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7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937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p-15.</a:t>
            </a:r>
            <a:r>
              <a:rPr lang="ja-JP" altLang="en-US" sz="4400" dirty="0">
                <a:latin typeface="メイリオ" panose="020B0604030504040204" pitchFamily="50" charset="-128"/>
              </a:rPr>
              <a:t>リスト処理とクイックソート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15-2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536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44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DrScheme </a:t>
            </a:r>
            <a:r>
              <a:rPr lang="ja-JP" altLang="en-US"/>
              <a:t>の使用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798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260475"/>
            <a:ext cx="8561388" cy="362743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>
                <a:solidFill>
                  <a:schemeClr val="tx2"/>
                </a:solidFill>
              </a:rPr>
              <a:t>ソート済みのリスト</a:t>
            </a:r>
            <a:r>
              <a:rPr lang="ja-JP" altLang="en-US"/>
              <a:t>に，要素を</a:t>
            </a:r>
            <a:r>
              <a:rPr lang="ja-JP" altLang="en-US">
                <a:solidFill>
                  <a:schemeClr val="tx2"/>
                </a:solidFill>
              </a:rPr>
              <a:t>挿入</a:t>
            </a:r>
            <a:r>
              <a:rPr lang="ja-JP" altLang="en-US"/>
              <a:t>する関数 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</a:t>
            </a:r>
            <a:r>
              <a:rPr lang="ja-JP" altLang="en-US"/>
              <a:t>を作り，実行する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ここでは，要素が大きい順並んでいるものとする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挿入を行うために，</a:t>
            </a:r>
            <a:r>
              <a:rPr lang="en-US" altLang="ja-JP">
                <a:solidFill>
                  <a:schemeClr val="tx2"/>
                </a:solidFill>
              </a:rPr>
              <a:t>cons</a:t>
            </a:r>
            <a:r>
              <a:rPr lang="en-US" altLang="ja-JP"/>
              <a:t> </a:t>
            </a:r>
            <a:r>
              <a:rPr lang="ja-JP" altLang="en-US"/>
              <a:t>を使う</a:t>
            </a:r>
          </a:p>
          <a:p>
            <a:pPr eaLnBrk="1" hangingPunct="1">
              <a:buFontTx/>
              <a:buNone/>
            </a:pPr>
            <a:endParaRPr lang="ja-JP" alt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93800" y="4570413"/>
            <a:ext cx="3603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(80 21 10 7  5  4 3 1)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877888" y="4551363"/>
            <a:ext cx="4197350" cy="644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700213" y="3979863"/>
            <a:ext cx="29543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ソート済みのリスト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973763" y="4549775"/>
            <a:ext cx="12446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6267450" y="4575175"/>
            <a:ext cx="601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>
                <a:solidFill>
                  <a:srgbClr val="003300"/>
                </a:solidFill>
              </a:rPr>
              <a:t>40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173788" y="40449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要素</a:t>
            </a: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4221163" y="5373688"/>
            <a:ext cx="628650" cy="630237"/>
          </a:xfrm>
          <a:prstGeom prst="downArrow">
            <a:avLst>
              <a:gd name="adj1" fmla="val 50000"/>
              <a:gd name="adj2" fmla="val 2506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593975" y="6194425"/>
            <a:ext cx="4111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(80 </a:t>
            </a:r>
            <a:r>
              <a:rPr lang="en-US" altLang="ja-JP" b="0">
                <a:solidFill>
                  <a:srgbClr val="003300"/>
                </a:solidFill>
              </a:rPr>
              <a:t>40 21 10 7  5  4 3 1)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278063" y="6175375"/>
            <a:ext cx="4767262" cy="644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例題１．要素の挿入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024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78611" y="724328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b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29461" y="1849866"/>
            <a:ext cx="7580312" cy="26574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insert </a:t>
            </a:r>
            <a:r>
              <a:rPr lang="en-US" altLang="ja-JP" sz="2400" b="0">
                <a:solidFill>
                  <a:schemeClr val="tx2"/>
                </a:solidFill>
              </a:rPr>
              <a:t>n alon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[(empty?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(cons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[else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[(&lt;=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) (cons </a:t>
            </a:r>
            <a:r>
              <a:rPr lang="en-US" altLang="ja-JP" sz="2400" b="0">
                <a:solidFill>
                  <a:schemeClr val="tx2"/>
                </a:solidFill>
              </a:rPr>
              <a:t>n alon</a:t>
            </a:r>
            <a:r>
              <a:rPr lang="en-US" altLang="ja-JP" sz="2400" b="0"/>
              <a:t>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[(&gt;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(cons (first</a:t>
            </a:r>
            <a:r>
              <a:rPr lang="en-US" altLang="ja-JP" sz="2400" b="0">
                <a:solidFill>
                  <a:schemeClr val="tx2"/>
                </a:solidFill>
              </a:rPr>
              <a:t> alon</a:t>
            </a:r>
            <a:r>
              <a:rPr lang="en-US" altLang="ja-JP" sz="2400" b="0"/>
              <a:t>) (</a:t>
            </a:r>
            <a:r>
              <a:rPr lang="en-US" altLang="ja-JP" sz="2400" b="0">
                <a:solidFill>
                  <a:schemeClr val="accent2"/>
                </a:solidFill>
              </a:rPr>
              <a:t>insert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)))])]))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73848" y="4723241"/>
            <a:ext cx="87725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2</a:t>
            </a:r>
            <a:r>
              <a:rPr lang="en-US" altLang="ja-JP" sz="2800" b="0"/>
              <a:t>. </a:t>
            </a:r>
            <a:r>
              <a:rPr lang="ja-JP" altLang="en-US" sz="2800" b="0"/>
              <a:t>その後，次を「</a:t>
            </a:r>
            <a:r>
              <a:rPr lang="ja-JP" altLang="en-US" sz="2800" b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b="0"/>
              <a:t>」で実行しなさい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91010" y="6348413"/>
            <a:ext cx="518347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42161" y="5316966"/>
            <a:ext cx="6696075" cy="52863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insert</a:t>
            </a:r>
            <a:r>
              <a:rPr lang="ja-JP" altLang="en-US" sz="2800" b="0">
                <a:solidFill>
                  <a:schemeClr val="accent2"/>
                </a:solidFill>
              </a:rPr>
              <a:t> </a:t>
            </a:r>
            <a:r>
              <a:rPr lang="en-US" altLang="ja-JP" sz="2800" b="0"/>
              <a:t>40 (list 80 21 10 7 5 4))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「例題１．要素の挿入」の手順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5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813" y="612775"/>
            <a:ext cx="8662987" cy="6216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46050" y="1878013"/>
            <a:ext cx="8129588" cy="190817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52400" y="4468813"/>
            <a:ext cx="5310188" cy="68738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273675" y="27289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660900" y="2036763"/>
            <a:ext cx="3378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関数 </a:t>
            </a:r>
            <a:r>
              <a:rPr lang="en-US" altLang="ja-JP" b="0">
                <a:solidFill>
                  <a:srgbClr val="008000"/>
                </a:solidFill>
              </a:rPr>
              <a:t>insert </a:t>
            </a:r>
            <a:r>
              <a:rPr lang="ja-JP" altLang="en-US" b="0">
                <a:solidFill>
                  <a:srgbClr val="008000"/>
                </a:solidFill>
              </a:rPr>
              <a:t>の定義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346325" y="5184775"/>
            <a:ext cx="1809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実行結果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実行結果の例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065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873269" y="2317877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567006" y="2868739"/>
            <a:ext cx="12573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0">
                <a:solidFill>
                  <a:schemeClr val="accent2"/>
                </a:solidFill>
              </a:rPr>
              <a:t>insert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1679469" y="2986214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4344" y="1701927"/>
            <a:ext cx="33893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>
                <a:solidFill>
                  <a:srgbClr val="008000"/>
                </a:solidFill>
              </a:rPr>
              <a:t>(list 80 21 10 7 5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>
                <a:solidFill>
                  <a:srgbClr val="008000"/>
                </a:solidFill>
              </a:rPr>
              <a:t>40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6087956" y="2997327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641744" y="1719389"/>
            <a:ext cx="38973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>
                <a:solidFill>
                  <a:srgbClr val="008000"/>
                </a:solidFill>
              </a:rPr>
              <a:t>(list 80 40 21 10 7 5 4)</a:t>
            </a:r>
            <a:endParaRPr lang="en-US" altLang="ja-JP" sz="4400" b="0">
              <a:solidFill>
                <a:srgbClr val="008000"/>
              </a:solidFill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646131" y="3552952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087956" y="3510089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87219" y="4499102"/>
            <a:ext cx="4852987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入力は，ソート済みのリスト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と数値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657744" y="4499102"/>
            <a:ext cx="34163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出力はソート済みの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675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82575"/>
            <a:ext cx="9144000" cy="5867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insert: number list-of-numbers-&gt;list-of-numbers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to create a list of numbers from n and the numbers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on alon that is sorted in descending order; alon 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already sorted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insert: number list-of-numbers(sorted)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                        -&gt; list-of-numbers(sorted)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insert </a:t>
            </a:r>
            <a:r>
              <a:rPr lang="en-US" altLang="ja-JP">
                <a:solidFill>
                  <a:schemeClr val="tx2"/>
                </a:solidFill>
              </a:rPr>
              <a:t>n alon</a:t>
            </a:r>
            <a:r>
              <a:rPr lang="en-US" altLang="ja-JP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   (cond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      [(empty? </a:t>
            </a:r>
            <a:r>
              <a:rPr lang="en-US" altLang="ja-JP">
                <a:solidFill>
                  <a:schemeClr val="tx2"/>
                </a:solidFill>
              </a:rPr>
              <a:t>alon</a:t>
            </a:r>
            <a:r>
              <a:rPr lang="en-US" altLang="ja-JP"/>
              <a:t>) (cons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empty)]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      [else (cond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           [(&lt;= (first </a:t>
            </a:r>
            <a:r>
              <a:rPr lang="en-US" altLang="ja-JP">
                <a:solidFill>
                  <a:schemeClr val="tx2"/>
                </a:solidFill>
              </a:rPr>
              <a:t>alon</a:t>
            </a:r>
            <a:r>
              <a:rPr lang="en-US" altLang="ja-JP"/>
              <a:t>)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) (cons </a:t>
            </a:r>
            <a:r>
              <a:rPr lang="en-US" altLang="ja-JP">
                <a:solidFill>
                  <a:schemeClr val="tx2"/>
                </a:solidFill>
              </a:rPr>
              <a:t>n alon</a:t>
            </a:r>
            <a:r>
              <a:rPr lang="en-US" altLang="ja-JP"/>
              <a:t>)]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           [(&gt; (first </a:t>
            </a:r>
            <a:r>
              <a:rPr lang="en-US" altLang="ja-JP">
                <a:solidFill>
                  <a:schemeClr val="tx2"/>
                </a:solidFill>
              </a:rPr>
              <a:t>alon</a:t>
            </a:r>
            <a:r>
              <a:rPr lang="en-US" altLang="ja-JP"/>
              <a:t>)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/>
              <a:t>                 (cons (first</a:t>
            </a:r>
            <a:r>
              <a:rPr lang="en-US" altLang="ja-JP">
                <a:solidFill>
                  <a:schemeClr val="tx2"/>
                </a:solidFill>
              </a:rPr>
              <a:t> alon</a:t>
            </a:r>
            <a:r>
              <a:rPr lang="en-US" altLang="ja-JP"/>
              <a:t>) (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(rest </a:t>
            </a:r>
            <a:r>
              <a:rPr lang="en-US" altLang="ja-JP">
                <a:solidFill>
                  <a:schemeClr val="tx2"/>
                </a:solidFill>
              </a:rPr>
              <a:t>alon</a:t>
            </a:r>
            <a:r>
              <a:rPr lang="en-US" altLang="ja-JP"/>
              <a:t>)))])]))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342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940" y="1235036"/>
            <a:ext cx="8266113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solidFill>
                  <a:schemeClr val="accent2"/>
                </a:solidFill>
              </a:rPr>
              <a:t>リストが空ならば</a:t>
            </a:r>
            <a:r>
              <a:rPr lang="ja-JP" altLang="en-US" dirty="0"/>
              <a:t>：　	</a:t>
            </a:r>
            <a:r>
              <a:rPr lang="en-US" altLang="ja-JP" dirty="0">
                <a:solidFill>
                  <a:schemeClr val="tx2"/>
                </a:solidFill>
              </a:rPr>
              <a:t>→</a:t>
            </a:r>
            <a:r>
              <a:rPr lang="ja-JP" altLang="en-US" dirty="0">
                <a:solidFill>
                  <a:schemeClr val="tx2"/>
                </a:solidFill>
              </a:rPr>
              <a:t>　終了条件</a:t>
            </a:r>
            <a:r>
              <a:rPr lang="ja-JP" altLang="en-US" dirty="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>
                <a:solidFill>
                  <a:srgbClr val="008000"/>
                </a:solidFill>
              </a:rPr>
              <a:t>(cons n empty)	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→</a:t>
            </a:r>
            <a:r>
              <a:rPr lang="ja-JP" altLang="en-US" dirty="0">
                <a:solidFill>
                  <a:schemeClr val="tx2"/>
                </a:solidFill>
              </a:rPr>
              <a:t>　自明な解</a:t>
            </a:r>
            <a:r>
              <a:rPr lang="ja-JP" altLang="en-US" dirty="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dirty="0">
                <a:solidFill>
                  <a:schemeClr val="accent2"/>
                </a:solidFill>
              </a:rPr>
              <a:t>そうで無ければ</a:t>
            </a:r>
            <a:r>
              <a:rPr lang="ja-JP" altLang="en-US" dirty="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800" dirty="0">
                <a:solidFill>
                  <a:schemeClr val="accent2"/>
                </a:solidFill>
              </a:rPr>
              <a:t>リストの先頭</a:t>
            </a:r>
            <a:r>
              <a:rPr lang="en-US" altLang="ja-JP" sz="2800" dirty="0">
                <a:solidFill>
                  <a:schemeClr val="accent2"/>
                </a:solidFill>
              </a:rPr>
              <a:t>≦ n</a:t>
            </a:r>
            <a:r>
              <a:rPr lang="ja-JP" altLang="en-US" sz="2800" dirty="0">
                <a:solidFill>
                  <a:schemeClr val="accent2"/>
                </a:solidFill>
              </a:rPr>
              <a:t>　ならば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ja-JP" altLang="en-US" sz="2800" dirty="0"/>
              <a:t>		 </a:t>
            </a:r>
            <a:r>
              <a:rPr lang="en-US" altLang="ja-JP" sz="2800" dirty="0">
                <a:solidFill>
                  <a:srgbClr val="008000"/>
                </a:solidFill>
              </a:rPr>
              <a:t>(cons n </a:t>
            </a:r>
            <a:r>
              <a:rPr lang="en-US" altLang="ja-JP" sz="2800" dirty="0" err="1">
                <a:solidFill>
                  <a:srgbClr val="008000"/>
                </a:solidFill>
              </a:rPr>
              <a:t>alon</a:t>
            </a:r>
            <a:r>
              <a:rPr lang="en-US" altLang="ja-JP" sz="2800" dirty="0">
                <a:solidFill>
                  <a:srgbClr val="008000"/>
                </a:solidFill>
              </a:rPr>
              <a:t>)</a:t>
            </a:r>
            <a:endParaRPr lang="en-US" altLang="ja-JP" sz="2800" dirty="0"/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800" dirty="0">
                <a:solidFill>
                  <a:schemeClr val="accent2"/>
                </a:solidFill>
              </a:rPr>
              <a:t>リストの先頭＞</a:t>
            </a:r>
            <a:r>
              <a:rPr lang="en-US" altLang="ja-JP" sz="2800" dirty="0">
                <a:solidFill>
                  <a:schemeClr val="accent2"/>
                </a:solidFill>
              </a:rPr>
              <a:t>n</a:t>
            </a:r>
            <a:r>
              <a:rPr lang="ja-JP" altLang="en-US" sz="2800" dirty="0">
                <a:solidFill>
                  <a:schemeClr val="accent2"/>
                </a:solidFill>
              </a:rPr>
              <a:t>　ならば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ja-JP" altLang="en-US" sz="2800" dirty="0"/>
              <a:t>	「リストの </a:t>
            </a:r>
            <a:r>
              <a:rPr lang="en-US" altLang="ja-JP" sz="2800" dirty="0"/>
              <a:t>rest </a:t>
            </a:r>
            <a:r>
              <a:rPr lang="ja-JP" altLang="en-US" sz="2800" dirty="0"/>
              <a:t>に </a:t>
            </a:r>
            <a:r>
              <a:rPr lang="en-US" altLang="ja-JP" sz="2800" dirty="0"/>
              <a:t>n </a:t>
            </a:r>
            <a:r>
              <a:rPr lang="ja-JP" altLang="en-US" sz="2800" dirty="0"/>
              <a:t>を挿入し，その先頭に，元のリストの先頭をつなげたもの」が求める解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marL="609600" indent="-609600" eaLnBrk="1" hangingPunct="1">
              <a:lnSpc>
                <a:spcPct val="80000"/>
              </a:lnSpc>
            </a:pPr>
            <a:endParaRPr lang="ja-JP" altLang="en-US" sz="2000" dirty="0"/>
          </a:p>
          <a:p>
            <a:pPr marL="609600" indent="-609600" eaLnBrk="1" hangingPunct="1">
              <a:lnSpc>
                <a:spcPct val="80000"/>
              </a:lnSpc>
            </a:pPr>
            <a:endParaRPr lang="ja-JP" altLang="en-US" sz="2000" dirty="0"/>
          </a:p>
          <a:p>
            <a:pPr marL="609600" indent="-609600" eaLnBrk="1" hangingPunct="1">
              <a:lnSpc>
                <a:spcPct val="80000"/>
              </a:lnSpc>
            </a:pPr>
            <a:endParaRPr lang="ja-JP" altLang="en-US" sz="20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要素の挿入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346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771900" y="3400425"/>
            <a:ext cx="4953000" cy="1598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270000" y="2584450"/>
            <a:ext cx="22145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(empty?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838575" y="3554413"/>
            <a:ext cx="50069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  [(&lt;= (first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 </a:t>
            </a:r>
            <a:r>
              <a:rPr lang="en-US" altLang="ja-JP" sz="2000" b="0">
                <a:solidFill>
                  <a:schemeClr val="tx2"/>
                </a:solidFill>
              </a:rPr>
              <a:t>n</a:t>
            </a:r>
            <a:r>
              <a:rPr lang="en-US" altLang="ja-JP" sz="2000" b="0"/>
              <a:t>) (cons </a:t>
            </a:r>
            <a:r>
              <a:rPr lang="en-US" altLang="ja-JP" sz="2000" b="0">
                <a:solidFill>
                  <a:schemeClr val="tx2"/>
                </a:solidFill>
              </a:rPr>
              <a:t>n alon</a:t>
            </a:r>
            <a:r>
              <a:rPr lang="en-US" altLang="ja-JP" sz="2000" b="0"/>
              <a:t>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  [(&gt; (first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 </a:t>
            </a:r>
            <a:r>
              <a:rPr lang="en-US" altLang="ja-JP" sz="2000" b="0">
                <a:solidFill>
                  <a:schemeClr val="tx2"/>
                </a:solidFill>
              </a:rPr>
              <a:t>n</a:t>
            </a:r>
            <a:r>
              <a:rPr lang="en-US" altLang="ja-JP" sz="2000" b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        (cons (first</a:t>
            </a:r>
            <a:r>
              <a:rPr lang="en-US" altLang="ja-JP" sz="2000" b="0">
                <a:solidFill>
                  <a:schemeClr val="tx2"/>
                </a:solidFill>
              </a:rPr>
              <a:t> alon</a:t>
            </a:r>
            <a:r>
              <a:rPr lang="en-US" altLang="ja-JP" sz="2000" b="0"/>
              <a:t>) (</a:t>
            </a:r>
            <a:r>
              <a:rPr lang="en-US" altLang="ja-JP" sz="2000" b="0">
                <a:solidFill>
                  <a:schemeClr val="accent2"/>
                </a:solidFill>
              </a:rPr>
              <a:t>insert</a:t>
            </a:r>
            <a:r>
              <a:rPr lang="en-US" altLang="ja-JP" sz="2000" b="0"/>
              <a:t> </a:t>
            </a:r>
            <a:r>
              <a:rPr lang="en-US" altLang="ja-JP" sz="2000" b="0">
                <a:solidFill>
                  <a:schemeClr val="tx2"/>
                </a:solidFill>
              </a:rPr>
              <a:t>n</a:t>
            </a:r>
            <a:r>
              <a:rPr lang="en-US" altLang="ja-JP" sz="2000" b="0"/>
              <a:t> (rest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)))])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Yes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No</a:t>
            </a:r>
          </a:p>
        </p:txBody>
      </p:sp>
      <p:cxnSp>
        <p:nvCxnSpPr>
          <p:cNvPr id="21514" name="AutoShape 10"/>
          <p:cNvCxnSpPr>
            <a:cxnSpLocks noChangeShapeType="1"/>
            <a:stCxn id="21507" idx="3"/>
            <a:endCxn id="21506" idx="0"/>
          </p:cNvCxnSpPr>
          <p:nvPr/>
        </p:nvCxnSpPr>
        <p:spPr bwMode="auto">
          <a:xfrm>
            <a:off x="4321175" y="2878138"/>
            <a:ext cx="1927225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016000" y="5472113"/>
            <a:ext cx="27876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(cons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 empty) </a:t>
            </a:r>
            <a:r>
              <a:rPr lang="ja-JP" altLang="en-US" sz="2800" b="0"/>
              <a:t>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自明の解である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51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15-1</a:t>
            </a:r>
            <a:r>
              <a:rPr lang="ja-JP" altLang="en-US" dirty="0"/>
              <a:t> クイックソート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1</a:t>
            </a:r>
            <a:r>
              <a:rPr lang="en-US" altLang="ja-JP" dirty="0"/>
              <a:t>5</a:t>
            </a:r>
            <a:r>
              <a:rPr kumimoji="1" lang="en-US" altLang="ja-JP" dirty="0"/>
              <a:t>-2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15-3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32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122363"/>
            <a:ext cx="8194675" cy="573563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2800" dirty="0"/>
              <a:t>insert </a:t>
            </a:r>
            <a:r>
              <a:rPr lang="ja-JP" altLang="en-US" sz="2800" dirty="0"/>
              <a:t>の内部に </a:t>
            </a:r>
            <a:r>
              <a:rPr lang="en-US" altLang="ja-JP" sz="2800" dirty="0"/>
              <a:t>insert </a:t>
            </a:r>
            <a:r>
              <a:rPr lang="ja-JP" altLang="en-US" sz="2800" dirty="0"/>
              <a:t>が登場</a:t>
            </a:r>
          </a:p>
          <a:p>
            <a:pPr eaLnBrk="1" hangingPunct="1">
              <a:buFontTx/>
              <a:buNone/>
            </a:pPr>
            <a:endParaRPr lang="ja-JP" altLang="en-US" sz="2800" dirty="0"/>
          </a:p>
          <a:p>
            <a:pPr eaLnBrk="1" hangingPunct="1">
              <a:buFontTx/>
              <a:buNone/>
            </a:pPr>
            <a:endParaRPr lang="ja-JP" altLang="en-US" sz="2800" dirty="0"/>
          </a:p>
          <a:p>
            <a:pPr eaLnBrk="1" hangingPunct="1"/>
            <a:endParaRPr lang="ja-JP" altLang="en-US" sz="2800" dirty="0"/>
          </a:p>
          <a:p>
            <a:pPr eaLnBrk="1" hangingPunct="1">
              <a:buFontTx/>
              <a:buNone/>
            </a:pPr>
            <a:endParaRPr lang="ja-JP" altLang="en-US" sz="2800" dirty="0"/>
          </a:p>
          <a:p>
            <a:pPr eaLnBrk="1" hangingPunct="1">
              <a:buFontTx/>
              <a:buNone/>
            </a:pPr>
            <a:endParaRPr lang="ja-JP" altLang="en-US" sz="2800" dirty="0"/>
          </a:p>
          <a:p>
            <a:pPr eaLnBrk="1" hangingPunct="1">
              <a:buFontTx/>
              <a:buNone/>
            </a:pPr>
            <a:endParaRPr lang="ja-JP" altLang="en-US" sz="2800" dirty="0"/>
          </a:p>
          <a:p>
            <a:pPr eaLnBrk="1" hangingPunct="1"/>
            <a:r>
              <a:rPr lang="en-US" altLang="ja-JP" sz="2800" dirty="0"/>
              <a:t>insert </a:t>
            </a:r>
            <a:r>
              <a:rPr lang="ja-JP" altLang="en-US" sz="2800" dirty="0"/>
              <a:t>の実行が繰り返される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	例： </a:t>
            </a:r>
            <a:r>
              <a:rPr lang="en-US" altLang="ja-JP" sz="2800" dirty="0"/>
              <a:t>(</a:t>
            </a:r>
            <a:r>
              <a:rPr lang="en-US" altLang="ja-JP" sz="2800" dirty="0">
                <a:solidFill>
                  <a:schemeClr val="accent2"/>
                </a:solidFill>
              </a:rPr>
              <a:t>insert</a:t>
            </a:r>
            <a:r>
              <a:rPr lang="en-US" altLang="ja-JP" sz="2800" dirty="0"/>
              <a:t> 40 (list 80 21 10 7 5 4))</a:t>
            </a:r>
            <a:r>
              <a:rPr lang="en-US" altLang="ja-JP" sz="2400" dirty="0"/>
              <a:t> </a:t>
            </a:r>
            <a:endParaRPr lang="en-US" altLang="ja-JP" sz="2800" dirty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sz="2800" dirty="0"/>
              <a:t>		= (cons 80 (</a:t>
            </a:r>
            <a:r>
              <a:rPr lang="en-US" altLang="ja-JP" sz="2800" dirty="0">
                <a:solidFill>
                  <a:schemeClr val="accent2"/>
                </a:solidFill>
              </a:rPr>
              <a:t>insert</a:t>
            </a:r>
            <a:r>
              <a:rPr lang="en-US" altLang="ja-JP" sz="2800" dirty="0"/>
              <a:t> 40 (list 21 10 7 5 4))) </a:t>
            </a:r>
            <a:endParaRPr lang="en-US" altLang="ja-JP" sz="2800" dirty="0">
              <a:solidFill>
                <a:srgbClr val="006600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33475" y="1628775"/>
            <a:ext cx="7712075" cy="3090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(define (</a:t>
            </a:r>
            <a:r>
              <a:rPr lang="en-US" altLang="ja-JP" sz="2800" b="0">
                <a:solidFill>
                  <a:schemeClr val="accent2"/>
                </a:solidFill>
              </a:rPr>
              <a:t>insert </a:t>
            </a:r>
            <a:r>
              <a:rPr lang="en-US" altLang="ja-JP" sz="2800" b="0">
                <a:solidFill>
                  <a:schemeClr val="tx2"/>
                </a:solidFill>
              </a:rPr>
              <a:t>n alon</a:t>
            </a:r>
            <a:r>
              <a:rPr lang="en-US" altLang="ja-JP" sz="28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[(empty?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 (cons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[else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[(&lt;= (first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) (cons </a:t>
            </a:r>
            <a:r>
              <a:rPr lang="en-US" altLang="ja-JP" sz="2800" b="0">
                <a:solidFill>
                  <a:schemeClr val="tx2"/>
                </a:solidFill>
              </a:rPr>
              <a:t>n alon</a:t>
            </a:r>
            <a:r>
              <a:rPr lang="en-US" altLang="ja-JP" sz="2800" b="0"/>
              <a:t>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[(&gt; (first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         (cons (first</a:t>
            </a:r>
            <a:r>
              <a:rPr lang="en-US" altLang="ja-JP" sz="2800" b="0">
                <a:solidFill>
                  <a:schemeClr val="tx2"/>
                </a:solidFill>
              </a:rPr>
              <a:t> alon</a:t>
            </a:r>
            <a:r>
              <a:rPr lang="en-US" altLang="ja-JP" sz="2800" b="0"/>
              <a:t>) (</a:t>
            </a:r>
            <a:r>
              <a:rPr lang="en-US" altLang="ja-JP" sz="2800" b="0">
                <a:solidFill>
                  <a:schemeClr val="accent2"/>
                </a:solidFill>
              </a:rPr>
              <a:t>insert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n</a:t>
            </a:r>
            <a:r>
              <a:rPr lang="en-US" altLang="ja-JP" sz="2800" b="0"/>
              <a:t> (rest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)))])]))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17763" y="1685925"/>
            <a:ext cx="836612" cy="5095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b="0">
              <a:solidFill>
                <a:schemeClr val="tx2"/>
              </a:solidFill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109082" y="4239326"/>
            <a:ext cx="836613" cy="4803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b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要素の挿入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701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9863"/>
            <a:ext cx="91440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(insert 40 (list 80 21 10 7 5 4)) </a:t>
            </a:r>
            <a:r>
              <a:rPr lang="ja-JP" altLang="en-US" sz="3200"/>
              <a:t>から </a:t>
            </a:r>
            <a:br>
              <a:rPr lang="ja-JP" altLang="en-US" sz="3200"/>
            </a:br>
            <a:r>
              <a:rPr lang="ja-JP" altLang="en-US" sz="3200"/>
              <a:t> </a:t>
            </a:r>
            <a:r>
              <a:rPr lang="en-US" altLang="ja-JP" sz="3200"/>
              <a:t>(list 80 40 21 10 7 5 4)) </a:t>
            </a:r>
            <a:r>
              <a:rPr lang="ja-JP" altLang="en-US" sz="3200"/>
              <a:t>が得られる過程の概略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5750"/>
            <a:ext cx="8839200" cy="4962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40 (list 80 21 10 7 5 4))</a:t>
            </a:r>
            <a:r>
              <a:rPr lang="en-US" altLang="ja-JP" sz="280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80 (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40 (rest (list 80 21 10 7 5 4))))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80 (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40 (list 21 10 7 5 4)))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80 (cons 40 (list 21 10 7 5 4)))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(list 80 40 21 10 7 5 4)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054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9863"/>
            <a:ext cx="91440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(insert 40 (list 80 21 10 7 5 4)) </a:t>
            </a:r>
            <a:r>
              <a:rPr lang="ja-JP" altLang="en-US" sz="3200"/>
              <a:t>から </a:t>
            </a:r>
            <a:br>
              <a:rPr lang="ja-JP" altLang="en-US" sz="3200"/>
            </a:br>
            <a:r>
              <a:rPr lang="ja-JP" altLang="en-US" sz="3200"/>
              <a:t> </a:t>
            </a:r>
            <a:r>
              <a:rPr lang="en-US" altLang="ja-JP" sz="3200"/>
              <a:t>(list 80 40 21 10 7 5 4)) </a:t>
            </a:r>
            <a:r>
              <a:rPr lang="ja-JP" altLang="en-US" sz="3200"/>
              <a:t>が得られる過程の概略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5750"/>
            <a:ext cx="8839200" cy="4962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40 (list 80 21 10 7 5 4))</a:t>
            </a:r>
            <a:r>
              <a:rPr lang="en-US" altLang="ja-JP" sz="280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80 (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40 (rest (list 80 21 10 7 5 4))))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80 (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/>
              <a:t> 40 (list 21 10 7 5 4)))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(cons 80 (cons 40 (list 21 10 7 5 4)))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/>
              <a:t>= (list 80 40 21 10 7 5 4)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77863" y="2613025"/>
            <a:ext cx="7796212" cy="4953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H="1" flipV="1">
            <a:off x="2206625" y="3105150"/>
            <a:ext cx="261938" cy="8032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73075" y="3430588"/>
            <a:ext cx="8453438" cy="3406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insert </a:t>
            </a:r>
            <a:r>
              <a:rPr lang="en-US" altLang="ja-JP" sz="2400" b="0">
                <a:solidFill>
                  <a:schemeClr val="tx2"/>
                </a:solidFill>
              </a:rPr>
              <a:t>n alon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[(empty?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(cons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 empty)]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[else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[(&lt;=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) (cons </a:t>
            </a:r>
            <a:r>
              <a:rPr lang="en-US" altLang="ja-JP" sz="2400" b="0">
                <a:solidFill>
                  <a:schemeClr val="tx2"/>
                </a:solidFill>
              </a:rPr>
              <a:t>n alon</a:t>
            </a:r>
            <a:r>
              <a:rPr lang="en-US" altLang="ja-JP" sz="2400" b="0"/>
              <a:t>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[(&gt;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(cons (first</a:t>
            </a:r>
            <a:r>
              <a:rPr lang="en-US" altLang="ja-JP" sz="2400" b="0">
                <a:solidFill>
                  <a:schemeClr val="tx2"/>
                </a:solidFill>
              </a:rPr>
              <a:t> alon</a:t>
            </a:r>
            <a:r>
              <a:rPr lang="en-US" altLang="ja-JP" sz="2400" b="0"/>
              <a:t>) (</a:t>
            </a:r>
            <a:r>
              <a:rPr lang="en-US" altLang="ja-JP" sz="2400" b="0">
                <a:solidFill>
                  <a:schemeClr val="accent2"/>
                </a:solidFill>
              </a:rPr>
              <a:t>insert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)))])]))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の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 </a:t>
            </a:r>
            <a:r>
              <a:rPr lang="ja-JP" altLang="en-US" sz="2400" b="0"/>
              <a:t>を </a:t>
            </a:r>
            <a:r>
              <a:rPr lang="en-US" altLang="ja-JP" sz="2400" b="0"/>
              <a:t>(list 80 21 10 7 5 4) </a:t>
            </a:r>
            <a:r>
              <a:rPr lang="ja-JP" altLang="en-US" sz="2400" b="0"/>
              <a:t>で，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 </a:t>
            </a:r>
            <a:r>
              <a:rPr lang="ja-JP" altLang="en-US" sz="2400" b="0"/>
              <a:t>を </a:t>
            </a:r>
            <a:r>
              <a:rPr lang="en-US" altLang="ja-JP" sz="2400" b="0"/>
              <a:t>40 </a:t>
            </a:r>
            <a:r>
              <a:rPr lang="ja-JP" altLang="en-US" sz="2400" b="0"/>
              <a:t>で置き換えたもの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828800" y="6100763"/>
            <a:ext cx="4700588" cy="3206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7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250" y="1506538"/>
            <a:ext cx="7772400" cy="12192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5000"/>
              </a:lnSpc>
            </a:pPr>
            <a:r>
              <a:rPr lang="ja-JP" altLang="en-US">
                <a:solidFill>
                  <a:schemeClr val="tx2"/>
                </a:solidFill>
              </a:rPr>
              <a:t>例題１の</a:t>
            </a:r>
            <a:r>
              <a:rPr lang="ja-JP" altLang="en-US">
                <a:solidFill>
                  <a:schemeClr val="accent1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insert</a:t>
            </a:r>
            <a:r>
              <a:rPr lang="en-US" altLang="ja-JP">
                <a:solidFill>
                  <a:schemeClr val="accent1"/>
                </a:solidFill>
              </a:rPr>
              <a:t> </a:t>
            </a:r>
            <a:r>
              <a:rPr lang="ja-JP" altLang="en-US">
                <a:solidFill>
                  <a:schemeClr val="tx2"/>
                </a:solidFill>
              </a:rPr>
              <a:t>を使って</a:t>
            </a:r>
            <a:r>
              <a:rPr lang="ja-JP" altLang="en-US"/>
              <a:t>，リストをソートする関数</a:t>
            </a:r>
            <a:r>
              <a:rPr lang="ja-JP" altLang="en-US">
                <a:solidFill>
                  <a:schemeClr val="tx2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sort</a:t>
            </a:r>
            <a:r>
              <a:rPr lang="en-US" altLang="ja-JP"/>
              <a:t> </a:t>
            </a:r>
            <a:r>
              <a:rPr lang="ja-JP" altLang="en-US"/>
              <a:t>を作り実行する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ここでは，大きい順にソートする</a:t>
            </a:r>
            <a:endParaRPr lang="en-US" altLang="ja-JP"/>
          </a:p>
          <a:p>
            <a:pPr lvl="1" eaLnBrk="1" hangingPunct="1"/>
            <a:endParaRPr lang="ja-JP" altLang="en-US" sz="3200"/>
          </a:p>
          <a:p>
            <a:pPr eaLnBrk="1" hangingPunct="1">
              <a:buFontTx/>
              <a:buNone/>
            </a:pPr>
            <a:endParaRPr lang="ja-JP" alt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922463" y="3787775"/>
            <a:ext cx="39989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(</a:t>
            </a:r>
            <a:r>
              <a:rPr lang="en-US" altLang="ja-JP" b="0">
                <a:solidFill>
                  <a:srgbClr val="003300"/>
                </a:solidFill>
              </a:rPr>
              <a:t>list 1 3 5 7 10 21 4 80)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905000" y="5235575"/>
            <a:ext cx="4202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(</a:t>
            </a:r>
            <a:r>
              <a:rPr lang="en-US" altLang="ja-JP" b="0">
                <a:solidFill>
                  <a:srgbClr val="003300"/>
                </a:solidFill>
              </a:rPr>
              <a:t>list 80 21 10 7  5  4 3 1)</a:t>
            </a: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3409950" y="4492625"/>
            <a:ext cx="434975" cy="549275"/>
          </a:xfrm>
          <a:prstGeom prst="downArrow">
            <a:avLst>
              <a:gd name="adj1" fmla="val 50000"/>
              <a:gd name="adj2" fmla="val 315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例題２．インサーションソート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671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50563" y="604536"/>
            <a:ext cx="6802437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b="0" dirty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b="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b="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b="0" dirty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b="0" dirty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 b="0" dirty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01413" y="1487186"/>
            <a:ext cx="7580312" cy="36068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;; sort: list-of-numbers -&gt; list-of-numbers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sort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[(empty?</a:t>
            </a:r>
            <a:r>
              <a:rPr lang="en-US" altLang="ja-JP" sz="2400" b="0">
                <a:solidFill>
                  <a:schemeClr val="tx2"/>
                </a:solidFill>
              </a:rPr>
              <a:t> alon</a:t>
            </a:r>
            <a:r>
              <a:rPr lang="en-US" altLang="ja-JP" sz="2400" b="0"/>
              <a:t>) empty]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[else (insert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(</a:t>
            </a:r>
            <a:r>
              <a:rPr lang="en-US" altLang="ja-JP" sz="2400" b="0">
                <a:solidFill>
                  <a:schemeClr val="accent2"/>
                </a:solidFill>
              </a:rPr>
              <a:t>sort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)))]))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insert </a:t>
            </a:r>
            <a:r>
              <a:rPr lang="en-US" altLang="ja-JP" sz="2400" b="0">
                <a:solidFill>
                  <a:schemeClr val="tx2"/>
                </a:solidFill>
              </a:rPr>
              <a:t>n alon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[(empty?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(cons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 empty)]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[else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[(&lt;=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) (cons </a:t>
            </a:r>
            <a:r>
              <a:rPr lang="en-US" altLang="ja-JP" sz="2400" b="0">
                <a:solidFill>
                  <a:schemeClr val="tx2"/>
                </a:solidFill>
              </a:rPr>
              <a:t>n alon</a:t>
            </a:r>
            <a:r>
              <a:rPr lang="en-US" altLang="ja-JP" sz="2400" b="0"/>
              <a:t>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[(&gt;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(cons (first</a:t>
            </a:r>
            <a:r>
              <a:rPr lang="en-US" altLang="ja-JP" sz="2400" b="0">
                <a:solidFill>
                  <a:schemeClr val="tx2"/>
                </a:solidFill>
              </a:rPr>
              <a:t> alon</a:t>
            </a:r>
            <a:r>
              <a:rPr lang="en-US" altLang="ja-JP" sz="2400" b="0"/>
              <a:t>) (</a:t>
            </a:r>
            <a:r>
              <a:rPr lang="en-US" altLang="ja-JP" sz="2400" b="0">
                <a:solidFill>
                  <a:schemeClr val="accent2"/>
                </a:solidFill>
              </a:rPr>
              <a:t>insert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n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)))])]))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45800" y="5079699"/>
            <a:ext cx="87725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2</a:t>
            </a:r>
            <a:r>
              <a:rPr lang="en-US" altLang="ja-JP" sz="2800" b="0"/>
              <a:t>. </a:t>
            </a:r>
            <a:r>
              <a:rPr lang="ja-JP" altLang="en-US" sz="2800" b="0"/>
              <a:t>その後，次を「</a:t>
            </a:r>
            <a:r>
              <a:rPr lang="ja-JP" altLang="en-US" sz="2800" b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b="0"/>
              <a:t>」で実行しなさい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214426" y="6348413"/>
            <a:ext cx="516664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714113" y="5673424"/>
            <a:ext cx="6696075" cy="52863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sort</a:t>
            </a:r>
            <a:r>
              <a:rPr lang="ja-JP" altLang="en-US" sz="2800" b="0">
                <a:solidFill>
                  <a:schemeClr val="accent2"/>
                </a:solidFill>
              </a:rPr>
              <a:t> </a:t>
            </a:r>
            <a:r>
              <a:rPr lang="en-US" altLang="ja-JP" sz="2800" b="0"/>
              <a:t>(list 3 5 1 4))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524488" y="3558874"/>
            <a:ext cx="1262062" cy="954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例題１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と同じ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709350" y="3011186"/>
            <a:ext cx="6562725" cy="20478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7267313" y="4035124"/>
            <a:ext cx="323850" cy="47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「例題２．インサーションソート」の手順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54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1225" y="554038"/>
            <a:ext cx="6175375" cy="6288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71538" y="1400175"/>
            <a:ext cx="5749925" cy="23431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849313" y="4192588"/>
            <a:ext cx="2189162" cy="116681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5273675" y="27289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389188" y="5357813"/>
            <a:ext cx="1809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実行結果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実行結果の例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239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794731" y="2244949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832956" y="2787874"/>
            <a:ext cx="9239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0">
                <a:solidFill>
                  <a:schemeClr val="accent2"/>
                </a:solidFill>
              </a:rPr>
              <a:t>sort</a:t>
            </a: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1600931" y="2913286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97581" y="1948086"/>
            <a:ext cx="21701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>
                <a:solidFill>
                  <a:srgbClr val="008000"/>
                </a:solidFill>
              </a:rPr>
              <a:t>(list 3 5 1 4)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6009418" y="2924399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5999893" y="1995711"/>
            <a:ext cx="2170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>
                <a:solidFill>
                  <a:srgbClr val="008000"/>
                </a:solidFill>
              </a:rPr>
              <a:t>(list 5 4 3 1)</a:t>
            </a:r>
            <a:endParaRPr lang="en-US" altLang="ja-JP" sz="4400" b="0">
              <a:solidFill>
                <a:srgbClr val="008000"/>
              </a:solidFill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567593" y="3480024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009418" y="3437161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08681" y="4426174"/>
            <a:ext cx="2338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入力はリスト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5579206" y="4426174"/>
            <a:ext cx="34163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出力はソート済みの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6462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sort: list-of-numbers -&gt; list-of-numbers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sort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(cond 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[(empty?</a:t>
            </a:r>
            <a:r>
              <a:rPr lang="en-US" altLang="ja-JP" sz="2800">
                <a:solidFill>
                  <a:schemeClr val="tx2"/>
                </a:solidFill>
              </a:rPr>
              <a:t> alon</a:t>
            </a:r>
            <a:r>
              <a:rPr lang="en-US" altLang="ja-JP" sz="2800"/>
              <a:t>) empty]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[else (insert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sort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)))]))</a:t>
            </a:r>
          </a:p>
          <a:p>
            <a:pPr eaLnBrk="1" hangingPunct="1"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;; insert: number list-of-numbers(sorted) -&gt; list-of-numbers(sorted)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insert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 alon</a:t>
            </a:r>
            <a:r>
              <a:rPr lang="en-US" altLang="ja-JP" sz="28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(cond 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[(empty?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(cons</a:t>
            </a:r>
            <a:r>
              <a:rPr lang="en-US" altLang="ja-JP" sz="2800">
                <a:solidFill>
                  <a:schemeClr val="tx2"/>
                </a:solidFill>
              </a:rPr>
              <a:t> n</a:t>
            </a:r>
            <a:r>
              <a:rPr lang="en-US" altLang="ja-JP" sz="2800"/>
              <a:t> empty)]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[else (cond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     [(&lt;= (first</a:t>
            </a:r>
            <a:r>
              <a:rPr lang="en-US" altLang="ja-JP" sz="2800">
                <a:solidFill>
                  <a:schemeClr val="tx2"/>
                </a:solidFill>
              </a:rPr>
              <a:t> alon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 (cons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)]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     [(&gt;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) 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            (cons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(</a:t>
            </a:r>
            <a:r>
              <a:rPr lang="en-US" altLang="ja-JP" sz="2800">
                <a:solidFill>
                  <a:schemeClr val="accent2"/>
                </a:solidFill>
              </a:rPr>
              <a:t>insert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n</a:t>
            </a:r>
            <a:r>
              <a:rPr lang="en-US" altLang="ja-JP" sz="2800"/>
              <a:t> (rest</a:t>
            </a:r>
            <a:r>
              <a:rPr lang="en-US" altLang="ja-JP" sz="2800">
                <a:solidFill>
                  <a:schemeClr val="tx2"/>
                </a:solidFill>
              </a:rPr>
              <a:t> alon</a:t>
            </a:r>
            <a:r>
              <a:rPr lang="en-US" altLang="ja-JP" sz="2800"/>
              <a:t>)))])]))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642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1489076"/>
            <a:ext cx="8266113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3200" dirty="0">
                <a:solidFill>
                  <a:schemeClr val="accent2"/>
                </a:solidFill>
              </a:rPr>
              <a:t>リストが空ならば</a:t>
            </a:r>
            <a:r>
              <a:rPr lang="ja-JP" altLang="en-US" sz="3200" dirty="0"/>
              <a:t>：　	</a:t>
            </a:r>
            <a:r>
              <a:rPr lang="en-US" altLang="ja-JP" sz="3200" dirty="0">
                <a:solidFill>
                  <a:schemeClr val="tx2"/>
                </a:solidFill>
              </a:rPr>
              <a:t>→</a:t>
            </a:r>
            <a:r>
              <a:rPr lang="ja-JP" altLang="en-US" sz="3200" dirty="0">
                <a:solidFill>
                  <a:schemeClr val="tx2"/>
                </a:solidFill>
              </a:rPr>
              <a:t>　終了条件</a:t>
            </a:r>
            <a:r>
              <a:rPr lang="ja-JP" altLang="en-US" sz="3200" dirty="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200" dirty="0"/>
              <a:t>		</a:t>
            </a:r>
            <a:r>
              <a:rPr lang="en-US" altLang="ja-JP" sz="3200" dirty="0">
                <a:solidFill>
                  <a:srgbClr val="008000"/>
                </a:solidFill>
              </a:rPr>
              <a:t>empty		</a:t>
            </a:r>
            <a:r>
              <a:rPr lang="en-US" altLang="ja-JP" sz="3200" dirty="0"/>
              <a:t> </a:t>
            </a:r>
            <a:r>
              <a:rPr lang="en-US" altLang="ja-JP" sz="3200" dirty="0">
                <a:solidFill>
                  <a:schemeClr val="tx2"/>
                </a:solidFill>
              </a:rPr>
              <a:t>→</a:t>
            </a:r>
            <a:r>
              <a:rPr lang="ja-JP" altLang="en-US" sz="3200" dirty="0">
                <a:solidFill>
                  <a:schemeClr val="tx2"/>
                </a:solidFill>
              </a:rPr>
              <a:t>　自明な解</a:t>
            </a:r>
            <a:r>
              <a:rPr lang="ja-JP" altLang="en-US" sz="3200" dirty="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3200" dirty="0">
                <a:solidFill>
                  <a:schemeClr val="accent2"/>
                </a:solidFill>
              </a:rPr>
              <a:t>そうで無ければ</a:t>
            </a:r>
            <a:r>
              <a:rPr lang="ja-JP" altLang="en-US" sz="3200" dirty="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ja-JP" altLang="en-US" sz="3200" dirty="0"/>
              <a:t>	「リストの </a:t>
            </a:r>
            <a:r>
              <a:rPr lang="en-US" altLang="ja-JP" sz="3200" dirty="0"/>
              <a:t>rest </a:t>
            </a:r>
            <a:r>
              <a:rPr lang="ja-JP" altLang="en-US" sz="3200" dirty="0"/>
              <a:t>をソートしたリストに対して，その先頭要素を</a:t>
            </a:r>
            <a:r>
              <a:rPr lang="ja-JP" altLang="en-US" sz="3200" dirty="0">
                <a:solidFill>
                  <a:schemeClr val="tx2"/>
                </a:solidFill>
              </a:rPr>
              <a:t>挿入</a:t>
            </a:r>
            <a:r>
              <a:rPr lang="ja-JP" altLang="en-US" sz="3200" dirty="0"/>
              <a:t>したもの」が求める解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marL="609600" indent="-609600" eaLnBrk="1" hangingPunct="1">
              <a:lnSpc>
                <a:spcPct val="90000"/>
              </a:lnSpc>
            </a:pPr>
            <a:endParaRPr lang="ja-JP" altLang="en-US" sz="2400" dirty="0"/>
          </a:p>
          <a:p>
            <a:pPr marL="609600" indent="-609600" eaLnBrk="1" hangingPunct="1">
              <a:lnSpc>
                <a:spcPct val="90000"/>
              </a:lnSpc>
            </a:pPr>
            <a:endParaRPr lang="ja-JP" altLang="en-US" sz="2400" dirty="0"/>
          </a:p>
          <a:p>
            <a:pPr marL="609600" indent="-609600" eaLnBrk="1" hangingPunct="1">
              <a:lnSpc>
                <a:spcPct val="90000"/>
              </a:lnSpc>
            </a:pPr>
            <a:endParaRPr lang="ja-JP" alt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インサーションソート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8939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771900" y="3400425"/>
            <a:ext cx="4627563" cy="13096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425450" y="2371725"/>
            <a:ext cx="3886200" cy="10112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2368550" y="3382963"/>
            <a:ext cx="0" cy="2025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2366963" y="1308100"/>
            <a:ext cx="1587" cy="1063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270000" y="2584450"/>
            <a:ext cx="22145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(empty?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3857625" y="3844925"/>
            <a:ext cx="4525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(insert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(</a:t>
            </a:r>
            <a:r>
              <a:rPr lang="en-US" altLang="ja-JP" sz="2400" b="0">
                <a:solidFill>
                  <a:schemeClr val="accent2"/>
                </a:solidFill>
              </a:rPr>
              <a:t>sort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)))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587500" y="3414713"/>
            <a:ext cx="587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Yes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152900" y="2293938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No</a:t>
            </a:r>
          </a:p>
        </p:txBody>
      </p:sp>
      <p:cxnSp>
        <p:nvCxnSpPr>
          <p:cNvPr id="31754" name="AutoShape 10"/>
          <p:cNvCxnSpPr>
            <a:cxnSpLocks noChangeShapeType="1"/>
            <a:stCxn id="31747" idx="3"/>
            <a:endCxn id="31746" idx="0"/>
          </p:cNvCxnSpPr>
          <p:nvPr/>
        </p:nvCxnSpPr>
        <p:spPr bwMode="auto">
          <a:xfrm>
            <a:off x="4321175" y="2878138"/>
            <a:ext cx="1765300" cy="51276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016000" y="5472113"/>
            <a:ext cx="40433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empty </a:t>
            </a:r>
            <a:r>
              <a:rPr lang="ja-JP" altLang="en-US" sz="2800" b="0"/>
              <a:t>が自明の解である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35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054100"/>
            <a:ext cx="7772400" cy="5688013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 sz="2800">
                <a:solidFill>
                  <a:schemeClr val="accent2"/>
                </a:solidFill>
              </a:rPr>
              <a:t>リストへの要素の挿入</a:t>
            </a:r>
            <a:endParaRPr lang="ja-JP" altLang="en-US" sz="2800"/>
          </a:p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 sz="2800">
                <a:solidFill>
                  <a:schemeClr val="accent2"/>
                </a:solidFill>
              </a:rPr>
              <a:t>インサーションソート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Char char="•"/>
            </a:pPr>
            <a:r>
              <a:rPr lang="ja-JP" altLang="en-US" sz="2400"/>
              <a:t>要素の挿入によるソート</a:t>
            </a:r>
          </a:p>
          <a:p>
            <a:pPr marL="990600" lvl="1" indent="-533400" eaLnBrk="1" hangingPunct="1">
              <a:lnSpc>
                <a:spcPct val="125000"/>
              </a:lnSpc>
              <a:buFontTx/>
              <a:buChar char="•"/>
            </a:pPr>
            <a:r>
              <a:rPr lang="ja-JP" altLang="en-US" sz="2400"/>
              <a:t>「すでにソートされたリストへの要素の挿入」を繰り返すことで，ソートを行う</a:t>
            </a:r>
          </a:p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 sz="2800">
                <a:solidFill>
                  <a:schemeClr val="accent2"/>
                </a:solidFill>
              </a:rPr>
              <a:t>クイックソート</a:t>
            </a:r>
          </a:p>
          <a:p>
            <a:pPr marL="990600" lvl="1" indent="-533400" eaLnBrk="1" hangingPunct="1"/>
            <a:r>
              <a:rPr lang="ja-JP" altLang="en-US" sz="2400"/>
              <a:t>手順</a:t>
            </a:r>
          </a:p>
          <a:p>
            <a:pPr marL="990600" lvl="1" indent="-533400" eaLnBrk="1" hangingPunct="1"/>
            <a:r>
              <a:rPr lang="ja-JP" altLang="en-US" sz="2400"/>
              <a:t>再帰プログラム</a:t>
            </a:r>
          </a:p>
          <a:p>
            <a:pPr marL="990600" lvl="1" indent="-533400" eaLnBrk="1" hangingPunct="1"/>
            <a:r>
              <a:rPr lang="ja-JP" altLang="en-US" sz="2400"/>
              <a:t>分割統治法の考え方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ja-JP" altLang="en-US" sz="2800">
                <a:solidFill>
                  <a:schemeClr val="accent2"/>
                </a:solidFill>
              </a:rPr>
              <a:t>繰り返しでのステップ数</a:t>
            </a:r>
          </a:p>
          <a:p>
            <a:pPr marL="990600" lvl="1" indent="-533400" eaLnBrk="1" hangingPunct="1"/>
            <a:r>
              <a:rPr lang="ja-JP" altLang="en-US" sz="2400"/>
              <a:t>ソートすべきデータサイズとステップ数の関係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今日の内容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2492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122363"/>
            <a:ext cx="8194675" cy="57356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/>
              <a:t>sort </a:t>
            </a:r>
            <a:r>
              <a:rPr lang="ja-JP" altLang="en-US" dirty="0"/>
              <a:t>の内部に </a:t>
            </a:r>
            <a:r>
              <a:rPr lang="en-US" altLang="ja-JP" dirty="0"/>
              <a:t>sort </a:t>
            </a:r>
            <a:r>
              <a:rPr lang="ja-JP" altLang="en-US" dirty="0"/>
              <a:t>が登場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ja-JP" dirty="0"/>
              <a:t>sort </a:t>
            </a:r>
            <a:r>
              <a:rPr lang="ja-JP" altLang="en-US" dirty="0"/>
              <a:t>の実行が繰り返される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solidFill>
                  <a:srgbClr val="006600"/>
                </a:solidFill>
              </a:rPr>
              <a:t>	例： </a:t>
            </a:r>
            <a:r>
              <a:rPr lang="en-US" altLang="ja-JP" dirty="0"/>
              <a:t>(</a:t>
            </a:r>
            <a:r>
              <a:rPr lang="en-US" altLang="ja-JP" dirty="0">
                <a:solidFill>
                  <a:schemeClr val="accent2"/>
                </a:solidFill>
              </a:rPr>
              <a:t>sort</a:t>
            </a:r>
            <a:r>
              <a:rPr lang="en-US" altLang="ja-JP" dirty="0"/>
              <a:t> (list 3 5 1 4))</a:t>
            </a:r>
            <a:r>
              <a:rPr lang="en-US" altLang="ja-JP" sz="2800" dirty="0"/>
              <a:t> </a:t>
            </a:r>
            <a:endParaRPr lang="en-US" altLang="ja-JP" dirty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dirty="0"/>
              <a:t>		= (</a:t>
            </a:r>
            <a:r>
              <a:rPr lang="en-US" altLang="ja-JP" dirty="0">
                <a:solidFill>
                  <a:schemeClr val="accent2"/>
                </a:solidFill>
              </a:rPr>
              <a:t>insert</a:t>
            </a:r>
            <a:r>
              <a:rPr lang="en-US" altLang="ja-JP" dirty="0"/>
              <a:t> 3 (</a:t>
            </a:r>
            <a:r>
              <a:rPr lang="en-US" altLang="ja-JP" dirty="0">
                <a:solidFill>
                  <a:schemeClr val="accent2"/>
                </a:solidFill>
              </a:rPr>
              <a:t>sort</a:t>
            </a:r>
            <a:r>
              <a:rPr lang="en-US" altLang="ja-JP" dirty="0"/>
              <a:t> (list 5 1 4)))</a:t>
            </a:r>
            <a:endParaRPr lang="en-US" altLang="ja-JP" dirty="0">
              <a:solidFill>
                <a:srgbClr val="006600"/>
              </a:solidFill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089025" y="1825625"/>
            <a:ext cx="7820025" cy="205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/>
              <a:t>(define (</a:t>
            </a:r>
            <a:r>
              <a:rPr lang="en-US" altLang="ja-JP" b="0">
                <a:solidFill>
                  <a:schemeClr val="accent2"/>
                </a:solidFill>
              </a:rPr>
              <a:t>sort</a:t>
            </a:r>
            <a:r>
              <a:rPr lang="en-US" altLang="ja-JP" b="0"/>
              <a:t> </a:t>
            </a:r>
            <a:r>
              <a:rPr lang="en-US" altLang="ja-JP" b="0">
                <a:solidFill>
                  <a:schemeClr val="tx2"/>
                </a:solidFill>
              </a:rPr>
              <a:t>alon</a:t>
            </a:r>
            <a:r>
              <a:rPr lang="en-US" altLang="ja-JP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/>
              <a:t>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/>
              <a:t>      [(empty?</a:t>
            </a:r>
            <a:r>
              <a:rPr lang="en-US" altLang="ja-JP" b="0">
                <a:solidFill>
                  <a:schemeClr val="tx2"/>
                </a:solidFill>
              </a:rPr>
              <a:t> alon</a:t>
            </a:r>
            <a:r>
              <a:rPr lang="en-US" altLang="ja-JP" b="0"/>
              <a:t>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/>
              <a:t>      [else (insert (first </a:t>
            </a:r>
            <a:r>
              <a:rPr lang="en-US" altLang="ja-JP" b="0">
                <a:solidFill>
                  <a:schemeClr val="tx2"/>
                </a:solidFill>
              </a:rPr>
              <a:t>alon</a:t>
            </a:r>
            <a:r>
              <a:rPr lang="en-US" altLang="ja-JP" b="0"/>
              <a:t>) (</a:t>
            </a:r>
            <a:r>
              <a:rPr lang="en-US" altLang="ja-JP" b="0">
                <a:solidFill>
                  <a:schemeClr val="accent2"/>
                </a:solidFill>
              </a:rPr>
              <a:t>sort</a:t>
            </a:r>
            <a:r>
              <a:rPr lang="en-US" altLang="ja-JP" b="0"/>
              <a:t> (rest </a:t>
            </a:r>
            <a:r>
              <a:rPr lang="en-US" altLang="ja-JP" b="0">
                <a:solidFill>
                  <a:schemeClr val="tx2"/>
                </a:solidFill>
              </a:rPr>
              <a:t>alon</a:t>
            </a:r>
            <a:r>
              <a:rPr lang="en-US" altLang="ja-JP" b="0"/>
              <a:t>)))]))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17775" y="1892300"/>
            <a:ext cx="700088" cy="5095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b="0">
              <a:solidFill>
                <a:schemeClr val="tx2"/>
              </a:solidFill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662496" y="3364371"/>
            <a:ext cx="700087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b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インサーションソート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6838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9863"/>
            <a:ext cx="91440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(sort (list 3 5 1 4)) </a:t>
            </a:r>
            <a:r>
              <a:rPr lang="ja-JP" altLang="en-US" sz="3600"/>
              <a:t>から </a:t>
            </a:r>
            <a:br>
              <a:rPr lang="ja-JP" altLang="en-US" sz="3600"/>
            </a:br>
            <a:r>
              <a:rPr lang="ja-JP" altLang="en-US" sz="3600"/>
              <a:t> </a:t>
            </a:r>
            <a:r>
              <a:rPr lang="en-US" altLang="ja-JP" sz="3600"/>
              <a:t>(list 5 4 3 1)) </a:t>
            </a:r>
            <a:r>
              <a:rPr lang="ja-JP" altLang="en-US" sz="3600"/>
              <a:t>が得られる過程の概略 </a:t>
            </a:r>
            <a:r>
              <a:rPr lang="en-US" altLang="ja-JP" sz="3600"/>
              <a:t>(1/2)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35063"/>
            <a:ext cx="8839200" cy="57229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(list 3 5 1 4))</a:t>
            </a:r>
            <a:r>
              <a:rPr lang="en-US" altLang="ja-JP" sz="20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3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(rest (list 3 5 1 4))))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(list 5 1 4)))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(rest (list 5 1 4)))))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(list 1 4))))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(rest (list 1 4))))))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(list 4)))))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4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(rest (list 4)))))))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4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empty)))))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4 empty))))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40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584950" y="6302375"/>
            <a:ext cx="1724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chemeClr val="tx2"/>
                </a:solidFill>
              </a:rPr>
              <a:t>次ページへ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1790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9863"/>
            <a:ext cx="91440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(sort (list 3 5 1 4)) </a:t>
            </a:r>
            <a:r>
              <a:rPr lang="ja-JP" altLang="en-US" sz="3600"/>
              <a:t>から </a:t>
            </a:r>
            <a:br>
              <a:rPr lang="ja-JP" altLang="en-US" sz="3600"/>
            </a:br>
            <a:r>
              <a:rPr lang="ja-JP" altLang="en-US" sz="3600"/>
              <a:t> </a:t>
            </a:r>
            <a:r>
              <a:rPr lang="en-US" altLang="ja-JP" sz="3600"/>
              <a:t>(list 5 4 3 1)) </a:t>
            </a:r>
            <a:r>
              <a:rPr lang="ja-JP" altLang="en-US" sz="3600"/>
              <a:t>が得られる過程の概略 </a:t>
            </a:r>
            <a:r>
              <a:rPr lang="en-US" altLang="ja-JP" sz="3600"/>
              <a:t>(1/2)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35063"/>
            <a:ext cx="8839200" cy="57229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(list 3 5 1 4))</a:t>
            </a:r>
            <a:r>
              <a:rPr lang="en-US" altLang="ja-JP" sz="20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3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(rest (list 3 5 1 4))))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(list 5 1 4)))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(rest (list 5 1 4)))))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(list 1 4))))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(rest (list 1 4))))))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(list 4)))))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4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(rest (list 4)))))))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4 (</a:t>
            </a:r>
            <a:r>
              <a:rPr lang="en-US" altLang="ja-JP" sz="2400">
                <a:solidFill>
                  <a:schemeClr val="accent2"/>
                </a:solidFill>
              </a:rPr>
              <a:t>sort</a:t>
            </a:r>
            <a:r>
              <a:rPr lang="en-US" altLang="ja-JP" sz="2400"/>
              <a:t> empty)))))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4 empty))))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40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584950" y="6302375"/>
            <a:ext cx="1724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chemeClr val="tx2"/>
                </a:solidFill>
              </a:rPr>
              <a:t>次ページへ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63563" y="1862138"/>
            <a:ext cx="4486275" cy="3794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 flipV="1">
            <a:off x="2092325" y="2238375"/>
            <a:ext cx="261938" cy="8032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73050" y="2781300"/>
            <a:ext cx="8670925" cy="26828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	</a:t>
            </a:r>
            <a:r>
              <a:rPr lang="en-US" altLang="ja-JP" sz="2800" b="0"/>
              <a:t>(define (</a:t>
            </a:r>
            <a:r>
              <a:rPr lang="en-US" altLang="ja-JP" sz="2800" b="0">
                <a:solidFill>
                  <a:schemeClr val="accent2"/>
                </a:solidFill>
              </a:rPr>
              <a:t>sort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	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	      [(empty?</a:t>
            </a:r>
            <a:r>
              <a:rPr lang="en-US" altLang="ja-JP" sz="2800" b="0">
                <a:solidFill>
                  <a:schemeClr val="tx2"/>
                </a:solidFill>
              </a:rPr>
              <a:t> alon</a:t>
            </a:r>
            <a:r>
              <a:rPr lang="en-US" altLang="ja-JP" sz="2800" b="0"/>
              <a:t>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	      [else (insert (first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 (</a:t>
            </a:r>
            <a:r>
              <a:rPr lang="en-US" altLang="ja-JP" sz="2800" b="0">
                <a:solidFill>
                  <a:schemeClr val="accent2"/>
                </a:solidFill>
              </a:rPr>
              <a:t>sort</a:t>
            </a:r>
            <a:r>
              <a:rPr lang="en-US" altLang="ja-JP" sz="2800" b="0"/>
              <a:t> (rest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)))]))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の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 </a:t>
            </a:r>
            <a:r>
              <a:rPr lang="ja-JP" altLang="en-US" sz="2800" b="0"/>
              <a:t>を </a:t>
            </a:r>
            <a:r>
              <a:rPr lang="en-US" altLang="ja-JP" sz="2800" b="0"/>
              <a:t>(list 3 5 1 4) </a:t>
            </a:r>
            <a:r>
              <a:rPr lang="ja-JP" altLang="en-US" sz="2800" b="0"/>
              <a:t>で置き換えたもの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801813" y="5032375"/>
            <a:ext cx="5137150" cy="3794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8889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9863"/>
            <a:ext cx="91440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(sort (list 3 5 1 4)) </a:t>
            </a:r>
            <a:r>
              <a:rPr lang="ja-JP" altLang="en-US" sz="3600"/>
              <a:t>から </a:t>
            </a:r>
            <a:br>
              <a:rPr lang="ja-JP" altLang="en-US" sz="3600"/>
            </a:br>
            <a:r>
              <a:rPr lang="ja-JP" altLang="en-US" sz="3600"/>
              <a:t> </a:t>
            </a:r>
            <a:r>
              <a:rPr lang="en-US" altLang="ja-JP" sz="3600"/>
              <a:t>(list 5 4 3 1)) </a:t>
            </a:r>
            <a:r>
              <a:rPr lang="ja-JP" altLang="en-US" sz="3600"/>
              <a:t>が得られる過程の概略 </a:t>
            </a:r>
            <a:r>
              <a:rPr lang="en-US" altLang="ja-JP" sz="3600"/>
              <a:t>(2/2)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35063"/>
            <a:ext cx="8839200" cy="57229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1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4 empty))))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(cons 4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1 (rest (list 4))))))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(cons 4 (</a:t>
            </a:r>
            <a:r>
              <a:rPr lang="en-US" altLang="ja-JP" sz="2400">
                <a:solidFill>
                  <a:schemeClr val="accent2"/>
                </a:solidFill>
              </a:rPr>
              <a:t>insert </a:t>
            </a:r>
            <a:r>
              <a:rPr lang="en-US" altLang="ja-JP" sz="2400"/>
              <a:t>1 empty))))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5 (cons 4 (cons</a:t>
            </a:r>
            <a:r>
              <a:rPr lang="en-US" altLang="ja-JP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1 empty))))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(cons 5 (list 4 1)))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(cons 5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(list 4 1)))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/>
              <a:t>= (cons 5 (cons 4 (</a:t>
            </a:r>
            <a:r>
              <a:rPr lang="en-US" altLang="ja-JP" sz="2400">
                <a:solidFill>
                  <a:schemeClr val="accent2"/>
                </a:solidFill>
              </a:rPr>
              <a:t>insert</a:t>
            </a:r>
            <a:r>
              <a:rPr lang="en-US" altLang="ja-JP" sz="2400"/>
              <a:t> 3 (list 1)))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= (cons 5 (cons 4 (cons 3 (list 1)))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/>
              <a:t>= (list 5 4 3 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1951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リストを出力とするような関数</a:t>
            </a:r>
          </a:p>
          <a:p>
            <a:pPr lvl="1" eaLnBrk="1" hangingPunct="1"/>
            <a:r>
              <a:rPr lang="ja-JP" altLang="en-US">
                <a:solidFill>
                  <a:srgbClr val="008000"/>
                </a:solidFill>
              </a:rPr>
              <a:t>要素の挿入</a:t>
            </a:r>
          </a:p>
          <a:p>
            <a:pPr lvl="1" eaLnBrk="1" hangingPunct="1"/>
            <a:r>
              <a:rPr lang="ja-JP" altLang="en-US">
                <a:solidFill>
                  <a:srgbClr val="008000"/>
                </a:solidFill>
              </a:rPr>
              <a:t>インサーションソート</a:t>
            </a:r>
          </a:p>
          <a:p>
            <a:pPr lvl="1" eaLnBrk="1" hangingPunct="1">
              <a:buFontTx/>
              <a:buNone/>
            </a:pPr>
            <a:endParaRPr lang="ja-JP" altLang="en-US">
              <a:solidFill>
                <a:srgbClr val="008000"/>
              </a:solidFill>
            </a:endParaRPr>
          </a:p>
          <a:p>
            <a:pPr lvl="1" eaLnBrk="1" hangingPunct="1">
              <a:buFontTx/>
              <a:buNone/>
            </a:pPr>
            <a:r>
              <a:rPr lang="ja-JP" altLang="en-US" sz="3600"/>
              <a:t>どれも　</a:t>
            </a:r>
            <a:r>
              <a:rPr lang="en-US" altLang="ja-JP" sz="3600"/>
              <a:t>cons </a:t>
            </a:r>
            <a:r>
              <a:rPr lang="ja-JP" altLang="en-US" sz="3600"/>
              <a:t>を使用．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ここまでのまとめ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4735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2400"/>
          </a:xfrm>
        </p:spPr>
        <p:txBody>
          <a:bodyPr/>
          <a:lstStyle/>
          <a:p>
            <a:pPr eaLnBrk="1" hangingPunct="1"/>
            <a:r>
              <a:rPr lang="ja-JP" altLang="en-US"/>
              <a:t>インサーションソートについて，ステップ実行を行い，繰り返し回数を数えてみる</a:t>
            </a:r>
          </a:p>
          <a:p>
            <a:pPr lvl="1" eaLnBrk="1" hangingPunct="1"/>
            <a:r>
              <a:rPr lang="en-US" altLang="ja-JP"/>
              <a:t>sort </a:t>
            </a:r>
            <a:r>
              <a:rPr lang="ja-JP" altLang="en-US"/>
              <a:t>の実行回数はいくらか</a:t>
            </a:r>
          </a:p>
          <a:p>
            <a:pPr lvl="1" eaLnBrk="1" hangingPunct="1"/>
            <a:r>
              <a:rPr lang="en-US" altLang="ja-JP"/>
              <a:t>insert </a:t>
            </a:r>
            <a:r>
              <a:rPr lang="ja-JP" altLang="en-US"/>
              <a:t>の実行回数はいくらか</a:t>
            </a:r>
          </a:p>
          <a:p>
            <a:pPr lvl="1" eaLnBrk="1" hangingPunct="1"/>
            <a:endParaRPr lang="ja-JP" altLang="en-US"/>
          </a:p>
          <a:p>
            <a:pPr eaLnBrk="1" hangingPunct="1">
              <a:buFontTx/>
              <a:buNone/>
            </a:pP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例題３．インサーションソートでの繰り返し回数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6331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2300" y="430213"/>
            <a:ext cx="8521700" cy="626586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インサーションソートでの </a:t>
            </a:r>
            <a:r>
              <a:rPr lang="en-US" altLang="ja-JP">
                <a:solidFill>
                  <a:schemeClr val="accent2"/>
                </a:solidFill>
              </a:rPr>
              <a:t>sort </a:t>
            </a:r>
            <a:r>
              <a:rPr lang="ja-JP" altLang="en-US">
                <a:solidFill>
                  <a:schemeClr val="accent2"/>
                </a:solidFill>
              </a:rPr>
              <a:t>関数の実行回数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リストの要素数を </a:t>
            </a:r>
            <a:r>
              <a:rPr lang="en-US" altLang="ja-JP"/>
              <a:t>n </a:t>
            </a:r>
            <a:r>
              <a:rPr lang="ja-JP" altLang="en-US"/>
              <a:t>とすると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	</a:t>
            </a:r>
            <a:r>
              <a:rPr lang="en-US" altLang="ja-JP"/>
              <a:t>n+1 </a:t>
            </a:r>
            <a:r>
              <a:rPr lang="ja-JP" altLang="en-US"/>
              <a:t>回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例　</a:t>
            </a:r>
            <a:r>
              <a:rPr lang="en-US" altLang="ja-JP">
                <a:solidFill>
                  <a:srgbClr val="006600"/>
                </a:solidFill>
              </a:rPr>
              <a:t>n=3 </a:t>
            </a:r>
            <a:r>
              <a:rPr lang="ja-JP" altLang="en-US">
                <a:solidFill>
                  <a:srgbClr val="006600"/>
                </a:solidFill>
              </a:rPr>
              <a:t>のとき）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(</a:t>
            </a:r>
            <a:r>
              <a:rPr lang="en-US" altLang="ja-JP">
                <a:solidFill>
                  <a:schemeClr val="tx2"/>
                </a:solidFill>
              </a:rPr>
              <a:t>sort </a:t>
            </a:r>
            <a:r>
              <a:rPr lang="en-US" altLang="ja-JP">
                <a:solidFill>
                  <a:srgbClr val="006600"/>
                </a:solidFill>
              </a:rPr>
              <a:t>(list 80 30 50))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= (insert 80 (</a:t>
            </a:r>
            <a:r>
              <a:rPr lang="en-US" altLang="ja-JP">
                <a:solidFill>
                  <a:schemeClr val="tx2"/>
                </a:solidFill>
              </a:rPr>
              <a:t>sort</a:t>
            </a:r>
            <a:r>
              <a:rPr lang="en-US" altLang="ja-JP">
                <a:solidFill>
                  <a:srgbClr val="006600"/>
                </a:solidFill>
              </a:rPr>
              <a:t> (list 30 50)))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= (insert 80 (insert 30 (</a:t>
            </a:r>
            <a:r>
              <a:rPr lang="en-US" altLang="ja-JP">
                <a:solidFill>
                  <a:schemeClr val="tx2"/>
                </a:solidFill>
              </a:rPr>
              <a:t>sort</a:t>
            </a:r>
            <a:r>
              <a:rPr lang="en-US" altLang="ja-JP">
                <a:solidFill>
                  <a:srgbClr val="006600"/>
                </a:solidFill>
              </a:rPr>
              <a:t> (list 50))))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= (insert 80 (insert 30 (insert 50 (</a:t>
            </a:r>
            <a:r>
              <a:rPr lang="en-US" altLang="ja-JP">
                <a:solidFill>
                  <a:schemeClr val="tx2"/>
                </a:solidFill>
              </a:rPr>
              <a:t>sort</a:t>
            </a:r>
            <a:r>
              <a:rPr lang="en-US" altLang="ja-JP">
                <a:solidFill>
                  <a:srgbClr val="006600"/>
                </a:solidFill>
              </a:rPr>
              <a:t> empty))))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3539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4980" y="256308"/>
            <a:ext cx="7772400" cy="626586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インサーションソートでの </a:t>
            </a:r>
            <a:r>
              <a:rPr lang="en-US" altLang="ja-JP" sz="2800">
                <a:solidFill>
                  <a:schemeClr val="accent2"/>
                </a:solidFill>
              </a:rPr>
              <a:t>insert </a:t>
            </a:r>
            <a:r>
              <a:rPr lang="ja-JP" altLang="en-US" sz="2800">
                <a:solidFill>
                  <a:schemeClr val="accent2"/>
                </a:solidFill>
              </a:rPr>
              <a:t>関数の実行回数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リストの要素数を </a:t>
            </a:r>
            <a:r>
              <a:rPr lang="en-US" altLang="ja-JP"/>
              <a:t>n </a:t>
            </a:r>
            <a:r>
              <a:rPr lang="ja-JP" altLang="en-US"/>
              <a:t>とすると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最小 </a:t>
            </a:r>
            <a:r>
              <a:rPr lang="en-US" altLang="ja-JP"/>
              <a:t>n </a:t>
            </a:r>
            <a:r>
              <a:rPr lang="ja-JP" altLang="en-US"/>
              <a:t>回，最大 </a:t>
            </a:r>
            <a:r>
              <a:rPr lang="en-US" altLang="ja-JP"/>
              <a:t>n(n+1)/2 </a:t>
            </a:r>
            <a:r>
              <a:rPr lang="ja-JP" altLang="en-US"/>
              <a:t>回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例　</a:t>
            </a:r>
            <a:r>
              <a:rPr lang="en-US" altLang="ja-JP">
                <a:solidFill>
                  <a:srgbClr val="006600"/>
                </a:solidFill>
              </a:rPr>
              <a:t>n=3 </a:t>
            </a:r>
            <a:r>
              <a:rPr lang="ja-JP" altLang="en-US">
                <a:solidFill>
                  <a:srgbClr val="006600"/>
                </a:solidFill>
              </a:rPr>
              <a:t>のとき）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50343" y="2982045"/>
            <a:ext cx="860107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 dirty="0">
                <a:solidFill>
                  <a:srgbClr val="006600"/>
                </a:solidFill>
              </a:rPr>
              <a:t>sort   □</a:t>
            </a:r>
            <a:r>
              <a:rPr lang="ja-JP" altLang="en-US" sz="2800" b="0" dirty="0">
                <a:solidFill>
                  <a:srgbClr val="006600"/>
                </a:solidFill>
              </a:rPr>
              <a:t>　</a:t>
            </a:r>
            <a:r>
              <a:rPr lang="en-US" altLang="ja-JP" sz="2800" b="0" dirty="0">
                <a:solidFill>
                  <a:srgbClr val="006600"/>
                </a:solidFill>
              </a:rPr>
              <a:t>□</a:t>
            </a:r>
            <a:r>
              <a:rPr lang="ja-JP" altLang="en-US" sz="2800" b="0" dirty="0">
                <a:solidFill>
                  <a:srgbClr val="006600"/>
                </a:solidFill>
              </a:rPr>
              <a:t>　</a:t>
            </a:r>
            <a:r>
              <a:rPr lang="en-US" altLang="ja-JP" sz="2800" b="0" dirty="0">
                <a:solidFill>
                  <a:srgbClr val="006600"/>
                </a:solidFill>
              </a:rPr>
              <a:t>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 dirty="0">
                <a:solidFill>
                  <a:srgbClr val="006600"/>
                </a:solidFill>
              </a:rPr>
              <a:t>→insert □</a:t>
            </a:r>
            <a:r>
              <a:rPr lang="ja-JP" altLang="en-US" sz="2800" b="0" dirty="0">
                <a:solidFill>
                  <a:srgbClr val="006600"/>
                </a:solidFill>
              </a:rPr>
              <a:t>　	</a:t>
            </a:r>
            <a:r>
              <a:rPr lang="en-US" altLang="ja-JP" sz="2800" b="0" dirty="0">
                <a:solidFill>
                  <a:srgbClr val="006600"/>
                </a:solidFill>
              </a:rPr>
              <a:t>sort □</a:t>
            </a:r>
            <a:r>
              <a:rPr lang="ja-JP" altLang="en-US" sz="2800" b="0" dirty="0">
                <a:solidFill>
                  <a:srgbClr val="006600"/>
                </a:solidFill>
              </a:rPr>
              <a:t>　</a:t>
            </a:r>
            <a:r>
              <a:rPr lang="en-US" altLang="ja-JP" sz="2800" b="0" dirty="0">
                <a:solidFill>
                  <a:srgbClr val="006600"/>
                </a:solidFill>
              </a:rPr>
              <a:t>□		1,2,3</a:t>
            </a:r>
            <a:r>
              <a:rPr lang="ja-JP" altLang="en-US" sz="2800" b="0" dirty="0">
                <a:solidFill>
                  <a:srgbClr val="006600"/>
                </a:solidFill>
              </a:rPr>
              <a:t>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 dirty="0">
                <a:solidFill>
                  <a:srgbClr val="006600"/>
                </a:solidFill>
              </a:rPr>
              <a:t>→ 		insert □</a:t>
            </a:r>
            <a:r>
              <a:rPr lang="ja-JP" altLang="en-US" sz="2800" b="0" dirty="0">
                <a:solidFill>
                  <a:srgbClr val="006600"/>
                </a:solidFill>
              </a:rPr>
              <a:t>　	</a:t>
            </a:r>
            <a:r>
              <a:rPr lang="en-US" altLang="ja-JP" sz="2800" b="0" dirty="0">
                <a:solidFill>
                  <a:srgbClr val="006600"/>
                </a:solidFill>
              </a:rPr>
              <a:t>sort □		1,2</a:t>
            </a:r>
            <a:r>
              <a:rPr lang="ja-JP" altLang="en-US" sz="2800" b="0" dirty="0">
                <a:solidFill>
                  <a:srgbClr val="006600"/>
                </a:solidFill>
              </a:rPr>
              <a:t>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 dirty="0">
                <a:solidFill>
                  <a:srgbClr val="006600"/>
                </a:solidFill>
              </a:rPr>
              <a:t>→ 				insert □	sort		1</a:t>
            </a:r>
            <a:r>
              <a:rPr lang="ja-JP" altLang="en-US" sz="2800" b="0" dirty="0">
                <a:solidFill>
                  <a:srgbClr val="006600"/>
                </a:solidFill>
              </a:rPr>
              <a:t>回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09105" y="4945783"/>
            <a:ext cx="7243763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insert </a:t>
            </a:r>
            <a:r>
              <a:rPr lang="ja-JP" altLang="en-US" sz="2400" b="0"/>
              <a:t>では，内部で　</a:t>
            </a:r>
            <a:r>
              <a:rPr lang="en-US" altLang="ja-JP" sz="2400" b="0"/>
              <a:t>insert </a:t>
            </a:r>
            <a:r>
              <a:rPr lang="ja-JP" altLang="en-US" sz="2400" b="0"/>
              <a:t>が再帰的に呼び出される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・１つめの </a:t>
            </a:r>
            <a:r>
              <a:rPr lang="en-US" altLang="ja-JP" sz="2400" b="0"/>
              <a:t>insert </a:t>
            </a:r>
            <a:r>
              <a:rPr lang="ja-JP" altLang="en-US" sz="2400" b="0"/>
              <a:t>では，</a:t>
            </a:r>
            <a:r>
              <a:rPr lang="en-US" altLang="ja-JP" sz="2400" b="0"/>
              <a:t>0, 1, </a:t>
            </a:r>
            <a:r>
              <a:rPr lang="ja-JP" altLang="en-US" sz="2400" b="0"/>
              <a:t>または </a:t>
            </a:r>
            <a:r>
              <a:rPr lang="en-US" altLang="ja-JP" sz="2400" b="0"/>
              <a:t>2</a:t>
            </a:r>
            <a:r>
              <a:rPr lang="ja-JP" altLang="en-US" sz="2400" b="0"/>
              <a:t>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・２つめの </a:t>
            </a:r>
            <a:r>
              <a:rPr lang="en-US" altLang="ja-JP" sz="2400" b="0"/>
              <a:t>insert </a:t>
            </a:r>
            <a:r>
              <a:rPr lang="ja-JP" altLang="en-US" sz="2400" b="0"/>
              <a:t>では，</a:t>
            </a:r>
            <a:r>
              <a:rPr lang="en-US" altLang="ja-JP" sz="2400" b="0"/>
              <a:t>0, </a:t>
            </a:r>
            <a:r>
              <a:rPr lang="ja-JP" altLang="en-US" sz="2400" b="0"/>
              <a:t>または </a:t>
            </a:r>
            <a:r>
              <a:rPr lang="en-US" altLang="ja-JP" sz="2400" b="0"/>
              <a:t>1</a:t>
            </a:r>
            <a:r>
              <a:rPr lang="ja-JP" altLang="en-US" sz="2400" b="0"/>
              <a:t>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・３つめの </a:t>
            </a:r>
            <a:r>
              <a:rPr lang="en-US" altLang="ja-JP" sz="2400" b="0"/>
              <a:t>insert </a:t>
            </a:r>
            <a:r>
              <a:rPr lang="ja-JP" altLang="en-US" sz="2400" b="0"/>
              <a:t>では，</a:t>
            </a:r>
            <a:r>
              <a:rPr lang="en-US" altLang="ja-JP" sz="2400" b="0"/>
              <a:t>0 </a:t>
            </a:r>
            <a:r>
              <a:rPr lang="ja-JP" altLang="en-US" sz="2400" b="0"/>
              <a:t>回</a:t>
            </a:r>
          </a:p>
        </p:txBody>
      </p:sp>
      <p:sp>
        <p:nvSpPr>
          <p:cNvPr id="39945" name="AutoShape 9"/>
          <p:cNvSpPr>
            <a:spLocks/>
          </p:cNvSpPr>
          <p:nvPr/>
        </p:nvSpPr>
        <p:spPr bwMode="auto">
          <a:xfrm>
            <a:off x="5778043" y="5420768"/>
            <a:ext cx="144462" cy="933450"/>
          </a:xfrm>
          <a:prstGeom prst="rightBrace">
            <a:avLst>
              <a:gd name="adj1" fmla="val 5384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5778043" y="5445845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何回になるかは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データの並びで変わる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3459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025" y="168275"/>
            <a:ext cx="8701088" cy="62658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インサーションソートでの </a:t>
            </a:r>
            <a:r>
              <a:rPr lang="en-US" altLang="ja-JP" sz="2800">
                <a:solidFill>
                  <a:schemeClr val="accent2"/>
                </a:solidFill>
              </a:rPr>
              <a:t>insert </a:t>
            </a:r>
            <a:r>
              <a:rPr lang="ja-JP" altLang="en-US" sz="2800">
                <a:solidFill>
                  <a:schemeClr val="accent2"/>
                </a:solidFill>
              </a:rPr>
              <a:t>関数の実行回数（平均）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リストの要素数を </a:t>
            </a:r>
            <a:r>
              <a:rPr lang="en-US" altLang="ja-JP"/>
              <a:t>n </a:t>
            </a:r>
            <a:r>
              <a:rPr lang="ja-JP" altLang="en-US"/>
              <a:t>とすると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1 + 1.5 + 2 + </a:t>
            </a:r>
            <a:r>
              <a:rPr lang="ja-JP" altLang="en-US"/>
              <a:t>・・・ </a:t>
            </a:r>
            <a:r>
              <a:rPr lang="en-US" altLang="ja-JP"/>
              <a:t>+ (n+1)/2 </a:t>
            </a:r>
            <a:r>
              <a:rPr lang="ja-JP" altLang="en-US"/>
              <a:t>回 </a:t>
            </a:r>
            <a:r>
              <a:rPr lang="en-US" altLang="ja-JP"/>
              <a:t>= n</a:t>
            </a:r>
            <a:r>
              <a:rPr lang="en-US" altLang="ja-JP" baseline="30000"/>
              <a:t>2</a:t>
            </a:r>
            <a:r>
              <a:rPr lang="en-US" altLang="ja-JP"/>
              <a:t>/4 + 3n/4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例　</a:t>
            </a:r>
            <a:r>
              <a:rPr lang="en-US" altLang="ja-JP">
                <a:solidFill>
                  <a:srgbClr val="006600"/>
                </a:solidFill>
              </a:rPr>
              <a:t>n=3 </a:t>
            </a:r>
            <a:r>
              <a:rPr lang="ja-JP" altLang="en-US">
                <a:solidFill>
                  <a:srgbClr val="006600"/>
                </a:solidFill>
              </a:rPr>
              <a:t>のとき）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47663" y="3155950"/>
            <a:ext cx="860107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 dirty="0">
                <a:solidFill>
                  <a:srgbClr val="006600"/>
                </a:solidFill>
              </a:rPr>
              <a:t>sort   □</a:t>
            </a:r>
            <a:r>
              <a:rPr lang="ja-JP" altLang="en-US" sz="2800" b="0" dirty="0">
                <a:solidFill>
                  <a:srgbClr val="006600"/>
                </a:solidFill>
              </a:rPr>
              <a:t>　</a:t>
            </a:r>
            <a:r>
              <a:rPr lang="en-US" altLang="ja-JP" sz="2800" b="0" dirty="0">
                <a:solidFill>
                  <a:srgbClr val="006600"/>
                </a:solidFill>
              </a:rPr>
              <a:t>□</a:t>
            </a:r>
            <a:r>
              <a:rPr lang="ja-JP" altLang="en-US" sz="2800" b="0" dirty="0">
                <a:solidFill>
                  <a:srgbClr val="006600"/>
                </a:solidFill>
              </a:rPr>
              <a:t>　</a:t>
            </a:r>
            <a:r>
              <a:rPr lang="en-US" altLang="ja-JP" sz="2800" b="0" dirty="0">
                <a:solidFill>
                  <a:srgbClr val="006600"/>
                </a:solidFill>
              </a:rPr>
              <a:t>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 dirty="0">
                <a:solidFill>
                  <a:srgbClr val="006600"/>
                </a:solidFill>
              </a:rPr>
              <a:t>→insert □</a:t>
            </a:r>
            <a:r>
              <a:rPr lang="ja-JP" altLang="en-US" sz="2800" b="0" dirty="0">
                <a:solidFill>
                  <a:srgbClr val="006600"/>
                </a:solidFill>
              </a:rPr>
              <a:t>　	</a:t>
            </a:r>
            <a:r>
              <a:rPr lang="en-US" altLang="ja-JP" sz="2800" b="0" dirty="0">
                <a:solidFill>
                  <a:srgbClr val="006600"/>
                </a:solidFill>
              </a:rPr>
              <a:t>sort □</a:t>
            </a:r>
            <a:r>
              <a:rPr lang="ja-JP" altLang="en-US" sz="2800" b="0" dirty="0">
                <a:solidFill>
                  <a:srgbClr val="006600"/>
                </a:solidFill>
              </a:rPr>
              <a:t>　</a:t>
            </a:r>
            <a:r>
              <a:rPr lang="en-US" altLang="ja-JP" sz="2800" b="0" dirty="0">
                <a:solidFill>
                  <a:srgbClr val="006600"/>
                </a:solidFill>
              </a:rPr>
              <a:t>□		1,2,3</a:t>
            </a:r>
            <a:r>
              <a:rPr lang="ja-JP" altLang="en-US" sz="2800" b="0" dirty="0">
                <a:solidFill>
                  <a:srgbClr val="006600"/>
                </a:solidFill>
              </a:rPr>
              <a:t>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 dirty="0">
                <a:solidFill>
                  <a:srgbClr val="006600"/>
                </a:solidFill>
              </a:rPr>
              <a:t>→ 		insert □</a:t>
            </a:r>
            <a:r>
              <a:rPr lang="ja-JP" altLang="en-US" sz="2800" b="0" dirty="0">
                <a:solidFill>
                  <a:srgbClr val="006600"/>
                </a:solidFill>
              </a:rPr>
              <a:t>　	</a:t>
            </a:r>
            <a:r>
              <a:rPr lang="en-US" altLang="ja-JP" sz="2800" b="0" dirty="0">
                <a:solidFill>
                  <a:srgbClr val="006600"/>
                </a:solidFill>
              </a:rPr>
              <a:t>sort □	1,2</a:t>
            </a:r>
            <a:r>
              <a:rPr lang="ja-JP" altLang="en-US" sz="2800" b="0" dirty="0">
                <a:solidFill>
                  <a:srgbClr val="006600"/>
                </a:solidFill>
              </a:rPr>
              <a:t>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 dirty="0">
                <a:solidFill>
                  <a:srgbClr val="006600"/>
                </a:solidFill>
              </a:rPr>
              <a:t>→ 				insert □	sort		1</a:t>
            </a:r>
            <a:r>
              <a:rPr lang="ja-JP" altLang="en-US" sz="2800" b="0" dirty="0">
                <a:solidFill>
                  <a:srgbClr val="006600"/>
                </a:solidFill>
              </a:rPr>
              <a:t>回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06425" y="5119688"/>
            <a:ext cx="8416925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insert </a:t>
            </a:r>
            <a:r>
              <a:rPr lang="ja-JP" altLang="en-US" sz="2400" b="0"/>
              <a:t>では，内部で　</a:t>
            </a:r>
            <a:r>
              <a:rPr lang="en-US" altLang="ja-JP" sz="2400" b="0"/>
              <a:t>insert </a:t>
            </a:r>
            <a:r>
              <a:rPr lang="ja-JP" altLang="en-US" sz="2400" b="0"/>
              <a:t>が再帰的に呼び出される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・１つめの </a:t>
            </a:r>
            <a:r>
              <a:rPr lang="en-US" altLang="ja-JP" sz="2400" b="0"/>
              <a:t>insert </a:t>
            </a:r>
            <a:r>
              <a:rPr lang="ja-JP" altLang="en-US" sz="2400" b="0"/>
              <a:t>では，</a:t>
            </a:r>
            <a:r>
              <a:rPr lang="en-US" altLang="ja-JP" sz="2400" b="0"/>
              <a:t>0, 1, </a:t>
            </a:r>
            <a:r>
              <a:rPr lang="ja-JP" altLang="en-US" sz="2400" b="0"/>
              <a:t>または </a:t>
            </a:r>
            <a:r>
              <a:rPr lang="en-US" altLang="ja-JP" sz="2400" b="0"/>
              <a:t>2</a:t>
            </a:r>
            <a:r>
              <a:rPr lang="ja-JP" altLang="en-US" sz="2400" b="0"/>
              <a:t>回	：平均 </a:t>
            </a:r>
            <a:r>
              <a:rPr lang="en-US" altLang="ja-JP" sz="2400" b="0"/>
              <a:t>1 </a:t>
            </a:r>
            <a:r>
              <a:rPr lang="ja-JP" altLang="en-US" sz="2400" b="0"/>
              <a:t>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・２つめの </a:t>
            </a:r>
            <a:r>
              <a:rPr lang="en-US" altLang="ja-JP" sz="2400" b="0"/>
              <a:t>insert </a:t>
            </a:r>
            <a:r>
              <a:rPr lang="ja-JP" altLang="en-US" sz="2400" b="0"/>
              <a:t>では，</a:t>
            </a:r>
            <a:r>
              <a:rPr lang="en-US" altLang="ja-JP" sz="2400" b="0"/>
              <a:t>0, </a:t>
            </a:r>
            <a:r>
              <a:rPr lang="ja-JP" altLang="en-US" sz="2400" b="0"/>
              <a:t>または </a:t>
            </a:r>
            <a:r>
              <a:rPr lang="en-US" altLang="ja-JP" sz="2400" b="0"/>
              <a:t>1</a:t>
            </a:r>
            <a:r>
              <a:rPr lang="ja-JP" altLang="en-US" sz="2400" b="0"/>
              <a:t>回		：平均 </a:t>
            </a:r>
            <a:r>
              <a:rPr lang="en-US" altLang="ja-JP" sz="2400" b="0"/>
              <a:t>0.5 </a:t>
            </a:r>
            <a:r>
              <a:rPr lang="ja-JP" altLang="en-US" sz="2400" b="0"/>
              <a:t>回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/>
              <a:t>・３つめの </a:t>
            </a:r>
            <a:r>
              <a:rPr lang="en-US" altLang="ja-JP" sz="2400" b="0"/>
              <a:t>insert </a:t>
            </a:r>
            <a:r>
              <a:rPr lang="ja-JP" altLang="en-US" sz="2400" b="0"/>
              <a:t>では，</a:t>
            </a:r>
            <a:r>
              <a:rPr lang="en-US" altLang="ja-JP" sz="2400" b="0"/>
              <a:t>0 </a:t>
            </a:r>
            <a:r>
              <a:rPr lang="ja-JP" altLang="en-US" sz="2400" b="0"/>
              <a:t>回			：平均 </a:t>
            </a:r>
            <a:r>
              <a:rPr lang="en-US" altLang="ja-JP" sz="2400" b="0"/>
              <a:t>0 </a:t>
            </a:r>
            <a:r>
              <a:rPr lang="ja-JP" altLang="en-US" sz="2400" b="0"/>
              <a:t>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4131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1564" y="329237"/>
            <a:ext cx="8521700" cy="626586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インサーションソートでの </a:t>
            </a:r>
            <a:r>
              <a:rPr lang="en-US" altLang="ja-JP">
                <a:solidFill>
                  <a:schemeClr val="accent2"/>
                </a:solidFill>
              </a:rPr>
              <a:t>sort </a:t>
            </a:r>
            <a:r>
              <a:rPr lang="ja-JP" altLang="en-US">
                <a:solidFill>
                  <a:schemeClr val="accent2"/>
                </a:solidFill>
              </a:rPr>
              <a:t>関数の実行回数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リストの要素数を </a:t>
            </a:r>
            <a:r>
              <a:rPr lang="en-US" altLang="ja-JP"/>
              <a:t>n </a:t>
            </a:r>
            <a:r>
              <a:rPr lang="ja-JP" altLang="en-US"/>
              <a:t>とすると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	</a:t>
            </a:r>
            <a:r>
              <a:rPr lang="en-US" altLang="ja-JP"/>
              <a:t>n+1 </a:t>
            </a:r>
            <a:r>
              <a:rPr lang="ja-JP" altLang="en-US"/>
              <a:t>回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例　</a:t>
            </a:r>
            <a:r>
              <a:rPr lang="en-US" altLang="ja-JP">
                <a:solidFill>
                  <a:srgbClr val="006600"/>
                </a:solidFill>
              </a:rPr>
              <a:t>n=3 </a:t>
            </a:r>
            <a:r>
              <a:rPr lang="ja-JP" altLang="en-US">
                <a:solidFill>
                  <a:srgbClr val="006600"/>
                </a:solidFill>
              </a:rPr>
              <a:t>のとき）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(</a:t>
            </a:r>
            <a:r>
              <a:rPr lang="en-US" altLang="ja-JP">
                <a:solidFill>
                  <a:schemeClr val="tx2"/>
                </a:solidFill>
              </a:rPr>
              <a:t>sort </a:t>
            </a:r>
            <a:r>
              <a:rPr lang="en-US" altLang="ja-JP">
                <a:solidFill>
                  <a:srgbClr val="006600"/>
                </a:solidFill>
              </a:rPr>
              <a:t>(list 80 30 50))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= (insert 80 (</a:t>
            </a:r>
            <a:r>
              <a:rPr lang="en-US" altLang="ja-JP">
                <a:solidFill>
                  <a:schemeClr val="tx2"/>
                </a:solidFill>
              </a:rPr>
              <a:t>sort</a:t>
            </a:r>
            <a:r>
              <a:rPr lang="en-US" altLang="ja-JP">
                <a:solidFill>
                  <a:srgbClr val="006600"/>
                </a:solidFill>
              </a:rPr>
              <a:t> (list 30 50)))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= (insert 80 (insert 30 (</a:t>
            </a:r>
            <a:r>
              <a:rPr lang="en-US" altLang="ja-JP">
                <a:solidFill>
                  <a:schemeClr val="tx2"/>
                </a:solidFill>
              </a:rPr>
              <a:t>sort</a:t>
            </a:r>
            <a:r>
              <a:rPr lang="en-US" altLang="ja-JP">
                <a:solidFill>
                  <a:srgbClr val="006600"/>
                </a:solidFill>
              </a:rPr>
              <a:t> (list 50))))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= (insert 80 (insert 30 (insert 50 (</a:t>
            </a:r>
            <a:r>
              <a:rPr lang="en-US" altLang="ja-JP">
                <a:solidFill>
                  <a:schemeClr val="tx2"/>
                </a:solidFill>
              </a:rPr>
              <a:t>sort</a:t>
            </a:r>
            <a:r>
              <a:rPr lang="en-US" altLang="ja-JP">
                <a:solidFill>
                  <a:srgbClr val="006600"/>
                </a:solidFill>
              </a:rPr>
              <a:t> empty))))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48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15-1 </a:t>
            </a:r>
            <a:r>
              <a:rPr lang="ja-JP" altLang="en-US" sz="3975" dirty="0">
                <a:latin typeface="メイリオ" panose="020B0604030504040204" pitchFamily="50" charset="-128"/>
              </a:rPr>
              <a:t>クイックソート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84405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5163" y="1255713"/>
            <a:ext cx="7772400" cy="5602287"/>
          </a:xfrm>
        </p:spPr>
        <p:txBody>
          <a:bodyPr/>
          <a:lstStyle/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n → ∞</a:t>
            </a:r>
            <a:r>
              <a:rPr lang="ja-JP" altLang="en-US"/>
              <a:t>　では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n</a:t>
            </a:r>
            <a:r>
              <a:rPr lang="en-US" altLang="ja-JP" baseline="30000"/>
              <a:t>2</a:t>
            </a:r>
            <a:r>
              <a:rPr lang="en-US" altLang="ja-JP"/>
              <a:t>/4 + 3n/4</a:t>
            </a:r>
            <a:r>
              <a:rPr lang="ja-JP" altLang="en-US"/>
              <a:t>　</a:t>
            </a:r>
            <a:r>
              <a:rPr lang="en-US" altLang="ja-JP"/>
              <a:t>→ n</a:t>
            </a:r>
            <a:r>
              <a:rPr lang="en-US" altLang="ja-JP" baseline="30000"/>
              <a:t>2</a:t>
            </a:r>
            <a:r>
              <a:rPr lang="en-US" altLang="ja-JP"/>
              <a:t>/4</a:t>
            </a:r>
          </a:p>
          <a:p>
            <a:pPr lvl="1" eaLnBrk="1" hangingPunct="1">
              <a:lnSpc>
                <a:spcPct val="120000"/>
              </a:lnSpc>
            </a:pPr>
            <a:endParaRPr lang="en-US" altLang="ja-JP"/>
          </a:p>
          <a:p>
            <a:pPr eaLnBrk="1" hangingPunct="1">
              <a:lnSpc>
                <a:spcPct val="120000"/>
              </a:lnSpc>
            </a:pPr>
            <a:r>
              <a:rPr lang="ja-JP" altLang="en-US"/>
              <a:t>計算に要する時間は，</a:t>
            </a:r>
            <a:r>
              <a:rPr lang="en-US" altLang="ja-JP"/>
              <a:t>n</a:t>
            </a:r>
            <a:r>
              <a:rPr lang="en-US" altLang="ja-JP" baseline="30000"/>
              <a:t>2</a:t>
            </a:r>
            <a:r>
              <a:rPr lang="en-US" altLang="ja-JP"/>
              <a:t> </a:t>
            </a:r>
            <a:r>
              <a:rPr lang="ja-JP" altLang="en-US"/>
              <a:t>に比例する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/>
              <a:t>3n/4 </a:t>
            </a:r>
            <a:r>
              <a:rPr lang="ja-JP" altLang="en-US"/>
              <a:t>の項は無視できる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ja-JP"/>
              <a:t>n</a:t>
            </a:r>
            <a:r>
              <a:rPr lang="en-US" altLang="ja-JP" baseline="30000"/>
              <a:t>2</a:t>
            </a:r>
            <a:r>
              <a:rPr lang="en-US" altLang="ja-JP"/>
              <a:t>/4 </a:t>
            </a:r>
            <a:r>
              <a:rPr lang="ja-JP" altLang="en-US"/>
              <a:t>のうち「</a:t>
            </a:r>
            <a:r>
              <a:rPr lang="en-US" altLang="ja-JP"/>
              <a:t>/4</a:t>
            </a:r>
            <a:r>
              <a:rPr lang="ja-JP" altLang="en-US"/>
              <a:t>」の部分が意味があるのは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/>
              <a:t>insert </a:t>
            </a:r>
            <a:r>
              <a:rPr lang="ja-JP" altLang="en-US"/>
              <a:t>の実行時間が，実際に何秒であるかが分かる場合に限る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sort </a:t>
            </a:r>
            <a:r>
              <a:rPr lang="ja-JP" altLang="en-US" dirty="0"/>
              <a:t>の実行回数（平均）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0162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36700"/>
            <a:ext cx="77724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/>
              <a:t>n			n</a:t>
            </a:r>
            <a:r>
              <a:rPr lang="en-US" altLang="ja-JP" baseline="30000"/>
              <a:t>2</a:t>
            </a:r>
            <a:r>
              <a:rPr lang="en-US" altLang="ja-JP"/>
              <a:t>/4			3n/4</a:t>
            </a:r>
          </a:p>
          <a:p>
            <a:pPr eaLnBrk="1" hangingPunct="1">
              <a:buFontTx/>
              <a:buNone/>
            </a:pPr>
            <a:r>
              <a:rPr lang="en-US" altLang="ja-JP"/>
              <a:t>1			0.25			0.75</a:t>
            </a:r>
          </a:p>
          <a:p>
            <a:pPr eaLnBrk="1" hangingPunct="1">
              <a:buFontTx/>
              <a:buNone/>
            </a:pPr>
            <a:r>
              <a:rPr lang="en-US" altLang="ja-JP"/>
              <a:t>2			1			1.5</a:t>
            </a:r>
          </a:p>
          <a:p>
            <a:pPr eaLnBrk="1" hangingPunct="1">
              <a:buFontTx/>
              <a:buNone/>
            </a:pPr>
            <a:r>
              <a:rPr lang="en-US" altLang="ja-JP"/>
              <a:t>5			6.25			3.75</a:t>
            </a:r>
          </a:p>
          <a:p>
            <a:pPr eaLnBrk="1" hangingPunct="1">
              <a:buFontTx/>
              <a:buNone/>
            </a:pPr>
            <a:r>
              <a:rPr lang="en-US" altLang="ja-JP"/>
              <a:t>10		25			7.5</a:t>
            </a:r>
          </a:p>
          <a:p>
            <a:pPr eaLnBrk="1" hangingPunct="1">
              <a:buFontTx/>
              <a:buNone/>
            </a:pPr>
            <a:r>
              <a:rPr lang="en-US" altLang="ja-JP"/>
              <a:t>100		2500			75</a:t>
            </a:r>
          </a:p>
          <a:p>
            <a:pPr eaLnBrk="1" hangingPunct="1">
              <a:buFontTx/>
              <a:buNone/>
            </a:pPr>
            <a:r>
              <a:rPr lang="en-US" altLang="ja-JP"/>
              <a:t>1000		250000		750</a:t>
            </a:r>
          </a:p>
          <a:p>
            <a:pPr eaLnBrk="1" hangingPunct="1">
              <a:buFontTx/>
              <a:buNone/>
            </a:pPr>
            <a:r>
              <a:rPr lang="en-US" altLang="ja-JP"/>
              <a:t>10000	25000000		7500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3n</a:t>
            </a:r>
            <a:r>
              <a:rPr lang="en-US" altLang="ja-JP" dirty="0"/>
              <a:t>/4 </a:t>
            </a:r>
            <a:r>
              <a:rPr lang="ja-JP" altLang="en-US" dirty="0"/>
              <a:t>の項は無視できる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4686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43075"/>
            <a:ext cx="7772400" cy="478948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リストをつなげる関数 </a:t>
            </a:r>
            <a:r>
              <a:rPr lang="en-US" altLang="ja-JP">
                <a:solidFill>
                  <a:schemeClr val="accent2"/>
                </a:solidFill>
              </a:rPr>
              <a:t>append</a:t>
            </a:r>
            <a:r>
              <a:rPr lang="en-US" altLang="ja-JP"/>
              <a:t> </a:t>
            </a:r>
            <a:r>
              <a:rPr lang="ja-JP" altLang="en-US"/>
              <a:t>を使ってみる</a:t>
            </a:r>
          </a:p>
          <a:p>
            <a:pPr lvl="1" eaLnBrk="1" hangingPunct="1">
              <a:lnSpc>
                <a:spcPct val="125000"/>
              </a:lnSpc>
            </a:pPr>
            <a:r>
              <a:rPr lang="en-US" altLang="ja-JP"/>
              <a:t>append </a:t>
            </a:r>
            <a:r>
              <a:rPr lang="ja-JP" altLang="en-US"/>
              <a:t>は </a:t>
            </a:r>
            <a:r>
              <a:rPr lang="en-US" altLang="ja-JP"/>
              <a:t>Scheme </a:t>
            </a:r>
            <a:r>
              <a:rPr lang="ja-JP" altLang="en-US"/>
              <a:t>が備えている関数</a:t>
            </a:r>
          </a:p>
          <a:p>
            <a:pPr lvl="1" eaLnBrk="1" hangingPunct="1">
              <a:lnSpc>
                <a:spcPct val="125000"/>
              </a:lnSpc>
            </a:pPr>
            <a:endParaRPr lang="ja-JP" altLang="en-US"/>
          </a:p>
          <a:p>
            <a:pPr lvl="1" eaLnBrk="1" hangingPunct="1">
              <a:lnSpc>
                <a:spcPct val="115000"/>
              </a:lnSpc>
            </a:pPr>
            <a:endParaRPr lang="ja-JP" altLang="en-US" sz="3200"/>
          </a:p>
          <a:p>
            <a:pPr lvl="1" eaLnBrk="1" hangingPunct="1">
              <a:lnSpc>
                <a:spcPct val="115000"/>
              </a:lnSpc>
            </a:pPr>
            <a:endParaRPr lang="ja-JP" altLang="en-US" sz="1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例題４．</a:t>
            </a:r>
            <a:r>
              <a:rPr lang="en-US" altLang="ja-JP" dirty="0"/>
              <a:t>append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028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11163" y="1227138"/>
            <a:ext cx="967422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3200" b="0">
                <a:latin typeface="Calibri" panose="020F0502020204030204" pitchFamily="34" charset="0"/>
                <a:ea typeface="メイリオ" panose="020B0604030504040204" pitchFamily="50" charset="-128"/>
              </a:rPr>
              <a:t>次の式を「</a:t>
            </a:r>
            <a:r>
              <a:rPr lang="ja-JP" altLang="en-US" sz="3200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実行用ウインドウ</a:t>
            </a:r>
            <a:r>
              <a:rPr lang="ja-JP" altLang="en-US" sz="3200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144588" y="2290763"/>
            <a:ext cx="7602537" cy="19304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0"/>
              <a:t>(append (list 1 2) (list 3 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0"/>
              <a:t>(append (list 1 2) (list 3 4) (list 5 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0"/>
              <a:t>(append (list 1 2) 3 (list 4 5))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018326" y="6259811"/>
            <a:ext cx="5301032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次は，例題５に進んでください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「例題４．</a:t>
            </a:r>
            <a:r>
              <a:rPr lang="en-US" altLang="ja-JP" sz="4000" dirty="0"/>
              <a:t>append</a:t>
            </a:r>
            <a:r>
              <a:rPr lang="ja-JP" altLang="en-US" sz="4000" dirty="0"/>
              <a:t>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4944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58075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14300" y="3732213"/>
            <a:ext cx="4940300" cy="5159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14300" y="4346575"/>
            <a:ext cx="6473825" cy="51593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15888" y="4933950"/>
            <a:ext cx="6105525" cy="82708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 flipH="1">
            <a:off x="4587875" y="2573115"/>
            <a:ext cx="663575" cy="10461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984750" y="1960564"/>
            <a:ext cx="3892550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２つのリストを併合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5251450" y="3076576"/>
            <a:ext cx="3892550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３つのリストを併合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 flipH="1">
            <a:off x="5529262" y="3749583"/>
            <a:ext cx="368300" cy="5730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3351212" y="5832475"/>
            <a:ext cx="3892550" cy="1077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</a:rPr>
              <a:t>リストでないものは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</a:rPr>
              <a:t>併合できない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7881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311" y="1456975"/>
            <a:ext cx="8032750" cy="4789488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ja-JP" altLang="en-US" sz="3600" dirty="0"/>
              <a:t>数値のリスト </a:t>
            </a:r>
            <a:r>
              <a:rPr lang="en-US" altLang="ja-JP" sz="3600" dirty="0" err="1">
                <a:solidFill>
                  <a:schemeClr val="tx2"/>
                </a:solidFill>
              </a:rPr>
              <a:t>alon</a:t>
            </a:r>
            <a:r>
              <a:rPr lang="en-US" altLang="ja-JP" sz="3600" dirty="0"/>
              <a:t> </a:t>
            </a:r>
            <a:r>
              <a:rPr lang="ja-JP" altLang="en-US" sz="3600" dirty="0"/>
              <a:t>と，数 </a:t>
            </a:r>
            <a:r>
              <a:rPr lang="en-US" altLang="ja-JP" sz="3600" dirty="0">
                <a:solidFill>
                  <a:schemeClr val="tx2"/>
                </a:solidFill>
              </a:rPr>
              <a:t>threshold</a:t>
            </a:r>
            <a:r>
              <a:rPr lang="en-US" altLang="ja-JP" sz="3600" dirty="0"/>
              <a:t> </a:t>
            </a:r>
            <a:r>
              <a:rPr lang="ja-JP" altLang="en-US" sz="3600" dirty="0"/>
              <a:t>を入力として，</a:t>
            </a:r>
            <a:r>
              <a:rPr lang="en-US" altLang="ja-JP" sz="3600" dirty="0" err="1">
                <a:solidFill>
                  <a:schemeClr val="tx2"/>
                </a:solidFill>
              </a:rPr>
              <a:t>alon</a:t>
            </a:r>
            <a:r>
              <a:rPr lang="en-US" altLang="ja-JP" sz="3600" dirty="0"/>
              <a:t> </a:t>
            </a:r>
            <a:r>
              <a:rPr lang="ja-JP" altLang="en-US" sz="3600" dirty="0"/>
              <a:t>から </a:t>
            </a:r>
            <a:r>
              <a:rPr lang="en-US" altLang="ja-JP" sz="3600" dirty="0">
                <a:solidFill>
                  <a:schemeClr val="tx2"/>
                </a:solidFill>
              </a:rPr>
              <a:t>threshold</a:t>
            </a:r>
            <a:r>
              <a:rPr lang="en-US" altLang="ja-JP" sz="3600" dirty="0"/>
              <a:t> </a:t>
            </a:r>
            <a:r>
              <a:rPr lang="ja-JP" altLang="en-US" sz="3600" dirty="0"/>
              <a:t>以上の数を選んで，リストを出力する関数 </a:t>
            </a:r>
            <a:r>
              <a:rPr lang="en-US" altLang="ja-JP" sz="3600" dirty="0">
                <a:solidFill>
                  <a:schemeClr val="accent2"/>
                </a:solidFill>
              </a:rPr>
              <a:t>larger-items </a:t>
            </a:r>
            <a:r>
              <a:rPr lang="ja-JP" altLang="en-US" sz="3600" dirty="0"/>
              <a:t>を作り，実行する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 sz="3200" dirty="0"/>
              <a:t>リストの要素を１つずつ調べる</a:t>
            </a:r>
            <a:endParaRPr lang="ja-JP" alt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例題５．大きな要素の選択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0048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39343" y="644893"/>
            <a:ext cx="6802437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b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90193" y="1562468"/>
            <a:ext cx="7580312" cy="3387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alon threshold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[(empty?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empty</a:t>
            </a:r>
            <a:r>
              <a:rPr lang="en-US" altLang="ja-JP" sz="2400" b="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[else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[(&gt;=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		       (cons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         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</a:t>
            </a:r>
            <a:r>
              <a:rPr lang="en-US" altLang="ja-JP" sz="2400" b="0">
                <a:solidFill>
                  <a:schemeClr val="tx2"/>
                </a:solidFill>
              </a:rPr>
              <a:t> threshold</a:t>
            </a:r>
            <a:r>
              <a:rPr lang="en-US" altLang="ja-JP" sz="2400" b="0"/>
              <a:t>))]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[else (</a:t>
            </a:r>
            <a:r>
              <a:rPr lang="en-US" altLang="ja-JP" sz="2400" b="0">
                <a:solidFill>
                  <a:schemeClr val="accent2"/>
                </a:solidFill>
              </a:rPr>
              <a:t>larger-items </a:t>
            </a:r>
            <a:r>
              <a:rPr lang="en-US" altLang="ja-JP" sz="2400" b="0"/>
              <a:t>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)])]))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34580" y="4993056"/>
            <a:ext cx="87725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2</a:t>
            </a:r>
            <a:r>
              <a:rPr lang="en-US" altLang="ja-JP" sz="2800" b="0"/>
              <a:t>. </a:t>
            </a:r>
            <a:r>
              <a:rPr lang="ja-JP" altLang="en-US" sz="2800" b="0"/>
              <a:t>その後，次を「</a:t>
            </a:r>
            <a:r>
              <a:rPr lang="ja-JP" altLang="en-US" sz="2800" b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b="0"/>
              <a:t>」で実行しなさい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091009" y="6348413"/>
            <a:ext cx="5194689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次は，例題６に進んでください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702893" y="5586781"/>
            <a:ext cx="6696075" cy="52863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larger-items</a:t>
            </a:r>
            <a:r>
              <a:rPr lang="ja-JP" altLang="en-US" sz="2800" b="0">
                <a:solidFill>
                  <a:schemeClr val="accent2"/>
                </a:solidFill>
              </a:rPr>
              <a:t> </a:t>
            </a:r>
            <a:r>
              <a:rPr lang="en-US" altLang="ja-JP" sz="2800" b="0"/>
              <a:t>(list 1 2 3 10 11 12 4 5 6) 6)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「例題５．大きな要素の選択」の手順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7627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10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2225"/>
            <a:ext cx="7573963" cy="679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800100" y="4143375"/>
            <a:ext cx="6264275" cy="6477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5273675" y="27289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0"/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3298825" y="4900613"/>
            <a:ext cx="18097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8000"/>
                </a:solidFill>
              </a:rPr>
              <a:t>実行結果</a:t>
            </a:r>
          </a:p>
        </p:txBody>
      </p:sp>
      <p:sp>
        <p:nvSpPr>
          <p:cNvPr id="50182" name="Rectangle 7"/>
          <p:cNvSpPr>
            <a:spLocks noChangeArrowheads="1"/>
          </p:cNvSpPr>
          <p:nvPr/>
        </p:nvSpPr>
        <p:spPr bwMode="auto">
          <a:xfrm>
            <a:off x="811213" y="1009650"/>
            <a:ext cx="7172325" cy="234473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3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 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3321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022600" y="3140075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340100" y="3721100"/>
            <a:ext cx="26050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0">
                <a:solidFill>
                  <a:schemeClr val="accent2"/>
                </a:solidFill>
              </a:rPr>
              <a:t>larger-iterms</a:t>
            </a:r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1828800" y="38084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6237288" y="3819525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6056313" y="2998788"/>
            <a:ext cx="213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(list 10 11 12 6)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795463" y="437515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6237288" y="43322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30163" y="1978025"/>
            <a:ext cx="479266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08000"/>
                </a:solidFill>
              </a:rPr>
              <a:t>alon </a:t>
            </a:r>
            <a:r>
              <a:rPr lang="ja-JP" altLang="en-US" sz="2800" b="0">
                <a:solidFill>
                  <a:srgbClr val="008000"/>
                </a:solidFill>
              </a:rPr>
              <a:t>の値：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08000"/>
                </a:solidFill>
              </a:rPr>
              <a:t>	(list 1 2 3 10 11 12 4 5 6)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08000"/>
                </a:solidFill>
              </a:rPr>
              <a:t>threshold </a:t>
            </a:r>
            <a:r>
              <a:rPr lang="ja-JP" altLang="en-US" sz="2800" b="0">
                <a:solidFill>
                  <a:srgbClr val="008000"/>
                </a:solidFill>
              </a:rPr>
              <a:t>の値</a:t>
            </a:r>
            <a:r>
              <a:rPr lang="en-US" altLang="ja-JP" sz="2800" b="0">
                <a:solidFill>
                  <a:srgbClr val="00800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08000"/>
                </a:solidFill>
              </a:rPr>
              <a:t>	6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823913" y="5345113"/>
            <a:ext cx="34163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入力はリストと数値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783263" y="5321300"/>
            <a:ext cx="2338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出力はリスト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larger-</a:t>
            </a:r>
            <a:r>
              <a:rPr lang="en-US" altLang="ja-JP" sz="4000" dirty="0" err="1"/>
              <a:t>iterms</a:t>
            </a:r>
            <a:r>
              <a:rPr lang="en-US" altLang="ja-JP" sz="4000" dirty="0"/>
              <a:t> </a:t>
            </a:r>
            <a:r>
              <a:rPr lang="ja-JP" altLang="en-US" sz="4000" dirty="0"/>
              <a:t>の入力と出力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8716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12825"/>
          </a:xfrm>
        </p:spPr>
        <p:txBody>
          <a:bodyPr/>
          <a:lstStyle/>
          <a:p>
            <a:pPr eaLnBrk="1" hangingPunct="1"/>
            <a:r>
              <a:rPr lang="ja-JP" altLang="en-US"/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468313"/>
            <a:ext cx="8648700" cy="48768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;;larger-items: list-of-numbers number -&gt; list-of-numbers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</a:t>
            </a:r>
            <a:r>
              <a:rPr lang="ja-JP" altLang="en-US" sz="2800">
                <a:solidFill>
                  <a:srgbClr val="008000"/>
                </a:solidFill>
              </a:rPr>
              <a:t> </a:t>
            </a:r>
            <a:r>
              <a:rPr lang="en-US" altLang="ja-JP" sz="2800">
                <a:solidFill>
                  <a:srgbClr val="008000"/>
                </a:solidFill>
              </a:rPr>
              <a:t>alon </a:t>
            </a:r>
            <a:r>
              <a:rPr lang="ja-JP" altLang="en-US" sz="2800">
                <a:solidFill>
                  <a:srgbClr val="008000"/>
                </a:solidFill>
              </a:rPr>
              <a:t>から </a:t>
            </a:r>
            <a:r>
              <a:rPr lang="en-US" altLang="ja-JP" sz="2800">
                <a:solidFill>
                  <a:srgbClr val="008000"/>
                </a:solidFill>
              </a:rPr>
              <a:t>threshold </a:t>
            </a:r>
            <a:r>
              <a:rPr lang="ja-JP" altLang="en-US" sz="2800">
                <a:solidFill>
                  <a:srgbClr val="008000"/>
                </a:solidFill>
              </a:rPr>
              <a:t>以上の数を選びリストを作る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larger-items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alon threshold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(cond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[(empty?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empty</a:t>
            </a:r>
            <a:r>
              <a:rPr lang="en-US" altLang="ja-JP" sz="2800"/>
              <a:t>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[else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    (cond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        [(&gt;=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threshold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		       (cons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                   (</a:t>
            </a:r>
            <a:r>
              <a:rPr lang="en-US" altLang="ja-JP" sz="2800">
                <a:solidFill>
                  <a:schemeClr val="accent2"/>
                </a:solidFill>
              </a:rPr>
              <a:t>larger-items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</a:t>
            </a:r>
            <a:r>
              <a:rPr lang="en-US" altLang="ja-JP" sz="2800">
                <a:solidFill>
                  <a:schemeClr val="tx2"/>
                </a:solidFill>
              </a:rPr>
              <a:t> threshold</a:t>
            </a:r>
            <a:r>
              <a:rPr lang="en-US" altLang="ja-JP" sz="2800"/>
              <a:t>))]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        [else (</a:t>
            </a:r>
            <a:r>
              <a:rPr lang="en-US" altLang="ja-JP" sz="2800">
                <a:solidFill>
                  <a:schemeClr val="accent2"/>
                </a:solidFill>
              </a:rPr>
              <a:t>larger-items </a:t>
            </a:r>
            <a:r>
              <a:rPr lang="en-US" altLang="ja-JP" sz="2800"/>
              <a:t>(rest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</a:t>
            </a:r>
            <a:r>
              <a:rPr lang="en-US" altLang="ja-JP" sz="2800">
                <a:solidFill>
                  <a:schemeClr val="tx2"/>
                </a:solidFill>
              </a:rPr>
              <a:t>threshold</a:t>
            </a:r>
            <a:r>
              <a:rPr lang="en-US" altLang="ja-JP" sz="2800"/>
              <a:t>)])]))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8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20650" y="2630488"/>
            <a:ext cx="3262313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８　１０　６　３　５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17575" y="3252788"/>
            <a:ext cx="1262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832100" y="1724025"/>
            <a:ext cx="646113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12725" y="3773488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873375" y="3568700"/>
            <a:ext cx="646113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068763" y="1687513"/>
            <a:ext cx="800100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１０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062413" y="3473450"/>
            <a:ext cx="1724025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６　３　５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452563" y="5911850"/>
            <a:ext cx="67564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リストが空になるまで，</a:t>
            </a:r>
            <a:r>
              <a:rPr lang="en-US" altLang="ja-JP" sz="2800" b="0"/>
              <a:t>pivot </a:t>
            </a:r>
            <a:r>
              <a:rPr lang="ja-JP" altLang="en-US" sz="2800" b="0"/>
              <a:t>の選択と，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pivot </a:t>
            </a:r>
            <a:r>
              <a:rPr lang="ja-JP" altLang="en-US" sz="2800" b="0"/>
              <a:t>による要素の分割を続ける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6003925" y="1163638"/>
            <a:ext cx="646113" cy="439737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6013450" y="1963738"/>
            <a:ext cx="646113" cy="439737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064375" y="1119188"/>
            <a:ext cx="492125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067550" y="1951038"/>
            <a:ext cx="492125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6027738" y="3190875"/>
            <a:ext cx="646112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6037263" y="3990975"/>
            <a:ext cx="646112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088188" y="3146425"/>
            <a:ext cx="492125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091363" y="3978275"/>
            <a:ext cx="1108075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３　５</a:t>
            </a:r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8347075" y="3705225"/>
            <a:ext cx="152400" cy="198438"/>
          </a:xfrm>
          <a:prstGeom prst="ellipse">
            <a:avLst/>
          </a:prstGeom>
          <a:solidFill>
            <a:srgbClr val="10007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7" name="Oval 19"/>
          <p:cNvSpPr>
            <a:spLocks noChangeArrowheads="1"/>
          </p:cNvSpPr>
          <p:nvPr/>
        </p:nvSpPr>
        <p:spPr bwMode="auto">
          <a:xfrm>
            <a:off x="8599488" y="3702050"/>
            <a:ext cx="152400" cy="198438"/>
          </a:xfrm>
          <a:prstGeom prst="ellipse">
            <a:avLst/>
          </a:prstGeom>
          <a:solidFill>
            <a:srgbClr val="10007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8851900" y="3698875"/>
            <a:ext cx="152400" cy="198438"/>
          </a:xfrm>
          <a:prstGeom prst="ellipse">
            <a:avLst/>
          </a:prstGeom>
          <a:solidFill>
            <a:srgbClr val="10007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 flipV="1">
            <a:off x="339725" y="3067050"/>
            <a:ext cx="160338" cy="679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2695575" y="2152650"/>
            <a:ext cx="15478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pivot </a:t>
            </a:r>
            <a:r>
              <a:rPr lang="ja-JP" altLang="en-US" sz="2400"/>
              <a:t>以上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2601913" y="4152900"/>
            <a:ext cx="14700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pivot</a:t>
            </a:r>
            <a:r>
              <a:rPr lang="ja-JP" altLang="en-US" sz="2400"/>
              <a:t>より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小さい</a:t>
            </a:r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H="1" flipV="1">
            <a:off x="4419600" y="2087563"/>
            <a:ext cx="160338" cy="679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4306888" y="2736850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H="1" flipV="1">
            <a:off x="4297363" y="3867150"/>
            <a:ext cx="160337" cy="679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4229100" y="4471988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7197" name="AutoShape 29"/>
          <p:cNvSpPr>
            <a:spLocks/>
          </p:cNvSpPr>
          <p:nvPr/>
        </p:nvSpPr>
        <p:spPr bwMode="auto">
          <a:xfrm rot="5400000">
            <a:off x="3068637" y="4438651"/>
            <a:ext cx="220663" cy="1547812"/>
          </a:xfrm>
          <a:prstGeom prst="rightBrace">
            <a:avLst>
              <a:gd name="adj1" fmla="val 584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2768600" y="5268913"/>
            <a:ext cx="8032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分割</a:t>
            </a:r>
          </a:p>
        </p:txBody>
      </p:sp>
      <p:sp>
        <p:nvSpPr>
          <p:cNvPr id="7199" name="AutoShape 31"/>
          <p:cNvSpPr>
            <a:spLocks/>
          </p:cNvSpPr>
          <p:nvPr/>
        </p:nvSpPr>
        <p:spPr bwMode="auto">
          <a:xfrm rot="5400000">
            <a:off x="6161087" y="4359276"/>
            <a:ext cx="220663" cy="1547812"/>
          </a:xfrm>
          <a:prstGeom prst="rightBrace">
            <a:avLst>
              <a:gd name="adj1" fmla="val 584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5861050" y="5189538"/>
            <a:ext cx="8032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分割</a:t>
            </a:r>
          </a:p>
        </p:txBody>
      </p:sp>
      <p:sp>
        <p:nvSpPr>
          <p:cNvPr id="34" name="Rectangle 2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クイックソートの考え方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6518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068388"/>
            <a:ext cx="8162925" cy="5591175"/>
          </a:xfrm>
        </p:spPr>
        <p:txBody>
          <a:bodyPr/>
          <a:lstStyle/>
          <a:p>
            <a:pPr marL="990600" lvl="1" indent="-533400">
              <a:lnSpc>
                <a:spcPct val="120000"/>
              </a:lnSpc>
              <a:buFontTx/>
              <a:buAutoNum type="arabicPeriod"/>
            </a:pPr>
            <a:r>
              <a:rPr lang="ja-JP" altLang="en-US" sz="3200">
                <a:solidFill>
                  <a:schemeClr val="accent2"/>
                </a:solidFill>
              </a:rPr>
              <a:t>リストが空ならば</a:t>
            </a:r>
            <a:r>
              <a:rPr lang="ja-JP" altLang="en-US" sz="3200"/>
              <a:t>：　	</a:t>
            </a:r>
            <a:r>
              <a:rPr lang="en-US" altLang="ja-JP" sz="3200">
                <a:solidFill>
                  <a:schemeClr val="tx2"/>
                </a:solidFill>
              </a:rPr>
              <a:t>→</a:t>
            </a:r>
            <a:r>
              <a:rPr lang="ja-JP" altLang="en-US" sz="3200">
                <a:solidFill>
                  <a:schemeClr val="tx2"/>
                </a:solidFill>
              </a:rPr>
              <a:t>　終了条件</a:t>
            </a:r>
            <a:r>
              <a:rPr lang="ja-JP" altLang="en-US" sz="320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200"/>
              <a:t>		</a:t>
            </a:r>
            <a:r>
              <a:rPr lang="en-US" altLang="ja-JP" sz="3200"/>
              <a:t>empty 		</a:t>
            </a:r>
            <a:r>
              <a:rPr lang="en-US" altLang="ja-JP" sz="3200">
                <a:solidFill>
                  <a:schemeClr val="tx2"/>
                </a:solidFill>
              </a:rPr>
              <a:t>→</a:t>
            </a:r>
            <a:r>
              <a:rPr lang="ja-JP" altLang="en-US" sz="3200">
                <a:solidFill>
                  <a:schemeClr val="tx2"/>
                </a:solidFill>
              </a:rPr>
              <a:t>　自明な解</a:t>
            </a:r>
            <a:r>
              <a:rPr lang="ja-JP" altLang="en-US" sz="320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 sz="3200">
                <a:solidFill>
                  <a:schemeClr val="accent2"/>
                </a:solidFill>
              </a:rPr>
              <a:t>そうで無ければ</a:t>
            </a:r>
            <a:r>
              <a:rPr lang="ja-JP" altLang="en-US" sz="3200"/>
              <a:t>：</a:t>
            </a:r>
          </a:p>
          <a:p>
            <a:pPr marL="1371600" lvl="2" indent="-457200" eaLnBrk="1" hangingPunct="1">
              <a:lnSpc>
                <a:spcPct val="110000"/>
              </a:lnSpc>
              <a:buFontTx/>
              <a:buAutoNum type="alphaLcPeriod"/>
            </a:pPr>
            <a:r>
              <a:rPr lang="ja-JP" altLang="en-US" sz="2800"/>
              <a:t>リストの </a:t>
            </a:r>
            <a:r>
              <a:rPr lang="en-US" altLang="ja-JP" sz="2800"/>
              <a:t>first ≧ </a:t>
            </a:r>
            <a:r>
              <a:rPr lang="en-US" altLang="ja-JP" sz="2800">
                <a:solidFill>
                  <a:schemeClr val="tx2"/>
                </a:solidFill>
              </a:rPr>
              <a:t>threshold</a:t>
            </a:r>
            <a:br>
              <a:rPr lang="en-US" altLang="ja-JP" sz="2800">
                <a:solidFill>
                  <a:schemeClr val="tx2"/>
                </a:solidFill>
              </a:rPr>
            </a:br>
            <a:r>
              <a:rPr lang="en-US" altLang="ja-JP" sz="2800"/>
              <a:t> </a:t>
            </a:r>
            <a:r>
              <a:rPr lang="ja-JP" altLang="en-US" sz="2800"/>
              <a:t>「リストの </a:t>
            </a:r>
            <a:r>
              <a:rPr lang="en-US" altLang="ja-JP" sz="2800"/>
              <a:t>rest </a:t>
            </a:r>
            <a:r>
              <a:rPr lang="ja-JP" altLang="en-US" sz="2800"/>
              <a:t>に対する </a:t>
            </a:r>
            <a:r>
              <a:rPr lang="en-US" altLang="ja-JP" sz="2800">
                <a:solidFill>
                  <a:schemeClr val="accent2"/>
                </a:solidFill>
              </a:rPr>
              <a:t>larger-items </a:t>
            </a:r>
            <a:r>
              <a:rPr lang="ja-JP" altLang="en-US" sz="2800"/>
              <a:t>の結果（リスト）の先頭に，リストの </a:t>
            </a:r>
            <a:r>
              <a:rPr lang="en-US" altLang="ja-JP" sz="2800"/>
              <a:t>first </a:t>
            </a:r>
            <a:r>
              <a:rPr lang="ja-JP" altLang="en-US" sz="2800"/>
              <a:t>（数値）をつなげたもの」　が求める解</a:t>
            </a:r>
            <a:r>
              <a:rPr lang="ja-JP" altLang="en-US" sz="3200"/>
              <a:t>　</a:t>
            </a:r>
          </a:p>
          <a:p>
            <a:pPr marL="1371600" lvl="2" indent="-457200" eaLnBrk="1" hangingPunct="1">
              <a:lnSpc>
                <a:spcPct val="110000"/>
              </a:lnSpc>
              <a:buFontTx/>
              <a:buAutoNum type="alphaLcPeriod"/>
            </a:pPr>
            <a:r>
              <a:rPr lang="ja-JP" altLang="en-US" sz="2800"/>
              <a:t>リストの </a:t>
            </a:r>
            <a:r>
              <a:rPr lang="en-US" altLang="ja-JP" sz="2800"/>
              <a:t>first </a:t>
            </a:r>
            <a:r>
              <a:rPr lang="ja-JP" altLang="en-US" sz="2800"/>
              <a:t>＜ </a:t>
            </a:r>
            <a:r>
              <a:rPr lang="en-US" altLang="ja-JP" sz="2800">
                <a:solidFill>
                  <a:schemeClr val="tx2"/>
                </a:solidFill>
              </a:rPr>
              <a:t>threshold</a:t>
            </a:r>
            <a:br>
              <a:rPr lang="en-US" altLang="ja-JP" sz="2800">
                <a:solidFill>
                  <a:schemeClr val="tx2"/>
                </a:solidFill>
              </a:rPr>
            </a:br>
            <a:r>
              <a:rPr lang="en-US" altLang="ja-JP" sz="2800"/>
              <a:t> </a:t>
            </a:r>
            <a:r>
              <a:rPr lang="ja-JP" altLang="en-US" sz="2800"/>
              <a:t>「リストの </a:t>
            </a:r>
            <a:r>
              <a:rPr lang="en-US" altLang="ja-JP" sz="2800"/>
              <a:t>rest </a:t>
            </a:r>
            <a:r>
              <a:rPr lang="ja-JP" altLang="en-US" sz="2800"/>
              <a:t>に対する </a:t>
            </a:r>
            <a:r>
              <a:rPr lang="en-US" altLang="ja-JP" sz="2800">
                <a:solidFill>
                  <a:schemeClr val="accent2"/>
                </a:solidFill>
              </a:rPr>
              <a:t>larger-items </a:t>
            </a:r>
            <a:r>
              <a:rPr lang="ja-JP" altLang="en-US" sz="2800"/>
              <a:t>の結果」　が求める解</a:t>
            </a:r>
            <a:endParaRPr lang="ja-JP" altLang="en-US" sz="3200"/>
          </a:p>
          <a:p>
            <a:pPr marL="1371600" lvl="2" indent="-457200" eaLnBrk="1" hangingPunct="1">
              <a:lnSpc>
                <a:spcPct val="120000"/>
              </a:lnSpc>
              <a:buFontTx/>
              <a:buAutoNum type="alphaLcPeriod"/>
            </a:pPr>
            <a:endParaRPr lang="ja-JP" altLang="en-US" sz="3200"/>
          </a:p>
          <a:p>
            <a:pPr marL="609600" indent="-609600" eaLnBrk="1" hangingPunct="1">
              <a:lnSpc>
                <a:spcPct val="90000"/>
              </a:lnSpc>
            </a:pPr>
            <a:endParaRPr lang="ja-JP" altLang="en-US" sz="2400"/>
          </a:p>
          <a:p>
            <a:pPr marL="609600" indent="-609600" eaLnBrk="1" hangingPunct="1">
              <a:lnSpc>
                <a:spcPct val="90000"/>
              </a:lnSpc>
            </a:pPr>
            <a:endParaRPr lang="ja-JP" altLang="en-US" sz="24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大きな要素の選択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288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4041775" y="4357688"/>
            <a:ext cx="4913313" cy="21796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412750" y="2057400"/>
            <a:ext cx="3951288" cy="122872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387600" y="3317875"/>
            <a:ext cx="14288" cy="1503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2386013" y="1282700"/>
            <a:ext cx="1587" cy="7445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068388" y="2351088"/>
            <a:ext cx="25066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/>
              <a:t>(empty? </a:t>
            </a:r>
            <a:r>
              <a:rPr lang="en-US" altLang="ja-JP" b="0">
                <a:solidFill>
                  <a:schemeClr val="tx2"/>
                </a:solidFill>
              </a:rPr>
              <a:t>alon</a:t>
            </a:r>
            <a:r>
              <a:rPr lang="en-US" altLang="ja-JP" b="0"/>
              <a:t>)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4059238" y="4594225"/>
            <a:ext cx="496728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  [(&gt;= (first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 </a:t>
            </a:r>
            <a:r>
              <a:rPr lang="en-US" altLang="ja-JP" sz="2000" b="0">
                <a:solidFill>
                  <a:schemeClr val="tx2"/>
                </a:solidFill>
              </a:rPr>
              <a:t>threshold</a:t>
            </a:r>
            <a:r>
              <a:rPr lang="en-US" altLang="ja-JP" sz="20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   (cons (first alon)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              (</a:t>
            </a:r>
            <a:r>
              <a:rPr lang="en-US" altLang="ja-JP" sz="2000" b="0">
                <a:solidFill>
                  <a:schemeClr val="accent2"/>
                </a:solidFill>
              </a:rPr>
              <a:t>larger-items</a:t>
            </a:r>
            <a:r>
              <a:rPr lang="en-US" altLang="ja-JP" sz="2000" b="0"/>
              <a:t> (rest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</a:t>
            </a:r>
            <a:r>
              <a:rPr lang="en-US" altLang="ja-JP" sz="2000" b="0">
                <a:solidFill>
                  <a:schemeClr val="tx2"/>
                </a:solidFill>
              </a:rPr>
              <a:t> threshold</a:t>
            </a:r>
            <a:r>
              <a:rPr lang="en-US" altLang="ja-JP" sz="2000" b="0"/>
              <a:t>))]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 [else (</a:t>
            </a:r>
            <a:r>
              <a:rPr lang="en-US" altLang="ja-JP" sz="2000" b="0">
                <a:solidFill>
                  <a:schemeClr val="accent2"/>
                </a:solidFill>
              </a:rPr>
              <a:t>larger-items </a:t>
            </a:r>
            <a:r>
              <a:rPr lang="en-US" altLang="ja-JP" sz="2000" b="0"/>
              <a:t>(rest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 </a:t>
            </a:r>
            <a:r>
              <a:rPr lang="en-US" altLang="ja-JP" sz="2000" b="0">
                <a:solidFill>
                  <a:schemeClr val="tx2"/>
                </a:solidFill>
              </a:rPr>
              <a:t>threshold</a:t>
            </a:r>
            <a:r>
              <a:rPr lang="en-US" altLang="ja-JP" sz="2000" b="0"/>
              <a:t>)])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1595438" y="3578225"/>
            <a:ext cx="6524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Yes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6591300" y="2141538"/>
            <a:ext cx="619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No</a:t>
            </a:r>
          </a:p>
        </p:txBody>
      </p:sp>
      <p:cxnSp>
        <p:nvCxnSpPr>
          <p:cNvPr id="54282" name="AutoShape 10"/>
          <p:cNvCxnSpPr>
            <a:cxnSpLocks noChangeShapeType="1"/>
            <a:stCxn id="54275" idx="3"/>
            <a:endCxn id="54274" idx="0"/>
          </p:cNvCxnSpPr>
          <p:nvPr/>
        </p:nvCxnSpPr>
        <p:spPr bwMode="auto">
          <a:xfrm>
            <a:off x="4373563" y="2671763"/>
            <a:ext cx="2125662" cy="16764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400175" y="5089525"/>
            <a:ext cx="19192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empty </a:t>
            </a:r>
            <a:r>
              <a:rPr lang="ja-JP" altLang="en-US" sz="2800" b="0"/>
              <a:t>が解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繰り返し処理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6325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933450"/>
            <a:ext cx="8751887" cy="5924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ja-JP" sz="2800" dirty="0">
                <a:solidFill>
                  <a:schemeClr val="accent2"/>
                </a:solidFill>
              </a:rPr>
              <a:t>larger-items</a:t>
            </a:r>
            <a:r>
              <a:rPr lang="en-US" altLang="ja-JP" sz="2800" dirty="0"/>
              <a:t> </a:t>
            </a:r>
            <a:r>
              <a:rPr lang="ja-JP" altLang="en-US" sz="2800" dirty="0"/>
              <a:t>の内部に </a:t>
            </a:r>
            <a:r>
              <a:rPr lang="en-US" altLang="ja-JP" sz="2800" dirty="0">
                <a:solidFill>
                  <a:schemeClr val="accent2"/>
                </a:solidFill>
              </a:rPr>
              <a:t>larger-items</a:t>
            </a:r>
            <a:r>
              <a:rPr lang="en-US" altLang="ja-JP" sz="2800" dirty="0"/>
              <a:t> </a:t>
            </a:r>
            <a:r>
              <a:rPr lang="ja-JP" altLang="en-US" sz="2800" dirty="0"/>
              <a:t>が登場</a:t>
            </a:r>
          </a:p>
          <a:p>
            <a:pPr eaLnBrk="1" hangingPunct="1">
              <a:lnSpc>
                <a:spcPct val="80000"/>
              </a:lnSpc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</a:pPr>
            <a:endParaRPr lang="en-US" altLang="ja-JP" sz="2800" dirty="0"/>
          </a:p>
          <a:p>
            <a:pPr eaLnBrk="1" hangingPunct="1">
              <a:lnSpc>
                <a:spcPct val="80000"/>
              </a:lnSpc>
            </a:pPr>
            <a:r>
              <a:rPr lang="en-US" altLang="ja-JP" sz="2800" dirty="0">
                <a:solidFill>
                  <a:schemeClr val="accent2"/>
                </a:solidFill>
              </a:rPr>
              <a:t>larger-items</a:t>
            </a:r>
            <a:r>
              <a:rPr lang="en-US" altLang="ja-JP" sz="2800" dirty="0"/>
              <a:t> </a:t>
            </a:r>
            <a:r>
              <a:rPr lang="ja-JP" altLang="en-US" sz="2800" dirty="0"/>
              <a:t>の実行が繰り返される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	例： </a:t>
            </a:r>
            <a:r>
              <a:rPr lang="en-US" altLang="ja-JP" sz="2400" dirty="0">
                <a:solidFill>
                  <a:srgbClr val="008000"/>
                </a:solidFill>
              </a:rPr>
              <a:t>(larger-items (list 6 4 2) 3)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</a:rPr>
              <a:t>		= (cons 6 (larger-items (list 4 2) 3))</a:t>
            </a:r>
            <a:endParaRPr lang="ja-JP" altLang="en-US" sz="2400" dirty="0">
              <a:solidFill>
                <a:srgbClr val="008000"/>
              </a:solidFill>
            </a:endParaRP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538163" y="1492250"/>
            <a:ext cx="8448675" cy="3387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alon threshold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[(empty?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empty</a:t>
            </a:r>
            <a:r>
              <a:rPr lang="en-US" altLang="ja-JP" sz="2400" b="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[else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[(&gt;=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		       (cons (first alon)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         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</a:t>
            </a:r>
            <a:r>
              <a:rPr lang="en-US" altLang="ja-JP" sz="2400" b="0">
                <a:solidFill>
                  <a:schemeClr val="tx2"/>
                </a:solidFill>
              </a:rPr>
              <a:t> threshold</a:t>
            </a:r>
            <a:r>
              <a:rPr lang="en-US" altLang="ja-JP" sz="2400" b="0"/>
              <a:t>))]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[else (</a:t>
            </a:r>
            <a:r>
              <a:rPr lang="en-US" altLang="ja-JP" sz="2400" b="0">
                <a:solidFill>
                  <a:schemeClr val="accent2"/>
                </a:solidFill>
              </a:rPr>
              <a:t>larger-items </a:t>
            </a:r>
            <a:r>
              <a:rPr lang="en-US" altLang="ja-JP" sz="2400" b="0"/>
              <a:t>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)])]))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3059113" y="2225675"/>
            <a:ext cx="846137" cy="458788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4041775" y="2176463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6600"/>
                </a:solidFill>
              </a:rPr>
              <a:t>自明な解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11125" y="2032000"/>
            <a:ext cx="996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6600"/>
                </a:solidFill>
              </a:rPr>
              <a:t>終了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6600"/>
                </a:solidFill>
              </a:rPr>
              <a:t>条件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354138" y="2227263"/>
            <a:ext cx="1654175" cy="458787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繰り返し処理</a:t>
            </a:r>
            <a:endParaRPr lang="en-US" altLang="ja-JP" sz="4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4455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(</a:t>
            </a:r>
            <a:r>
              <a:rPr lang="en-US" altLang="ja-JP" sz="3600" dirty="0"/>
              <a:t>larger-items (list 6 2 4) 3) </a:t>
            </a:r>
            <a:r>
              <a:rPr lang="ja-JP" altLang="en-US" sz="3600" dirty="0"/>
              <a:t>から  </a:t>
            </a:r>
            <a:br>
              <a:rPr lang="ja-JP" altLang="en-US" sz="3600" dirty="0"/>
            </a:br>
            <a:r>
              <a:rPr lang="en-US" altLang="ja-JP" sz="3600" dirty="0"/>
              <a:t>(list 6 4)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81125"/>
            <a:ext cx="8839200" cy="547687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larger-items </a:t>
            </a:r>
            <a:r>
              <a:rPr lang="en-US" altLang="ja-JP" sz="2800"/>
              <a:t>(list 6 2 4) 3)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(cons 6 (</a:t>
            </a:r>
            <a:r>
              <a:rPr lang="en-US" altLang="ja-JP" sz="2800">
                <a:solidFill>
                  <a:schemeClr val="accent2"/>
                </a:solidFill>
              </a:rPr>
              <a:t>larger-items</a:t>
            </a:r>
            <a:r>
              <a:rPr lang="en-US" altLang="ja-JP" sz="2800"/>
              <a:t> (list 2 4) 3))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(cons 6 (</a:t>
            </a:r>
            <a:r>
              <a:rPr lang="en-US" altLang="ja-JP" sz="2800">
                <a:solidFill>
                  <a:schemeClr val="accent2"/>
                </a:solidFill>
              </a:rPr>
              <a:t>larger-items</a:t>
            </a:r>
            <a:r>
              <a:rPr lang="en-US" altLang="ja-JP" sz="2800"/>
              <a:t> (list 4) 3))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(cons 6 (cons 4 (</a:t>
            </a:r>
            <a:r>
              <a:rPr lang="en-US" altLang="ja-JP" sz="2800">
                <a:solidFill>
                  <a:schemeClr val="accent2"/>
                </a:solidFill>
              </a:rPr>
              <a:t>larger-items</a:t>
            </a:r>
            <a:r>
              <a:rPr lang="en-US" altLang="ja-JP" sz="2800"/>
              <a:t> empty 3)))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(cons 6 (cons 4 empty))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(list 6 4)</a:t>
            </a:r>
            <a:r>
              <a:rPr lang="en-US" altLang="ja-JP" sz="2400"/>
              <a:t> </a:t>
            </a:r>
          </a:p>
          <a:p>
            <a:pPr eaLnBrk="1" hangingPunct="1">
              <a:buFontTx/>
              <a:buNone/>
            </a:pPr>
            <a:endParaRPr lang="en-US" altLang="ja-JP" sz="28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2563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(</a:t>
            </a:r>
            <a:r>
              <a:rPr lang="en-US" altLang="ja-JP" sz="3600"/>
              <a:t>larger-items (list 6 2 4) 3) </a:t>
            </a:r>
            <a:r>
              <a:rPr lang="ja-JP" altLang="en-US" sz="3600"/>
              <a:t>から  </a:t>
            </a:r>
            <a:br>
              <a:rPr lang="ja-JP" altLang="en-US" sz="3600"/>
            </a:br>
            <a:r>
              <a:rPr lang="en-US" altLang="ja-JP" sz="3600"/>
              <a:t>(list 6 4) </a:t>
            </a:r>
            <a:r>
              <a:rPr lang="ja-JP" altLang="en-US" sz="3600"/>
              <a:t>が得られる過程の概略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81125"/>
            <a:ext cx="8839200" cy="547687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larger-items </a:t>
            </a:r>
            <a:r>
              <a:rPr lang="en-US" altLang="ja-JP" sz="2800"/>
              <a:t>(list 6 2 4) 3)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(cons 6 (</a:t>
            </a:r>
            <a:r>
              <a:rPr lang="en-US" altLang="ja-JP" sz="2800">
                <a:solidFill>
                  <a:schemeClr val="accent2"/>
                </a:solidFill>
              </a:rPr>
              <a:t>larger-items</a:t>
            </a:r>
            <a:r>
              <a:rPr lang="en-US" altLang="ja-JP" sz="2800"/>
              <a:t> (list 2 4) 3))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(cons 6 (</a:t>
            </a:r>
            <a:r>
              <a:rPr lang="en-US" altLang="ja-JP" sz="2800">
                <a:solidFill>
                  <a:schemeClr val="accent2"/>
                </a:solidFill>
              </a:rPr>
              <a:t>larger-items</a:t>
            </a:r>
            <a:r>
              <a:rPr lang="en-US" altLang="ja-JP" sz="2800"/>
              <a:t> (list 4) 3))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(cons 6 (cons 4 (</a:t>
            </a:r>
            <a:r>
              <a:rPr lang="en-US" altLang="ja-JP" sz="2800">
                <a:solidFill>
                  <a:schemeClr val="accent2"/>
                </a:solidFill>
              </a:rPr>
              <a:t>larger-items</a:t>
            </a:r>
            <a:r>
              <a:rPr lang="en-US" altLang="ja-JP" sz="2800"/>
              <a:t> empty 3)))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...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(cons 6 (cons 4 empty))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= (list 6 4)</a:t>
            </a:r>
            <a:r>
              <a:rPr lang="en-US" altLang="ja-JP" sz="2400"/>
              <a:t> </a:t>
            </a:r>
          </a:p>
          <a:p>
            <a:pPr eaLnBrk="1" hangingPunct="1">
              <a:buFontTx/>
              <a:buNone/>
            </a:pPr>
            <a:endParaRPr lang="en-US" altLang="ja-JP" sz="280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661988" y="2419350"/>
            <a:ext cx="5316537" cy="5207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 flipH="1" flipV="1">
            <a:off x="3165475" y="2940050"/>
            <a:ext cx="112713" cy="660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668338" y="3303588"/>
            <a:ext cx="7824787" cy="3333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b="0"/>
              <a:t>これは，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(define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alon threshold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        [(empty?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empty</a:t>
            </a:r>
            <a:r>
              <a:rPr lang="en-US" altLang="ja-JP" sz="2400" b="0"/>
              <a:t>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        [else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           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                [(&gt;=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                 (cons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                          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</a:t>
            </a:r>
            <a:r>
              <a:rPr lang="en-US" altLang="ja-JP" sz="2400" b="0">
                <a:solidFill>
                  <a:schemeClr val="tx2"/>
                </a:solidFill>
              </a:rPr>
              <a:t> threshold</a:t>
            </a:r>
            <a:r>
              <a:rPr lang="en-US" altLang="ja-JP" sz="2400" b="0"/>
              <a:t>))]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                [else (</a:t>
            </a:r>
            <a:r>
              <a:rPr lang="en-US" altLang="ja-JP" sz="2400" b="0">
                <a:solidFill>
                  <a:schemeClr val="accent2"/>
                </a:solidFill>
              </a:rPr>
              <a:t>larger-items </a:t>
            </a:r>
            <a:r>
              <a:rPr lang="en-US" altLang="ja-JP" sz="2400" b="0"/>
              <a:t>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)])]))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b="0"/>
              <a:t>の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 </a:t>
            </a:r>
            <a:r>
              <a:rPr lang="ja-JP" altLang="en-US" sz="2400" b="0"/>
              <a:t>を </a:t>
            </a:r>
            <a:r>
              <a:rPr lang="en-US" altLang="ja-JP" sz="2400" b="0"/>
              <a:t>(list 6 2 4) </a:t>
            </a:r>
            <a:r>
              <a:rPr lang="ja-JP" altLang="en-US" sz="2400" b="0"/>
              <a:t>で，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 </a:t>
            </a:r>
            <a:r>
              <a:rPr lang="ja-JP" altLang="en-US" sz="2400" b="0"/>
              <a:t>を </a:t>
            </a:r>
            <a:r>
              <a:rPr lang="en-US" altLang="ja-JP" sz="2400" b="0"/>
              <a:t>3 </a:t>
            </a:r>
            <a:r>
              <a:rPr lang="ja-JP" altLang="en-US" sz="2400" b="0"/>
              <a:t>で置き換えたもの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954338" y="5402263"/>
            <a:ext cx="5106987" cy="590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978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43075"/>
            <a:ext cx="8032750" cy="4789488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ja-JP" altLang="en-US" sz="3600"/>
              <a:t>数値のリスト </a:t>
            </a:r>
            <a:r>
              <a:rPr lang="en-US" altLang="ja-JP" sz="3600">
                <a:solidFill>
                  <a:schemeClr val="tx2"/>
                </a:solidFill>
              </a:rPr>
              <a:t>alon</a:t>
            </a:r>
            <a:r>
              <a:rPr lang="en-US" altLang="ja-JP" sz="3600"/>
              <a:t> </a:t>
            </a:r>
            <a:r>
              <a:rPr lang="ja-JP" altLang="en-US" sz="3600"/>
              <a:t>と，数 </a:t>
            </a:r>
            <a:r>
              <a:rPr lang="en-US" altLang="ja-JP" sz="3600">
                <a:solidFill>
                  <a:schemeClr val="tx2"/>
                </a:solidFill>
              </a:rPr>
              <a:t>threshold</a:t>
            </a:r>
            <a:r>
              <a:rPr lang="en-US" altLang="ja-JP" sz="3600"/>
              <a:t> </a:t>
            </a:r>
            <a:r>
              <a:rPr lang="ja-JP" altLang="en-US" sz="3600"/>
              <a:t>を入力として，</a:t>
            </a:r>
            <a:r>
              <a:rPr lang="en-US" altLang="ja-JP" sz="3600">
                <a:solidFill>
                  <a:schemeClr val="accent2"/>
                </a:solidFill>
              </a:rPr>
              <a:t>alon</a:t>
            </a:r>
            <a:r>
              <a:rPr lang="en-US" altLang="ja-JP" sz="3600"/>
              <a:t> </a:t>
            </a:r>
            <a:r>
              <a:rPr lang="ja-JP" altLang="en-US" sz="3600"/>
              <a:t>から </a:t>
            </a:r>
            <a:r>
              <a:rPr lang="en-US" altLang="ja-JP" sz="3600">
                <a:solidFill>
                  <a:schemeClr val="accent2"/>
                </a:solidFill>
              </a:rPr>
              <a:t>threshold</a:t>
            </a:r>
            <a:r>
              <a:rPr lang="en-US" altLang="ja-JP" sz="3600"/>
              <a:t> </a:t>
            </a:r>
            <a:r>
              <a:rPr lang="ja-JP" altLang="en-US" sz="3600"/>
              <a:t>より小さな数を選んで，リストを出力するプログラム </a:t>
            </a:r>
            <a:r>
              <a:rPr lang="en-US" altLang="ja-JP" sz="3600">
                <a:solidFill>
                  <a:schemeClr val="accent2"/>
                </a:solidFill>
              </a:rPr>
              <a:t>smaller-items </a:t>
            </a:r>
            <a:r>
              <a:rPr lang="ja-JP" altLang="en-US" sz="3600"/>
              <a:t>を作り，実行する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 sz="3200"/>
              <a:t>リストの要素を１つずつ調べる</a:t>
            </a:r>
            <a:endParaRPr lang="ja-JP" altLang="en-US" sz="24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例題６．小さな要素の選択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6306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61782" y="644893"/>
            <a:ext cx="6802437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2000" b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712632" y="1562468"/>
            <a:ext cx="7580312" cy="3387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smaller-items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alon threshold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[(empty?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empty</a:t>
            </a:r>
            <a:r>
              <a:rPr lang="en-US" altLang="ja-JP" sz="2400" b="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[else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[(&lt;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		       (cons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          (</a:t>
            </a:r>
            <a:r>
              <a:rPr lang="en-US" altLang="ja-JP" sz="2400" b="0">
                <a:solidFill>
                  <a:schemeClr val="accent2"/>
                </a:solidFill>
              </a:rPr>
              <a:t>smaller-items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</a:t>
            </a:r>
            <a:r>
              <a:rPr lang="en-US" altLang="ja-JP" sz="2400" b="0">
                <a:solidFill>
                  <a:schemeClr val="tx2"/>
                </a:solidFill>
              </a:rPr>
              <a:t> threshold</a:t>
            </a:r>
            <a:r>
              <a:rPr lang="en-US" altLang="ja-JP" sz="2400" b="0"/>
              <a:t>))]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[else (</a:t>
            </a:r>
            <a:r>
              <a:rPr lang="en-US" altLang="ja-JP" sz="2400" b="0">
                <a:solidFill>
                  <a:schemeClr val="accent2"/>
                </a:solidFill>
              </a:rPr>
              <a:t>smaller-items </a:t>
            </a:r>
            <a:r>
              <a:rPr lang="en-US" altLang="ja-JP" sz="2400" b="0"/>
              <a:t>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)])]))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257019" y="4993056"/>
            <a:ext cx="87725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2</a:t>
            </a:r>
            <a:r>
              <a:rPr lang="en-US" altLang="ja-JP" sz="2800" b="0"/>
              <a:t>. </a:t>
            </a:r>
            <a:r>
              <a:rPr lang="ja-JP" altLang="en-US" sz="2800" b="0"/>
              <a:t>その後，次を「</a:t>
            </a:r>
            <a:r>
              <a:rPr lang="ja-JP" altLang="en-US" sz="2800" b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b="0"/>
              <a:t>」で実行しなさい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2961984" y="6348413"/>
            <a:ext cx="5306886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次は，例題７に進んでください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725332" y="5586781"/>
            <a:ext cx="6696075" cy="52863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smaller-items</a:t>
            </a:r>
            <a:r>
              <a:rPr lang="ja-JP" altLang="en-US" sz="2800" b="0">
                <a:solidFill>
                  <a:schemeClr val="accent2"/>
                </a:solidFill>
              </a:rPr>
              <a:t> </a:t>
            </a:r>
            <a:r>
              <a:rPr lang="en-US" altLang="ja-JP" sz="2800" b="0"/>
              <a:t>(list 1 2 3 10 11 12 4 5 6) 6)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「例題６．小さな要素の選択」の手順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41678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9" name="Picture 3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746125"/>
            <a:ext cx="8813800" cy="59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実行結果の例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1175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12825"/>
          </a:xfrm>
        </p:spPr>
        <p:txBody>
          <a:bodyPr/>
          <a:lstStyle/>
          <a:p>
            <a:pPr eaLnBrk="1" hangingPunct="1"/>
            <a:r>
              <a:rPr lang="ja-JP" altLang="en-US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468313"/>
            <a:ext cx="8685212" cy="620175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>
                <a:solidFill>
                  <a:srgbClr val="008000"/>
                </a:solidFill>
              </a:rPr>
              <a:t>;; smaller-items: list-of-numbers number -&gt; list-of-numbers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>
                <a:solidFill>
                  <a:srgbClr val="008000"/>
                </a:solidFill>
              </a:rPr>
              <a:t>;;</a:t>
            </a:r>
            <a:r>
              <a:rPr lang="ja-JP" altLang="en-US" sz="2800" dirty="0">
                <a:solidFill>
                  <a:srgbClr val="008000"/>
                </a:solidFill>
              </a:rPr>
              <a:t> </a:t>
            </a:r>
            <a:r>
              <a:rPr lang="en-US" altLang="ja-JP" sz="2800" dirty="0" err="1">
                <a:solidFill>
                  <a:srgbClr val="008000"/>
                </a:solidFill>
              </a:rPr>
              <a:t>alon</a:t>
            </a:r>
            <a:r>
              <a:rPr lang="en-US" altLang="ja-JP" sz="2800" dirty="0">
                <a:solidFill>
                  <a:srgbClr val="008000"/>
                </a:solidFill>
              </a:rPr>
              <a:t> </a:t>
            </a:r>
            <a:r>
              <a:rPr lang="ja-JP" altLang="en-US" sz="2800" dirty="0">
                <a:solidFill>
                  <a:srgbClr val="008000"/>
                </a:solidFill>
              </a:rPr>
              <a:t>から </a:t>
            </a:r>
            <a:r>
              <a:rPr lang="en-US" altLang="ja-JP" sz="2800" dirty="0">
                <a:solidFill>
                  <a:srgbClr val="008000"/>
                </a:solidFill>
              </a:rPr>
              <a:t>threshold </a:t>
            </a:r>
            <a:r>
              <a:rPr lang="ja-JP" altLang="en-US" sz="2800" dirty="0">
                <a:solidFill>
                  <a:srgbClr val="008000"/>
                </a:solidFill>
              </a:rPr>
              <a:t>より小さな数を選びリストを作る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(define (</a:t>
            </a:r>
            <a:r>
              <a:rPr lang="en-US" altLang="ja-JP" sz="2800" dirty="0">
                <a:solidFill>
                  <a:schemeClr val="accent2"/>
                </a:solidFill>
              </a:rPr>
              <a:t>smaller-items</a:t>
            </a:r>
            <a:r>
              <a:rPr lang="en-US" altLang="ja-JP" sz="2800" dirty="0"/>
              <a:t> </a:t>
            </a:r>
            <a:r>
              <a:rPr lang="en-US" altLang="ja-JP" sz="2800" dirty="0" err="1">
                <a:solidFill>
                  <a:schemeClr val="tx2"/>
                </a:solidFill>
              </a:rPr>
              <a:t>alon</a:t>
            </a:r>
            <a:r>
              <a:rPr lang="en-US" altLang="ja-JP" sz="2800" dirty="0">
                <a:solidFill>
                  <a:schemeClr val="tx2"/>
                </a:solidFill>
              </a:rPr>
              <a:t> threshold</a:t>
            </a:r>
            <a:r>
              <a:rPr lang="en-US" altLang="ja-JP" sz="28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(</a:t>
            </a:r>
            <a:r>
              <a:rPr lang="en-US" altLang="ja-JP" sz="2800" dirty="0" err="1"/>
              <a:t>cond</a:t>
            </a:r>
            <a:endParaRPr lang="en-US" altLang="ja-JP" sz="2800" dirty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 [(empty? </a:t>
            </a:r>
            <a:r>
              <a:rPr lang="en-US" altLang="ja-JP" sz="2800" dirty="0" err="1">
                <a:solidFill>
                  <a:schemeClr val="tx2"/>
                </a:solidFill>
              </a:rPr>
              <a:t>alon</a:t>
            </a:r>
            <a:r>
              <a:rPr lang="en-US" altLang="ja-JP" sz="2800" dirty="0"/>
              <a:t>) </a:t>
            </a:r>
            <a:r>
              <a:rPr lang="en-US" altLang="ja-JP" sz="2800" dirty="0">
                <a:solidFill>
                  <a:schemeClr val="tx2"/>
                </a:solidFill>
              </a:rPr>
              <a:t>empty</a:t>
            </a:r>
            <a:r>
              <a:rPr lang="en-US" altLang="ja-JP" sz="2800" dirty="0"/>
              <a:t>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 [else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     (</a:t>
            </a:r>
            <a:r>
              <a:rPr lang="en-US" altLang="ja-JP" sz="2800" dirty="0" err="1"/>
              <a:t>cond</a:t>
            </a:r>
            <a:r>
              <a:rPr lang="en-US" altLang="ja-JP" sz="2800" dirty="0"/>
              <a:t>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         [(&lt;</a:t>
            </a:r>
            <a:r>
              <a:rPr lang="ja-JP" altLang="en-US" sz="2800" dirty="0"/>
              <a:t> </a:t>
            </a:r>
            <a:r>
              <a:rPr lang="en-US" altLang="ja-JP" sz="2800" dirty="0"/>
              <a:t>(first </a:t>
            </a:r>
            <a:r>
              <a:rPr lang="en-US" altLang="ja-JP" sz="2800" dirty="0" err="1">
                <a:solidFill>
                  <a:schemeClr val="tx2"/>
                </a:solidFill>
              </a:rPr>
              <a:t>alon</a:t>
            </a:r>
            <a:r>
              <a:rPr lang="en-US" altLang="ja-JP" sz="2800" dirty="0"/>
              <a:t>) </a:t>
            </a:r>
            <a:r>
              <a:rPr lang="en-US" altLang="ja-JP" sz="2800" dirty="0">
                <a:solidFill>
                  <a:schemeClr val="tx2"/>
                </a:solidFill>
              </a:rPr>
              <a:t>threshold</a:t>
            </a:r>
            <a:r>
              <a:rPr lang="en-US" altLang="ja-JP" sz="28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		       (cons (first </a:t>
            </a:r>
            <a:r>
              <a:rPr lang="en-US" altLang="ja-JP" sz="2800" dirty="0" err="1"/>
              <a:t>alon</a:t>
            </a:r>
            <a:r>
              <a:rPr lang="en-US" altLang="ja-JP" sz="28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                    (</a:t>
            </a:r>
            <a:r>
              <a:rPr lang="en-US" altLang="ja-JP" sz="2800" dirty="0">
                <a:solidFill>
                  <a:schemeClr val="accent2"/>
                </a:solidFill>
              </a:rPr>
              <a:t>smaller-items</a:t>
            </a:r>
            <a:r>
              <a:rPr lang="en-US" altLang="ja-JP" sz="2800" dirty="0"/>
              <a:t> (rest </a:t>
            </a:r>
            <a:r>
              <a:rPr lang="en-US" altLang="ja-JP" sz="2800" dirty="0" err="1">
                <a:solidFill>
                  <a:schemeClr val="tx2"/>
                </a:solidFill>
              </a:rPr>
              <a:t>alon</a:t>
            </a:r>
            <a:r>
              <a:rPr lang="en-US" altLang="ja-JP" sz="2800" dirty="0"/>
              <a:t>)</a:t>
            </a:r>
            <a:r>
              <a:rPr lang="en-US" altLang="ja-JP" sz="2800" dirty="0">
                <a:solidFill>
                  <a:schemeClr val="tx2"/>
                </a:solidFill>
              </a:rPr>
              <a:t> threshold</a:t>
            </a:r>
            <a:r>
              <a:rPr lang="en-US" altLang="ja-JP" sz="2800" dirty="0"/>
              <a:t>))]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/>
              <a:t>                [else (</a:t>
            </a:r>
            <a:r>
              <a:rPr lang="en-US" altLang="ja-JP" sz="2800" dirty="0">
                <a:solidFill>
                  <a:schemeClr val="accent2"/>
                </a:solidFill>
              </a:rPr>
              <a:t>smaller-items </a:t>
            </a:r>
            <a:r>
              <a:rPr lang="en-US" altLang="ja-JP" sz="2800" dirty="0"/>
              <a:t>(rest </a:t>
            </a:r>
            <a:r>
              <a:rPr lang="en-US" altLang="ja-JP" sz="2800" dirty="0" err="1">
                <a:solidFill>
                  <a:schemeClr val="tx2"/>
                </a:solidFill>
              </a:rPr>
              <a:t>alon</a:t>
            </a:r>
            <a:r>
              <a:rPr lang="en-US" altLang="ja-JP" sz="2800" dirty="0"/>
              <a:t>) </a:t>
            </a:r>
            <a:r>
              <a:rPr lang="en-US" altLang="ja-JP" sz="2800" dirty="0">
                <a:solidFill>
                  <a:schemeClr val="tx2"/>
                </a:solidFill>
              </a:rPr>
              <a:t>threshold</a:t>
            </a:r>
            <a:r>
              <a:rPr lang="en-US" altLang="ja-JP" sz="2800" dirty="0"/>
              <a:t>)])]))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8484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115" y="1105878"/>
            <a:ext cx="7772400" cy="478948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 sz="2800" dirty="0"/>
              <a:t>数値のリスト </a:t>
            </a:r>
            <a:r>
              <a:rPr lang="en-US" altLang="ja-JP" sz="2800" dirty="0" err="1"/>
              <a:t>alon</a:t>
            </a:r>
            <a:r>
              <a:rPr lang="en-US" altLang="ja-JP" sz="2800" dirty="0"/>
              <a:t> </a:t>
            </a:r>
            <a:r>
              <a:rPr lang="ja-JP" altLang="en-US" sz="2800" dirty="0"/>
              <a:t>をソートするための，クイックソートのプログラム </a:t>
            </a:r>
            <a:r>
              <a:rPr lang="en-US" altLang="ja-JP" sz="2800" dirty="0">
                <a:solidFill>
                  <a:schemeClr val="accent2"/>
                </a:solidFill>
              </a:rPr>
              <a:t>quick-sort</a:t>
            </a:r>
            <a:r>
              <a:rPr lang="en-US" altLang="ja-JP" sz="2800" dirty="0"/>
              <a:t> </a:t>
            </a:r>
            <a:r>
              <a:rPr lang="ja-JP" altLang="en-US" sz="2800" dirty="0"/>
              <a:t>を作り，実行する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sz="2400" dirty="0"/>
              <a:t>例題５の関数 </a:t>
            </a:r>
            <a:r>
              <a:rPr lang="en-US" altLang="ja-JP" sz="2400" dirty="0">
                <a:solidFill>
                  <a:schemeClr val="accent2"/>
                </a:solidFill>
              </a:rPr>
              <a:t>larger-items</a:t>
            </a:r>
            <a:r>
              <a:rPr lang="en-US" altLang="ja-JP" sz="2400" dirty="0"/>
              <a:t> </a:t>
            </a:r>
            <a:r>
              <a:rPr lang="ja-JP" altLang="en-US" sz="2400" dirty="0"/>
              <a:t>と，例題６の関数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chemeClr val="accent2"/>
                </a:solidFill>
              </a:rPr>
              <a:t>smaller-items</a:t>
            </a:r>
            <a:r>
              <a:rPr lang="en-US" altLang="ja-JP" sz="2400" dirty="0"/>
              <a:t> </a:t>
            </a:r>
            <a:r>
              <a:rPr lang="ja-JP" altLang="en-US" sz="2400" dirty="0"/>
              <a:t>を使う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sz="2400" dirty="0"/>
              <a:t>クイックソートの </a:t>
            </a:r>
            <a:r>
              <a:rPr lang="en-US" altLang="ja-JP" sz="2400" dirty="0"/>
              <a:t>pivot</a:t>
            </a:r>
            <a:r>
              <a:rPr lang="ja-JP" altLang="en-US" sz="2400" dirty="0"/>
              <a:t>（基準値）としては，リストの先頭要素を使う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sz="2400" dirty="0"/>
              <a:t>２つのリストと </a:t>
            </a:r>
            <a:r>
              <a:rPr lang="en-US" altLang="ja-JP" sz="2400" dirty="0"/>
              <a:t>pivot </a:t>
            </a:r>
            <a:r>
              <a:rPr lang="ja-JP" altLang="en-US" sz="2400" dirty="0"/>
              <a:t>をつなげて，全体として１つのリストを作るために </a:t>
            </a:r>
            <a:r>
              <a:rPr lang="en-US" altLang="ja-JP" sz="2400" dirty="0">
                <a:solidFill>
                  <a:schemeClr val="accent2"/>
                </a:solidFill>
              </a:rPr>
              <a:t>append</a:t>
            </a:r>
            <a:r>
              <a:rPr lang="en-US" altLang="ja-JP" sz="2400" dirty="0"/>
              <a:t> </a:t>
            </a:r>
            <a:r>
              <a:rPr lang="ja-JP" altLang="en-US" sz="2400" dirty="0"/>
              <a:t>を使う</a:t>
            </a:r>
          </a:p>
          <a:p>
            <a:pPr lvl="1" eaLnBrk="1" hangingPunct="1">
              <a:lnSpc>
                <a:spcPct val="115000"/>
              </a:lnSpc>
            </a:pPr>
            <a:endParaRPr lang="ja-JP" altLang="en-US" dirty="0"/>
          </a:p>
          <a:p>
            <a:pPr lvl="1" eaLnBrk="1" hangingPunct="1">
              <a:lnSpc>
                <a:spcPct val="115000"/>
              </a:lnSpc>
            </a:pPr>
            <a:endParaRPr lang="ja-JP" altLang="en-US" sz="16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例題７．クイックソート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48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835025"/>
            <a:ext cx="8739187" cy="48768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  <a:latin typeface="Arial Unicode MS" pitchFamily="50" charset="-128"/>
              </a:rPr>
              <a:t>1.</a:t>
            </a:r>
            <a:r>
              <a:rPr lang="en-US" altLang="ja-JP">
                <a:latin typeface="Arial Unicode MS" pitchFamily="50" charset="-128"/>
              </a:rPr>
              <a:t> </a:t>
            </a:r>
            <a:r>
              <a:rPr lang="ja-JP" altLang="en-US">
                <a:solidFill>
                  <a:schemeClr val="accent2"/>
                </a:solidFill>
                <a:latin typeface="Arial Unicode MS" pitchFamily="50" charset="-128"/>
              </a:rPr>
              <a:t>基準となるピボット（</a:t>
            </a:r>
            <a:r>
              <a:rPr lang="en-US" altLang="ja-JP">
                <a:solidFill>
                  <a:schemeClr val="accent2"/>
                </a:solidFill>
                <a:latin typeface="Arial Unicode MS" pitchFamily="50" charset="-128"/>
              </a:rPr>
              <a:t>pivot</a:t>
            </a:r>
            <a:r>
              <a:rPr lang="ja-JP" altLang="en-US">
                <a:solidFill>
                  <a:schemeClr val="accent2"/>
                </a:solidFill>
                <a:latin typeface="Arial Unicode MS" pitchFamily="50" charset="-128"/>
              </a:rPr>
              <a:t>）の選択</a:t>
            </a:r>
          </a:p>
          <a:p>
            <a:pPr marL="990600" lvl="1" indent="-533400" eaLnBrk="1" hangingPunct="1">
              <a:lnSpc>
                <a:spcPct val="105000"/>
              </a:lnSpc>
            </a:pPr>
            <a:r>
              <a:rPr lang="ja-JP" altLang="en-US"/>
              <a:t>ソートする範囲の中から </a:t>
            </a:r>
            <a:r>
              <a:rPr lang="en-US" altLang="ja-JP"/>
              <a:t>pivot </a:t>
            </a:r>
            <a:r>
              <a:rPr lang="ja-JP" altLang="en-US"/>
              <a:t>を</a:t>
            </a:r>
            <a:r>
              <a:rPr lang="en-US" altLang="ja-JP"/>
              <a:t>1</a:t>
            </a:r>
            <a:r>
              <a:rPr lang="ja-JP" altLang="en-US"/>
              <a:t>つ選ぶ</a:t>
            </a:r>
            <a:endParaRPr lang="ja-JP" altLang="en-US">
              <a:latin typeface="Arial Unicode MS" pitchFamily="50" charset="-128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  <a:latin typeface="Arial Unicode MS" pitchFamily="50" charset="-128"/>
              </a:rPr>
              <a:t>2. </a:t>
            </a:r>
            <a:r>
              <a:rPr lang="ja-JP" altLang="en-US">
                <a:solidFill>
                  <a:schemeClr val="accent2"/>
                </a:solidFill>
                <a:latin typeface="Arial Unicode MS" pitchFamily="50" charset="-128"/>
              </a:rPr>
              <a:t>ピボットによるリストの分割</a:t>
            </a:r>
          </a:p>
          <a:p>
            <a:pPr marL="990600" lvl="1" indent="-533400" eaLnBrk="1" hangingPunct="1">
              <a:lnSpc>
                <a:spcPct val="105000"/>
              </a:lnSpc>
            </a:pPr>
            <a:r>
              <a:rPr lang="en-US" altLang="ja-JP">
                <a:latin typeface="Arial Unicode MS" pitchFamily="50" charset="-128"/>
              </a:rPr>
              <a:t>smaller-items, larger-items </a:t>
            </a:r>
            <a:r>
              <a:rPr lang="ja-JP" altLang="en-US">
                <a:latin typeface="Arial Unicode MS" pitchFamily="50" charset="-128"/>
              </a:rPr>
              <a:t>を使用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  <a:latin typeface="Arial Unicode MS" pitchFamily="50" charset="-128"/>
              </a:rPr>
              <a:t>3. 1 </a:t>
            </a:r>
            <a:r>
              <a:rPr lang="ja-JP" altLang="en-US">
                <a:solidFill>
                  <a:schemeClr val="accent2"/>
                </a:solidFill>
                <a:latin typeface="Arial Unicode MS" pitchFamily="50" charset="-128"/>
              </a:rPr>
              <a:t>と </a:t>
            </a:r>
            <a:r>
              <a:rPr lang="en-US" altLang="ja-JP">
                <a:solidFill>
                  <a:schemeClr val="accent2"/>
                </a:solidFill>
                <a:latin typeface="Arial Unicode MS" pitchFamily="50" charset="-128"/>
              </a:rPr>
              <a:t>2. </a:t>
            </a:r>
            <a:r>
              <a:rPr lang="ja-JP" altLang="en-US">
                <a:solidFill>
                  <a:schemeClr val="accent2"/>
                </a:solidFill>
                <a:latin typeface="Arial Unicode MS" pitchFamily="50" charset="-128"/>
              </a:rPr>
              <a:t>を繰り返す</a:t>
            </a:r>
          </a:p>
          <a:p>
            <a:pPr marL="990600" lvl="1" indent="-533400" eaLnBrk="1" hangingPunct="1">
              <a:lnSpc>
                <a:spcPct val="105000"/>
              </a:lnSpc>
            </a:pPr>
            <a:r>
              <a:rPr lang="en-US" altLang="ja-JP"/>
              <a:t>2. </a:t>
            </a:r>
            <a:r>
              <a:rPr lang="ja-JP" altLang="en-US"/>
              <a:t>で出来た「</a:t>
            </a:r>
            <a:r>
              <a:rPr lang="en-US" altLang="ja-JP"/>
              <a:t>pivot </a:t>
            </a:r>
            <a:r>
              <a:rPr lang="ja-JP" altLang="en-US"/>
              <a:t>より大きい要素のリスト」と「</a:t>
            </a:r>
            <a:r>
              <a:rPr lang="en-US" altLang="ja-JP"/>
              <a:t>pivot </a:t>
            </a:r>
            <a:r>
              <a:rPr lang="ja-JP" altLang="en-US"/>
              <a:t>より小さい要素のリスト」のそれぞれを独立にソート</a:t>
            </a:r>
            <a:endParaRPr lang="ja-JP" altLang="en-US">
              <a:solidFill>
                <a:schemeClr val="accent2"/>
              </a:solidFill>
              <a:latin typeface="Arial Unicode MS" pitchFamily="50" charset="-128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  <a:latin typeface="Arial Unicode MS" pitchFamily="50" charset="-128"/>
              </a:rPr>
              <a:t>4. </a:t>
            </a:r>
            <a:r>
              <a:rPr lang="ja-JP" altLang="en-US">
                <a:solidFill>
                  <a:schemeClr val="accent2"/>
                </a:solidFill>
                <a:latin typeface="Arial Unicode MS" pitchFamily="50" charset="-128"/>
              </a:rPr>
              <a:t>できた分割（木構造）を使ってソートを実行</a:t>
            </a:r>
          </a:p>
          <a:p>
            <a:pPr marL="990600" lvl="1" indent="-533400" eaLnBrk="1" hangingPunct="1"/>
            <a:r>
              <a:rPr lang="ja-JP" altLang="en-US"/>
              <a:t>最後に、２つの部分と </a:t>
            </a:r>
            <a:r>
              <a:rPr lang="en-US" altLang="ja-JP"/>
              <a:t>pivot </a:t>
            </a:r>
            <a:r>
              <a:rPr lang="ja-JP" altLang="en-US"/>
              <a:t>をつなげる．全体がソートできたことになる</a:t>
            </a:r>
          </a:p>
          <a:p>
            <a:pPr marL="990600" lvl="1" indent="-533400" eaLnBrk="1" hangingPunct="1">
              <a:lnSpc>
                <a:spcPct val="105000"/>
              </a:lnSpc>
            </a:pPr>
            <a:r>
              <a:rPr lang="en-US" altLang="ja-JP">
                <a:latin typeface="Arial Unicode MS" pitchFamily="50" charset="-128"/>
              </a:rPr>
              <a:t>append </a:t>
            </a:r>
            <a:r>
              <a:rPr lang="ja-JP" altLang="en-US">
                <a:latin typeface="Arial Unicode MS" pitchFamily="50" charset="-128"/>
              </a:rPr>
              <a:t>を使用</a:t>
            </a:r>
            <a:r>
              <a:rPr lang="ja-JP" altLang="en-US">
                <a:solidFill>
                  <a:schemeClr val="accent2"/>
                </a:solidFill>
                <a:latin typeface="Arial Unicode MS" pitchFamily="50" charset="-128"/>
              </a:rPr>
              <a:t>	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>
                <a:latin typeface="Arial Unicode MS" pitchFamily="50" charset="-128"/>
              </a:rPr>
              <a:t>クイックソートの処理手順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0300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93738" y="366713"/>
            <a:ext cx="4979987" cy="116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000" b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000" b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 sz="1800" b="0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 sz="1800" b="0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 sz="1800" b="0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144588" y="1128713"/>
            <a:ext cx="7580312" cy="56737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(define (</a:t>
            </a:r>
            <a:r>
              <a:rPr lang="en-US" altLang="ja-JP" sz="1800" b="0">
                <a:solidFill>
                  <a:schemeClr val="accent2"/>
                </a:solidFill>
              </a:rPr>
              <a:t>larger-items</a:t>
            </a:r>
            <a:r>
              <a:rPr lang="en-US" altLang="ja-JP" sz="1800" b="0"/>
              <a:t> </a:t>
            </a:r>
            <a:r>
              <a:rPr lang="en-US" altLang="ja-JP" sz="1800" b="0">
                <a:solidFill>
                  <a:schemeClr val="tx2"/>
                </a:solidFill>
              </a:rPr>
              <a:t>alon threshold</a:t>
            </a:r>
            <a:r>
              <a:rPr lang="en-US" altLang="ja-JP" sz="1800" b="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(cond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[(empty?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 </a:t>
            </a:r>
            <a:r>
              <a:rPr lang="en-US" altLang="ja-JP" sz="1800" b="0">
                <a:solidFill>
                  <a:schemeClr val="tx2"/>
                </a:solidFill>
              </a:rPr>
              <a:t>empty</a:t>
            </a:r>
            <a:r>
              <a:rPr lang="en-US" altLang="ja-JP" sz="1800" b="0"/>
              <a:t>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[else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  (cond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      [(&gt;= (first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 </a:t>
            </a:r>
            <a:r>
              <a:rPr lang="en-US" altLang="ja-JP" sz="1800" b="0">
                <a:solidFill>
                  <a:schemeClr val="tx2"/>
                </a:solidFill>
              </a:rPr>
              <a:t>threshold</a:t>
            </a:r>
            <a:r>
              <a:rPr lang="en-US" altLang="ja-JP" sz="1800" b="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		       (cons (first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                 (</a:t>
            </a:r>
            <a:r>
              <a:rPr lang="en-US" altLang="ja-JP" sz="1800" b="0">
                <a:solidFill>
                  <a:schemeClr val="accent2"/>
                </a:solidFill>
              </a:rPr>
              <a:t>larger-items</a:t>
            </a:r>
            <a:r>
              <a:rPr lang="en-US" altLang="ja-JP" sz="1800" b="0"/>
              <a:t> (rest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</a:t>
            </a:r>
            <a:r>
              <a:rPr lang="en-US" altLang="ja-JP" sz="1800" b="0">
                <a:solidFill>
                  <a:schemeClr val="tx2"/>
                </a:solidFill>
              </a:rPr>
              <a:t> threshold</a:t>
            </a:r>
            <a:r>
              <a:rPr lang="en-US" altLang="ja-JP" sz="1800" b="0"/>
              <a:t>))]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      [else (</a:t>
            </a:r>
            <a:r>
              <a:rPr lang="en-US" altLang="ja-JP" sz="1800" b="0">
                <a:solidFill>
                  <a:schemeClr val="accent2"/>
                </a:solidFill>
              </a:rPr>
              <a:t>larger-items </a:t>
            </a:r>
            <a:r>
              <a:rPr lang="en-US" altLang="ja-JP" sz="1800" b="0"/>
              <a:t>(rest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 </a:t>
            </a:r>
            <a:r>
              <a:rPr lang="en-US" altLang="ja-JP" sz="1800" b="0">
                <a:solidFill>
                  <a:schemeClr val="tx2"/>
                </a:solidFill>
              </a:rPr>
              <a:t>threshold</a:t>
            </a:r>
            <a:r>
              <a:rPr lang="en-US" altLang="ja-JP" sz="1800" b="0"/>
              <a:t>)])]))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(define (</a:t>
            </a:r>
            <a:r>
              <a:rPr lang="en-US" altLang="ja-JP" sz="1800" b="0">
                <a:solidFill>
                  <a:schemeClr val="accent2"/>
                </a:solidFill>
              </a:rPr>
              <a:t>smaller-items</a:t>
            </a:r>
            <a:r>
              <a:rPr lang="en-US" altLang="ja-JP" sz="1800" b="0"/>
              <a:t> </a:t>
            </a:r>
            <a:r>
              <a:rPr lang="en-US" altLang="ja-JP" sz="1800" b="0">
                <a:solidFill>
                  <a:schemeClr val="tx2"/>
                </a:solidFill>
              </a:rPr>
              <a:t>alon threshold</a:t>
            </a:r>
            <a:r>
              <a:rPr lang="en-US" altLang="ja-JP" sz="1800" b="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(cond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[(empty?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 </a:t>
            </a:r>
            <a:r>
              <a:rPr lang="en-US" altLang="ja-JP" sz="1800" b="0">
                <a:solidFill>
                  <a:schemeClr val="tx2"/>
                </a:solidFill>
              </a:rPr>
              <a:t>empty</a:t>
            </a:r>
            <a:r>
              <a:rPr lang="en-US" altLang="ja-JP" sz="1800" b="0"/>
              <a:t>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[else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  (cond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      [(&lt;</a:t>
            </a:r>
            <a:r>
              <a:rPr lang="ja-JP" altLang="en-US" sz="1800" b="0"/>
              <a:t> </a:t>
            </a:r>
            <a:r>
              <a:rPr lang="en-US" altLang="ja-JP" sz="1800" b="0"/>
              <a:t>(first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 </a:t>
            </a:r>
            <a:r>
              <a:rPr lang="en-US" altLang="ja-JP" sz="1800" b="0">
                <a:solidFill>
                  <a:schemeClr val="tx2"/>
                </a:solidFill>
              </a:rPr>
              <a:t>threshold</a:t>
            </a:r>
            <a:r>
              <a:rPr lang="en-US" altLang="ja-JP" sz="1800" b="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		       (cons (first alon)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                 (</a:t>
            </a:r>
            <a:r>
              <a:rPr lang="en-US" altLang="ja-JP" sz="1800" b="0">
                <a:solidFill>
                  <a:schemeClr val="accent2"/>
                </a:solidFill>
              </a:rPr>
              <a:t>smaller-items</a:t>
            </a:r>
            <a:r>
              <a:rPr lang="en-US" altLang="ja-JP" sz="1800" b="0"/>
              <a:t> (rest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</a:t>
            </a:r>
            <a:r>
              <a:rPr lang="en-US" altLang="ja-JP" sz="1800" b="0">
                <a:solidFill>
                  <a:schemeClr val="tx2"/>
                </a:solidFill>
              </a:rPr>
              <a:t> threshold</a:t>
            </a:r>
            <a:r>
              <a:rPr lang="en-US" altLang="ja-JP" sz="1800" b="0"/>
              <a:t>))]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      [else (</a:t>
            </a:r>
            <a:r>
              <a:rPr lang="en-US" altLang="ja-JP" sz="1800" b="0">
                <a:solidFill>
                  <a:schemeClr val="accent2"/>
                </a:solidFill>
              </a:rPr>
              <a:t>smaller-items </a:t>
            </a:r>
            <a:r>
              <a:rPr lang="en-US" altLang="ja-JP" sz="1800" b="0"/>
              <a:t>(rest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 </a:t>
            </a:r>
            <a:r>
              <a:rPr lang="en-US" altLang="ja-JP" sz="1800" b="0">
                <a:solidFill>
                  <a:schemeClr val="tx2"/>
                </a:solidFill>
              </a:rPr>
              <a:t>threshold</a:t>
            </a:r>
            <a:r>
              <a:rPr lang="en-US" altLang="ja-JP" sz="1800" b="0"/>
              <a:t>)])]))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>
                <a:solidFill>
                  <a:srgbClr val="008000"/>
                </a:solidFill>
              </a:rPr>
              <a:t>;; quick-sort : list-of-numbers -&gt; list-of-numbers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(define (</a:t>
            </a:r>
            <a:r>
              <a:rPr lang="en-US" altLang="ja-JP" sz="1800" b="0">
                <a:solidFill>
                  <a:schemeClr val="accent2"/>
                </a:solidFill>
              </a:rPr>
              <a:t>quick-sort</a:t>
            </a:r>
            <a:r>
              <a:rPr lang="en-US" altLang="ja-JP" sz="1800" b="0"/>
              <a:t>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(cond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[(empty?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 empty]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[else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(append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(</a:t>
            </a:r>
            <a:r>
              <a:rPr lang="en-US" altLang="ja-JP" sz="1800" b="0">
                <a:solidFill>
                  <a:schemeClr val="accent2"/>
                </a:solidFill>
              </a:rPr>
              <a:t>quick-sort</a:t>
            </a:r>
            <a:r>
              <a:rPr lang="en-US" altLang="ja-JP" sz="1800" b="0"/>
              <a:t> (</a:t>
            </a:r>
            <a:r>
              <a:rPr lang="en-US" altLang="ja-JP" sz="1800" b="0">
                <a:solidFill>
                  <a:schemeClr val="accent2"/>
                </a:solidFill>
              </a:rPr>
              <a:t>smaller-items</a:t>
            </a:r>
            <a:r>
              <a:rPr lang="en-US" altLang="ja-JP" sz="1800" b="0"/>
              <a:t> (rest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 (first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(list (first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800" b="0"/>
              <a:t>          (</a:t>
            </a:r>
            <a:r>
              <a:rPr lang="en-US" altLang="ja-JP" sz="1800" b="0">
                <a:solidFill>
                  <a:schemeClr val="accent2"/>
                </a:solidFill>
              </a:rPr>
              <a:t>quick-sort</a:t>
            </a:r>
            <a:r>
              <a:rPr lang="en-US" altLang="ja-JP" sz="1800" b="0"/>
              <a:t> (</a:t>
            </a:r>
            <a:r>
              <a:rPr lang="en-US" altLang="ja-JP" sz="1800" b="0">
                <a:solidFill>
                  <a:schemeClr val="accent2"/>
                </a:solidFill>
              </a:rPr>
              <a:t>larger-items</a:t>
            </a:r>
            <a:r>
              <a:rPr lang="en-US" altLang="ja-JP" sz="1800" b="0"/>
              <a:t> (rest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 (first </a:t>
            </a:r>
            <a:r>
              <a:rPr lang="en-US" altLang="ja-JP" sz="1800" b="0">
                <a:solidFill>
                  <a:schemeClr val="tx2"/>
                </a:solidFill>
              </a:rPr>
              <a:t>alon</a:t>
            </a:r>
            <a:r>
              <a:rPr lang="en-US" altLang="ja-JP" sz="1800" b="0"/>
              <a:t>))))]))</a:t>
            </a:r>
          </a:p>
        </p:txBody>
      </p:sp>
      <p:sp>
        <p:nvSpPr>
          <p:cNvPr id="63493" name="Text Box 8"/>
          <p:cNvSpPr txBox="1">
            <a:spLocks noChangeArrowheads="1"/>
          </p:cNvSpPr>
          <p:nvPr/>
        </p:nvSpPr>
        <p:spPr bwMode="auto">
          <a:xfrm>
            <a:off x="7958138" y="3421063"/>
            <a:ext cx="1262062" cy="954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例題５</a:t>
            </a:r>
            <a:endParaRPr lang="en-US" altLang="ja-JP" sz="2800" b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と同じ</a:t>
            </a:r>
          </a:p>
        </p:txBody>
      </p:sp>
      <p:sp>
        <p:nvSpPr>
          <p:cNvPr id="63494" name="Rectangle 9"/>
          <p:cNvSpPr>
            <a:spLocks noChangeArrowheads="1"/>
          </p:cNvSpPr>
          <p:nvPr/>
        </p:nvSpPr>
        <p:spPr bwMode="auto">
          <a:xfrm>
            <a:off x="1152525" y="3021013"/>
            <a:ext cx="6562725" cy="19034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5" name="Line 10"/>
          <p:cNvSpPr>
            <a:spLocks noChangeShapeType="1"/>
          </p:cNvSpPr>
          <p:nvPr/>
        </p:nvSpPr>
        <p:spPr bwMode="auto">
          <a:xfrm flipH="1">
            <a:off x="7710488" y="3900488"/>
            <a:ext cx="323850" cy="47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3496" name="Text Box 11"/>
          <p:cNvSpPr txBox="1">
            <a:spLocks noChangeArrowheads="1"/>
          </p:cNvSpPr>
          <p:nvPr/>
        </p:nvSpPr>
        <p:spPr bwMode="auto">
          <a:xfrm>
            <a:off x="7961313" y="1500188"/>
            <a:ext cx="1262062" cy="954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例題４</a:t>
            </a:r>
            <a:endParaRPr lang="en-US" altLang="ja-JP" sz="2800" b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>
                <a:solidFill>
                  <a:schemeClr val="tx2"/>
                </a:solidFill>
              </a:rPr>
              <a:t>と同じ</a:t>
            </a:r>
          </a:p>
        </p:txBody>
      </p:sp>
      <p:sp>
        <p:nvSpPr>
          <p:cNvPr id="63497" name="Rectangle 12"/>
          <p:cNvSpPr>
            <a:spLocks noChangeArrowheads="1"/>
          </p:cNvSpPr>
          <p:nvPr/>
        </p:nvSpPr>
        <p:spPr bwMode="auto">
          <a:xfrm>
            <a:off x="1155700" y="1146175"/>
            <a:ext cx="6562725" cy="18573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8" name="Line 13"/>
          <p:cNvSpPr>
            <a:spLocks noChangeShapeType="1"/>
          </p:cNvSpPr>
          <p:nvPr/>
        </p:nvSpPr>
        <p:spPr bwMode="auto">
          <a:xfrm flipH="1">
            <a:off x="7713663" y="1979613"/>
            <a:ext cx="323850" cy="47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「例題７．クイックソート」の手順 </a:t>
            </a:r>
            <a:r>
              <a:rPr lang="en-US" altLang="ja-JP" sz="2800" dirty="0"/>
              <a:t>(1/2)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7590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 Box 5"/>
          <p:cNvSpPr txBox="1">
            <a:spLocks noChangeArrowheads="1"/>
          </p:cNvSpPr>
          <p:nvPr/>
        </p:nvSpPr>
        <p:spPr bwMode="auto">
          <a:xfrm>
            <a:off x="240093" y="1449280"/>
            <a:ext cx="87725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2</a:t>
            </a:r>
            <a:r>
              <a:rPr lang="en-US" altLang="ja-JP" sz="2800" b="0"/>
              <a:t>. </a:t>
            </a:r>
            <a:r>
              <a:rPr lang="ja-JP" altLang="en-US" sz="2800" b="0"/>
              <a:t>その後，次を「</a:t>
            </a:r>
            <a:r>
              <a:rPr lang="ja-JP" altLang="en-US" sz="2800" b="0">
                <a:solidFill>
                  <a:schemeClr val="tx2"/>
                </a:solidFill>
              </a:rPr>
              <a:t>実行用ウインドウ</a:t>
            </a:r>
            <a:r>
              <a:rPr lang="ja-JP" altLang="en-US" sz="2800" b="0"/>
              <a:t>」で実行しなさい</a:t>
            </a:r>
          </a:p>
        </p:txBody>
      </p:sp>
      <p:sp>
        <p:nvSpPr>
          <p:cNvPr id="64516" name="Text Box 6"/>
          <p:cNvSpPr txBox="1">
            <a:spLocks noChangeArrowheads="1"/>
          </p:cNvSpPr>
          <p:nvPr/>
        </p:nvSpPr>
        <p:spPr bwMode="auto">
          <a:xfrm>
            <a:off x="2933935" y="6276975"/>
            <a:ext cx="5402252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chemeClr val="tx2"/>
                </a:solidFill>
              </a:rPr>
              <a:t>☆</a:t>
            </a:r>
            <a:r>
              <a:rPr lang="ja-JP" altLang="en-US" sz="2400" b="0">
                <a:solidFill>
                  <a:schemeClr val="tx2"/>
                </a:solidFill>
              </a:rPr>
              <a:t>　次は，課題に進んでください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708406" y="2223980"/>
            <a:ext cx="6696075" cy="9556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quick-sort</a:t>
            </a:r>
            <a:r>
              <a:rPr lang="ja-JP" altLang="en-US" sz="2800" b="0">
                <a:solidFill>
                  <a:schemeClr val="accent2"/>
                </a:solidFill>
              </a:rPr>
              <a:t> </a:t>
            </a:r>
            <a:r>
              <a:rPr lang="en-US" altLang="ja-JP" sz="2800" b="0"/>
              <a:t>(list 4 6 2))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</a:t>
            </a:r>
            <a:r>
              <a:rPr lang="en-US" altLang="ja-JP" sz="2800" b="0">
                <a:solidFill>
                  <a:schemeClr val="accent2"/>
                </a:solidFill>
              </a:rPr>
              <a:t>quick-sort</a:t>
            </a:r>
            <a:r>
              <a:rPr lang="ja-JP" altLang="en-US" sz="2800" b="0">
                <a:solidFill>
                  <a:schemeClr val="accent2"/>
                </a:solidFill>
              </a:rPr>
              <a:t> </a:t>
            </a:r>
            <a:r>
              <a:rPr lang="en-US" altLang="ja-JP" sz="2800" b="0"/>
              <a:t>(list 8 10 6 3 5))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「例題７．クイックソート」の手順 </a:t>
            </a:r>
            <a:r>
              <a:rPr lang="en-US" altLang="ja-JP" sz="2800" dirty="0"/>
              <a:t>(2/2)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0209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588"/>
            <a:ext cx="9144000" cy="631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7754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276600" y="2549525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3708400" y="3087688"/>
            <a:ext cx="20605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0">
                <a:solidFill>
                  <a:schemeClr val="accent2"/>
                </a:solidFill>
              </a:rPr>
              <a:t>quick-sort</a:t>
            </a:r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2082800" y="321786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6491288" y="3228975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704013" y="2597150"/>
            <a:ext cx="1655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08000"/>
                </a:solidFill>
              </a:rPr>
              <a:t>(list 2 4 6)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2049463" y="378460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6491288" y="374173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482600" y="2047875"/>
            <a:ext cx="25701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08000"/>
                </a:solidFill>
              </a:rPr>
              <a:t>alon </a:t>
            </a:r>
            <a:r>
              <a:rPr lang="ja-JP" altLang="en-US" sz="2800" b="0">
                <a:solidFill>
                  <a:srgbClr val="008000"/>
                </a:solidFill>
              </a:rPr>
              <a:t>の値：</a:t>
            </a:r>
            <a:endParaRPr lang="en-US" altLang="ja-JP" sz="2800" b="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rgbClr val="008000"/>
                </a:solidFill>
              </a:rPr>
              <a:t>	(list 4 6 2)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1077913" y="4754563"/>
            <a:ext cx="2338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入力はリスト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6037263" y="4730750"/>
            <a:ext cx="23383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出力はリスト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quick-sort </a:t>
            </a:r>
            <a:r>
              <a:rPr lang="ja-JP" altLang="en-US" sz="4000" dirty="0"/>
              <a:t>の入力と出力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564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438" y="1317625"/>
            <a:ext cx="8440737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;; quick-sort : list-of-numbers -&gt; list-of-numbers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quick-sort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(cond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[(empty?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empty]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[else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(append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  (</a:t>
            </a:r>
            <a:r>
              <a:rPr lang="en-US" altLang="ja-JP" sz="2800">
                <a:solidFill>
                  <a:schemeClr val="accent2"/>
                </a:solidFill>
              </a:rPr>
              <a:t>quick-sort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accent2"/>
                </a:solidFill>
              </a:rPr>
              <a:t>smaller-items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  (list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/>
              <a:t>          (</a:t>
            </a:r>
            <a:r>
              <a:rPr lang="en-US" altLang="ja-JP" sz="2800">
                <a:solidFill>
                  <a:schemeClr val="accent2"/>
                </a:solidFill>
              </a:rPr>
              <a:t>quick-sort</a:t>
            </a:r>
            <a:r>
              <a:rPr lang="en-US" altLang="ja-JP" sz="2800"/>
              <a:t> (</a:t>
            </a:r>
            <a:r>
              <a:rPr lang="en-US" altLang="ja-JP" sz="2800">
                <a:solidFill>
                  <a:schemeClr val="accent2"/>
                </a:solidFill>
              </a:rPr>
              <a:t>larger-items</a:t>
            </a:r>
            <a:r>
              <a:rPr lang="en-US" altLang="ja-JP" sz="2800"/>
              <a:t> (rest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 (first </a:t>
            </a:r>
            <a:r>
              <a:rPr lang="en-US" altLang="ja-JP" sz="2800">
                <a:solidFill>
                  <a:schemeClr val="tx2"/>
                </a:solidFill>
              </a:rPr>
              <a:t>alon</a:t>
            </a:r>
            <a:r>
              <a:rPr lang="en-US" altLang="ja-JP" sz="2800"/>
              <a:t>))))]))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クイックソートのプログラム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5787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20650" y="2630488"/>
            <a:ext cx="3262313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８　１０　６　３　５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917575" y="3252788"/>
            <a:ext cx="1262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</a:t>
            </a:r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2832100" y="1724025"/>
            <a:ext cx="646113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212725" y="3773488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68614" name="AutoShape 6"/>
          <p:cNvSpPr>
            <a:spLocks noChangeArrowheads="1"/>
          </p:cNvSpPr>
          <p:nvPr/>
        </p:nvSpPr>
        <p:spPr bwMode="auto">
          <a:xfrm>
            <a:off x="2873375" y="3568700"/>
            <a:ext cx="646113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4068763" y="1687513"/>
            <a:ext cx="800100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１０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4062413" y="3473450"/>
            <a:ext cx="1724025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６　３　５</a:t>
            </a: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1452563" y="5911850"/>
            <a:ext cx="67564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リストが空になるまで，</a:t>
            </a:r>
            <a:r>
              <a:rPr lang="en-US" altLang="ja-JP" sz="2800" b="0"/>
              <a:t>pivot </a:t>
            </a:r>
            <a:r>
              <a:rPr lang="ja-JP" altLang="en-US" sz="2800" b="0"/>
              <a:t>の選択と，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pivot </a:t>
            </a:r>
            <a:r>
              <a:rPr lang="ja-JP" altLang="en-US" sz="2800" b="0"/>
              <a:t>による要素の分割を続ける</a:t>
            </a:r>
          </a:p>
        </p:txBody>
      </p:sp>
      <p:sp>
        <p:nvSpPr>
          <p:cNvPr id="68618" name="AutoShape 10"/>
          <p:cNvSpPr>
            <a:spLocks noChangeArrowheads="1"/>
          </p:cNvSpPr>
          <p:nvPr/>
        </p:nvSpPr>
        <p:spPr bwMode="auto">
          <a:xfrm>
            <a:off x="6003925" y="1163638"/>
            <a:ext cx="646113" cy="439737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9" name="AutoShape 11"/>
          <p:cNvSpPr>
            <a:spLocks noChangeArrowheads="1"/>
          </p:cNvSpPr>
          <p:nvPr/>
        </p:nvSpPr>
        <p:spPr bwMode="auto">
          <a:xfrm>
            <a:off x="6013450" y="1963738"/>
            <a:ext cx="646113" cy="439737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7064375" y="1119188"/>
            <a:ext cx="492125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7067550" y="1951038"/>
            <a:ext cx="492125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68622" name="AutoShape 14"/>
          <p:cNvSpPr>
            <a:spLocks noChangeArrowheads="1"/>
          </p:cNvSpPr>
          <p:nvPr/>
        </p:nvSpPr>
        <p:spPr bwMode="auto">
          <a:xfrm>
            <a:off x="6027738" y="3190875"/>
            <a:ext cx="646112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23" name="AutoShape 15"/>
          <p:cNvSpPr>
            <a:spLocks noChangeArrowheads="1"/>
          </p:cNvSpPr>
          <p:nvPr/>
        </p:nvSpPr>
        <p:spPr bwMode="auto">
          <a:xfrm>
            <a:off x="6037263" y="3990975"/>
            <a:ext cx="646112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7088188" y="3146425"/>
            <a:ext cx="492125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7091363" y="3978275"/>
            <a:ext cx="1108075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３　５</a:t>
            </a:r>
          </a:p>
        </p:txBody>
      </p:sp>
      <p:sp>
        <p:nvSpPr>
          <p:cNvPr id="68626" name="Oval 18"/>
          <p:cNvSpPr>
            <a:spLocks noChangeArrowheads="1"/>
          </p:cNvSpPr>
          <p:nvPr/>
        </p:nvSpPr>
        <p:spPr bwMode="auto">
          <a:xfrm>
            <a:off x="8347075" y="3705225"/>
            <a:ext cx="152400" cy="198438"/>
          </a:xfrm>
          <a:prstGeom prst="ellipse">
            <a:avLst/>
          </a:prstGeom>
          <a:solidFill>
            <a:srgbClr val="10007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27" name="Oval 19"/>
          <p:cNvSpPr>
            <a:spLocks noChangeArrowheads="1"/>
          </p:cNvSpPr>
          <p:nvPr/>
        </p:nvSpPr>
        <p:spPr bwMode="auto">
          <a:xfrm>
            <a:off x="8599488" y="3702050"/>
            <a:ext cx="152400" cy="198438"/>
          </a:xfrm>
          <a:prstGeom prst="ellipse">
            <a:avLst/>
          </a:prstGeom>
          <a:solidFill>
            <a:srgbClr val="10007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28" name="Oval 20"/>
          <p:cNvSpPr>
            <a:spLocks noChangeArrowheads="1"/>
          </p:cNvSpPr>
          <p:nvPr/>
        </p:nvSpPr>
        <p:spPr bwMode="auto">
          <a:xfrm>
            <a:off x="8851900" y="3698875"/>
            <a:ext cx="152400" cy="198438"/>
          </a:xfrm>
          <a:prstGeom prst="ellipse">
            <a:avLst/>
          </a:prstGeom>
          <a:solidFill>
            <a:srgbClr val="10007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 flipH="1" flipV="1">
            <a:off x="339725" y="3067050"/>
            <a:ext cx="160338" cy="679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2695575" y="2152650"/>
            <a:ext cx="15478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pivot </a:t>
            </a:r>
            <a:r>
              <a:rPr lang="ja-JP" altLang="en-US" sz="2400"/>
              <a:t>以上</a:t>
            </a:r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2601913" y="4152900"/>
            <a:ext cx="14700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pivot</a:t>
            </a:r>
            <a:r>
              <a:rPr lang="ja-JP" altLang="en-US" sz="2400"/>
              <a:t>より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小さい</a:t>
            </a:r>
          </a:p>
        </p:txBody>
      </p:sp>
      <p:sp>
        <p:nvSpPr>
          <p:cNvPr id="68633" name="Line 25"/>
          <p:cNvSpPr>
            <a:spLocks noChangeShapeType="1"/>
          </p:cNvSpPr>
          <p:nvPr/>
        </p:nvSpPr>
        <p:spPr bwMode="auto">
          <a:xfrm flipH="1" flipV="1">
            <a:off x="4419600" y="2087563"/>
            <a:ext cx="160338" cy="679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4306888" y="2736850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68635" name="Line 27"/>
          <p:cNvSpPr>
            <a:spLocks noChangeShapeType="1"/>
          </p:cNvSpPr>
          <p:nvPr/>
        </p:nvSpPr>
        <p:spPr bwMode="auto">
          <a:xfrm flipH="1" flipV="1">
            <a:off x="4297363" y="3867150"/>
            <a:ext cx="160337" cy="679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8636" name="Text Box 28"/>
          <p:cNvSpPr txBox="1">
            <a:spLocks noChangeArrowheads="1"/>
          </p:cNvSpPr>
          <p:nvPr/>
        </p:nvSpPr>
        <p:spPr bwMode="auto">
          <a:xfrm>
            <a:off x="4229100" y="4471988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68637" name="AutoShape 29"/>
          <p:cNvSpPr>
            <a:spLocks/>
          </p:cNvSpPr>
          <p:nvPr/>
        </p:nvSpPr>
        <p:spPr bwMode="auto">
          <a:xfrm rot="5400000">
            <a:off x="3068637" y="4438651"/>
            <a:ext cx="220663" cy="1547812"/>
          </a:xfrm>
          <a:prstGeom prst="rightBrace">
            <a:avLst>
              <a:gd name="adj1" fmla="val 584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38" name="Text Box 30"/>
          <p:cNvSpPr txBox="1">
            <a:spLocks noChangeArrowheads="1"/>
          </p:cNvSpPr>
          <p:nvPr/>
        </p:nvSpPr>
        <p:spPr bwMode="auto">
          <a:xfrm>
            <a:off x="2768600" y="5268913"/>
            <a:ext cx="8032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分割</a:t>
            </a:r>
          </a:p>
        </p:txBody>
      </p:sp>
      <p:sp>
        <p:nvSpPr>
          <p:cNvPr id="68639" name="AutoShape 31"/>
          <p:cNvSpPr>
            <a:spLocks/>
          </p:cNvSpPr>
          <p:nvPr/>
        </p:nvSpPr>
        <p:spPr bwMode="auto">
          <a:xfrm rot="5400000">
            <a:off x="6161087" y="4359276"/>
            <a:ext cx="220663" cy="1547812"/>
          </a:xfrm>
          <a:prstGeom prst="rightBrace">
            <a:avLst>
              <a:gd name="adj1" fmla="val 584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40" name="Text Box 32"/>
          <p:cNvSpPr txBox="1">
            <a:spLocks noChangeArrowheads="1"/>
          </p:cNvSpPr>
          <p:nvPr/>
        </p:nvSpPr>
        <p:spPr bwMode="auto">
          <a:xfrm>
            <a:off x="5861050" y="5189538"/>
            <a:ext cx="8032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分割</a:t>
            </a:r>
          </a:p>
        </p:txBody>
      </p:sp>
      <p:sp>
        <p:nvSpPr>
          <p:cNvPr id="34" name="Rectangle 2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クイックソートの考え方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8064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4738" y="2260600"/>
            <a:ext cx="6711950" cy="3446463"/>
          </a:xfrm>
        </p:spPr>
        <p:txBody>
          <a:bodyPr/>
          <a:lstStyle/>
          <a:p>
            <a:pPr eaLnBrk="1" hangingPunct="1"/>
            <a:r>
              <a:rPr lang="ja-JP" altLang="en-US"/>
              <a:t>繰り返しの終了条件</a:t>
            </a:r>
          </a:p>
          <a:p>
            <a:pPr lvl="1" eaLnBrk="1" hangingPunct="1"/>
            <a:r>
              <a:rPr lang="ja-JP" altLang="en-US"/>
              <a:t> 入力が空（</a:t>
            </a:r>
            <a:r>
              <a:rPr lang="en-US" altLang="ja-JP"/>
              <a:t>empty</a:t>
            </a:r>
            <a:r>
              <a:rPr lang="ja-JP" altLang="en-US"/>
              <a:t>）である</a:t>
            </a:r>
            <a:endParaRPr lang="en-US" altLang="ja-JP">
              <a:solidFill>
                <a:schemeClr val="tx2"/>
              </a:solidFill>
              <a:latin typeface="Arial Unicode MS" pitchFamily="50" charset="-128"/>
            </a:endParaRPr>
          </a:p>
          <a:p>
            <a:pPr eaLnBrk="1" hangingPunct="1"/>
            <a:r>
              <a:rPr lang="ja-JP" altLang="en-US"/>
              <a:t>入力は１つ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>
                <a:latin typeface="Arial Unicode MS" pitchFamily="50" charset="-128"/>
              </a:rPr>
              <a:t>ソートすべきリスト</a:t>
            </a:r>
            <a:r>
              <a:rPr lang="en-US" altLang="ja-JP">
                <a:latin typeface="Arial Unicode MS" pitchFamily="50" charset="-128"/>
              </a:rPr>
              <a:t>:</a:t>
            </a:r>
            <a:r>
              <a:rPr lang="en-US" altLang="ja-JP">
                <a:solidFill>
                  <a:schemeClr val="tx2"/>
                </a:solidFill>
                <a:latin typeface="Arial Unicode MS" pitchFamily="50" charset="-128"/>
              </a:rPr>
              <a:t> alon</a:t>
            </a:r>
          </a:p>
          <a:p>
            <a:pPr eaLnBrk="1" hangingPunct="1">
              <a:lnSpc>
                <a:spcPct val="115000"/>
              </a:lnSpc>
              <a:buFontTx/>
              <a:buNone/>
            </a:pPr>
            <a:endParaRPr lang="ja-JP" altLang="en-US">
              <a:solidFill>
                <a:schemeClr val="tx2"/>
              </a:solidFill>
            </a:endParaRPr>
          </a:p>
          <a:p>
            <a:pPr eaLnBrk="1" hangingPunct="1"/>
            <a:endParaRPr lang="ja-JP" altLang="en-US">
              <a:solidFill>
                <a:schemeClr val="tx2"/>
              </a:solidFill>
              <a:latin typeface="Arial Unicode MS" pitchFamily="50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817909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「クイックソートのプログラム」</a:t>
            </a:r>
            <a:br>
              <a:rPr lang="ja-JP" altLang="en-US" dirty="0"/>
            </a:br>
            <a:r>
              <a:rPr lang="ja-JP" altLang="en-US" dirty="0"/>
              <a:t>の理解のポイント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16558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3" y="1517650"/>
            <a:ext cx="8266112" cy="5340350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ja-JP">
                <a:solidFill>
                  <a:schemeClr val="accent2"/>
                </a:solidFill>
              </a:rPr>
              <a:t>empty </a:t>
            </a:r>
            <a:r>
              <a:rPr lang="ja-JP" altLang="en-US">
                <a:solidFill>
                  <a:schemeClr val="accent2"/>
                </a:solidFill>
              </a:rPr>
              <a:t>ならば</a:t>
            </a:r>
            <a:r>
              <a:rPr lang="ja-JP" altLang="en-US"/>
              <a:t>：　	</a:t>
            </a:r>
            <a:r>
              <a:rPr lang="en-US" altLang="ja-JP">
                <a:solidFill>
                  <a:schemeClr val="tx2"/>
                </a:solidFill>
              </a:rPr>
              <a:t>→</a:t>
            </a:r>
            <a:r>
              <a:rPr lang="ja-JP" altLang="en-US">
                <a:solidFill>
                  <a:schemeClr val="tx2"/>
                </a:solidFill>
              </a:rPr>
              <a:t>　終了条件</a:t>
            </a:r>
            <a:r>
              <a:rPr lang="ja-JP" altLang="en-US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	</a:t>
            </a:r>
            <a:r>
              <a:rPr lang="en-US" altLang="ja-JP"/>
              <a:t>empty		</a:t>
            </a:r>
            <a:r>
              <a:rPr lang="en-US" altLang="ja-JP">
                <a:solidFill>
                  <a:schemeClr val="tx2"/>
                </a:solidFill>
              </a:rPr>
              <a:t>→</a:t>
            </a:r>
            <a:r>
              <a:rPr lang="ja-JP" altLang="en-US">
                <a:solidFill>
                  <a:schemeClr val="tx2"/>
                </a:solidFill>
              </a:rPr>
              <a:t>　自明な解</a:t>
            </a:r>
            <a:endParaRPr lang="ja-JP" altLang="en-US"/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ja-JP" altLang="en-US">
                <a:solidFill>
                  <a:schemeClr val="accent2"/>
                </a:solidFill>
              </a:rPr>
              <a:t>そうで無ければ</a:t>
            </a:r>
            <a:r>
              <a:rPr lang="ja-JP" altLang="en-US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800">
                <a:latin typeface="Arial Unicode MS" pitchFamily="50" charset="-128"/>
              </a:rPr>
              <a:t>リストの分割を行う</a:t>
            </a:r>
            <a:endParaRPr lang="ja-JP" altLang="en-US" sz="2800" baseline="-25000"/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ja-JP" altLang="en-US" sz="2800"/>
              <a:t>結局，「リストが空になる」まで繰り返す</a:t>
            </a:r>
            <a:endParaRPr lang="ja-JP" altLang="en-US" sz="16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クイックソートの繰り返し処理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6270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7938"/>
            <a:ext cx="7772400" cy="539115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altLang="ja-JP"/>
              <a:t>pivot </a:t>
            </a:r>
            <a:r>
              <a:rPr lang="ja-JP" altLang="en-US"/>
              <a:t>による要素の分割で、</a:t>
            </a:r>
            <a:r>
              <a:rPr lang="en-US" altLang="ja-JP">
                <a:solidFill>
                  <a:schemeClr val="accent2"/>
                </a:solidFill>
              </a:rPr>
              <a:t>smaller-items</a:t>
            </a:r>
            <a:r>
              <a:rPr lang="en-US" altLang="ja-JP"/>
              <a:t>, </a:t>
            </a:r>
            <a:r>
              <a:rPr lang="en-US" altLang="ja-JP">
                <a:solidFill>
                  <a:schemeClr val="accent2"/>
                </a:solidFill>
              </a:rPr>
              <a:t>larger-items</a:t>
            </a:r>
            <a:r>
              <a:rPr lang="en-US" altLang="ja-JP"/>
              <a:t> </a:t>
            </a:r>
            <a:r>
              <a:rPr lang="ja-JP" altLang="en-US"/>
              <a:t>は，入力（リスト）よりも小さなリストを生成する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ja-JP">
                <a:solidFill>
                  <a:schemeClr val="accent2"/>
                </a:solidFill>
              </a:rPr>
              <a:t>smaller-items</a:t>
            </a:r>
            <a:r>
              <a:rPr lang="en-US" altLang="ja-JP"/>
              <a:t>, </a:t>
            </a:r>
            <a:r>
              <a:rPr lang="en-US" altLang="ja-JP">
                <a:solidFill>
                  <a:schemeClr val="accent2"/>
                </a:solidFill>
              </a:rPr>
              <a:t>larger-items</a:t>
            </a:r>
            <a:r>
              <a:rPr lang="en-US" altLang="ja-JP"/>
              <a:t> </a:t>
            </a:r>
            <a:r>
              <a:rPr lang="ja-JP" altLang="en-US"/>
              <a:t>内で呼び出される </a:t>
            </a:r>
            <a:r>
              <a:rPr lang="en-US" altLang="ja-JP">
                <a:solidFill>
                  <a:schemeClr val="accent2"/>
                </a:solidFill>
              </a:rPr>
              <a:t>quick-sort</a:t>
            </a:r>
            <a:r>
              <a:rPr lang="en-US" altLang="ja-JP">
                <a:solidFill>
                  <a:schemeClr val="tx2"/>
                </a:solidFill>
              </a:rPr>
              <a:t> </a:t>
            </a:r>
            <a:r>
              <a:rPr lang="ja-JP" altLang="en-US"/>
              <a:t>は，</a:t>
            </a:r>
            <a:r>
              <a:rPr lang="ja-JP" altLang="en-US">
                <a:solidFill>
                  <a:schemeClr val="tx2"/>
                </a:solidFill>
              </a:rPr>
              <a:t>元の入力よりも小さなリスト</a:t>
            </a:r>
            <a:r>
              <a:rPr lang="ja-JP" altLang="en-US"/>
              <a:t>を扱う</a:t>
            </a:r>
          </a:p>
          <a:p>
            <a:pPr eaLnBrk="1" hangingPunct="1">
              <a:lnSpc>
                <a:spcPct val="115000"/>
              </a:lnSpc>
            </a:pPr>
            <a:r>
              <a:rPr lang="ja-JP" altLang="en-US"/>
              <a:t>最終的に，</a:t>
            </a:r>
            <a:r>
              <a:rPr lang="en-US" altLang="ja-JP">
                <a:solidFill>
                  <a:schemeClr val="accent2"/>
                </a:solidFill>
              </a:rPr>
              <a:t>quick-sort</a:t>
            </a:r>
            <a:r>
              <a:rPr lang="en-US" altLang="ja-JP"/>
              <a:t> </a:t>
            </a:r>
            <a:r>
              <a:rPr lang="ja-JP" altLang="en-US"/>
              <a:t>は空リスト（</a:t>
            </a:r>
            <a:r>
              <a:rPr lang="en-US" altLang="ja-JP"/>
              <a:t>empty</a:t>
            </a:r>
            <a:r>
              <a:rPr lang="ja-JP" altLang="en-US"/>
              <a:t>）を受け取る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クイックソートの終了条件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4624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143250" y="4357688"/>
            <a:ext cx="5811838" cy="21796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26988" y="2057400"/>
            <a:ext cx="3951287" cy="122872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2001838" y="3317875"/>
            <a:ext cx="14287" cy="1503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>
            <a:off x="2000250" y="1282700"/>
            <a:ext cx="1588" cy="7445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682625" y="2351088"/>
            <a:ext cx="2506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0"/>
              <a:t>(empty? </a:t>
            </a:r>
            <a:r>
              <a:rPr lang="en-US" altLang="ja-JP" b="0">
                <a:solidFill>
                  <a:schemeClr val="tx2"/>
                </a:solidFill>
              </a:rPr>
              <a:t>alon</a:t>
            </a:r>
            <a:r>
              <a:rPr lang="en-US" altLang="ja-JP" b="0"/>
              <a:t>)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100388" y="4594225"/>
            <a:ext cx="57927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(append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(</a:t>
            </a:r>
            <a:r>
              <a:rPr lang="en-US" altLang="ja-JP" sz="2000" b="0">
                <a:solidFill>
                  <a:schemeClr val="accent2"/>
                </a:solidFill>
              </a:rPr>
              <a:t>quick-sort</a:t>
            </a:r>
            <a:r>
              <a:rPr lang="en-US" altLang="ja-JP" sz="2000" b="0"/>
              <a:t> (</a:t>
            </a:r>
            <a:r>
              <a:rPr lang="en-US" altLang="ja-JP" sz="2000" b="0">
                <a:solidFill>
                  <a:schemeClr val="accent2"/>
                </a:solidFill>
              </a:rPr>
              <a:t>smaller-items</a:t>
            </a:r>
            <a:r>
              <a:rPr lang="en-US" altLang="ja-JP" sz="2000" b="0"/>
              <a:t> (rest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 (first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(list (first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0"/>
              <a:t>  (</a:t>
            </a:r>
            <a:r>
              <a:rPr lang="en-US" altLang="ja-JP" sz="2000" b="0">
                <a:solidFill>
                  <a:schemeClr val="accent2"/>
                </a:solidFill>
              </a:rPr>
              <a:t>quick-sort</a:t>
            </a:r>
            <a:r>
              <a:rPr lang="en-US" altLang="ja-JP" sz="2000" b="0"/>
              <a:t> (</a:t>
            </a:r>
            <a:r>
              <a:rPr lang="en-US" altLang="ja-JP" sz="2000" b="0">
                <a:solidFill>
                  <a:schemeClr val="accent2"/>
                </a:solidFill>
              </a:rPr>
              <a:t>larger-items</a:t>
            </a:r>
            <a:r>
              <a:rPr lang="en-US" altLang="ja-JP" sz="2000" b="0"/>
              <a:t> (rest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 (first </a:t>
            </a:r>
            <a:r>
              <a:rPr lang="en-US" altLang="ja-JP" sz="2000" b="0">
                <a:solidFill>
                  <a:schemeClr val="tx2"/>
                </a:solidFill>
              </a:rPr>
              <a:t>alon</a:t>
            </a:r>
            <a:r>
              <a:rPr lang="en-US" altLang="ja-JP" sz="2000" b="0"/>
              <a:t>))))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1209675" y="3578225"/>
            <a:ext cx="6524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Yes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4173538" y="2066925"/>
            <a:ext cx="61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No</a:t>
            </a:r>
          </a:p>
        </p:txBody>
      </p:sp>
      <p:cxnSp>
        <p:nvCxnSpPr>
          <p:cNvPr id="72714" name="AutoShape 10"/>
          <p:cNvCxnSpPr>
            <a:cxnSpLocks noChangeShapeType="1"/>
            <a:stCxn id="72707" idx="3"/>
            <a:endCxn id="72706" idx="0"/>
          </p:cNvCxnSpPr>
          <p:nvPr/>
        </p:nvCxnSpPr>
        <p:spPr bwMode="auto">
          <a:xfrm>
            <a:off x="3987800" y="2671763"/>
            <a:ext cx="2062163" cy="16764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1014413" y="5089525"/>
            <a:ext cx="1919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empty </a:t>
            </a:r>
            <a:r>
              <a:rPr lang="ja-JP" altLang="en-US" sz="2800" b="0"/>
              <a:t>が解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繰り返し処理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55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28650" y="2227263"/>
            <a:ext cx="4287838" cy="5842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８　１０　６　３　５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425575" y="2954338"/>
            <a:ext cx="1262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149850" y="2232025"/>
            <a:ext cx="595313" cy="584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８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016500" y="2916238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0950" y="4964113"/>
            <a:ext cx="7564438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ソートする範囲の中から </a:t>
            </a:r>
            <a:r>
              <a:rPr lang="en-US" altLang="ja-JP" sz="2800" b="0"/>
              <a:t>pivot </a:t>
            </a:r>
            <a:r>
              <a:rPr lang="ja-JP" altLang="en-US" sz="2800" b="0"/>
              <a:t>を選ぶ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（ここでは，</a:t>
            </a:r>
            <a:r>
              <a:rPr lang="ja-JP" altLang="en-US" sz="2800" b="0">
                <a:solidFill>
                  <a:schemeClr val="tx2"/>
                </a:solidFill>
              </a:rPr>
              <a:t>リストの先頭要素</a:t>
            </a:r>
            <a:r>
              <a:rPr lang="ja-JP" altLang="en-US" sz="2800" b="0"/>
              <a:t>を </a:t>
            </a:r>
            <a:r>
              <a:rPr lang="en-US" altLang="ja-JP" sz="2800" b="0"/>
              <a:t>pivot </a:t>
            </a:r>
            <a:r>
              <a:rPr lang="ja-JP" altLang="en-US" sz="2800" b="0"/>
              <a:t>として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　選んでいる）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pivot </a:t>
            </a:r>
            <a:r>
              <a:rPr lang="ja-JP" altLang="en-US" dirty="0"/>
              <a:t>の選択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91758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933450"/>
            <a:ext cx="8751887" cy="59245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ja-JP" sz="2800" dirty="0">
                <a:solidFill>
                  <a:schemeClr val="accent2"/>
                </a:solidFill>
              </a:rPr>
              <a:t>quick-sort</a:t>
            </a:r>
            <a:r>
              <a:rPr lang="en-US" altLang="ja-JP" sz="2800" dirty="0"/>
              <a:t> </a:t>
            </a:r>
            <a:r>
              <a:rPr lang="ja-JP" altLang="en-US" sz="2800" dirty="0"/>
              <a:t>の内部に </a:t>
            </a:r>
            <a:r>
              <a:rPr lang="en-US" altLang="ja-JP" sz="2800" dirty="0">
                <a:solidFill>
                  <a:schemeClr val="accent2"/>
                </a:solidFill>
              </a:rPr>
              <a:t>quick-sort</a:t>
            </a:r>
            <a:r>
              <a:rPr lang="en-US" altLang="ja-JP" sz="2800" dirty="0"/>
              <a:t> </a:t>
            </a:r>
            <a:r>
              <a:rPr lang="ja-JP" altLang="en-US" sz="2800" dirty="0"/>
              <a:t>が登場</a:t>
            </a:r>
          </a:p>
          <a:p>
            <a:pPr eaLnBrk="1" hangingPunct="1">
              <a:lnSpc>
                <a:spcPct val="80000"/>
              </a:lnSpc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</a:pPr>
            <a:endParaRPr lang="en-US" altLang="ja-JP" sz="2800" dirty="0"/>
          </a:p>
          <a:p>
            <a:pPr eaLnBrk="1" hangingPunct="1">
              <a:lnSpc>
                <a:spcPct val="80000"/>
              </a:lnSpc>
            </a:pPr>
            <a:r>
              <a:rPr lang="en-US" altLang="ja-JP" sz="2800" dirty="0">
                <a:solidFill>
                  <a:schemeClr val="accent2"/>
                </a:solidFill>
              </a:rPr>
              <a:t>quick-sort</a:t>
            </a:r>
            <a:r>
              <a:rPr lang="en-US" altLang="ja-JP" sz="2800" dirty="0"/>
              <a:t> </a:t>
            </a:r>
            <a:r>
              <a:rPr lang="ja-JP" altLang="en-US" sz="2800" dirty="0"/>
              <a:t>の実行が繰り返される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	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38163" y="1492250"/>
            <a:ext cx="8448675" cy="351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(define (</a:t>
            </a:r>
            <a:r>
              <a:rPr lang="en-US" altLang="ja-JP" sz="2800" b="0">
                <a:solidFill>
                  <a:schemeClr val="accent2"/>
                </a:solidFill>
              </a:rPr>
              <a:t>quick-sort</a:t>
            </a:r>
            <a:r>
              <a:rPr lang="en-US" altLang="ja-JP" sz="2800" b="0"/>
              <a:t>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[(empty?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[else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(append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  (</a:t>
            </a:r>
            <a:r>
              <a:rPr lang="en-US" altLang="ja-JP" sz="2800" b="0">
                <a:solidFill>
                  <a:schemeClr val="accent2"/>
                </a:solidFill>
              </a:rPr>
              <a:t>quick-sort</a:t>
            </a:r>
            <a:r>
              <a:rPr lang="en-US" altLang="ja-JP" sz="2800" b="0"/>
              <a:t> (</a:t>
            </a:r>
            <a:r>
              <a:rPr lang="en-US" altLang="ja-JP" sz="2800" b="0">
                <a:solidFill>
                  <a:schemeClr val="accent2"/>
                </a:solidFill>
              </a:rPr>
              <a:t>smaller-items</a:t>
            </a:r>
            <a:r>
              <a:rPr lang="en-US" altLang="ja-JP" sz="2800" b="0"/>
              <a:t> (rest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 (first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  (list (first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          (</a:t>
            </a:r>
            <a:r>
              <a:rPr lang="en-US" altLang="ja-JP" sz="2800" b="0">
                <a:solidFill>
                  <a:schemeClr val="accent2"/>
                </a:solidFill>
              </a:rPr>
              <a:t>quick-sort</a:t>
            </a:r>
            <a:r>
              <a:rPr lang="en-US" altLang="ja-JP" sz="2800" b="0"/>
              <a:t> (</a:t>
            </a:r>
            <a:r>
              <a:rPr lang="en-US" altLang="ja-JP" sz="2800" b="0">
                <a:solidFill>
                  <a:schemeClr val="accent2"/>
                </a:solidFill>
              </a:rPr>
              <a:t>larger-items</a:t>
            </a:r>
            <a:r>
              <a:rPr lang="en-US" altLang="ja-JP" sz="2800" b="0"/>
              <a:t> (rest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 (first </a:t>
            </a:r>
            <a:r>
              <a:rPr lang="en-US" altLang="ja-JP" sz="2800" b="0">
                <a:solidFill>
                  <a:schemeClr val="tx2"/>
                </a:solidFill>
              </a:rPr>
              <a:t>alon</a:t>
            </a:r>
            <a:r>
              <a:rPr lang="en-US" altLang="ja-JP" sz="2800" b="0"/>
              <a:t>))))]))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324225" y="2387600"/>
            <a:ext cx="920750" cy="458788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484688" y="2279650"/>
            <a:ext cx="18256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6600"/>
                </a:solidFill>
              </a:rPr>
              <a:t>自明な解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0" y="2076450"/>
            <a:ext cx="9969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6600"/>
                </a:solidFill>
              </a:rPr>
              <a:t>終了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6600"/>
                </a:solidFill>
              </a:rPr>
              <a:t>条件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1265238" y="2374900"/>
            <a:ext cx="2008187" cy="458788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繰り返し処理</a:t>
            </a:r>
            <a:endParaRPr lang="en-US" altLang="ja-JP" sz="4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95646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1309688"/>
            <a:ext cx="8839200" cy="3190875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en-US" altLang="ja-JP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quick-sort</a:t>
            </a:r>
            <a:r>
              <a:rPr lang="ja-JP" altLang="en-US" sz="2400">
                <a:solidFill>
                  <a:schemeClr val="accent2"/>
                </a:solidFill>
              </a:rPr>
              <a:t> </a:t>
            </a:r>
            <a:r>
              <a:rPr lang="en-US" altLang="ja-JP" sz="2400"/>
              <a:t>(list 6 2 4))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…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= (append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   (</a:t>
            </a:r>
            <a:r>
              <a:rPr lang="en-US" altLang="ja-JP" sz="2400">
                <a:solidFill>
                  <a:schemeClr val="accent2"/>
                </a:solidFill>
              </a:rPr>
              <a:t>quick-sort</a:t>
            </a:r>
            <a:r>
              <a:rPr lang="en-US" altLang="ja-JP" sz="2400"/>
              <a:t> (</a:t>
            </a:r>
            <a:r>
              <a:rPr lang="en-US" altLang="ja-JP" sz="2400">
                <a:solidFill>
                  <a:schemeClr val="accent2"/>
                </a:solidFill>
              </a:rPr>
              <a:t>smaller-items</a:t>
            </a:r>
            <a:r>
              <a:rPr lang="en-US" altLang="ja-JP" sz="2400"/>
              <a:t> (rest (list 6 2 4)) (first (list 6 2 4))))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   (list (first (list 6 2 4)))</a:t>
            </a:r>
          </a:p>
          <a:p>
            <a:pPr eaLnBrk="1" hangingPunct="1">
              <a:buFontTx/>
              <a:buNone/>
            </a:pPr>
            <a:r>
              <a:rPr lang="en-US" altLang="ja-JP" sz="2400"/>
              <a:t>          (</a:t>
            </a:r>
            <a:r>
              <a:rPr lang="en-US" altLang="ja-JP" sz="2400">
                <a:solidFill>
                  <a:schemeClr val="accent2"/>
                </a:solidFill>
              </a:rPr>
              <a:t>quick-sort</a:t>
            </a:r>
            <a:r>
              <a:rPr lang="en-US" altLang="ja-JP" sz="2400"/>
              <a:t> (</a:t>
            </a:r>
            <a:r>
              <a:rPr lang="en-US" altLang="ja-JP" sz="2400">
                <a:solidFill>
                  <a:schemeClr val="accent2"/>
                </a:solidFill>
              </a:rPr>
              <a:t>larger-items</a:t>
            </a:r>
            <a:r>
              <a:rPr lang="en-US" altLang="ja-JP" sz="2400"/>
              <a:t> (rest (list 6 2 4)) (first (list 6 2 4)))))])) </a:t>
            </a:r>
          </a:p>
          <a:p>
            <a:pPr eaLnBrk="1" hangingPunct="1">
              <a:buFontTx/>
              <a:buNone/>
            </a:pPr>
            <a:endParaRPr lang="en-US" altLang="ja-JP" sz="2400"/>
          </a:p>
          <a:p>
            <a:pPr eaLnBrk="1" hangingPunct="1">
              <a:buFontTx/>
              <a:buNone/>
            </a:pPr>
            <a:endParaRPr lang="en-US" altLang="ja-JP" sz="2400"/>
          </a:p>
          <a:p>
            <a:pPr eaLnBrk="1" hangingPunct="1">
              <a:buFontTx/>
              <a:buNone/>
            </a:pPr>
            <a:endParaRPr lang="en-US" altLang="ja-JP" sz="2800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900113" y="2616200"/>
            <a:ext cx="7977187" cy="137953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 flipV="1">
            <a:off x="2474913" y="4010025"/>
            <a:ext cx="296862" cy="74453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765175" y="4662488"/>
            <a:ext cx="7878763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8000"/>
                </a:solidFill>
              </a:rPr>
              <a:t>要するに、３つのリスト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8000"/>
                </a:solidFill>
              </a:rPr>
              <a:t>	</a:t>
            </a:r>
            <a:r>
              <a:rPr lang="en-US" altLang="ja-JP" sz="2400" b="0">
                <a:solidFill>
                  <a:srgbClr val="008000"/>
                </a:solidFill>
              </a:rPr>
              <a:t>(quick-sort (smaller-items (list 2 4) 6)</a:t>
            </a:r>
            <a:r>
              <a:rPr lang="ja-JP" altLang="en-US" sz="2400" b="0">
                <a:solidFill>
                  <a:srgbClr val="008000"/>
                </a:solidFill>
              </a:rPr>
              <a:t>　	</a:t>
            </a:r>
            <a:r>
              <a:rPr lang="en-US" altLang="ja-JP" sz="2400" b="0"/>
              <a:t>→ 6 </a:t>
            </a:r>
            <a:r>
              <a:rPr lang="ja-JP" altLang="en-US" sz="2400" b="0"/>
              <a:t>以上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	(list 6)						</a:t>
            </a:r>
            <a:r>
              <a:rPr lang="en-US" altLang="ja-JP" sz="2400" b="0"/>
              <a:t>→ (list 6)</a:t>
            </a:r>
            <a:endParaRPr lang="ja-JP" altLang="en-US" sz="2400" b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>
                <a:solidFill>
                  <a:srgbClr val="008000"/>
                </a:solidFill>
              </a:rPr>
              <a:t>	(quick-sort (larger-items (list 2 4) 6)		</a:t>
            </a:r>
            <a:r>
              <a:rPr lang="en-US" altLang="ja-JP" sz="2400" b="0"/>
              <a:t>→ 6 </a:t>
            </a:r>
            <a:r>
              <a:rPr lang="ja-JP" altLang="en-US" sz="2400" b="0"/>
              <a:t>未満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8000"/>
                </a:solidFill>
              </a:rPr>
              <a:t>に分割されている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(</a:t>
            </a:r>
            <a:r>
              <a:rPr lang="en-US" altLang="ja-JP" sz="3600" dirty="0"/>
              <a:t>quick-sort (list 6 2 4)) </a:t>
            </a:r>
            <a:r>
              <a:rPr lang="ja-JP" altLang="en-US" sz="3600" dirty="0"/>
              <a:t>からの過程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37489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/>
              <a:t>休暇旅行の旅程（家から旅先のホテルまで）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>
                <a:solidFill>
                  <a:schemeClr val="accent2"/>
                </a:solidFill>
              </a:rPr>
              <a:t>家</a:t>
            </a:r>
            <a:r>
              <a:rPr lang="en-US" altLang="ja-JP">
                <a:solidFill>
                  <a:schemeClr val="accent2"/>
                </a:solidFill>
              </a:rPr>
              <a:t>→</a:t>
            </a:r>
            <a:r>
              <a:rPr lang="ja-JP" altLang="en-US">
                <a:solidFill>
                  <a:schemeClr val="accent2"/>
                </a:solidFill>
              </a:rPr>
              <a:t>空港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>
                <a:solidFill>
                  <a:schemeClr val="accent2"/>
                </a:solidFill>
              </a:rPr>
              <a:t>空港</a:t>
            </a:r>
            <a:r>
              <a:rPr lang="en-US" altLang="ja-JP">
                <a:solidFill>
                  <a:schemeClr val="accent2"/>
                </a:solidFill>
              </a:rPr>
              <a:t>→</a:t>
            </a:r>
            <a:r>
              <a:rPr lang="ja-JP" altLang="en-US">
                <a:solidFill>
                  <a:schemeClr val="accent2"/>
                </a:solidFill>
              </a:rPr>
              <a:t>旅先の空港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>
                <a:solidFill>
                  <a:schemeClr val="accent2"/>
                </a:solidFill>
              </a:rPr>
              <a:t>旅先の空港</a:t>
            </a:r>
            <a:r>
              <a:rPr lang="en-US" altLang="ja-JP">
                <a:solidFill>
                  <a:schemeClr val="accent2"/>
                </a:solidFill>
              </a:rPr>
              <a:t>→</a:t>
            </a:r>
            <a:r>
              <a:rPr lang="ja-JP" altLang="en-US">
                <a:solidFill>
                  <a:schemeClr val="accent2"/>
                </a:solidFill>
              </a:rPr>
              <a:t>ホテル</a:t>
            </a:r>
          </a:p>
          <a:p>
            <a:pPr eaLnBrk="1" hangingPunct="1">
              <a:buFontTx/>
              <a:buNone/>
            </a:pPr>
            <a:endParaRPr lang="ja-JP" altLang="en-US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部分問題の例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38911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/>
              <a:t>「基準値より大きい要素」のソート</a:t>
            </a:r>
          </a:p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/>
              <a:t>「基準値より小さい要素」のソート</a:t>
            </a:r>
          </a:p>
          <a:p>
            <a:pPr marL="609600" indent="-609600" eaLnBrk="1" hangingPunct="1">
              <a:lnSpc>
                <a:spcPct val="125000"/>
              </a:lnSpc>
            </a:pPr>
            <a:endParaRPr lang="ja-JP" altLang="en-US">
              <a:solidFill>
                <a:schemeClr val="accent2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ja-JP" altLang="en-US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クイックソートの部分問題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732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サイズ</a:t>
            </a:r>
            <a:r>
              <a:rPr lang="en-US" altLang="ja-JP" sz="3600"/>
              <a:t>N</a:t>
            </a:r>
            <a:r>
              <a:rPr lang="ja-JP" altLang="en-US" sz="3600"/>
              <a:t>の問題を解くのに、サイズが約</a:t>
            </a:r>
            <a:r>
              <a:rPr lang="en-US" altLang="ja-JP" sz="3600"/>
              <a:t>N/2</a:t>
            </a:r>
            <a:r>
              <a:rPr lang="ja-JP" altLang="en-US" sz="3600"/>
              <a:t>の部分問題</a:t>
            </a:r>
            <a:r>
              <a:rPr lang="en-US" altLang="ja-JP" sz="3600"/>
              <a:t>2</a:t>
            </a:r>
            <a:r>
              <a:rPr lang="ja-JP" altLang="en-US" sz="3600"/>
              <a:t>つに分けて、それぞれを再帰的に解き、その後でその</a:t>
            </a:r>
            <a:r>
              <a:rPr lang="en-US" altLang="ja-JP" sz="3600"/>
              <a:t>2</a:t>
            </a:r>
            <a:r>
              <a:rPr lang="ja-JP" altLang="en-US" sz="3600"/>
              <a:t>つの解を合わせて目的の解を得る</a:t>
            </a:r>
          </a:p>
          <a:p>
            <a:pPr eaLnBrk="1" hangingPunct="1">
              <a:buFontTx/>
              <a:buNone/>
            </a:pPr>
            <a:endParaRPr lang="ja-JP" altLang="en-US" sz="36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分割統治法 </a:t>
            </a:r>
            <a:r>
              <a:rPr lang="en-US" altLang="ja-JP" dirty="0"/>
              <a:t>(divide and conquer)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92731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4475"/>
            <a:ext cx="7772400" cy="478948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ja-JP"/>
              <a:t>AddressNote </a:t>
            </a:r>
            <a:r>
              <a:rPr lang="ja-JP" altLang="en-US"/>
              <a:t>構造体のリストをソートするための，クイックソートのプログラム </a:t>
            </a:r>
            <a:r>
              <a:rPr lang="en-US" altLang="ja-JP">
                <a:solidFill>
                  <a:schemeClr val="accent2"/>
                </a:solidFill>
              </a:rPr>
              <a:t>quick-sort</a:t>
            </a:r>
            <a:r>
              <a:rPr lang="en-US" altLang="ja-JP"/>
              <a:t> </a:t>
            </a:r>
            <a:r>
              <a:rPr lang="ja-JP" altLang="en-US"/>
              <a:t>を作り，実行する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>
                <a:solidFill>
                  <a:schemeClr val="tx2"/>
                </a:solidFill>
              </a:rPr>
              <a:t>名前の順でソートする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クイックソートの </a:t>
            </a:r>
            <a:r>
              <a:rPr lang="en-US" altLang="ja-JP"/>
              <a:t>pivot</a:t>
            </a:r>
            <a:r>
              <a:rPr lang="ja-JP" altLang="en-US"/>
              <a:t>（基準値）としては，リストの先頭要素を使う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/>
              <a:t>２つのリストと </a:t>
            </a:r>
            <a:r>
              <a:rPr lang="en-US" altLang="ja-JP"/>
              <a:t>pivot </a:t>
            </a:r>
            <a:r>
              <a:rPr lang="ja-JP" altLang="en-US"/>
              <a:t>をつなげて，全体として１つのリストを作るために </a:t>
            </a:r>
            <a:r>
              <a:rPr lang="en-US" altLang="ja-JP">
                <a:solidFill>
                  <a:schemeClr val="accent2"/>
                </a:solidFill>
              </a:rPr>
              <a:t>append</a:t>
            </a:r>
            <a:r>
              <a:rPr lang="en-US" altLang="ja-JP"/>
              <a:t> </a:t>
            </a:r>
            <a:r>
              <a:rPr lang="ja-JP" altLang="en-US"/>
              <a:t>を使う</a:t>
            </a:r>
            <a:endParaRPr lang="ja-JP" altLang="en-US" sz="1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例題８．クイックソート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70258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12825"/>
          </a:xfrm>
        </p:spPr>
        <p:txBody>
          <a:bodyPr/>
          <a:lstStyle/>
          <a:p>
            <a:pPr eaLnBrk="1" hangingPunct="1"/>
            <a:r>
              <a:rPr lang="ja-JP" altLang="en-US"/>
              <a:t>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468312"/>
            <a:ext cx="8750300" cy="6389687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;;larger-items: list of address-note, number -&gt; </a:t>
            </a:r>
            <a:r>
              <a:rPr lang="en-US" altLang="ja-JP" sz="2400" dirty="0" err="1"/>
              <a:t>listof</a:t>
            </a:r>
            <a:r>
              <a:rPr lang="en-US" altLang="ja-JP" sz="2400" dirty="0"/>
              <a:t> numbers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;;</a:t>
            </a:r>
            <a:r>
              <a:rPr lang="ja-JP" altLang="en-US" sz="2400" dirty="0"/>
              <a:t> </a:t>
            </a:r>
            <a:r>
              <a:rPr lang="en-US" altLang="ja-JP" sz="2400" dirty="0"/>
              <a:t>a-list </a:t>
            </a:r>
            <a:r>
              <a:rPr lang="ja-JP" altLang="en-US" sz="2400" dirty="0"/>
              <a:t>から </a:t>
            </a:r>
            <a:r>
              <a:rPr lang="en-US" altLang="ja-JP" sz="2400" dirty="0"/>
              <a:t>threshold </a:t>
            </a:r>
            <a:r>
              <a:rPr lang="ja-JP" altLang="en-US" sz="2400" dirty="0"/>
              <a:t>以上の数を選びリストを作る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(define (</a:t>
            </a:r>
            <a:r>
              <a:rPr lang="en-US" altLang="ja-JP" sz="2400" dirty="0">
                <a:solidFill>
                  <a:schemeClr val="accent2"/>
                </a:solidFill>
              </a:rPr>
              <a:t>larger-items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chemeClr val="tx2"/>
                </a:solidFill>
              </a:rPr>
              <a:t>a-list threshold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(</a:t>
            </a:r>
            <a:r>
              <a:rPr lang="en-US" altLang="ja-JP" sz="2400" dirty="0" err="1"/>
              <a:t>cond</a:t>
            </a:r>
            <a:endParaRPr lang="en-US" altLang="ja-JP" sz="2400" dirty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[(empty?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 </a:t>
            </a:r>
            <a:r>
              <a:rPr lang="en-US" altLang="ja-JP" sz="2400" dirty="0">
                <a:solidFill>
                  <a:schemeClr val="tx2"/>
                </a:solidFill>
              </a:rPr>
              <a:t>empty</a:t>
            </a:r>
            <a:r>
              <a:rPr lang="en-US" altLang="ja-JP" sz="2400" dirty="0"/>
              <a:t>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[else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(</a:t>
            </a:r>
            <a:r>
              <a:rPr lang="en-US" altLang="ja-JP" sz="2400" dirty="0" err="1"/>
              <a:t>cond</a:t>
            </a:r>
            <a:r>
              <a:rPr lang="en-US" altLang="ja-JP" sz="2400" dirty="0"/>
              <a:t>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    [(string&gt;=? (address-record-name (first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)) </a:t>
            </a:r>
            <a:r>
              <a:rPr lang="en-US" altLang="ja-JP" sz="2400" dirty="0">
                <a:solidFill>
                  <a:schemeClr val="tx2"/>
                </a:solidFill>
              </a:rPr>
              <a:t>threshold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		       (cons (first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               (</a:t>
            </a:r>
            <a:r>
              <a:rPr lang="en-US" altLang="ja-JP" sz="2400" dirty="0">
                <a:solidFill>
                  <a:schemeClr val="accent2"/>
                </a:solidFill>
              </a:rPr>
              <a:t>larger-items</a:t>
            </a:r>
            <a:r>
              <a:rPr lang="en-US" altLang="ja-JP" sz="2400" dirty="0"/>
              <a:t> (rest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</a:t>
            </a:r>
            <a:r>
              <a:rPr lang="en-US" altLang="ja-JP" sz="2400" dirty="0">
                <a:solidFill>
                  <a:schemeClr val="tx2"/>
                </a:solidFill>
              </a:rPr>
              <a:t> threshold</a:t>
            </a:r>
            <a:r>
              <a:rPr lang="en-US" altLang="ja-JP" sz="2400" dirty="0"/>
              <a:t>))]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    [else (</a:t>
            </a:r>
            <a:r>
              <a:rPr lang="en-US" altLang="ja-JP" sz="2400" dirty="0">
                <a:solidFill>
                  <a:schemeClr val="accent2"/>
                </a:solidFill>
              </a:rPr>
              <a:t>larger-items </a:t>
            </a:r>
            <a:r>
              <a:rPr lang="en-US" altLang="ja-JP" sz="2400" dirty="0"/>
              <a:t>(rest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 </a:t>
            </a:r>
            <a:r>
              <a:rPr lang="en-US" altLang="ja-JP" sz="2400" dirty="0">
                <a:solidFill>
                  <a:schemeClr val="tx2"/>
                </a:solidFill>
              </a:rPr>
              <a:t>threshold</a:t>
            </a:r>
            <a:r>
              <a:rPr lang="en-US" altLang="ja-JP" sz="2400" dirty="0"/>
              <a:t>)])]))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474983" y="4229782"/>
            <a:ext cx="1293812" cy="4889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2768795" y="4224153"/>
            <a:ext cx="4252912" cy="4889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05307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12825"/>
          </a:xfrm>
        </p:spPr>
        <p:txBody>
          <a:bodyPr/>
          <a:lstStyle/>
          <a:p>
            <a:pPr eaLnBrk="1" hangingPunct="1"/>
            <a:r>
              <a:rPr lang="ja-JP" altLang="en-US"/>
              <a:t>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468312"/>
            <a:ext cx="8712200" cy="6253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;; smaller-items: list of data, number -&gt; </a:t>
            </a:r>
            <a:r>
              <a:rPr lang="en-US" altLang="ja-JP" sz="2400" dirty="0" err="1"/>
              <a:t>listof</a:t>
            </a:r>
            <a:r>
              <a:rPr lang="en-US" altLang="ja-JP" sz="2400" dirty="0"/>
              <a:t> numbers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;;</a:t>
            </a:r>
            <a:r>
              <a:rPr lang="ja-JP" altLang="en-US" sz="2400" dirty="0"/>
              <a:t> </a:t>
            </a:r>
            <a:r>
              <a:rPr lang="en-US" altLang="ja-JP" sz="2400" dirty="0"/>
              <a:t>a-list </a:t>
            </a:r>
            <a:r>
              <a:rPr lang="ja-JP" altLang="en-US" sz="2400" dirty="0"/>
              <a:t>から </a:t>
            </a:r>
            <a:r>
              <a:rPr lang="en-US" altLang="ja-JP" sz="2400" dirty="0"/>
              <a:t>threshold </a:t>
            </a:r>
            <a:r>
              <a:rPr lang="ja-JP" altLang="en-US" sz="2400" dirty="0"/>
              <a:t>より小さな数を選びリストを作る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(define (</a:t>
            </a:r>
            <a:r>
              <a:rPr lang="en-US" altLang="ja-JP" sz="2400" dirty="0">
                <a:solidFill>
                  <a:schemeClr val="accent2"/>
                </a:solidFill>
              </a:rPr>
              <a:t>smaller-items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chemeClr val="tx2"/>
                </a:solidFill>
              </a:rPr>
              <a:t>a-list threshold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(</a:t>
            </a:r>
            <a:r>
              <a:rPr lang="en-US" altLang="ja-JP" sz="2400" dirty="0" err="1"/>
              <a:t>cond</a:t>
            </a:r>
            <a:endParaRPr lang="en-US" altLang="ja-JP" sz="2400" dirty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[(empty?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 </a:t>
            </a:r>
            <a:r>
              <a:rPr lang="en-US" altLang="ja-JP" sz="2400" dirty="0">
                <a:solidFill>
                  <a:schemeClr val="tx2"/>
                </a:solidFill>
              </a:rPr>
              <a:t>empty</a:t>
            </a:r>
            <a:r>
              <a:rPr lang="en-US" altLang="ja-JP" sz="2400" dirty="0"/>
              <a:t>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[else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(</a:t>
            </a:r>
            <a:r>
              <a:rPr lang="en-US" altLang="ja-JP" sz="2400" dirty="0" err="1"/>
              <a:t>cond</a:t>
            </a:r>
            <a:r>
              <a:rPr lang="en-US" altLang="ja-JP" sz="2400" dirty="0"/>
              <a:t>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    [(string&lt;?</a:t>
            </a:r>
            <a:r>
              <a:rPr lang="ja-JP" altLang="en-US" sz="2400" dirty="0"/>
              <a:t> </a:t>
            </a:r>
            <a:r>
              <a:rPr lang="en-US" altLang="ja-JP" sz="2400" dirty="0"/>
              <a:t>(address-record-name (first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)) </a:t>
            </a:r>
            <a:r>
              <a:rPr lang="en-US" altLang="ja-JP" sz="2400" dirty="0">
                <a:solidFill>
                  <a:schemeClr val="tx2"/>
                </a:solidFill>
              </a:rPr>
              <a:t>threshold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		       (cons (first a-list)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               (</a:t>
            </a:r>
            <a:r>
              <a:rPr lang="en-US" altLang="ja-JP" sz="2400" dirty="0">
                <a:solidFill>
                  <a:schemeClr val="accent2"/>
                </a:solidFill>
              </a:rPr>
              <a:t>smaller-items</a:t>
            </a:r>
            <a:r>
              <a:rPr lang="en-US" altLang="ja-JP" sz="2400" dirty="0"/>
              <a:t> (rest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</a:t>
            </a:r>
            <a:r>
              <a:rPr lang="en-US" altLang="ja-JP" sz="2400" dirty="0">
                <a:solidFill>
                  <a:schemeClr val="tx2"/>
                </a:solidFill>
              </a:rPr>
              <a:t> threshold</a:t>
            </a:r>
            <a:r>
              <a:rPr lang="en-US" altLang="ja-JP" sz="2400" dirty="0"/>
              <a:t>))]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    [else (</a:t>
            </a:r>
            <a:r>
              <a:rPr lang="en-US" altLang="ja-JP" sz="2400" dirty="0">
                <a:solidFill>
                  <a:schemeClr val="accent2"/>
                </a:solidFill>
              </a:rPr>
              <a:t>smaller-items </a:t>
            </a:r>
            <a:r>
              <a:rPr lang="en-US" altLang="ja-JP" sz="2400" dirty="0"/>
              <a:t>(rest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 </a:t>
            </a:r>
            <a:r>
              <a:rPr lang="en-US" altLang="ja-JP" sz="2400" dirty="0">
                <a:solidFill>
                  <a:schemeClr val="tx2"/>
                </a:solidFill>
              </a:rPr>
              <a:t>threshold</a:t>
            </a:r>
            <a:r>
              <a:rPr lang="en-US" altLang="ja-JP" sz="2400" dirty="0"/>
              <a:t>)])]))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497422" y="4229781"/>
            <a:ext cx="1141412" cy="4889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632159" y="4224151"/>
            <a:ext cx="4252912" cy="4889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33350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950" y="723764"/>
            <a:ext cx="8818562" cy="580045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;; quick-sort : list of data -&gt; list of numbers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(define (</a:t>
            </a:r>
            <a:r>
              <a:rPr lang="en-US" altLang="ja-JP" sz="2400" dirty="0">
                <a:solidFill>
                  <a:schemeClr val="accent2"/>
                </a:solidFill>
              </a:rPr>
              <a:t>quick-sort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(</a:t>
            </a:r>
            <a:r>
              <a:rPr lang="en-US" altLang="ja-JP" sz="2400" dirty="0" err="1"/>
              <a:t>cond</a:t>
            </a:r>
            <a:endParaRPr lang="en-US" altLang="ja-JP" sz="2400" dirty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[(empty?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 empty]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[else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(append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(</a:t>
            </a:r>
            <a:r>
              <a:rPr lang="en-US" altLang="ja-JP" sz="2400" dirty="0">
                <a:solidFill>
                  <a:schemeClr val="accent2"/>
                </a:solidFill>
              </a:rPr>
              <a:t>quick-sort</a:t>
            </a:r>
            <a:r>
              <a:rPr lang="en-US" altLang="ja-JP" sz="2400" dirty="0"/>
              <a:t> (</a:t>
            </a:r>
            <a:r>
              <a:rPr lang="en-US" altLang="ja-JP" sz="2400" dirty="0">
                <a:solidFill>
                  <a:schemeClr val="accent2"/>
                </a:solidFill>
              </a:rPr>
              <a:t>smaller-items</a:t>
            </a:r>
            <a:r>
              <a:rPr lang="en-US" altLang="ja-JP" sz="2400" dirty="0"/>
              <a:t> (rest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                                        (address-record-name (first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))))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(list (first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(</a:t>
            </a:r>
            <a:r>
              <a:rPr lang="en-US" altLang="ja-JP" sz="2400" dirty="0">
                <a:solidFill>
                  <a:schemeClr val="accent2"/>
                </a:solidFill>
              </a:rPr>
              <a:t>quick-sort</a:t>
            </a:r>
            <a:r>
              <a:rPr lang="en-US" altLang="ja-JP" sz="2400" dirty="0"/>
              <a:t> (</a:t>
            </a:r>
            <a:r>
              <a:rPr lang="en-US" altLang="ja-JP" sz="2400" dirty="0">
                <a:solidFill>
                  <a:schemeClr val="accent2"/>
                </a:solidFill>
              </a:rPr>
              <a:t>larger-items</a:t>
            </a:r>
            <a:r>
              <a:rPr lang="en-US" altLang="ja-JP" sz="2400" dirty="0"/>
              <a:t> (rest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                                                  (address-record-name (first </a:t>
            </a:r>
            <a:r>
              <a:rPr lang="en-US" altLang="ja-JP" sz="2400" dirty="0">
                <a:solidFill>
                  <a:schemeClr val="tx2"/>
                </a:solidFill>
              </a:rPr>
              <a:t>a-list</a:t>
            </a:r>
            <a:r>
              <a:rPr lang="en-US" altLang="ja-JP" sz="2400" dirty="0"/>
              <a:t>)))))]))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3849103" y="4464381"/>
            <a:ext cx="4610499" cy="4889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3710884" y="6035266"/>
            <a:ext cx="4580423" cy="4889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クイックソートのプログラム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07610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4556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(</a:t>
            </a:r>
            <a:r>
              <a:rPr lang="en-US" altLang="ja-JP" sz="3600" dirty="0"/>
              <a:t>quick-sort book) </a:t>
            </a:r>
            <a:r>
              <a:rPr lang="ja-JP" altLang="en-US" sz="3600" dirty="0"/>
              <a:t>からの過程の概略</a:t>
            </a:r>
            <a:endParaRPr lang="en-US" altLang="ja-JP" sz="3600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8013"/>
            <a:ext cx="8839200" cy="617425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(</a:t>
            </a:r>
            <a:r>
              <a:rPr lang="en-US" altLang="ja-JP" sz="2400" dirty="0">
                <a:solidFill>
                  <a:schemeClr val="accent2"/>
                </a:solidFill>
              </a:rPr>
              <a:t>quick-sort</a:t>
            </a:r>
            <a:r>
              <a:rPr lang="ja-JP" altLang="en-US" sz="2400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book)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= (</a:t>
            </a:r>
            <a:r>
              <a:rPr lang="en-US" altLang="ja-JP" sz="2400" dirty="0">
                <a:solidFill>
                  <a:schemeClr val="accent2"/>
                </a:solidFill>
              </a:rPr>
              <a:t>quick-sort</a:t>
            </a:r>
            <a:r>
              <a:rPr lang="ja-JP" altLang="en-US" sz="2400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(list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(make-address-record "Mike" 10 "Fukuoka")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(make-address-record "Bill" 20 "Saga")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(make-address-record "Ken" 30 "Nagasaki")))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= ...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= (append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(</a:t>
            </a:r>
            <a:r>
              <a:rPr lang="en-US" altLang="ja-JP" sz="2400" dirty="0">
                <a:solidFill>
                  <a:schemeClr val="accent2"/>
                </a:solidFill>
              </a:rPr>
              <a:t>quick-sort</a:t>
            </a:r>
            <a:r>
              <a:rPr lang="en-US" altLang="ja-JP" sz="2400" dirty="0"/>
              <a:t> (</a:t>
            </a:r>
            <a:r>
              <a:rPr lang="en-US" altLang="ja-JP" sz="2400" dirty="0">
                <a:solidFill>
                  <a:schemeClr val="accent2"/>
                </a:solidFill>
              </a:rPr>
              <a:t>smaller-items</a:t>
            </a:r>
            <a:r>
              <a:rPr lang="en-US" altLang="ja-JP" sz="2400" dirty="0"/>
              <a:t> 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       (list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        (make-address-record "Bill" 20 "Saga")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        (make-address-record "Ken" 30 "Nagasaki"))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       "Mike"))</a:t>
            </a:r>
            <a:endParaRPr lang="ja-JP" altLang="en-US" sz="2400" dirty="0"/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(list (make-address-record "Mike" 10 "Fukuoka"))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(</a:t>
            </a:r>
            <a:r>
              <a:rPr lang="en-US" altLang="ja-JP" sz="2400" dirty="0">
                <a:solidFill>
                  <a:schemeClr val="accent2"/>
                </a:solidFill>
              </a:rPr>
              <a:t>quick-sort</a:t>
            </a:r>
            <a:r>
              <a:rPr lang="en-US" altLang="ja-JP" sz="2400" dirty="0"/>
              <a:t> (</a:t>
            </a:r>
            <a:r>
              <a:rPr lang="en-US" altLang="ja-JP" sz="2400" dirty="0">
                <a:solidFill>
                  <a:schemeClr val="accent2"/>
                </a:solidFill>
              </a:rPr>
              <a:t>larger-items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       (list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        (make-address-record "Bill" 20 "Saga")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        (make-address-record "Ken" 30 "Nagasaki"))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2400" dirty="0"/>
              <a:t>                              "Mike"))</a:t>
            </a:r>
          </a:p>
          <a:p>
            <a:pPr eaLnBrk="1" hangingPunct="1">
              <a:buFontTx/>
              <a:buNone/>
            </a:pPr>
            <a:endParaRPr lang="en-US" altLang="ja-JP" sz="2400" dirty="0"/>
          </a:p>
          <a:p>
            <a:pPr eaLnBrk="1" hangingPunct="1">
              <a:buFontTx/>
              <a:buNone/>
            </a:pPr>
            <a:endParaRPr lang="en-US" altLang="ja-JP" sz="2400" dirty="0"/>
          </a:p>
          <a:p>
            <a:pPr eaLnBrk="1" hangingPunct="1">
              <a:buFontTx/>
              <a:buNone/>
            </a:pPr>
            <a:endParaRPr lang="en-US" altLang="ja-JP" sz="28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9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20688" y="2525713"/>
            <a:ext cx="4287837" cy="5842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８　１０　６　３　５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217613" y="3252788"/>
            <a:ext cx="12620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938713" y="2084388"/>
            <a:ext cx="1033462" cy="357187"/>
          </a:xfrm>
          <a:prstGeom prst="rightArrow">
            <a:avLst>
              <a:gd name="adj1" fmla="val 50000"/>
              <a:gd name="adj2" fmla="val 72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875088" y="2530475"/>
            <a:ext cx="595312" cy="584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８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683000" y="3259138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pivot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983163" y="3259138"/>
            <a:ext cx="1033462" cy="357187"/>
          </a:xfrm>
          <a:prstGeom prst="rightArrow">
            <a:avLst>
              <a:gd name="adj1" fmla="val 50000"/>
              <a:gd name="adj2" fmla="val 72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002338" y="4151313"/>
            <a:ext cx="3057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分割されたリスト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438900" y="1973263"/>
            <a:ext cx="1004888" cy="5842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１０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465888" y="3148013"/>
            <a:ext cx="2236787" cy="5842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0">
                <a:solidFill>
                  <a:srgbClr val="003300"/>
                </a:solidFill>
              </a:rPr>
              <a:t>６　３　５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438275" y="5334000"/>
            <a:ext cx="66484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要素を</a:t>
            </a:r>
            <a:r>
              <a:rPr lang="en-US" altLang="ja-JP" sz="2800" b="0"/>
              <a:t>1</a:t>
            </a:r>
            <a:r>
              <a:rPr lang="ja-JP" altLang="en-US" sz="2800" b="0"/>
              <a:t>つずつ調べて、</a:t>
            </a:r>
            <a:r>
              <a:rPr lang="en-US" altLang="ja-JP" sz="2800" b="0"/>
              <a:t>pivot </a:t>
            </a:r>
            <a:r>
              <a:rPr lang="ja-JP" altLang="en-US" sz="2800" b="0"/>
              <a:t>より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小さい要素と，より大きい要素を分ける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pivot </a:t>
            </a:r>
            <a:r>
              <a:rPr lang="ja-JP" altLang="en-US" dirty="0"/>
              <a:t>による要素の分割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27710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15-3 </a:t>
            </a:r>
            <a:r>
              <a:rPr lang="ja-JP" altLang="en-US" sz="4400" dirty="0"/>
              <a:t>課題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76548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181100"/>
            <a:ext cx="8351838" cy="2112963"/>
          </a:xfrm>
        </p:spPr>
        <p:txBody>
          <a:bodyPr/>
          <a:lstStyle/>
          <a:p>
            <a:pPr eaLnBrk="1" hangingPunct="1"/>
            <a:r>
              <a:rPr lang="ja-JP" altLang="en-US"/>
              <a:t>関数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quick-sort</a:t>
            </a:r>
            <a:r>
              <a:rPr lang="en-US" altLang="ja-JP"/>
              <a:t> </a:t>
            </a:r>
            <a:r>
              <a:rPr lang="ja-JP" altLang="en-US"/>
              <a:t>（授業の例題５）についての問題</a:t>
            </a:r>
          </a:p>
          <a:p>
            <a:pPr lvl="1" eaLnBrk="1" hangingPunct="1"/>
            <a:r>
              <a:rPr lang="en-US" altLang="ja-JP"/>
              <a:t>(quick-sort (list 8 10 6 3 5)) </a:t>
            </a:r>
            <a:r>
              <a:rPr lang="ja-JP" altLang="en-US"/>
              <a:t>から </a:t>
            </a:r>
            <a:r>
              <a:rPr lang="en-US" altLang="ja-JP"/>
              <a:t>(list 3 5 6 8 10) </a:t>
            </a:r>
            <a:r>
              <a:rPr lang="ja-JP" altLang="en-US"/>
              <a:t>が得られる過程の</a:t>
            </a:r>
            <a:r>
              <a:rPr lang="ja-JP" altLang="en-US">
                <a:solidFill>
                  <a:schemeClr val="tx2"/>
                </a:solidFill>
              </a:rPr>
              <a:t>概略</a:t>
            </a:r>
            <a:r>
              <a:rPr lang="ja-JP" altLang="en-US"/>
              <a:t>を数行程度で説明しなさい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860425" y="3316288"/>
            <a:ext cx="7691438" cy="3397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;; quick-sort : list-of-numbers -&gt; list-of-numbers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quick-sort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[(empty?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empty]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[else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(append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(</a:t>
            </a:r>
            <a:r>
              <a:rPr lang="en-US" altLang="ja-JP" sz="2400" b="0">
                <a:solidFill>
                  <a:schemeClr val="accent2"/>
                </a:solidFill>
              </a:rPr>
              <a:t>quick-sort</a:t>
            </a:r>
            <a:r>
              <a:rPr lang="en-US" altLang="ja-JP" sz="2400" b="0"/>
              <a:t> (</a:t>
            </a:r>
            <a:r>
              <a:rPr lang="en-US" altLang="ja-JP" sz="2400" b="0">
                <a:solidFill>
                  <a:schemeClr val="accent2"/>
                </a:solidFill>
              </a:rPr>
              <a:t>smaller-items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(list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(</a:t>
            </a:r>
            <a:r>
              <a:rPr lang="en-US" altLang="ja-JP" sz="2400" b="0">
                <a:solidFill>
                  <a:schemeClr val="accent2"/>
                </a:solidFill>
              </a:rPr>
              <a:t>quick-sort</a:t>
            </a:r>
            <a:r>
              <a:rPr lang="en-US" altLang="ja-JP" sz="2400" b="0"/>
              <a:t>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 (first </a:t>
            </a:r>
            <a:r>
              <a:rPr lang="en-US" altLang="ja-JP" sz="2400" b="0">
                <a:solidFill>
                  <a:schemeClr val="tx2"/>
                </a:solidFill>
              </a:rPr>
              <a:t>alon</a:t>
            </a:r>
            <a:r>
              <a:rPr lang="en-US" altLang="ja-JP" sz="2400" b="0"/>
              <a:t>))))]))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1236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次ページ以降にある「住所録構造体のクイックソート」についての問題</a:t>
            </a:r>
          </a:p>
          <a:p>
            <a:pPr lvl="1" eaLnBrk="1" hangingPunct="1"/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quick-sort</a:t>
            </a:r>
            <a:r>
              <a:rPr lang="en-US" altLang="ja-JP"/>
              <a:t> book) </a:t>
            </a:r>
            <a:r>
              <a:rPr lang="ja-JP" altLang="en-US"/>
              <a:t>の実行結果を報告しなさい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課題２．住所録構造体のクイックソート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1563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4"/>
          <p:cNvSpPr txBox="1">
            <a:spLocks noChangeArrowheads="1"/>
          </p:cNvSpPr>
          <p:nvPr/>
        </p:nvSpPr>
        <p:spPr bwMode="auto">
          <a:xfrm>
            <a:off x="176213" y="1362075"/>
            <a:ext cx="8555037" cy="4764088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(define-struct address-record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(name age address))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(define book (list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(make-address-record "Mike" 10 "Fukuoka")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(make-address-record "Bill" 20 "Saga")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(make-address-record "Ken" 30 "Nagasaki")))</a:t>
            </a:r>
            <a:endParaRPr lang="ja-JP" altLang="en-US" sz="2400" b="0"/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a-list threshold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(cond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[(empty?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empty</a:t>
            </a:r>
            <a:r>
              <a:rPr lang="en-US" altLang="ja-JP" sz="2400" b="0"/>
              <a:t>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[else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(cond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[(string&gt;=? (address-record-name (first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	           (cons (first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                           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</a:t>
            </a:r>
            <a:r>
              <a:rPr lang="en-US" altLang="ja-JP" sz="2400" b="0">
                <a:solidFill>
                  <a:schemeClr val="tx2"/>
                </a:solidFill>
              </a:rPr>
              <a:t> threshold</a:t>
            </a:r>
            <a:r>
              <a:rPr lang="en-US" altLang="ja-JP" sz="2400" b="0"/>
              <a:t>))]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[else (</a:t>
            </a:r>
            <a:r>
              <a:rPr lang="en-US" altLang="ja-JP" sz="2400" b="0">
                <a:solidFill>
                  <a:schemeClr val="accent2"/>
                </a:solidFill>
              </a:rPr>
              <a:t>larger-items </a:t>
            </a:r>
            <a:r>
              <a:rPr lang="en-US" altLang="ja-JP" sz="2400" b="0"/>
              <a:t>(rest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)])]))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住所録構造体のクイックソート </a:t>
            </a:r>
            <a:r>
              <a:rPr lang="en-US" altLang="ja-JP" sz="4000" dirty="0"/>
              <a:t>(1/2)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46844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174625" y="1176338"/>
            <a:ext cx="8969375" cy="56515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smaller-items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a-list threshold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[(empty?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empty</a:t>
            </a:r>
            <a:r>
              <a:rPr lang="en-US" altLang="ja-JP" sz="2400" b="0"/>
              <a:t>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[else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(cond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[(string&lt;?</a:t>
            </a:r>
            <a:r>
              <a:rPr lang="ja-JP" altLang="en-US" sz="2400" b="0"/>
              <a:t> </a:t>
            </a:r>
            <a:r>
              <a:rPr lang="en-US" altLang="ja-JP" sz="2400" b="0"/>
              <a:t>(address-record-name (first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		         (cons (first a-list)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                          (</a:t>
            </a:r>
            <a:r>
              <a:rPr lang="en-US" altLang="ja-JP" sz="2400" b="0">
                <a:solidFill>
                  <a:schemeClr val="accent2"/>
                </a:solidFill>
              </a:rPr>
              <a:t>smaller-items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</a:t>
            </a:r>
            <a:r>
              <a:rPr lang="en-US" altLang="ja-JP" sz="2400" b="0">
                <a:solidFill>
                  <a:schemeClr val="tx2"/>
                </a:solidFill>
              </a:rPr>
              <a:t> threshold</a:t>
            </a:r>
            <a:r>
              <a:rPr lang="en-US" altLang="ja-JP" sz="2400" b="0"/>
              <a:t>))]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[else (</a:t>
            </a:r>
            <a:r>
              <a:rPr lang="en-US" altLang="ja-JP" sz="2400" b="0">
                <a:solidFill>
                  <a:schemeClr val="accent2"/>
                </a:solidFill>
              </a:rPr>
              <a:t>smaller-items </a:t>
            </a:r>
            <a:r>
              <a:rPr lang="en-US" altLang="ja-JP" sz="2400" b="0"/>
              <a:t>(rest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 </a:t>
            </a:r>
            <a:r>
              <a:rPr lang="en-US" altLang="ja-JP" sz="2400" b="0">
                <a:solidFill>
                  <a:schemeClr val="tx2"/>
                </a:solidFill>
              </a:rPr>
              <a:t>threshold</a:t>
            </a:r>
            <a:r>
              <a:rPr lang="en-US" altLang="ja-JP" sz="2400" b="0"/>
              <a:t>)])]))</a:t>
            </a:r>
            <a:endParaRPr lang="ja-JP" altLang="en-US" sz="2400" b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(define (</a:t>
            </a:r>
            <a:r>
              <a:rPr lang="en-US" altLang="ja-JP" sz="2400" b="0">
                <a:solidFill>
                  <a:schemeClr val="accent2"/>
                </a:solidFill>
              </a:rPr>
              <a:t>quick-sort</a:t>
            </a:r>
            <a:r>
              <a:rPr lang="en-US" altLang="ja-JP" sz="2400" b="0"/>
              <a:t>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(cond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[(empty?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 empty]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[else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(append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(</a:t>
            </a:r>
            <a:r>
              <a:rPr lang="en-US" altLang="ja-JP" sz="2400" b="0">
                <a:solidFill>
                  <a:schemeClr val="accent2"/>
                </a:solidFill>
              </a:rPr>
              <a:t>quick-sort</a:t>
            </a:r>
            <a:r>
              <a:rPr lang="en-US" altLang="ja-JP" sz="2400" b="0"/>
              <a:t> (</a:t>
            </a:r>
            <a:r>
              <a:rPr lang="en-US" altLang="ja-JP" sz="2400" b="0">
                <a:solidFill>
                  <a:schemeClr val="accent2"/>
                </a:solidFill>
              </a:rPr>
              <a:t>smaller-items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                                   (address-record-name (first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))))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(list (first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(</a:t>
            </a:r>
            <a:r>
              <a:rPr lang="en-US" altLang="ja-JP" sz="2400" b="0">
                <a:solidFill>
                  <a:schemeClr val="accent2"/>
                </a:solidFill>
              </a:rPr>
              <a:t>quick-sort</a:t>
            </a:r>
            <a:r>
              <a:rPr lang="en-US" altLang="ja-JP" sz="2400" b="0"/>
              <a:t> (</a:t>
            </a:r>
            <a:r>
              <a:rPr lang="en-US" altLang="ja-JP" sz="2400" b="0">
                <a:solidFill>
                  <a:schemeClr val="accent2"/>
                </a:solidFill>
              </a:rPr>
              <a:t>larger-items</a:t>
            </a:r>
            <a:r>
              <a:rPr lang="en-US" altLang="ja-JP" sz="2400" b="0"/>
              <a:t> (rest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0"/>
              <a:t>                                                  (address-record-name (first </a:t>
            </a:r>
            <a:r>
              <a:rPr lang="en-US" altLang="ja-JP" sz="2400" b="0">
                <a:solidFill>
                  <a:schemeClr val="tx2"/>
                </a:solidFill>
              </a:rPr>
              <a:t>a-list</a:t>
            </a:r>
            <a:r>
              <a:rPr lang="en-US" altLang="ja-JP" sz="2400" b="0"/>
              <a:t>)))))]))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住所録構造体のクイックソート </a:t>
            </a:r>
            <a:r>
              <a:rPr lang="en-US" altLang="ja-JP" sz="4000" dirty="0"/>
              <a:t>(2/2)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95991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28725"/>
            <a:ext cx="7815263" cy="4114800"/>
          </a:xfrm>
        </p:spPr>
        <p:txBody>
          <a:bodyPr>
            <a:normAutofit lnSpcReduction="10000"/>
          </a:bodyPr>
          <a:lstStyle/>
          <a:p>
            <a:pPr marL="609600" indent="-609600" eaLnBrk="1" hangingPunct="1"/>
            <a:r>
              <a:rPr lang="ja-JP" altLang="en-US"/>
              <a:t>リストからの検索プログラムの作成．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ja-JP" altLang="en-US"/>
              <a:t>ある数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</a:t>
            </a:r>
            <a:r>
              <a:rPr lang="ja-JP" altLang="en-US"/>
              <a:t>が，数のリスト </a:t>
            </a:r>
            <a:r>
              <a:rPr lang="en-US" altLang="ja-JP">
                <a:solidFill>
                  <a:schemeClr val="tx2"/>
                </a:solidFill>
              </a:rPr>
              <a:t>a-list </a:t>
            </a:r>
            <a:r>
              <a:rPr lang="ja-JP" altLang="en-US"/>
              <a:t>に存在するかどうかを検索する関数</a:t>
            </a:r>
            <a:r>
              <a:rPr lang="en-US" altLang="ja-JP"/>
              <a:t> </a:t>
            </a:r>
            <a:r>
              <a:rPr lang="en-US" altLang="ja-JP">
                <a:solidFill>
                  <a:schemeClr val="accent2"/>
                </a:solidFill>
              </a:rPr>
              <a:t>search</a:t>
            </a:r>
            <a:r>
              <a:rPr lang="en-US" altLang="ja-JP"/>
              <a:t> </a:t>
            </a:r>
            <a:r>
              <a:rPr lang="ja-JP" altLang="en-US"/>
              <a:t>を作成し，実行結果を報告しなさい</a:t>
            </a:r>
          </a:p>
          <a:p>
            <a:pPr marL="1371600" lvl="2" indent="-457200" eaLnBrk="1" hangingPunct="1">
              <a:buFontTx/>
              <a:buChar char="–"/>
            </a:pPr>
            <a:r>
              <a:rPr lang="ja-JP" altLang="en-US"/>
              <a:t>存在するときに限り </a:t>
            </a:r>
            <a:r>
              <a:rPr lang="en-US" altLang="ja-JP"/>
              <a:t>true </a:t>
            </a:r>
            <a:r>
              <a:rPr lang="ja-JP" altLang="en-US"/>
              <a:t>を返す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ja-JP" altLang="en-US"/>
              <a:t>ある数 </a:t>
            </a:r>
            <a:r>
              <a:rPr lang="en-US" altLang="ja-JP">
                <a:solidFill>
                  <a:schemeClr val="tx2"/>
                </a:solidFill>
              </a:rPr>
              <a:t>n</a:t>
            </a:r>
            <a:r>
              <a:rPr lang="en-US" altLang="ja-JP"/>
              <a:t> </a:t>
            </a:r>
            <a:r>
              <a:rPr lang="ja-JP" altLang="en-US"/>
              <a:t>が，数のソート済みのリスト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 </a:t>
            </a:r>
            <a:r>
              <a:rPr lang="ja-JP" altLang="en-US"/>
              <a:t>に存在するかどうかを検索するプログラム </a:t>
            </a:r>
            <a:r>
              <a:rPr lang="en-US" altLang="ja-JP">
                <a:solidFill>
                  <a:schemeClr val="accent2"/>
                </a:solidFill>
              </a:rPr>
              <a:t>search-sorted</a:t>
            </a:r>
            <a:r>
              <a:rPr lang="en-US" altLang="ja-JP"/>
              <a:t> </a:t>
            </a:r>
            <a:r>
              <a:rPr lang="ja-JP" altLang="en-US"/>
              <a:t>を作れ</a:t>
            </a:r>
          </a:p>
          <a:p>
            <a:pPr marL="1371600" lvl="2" indent="-457200" eaLnBrk="1" hangingPunct="1">
              <a:buFontTx/>
              <a:buChar char="–"/>
            </a:pPr>
            <a:r>
              <a:rPr lang="ja-JP" altLang="en-US"/>
              <a:t>存在するときに限り </a:t>
            </a:r>
            <a:r>
              <a:rPr lang="en-US" altLang="ja-JP"/>
              <a:t>true </a:t>
            </a:r>
            <a:r>
              <a:rPr lang="ja-JP" altLang="en-US"/>
              <a:t>を返す</a:t>
            </a:r>
          </a:p>
          <a:p>
            <a:pPr marL="1371600" lvl="2" indent="-457200" eaLnBrk="1" hangingPunct="1">
              <a:buFontTx/>
              <a:buChar char="–"/>
            </a:pPr>
            <a:r>
              <a:rPr lang="en-US" altLang="ja-JP">
                <a:solidFill>
                  <a:schemeClr val="accent2"/>
                </a:solidFill>
              </a:rPr>
              <a:t>search-sorted</a:t>
            </a:r>
            <a:r>
              <a:rPr lang="en-US" altLang="ja-JP"/>
              <a:t> </a:t>
            </a:r>
            <a:r>
              <a:rPr lang="ja-JP" altLang="en-US"/>
              <a:t>はリストがソート済みという事実を利用しなくてはならない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課題３</a:t>
            </a:r>
            <a:endParaRPr lang="en-US" altLang="ja-JP" sz="3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400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438275" y="5334000"/>
            <a:ext cx="67564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リストが空になるまで，</a:t>
            </a:r>
            <a:r>
              <a:rPr lang="en-US" altLang="ja-JP" sz="2800" b="0"/>
              <a:t>pivot </a:t>
            </a:r>
            <a:r>
              <a:rPr lang="ja-JP" altLang="en-US" sz="2800" b="0"/>
              <a:t>の選択と，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/>
              <a:t>pivot </a:t>
            </a:r>
            <a:r>
              <a:rPr lang="ja-JP" altLang="en-US" sz="2800" b="0"/>
              <a:t>による要素の分割を続ける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60350" y="1936750"/>
            <a:ext cx="3262313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８　１０　６　３　５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057275" y="2559050"/>
            <a:ext cx="1262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0"/>
              <a:t>リスト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971800" y="1030288"/>
            <a:ext cx="646113" cy="439737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52425" y="3079750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3013075" y="2874963"/>
            <a:ext cx="646113" cy="439737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208463" y="993775"/>
            <a:ext cx="800100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１０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202113" y="2779713"/>
            <a:ext cx="1724025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６　３　５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6143625" y="469900"/>
            <a:ext cx="646113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6153150" y="1270000"/>
            <a:ext cx="646113" cy="439738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7204075" y="425450"/>
            <a:ext cx="492125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207250" y="1257300"/>
            <a:ext cx="492125" cy="46196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6167438" y="2497138"/>
            <a:ext cx="646112" cy="439737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6176963" y="3297238"/>
            <a:ext cx="646112" cy="439737"/>
          </a:xfrm>
          <a:prstGeom prst="rightArrow">
            <a:avLst>
              <a:gd name="adj1" fmla="val 50000"/>
              <a:gd name="adj2" fmla="val 36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7227888" y="2452688"/>
            <a:ext cx="492125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　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7231063" y="3284538"/>
            <a:ext cx="1108075" cy="46196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0">
                <a:solidFill>
                  <a:srgbClr val="003300"/>
                </a:solidFill>
              </a:rPr>
              <a:t>３　５</a:t>
            </a:r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8486775" y="3011488"/>
            <a:ext cx="152400" cy="198437"/>
          </a:xfrm>
          <a:prstGeom prst="ellipse">
            <a:avLst/>
          </a:prstGeom>
          <a:solidFill>
            <a:srgbClr val="10007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8739188" y="3008313"/>
            <a:ext cx="152400" cy="198437"/>
          </a:xfrm>
          <a:prstGeom prst="ellipse">
            <a:avLst/>
          </a:prstGeom>
          <a:solidFill>
            <a:srgbClr val="10007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8991600" y="3005138"/>
            <a:ext cx="152400" cy="198437"/>
          </a:xfrm>
          <a:prstGeom prst="ellipse">
            <a:avLst/>
          </a:prstGeom>
          <a:solidFill>
            <a:srgbClr val="10007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H="1" flipV="1">
            <a:off x="479425" y="2373313"/>
            <a:ext cx="160338" cy="679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835275" y="1458913"/>
            <a:ext cx="15478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pivot </a:t>
            </a:r>
            <a:r>
              <a:rPr lang="ja-JP" altLang="en-US" sz="2400"/>
              <a:t>以上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2741613" y="3459163"/>
            <a:ext cx="1470025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pivot</a:t>
            </a:r>
            <a:r>
              <a:rPr lang="ja-JP" altLang="en-US" sz="2400"/>
              <a:t>より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小さい</a:t>
            </a: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 flipV="1">
            <a:off x="4559300" y="1393825"/>
            <a:ext cx="160338" cy="679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446588" y="2043113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 flipV="1">
            <a:off x="4437063" y="3173413"/>
            <a:ext cx="160337" cy="679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4368800" y="3778250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</a:rPr>
              <a:t>pivot</a:t>
            </a:r>
          </a:p>
        </p:txBody>
      </p:sp>
      <p:sp>
        <p:nvSpPr>
          <p:cNvPr id="11292" name="AutoShape 28"/>
          <p:cNvSpPr>
            <a:spLocks/>
          </p:cNvSpPr>
          <p:nvPr/>
        </p:nvSpPr>
        <p:spPr bwMode="auto">
          <a:xfrm rot="5400000">
            <a:off x="3208338" y="3744913"/>
            <a:ext cx="220662" cy="1547812"/>
          </a:xfrm>
          <a:prstGeom prst="rightBrace">
            <a:avLst>
              <a:gd name="adj1" fmla="val 584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2908300" y="4575175"/>
            <a:ext cx="8032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分割</a:t>
            </a:r>
          </a:p>
        </p:txBody>
      </p:sp>
      <p:sp>
        <p:nvSpPr>
          <p:cNvPr id="11294" name="AutoShape 30"/>
          <p:cNvSpPr>
            <a:spLocks/>
          </p:cNvSpPr>
          <p:nvPr/>
        </p:nvSpPr>
        <p:spPr bwMode="auto">
          <a:xfrm rot="5400000">
            <a:off x="6300788" y="3665538"/>
            <a:ext cx="220662" cy="1547812"/>
          </a:xfrm>
          <a:prstGeom prst="rightBrace">
            <a:avLst>
              <a:gd name="adj1" fmla="val 584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000750" y="4495800"/>
            <a:ext cx="8032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分割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044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4491</Words>
  <Application>Microsoft Office PowerPoint</Application>
  <PresentationFormat>画面に合わせる (4:3)</PresentationFormat>
  <Paragraphs>941</Paragraphs>
  <Slides>85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85</vt:i4>
      </vt:variant>
    </vt:vector>
  </HeadingPairs>
  <TitlesOfParts>
    <vt:vector size="92" baseType="lpstr">
      <vt:lpstr>Arial Unicode MS</vt:lpstr>
      <vt:lpstr>メイリオ</vt:lpstr>
      <vt:lpstr>游ゴシック</vt:lpstr>
      <vt:lpstr>Arial</vt:lpstr>
      <vt:lpstr>Calibri</vt:lpstr>
      <vt:lpstr>Segoe UI</vt:lpstr>
      <vt:lpstr>Office テーマ</vt:lpstr>
      <vt:lpstr>sp-15.リスト処理とクイックソート </vt:lpstr>
      <vt:lpstr>アウトライン</vt:lpstr>
      <vt:lpstr>今日の内容</vt:lpstr>
      <vt:lpstr>15-1 クイックソート</vt:lpstr>
      <vt:lpstr>クイックソートの考え方</vt:lpstr>
      <vt:lpstr>クイックソートの処理手順</vt:lpstr>
      <vt:lpstr>pivot の選択</vt:lpstr>
      <vt:lpstr>pivot による要素の分割</vt:lpstr>
      <vt:lpstr>PowerPoint プレゼンテーション</vt:lpstr>
      <vt:lpstr>15-2 パソコン演習</vt:lpstr>
      <vt:lpstr>パソコン演習の進め方</vt:lpstr>
      <vt:lpstr>DrScheme の使用</vt:lpstr>
      <vt:lpstr>例題１．要素の挿入</vt:lpstr>
      <vt:lpstr>「例題１．要素の挿入」の手順</vt:lpstr>
      <vt:lpstr>実行結果の例</vt:lpstr>
      <vt:lpstr>入力と出力</vt:lpstr>
      <vt:lpstr>PowerPoint プレゼンテーション</vt:lpstr>
      <vt:lpstr>要素の挿入</vt:lpstr>
      <vt:lpstr>PowerPoint プレゼンテーション</vt:lpstr>
      <vt:lpstr>要素の挿入</vt:lpstr>
      <vt:lpstr>(insert 40 (list 80 21 10 7 5 4)) から   (list 80 40 21 10 7 5 4)) が得られる過程の概略</vt:lpstr>
      <vt:lpstr>(insert 40 (list 80 21 10 7 5 4)) から   (list 80 40 21 10 7 5 4)) が得られる過程の概略</vt:lpstr>
      <vt:lpstr>例題２．インサーションソート</vt:lpstr>
      <vt:lpstr>「例題２．インサーションソート」の手順</vt:lpstr>
      <vt:lpstr>実行結果の例</vt:lpstr>
      <vt:lpstr>入力と出力</vt:lpstr>
      <vt:lpstr>PowerPoint プレゼンテーション</vt:lpstr>
      <vt:lpstr>インサーションソート</vt:lpstr>
      <vt:lpstr>PowerPoint プレゼンテーション</vt:lpstr>
      <vt:lpstr>インサーションソート</vt:lpstr>
      <vt:lpstr>(sort (list 3 5 1 4)) から   (list 5 4 3 1)) が得られる過程の概略 (1/2) </vt:lpstr>
      <vt:lpstr>(sort (list 3 5 1 4)) から   (list 5 4 3 1)) が得られる過程の概略 (1/2) </vt:lpstr>
      <vt:lpstr>(sort (list 3 5 1 4)) から   (list 5 4 3 1)) が得られる過程の概略 (2/2) </vt:lpstr>
      <vt:lpstr>ここまでのまとめ</vt:lpstr>
      <vt:lpstr>例題３．インサーションソートでの繰り返し回数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sort の実行回数（平均）</vt:lpstr>
      <vt:lpstr>3n/4 の項は無視できる</vt:lpstr>
      <vt:lpstr>例題４．append</vt:lpstr>
      <vt:lpstr>「例題４．append」の手順</vt:lpstr>
      <vt:lpstr>PowerPoint プレゼンテーション</vt:lpstr>
      <vt:lpstr>例題５．大きな要素の選択</vt:lpstr>
      <vt:lpstr>「例題５．大きな要素の選択」の手順</vt:lpstr>
      <vt:lpstr> </vt:lpstr>
      <vt:lpstr>larger-iterms の入力と出力</vt:lpstr>
      <vt:lpstr> </vt:lpstr>
      <vt:lpstr>大きな要素の選択</vt:lpstr>
      <vt:lpstr>繰り返し処理</vt:lpstr>
      <vt:lpstr>繰り返し処理</vt:lpstr>
      <vt:lpstr>(larger-items (list 6 2 4) 3) から   (list 6 4) が得られる過程の概略</vt:lpstr>
      <vt:lpstr>(larger-items (list 6 2 4) 3) から   (list 6 4) が得られる過程の概略</vt:lpstr>
      <vt:lpstr>例題６．小さな要素の選択</vt:lpstr>
      <vt:lpstr>「例題６．小さな要素の選択」の手順</vt:lpstr>
      <vt:lpstr>実行結果の例</vt:lpstr>
      <vt:lpstr> </vt:lpstr>
      <vt:lpstr>例題７．クイックソート</vt:lpstr>
      <vt:lpstr>「例題７．クイックソート」の手順 (1/2)</vt:lpstr>
      <vt:lpstr>「例題７．クイックソート」の手順 (2/2)</vt:lpstr>
      <vt:lpstr>PowerPoint プレゼンテーション</vt:lpstr>
      <vt:lpstr>quick-sort の入力と出力</vt:lpstr>
      <vt:lpstr>クイックソートのプログラム</vt:lpstr>
      <vt:lpstr>クイックソートの考え方</vt:lpstr>
      <vt:lpstr>「クイックソートのプログラム」 の理解のポイント</vt:lpstr>
      <vt:lpstr>クイックソートの繰り返し処理</vt:lpstr>
      <vt:lpstr>クイックソートの終了条件</vt:lpstr>
      <vt:lpstr>繰り返し処理</vt:lpstr>
      <vt:lpstr>繰り返し処理</vt:lpstr>
      <vt:lpstr>(quick-sort (list 6 2 4)) からの過程</vt:lpstr>
      <vt:lpstr>部分問題の例</vt:lpstr>
      <vt:lpstr>クイックソートの部分問題</vt:lpstr>
      <vt:lpstr>分割統治法 (divide and conquer)</vt:lpstr>
      <vt:lpstr>例題８．クイックソート</vt:lpstr>
      <vt:lpstr> </vt:lpstr>
      <vt:lpstr> </vt:lpstr>
      <vt:lpstr>クイックソートのプログラム</vt:lpstr>
      <vt:lpstr>(quick-sort book) からの過程の概略</vt:lpstr>
      <vt:lpstr>15-3 課題</vt:lpstr>
      <vt:lpstr>課題１</vt:lpstr>
      <vt:lpstr>課題２．住所録構造体のクイックソート</vt:lpstr>
      <vt:lpstr>住所録構造体のクイックソート (1/2)</vt:lpstr>
      <vt:lpstr>住所録構造体のクイックソート (2/2)</vt:lpstr>
      <vt:lpstr>課題３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リスト処理とクイックソート</dc:title>
  <dc:creator>kaneko kunihiko</dc:creator>
  <cp:lastModifiedBy>me</cp:lastModifiedBy>
  <cp:revision>36</cp:revision>
  <dcterms:created xsi:type="dcterms:W3CDTF">2019-11-02T00:06:04Z</dcterms:created>
  <dcterms:modified xsi:type="dcterms:W3CDTF">2023-01-19T04:00:01Z</dcterms:modified>
</cp:coreProperties>
</file>