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0"/>
  </p:notesMasterIdLst>
  <p:sldIdLst>
    <p:sldId id="1037"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01" autoAdjust="0"/>
    <p:restoredTop sz="94660"/>
  </p:normalViewPr>
  <p:slideViewPr>
    <p:cSldViewPr snapToGrid="0">
      <p:cViewPr varScale="1">
        <p:scale>
          <a:sx n="60" d="100"/>
          <a:sy n="60" d="100"/>
        </p:scale>
        <p:origin x="126" y="24"/>
      </p:cViewPr>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D864EF8-74FE-40A1-902E-125A64E3EB0E}" type="datetimeFigureOut">
              <a:rPr kumimoji="1" lang="ja-JP" altLang="en-US" smtClean="0"/>
              <a:t>2023/1/19</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33223C1-63D0-4CA4-8D67-2118CF2CB847}" type="slidenum">
              <a:rPr kumimoji="1" lang="ja-JP" altLang="en-US" smtClean="0"/>
              <a:t>‹#›</a:t>
            </a:fld>
            <a:endParaRPr kumimoji="1" lang="ja-JP" altLang="en-US"/>
          </a:p>
        </p:txBody>
      </p:sp>
    </p:spTree>
    <p:extLst>
      <p:ext uri="{BB962C8B-B14F-4D97-AF65-F5344CB8AC3E}">
        <p14:creationId xmlns:p14="http://schemas.microsoft.com/office/powerpoint/2010/main" val="33723115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9C5B174-42CB-4E29-BEDB-5B349DA0C65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23927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2145548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4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481FBDB-3FE1-4E23-8A3E-D23037547262}" type="datetime1">
              <a:rPr kumimoji="1" lang="ja-JP" altLang="en-US" smtClean="0"/>
              <a:t>2023/1/19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4090792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21AA3E3D-4D1D-4163-AD90-B772FBC95A7D}" type="datetime1">
              <a:rPr kumimoji="1" lang="ja-JP" altLang="en-US" smtClean="0"/>
              <a:t>2023/1/19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3975038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59376" y="2614172"/>
            <a:ext cx="3086100" cy="1397000"/>
          </a:xfrm>
        </p:spPr>
        <p:txBody>
          <a:bodyPr/>
          <a:lstStyle>
            <a:lvl1pPr algn="r">
              <a:lnSpc>
                <a:spcPct val="100000"/>
              </a:lnSpc>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22284" y="946596"/>
            <a:ext cx="5311720" cy="5267459"/>
          </a:xfrm>
        </p:spPr>
        <p:txBody>
          <a:bodyPr anchor="ctr"/>
          <a:lstStyle>
            <a:lvl1pPr>
              <a:spcBef>
                <a:spcPts val="0"/>
              </a:spcBef>
              <a:defRPr sz="2600"/>
            </a:lvl1pPr>
            <a:lvl2pPr>
              <a:spcBef>
                <a:spcPts val="0"/>
              </a:spcBef>
              <a:defRPr/>
            </a:lvl2pPr>
            <a:lvl3pPr>
              <a:spcBef>
                <a:spcPts val="0"/>
              </a:spcBef>
              <a:defRPr/>
            </a:lvl3pPr>
            <a:lvl4pPr>
              <a:spcBef>
                <a:spcPts val="0"/>
              </a:spcBef>
              <a:defRPr/>
            </a:lvl4pPr>
            <a:lvl5pPr>
              <a:spcBef>
                <a:spcPts val="0"/>
              </a:spcBef>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21AA3E3D-4D1D-4163-AD90-B772FBC95A7D}" type="datetime1">
              <a:rPr kumimoji="1" lang="ja-JP" altLang="en-US" smtClean="0"/>
              <a:t>2023/1/19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cxnSp>
        <p:nvCxnSpPr>
          <p:cNvPr id="8" name="直線コネクタ 7">
            <a:extLst>
              <a:ext uri="{FF2B5EF4-FFF2-40B4-BE49-F238E27FC236}">
                <a16:creationId xmlns:a16="http://schemas.microsoft.com/office/drawing/2014/main" id="{FEE24C5F-FDEB-41AC-8EE7-D7A90FDF0D4E}"/>
              </a:ext>
            </a:extLst>
          </p:cNvPr>
          <p:cNvCxnSpPr/>
          <p:nvPr userDrawn="1"/>
        </p:nvCxnSpPr>
        <p:spPr>
          <a:xfrm>
            <a:off x="3408372" y="1771739"/>
            <a:ext cx="0" cy="30818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8172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417190-F4F2-435C-9433-79F7AB9E97BF}" type="datetime1">
              <a:rPr kumimoji="1" lang="ja-JP" altLang="en-US" smtClean="0"/>
              <a:t>2023/1/19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10081626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1845" y="175028"/>
            <a:ext cx="8461208" cy="469865"/>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321845" y="846253"/>
            <a:ext cx="8461208" cy="5333166"/>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FBE731-6ED8-4A42-8A57-3C41D7584935}" type="datetime1">
              <a:rPr kumimoji="1" lang="ja-JP" altLang="en-US" smtClean="0"/>
              <a:t>2023/1/19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ea typeface="メイリオ" panose="020B0604030504040204" pitchFamily="50" charset="-128"/>
              </a:defRPr>
            </a:lvl1pPr>
          </a:lstStyle>
          <a:p>
            <a:endParaRPr kumimoji="1" lang="ja-JP" altLang="en-US"/>
          </a:p>
        </p:txBody>
      </p:sp>
      <p:sp>
        <p:nvSpPr>
          <p:cNvPr id="6" name="Slide Number Placeholder 5"/>
          <p:cNvSpPr>
            <a:spLocks noGrp="1"/>
          </p:cNvSpPr>
          <p:nvPr>
            <p:ph type="sldNum" sz="quarter" idx="4"/>
          </p:nvPr>
        </p:nvSpPr>
        <p:spPr>
          <a:xfrm>
            <a:off x="6885071" y="6356351"/>
            <a:ext cx="2057400" cy="365125"/>
          </a:xfrm>
          <a:prstGeom prst="rect">
            <a:avLst/>
          </a:prstGeom>
        </p:spPr>
        <p:txBody>
          <a:bodyPr vert="horz" lIns="91440" tIns="45720" rIns="91440" bIns="45720" rtlCol="0" anchor="ctr"/>
          <a:lstStyle>
            <a:lvl1pPr algn="r">
              <a:defRPr sz="2800">
                <a:solidFill>
                  <a:schemeClr val="tx1">
                    <a:tint val="75000"/>
                  </a:schemeClr>
                </a:solidFill>
                <a:latin typeface="Arial" panose="020B0604020202020204" pitchFamily="34" charset="0"/>
                <a:ea typeface="メイリオ" panose="020B0604030504040204" pitchFamily="50" charset="-128"/>
              </a:defRPr>
            </a:lvl1pPr>
          </a:lstStyle>
          <a:p>
            <a:fld id="{E205D82C-95A1-431E-8E38-AA614A14CDCF}" type="slidenum">
              <a:rPr lang="ja-JP" altLang="en-US" smtClean="0"/>
              <a:pPr/>
              <a:t>‹#›</a:t>
            </a:fld>
            <a:endParaRPr lang="ja-JP" altLang="en-US" dirty="0"/>
          </a:p>
        </p:txBody>
      </p:sp>
      <p:pic>
        <p:nvPicPr>
          <p:cNvPr id="7" name="図 6">
            <a:extLst>
              <a:ext uri="{FF2B5EF4-FFF2-40B4-BE49-F238E27FC236}">
                <a16:creationId xmlns:a16="http://schemas.microsoft.com/office/drawing/2014/main" id="{D9445425-3AD1-45CB-BDD6-281EC62A9D61}"/>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08622" y="90311"/>
            <a:ext cx="746942" cy="701311"/>
          </a:xfrm>
          <a:prstGeom prst="rect">
            <a:avLst/>
          </a:prstGeom>
        </p:spPr>
      </p:pic>
    </p:spTree>
    <p:extLst>
      <p:ext uri="{BB962C8B-B14F-4D97-AF65-F5344CB8AC3E}">
        <p14:creationId xmlns:p14="http://schemas.microsoft.com/office/powerpoint/2010/main" val="149842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7" r:id="rId4"/>
  </p:sldLayoutIdLst>
  <p:hf hdr="0" ftr="0" dt="0"/>
  <p:txStyles>
    <p:titleStyle>
      <a:lvl1pPr algn="l" defTabSz="914400" rtl="0" eaLnBrk="1" latinLnBrk="0" hangingPunct="1">
        <a:lnSpc>
          <a:spcPct val="90000"/>
        </a:lnSpc>
        <a:spcBef>
          <a:spcPct val="0"/>
        </a:spcBef>
        <a:buNone/>
        <a:defRPr kumimoji="1" sz="3200" kern="1200">
          <a:solidFill>
            <a:srgbClr val="FF0000"/>
          </a:solidFill>
          <a:latin typeface="Arial" panose="020B0604020202020204" pitchFamily="34" charset="0"/>
          <a:ea typeface="メイリオ" panose="020B0604030504040204" pitchFamily="50" charset="-128"/>
          <a:cs typeface="Segoe UI" panose="020B0502040204020203"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kumimoji="1" sz="2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kumimoji="1" sz="24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kumimoji="1" sz="20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www.kkaneko.jp/pro/scheme/index.html"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7.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7.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4.xml"/><Relationship Id="rId1" Type="http://schemas.openxmlformats.org/officeDocument/2006/relationships/vmlDrawing" Target="../drawings/vmlDrawing8.vml"/><Relationship Id="rId4" Type="http://schemas.openxmlformats.org/officeDocument/2006/relationships/image" Target="../media/image8.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4.xml"/><Relationship Id="rId1" Type="http://schemas.openxmlformats.org/officeDocument/2006/relationships/vmlDrawing" Target="../drawings/vmlDrawing9.vml"/><Relationship Id="rId4" Type="http://schemas.openxmlformats.org/officeDocument/2006/relationships/image" Target="../media/image8.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4.xml"/><Relationship Id="rId1" Type="http://schemas.openxmlformats.org/officeDocument/2006/relationships/vmlDrawing" Target="../drawings/vmlDrawing10.vml"/><Relationship Id="rId4" Type="http://schemas.openxmlformats.org/officeDocument/2006/relationships/image" Target="../media/image9.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4.xml"/><Relationship Id="rId1" Type="http://schemas.openxmlformats.org/officeDocument/2006/relationships/vmlDrawing" Target="../drawings/vmlDrawing11.vml"/><Relationship Id="rId4" Type="http://schemas.openxmlformats.org/officeDocument/2006/relationships/image" Target="../media/image9.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10.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10.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10.w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16.w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4.xml"/><Relationship Id="rId1" Type="http://schemas.openxmlformats.org/officeDocument/2006/relationships/vmlDrawing" Target="../drawings/vmlDrawing4.vml"/><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4.xml"/><Relationship Id="rId1" Type="http://schemas.openxmlformats.org/officeDocument/2006/relationships/vmlDrawing" Target="../drawings/vmlDrawing5.vml"/><Relationship Id="rId6" Type="http://schemas.openxmlformats.org/officeDocument/2006/relationships/image" Target="../media/image5.wmf"/><Relationship Id="rId5" Type="http://schemas.openxmlformats.org/officeDocument/2006/relationships/oleObject" Target="../embeddings/oleObject6.bin"/><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50157" y="1122363"/>
            <a:ext cx="8243685" cy="2387600"/>
          </a:xfrm>
        </p:spPr>
        <p:txBody>
          <a:bodyPr>
            <a:noAutofit/>
          </a:bodyPr>
          <a:lstStyle/>
          <a:p>
            <a:r>
              <a:rPr lang="en-US" altLang="ja-JP" dirty="0">
                <a:latin typeface="メイリオ" panose="020B0604030504040204" pitchFamily="50" charset="-128"/>
              </a:rPr>
              <a:t>s</a:t>
            </a:r>
            <a:r>
              <a:rPr lang="en-US" altLang="ja-JP" sz="4400" dirty="0">
                <a:latin typeface="メイリオ" panose="020B0604030504040204" pitchFamily="50" charset="-128"/>
              </a:rPr>
              <a:t>p-14. </a:t>
            </a:r>
            <a:r>
              <a:rPr lang="ja-JP" altLang="en-US" sz="4400" dirty="0">
                <a:latin typeface="メイリオ" panose="020B0604030504040204" pitchFamily="50" charset="-128"/>
              </a:rPr>
              <a:t>ニュートン法</a:t>
            </a:r>
            <a:r>
              <a:rPr lang="en-US" altLang="ja-JP" dirty="0"/>
              <a:t/>
            </a:r>
            <a:br>
              <a:rPr lang="en-US" altLang="ja-JP" dirty="0"/>
            </a:br>
            <a:endParaRPr lang="ja-JP" altLang="en-US" dirty="0"/>
          </a:p>
        </p:txBody>
      </p:sp>
      <p:sp>
        <p:nvSpPr>
          <p:cNvPr id="4" name="スライド番号プレースホルダー 3"/>
          <p:cNvSpPr>
            <a:spLocks noGrp="1"/>
          </p:cNvSpPr>
          <p:nvPr>
            <p:ph type="sldNum" sz="quarter" idx="12"/>
          </p:nvPr>
        </p:nvSpPr>
        <p:spPr/>
        <p:txBody>
          <a:bodyPr>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5940FB6-D91C-4C45-82A6-6C3F63B50793}" type="slidenum">
              <a:rPr kumimoji="0" lang="ja-JP" altLang="en-US" sz="28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ja-JP" altLang="en-US" sz="28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メイリオ" panose="020B0604030504040204" pitchFamily="50" charset="-128"/>
              <a:cs typeface="+mn-cs"/>
            </a:endParaRPr>
          </a:p>
        </p:txBody>
      </p:sp>
      <p:sp>
        <p:nvSpPr>
          <p:cNvPr id="9" name="正方形/長方形 8"/>
          <p:cNvSpPr/>
          <p:nvPr/>
        </p:nvSpPr>
        <p:spPr>
          <a:xfrm>
            <a:off x="3875482" y="4869762"/>
            <a:ext cx="1415772" cy="461665"/>
          </a:xfrm>
          <a:prstGeom prst="rect">
            <a:avLst/>
          </a:prstGeom>
        </p:spPr>
        <p:txBody>
          <a:bodyPr wrap="none">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prstClr val="black"/>
                </a:solidFill>
                <a:effectLst/>
                <a:uLnTx/>
                <a:uFillTx/>
                <a:latin typeface="Arial" panose="020B0604020202020204" pitchFamily="34" charset="0"/>
                <a:ea typeface="メイリオ" panose="020B0604030504040204" pitchFamily="50" charset="-128"/>
                <a:cs typeface="+mn-cs"/>
              </a:rPr>
              <a:t>金子邦彦</a:t>
            </a:r>
          </a:p>
        </p:txBody>
      </p:sp>
      <p:pic>
        <p:nvPicPr>
          <p:cNvPr id="7" name="Picture 2" descr="https://mirrors.creativecommons.org/presskit/buttons/88x31/png/by-nc-sa.eu.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5105" y="5928126"/>
            <a:ext cx="1433790" cy="501649"/>
          </a:xfrm>
          <a:prstGeom prst="rect">
            <a:avLst/>
          </a:prstGeom>
          <a:noFill/>
          <a:extLst>
            <a:ext uri="{909E8E84-426E-40DD-AFC4-6F175D3DCCD1}">
              <a14:hiddenFill xmlns:a14="http://schemas.microsoft.com/office/drawing/2010/main">
                <a:solidFill>
                  <a:srgbClr val="FFFFFF"/>
                </a:solidFill>
              </a14:hiddenFill>
            </a:ext>
          </a:extLst>
        </p:spPr>
      </p:pic>
      <p:pic>
        <p:nvPicPr>
          <p:cNvPr id="5" name="図 4" descr="メガネをかけた男性&#10;&#10;自動的に生成された説明">
            <a:extLst>
              <a:ext uri="{FF2B5EF4-FFF2-40B4-BE49-F238E27FC236}">
                <a16:creationId xmlns:a16="http://schemas.microsoft.com/office/drawing/2014/main" id="{1C3B59FE-4A47-434A-A600-E43D38ADCC7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89428" y="4610382"/>
            <a:ext cx="710957" cy="937036"/>
          </a:xfrm>
          <a:prstGeom prst="rect">
            <a:avLst/>
          </a:prstGeom>
        </p:spPr>
      </p:pic>
      <p:sp>
        <p:nvSpPr>
          <p:cNvPr id="8" name="字幕 7">
            <a:extLst>
              <a:ext uri="{FF2B5EF4-FFF2-40B4-BE49-F238E27FC236}">
                <a16:creationId xmlns:a16="http://schemas.microsoft.com/office/drawing/2014/main" id="{E246CD48-9EDC-44F7-8CDD-2B1DAA1CE26F}"/>
              </a:ext>
            </a:extLst>
          </p:cNvPr>
          <p:cNvSpPr>
            <a:spLocks noGrp="1"/>
          </p:cNvSpPr>
          <p:nvPr>
            <p:ph type="subTitle" idx="1"/>
          </p:nvPr>
        </p:nvSpPr>
        <p:spPr>
          <a:xfrm>
            <a:off x="450157" y="3301658"/>
            <a:ext cx="8266421" cy="1506085"/>
          </a:xfrm>
        </p:spPr>
        <p:txBody>
          <a:bodyPr>
            <a:normAutofit/>
          </a:bodyPr>
          <a:lstStyle/>
          <a:p>
            <a:r>
              <a:rPr lang="ja-JP" altLang="en-US" dirty="0"/>
              <a:t>（</a:t>
            </a:r>
            <a:r>
              <a:rPr lang="en-US" altLang="ja-JP" dirty="0"/>
              <a:t>Scheme</a:t>
            </a:r>
            <a:r>
              <a:rPr lang="ja-JP" altLang="en-US" dirty="0"/>
              <a:t> プログラミング）</a:t>
            </a:r>
          </a:p>
          <a:p>
            <a:r>
              <a:rPr lang="en-US" altLang="ja-JP" dirty="0"/>
              <a:t>URL: </a:t>
            </a:r>
            <a:r>
              <a:rPr lang="en-US" altLang="ja-JP" dirty="0">
                <a:hlinkClick r:id="rId5"/>
              </a:rPr>
              <a:t>https://</a:t>
            </a:r>
            <a:r>
              <a:rPr lang="en-US" altLang="ja-JP" dirty="0" err="1">
                <a:hlinkClick r:id="rId5"/>
              </a:rPr>
              <a:t>www.kkaneko.jp</a:t>
            </a:r>
            <a:r>
              <a:rPr lang="en-US" altLang="ja-JP" dirty="0">
                <a:hlinkClick r:id="rId5"/>
              </a:rPr>
              <a:t>/pro/scheme/</a:t>
            </a:r>
            <a:r>
              <a:rPr lang="en-US" altLang="ja-JP">
                <a:hlinkClick r:id="rId5"/>
              </a:rPr>
              <a:t>index.html</a:t>
            </a:r>
            <a:endParaRPr lang="en-US" altLang="ja-JP" dirty="0"/>
          </a:p>
          <a:p>
            <a:endParaRPr lang="en-US" altLang="ja-JP" dirty="0"/>
          </a:p>
        </p:txBody>
      </p:sp>
    </p:spTree>
    <p:extLst>
      <p:ext uri="{BB962C8B-B14F-4D97-AF65-F5344CB8AC3E}">
        <p14:creationId xmlns:p14="http://schemas.microsoft.com/office/powerpoint/2010/main" val="670952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685800" y="1079500"/>
            <a:ext cx="7772400" cy="5956300"/>
          </a:xfrm>
        </p:spPr>
        <p:txBody>
          <a:bodyPr/>
          <a:lstStyle/>
          <a:p>
            <a:pPr eaLnBrk="1" hangingPunct="1">
              <a:lnSpc>
                <a:spcPct val="110000"/>
              </a:lnSpc>
            </a:pPr>
            <a:r>
              <a:rPr lang="ja-JP" altLang="en-US"/>
              <a:t>初期近似値 </a:t>
            </a:r>
            <a:r>
              <a:rPr lang="en-US" altLang="ja-JP"/>
              <a:t>x</a:t>
            </a:r>
            <a:r>
              <a:rPr lang="en-US" altLang="ja-JP" baseline="-25000"/>
              <a:t>0</a:t>
            </a:r>
            <a:r>
              <a:rPr lang="en-US" altLang="ja-JP"/>
              <a:t> </a:t>
            </a:r>
            <a:r>
              <a:rPr lang="ja-JP" altLang="en-US"/>
              <a:t>から出発</a:t>
            </a:r>
          </a:p>
          <a:p>
            <a:pPr eaLnBrk="1" hangingPunct="1">
              <a:lnSpc>
                <a:spcPct val="110000"/>
              </a:lnSpc>
            </a:pPr>
            <a:r>
              <a:rPr lang="ja-JP" altLang="en-US">
                <a:solidFill>
                  <a:schemeClr val="accent2"/>
                </a:solidFill>
              </a:rPr>
              <a:t>反復公式</a:t>
            </a:r>
          </a:p>
          <a:p>
            <a:pPr eaLnBrk="1" hangingPunct="1">
              <a:lnSpc>
                <a:spcPct val="110000"/>
              </a:lnSpc>
            </a:pPr>
            <a:endParaRPr lang="ja-JP" altLang="en-US"/>
          </a:p>
          <a:p>
            <a:pPr eaLnBrk="1" hangingPunct="1">
              <a:lnSpc>
                <a:spcPct val="110000"/>
              </a:lnSpc>
            </a:pPr>
            <a:endParaRPr lang="ja-JP" altLang="en-US"/>
          </a:p>
          <a:p>
            <a:pPr eaLnBrk="1" hangingPunct="1">
              <a:lnSpc>
                <a:spcPct val="110000"/>
              </a:lnSpc>
              <a:buFontTx/>
              <a:buNone/>
            </a:pPr>
            <a:r>
              <a:rPr lang="ja-JP" altLang="en-US"/>
              <a:t>	</a:t>
            </a:r>
          </a:p>
          <a:p>
            <a:pPr eaLnBrk="1" hangingPunct="1">
              <a:lnSpc>
                <a:spcPct val="110000"/>
              </a:lnSpc>
              <a:buFontTx/>
              <a:buNone/>
            </a:pPr>
            <a:r>
              <a:rPr lang="ja-JP" altLang="en-US"/>
              <a:t>	を繰り返す</a:t>
            </a:r>
          </a:p>
          <a:p>
            <a:pPr eaLnBrk="1" hangingPunct="1">
              <a:lnSpc>
                <a:spcPct val="110000"/>
              </a:lnSpc>
            </a:pPr>
            <a:r>
              <a:rPr lang="en-US" altLang="ja-JP"/>
              <a:t>x</a:t>
            </a:r>
            <a:r>
              <a:rPr lang="en-US" altLang="ja-JP" baseline="-25000"/>
              <a:t>1</a:t>
            </a:r>
            <a:r>
              <a:rPr lang="en-US" altLang="ja-JP"/>
              <a:t>, x</a:t>
            </a:r>
            <a:r>
              <a:rPr lang="en-US" altLang="ja-JP" baseline="-25000"/>
              <a:t>2</a:t>
            </a:r>
            <a:r>
              <a:rPr lang="en-US" altLang="ja-JP"/>
              <a:t>, x</a:t>
            </a:r>
            <a:r>
              <a:rPr lang="en-US" altLang="ja-JP" baseline="-25000"/>
              <a:t>3</a:t>
            </a:r>
            <a:r>
              <a:rPr lang="en-US" altLang="ja-JP"/>
              <a:t> ... </a:t>
            </a:r>
            <a:r>
              <a:rPr lang="ja-JP" altLang="en-US"/>
              <a:t>は，だんだんと解に近づいていく（と望むことができる）</a:t>
            </a:r>
          </a:p>
        </p:txBody>
      </p:sp>
      <p:graphicFrame>
        <p:nvGraphicFramePr>
          <p:cNvPr id="12292" name="Object 4"/>
          <p:cNvGraphicFramePr>
            <a:graphicFrameLocks noChangeAspect="1"/>
          </p:cNvGraphicFramePr>
          <p:nvPr/>
        </p:nvGraphicFramePr>
        <p:xfrm>
          <a:off x="2266950" y="2603500"/>
          <a:ext cx="3886200" cy="1346200"/>
        </p:xfrm>
        <a:graphic>
          <a:graphicData uri="http://schemas.openxmlformats.org/presentationml/2006/ole">
            <mc:AlternateContent xmlns:mc="http://schemas.openxmlformats.org/markup-compatibility/2006">
              <mc:Choice xmlns:v="urn:schemas-microsoft-com:vml" Requires="v">
                <p:oleObj spid="_x0000_s6149" name="数式" r:id="rId3" imgW="1054100" imgH="431800" progId="Equation.3">
                  <p:embed/>
                </p:oleObj>
              </mc:Choice>
              <mc:Fallback>
                <p:oleObj name="数式" r:id="rId3" imgW="1054100" imgH="431800" progId="Equation.3">
                  <p:embed/>
                  <p:pic>
                    <p:nvPicPr>
                      <p:cNvPr id="12292"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6950" y="2603500"/>
                        <a:ext cx="3886200" cy="1346200"/>
                      </a:xfrm>
                      <a:prstGeom prst="rect">
                        <a:avLst/>
                      </a:prstGeom>
                      <a:solidFill>
                        <a:srgbClr val="CCFFFF">
                          <a:alpha val="50195"/>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Rectangle 2"/>
          <p:cNvSpPr>
            <a:spLocks noGrp="1" noChangeArrowheads="1"/>
          </p:cNvSpPr>
          <p:nvPr>
            <p:ph type="title"/>
          </p:nvPr>
        </p:nvSpPr>
        <p:spPr/>
        <p:txBody>
          <a:bodyPr>
            <a:normAutofit fontScale="90000"/>
          </a:bodyPr>
          <a:lstStyle/>
          <a:p>
            <a:pPr eaLnBrk="1" hangingPunct="1"/>
            <a:r>
              <a:rPr lang="ja-JP" altLang="en-US" dirty="0"/>
              <a:t>ニュートン法</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10</a:t>
            </a:fld>
            <a:endParaRPr kumimoji="1" lang="ja-JP" altLang="en-US"/>
          </a:p>
        </p:txBody>
      </p:sp>
    </p:spTree>
    <p:extLst>
      <p:ext uri="{BB962C8B-B14F-4D97-AF65-F5344CB8AC3E}">
        <p14:creationId xmlns:p14="http://schemas.microsoft.com/office/powerpoint/2010/main" val="2437593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685800" y="1079500"/>
            <a:ext cx="7772400" cy="5956300"/>
          </a:xfrm>
        </p:spPr>
        <p:txBody>
          <a:bodyPr/>
          <a:lstStyle/>
          <a:p>
            <a:pPr eaLnBrk="1" hangingPunct="1">
              <a:lnSpc>
                <a:spcPct val="110000"/>
              </a:lnSpc>
            </a:pPr>
            <a:r>
              <a:rPr lang="ja-JP" altLang="en-US" dirty="0"/>
              <a:t>初期近似値 </a:t>
            </a:r>
            <a:r>
              <a:rPr lang="en-US" altLang="ja-JP" dirty="0" err="1"/>
              <a:t>x</a:t>
            </a:r>
            <a:r>
              <a:rPr lang="en-US" altLang="ja-JP" baseline="-25000" dirty="0" err="1"/>
              <a:t>0</a:t>
            </a:r>
            <a:r>
              <a:rPr lang="en-US" altLang="ja-JP" dirty="0"/>
              <a:t> </a:t>
            </a:r>
            <a:r>
              <a:rPr lang="ja-JP" altLang="en-US" dirty="0"/>
              <a:t>から出発</a:t>
            </a:r>
          </a:p>
          <a:p>
            <a:pPr eaLnBrk="1" hangingPunct="1">
              <a:lnSpc>
                <a:spcPct val="110000"/>
              </a:lnSpc>
            </a:pPr>
            <a:r>
              <a:rPr lang="ja-JP" altLang="en-US" dirty="0">
                <a:solidFill>
                  <a:schemeClr val="accent2"/>
                </a:solidFill>
              </a:rPr>
              <a:t>反復公式</a:t>
            </a:r>
          </a:p>
          <a:p>
            <a:pPr eaLnBrk="1" hangingPunct="1">
              <a:lnSpc>
                <a:spcPct val="110000"/>
              </a:lnSpc>
            </a:pPr>
            <a:endParaRPr lang="ja-JP" altLang="en-US" dirty="0"/>
          </a:p>
          <a:p>
            <a:pPr eaLnBrk="1" hangingPunct="1">
              <a:lnSpc>
                <a:spcPct val="110000"/>
              </a:lnSpc>
            </a:pPr>
            <a:endParaRPr lang="ja-JP" altLang="en-US" dirty="0"/>
          </a:p>
          <a:p>
            <a:pPr eaLnBrk="1" hangingPunct="1">
              <a:lnSpc>
                <a:spcPct val="110000"/>
              </a:lnSpc>
              <a:buFontTx/>
              <a:buNone/>
            </a:pPr>
            <a:r>
              <a:rPr lang="ja-JP" altLang="en-US" dirty="0"/>
              <a:t>	</a:t>
            </a:r>
          </a:p>
          <a:p>
            <a:pPr eaLnBrk="1" hangingPunct="1">
              <a:lnSpc>
                <a:spcPct val="110000"/>
              </a:lnSpc>
              <a:buFontTx/>
              <a:buNone/>
            </a:pPr>
            <a:r>
              <a:rPr lang="ja-JP" altLang="en-US" dirty="0"/>
              <a:t>	を繰り返す</a:t>
            </a:r>
          </a:p>
          <a:p>
            <a:pPr eaLnBrk="1" hangingPunct="1">
              <a:lnSpc>
                <a:spcPct val="110000"/>
              </a:lnSpc>
            </a:pPr>
            <a:r>
              <a:rPr lang="en-US" altLang="ja-JP" dirty="0" err="1"/>
              <a:t>x</a:t>
            </a:r>
            <a:r>
              <a:rPr lang="en-US" altLang="ja-JP" baseline="-25000" dirty="0" err="1"/>
              <a:t>1</a:t>
            </a:r>
            <a:r>
              <a:rPr lang="en-US" altLang="ja-JP" dirty="0"/>
              <a:t>, </a:t>
            </a:r>
            <a:r>
              <a:rPr lang="en-US" altLang="ja-JP" dirty="0" err="1"/>
              <a:t>x</a:t>
            </a:r>
            <a:r>
              <a:rPr lang="en-US" altLang="ja-JP" baseline="-25000" dirty="0" err="1"/>
              <a:t>2</a:t>
            </a:r>
            <a:r>
              <a:rPr lang="en-US" altLang="ja-JP" dirty="0"/>
              <a:t>, </a:t>
            </a:r>
            <a:r>
              <a:rPr lang="en-US" altLang="ja-JP" dirty="0" err="1"/>
              <a:t>x</a:t>
            </a:r>
            <a:r>
              <a:rPr lang="en-US" altLang="ja-JP" baseline="-25000" dirty="0" err="1"/>
              <a:t>3</a:t>
            </a:r>
            <a:r>
              <a:rPr lang="en-US" altLang="ja-JP" dirty="0"/>
              <a:t> ... </a:t>
            </a:r>
            <a:r>
              <a:rPr lang="ja-JP" altLang="en-US" dirty="0"/>
              <a:t>は，だんだんと解に近づいていく（と望むことができる）</a:t>
            </a:r>
          </a:p>
        </p:txBody>
      </p:sp>
      <p:graphicFrame>
        <p:nvGraphicFramePr>
          <p:cNvPr id="13316" name="Object 4"/>
          <p:cNvGraphicFramePr>
            <a:graphicFrameLocks noChangeAspect="1"/>
          </p:cNvGraphicFramePr>
          <p:nvPr/>
        </p:nvGraphicFramePr>
        <p:xfrm>
          <a:off x="2266950" y="2603500"/>
          <a:ext cx="3886200" cy="1346200"/>
        </p:xfrm>
        <a:graphic>
          <a:graphicData uri="http://schemas.openxmlformats.org/presentationml/2006/ole">
            <mc:AlternateContent xmlns:mc="http://schemas.openxmlformats.org/markup-compatibility/2006">
              <mc:Choice xmlns:v="urn:schemas-microsoft-com:vml" Requires="v">
                <p:oleObj spid="_x0000_s7173" name="数式" r:id="rId3" imgW="1054100" imgH="431800" progId="Equation.3">
                  <p:embed/>
                </p:oleObj>
              </mc:Choice>
              <mc:Fallback>
                <p:oleObj name="数式" r:id="rId3" imgW="1054100" imgH="431800" progId="Equation.3">
                  <p:embed/>
                  <p:pic>
                    <p:nvPicPr>
                      <p:cNvPr id="13316"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6950" y="2603500"/>
                        <a:ext cx="3886200" cy="1346200"/>
                      </a:xfrm>
                      <a:prstGeom prst="rect">
                        <a:avLst/>
                      </a:prstGeom>
                      <a:solidFill>
                        <a:srgbClr val="CCFFFF">
                          <a:alpha val="50195"/>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317" name="Text Box 5"/>
          <p:cNvSpPr txBox="1">
            <a:spLocks noChangeArrowheads="1"/>
          </p:cNvSpPr>
          <p:nvPr/>
        </p:nvSpPr>
        <p:spPr bwMode="auto">
          <a:xfrm>
            <a:off x="196850" y="5187950"/>
            <a:ext cx="8039380" cy="107721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lvl="1" eaLnBrk="1" hangingPunct="1">
              <a:spcBef>
                <a:spcPct val="0"/>
              </a:spcBef>
              <a:buFontTx/>
              <a:buNone/>
            </a:pPr>
            <a:r>
              <a:rPr lang="ja-JP" altLang="en-US" sz="3200" dirty="0"/>
              <a:t>これは，点（</a:t>
            </a:r>
            <a:r>
              <a:rPr lang="en-US" altLang="ja-JP" sz="3200" dirty="0"/>
              <a:t>x</a:t>
            </a:r>
            <a:r>
              <a:rPr lang="en-US" altLang="ja-JP" sz="3200" baseline="-25000" dirty="0"/>
              <a:t>i</a:t>
            </a:r>
            <a:r>
              <a:rPr lang="en-US" altLang="ja-JP" sz="3200" dirty="0"/>
              <a:t>, f(x</a:t>
            </a:r>
            <a:r>
              <a:rPr lang="en-US" altLang="ja-JP" sz="3200" baseline="-25000" dirty="0"/>
              <a:t>i</a:t>
            </a:r>
            <a:r>
              <a:rPr lang="en-US" altLang="ja-JP" sz="3200" dirty="0"/>
              <a:t>) </a:t>
            </a:r>
            <a:r>
              <a:rPr lang="ja-JP" altLang="en-US" sz="3200" dirty="0"/>
              <a:t>）における </a:t>
            </a:r>
            <a:r>
              <a:rPr lang="ja-JP" altLang="en-US" sz="3200" dirty="0">
                <a:solidFill>
                  <a:schemeClr val="tx2"/>
                </a:solidFill>
              </a:rPr>
              <a:t>接線</a:t>
            </a:r>
            <a:r>
              <a:rPr lang="ja-JP" altLang="en-US" sz="3200" dirty="0"/>
              <a:t>と，</a:t>
            </a:r>
            <a:endParaRPr lang="en-US" altLang="ja-JP" sz="3200" dirty="0"/>
          </a:p>
          <a:p>
            <a:pPr lvl="1" eaLnBrk="1" hangingPunct="1">
              <a:spcBef>
                <a:spcPct val="0"/>
              </a:spcBef>
              <a:buFontTx/>
              <a:buNone/>
            </a:pPr>
            <a:r>
              <a:rPr lang="en-US" altLang="ja-JP" sz="3200" dirty="0">
                <a:solidFill>
                  <a:schemeClr val="tx2"/>
                </a:solidFill>
              </a:rPr>
              <a:t>x</a:t>
            </a:r>
            <a:r>
              <a:rPr lang="ja-JP" altLang="en-US" sz="3200" dirty="0">
                <a:solidFill>
                  <a:schemeClr val="tx2"/>
                </a:solidFill>
              </a:rPr>
              <a:t>軸</a:t>
            </a:r>
            <a:r>
              <a:rPr lang="ja-JP" altLang="en-US" sz="3200" dirty="0"/>
              <a:t> </a:t>
            </a:r>
            <a:r>
              <a:rPr lang="en-US" altLang="ja-JP" sz="3200" dirty="0"/>
              <a:t>(y=0) </a:t>
            </a:r>
            <a:r>
              <a:rPr lang="ja-JP" altLang="en-US" sz="3200" dirty="0"/>
              <a:t>との</a:t>
            </a:r>
            <a:r>
              <a:rPr lang="ja-JP" altLang="en-US" sz="3200" dirty="0">
                <a:solidFill>
                  <a:schemeClr val="tx2"/>
                </a:solidFill>
              </a:rPr>
              <a:t>交点</a:t>
            </a:r>
            <a:r>
              <a:rPr lang="ja-JP" altLang="en-US" sz="3200" dirty="0"/>
              <a:t> </a:t>
            </a:r>
            <a:r>
              <a:rPr lang="en-US" altLang="ja-JP" sz="3200" dirty="0"/>
              <a:t>(</a:t>
            </a:r>
            <a:r>
              <a:rPr lang="en-US" altLang="ja-JP" sz="3200" dirty="0" err="1"/>
              <a:t>x</a:t>
            </a:r>
            <a:r>
              <a:rPr lang="en-US" altLang="ja-JP" sz="3200" baseline="-25000" dirty="0" err="1"/>
              <a:t>i+1</a:t>
            </a:r>
            <a:r>
              <a:rPr lang="en-US" altLang="ja-JP" sz="3200" dirty="0"/>
              <a:t>, 0) </a:t>
            </a:r>
            <a:r>
              <a:rPr lang="ja-JP" altLang="en-US" sz="3200" dirty="0"/>
              <a:t>を求めている</a:t>
            </a:r>
          </a:p>
        </p:txBody>
      </p:sp>
      <p:sp>
        <p:nvSpPr>
          <p:cNvPr id="13318" name="Line 6"/>
          <p:cNvSpPr>
            <a:spLocks noChangeShapeType="1"/>
          </p:cNvSpPr>
          <p:nvPr/>
        </p:nvSpPr>
        <p:spPr bwMode="auto">
          <a:xfrm flipV="1">
            <a:off x="3898900" y="4000500"/>
            <a:ext cx="0" cy="1130300"/>
          </a:xfrm>
          <a:prstGeom prst="line">
            <a:avLst/>
          </a:prstGeom>
          <a:noFill/>
          <a:ln w="5715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8" name="Rectangle 2"/>
          <p:cNvSpPr>
            <a:spLocks noGrp="1" noChangeArrowheads="1"/>
          </p:cNvSpPr>
          <p:nvPr>
            <p:ph type="title"/>
          </p:nvPr>
        </p:nvSpPr>
        <p:spPr/>
        <p:txBody>
          <a:bodyPr>
            <a:normAutofit fontScale="90000"/>
          </a:bodyPr>
          <a:lstStyle/>
          <a:p>
            <a:pPr eaLnBrk="1" hangingPunct="1"/>
            <a:r>
              <a:rPr lang="ja-JP" altLang="en-US" dirty="0"/>
              <a:t>ニュートン法</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11</a:t>
            </a:fld>
            <a:endParaRPr kumimoji="1" lang="ja-JP" altLang="en-US"/>
          </a:p>
        </p:txBody>
      </p:sp>
    </p:spTree>
    <p:extLst>
      <p:ext uri="{BB962C8B-B14F-4D97-AF65-F5344CB8AC3E}">
        <p14:creationId xmlns:p14="http://schemas.microsoft.com/office/powerpoint/2010/main" val="2244113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38" name="Object 2"/>
          <p:cNvGraphicFramePr>
            <a:graphicFrameLocks noChangeAspect="1"/>
          </p:cNvGraphicFramePr>
          <p:nvPr/>
        </p:nvGraphicFramePr>
        <p:xfrm>
          <a:off x="187325" y="182563"/>
          <a:ext cx="8688388" cy="6469062"/>
        </p:xfrm>
        <a:graphic>
          <a:graphicData uri="http://schemas.openxmlformats.org/presentationml/2006/ole">
            <mc:AlternateContent xmlns:mc="http://schemas.openxmlformats.org/markup-compatibility/2006">
              <mc:Choice xmlns:v="urn:schemas-microsoft-com:vml" Requires="v">
                <p:oleObj spid="_x0000_s8197" name="グラフ" r:id="rId3" imgW="5762625" imgH="3600298" progId="Excel.Chart.8">
                  <p:embed/>
                </p:oleObj>
              </mc:Choice>
              <mc:Fallback>
                <p:oleObj name="グラフ" r:id="rId3" imgW="5762625" imgH="3600298" progId="Excel.Chart.8">
                  <p:embed/>
                  <p:pic>
                    <p:nvPicPr>
                      <p:cNvPr id="14338"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325" y="182563"/>
                        <a:ext cx="8688388" cy="6469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339" name="Text Box 3"/>
          <p:cNvSpPr txBox="1">
            <a:spLocks noChangeArrowheads="1"/>
          </p:cNvSpPr>
          <p:nvPr/>
        </p:nvSpPr>
        <p:spPr bwMode="auto">
          <a:xfrm>
            <a:off x="8194675" y="2405063"/>
            <a:ext cx="450850" cy="83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4800"/>
              <a:t>x</a:t>
            </a:r>
          </a:p>
        </p:txBody>
      </p:sp>
      <p:sp>
        <p:nvSpPr>
          <p:cNvPr id="14340" name="Oval 4"/>
          <p:cNvSpPr>
            <a:spLocks noChangeArrowheads="1"/>
          </p:cNvSpPr>
          <p:nvPr/>
        </p:nvSpPr>
        <p:spPr bwMode="auto">
          <a:xfrm>
            <a:off x="641350" y="5411788"/>
            <a:ext cx="241300" cy="263525"/>
          </a:xfrm>
          <a:prstGeom prst="ellipse">
            <a:avLst/>
          </a:prstGeom>
          <a:solidFill>
            <a:schemeClr val="tx2">
              <a:alpha val="50195"/>
            </a:schemeClr>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14341" name="Text Box 5"/>
          <p:cNvSpPr txBox="1">
            <a:spLocks noChangeArrowheads="1"/>
          </p:cNvSpPr>
          <p:nvPr/>
        </p:nvSpPr>
        <p:spPr bwMode="auto">
          <a:xfrm>
            <a:off x="2041525" y="5314950"/>
            <a:ext cx="3341688" cy="1076325"/>
          </a:xfrm>
          <a:prstGeom prst="rect">
            <a:avLst/>
          </a:prstGeom>
          <a:noFill/>
          <a:ln w="952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a:solidFill>
                  <a:srgbClr val="008000"/>
                </a:solidFill>
              </a:rPr>
              <a:t>関数上の点 </a:t>
            </a:r>
            <a:r>
              <a:rPr lang="en-US" altLang="ja-JP">
                <a:solidFill>
                  <a:srgbClr val="008000"/>
                </a:solidFill>
              </a:rPr>
              <a:t>(0, -6)</a:t>
            </a:r>
          </a:p>
          <a:p>
            <a:pPr eaLnBrk="1" hangingPunct="1">
              <a:spcBef>
                <a:spcPct val="0"/>
              </a:spcBef>
              <a:buFontTx/>
              <a:buNone/>
            </a:pPr>
            <a:r>
              <a:rPr lang="en-US" altLang="ja-JP">
                <a:solidFill>
                  <a:srgbClr val="008000"/>
                </a:solidFill>
              </a:rPr>
              <a:t>x</a:t>
            </a:r>
            <a:r>
              <a:rPr lang="en-US" altLang="ja-JP" baseline="-25000">
                <a:solidFill>
                  <a:srgbClr val="008000"/>
                </a:solidFill>
              </a:rPr>
              <a:t>0</a:t>
            </a:r>
            <a:r>
              <a:rPr lang="en-US" altLang="ja-JP">
                <a:solidFill>
                  <a:srgbClr val="008000"/>
                </a:solidFill>
              </a:rPr>
              <a:t> = 0</a:t>
            </a:r>
          </a:p>
        </p:txBody>
      </p:sp>
      <p:sp>
        <p:nvSpPr>
          <p:cNvPr id="14342" name="Line 6"/>
          <p:cNvSpPr>
            <a:spLocks noChangeShapeType="1"/>
          </p:cNvSpPr>
          <p:nvPr/>
        </p:nvSpPr>
        <p:spPr bwMode="auto">
          <a:xfrm flipH="1" flipV="1">
            <a:off x="914400" y="5575300"/>
            <a:ext cx="1130300" cy="165100"/>
          </a:xfrm>
          <a:prstGeom prst="line">
            <a:avLst/>
          </a:prstGeom>
          <a:noFill/>
          <a:ln w="952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4343" name="Oval 7"/>
          <p:cNvSpPr>
            <a:spLocks noChangeArrowheads="1"/>
          </p:cNvSpPr>
          <p:nvPr/>
        </p:nvSpPr>
        <p:spPr bwMode="auto">
          <a:xfrm>
            <a:off x="1581150" y="3278188"/>
            <a:ext cx="241300" cy="263525"/>
          </a:xfrm>
          <a:prstGeom prst="ellipse">
            <a:avLst/>
          </a:prstGeom>
          <a:solidFill>
            <a:schemeClr val="tx2">
              <a:alpha val="50195"/>
            </a:schemeClr>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14344" name="Line 8"/>
          <p:cNvSpPr>
            <a:spLocks noChangeShapeType="1"/>
          </p:cNvSpPr>
          <p:nvPr/>
        </p:nvSpPr>
        <p:spPr bwMode="auto">
          <a:xfrm flipV="1">
            <a:off x="482600" y="647700"/>
            <a:ext cx="2489200" cy="551180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4345" name="Text Box 9"/>
          <p:cNvSpPr txBox="1">
            <a:spLocks noChangeArrowheads="1"/>
          </p:cNvSpPr>
          <p:nvPr/>
        </p:nvSpPr>
        <p:spPr bwMode="auto">
          <a:xfrm>
            <a:off x="174625" y="1225550"/>
            <a:ext cx="6510338" cy="1077913"/>
          </a:xfrm>
          <a:prstGeom prst="rect">
            <a:avLst/>
          </a:prstGeom>
          <a:solidFill>
            <a:schemeClr val="bg1"/>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a:solidFill>
                  <a:srgbClr val="008000"/>
                </a:solidFill>
              </a:rPr>
              <a:t>接線と </a:t>
            </a:r>
            <a:r>
              <a:rPr lang="en-US" altLang="ja-JP">
                <a:solidFill>
                  <a:srgbClr val="008000"/>
                </a:solidFill>
              </a:rPr>
              <a:t>x </a:t>
            </a:r>
            <a:r>
              <a:rPr lang="ja-JP" altLang="en-US">
                <a:solidFill>
                  <a:srgbClr val="008000"/>
                </a:solidFill>
              </a:rPr>
              <a:t>軸の交点 </a:t>
            </a:r>
            <a:r>
              <a:rPr lang="en-US" altLang="ja-JP">
                <a:solidFill>
                  <a:srgbClr val="008000"/>
                </a:solidFill>
              </a:rPr>
              <a:t>(0.54545454..., 0)</a:t>
            </a:r>
          </a:p>
          <a:p>
            <a:pPr eaLnBrk="1" hangingPunct="1">
              <a:spcBef>
                <a:spcPct val="0"/>
              </a:spcBef>
              <a:buFontTx/>
              <a:buNone/>
            </a:pPr>
            <a:r>
              <a:rPr lang="en-US" altLang="ja-JP">
                <a:solidFill>
                  <a:srgbClr val="008000"/>
                </a:solidFill>
              </a:rPr>
              <a:t>x</a:t>
            </a:r>
            <a:r>
              <a:rPr lang="en-US" altLang="ja-JP" baseline="-25000">
                <a:solidFill>
                  <a:srgbClr val="008000"/>
                </a:solidFill>
              </a:rPr>
              <a:t>1</a:t>
            </a:r>
            <a:r>
              <a:rPr lang="en-US" altLang="ja-JP">
                <a:solidFill>
                  <a:srgbClr val="008000"/>
                </a:solidFill>
              </a:rPr>
              <a:t> = 0.54545454...</a:t>
            </a:r>
          </a:p>
        </p:txBody>
      </p:sp>
      <p:sp>
        <p:nvSpPr>
          <p:cNvPr id="14346" name="Line 10"/>
          <p:cNvSpPr>
            <a:spLocks noChangeShapeType="1"/>
          </p:cNvSpPr>
          <p:nvPr/>
        </p:nvSpPr>
        <p:spPr bwMode="auto">
          <a:xfrm>
            <a:off x="1498600" y="2247900"/>
            <a:ext cx="152400" cy="1016000"/>
          </a:xfrm>
          <a:prstGeom prst="line">
            <a:avLst/>
          </a:prstGeom>
          <a:noFill/>
          <a:ln w="952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4347" name="Line 11"/>
          <p:cNvSpPr>
            <a:spLocks noChangeShapeType="1"/>
          </p:cNvSpPr>
          <p:nvPr/>
        </p:nvSpPr>
        <p:spPr bwMode="auto">
          <a:xfrm flipV="1">
            <a:off x="1701800" y="3111500"/>
            <a:ext cx="0" cy="142240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12</a:t>
            </a:fld>
            <a:endParaRPr kumimoji="1" lang="ja-JP" altLang="en-US"/>
          </a:p>
        </p:txBody>
      </p:sp>
    </p:spTree>
    <p:extLst>
      <p:ext uri="{BB962C8B-B14F-4D97-AF65-F5344CB8AC3E}">
        <p14:creationId xmlns:p14="http://schemas.microsoft.com/office/powerpoint/2010/main" val="2006248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2"/>
          <p:cNvGraphicFramePr>
            <a:graphicFrameLocks noChangeAspect="1"/>
          </p:cNvGraphicFramePr>
          <p:nvPr/>
        </p:nvGraphicFramePr>
        <p:xfrm>
          <a:off x="187325" y="182563"/>
          <a:ext cx="8688388" cy="6469062"/>
        </p:xfrm>
        <a:graphic>
          <a:graphicData uri="http://schemas.openxmlformats.org/presentationml/2006/ole">
            <mc:AlternateContent xmlns:mc="http://schemas.openxmlformats.org/markup-compatibility/2006">
              <mc:Choice xmlns:v="urn:schemas-microsoft-com:vml" Requires="v">
                <p:oleObj spid="_x0000_s9221" name="グラフ" r:id="rId3" imgW="5762625" imgH="3600298" progId="Excel.Chart.8">
                  <p:embed/>
                </p:oleObj>
              </mc:Choice>
              <mc:Fallback>
                <p:oleObj name="グラフ" r:id="rId3" imgW="5762625" imgH="3600298" progId="Excel.Chart.8">
                  <p:embed/>
                  <p:pic>
                    <p:nvPicPr>
                      <p:cNvPr id="15362"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325" y="182563"/>
                        <a:ext cx="8688388" cy="6469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363" name="Text Box 3"/>
          <p:cNvSpPr txBox="1">
            <a:spLocks noChangeArrowheads="1"/>
          </p:cNvSpPr>
          <p:nvPr/>
        </p:nvSpPr>
        <p:spPr bwMode="auto">
          <a:xfrm>
            <a:off x="8194675" y="2405063"/>
            <a:ext cx="450850" cy="83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4800"/>
              <a:t>x</a:t>
            </a:r>
          </a:p>
        </p:txBody>
      </p:sp>
      <p:sp>
        <p:nvSpPr>
          <p:cNvPr id="15364" name="Oval 4"/>
          <p:cNvSpPr>
            <a:spLocks noChangeArrowheads="1"/>
          </p:cNvSpPr>
          <p:nvPr/>
        </p:nvSpPr>
        <p:spPr bwMode="auto">
          <a:xfrm>
            <a:off x="1581150" y="3875088"/>
            <a:ext cx="241300" cy="263525"/>
          </a:xfrm>
          <a:prstGeom prst="ellipse">
            <a:avLst/>
          </a:prstGeom>
          <a:solidFill>
            <a:schemeClr val="tx2">
              <a:alpha val="50195"/>
            </a:schemeClr>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15365" name="Text Box 5"/>
          <p:cNvSpPr txBox="1">
            <a:spLocks noChangeArrowheads="1"/>
          </p:cNvSpPr>
          <p:nvPr/>
        </p:nvSpPr>
        <p:spPr bwMode="auto">
          <a:xfrm>
            <a:off x="1658938" y="4735512"/>
            <a:ext cx="7485062" cy="1077913"/>
          </a:xfrm>
          <a:prstGeom prst="rect">
            <a:avLst/>
          </a:prstGeom>
          <a:solidFill>
            <a:schemeClr val="bg1"/>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a:solidFill>
                  <a:srgbClr val="008000"/>
                </a:solidFill>
              </a:rPr>
              <a:t>関数上の点 </a:t>
            </a:r>
            <a:r>
              <a:rPr lang="en-US" altLang="ja-JP">
                <a:solidFill>
                  <a:srgbClr val="008000"/>
                </a:solidFill>
              </a:rPr>
              <a:t>(0.54545454..., -1.62283996...)</a:t>
            </a:r>
          </a:p>
          <a:p>
            <a:pPr eaLnBrk="1" hangingPunct="1">
              <a:spcBef>
                <a:spcPct val="0"/>
              </a:spcBef>
              <a:buFontTx/>
              <a:buNone/>
            </a:pPr>
            <a:r>
              <a:rPr lang="en-US" altLang="ja-JP">
                <a:solidFill>
                  <a:srgbClr val="008000"/>
                </a:solidFill>
              </a:rPr>
              <a:t>x</a:t>
            </a:r>
            <a:r>
              <a:rPr lang="en-US" altLang="ja-JP" baseline="-25000">
                <a:solidFill>
                  <a:srgbClr val="008000"/>
                </a:solidFill>
              </a:rPr>
              <a:t>1</a:t>
            </a:r>
            <a:r>
              <a:rPr lang="en-US" altLang="ja-JP">
                <a:solidFill>
                  <a:srgbClr val="008000"/>
                </a:solidFill>
              </a:rPr>
              <a:t> = 0.54545454...</a:t>
            </a:r>
          </a:p>
        </p:txBody>
      </p:sp>
      <p:sp>
        <p:nvSpPr>
          <p:cNvPr id="15366" name="Line 6"/>
          <p:cNvSpPr>
            <a:spLocks noChangeShapeType="1"/>
          </p:cNvSpPr>
          <p:nvPr/>
        </p:nvSpPr>
        <p:spPr bwMode="auto">
          <a:xfrm flipH="1" flipV="1">
            <a:off x="1803400" y="4076700"/>
            <a:ext cx="736600" cy="596900"/>
          </a:xfrm>
          <a:prstGeom prst="line">
            <a:avLst/>
          </a:prstGeom>
          <a:noFill/>
          <a:ln w="952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5367" name="Line 7"/>
          <p:cNvSpPr>
            <a:spLocks noChangeShapeType="1"/>
          </p:cNvSpPr>
          <p:nvPr/>
        </p:nvSpPr>
        <p:spPr bwMode="auto">
          <a:xfrm>
            <a:off x="2171700" y="2082800"/>
            <a:ext cx="152400" cy="1181100"/>
          </a:xfrm>
          <a:prstGeom prst="line">
            <a:avLst/>
          </a:prstGeom>
          <a:noFill/>
          <a:ln w="952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5368" name="Line 8"/>
          <p:cNvSpPr>
            <a:spLocks noChangeShapeType="1"/>
          </p:cNvSpPr>
          <p:nvPr/>
        </p:nvSpPr>
        <p:spPr bwMode="auto">
          <a:xfrm flipV="1">
            <a:off x="1701800" y="3111500"/>
            <a:ext cx="0" cy="142240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5369" name="Line 9"/>
          <p:cNvSpPr>
            <a:spLocks noChangeShapeType="1"/>
          </p:cNvSpPr>
          <p:nvPr/>
        </p:nvSpPr>
        <p:spPr bwMode="auto">
          <a:xfrm flipV="1">
            <a:off x="647700" y="863600"/>
            <a:ext cx="3911600" cy="426720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5370" name="Oval 10"/>
          <p:cNvSpPr>
            <a:spLocks noChangeArrowheads="1"/>
          </p:cNvSpPr>
          <p:nvPr/>
        </p:nvSpPr>
        <p:spPr bwMode="auto">
          <a:xfrm>
            <a:off x="2114550" y="3265488"/>
            <a:ext cx="241300" cy="263525"/>
          </a:xfrm>
          <a:prstGeom prst="ellipse">
            <a:avLst/>
          </a:prstGeom>
          <a:solidFill>
            <a:schemeClr val="tx2">
              <a:alpha val="50195"/>
            </a:schemeClr>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15371" name="Text Box 11"/>
          <p:cNvSpPr txBox="1">
            <a:spLocks noChangeArrowheads="1"/>
          </p:cNvSpPr>
          <p:nvPr/>
        </p:nvSpPr>
        <p:spPr bwMode="auto">
          <a:xfrm>
            <a:off x="403225" y="1022350"/>
            <a:ext cx="6510338" cy="1077913"/>
          </a:xfrm>
          <a:prstGeom prst="rect">
            <a:avLst/>
          </a:prstGeom>
          <a:solidFill>
            <a:schemeClr val="bg1"/>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a:solidFill>
                  <a:srgbClr val="008000"/>
                </a:solidFill>
              </a:rPr>
              <a:t>接線と </a:t>
            </a:r>
            <a:r>
              <a:rPr lang="en-US" altLang="ja-JP">
                <a:solidFill>
                  <a:srgbClr val="008000"/>
                </a:solidFill>
              </a:rPr>
              <a:t>x </a:t>
            </a:r>
            <a:r>
              <a:rPr lang="ja-JP" altLang="en-US">
                <a:solidFill>
                  <a:srgbClr val="008000"/>
                </a:solidFill>
              </a:rPr>
              <a:t>軸の交点 </a:t>
            </a:r>
            <a:r>
              <a:rPr lang="en-US" altLang="ja-JP">
                <a:solidFill>
                  <a:srgbClr val="008000"/>
                </a:solidFill>
              </a:rPr>
              <a:t>(0.84895321..., 0)</a:t>
            </a:r>
          </a:p>
          <a:p>
            <a:pPr eaLnBrk="1" hangingPunct="1">
              <a:spcBef>
                <a:spcPct val="0"/>
              </a:spcBef>
              <a:buFontTx/>
              <a:buNone/>
            </a:pPr>
            <a:r>
              <a:rPr lang="en-US" altLang="ja-JP">
                <a:solidFill>
                  <a:srgbClr val="008000"/>
                </a:solidFill>
              </a:rPr>
              <a:t>x</a:t>
            </a:r>
            <a:r>
              <a:rPr lang="en-US" altLang="ja-JP" baseline="-25000">
                <a:solidFill>
                  <a:srgbClr val="008000"/>
                </a:solidFill>
              </a:rPr>
              <a:t>2</a:t>
            </a:r>
            <a:r>
              <a:rPr lang="en-US" altLang="ja-JP">
                <a:solidFill>
                  <a:srgbClr val="008000"/>
                </a:solidFill>
              </a:rPr>
              <a:t> = 0.84895321...</a:t>
            </a:r>
          </a:p>
        </p:txBody>
      </p:sp>
      <p:sp>
        <p:nvSpPr>
          <p:cNvPr id="15372" name="Line 12"/>
          <p:cNvSpPr>
            <a:spLocks noChangeShapeType="1"/>
          </p:cNvSpPr>
          <p:nvPr/>
        </p:nvSpPr>
        <p:spPr bwMode="auto">
          <a:xfrm flipV="1">
            <a:off x="2222500" y="3073400"/>
            <a:ext cx="0" cy="93980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13</a:t>
            </a:fld>
            <a:endParaRPr kumimoji="1" lang="ja-JP" altLang="en-US"/>
          </a:p>
        </p:txBody>
      </p:sp>
    </p:spTree>
    <p:extLst>
      <p:ext uri="{BB962C8B-B14F-4D97-AF65-F5344CB8AC3E}">
        <p14:creationId xmlns:p14="http://schemas.microsoft.com/office/powerpoint/2010/main" val="1671633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86" name="Object 2"/>
          <p:cNvGraphicFramePr>
            <a:graphicFrameLocks noChangeAspect="1"/>
          </p:cNvGraphicFramePr>
          <p:nvPr/>
        </p:nvGraphicFramePr>
        <p:xfrm>
          <a:off x="187325" y="182563"/>
          <a:ext cx="8688388" cy="6469062"/>
        </p:xfrm>
        <a:graphic>
          <a:graphicData uri="http://schemas.openxmlformats.org/presentationml/2006/ole">
            <mc:AlternateContent xmlns:mc="http://schemas.openxmlformats.org/markup-compatibility/2006">
              <mc:Choice xmlns:v="urn:schemas-microsoft-com:vml" Requires="v">
                <p:oleObj spid="_x0000_s10245" name="グラフ" r:id="rId3" imgW="5762625" imgH="3600298" progId="Excel.Chart.8">
                  <p:embed/>
                </p:oleObj>
              </mc:Choice>
              <mc:Fallback>
                <p:oleObj name="グラフ" r:id="rId3" imgW="5762625" imgH="3600298" progId="Excel.Chart.8">
                  <p:embed/>
                  <p:pic>
                    <p:nvPicPr>
                      <p:cNvPr id="16386"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325" y="182563"/>
                        <a:ext cx="8688388" cy="6469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387" name="Text Box 3"/>
          <p:cNvSpPr txBox="1">
            <a:spLocks noChangeArrowheads="1"/>
          </p:cNvSpPr>
          <p:nvPr/>
        </p:nvSpPr>
        <p:spPr bwMode="auto">
          <a:xfrm>
            <a:off x="8194675" y="2405063"/>
            <a:ext cx="450850" cy="83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4800"/>
              <a:t>x</a:t>
            </a:r>
          </a:p>
        </p:txBody>
      </p:sp>
      <p:sp>
        <p:nvSpPr>
          <p:cNvPr id="16388" name="Oval 4"/>
          <p:cNvSpPr>
            <a:spLocks noChangeArrowheads="1"/>
          </p:cNvSpPr>
          <p:nvPr/>
        </p:nvSpPr>
        <p:spPr bwMode="auto">
          <a:xfrm>
            <a:off x="2101850" y="3417888"/>
            <a:ext cx="241300" cy="263525"/>
          </a:xfrm>
          <a:prstGeom prst="ellipse">
            <a:avLst/>
          </a:prstGeom>
          <a:solidFill>
            <a:schemeClr val="tx2">
              <a:alpha val="50195"/>
            </a:schemeClr>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16389" name="Text Box 5"/>
          <p:cNvSpPr txBox="1">
            <a:spLocks noChangeArrowheads="1"/>
          </p:cNvSpPr>
          <p:nvPr/>
        </p:nvSpPr>
        <p:spPr bwMode="auto">
          <a:xfrm>
            <a:off x="1614897" y="4366901"/>
            <a:ext cx="7485062" cy="1077912"/>
          </a:xfrm>
          <a:prstGeom prst="rect">
            <a:avLst/>
          </a:prstGeom>
          <a:solidFill>
            <a:schemeClr val="bg1"/>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a:solidFill>
                  <a:srgbClr val="008000"/>
                </a:solidFill>
              </a:rPr>
              <a:t>関数上の点 </a:t>
            </a:r>
            <a:r>
              <a:rPr lang="en-US" altLang="ja-JP">
                <a:solidFill>
                  <a:srgbClr val="008000"/>
                </a:solidFill>
              </a:rPr>
              <a:t>(0.84895321..., -0.37398512...)</a:t>
            </a:r>
          </a:p>
          <a:p>
            <a:pPr eaLnBrk="1" hangingPunct="1">
              <a:spcBef>
                <a:spcPct val="0"/>
              </a:spcBef>
              <a:buFontTx/>
              <a:buNone/>
            </a:pPr>
            <a:r>
              <a:rPr lang="en-US" altLang="ja-JP">
                <a:solidFill>
                  <a:srgbClr val="008000"/>
                </a:solidFill>
              </a:rPr>
              <a:t>x</a:t>
            </a:r>
            <a:r>
              <a:rPr lang="en-US" altLang="ja-JP" baseline="-25000">
                <a:solidFill>
                  <a:srgbClr val="008000"/>
                </a:solidFill>
              </a:rPr>
              <a:t>2</a:t>
            </a:r>
            <a:r>
              <a:rPr lang="en-US" altLang="ja-JP">
                <a:solidFill>
                  <a:srgbClr val="008000"/>
                </a:solidFill>
              </a:rPr>
              <a:t> = 0.84895321...</a:t>
            </a:r>
          </a:p>
        </p:txBody>
      </p:sp>
      <p:sp>
        <p:nvSpPr>
          <p:cNvPr id="16390" name="Line 6"/>
          <p:cNvSpPr>
            <a:spLocks noChangeShapeType="1"/>
          </p:cNvSpPr>
          <p:nvPr/>
        </p:nvSpPr>
        <p:spPr bwMode="auto">
          <a:xfrm flipH="1" flipV="1">
            <a:off x="2298700" y="3644900"/>
            <a:ext cx="720725" cy="688975"/>
          </a:xfrm>
          <a:prstGeom prst="line">
            <a:avLst/>
          </a:prstGeom>
          <a:noFill/>
          <a:ln w="952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6391" name="Text Box 7"/>
          <p:cNvSpPr txBox="1">
            <a:spLocks noChangeArrowheads="1"/>
          </p:cNvSpPr>
          <p:nvPr/>
        </p:nvSpPr>
        <p:spPr bwMode="auto">
          <a:xfrm>
            <a:off x="615950" y="1044575"/>
            <a:ext cx="6510338" cy="1077913"/>
          </a:xfrm>
          <a:prstGeom prst="rect">
            <a:avLst/>
          </a:prstGeom>
          <a:solidFill>
            <a:schemeClr val="bg1"/>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a:solidFill>
                  <a:srgbClr val="008000"/>
                </a:solidFill>
              </a:rPr>
              <a:t>接線と </a:t>
            </a:r>
            <a:r>
              <a:rPr lang="en-US" altLang="ja-JP">
                <a:solidFill>
                  <a:srgbClr val="008000"/>
                </a:solidFill>
              </a:rPr>
              <a:t>x </a:t>
            </a:r>
            <a:r>
              <a:rPr lang="ja-JP" altLang="en-US">
                <a:solidFill>
                  <a:srgbClr val="008000"/>
                </a:solidFill>
              </a:rPr>
              <a:t>軸の交点 </a:t>
            </a:r>
            <a:r>
              <a:rPr lang="en-US" altLang="ja-JP">
                <a:solidFill>
                  <a:srgbClr val="008000"/>
                </a:solidFill>
              </a:rPr>
              <a:t>(0.97467407..., 0)</a:t>
            </a:r>
          </a:p>
          <a:p>
            <a:pPr eaLnBrk="1" hangingPunct="1">
              <a:spcBef>
                <a:spcPct val="0"/>
              </a:spcBef>
              <a:buFontTx/>
              <a:buNone/>
            </a:pPr>
            <a:r>
              <a:rPr lang="en-US" altLang="ja-JP">
                <a:solidFill>
                  <a:srgbClr val="008000"/>
                </a:solidFill>
              </a:rPr>
              <a:t>x</a:t>
            </a:r>
            <a:r>
              <a:rPr lang="en-US" altLang="ja-JP" baseline="-25000">
                <a:solidFill>
                  <a:srgbClr val="008000"/>
                </a:solidFill>
              </a:rPr>
              <a:t>3</a:t>
            </a:r>
            <a:r>
              <a:rPr lang="en-US" altLang="ja-JP">
                <a:solidFill>
                  <a:srgbClr val="008000"/>
                </a:solidFill>
              </a:rPr>
              <a:t> = 0.97467407...</a:t>
            </a:r>
          </a:p>
        </p:txBody>
      </p:sp>
      <p:sp>
        <p:nvSpPr>
          <p:cNvPr id="16392" name="Line 8"/>
          <p:cNvSpPr>
            <a:spLocks noChangeShapeType="1"/>
          </p:cNvSpPr>
          <p:nvPr/>
        </p:nvSpPr>
        <p:spPr bwMode="auto">
          <a:xfrm>
            <a:off x="2270125" y="2082800"/>
            <a:ext cx="152400" cy="1181100"/>
          </a:xfrm>
          <a:prstGeom prst="line">
            <a:avLst/>
          </a:prstGeom>
          <a:noFill/>
          <a:ln w="952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6393" name="Line 9"/>
          <p:cNvSpPr>
            <a:spLocks noChangeShapeType="1"/>
          </p:cNvSpPr>
          <p:nvPr/>
        </p:nvSpPr>
        <p:spPr bwMode="auto">
          <a:xfrm flipV="1">
            <a:off x="638175" y="2922588"/>
            <a:ext cx="2657475" cy="1582737"/>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6394" name="Line 10"/>
          <p:cNvSpPr>
            <a:spLocks noChangeShapeType="1"/>
          </p:cNvSpPr>
          <p:nvPr/>
        </p:nvSpPr>
        <p:spPr bwMode="auto">
          <a:xfrm flipV="1">
            <a:off x="2222500" y="3073400"/>
            <a:ext cx="0" cy="93980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6395" name="Oval 11"/>
          <p:cNvSpPr>
            <a:spLocks noChangeArrowheads="1"/>
          </p:cNvSpPr>
          <p:nvPr/>
        </p:nvSpPr>
        <p:spPr bwMode="auto">
          <a:xfrm>
            <a:off x="2320925" y="3260725"/>
            <a:ext cx="241300" cy="263525"/>
          </a:xfrm>
          <a:prstGeom prst="ellipse">
            <a:avLst/>
          </a:prstGeom>
          <a:solidFill>
            <a:schemeClr val="tx2">
              <a:alpha val="50195"/>
            </a:schemeClr>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16396" name="Line 12"/>
          <p:cNvSpPr>
            <a:spLocks noChangeShapeType="1"/>
          </p:cNvSpPr>
          <p:nvPr/>
        </p:nvSpPr>
        <p:spPr bwMode="auto">
          <a:xfrm flipV="1">
            <a:off x="2436813" y="3074988"/>
            <a:ext cx="1587" cy="665162"/>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14</a:t>
            </a:fld>
            <a:endParaRPr kumimoji="1" lang="ja-JP" altLang="en-US"/>
          </a:p>
        </p:txBody>
      </p:sp>
    </p:spTree>
    <p:extLst>
      <p:ext uri="{BB962C8B-B14F-4D97-AF65-F5344CB8AC3E}">
        <p14:creationId xmlns:p14="http://schemas.microsoft.com/office/powerpoint/2010/main" val="30888406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10" name="Object 2"/>
          <p:cNvGraphicFramePr>
            <a:graphicFrameLocks noChangeAspect="1"/>
          </p:cNvGraphicFramePr>
          <p:nvPr/>
        </p:nvGraphicFramePr>
        <p:xfrm>
          <a:off x="187325" y="182563"/>
          <a:ext cx="8688388" cy="6469062"/>
        </p:xfrm>
        <a:graphic>
          <a:graphicData uri="http://schemas.openxmlformats.org/presentationml/2006/ole">
            <mc:AlternateContent xmlns:mc="http://schemas.openxmlformats.org/markup-compatibility/2006">
              <mc:Choice xmlns:v="urn:schemas-microsoft-com:vml" Requires="v">
                <p:oleObj spid="_x0000_s11269" name="グラフ" r:id="rId3" imgW="5762625" imgH="3600298" progId="Excel.Chart.8">
                  <p:embed/>
                </p:oleObj>
              </mc:Choice>
              <mc:Fallback>
                <p:oleObj name="グラフ" r:id="rId3" imgW="5762625" imgH="3600298" progId="Excel.Chart.8">
                  <p:embed/>
                  <p:pic>
                    <p:nvPicPr>
                      <p:cNvPr id="1741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325" y="182563"/>
                        <a:ext cx="8688388" cy="6469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11" name="Text Box 3"/>
          <p:cNvSpPr txBox="1">
            <a:spLocks noChangeArrowheads="1"/>
          </p:cNvSpPr>
          <p:nvPr/>
        </p:nvSpPr>
        <p:spPr bwMode="auto">
          <a:xfrm>
            <a:off x="8194675" y="2405063"/>
            <a:ext cx="450850" cy="83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4800"/>
              <a:t>x</a:t>
            </a:r>
          </a:p>
        </p:txBody>
      </p:sp>
      <p:sp>
        <p:nvSpPr>
          <p:cNvPr id="17412" name="Oval 4"/>
          <p:cNvSpPr>
            <a:spLocks noChangeArrowheads="1"/>
          </p:cNvSpPr>
          <p:nvPr/>
        </p:nvSpPr>
        <p:spPr bwMode="auto">
          <a:xfrm>
            <a:off x="2317750" y="3324225"/>
            <a:ext cx="241300" cy="263525"/>
          </a:xfrm>
          <a:prstGeom prst="ellipse">
            <a:avLst/>
          </a:prstGeom>
          <a:solidFill>
            <a:schemeClr val="tx2">
              <a:alpha val="50195"/>
            </a:schemeClr>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17413" name="Text Box 5"/>
          <p:cNvSpPr txBox="1">
            <a:spLocks noChangeArrowheads="1"/>
          </p:cNvSpPr>
          <p:nvPr/>
        </p:nvSpPr>
        <p:spPr bwMode="auto">
          <a:xfrm>
            <a:off x="1450975" y="4384042"/>
            <a:ext cx="7693025" cy="1077912"/>
          </a:xfrm>
          <a:prstGeom prst="rect">
            <a:avLst/>
          </a:prstGeom>
          <a:solidFill>
            <a:schemeClr val="bg1"/>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a:solidFill>
                  <a:srgbClr val="008000"/>
                </a:solidFill>
              </a:rPr>
              <a:t>関数上の点 </a:t>
            </a:r>
            <a:r>
              <a:rPr lang="en-US" altLang="ja-JP">
                <a:solidFill>
                  <a:srgbClr val="008000"/>
                </a:solidFill>
              </a:rPr>
              <a:t>(0.97460407..., -0.052592310...)</a:t>
            </a:r>
          </a:p>
          <a:p>
            <a:pPr eaLnBrk="1" hangingPunct="1">
              <a:spcBef>
                <a:spcPct val="0"/>
              </a:spcBef>
              <a:buFontTx/>
              <a:buNone/>
            </a:pPr>
            <a:r>
              <a:rPr lang="en-US" altLang="ja-JP">
                <a:solidFill>
                  <a:srgbClr val="008000"/>
                </a:solidFill>
              </a:rPr>
              <a:t>x</a:t>
            </a:r>
            <a:r>
              <a:rPr lang="en-US" altLang="ja-JP" baseline="-25000">
                <a:solidFill>
                  <a:srgbClr val="008000"/>
                </a:solidFill>
              </a:rPr>
              <a:t>3</a:t>
            </a:r>
            <a:r>
              <a:rPr lang="en-US" altLang="ja-JP">
                <a:solidFill>
                  <a:srgbClr val="008000"/>
                </a:solidFill>
              </a:rPr>
              <a:t> = 0.97467407...</a:t>
            </a:r>
          </a:p>
        </p:txBody>
      </p:sp>
      <p:sp>
        <p:nvSpPr>
          <p:cNvPr id="17414" name="Line 6"/>
          <p:cNvSpPr>
            <a:spLocks noChangeShapeType="1"/>
          </p:cNvSpPr>
          <p:nvPr/>
        </p:nvSpPr>
        <p:spPr bwMode="auto">
          <a:xfrm flipH="1" flipV="1">
            <a:off x="2298700" y="3644900"/>
            <a:ext cx="720725" cy="688975"/>
          </a:xfrm>
          <a:prstGeom prst="line">
            <a:avLst/>
          </a:prstGeom>
          <a:noFill/>
          <a:ln w="952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7415" name="Text Box 7"/>
          <p:cNvSpPr txBox="1">
            <a:spLocks noChangeArrowheads="1"/>
          </p:cNvSpPr>
          <p:nvPr/>
        </p:nvSpPr>
        <p:spPr bwMode="auto">
          <a:xfrm>
            <a:off x="615950" y="1044575"/>
            <a:ext cx="6510338" cy="1077913"/>
          </a:xfrm>
          <a:prstGeom prst="rect">
            <a:avLst/>
          </a:prstGeom>
          <a:solidFill>
            <a:schemeClr val="bg1"/>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a:solidFill>
                  <a:srgbClr val="008000"/>
                </a:solidFill>
              </a:rPr>
              <a:t>接線と </a:t>
            </a:r>
            <a:r>
              <a:rPr lang="en-US" altLang="ja-JP">
                <a:solidFill>
                  <a:srgbClr val="008000"/>
                </a:solidFill>
              </a:rPr>
              <a:t>x </a:t>
            </a:r>
            <a:r>
              <a:rPr lang="ja-JP" altLang="en-US">
                <a:solidFill>
                  <a:srgbClr val="008000"/>
                </a:solidFill>
              </a:rPr>
              <a:t>軸の交点 </a:t>
            </a:r>
            <a:r>
              <a:rPr lang="en-US" altLang="ja-JP">
                <a:solidFill>
                  <a:srgbClr val="008000"/>
                </a:solidFill>
              </a:rPr>
              <a:t>(0.99909154..., 0)</a:t>
            </a:r>
          </a:p>
          <a:p>
            <a:pPr eaLnBrk="1" hangingPunct="1">
              <a:spcBef>
                <a:spcPct val="0"/>
              </a:spcBef>
              <a:buFontTx/>
              <a:buNone/>
            </a:pPr>
            <a:r>
              <a:rPr lang="en-US" altLang="ja-JP">
                <a:solidFill>
                  <a:srgbClr val="008000"/>
                </a:solidFill>
              </a:rPr>
              <a:t>x</a:t>
            </a:r>
            <a:r>
              <a:rPr lang="en-US" altLang="ja-JP" baseline="-25000">
                <a:solidFill>
                  <a:srgbClr val="008000"/>
                </a:solidFill>
              </a:rPr>
              <a:t>3</a:t>
            </a:r>
            <a:r>
              <a:rPr lang="en-US" altLang="ja-JP">
                <a:solidFill>
                  <a:srgbClr val="008000"/>
                </a:solidFill>
              </a:rPr>
              <a:t> = 0.999909154...</a:t>
            </a:r>
          </a:p>
        </p:txBody>
      </p:sp>
      <p:sp>
        <p:nvSpPr>
          <p:cNvPr id="17416" name="Line 8"/>
          <p:cNvSpPr>
            <a:spLocks noChangeShapeType="1"/>
          </p:cNvSpPr>
          <p:nvPr/>
        </p:nvSpPr>
        <p:spPr bwMode="auto">
          <a:xfrm>
            <a:off x="2270125" y="2082800"/>
            <a:ext cx="152400" cy="1181100"/>
          </a:xfrm>
          <a:prstGeom prst="line">
            <a:avLst/>
          </a:prstGeom>
          <a:noFill/>
          <a:ln w="952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7417" name="Line 9"/>
          <p:cNvSpPr>
            <a:spLocks noChangeShapeType="1"/>
          </p:cNvSpPr>
          <p:nvPr/>
        </p:nvSpPr>
        <p:spPr bwMode="auto">
          <a:xfrm flipV="1">
            <a:off x="704850" y="3027363"/>
            <a:ext cx="2609850" cy="1220787"/>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7418" name="Oval 10"/>
          <p:cNvSpPr>
            <a:spLocks noChangeArrowheads="1"/>
          </p:cNvSpPr>
          <p:nvPr/>
        </p:nvSpPr>
        <p:spPr bwMode="auto">
          <a:xfrm>
            <a:off x="2374900" y="3279775"/>
            <a:ext cx="241300" cy="263525"/>
          </a:xfrm>
          <a:prstGeom prst="ellipse">
            <a:avLst/>
          </a:prstGeom>
          <a:solidFill>
            <a:schemeClr val="tx2">
              <a:alpha val="50195"/>
            </a:schemeClr>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17419" name="Line 11"/>
          <p:cNvSpPr>
            <a:spLocks noChangeShapeType="1"/>
          </p:cNvSpPr>
          <p:nvPr/>
        </p:nvSpPr>
        <p:spPr bwMode="auto">
          <a:xfrm flipV="1">
            <a:off x="2436813" y="3074988"/>
            <a:ext cx="1587" cy="665162"/>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7420" name="Line 12"/>
          <p:cNvSpPr>
            <a:spLocks noChangeShapeType="1"/>
          </p:cNvSpPr>
          <p:nvPr/>
        </p:nvSpPr>
        <p:spPr bwMode="auto">
          <a:xfrm flipV="1">
            <a:off x="2495550" y="3076575"/>
            <a:ext cx="1588" cy="627063"/>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15</a:t>
            </a:fld>
            <a:endParaRPr kumimoji="1" lang="ja-JP" altLang="en-US"/>
          </a:p>
        </p:txBody>
      </p:sp>
    </p:spTree>
    <p:extLst>
      <p:ext uri="{BB962C8B-B14F-4D97-AF65-F5344CB8AC3E}">
        <p14:creationId xmlns:p14="http://schemas.microsoft.com/office/powerpoint/2010/main" val="330183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522288" y="923925"/>
            <a:ext cx="7950200" cy="708025"/>
          </a:xfrm>
        </p:spPr>
        <p:txBody>
          <a:bodyPr/>
          <a:lstStyle/>
          <a:p>
            <a:pPr eaLnBrk="1" hangingPunct="1">
              <a:buFontTx/>
              <a:buNone/>
            </a:pPr>
            <a:r>
              <a:rPr lang="en-US" altLang="ja-JP">
                <a:solidFill>
                  <a:srgbClr val="008000"/>
                </a:solidFill>
              </a:rPr>
              <a:t>f(x) = x</a:t>
            </a:r>
            <a:r>
              <a:rPr lang="en-US" altLang="ja-JP" baseline="30000">
                <a:solidFill>
                  <a:srgbClr val="008000"/>
                </a:solidFill>
              </a:rPr>
              <a:t>3</a:t>
            </a:r>
            <a:r>
              <a:rPr lang="ja-JP" altLang="en-US">
                <a:solidFill>
                  <a:srgbClr val="008000"/>
                </a:solidFill>
              </a:rPr>
              <a:t> </a:t>
            </a:r>
            <a:r>
              <a:rPr lang="en-US" altLang="ja-JP">
                <a:solidFill>
                  <a:srgbClr val="008000"/>
                </a:solidFill>
              </a:rPr>
              <a:t>– 6x</a:t>
            </a:r>
            <a:r>
              <a:rPr lang="en-US" altLang="ja-JP" baseline="30000">
                <a:solidFill>
                  <a:srgbClr val="008000"/>
                </a:solidFill>
              </a:rPr>
              <a:t>2</a:t>
            </a:r>
            <a:r>
              <a:rPr lang="en-US" altLang="ja-JP">
                <a:solidFill>
                  <a:srgbClr val="008000"/>
                </a:solidFill>
              </a:rPr>
              <a:t>+11x –6, x</a:t>
            </a:r>
            <a:r>
              <a:rPr lang="en-US" altLang="ja-JP" baseline="-25000">
                <a:solidFill>
                  <a:srgbClr val="008000"/>
                </a:solidFill>
              </a:rPr>
              <a:t>0</a:t>
            </a:r>
            <a:r>
              <a:rPr lang="en-US" altLang="ja-JP">
                <a:solidFill>
                  <a:srgbClr val="008000"/>
                </a:solidFill>
              </a:rPr>
              <a:t> = 0 </a:t>
            </a:r>
            <a:r>
              <a:rPr lang="ja-JP" altLang="en-US">
                <a:solidFill>
                  <a:srgbClr val="008000"/>
                </a:solidFill>
              </a:rPr>
              <a:t>では：</a:t>
            </a:r>
          </a:p>
        </p:txBody>
      </p:sp>
      <p:sp>
        <p:nvSpPr>
          <p:cNvPr id="18436" name="Text Box 4"/>
          <p:cNvSpPr txBox="1">
            <a:spLocks noChangeArrowheads="1"/>
          </p:cNvSpPr>
          <p:nvPr/>
        </p:nvSpPr>
        <p:spPr bwMode="auto">
          <a:xfrm>
            <a:off x="336550" y="1485900"/>
            <a:ext cx="7564438" cy="150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a:solidFill>
                  <a:schemeClr val="accent2"/>
                </a:solidFill>
              </a:rPr>
              <a:t>x</a:t>
            </a:r>
            <a:r>
              <a:rPr lang="en-US" altLang="ja-JP" baseline="-25000">
                <a:solidFill>
                  <a:schemeClr val="accent2"/>
                </a:solidFill>
              </a:rPr>
              <a:t>0</a:t>
            </a:r>
            <a:r>
              <a:rPr lang="en-US" altLang="ja-JP">
                <a:solidFill>
                  <a:schemeClr val="accent2"/>
                </a:solidFill>
              </a:rPr>
              <a:t> = 0</a:t>
            </a:r>
            <a:r>
              <a:rPr lang="en-US" altLang="ja-JP" sz="2800"/>
              <a:t>		</a:t>
            </a:r>
          </a:p>
          <a:p>
            <a:pPr eaLnBrk="1" hangingPunct="1">
              <a:spcBef>
                <a:spcPct val="0"/>
              </a:spcBef>
              <a:buFontTx/>
              <a:buNone/>
            </a:pPr>
            <a:r>
              <a:rPr lang="en-US" altLang="ja-JP" sz="2800"/>
              <a:t>	</a:t>
            </a:r>
            <a:r>
              <a:rPr lang="en-US" altLang="ja-JP" sz="2400"/>
              <a:t>f(x</a:t>
            </a:r>
            <a:r>
              <a:rPr lang="en-US" altLang="ja-JP" sz="2400" baseline="-25000"/>
              <a:t>0</a:t>
            </a:r>
            <a:r>
              <a:rPr lang="en-US" altLang="ja-JP" sz="2400"/>
              <a:t>) = -6, 	f '(x</a:t>
            </a:r>
            <a:r>
              <a:rPr lang="en-US" altLang="ja-JP" sz="2400" baseline="-25000"/>
              <a:t>0</a:t>
            </a:r>
            <a:r>
              <a:rPr lang="en-US" altLang="ja-JP" sz="2400"/>
              <a:t>) = 11  </a:t>
            </a:r>
          </a:p>
          <a:p>
            <a:pPr eaLnBrk="1" hangingPunct="1">
              <a:spcBef>
                <a:spcPct val="0"/>
              </a:spcBef>
              <a:buFontTx/>
              <a:buNone/>
            </a:pPr>
            <a:r>
              <a:rPr lang="en-US" altLang="ja-JP"/>
              <a:t>	⇒ x</a:t>
            </a:r>
            <a:r>
              <a:rPr lang="en-US" altLang="ja-JP" baseline="-25000"/>
              <a:t>1</a:t>
            </a:r>
            <a:r>
              <a:rPr lang="en-US" altLang="ja-JP"/>
              <a:t> = x</a:t>
            </a:r>
            <a:r>
              <a:rPr lang="en-US" altLang="ja-JP" baseline="-25000"/>
              <a:t>0</a:t>
            </a:r>
            <a:r>
              <a:rPr lang="en-US" altLang="ja-JP"/>
              <a:t> - f(x</a:t>
            </a:r>
            <a:r>
              <a:rPr lang="en-US" altLang="ja-JP" baseline="-25000"/>
              <a:t>0</a:t>
            </a:r>
            <a:r>
              <a:rPr lang="en-US" altLang="ja-JP"/>
              <a:t>)/f '(x</a:t>
            </a:r>
            <a:r>
              <a:rPr lang="en-US" altLang="ja-JP" baseline="-25000"/>
              <a:t>0</a:t>
            </a:r>
            <a:r>
              <a:rPr lang="en-US" altLang="ja-JP"/>
              <a:t>) = 0.54545454...</a:t>
            </a:r>
          </a:p>
        </p:txBody>
      </p:sp>
      <p:sp>
        <p:nvSpPr>
          <p:cNvPr id="18437" name="Text Box 5"/>
          <p:cNvSpPr txBox="1">
            <a:spLocks noChangeArrowheads="1"/>
          </p:cNvSpPr>
          <p:nvPr/>
        </p:nvSpPr>
        <p:spPr bwMode="auto">
          <a:xfrm>
            <a:off x="349250" y="3136900"/>
            <a:ext cx="7564438" cy="150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a:solidFill>
                  <a:schemeClr val="accent2"/>
                </a:solidFill>
              </a:rPr>
              <a:t>x</a:t>
            </a:r>
            <a:r>
              <a:rPr lang="en-US" altLang="ja-JP" baseline="-25000">
                <a:solidFill>
                  <a:schemeClr val="accent2"/>
                </a:solidFill>
              </a:rPr>
              <a:t>1</a:t>
            </a:r>
            <a:r>
              <a:rPr lang="en-US" altLang="ja-JP">
                <a:solidFill>
                  <a:schemeClr val="accent2"/>
                </a:solidFill>
              </a:rPr>
              <a:t> = 0.54545454...</a:t>
            </a:r>
            <a:r>
              <a:rPr lang="en-US" altLang="ja-JP" sz="2800"/>
              <a:t>		</a:t>
            </a:r>
          </a:p>
          <a:p>
            <a:pPr eaLnBrk="1" hangingPunct="1">
              <a:spcBef>
                <a:spcPct val="0"/>
              </a:spcBef>
              <a:buFontTx/>
              <a:buNone/>
            </a:pPr>
            <a:r>
              <a:rPr lang="en-US" altLang="ja-JP" sz="2800"/>
              <a:t>	</a:t>
            </a:r>
            <a:r>
              <a:rPr lang="en-US" altLang="ja-JP" sz="2400"/>
              <a:t>f(x</a:t>
            </a:r>
            <a:r>
              <a:rPr lang="en-US" altLang="ja-JP" sz="2400" baseline="-25000"/>
              <a:t>1</a:t>
            </a:r>
            <a:r>
              <a:rPr lang="en-US" altLang="ja-JP" sz="2400"/>
              <a:t>) = -1.62283996..., f '(x</a:t>
            </a:r>
            <a:r>
              <a:rPr lang="en-US" altLang="ja-JP" sz="2400" baseline="-25000"/>
              <a:t>1</a:t>
            </a:r>
            <a:r>
              <a:rPr lang="en-US" altLang="ja-JP" sz="2400"/>
              <a:t>) = 5.3471074... </a:t>
            </a:r>
          </a:p>
          <a:p>
            <a:pPr eaLnBrk="1" hangingPunct="1">
              <a:spcBef>
                <a:spcPct val="0"/>
              </a:spcBef>
              <a:buFontTx/>
              <a:buNone/>
            </a:pPr>
            <a:r>
              <a:rPr lang="en-US" altLang="ja-JP"/>
              <a:t>	⇒ x</a:t>
            </a:r>
            <a:r>
              <a:rPr lang="en-US" altLang="ja-JP" baseline="-25000"/>
              <a:t>2</a:t>
            </a:r>
            <a:r>
              <a:rPr lang="en-US" altLang="ja-JP"/>
              <a:t> = x</a:t>
            </a:r>
            <a:r>
              <a:rPr lang="en-US" altLang="ja-JP" baseline="-25000"/>
              <a:t>1</a:t>
            </a:r>
            <a:r>
              <a:rPr lang="en-US" altLang="ja-JP"/>
              <a:t> - f(x</a:t>
            </a:r>
            <a:r>
              <a:rPr lang="en-US" altLang="ja-JP" baseline="-25000"/>
              <a:t>1</a:t>
            </a:r>
            <a:r>
              <a:rPr lang="en-US" altLang="ja-JP"/>
              <a:t>)/f '(x</a:t>
            </a:r>
            <a:r>
              <a:rPr lang="en-US" altLang="ja-JP" baseline="-25000"/>
              <a:t>1</a:t>
            </a:r>
            <a:r>
              <a:rPr lang="en-US" altLang="ja-JP"/>
              <a:t>)</a:t>
            </a:r>
            <a:r>
              <a:rPr lang="en-US" altLang="ja-JP" b="1"/>
              <a:t> </a:t>
            </a:r>
            <a:r>
              <a:rPr lang="en-US" altLang="ja-JP"/>
              <a:t>= 0.84895321...</a:t>
            </a:r>
          </a:p>
        </p:txBody>
      </p:sp>
      <p:sp>
        <p:nvSpPr>
          <p:cNvPr id="18438" name="Text Box 6"/>
          <p:cNvSpPr txBox="1">
            <a:spLocks noChangeArrowheads="1"/>
          </p:cNvSpPr>
          <p:nvPr/>
        </p:nvSpPr>
        <p:spPr bwMode="auto">
          <a:xfrm>
            <a:off x="363538" y="4845050"/>
            <a:ext cx="7564437" cy="150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a:solidFill>
                  <a:schemeClr val="accent2"/>
                </a:solidFill>
              </a:rPr>
              <a:t>x</a:t>
            </a:r>
            <a:r>
              <a:rPr lang="en-US" altLang="ja-JP" baseline="-25000">
                <a:solidFill>
                  <a:schemeClr val="accent2"/>
                </a:solidFill>
              </a:rPr>
              <a:t>2</a:t>
            </a:r>
            <a:r>
              <a:rPr lang="en-US" altLang="ja-JP">
                <a:solidFill>
                  <a:schemeClr val="accent2"/>
                </a:solidFill>
              </a:rPr>
              <a:t> = 0.84895321...</a:t>
            </a:r>
            <a:r>
              <a:rPr lang="en-US" altLang="ja-JP" sz="2800"/>
              <a:t>	</a:t>
            </a:r>
          </a:p>
          <a:p>
            <a:pPr eaLnBrk="1" hangingPunct="1">
              <a:spcBef>
                <a:spcPct val="0"/>
              </a:spcBef>
              <a:buFontTx/>
              <a:buNone/>
            </a:pPr>
            <a:r>
              <a:rPr lang="en-US" altLang="ja-JP" sz="2800"/>
              <a:t>	</a:t>
            </a:r>
            <a:r>
              <a:rPr lang="en-US" altLang="ja-JP" sz="2400"/>
              <a:t>f(x</a:t>
            </a:r>
            <a:r>
              <a:rPr lang="en-US" altLang="ja-JP" sz="2400" baseline="-25000"/>
              <a:t>2</a:t>
            </a:r>
            <a:r>
              <a:rPr lang="en-US" altLang="ja-JP" sz="2400"/>
              <a:t>) = 0.37398512..., f '(x</a:t>
            </a:r>
            <a:r>
              <a:rPr lang="en-US" altLang="ja-JP" sz="2400" baseline="-25000"/>
              <a:t>2</a:t>
            </a:r>
            <a:r>
              <a:rPr lang="en-US" altLang="ja-JP" sz="2400"/>
              <a:t>) = 2.9747261...  </a:t>
            </a:r>
          </a:p>
          <a:p>
            <a:pPr eaLnBrk="1" hangingPunct="1">
              <a:spcBef>
                <a:spcPct val="0"/>
              </a:spcBef>
              <a:buFontTx/>
              <a:buNone/>
            </a:pPr>
            <a:r>
              <a:rPr lang="en-US" altLang="ja-JP" sz="2400"/>
              <a:t>	</a:t>
            </a:r>
            <a:r>
              <a:rPr lang="en-US" altLang="ja-JP"/>
              <a:t>⇒ x</a:t>
            </a:r>
            <a:r>
              <a:rPr lang="en-US" altLang="ja-JP" baseline="-25000"/>
              <a:t>3</a:t>
            </a:r>
            <a:r>
              <a:rPr lang="en-US" altLang="ja-JP"/>
              <a:t> = x</a:t>
            </a:r>
            <a:r>
              <a:rPr lang="en-US" altLang="ja-JP" baseline="-25000"/>
              <a:t>2</a:t>
            </a:r>
            <a:r>
              <a:rPr lang="en-US" altLang="ja-JP"/>
              <a:t> - f(x</a:t>
            </a:r>
            <a:r>
              <a:rPr lang="en-US" altLang="ja-JP" baseline="-25000"/>
              <a:t>2</a:t>
            </a:r>
            <a:r>
              <a:rPr lang="en-US" altLang="ja-JP"/>
              <a:t>)/f '(x</a:t>
            </a:r>
            <a:r>
              <a:rPr lang="en-US" altLang="ja-JP" baseline="-25000"/>
              <a:t>2</a:t>
            </a:r>
            <a:r>
              <a:rPr lang="en-US" altLang="ja-JP"/>
              <a:t>)</a:t>
            </a:r>
            <a:r>
              <a:rPr lang="en-US" altLang="ja-JP" b="1"/>
              <a:t> </a:t>
            </a:r>
            <a:r>
              <a:rPr lang="en-US" altLang="ja-JP"/>
              <a:t>= 0.97460407...</a:t>
            </a:r>
          </a:p>
        </p:txBody>
      </p:sp>
      <p:sp>
        <p:nvSpPr>
          <p:cNvPr id="8" name="Rectangle 2"/>
          <p:cNvSpPr>
            <a:spLocks noGrp="1" noChangeArrowheads="1"/>
          </p:cNvSpPr>
          <p:nvPr>
            <p:ph type="title"/>
          </p:nvPr>
        </p:nvSpPr>
        <p:spPr/>
        <p:txBody>
          <a:bodyPr>
            <a:normAutofit fontScale="90000"/>
          </a:bodyPr>
          <a:lstStyle/>
          <a:p>
            <a:pPr eaLnBrk="1" hangingPunct="1"/>
            <a:r>
              <a:rPr lang="ja-JP" altLang="en-US" dirty="0"/>
              <a:t>ニュートン法の例</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16</a:t>
            </a:fld>
            <a:endParaRPr kumimoji="1" lang="ja-JP" altLang="en-US"/>
          </a:p>
        </p:txBody>
      </p:sp>
    </p:spTree>
    <p:extLst>
      <p:ext uri="{BB962C8B-B14F-4D97-AF65-F5344CB8AC3E}">
        <p14:creationId xmlns:p14="http://schemas.microsoft.com/office/powerpoint/2010/main" val="955610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285750" y="2170113"/>
            <a:ext cx="8667750" cy="4114800"/>
          </a:xfrm>
        </p:spPr>
        <p:txBody>
          <a:bodyPr>
            <a:normAutofit fontScale="92500"/>
          </a:bodyPr>
          <a:lstStyle/>
          <a:p>
            <a:pPr eaLnBrk="1" hangingPunct="1">
              <a:lnSpc>
                <a:spcPct val="105000"/>
              </a:lnSpc>
              <a:spcBef>
                <a:spcPct val="10000"/>
              </a:spcBef>
              <a:buFontTx/>
              <a:buNone/>
            </a:pPr>
            <a:endParaRPr lang="ja-JP" altLang="en-US">
              <a:solidFill>
                <a:schemeClr val="tx2"/>
              </a:solidFill>
              <a:latin typeface="Arial Unicode MS" pitchFamily="50" charset="-128"/>
            </a:endParaRPr>
          </a:p>
          <a:p>
            <a:pPr eaLnBrk="1" hangingPunct="1">
              <a:lnSpc>
                <a:spcPct val="105000"/>
              </a:lnSpc>
              <a:spcBef>
                <a:spcPct val="10000"/>
              </a:spcBef>
              <a:buFontTx/>
              <a:buNone/>
            </a:pPr>
            <a:endParaRPr lang="ja-JP" altLang="en-US" sz="3600">
              <a:latin typeface="Arial Unicode MS" pitchFamily="50" charset="-128"/>
            </a:endParaRPr>
          </a:p>
          <a:p>
            <a:pPr eaLnBrk="1" hangingPunct="1">
              <a:lnSpc>
                <a:spcPct val="105000"/>
              </a:lnSpc>
              <a:spcBef>
                <a:spcPct val="10000"/>
              </a:spcBef>
              <a:buFontTx/>
              <a:buNone/>
            </a:pPr>
            <a:r>
              <a:rPr lang="ja-JP" altLang="en-US" sz="3600">
                <a:latin typeface="Arial Unicode MS" pitchFamily="50" charset="-128"/>
              </a:rPr>
              <a:t>	ある小さな正の数</a:t>
            </a:r>
            <a:r>
              <a:rPr lang="en-US" altLang="ja-JP" sz="3600">
                <a:latin typeface="Arial Unicode MS" pitchFamily="50" charset="-128"/>
              </a:rPr>
              <a:t>δ</a:t>
            </a:r>
            <a:r>
              <a:rPr lang="ja-JP" altLang="en-US" sz="3600">
                <a:latin typeface="Arial Unicode MS" pitchFamily="50" charset="-128"/>
              </a:rPr>
              <a:t>に対して</a:t>
            </a:r>
          </a:p>
          <a:p>
            <a:pPr eaLnBrk="1" hangingPunct="1">
              <a:lnSpc>
                <a:spcPct val="105000"/>
              </a:lnSpc>
              <a:spcBef>
                <a:spcPct val="10000"/>
              </a:spcBef>
              <a:buFontTx/>
              <a:buNone/>
            </a:pPr>
            <a:r>
              <a:rPr lang="ja-JP" altLang="en-US" sz="3600">
                <a:latin typeface="Arial Unicode MS" pitchFamily="50" charset="-128"/>
              </a:rPr>
              <a:t>　　　　　　　　　　　</a:t>
            </a:r>
            <a:r>
              <a:rPr lang="ja-JP" altLang="en-US" sz="3600">
                <a:solidFill>
                  <a:srgbClr val="006600"/>
                </a:solidFill>
                <a:latin typeface="Arial Unicode MS" pitchFamily="50" charset="-128"/>
              </a:rPr>
              <a:t>　　　　　　　　　　　　</a:t>
            </a:r>
            <a:r>
              <a:rPr lang="ja-JP" altLang="en-US" sz="3600">
                <a:latin typeface="Arial Unicode MS" pitchFamily="50" charset="-128"/>
              </a:rPr>
              <a:t>　</a:t>
            </a:r>
            <a:endParaRPr lang="ja-JP" altLang="en-US" sz="3600">
              <a:solidFill>
                <a:schemeClr val="accent2"/>
              </a:solidFill>
              <a:latin typeface="Arial Unicode MS" pitchFamily="50" charset="-128"/>
            </a:endParaRPr>
          </a:p>
          <a:p>
            <a:pPr eaLnBrk="1" hangingPunct="1">
              <a:lnSpc>
                <a:spcPct val="105000"/>
              </a:lnSpc>
              <a:spcBef>
                <a:spcPct val="10000"/>
              </a:spcBef>
              <a:buFontTx/>
              <a:buNone/>
            </a:pPr>
            <a:endParaRPr lang="ja-JP" altLang="en-US" sz="3600">
              <a:latin typeface="Arial Unicode MS" pitchFamily="50" charset="-128"/>
            </a:endParaRPr>
          </a:p>
          <a:p>
            <a:pPr eaLnBrk="1" hangingPunct="1">
              <a:lnSpc>
                <a:spcPct val="105000"/>
              </a:lnSpc>
              <a:spcBef>
                <a:spcPct val="10000"/>
              </a:spcBef>
              <a:buFontTx/>
              <a:buNone/>
            </a:pPr>
            <a:endParaRPr lang="ja-JP" altLang="en-US" sz="3600">
              <a:latin typeface="Arial Unicode MS" pitchFamily="50" charset="-128"/>
            </a:endParaRPr>
          </a:p>
          <a:p>
            <a:pPr eaLnBrk="1" hangingPunct="1">
              <a:lnSpc>
                <a:spcPct val="105000"/>
              </a:lnSpc>
              <a:spcBef>
                <a:spcPct val="10000"/>
              </a:spcBef>
              <a:buFontTx/>
              <a:buNone/>
            </a:pPr>
            <a:r>
              <a:rPr lang="ja-JP" altLang="en-US" sz="3600">
                <a:latin typeface="Arial Unicode MS" pitchFamily="50" charset="-128"/>
              </a:rPr>
              <a:t>	となった時点で計算を終了し </a:t>
            </a:r>
            <a:r>
              <a:rPr lang="en-US" altLang="ja-JP" sz="3600">
                <a:latin typeface="Arial Unicode MS" pitchFamily="50" charset="-128"/>
              </a:rPr>
              <a:t>x</a:t>
            </a:r>
            <a:r>
              <a:rPr lang="en-US" altLang="ja-JP" sz="3600" baseline="-25000">
                <a:latin typeface="Arial Unicode MS" pitchFamily="50" charset="-128"/>
              </a:rPr>
              <a:t>n</a:t>
            </a:r>
            <a:r>
              <a:rPr lang="en-US" altLang="ja-JP" sz="3600">
                <a:latin typeface="Arial Unicode MS" pitchFamily="50" charset="-128"/>
              </a:rPr>
              <a:t> </a:t>
            </a:r>
            <a:r>
              <a:rPr lang="ja-JP" altLang="en-US" sz="3600">
                <a:latin typeface="Arial Unicode MS" pitchFamily="50" charset="-128"/>
              </a:rPr>
              <a:t>を解とする</a:t>
            </a:r>
          </a:p>
        </p:txBody>
      </p:sp>
      <p:graphicFrame>
        <p:nvGraphicFramePr>
          <p:cNvPr id="19460" name="Object 4"/>
          <p:cNvGraphicFramePr>
            <a:graphicFrameLocks noChangeAspect="1"/>
          </p:cNvGraphicFramePr>
          <p:nvPr/>
        </p:nvGraphicFramePr>
        <p:xfrm>
          <a:off x="2654300" y="4318000"/>
          <a:ext cx="3665538" cy="1231900"/>
        </p:xfrm>
        <a:graphic>
          <a:graphicData uri="http://schemas.openxmlformats.org/presentationml/2006/ole">
            <mc:AlternateContent xmlns:mc="http://schemas.openxmlformats.org/markup-compatibility/2006">
              <mc:Choice xmlns:v="urn:schemas-microsoft-com:vml" Requires="v">
                <p:oleObj spid="_x0000_s12293" name="数式" r:id="rId3" imgW="685800" imgH="254000" progId="Equation.3">
                  <p:embed/>
                </p:oleObj>
              </mc:Choice>
              <mc:Fallback>
                <p:oleObj name="数式" r:id="rId3" imgW="685800" imgH="254000" progId="Equation.3">
                  <p:embed/>
                  <p:pic>
                    <p:nvPicPr>
                      <p:cNvPr id="1946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54300" y="4318000"/>
                        <a:ext cx="3665538" cy="1231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9461" name="Rectangle 5"/>
          <p:cNvSpPr>
            <a:spLocks noChangeArrowheads="1"/>
          </p:cNvSpPr>
          <p:nvPr/>
        </p:nvSpPr>
        <p:spPr bwMode="auto">
          <a:xfrm>
            <a:off x="317500" y="3162300"/>
            <a:ext cx="8724900" cy="301971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19462" name="Text Box 6"/>
          <p:cNvSpPr txBox="1">
            <a:spLocks noChangeArrowheads="1"/>
          </p:cNvSpPr>
          <p:nvPr/>
        </p:nvSpPr>
        <p:spPr bwMode="auto">
          <a:xfrm>
            <a:off x="165100" y="1238250"/>
            <a:ext cx="878205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400" dirty="0"/>
              <a:t>「反復公式」を繰り返すのだが　</a:t>
            </a:r>
          </a:p>
          <a:p>
            <a:pPr eaLnBrk="1" hangingPunct="1">
              <a:spcBef>
                <a:spcPct val="0"/>
              </a:spcBef>
              <a:buFontTx/>
              <a:buNone/>
            </a:pPr>
            <a:r>
              <a:rPr lang="en-US" altLang="ja-JP" sz="2400" dirty="0"/>
              <a:t>	⇒</a:t>
            </a:r>
            <a:r>
              <a:rPr lang="ja-JP" altLang="en-US" sz="2400" dirty="0"/>
              <a:t>　いつ止めたらいいのか？</a:t>
            </a:r>
          </a:p>
          <a:p>
            <a:pPr eaLnBrk="1" hangingPunct="1">
              <a:spcBef>
                <a:spcPct val="0"/>
              </a:spcBef>
              <a:buFontTx/>
              <a:buNone/>
            </a:pPr>
            <a:r>
              <a:rPr lang="ja-JP" altLang="en-US" sz="2400" dirty="0"/>
              <a:t>・　決定打は無いのだが，今日の授業では次のやり方で　　</a:t>
            </a:r>
          </a:p>
          <a:p>
            <a:pPr eaLnBrk="1" hangingPunct="1">
              <a:spcBef>
                <a:spcPct val="0"/>
              </a:spcBef>
              <a:buFontTx/>
              <a:buNone/>
            </a:pPr>
            <a:r>
              <a:rPr lang="ja-JP" altLang="en-US" sz="2400" dirty="0"/>
              <a:t>　　行ってみる</a:t>
            </a:r>
          </a:p>
        </p:txBody>
      </p:sp>
      <p:sp>
        <p:nvSpPr>
          <p:cNvPr id="8" name="Rectangle 2"/>
          <p:cNvSpPr>
            <a:spLocks noGrp="1" noChangeArrowheads="1"/>
          </p:cNvSpPr>
          <p:nvPr>
            <p:ph type="title"/>
          </p:nvPr>
        </p:nvSpPr>
        <p:spPr/>
        <p:txBody>
          <a:bodyPr>
            <a:normAutofit fontScale="90000"/>
          </a:bodyPr>
          <a:lstStyle/>
          <a:p>
            <a:pPr eaLnBrk="1" hangingPunct="1"/>
            <a:r>
              <a:rPr lang="ja-JP" altLang="en-US" dirty="0">
                <a:latin typeface="Arial Unicode MS" pitchFamily="50" charset="-128"/>
              </a:rPr>
              <a:t>どうやって計算を終了するか</a:t>
            </a:r>
            <a:endParaRPr lang="en-US" altLang="ja-JP" dirty="0">
              <a:latin typeface="Arial Unicode MS" pitchFamily="50" charset="-128"/>
            </a:endParaRP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17</a:t>
            </a:fld>
            <a:endParaRPr kumimoji="1" lang="ja-JP" altLang="en-US"/>
          </a:p>
        </p:txBody>
      </p:sp>
    </p:spTree>
    <p:extLst>
      <p:ext uri="{BB962C8B-B14F-4D97-AF65-F5344CB8AC3E}">
        <p14:creationId xmlns:p14="http://schemas.microsoft.com/office/powerpoint/2010/main" val="23744322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796925" y="1157288"/>
            <a:ext cx="7772400" cy="4114800"/>
          </a:xfrm>
        </p:spPr>
        <p:txBody>
          <a:bodyPr>
            <a:normAutofit lnSpcReduction="10000"/>
          </a:bodyPr>
          <a:lstStyle/>
          <a:p>
            <a:pPr eaLnBrk="1" hangingPunct="1">
              <a:buFontTx/>
              <a:buNone/>
            </a:pPr>
            <a:endParaRPr lang="ja-JP" altLang="en-US">
              <a:solidFill>
                <a:srgbClr val="008000"/>
              </a:solidFill>
            </a:endParaRPr>
          </a:p>
          <a:p>
            <a:pPr eaLnBrk="1" hangingPunct="1"/>
            <a:r>
              <a:rPr lang="ja-JP" altLang="en-US"/>
              <a:t>「</a:t>
            </a:r>
            <a:r>
              <a:rPr lang="en-US" altLang="ja-JP"/>
              <a:t>+</a:t>
            </a:r>
            <a:r>
              <a:rPr lang="ja-JP" altLang="en-US"/>
              <a:t>」では，足したいものを３つ以上並べてもよい</a:t>
            </a:r>
          </a:p>
          <a:p>
            <a:pPr eaLnBrk="1" hangingPunct="1">
              <a:buFontTx/>
              <a:buNone/>
            </a:pPr>
            <a:endParaRPr lang="ja-JP" altLang="en-US"/>
          </a:p>
          <a:p>
            <a:pPr eaLnBrk="1" hangingPunct="1">
              <a:buFontTx/>
              <a:buNone/>
            </a:pPr>
            <a:r>
              <a:rPr lang="ja-JP" altLang="en-US">
                <a:solidFill>
                  <a:srgbClr val="008000"/>
                </a:solidFill>
              </a:rPr>
              <a:t>	例）  </a:t>
            </a:r>
            <a:r>
              <a:rPr lang="en-US" altLang="ja-JP">
                <a:solidFill>
                  <a:srgbClr val="008000"/>
                </a:solidFill>
              </a:rPr>
              <a:t>2x</a:t>
            </a:r>
            <a:r>
              <a:rPr lang="en-US" altLang="ja-JP" baseline="30000">
                <a:solidFill>
                  <a:srgbClr val="008000"/>
                </a:solidFill>
              </a:rPr>
              <a:t>2</a:t>
            </a:r>
            <a:r>
              <a:rPr lang="en-US" altLang="ja-JP">
                <a:solidFill>
                  <a:srgbClr val="008000"/>
                </a:solidFill>
              </a:rPr>
              <a:t> - 3x - 1 </a:t>
            </a:r>
          </a:p>
          <a:p>
            <a:pPr lvl="4" eaLnBrk="1" hangingPunct="1">
              <a:buFontTx/>
              <a:buNone/>
            </a:pPr>
            <a:r>
              <a:rPr lang="en-US" altLang="ja-JP" sz="3200">
                <a:solidFill>
                  <a:srgbClr val="008000"/>
                </a:solidFill>
              </a:rPr>
              <a:t> (+ (* 2</a:t>
            </a:r>
            <a:r>
              <a:rPr lang="ja-JP" altLang="en-US" sz="3200">
                <a:solidFill>
                  <a:srgbClr val="008000"/>
                </a:solidFill>
              </a:rPr>
              <a:t> </a:t>
            </a:r>
            <a:r>
              <a:rPr lang="en-US" altLang="ja-JP" sz="3200">
                <a:solidFill>
                  <a:srgbClr val="008000"/>
                </a:solidFill>
              </a:rPr>
              <a:t>x x)</a:t>
            </a:r>
          </a:p>
          <a:p>
            <a:pPr lvl="4" eaLnBrk="1" hangingPunct="1">
              <a:buFontTx/>
              <a:buNone/>
            </a:pPr>
            <a:r>
              <a:rPr lang="en-US" altLang="ja-JP" sz="3200">
                <a:solidFill>
                  <a:srgbClr val="008000"/>
                </a:solidFill>
              </a:rPr>
              <a:t>       (* -3 x)</a:t>
            </a:r>
          </a:p>
          <a:p>
            <a:pPr lvl="4" eaLnBrk="1" hangingPunct="1">
              <a:buFontTx/>
              <a:buNone/>
            </a:pPr>
            <a:r>
              <a:rPr lang="en-US" altLang="ja-JP" sz="3200">
                <a:solidFill>
                  <a:srgbClr val="008000"/>
                </a:solidFill>
              </a:rPr>
              <a:t>       -1))</a:t>
            </a:r>
          </a:p>
          <a:p>
            <a:pPr lvl="4" eaLnBrk="1" hangingPunct="1">
              <a:buFontTx/>
              <a:buNone/>
            </a:pPr>
            <a:endParaRPr lang="en-US" altLang="ja-JP" sz="3200">
              <a:solidFill>
                <a:srgbClr val="008000"/>
              </a:solidFill>
            </a:endParaRPr>
          </a:p>
        </p:txBody>
      </p:sp>
      <p:sp>
        <p:nvSpPr>
          <p:cNvPr id="5" name="Rectangle 2"/>
          <p:cNvSpPr>
            <a:spLocks noGrp="1" noChangeArrowheads="1"/>
          </p:cNvSpPr>
          <p:nvPr>
            <p:ph type="title"/>
          </p:nvPr>
        </p:nvSpPr>
        <p:spPr/>
        <p:txBody>
          <a:bodyPr>
            <a:normAutofit fontScale="90000"/>
          </a:bodyPr>
          <a:lstStyle/>
          <a:p>
            <a:pPr eaLnBrk="1" hangingPunct="1"/>
            <a:r>
              <a:rPr lang="en-US" altLang="ja-JP" dirty="0"/>
              <a:t>Scheme </a:t>
            </a:r>
            <a:r>
              <a:rPr lang="ja-JP" altLang="en-US" dirty="0" err="1"/>
              <a:t>での</a:t>
            </a:r>
            <a:r>
              <a:rPr lang="ja-JP" altLang="en-US" dirty="0"/>
              <a:t>多項式の書き方</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18</a:t>
            </a:fld>
            <a:endParaRPr kumimoji="1" lang="ja-JP" altLang="en-US"/>
          </a:p>
        </p:txBody>
      </p:sp>
    </p:spTree>
    <p:extLst>
      <p:ext uri="{BB962C8B-B14F-4D97-AF65-F5344CB8AC3E}">
        <p14:creationId xmlns:p14="http://schemas.microsoft.com/office/powerpoint/2010/main" val="3558874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685800" y="2130425"/>
            <a:ext cx="7772400" cy="1470025"/>
          </a:xfrm>
        </p:spPr>
        <p:txBody>
          <a:bodyPr anchor="ctr"/>
          <a:lstStyle/>
          <a:p>
            <a:pPr eaLnBrk="1" hangingPunct="1"/>
            <a:r>
              <a:rPr lang="en-US" altLang="ja-JP" sz="4400" dirty="0"/>
              <a:t>14-2 </a:t>
            </a:r>
            <a:r>
              <a:rPr lang="ja-JP" altLang="en-US" sz="4400" dirty="0"/>
              <a:t>パソコン演習</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19</a:t>
            </a:fld>
            <a:endParaRPr kumimoji="1" lang="ja-JP" altLang="en-US"/>
          </a:p>
        </p:txBody>
      </p:sp>
    </p:spTree>
    <p:extLst>
      <p:ext uri="{BB962C8B-B14F-4D97-AF65-F5344CB8AC3E}">
        <p14:creationId xmlns:p14="http://schemas.microsoft.com/office/powerpoint/2010/main" val="3885468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アウトライン</a:t>
            </a:r>
          </a:p>
        </p:txBody>
      </p:sp>
      <p:sp>
        <p:nvSpPr>
          <p:cNvPr id="3" name="コンテンツ プレースホルダー 2"/>
          <p:cNvSpPr>
            <a:spLocks noGrp="1"/>
          </p:cNvSpPr>
          <p:nvPr>
            <p:ph idx="1"/>
          </p:nvPr>
        </p:nvSpPr>
        <p:spPr/>
        <p:txBody>
          <a:bodyPr/>
          <a:lstStyle/>
          <a:p>
            <a:pPr marL="0" indent="0">
              <a:buNone/>
            </a:pPr>
            <a:r>
              <a:rPr kumimoji="1" lang="en-US" altLang="ja-JP" dirty="0"/>
              <a:t>14-1</a:t>
            </a:r>
            <a:r>
              <a:rPr lang="ja-JP" altLang="en-US" dirty="0"/>
              <a:t> ニュートン法</a:t>
            </a:r>
            <a:endParaRPr kumimoji="1" lang="en-US" altLang="ja-JP" dirty="0"/>
          </a:p>
          <a:p>
            <a:pPr marL="0" indent="0">
              <a:buNone/>
            </a:pPr>
            <a:r>
              <a:rPr kumimoji="1" lang="en-US" altLang="ja-JP" dirty="0"/>
              <a:t>14-2 </a:t>
            </a:r>
            <a:r>
              <a:rPr kumimoji="1" lang="ja-JP" altLang="en-US" dirty="0"/>
              <a:t>パソコン演習</a:t>
            </a:r>
            <a:endParaRPr kumimoji="1" lang="en-US" altLang="ja-JP" dirty="0"/>
          </a:p>
          <a:p>
            <a:pPr marL="0" indent="0">
              <a:buNone/>
            </a:pPr>
            <a:r>
              <a:rPr lang="en-US" altLang="ja-JP" dirty="0"/>
              <a:t>14-3 </a:t>
            </a:r>
            <a:r>
              <a:rPr lang="ja-JP" altLang="en-US" dirty="0"/>
              <a:t>課題</a:t>
            </a:r>
            <a:endParaRPr kumimoji="1" lang="ja-JP" altLang="en-US" dirty="0"/>
          </a:p>
        </p:txBody>
      </p:sp>
      <p:sp>
        <p:nvSpPr>
          <p:cNvPr id="5" name="スライド番号プレースホルダー 4"/>
          <p:cNvSpPr>
            <a:spLocks noGrp="1"/>
          </p:cNvSpPr>
          <p:nvPr>
            <p:ph type="sldNum" sz="quarter" idx="12"/>
          </p:nvPr>
        </p:nvSpPr>
        <p:spPr/>
        <p:txBody>
          <a:bodyPr/>
          <a:lstStyle/>
          <a:p>
            <a:fld id="{E205D82C-95A1-431E-8E38-AA614A14CDCF}" type="slidenum">
              <a:rPr kumimoji="1" lang="ja-JP" altLang="en-US" smtClean="0"/>
              <a:t>2</a:t>
            </a:fld>
            <a:endParaRPr kumimoji="1" lang="ja-JP" altLang="en-US"/>
          </a:p>
        </p:txBody>
      </p:sp>
    </p:spTree>
    <p:extLst>
      <p:ext uri="{BB962C8B-B14F-4D97-AF65-F5344CB8AC3E}">
        <p14:creationId xmlns:p14="http://schemas.microsoft.com/office/powerpoint/2010/main" val="1454265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669925" y="1649413"/>
            <a:ext cx="7772400" cy="4926012"/>
          </a:xfrm>
        </p:spPr>
        <p:txBody>
          <a:bodyPr/>
          <a:lstStyle/>
          <a:p>
            <a:pPr eaLnBrk="1" hangingPunct="1">
              <a:lnSpc>
                <a:spcPct val="110000"/>
              </a:lnSpc>
            </a:pPr>
            <a:r>
              <a:rPr lang="ja-JP" altLang="en-US" dirty="0"/>
              <a:t>資料を見ながら，「</a:t>
            </a:r>
            <a:r>
              <a:rPr lang="ja-JP" altLang="en-US" dirty="0">
                <a:solidFill>
                  <a:schemeClr val="tx2"/>
                </a:solidFill>
              </a:rPr>
              <a:t>例題</a:t>
            </a:r>
            <a:r>
              <a:rPr lang="ja-JP" altLang="en-US" dirty="0"/>
              <a:t>」を行ってみる</a:t>
            </a:r>
          </a:p>
          <a:p>
            <a:pPr lvl="1" eaLnBrk="1" hangingPunct="1">
              <a:lnSpc>
                <a:spcPct val="110000"/>
              </a:lnSpc>
              <a:buFontTx/>
              <a:buNone/>
            </a:pPr>
            <a:endParaRPr lang="ja-JP" altLang="en-US" dirty="0"/>
          </a:p>
          <a:p>
            <a:pPr eaLnBrk="1" hangingPunct="1">
              <a:lnSpc>
                <a:spcPct val="110000"/>
              </a:lnSpc>
            </a:pPr>
            <a:r>
              <a:rPr lang="ja-JP" altLang="en-US" dirty="0"/>
              <a:t>各自，「</a:t>
            </a:r>
            <a:r>
              <a:rPr lang="ja-JP" altLang="en-US" dirty="0">
                <a:solidFill>
                  <a:schemeClr val="tx2"/>
                </a:solidFill>
              </a:rPr>
              <a:t>課題</a:t>
            </a:r>
            <a:r>
              <a:rPr lang="ja-JP" altLang="en-US" dirty="0"/>
              <a:t>」に挑戦する</a:t>
            </a:r>
          </a:p>
          <a:p>
            <a:pPr lvl="1" eaLnBrk="1" hangingPunct="1">
              <a:lnSpc>
                <a:spcPct val="110000"/>
              </a:lnSpc>
            </a:pPr>
            <a:endParaRPr lang="ja-JP" altLang="en-US" dirty="0"/>
          </a:p>
          <a:p>
            <a:pPr lvl="1" eaLnBrk="1" hangingPunct="1">
              <a:lnSpc>
                <a:spcPct val="110000"/>
              </a:lnSpc>
            </a:pPr>
            <a:endParaRPr lang="ja-JP" altLang="en-US" dirty="0"/>
          </a:p>
          <a:p>
            <a:pPr lvl="1" eaLnBrk="1" hangingPunct="1">
              <a:lnSpc>
                <a:spcPct val="110000"/>
              </a:lnSpc>
            </a:pPr>
            <a:endParaRPr lang="ja-JP" altLang="en-US" dirty="0"/>
          </a:p>
          <a:p>
            <a:pPr eaLnBrk="1" hangingPunct="1">
              <a:lnSpc>
                <a:spcPct val="130000"/>
              </a:lnSpc>
            </a:pPr>
            <a:r>
              <a:rPr lang="ja-JP" altLang="en-US" dirty="0"/>
              <a:t>自分のペースで先に進んで構いません</a:t>
            </a:r>
          </a:p>
          <a:p>
            <a:pPr lvl="1" eaLnBrk="1" hangingPunct="1">
              <a:lnSpc>
                <a:spcPct val="130000"/>
              </a:lnSpc>
              <a:buFontTx/>
              <a:buNone/>
            </a:pPr>
            <a:endParaRPr lang="en-US" altLang="ja-JP" dirty="0"/>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パソコン演習の進め方</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20</a:t>
            </a:fld>
            <a:endParaRPr kumimoji="1" lang="ja-JP" altLang="en-US"/>
          </a:p>
        </p:txBody>
      </p:sp>
    </p:spTree>
    <p:extLst>
      <p:ext uri="{BB962C8B-B14F-4D97-AF65-F5344CB8AC3E}">
        <p14:creationId xmlns:p14="http://schemas.microsoft.com/office/powerpoint/2010/main" val="21846309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428625" y="511175"/>
            <a:ext cx="8410575" cy="4114800"/>
          </a:xfrm>
        </p:spPr>
        <p:txBody>
          <a:bodyPr>
            <a:normAutofit fontScale="77500" lnSpcReduction="20000"/>
          </a:bodyPr>
          <a:lstStyle/>
          <a:p>
            <a:pPr marL="609600" indent="-609600" eaLnBrk="1" hangingPunct="1">
              <a:lnSpc>
                <a:spcPct val="130000"/>
              </a:lnSpc>
            </a:pPr>
            <a:endParaRPr lang="ja-JP" altLang="en-US" dirty="0"/>
          </a:p>
          <a:p>
            <a:pPr marL="609600" indent="-609600" eaLnBrk="1" hangingPunct="1">
              <a:lnSpc>
                <a:spcPct val="110000"/>
              </a:lnSpc>
            </a:pPr>
            <a:r>
              <a:rPr lang="en-US" altLang="ja-JP" sz="3600" dirty="0" err="1"/>
              <a:t>DrScheme</a:t>
            </a:r>
            <a:r>
              <a:rPr lang="en-US" altLang="ja-JP" sz="3600" dirty="0"/>
              <a:t> </a:t>
            </a:r>
            <a:r>
              <a:rPr lang="ja-JP" altLang="en-US" sz="3600" dirty="0"/>
              <a:t>の起動</a:t>
            </a:r>
          </a:p>
          <a:p>
            <a:pPr marL="990600" lvl="1" indent="-533400" eaLnBrk="1" hangingPunct="1">
              <a:lnSpc>
                <a:spcPct val="110000"/>
              </a:lnSpc>
              <a:buFontTx/>
              <a:buNone/>
            </a:pPr>
            <a:r>
              <a:rPr lang="ja-JP" altLang="en-US" sz="3200" dirty="0">
                <a:solidFill>
                  <a:srgbClr val="008000"/>
                </a:solidFill>
              </a:rPr>
              <a:t>	プログラム　</a:t>
            </a:r>
            <a:r>
              <a:rPr lang="en-US" altLang="ja-JP" sz="3200" dirty="0">
                <a:solidFill>
                  <a:srgbClr val="008000"/>
                </a:solidFill>
              </a:rPr>
              <a:t>→ </a:t>
            </a:r>
            <a:r>
              <a:rPr lang="en-US" altLang="ja-JP" sz="3200" dirty="0" err="1">
                <a:solidFill>
                  <a:srgbClr val="008000"/>
                </a:solidFill>
              </a:rPr>
              <a:t>PLT</a:t>
            </a:r>
            <a:r>
              <a:rPr lang="en-US" altLang="ja-JP" sz="3200" dirty="0">
                <a:solidFill>
                  <a:srgbClr val="008000"/>
                </a:solidFill>
              </a:rPr>
              <a:t> Scheme → </a:t>
            </a:r>
            <a:r>
              <a:rPr lang="en-US" altLang="ja-JP" sz="3200" dirty="0" err="1">
                <a:solidFill>
                  <a:srgbClr val="008000"/>
                </a:solidFill>
              </a:rPr>
              <a:t>DrScheme</a:t>
            </a:r>
            <a:endParaRPr lang="en-US" altLang="ja-JP" sz="3200" dirty="0">
              <a:solidFill>
                <a:srgbClr val="008000"/>
              </a:solidFill>
            </a:endParaRPr>
          </a:p>
          <a:p>
            <a:pPr marL="609600" indent="-609600" eaLnBrk="1" hangingPunct="1">
              <a:lnSpc>
                <a:spcPct val="110000"/>
              </a:lnSpc>
            </a:pPr>
            <a:r>
              <a:rPr lang="ja-JP" altLang="en-US" sz="3600" dirty="0"/>
              <a:t>今日の演習では「</a:t>
            </a:r>
            <a:r>
              <a:rPr lang="en-US" altLang="ja-JP" sz="3600" dirty="0">
                <a:solidFill>
                  <a:schemeClr val="tx2"/>
                </a:solidFill>
              </a:rPr>
              <a:t>Intermediate Student</a:t>
            </a:r>
            <a:r>
              <a:rPr lang="ja-JP" altLang="en-US" sz="3600" dirty="0"/>
              <a:t>」</a:t>
            </a:r>
          </a:p>
          <a:p>
            <a:pPr marL="609600" indent="-609600" eaLnBrk="1" hangingPunct="1">
              <a:lnSpc>
                <a:spcPct val="110000"/>
              </a:lnSpc>
              <a:buFontTx/>
              <a:buNone/>
            </a:pPr>
            <a:r>
              <a:rPr lang="ja-JP" altLang="en-US" sz="3600" dirty="0"/>
              <a:t>	に設定</a:t>
            </a:r>
          </a:p>
          <a:p>
            <a:pPr marL="990600" lvl="1" indent="-533400" eaLnBrk="1" hangingPunct="1">
              <a:lnSpc>
                <a:spcPct val="110000"/>
              </a:lnSpc>
              <a:buFontTx/>
              <a:buNone/>
            </a:pPr>
            <a:r>
              <a:rPr lang="en-US" altLang="ja-JP" sz="3200" dirty="0">
                <a:solidFill>
                  <a:srgbClr val="008000"/>
                </a:solidFill>
              </a:rPr>
              <a:t>	Language </a:t>
            </a:r>
          </a:p>
          <a:p>
            <a:pPr marL="990600" lvl="1" indent="-533400" eaLnBrk="1" hangingPunct="1">
              <a:lnSpc>
                <a:spcPct val="110000"/>
              </a:lnSpc>
              <a:buFontTx/>
              <a:buNone/>
            </a:pPr>
            <a:r>
              <a:rPr lang="en-US" altLang="ja-JP" sz="3200" dirty="0">
                <a:solidFill>
                  <a:srgbClr val="008000"/>
                </a:solidFill>
              </a:rPr>
              <a:t>	→ Choose Language </a:t>
            </a:r>
          </a:p>
          <a:p>
            <a:pPr marL="990600" lvl="1" indent="-533400" eaLnBrk="1" hangingPunct="1">
              <a:lnSpc>
                <a:spcPct val="110000"/>
              </a:lnSpc>
              <a:buFontTx/>
              <a:buNone/>
            </a:pPr>
            <a:r>
              <a:rPr lang="en-US" altLang="ja-JP" sz="3200" dirty="0">
                <a:solidFill>
                  <a:srgbClr val="008000"/>
                </a:solidFill>
              </a:rPr>
              <a:t>	→ Intermediate Student</a:t>
            </a:r>
          </a:p>
          <a:p>
            <a:pPr marL="990600" lvl="1" indent="-533400" eaLnBrk="1" hangingPunct="1">
              <a:lnSpc>
                <a:spcPct val="110000"/>
              </a:lnSpc>
              <a:buFontTx/>
              <a:buNone/>
            </a:pPr>
            <a:r>
              <a:rPr lang="en-US" altLang="ja-JP" sz="3200" dirty="0">
                <a:solidFill>
                  <a:srgbClr val="008000"/>
                </a:solidFill>
              </a:rPr>
              <a:t>	→ Execute </a:t>
            </a:r>
            <a:r>
              <a:rPr lang="ja-JP" altLang="en-US" sz="3200" dirty="0">
                <a:solidFill>
                  <a:srgbClr val="008000"/>
                </a:solidFill>
              </a:rPr>
              <a:t>ボタン</a:t>
            </a:r>
          </a:p>
        </p:txBody>
      </p:sp>
      <p:sp>
        <p:nvSpPr>
          <p:cNvPr id="5" name="Rectangle 2"/>
          <p:cNvSpPr>
            <a:spLocks noGrp="1" noChangeArrowheads="1"/>
          </p:cNvSpPr>
          <p:nvPr>
            <p:ph type="title"/>
          </p:nvPr>
        </p:nvSpPr>
        <p:spPr/>
        <p:txBody>
          <a:bodyPr>
            <a:normAutofit fontScale="90000"/>
          </a:bodyPr>
          <a:lstStyle/>
          <a:p>
            <a:pPr eaLnBrk="1" hangingPunct="1"/>
            <a:r>
              <a:rPr lang="en-US" altLang="ja-JP"/>
              <a:t>DrScheme </a:t>
            </a:r>
            <a:r>
              <a:rPr lang="ja-JP" altLang="en-US"/>
              <a:t>の使用</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21</a:t>
            </a:fld>
            <a:endParaRPr kumimoji="1" lang="ja-JP" altLang="en-US"/>
          </a:p>
        </p:txBody>
      </p:sp>
    </p:spTree>
    <p:extLst>
      <p:ext uri="{BB962C8B-B14F-4D97-AF65-F5344CB8AC3E}">
        <p14:creationId xmlns:p14="http://schemas.microsoft.com/office/powerpoint/2010/main" val="1954743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631825" y="2224088"/>
            <a:ext cx="7916863" cy="3406775"/>
          </a:xfrm>
        </p:spPr>
        <p:txBody>
          <a:bodyPr/>
          <a:lstStyle/>
          <a:p>
            <a:pPr eaLnBrk="1" hangingPunct="1">
              <a:lnSpc>
                <a:spcPct val="110000"/>
              </a:lnSpc>
              <a:spcBef>
                <a:spcPct val="15000"/>
              </a:spcBef>
            </a:pPr>
            <a:r>
              <a:rPr lang="ja-JP" altLang="en-US" sz="4000"/>
              <a:t>非線型方程式 </a:t>
            </a:r>
            <a:r>
              <a:rPr lang="en-US" altLang="ja-JP" sz="4000"/>
              <a:t>f(x) = 0 </a:t>
            </a:r>
            <a:r>
              <a:rPr lang="ja-JP" altLang="en-US" sz="4000"/>
              <a:t>をニュートン法で解く関数 </a:t>
            </a:r>
            <a:r>
              <a:rPr lang="en-US" altLang="ja-JP" sz="4000">
                <a:solidFill>
                  <a:schemeClr val="accent2"/>
                </a:solidFill>
              </a:rPr>
              <a:t>newton</a:t>
            </a:r>
            <a:r>
              <a:rPr lang="en-US" altLang="ja-JP" sz="4000"/>
              <a:t> </a:t>
            </a:r>
            <a:r>
              <a:rPr lang="ja-JP" altLang="en-US" sz="4000"/>
              <a:t>を作り，実行する</a:t>
            </a:r>
          </a:p>
          <a:p>
            <a:pPr lvl="1" eaLnBrk="1" hangingPunct="1">
              <a:lnSpc>
                <a:spcPct val="110000"/>
              </a:lnSpc>
              <a:spcBef>
                <a:spcPct val="15000"/>
              </a:spcBef>
            </a:pPr>
            <a:r>
              <a:rPr lang="ja-JP" altLang="en-US" sz="3600"/>
              <a:t>方程式</a:t>
            </a:r>
            <a:r>
              <a:rPr lang="en-US" altLang="ja-JP" sz="3600"/>
              <a:t>:	</a:t>
            </a:r>
            <a:r>
              <a:rPr lang="en-US" altLang="ja-JP" sz="3600">
                <a:solidFill>
                  <a:schemeClr val="tx2"/>
                </a:solidFill>
              </a:rPr>
              <a:t>f</a:t>
            </a:r>
            <a:r>
              <a:rPr lang="en-US" altLang="ja-JP" sz="3600"/>
              <a:t> </a:t>
            </a:r>
          </a:p>
          <a:p>
            <a:pPr lvl="1" eaLnBrk="1" hangingPunct="1">
              <a:lnSpc>
                <a:spcPct val="110000"/>
              </a:lnSpc>
              <a:spcBef>
                <a:spcPct val="15000"/>
              </a:spcBef>
            </a:pPr>
            <a:r>
              <a:rPr lang="ja-JP" altLang="en-US" sz="3200"/>
              <a:t>初期近似値： </a:t>
            </a:r>
            <a:r>
              <a:rPr lang="en-US" altLang="ja-JP" sz="3200">
                <a:solidFill>
                  <a:schemeClr val="tx2"/>
                </a:solidFill>
              </a:rPr>
              <a:t>x</a:t>
            </a:r>
            <a:r>
              <a:rPr lang="en-US" altLang="ja-JP" sz="3200" baseline="-25000">
                <a:solidFill>
                  <a:schemeClr val="tx2"/>
                </a:solidFill>
              </a:rPr>
              <a:t>0</a:t>
            </a:r>
          </a:p>
          <a:p>
            <a:pPr eaLnBrk="1" hangingPunct="1">
              <a:buFontTx/>
              <a:buNone/>
            </a:pPr>
            <a:endParaRPr lang="ja-JP" altLang="en-US"/>
          </a:p>
        </p:txBody>
      </p:sp>
      <p:sp>
        <p:nvSpPr>
          <p:cNvPr id="5" name="Rectangle 2"/>
          <p:cNvSpPr>
            <a:spLocks noGrp="1" noChangeArrowheads="1"/>
          </p:cNvSpPr>
          <p:nvPr>
            <p:ph type="title"/>
          </p:nvPr>
        </p:nvSpPr>
        <p:spPr>
          <a:xfrm>
            <a:off x="293796" y="326493"/>
            <a:ext cx="8461208" cy="469865"/>
          </a:xfrm>
        </p:spPr>
        <p:txBody>
          <a:bodyPr>
            <a:normAutofit fontScale="90000"/>
          </a:bodyPr>
          <a:lstStyle/>
          <a:p>
            <a:pPr eaLnBrk="1" hangingPunct="1"/>
            <a:r>
              <a:rPr lang="ja-JP" altLang="en-US" dirty="0"/>
              <a:t>例題１．ニュートン法による</a:t>
            </a:r>
            <a:br>
              <a:rPr lang="ja-JP" altLang="en-US" dirty="0"/>
            </a:br>
            <a:r>
              <a:rPr lang="ja-JP" altLang="en-US" dirty="0"/>
              <a:t>非線形方程式の解</a:t>
            </a:r>
            <a:endParaRPr lang="en-US" altLang="ja-JP" dirty="0"/>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22</a:t>
            </a:fld>
            <a:endParaRPr kumimoji="1" lang="ja-JP" altLang="en-US"/>
          </a:p>
        </p:txBody>
      </p:sp>
    </p:spTree>
    <p:extLst>
      <p:ext uri="{BB962C8B-B14F-4D97-AF65-F5344CB8AC3E}">
        <p14:creationId xmlns:p14="http://schemas.microsoft.com/office/powerpoint/2010/main" val="4035741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ext Box 3"/>
          <p:cNvSpPr txBox="1">
            <a:spLocks noChangeArrowheads="1"/>
          </p:cNvSpPr>
          <p:nvPr/>
        </p:nvSpPr>
        <p:spPr bwMode="auto">
          <a:xfrm>
            <a:off x="630238" y="525463"/>
            <a:ext cx="6802437" cy="90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kumimoji="1" sz="2400">
                <a:solidFill>
                  <a:schemeClr val="tx1"/>
                </a:solidFill>
                <a:latin typeface="Times New Roman" panose="02020603050405020304" pitchFamily="18" charset="0"/>
                <a:ea typeface="ＭＳ Ｐゴシック" panose="020B0600070205080204" pitchFamily="50" charset="-128"/>
              </a:defRPr>
            </a:lvl1pPr>
            <a:lvl2pPr marL="914400" indent="-457200">
              <a:defRPr kumimoji="1" sz="2400">
                <a:solidFill>
                  <a:schemeClr val="tx1"/>
                </a:solidFill>
                <a:latin typeface="Times New Roman" panose="02020603050405020304" pitchFamily="18" charset="0"/>
                <a:ea typeface="ＭＳ Ｐゴシック" panose="020B0600070205080204" pitchFamily="50" charset="-128"/>
              </a:defRPr>
            </a:lvl2pPr>
            <a:lvl3pPr marL="1371600" indent="-457200">
              <a:defRPr kumimoji="1" sz="2400">
                <a:solidFill>
                  <a:schemeClr val="tx1"/>
                </a:solidFill>
                <a:latin typeface="Times New Roman" panose="02020603050405020304" pitchFamily="18" charset="0"/>
                <a:ea typeface="ＭＳ Ｐゴシック" panose="020B0600070205080204" pitchFamily="50" charset="-128"/>
              </a:defRPr>
            </a:lvl3pPr>
            <a:lvl4pPr marL="1828800" indent="-457200">
              <a:defRPr kumimoji="1" sz="2400">
                <a:solidFill>
                  <a:schemeClr val="tx1"/>
                </a:solidFill>
                <a:latin typeface="Times New Roman" panose="02020603050405020304" pitchFamily="18" charset="0"/>
                <a:ea typeface="ＭＳ Ｐゴシック" panose="020B0600070205080204" pitchFamily="50" charset="-128"/>
              </a:defRPr>
            </a:lvl4pPr>
            <a:lvl5pPr marL="2286000" indent="-457200">
              <a:defRPr kumimoji="1" sz="2400">
                <a:solidFill>
                  <a:schemeClr val="tx1"/>
                </a:solidFill>
                <a:latin typeface="Times New Roman" panose="02020603050405020304" pitchFamily="18" charset="0"/>
                <a:ea typeface="ＭＳ Ｐゴシック" panose="020B0600070205080204" pitchFamily="50" charset="-128"/>
              </a:defRPr>
            </a:lvl5pPr>
            <a:lvl6pPr marL="2743200" indent="-4572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3200400" indent="-4572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657600" indent="-4572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4114800" indent="-4572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lnSpc>
                <a:spcPct val="120000"/>
              </a:lnSpc>
              <a:buFontTx/>
              <a:buAutoNum type="arabicPeriod"/>
            </a:pPr>
            <a:r>
              <a:rPr lang="ja-JP" altLang="en-US">
                <a:latin typeface="Calibri" panose="020F0502020204030204" pitchFamily="34" charset="0"/>
                <a:ea typeface="メイリオ" panose="020B0604030504040204" pitchFamily="50" charset="-128"/>
              </a:rPr>
              <a:t>次を「</a:t>
            </a:r>
            <a:r>
              <a:rPr lang="ja-JP" altLang="en-US">
                <a:solidFill>
                  <a:schemeClr val="tx2"/>
                </a:solidFill>
                <a:latin typeface="Calibri" panose="020F0502020204030204" pitchFamily="34" charset="0"/>
                <a:ea typeface="メイリオ" panose="020B0604030504040204" pitchFamily="50" charset="-128"/>
              </a:rPr>
              <a:t>定義用ウインドウ</a:t>
            </a:r>
            <a:r>
              <a:rPr lang="ja-JP" altLang="en-US">
                <a:latin typeface="Calibri" panose="020F0502020204030204" pitchFamily="34" charset="0"/>
                <a:ea typeface="メイリオ" panose="020B0604030504040204" pitchFamily="50" charset="-128"/>
              </a:rPr>
              <a:t>」で，実行しなさい</a:t>
            </a:r>
          </a:p>
          <a:p>
            <a:pPr lvl="1" eaLnBrk="1" hangingPunct="1">
              <a:lnSpc>
                <a:spcPct val="120000"/>
              </a:lnSpc>
              <a:buFontTx/>
              <a:buChar char="•"/>
            </a:pPr>
            <a:r>
              <a:rPr lang="ja-JP" altLang="en-US" sz="2000">
                <a:latin typeface="Calibri" panose="020F0502020204030204" pitchFamily="34" charset="0"/>
                <a:ea typeface="メイリオ" panose="020B0604030504040204" pitchFamily="50" charset="-128"/>
              </a:rPr>
              <a:t>入力した後に，</a:t>
            </a:r>
            <a:r>
              <a:rPr lang="en-US" altLang="ja-JP" sz="2000">
                <a:latin typeface="Calibri" panose="020F0502020204030204" pitchFamily="34" charset="0"/>
                <a:ea typeface="メイリオ" panose="020B0604030504040204" pitchFamily="50" charset="-128"/>
              </a:rPr>
              <a:t>Execute </a:t>
            </a:r>
            <a:r>
              <a:rPr lang="ja-JP" altLang="en-US" sz="2000">
                <a:latin typeface="Calibri" panose="020F0502020204030204" pitchFamily="34" charset="0"/>
                <a:ea typeface="メイリオ" panose="020B0604030504040204" pitchFamily="50" charset="-128"/>
              </a:rPr>
              <a:t>ボタンを押す</a:t>
            </a:r>
          </a:p>
        </p:txBody>
      </p:sp>
      <p:sp>
        <p:nvSpPr>
          <p:cNvPr id="25604" name="Text Box 4"/>
          <p:cNvSpPr txBox="1">
            <a:spLocks noChangeArrowheads="1"/>
          </p:cNvSpPr>
          <p:nvPr/>
        </p:nvSpPr>
        <p:spPr bwMode="auto">
          <a:xfrm>
            <a:off x="1106488" y="1373188"/>
            <a:ext cx="7580312" cy="5359400"/>
          </a:xfrm>
          <a:prstGeom prst="rect">
            <a:avLst/>
          </a:prstGeom>
          <a:noFill/>
          <a:ln w="9525">
            <a:solidFill>
              <a:srgbClr val="10007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80000"/>
              </a:lnSpc>
              <a:spcBef>
                <a:spcPct val="0"/>
              </a:spcBef>
              <a:buFontTx/>
              <a:buNone/>
            </a:pPr>
            <a:r>
              <a:rPr lang="en-US" altLang="ja-JP" sz="2400">
                <a:solidFill>
                  <a:srgbClr val="003300"/>
                </a:solidFill>
              </a:rPr>
              <a:t>;; d/dx: (number-&gt;number) number number -&gt; number</a:t>
            </a:r>
          </a:p>
          <a:p>
            <a:pPr eaLnBrk="1" hangingPunct="1">
              <a:lnSpc>
                <a:spcPct val="80000"/>
              </a:lnSpc>
              <a:spcBef>
                <a:spcPct val="0"/>
              </a:spcBef>
              <a:buFontTx/>
              <a:buNone/>
            </a:pPr>
            <a:r>
              <a:rPr lang="en-US" altLang="ja-JP" sz="2400">
                <a:solidFill>
                  <a:srgbClr val="003300"/>
                </a:solidFill>
              </a:rPr>
              <a:t>;; inclination of the tangent </a:t>
            </a:r>
            <a:endParaRPr lang="en-US" altLang="ja-JP" sz="2400"/>
          </a:p>
          <a:p>
            <a:pPr eaLnBrk="1" hangingPunct="1">
              <a:lnSpc>
                <a:spcPct val="80000"/>
              </a:lnSpc>
              <a:spcBef>
                <a:spcPct val="0"/>
              </a:spcBef>
              <a:buFontTx/>
              <a:buNone/>
            </a:pPr>
            <a:r>
              <a:rPr lang="en-US" altLang="ja-JP" sz="2400"/>
              <a:t>(define (</a:t>
            </a:r>
            <a:r>
              <a:rPr lang="en-US" altLang="ja-JP" sz="2400">
                <a:solidFill>
                  <a:schemeClr val="accent2"/>
                </a:solidFill>
              </a:rPr>
              <a:t>d/dx</a:t>
            </a:r>
            <a:r>
              <a:rPr lang="en-US" altLang="ja-JP" sz="2400"/>
              <a:t> </a:t>
            </a:r>
            <a:r>
              <a:rPr lang="en-US" altLang="ja-JP" sz="2400">
                <a:solidFill>
                  <a:schemeClr val="tx2"/>
                </a:solidFill>
              </a:rPr>
              <a:t>f x h</a:t>
            </a:r>
            <a:r>
              <a:rPr lang="en-US" altLang="ja-JP" sz="2400"/>
              <a:t>)</a:t>
            </a:r>
          </a:p>
          <a:p>
            <a:pPr eaLnBrk="1" hangingPunct="1">
              <a:lnSpc>
                <a:spcPct val="80000"/>
              </a:lnSpc>
              <a:spcBef>
                <a:spcPct val="0"/>
              </a:spcBef>
              <a:buFontTx/>
              <a:buNone/>
            </a:pPr>
            <a:r>
              <a:rPr lang="en-US" altLang="ja-JP" sz="2400"/>
              <a:t>    (/ (- (</a:t>
            </a:r>
            <a:r>
              <a:rPr lang="en-US" altLang="ja-JP" sz="2400">
                <a:solidFill>
                  <a:schemeClr val="tx2"/>
                </a:solidFill>
              </a:rPr>
              <a:t>f</a:t>
            </a:r>
            <a:r>
              <a:rPr lang="en-US" altLang="ja-JP" sz="2400"/>
              <a:t> (+ </a:t>
            </a:r>
            <a:r>
              <a:rPr lang="en-US" altLang="ja-JP" sz="2400">
                <a:solidFill>
                  <a:schemeClr val="tx2"/>
                </a:solidFill>
              </a:rPr>
              <a:t>x h</a:t>
            </a:r>
            <a:r>
              <a:rPr lang="en-US" altLang="ja-JP" sz="2400"/>
              <a:t>)) (</a:t>
            </a:r>
            <a:r>
              <a:rPr lang="en-US" altLang="ja-JP" sz="2400">
                <a:solidFill>
                  <a:schemeClr val="tx2"/>
                </a:solidFill>
              </a:rPr>
              <a:t>f</a:t>
            </a:r>
            <a:r>
              <a:rPr lang="en-US" altLang="ja-JP" sz="2400"/>
              <a:t> (- </a:t>
            </a:r>
            <a:r>
              <a:rPr lang="en-US" altLang="ja-JP" sz="2400">
                <a:solidFill>
                  <a:schemeClr val="tx2"/>
                </a:solidFill>
              </a:rPr>
              <a:t>x h</a:t>
            </a:r>
            <a:r>
              <a:rPr lang="en-US" altLang="ja-JP" sz="2400"/>
              <a:t>)))</a:t>
            </a:r>
          </a:p>
          <a:p>
            <a:pPr eaLnBrk="1" hangingPunct="1">
              <a:lnSpc>
                <a:spcPct val="80000"/>
              </a:lnSpc>
              <a:spcBef>
                <a:spcPct val="0"/>
              </a:spcBef>
              <a:buFontTx/>
              <a:buNone/>
            </a:pPr>
            <a:r>
              <a:rPr lang="en-US" altLang="ja-JP" sz="2400"/>
              <a:t>          (* 2 </a:t>
            </a:r>
            <a:r>
              <a:rPr lang="en-US" altLang="ja-JP" sz="2400">
                <a:solidFill>
                  <a:schemeClr val="tx2"/>
                </a:solidFill>
              </a:rPr>
              <a:t>h</a:t>
            </a:r>
            <a:r>
              <a:rPr lang="en-US" altLang="ja-JP" sz="2400"/>
              <a:t>)))</a:t>
            </a:r>
          </a:p>
          <a:p>
            <a:pPr eaLnBrk="1" hangingPunct="1">
              <a:lnSpc>
                <a:spcPct val="80000"/>
              </a:lnSpc>
              <a:spcBef>
                <a:spcPct val="0"/>
              </a:spcBef>
              <a:buFontTx/>
              <a:buNone/>
            </a:pPr>
            <a:r>
              <a:rPr lang="en-US" altLang="ja-JP" sz="2400"/>
              <a:t>(define (</a:t>
            </a:r>
            <a:r>
              <a:rPr lang="en-US" altLang="ja-JP" sz="2400">
                <a:solidFill>
                  <a:schemeClr val="accent2"/>
                </a:solidFill>
              </a:rPr>
              <a:t>is-good?</a:t>
            </a:r>
            <a:r>
              <a:rPr lang="en-US" altLang="ja-JP" sz="2400"/>
              <a:t> </a:t>
            </a:r>
            <a:r>
              <a:rPr lang="en-US" altLang="ja-JP" sz="2400">
                <a:solidFill>
                  <a:schemeClr val="tx2"/>
                </a:solidFill>
              </a:rPr>
              <a:t>f</a:t>
            </a:r>
            <a:r>
              <a:rPr lang="en-US" altLang="ja-JP" sz="2400"/>
              <a:t> </a:t>
            </a:r>
            <a:r>
              <a:rPr lang="en-US" altLang="ja-JP" sz="2400">
                <a:solidFill>
                  <a:schemeClr val="tx2"/>
                </a:solidFill>
              </a:rPr>
              <a:t>guess delta</a:t>
            </a:r>
            <a:r>
              <a:rPr lang="en-US" altLang="ja-JP" sz="2400"/>
              <a:t>)</a:t>
            </a:r>
          </a:p>
          <a:p>
            <a:pPr eaLnBrk="1" hangingPunct="1">
              <a:lnSpc>
                <a:spcPct val="80000"/>
              </a:lnSpc>
              <a:spcBef>
                <a:spcPct val="0"/>
              </a:spcBef>
              <a:buFontTx/>
              <a:buNone/>
            </a:pPr>
            <a:r>
              <a:rPr lang="en-US" altLang="ja-JP" sz="2400"/>
              <a:t>    (&lt; (abs (</a:t>
            </a:r>
            <a:r>
              <a:rPr lang="en-US" altLang="ja-JP" sz="2400">
                <a:solidFill>
                  <a:schemeClr val="tx2"/>
                </a:solidFill>
              </a:rPr>
              <a:t>f</a:t>
            </a:r>
            <a:r>
              <a:rPr lang="en-US" altLang="ja-JP" sz="2400"/>
              <a:t> </a:t>
            </a:r>
            <a:r>
              <a:rPr lang="en-US" altLang="ja-JP" sz="2400">
                <a:solidFill>
                  <a:schemeClr val="tx2"/>
                </a:solidFill>
              </a:rPr>
              <a:t>guess</a:t>
            </a:r>
            <a:r>
              <a:rPr lang="en-US" altLang="ja-JP" sz="2400"/>
              <a:t>)) </a:t>
            </a:r>
            <a:r>
              <a:rPr lang="en-US" altLang="ja-JP" sz="2400">
                <a:solidFill>
                  <a:schemeClr val="tx2"/>
                </a:solidFill>
              </a:rPr>
              <a:t>delta</a:t>
            </a:r>
            <a:r>
              <a:rPr lang="en-US" altLang="ja-JP" sz="2400"/>
              <a:t>))</a:t>
            </a:r>
          </a:p>
          <a:p>
            <a:pPr eaLnBrk="1" hangingPunct="1">
              <a:lnSpc>
                <a:spcPct val="80000"/>
              </a:lnSpc>
              <a:spcBef>
                <a:spcPct val="0"/>
              </a:spcBef>
              <a:buFontTx/>
              <a:buNone/>
            </a:pPr>
            <a:r>
              <a:rPr lang="en-US" altLang="ja-JP" sz="2400"/>
              <a:t>(define (</a:t>
            </a:r>
            <a:r>
              <a:rPr lang="en-US" altLang="ja-JP" sz="2400">
                <a:solidFill>
                  <a:schemeClr val="accent2"/>
                </a:solidFill>
              </a:rPr>
              <a:t>improve</a:t>
            </a:r>
            <a:r>
              <a:rPr lang="en-US" altLang="ja-JP" sz="2400"/>
              <a:t> </a:t>
            </a:r>
            <a:r>
              <a:rPr lang="en-US" altLang="ja-JP" sz="2400">
                <a:solidFill>
                  <a:schemeClr val="tx2"/>
                </a:solidFill>
              </a:rPr>
              <a:t>f</a:t>
            </a:r>
            <a:r>
              <a:rPr lang="en-US" altLang="ja-JP" sz="2400"/>
              <a:t> </a:t>
            </a:r>
            <a:r>
              <a:rPr lang="en-US" altLang="ja-JP" sz="2400">
                <a:solidFill>
                  <a:schemeClr val="tx2"/>
                </a:solidFill>
              </a:rPr>
              <a:t>guess</a:t>
            </a:r>
            <a:r>
              <a:rPr lang="en-US" altLang="ja-JP" sz="2400"/>
              <a:t>)</a:t>
            </a:r>
          </a:p>
          <a:p>
            <a:pPr eaLnBrk="1" hangingPunct="1">
              <a:lnSpc>
                <a:spcPct val="80000"/>
              </a:lnSpc>
              <a:spcBef>
                <a:spcPct val="0"/>
              </a:spcBef>
              <a:buFontTx/>
              <a:buNone/>
            </a:pPr>
            <a:r>
              <a:rPr lang="en-US" altLang="ja-JP" sz="2400"/>
              <a:t>    (- </a:t>
            </a:r>
            <a:r>
              <a:rPr lang="en-US" altLang="ja-JP" sz="2400">
                <a:solidFill>
                  <a:schemeClr val="tx2"/>
                </a:solidFill>
              </a:rPr>
              <a:t>guess</a:t>
            </a:r>
            <a:r>
              <a:rPr lang="en-US" altLang="ja-JP" sz="2400"/>
              <a:t> (/ (</a:t>
            </a:r>
            <a:r>
              <a:rPr lang="en-US" altLang="ja-JP" sz="2400">
                <a:solidFill>
                  <a:schemeClr val="tx2"/>
                </a:solidFill>
              </a:rPr>
              <a:t>f guess</a:t>
            </a:r>
            <a:r>
              <a:rPr lang="en-US" altLang="ja-JP" sz="2400"/>
              <a:t>) (</a:t>
            </a:r>
            <a:r>
              <a:rPr lang="en-US" altLang="ja-JP" sz="2400">
                <a:solidFill>
                  <a:schemeClr val="accent2"/>
                </a:solidFill>
              </a:rPr>
              <a:t>d/dx</a:t>
            </a:r>
            <a:r>
              <a:rPr lang="en-US" altLang="ja-JP" sz="2400"/>
              <a:t> </a:t>
            </a:r>
            <a:r>
              <a:rPr lang="en-US" altLang="ja-JP" sz="2400">
                <a:solidFill>
                  <a:schemeClr val="tx2"/>
                </a:solidFill>
              </a:rPr>
              <a:t>f</a:t>
            </a:r>
            <a:r>
              <a:rPr lang="en-US" altLang="ja-JP" sz="2400">
                <a:solidFill>
                  <a:schemeClr val="accent2"/>
                </a:solidFill>
              </a:rPr>
              <a:t> </a:t>
            </a:r>
            <a:r>
              <a:rPr lang="en-US" altLang="ja-JP" sz="2400">
                <a:solidFill>
                  <a:schemeClr val="tx2"/>
                </a:solidFill>
              </a:rPr>
              <a:t>guess</a:t>
            </a:r>
            <a:r>
              <a:rPr lang="en-US" altLang="ja-JP" sz="2400"/>
              <a:t> 0.0001))))</a:t>
            </a:r>
          </a:p>
          <a:p>
            <a:pPr eaLnBrk="1" hangingPunct="1">
              <a:lnSpc>
                <a:spcPct val="80000"/>
              </a:lnSpc>
              <a:spcBef>
                <a:spcPct val="0"/>
              </a:spcBef>
              <a:buFontTx/>
              <a:buNone/>
            </a:pPr>
            <a:r>
              <a:rPr lang="en-US" altLang="ja-JP" sz="2400">
                <a:solidFill>
                  <a:srgbClr val="003300"/>
                </a:solidFill>
              </a:rPr>
              <a:t>;; newton: (number-&gt;number) number number number -&gt; number</a:t>
            </a:r>
          </a:p>
          <a:p>
            <a:pPr eaLnBrk="1" hangingPunct="1">
              <a:lnSpc>
                <a:spcPct val="80000"/>
              </a:lnSpc>
              <a:spcBef>
                <a:spcPct val="0"/>
              </a:spcBef>
              <a:buFontTx/>
              <a:buNone/>
            </a:pPr>
            <a:r>
              <a:rPr lang="en-US" altLang="ja-JP" sz="2400"/>
              <a:t>(define (</a:t>
            </a:r>
            <a:r>
              <a:rPr lang="en-US" altLang="ja-JP" sz="2400">
                <a:solidFill>
                  <a:schemeClr val="accent2"/>
                </a:solidFill>
              </a:rPr>
              <a:t>newton</a:t>
            </a:r>
            <a:r>
              <a:rPr lang="en-US" altLang="ja-JP" sz="2400"/>
              <a:t> </a:t>
            </a:r>
            <a:r>
              <a:rPr lang="en-US" altLang="ja-JP" sz="2400">
                <a:solidFill>
                  <a:schemeClr val="tx2"/>
                </a:solidFill>
              </a:rPr>
              <a:t>f guess delta number</a:t>
            </a:r>
            <a:r>
              <a:rPr lang="en-US" altLang="ja-JP" sz="2400"/>
              <a:t>)</a:t>
            </a:r>
          </a:p>
          <a:p>
            <a:pPr eaLnBrk="1" hangingPunct="1">
              <a:lnSpc>
                <a:spcPct val="80000"/>
              </a:lnSpc>
              <a:spcBef>
                <a:spcPct val="0"/>
              </a:spcBef>
              <a:buFontTx/>
              <a:buNone/>
            </a:pPr>
            <a:r>
              <a:rPr lang="en-US" altLang="ja-JP" sz="2400"/>
              <a:t>    (cond</a:t>
            </a:r>
          </a:p>
          <a:p>
            <a:pPr eaLnBrk="1" hangingPunct="1">
              <a:lnSpc>
                <a:spcPct val="80000"/>
              </a:lnSpc>
              <a:spcBef>
                <a:spcPct val="0"/>
              </a:spcBef>
              <a:buFontTx/>
              <a:buNone/>
            </a:pPr>
            <a:r>
              <a:rPr lang="en-US" altLang="ja-JP" sz="2400"/>
              <a:t>        [(or (</a:t>
            </a:r>
            <a:r>
              <a:rPr lang="en-US" altLang="ja-JP" sz="2400">
                <a:solidFill>
                  <a:schemeClr val="accent2"/>
                </a:solidFill>
              </a:rPr>
              <a:t>is-good?</a:t>
            </a:r>
            <a:r>
              <a:rPr lang="en-US" altLang="ja-JP" sz="2400"/>
              <a:t> </a:t>
            </a:r>
            <a:r>
              <a:rPr lang="en-US" altLang="ja-JP" sz="2400">
                <a:solidFill>
                  <a:schemeClr val="tx2"/>
                </a:solidFill>
              </a:rPr>
              <a:t>f guess delta</a:t>
            </a:r>
            <a:r>
              <a:rPr lang="en-US" altLang="ja-JP" sz="2400"/>
              <a:t>) </a:t>
            </a:r>
          </a:p>
          <a:p>
            <a:pPr eaLnBrk="1" hangingPunct="1">
              <a:lnSpc>
                <a:spcPct val="80000"/>
              </a:lnSpc>
              <a:spcBef>
                <a:spcPct val="0"/>
              </a:spcBef>
              <a:buFontTx/>
              <a:buNone/>
            </a:pPr>
            <a:r>
              <a:rPr lang="en-US" altLang="ja-JP" sz="2400"/>
              <a:t>               (&lt; </a:t>
            </a:r>
            <a:r>
              <a:rPr lang="en-US" altLang="ja-JP" sz="2400">
                <a:solidFill>
                  <a:schemeClr val="tx2"/>
                </a:solidFill>
              </a:rPr>
              <a:t>number</a:t>
            </a:r>
            <a:r>
              <a:rPr lang="en-US" altLang="ja-JP" sz="2400"/>
              <a:t> 0)) </a:t>
            </a:r>
            <a:r>
              <a:rPr lang="en-US" altLang="ja-JP" sz="2400">
                <a:solidFill>
                  <a:schemeClr val="tx2"/>
                </a:solidFill>
              </a:rPr>
              <a:t>guess</a:t>
            </a:r>
            <a:r>
              <a:rPr lang="en-US" altLang="ja-JP" sz="2400"/>
              <a:t>]</a:t>
            </a:r>
          </a:p>
          <a:p>
            <a:pPr eaLnBrk="1" hangingPunct="1">
              <a:lnSpc>
                <a:spcPct val="80000"/>
              </a:lnSpc>
              <a:spcBef>
                <a:spcPct val="0"/>
              </a:spcBef>
              <a:buFontTx/>
              <a:buNone/>
            </a:pPr>
            <a:r>
              <a:rPr lang="en-US" altLang="ja-JP" sz="2400"/>
              <a:t>        [else (</a:t>
            </a:r>
            <a:r>
              <a:rPr lang="en-US" altLang="ja-JP" sz="2400">
                <a:solidFill>
                  <a:schemeClr val="accent2"/>
                </a:solidFill>
              </a:rPr>
              <a:t>newton </a:t>
            </a:r>
            <a:r>
              <a:rPr lang="en-US" altLang="ja-JP" sz="2400">
                <a:solidFill>
                  <a:schemeClr val="tx2"/>
                </a:solidFill>
              </a:rPr>
              <a:t>f</a:t>
            </a:r>
            <a:r>
              <a:rPr lang="en-US" altLang="ja-JP" sz="2400">
                <a:solidFill>
                  <a:schemeClr val="accent2"/>
                </a:solidFill>
              </a:rPr>
              <a:t> </a:t>
            </a:r>
            <a:r>
              <a:rPr lang="en-US" altLang="ja-JP" sz="2400"/>
              <a:t>(</a:t>
            </a:r>
            <a:r>
              <a:rPr lang="en-US" altLang="ja-JP" sz="2400">
                <a:solidFill>
                  <a:schemeClr val="accent2"/>
                </a:solidFill>
              </a:rPr>
              <a:t>improve</a:t>
            </a:r>
            <a:r>
              <a:rPr lang="en-US" altLang="ja-JP" sz="2400">
                <a:solidFill>
                  <a:schemeClr val="tx2"/>
                </a:solidFill>
              </a:rPr>
              <a:t> f</a:t>
            </a:r>
            <a:r>
              <a:rPr lang="ja-JP" altLang="en-US" sz="2400">
                <a:solidFill>
                  <a:schemeClr val="accent2"/>
                </a:solidFill>
              </a:rPr>
              <a:t> </a:t>
            </a:r>
            <a:r>
              <a:rPr lang="en-US" altLang="ja-JP" sz="2400">
                <a:solidFill>
                  <a:schemeClr val="tx2"/>
                </a:solidFill>
              </a:rPr>
              <a:t>guess</a:t>
            </a:r>
            <a:r>
              <a:rPr lang="en-US" altLang="ja-JP" sz="2400"/>
              <a:t>) </a:t>
            </a:r>
            <a:r>
              <a:rPr lang="en-US" altLang="ja-JP" sz="2400">
                <a:solidFill>
                  <a:schemeClr val="tx2"/>
                </a:solidFill>
              </a:rPr>
              <a:t>delta</a:t>
            </a:r>
            <a:r>
              <a:rPr lang="en-US" altLang="ja-JP" sz="2400"/>
              <a:t> (- </a:t>
            </a:r>
            <a:r>
              <a:rPr lang="en-US" altLang="ja-JP" sz="2400">
                <a:solidFill>
                  <a:schemeClr val="tx2"/>
                </a:solidFill>
              </a:rPr>
              <a:t>number</a:t>
            </a:r>
            <a:r>
              <a:rPr lang="en-US" altLang="ja-JP" sz="2400"/>
              <a:t> 1))]))</a:t>
            </a:r>
          </a:p>
          <a:p>
            <a:pPr eaLnBrk="1" hangingPunct="1">
              <a:lnSpc>
                <a:spcPct val="80000"/>
              </a:lnSpc>
              <a:spcBef>
                <a:spcPct val="0"/>
              </a:spcBef>
              <a:buFontTx/>
              <a:buNone/>
            </a:pPr>
            <a:r>
              <a:rPr lang="en-US" altLang="ja-JP" sz="2400"/>
              <a:t>(define (</a:t>
            </a:r>
            <a:r>
              <a:rPr lang="en-US" altLang="ja-JP" sz="2400">
                <a:solidFill>
                  <a:schemeClr val="accent2"/>
                </a:solidFill>
              </a:rPr>
              <a:t>f2</a:t>
            </a:r>
            <a:r>
              <a:rPr lang="en-US" altLang="ja-JP" sz="2400"/>
              <a:t> </a:t>
            </a:r>
            <a:r>
              <a:rPr lang="en-US" altLang="ja-JP" sz="2400">
                <a:solidFill>
                  <a:schemeClr val="tx2"/>
                </a:solidFill>
              </a:rPr>
              <a:t>x</a:t>
            </a:r>
            <a:r>
              <a:rPr lang="en-US" altLang="ja-JP" sz="2400"/>
              <a:t>)</a:t>
            </a:r>
          </a:p>
          <a:p>
            <a:pPr eaLnBrk="1" hangingPunct="1">
              <a:lnSpc>
                <a:spcPct val="80000"/>
              </a:lnSpc>
              <a:spcBef>
                <a:spcPct val="0"/>
              </a:spcBef>
              <a:buFontTx/>
              <a:buNone/>
            </a:pPr>
            <a:r>
              <a:rPr lang="en-US" altLang="ja-JP" sz="2400"/>
              <a:t>  (+ (* </a:t>
            </a:r>
            <a:r>
              <a:rPr lang="en-US" altLang="ja-JP" sz="2400">
                <a:solidFill>
                  <a:schemeClr val="tx2"/>
                </a:solidFill>
              </a:rPr>
              <a:t>x x x</a:t>
            </a:r>
            <a:r>
              <a:rPr lang="en-US" altLang="ja-JP" sz="2400"/>
              <a:t>) (* -6 </a:t>
            </a:r>
            <a:r>
              <a:rPr lang="en-US" altLang="ja-JP" sz="2400">
                <a:solidFill>
                  <a:schemeClr val="tx2"/>
                </a:solidFill>
              </a:rPr>
              <a:t>x x</a:t>
            </a:r>
            <a:r>
              <a:rPr lang="en-US" altLang="ja-JP" sz="2400"/>
              <a:t>) (* 11</a:t>
            </a:r>
            <a:r>
              <a:rPr lang="en-US" altLang="ja-JP" sz="2400">
                <a:solidFill>
                  <a:schemeClr val="tx2"/>
                </a:solidFill>
              </a:rPr>
              <a:t> x</a:t>
            </a:r>
            <a:r>
              <a:rPr lang="en-US" altLang="ja-JP" sz="2400"/>
              <a:t>) -6))</a:t>
            </a:r>
          </a:p>
        </p:txBody>
      </p:sp>
      <p:sp>
        <p:nvSpPr>
          <p:cNvPr id="6" name="Rectangle 2"/>
          <p:cNvSpPr>
            <a:spLocks noGrp="1" noChangeArrowheads="1"/>
          </p:cNvSpPr>
          <p:nvPr>
            <p:ph type="title"/>
          </p:nvPr>
        </p:nvSpPr>
        <p:spPr/>
        <p:txBody>
          <a:bodyPr>
            <a:normAutofit fontScale="90000"/>
          </a:bodyPr>
          <a:lstStyle/>
          <a:p>
            <a:pPr eaLnBrk="1" hangingPunct="1"/>
            <a:r>
              <a:rPr lang="ja-JP" altLang="en-US" sz="2400" dirty="0"/>
              <a:t>「例題１．ニュートン法による非線形方程式の解」の手順 </a:t>
            </a:r>
            <a:r>
              <a:rPr lang="en-US" altLang="ja-JP" sz="2400" dirty="0"/>
              <a:t>(1/2)</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23</a:t>
            </a:fld>
            <a:endParaRPr kumimoji="1" lang="ja-JP" altLang="en-US"/>
          </a:p>
        </p:txBody>
      </p:sp>
    </p:spTree>
    <p:extLst>
      <p:ext uri="{BB962C8B-B14F-4D97-AF65-F5344CB8AC3E}">
        <p14:creationId xmlns:p14="http://schemas.microsoft.com/office/powerpoint/2010/main" val="383150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5"/>
          <p:cNvSpPr txBox="1">
            <a:spLocks noChangeArrowheads="1"/>
          </p:cNvSpPr>
          <p:nvPr/>
        </p:nvSpPr>
        <p:spPr bwMode="auto">
          <a:xfrm>
            <a:off x="536575" y="1185863"/>
            <a:ext cx="877887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120000"/>
              </a:lnSpc>
              <a:spcBef>
                <a:spcPct val="0"/>
              </a:spcBef>
              <a:buFontTx/>
              <a:buNone/>
            </a:pPr>
            <a:r>
              <a:rPr lang="en-US" altLang="ja-JP" sz="2400"/>
              <a:t>2</a:t>
            </a:r>
            <a:r>
              <a:rPr lang="en-US" altLang="ja-JP" sz="2800"/>
              <a:t>. </a:t>
            </a:r>
            <a:r>
              <a:rPr lang="ja-JP" altLang="en-US" sz="2800"/>
              <a:t>その後，次を「</a:t>
            </a:r>
            <a:r>
              <a:rPr lang="ja-JP" altLang="en-US" sz="2800">
                <a:solidFill>
                  <a:schemeClr val="tx2"/>
                </a:solidFill>
              </a:rPr>
              <a:t>実行用ウインドウ</a:t>
            </a:r>
            <a:r>
              <a:rPr lang="ja-JP" altLang="en-US" sz="2800"/>
              <a:t>」で実行しなさい</a:t>
            </a:r>
          </a:p>
        </p:txBody>
      </p:sp>
      <p:sp>
        <p:nvSpPr>
          <p:cNvPr id="26628" name="Text Box 6"/>
          <p:cNvSpPr txBox="1">
            <a:spLocks noChangeArrowheads="1"/>
          </p:cNvSpPr>
          <p:nvPr/>
        </p:nvSpPr>
        <p:spPr bwMode="auto">
          <a:xfrm>
            <a:off x="3248084" y="5815013"/>
            <a:ext cx="5009566" cy="461665"/>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solidFill>
                  <a:schemeClr val="tx2"/>
                </a:solidFill>
              </a:rPr>
              <a:t>☆</a:t>
            </a:r>
            <a:r>
              <a:rPr lang="ja-JP" altLang="en-US" sz="2400">
                <a:solidFill>
                  <a:schemeClr val="tx2"/>
                </a:solidFill>
              </a:rPr>
              <a:t>　次は，課題に進んでください</a:t>
            </a:r>
          </a:p>
        </p:txBody>
      </p:sp>
      <p:sp>
        <p:nvSpPr>
          <p:cNvPr id="26629" name="Text Box 7"/>
          <p:cNvSpPr txBox="1">
            <a:spLocks noChangeArrowheads="1"/>
          </p:cNvSpPr>
          <p:nvPr/>
        </p:nvSpPr>
        <p:spPr bwMode="auto">
          <a:xfrm>
            <a:off x="1004888" y="1779588"/>
            <a:ext cx="6696075" cy="466725"/>
          </a:xfrm>
          <a:prstGeom prst="rect">
            <a:avLst/>
          </a:prstGeom>
          <a:noFill/>
          <a:ln w="9525">
            <a:solidFill>
              <a:srgbClr val="10007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t>(</a:t>
            </a:r>
            <a:r>
              <a:rPr lang="en-US" altLang="ja-JP" sz="2400">
                <a:solidFill>
                  <a:schemeClr val="accent2"/>
                </a:solidFill>
              </a:rPr>
              <a:t>newton</a:t>
            </a:r>
            <a:r>
              <a:rPr lang="en-US" altLang="ja-JP" sz="2400"/>
              <a:t> </a:t>
            </a:r>
            <a:r>
              <a:rPr lang="en-US" altLang="ja-JP" sz="2400">
                <a:solidFill>
                  <a:schemeClr val="accent2"/>
                </a:solidFill>
              </a:rPr>
              <a:t>f2</a:t>
            </a:r>
            <a:r>
              <a:rPr lang="en-US" altLang="ja-JP" sz="2400"/>
              <a:t> #i0 0.00001 10000)</a:t>
            </a:r>
          </a:p>
        </p:txBody>
      </p:sp>
      <p:sp>
        <p:nvSpPr>
          <p:cNvPr id="7" name="Rectangle 2"/>
          <p:cNvSpPr>
            <a:spLocks noGrp="1" noChangeArrowheads="1"/>
          </p:cNvSpPr>
          <p:nvPr>
            <p:ph type="title"/>
          </p:nvPr>
        </p:nvSpPr>
        <p:spPr/>
        <p:txBody>
          <a:bodyPr>
            <a:normAutofit fontScale="90000"/>
          </a:bodyPr>
          <a:lstStyle/>
          <a:p>
            <a:pPr eaLnBrk="1" hangingPunct="1"/>
            <a:r>
              <a:rPr lang="ja-JP" altLang="en-US" sz="2400" dirty="0"/>
              <a:t>「例題１．ニュートン法による非線形方程式の解」の手順 </a:t>
            </a:r>
            <a:r>
              <a:rPr lang="en-US" altLang="ja-JP" sz="2400" dirty="0"/>
              <a:t>(2/2)</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24</a:t>
            </a:fld>
            <a:endParaRPr kumimoji="1" lang="ja-JP" altLang="en-US"/>
          </a:p>
        </p:txBody>
      </p:sp>
    </p:spTree>
    <p:extLst>
      <p:ext uri="{BB962C8B-B14F-4D97-AF65-F5344CB8AC3E}">
        <p14:creationId xmlns:p14="http://schemas.microsoft.com/office/powerpoint/2010/main" val="24104078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6"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613" y="0"/>
            <a:ext cx="67214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1" name="Text Box 3"/>
          <p:cNvSpPr txBox="1">
            <a:spLocks noChangeArrowheads="1"/>
          </p:cNvSpPr>
          <p:nvPr/>
        </p:nvSpPr>
        <p:spPr bwMode="auto">
          <a:xfrm>
            <a:off x="3322638" y="4899025"/>
            <a:ext cx="3878262" cy="1077913"/>
          </a:xfrm>
          <a:prstGeom prst="rect">
            <a:avLst/>
          </a:prstGeom>
          <a:solidFill>
            <a:schemeClr val="bg1"/>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a:solidFill>
                  <a:srgbClr val="008000"/>
                </a:solidFill>
              </a:rPr>
              <a:t>まず，関数</a:t>
            </a:r>
            <a:r>
              <a:rPr lang="ja-JP" altLang="en-US">
                <a:solidFill>
                  <a:schemeClr val="accent2"/>
                </a:solidFill>
              </a:rPr>
              <a:t> </a:t>
            </a:r>
            <a:r>
              <a:rPr lang="en-US" altLang="ja-JP">
                <a:solidFill>
                  <a:schemeClr val="accent2"/>
                </a:solidFill>
              </a:rPr>
              <a:t>newton</a:t>
            </a:r>
            <a:r>
              <a:rPr lang="ja-JP" altLang="en-US">
                <a:solidFill>
                  <a:srgbClr val="008000"/>
                </a:solidFill>
              </a:rPr>
              <a:t> </a:t>
            </a:r>
          </a:p>
          <a:p>
            <a:pPr eaLnBrk="1" hangingPunct="1">
              <a:spcBef>
                <a:spcPct val="0"/>
              </a:spcBef>
              <a:buFontTx/>
              <a:buNone/>
            </a:pPr>
            <a:r>
              <a:rPr lang="ja-JP" altLang="en-US">
                <a:solidFill>
                  <a:srgbClr val="008000"/>
                </a:solidFill>
              </a:rPr>
              <a:t>などを定義している</a:t>
            </a:r>
          </a:p>
        </p:txBody>
      </p:sp>
      <p:sp>
        <p:nvSpPr>
          <p:cNvPr id="27652" name="Rectangle 4"/>
          <p:cNvSpPr>
            <a:spLocks noChangeArrowheads="1"/>
          </p:cNvSpPr>
          <p:nvPr/>
        </p:nvSpPr>
        <p:spPr bwMode="auto">
          <a:xfrm>
            <a:off x="774700" y="665163"/>
            <a:ext cx="6397625" cy="2925762"/>
          </a:xfrm>
          <a:prstGeom prst="rect">
            <a:avLst/>
          </a:prstGeom>
          <a:noFill/>
          <a:ln w="3810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27653" name="Line 5"/>
          <p:cNvSpPr>
            <a:spLocks noChangeShapeType="1"/>
          </p:cNvSpPr>
          <p:nvPr/>
        </p:nvSpPr>
        <p:spPr bwMode="auto">
          <a:xfrm flipH="1" flipV="1">
            <a:off x="3387725" y="3613150"/>
            <a:ext cx="527050" cy="1255713"/>
          </a:xfrm>
          <a:prstGeom prst="line">
            <a:avLst/>
          </a:prstGeom>
          <a:noFill/>
          <a:ln w="2857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25</a:t>
            </a:fld>
            <a:endParaRPr kumimoji="1" lang="ja-JP" altLang="en-US"/>
          </a:p>
        </p:txBody>
      </p:sp>
    </p:spTree>
    <p:extLst>
      <p:ext uri="{BB962C8B-B14F-4D97-AF65-F5344CB8AC3E}">
        <p14:creationId xmlns:p14="http://schemas.microsoft.com/office/powerpoint/2010/main" val="1447302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6" descr="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8050" y="177800"/>
            <a:ext cx="6170613" cy="668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Text Box 3"/>
          <p:cNvSpPr txBox="1">
            <a:spLocks noChangeArrowheads="1"/>
          </p:cNvSpPr>
          <p:nvPr/>
        </p:nvSpPr>
        <p:spPr bwMode="auto">
          <a:xfrm>
            <a:off x="2714625" y="4137025"/>
            <a:ext cx="5691188" cy="1570038"/>
          </a:xfrm>
          <a:prstGeom prst="rect">
            <a:avLst/>
          </a:prstGeom>
          <a:solidFill>
            <a:schemeClr val="bg1"/>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a:solidFill>
                  <a:srgbClr val="008000"/>
                </a:solidFill>
              </a:rPr>
              <a:t>次に関数 </a:t>
            </a:r>
            <a:r>
              <a:rPr lang="en-US" altLang="ja-JP">
                <a:solidFill>
                  <a:schemeClr val="accent2"/>
                </a:solidFill>
              </a:rPr>
              <a:t>f2</a:t>
            </a:r>
            <a:r>
              <a:rPr lang="en-US" altLang="ja-JP">
                <a:solidFill>
                  <a:srgbClr val="008000"/>
                </a:solidFill>
              </a:rPr>
              <a:t> </a:t>
            </a:r>
            <a:r>
              <a:rPr lang="ja-JP" altLang="en-US">
                <a:solidFill>
                  <a:srgbClr val="008000"/>
                </a:solidFill>
              </a:rPr>
              <a:t>を定義している</a:t>
            </a:r>
          </a:p>
          <a:p>
            <a:pPr eaLnBrk="1" hangingPunct="1">
              <a:spcBef>
                <a:spcPct val="0"/>
              </a:spcBef>
              <a:buFontTx/>
              <a:buNone/>
            </a:pPr>
            <a:r>
              <a:rPr lang="en-US" altLang="ja-JP"/>
              <a:t>(define (</a:t>
            </a:r>
            <a:r>
              <a:rPr lang="en-US" altLang="ja-JP">
                <a:solidFill>
                  <a:schemeClr val="accent2"/>
                </a:solidFill>
              </a:rPr>
              <a:t>f2</a:t>
            </a:r>
            <a:r>
              <a:rPr lang="en-US" altLang="ja-JP"/>
              <a:t> </a:t>
            </a:r>
            <a:r>
              <a:rPr lang="en-US" altLang="ja-JP">
                <a:solidFill>
                  <a:schemeClr val="tx2"/>
                </a:solidFill>
              </a:rPr>
              <a:t>x</a:t>
            </a:r>
            <a:r>
              <a:rPr lang="en-US" altLang="ja-JP"/>
              <a:t>)</a:t>
            </a:r>
          </a:p>
          <a:p>
            <a:pPr eaLnBrk="1" hangingPunct="1">
              <a:spcBef>
                <a:spcPct val="0"/>
              </a:spcBef>
              <a:buFontTx/>
              <a:buNone/>
            </a:pPr>
            <a:r>
              <a:rPr lang="en-US" altLang="ja-JP"/>
              <a:t>  (+ (* </a:t>
            </a:r>
            <a:r>
              <a:rPr lang="en-US" altLang="ja-JP">
                <a:solidFill>
                  <a:schemeClr val="tx2"/>
                </a:solidFill>
              </a:rPr>
              <a:t>x x x</a:t>
            </a:r>
            <a:r>
              <a:rPr lang="en-US" altLang="ja-JP"/>
              <a:t>) (* -6 </a:t>
            </a:r>
            <a:r>
              <a:rPr lang="en-US" altLang="ja-JP">
                <a:solidFill>
                  <a:schemeClr val="tx2"/>
                </a:solidFill>
              </a:rPr>
              <a:t>x x</a:t>
            </a:r>
            <a:r>
              <a:rPr lang="en-US" altLang="ja-JP"/>
              <a:t>) (* 11</a:t>
            </a:r>
            <a:r>
              <a:rPr lang="en-US" altLang="ja-JP">
                <a:solidFill>
                  <a:schemeClr val="tx2"/>
                </a:solidFill>
              </a:rPr>
              <a:t> x</a:t>
            </a:r>
            <a:r>
              <a:rPr lang="en-US" altLang="ja-JP"/>
              <a:t>) -6))</a:t>
            </a:r>
            <a:endParaRPr lang="ja-JP" altLang="en-US"/>
          </a:p>
        </p:txBody>
      </p:sp>
      <p:sp>
        <p:nvSpPr>
          <p:cNvPr id="28676" name="Rectangle 4"/>
          <p:cNvSpPr>
            <a:spLocks noChangeArrowheads="1"/>
          </p:cNvSpPr>
          <p:nvPr/>
        </p:nvSpPr>
        <p:spPr bwMode="auto">
          <a:xfrm>
            <a:off x="989013" y="3176588"/>
            <a:ext cx="3990975" cy="371475"/>
          </a:xfrm>
          <a:prstGeom prst="rect">
            <a:avLst/>
          </a:prstGeom>
          <a:noFill/>
          <a:ln w="3810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28677" name="Line 5"/>
          <p:cNvSpPr>
            <a:spLocks noChangeShapeType="1"/>
          </p:cNvSpPr>
          <p:nvPr/>
        </p:nvSpPr>
        <p:spPr bwMode="auto">
          <a:xfrm flipH="1" flipV="1">
            <a:off x="3517900" y="3551238"/>
            <a:ext cx="398463" cy="606425"/>
          </a:xfrm>
          <a:prstGeom prst="line">
            <a:avLst/>
          </a:prstGeom>
          <a:noFill/>
          <a:ln w="2857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26</a:t>
            </a:fld>
            <a:endParaRPr kumimoji="1" lang="ja-JP" altLang="en-US"/>
          </a:p>
        </p:txBody>
      </p:sp>
    </p:spTree>
    <p:extLst>
      <p:ext uri="{BB962C8B-B14F-4D97-AF65-F5344CB8AC3E}">
        <p14:creationId xmlns:p14="http://schemas.microsoft.com/office/powerpoint/2010/main" val="37789734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10" descr="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4600" y="0"/>
            <a:ext cx="61198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9" name="Rectangle 3"/>
          <p:cNvSpPr>
            <a:spLocks noGrp="1" noChangeArrowheads="1"/>
          </p:cNvSpPr>
          <p:nvPr>
            <p:ph type="title"/>
          </p:nvPr>
        </p:nvSpPr>
        <p:spPr>
          <a:xfrm>
            <a:off x="619125" y="933450"/>
            <a:ext cx="7772400" cy="1143000"/>
          </a:xfrm>
        </p:spPr>
        <p:txBody>
          <a:bodyPr/>
          <a:lstStyle/>
          <a:p>
            <a:pPr eaLnBrk="1" hangingPunct="1"/>
            <a:r>
              <a:rPr lang="ja-JP" altLang="en-US"/>
              <a:t> </a:t>
            </a:r>
          </a:p>
        </p:txBody>
      </p:sp>
      <p:sp>
        <p:nvSpPr>
          <p:cNvPr id="29700" name="Line 4"/>
          <p:cNvSpPr>
            <a:spLocks noChangeShapeType="1"/>
          </p:cNvSpPr>
          <p:nvPr/>
        </p:nvSpPr>
        <p:spPr bwMode="auto">
          <a:xfrm flipH="1">
            <a:off x="2574925" y="2463800"/>
            <a:ext cx="633413" cy="958850"/>
          </a:xfrm>
          <a:prstGeom prst="line">
            <a:avLst/>
          </a:prstGeom>
          <a:noFill/>
          <a:ln w="2857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9701" name="Rectangle 5"/>
          <p:cNvSpPr>
            <a:spLocks noChangeArrowheads="1"/>
          </p:cNvSpPr>
          <p:nvPr/>
        </p:nvSpPr>
        <p:spPr bwMode="auto">
          <a:xfrm>
            <a:off x="1258888" y="3424238"/>
            <a:ext cx="3284537" cy="423862"/>
          </a:xfrm>
          <a:prstGeom prst="rect">
            <a:avLst/>
          </a:prstGeom>
          <a:noFill/>
          <a:ln w="3810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29702" name="Text Box 6"/>
          <p:cNvSpPr txBox="1">
            <a:spLocks noChangeArrowheads="1"/>
          </p:cNvSpPr>
          <p:nvPr/>
        </p:nvSpPr>
        <p:spPr bwMode="auto">
          <a:xfrm>
            <a:off x="2530475" y="131763"/>
            <a:ext cx="6283325" cy="3046412"/>
          </a:xfrm>
          <a:prstGeom prst="rect">
            <a:avLst/>
          </a:prstGeom>
          <a:solidFill>
            <a:schemeClr val="bg1"/>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a:solidFill>
                  <a:srgbClr val="008000"/>
                </a:solidFill>
              </a:rPr>
              <a:t>これは，</a:t>
            </a:r>
          </a:p>
          <a:p>
            <a:pPr eaLnBrk="1" hangingPunct="1">
              <a:spcBef>
                <a:spcPct val="0"/>
              </a:spcBef>
              <a:buFontTx/>
              <a:buNone/>
            </a:pPr>
            <a:r>
              <a:rPr lang="ja-JP" altLang="en-US"/>
              <a:t>	</a:t>
            </a:r>
            <a:r>
              <a:rPr lang="en-US" altLang="ja-JP"/>
              <a:t>(</a:t>
            </a:r>
            <a:r>
              <a:rPr lang="en-US" altLang="ja-JP">
                <a:solidFill>
                  <a:schemeClr val="accent2"/>
                </a:solidFill>
              </a:rPr>
              <a:t>newton</a:t>
            </a:r>
            <a:r>
              <a:rPr lang="en-US" altLang="ja-JP"/>
              <a:t> </a:t>
            </a:r>
            <a:r>
              <a:rPr lang="en-US" altLang="ja-JP">
                <a:solidFill>
                  <a:schemeClr val="accent2"/>
                </a:solidFill>
              </a:rPr>
              <a:t>f2</a:t>
            </a:r>
            <a:r>
              <a:rPr lang="en-US" altLang="ja-JP"/>
              <a:t> #i0 0.00001 10000)</a:t>
            </a:r>
          </a:p>
          <a:p>
            <a:pPr eaLnBrk="1" hangingPunct="1">
              <a:spcBef>
                <a:spcPct val="0"/>
              </a:spcBef>
              <a:buFontTx/>
              <a:buNone/>
            </a:pPr>
            <a:r>
              <a:rPr lang="ja-JP" altLang="en-US">
                <a:solidFill>
                  <a:srgbClr val="008000"/>
                </a:solidFill>
              </a:rPr>
              <a:t>と書いて，</a:t>
            </a:r>
            <a:r>
              <a:rPr lang="en-US" altLang="ja-JP">
                <a:solidFill>
                  <a:schemeClr val="tx2"/>
                </a:solidFill>
              </a:rPr>
              <a:t>guess</a:t>
            </a:r>
            <a:r>
              <a:rPr lang="en-US" altLang="ja-JP">
                <a:solidFill>
                  <a:srgbClr val="008000"/>
                </a:solidFill>
              </a:rPr>
              <a:t> </a:t>
            </a:r>
            <a:r>
              <a:rPr lang="ja-JP" altLang="en-US">
                <a:solidFill>
                  <a:srgbClr val="008000"/>
                </a:solidFill>
              </a:rPr>
              <a:t>の値を </a:t>
            </a:r>
            <a:r>
              <a:rPr lang="en-US" altLang="ja-JP">
                <a:solidFill>
                  <a:srgbClr val="008000"/>
                </a:solidFill>
              </a:rPr>
              <a:t>#i0 </a:t>
            </a:r>
            <a:r>
              <a:rPr lang="ja-JP" altLang="en-US">
                <a:solidFill>
                  <a:srgbClr val="008000"/>
                </a:solidFill>
              </a:rPr>
              <a:t>に</a:t>
            </a:r>
            <a:r>
              <a:rPr lang="en-US" altLang="ja-JP">
                <a:solidFill>
                  <a:srgbClr val="008000"/>
                </a:solidFill>
              </a:rPr>
              <a:t>, </a:t>
            </a:r>
          </a:p>
          <a:p>
            <a:pPr eaLnBrk="1" hangingPunct="1">
              <a:spcBef>
                <a:spcPct val="0"/>
              </a:spcBef>
              <a:buFontTx/>
              <a:buNone/>
            </a:pPr>
            <a:r>
              <a:rPr lang="en-US" altLang="ja-JP">
                <a:solidFill>
                  <a:schemeClr val="tx2"/>
                </a:solidFill>
              </a:rPr>
              <a:t>delta</a:t>
            </a:r>
            <a:r>
              <a:rPr lang="en-US" altLang="ja-JP">
                <a:solidFill>
                  <a:srgbClr val="008000"/>
                </a:solidFill>
              </a:rPr>
              <a:t> </a:t>
            </a:r>
            <a:r>
              <a:rPr lang="ja-JP" altLang="en-US">
                <a:solidFill>
                  <a:srgbClr val="008000"/>
                </a:solidFill>
              </a:rPr>
              <a:t>の値を </a:t>
            </a:r>
            <a:r>
              <a:rPr lang="en-US" altLang="ja-JP">
                <a:solidFill>
                  <a:srgbClr val="008000"/>
                </a:solidFill>
              </a:rPr>
              <a:t>0.0001 </a:t>
            </a:r>
            <a:r>
              <a:rPr lang="ja-JP" altLang="en-US">
                <a:solidFill>
                  <a:srgbClr val="008000"/>
                </a:solidFill>
              </a:rPr>
              <a:t>に，</a:t>
            </a:r>
          </a:p>
          <a:p>
            <a:pPr eaLnBrk="1" hangingPunct="1">
              <a:spcBef>
                <a:spcPct val="0"/>
              </a:spcBef>
              <a:buFontTx/>
              <a:buNone/>
            </a:pPr>
            <a:r>
              <a:rPr lang="en-US" altLang="ja-JP">
                <a:solidFill>
                  <a:srgbClr val="008000"/>
                </a:solidFill>
              </a:rPr>
              <a:t>number </a:t>
            </a:r>
            <a:r>
              <a:rPr lang="ja-JP" altLang="en-US">
                <a:solidFill>
                  <a:srgbClr val="008000"/>
                </a:solidFill>
              </a:rPr>
              <a:t>の値を </a:t>
            </a:r>
            <a:r>
              <a:rPr lang="en-US" altLang="ja-JP">
                <a:solidFill>
                  <a:srgbClr val="008000"/>
                </a:solidFill>
              </a:rPr>
              <a:t>10000 </a:t>
            </a:r>
            <a:r>
              <a:rPr lang="ja-JP" altLang="en-US">
                <a:solidFill>
                  <a:srgbClr val="008000"/>
                </a:solidFill>
              </a:rPr>
              <a:t>に</a:t>
            </a:r>
          </a:p>
          <a:p>
            <a:pPr eaLnBrk="1" hangingPunct="1">
              <a:spcBef>
                <a:spcPct val="0"/>
              </a:spcBef>
              <a:buFontTx/>
              <a:buNone/>
            </a:pPr>
            <a:r>
              <a:rPr lang="en-US" altLang="ja-JP">
                <a:solidFill>
                  <a:schemeClr val="tx2"/>
                </a:solidFill>
              </a:rPr>
              <a:t>f</a:t>
            </a:r>
            <a:r>
              <a:rPr lang="en-US" altLang="ja-JP">
                <a:solidFill>
                  <a:srgbClr val="008000"/>
                </a:solidFill>
              </a:rPr>
              <a:t> </a:t>
            </a:r>
            <a:r>
              <a:rPr lang="ja-JP" altLang="en-US">
                <a:solidFill>
                  <a:srgbClr val="008000"/>
                </a:solidFill>
              </a:rPr>
              <a:t>を </a:t>
            </a:r>
            <a:r>
              <a:rPr lang="en-US" altLang="ja-JP">
                <a:solidFill>
                  <a:schemeClr val="accent2"/>
                </a:solidFill>
              </a:rPr>
              <a:t>f2</a:t>
            </a:r>
            <a:r>
              <a:rPr lang="en-US" altLang="ja-JP">
                <a:solidFill>
                  <a:srgbClr val="008000"/>
                </a:solidFill>
              </a:rPr>
              <a:t> </a:t>
            </a:r>
            <a:r>
              <a:rPr lang="ja-JP" altLang="en-US">
                <a:solidFill>
                  <a:srgbClr val="008000"/>
                </a:solidFill>
              </a:rPr>
              <a:t>に設定しての実行　</a:t>
            </a:r>
          </a:p>
        </p:txBody>
      </p:sp>
      <p:sp>
        <p:nvSpPr>
          <p:cNvPr id="29703" name="Text Box 7"/>
          <p:cNvSpPr txBox="1">
            <a:spLocks noChangeArrowheads="1"/>
          </p:cNvSpPr>
          <p:nvPr/>
        </p:nvSpPr>
        <p:spPr bwMode="auto">
          <a:xfrm>
            <a:off x="3359150" y="5089525"/>
            <a:ext cx="4914900" cy="1570038"/>
          </a:xfrm>
          <a:prstGeom prst="rect">
            <a:avLst/>
          </a:prstGeom>
          <a:solidFill>
            <a:schemeClr val="bg1"/>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a:solidFill>
                  <a:srgbClr val="008000"/>
                </a:solidFill>
              </a:rPr>
              <a:t>実行結果である</a:t>
            </a:r>
          </a:p>
          <a:p>
            <a:pPr eaLnBrk="1" hangingPunct="1">
              <a:spcBef>
                <a:spcPct val="0"/>
              </a:spcBef>
              <a:buFontTx/>
              <a:buNone/>
            </a:pPr>
            <a:r>
              <a:rPr lang="ja-JP" altLang="en-US">
                <a:solidFill>
                  <a:srgbClr val="008000"/>
                </a:solidFill>
              </a:rPr>
              <a:t>「</a:t>
            </a:r>
            <a:r>
              <a:rPr lang="en-US" altLang="ja-JP"/>
              <a:t>#i0.9999987646860998</a:t>
            </a:r>
            <a:r>
              <a:rPr lang="ja-JP" altLang="en-US">
                <a:solidFill>
                  <a:srgbClr val="008000"/>
                </a:solidFill>
              </a:rPr>
              <a:t>」</a:t>
            </a:r>
          </a:p>
          <a:p>
            <a:pPr eaLnBrk="1" hangingPunct="1">
              <a:spcBef>
                <a:spcPct val="0"/>
              </a:spcBef>
              <a:buFontTx/>
              <a:buNone/>
            </a:pPr>
            <a:r>
              <a:rPr lang="ja-JP" altLang="en-US">
                <a:solidFill>
                  <a:srgbClr val="008000"/>
                </a:solidFill>
              </a:rPr>
              <a:t>が表示される　</a:t>
            </a:r>
          </a:p>
        </p:txBody>
      </p:sp>
      <p:sp>
        <p:nvSpPr>
          <p:cNvPr id="29704" name="Rectangle 8"/>
          <p:cNvSpPr>
            <a:spLocks noChangeArrowheads="1"/>
          </p:cNvSpPr>
          <p:nvPr/>
        </p:nvSpPr>
        <p:spPr bwMode="auto">
          <a:xfrm>
            <a:off x="950913" y="3833813"/>
            <a:ext cx="2747962" cy="295275"/>
          </a:xfrm>
          <a:prstGeom prst="rect">
            <a:avLst/>
          </a:prstGeom>
          <a:noFill/>
          <a:ln w="3810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29705" name="Line 9"/>
          <p:cNvSpPr>
            <a:spLocks noChangeShapeType="1"/>
          </p:cNvSpPr>
          <p:nvPr/>
        </p:nvSpPr>
        <p:spPr bwMode="auto">
          <a:xfrm flipH="1" flipV="1">
            <a:off x="2930525" y="4138613"/>
            <a:ext cx="796925" cy="984250"/>
          </a:xfrm>
          <a:prstGeom prst="line">
            <a:avLst/>
          </a:prstGeom>
          <a:noFill/>
          <a:ln w="2857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27</a:t>
            </a:fld>
            <a:endParaRPr kumimoji="1" lang="ja-JP" altLang="en-US"/>
          </a:p>
        </p:txBody>
      </p:sp>
    </p:spTree>
    <p:extLst>
      <p:ext uri="{BB962C8B-B14F-4D97-AF65-F5344CB8AC3E}">
        <p14:creationId xmlns:p14="http://schemas.microsoft.com/office/powerpoint/2010/main" val="5469573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ChangeArrowheads="1"/>
          </p:cNvSpPr>
          <p:nvPr/>
        </p:nvSpPr>
        <p:spPr bwMode="auto">
          <a:xfrm>
            <a:off x="3049588" y="2379663"/>
            <a:ext cx="2974975" cy="176371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30724" name="Text Box 4"/>
          <p:cNvSpPr txBox="1">
            <a:spLocks noChangeArrowheads="1"/>
          </p:cNvSpPr>
          <p:nvPr/>
        </p:nvSpPr>
        <p:spPr bwMode="auto">
          <a:xfrm>
            <a:off x="3824288" y="2854325"/>
            <a:ext cx="161925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3600">
                <a:solidFill>
                  <a:schemeClr val="accent2"/>
                </a:solidFill>
              </a:rPr>
              <a:t>newton</a:t>
            </a:r>
          </a:p>
        </p:txBody>
      </p:sp>
      <p:sp>
        <p:nvSpPr>
          <p:cNvPr id="30725" name="AutoShape 5"/>
          <p:cNvSpPr>
            <a:spLocks noChangeArrowheads="1"/>
          </p:cNvSpPr>
          <p:nvPr/>
        </p:nvSpPr>
        <p:spPr bwMode="auto">
          <a:xfrm>
            <a:off x="1855788" y="3048000"/>
            <a:ext cx="914400" cy="566738"/>
          </a:xfrm>
          <a:prstGeom prst="rightArrow">
            <a:avLst>
              <a:gd name="adj1" fmla="val 50000"/>
              <a:gd name="adj2" fmla="val 4033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30726" name="AutoShape 6"/>
          <p:cNvSpPr>
            <a:spLocks noChangeArrowheads="1"/>
          </p:cNvSpPr>
          <p:nvPr/>
        </p:nvSpPr>
        <p:spPr bwMode="auto">
          <a:xfrm>
            <a:off x="6264275" y="3059113"/>
            <a:ext cx="914400" cy="566737"/>
          </a:xfrm>
          <a:prstGeom prst="rightArrow">
            <a:avLst>
              <a:gd name="adj1" fmla="val 50000"/>
              <a:gd name="adj2" fmla="val 4033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30727" name="Text Box 7"/>
          <p:cNvSpPr txBox="1">
            <a:spLocks noChangeArrowheads="1"/>
          </p:cNvSpPr>
          <p:nvPr/>
        </p:nvSpPr>
        <p:spPr bwMode="auto">
          <a:xfrm>
            <a:off x="6184900" y="1984375"/>
            <a:ext cx="254793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800">
                <a:solidFill>
                  <a:srgbClr val="008000"/>
                </a:solidFill>
              </a:rPr>
              <a:t>f2 = 0 </a:t>
            </a:r>
            <a:r>
              <a:rPr lang="ja-JP" altLang="en-US" sz="2800">
                <a:solidFill>
                  <a:srgbClr val="008000"/>
                </a:solidFill>
              </a:rPr>
              <a:t>の近似解</a:t>
            </a:r>
          </a:p>
          <a:p>
            <a:pPr eaLnBrk="1" hangingPunct="1">
              <a:spcBef>
                <a:spcPct val="0"/>
              </a:spcBef>
              <a:buFontTx/>
              <a:buNone/>
            </a:pPr>
            <a:r>
              <a:rPr lang="ja-JP" altLang="en-US" sz="2800">
                <a:solidFill>
                  <a:srgbClr val="008000"/>
                </a:solidFill>
              </a:rPr>
              <a:t>の１つ</a:t>
            </a:r>
          </a:p>
        </p:txBody>
      </p:sp>
      <p:sp>
        <p:nvSpPr>
          <p:cNvPr id="30728" name="Text Box 8"/>
          <p:cNvSpPr txBox="1">
            <a:spLocks noChangeArrowheads="1"/>
          </p:cNvSpPr>
          <p:nvPr/>
        </p:nvSpPr>
        <p:spPr bwMode="auto">
          <a:xfrm>
            <a:off x="1822450" y="3614738"/>
            <a:ext cx="8953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a:t>入力</a:t>
            </a:r>
          </a:p>
        </p:txBody>
      </p:sp>
      <p:sp>
        <p:nvSpPr>
          <p:cNvPr id="30729" name="Text Box 9"/>
          <p:cNvSpPr txBox="1">
            <a:spLocks noChangeArrowheads="1"/>
          </p:cNvSpPr>
          <p:nvPr/>
        </p:nvSpPr>
        <p:spPr bwMode="auto">
          <a:xfrm>
            <a:off x="6264275" y="3571875"/>
            <a:ext cx="895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a:t>出力</a:t>
            </a:r>
          </a:p>
        </p:txBody>
      </p:sp>
      <p:sp>
        <p:nvSpPr>
          <p:cNvPr id="30730" name="Text Box 10"/>
          <p:cNvSpPr txBox="1">
            <a:spLocks noChangeArrowheads="1"/>
          </p:cNvSpPr>
          <p:nvPr/>
        </p:nvSpPr>
        <p:spPr bwMode="auto">
          <a:xfrm>
            <a:off x="465138" y="990600"/>
            <a:ext cx="1706562" cy="230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3600">
                <a:solidFill>
                  <a:srgbClr val="008000"/>
                </a:solidFill>
              </a:rPr>
              <a:t>f2</a:t>
            </a:r>
          </a:p>
          <a:p>
            <a:pPr eaLnBrk="1" hangingPunct="1">
              <a:spcBef>
                <a:spcPct val="0"/>
              </a:spcBef>
              <a:buFontTx/>
              <a:buNone/>
            </a:pPr>
            <a:r>
              <a:rPr lang="en-US" altLang="ja-JP" sz="3600">
                <a:solidFill>
                  <a:srgbClr val="008000"/>
                </a:solidFill>
              </a:rPr>
              <a:t>#i1</a:t>
            </a:r>
          </a:p>
          <a:p>
            <a:pPr eaLnBrk="1" hangingPunct="1">
              <a:spcBef>
                <a:spcPct val="0"/>
              </a:spcBef>
              <a:buFontTx/>
              <a:buNone/>
            </a:pPr>
            <a:r>
              <a:rPr lang="en-US" altLang="ja-JP" sz="3600">
                <a:solidFill>
                  <a:srgbClr val="008000"/>
                </a:solidFill>
              </a:rPr>
              <a:t>0.00001</a:t>
            </a:r>
          </a:p>
          <a:p>
            <a:pPr eaLnBrk="1" hangingPunct="1">
              <a:spcBef>
                <a:spcPct val="0"/>
              </a:spcBef>
              <a:buFontTx/>
              <a:buNone/>
            </a:pPr>
            <a:r>
              <a:rPr lang="en-US" altLang="ja-JP" sz="3600">
                <a:solidFill>
                  <a:srgbClr val="008000"/>
                </a:solidFill>
              </a:rPr>
              <a:t>10000</a:t>
            </a:r>
          </a:p>
        </p:txBody>
      </p:sp>
      <p:sp>
        <p:nvSpPr>
          <p:cNvPr id="30731" name="Text Box 11"/>
          <p:cNvSpPr txBox="1">
            <a:spLocks noChangeArrowheads="1"/>
          </p:cNvSpPr>
          <p:nvPr/>
        </p:nvSpPr>
        <p:spPr bwMode="auto">
          <a:xfrm>
            <a:off x="850900" y="4584700"/>
            <a:ext cx="3775075"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a:t>入力は１つの関数と，</a:t>
            </a:r>
          </a:p>
          <a:p>
            <a:pPr eaLnBrk="1" hangingPunct="1">
              <a:spcBef>
                <a:spcPct val="0"/>
              </a:spcBef>
              <a:buFontTx/>
              <a:buNone/>
            </a:pPr>
            <a:r>
              <a:rPr lang="ja-JP" altLang="en-US" sz="2800"/>
              <a:t>３つの数値</a:t>
            </a:r>
          </a:p>
        </p:txBody>
      </p:sp>
      <p:sp>
        <p:nvSpPr>
          <p:cNvPr id="30732" name="Text Box 12"/>
          <p:cNvSpPr txBox="1">
            <a:spLocks noChangeArrowheads="1"/>
          </p:cNvSpPr>
          <p:nvPr/>
        </p:nvSpPr>
        <p:spPr bwMode="auto">
          <a:xfrm>
            <a:off x="5810250" y="4560888"/>
            <a:ext cx="19621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a:t>出力は数値</a:t>
            </a:r>
          </a:p>
        </p:txBody>
      </p:sp>
      <p:sp>
        <p:nvSpPr>
          <p:cNvPr id="30733" name="Text Box 13"/>
          <p:cNvSpPr txBox="1">
            <a:spLocks noChangeArrowheads="1"/>
          </p:cNvSpPr>
          <p:nvPr/>
        </p:nvSpPr>
        <p:spPr bwMode="auto">
          <a:xfrm>
            <a:off x="1498600" y="5692775"/>
            <a:ext cx="6716713"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800">
                <a:solidFill>
                  <a:schemeClr val="tx2"/>
                </a:solidFill>
              </a:rPr>
              <a:t>newton </a:t>
            </a:r>
            <a:r>
              <a:rPr lang="ja-JP" altLang="en-US" sz="2800">
                <a:solidFill>
                  <a:schemeClr val="tx2"/>
                </a:solidFill>
              </a:rPr>
              <a:t>は，関数を入力とするような関数</a:t>
            </a:r>
          </a:p>
          <a:p>
            <a:pPr eaLnBrk="1" hangingPunct="1">
              <a:spcBef>
                <a:spcPct val="0"/>
              </a:spcBef>
              <a:buFontTx/>
              <a:buNone/>
            </a:pPr>
            <a:r>
              <a:rPr lang="ja-JP" altLang="en-US" sz="2800">
                <a:solidFill>
                  <a:schemeClr val="tx2"/>
                </a:solidFill>
              </a:rPr>
              <a:t>（つまり高階関数）</a:t>
            </a:r>
          </a:p>
        </p:txBody>
      </p:sp>
      <p:sp>
        <p:nvSpPr>
          <p:cNvPr id="15" name="Rectangle 2"/>
          <p:cNvSpPr>
            <a:spLocks noGrp="1" noChangeArrowheads="1"/>
          </p:cNvSpPr>
          <p:nvPr>
            <p:ph type="title"/>
          </p:nvPr>
        </p:nvSpPr>
        <p:spPr/>
        <p:txBody>
          <a:bodyPr>
            <a:normAutofit fontScale="90000"/>
          </a:bodyPr>
          <a:lstStyle/>
          <a:p>
            <a:pPr eaLnBrk="1" hangingPunct="1"/>
            <a:r>
              <a:rPr lang="en-US" altLang="ja-JP" sz="4000" dirty="0"/>
              <a:t>newton </a:t>
            </a:r>
            <a:r>
              <a:rPr lang="ja-JP" altLang="en-US" sz="4000" dirty="0"/>
              <a:t>の入力と出力</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28</a:t>
            </a:fld>
            <a:endParaRPr kumimoji="1" lang="ja-JP" altLang="en-US"/>
          </a:p>
        </p:txBody>
      </p:sp>
    </p:spTree>
    <p:extLst>
      <p:ext uri="{BB962C8B-B14F-4D97-AF65-F5344CB8AC3E}">
        <p14:creationId xmlns:p14="http://schemas.microsoft.com/office/powerpoint/2010/main" val="6087755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xfrm>
            <a:off x="368300" y="411163"/>
            <a:ext cx="8432800" cy="6164262"/>
          </a:xfrm>
        </p:spPr>
        <p:txBody>
          <a:bodyPr>
            <a:normAutofit fontScale="92500" lnSpcReduction="10000"/>
          </a:bodyPr>
          <a:lstStyle/>
          <a:p>
            <a:pPr eaLnBrk="1" hangingPunct="1">
              <a:lnSpc>
                <a:spcPct val="90000"/>
              </a:lnSpc>
              <a:buFontTx/>
              <a:buNone/>
            </a:pPr>
            <a:r>
              <a:rPr lang="en-US" altLang="ja-JP" sz="2400">
                <a:solidFill>
                  <a:srgbClr val="003300"/>
                </a:solidFill>
              </a:rPr>
              <a:t>;; d/dx: (number-&gt;number) number number -&gt; number</a:t>
            </a:r>
          </a:p>
          <a:p>
            <a:pPr eaLnBrk="1" hangingPunct="1">
              <a:lnSpc>
                <a:spcPct val="90000"/>
              </a:lnSpc>
              <a:buFontTx/>
              <a:buNone/>
            </a:pPr>
            <a:r>
              <a:rPr lang="en-US" altLang="ja-JP" sz="2400">
                <a:solidFill>
                  <a:srgbClr val="003300"/>
                </a:solidFill>
              </a:rPr>
              <a:t>;; inclination of the tangent </a:t>
            </a:r>
            <a:endParaRPr lang="en-US" altLang="ja-JP" sz="2400"/>
          </a:p>
          <a:p>
            <a:pPr eaLnBrk="1" hangingPunct="1">
              <a:lnSpc>
                <a:spcPct val="90000"/>
              </a:lnSpc>
              <a:buFontTx/>
              <a:buNone/>
            </a:pPr>
            <a:r>
              <a:rPr lang="en-US" altLang="ja-JP" sz="2400"/>
              <a:t>(define (</a:t>
            </a:r>
            <a:r>
              <a:rPr lang="en-US" altLang="ja-JP" sz="2400">
                <a:solidFill>
                  <a:schemeClr val="accent2"/>
                </a:solidFill>
              </a:rPr>
              <a:t>d/dx</a:t>
            </a:r>
            <a:r>
              <a:rPr lang="en-US" altLang="ja-JP" sz="2400"/>
              <a:t> </a:t>
            </a:r>
            <a:r>
              <a:rPr lang="en-US" altLang="ja-JP" sz="2400">
                <a:solidFill>
                  <a:schemeClr val="tx2"/>
                </a:solidFill>
              </a:rPr>
              <a:t>f x h</a:t>
            </a:r>
            <a:r>
              <a:rPr lang="en-US" altLang="ja-JP" sz="2400"/>
              <a:t>)</a:t>
            </a:r>
          </a:p>
          <a:p>
            <a:pPr eaLnBrk="1" hangingPunct="1">
              <a:lnSpc>
                <a:spcPct val="90000"/>
              </a:lnSpc>
              <a:buFontTx/>
              <a:buNone/>
            </a:pPr>
            <a:r>
              <a:rPr lang="en-US" altLang="ja-JP" sz="2400"/>
              <a:t>    (/ (- (</a:t>
            </a:r>
            <a:r>
              <a:rPr lang="en-US" altLang="ja-JP" sz="2400">
                <a:solidFill>
                  <a:schemeClr val="tx2"/>
                </a:solidFill>
              </a:rPr>
              <a:t>f</a:t>
            </a:r>
            <a:r>
              <a:rPr lang="en-US" altLang="ja-JP" sz="2400"/>
              <a:t> (+ </a:t>
            </a:r>
            <a:r>
              <a:rPr lang="en-US" altLang="ja-JP" sz="2400">
                <a:solidFill>
                  <a:schemeClr val="tx2"/>
                </a:solidFill>
              </a:rPr>
              <a:t>x h</a:t>
            </a:r>
            <a:r>
              <a:rPr lang="en-US" altLang="ja-JP" sz="2400"/>
              <a:t>)) (</a:t>
            </a:r>
            <a:r>
              <a:rPr lang="en-US" altLang="ja-JP" sz="2400">
                <a:solidFill>
                  <a:schemeClr val="tx2"/>
                </a:solidFill>
              </a:rPr>
              <a:t>f</a:t>
            </a:r>
            <a:r>
              <a:rPr lang="en-US" altLang="ja-JP" sz="2400"/>
              <a:t> (- </a:t>
            </a:r>
            <a:r>
              <a:rPr lang="en-US" altLang="ja-JP" sz="2400">
                <a:solidFill>
                  <a:schemeClr val="tx2"/>
                </a:solidFill>
              </a:rPr>
              <a:t>x h</a:t>
            </a:r>
            <a:r>
              <a:rPr lang="en-US" altLang="ja-JP" sz="2400"/>
              <a:t>)))</a:t>
            </a:r>
          </a:p>
          <a:p>
            <a:pPr eaLnBrk="1" hangingPunct="1">
              <a:lnSpc>
                <a:spcPct val="90000"/>
              </a:lnSpc>
              <a:buFontTx/>
              <a:buNone/>
            </a:pPr>
            <a:r>
              <a:rPr lang="en-US" altLang="ja-JP" sz="2400"/>
              <a:t>          (* 2 </a:t>
            </a:r>
            <a:r>
              <a:rPr lang="en-US" altLang="ja-JP" sz="2400">
                <a:solidFill>
                  <a:schemeClr val="tx2"/>
                </a:solidFill>
              </a:rPr>
              <a:t>h</a:t>
            </a:r>
            <a:r>
              <a:rPr lang="en-US" altLang="ja-JP" sz="2400"/>
              <a:t>)))</a:t>
            </a:r>
          </a:p>
          <a:p>
            <a:pPr eaLnBrk="1" hangingPunct="1">
              <a:lnSpc>
                <a:spcPct val="90000"/>
              </a:lnSpc>
              <a:buFontTx/>
              <a:buNone/>
            </a:pPr>
            <a:r>
              <a:rPr lang="en-US" altLang="ja-JP" sz="2400"/>
              <a:t>(define (</a:t>
            </a:r>
            <a:r>
              <a:rPr lang="en-US" altLang="ja-JP" sz="2400">
                <a:solidFill>
                  <a:schemeClr val="accent2"/>
                </a:solidFill>
              </a:rPr>
              <a:t>is-good?</a:t>
            </a:r>
            <a:r>
              <a:rPr lang="en-US" altLang="ja-JP" sz="2400"/>
              <a:t> </a:t>
            </a:r>
            <a:r>
              <a:rPr lang="en-US" altLang="ja-JP" sz="2400">
                <a:solidFill>
                  <a:schemeClr val="tx2"/>
                </a:solidFill>
              </a:rPr>
              <a:t>f</a:t>
            </a:r>
            <a:r>
              <a:rPr lang="en-US" altLang="ja-JP" sz="2400"/>
              <a:t> </a:t>
            </a:r>
            <a:r>
              <a:rPr lang="en-US" altLang="ja-JP" sz="2400">
                <a:solidFill>
                  <a:schemeClr val="tx2"/>
                </a:solidFill>
              </a:rPr>
              <a:t>guess delta</a:t>
            </a:r>
            <a:r>
              <a:rPr lang="en-US" altLang="ja-JP" sz="2400"/>
              <a:t>)</a:t>
            </a:r>
          </a:p>
          <a:p>
            <a:pPr eaLnBrk="1" hangingPunct="1">
              <a:lnSpc>
                <a:spcPct val="90000"/>
              </a:lnSpc>
              <a:buFontTx/>
              <a:buNone/>
            </a:pPr>
            <a:r>
              <a:rPr lang="en-US" altLang="ja-JP" sz="2400"/>
              <a:t>    (&lt; (abs (</a:t>
            </a:r>
            <a:r>
              <a:rPr lang="en-US" altLang="ja-JP" sz="2400">
                <a:solidFill>
                  <a:schemeClr val="tx2"/>
                </a:solidFill>
              </a:rPr>
              <a:t>f</a:t>
            </a:r>
            <a:r>
              <a:rPr lang="en-US" altLang="ja-JP" sz="2400"/>
              <a:t> </a:t>
            </a:r>
            <a:r>
              <a:rPr lang="en-US" altLang="ja-JP" sz="2400">
                <a:solidFill>
                  <a:schemeClr val="tx2"/>
                </a:solidFill>
              </a:rPr>
              <a:t>guess</a:t>
            </a:r>
            <a:r>
              <a:rPr lang="en-US" altLang="ja-JP" sz="2400"/>
              <a:t>)) </a:t>
            </a:r>
            <a:r>
              <a:rPr lang="en-US" altLang="ja-JP" sz="2400">
                <a:solidFill>
                  <a:schemeClr val="tx2"/>
                </a:solidFill>
              </a:rPr>
              <a:t>delta</a:t>
            </a:r>
            <a:r>
              <a:rPr lang="en-US" altLang="ja-JP" sz="2400"/>
              <a:t>))</a:t>
            </a:r>
          </a:p>
          <a:p>
            <a:pPr eaLnBrk="1" hangingPunct="1">
              <a:lnSpc>
                <a:spcPct val="90000"/>
              </a:lnSpc>
              <a:buFontTx/>
              <a:buNone/>
            </a:pPr>
            <a:r>
              <a:rPr lang="en-US" altLang="ja-JP" sz="2400"/>
              <a:t>(define (</a:t>
            </a:r>
            <a:r>
              <a:rPr lang="en-US" altLang="ja-JP" sz="2400">
                <a:solidFill>
                  <a:schemeClr val="accent2"/>
                </a:solidFill>
              </a:rPr>
              <a:t>improve</a:t>
            </a:r>
            <a:r>
              <a:rPr lang="en-US" altLang="ja-JP" sz="2400"/>
              <a:t> </a:t>
            </a:r>
            <a:r>
              <a:rPr lang="en-US" altLang="ja-JP" sz="2400">
                <a:solidFill>
                  <a:schemeClr val="tx2"/>
                </a:solidFill>
              </a:rPr>
              <a:t>f</a:t>
            </a:r>
            <a:r>
              <a:rPr lang="en-US" altLang="ja-JP" sz="2400"/>
              <a:t> </a:t>
            </a:r>
            <a:r>
              <a:rPr lang="en-US" altLang="ja-JP" sz="2400">
                <a:solidFill>
                  <a:schemeClr val="tx2"/>
                </a:solidFill>
              </a:rPr>
              <a:t>guess</a:t>
            </a:r>
            <a:r>
              <a:rPr lang="en-US" altLang="ja-JP" sz="2400"/>
              <a:t>)</a:t>
            </a:r>
          </a:p>
          <a:p>
            <a:pPr eaLnBrk="1" hangingPunct="1">
              <a:lnSpc>
                <a:spcPct val="90000"/>
              </a:lnSpc>
              <a:buFontTx/>
              <a:buNone/>
            </a:pPr>
            <a:r>
              <a:rPr lang="en-US" altLang="ja-JP" sz="2400"/>
              <a:t>    (- </a:t>
            </a:r>
            <a:r>
              <a:rPr lang="en-US" altLang="ja-JP" sz="2400">
                <a:solidFill>
                  <a:schemeClr val="tx2"/>
                </a:solidFill>
              </a:rPr>
              <a:t>guess</a:t>
            </a:r>
            <a:r>
              <a:rPr lang="en-US" altLang="ja-JP" sz="2400"/>
              <a:t> (/ (</a:t>
            </a:r>
            <a:r>
              <a:rPr lang="en-US" altLang="ja-JP" sz="2400">
                <a:solidFill>
                  <a:schemeClr val="tx2"/>
                </a:solidFill>
              </a:rPr>
              <a:t>f guess</a:t>
            </a:r>
            <a:r>
              <a:rPr lang="en-US" altLang="ja-JP" sz="2400"/>
              <a:t>) (</a:t>
            </a:r>
            <a:r>
              <a:rPr lang="en-US" altLang="ja-JP" sz="2400">
                <a:solidFill>
                  <a:schemeClr val="accent2"/>
                </a:solidFill>
              </a:rPr>
              <a:t>d/dx</a:t>
            </a:r>
            <a:r>
              <a:rPr lang="en-US" altLang="ja-JP" sz="2400"/>
              <a:t> </a:t>
            </a:r>
            <a:r>
              <a:rPr lang="en-US" altLang="ja-JP" sz="2400">
                <a:solidFill>
                  <a:schemeClr val="tx2"/>
                </a:solidFill>
              </a:rPr>
              <a:t>f</a:t>
            </a:r>
            <a:r>
              <a:rPr lang="en-US" altLang="ja-JP" sz="2400">
                <a:solidFill>
                  <a:schemeClr val="accent2"/>
                </a:solidFill>
              </a:rPr>
              <a:t> </a:t>
            </a:r>
            <a:r>
              <a:rPr lang="en-US" altLang="ja-JP" sz="2400">
                <a:solidFill>
                  <a:schemeClr val="tx2"/>
                </a:solidFill>
              </a:rPr>
              <a:t>guess</a:t>
            </a:r>
            <a:r>
              <a:rPr lang="en-US" altLang="ja-JP" sz="2400"/>
              <a:t> 0.0001))))</a:t>
            </a:r>
          </a:p>
          <a:p>
            <a:pPr eaLnBrk="1" hangingPunct="1">
              <a:lnSpc>
                <a:spcPct val="90000"/>
              </a:lnSpc>
              <a:buFontTx/>
              <a:buNone/>
            </a:pPr>
            <a:r>
              <a:rPr lang="en-US" altLang="ja-JP" sz="2400">
                <a:solidFill>
                  <a:srgbClr val="003300"/>
                </a:solidFill>
              </a:rPr>
              <a:t>;; newton: (number-&gt;number) number number number -&gt; number</a:t>
            </a:r>
          </a:p>
          <a:p>
            <a:pPr eaLnBrk="1" hangingPunct="1">
              <a:lnSpc>
                <a:spcPct val="90000"/>
              </a:lnSpc>
              <a:buFontTx/>
              <a:buNone/>
            </a:pPr>
            <a:r>
              <a:rPr lang="en-US" altLang="ja-JP" sz="2400"/>
              <a:t>(define (</a:t>
            </a:r>
            <a:r>
              <a:rPr lang="en-US" altLang="ja-JP" sz="2400">
                <a:solidFill>
                  <a:schemeClr val="accent2"/>
                </a:solidFill>
              </a:rPr>
              <a:t>newton</a:t>
            </a:r>
            <a:r>
              <a:rPr lang="en-US" altLang="ja-JP" sz="2400"/>
              <a:t> </a:t>
            </a:r>
            <a:r>
              <a:rPr lang="en-US" altLang="ja-JP" sz="2400">
                <a:solidFill>
                  <a:schemeClr val="tx2"/>
                </a:solidFill>
              </a:rPr>
              <a:t>f guess delta number</a:t>
            </a:r>
            <a:r>
              <a:rPr lang="en-US" altLang="ja-JP" sz="2400"/>
              <a:t>)</a:t>
            </a:r>
          </a:p>
          <a:p>
            <a:pPr eaLnBrk="1" hangingPunct="1">
              <a:lnSpc>
                <a:spcPct val="90000"/>
              </a:lnSpc>
              <a:buFontTx/>
              <a:buNone/>
            </a:pPr>
            <a:r>
              <a:rPr lang="en-US" altLang="ja-JP" sz="2400"/>
              <a:t>    (cond</a:t>
            </a:r>
          </a:p>
          <a:p>
            <a:pPr eaLnBrk="1" hangingPunct="1">
              <a:lnSpc>
                <a:spcPct val="90000"/>
              </a:lnSpc>
              <a:buFontTx/>
              <a:buNone/>
            </a:pPr>
            <a:r>
              <a:rPr lang="en-US" altLang="ja-JP" sz="2400"/>
              <a:t>        [(or (</a:t>
            </a:r>
            <a:r>
              <a:rPr lang="en-US" altLang="ja-JP" sz="2400">
                <a:solidFill>
                  <a:schemeClr val="accent2"/>
                </a:solidFill>
              </a:rPr>
              <a:t>is-good?</a:t>
            </a:r>
            <a:r>
              <a:rPr lang="en-US" altLang="ja-JP" sz="2400"/>
              <a:t> </a:t>
            </a:r>
            <a:r>
              <a:rPr lang="en-US" altLang="ja-JP" sz="2400">
                <a:solidFill>
                  <a:schemeClr val="tx2"/>
                </a:solidFill>
              </a:rPr>
              <a:t>f guess delta</a:t>
            </a:r>
            <a:r>
              <a:rPr lang="en-US" altLang="ja-JP" sz="2400"/>
              <a:t>) </a:t>
            </a:r>
          </a:p>
          <a:p>
            <a:pPr eaLnBrk="1" hangingPunct="1">
              <a:lnSpc>
                <a:spcPct val="90000"/>
              </a:lnSpc>
              <a:buFontTx/>
              <a:buNone/>
            </a:pPr>
            <a:r>
              <a:rPr lang="en-US" altLang="ja-JP" sz="2400"/>
              <a:t>               (&lt; </a:t>
            </a:r>
            <a:r>
              <a:rPr lang="en-US" altLang="ja-JP" sz="2400">
                <a:solidFill>
                  <a:schemeClr val="tx2"/>
                </a:solidFill>
              </a:rPr>
              <a:t>number</a:t>
            </a:r>
            <a:r>
              <a:rPr lang="en-US" altLang="ja-JP" sz="2400"/>
              <a:t> 0)) </a:t>
            </a:r>
            <a:r>
              <a:rPr lang="en-US" altLang="ja-JP" sz="2400">
                <a:solidFill>
                  <a:schemeClr val="tx2"/>
                </a:solidFill>
              </a:rPr>
              <a:t>guess</a:t>
            </a:r>
            <a:r>
              <a:rPr lang="en-US" altLang="ja-JP" sz="2400"/>
              <a:t>]</a:t>
            </a:r>
          </a:p>
          <a:p>
            <a:pPr eaLnBrk="1" hangingPunct="1">
              <a:lnSpc>
                <a:spcPct val="90000"/>
              </a:lnSpc>
              <a:buFontTx/>
              <a:buNone/>
            </a:pPr>
            <a:r>
              <a:rPr lang="en-US" altLang="ja-JP" sz="2400"/>
              <a:t>        [else (</a:t>
            </a:r>
            <a:r>
              <a:rPr lang="en-US" altLang="ja-JP" sz="2400">
                <a:solidFill>
                  <a:schemeClr val="accent2"/>
                </a:solidFill>
              </a:rPr>
              <a:t>newton </a:t>
            </a:r>
            <a:r>
              <a:rPr lang="en-US" altLang="ja-JP" sz="2400">
                <a:solidFill>
                  <a:schemeClr val="tx2"/>
                </a:solidFill>
              </a:rPr>
              <a:t>f</a:t>
            </a:r>
            <a:r>
              <a:rPr lang="en-US" altLang="ja-JP" sz="2400">
                <a:solidFill>
                  <a:schemeClr val="accent2"/>
                </a:solidFill>
              </a:rPr>
              <a:t> </a:t>
            </a:r>
            <a:r>
              <a:rPr lang="en-US" altLang="ja-JP" sz="2400"/>
              <a:t>(</a:t>
            </a:r>
            <a:r>
              <a:rPr lang="en-US" altLang="ja-JP" sz="2400">
                <a:solidFill>
                  <a:schemeClr val="accent2"/>
                </a:solidFill>
              </a:rPr>
              <a:t>improve</a:t>
            </a:r>
            <a:r>
              <a:rPr lang="en-US" altLang="ja-JP" sz="2400">
                <a:solidFill>
                  <a:schemeClr val="tx2"/>
                </a:solidFill>
              </a:rPr>
              <a:t> f</a:t>
            </a:r>
            <a:r>
              <a:rPr lang="ja-JP" altLang="en-US" sz="2400">
                <a:solidFill>
                  <a:schemeClr val="accent2"/>
                </a:solidFill>
              </a:rPr>
              <a:t> </a:t>
            </a:r>
            <a:r>
              <a:rPr lang="en-US" altLang="ja-JP" sz="2400">
                <a:solidFill>
                  <a:schemeClr val="tx2"/>
                </a:solidFill>
              </a:rPr>
              <a:t>guess</a:t>
            </a:r>
            <a:r>
              <a:rPr lang="en-US" altLang="ja-JP" sz="2400"/>
              <a:t>) </a:t>
            </a:r>
            <a:r>
              <a:rPr lang="en-US" altLang="ja-JP" sz="2400">
                <a:solidFill>
                  <a:schemeClr val="tx2"/>
                </a:solidFill>
              </a:rPr>
              <a:t>delta</a:t>
            </a:r>
            <a:r>
              <a:rPr lang="en-US" altLang="ja-JP" sz="2400"/>
              <a:t> (- </a:t>
            </a:r>
            <a:r>
              <a:rPr lang="en-US" altLang="ja-JP" sz="2400">
                <a:solidFill>
                  <a:schemeClr val="tx2"/>
                </a:solidFill>
              </a:rPr>
              <a:t>number</a:t>
            </a:r>
            <a:r>
              <a:rPr lang="en-US" altLang="ja-JP" sz="2400"/>
              <a:t> 1))]))</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29</a:t>
            </a:fld>
            <a:endParaRPr kumimoji="1" lang="ja-JP" altLang="en-US"/>
          </a:p>
        </p:txBody>
      </p:sp>
    </p:spTree>
    <p:extLst>
      <p:ext uri="{BB962C8B-B14F-4D97-AF65-F5344CB8AC3E}">
        <p14:creationId xmlns:p14="http://schemas.microsoft.com/office/powerpoint/2010/main" val="1491985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88374" y="2472820"/>
            <a:ext cx="8343900" cy="1085959"/>
          </a:xfrm>
        </p:spPr>
        <p:txBody>
          <a:bodyPr>
            <a:normAutofit/>
          </a:bodyPr>
          <a:lstStyle/>
          <a:p>
            <a:r>
              <a:rPr lang="en-US" altLang="ja-JP" sz="3975" dirty="0">
                <a:latin typeface="メイリオ" panose="020B0604030504040204" pitchFamily="50" charset="-128"/>
              </a:rPr>
              <a:t>14-1 </a:t>
            </a:r>
            <a:r>
              <a:rPr lang="ja-JP" altLang="en-US" sz="3975" dirty="0">
                <a:latin typeface="メイリオ" panose="020B0604030504040204" pitchFamily="50" charset="-128"/>
              </a:rPr>
              <a:t>ニュートン法</a:t>
            </a:r>
          </a:p>
        </p:txBody>
      </p:sp>
      <p:sp>
        <p:nvSpPr>
          <p:cNvPr id="4" name="スライド番号プレースホルダー 3"/>
          <p:cNvSpPr>
            <a:spLocks noGrp="1"/>
          </p:cNvSpPr>
          <p:nvPr>
            <p:ph type="sldNum" sz="quarter" idx="12"/>
          </p:nvPr>
        </p:nvSpPr>
        <p:spPr/>
        <p:txBody>
          <a:bodyPr/>
          <a:lstStyle/>
          <a:p>
            <a:fld id="{55940FB6-D91C-4C45-82A6-6C3F63B50793}" type="slidenum">
              <a:rPr lang="ja-JP" altLang="en-US" smtClean="0">
                <a:solidFill>
                  <a:prstClr val="black">
                    <a:tint val="75000"/>
                  </a:prstClr>
                </a:solidFill>
                <a:latin typeface="メイリオ" panose="020B0604030504040204" pitchFamily="50" charset="-128"/>
                <a:ea typeface="メイリオ" panose="020B0604030504040204" pitchFamily="50" charset="-128"/>
              </a:rPr>
              <a:pPr/>
              <a:t>3</a:t>
            </a:fld>
            <a:endParaRPr lang="ja-JP" altLang="en-US">
              <a:solidFill>
                <a:prstClr val="black">
                  <a:tint val="75000"/>
                </a:prstClr>
              </a:solidFill>
              <a:latin typeface="メイリオ" panose="020B0604030504040204" pitchFamily="50" charset="-128"/>
              <a:ea typeface="メイリオ" panose="020B0604030504040204" pitchFamily="50" charset="-128"/>
            </a:endParaRPr>
          </a:p>
        </p:txBody>
      </p:sp>
      <p:sp>
        <p:nvSpPr>
          <p:cNvPr id="5" name="サブタイトル 4"/>
          <p:cNvSpPr>
            <a:spLocks noGrp="1"/>
          </p:cNvSpPr>
          <p:nvPr>
            <p:ph type="subTitle" idx="1"/>
          </p:nvPr>
        </p:nvSpPr>
        <p:spPr/>
        <p:txBody>
          <a:bodyPr/>
          <a:lstStyle/>
          <a:p>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618686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body" idx="1"/>
          </p:nvPr>
        </p:nvSpPr>
        <p:spPr>
          <a:xfrm>
            <a:off x="698500" y="1346200"/>
            <a:ext cx="7785100" cy="5207000"/>
          </a:xfrm>
        </p:spPr>
        <p:txBody>
          <a:bodyPr/>
          <a:lstStyle/>
          <a:p>
            <a:pPr eaLnBrk="1" hangingPunct="1"/>
            <a:r>
              <a:rPr lang="ja-JP" altLang="en-US">
                <a:solidFill>
                  <a:schemeClr val="accent2"/>
                </a:solidFill>
                <a:latin typeface="Arial Unicode MS" pitchFamily="50" charset="-128"/>
              </a:rPr>
              <a:t>初期近似値の決め方</a:t>
            </a:r>
          </a:p>
          <a:p>
            <a:pPr lvl="1" eaLnBrk="1" hangingPunct="1"/>
            <a:r>
              <a:rPr lang="ja-JP" altLang="en-US">
                <a:latin typeface="Arial Unicode MS" pitchFamily="50" charset="-128"/>
              </a:rPr>
              <a:t>初期近似値によって，求まる解が変わってくる</a:t>
            </a:r>
          </a:p>
          <a:p>
            <a:pPr lvl="1" eaLnBrk="1" hangingPunct="1">
              <a:buFontTx/>
              <a:buNone/>
            </a:pPr>
            <a:endParaRPr lang="ja-JP" altLang="en-US">
              <a:solidFill>
                <a:srgbClr val="008000"/>
              </a:solidFill>
              <a:latin typeface="Arial Unicode MS" pitchFamily="50" charset="-128"/>
            </a:endParaRPr>
          </a:p>
          <a:p>
            <a:pPr eaLnBrk="1" hangingPunct="1"/>
            <a:r>
              <a:rPr lang="ja-JP" altLang="en-US">
                <a:solidFill>
                  <a:schemeClr val="accent2"/>
                </a:solidFill>
                <a:latin typeface="Arial Unicode MS" pitchFamily="50" charset="-128"/>
              </a:rPr>
              <a:t>求まる解は，あくまでも「近似解」</a:t>
            </a:r>
          </a:p>
          <a:p>
            <a:pPr lvl="1" eaLnBrk="1" hangingPunct="1">
              <a:buFontTx/>
              <a:buNone/>
            </a:pPr>
            <a:r>
              <a:rPr lang="ja-JP" altLang="en-US">
                <a:solidFill>
                  <a:srgbClr val="008000"/>
                </a:solidFill>
                <a:latin typeface="Arial Unicode MS" pitchFamily="50" charset="-128"/>
              </a:rPr>
              <a:t>例：この例題では</a:t>
            </a:r>
          </a:p>
          <a:p>
            <a:pPr lvl="1" eaLnBrk="1" hangingPunct="1">
              <a:buFontTx/>
              <a:buNone/>
            </a:pPr>
            <a:r>
              <a:rPr lang="ja-JP" altLang="en-US">
                <a:solidFill>
                  <a:srgbClr val="008000"/>
                </a:solidFill>
                <a:latin typeface="Arial Unicode MS" pitchFamily="50" charset="-128"/>
              </a:rPr>
              <a:t>	 </a:t>
            </a:r>
            <a:r>
              <a:rPr lang="en-US" altLang="ja-JP">
                <a:solidFill>
                  <a:srgbClr val="008000"/>
                </a:solidFill>
              </a:rPr>
              <a:t>#i0.9999987646860998</a:t>
            </a:r>
            <a:r>
              <a:rPr lang="en-US" altLang="ja-JP"/>
              <a:t> </a:t>
            </a:r>
          </a:p>
          <a:p>
            <a:pPr lvl="1" eaLnBrk="1" hangingPunct="1">
              <a:buFontTx/>
              <a:buNone/>
            </a:pPr>
            <a:r>
              <a:rPr lang="ja-JP" altLang="en-US"/>
              <a:t>　</a:t>
            </a:r>
            <a:r>
              <a:rPr lang="en-US" altLang="ja-JP"/>
              <a:t>→</a:t>
            </a:r>
            <a:r>
              <a:rPr lang="ja-JP" altLang="en-US"/>
              <a:t>　</a:t>
            </a:r>
            <a:r>
              <a:rPr lang="en-US" altLang="ja-JP"/>
              <a:t>#i </a:t>
            </a:r>
            <a:r>
              <a:rPr lang="ja-JP" altLang="en-US"/>
              <a:t>付きの近似計算で十分</a:t>
            </a:r>
            <a:endParaRPr lang="ja-JP" altLang="en-US">
              <a:latin typeface="Arial Unicode MS" pitchFamily="50" charset="-128"/>
            </a:endParaRPr>
          </a:p>
          <a:p>
            <a:pPr eaLnBrk="1" hangingPunct="1"/>
            <a:r>
              <a:rPr lang="ja-JP" altLang="en-US">
                <a:solidFill>
                  <a:schemeClr val="accent2"/>
                </a:solidFill>
                <a:latin typeface="Arial Unicode MS" pitchFamily="50" charset="-128"/>
              </a:rPr>
              <a:t>虚数解は求まらない</a:t>
            </a:r>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ニュートン法の注意点</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30</a:t>
            </a:fld>
            <a:endParaRPr kumimoji="1" lang="ja-JP" altLang="en-US"/>
          </a:p>
        </p:txBody>
      </p:sp>
    </p:spTree>
    <p:extLst>
      <p:ext uri="{BB962C8B-B14F-4D97-AF65-F5344CB8AC3E}">
        <p14:creationId xmlns:p14="http://schemas.microsoft.com/office/powerpoint/2010/main" val="9935188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5"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4288"/>
            <a:ext cx="66436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5" name="Rectangle 2"/>
          <p:cNvSpPr>
            <a:spLocks noGrp="1" noChangeArrowheads="1"/>
          </p:cNvSpPr>
          <p:nvPr>
            <p:ph type="title"/>
          </p:nvPr>
        </p:nvSpPr>
        <p:spPr>
          <a:xfrm>
            <a:off x="0" y="31750"/>
            <a:ext cx="9144000" cy="620713"/>
          </a:xfrm>
        </p:spPr>
        <p:txBody>
          <a:bodyPr/>
          <a:lstStyle/>
          <a:p>
            <a:pPr eaLnBrk="1" hangingPunct="1"/>
            <a:r>
              <a:rPr lang="ja-JP" altLang="en-US" sz="2800">
                <a:solidFill>
                  <a:schemeClr val="accent2"/>
                </a:solidFill>
              </a:rPr>
              <a:t>　</a:t>
            </a:r>
          </a:p>
        </p:txBody>
      </p:sp>
      <p:sp>
        <p:nvSpPr>
          <p:cNvPr id="33796" name="Text Box 3"/>
          <p:cNvSpPr txBox="1">
            <a:spLocks noChangeArrowheads="1"/>
          </p:cNvSpPr>
          <p:nvPr/>
        </p:nvSpPr>
        <p:spPr bwMode="auto">
          <a:xfrm>
            <a:off x="2911475" y="579438"/>
            <a:ext cx="5133975" cy="2308225"/>
          </a:xfrm>
          <a:prstGeom prst="rect">
            <a:avLst/>
          </a:prstGeom>
          <a:solidFill>
            <a:schemeClr val="bg1"/>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solidFill>
                  <a:srgbClr val="008000"/>
                </a:solidFill>
              </a:rPr>
              <a:t>(newton f2 #i0</a:t>
            </a:r>
            <a:r>
              <a:rPr lang="ja-JP" altLang="en-US" sz="2400">
                <a:solidFill>
                  <a:srgbClr val="008000"/>
                </a:solidFill>
              </a:rPr>
              <a:t> </a:t>
            </a:r>
            <a:r>
              <a:rPr lang="en-US" altLang="ja-JP" sz="2400">
                <a:solidFill>
                  <a:srgbClr val="008000"/>
                </a:solidFill>
              </a:rPr>
              <a:t>0.00001 10000)</a:t>
            </a:r>
            <a:r>
              <a:rPr lang="ja-JP" altLang="en-US" sz="2400">
                <a:solidFill>
                  <a:srgbClr val="008000"/>
                </a:solidFill>
              </a:rPr>
              <a:t>の結果</a:t>
            </a:r>
          </a:p>
          <a:p>
            <a:pPr eaLnBrk="1" hangingPunct="1">
              <a:spcBef>
                <a:spcPct val="0"/>
              </a:spcBef>
              <a:buFontTx/>
              <a:buNone/>
            </a:pPr>
            <a:r>
              <a:rPr lang="en-US" altLang="ja-JP" sz="2400"/>
              <a:t>#i0.9999987646860998</a:t>
            </a:r>
            <a:r>
              <a:rPr lang="ja-JP" altLang="en-US" sz="2400">
                <a:solidFill>
                  <a:srgbClr val="008000"/>
                </a:solidFill>
              </a:rPr>
              <a:t>　 </a:t>
            </a:r>
          </a:p>
          <a:p>
            <a:pPr eaLnBrk="1" hangingPunct="1">
              <a:spcBef>
                <a:spcPct val="0"/>
              </a:spcBef>
              <a:buFontTx/>
              <a:buNone/>
            </a:pPr>
            <a:endParaRPr lang="en-US" altLang="ja-JP" sz="2400">
              <a:solidFill>
                <a:schemeClr val="tx2"/>
              </a:solidFill>
            </a:endParaRPr>
          </a:p>
          <a:p>
            <a:pPr eaLnBrk="1" hangingPunct="1">
              <a:spcBef>
                <a:spcPct val="0"/>
              </a:spcBef>
              <a:buFontTx/>
              <a:buNone/>
            </a:pPr>
            <a:r>
              <a:rPr lang="en-US" altLang="ja-JP" sz="2400">
                <a:solidFill>
                  <a:srgbClr val="008000"/>
                </a:solidFill>
              </a:rPr>
              <a:t>(newton f2 #i10 0.00001 10000)</a:t>
            </a:r>
            <a:r>
              <a:rPr lang="ja-JP" altLang="en-US" sz="2400">
                <a:solidFill>
                  <a:srgbClr val="008000"/>
                </a:solidFill>
              </a:rPr>
              <a:t>の結果</a:t>
            </a:r>
          </a:p>
          <a:p>
            <a:pPr eaLnBrk="1" hangingPunct="1">
              <a:spcBef>
                <a:spcPct val="0"/>
              </a:spcBef>
              <a:buFontTx/>
              <a:buNone/>
            </a:pPr>
            <a:r>
              <a:rPr lang="en-US" altLang="ja-JP" sz="2400"/>
              <a:t>#i3.0000000168443197</a:t>
            </a:r>
            <a:endParaRPr lang="en-US" altLang="ja-JP" sz="2400">
              <a:solidFill>
                <a:srgbClr val="008000"/>
              </a:solidFill>
            </a:endParaRPr>
          </a:p>
          <a:p>
            <a:pPr eaLnBrk="1" hangingPunct="1">
              <a:spcBef>
                <a:spcPct val="0"/>
              </a:spcBef>
              <a:buFontTx/>
              <a:buNone/>
            </a:pPr>
            <a:r>
              <a:rPr lang="ja-JP" altLang="en-US" sz="2400">
                <a:solidFill>
                  <a:schemeClr val="tx2"/>
                </a:solidFill>
              </a:rPr>
              <a:t>（違う値が得られた）</a:t>
            </a:r>
            <a:endParaRPr lang="en-US" altLang="ja-JP" sz="2400">
              <a:solidFill>
                <a:schemeClr val="tx2"/>
              </a:solidFill>
            </a:endParaRPr>
          </a:p>
        </p:txBody>
      </p:sp>
      <p:sp>
        <p:nvSpPr>
          <p:cNvPr id="33797" name="Line 4"/>
          <p:cNvSpPr>
            <a:spLocks noChangeShapeType="1"/>
          </p:cNvSpPr>
          <p:nvPr/>
        </p:nvSpPr>
        <p:spPr bwMode="auto">
          <a:xfrm flipH="1">
            <a:off x="3171825" y="2859088"/>
            <a:ext cx="266700" cy="544512"/>
          </a:xfrm>
          <a:prstGeom prst="line">
            <a:avLst/>
          </a:prstGeom>
          <a:noFill/>
          <a:ln w="2857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3798" name="Rectangle 6"/>
          <p:cNvSpPr>
            <a:spLocks noChangeArrowheads="1"/>
          </p:cNvSpPr>
          <p:nvPr/>
        </p:nvSpPr>
        <p:spPr bwMode="auto">
          <a:xfrm>
            <a:off x="649288" y="3424238"/>
            <a:ext cx="3455987" cy="833437"/>
          </a:xfrm>
          <a:prstGeom prst="rect">
            <a:avLst/>
          </a:prstGeom>
          <a:noFill/>
          <a:ln w="3810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31</a:t>
            </a:fld>
            <a:endParaRPr kumimoji="1" lang="ja-JP" altLang="en-US"/>
          </a:p>
        </p:txBody>
      </p:sp>
    </p:spTree>
    <p:extLst>
      <p:ext uri="{BB962C8B-B14F-4D97-AF65-F5344CB8AC3E}">
        <p14:creationId xmlns:p14="http://schemas.microsoft.com/office/powerpoint/2010/main" val="37662117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7"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713" y="76200"/>
            <a:ext cx="6513512" cy="672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19" name="Rectangle 3"/>
          <p:cNvSpPr>
            <a:spLocks noGrp="1" noChangeArrowheads="1"/>
          </p:cNvSpPr>
          <p:nvPr>
            <p:ph type="title"/>
          </p:nvPr>
        </p:nvSpPr>
        <p:spPr>
          <a:xfrm>
            <a:off x="0" y="31750"/>
            <a:ext cx="9144000" cy="620713"/>
          </a:xfrm>
        </p:spPr>
        <p:txBody>
          <a:bodyPr/>
          <a:lstStyle/>
          <a:p>
            <a:pPr eaLnBrk="1" hangingPunct="1"/>
            <a:r>
              <a:rPr lang="ja-JP" altLang="en-US" sz="2800">
                <a:solidFill>
                  <a:schemeClr val="accent2"/>
                </a:solidFill>
              </a:rPr>
              <a:t>　</a:t>
            </a:r>
          </a:p>
        </p:txBody>
      </p:sp>
      <p:sp>
        <p:nvSpPr>
          <p:cNvPr id="34820" name="Text Box 4"/>
          <p:cNvSpPr txBox="1">
            <a:spLocks noChangeArrowheads="1"/>
          </p:cNvSpPr>
          <p:nvPr/>
        </p:nvSpPr>
        <p:spPr bwMode="auto">
          <a:xfrm>
            <a:off x="2936875" y="1493838"/>
            <a:ext cx="5108575" cy="1200150"/>
          </a:xfrm>
          <a:prstGeom prst="rect">
            <a:avLst/>
          </a:prstGeom>
          <a:solidFill>
            <a:schemeClr val="bg1"/>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solidFill>
                  <a:srgbClr val="008000"/>
                </a:solidFill>
              </a:rPr>
              <a:t>(newton f2 0 0.00001 10000)</a:t>
            </a:r>
            <a:r>
              <a:rPr lang="ja-JP" altLang="en-US" sz="2400">
                <a:solidFill>
                  <a:srgbClr val="008000"/>
                </a:solidFill>
              </a:rPr>
              <a:t>の結果</a:t>
            </a:r>
          </a:p>
          <a:p>
            <a:pPr eaLnBrk="1" hangingPunct="1">
              <a:spcBef>
                <a:spcPct val="0"/>
              </a:spcBef>
              <a:buFontTx/>
              <a:buNone/>
            </a:pPr>
            <a:r>
              <a:rPr lang="en-US" altLang="ja-JP" sz="2400"/>
              <a:t>⇒</a:t>
            </a:r>
            <a:r>
              <a:rPr lang="ja-JP" altLang="en-US" sz="2400"/>
              <a:t>　</a:t>
            </a:r>
            <a:r>
              <a:rPr lang="ja-JP" altLang="en-US" sz="2400">
                <a:solidFill>
                  <a:schemeClr val="tx2"/>
                </a:solidFill>
              </a:rPr>
              <a:t>結果は「有理数」で得られる</a:t>
            </a:r>
          </a:p>
          <a:p>
            <a:pPr eaLnBrk="1" hangingPunct="1">
              <a:spcBef>
                <a:spcPct val="0"/>
              </a:spcBef>
              <a:buFontTx/>
              <a:buNone/>
            </a:pPr>
            <a:r>
              <a:rPr lang="ja-JP" altLang="en-US" sz="2400"/>
              <a:t>　　　（画面には表示しきれない）</a:t>
            </a:r>
            <a:endParaRPr lang="en-US" altLang="ja-JP" sz="2400">
              <a:solidFill>
                <a:schemeClr val="tx2"/>
              </a:solidFill>
            </a:endParaRPr>
          </a:p>
        </p:txBody>
      </p:sp>
      <p:sp>
        <p:nvSpPr>
          <p:cNvPr id="34821" name="Line 5"/>
          <p:cNvSpPr>
            <a:spLocks noChangeShapeType="1"/>
          </p:cNvSpPr>
          <p:nvPr/>
        </p:nvSpPr>
        <p:spPr bwMode="auto">
          <a:xfrm flipH="1">
            <a:off x="3171825" y="2693988"/>
            <a:ext cx="406400" cy="709612"/>
          </a:xfrm>
          <a:prstGeom prst="line">
            <a:avLst/>
          </a:prstGeom>
          <a:noFill/>
          <a:ln w="2857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4822" name="Rectangle 6"/>
          <p:cNvSpPr>
            <a:spLocks noChangeArrowheads="1"/>
          </p:cNvSpPr>
          <p:nvPr/>
        </p:nvSpPr>
        <p:spPr bwMode="auto">
          <a:xfrm>
            <a:off x="649288" y="3424238"/>
            <a:ext cx="6707187" cy="3221037"/>
          </a:xfrm>
          <a:prstGeom prst="rect">
            <a:avLst/>
          </a:prstGeom>
          <a:noFill/>
          <a:ln w="3810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32</a:t>
            </a:fld>
            <a:endParaRPr kumimoji="1" lang="ja-JP" altLang="en-US"/>
          </a:p>
        </p:txBody>
      </p:sp>
    </p:spTree>
    <p:extLst>
      <p:ext uri="{BB962C8B-B14F-4D97-AF65-F5344CB8AC3E}">
        <p14:creationId xmlns:p14="http://schemas.microsoft.com/office/powerpoint/2010/main" val="40118117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a:xfrm>
            <a:off x="720725" y="1524000"/>
            <a:ext cx="8423275" cy="5334000"/>
          </a:xfrm>
        </p:spPr>
        <p:txBody>
          <a:bodyPr/>
          <a:lstStyle/>
          <a:p>
            <a:pPr eaLnBrk="1" hangingPunct="1"/>
            <a:r>
              <a:rPr lang="ja-JP" altLang="en-US"/>
              <a:t>繰り返しの終了条件は２つ</a:t>
            </a:r>
          </a:p>
          <a:p>
            <a:pPr lvl="1" eaLnBrk="1" hangingPunct="1"/>
            <a:r>
              <a:rPr lang="ja-JP" altLang="en-US"/>
              <a:t>収束の条件を満足した</a:t>
            </a:r>
          </a:p>
          <a:p>
            <a:pPr lvl="1" eaLnBrk="1" hangingPunct="1"/>
            <a:r>
              <a:rPr lang="ja-JP" altLang="en-US"/>
              <a:t>繰り返しの上限回数を超えた </a:t>
            </a:r>
            <a:endParaRPr lang="ja-JP" altLang="en-US">
              <a:solidFill>
                <a:schemeClr val="tx2"/>
              </a:solidFill>
              <a:latin typeface="Arial Unicode MS" pitchFamily="50" charset="-128"/>
            </a:endParaRPr>
          </a:p>
          <a:p>
            <a:pPr eaLnBrk="1" hangingPunct="1"/>
            <a:r>
              <a:rPr lang="ja-JP" altLang="en-US"/>
              <a:t>入力は４つ</a:t>
            </a:r>
          </a:p>
          <a:p>
            <a:pPr lvl="1" eaLnBrk="1" hangingPunct="1">
              <a:lnSpc>
                <a:spcPct val="115000"/>
              </a:lnSpc>
            </a:pPr>
            <a:r>
              <a:rPr lang="ja-JP" altLang="en-US">
                <a:latin typeface="Arial Unicode MS" pitchFamily="50" charset="-128"/>
              </a:rPr>
              <a:t>求めるべき関数</a:t>
            </a:r>
            <a:r>
              <a:rPr lang="en-US" altLang="ja-JP">
                <a:latin typeface="Arial Unicode MS" pitchFamily="50" charset="-128"/>
              </a:rPr>
              <a:t>: </a:t>
            </a:r>
            <a:r>
              <a:rPr lang="en-US" altLang="ja-JP">
                <a:solidFill>
                  <a:schemeClr val="tx2"/>
                </a:solidFill>
                <a:latin typeface="Arial Unicode MS" pitchFamily="50" charset="-128"/>
              </a:rPr>
              <a:t>f</a:t>
            </a:r>
          </a:p>
          <a:p>
            <a:pPr lvl="1" eaLnBrk="1" hangingPunct="1">
              <a:lnSpc>
                <a:spcPct val="115000"/>
              </a:lnSpc>
            </a:pPr>
            <a:r>
              <a:rPr lang="ja-JP" altLang="en-US">
                <a:latin typeface="Arial Unicode MS" pitchFamily="50" charset="-128"/>
              </a:rPr>
              <a:t>初期近似値</a:t>
            </a:r>
            <a:r>
              <a:rPr lang="en-US" altLang="ja-JP">
                <a:latin typeface="Arial Unicode MS" pitchFamily="50" charset="-128"/>
              </a:rPr>
              <a:t>:</a:t>
            </a:r>
            <a:r>
              <a:rPr lang="ja-JP" altLang="en-US">
                <a:latin typeface="Arial Unicode MS" pitchFamily="50" charset="-128"/>
              </a:rPr>
              <a:t>　</a:t>
            </a:r>
            <a:r>
              <a:rPr lang="en-US" altLang="ja-JP">
                <a:solidFill>
                  <a:schemeClr val="tx2"/>
                </a:solidFill>
                <a:latin typeface="Arial Unicode MS" pitchFamily="50" charset="-128"/>
              </a:rPr>
              <a:t>guess</a:t>
            </a:r>
            <a:endParaRPr lang="en-US" altLang="ja-JP" sz="1400">
              <a:solidFill>
                <a:schemeClr val="tx2"/>
              </a:solidFill>
              <a:latin typeface="Arial Unicode MS" pitchFamily="50" charset="-128"/>
            </a:endParaRPr>
          </a:p>
          <a:p>
            <a:pPr lvl="1" eaLnBrk="1" hangingPunct="1">
              <a:lnSpc>
                <a:spcPct val="115000"/>
              </a:lnSpc>
            </a:pPr>
            <a:r>
              <a:rPr lang="ja-JP" altLang="en-US">
                <a:latin typeface="Arial Unicode MS" pitchFamily="50" charset="-128"/>
              </a:rPr>
              <a:t>収束条件を決める値</a:t>
            </a:r>
            <a:r>
              <a:rPr lang="en-US" altLang="ja-JP">
                <a:latin typeface="Arial Unicode MS" pitchFamily="50" charset="-128"/>
              </a:rPr>
              <a:t>:</a:t>
            </a:r>
            <a:r>
              <a:rPr lang="ja-JP" altLang="en-US">
                <a:latin typeface="Arial Unicode MS" pitchFamily="50" charset="-128"/>
              </a:rPr>
              <a:t>　</a:t>
            </a:r>
            <a:r>
              <a:rPr lang="en-US" altLang="ja-JP">
                <a:solidFill>
                  <a:schemeClr val="tx2"/>
                </a:solidFill>
                <a:latin typeface="Arial Unicode MS" pitchFamily="50" charset="-128"/>
              </a:rPr>
              <a:t>delta</a:t>
            </a:r>
            <a:endParaRPr lang="en-US" altLang="ja-JP" sz="2400">
              <a:solidFill>
                <a:schemeClr val="tx2"/>
              </a:solidFill>
              <a:latin typeface="Arial Unicode MS" pitchFamily="50" charset="-128"/>
            </a:endParaRPr>
          </a:p>
          <a:p>
            <a:pPr lvl="1" eaLnBrk="1" hangingPunct="1">
              <a:lnSpc>
                <a:spcPct val="115000"/>
              </a:lnSpc>
            </a:pPr>
            <a:r>
              <a:rPr lang="ja-JP" altLang="en-US">
                <a:latin typeface="Arial Unicode MS" pitchFamily="50" charset="-128"/>
              </a:rPr>
              <a:t>繰り返し回数の上限</a:t>
            </a:r>
            <a:r>
              <a:rPr lang="en-US" altLang="ja-JP">
                <a:latin typeface="Arial Unicode MS" pitchFamily="50" charset="-128"/>
              </a:rPr>
              <a:t>:</a:t>
            </a:r>
            <a:r>
              <a:rPr lang="ja-JP" altLang="en-US">
                <a:latin typeface="Arial Unicode MS" pitchFamily="50" charset="-128"/>
              </a:rPr>
              <a:t>　</a:t>
            </a:r>
            <a:r>
              <a:rPr lang="en-US" altLang="ja-JP">
                <a:solidFill>
                  <a:schemeClr val="tx2"/>
                </a:solidFill>
                <a:latin typeface="Arial Unicode MS" pitchFamily="50" charset="-128"/>
              </a:rPr>
              <a:t>number</a:t>
            </a:r>
          </a:p>
          <a:p>
            <a:pPr eaLnBrk="1" hangingPunct="1">
              <a:lnSpc>
                <a:spcPct val="115000"/>
              </a:lnSpc>
              <a:buFontTx/>
              <a:buNone/>
            </a:pPr>
            <a:endParaRPr lang="ja-JP" altLang="en-US">
              <a:solidFill>
                <a:schemeClr val="tx2"/>
              </a:solidFill>
            </a:endParaRPr>
          </a:p>
          <a:p>
            <a:pPr eaLnBrk="1" hangingPunct="1"/>
            <a:endParaRPr lang="ja-JP" altLang="en-US">
              <a:solidFill>
                <a:schemeClr val="tx2"/>
              </a:solidFill>
              <a:latin typeface="Arial Unicode MS" pitchFamily="50" charset="-128"/>
            </a:endParaRPr>
          </a:p>
        </p:txBody>
      </p:sp>
      <p:graphicFrame>
        <p:nvGraphicFramePr>
          <p:cNvPr id="35844" name="Object 4"/>
          <p:cNvGraphicFramePr>
            <a:graphicFrameLocks noChangeAspect="1"/>
          </p:cNvGraphicFramePr>
          <p:nvPr/>
        </p:nvGraphicFramePr>
        <p:xfrm>
          <a:off x="5156200" y="2082800"/>
          <a:ext cx="2141538" cy="609600"/>
        </p:xfrm>
        <a:graphic>
          <a:graphicData uri="http://schemas.openxmlformats.org/presentationml/2006/ole">
            <mc:AlternateContent xmlns:mc="http://schemas.openxmlformats.org/markup-compatibility/2006">
              <mc:Choice xmlns:v="urn:schemas-microsoft-com:vml" Requires="v">
                <p:oleObj spid="_x0000_s13317" name="数式" r:id="rId3" imgW="685800" imgH="254000" progId="Equation.3">
                  <p:embed/>
                </p:oleObj>
              </mc:Choice>
              <mc:Fallback>
                <p:oleObj name="数式" r:id="rId3" imgW="685800" imgH="254000" progId="Equation.3">
                  <p:embed/>
                  <p:pic>
                    <p:nvPicPr>
                      <p:cNvPr id="35844"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56200" y="2082800"/>
                        <a:ext cx="2141538"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Rectangle 2"/>
          <p:cNvSpPr>
            <a:spLocks noGrp="1" noChangeArrowheads="1"/>
          </p:cNvSpPr>
          <p:nvPr>
            <p:ph type="title"/>
          </p:nvPr>
        </p:nvSpPr>
        <p:spPr>
          <a:xfrm>
            <a:off x="321845" y="175028"/>
            <a:ext cx="8461208" cy="739372"/>
          </a:xfrm>
        </p:spPr>
        <p:txBody>
          <a:bodyPr>
            <a:noAutofit/>
          </a:bodyPr>
          <a:lstStyle/>
          <a:p>
            <a:pPr eaLnBrk="1" hangingPunct="1"/>
            <a:r>
              <a:rPr lang="ja-JP" altLang="en-US" dirty="0"/>
              <a:t>「ニュートン法のプログラム」</a:t>
            </a:r>
            <a:br>
              <a:rPr lang="ja-JP" altLang="en-US" dirty="0"/>
            </a:br>
            <a:r>
              <a:rPr lang="ja-JP" altLang="en-US" dirty="0"/>
              <a:t>の理解のポイント</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33</a:t>
            </a:fld>
            <a:endParaRPr kumimoji="1" lang="ja-JP" altLang="en-US"/>
          </a:p>
        </p:txBody>
      </p:sp>
    </p:spTree>
    <p:extLst>
      <p:ext uri="{BB962C8B-B14F-4D97-AF65-F5344CB8AC3E}">
        <p14:creationId xmlns:p14="http://schemas.microsoft.com/office/powerpoint/2010/main" val="26013124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p:txBody>
          <a:bodyPr/>
          <a:lstStyle/>
          <a:p>
            <a:pPr marL="609600" indent="-609600" eaLnBrk="1" hangingPunct="1">
              <a:lnSpc>
                <a:spcPct val="105000"/>
              </a:lnSpc>
            </a:pPr>
            <a:r>
              <a:rPr lang="en-US" altLang="ja-JP" sz="3600"/>
              <a:t>x</a:t>
            </a:r>
            <a:r>
              <a:rPr lang="en-US" altLang="ja-JP" sz="3600" baseline="-25000"/>
              <a:t>0</a:t>
            </a:r>
            <a:r>
              <a:rPr lang="en-US" altLang="ja-JP" sz="3600"/>
              <a:t> </a:t>
            </a:r>
            <a:r>
              <a:rPr lang="ja-JP" altLang="en-US" sz="3600"/>
              <a:t>から始める</a:t>
            </a:r>
          </a:p>
          <a:p>
            <a:pPr marL="609600" indent="-609600" eaLnBrk="1" hangingPunct="1">
              <a:lnSpc>
                <a:spcPct val="105000"/>
              </a:lnSpc>
            </a:pPr>
            <a:r>
              <a:rPr lang="en-US" altLang="ja-JP" sz="3600"/>
              <a:t>x</a:t>
            </a:r>
            <a:r>
              <a:rPr lang="en-US" altLang="ja-JP" sz="3600" baseline="-25000"/>
              <a:t>1</a:t>
            </a:r>
            <a:r>
              <a:rPr lang="en-US" altLang="ja-JP" sz="3600"/>
              <a:t> </a:t>
            </a:r>
            <a:r>
              <a:rPr lang="ja-JP" altLang="en-US" sz="3600"/>
              <a:t>を求める</a:t>
            </a:r>
          </a:p>
          <a:p>
            <a:pPr marL="609600" indent="-609600" eaLnBrk="1" hangingPunct="1">
              <a:lnSpc>
                <a:spcPct val="105000"/>
              </a:lnSpc>
            </a:pPr>
            <a:r>
              <a:rPr lang="en-US" altLang="ja-JP" sz="3600"/>
              <a:t>x</a:t>
            </a:r>
            <a:r>
              <a:rPr lang="en-US" altLang="ja-JP" sz="3600" baseline="-25000"/>
              <a:t>2</a:t>
            </a:r>
            <a:r>
              <a:rPr lang="en-US" altLang="ja-JP" sz="3600"/>
              <a:t> </a:t>
            </a:r>
            <a:r>
              <a:rPr lang="ja-JP" altLang="en-US" sz="3600"/>
              <a:t>を求める</a:t>
            </a:r>
          </a:p>
          <a:p>
            <a:pPr marL="609600" indent="-609600" eaLnBrk="1" hangingPunct="1">
              <a:lnSpc>
                <a:spcPct val="105000"/>
              </a:lnSpc>
              <a:buFontTx/>
              <a:buNone/>
            </a:pPr>
            <a:r>
              <a:rPr lang="en-US" altLang="ja-JP" sz="3600"/>
              <a:t>	…</a:t>
            </a:r>
            <a:endParaRPr lang="ja-JP" altLang="en-US" sz="3600"/>
          </a:p>
          <a:p>
            <a:pPr marL="609600" indent="-609600" eaLnBrk="1" hangingPunct="1">
              <a:lnSpc>
                <a:spcPct val="105000"/>
              </a:lnSpc>
            </a:pPr>
            <a:r>
              <a:rPr lang="ja-JP" altLang="en-US" sz="3600"/>
              <a:t>「収束の条件を満足する」か「繰り返しの上限回数を超える」まで続ける</a:t>
            </a:r>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ニュートン法の繰り返し処理</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34</a:t>
            </a:fld>
            <a:endParaRPr kumimoji="1" lang="ja-JP" altLang="en-US"/>
          </a:p>
        </p:txBody>
      </p:sp>
    </p:spTree>
    <p:extLst>
      <p:ext uri="{BB962C8B-B14F-4D97-AF65-F5344CB8AC3E}">
        <p14:creationId xmlns:p14="http://schemas.microsoft.com/office/powerpoint/2010/main" val="40168812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idx="1"/>
          </p:nvPr>
        </p:nvSpPr>
        <p:spPr>
          <a:xfrm>
            <a:off x="252413" y="1517650"/>
            <a:ext cx="8266112" cy="5340350"/>
          </a:xfrm>
        </p:spPr>
        <p:txBody>
          <a:bodyPr/>
          <a:lstStyle/>
          <a:p>
            <a:pPr marL="990600" lvl="1" indent="-533400" eaLnBrk="1" hangingPunct="1">
              <a:lnSpc>
                <a:spcPct val="120000"/>
              </a:lnSpc>
              <a:buFontTx/>
              <a:buAutoNum type="arabicPeriod"/>
            </a:pPr>
            <a:r>
              <a:rPr lang="ja-JP" altLang="en-US">
                <a:solidFill>
                  <a:schemeClr val="accent2"/>
                </a:solidFill>
              </a:rPr>
              <a:t>「</a:t>
            </a:r>
            <a:r>
              <a:rPr lang="ja-JP" altLang="en-US">
                <a:solidFill>
                  <a:schemeClr val="tx2"/>
                </a:solidFill>
              </a:rPr>
              <a:t>収束した</a:t>
            </a:r>
            <a:r>
              <a:rPr lang="ja-JP" altLang="en-US">
                <a:solidFill>
                  <a:schemeClr val="accent2"/>
                </a:solidFill>
              </a:rPr>
              <a:t>」あるいは「</a:t>
            </a:r>
            <a:r>
              <a:rPr lang="ja-JP" altLang="en-US">
                <a:solidFill>
                  <a:schemeClr val="tx2"/>
                </a:solidFill>
              </a:rPr>
              <a:t>繰り返しの上限回数を超えた</a:t>
            </a:r>
            <a:r>
              <a:rPr lang="ja-JP" altLang="en-US">
                <a:solidFill>
                  <a:schemeClr val="accent2"/>
                </a:solidFill>
              </a:rPr>
              <a:t>」</a:t>
            </a:r>
            <a:r>
              <a:rPr lang="en-US" altLang="ja-JP">
                <a:solidFill>
                  <a:schemeClr val="accent2"/>
                </a:solidFill>
              </a:rPr>
              <a:t> </a:t>
            </a:r>
            <a:r>
              <a:rPr lang="ja-JP" altLang="en-US">
                <a:solidFill>
                  <a:schemeClr val="accent2"/>
                </a:solidFill>
              </a:rPr>
              <a:t>ならば</a:t>
            </a:r>
            <a:r>
              <a:rPr lang="ja-JP" altLang="en-US"/>
              <a:t>：　			</a:t>
            </a:r>
            <a:r>
              <a:rPr lang="en-US" altLang="ja-JP">
                <a:solidFill>
                  <a:schemeClr val="tx2"/>
                </a:solidFill>
              </a:rPr>
              <a:t>→</a:t>
            </a:r>
            <a:r>
              <a:rPr lang="ja-JP" altLang="en-US">
                <a:solidFill>
                  <a:schemeClr val="tx2"/>
                </a:solidFill>
              </a:rPr>
              <a:t>　終了条件</a:t>
            </a:r>
            <a:r>
              <a:rPr lang="ja-JP" altLang="en-US"/>
              <a:t>　</a:t>
            </a:r>
          </a:p>
          <a:p>
            <a:pPr marL="990600" lvl="1" indent="-533400" eaLnBrk="1" hangingPunct="1">
              <a:lnSpc>
                <a:spcPct val="120000"/>
              </a:lnSpc>
              <a:buFontTx/>
              <a:buNone/>
            </a:pPr>
            <a:r>
              <a:rPr lang="ja-JP" altLang="en-US"/>
              <a:t>		現在の </a:t>
            </a:r>
            <a:r>
              <a:rPr lang="en-US" altLang="ja-JP"/>
              <a:t>x</a:t>
            </a:r>
            <a:r>
              <a:rPr lang="en-US" altLang="ja-JP" baseline="-25000"/>
              <a:t>n</a:t>
            </a:r>
            <a:r>
              <a:rPr lang="en-US" altLang="ja-JP"/>
              <a:t> </a:t>
            </a:r>
            <a:r>
              <a:rPr lang="ja-JP" altLang="en-US"/>
              <a:t>の値		</a:t>
            </a:r>
            <a:r>
              <a:rPr lang="en-US" altLang="ja-JP">
                <a:solidFill>
                  <a:schemeClr val="tx2"/>
                </a:solidFill>
              </a:rPr>
              <a:t>→</a:t>
            </a:r>
            <a:r>
              <a:rPr lang="ja-JP" altLang="en-US">
                <a:solidFill>
                  <a:schemeClr val="tx2"/>
                </a:solidFill>
              </a:rPr>
              <a:t>　自明な解</a:t>
            </a:r>
            <a:endParaRPr lang="ja-JP" altLang="en-US"/>
          </a:p>
          <a:p>
            <a:pPr marL="990600" lvl="1" indent="-533400" eaLnBrk="1" hangingPunct="1">
              <a:lnSpc>
                <a:spcPct val="120000"/>
              </a:lnSpc>
              <a:buFontTx/>
              <a:buAutoNum type="arabicPeriod" startAt="2"/>
            </a:pPr>
            <a:r>
              <a:rPr lang="ja-JP" altLang="en-US">
                <a:solidFill>
                  <a:schemeClr val="accent2"/>
                </a:solidFill>
              </a:rPr>
              <a:t>そうで無ければ</a:t>
            </a:r>
            <a:r>
              <a:rPr lang="ja-JP" altLang="en-US"/>
              <a:t>：　</a:t>
            </a:r>
          </a:p>
          <a:p>
            <a:pPr marL="1371600" lvl="2" indent="-457200" eaLnBrk="1" hangingPunct="1">
              <a:lnSpc>
                <a:spcPct val="120000"/>
              </a:lnSpc>
              <a:buFontTx/>
              <a:buChar char="–"/>
            </a:pPr>
            <a:r>
              <a:rPr lang="ja-JP" altLang="en-US" sz="2800">
                <a:latin typeface="Arial Unicode MS" pitchFamily="50" charset="-128"/>
              </a:rPr>
              <a:t>「接線と </a:t>
            </a:r>
            <a:r>
              <a:rPr lang="en-US" altLang="ja-JP" sz="2800">
                <a:latin typeface="Arial Unicode MS" pitchFamily="50" charset="-128"/>
              </a:rPr>
              <a:t>x </a:t>
            </a:r>
            <a:r>
              <a:rPr lang="ja-JP" altLang="en-US" sz="2800">
                <a:latin typeface="Arial Unicode MS" pitchFamily="50" charset="-128"/>
              </a:rPr>
              <a:t>軸の交点の計算」を行う</a:t>
            </a:r>
          </a:p>
          <a:p>
            <a:pPr marL="1371600" lvl="2" indent="-457200" eaLnBrk="1" hangingPunct="1">
              <a:lnSpc>
                <a:spcPct val="120000"/>
              </a:lnSpc>
              <a:buFontTx/>
              <a:buNone/>
            </a:pPr>
            <a:r>
              <a:rPr lang="en-US" altLang="ja-JP" sz="2800"/>
              <a:t>		</a:t>
            </a:r>
            <a:r>
              <a:rPr lang="ja-JP" altLang="en-US" sz="2800"/>
              <a:t>求まった交点の </a:t>
            </a:r>
            <a:r>
              <a:rPr lang="en-US" altLang="ja-JP" sz="2800"/>
              <a:t>x </a:t>
            </a:r>
            <a:r>
              <a:rPr lang="ja-JP" altLang="en-US" sz="2800"/>
              <a:t>座標の値は </a:t>
            </a:r>
            <a:r>
              <a:rPr lang="en-US" altLang="ja-JP" sz="2800"/>
              <a:t>x</a:t>
            </a:r>
            <a:r>
              <a:rPr lang="en-US" altLang="ja-JP" sz="2800" baseline="-25000"/>
              <a:t>n+1</a:t>
            </a:r>
          </a:p>
          <a:p>
            <a:pPr marL="1371600" lvl="2" indent="-457200" eaLnBrk="1" hangingPunct="1">
              <a:lnSpc>
                <a:spcPct val="120000"/>
              </a:lnSpc>
              <a:buFontTx/>
              <a:buChar char="–"/>
            </a:pPr>
            <a:r>
              <a:rPr lang="ja-JP" altLang="en-US" sz="2800"/>
              <a:t>結局，「収束する」か「繰り返しの上限回数を超える」まで，</a:t>
            </a:r>
            <a:r>
              <a:rPr lang="ja-JP" altLang="en-US" sz="2800">
                <a:latin typeface="Arial Unicode MS" pitchFamily="50" charset="-128"/>
              </a:rPr>
              <a:t>接線と </a:t>
            </a:r>
            <a:r>
              <a:rPr lang="en-US" altLang="ja-JP" sz="2800">
                <a:latin typeface="Arial Unicode MS" pitchFamily="50" charset="-128"/>
              </a:rPr>
              <a:t>x </a:t>
            </a:r>
            <a:r>
              <a:rPr lang="ja-JP" altLang="en-US" sz="2800">
                <a:latin typeface="Arial Unicode MS" pitchFamily="50" charset="-128"/>
              </a:rPr>
              <a:t>軸の交点の計算を繰り返す</a:t>
            </a:r>
            <a:endParaRPr lang="ja-JP" altLang="en-US" sz="1600"/>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ニュートン法の繰り返し処理</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35</a:t>
            </a:fld>
            <a:endParaRPr kumimoji="1" lang="ja-JP" altLang="en-US"/>
          </a:p>
        </p:txBody>
      </p:sp>
    </p:spTree>
    <p:extLst>
      <p:ext uri="{BB962C8B-B14F-4D97-AF65-F5344CB8AC3E}">
        <p14:creationId xmlns:p14="http://schemas.microsoft.com/office/powerpoint/2010/main" val="21391321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5535613" y="4357688"/>
            <a:ext cx="3419475" cy="217963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38915" name="AutoShape 3"/>
          <p:cNvSpPr>
            <a:spLocks noChangeArrowheads="1"/>
          </p:cNvSpPr>
          <p:nvPr/>
        </p:nvSpPr>
        <p:spPr bwMode="auto">
          <a:xfrm>
            <a:off x="382588" y="1951038"/>
            <a:ext cx="6267450" cy="1854200"/>
          </a:xfrm>
          <a:prstGeom prst="flowChartDecision">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38916" name="Line 4"/>
          <p:cNvSpPr>
            <a:spLocks noChangeShapeType="1"/>
          </p:cNvSpPr>
          <p:nvPr/>
        </p:nvSpPr>
        <p:spPr bwMode="auto">
          <a:xfrm>
            <a:off x="3530600" y="3789363"/>
            <a:ext cx="14288" cy="15033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8917" name="Line 5"/>
          <p:cNvSpPr>
            <a:spLocks noChangeShapeType="1"/>
          </p:cNvSpPr>
          <p:nvPr/>
        </p:nvSpPr>
        <p:spPr bwMode="auto">
          <a:xfrm>
            <a:off x="3543300" y="1206500"/>
            <a:ext cx="1588" cy="7445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8918" name="Text Box 6"/>
          <p:cNvSpPr txBox="1">
            <a:spLocks noChangeArrowheads="1"/>
          </p:cNvSpPr>
          <p:nvPr/>
        </p:nvSpPr>
        <p:spPr bwMode="auto">
          <a:xfrm>
            <a:off x="1536700" y="2425700"/>
            <a:ext cx="419258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800"/>
              <a:t> (or (</a:t>
            </a:r>
            <a:r>
              <a:rPr lang="en-US" altLang="ja-JP" sz="2800">
                <a:solidFill>
                  <a:schemeClr val="accent2"/>
                </a:solidFill>
              </a:rPr>
              <a:t>is-good?</a:t>
            </a:r>
            <a:r>
              <a:rPr lang="en-US" altLang="ja-JP" sz="2800"/>
              <a:t> </a:t>
            </a:r>
            <a:r>
              <a:rPr lang="en-US" altLang="ja-JP" sz="2800">
                <a:solidFill>
                  <a:schemeClr val="accent2"/>
                </a:solidFill>
              </a:rPr>
              <a:t>f</a:t>
            </a:r>
            <a:r>
              <a:rPr lang="en-US" altLang="ja-JP" sz="2800"/>
              <a:t> </a:t>
            </a:r>
            <a:r>
              <a:rPr lang="en-US" altLang="ja-JP" sz="2800">
                <a:solidFill>
                  <a:schemeClr val="tx2"/>
                </a:solidFill>
              </a:rPr>
              <a:t>guess delta</a:t>
            </a:r>
            <a:r>
              <a:rPr lang="en-US" altLang="ja-JP" sz="2800"/>
              <a:t>) </a:t>
            </a:r>
          </a:p>
          <a:p>
            <a:pPr eaLnBrk="1" hangingPunct="1">
              <a:spcBef>
                <a:spcPct val="0"/>
              </a:spcBef>
              <a:buFontTx/>
              <a:buNone/>
            </a:pPr>
            <a:r>
              <a:rPr lang="en-US" altLang="ja-JP" sz="2800"/>
              <a:t>       (&lt; </a:t>
            </a:r>
            <a:r>
              <a:rPr lang="en-US" altLang="ja-JP" sz="2800">
                <a:solidFill>
                  <a:schemeClr val="tx2"/>
                </a:solidFill>
              </a:rPr>
              <a:t>number</a:t>
            </a:r>
            <a:r>
              <a:rPr lang="en-US" altLang="ja-JP" sz="2800"/>
              <a:t> 0))</a:t>
            </a:r>
          </a:p>
        </p:txBody>
      </p:sp>
      <p:sp>
        <p:nvSpPr>
          <p:cNvPr id="38919" name="Text Box 7"/>
          <p:cNvSpPr txBox="1">
            <a:spLocks noChangeArrowheads="1"/>
          </p:cNvSpPr>
          <p:nvPr/>
        </p:nvSpPr>
        <p:spPr bwMode="auto">
          <a:xfrm>
            <a:off x="5607050" y="4498975"/>
            <a:ext cx="3260725" cy="193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t>(</a:t>
            </a:r>
            <a:r>
              <a:rPr lang="en-US" altLang="ja-JP" sz="2400">
                <a:solidFill>
                  <a:schemeClr val="accent2"/>
                </a:solidFill>
              </a:rPr>
              <a:t>newton</a:t>
            </a:r>
            <a:r>
              <a:rPr lang="en-US" altLang="ja-JP" sz="2400"/>
              <a:t> </a:t>
            </a:r>
          </a:p>
          <a:p>
            <a:pPr eaLnBrk="1" hangingPunct="1">
              <a:spcBef>
                <a:spcPct val="0"/>
              </a:spcBef>
              <a:buFontTx/>
              <a:buNone/>
            </a:pPr>
            <a:r>
              <a:rPr lang="en-US" altLang="ja-JP" sz="2400"/>
              <a:t>            </a:t>
            </a:r>
            <a:r>
              <a:rPr lang="en-US" altLang="ja-JP" sz="2400">
                <a:solidFill>
                  <a:schemeClr val="tx2"/>
                </a:solidFill>
              </a:rPr>
              <a:t>f</a:t>
            </a:r>
          </a:p>
          <a:p>
            <a:pPr eaLnBrk="1" hangingPunct="1">
              <a:spcBef>
                <a:spcPct val="0"/>
              </a:spcBef>
              <a:buFontTx/>
              <a:buNone/>
            </a:pPr>
            <a:r>
              <a:rPr lang="en-US" altLang="ja-JP" sz="2400"/>
              <a:t>	(</a:t>
            </a:r>
            <a:r>
              <a:rPr lang="en-US" altLang="ja-JP" sz="2400">
                <a:solidFill>
                  <a:schemeClr val="accent2"/>
                </a:solidFill>
              </a:rPr>
              <a:t>improve</a:t>
            </a:r>
            <a:r>
              <a:rPr lang="en-US" altLang="ja-JP" sz="2400"/>
              <a:t> </a:t>
            </a:r>
            <a:r>
              <a:rPr lang="en-US" altLang="ja-JP" sz="2400">
                <a:solidFill>
                  <a:schemeClr val="tx2"/>
                </a:solidFill>
              </a:rPr>
              <a:t>guess</a:t>
            </a:r>
            <a:r>
              <a:rPr lang="en-US" altLang="ja-JP" sz="2400"/>
              <a:t>)</a:t>
            </a:r>
            <a:endParaRPr lang="en-US" altLang="ja-JP" sz="2400">
              <a:solidFill>
                <a:schemeClr val="tx2"/>
              </a:solidFill>
            </a:endParaRPr>
          </a:p>
          <a:p>
            <a:pPr eaLnBrk="1" hangingPunct="1">
              <a:spcBef>
                <a:spcPct val="0"/>
              </a:spcBef>
              <a:buFontTx/>
              <a:buNone/>
            </a:pPr>
            <a:r>
              <a:rPr lang="en-US" altLang="ja-JP" sz="2400">
                <a:solidFill>
                  <a:schemeClr val="tx2"/>
                </a:solidFill>
              </a:rPr>
              <a:t>	delta</a:t>
            </a:r>
            <a:endParaRPr lang="en-US" altLang="ja-JP" sz="2400"/>
          </a:p>
          <a:p>
            <a:pPr eaLnBrk="1" hangingPunct="1">
              <a:spcBef>
                <a:spcPct val="0"/>
              </a:spcBef>
              <a:buFontTx/>
              <a:buNone/>
            </a:pPr>
            <a:r>
              <a:rPr lang="en-US" altLang="ja-JP" sz="2400"/>
              <a:t>	(- </a:t>
            </a:r>
            <a:r>
              <a:rPr lang="en-US" altLang="ja-JP" sz="2400">
                <a:solidFill>
                  <a:schemeClr val="tx2"/>
                </a:solidFill>
              </a:rPr>
              <a:t>number</a:t>
            </a:r>
            <a:r>
              <a:rPr lang="en-US" altLang="ja-JP" sz="2400"/>
              <a:t> 1))</a:t>
            </a:r>
          </a:p>
        </p:txBody>
      </p:sp>
      <p:sp>
        <p:nvSpPr>
          <p:cNvPr id="38920" name="Text Box 8"/>
          <p:cNvSpPr txBox="1">
            <a:spLocks noChangeArrowheads="1"/>
          </p:cNvSpPr>
          <p:nvPr/>
        </p:nvSpPr>
        <p:spPr bwMode="auto">
          <a:xfrm>
            <a:off x="2646363" y="3929063"/>
            <a:ext cx="652462"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800"/>
              <a:t>Yes</a:t>
            </a:r>
          </a:p>
        </p:txBody>
      </p:sp>
      <p:sp>
        <p:nvSpPr>
          <p:cNvPr id="38921" name="Text Box 9"/>
          <p:cNvSpPr txBox="1">
            <a:spLocks noChangeArrowheads="1"/>
          </p:cNvSpPr>
          <p:nvPr/>
        </p:nvSpPr>
        <p:spPr bwMode="auto">
          <a:xfrm>
            <a:off x="6591300" y="2141538"/>
            <a:ext cx="6191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800"/>
              <a:t>No</a:t>
            </a:r>
          </a:p>
        </p:txBody>
      </p:sp>
      <p:cxnSp>
        <p:nvCxnSpPr>
          <p:cNvPr id="38922" name="AutoShape 10"/>
          <p:cNvCxnSpPr>
            <a:cxnSpLocks noChangeShapeType="1"/>
            <a:stCxn id="38915" idx="3"/>
            <a:endCxn id="38914" idx="0"/>
          </p:cNvCxnSpPr>
          <p:nvPr/>
        </p:nvCxnSpPr>
        <p:spPr bwMode="auto">
          <a:xfrm>
            <a:off x="6659563" y="2878138"/>
            <a:ext cx="585787" cy="1470025"/>
          </a:xfrm>
          <a:prstGeom prst="bentConnector2">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923" name="Text Box 11"/>
          <p:cNvSpPr txBox="1">
            <a:spLocks noChangeArrowheads="1"/>
          </p:cNvSpPr>
          <p:nvPr/>
        </p:nvSpPr>
        <p:spPr bwMode="auto">
          <a:xfrm>
            <a:off x="2238375" y="5410200"/>
            <a:ext cx="2243138"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a:t>現在の </a:t>
            </a:r>
            <a:r>
              <a:rPr lang="en-US" altLang="ja-JP" sz="2800"/>
              <a:t>guess </a:t>
            </a:r>
          </a:p>
          <a:p>
            <a:pPr eaLnBrk="1" hangingPunct="1">
              <a:spcBef>
                <a:spcPct val="0"/>
              </a:spcBef>
              <a:buFontTx/>
              <a:buNone/>
            </a:pPr>
            <a:r>
              <a:rPr lang="ja-JP" altLang="en-US" sz="2800"/>
              <a:t>の値が解</a:t>
            </a:r>
          </a:p>
        </p:txBody>
      </p:sp>
      <p:sp>
        <p:nvSpPr>
          <p:cNvPr id="14" name="Rectangle 12"/>
          <p:cNvSpPr>
            <a:spLocks noGrp="1" noChangeArrowheads="1"/>
          </p:cNvSpPr>
          <p:nvPr>
            <p:ph type="title"/>
          </p:nvPr>
        </p:nvSpPr>
        <p:spPr/>
        <p:txBody>
          <a:bodyPr>
            <a:normAutofit fontScale="90000"/>
          </a:bodyPr>
          <a:lstStyle/>
          <a:p>
            <a:pPr eaLnBrk="1" hangingPunct="1"/>
            <a:r>
              <a:rPr lang="ja-JP" altLang="en-US" dirty="0"/>
              <a:t>ニュートン法の繰り返し処理</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36</a:t>
            </a:fld>
            <a:endParaRPr kumimoji="1" lang="ja-JP" altLang="en-US"/>
          </a:p>
        </p:txBody>
      </p:sp>
    </p:spTree>
    <p:extLst>
      <p:ext uri="{BB962C8B-B14F-4D97-AF65-F5344CB8AC3E}">
        <p14:creationId xmlns:p14="http://schemas.microsoft.com/office/powerpoint/2010/main" val="15333503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185738" y="1195388"/>
            <a:ext cx="8867775" cy="4894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t>(</a:t>
            </a:r>
            <a:r>
              <a:rPr lang="en-US" altLang="ja-JP" sz="2400">
                <a:solidFill>
                  <a:schemeClr val="accent2"/>
                </a:solidFill>
              </a:rPr>
              <a:t>newton</a:t>
            </a:r>
            <a:r>
              <a:rPr lang="en-US" altLang="ja-JP" sz="2400"/>
              <a:t> </a:t>
            </a:r>
            <a:r>
              <a:rPr lang="en-US" altLang="ja-JP" sz="2400">
                <a:solidFill>
                  <a:schemeClr val="accent2"/>
                </a:solidFill>
              </a:rPr>
              <a:t>f2</a:t>
            </a:r>
            <a:r>
              <a:rPr lang="en-US" altLang="ja-JP" sz="2400"/>
              <a:t> #i0</a:t>
            </a:r>
            <a:r>
              <a:rPr lang="ja-JP" altLang="en-US" sz="2400"/>
              <a:t> </a:t>
            </a:r>
            <a:r>
              <a:rPr lang="en-US" altLang="ja-JP" sz="2400"/>
              <a:t>0.00001 10000)</a:t>
            </a:r>
          </a:p>
          <a:p>
            <a:pPr eaLnBrk="1" hangingPunct="1">
              <a:spcBef>
                <a:spcPct val="0"/>
              </a:spcBef>
              <a:buFontTx/>
              <a:buNone/>
            </a:pPr>
            <a:r>
              <a:rPr lang="en-US" altLang="ja-JP" sz="2400"/>
              <a:t>= ...</a:t>
            </a:r>
          </a:p>
          <a:p>
            <a:pPr eaLnBrk="1" hangingPunct="1">
              <a:spcBef>
                <a:spcPct val="0"/>
              </a:spcBef>
              <a:buFontTx/>
              <a:buNone/>
            </a:pPr>
            <a:r>
              <a:rPr lang="en-US" altLang="ja-JP" sz="2400"/>
              <a:t>= (</a:t>
            </a:r>
            <a:r>
              <a:rPr lang="en-US" altLang="ja-JP" sz="2400">
                <a:solidFill>
                  <a:schemeClr val="accent2"/>
                </a:solidFill>
              </a:rPr>
              <a:t>newton</a:t>
            </a:r>
            <a:r>
              <a:rPr lang="en-US" altLang="ja-JP" sz="2400"/>
              <a:t> (</a:t>
            </a:r>
            <a:r>
              <a:rPr lang="en-US" altLang="ja-JP" sz="2400">
                <a:solidFill>
                  <a:schemeClr val="accent2"/>
                </a:solidFill>
              </a:rPr>
              <a:t>improve</a:t>
            </a:r>
            <a:r>
              <a:rPr lang="en-US" altLang="ja-JP" sz="2400"/>
              <a:t> </a:t>
            </a:r>
            <a:r>
              <a:rPr lang="en-US" altLang="ja-JP" sz="2400">
                <a:solidFill>
                  <a:schemeClr val="accent2"/>
                </a:solidFill>
              </a:rPr>
              <a:t>f2</a:t>
            </a:r>
            <a:r>
              <a:rPr lang="en-US" altLang="ja-JP" sz="2400"/>
              <a:t> #i0) 0.00001 9999)</a:t>
            </a:r>
          </a:p>
          <a:p>
            <a:pPr eaLnBrk="1" hangingPunct="1">
              <a:spcBef>
                <a:spcPct val="0"/>
              </a:spcBef>
              <a:buFontTx/>
              <a:buNone/>
            </a:pPr>
            <a:r>
              <a:rPr lang="en-US" altLang="ja-JP" sz="2400"/>
              <a:t>= ...</a:t>
            </a:r>
          </a:p>
          <a:p>
            <a:pPr eaLnBrk="1" hangingPunct="1">
              <a:spcBef>
                <a:spcPct val="0"/>
              </a:spcBef>
              <a:buFontTx/>
              <a:buNone/>
            </a:pPr>
            <a:r>
              <a:rPr lang="en-US" altLang="ja-JP" sz="2400"/>
              <a:t>= (</a:t>
            </a:r>
            <a:r>
              <a:rPr lang="en-US" altLang="ja-JP" sz="2400">
                <a:solidFill>
                  <a:schemeClr val="accent2"/>
                </a:solidFill>
              </a:rPr>
              <a:t>newton</a:t>
            </a:r>
            <a:r>
              <a:rPr lang="en-US" altLang="ja-JP" sz="2400"/>
              <a:t> #i0.5454545449588037 0.00001 9999)</a:t>
            </a:r>
          </a:p>
          <a:p>
            <a:pPr eaLnBrk="1" hangingPunct="1">
              <a:spcBef>
                <a:spcPct val="0"/>
              </a:spcBef>
              <a:buFontTx/>
              <a:buNone/>
            </a:pPr>
            <a:r>
              <a:rPr lang="en-US" altLang="ja-JP" sz="2400"/>
              <a:t>= ...</a:t>
            </a:r>
          </a:p>
          <a:p>
            <a:pPr eaLnBrk="1" hangingPunct="1">
              <a:spcBef>
                <a:spcPct val="0"/>
              </a:spcBef>
              <a:buFontTx/>
              <a:buNone/>
            </a:pPr>
            <a:r>
              <a:rPr lang="en-US" altLang="ja-JP" sz="2400"/>
              <a:t>= (</a:t>
            </a:r>
            <a:r>
              <a:rPr lang="en-US" altLang="ja-JP" sz="2400">
                <a:solidFill>
                  <a:schemeClr val="accent2"/>
                </a:solidFill>
              </a:rPr>
              <a:t>newton</a:t>
            </a:r>
            <a:r>
              <a:rPr lang="en-US" altLang="ja-JP" sz="2400"/>
              <a:t> (</a:t>
            </a:r>
            <a:r>
              <a:rPr lang="en-US" altLang="ja-JP" sz="2400">
                <a:solidFill>
                  <a:schemeClr val="accent2"/>
                </a:solidFill>
              </a:rPr>
              <a:t>improve</a:t>
            </a:r>
            <a:r>
              <a:rPr lang="en-US" altLang="ja-JP" sz="2400"/>
              <a:t> </a:t>
            </a:r>
            <a:r>
              <a:rPr lang="en-US" altLang="ja-JP" sz="2400">
                <a:solidFill>
                  <a:schemeClr val="accent2"/>
                </a:solidFill>
              </a:rPr>
              <a:t>f2</a:t>
            </a:r>
            <a:r>
              <a:rPr lang="en-US" altLang="ja-JP" sz="2400"/>
              <a:t> #i0.5454545449588037) 0.00001 9998) </a:t>
            </a:r>
          </a:p>
          <a:p>
            <a:pPr eaLnBrk="1" hangingPunct="1">
              <a:spcBef>
                <a:spcPct val="0"/>
              </a:spcBef>
              <a:buFontTx/>
              <a:buNone/>
            </a:pPr>
            <a:r>
              <a:rPr lang="en-US" altLang="ja-JP" sz="2400"/>
              <a:t>= ...</a:t>
            </a:r>
          </a:p>
          <a:p>
            <a:pPr eaLnBrk="1" hangingPunct="1">
              <a:spcBef>
                <a:spcPct val="0"/>
              </a:spcBef>
              <a:buFontTx/>
              <a:buNone/>
            </a:pPr>
            <a:r>
              <a:rPr lang="en-US" altLang="ja-JP" sz="2400"/>
              <a:t>= (</a:t>
            </a:r>
            <a:r>
              <a:rPr lang="en-US" altLang="ja-JP" sz="2400">
                <a:solidFill>
                  <a:schemeClr val="accent2"/>
                </a:solidFill>
              </a:rPr>
              <a:t>newton</a:t>
            </a:r>
            <a:r>
              <a:rPr lang="en-US" altLang="ja-JP" sz="2400"/>
              <a:t> #i0.8489532098093157 0.00001 9998)</a:t>
            </a:r>
          </a:p>
          <a:p>
            <a:pPr eaLnBrk="1" hangingPunct="1">
              <a:spcBef>
                <a:spcPct val="0"/>
              </a:spcBef>
              <a:buFontTx/>
              <a:buNone/>
            </a:pPr>
            <a:r>
              <a:rPr lang="en-US" altLang="ja-JP" sz="2400"/>
              <a:t>= ...</a:t>
            </a:r>
          </a:p>
          <a:p>
            <a:pPr eaLnBrk="1" hangingPunct="1">
              <a:spcBef>
                <a:spcPct val="0"/>
              </a:spcBef>
              <a:buFontTx/>
              <a:buNone/>
            </a:pPr>
            <a:r>
              <a:rPr lang="en-US" altLang="ja-JP" sz="2400"/>
              <a:t>= (</a:t>
            </a:r>
            <a:r>
              <a:rPr lang="en-US" altLang="ja-JP" sz="2400">
                <a:solidFill>
                  <a:schemeClr val="accent2"/>
                </a:solidFill>
              </a:rPr>
              <a:t>newton</a:t>
            </a:r>
            <a:r>
              <a:rPr lang="en-US" altLang="ja-JP" sz="2400"/>
              <a:t> (</a:t>
            </a:r>
            <a:r>
              <a:rPr lang="en-US" altLang="ja-JP" sz="2400">
                <a:solidFill>
                  <a:schemeClr val="accent2"/>
                </a:solidFill>
              </a:rPr>
              <a:t>improve</a:t>
            </a:r>
            <a:r>
              <a:rPr lang="en-US" altLang="ja-JP" sz="2400"/>
              <a:t> </a:t>
            </a:r>
            <a:r>
              <a:rPr lang="en-US" altLang="ja-JP" sz="2400">
                <a:solidFill>
                  <a:schemeClr val="accent2"/>
                </a:solidFill>
              </a:rPr>
              <a:t>f2 </a:t>
            </a:r>
            <a:r>
              <a:rPr lang="en-US" altLang="ja-JP" sz="2400"/>
              <a:t>#i0.8489532098093157 ) 0.00001 9997)</a:t>
            </a:r>
          </a:p>
          <a:p>
            <a:pPr eaLnBrk="1" hangingPunct="1">
              <a:spcBef>
                <a:spcPct val="0"/>
              </a:spcBef>
              <a:buFontTx/>
              <a:buNone/>
            </a:pPr>
            <a:r>
              <a:rPr lang="en-US" altLang="ja-JP" sz="2400"/>
              <a:t>= ...</a:t>
            </a:r>
          </a:p>
          <a:p>
            <a:pPr eaLnBrk="1" hangingPunct="1">
              <a:spcBef>
                <a:spcPct val="0"/>
              </a:spcBef>
              <a:buFontTx/>
              <a:buNone/>
            </a:pPr>
            <a:r>
              <a:rPr lang="en-US" altLang="ja-JP" sz="2400"/>
              <a:t>= #i0.9999987646860998</a:t>
            </a:r>
          </a:p>
        </p:txBody>
      </p:sp>
      <p:sp>
        <p:nvSpPr>
          <p:cNvPr id="39939" name="Rectangle 3"/>
          <p:cNvSpPr>
            <a:spLocks noGrp="1" noChangeArrowheads="1"/>
          </p:cNvSpPr>
          <p:nvPr>
            <p:ph type="title"/>
          </p:nvPr>
        </p:nvSpPr>
        <p:spPr>
          <a:xfrm>
            <a:off x="307975" y="147638"/>
            <a:ext cx="8520113" cy="841375"/>
          </a:xfrm>
        </p:spPr>
        <p:txBody>
          <a:bodyPr>
            <a:normAutofit fontScale="90000"/>
          </a:bodyPr>
          <a:lstStyle/>
          <a:p>
            <a:pPr eaLnBrk="1" hangingPunct="1"/>
            <a:r>
              <a:rPr lang="en-US" altLang="ja-JP" sz="3200" dirty="0"/>
              <a:t>(newton </a:t>
            </a:r>
            <a:r>
              <a:rPr lang="en-US" altLang="ja-JP" sz="3200" dirty="0" err="1"/>
              <a:t>f2</a:t>
            </a:r>
            <a:r>
              <a:rPr lang="en-US" altLang="ja-JP" sz="3200" dirty="0"/>
              <a:t> #</a:t>
            </a:r>
            <a:r>
              <a:rPr lang="en-US" altLang="ja-JP" sz="3200" dirty="0" err="1"/>
              <a:t>i0</a:t>
            </a:r>
            <a:r>
              <a:rPr lang="ja-JP" altLang="en-US" sz="3200" dirty="0"/>
              <a:t> </a:t>
            </a:r>
            <a:r>
              <a:rPr lang="en-US" altLang="ja-JP" sz="3200" dirty="0"/>
              <a:t>0.00001 10000)</a:t>
            </a:r>
            <a:r>
              <a:rPr lang="ja-JP" altLang="en-US" sz="3200" dirty="0"/>
              <a:t>　</a:t>
            </a:r>
            <a:br>
              <a:rPr lang="ja-JP" altLang="en-US" sz="3200" dirty="0"/>
            </a:br>
            <a:r>
              <a:rPr lang="ja-JP" altLang="en-US" sz="3200" dirty="0"/>
              <a:t>から結果が得られる過程</a:t>
            </a:r>
          </a:p>
        </p:txBody>
      </p:sp>
      <p:sp>
        <p:nvSpPr>
          <p:cNvPr id="39940" name="Rectangle 4"/>
          <p:cNvSpPr>
            <a:spLocks noChangeArrowheads="1"/>
          </p:cNvSpPr>
          <p:nvPr/>
        </p:nvSpPr>
        <p:spPr bwMode="auto">
          <a:xfrm>
            <a:off x="179388" y="1196975"/>
            <a:ext cx="4000500" cy="433388"/>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algn="ctr" eaLnBrk="1" hangingPunct="1">
              <a:lnSpc>
                <a:spcPct val="175000"/>
              </a:lnSpc>
              <a:spcBef>
                <a:spcPct val="0"/>
              </a:spcBef>
              <a:buFontTx/>
              <a:buNone/>
            </a:pPr>
            <a:endParaRPr lang="ja-JP" altLang="en-US" sz="2400">
              <a:solidFill>
                <a:schemeClr val="tx2"/>
              </a:solidFill>
            </a:endParaRPr>
          </a:p>
        </p:txBody>
      </p:sp>
      <p:sp>
        <p:nvSpPr>
          <p:cNvPr id="39941" name="Text Box 5"/>
          <p:cNvSpPr txBox="1">
            <a:spLocks noChangeArrowheads="1"/>
          </p:cNvSpPr>
          <p:nvPr/>
        </p:nvSpPr>
        <p:spPr bwMode="auto">
          <a:xfrm>
            <a:off x="4200525" y="1155700"/>
            <a:ext cx="16065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a:solidFill>
                  <a:schemeClr val="tx2"/>
                </a:solidFill>
              </a:rPr>
              <a:t>最初の式</a:t>
            </a:r>
          </a:p>
        </p:txBody>
      </p:sp>
      <p:sp>
        <p:nvSpPr>
          <p:cNvPr id="39942" name="Rectangle 6"/>
          <p:cNvSpPr>
            <a:spLocks noChangeArrowheads="1"/>
          </p:cNvSpPr>
          <p:nvPr/>
        </p:nvSpPr>
        <p:spPr bwMode="auto">
          <a:xfrm>
            <a:off x="479425" y="5611813"/>
            <a:ext cx="2986088" cy="385762"/>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39943" name="Text Box 7"/>
          <p:cNvSpPr txBox="1">
            <a:spLocks noChangeArrowheads="1"/>
          </p:cNvSpPr>
          <p:nvPr/>
        </p:nvSpPr>
        <p:spPr bwMode="auto">
          <a:xfrm>
            <a:off x="3486150" y="5526088"/>
            <a:ext cx="16065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a:solidFill>
                  <a:schemeClr val="tx2"/>
                </a:solidFill>
              </a:rPr>
              <a:t>実行結果</a:t>
            </a:r>
          </a:p>
        </p:txBody>
      </p:sp>
      <p:sp>
        <p:nvSpPr>
          <p:cNvPr id="39944" name="Rectangle 8"/>
          <p:cNvSpPr>
            <a:spLocks noChangeArrowheads="1"/>
          </p:cNvSpPr>
          <p:nvPr/>
        </p:nvSpPr>
        <p:spPr bwMode="auto">
          <a:xfrm>
            <a:off x="177800" y="1671638"/>
            <a:ext cx="8291513" cy="3900487"/>
          </a:xfrm>
          <a:prstGeom prst="rect">
            <a:avLst/>
          </a:prstGeom>
          <a:noFill/>
          <a:ln w="2857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39945" name="Text Box 9"/>
          <p:cNvSpPr txBox="1">
            <a:spLocks noChangeArrowheads="1"/>
          </p:cNvSpPr>
          <p:nvPr/>
        </p:nvSpPr>
        <p:spPr bwMode="auto">
          <a:xfrm>
            <a:off x="4926013" y="5087938"/>
            <a:ext cx="3878262"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400">
                <a:solidFill>
                  <a:srgbClr val="008000"/>
                </a:solidFill>
              </a:rPr>
              <a:t>コンピュータ内部での計算</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37</a:t>
            </a:fld>
            <a:endParaRPr kumimoji="1" lang="ja-JP" altLang="en-US"/>
          </a:p>
        </p:txBody>
      </p:sp>
    </p:spTree>
    <p:extLst>
      <p:ext uri="{BB962C8B-B14F-4D97-AF65-F5344CB8AC3E}">
        <p14:creationId xmlns:p14="http://schemas.microsoft.com/office/powerpoint/2010/main" val="22672400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185738" y="1195388"/>
            <a:ext cx="8867775" cy="4894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t>(</a:t>
            </a:r>
            <a:r>
              <a:rPr lang="en-US" altLang="ja-JP" sz="2400">
                <a:solidFill>
                  <a:schemeClr val="accent2"/>
                </a:solidFill>
              </a:rPr>
              <a:t>newton</a:t>
            </a:r>
            <a:r>
              <a:rPr lang="en-US" altLang="ja-JP" sz="2400"/>
              <a:t> </a:t>
            </a:r>
            <a:r>
              <a:rPr lang="en-US" altLang="ja-JP" sz="2400">
                <a:solidFill>
                  <a:schemeClr val="accent2"/>
                </a:solidFill>
              </a:rPr>
              <a:t>f2</a:t>
            </a:r>
            <a:r>
              <a:rPr lang="en-US" altLang="ja-JP" sz="2400"/>
              <a:t> #i0</a:t>
            </a:r>
            <a:r>
              <a:rPr lang="ja-JP" altLang="en-US" sz="2400"/>
              <a:t> </a:t>
            </a:r>
            <a:r>
              <a:rPr lang="en-US" altLang="ja-JP" sz="2400"/>
              <a:t>0.00001 10000)</a:t>
            </a:r>
          </a:p>
          <a:p>
            <a:pPr eaLnBrk="1" hangingPunct="1">
              <a:spcBef>
                <a:spcPct val="0"/>
              </a:spcBef>
              <a:buFontTx/>
              <a:buNone/>
            </a:pPr>
            <a:r>
              <a:rPr lang="en-US" altLang="ja-JP" sz="2400"/>
              <a:t>= ...</a:t>
            </a:r>
          </a:p>
          <a:p>
            <a:pPr eaLnBrk="1" hangingPunct="1">
              <a:spcBef>
                <a:spcPct val="0"/>
              </a:spcBef>
              <a:buFontTx/>
              <a:buNone/>
            </a:pPr>
            <a:r>
              <a:rPr lang="en-US" altLang="ja-JP" sz="2400"/>
              <a:t>= (</a:t>
            </a:r>
            <a:r>
              <a:rPr lang="en-US" altLang="ja-JP" sz="2400">
                <a:solidFill>
                  <a:schemeClr val="accent2"/>
                </a:solidFill>
              </a:rPr>
              <a:t>newton</a:t>
            </a:r>
            <a:r>
              <a:rPr lang="en-US" altLang="ja-JP" sz="2400"/>
              <a:t> (</a:t>
            </a:r>
            <a:r>
              <a:rPr lang="en-US" altLang="ja-JP" sz="2400">
                <a:solidFill>
                  <a:schemeClr val="accent2"/>
                </a:solidFill>
              </a:rPr>
              <a:t>improve</a:t>
            </a:r>
            <a:r>
              <a:rPr lang="en-US" altLang="ja-JP" sz="2400"/>
              <a:t> </a:t>
            </a:r>
            <a:r>
              <a:rPr lang="en-US" altLang="ja-JP" sz="2400">
                <a:solidFill>
                  <a:schemeClr val="accent2"/>
                </a:solidFill>
              </a:rPr>
              <a:t>f2</a:t>
            </a:r>
            <a:r>
              <a:rPr lang="en-US" altLang="ja-JP" sz="2400"/>
              <a:t> #i0) 0.00001 9999)</a:t>
            </a:r>
          </a:p>
          <a:p>
            <a:pPr eaLnBrk="1" hangingPunct="1">
              <a:spcBef>
                <a:spcPct val="0"/>
              </a:spcBef>
              <a:buFontTx/>
              <a:buNone/>
            </a:pPr>
            <a:r>
              <a:rPr lang="en-US" altLang="ja-JP" sz="2400"/>
              <a:t>= ...</a:t>
            </a:r>
          </a:p>
          <a:p>
            <a:pPr eaLnBrk="1" hangingPunct="1">
              <a:spcBef>
                <a:spcPct val="0"/>
              </a:spcBef>
              <a:buFontTx/>
              <a:buNone/>
            </a:pPr>
            <a:r>
              <a:rPr lang="en-US" altLang="ja-JP" sz="2400"/>
              <a:t>= (</a:t>
            </a:r>
            <a:r>
              <a:rPr lang="en-US" altLang="ja-JP" sz="2400">
                <a:solidFill>
                  <a:schemeClr val="accent2"/>
                </a:solidFill>
              </a:rPr>
              <a:t>newton</a:t>
            </a:r>
            <a:r>
              <a:rPr lang="en-US" altLang="ja-JP" sz="2400"/>
              <a:t> #i0.5454545449588037 0.00001 9999)</a:t>
            </a:r>
          </a:p>
          <a:p>
            <a:pPr eaLnBrk="1" hangingPunct="1">
              <a:spcBef>
                <a:spcPct val="0"/>
              </a:spcBef>
              <a:buFontTx/>
              <a:buNone/>
            </a:pPr>
            <a:r>
              <a:rPr lang="en-US" altLang="ja-JP" sz="2400"/>
              <a:t>= ...</a:t>
            </a:r>
          </a:p>
          <a:p>
            <a:pPr eaLnBrk="1" hangingPunct="1">
              <a:spcBef>
                <a:spcPct val="0"/>
              </a:spcBef>
              <a:buFontTx/>
              <a:buNone/>
            </a:pPr>
            <a:r>
              <a:rPr lang="en-US" altLang="ja-JP" sz="2400"/>
              <a:t>= (</a:t>
            </a:r>
            <a:r>
              <a:rPr lang="en-US" altLang="ja-JP" sz="2400">
                <a:solidFill>
                  <a:schemeClr val="accent2"/>
                </a:solidFill>
              </a:rPr>
              <a:t>newton</a:t>
            </a:r>
            <a:r>
              <a:rPr lang="en-US" altLang="ja-JP" sz="2400"/>
              <a:t> (</a:t>
            </a:r>
            <a:r>
              <a:rPr lang="en-US" altLang="ja-JP" sz="2400">
                <a:solidFill>
                  <a:schemeClr val="accent2"/>
                </a:solidFill>
              </a:rPr>
              <a:t>improve</a:t>
            </a:r>
            <a:r>
              <a:rPr lang="en-US" altLang="ja-JP" sz="2400"/>
              <a:t> </a:t>
            </a:r>
            <a:r>
              <a:rPr lang="en-US" altLang="ja-JP" sz="2400">
                <a:solidFill>
                  <a:schemeClr val="accent2"/>
                </a:solidFill>
              </a:rPr>
              <a:t>f2</a:t>
            </a:r>
            <a:r>
              <a:rPr lang="en-US" altLang="ja-JP" sz="2400"/>
              <a:t> #i0.5454545449588037) 0.00001 9998) </a:t>
            </a:r>
          </a:p>
          <a:p>
            <a:pPr eaLnBrk="1" hangingPunct="1">
              <a:spcBef>
                <a:spcPct val="0"/>
              </a:spcBef>
              <a:buFontTx/>
              <a:buNone/>
            </a:pPr>
            <a:r>
              <a:rPr lang="en-US" altLang="ja-JP" sz="2400"/>
              <a:t>= ...</a:t>
            </a:r>
          </a:p>
          <a:p>
            <a:pPr eaLnBrk="1" hangingPunct="1">
              <a:spcBef>
                <a:spcPct val="0"/>
              </a:spcBef>
              <a:buFontTx/>
              <a:buNone/>
            </a:pPr>
            <a:r>
              <a:rPr lang="en-US" altLang="ja-JP" sz="2400"/>
              <a:t>= (</a:t>
            </a:r>
            <a:r>
              <a:rPr lang="en-US" altLang="ja-JP" sz="2400">
                <a:solidFill>
                  <a:schemeClr val="accent2"/>
                </a:solidFill>
              </a:rPr>
              <a:t>newton</a:t>
            </a:r>
            <a:r>
              <a:rPr lang="en-US" altLang="ja-JP" sz="2400"/>
              <a:t> #i0.8489532098093157 0.00001 9998)</a:t>
            </a:r>
          </a:p>
          <a:p>
            <a:pPr eaLnBrk="1" hangingPunct="1">
              <a:spcBef>
                <a:spcPct val="0"/>
              </a:spcBef>
              <a:buFontTx/>
              <a:buNone/>
            </a:pPr>
            <a:r>
              <a:rPr lang="en-US" altLang="ja-JP" sz="2400"/>
              <a:t>= ...</a:t>
            </a:r>
          </a:p>
          <a:p>
            <a:pPr eaLnBrk="1" hangingPunct="1">
              <a:spcBef>
                <a:spcPct val="0"/>
              </a:spcBef>
              <a:buFontTx/>
              <a:buNone/>
            </a:pPr>
            <a:r>
              <a:rPr lang="en-US" altLang="ja-JP" sz="2400"/>
              <a:t>= (</a:t>
            </a:r>
            <a:r>
              <a:rPr lang="en-US" altLang="ja-JP" sz="2400">
                <a:solidFill>
                  <a:schemeClr val="accent2"/>
                </a:solidFill>
              </a:rPr>
              <a:t>newton</a:t>
            </a:r>
            <a:r>
              <a:rPr lang="en-US" altLang="ja-JP" sz="2400"/>
              <a:t> (</a:t>
            </a:r>
            <a:r>
              <a:rPr lang="en-US" altLang="ja-JP" sz="2400">
                <a:solidFill>
                  <a:schemeClr val="accent2"/>
                </a:solidFill>
              </a:rPr>
              <a:t>improve</a:t>
            </a:r>
            <a:r>
              <a:rPr lang="en-US" altLang="ja-JP" sz="2400"/>
              <a:t> </a:t>
            </a:r>
            <a:r>
              <a:rPr lang="en-US" altLang="ja-JP" sz="2400">
                <a:solidFill>
                  <a:schemeClr val="accent2"/>
                </a:solidFill>
              </a:rPr>
              <a:t>f2 </a:t>
            </a:r>
            <a:r>
              <a:rPr lang="en-US" altLang="ja-JP" sz="2400"/>
              <a:t>#i0.8489532098093157 ) 0.00001 9997)</a:t>
            </a:r>
          </a:p>
          <a:p>
            <a:pPr eaLnBrk="1" hangingPunct="1">
              <a:spcBef>
                <a:spcPct val="0"/>
              </a:spcBef>
              <a:buFontTx/>
              <a:buNone/>
            </a:pPr>
            <a:r>
              <a:rPr lang="en-US" altLang="ja-JP" sz="2400"/>
              <a:t>= ...</a:t>
            </a:r>
          </a:p>
          <a:p>
            <a:pPr eaLnBrk="1" hangingPunct="1">
              <a:spcBef>
                <a:spcPct val="0"/>
              </a:spcBef>
              <a:buFontTx/>
              <a:buNone/>
            </a:pPr>
            <a:r>
              <a:rPr lang="en-US" altLang="ja-JP" sz="2400"/>
              <a:t>= #i0.9999987646860998</a:t>
            </a:r>
          </a:p>
        </p:txBody>
      </p:sp>
      <p:sp>
        <p:nvSpPr>
          <p:cNvPr id="40963" name="Rectangle 3"/>
          <p:cNvSpPr>
            <a:spLocks noGrp="1" noChangeArrowheads="1"/>
          </p:cNvSpPr>
          <p:nvPr>
            <p:ph type="title"/>
          </p:nvPr>
        </p:nvSpPr>
        <p:spPr>
          <a:xfrm>
            <a:off x="307975" y="147638"/>
            <a:ext cx="8520113" cy="841375"/>
          </a:xfrm>
        </p:spPr>
        <p:txBody>
          <a:bodyPr>
            <a:normAutofit fontScale="90000"/>
          </a:bodyPr>
          <a:lstStyle/>
          <a:p>
            <a:pPr eaLnBrk="1" hangingPunct="1"/>
            <a:r>
              <a:rPr lang="en-US" altLang="ja-JP" sz="3200"/>
              <a:t>(newton f2 #i0</a:t>
            </a:r>
            <a:r>
              <a:rPr lang="ja-JP" altLang="en-US" sz="3200"/>
              <a:t> </a:t>
            </a:r>
            <a:r>
              <a:rPr lang="en-US" altLang="ja-JP" sz="3200"/>
              <a:t>0.00001 10000)</a:t>
            </a:r>
            <a:r>
              <a:rPr lang="ja-JP" altLang="en-US" sz="3200"/>
              <a:t>　</a:t>
            </a:r>
            <a:br>
              <a:rPr lang="ja-JP" altLang="en-US" sz="3200"/>
            </a:br>
            <a:r>
              <a:rPr lang="ja-JP" altLang="en-US" sz="3200"/>
              <a:t>から結果が得られる過程</a:t>
            </a:r>
          </a:p>
        </p:txBody>
      </p:sp>
      <p:sp>
        <p:nvSpPr>
          <p:cNvPr id="40964" name="Rectangle 4"/>
          <p:cNvSpPr>
            <a:spLocks noChangeArrowheads="1"/>
          </p:cNvSpPr>
          <p:nvPr/>
        </p:nvSpPr>
        <p:spPr bwMode="auto">
          <a:xfrm>
            <a:off x="479425" y="2005013"/>
            <a:ext cx="5119688" cy="350837"/>
          </a:xfrm>
          <a:prstGeom prst="rect">
            <a:avLst/>
          </a:prstGeom>
          <a:noFill/>
          <a:ln w="2857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40965" name="Line 5"/>
          <p:cNvSpPr>
            <a:spLocks noChangeShapeType="1"/>
          </p:cNvSpPr>
          <p:nvPr/>
        </p:nvSpPr>
        <p:spPr bwMode="auto">
          <a:xfrm flipH="1" flipV="1">
            <a:off x="3024188" y="2309813"/>
            <a:ext cx="261937" cy="803275"/>
          </a:xfrm>
          <a:prstGeom prst="line">
            <a:avLst/>
          </a:prstGeom>
          <a:noFill/>
          <a:ln w="3810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0966" name="Text Box 6"/>
          <p:cNvSpPr txBox="1">
            <a:spLocks noChangeArrowheads="1"/>
          </p:cNvSpPr>
          <p:nvPr/>
        </p:nvSpPr>
        <p:spPr bwMode="auto">
          <a:xfrm>
            <a:off x="246063" y="2809875"/>
            <a:ext cx="8670925" cy="2860675"/>
          </a:xfrm>
          <a:prstGeom prst="rect">
            <a:avLst/>
          </a:prstGeom>
          <a:solidFill>
            <a:schemeClr val="bg1"/>
          </a:solidFill>
          <a:ln w="2857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000"/>
              <a:t>これは，</a:t>
            </a:r>
          </a:p>
          <a:p>
            <a:pPr eaLnBrk="1" hangingPunct="1">
              <a:spcBef>
                <a:spcPct val="0"/>
              </a:spcBef>
              <a:buFontTx/>
              <a:buNone/>
            </a:pPr>
            <a:r>
              <a:rPr lang="en-US" altLang="ja-JP" sz="2400"/>
              <a:t>	(define (</a:t>
            </a:r>
            <a:r>
              <a:rPr lang="en-US" altLang="ja-JP" sz="2400">
                <a:solidFill>
                  <a:schemeClr val="accent2"/>
                </a:solidFill>
              </a:rPr>
              <a:t>newton</a:t>
            </a:r>
            <a:r>
              <a:rPr lang="en-US" altLang="ja-JP" sz="2400"/>
              <a:t> </a:t>
            </a:r>
            <a:r>
              <a:rPr lang="en-US" altLang="ja-JP" sz="2400">
                <a:solidFill>
                  <a:schemeClr val="tx2"/>
                </a:solidFill>
              </a:rPr>
              <a:t>f guess delta number</a:t>
            </a:r>
            <a:r>
              <a:rPr lang="en-US" altLang="ja-JP" sz="2400"/>
              <a:t>)</a:t>
            </a:r>
          </a:p>
          <a:p>
            <a:pPr eaLnBrk="1" hangingPunct="1">
              <a:spcBef>
                <a:spcPct val="0"/>
              </a:spcBef>
              <a:buFontTx/>
              <a:buNone/>
            </a:pPr>
            <a:r>
              <a:rPr lang="en-US" altLang="ja-JP" sz="2400"/>
              <a:t>	    (cond</a:t>
            </a:r>
          </a:p>
          <a:p>
            <a:pPr eaLnBrk="1" hangingPunct="1">
              <a:spcBef>
                <a:spcPct val="0"/>
              </a:spcBef>
              <a:buFontTx/>
              <a:buNone/>
            </a:pPr>
            <a:r>
              <a:rPr lang="en-US" altLang="ja-JP" sz="2400"/>
              <a:t>	        [(or (</a:t>
            </a:r>
            <a:r>
              <a:rPr lang="en-US" altLang="ja-JP" sz="2400">
                <a:solidFill>
                  <a:schemeClr val="accent2"/>
                </a:solidFill>
              </a:rPr>
              <a:t>is-good?</a:t>
            </a:r>
            <a:r>
              <a:rPr lang="en-US" altLang="ja-JP" sz="2400"/>
              <a:t> </a:t>
            </a:r>
            <a:r>
              <a:rPr lang="en-US" altLang="ja-JP" sz="2400">
                <a:solidFill>
                  <a:schemeClr val="tx2"/>
                </a:solidFill>
              </a:rPr>
              <a:t>f</a:t>
            </a:r>
            <a:r>
              <a:rPr lang="en-US" altLang="ja-JP" sz="2400"/>
              <a:t> </a:t>
            </a:r>
            <a:r>
              <a:rPr lang="en-US" altLang="ja-JP" sz="2400">
                <a:solidFill>
                  <a:schemeClr val="tx2"/>
                </a:solidFill>
              </a:rPr>
              <a:t>guess delta</a:t>
            </a:r>
            <a:r>
              <a:rPr lang="en-US" altLang="ja-JP" sz="2400"/>
              <a:t>) </a:t>
            </a:r>
          </a:p>
          <a:p>
            <a:pPr eaLnBrk="1" hangingPunct="1">
              <a:spcBef>
                <a:spcPct val="0"/>
              </a:spcBef>
              <a:buFontTx/>
              <a:buNone/>
            </a:pPr>
            <a:r>
              <a:rPr lang="en-US" altLang="ja-JP" sz="2400"/>
              <a:t>	               (&lt; </a:t>
            </a:r>
            <a:r>
              <a:rPr lang="en-US" altLang="ja-JP" sz="2400">
                <a:solidFill>
                  <a:schemeClr val="tx2"/>
                </a:solidFill>
              </a:rPr>
              <a:t>number</a:t>
            </a:r>
            <a:r>
              <a:rPr lang="en-US" altLang="ja-JP" sz="2400"/>
              <a:t> 0)) </a:t>
            </a:r>
            <a:r>
              <a:rPr lang="en-US" altLang="ja-JP" sz="2400">
                <a:solidFill>
                  <a:schemeClr val="tx2"/>
                </a:solidFill>
              </a:rPr>
              <a:t>guess</a:t>
            </a:r>
            <a:r>
              <a:rPr lang="en-US" altLang="ja-JP" sz="2400"/>
              <a:t>]</a:t>
            </a:r>
          </a:p>
          <a:p>
            <a:pPr eaLnBrk="1" hangingPunct="1">
              <a:spcBef>
                <a:spcPct val="0"/>
              </a:spcBef>
              <a:buFontTx/>
              <a:buNone/>
            </a:pPr>
            <a:r>
              <a:rPr lang="en-US" altLang="ja-JP" sz="2400"/>
              <a:t>	        [else (</a:t>
            </a:r>
            <a:r>
              <a:rPr lang="en-US" altLang="ja-JP" sz="2400">
                <a:solidFill>
                  <a:schemeClr val="accent2"/>
                </a:solidFill>
              </a:rPr>
              <a:t>newton f </a:t>
            </a:r>
            <a:r>
              <a:rPr lang="en-US" altLang="ja-JP" sz="2400"/>
              <a:t>(</a:t>
            </a:r>
            <a:r>
              <a:rPr lang="en-US" altLang="ja-JP" sz="2400">
                <a:solidFill>
                  <a:schemeClr val="accent2"/>
                </a:solidFill>
              </a:rPr>
              <a:t>improve f</a:t>
            </a:r>
            <a:r>
              <a:rPr lang="ja-JP" altLang="en-US" sz="2400">
                <a:solidFill>
                  <a:schemeClr val="accent2"/>
                </a:solidFill>
              </a:rPr>
              <a:t> </a:t>
            </a:r>
            <a:r>
              <a:rPr lang="en-US" altLang="ja-JP" sz="2400">
                <a:solidFill>
                  <a:schemeClr val="tx2"/>
                </a:solidFill>
              </a:rPr>
              <a:t>guess</a:t>
            </a:r>
            <a:r>
              <a:rPr lang="en-US" altLang="ja-JP" sz="2400"/>
              <a:t>) </a:t>
            </a:r>
            <a:r>
              <a:rPr lang="en-US" altLang="ja-JP" sz="2400">
                <a:solidFill>
                  <a:schemeClr val="tx2"/>
                </a:solidFill>
              </a:rPr>
              <a:t>delta</a:t>
            </a:r>
            <a:r>
              <a:rPr lang="en-US" altLang="ja-JP" sz="2400"/>
              <a:t> (- </a:t>
            </a:r>
            <a:r>
              <a:rPr lang="en-US" altLang="ja-JP" sz="2400">
                <a:solidFill>
                  <a:schemeClr val="tx2"/>
                </a:solidFill>
              </a:rPr>
              <a:t>number</a:t>
            </a:r>
            <a:r>
              <a:rPr lang="en-US" altLang="ja-JP" sz="2400"/>
              <a:t> 1))]))</a:t>
            </a:r>
          </a:p>
          <a:p>
            <a:pPr eaLnBrk="1" hangingPunct="1">
              <a:spcBef>
                <a:spcPct val="0"/>
              </a:spcBef>
              <a:buFontTx/>
              <a:buNone/>
            </a:pPr>
            <a:r>
              <a:rPr lang="ja-JP" altLang="en-US" sz="2000"/>
              <a:t>の </a:t>
            </a:r>
            <a:r>
              <a:rPr lang="en-US" altLang="ja-JP" sz="2000">
                <a:solidFill>
                  <a:schemeClr val="tx2"/>
                </a:solidFill>
              </a:rPr>
              <a:t>f</a:t>
            </a:r>
            <a:r>
              <a:rPr lang="en-US" altLang="ja-JP" sz="2000"/>
              <a:t> </a:t>
            </a:r>
            <a:r>
              <a:rPr lang="ja-JP" altLang="en-US" sz="2000"/>
              <a:t>を </a:t>
            </a:r>
            <a:r>
              <a:rPr lang="en-US" altLang="ja-JP" sz="2000">
                <a:solidFill>
                  <a:schemeClr val="accent2"/>
                </a:solidFill>
              </a:rPr>
              <a:t>f2</a:t>
            </a:r>
            <a:r>
              <a:rPr lang="en-US" altLang="ja-JP" sz="2000"/>
              <a:t> </a:t>
            </a:r>
            <a:r>
              <a:rPr lang="ja-JP" altLang="en-US" sz="2000"/>
              <a:t>で，</a:t>
            </a:r>
            <a:r>
              <a:rPr lang="en-US" altLang="ja-JP" sz="2000">
                <a:solidFill>
                  <a:schemeClr val="tx2"/>
                </a:solidFill>
              </a:rPr>
              <a:t>guess</a:t>
            </a:r>
            <a:r>
              <a:rPr lang="ja-JP" altLang="en-US" sz="2000"/>
              <a:t> を </a:t>
            </a:r>
            <a:r>
              <a:rPr lang="en-US" altLang="ja-JP" sz="2000"/>
              <a:t>#i0</a:t>
            </a:r>
            <a:r>
              <a:rPr lang="ja-JP" altLang="en-US" sz="2000"/>
              <a:t> で，</a:t>
            </a:r>
            <a:r>
              <a:rPr lang="en-US" altLang="ja-JP" sz="2000">
                <a:solidFill>
                  <a:schemeClr val="tx2"/>
                </a:solidFill>
              </a:rPr>
              <a:t>delta</a:t>
            </a:r>
            <a:r>
              <a:rPr lang="en-US" altLang="ja-JP" sz="2000"/>
              <a:t> </a:t>
            </a:r>
            <a:r>
              <a:rPr lang="ja-JP" altLang="en-US" sz="2000"/>
              <a:t>を </a:t>
            </a:r>
            <a:r>
              <a:rPr lang="en-US" altLang="ja-JP" sz="2000"/>
              <a:t>0.00001</a:t>
            </a:r>
            <a:r>
              <a:rPr lang="ja-JP" altLang="en-US" sz="2000"/>
              <a:t>で</a:t>
            </a:r>
            <a:r>
              <a:rPr lang="en-US" altLang="ja-JP" sz="2000"/>
              <a:t>, </a:t>
            </a:r>
            <a:r>
              <a:rPr lang="en-US" altLang="ja-JP" sz="2000">
                <a:solidFill>
                  <a:schemeClr val="tx2"/>
                </a:solidFill>
              </a:rPr>
              <a:t>number</a:t>
            </a:r>
            <a:r>
              <a:rPr lang="en-US" altLang="ja-JP" sz="2000"/>
              <a:t> </a:t>
            </a:r>
            <a:r>
              <a:rPr lang="ja-JP" altLang="en-US" sz="2000"/>
              <a:t>を </a:t>
            </a:r>
            <a:r>
              <a:rPr lang="en-US" altLang="ja-JP" sz="2000"/>
              <a:t>10000</a:t>
            </a:r>
            <a:r>
              <a:rPr lang="en-US" altLang="ja-JP" sz="2000">
                <a:solidFill>
                  <a:schemeClr val="accent2"/>
                </a:solidFill>
              </a:rPr>
              <a:t> </a:t>
            </a:r>
            <a:r>
              <a:rPr lang="ja-JP" altLang="en-US" sz="2000"/>
              <a:t>で置き換えたもの</a:t>
            </a:r>
          </a:p>
        </p:txBody>
      </p:sp>
      <p:sp>
        <p:nvSpPr>
          <p:cNvPr id="40967" name="Rectangle 7"/>
          <p:cNvSpPr>
            <a:spLocks noChangeArrowheads="1"/>
          </p:cNvSpPr>
          <p:nvPr/>
        </p:nvSpPr>
        <p:spPr bwMode="auto">
          <a:xfrm>
            <a:off x="2493963" y="4643438"/>
            <a:ext cx="5808662" cy="374650"/>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38</a:t>
            </a:fld>
            <a:endParaRPr kumimoji="1" lang="ja-JP" altLang="en-US"/>
          </a:p>
        </p:txBody>
      </p:sp>
    </p:spTree>
    <p:extLst>
      <p:ext uri="{BB962C8B-B14F-4D97-AF65-F5344CB8AC3E}">
        <p14:creationId xmlns:p14="http://schemas.microsoft.com/office/powerpoint/2010/main" val="11562920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a:xfrm>
            <a:off x="282575" y="2514600"/>
            <a:ext cx="8439150" cy="3694113"/>
          </a:xfrm>
        </p:spPr>
        <p:txBody>
          <a:bodyPr/>
          <a:lstStyle/>
          <a:p>
            <a:pPr eaLnBrk="1" hangingPunct="1">
              <a:lnSpc>
                <a:spcPct val="135000"/>
              </a:lnSpc>
              <a:spcBef>
                <a:spcPct val="10000"/>
              </a:spcBef>
            </a:pPr>
            <a:r>
              <a:rPr lang="ja-JP" altLang="en-US">
                <a:latin typeface="Arial Unicode MS" pitchFamily="50" charset="-128"/>
              </a:rPr>
              <a:t>ニュートン法では，現在の </a:t>
            </a:r>
            <a:r>
              <a:rPr lang="en-US" altLang="ja-JP">
                <a:latin typeface="Arial Unicode MS" pitchFamily="50" charset="-128"/>
              </a:rPr>
              <a:t>x</a:t>
            </a:r>
            <a:r>
              <a:rPr lang="en-US" altLang="ja-JP" baseline="-25000">
                <a:latin typeface="Arial Unicode MS" pitchFamily="50" charset="-128"/>
              </a:rPr>
              <a:t>n</a:t>
            </a:r>
            <a:r>
              <a:rPr lang="en-US" altLang="ja-JP">
                <a:latin typeface="Arial Unicode MS" pitchFamily="50" charset="-128"/>
              </a:rPr>
              <a:t> </a:t>
            </a:r>
            <a:r>
              <a:rPr lang="ja-JP" altLang="en-US">
                <a:latin typeface="Arial Unicode MS" pitchFamily="50" charset="-128"/>
              </a:rPr>
              <a:t>の誤差（どれだけ</a:t>
            </a:r>
            <a:r>
              <a:rPr lang="ja-JP" altLang="en-US">
                <a:solidFill>
                  <a:schemeClr val="tx2"/>
                </a:solidFill>
                <a:latin typeface="Arial Unicode MS" pitchFamily="50" charset="-128"/>
              </a:rPr>
              <a:t>真の値に近いか）</a:t>
            </a:r>
            <a:r>
              <a:rPr lang="ja-JP" altLang="en-US">
                <a:latin typeface="Arial Unicode MS" pitchFamily="50" charset="-128"/>
              </a:rPr>
              <a:t>は，正確には</a:t>
            </a:r>
            <a:r>
              <a:rPr lang="ja-JP" altLang="en-US">
                <a:solidFill>
                  <a:schemeClr val="tx2"/>
                </a:solidFill>
                <a:latin typeface="Arial Unicode MS" pitchFamily="50" charset="-128"/>
              </a:rPr>
              <a:t>分からない</a:t>
            </a:r>
          </a:p>
          <a:p>
            <a:pPr eaLnBrk="1" hangingPunct="1">
              <a:lnSpc>
                <a:spcPct val="135000"/>
              </a:lnSpc>
              <a:spcBef>
                <a:spcPct val="10000"/>
              </a:spcBef>
              <a:buFontTx/>
              <a:buNone/>
            </a:pPr>
            <a:r>
              <a:rPr lang="ja-JP" altLang="en-US">
                <a:solidFill>
                  <a:schemeClr val="tx2"/>
                </a:solidFill>
                <a:latin typeface="Arial Unicode MS" pitchFamily="50" charset="-128"/>
              </a:rPr>
              <a:t>	</a:t>
            </a:r>
            <a:r>
              <a:rPr lang="ja-JP" altLang="en-US">
                <a:latin typeface="Arial Unicode MS" pitchFamily="50" charset="-128"/>
              </a:rPr>
              <a:t>	</a:t>
            </a:r>
          </a:p>
          <a:p>
            <a:pPr eaLnBrk="1" hangingPunct="1">
              <a:lnSpc>
                <a:spcPct val="135000"/>
              </a:lnSpc>
              <a:spcBef>
                <a:spcPct val="10000"/>
              </a:spcBef>
              <a:buFontTx/>
              <a:buNone/>
            </a:pPr>
            <a:endParaRPr lang="ja-JP" altLang="en-US">
              <a:latin typeface="Arial Unicode MS" pitchFamily="50" charset="-128"/>
            </a:endParaRPr>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ニュートン法での判定基準</a:t>
            </a:r>
            <a:endParaRPr lang="en-US" altLang="ja-JP" dirty="0"/>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39</a:t>
            </a:fld>
            <a:endParaRPr kumimoji="1" lang="ja-JP" altLang="en-US"/>
          </a:p>
        </p:txBody>
      </p:sp>
    </p:spTree>
    <p:extLst>
      <p:ext uri="{BB962C8B-B14F-4D97-AF65-F5344CB8AC3E}">
        <p14:creationId xmlns:p14="http://schemas.microsoft.com/office/powerpoint/2010/main" val="2900708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ja-JP" altLang="en-US"/>
              <a:t>本日の内容</a:t>
            </a:r>
          </a:p>
        </p:txBody>
      </p:sp>
      <p:sp>
        <p:nvSpPr>
          <p:cNvPr id="6147" name="Rectangle 3"/>
          <p:cNvSpPr>
            <a:spLocks noGrp="1" noChangeArrowheads="1"/>
          </p:cNvSpPr>
          <p:nvPr>
            <p:ph type="body" idx="1"/>
          </p:nvPr>
        </p:nvSpPr>
        <p:spPr>
          <a:xfrm>
            <a:off x="442913" y="1981200"/>
            <a:ext cx="8015287" cy="4114800"/>
          </a:xfrm>
        </p:spPr>
        <p:txBody>
          <a:bodyPr/>
          <a:lstStyle/>
          <a:p>
            <a:pPr eaLnBrk="1" hangingPunct="1">
              <a:lnSpc>
                <a:spcPct val="125000"/>
              </a:lnSpc>
            </a:pPr>
            <a:r>
              <a:rPr lang="ja-JP" altLang="en-US"/>
              <a:t>ニュートン法による非線形方程式の求解</a:t>
            </a:r>
          </a:p>
          <a:p>
            <a:pPr lvl="1" eaLnBrk="1" hangingPunct="1">
              <a:lnSpc>
                <a:spcPct val="125000"/>
              </a:lnSpc>
            </a:pPr>
            <a:r>
              <a:rPr lang="en-US" altLang="ja-JP"/>
              <a:t>x</a:t>
            </a:r>
            <a:r>
              <a:rPr lang="en-US" altLang="ja-JP" baseline="-25000"/>
              <a:t>0</a:t>
            </a:r>
            <a:r>
              <a:rPr lang="en-US" altLang="ja-JP"/>
              <a:t>, x</a:t>
            </a:r>
            <a:r>
              <a:rPr lang="en-US" altLang="ja-JP" baseline="-25000"/>
              <a:t>1</a:t>
            </a:r>
            <a:r>
              <a:rPr lang="en-US" altLang="ja-JP"/>
              <a:t>, x</a:t>
            </a:r>
            <a:r>
              <a:rPr lang="en-US" altLang="ja-JP" baseline="-25000"/>
              <a:t>2</a:t>
            </a:r>
            <a:r>
              <a:rPr lang="en-US" altLang="ja-JP"/>
              <a:t> ...</a:t>
            </a:r>
            <a:r>
              <a:rPr lang="ja-JP" altLang="en-US"/>
              <a:t>　の収束の様子を観察し，ニュートン法の理解を深める</a:t>
            </a:r>
          </a:p>
          <a:p>
            <a:pPr lvl="1" eaLnBrk="1" hangingPunct="1">
              <a:lnSpc>
                <a:spcPct val="125000"/>
              </a:lnSpc>
            </a:pPr>
            <a:r>
              <a:rPr lang="ja-JP" altLang="en-US"/>
              <a:t>ニュートン法で，解が求まらない場合がありえることを理解する</a:t>
            </a:r>
          </a:p>
          <a:p>
            <a:pPr eaLnBrk="1" hangingPunct="1">
              <a:lnSpc>
                <a:spcPct val="125000"/>
              </a:lnSpc>
            </a:pPr>
            <a:endParaRPr lang="ja-JP" altLang="en-US"/>
          </a:p>
          <a:p>
            <a:pPr lvl="1" eaLnBrk="1" hangingPunct="1">
              <a:lnSpc>
                <a:spcPct val="125000"/>
              </a:lnSpc>
            </a:pPr>
            <a:endParaRPr lang="ja-JP" altLang="en-US"/>
          </a:p>
          <a:p>
            <a:pPr eaLnBrk="1" hangingPunct="1">
              <a:buFontTx/>
              <a:buNone/>
            </a:pPr>
            <a:endParaRPr lang="ja-JP" altLang="en-US"/>
          </a:p>
          <a:p>
            <a:pPr eaLnBrk="1" hangingPunct="1">
              <a:buFontTx/>
              <a:buNone/>
            </a:pPr>
            <a:endParaRPr lang="ja-JP" altLang="en-US"/>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4</a:t>
            </a:fld>
            <a:endParaRPr kumimoji="1" lang="ja-JP" altLang="en-US"/>
          </a:p>
        </p:txBody>
      </p:sp>
    </p:spTree>
    <p:extLst>
      <p:ext uri="{BB962C8B-B14F-4D97-AF65-F5344CB8AC3E}">
        <p14:creationId xmlns:p14="http://schemas.microsoft.com/office/powerpoint/2010/main" val="35434431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a:xfrm>
            <a:off x="431800" y="1892300"/>
            <a:ext cx="8237538" cy="1416050"/>
          </a:xfrm>
        </p:spPr>
        <p:txBody>
          <a:bodyPr/>
          <a:lstStyle/>
          <a:p>
            <a:pPr eaLnBrk="1" hangingPunct="1"/>
            <a:r>
              <a:rPr lang="en-US" altLang="ja-JP">
                <a:solidFill>
                  <a:schemeClr val="accent2"/>
                </a:solidFill>
              </a:rPr>
              <a:t>is-good?</a:t>
            </a:r>
            <a:r>
              <a:rPr lang="ja-JP" altLang="en-US"/>
              <a:t> が収束条件を判定</a:t>
            </a:r>
          </a:p>
          <a:p>
            <a:pPr eaLnBrk="1" hangingPunct="1">
              <a:buFontTx/>
              <a:buNone/>
            </a:pPr>
            <a:endParaRPr lang="en-US" altLang="ja-JP"/>
          </a:p>
        </p:txBody>
      </p:sp>
      <p:sp>
        <p:nvSpPr>
          <p:cNvPr id="43012" name="Text Box 4"/>
          <p:cNvSpPr txBox="1">
            <a:spLocks noChangeArrowheads="1"/>
          </p:cNvSpPr>
          <p:nvPr/>
        </p:nvSpPr>
        <p:spPr bwMode="auto">
          <a:xfrm>
            <a:off x="1566863" y="2720975"/>
            <a:ext cx="5313362" cy="10779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a:t>(define (</a:t>
            </a:r>
            <a:r>
              <a:rPr lang="en-US" altLang="ja-JP">
                <a:solidFill>
                  <a:schemeClr val="accent2"/>
                </a:solidFill>
              </a:rPr>
              <a:t>is-good?</a:t>
            </a:r>
            <a:r>
              <a:rPr lang="en-US" altLang="ja-JP"/>
              <a:t> </a:t>
            </a:r>
            <a:r>
              <a:rPr lang="en-US" altLang="ja-JP">
                <a:solidFill>
                  <a:schemeClr val="tx2"/>
                </a:solidFill>
              </a:rPr>
              <a:t>f</a:t>
            </a:r>
            <a:r>
              <a:rPr lang="en-US" altLang="ja-JP"/>
              <a:t> </a:t>
            </a:r>
            <a:r>
              <a:rPr lang="en-US" altLang="ja-JP">
                <a:solidFill>
                  <a:schemeClr val="tx2"/>
                </a:solidFill>
              </a:rPr>
              <a:t>guess delta</a:t>
            </a:r>
            <a:r>
              <a:rPr lang="en-US" altLang="ja-JP"/>
              <a:t>)</a:t>
            </a:r>
          </a:p>
          <a:p>
            <a:pPr eaLnBrk="1" hangingPunct="1">
              <a:spcBef>
                <a:spcPct val="0"/>
              </a:spcBef>
              <a:buFontTx/>
              <a:buNone/>
            </a:pPr>
            <a:r>
              <a:rPr lang="en-US" altLang="ja-JP"/>
              <a:t>    (&lt; (abs (</a:t>
            </a:r>
            <a:r>
              <a:rPr lang="en-US" altLang="ja-JP">
                <a:solidFill>
                  <a:schemeClr val="accent2"/>
                </a:solidFill>
              </a:rPr>
              <a:t>f</a:t>
            </a:r>
            <a:r>
              <a:rPr lang="en-US" altLang="ja-JP"/>
              <a:t> </a:t>
            </a:r>
            <a:r>
              <a:rPr lang="en-US" altLang="ja-JP">
                <a:solidFill>
                  <a:schemeClr val="tx2"/>
                </a:solidFill>
              </a:rPr>
              <a:t>guess</a:t>
            </a:r>
            <a:r>
              <a:rPr lang="en-US" altLang="ja-JP"/>
              <a:t>)) </a:t>
            </a:r>
            <a:r>
              <a:rPr lang="en-US" altLang="ja-JP">
                <a:solidFill>
                  <a:schemeClr val="tx2"/>
                </a:solidFill>
              </a:rPr>
              <a:t>delta</a:t>
            </a:r>
            <a:r>
              <a:rPr lang="en-US" altLang="ja-JP"/>
              <a:t>))</a:t>
            </a:r>
            <a:endParaRPr lang="ja-JP" altLang="en-US" sz="4000"/>
          </a:p>
        </p:txBody>
      </p:sp>
      <p:sp>
        <p:nvSpPr>
          <p:cNvPr id="43013" name="Text Box 5"/>
          <p:cNvSpPr txBox="1">
            <a:spLocks noChangeArrowheads="1"/>
          </p:cNvSpPr>
          <p:nvPr/>
        </p:nvSpPr>
        <p:spPr bwMode="auto">
          <a:xfrm>
            <a:off x="1241425" y="533558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43014" name="Text Box 6"/>
          <p:cNvSpPr txBox="1">
            <a:spLocks noChangeArrowheads="1"/>
          </p:cNvSpPr>
          <p:nvPr/>
        </p:nvSpPr>
        <p:spPr bwMode="auto">
          <a:xfrm>
            <a:off x="674688" y="5364163"/>
            <a:ext cx="7900987" cy="1077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a:solidFill>
                  <a:srgbClr val="003300"/>
                </a:solidFill>
              </a:rPr>
              <a:t>                       が成立するとき，出力は </a:t>
            </a:r>
            <a:r>
              <a:rPr lang="en-US" altLang="ja-JP">
                <a:solidFill>
                  <a:srgbClr val="003300"/>
                </a:solidFill>
              </a:rPr>
              <a:t>true.</a:t>
            </a:r>
          </a:p>
          <a:p>
            <a:pPr eaLnBrk="1" hangingPunct="1">
              <a:spcBef>
                <a:spcPct val="0"/>
              </a:spcBef>
              <a:buFontTx/>
              <a:buNone/>
            </a:pPr>
            <a:r>
              <a:rPr lang="ja-JP" altLang="en-US">
                <a:solidFill>
                  <a:srgbClr val="003300"/>
                </a:solidFill>
              </a:rPr>
              <a:t>（さもなければ </a:t>
            </a:r>
            <a:r>
              <a:rPr lang="en-US" altLang="ja-JP">
                <a:solidFill>
                  <a:srgbClr val="003300"/>
                </a:solidFill>
              </a:rPr>
              <a:t>false</a:t>
            </a:r>
            <a:r>
              <a:rPr lang="ja-JP" altLang="en-US">
                <a:solidFill>
                  <a:srgbClr val="003300"/>
                </a:solidFill>
              </a:rPr>
              <a:t>）</a:t>
            </a:r>
          </a:p>
        </p:txBody>
      </p:sp>
      <p:sp>
        <p:nvSpPr>
          <p:cNvPr id="43015" name="AutoShape 7"/>
          <p:cNvSpPr>
            <a:spLocks noChangeArrowheads="1"/>
          </p:cNvSpPr>
          <p:nvPr/>
        </p:nvSpPr>
        <p:spPr bwMode="auto">
          <a:xfrm>
            <a:off x="4076700" y="4122738"/>
            <a:ext cx="795338" cy="879475"/>
          </a:xfrm>
          <a:prstGeom prst="upArrow">
            <a:avLst>
              <a:gd name="adj1" fmla="val 50000"/>
              <a:gd name="adj2" fmla="val 27645"/>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43016" name="Rectangle 8"/>
          <p:cNvSpPr>
            <a:spLocks noChangeArrowheads="1"/>
          </p:cNvSpPr>
          <p:nvPr/>
        </p:nvSpPr>
        <p:spPr bwMode="auto">
          <a:xfrm>
            <a:off x="2627313" y="3333750"/>
            <a:ext cx="646112" cy="392113"/>
          </a:xfrm>
          <a:prstGeom prst="rect">
            <a:avLst/>
          </a:prstGeom>
          <a:noFill/>
          <a:ln w="952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43017" name="Line 9"/>
          <p:cNvSpPr>
            <a:spLocks noChangeShapeType="1"/>
          </p:cNvSpPr>
          <p:nvPr/>
        </p:nvSpPr>
        <p:spPr bwMode="auto">
          <a:xfrm flipV="1">
            <a:off x="2403475" y="3740150"/>
            <a:ext cx="404813" cy="600075"/>
          </a:xfrm>
          <a:prstGeom prst="line">
            <a:avLst/>
          </a:prstGeom>
          <a:noFill/>
          <a:ln w="952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3018" name="Text Box 10"/>
          <p:cNvSpPr txBox="1">
            <a:spLocks noChangeArrowheads="1"/>
          </p:cNvSpPr>
          <p:nvPr/>
        </p:nvSpPr>
        <p:spPr bwMode="auto">
          <a:xfrm>
            <a:off x="1458913" y="4344988"/>
            <a:ext cx="2519362" cy="83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solidFill>
                  <a:srgbClr val="008000"/>
                </a:solidFill>
              </a:rPr>
              <a:t>abs </a:t>
            </a:r>
            <a:r>
              <a:rPr lang="ja-JP" altLang="en-US" sz="2400">
                <a:solidFill>
                  <a:srgbClr val="008000"/>
                </a:solidFill>
              </a:rPr>
              <a:t>は「絶対値」</a:t>
            </a:r>
          </a:p>
          <a:p>
            <a:pPr eaLnBrk="1" hangingPunct="1">
              <a:spcBef>
                <a:spcPct val="0"/>
              </a:spcBef>
              <a:buFontTx/>
              <a:buNone/>
            </a:pPr>
            <a:r>
              <a:rPr lang="ja-JP" altLang="en-US" sz="2400">
                <a:solidFill>
                  <a:srgbClr val="008000"/>
                </a:solidFill>
              </a:rPr>
              <a:t>を求める</a:t>
            </a:r>
          </a:p>
        </p:txBody>
      </p:sp>
      <p:graphicFrame>
        <p:nvGraphicFramePr>
          <p:cNvPr id="43019" name="Object 11"/>
          <p:cNvGraphicFramePr>
            <a:graphicFrameLocks noChangeAspect="1"/>
          </p:cNvGraphicFramePr>
          <p:nvPr/>
        </p:nvGraphicFramePr>
        <p:xfrm>
          <a:off x="774700" y="5346700"/>
          <a:ext cx="2141538" cy="609600"/>
        </p:xfrm>
        <a:graphic>
          <a:graphicData uri="http://schemas.openxmlformats.org/presentationml/2006/ole">
            <mc:AlternateContent xmlns:mc="http://schemas.openxmlformats.org/markup-compatibility/2006">
              <mc:Choice xmlns:v="urn:schemas-microsoft-com:vml" Requires="v">
                <p:oleObj spid="_x0000_s14341" name="数式" r:id="rId3" imgW="685800" imgH="254000" progId="Equation.3">
                  <p:embed/>
                </p:oleObj>
              </mc:Choice>
              <mc:Fallback>
                <p:oleObj name="数式" r:id="rId3" imgW="685800" imgH="254000" progId="Equation.3">
                  <p:embed/>
                  <p:pic>
                    <p:nvPicPr>
                      <p:cNvPr id="43019"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4700" y="5346700"/>
                        <a:ext cx="2141538"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3020" name="Rectangle 12"/>
          <p:cNvSpPr>
            <a:spLocks noChangeArrowheads="1"/>
          </p:cNvSpPr>
          <p:nvPr/>
        </p:nvSpPr>
        <p:spPr bwMode="auto">
          <a:xfrm>
            <a:off x="266700" y="5181600"/>
            <a:ext cx="8458200" cy="1320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14" name="Rectangle 2"/>
          <p:cNvSpPr>
            <a:spLocks noGrp="1" noChangeArrowheads="1"/>
          </p:cNvSpPr>
          <p:nvPr>
            <p:ph type="title"/>
          </p:nvPr>
        </p:nvSpPr>
        <p:spPr/>
        <p:txBody>
          <a:bodyPr>
            <a:normAutofit fontScale="90000"/>
          </a:bodyPr>
          <a:lstStyle/>
          <a:p>
            <a:pPr eaLnBrk="1" hangingPunct="1"/>
            <a:r>
              <a:rPr lang="ja-JP" altLang="en-US" dirty="0"/>
              <a:t>ニュートン法での収束条件</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40</a:t>
            </a:fld>
            <a:endParaRPr kumimoji="1" lang="ja-JP" altLang="en-US"/>
          </a:p>
        </p:txBody>
      </p:sp>
    </p:spTree>
    <p:extLst>
      <p:ext uri="{BB962C8B-B14F-4D97-AF65-F5344CB8AC3E}">
        <p14:creationId xmlns:p14="http://schemas.microsoft.com/office/powerpoint/2010/main" val="19194832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290513" y="1430338"/>
            <a:ext cx="8528050" cy="4114800"/>
          </a:xfrm>
        </p:spPr>
        <p:txBody>
          <a:bodyPr/>
          <a:lstStyle/>
          <a:p>
            <a:pPr marL="609600" indent="-609600" eaLnBrk="1" hangingPunct="1">
              <a:lnSpc>
                <a:spcPct val="105000"/>
              </a:lnSpc>
              <a:buFontTx/>
              <a:buNone/>
            </a:pPr>
            <a:endParaRPr lang="ja-JP" altLang="en-US" sz="4000"/>
          </a:p>
          <a:p>
            <a:pPr marL="609600" indent="-609600" eaLnBrk="1" hangingPunct="1">
              <a:lnSpc>
                <a:spcPct val="105000"/>
              </a:lnSpc>
              <a:buFontTx/>
              <a:buNone/>
            </a:pPr>
            <a:endParaRPr lang="ja-JP" altLang="en-US" sz="4000"/>
          </a:p>
          <a:p>
            <a:pPr marL="609600" indent="-609600" eaLnBrk="1" hangingPunct="1">
              <a:lnSpc>
                <a:spcPct val="105000"/>
              </a:lnSpc>
              <a:buFontTx/>
              <a:buNone/>
            </a:pPr>
            <a:r>
              <a:rPr lang="ja-JP" altLang="en-US" sz="4000">
                <a:solidFill>
                  <a:schemeClr val="folHlink"/>
                </a:solidFill>
              </a:rPr>
              <a:t>	</a:t>
            </a:r>
            <a:endParaRPr lang="en-US" altLang="ja-JP" sz="4000">
              <a:solidFill>
                <a:schemeClr val="folHlink"/>
              </a:solidFill>
            </a:endParaRPr>
          </a:p>
        </p:txBody>
      </p:sp>
      <p:sp>
        <p:nvSpPr>
          <p:cNvPr id="44036" name="Text Box 4"/>
          <p:cNvSpPr txBox="1">
            <a:spLocks noChangeArrowheads="1"/>
          </p:cNvSpPr>
          <p:nvPr/>
        </p:nvSpPr>
        <p:spPr bwMode="auto">
          <a:xfrm>
            <a:off x="317500" y="1971675"/>
            <a:ext cx="9110663"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a:solidFill>
                  <a:schemeClr val="accent2"/>
                </a:solidFill>
              </a:rPr>
              <a:t>number:</a:t>
            </a:r>
            <a:r>
              <a:rPr lang="en-US" altLang="ja-JP"/>
              <a:t> 		</a:t>
            </a:r>
            <a:r>
              <a:rPr lang="ja-JP" altLang="en-US"/>
              <a:t>カウンタ（繰り返しの残り回数）</a:t>
            </a:r>
            <a:endParaRPr lang="en-US" altLang="ja-JP"/>
          </a:p>
          <a:p>
            <a:pPr eaLnBrk="1" hangingPunct="1">
              <a:spcBef>
                <a:spcPct val="0"/>
              </a:spcBef>
              <a:buFontTx/>
              <a:buNone/>
            </a:pPr>
            <a:r>
              <a:rPr lang="en-US" altLang="ja-JP">
                <a:solidFill>
                  <a:schemeClr val="accent2"/>
                </a:solidFill>
              </a:rPr>
              <a:t>guess</a:t>
            </a:r>
            <a:r>
              <a:rPr lang="en-US" altLang="ja-JP"/>
              <a:t>:		x</a:t>
            </a:r>
            <a:r>
              <a:rPr lang="en-US" altLang="ja-JP" baseline="-25000"/>
              <a:t>n</a:t>
            </a:r>
            <a:r>
              <a:rPr lang="en-US" altLang="ja-JP"/>
              <a:t> </a:t>
            </a:r>
            <a:r>
              <a:rPr lang="ja-JP" altLang="en-US"/>
              <a:t>の値（計算の途中結果）</a:t>
            </a:r>
          </a:p>
        </p:txBody>
      </p:sp>
      <p:sp>
        <p:nvSpPr>
          <p:cNvPr id="44037" name="Text Box 5"/>
          <p:cNvSpPr txBox="1">
            <a:spLocks noChangeArrowheads="1"/>
          </p:cNvSpPr>
          <p:nvPr/>
        </p:nvSpPr>
        <p:spPr bwMode="auto">
          <a:xfrm>
            <a:off x="485775" y="3781425"/>
            <a:ext cx="5376863" cy="1320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4000">
                <a:solidFill>
                  <a:schemeClr val="folHlink"/>
                </a:solidFill>
              </a:rPr>
              <a:t>number ← number </a:t>
            </a:r>
            <a:r>
              <a:rPr lang="ja-JP" altLang="en-US" sz="4000">
                <a:solidFill>
                  <a:schemeClr val="folHlink"/>
                </a:solidFill>
              </a:rPr>
              <a:t>－ </a:t>
            </a:r>
            <a:r>
              <a:rPr lang="en-US" altLang="ja-JP" sz="4000">
                <a:solidFill>
                  <a:schemeClr val="folHlink"/>
                </a:solidFill>
              </a:rPr>
              <a:t>1</a:t>
            </a:r>
          </a:p>
          <a:p>
            <a:pPr eaLnBrk="1" hangingPunct="1">
              <a:spcBef>
                <a:spcPct val="0"/>
              </a:spcBef>
              <a:buFontTx/>
              <a:buNone/>
            </a:pPr>
            <a:r>
              <a:rPr lang="en-US" altLang="ja-JP" sz="4000">
                <a:solidFill>
                  <a:schemeClr val="folHlink"/>
                </a:solidFill>
              </a:rPr>
              <a:t>guess ← (improve guess)</a:t>
            </a:r>
          </a:p>
        </p:txBody>
      </p:sp>
      <p:sp>
        <p:nvSpPr>
          <p:cNvPr id="44038" name="Text Box 6"/>
          <p:cNvSpPr txBox="1">
            <a:spLocks noChangeArrowheads="1"/>
          </p:cNvSpPr>
          <p:nvPr/>
        </p:nvSpPr>
        <p:spPr bwMode="auto">
          <a:xfrm>
            <a:off x="6615113" y="4457700"/>
            <a:ext cx="2236787"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a:t>を繰り返す</a:t>
            </a:r>
          </a:p>
          <a:p>
            <a:pPr eaLnBrk="1" hangingPunct="1">
              <a:spcBef>
                <a:spcPct val="0"/>
              </a:spcBef>
              <a:buFontTx/>
              <a:buNone/>
            </a:pPr>
            <a:endParaRPr lang="ja-JP" altLang="en-US" sz="2400"/>
          </a:p>
        </p:txBody>
      </p:sp>
      <p:sp>
        <p:nvSpPr>
          <p:cNvPr id="44039" name="AutoShape 7"/>
          <p:cNvSpPr>
            <a:spLocks/>
          </p:cNvSpPr>
          <p:nvPr/>
        </p:nvSpPr>
        <p:spPr bwMode="auto">
          <a:xfrm>
            <a:off x="6172200" y="3860800"/>
            <a:ext cx="355600" cy="1270000"/>
          </a:xfrm>
          <a:prstGeom prst="rightBrace">
            <a:avLst>
              <a:gd name="adj1" fmla="val 29762"/>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9" name="Rectangle 2"/>
          <p:cNvSpPr>
            <a:spLocks noGrp="1" noChangeArrowheads="1"/>
          </p:cNvSpPr>
          <p:nvPr>
            <p:ph type="title"/>
          </p:nvPr>
        </p:nvSpPr>
        <p:spPr/>
        <p:txBody>
          <a:bodyPr>
            <a:normAutofit fontScale="90000"/>
          </a:bodyPr>
          <a:lstStyle/>
          <a:p>
            <a:pPr eaLnBrk="1" hangingPunct="1"/>
            <a:r>
              <a:rPr lang="ja-JP" altLang="en-US" dirty="0"/>
              <a:t>ニュートン法での繰り返し処理</a:t>
            </a:r>
            <a:endParaRPr lang="en-US" altLang="ja-JP" dirty="0"/>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41</a:t>
            </a:fld>
            <a:endParaRPr kumimoji="1" lang="ja-JP" altLang="en-US"/>
          </a:p>
        </p:txBody>
      </p:sp>
    </p:spTree>
    <p:extLst>
      <p:ext uri="{BB962C8B-B14F-4D97-AF65-F5344CB8AC3E}">
        <p14:creationId xmlns:p14="http://schemas.microsoft.com/office/powerpoint/2010/main" val="3702948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a:xfrm>
            <a:off x="493713" y="1289050"/>
            <a:ext cx="7772400" cy="5373688"/>
          </a:xfrm>
        </p:spPr>
        <p:txBody>
          <a:bodyPr/>
          <a:lstStyle/>
          <a:p>
            <a:pPr eaLnBrk="1" hangingPunct="1">
              <a:buFontTx/>
              <a:buNone/>
            </a:pPr>
            <a:endParaRPr lang="ja-JP" altLang="en-US"/>
          </a:p>
          <a:p>
            <a:pPr eaLnBrk="1" hangingPunct="1"/>
            <a:endParaRPr lang="ja-JP" altLang="en-US"/>
          </a:p>
          <a:p>
            <a:pPr eaLnBrk="1" hangingPunct="1">
              <a:buFontTx/>
              <a:buNone/>
            </a:pPr>
            <a:endParaRPr lang="ja-JP" altLang="en-US"/>
          </a:p>
          <a:p>
            <a:pPr eaLnBrk="1" hangingPunct="1">
              <a:buFontTx/>
              <a:buNone/>
            </a:pPr>
            <a:endParaRPr lang="ja-JP" altLang="en-US"/>
          </a:p>
          <a:p>
            <a:pPr eaLnBrk="1" hangingPunct="1">
              <a:buFontTx/>
              <a:buNone/>
            </a:pPr>
            <a:endParaRPr lang="ja-JP" altLang="en-US"/>
          </a:p>
          <a:p>
            <a:pPr eaLnBrk="1" hangingPunct="1">
              <a:buFontTx/>
              <a:buNone/>
            </a:pPr>
            <a:endParaRPr lang="ja-JP" altLang="en-US"/>
          </a:p>
          <a:p>
            <a:pPr eaLnBrk="1" hangingPunct="1">
              <a:buFontTx/>
              <a:buNone/>
            </a:pPr>
            <a:endParaRPr lang="en-US" altLang="ja-JP"/>
          </a:p>
        </p:txBody>
      </p:sp>
      <p:sp>
        <p:nvSpPr>
          <p:cNvPr id="45060" name="Text Box 4"/>
          <p:cNvSpPr txBox="1">
            <a:spLocks noChangeArrowheads="1"/>
          </p:cNvSpPr>
          <p:nvPr/>
        </p:nvSpPr>
        <p:spPr bwMode="auto">
          <a:xfrm>
            <a:off x="152400" y="1758950"/>
            <a:ext cx="8905875" cy="2768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125000"/>
              </a:lnSpc>
              <a:spcBef>
                <a:spcPct val="0"/>
              </a:spcBef>
              <a:buFontTx/>
              <a:buNone/>
            </a:pPr>
            <a:r>
              <a:rPr lang="en-US" altLang="ja-JP" sz="2800"/>
              <a:t>(define (</a:t>
            </a:r>
            <a:r>
              <a:rPr lang="en-US" altLang="ja-JP" sz="2800">
                <a:solidFill>
                  <a:schemeClr val="accent2"/>
                </a:solidFill>
              </a:rPr>
              <a:t>newton</a:t>
            </a:r>
            <a:r>
              <a:rPr lang="en-US" altLang="ja-JP" sz="2800"/>
              <a:t> </a:t>
            </a:r>
            <a:r>
              <a:rPr lang="en-US" altLang="ja-JP" sz="2800">
                <a:solidFill>
                  <a:schemeClr val="tx2"/>
                </a:solidFill>
              </a:rPr>
              <a:t>f guess delta number</a:t>
            </a:r>
            <a:r>
              <a:rPr lang="en-US" altLang="ja-JP" sz="2800"/>
              <a:t>)</a:t>
            </a:r>
          </a:p>
          <a:p>
            <a:pPr eaLnBrk="1" hangingPunct="1">
              <a:lnSpc>
                <a:spcPct val="125000"/>
              </a:lnSpc>
              <a:spcBef>
                <a:spcPct val="0"/>
              </a:spcBef>
              <a:buFontTx/>
              <a:buNone/>
            </a:pPr>
            <a:r>
              <a:rPr lang="en-US" altLang="ja-JP" sz="2800"/>
              <a:t>    (cond</a:t>
            </a:r>
          </a:p>
          <a:p>
            <a:pPr eaLnBrk="1" hangingPunct="1">
              <a:lnSpc>
                <a:spcPct val="125000"/>
              </a:lnSpc>
              <a:spcBef>
                <a:spcPct val="0"/>
              </a:spcBef>
              <a:buFontTx/>
              <a:buNone/>
            </a:pPr>
            <a:r>
              <a:rPr lang="en-US" altLang="ja-JP" sz="2800"/>
              <a:t>        [(or (</a:t>
            </a:r>
            <a:r>
              <a:rPr lang="en-US" altLang="ja-JP" sz="2800">
                <a:solidFill>
                  <a:schemeClr val="accent2"/>
                </a:solidFill>
              </a:rPr>
              <a:t>is-good?</a:t>
            </a:r>
            <a:r>
              <a:rPr lang="en-US" altLang="ja-JP" sz="2800"/>
              <a:t> </a:t>
            </a:r>
            <a:r>
              <a:rPr lang="en-US" altLang="ja-JP" sz="2800">
                <a:solidFill>
                  <a:schemeClr val="accent2"/>
                </a:solidFill>
              </a:rPr>
              <a:t>f</a:t>
            </a:r>
            <a:r>
              <a:rPr lang="en-US" altLang="ja-JP" sz="2800"/>
              <a:t> </a:t>
            </a:r>
            <a:r>
              <a:rPr lang="en-US" altLang="ja-JP" sz="2800">
                <a:solidFill>
                  <a:schemeClr val="tx2"/>
                </a:solidFill>
              </a:rPr>
              <a:t>guess delta</a:t>
            </a:r>
            <a:r>
              <a:rPr lang="en-US" altLang="ja-JP" sz="2800"/>
              <a:t>) </a:t>
            </a:r>
          </a:p>
          <a:p>
            <a:pPr eaLnBrk="1" hangingPunct="1">
              <a:lnSpc>
                <a:spcPct val="125000"/>
              </a:lnSpc>
              <a:spcBef>
                <a:spcPct val="0"/>
              </a:spcBef>
              <a:buFontTx/>
              <a:buNone/>
            </a:pPr>
            <a:r>
              <a:rPr lang="en-US" altLang="ja-JP" sz="2800"/>
              <a:t>               (&lt; </a:t>
            </a:r>
            <a:r>
              <a:rPr lang="en-US" altLang="ja-JP" sz="2800">
                <a:solidFill>
                  <a:schemeClr val="tx2"/>
                </a:solidFill>
              </a:rPr>
              <a:t>number</a:t>
            </a:r>
            <a:r>
              <a:rPr lang="en-US" altLang="ja-JP" sz="2800"/>
              <a:t> 0)) </a:t>
            </a:r>
            <a:r>
              <a:rPr lang="en-US" altLang="ja-JP" sz="2800">
                <a:solidFill>
                  <a:schemeClr val="tx2"/>
                </a:solidFill>
              </a:rPr>
              <a:t>guess</a:t>
            </a:r>
            <a:r>
              <a:rPr lang="en-US" altLang="ja-JP" sz="2800"/>
              <a:t>]</a:t>
            </a:r>
          </a:p>
          <a:p>
            <a:pPr eaLnBrk="1" hangingPunct="1">
              <a:lnSpc>
                <a:spcPct val="125000"/>
              </a:lnSpc>
              <a:spcBef>
                <a:spcPct val="0"/>
              </a:spcBef>
              <a:buFontTx/>
              <a:buNone/>
            </a:pPr>
            <a:r>
              <a:rPr lang="en-US" altLang="ja-JP" sz="2800"/>
              <a:t>        [else (</a:t>
            </a:r>
            <a:r>
              <a:rPr lang="en-US" altLang="ja-JP" sz="2800">
                <a:solidFill>
                  <a:schemeClr val="accent2"/>
                </a:solidFill>
              </a:rPr>
              <a:t>newton f </a:t>
            </a:r>
            <a:r>
              <a:rPr lang="en-US" altLang="ja-JP" sz="2800"/>
              <a:t>(</a:t>
            </a:r>
            <a:r>
              <a:rPr lang="en-US" altLang="ja-JP" sz="2800">
                <a:solidFill>
                  <a:schemeClr val="accent2"/>
                </a:solidFill>
              </a:rPr>
              <a:t>improve f</a:t>
            </a:r>
            <a:r>
              <a:rPr lang="ja-JP" altLang="en-US" sz="2800">
                <a:solidFill>
                  <a:schemeClr val="accent2"/>
                </a:solidFill>
              </a:rPr>
              <a:t> </a:t>
            </a:r>
            <a:r>
              <a:rPr lang="en-US" altLang="ja-JP" sz="2800">
                <a:solidFill>
                  <a:schemeClr val="tx2"/>
                </a:solidFill>
              </a:rPr>
              <a:t>guess</a:t>
            </a:r>
            <a:r>
              <a:rPr lang="en-US" altLang="ja-JP" sz="2800"/>
              <a:t>) </a:t>
            </a:r>
            <a:r>
              <a:rPr lang="en-US" altLang="ja-JP" sz="2800">
                <a:solidFill>
                  <a:schemeClr val="tx2"/>
                </a:solidFill>
              </a:rPr>
              <a:t>delta</a:t>
            </a:r>
            <a:r>
              <a:rPr lang="en-US" altLang="ja-JP" sz="2800"/>
              <a:t> (- </a:t>
            </a:r>
            <a:r>
              <a:rPr lang="en-US" altLang="ja-JP" sz="2800">
                <a:solidFill>
                  <a:schemeClr val="tx2"/>
                </a:solidFill>
              </a:rPr>
              <a:t>number</a:t>
            </a:r>
            <a:r>
              <a:rPr lang="en-US" altLang="ja-JP" sz="2800"/>
              <a:t> 1))]))</a:t>
            </a:r>
          </a:p>
        </p:txBody>
      </p:sp>
      <p:sp>
        <p:nvSpPr>
          <p:cNvPr id="45061" name="Rectangle 5"/>
          <p:cNvSpPr>
            <a:spLocks noChangeArrowheads="1"/>
          </p:cNvSpPr>
          <p:nvPr/>
        </p:nvSpPr>
        <p:spPr bwMode="auto">
          <a:xfrm>
            <a:off x="6537325" y="4049713"/>
            <a:ext cx="1855788" cy="422275"/>
          </a:xfrm>
          <a:prstGeom prst="rect">
            <a:avLst/>
          </a:prstGeom>
          <a:noFill/>
          <a:ln w="9525">
            <a:solidFill>
              <a:srgbClr val="00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45062" name="Rectangle 6"/>
          <p:cNvSpPr>
            <a:spLocks noChangeArrowheads="1"/>
          </p:cNvSpPr>
          <p:nvPr/>
        </p:nvSpPr>
        <p:spPr bwMode="auto">
          <a:xfrm>
            <a:off x="3141663" y="4038600"/>
            <a:ext cx="2614612" cy="455613"/>
          </a:xfrm>
          <a:prstGeom prst="rect">
            <a:avLst/>
          </a:prstGeom>
          <a:noFill/>
          <a:ln w="9525">
            <a:solidFill>
              <a:srgbClr val="00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45063" name="Line 7"/>
          <p:cNvSpPr>
            <a:spLocks noChangeShapeType="1"/>
          </p:cNvSpPr>
          <p:nvPr/>
        </p:nvSpPr>
        <p:spPr bwMode="auto">
          <a:xfrm flipV="1">
            <a:off x="3467100" y="4500563"/>
            <a:ext cx="390525" cy="642937"/>
          </a:xfrm>
          <a:prstGeom prst="line">
            <a:avLst/>
          </a:prstGeom>
          <a:noFill/>
          <a:ln w="9525">
            <a:solidFill>
              <a:srgbClr val="00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5064" name="Text Box 8"/>
          <p:cNvSpPr txBox="1">
            <a:spLocks noChangeArrowheads="1"/>
          </p:cNvSpPr>
          <p:nvPr/>
        </p:nvSpPr>
        <p:spPr bwMode="auto">
          <a:xfrm>
            <a:off x="1447800" y="5133975"/>
            <a:ext cx="40147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800">
                <a:solidFill>
                  <a:schemeClr val="folHlink"/>
                </a:solidFill>
              </a:rPr>
              <a:t>guess ← (improve f guess)</a:t>
            </a:r>
            <a:endParaRPr lang="ja-JP" altLang="en-US" sz="2800">
              <a:solidFill>
                <a:schemeClr val="folHlink"/>
              </a:solidFill>
            </a:endParaRPr>
          </a:p>
        </p:txBody>
      </p:sp>
      <p:sp>
        <p:nvSpPr>
          <p:cNvPr id="45065" name="Line 12"/>
          <p:cNvSpPr>
            <a:spLocks noChangeShapeType="1"/>
          </p:cNvSpPr>
          <p:nvPr/>
        </p:nvSpPr>
        <p:spPr bwMode="auto">
          <a:xfrm flipV="1">
            <a:off x="7162800" y="4475163"/>
            <a:ext cx="47625" cy="858837"/>
          </a:xfrm>
          <a:prstGeom prst="line">
            <a:avLst/>
          </a:prstGeom>
          <a:noFill/>
          <a:ln w="9525">
            <a:solidFill>
              <a:srgbClr val="00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5066" name="Rectangle 13"/>
          <p:cNvSpPr>
            <a:spLocks noChangeArrowheads="1"/>
          </p:cNvSpPr>
          <p:nvPr/>
        </p:nvSpPr>
        <p:spPr bwMode="auto">
          <a:xfrm>
            <a:off x="5543550" y="5486400"/>
            <a:ext cx="369887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800">
                <a:solidFill>
                  <a:schemeClr val="folHlink"/>
                </a:solidFill>
              </a:rPr>
              <a:t>number ← number </a:t>
            </a:r>
            <a:r>
              <a:rPr lang="ja-JP" altLang="en-US" sz="2800">
                <a:solidFill>
                  <a:schemeClr val="folHlink"/>
                </a:solidFill>
              </a:rPr>
              <a:t>－ </a:t>
            </a:r>
            <a:r>
              <a:rPr lang="en-US" altLang="ja-JP" sz="2800">
                <a:solidFill>
                  <a:schemeClr val="folHlink"/>
                </a:solidFill>
              </a:rPr>
              <a:t>1</a:t>
            </a:r>
            <a:endParaRPr lang="ja-JP" altLang="en-US" sz="2800">
              <a:solidFill>
                <a:schemeClr val="folHlink"/>
              </a:solidFill>
            </a:endParaRPr>
          </a:p>
        </p:txBody>
      </p:sp>
      <p:sp>
        <p:nvSpPr>
          <p:cNvPr id="12" name="Rectangle 2"/>
          <p:cNvSpPr>
            <a:spLocks noGrp="1" noChangeArrowheads="1"/>
          </p:cNvSpPr>
          <p:nvPr>
            <p:ph type="title"/>
          </p:nvPr>
        </p:nvSpPr>
        <p:spPr/>
        <p:txBody>
          <a:bodyPr>
            <a:normAutofit fontScale="90000"/>
          </a:bodyPr>
          <a:lstStyle/>
          <a:p>
            <a:pPr eaLnBrk="1" hangingPunct="1"/>
            <a:r>
              <a:rPr lang="ja-JP" altLang="en-US" sz="4000" dirty="0"/>
              <a:t>ニュートン法での繰り返し処理</a:t>
            </a:r>
            <a:endParaRPr lang="en-US" altLang="ja-JP" sz="4000" dirty="0"/>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42</a:t>
            </a:fld>
            <a:endParaRPr kumimoji="1" lang="ja-JP" altLang="en-US"/>
          </a:p>
        </p:txBody>
      </p:sp>
    </p:spTree>
    <p:extLst>
      <p:ext uri="{BB962C8B-B14F-4D97-AF65-F5344CB8AC3E}">
        <p14:creationId xmlns:p14="http://schemas.microsoft.com/office/powerpoint/2010/main" val="15240571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280988" y="1389063"/>
            <a:ext cx="544830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110000"/>
              </a:lnSpc>
              <a:spcBef>
                <a:spcPct val="0"/>
              </a:spcBef>
              <a:buFontTx/>
              <a:buNone/>
            </a:pPr>
            <a:r>
              <a:rPr lang="en-US" altLang="ja-JP" sz="2000"/>
              <a:t>(</a:t>
            </a:r>
            <a:r>
              <a:rPr lang="en-US" altLang="ja-JP" sz="2000">
                <a:solidFill>
                  <a:schemeClr val="accent2"/>
                </a:solidFill>
              </a:rPr>
              <a:t>newton</a:t>
            </a:r>
            <a:r>
              <a:rPr lang="en-US" altLang="ja-JP" sz="2000"/>
              <a:t> f </a:t>
            </a:r>
            <a:r>
              <a:rPr lang="en-US" altLang="ja-JP" sz="2000">
                <a:solidFill>
                  <a:schemeClr val="tx2"/>
                </a:solidFill>
              </a:rPr>
              <a:t>#i1</a:t>
            </a:r>
            <a:r>
              <a:rPr lang="ja-JP" altLang="en-US" sz="2000"/>
              <a:t> </a:t>
            </a:r>
            <a:r>
              <a:rPr lang="en-US" altLang="ja-JP" sz="2000"/>
              <a:t>0.00001 10000) </a:t>
            </a:r>
          </a:p>
          <a:p>
            <a:pPr eaLnBrk="1" hangingPunct="1">
              <a:lnSpc>
                <a:spcPct val="110000"/>
              </a:lnSpc>
              <a:spcBef>
                <a:spcPct val="0"/>
              </a:spcBef>
              <a:buFontTx/>
              <a:buNone/>
            </a:pPr>
            <a:r>
              <a:rPr lang="en-US" altLang="ja-JP" sz="2000"/>
              <a:t>= …</a:t>
            </a:r>
          </a:p>
          <a:p>
            <a:pPr eaLnBrk="1" hangingPunct="1">
              <a:lnSpc>
                <a:spcPct val="110000"/>
              </a:lnSpc>
              <a:spcBef>
                <a:spcPct val="0"/>
              </a:spcBef>
              <a:buFontTx/>
              <a:buNone/>
            </a:pPr>
            <a:r>
              <a:rPr lang="en-US" altLang="ja-JP" sz="2000"/>
              <a:t>= (</a:t>
            </a:r>
            <a:r>
              <a:rPr lang="en-US" altLang="ja-JP" sz="2000">
                <a:solidFill>
                  <a:schemeClr val="accent2"/>
                </a:solidFill>
              </a:rPr>
              <a:t>newton</a:t>
            </a:r>
            <a:r>
              <a:rPr lang="en-US" altLang="ja-JP" sz="2000"/>
              <a:t> f </a:t>
            </a:r>
            <a:r>
              <a:rPr lang="en-US" altLang="ja-JP" sz="2000">
                <a:solidFill>
                  <a:schemeClr val="tx2"/>
                </a:solidFill>
              </a:rPr>
              <a:t>#i3.0</a:t>
            </a:r>
            <a:r>
              <a:rPr lang="en-US" altLang="ja-JP" sz="2000"/>
              <a:t> 0.00001 10000)</a:t>
            </a:r>
          </a:p>
          <a:p>
            <a:pPr eaLnBrk="1" hangingPunct="1">
              <a:lnSpc>
                <a:spcPct val="110000"/>
              </a:lnSpc>
              <a:spcBef>
                <a:spcPct val="0"/>
              </a:spcBef>
              <a:buFontTx/>
              <a:buNone/>
            </a:pPr>
            <a:r>
              <a:rPr lang="en-US" altLang="ja-JP" sz="2000"/>
              <a:t>= …</a:t>
            </a:r>
          </a:p>
          <a:p>
            <a:pPr eaLnBrk="1" hangingPunct="1">
              <a:lnSpc>
                <a:spcPct val="110000"/>
              </a:lnSpc>
              <a:spcBef>
                <a:spcPct val="0"/>
              </a:spcBef>
              <a:buFontTx/>
              <a:buNone/>
            </a:pPr>
            <a:r>
              <a:rPr lang="en-US" altLang="ja-JP" sz="2000">
                <a:solidFill>
                  <a:srgbClr val="008000"/>
                </a:solidFill>
              </a:rPr>
              <a:t>= </a:t>
            </a:r>
            <a:r>
              <a:rPr lang="en-US" altLang="ja-JP" sz="2000"/>
              <a:t>(</a:t>
            </a:r>
            <a:r>
              <a:rPr lang="en-US" altLang="ja-JP" sz="2000">
                <a:solidFill>
                  <a:schemeClr val="accent2"/>
                </a:solidFill>
              </a:rPr>
              <a:t>newton</a:t>
            </a:r>
            <a:r>
              <a:rPr lang="en-US" altLang="ja-JP" sz="2000"/>
              <a:t> f </a:t>
            </a:r>
            <a:r>
              <a:rPr lang="en-US" altLang="ja-JP" sz="2000">
                <a:solidFill>
                  <a:schemeClr val="tx2"/>
                </a:solidFill>
              </a:rPr>
              <a:t>#i2.3333333333333335</a:t>
            </a:r>
            <a:r>
              <a:rPr lang="en-US" altLang="ja-JP" sz="2000"/>
              <a:t> 0.00001 9999)</a:t>
            </a:r>
          </a:p>
          <a:p>
            <a:pPr eaLnBrk="1" hangingPunct="1">
              <a:lnSpc>
                <a:spcPct val="110000"/>
              </a:lnSpc>
              <a:spcBef>
                <a:spcPct val="0"/>
              </a:spcBef>
              <a:buFontTx/>
              <a:buNone/>
            </a:pPr>
            <a:r>
              <a:rPr lang="en-US" altLang="ja-JP" sz="2000"/>
              <a:t>= …</a:t>
            </a:r>
          </a:p>
          <a:p>
            <a:pPr eaLnBrk="1" hangingPunct="1">
              <a:lnSpc>
                <a:spcPct val="110000"/>
              </a:lnSpc>
              <a:spcBef>
                <a:spcPct val="0"/>
              </a:spcBef>
              <a:buFontTx/>
              <a:buNone/>
            </a:pPr>
            <a:r>
              <a:rPr lang="en-US" altLang="ja-JP" sz="2000">
                <a:solidFill>
                  <a:srgbClr val="008000"/>
                </a:solidFill>
              </a:rPr>
              <a:t>= </a:t>
            </a:r>
            <a:r>
              <a:rPr lang="en-US" altLang="ja-JP" sz="2000"/>
              <a:t>(</a:t>
            </a:r>
            <a:r>
              <a:rPr lang="en-US" altLang="ja-JP" sz="2000">
                <a:solidFill>
                  <a:schemeClr val="accent2"/>
                </a:solidFill>
              </a:rPr>
              <a:t>newton</a:t>
            </a:r>
            <a:r>
              <a:rPr lang="en-US" altLang="ja-JP" sz="2000"/>
              <a:t> f </a:t>
            </a:r>
            <a:r>
              <a:rPr lang="en-US" altLang="ja-JP" sz="2000">
                <a:solidFill>
                  <a:schemeClr val="tx2"/>
                </a:solidFill>
              </a:rPr>
              <a:t>#i2.238095238095238</a:t>
            </a:r>
            <a:r>
              <a:rPr lang="en-US" altLang="ja-JP" sz="2000"/>
              <a:t> 0.00001 9998)</a:t>
            </a:r>
          </a:p>
          <a:p>
            <a:pPr eaLnBrk="1" hangingPunct="1">
              <a:lnSpc>
                <a:spcPct val="110000"/>
              </a:lnSpc>
              <a:spcBef>
                <a:spcPct val="0"/>
              </a:spcBef>
              <a:buFontTx/>
              <a:buNone/>
            </a:pPr>
            <a:r>
              <a:rPr lang="en-US" altLang="ja-JP" sz="2000"/>
              <a:t>= …</a:t>
            </a:r>
          </a:p>
          <a:p>
            <a:pPr eaLnBrk="1" hangingPunct="1">
              <a:lnSpc>
                <a:spcPct val="110000"/>
              </a:lnSpc>
              <a:spcBef>
                <a:spcPct val="0"/>
              </a:spcBef>
              <a:buFontTx/>
              <a:buNone/>
            </a:pPr>
            <a:r>
              <a:rPr lang="en-US" altLang="ja-JP" sz="2000">
                <a:solidFill>
                  <a:srgbClr val="008000"/>
                </a:solidFill>
              </a:rPr>
              <a:t>= </a:t>
            </a:r>
            <a:r>
              <a:rPr lang="en-US" altLang="ja-JP" sz="2000"/>
              <a:t>(</a:t>
            </a:r>
            <a:r>
              <a:rPr lang="en-US" altLang="ja-JP" sz="2000">
                <a:solidFill>
                  <a:schemeClr val="accent2"/>
                </a:solidFill>
              </a:rPr>
              <a:t>newton</a:t>
            </a:r>
            <a:r>
              <a:rPr lang="en-US" altLang="ja-JP" sz="2000"/>
              <a:t> f </a:t>
            </a:r>
            <a:r>
              <a:rPr lang="en-US" altLang="ja-JP" sz="2000">
                <a:solidFill>
                  <a:schemeClr val="tx2"/>
                </a:solidFill>
              </a:rPr>
              <a:t>#i2.2360688956433634</a:t>
            </a:r>
            <a:r>
              <a:rPr lang="en-US" altLang="ja-JP" sz="2000"/>
              <a:t> 0.00001 9997)</a:t>
            </a:r>
          </a:p>
          <a:p>
            <a:pPr eaLnBrk="1" hangingPunct="1">
              <a:lnSpc>
                <a:spcPct val="110000"/>
              </a:lnSpc>
              <a:buFontTx/>
              <a:buNone/>
            </a:pPr>
            <a:r>
              <a:rPr lang="en-US" altLang="ja-JP" sz="2000"/>
              <a:t>= …</a:t>
            </a:r>
          </a:p>
          <a:p>
            <a:pPr eaLnBrk="1" hangingPunct="1">
              <a:spcBef>
                <a:spcPct val="0"/>
              </a:spcBef>
              <a:buFontTx/>
              <a:buNone/>
            </a:pPr>
            <a:r>
              <a:rPr lang="en-US" altLang="ja-JP" sz="2000">
                <a:solidFill>
                  <a:srgbClr val="008000"/>
                </a:solidFill>
              </a:rPr>
              <a:t>= </a:t>
            </a:r>
            <a:r>
              <a:rPr lang="en-US" altLang="ja-JP" sz="2000"/>
              <a:t>(</a:t>
            </a:r>
            <a:r>
              <a:rPr lang="en-US" altLang="ja-JP" sz="2000">
                <a:solidFill>
                  <a:schemeClr val="accent2"/>
                </a:solidFill>
              </a:rPr>
              <a:t>newton</a:t>
            </a:r>
            <a:r>
              <a:rPr lang="en-US" altLang="ja-JP" sz="2000"/>
              <a:t> f </a:t>
            </a:r>
            <a:r>
              <a:rPr lang="en-US" altLang="ja-JP" sz="2000">
                <a:solidFill>
                  <a:schemeClr val="tx2"/>
                </a:solidFill>
              </a:rPr>
              <a:t>#i2.236067977499978</a:t>
            </a:r>
            <a:r>
              <a:rPr lang="en-US" altLang="ja-JP" sz="2000"/>
              <a:t> 0.00001 9996)</a:t>
            </a:r>
          </a:p>
          <a:p>
            <a:pPr eaLnBrk="1" hangingPunct="1">
              <a:spcBef>
                <a:spcPct val="0"/>
              </a:spcBef>
              <a:buFontTx/>
              <a:buNone/>
            </a:pPr>
            <a:r>
              <a:rPr lang="en-US" altLang="ja-JP" sz="2000"/>
              <a:t>= …</a:t>
            </a:r>
            <a:endParaRPr lang="ja-JP" altLang="en-US" sz="2000"/>
          </a:p>
        </p:txBody>
      </p:sp>
      <p:sp>
        <p:nvSpPr>
          <p:cNvPr id="46083" name="Rectangle 3"/>
          <p:cNvSpPr>
            <a:spLocks noGrp="1" noChangeArrowheads="1"/>
          </p:cNvSpPr>
          <p:nvPr>
            <p:ph type="title"/>
          </p:nvPr>
        </p:nvSpPr>
        <p:spPr>
          <a:xfrm>
            <a:off x="298450" y="301625"/>
            <a:ext cx="8545513" cy="430213"/>
          </a:xfrm>
        </p:spPr>
        <p:txBody>
          <a:bodyPr>
            <a:normAutofit fontScale="90000"/>
          </a:bodyPr>
          <a:lstStyle/>
          <a:p>
            <a:pPr eaLnBrk="1" hangingPunct="1"/>
            <a:r>
              <a:rPr lang="en-US" altLang="ja-JP" sz="3600">
                <a:latin typeface="Arial Unicode MS" pitchFamily="50" charset="-128"/>
              </a:rPr>
              <a:t>f(x) = x</a:t>
            </a:r>
            <a:r>
              <a:rPr lang="en-US" altLang="ja-JP" sz="3600" baseline="30000">
                <a:latin typeface="Arial Unicode MS" pitchFamily="50" charset="-128"/>
              </a:rPr>
              <a:t>2</a:t>
            </a:r>
            <a:r>
              <a:rPr lang="en-US" altLang="ja-JP" sz="3600">
                <a:latin typeface="Arial Unicode MS" pitchFamily="50" charset="-128"/>
              </a:rPr>
              <a:t> - 5</a:t>
            </a:r>
            <a:r>
              <a:rPr lang="ja-JP" altLang="en-US" sz="3600"/>
              <a:t> での </a:t>
            </a:r>
            <a:r>
              <a:rPr lang="en-US" altLang="ja-JP" sz="3600"/>
              <a:t>x</a:t>
            </a:r>
            <a:r>
              <a:rPr lang="en-US" altLang="ja-JP" sz="3600" baseline="-25000"/>
              <a:t>1</a:t>
            </a:r>
            <a:r>
              <a:rPr lang="en-US" altLang="ja-JP" sz="3600"/>
              <a:t>, x</a:t>
            </a:r>
            <a:r>
              <a:rPr lang="en-US" altLang="ja-JP" sz="3600" baseline="-25000"/>
              <a:t>2</a:t>
            </a:r>
            <a:r>
              <a:rPr lang="en-US" altLang="ja-JP" sz="3600"/>
              <a:t> ...</a:t>
            </a:r>
            <a:r>
              <a:rPr lang="ja-JP" altLang="en-US" sz="3600"/>
              <a:t>　の収束の様子</a:t>
            </a:r>
          </a:p>
        </p:txBody>
      </p:sp>
      <p:sp>
        <p:nvSpPr>
          <p:cNvPr id="46084" name="AutoShape 4"/>
          <p:cNvSpPr>
            <a:spLocks/>
          </p:cNvSpPr>
          <p:nvPr/>
        </p:nvSpPr>
        <p:spPr bwMode="auto">
          <a:xfrm rot="5400000">
            <a:off x="2502694" y="4425156"/>
            <a:ext cx="293688" cy="2092325"/>
          </a:xfrm>
          <a:prstGeom prst="rightBrace">
            <a:avLst>
              <a:gd name="adj1" fmla="val 59369"/>
              <a:gd name="adj2" fmla="val 50000"/>
            </a:avLst>
          </a:prstGeom>
          <a:noFill/>
          <a:ln w="28575">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46085" name="Text Box 5"/>
          <p:cNvSpPr txBox="1">
            <a:spLocks noChangeArrowheads="1"/>
          </p:cNvSpPr>
          <p:nvPr/>
        </p:nvSpPr>
        <p:spPr bwMode="auto">
          <a:xfrm>
            <a:off x="1985963" y="5691188"/>
            <a:ext cx="1119187"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a:solidFill>
                  <a:srgbClr val="008000"/>
                </a:solidFill>
              </a:rPr>
              <a:t>guess</a:t>
            </a:r>
          </a:p>
        </p:txBody>
      </p:sp>
      <p:sp>
        <p:nvSpPr>
          <p:cNvPr id="46086" name="AutoShape 8"/>
          <p:cNvSpPr>
            <a:spLocks/>
          </p:cNvSpPr>
          <p:nvPr/>
        </p:nvSpPr>
        <p:spPr bwMode="auto">
          <a:xfrm rot="5400000">
            <a:off x="4202113" y="4994275"/>
            <a:ext cx="293688" cy="915987"/>
          </a:xfrm>
          <a:prstGeom prst="rightBrace">
            <a:avLst>
              <a:gd name="adj1" fmla="val 25991"/>
              <a:gd name="adj2" fmla="val 50000"/>
            </a:avLst>
          </a:prstGeom>
          <a:noFill/>
          <a:ln w="28575">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46087" name="Text Box 9"/>
          <p:cNvSpPr txBox="1">
            <a:spLocks noChangeArrowheads="1"/>
          </p:cNvSpPr>
          <p:nvPr/>
        </p:nvSpPr>
        <p:spPr bwMode="auto">
          <a:xfrm>
            <a:off x="3868738" y="5659438"/>
            <a:ext cx="10287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a:solidFill>
                  <a:srgbClr val="008000"/>
                </a:solidFill>
              </a:rPr>
              <a:t>delta</a:t>
            </a:r>
          </a:p>
        </p:txBody>
      </p:sp>
      <p:sp>
        <p:nvSpPr>
          <p:cNvPr id="46088" name="AutoShape 10"/>
          <p:cNvSpPr>
            <a:spLocks/>
          </p:cNvSpPr>
          <p:nvPr/>
        </p:nvSpPr>
        <p:spPr bwMode="auto">
          <a:xfrm rot="5400000">
            <a:off x="5003800" y="5191125"/>
            <a:ext cx="293688" cy="515938"/>
          </a:xfrm>
          <a:prstGeom prst="rightBrace">
            <a:avLst>
              <a:gd name="adj1" fmla="val 14640"/>
              <a:gd name="adj2" fmla="val 50000"/>
            </a:avLst>
          </a:prstGeom>
          <a:noFill/>
          <a:ln w="28575">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46089" name="Text Box 11"/>
          <p:cNvSpPr txBox="1">
            <a:spLocks noChangeArrowheads="1"/>
          </p:cNvSpPr>
          <p:nvPr/>
        </p:nvSpPr>
        <p:spPr bwMode="auto">
          <a:xfrm>
            <a:off x="4887913" y="5632450"/>
            <a:ext cx="150812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a:solidFill>
                  <a:srgbClr val="008000"/>
                </a:solidFill>
              </a:rPr>
              <a:t>number</a:t>
            </a:r>
          </a:p>
        </p:txBody>
      </p:sp>
      <p:sp>
        <p:nvSpPr>
          <p:cNvPr id="46090" name="Text Box 15"/>
          <p:cNvSpPr txBox="1">
            <a:spLocks noChangeArrowheads="1"/>
          </p:cNvSpPr>
          <p:nvPr/>
        </p:nvSpPr>
        <p:spPr bwMode="auto">
          <a:xfrm>
            <a:off x="5051425" y="1308100"/>
            <a:ext cx="3876675" cy="830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lvl="1" eaLnBrk="1" hangingPunct="1">
              <a:spcBef>
                <a:spcPct val="0"/>
              </a:spcBef>
              <a:buFontTx/>
              <a:buNone/>
            </a:pPr>
            <a:r>
              <a:rPr lang="ja-JP" altLang="en-US" sz="2400"/>
              <a:t>方程式　</a:t>
            </a:r>
            <a:r>
              <a:rPr lang="en-US" altLang="ja-JP" sz="2400">
                <a:solidFill>
                  <a:schemeClr val="accent2"/>
                </a:solidFill>
              </a:rPr>
              <a:t>f(x) = x2 - 5</a:t>
            </a:r>
          </a:p>
          <a:p>
            <a:pPr lvl="1" eaLnBrk="1" hangingPunct="1">
              <a:spcBef>
                <a:spcPct val="0"/>
              </a:spcBef>
              <a:buFontTx/>
              <a:buNone/>
            </a:pPr>
            <a:r>
              <a:rPr lang="en-US" altLang="ja-JP" sz="2400"/>
              <a:t>f(x)</a:t>
            </a:r>
            <a:r>
              <a:rPr lang="ja-JP" altLang="en-US" sz="2400"/>
              <a:t>の導関数　</a:t>
            </a:r>
            <a:r>
              <a:rPr lang="en-US" altLang="ja-JP" sz="2400">
                <a:solidFill>
                  <a:schemeClr val="accent2"/>
                </a:solidFill>
              </a:rPr>
              <a:t>f '(x) = 2x</a:t>
            </a:r>
            <a:endParaRPr lang="ja-JP" altLang="en-US" sz="2400">
              <a:solidFill>
                <a:schemeClr val="accent2"/>
              </a:solidFill>
            </a:endParaRP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43</a:t>
            </a:fld>
            <a:endParaRPr kumimoji="1" lang="ja-JP" altLang="en-US"/>
          </a:p>
        </p:txBody>
      </p:sp>
    </p:spTree>
    <p:extLst>
      <p:ext uri="{BB962C8B-B14F-4D97-AF65-F5344CB8AC3E}">
        <p14:creationId xmlns:p14="http://schemas.microsoft.com/office/powerpoint/2010/main" val="13099165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body" idx="1"/>
          </p:nvPr>
        </p:nvSpPr>
        <p:spPr>
          <a:xfrm>
            <a:off x="368300" y="1346200"/>
            <a:ext cx="7785100" cy="5207000"/>
          </a:xfrm>
        </p:spPr>
        <p:txBody>
          <a:bodyPr/>
          <a:lstStyle/>
          <a:p>
            <a:pPr eaLnBrk="1" hangingPunct="1">
              <a:lnSpc>
                <a:spcPct val="115000"/>
              </a:lnSpc>
            </a:pPr>
            <a:r>
              <a:rPr lang="ja-JP" altLang="en-US">
                <a:solidFill>
                  <a:schemeClr val="accent2"/>
                </a:solidFill>
                <a:latin typeface="Arial Unicode MS" pitchFamily="50" charset="-128"/>
              </a:rPr>
              <a:t>初期近似値の決め方</a:t>
            </a:r>
          </a:p>
          <a:p>
            <a:pPr lvl="1" eaLnBrk="1" hangingPunct="1">
              <a:lnSpc>
                <a:spcPct val="115000"/>
              </a:lnSpc>
            </a:pPr>
            <a:r>
              <a:rPr lang="ja-JP" altLang="en-US">
                <a:latin typeface="Arial Unicode MS" pitchFamily="50" charset="-128"/>
              </a:rPr>
              <a:t>初期近似値の設定の際、あまりに解と掛け離れた値を与えると、収束するのに時間がかかったり、</a:t>
            </a:r>
            <a:r>
              <a:rPr lang="ja-JP" altLang="en-US">
                <a:solidFill>
                  <a:schemeClr val="tx2"/>
                </a:solidFill>
                <a:latin typeface="Arial Unicode MS" pitchFamily="50" charset="-128"/>
              </a:rPr>
              <a:t>収束しなかったりする</a:t>
            </a:r>
          </a:p>
          <a:p>
            <a:pPr eaLnBrk="1" hangingPunct="1">
              <a:lnSpc>
                <a:spcPct val="115000"/>
              </a:lnSpc>
            </a:pPr>
            <a:r>
              <a:rPr lang="en-US" altLang="ja-JP">
                <a:solidFill>
                  <a:schemeClr val="accent2"/>
                </a:solidFill>
                <a:latin typeface="Arial Unicode MS" pitchFamily="50" charset="-128"/>
              </a:rPr>
              <a:t>delta </a:t>
            </a:r>
            <a:r>
              <a:rPr lang="ja-JP" altLang="en-US">
                <a:solidFill>
                  <a:schemeClr val="accent2"/>
                </a:solidFill>
                <a:latin typeface="Arial Unicode MS" pitchFamily="50" charset="-128"/>
              </a:rPr>
              <a:t>の決め方</a:t>
            </a:r>
          </a:p>
          <a:p>
            <a:pPr lvl="1" eaLnBrk="1" hangingPunct="1">
              <a:lnSpc>
                <a:spcPct val="115000"/>
              </a:lnSpc>
            </a:pPr>
            <a:r>
              <a:rPr lang="ja-JP" altLang="en-US">
                <a:solidFill>
                  <a:schemeClr val="tx2"/>
                </a:solidFill>
                <a:latin typeface="Arial Unicode MS" pitchFamily="50" charset="-128"/>
              </a:rPr>
              <a:t>どの程度の精度で計算するか</a:t>
            </a:r>
            <a:r>
              <a:rPr lang="ja-JP" altLang="en-US">
                <a:latin typeface="Arial Unicode MS" pitchFamily="50" charset="-128"/>
              </a:rPr>
              <a:t>を決定していないと，</a:t>
            </a:r>
            <a:r>
              <a:rPr lang="en-US" altLang="ja-JP">
                <a:latin typeface="Arial Unicode MS" pitchFamily="50" charset="-128"/>
              </a:rPr>
              <a:t>ε</a:t>
            </a:r>
            <a:r>
              <a:rPr lang="ja-JP" altLang="en-US">
                <a:latin typeface="Arial Unicode MS" pitchFamily="50" charset="-128"/>
              </a:rPr>
              <a:t>が決まらない</a:t>
            </a:r>
            <a:endParaRPr lang="ja-JP" altLang="en-US" sz="2400">
              <a:latin typeface="Arial Unicode MS" pitchFamily="50" charset="-128"/>
            </a:endParaRPr>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ニュートン法の注意点</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44</a:t>
            </a:fld>
            <a:endParaRPr kumimoji="1" lang="ja-JP" altLang="en-US"/>
          </a:p>
        </p:txBody>
      </p:sp>
    </p:spTree>
    <p:extLst>
      <p:ext uri="{BB962C8B-B14F-4D97-AF65-F5344CB8AC3E}">
        <p14:creationId xmlns:p14="http://schemas.microsoft.com/office/powerpoint/2010/main" val="14161790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Text Box 3"/>
          <p:cNvSpPr txBox="1">
            <a:spLocks noChangeArrowheads="1"/>
          </p:cNvSpPr>
          <p:nvPr/>
        </p:nvSpPr>
        <p:spPr bwMode="auto">
          <a:xfrm>
            <a:off x="153988" y="3381375"/>
            <a:ext cx="3598862" cy="175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50000"/>
              </a:spcBef>
              <a:buFontTx/>
              <a:buNone/>
            </a:pPr>
            <a:r>
              <a:rPr lang="ja-JP" altLang="en-US" sz="2400">
                <a:solidFill>
                  <a:schemeClr val="tx2"/>
                </a:solidFill>
              </a:rPr>
              <a:t>初期近似値の選び方次第では，収束がしないことがありえる</a:t>
            </a:r>
          </a:p>
          <a:p>
            <a:pPr eaLnBrk="1" hangingPunct="1">
              <a:spcBef>
                <a:spcPct val="50000"/>
              </a:spcBef>
              <a:buFontTx/>
              <a:buNone/>
            </a:pPr>
            <a:r>
              <a:rPr lang="ja-JP" altLang="en-US" sz="2400">
                <a:solidFill>
                  <a:schemeClr val="tx2"/>
                </a:solidFill>
              </a:rPr>
              <a:t>　</a:t>
            </a:r>
          </a:p>
        </p:txBody>
      </p:sp>
      <p:sp>
        <p:nvSpPr>
          <p:cNvPr id="48132" name="Rectangle 4"/>
          <p:cNvSpPr>
            <a:spLocks noChangeArrowheads="1"/>
          </p:cNvSpPr>
          <p:nvPr/>
        </p:nvSpPr>
        <p:spPr bwMode="auto">
          <a:xfrm>
            <a:off x="206375" y="1074738"/>
            <a:ext cx="3814763" cy="156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400"/>
              <a:t>ニュートン法は</a:t>
            </a:r>
            <a:r>
              <a:rPr lang="en-US" altLang="ja-JP" sz="2400"/>
              <a:t>, </a:t>
            </a:r>
            <a:r>
              <a:rPr lang="ja-JP" altLang="en-US" sz="2400"/>
              <a:t>出発点とする十分近い解を見付けることができれば</a:t>
            </a:r>
            <a:r>
              <a:rPr lang="en-US" altLang="ja-JP" sz="2400"/>
              <a:t>, </a:t>
            </a:r>
            <a:r>
              <a:rPr lang="ja-JP" altLang="en-US" sz="2400"/>
              <a:t>収束が早い</a:t>
            </a:r>
            <a:r>
              <a:rPr lang="en-US" altLang="ja-JP" sz="2400"/>
              <a:t>.</a:t>
            </a:r>
          </a:p>
        </p:txBody>
      </p:sp>
      <p:sp>
        <p:nvSpPr>
          <p:cNvPr id="48133" name="AutoShape 5"/>
          <p:cNvSpPr>
            <a:spLocks noChangeArrowheads="1"/>
          </p:cNvSpPr>
          <p:nvPr/>
        </p:nvSpPr>
        <p:spPr bwMode="auto">
          <a:xfrm>
            <a:off x="1616075" y="2552700"/>
            <a:ext cx="684213" cy="665163"/>
          </a:xfrm>
          <a:prstGeom prst="upDownArrow">
            <a:avLst>
              <a:gd name="adj1" fmla="val 50000"/>
              <a:gd name="adj2" fmla="val 2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48134" name="Text Box 6"/>
          <p:cNvSpPr txBox="1">
            <a:spLocks noChangeArrowheads="1"/>
          </p:cNvSpPr>
          <p:nvPr/>
        </p:nvSpPr>
        <p:spPr bwMode="auto">
          <a:xfrm>
            <a:off x="276225" y="5502275"/>
            <a:ext cx="1168400" cy="58896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50000"/>
              </a:spcBef>
              <a:buFontTx/>
              <a:buNone/>
            </a:pPr>
            <a:r>
              <a:rPr lang="ja-JP" altLang="en-US"/>
              <a:t>対策</a:t>
            </a:r>
          </a:p>
        </p:txBody>
      </p:sp>
      <p:sp>
        <p:nvSpPr>
          <p:cNvPr id="48135" name="Line 7"/>
          <p:cNvSpPr>
            <a:spLocks noChangeShapeType="1"/>
          </p:cNvSpPr>
          <p:nvPr/>
        </p:nvSpPr>
        <p:spPr bwMode="auto">
          <a:xfrm>
            <a:off x="4900613" y="2946400"/>
            <a:ext cx="340677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8136" name="Line 8"/>
          <p:cNvSpPr>
            <a:spLocks noChangeShapeType="1"/>
          </p:cNvSpPr>
          <p:nvPr/>
        </p:nvSpPr>
        <p:spPr bwMode="auto">
          <a:xfrm flipV="1">
            <a:off x="5657850" y="1271588"/>
            <a:ext cx="0" cy="26050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8137" name="Freeform 9"/>
          <p:cNvSpPr>
            <a:spLocks/>
          </p:cNvSpPr>
          <p:nvPr/>
        </p:nvSpPr>
        <p:spPr bwMode="auto">
          <a:xfrm>
            <a:off x="5467350" y="1552575"/>
            <a:ext cx="2462213" cy="2136775"/>
          </a:xfrm>
          <a:custGeom>
            <a:avLst/>
            <a:gdLst>
              <a:gd name="T0" fmla="*/ 0 w 1180"/>
              <a:gd name="T1" fmla="*/ 2147483646 h 1043"/>
              <a:gd name="T2" fmla="*/ 792425695 w 1180"/>
              <a:gd name="T3" fmla="*/ 2147483646 h 1043"/>
              <a:gd name="T4" fmla="*/ 2147483646 w 1180"/>
              <a:gd name="T5" fmla="*/ 1330479446 h 1043"/>
              <a:gd name="T6" fmla="*/ 2147483646 w 1180"/>
              <a:gd name="T7" fmla="*/ 2147483646 h 1043"/>
              <a:gd name="T8" fmla="*/ 2147483646 w 1180"/>
              <a:gd name="T9" fmla="*/ 0 h 104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80" h="1043">
                <a:moveTo>
                  <a:pt x="0" y="861"/>
                </a:moveTo>
                <a:cubicBezTo>
                  <a:pt x="49" y="952"/>
                  <a:pt x="99" y="1043"/>
                  <a:pt x="182" y="952"/>
                </a:cubicBezTo>
                <a:cubicBezTo>
                  <a:pt x="265" y="861"/>
                  <a:pt x="378" y="385"/>
                  <a:pt x="499" y="317"/>
                </a:cubicBezTo>
                <a:cubicBezTo>
                  <a:pt x="620" y="249"/>
                  <a:pt x="795" y="597"/>
                  <a:pt x="908" y="544"/>
                </a:cubicBezTo>
                <a:cubicBezTo>
                  <a:pt x="1021" y="491"/>
                  <a:pt x="1100" y="245"/>
                  <a:pt x="1180" y="0"/>
                </a:cubicBezTo>
              </a:path>
            </a:pathLst>
          </a:custGeom>
          <a:noFill/>
          <a:ln w="22225">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8138" name="AutoShape 10"/>
          <p:cNvSpPr>
            <a:spLocks noChangeArrowheads="1"/>
          </p:cNvSpPr>
          <p:nvPr/>
        </p:nvSpPr>
        <p:spPr bwMode="auto">
          <a:xfrm>
            <a:off x="6037263" y="2946400"/>
            <a:ext cx="93662" cy="92075"/>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48139" name="Line 11"/>
          <p:cNvSpPr>
            <a:spLocks noChangeShapeType="1"/>
          </p:cNvSpPr>
          <p:nvPr/>
        </p:nvSpPr>
        <p:spPr bwMode="auto">
          <a:xfrm flipV="1">
            <a:off x="7300913" y="2660650"/>
            <a:ext cx="0" cy="2857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8140" name="Line 12"/>
          <p:cNvSpPr>
            <a:spLocks noChangeShapeType="1"/>
          </p:cNvSpPr>
          <p:nvPr/>
        </p:nvSpPr>
        <p:spPr bwMode="auto">
          <a:xfrm flipV="1">
            <a:off x="6888163" y="2946400"/>
            <a:ext cx="0" cy="920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8141" name="Line 13"/>
          <p:cNvSpPr>
            <a:spLocks noChangeShapeType="1"/>
          </p:cNvSpPr>
          <p:nvPr/>
        </p:nvSpPr>
        <p:spPr bwMode="auto">
          <a:xfrm flipV="1">
            <a:off x="7299325" y="2470150"/>
            <a:ext cx="274638" cy="477838"/>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8142" name="Text Box 14"/>
          <p:cNvSpPr txBox="1">
            <a:spLocks noChangeArrowheads="1"/>
          </p:cNvSpPr>
          <p:nvPr/>
        </p:nvSpPr>
        <p:spPr bwMode="auto">
          <a:xfrm>
            <a:off x="5260975" y="2738438"/>
            <a:ext cx="1201738" cy="420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50000"/>
              </a:spcBef>
              <a:buFontTx/>
              <a:buNone/>
            </a:pPr>
            <a:r>
              <a:rPr lang="en-US" altLang="ja-JP" baseline="-25000"/>
              <a:t>0</a:t>
            </a:r>
          </a:p>
        </p:txBody>
      </p:sp>
      <p:sp>
        <p:nvSpPr>
          <p:cNvPr id="48143" name="Text Box 15"/>
          <p:cNvSpPr txBox="1">
            <a:spLocks noChangeArrowheads="1"/>
          </p:cNvSpPr>
          <p:nvPr/>
        </p:nvSpPr>
        <p:spPr bwMode="auto">
          <a:xfrm>
            <a:off x="7942263" y="2743200"/>
            <a:ext cx="1201737" cy="42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50000"/>
              </a:spcBef>
              <a:buFontTx/>
              <a:buNone/>
            </a:pPr>
            <a:r>
              <a:rPr lang="en-US" altLang="ja-JP" baseline="-25000"/>
              <a:t>x</a:t>
            </a:r>
          </a:p>
        </p:txBody>
      </p:sp>
      <p:sp>
        <p:nvSpPr>
          <p:cNvPr id="48144" name="Text Box 16"/>
          <p:cNvSpPr txBox="1">
            <a:spLocks noChangeArrowheads="1"/>
          </p:cNvSpPr>
          <p:nvPr/>
        </p:nvSpPr>
        <p:spPr bwMode="auto">
          <a:xfrm>
            <a:off x="4979988" y="906463"/>
            <a:ext cx="1201737" cy="420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50000"/>
              </a:spcBef>
              <a:buFontTx/>
              <a:buNone/>
            </a:pPr>
            <a:r>
              <a:rPr lang="en-US" altLang="ja-JP" baseline="-25000"/>
              <a:t>f(x)</a:t>
            </a:r>
          </a:p>
        </p:txBody>
      </p:sp>
      <p:sp>
        <p:nvSpPr>
          <p:cNvPr id="48145" name="Oval 17"/>
          <p:cNvSpPr>
            <a:spLocks noChangeArrowheads="1"/>
          </p:cNvSpPr>
          <p:nvPr/>
        </p:nvSpPr>
        <p:spPr bwMode="auto">
          <a:xfrm>
            <a:off x="7489825" y="2400300"/>
            <a:ext cx="122238" cy="136525"/>
          </a:xfrm>
          <a:prstGeom prst="ellipse">
            <a:avLst/>
          </a:prstGeom>
          <a:solidFill>
            <a:schemeClr val="tx2"/>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48146" name="Text Box 18"/>
          <p:cNvSpPr txBox="1">
            <a:spLocks noChangeArrowheads="1"/>
          </p:cNvSpPr>
          <p:nvPr/>
        </p:nvSpPr>
        <p:spPr bwMode="auto">
          <a:xfrm>
            <a:off x="7353300" y="1947863"/>
            <a:ext cx="4921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400">
                <a:solidFill>
                  <a:schemeClr val="tx2"/>
                </a:solidFill>
              </a:rPr>
              <a:t>１</a:t>
            </a:r>
          </a:p>
        </p:txBody>
      </p:sp>
      <p:sp>
        <p:nvSpPr>
          <p:cNvPr id="48147" name="Oval 19"/>
          <p:cNvSpPr>
            <a:spLocks noChangeArrowheads="1"/>
          </p:cNvSpPr>
          <p:nvPr/>
        </p:nvSpPr>
        <p:spPr bwMode="auto">
          <a:xfrm>
            <a:off x="7240588" y="2584450"/>
            <a:ext cx="122237" cy="136525"/>
          </a:xfrm>
          <a:prstGeom prst="ellipse">
            <a:avLst/>
          </a:prstGeom>
          <a:solidFill>
            <a:schemeClr val="tx2"/>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48148" name="Text Box 20"/>
          <p:cNvSpPr txBox="1">
            <a:spLocks noChangeArrowheads="1"/>
          </p:cNvSpPr>
          <p:nvPr/>
        </p:nvSpPr>
        <p:spPr bwMode="auto">
          <a:xfrm>
            <a:off x="7096125" y="2171700"/>
            <a:ext cx="4921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400">
                <a:solidFill>
                  <a:schemeClr val="tx2"/>
                </a:solidFill>
              </a:rPr>
              <a:t>２</a:t>
            </a:r>
          </a:p>
        </p:txBody>
      </p:sp>
      <p:sp>
        <p:nvSpPr>
          <p:cNvPr id="48149" name="Line 21"/>
          <p:cNvSpPr>
            <a:spLocks noChangeShapeType="1"/>
          </p:cNvSpPr>
          <p:nvPr/>
        </p:nvSpPr>
        <p:spPr bwMode="auto">
          <a:xfrm>
            <a:off x="5099050" y="2682875"/>
            <a:ext cx="2203450" cy="3175"/>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8150" name="Text Box 22"/>
          <p:cNvSpPr txBox="1">
            <a:spLocks noChangeArrowheads="1"/>
          </p:cNvSpPr>
          <p:nvPr/>
        </p:nvSpPr>
        <p:spPr bwMode="auto">
          <a:xfrm>
            <a:off x="5002213" y="2251075"/>
            <a:ext cx="4921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400">
                <a:solidFill>
                  <a:schemeClr val="tx2"/>
                </a:solidFill>
              </a:rPr>
              <a:t>３</a:t>
            </a:r>
          </a:p>
        </p:txBody>
      </p:sp>
      <p:sp>
        <p:nvSpPr>
          <p:cNvPr id="48151" name="Rectangle 23"/>
          <p:cNvSpPr>
            <a:spLocks noChangeArrowheads="1"/>
          </p:cNvSpPr>
          <p:nvPr/>
        </p:nvSpPr>
        <p:spPr bwMode="auto">
          <a:xfrm>
            <a:off x="4038600" y="3344863"/>
            <a:ext cx="5468938" cy="3048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400"/>
              <a:t>関数ｆ</a:t>
            </a:r>
            <a:r>
              <a:rPr lang="en-US" altLang="ja-JP" sz="2400"/>
              <a:t>(x)</a:t>
            </a:r>
            <a:r>
              <a:rPr lang="ja-JP" altLang="en-US" sz="2400"/>
              <a:t>が単調でなくて変曲点を持つ</a:t>
            </a:r>
          </a:p>
          <a:p>
            <a:pPr eaLnBrk="1" hangingPunct="1">
              <a:spcBef>
                <a:spcPct val="0"/>
              </a:spcBef>
              <a:buFontTx/>
              <a:buNone/>
            </a:pPr>
            <a:r>
              <a:rPr lang="ja-JP" altLang="en-US" sz="2400"/>
              <a:t>（つまりｆ’</a:t>
            </a:r>
            <a:r>
              <a:rPr lang="en-US" altLang="ja-JP" sz="2400"/>
              <a:t>(x)</a:t>
            </a:r>
            <a:r>
              <a:rPr lang="ja-JP" altLang="en-US" sz="2400"/>
              <a:t>の符号が変わる）とき</a:t>
            </a:r>
          </a:p>
          <a:p>
            <a:pPr eaLnBrk="1" hangingPunct="1">
              <a:spcBef>
                <a:spcPct val="0"/>
              </a:spcBef>
              <a:buFontTx/>
              <a:buNone/>
            </a:pPr>
            <a:r>
              <a:rPr lang="ja-JP" altLang="en-US" sz="2400">
                <a:solidFill>
                  <a:srgbClr val="003300"/>
                </a:solidFill>
              </a:rPr>
              <a:t>例）　上の図では：</a:t>
            </a:r>
          </a:p>
          <a:p>
            <a:pPr eaLnBrk="1" hangingPunct="1">
              <a:spcBef>
                <a:spcPct val="0"/>
              </a:spcBef>
              <a:buFontTx/>
              <a:buNone/>
            </a:pPr>
            <a:r>
              <a:rPr lang="ja-JP" altLang="en-US" sz="2400">
                <a:solidFill>
                  <a:srgbClr val="003300"/>
                </a:solidFill>
              </a:rPr>
              <a:t>　　２：　</a:t>
            </a:r>
            <a:r>
              <a:rPr lang="en-US" altLang="ja-JP" sz="2400">
                <a:solidFill>
                  <a:srgbClr val="003300"/>
                </a:solidFill>
              </a:rPr>
              <a:t>f'(x) = 0</a:t>
            </a:r>
          </a:p>
          <a:p>
            <a:pPr eaLnBrk="1" hangingPunct="1">
              <a:spcBef>
                <a:spcPct val="0"/>
              </a:spcBef>
              <a:buFontTx/>
              <a:buNone/>
            </a:pPr>
            <a:r>
              <a:rPr lang="ja-JP" altLang="en-US" sz="2400">
                <a:solidFill>
                  <a:srgbClr val="003300"/>
                </a:solidFill>
              </a:rPr>
              <a:t>　　３：   </a:t>
            </a:r>
            <a:r>
              <a:rPr lang="en-US" altLang="ja-JP" sz="2400">
                <a:solidFill>
                  <a:srgbClr val="003300"/>
                </a:solidFill>
              </a:rPr>
              <a:t>y </a:t>
            </a:r>
            <a:r>
              <a:rPr lang="ja-JP" altLang="en-US" sz="2400">
                <a:solidFill>
                  <a:srgbClr val="003300"/>
                </a:solidFill>
              </a:rPr>
              <a:t>軸との交点が求まらない</a:t>
            </a:r>
          </a:p>
          <a:p>
            <a:pPr eaLnBrk="1" hangingPunct="1">
              <a:spcBef>
                <a:spcPct val="0"/>
              </a:spcBef>
              <a:buFontTx/>
              <a:buNone/>
            </a:pPr>
            <a:r>
              <a:rPr lang="en-US" altLang="ja-JP" sz="2400">
                <a:solidFill>
                  <a:srgbClr val="003300"/>
                </a:solidFill>
              </a:rPr>
              <a:t>		</a:t>
            </a:r>
            <a:r>
              <a:rPr lang="ja-JP" altLang="en-US" sz="2400">
                <a:solidFill>
                  <a:srgbClr val="003300"/>
                </a:solidFill>
              </a:rPr>
              <a:t>（負の無限大に発散）</a:t>
            </a:r>
          </a:p>
          <a:p>
            <a:pPr eaLnBrk="1" hangingPunct="1">
              <a:spcBef>
                <a:spcPct val="0"/>
              </a:spcBef>
              <a:buFontTx/>
              <a:buNone/>
            </a:pPr>
            <a:r>
              <a:rPr lang="ja-JP" altLang="en-US" sz="2400">
                <a:solidFill>
                  <a:srgbClr val="003300"/>
                </a:solidFill>
              </a:rPr>
              <a:t>	</a:t>
            </a:r>
            <a:r>
              <a:rPr lang="en-US" altLang="ja-JP" sz="2400">
                <a:solidFill>
                  <a:srgbClr val="003300"/>
                </a:solidFill>
              </a:rPr>
              <a:t>→</a:t>
            </a:r>
            <a:r>
              <a:rPr lang="ja-JP" altLang="en-US" sz="2400">
                <a:solidFill>
                  <a:srgbClr val="003300"/>
                </a:solidFill>
              </a:rPr>
              <a:t>　収束しない</a:t>
            </a:r>
          </a:p>
          <a:p>
            <a:pPr eaLnBrk="1" hangingPunct="1">
              <a:spcBef>
                <a:spcPct val="0"/>
              </a:spcBef>
              <a:buFontTx/>
              <a:buNone/>
            </a:pPr>
            <a:endParaRPr lang="ja-JP" altLang="en-US" sz="2400">
              <a:solidFill>
                <a:srgbClr val="003300"/>
              </a:solidFill>
            </a:endParaRPr>
          </a:p>
        </p:txBody>
      </p:sp>
      <p:sp>
        <p:nvSpPr>
          <p:cNvPr id="48152" name="Text Box 24"/>
          <p:cNvSpPr txBox="1">
            <a:spLocks noChangeArrowheads="1"/>
          </p:cNvSpPr>
          <p:nvPr/>
        </p:nvSpPr>
        <p:spPr bwMode="auto">
          <a:xfrm>
            <a:off x="1177925" y="6032500"/>
            <a:ext cx="69627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50000"/>
              </a:spcBef>
              <a:buFontTx/>
              <a:buNone/>
            </a:pPr>
            <a:r>
              <a:rPr lang="ja-JP" altLang="en-US">
                <a:solidFill>
                  <a:schemeClr val="tx2"/>
                </a:solidFill>
              </a:rPr>
              <a:t>繰り返しの上限回数 </a:t>
            </a:r>
            <a:r>
              <a:rPr lang="en-US" altLang="ja-JP">
                <a:solidFill>
                  <a:schemeClr val="tx2"/>
                </a:solidFill>
              </a:rPr>
              <a:t>number </a:t>
            </a:r>
            <a:r>
              <a:rPr lang="ja-JP" altLang="en-US">
                <a:solidFill>
                  <a:schemeClr val="tx2"/>
                </a:solidFill>
              </a:rPr>
              <a:t>を設定</a:t>
            </a:r>
          </a:p>
        </p:txBody>
      </p:sp>
      <p:sp>
        <p:nvSpPr>
          <p:cNvPr id="26" name="Rectangle 2"/>
          <p:cNvSpPr>
            <a:spLocks noGrp="1" noChangeArrowheads="1"/>
          </p:cNvSpPr>
          <p:nvPr>
            <p:ph type="title"/>
          </p:nvPr>
        </p:nvSpPr>
        <p:spPr/>
        <p:txBody>
          <a:bodyPr>
            <a:normAutofit fontScale="90000"/>
          </a:bodyPr>
          <a:lstStyle/>
          <a:p>
            <a:pPr eaLnBrk="1" hangingPunct="1"/>
            <a:r>
              <a:rPr lang="ja-JP" altLang="en-US" dirty="0"/>
              <a:t>ニュートン法の能力と限界</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45</a:t>
            </a:fld>
            <a:endParaRPr kumimoji="1" lang="ja-JP" altLang="en-US"/>
          </a:p>
        </p:txBody>
      </p:sp>
    </p:spTree>
    <p:extLst>
      <p:ext uri="{BB962C8B-B14F-4D97-AF65-F5344CB8AC3E}">
        <p14:creationId xmlns:p14="http://schemas.microsoft.com/office/powerpoint/2010/main" val="26705750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ctrTitle"/>
          </p:nvPr>
        </p:nvSpPr>
        <p:spPr>
          <a:xfrm>
            <a:off x="685800" y="2130425"/>
            <a:ext cx="7772400" cy="1470025"/>
          </a:xfrm>
        </p:spPr>
        <p:txBody>
          <a:bodyPr anchor="ctr"/>
          <a:lstStyle/>
          <a:p>
            <a:pPr eaLnBrk="1" hangingPunct="1"/>
            <a:r>
              <a:rPr lang="en-US" altLang="ja-JP" sz="4400" dirty="0"/>
              <a:t>14-3 </a:t>
            </a:r>
            <a:r>
              <a:rPr lang="ja-JP" altLang="en-US" sz="4400" dirty="0"/>
              <a:t>課題</a:t>
            </a:r>
          </a:p>
        </p:txBody>
      </p:sp>
      <p:sp>
        <p:nvSpPr>
          <p:cNvPr id="49155" name="Rectangle 3"/>
          <p:cNvSpPr>
            <a:spLocks noGrp="1" noChangeArrowheads="1"/>
          </p:cNvSpPr>
          <p:nvPr>
            <p:ph type="subTitle" idx="1"/>
          </p:nvPr>
        </p:nvSpPr>
        <p:spPr>
          <a:xfrm>
            <a:off x="1371600" y="3886200"/>
            <a:ext cx="6400800" cy="1752600"/>
          </a:xfrm>
        </p:spPr>
        <p:txBody>
          <a:bodyPr/>
          <a:lstStyle/>
          <a:p>
            <a:pPr eaLnBrk="1" hangingPunct="1"/>
            <a:r>
              <a:rPr lang="ja-JP" altLang="en-US" sz="3200"/>
              <a:t>　</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46</a:t>
            </a:fld>
            <a:endParaRPr kumimoji="1" lang="ja-JP" altLang="en-US"/>
          </a:p>
        </p:txBody>
      </p:sp>
    </p:spTree>
    <p:extLst>
      <p:ext uri="{BB962C8B-B14F-4D97-AF65-F5344CB8AC3E}">
        <p14:creationId xmlns:p14="http://schemas.microsoft.com/office/powerpoint/2010/main" val="31455488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body" idx="1"/>
          </p:nvPr>
        </p:nvSpPr>
        <p:spPr/>
        <p:txBody>
          <a:bodyPr/>
          <a:lstStyle/>
          <a:p>
            <a:pPr eaLnBrk="1" hangingPunct="1"/>
            <a:r>
              <a:rPr lang="ja-JP" altLang="en-US"/>
              <a:t>立方根を求めるプログラムを，</a:t>
            </a:r>
            <a:r>
              <a:rPr lang="en-US" altLang="ja-JP"/>
              <a:t>Newton </a:t>
            </a:r>
            <a:r>
              <a:rPr lang="ja-JP" altLang="en-US"/>
              <a:t>法のプログラムを利用して作成せよ</a:t>
            </a:r>
          </a:p>
          <a:p>
            <a:pPr eaLnBrk="1" hangingPunct="1"/>
            <a:endParaRPr lang="ja-JP" altLang="en-US"/>
          </a:p>
          <a:p>
            <a:pPr lvl="1" eaLnBrk="1" hangingPunct="1"/>
            <a:r>
              <a:rPr lang="en-US" altLang="ja-JP"/>
              <a:t>f(x) = x</a:t>
            </a:r>
            <a:r>
              <a:rPr lang="en-US" altLang="ja-JP" baseline="30000"/>
              <a:t>3</a:t>
            </a:r>
            <a:r>
              <a:rPr lang="en-US" altLang="ja-JP"/>
              <a:t> - a = 0 </a:t>
            </a:r>
            <a:r>
              <a:rPr lang="ja-JP" altLang="en-US"/>
              <a:t>を解く</a:t>
            </a:r>
          </a:p>
          <a:p>
            <a:pPr lvl="1" eaLnBrk="1" hangingPunct="1"/>
            <a:r>
              <a:rPr lang="en-US" altLang="ja-JP"/>
              <a:t>a </a:t>
            </a:r>
            <a:r>
              <a:rPr lang="ja-JP" altLang="en-US"/>
              <a:t>が負のときにも正しく負の立方根を求めることができることを確認せよ</a:t>
            </a:r>
          </a:p>
          <a:p>
            <a:pPr lvl="1" eaLnBrk="1" hangingPunct="1"/>
            <a:r>
              <a:rPr lang="en-US" altLang="ja-JP"/>
              <a:t>delta </a:t>
            </a:r>
            <a:r>
              <a:rPr lang="ja-JP" altLang="en-US"/>
              <a:t>の値を変えて実行を繰り返し，得られた解の値の変化も報告しなさい</a:t>
            </a:r>
          </a:p>
          <a:p>
            <a:pPr lvl="1" eaLnBrk="1" hangingPunct="1"/>
            <a:endParaRPr lang="ja-JP" altLang="en-US"/>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課題１</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47</a:t>
            </a:fld>
            <a:endParaRPr kumimoji="1" lang="ja-JP" altLang="en-US"/>
          </a:p>
        </p:txBody>
      </p:sp>
    </p:spTree>
    <p:extLst>
      <p:ext uri="{BB962C8B-B14F-4D97-AF65-F5344CB8AC3E}">
        <p14:creationId xmlns:p14="http://schemas.microsoft.com/office/powerpoint/2010/main" val="34816891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306388" y="2449513"/>
            <a:ext cx="8650287" cy="80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80000"/>
              </a:lnSpc>
              <a:spcBef>
                <a:spcPct val="0"/>
              </a:spcBef>
              <a:buFontTx/>
              <a:buNone/>
            </a:pPr>
            <a:endParaRPr lang="en-US" altLang="ja-JP" sz="2800"/>
          </a:p>
          <a:p>
            <a:pPr eaLnBrk="1" hangingPunct="1">
              <a:lnSpc>
                <a:spcPct val="70000"/>
              </a:lnSpc>
              <a:spcBef>
                <a:spcPct val="0"/>
              </a:spcBef>
              <a:buFontTx/>
              <a:buNone/>
            </a:pPr>
            <a:endParaRPr lang="ja-JP" altLang="en-US"/>
          </a:p>
        </p:txBody>
      </p:sp>
      <p:sp>
        <p:nvSpPr>
          <p:cNvPr id="51204" name="Rectangle 4"/>
          <p:cNvSpPr>
            <a:spLocks noGrp="1" noChangeArrowheads="1"/>
          </p:cNvSpPr>
          <p:nvPr>
            <p:ph type="body" idx="1"/>
          </p:nvPr>
        </p:nvSpPr>
        <p:spPr>
          <a:xfrm>
            <a:off x="280988" y="1046163"/>
            <a:ext cx="8688387" cy="5735637"/>
          </a:xfrm>
        </p:spPr>
        <p:txBody>
          <a:bodyPr/>
          <a:lstStyle/>
          <a:p>
            <a:pPr marL="609600" indent="-609600" eaLnBrk="1" hangingPunct="1">
              <a:lnSpc>
                <a:spcPct val="95000"/>
              </a:lnSpc>
              <a:buFontTx/>
              <a:buAutoNum type="arabicPeriod"/>
            </a:pPr>
            <a:r>
              <a:rPr lang="en-US" altLang="ja-JP" sz="2800">
                <a:latin typeface="Arial Unicode MS" pitchFamily="50" charset="-128"/>
              </a:rPr>
              <a:t>f(x) = x</a:t>
            </a:r>
            <a:r>
              <a:rPr lang="en-US" altLang="ja-JP" sz="2800" baseline="30000">
                <a:latin typeface="Arial Unicode MS" pitchFamily="50" charset="-128"/>
              </a:rPr>
              <a:t>2</a:t>
            </a:r>
            <a:r>
              <a:rPr lang="en-US" altLang="ja-JP" sz="2800">
                <a:latin typeface="Arial Unicode MS" pitchFamily="50" charset="-128"/>
              </a:rPr>
              <a:t> - 5</a:t>
            </a:r>
            <a:r>
              <a:rPr lang="ja-JP" altLang="en-US" sz="2800">
                <a:latin typeface="Arial Unicode MS" pitchFamily="50" charset="-128"/>
              </a:rPr>
              <a:t>　のグラフを書け（手書き）</a:t>
            </a:r>
            <a:endParaRPr lang="en-US" altLang="ja-JP" sz="2800"/>
          </a:p>
          <a:p>
            <a:pPr marL="609600" indent="-609600" eaLnBrk="1" hangingPunct="1">
              <a:lnSpc>
                <a:spcPct val="95000"/>
              </a:lnSpc>
              <a:buFontTx/>
              <a:buAutoNum type="arabicPeriod"/>
            </a:pPr>
            <a:r>
              <a:rPr lang="en-US" altLang="ja-JP" sz="2800"/>
              <a:t>1. </a:t>
            </a:r>
            <a:r>
              <a:rPr lang="ja-JP" altLang="en-US" sz="2800"/>
              <a:t>で作成したグラフに，ニュートン法での，</a:t>
            </a:r>
            <a:r>
              <a:rPr lang="en-US" altLang="ja-JP" sz="2800"/>
              <a:t>x</a:t>
            </a:r>
            <a:r>
              <a:rPr lang="en-US" altLang="ja-JP" sz="2800" baseline="-25000"/>
              <a:t>0</a:t>
            </a:r>
            <a:r>
              <a:rPr lang="en-US" altLang="ja-JP" sz="2800"/>
              <a:t>, x</a:t>
            </a:r>
            <a:r>
              <a:rPr lang="en-US" altLang="ja-JP" sz="2800" baseline="-25000"/>
              <a:t>1</a:t>
            </a:r>
            <a:r>
              <a:rPr lang="en-US" altLang="ja-JP" sz="2800"/>
              <a:t>, x</a:t>
            </a:r>
            <a:r>
              <a:rPr lang="en-US" altLang="ja-JP" sz="2800" baseline="-25000"/>
              <a:t>2, </a:t>
            </a:r>
            <a:r>
              <a:rPr lang="en-US" altLang="ja-JP" sz="2800"/>
              <a:t>x</a:t>
            </a:r>
            <a:r>
              <a:rPr lang="en-US" altLang="ja-JP" sz="2800" baseline="-25000"/>
              <a:t>3</a:t>
            </a:r>
            <a:r>
              <a:rPr lang="en-US" altLang="ja-JP" sz="2800"/>
              <a:t> </a:t>
            </a:r>
            <a:r>
              <a:rPr lang="ja-JP" altLang="en-US" sz="2800"/>
              <a:t>の値を書き加えなさい</a:t>
            </a:r>
          </a:p>
          <a:p>
            <a:pPr marL="990600" lvl="1" indent="-533400" eaLnBrk="1" hangingPunct="1">
              <a:lnSpc>
                <a:spcPct val="95000"/>
              </a:lnSpc>
              <a:buFontTx/>
              <a:buNone/>
            </a:pPr>
            <a:r>
              <a:rPr lang="ja-JP" altLang="en-US" sz="2400">
                <a:solidFill>
                  <a:srgbClr val="003300"/>
                </a:solidFill>
              </a:rPr>
              <a:t>但し，</a:t>
            </a:r>
          </a:p>
          <a:p>
            <a:pPr marL="990600" lvl="1" indent="-533400" eaLnBrk="1" hangingPunct="1">
              <a:lnSpc>
                <a:spcPct val="95000"/>
              </a:lnSpc>
            </a:pPr>
            <a:r>
              <a:rPr lang="ja-JP" altLang="en-US" sz="2400">
                <a:solidFill>
                  <a:srgbClr val="003300"/>
                </a:solidFill>
              </a:rPr>
              <a:t>関数</a:t>
            </a:r>
          </a:p>
          <a:p>
            <a:pPr marL="990600" lvl="1" indent="-533400" eaLnBrk="1" hangingPunct="1">
              <a:lnSpc>
                <a:spcPct val="95000"/>
              </a:lnSpc>
              <a:buFontTx/>
              <a:buNone/>
            </a:pPr>
            <a:r>
              <a:rPr lang="ja-JP" altLang="en-US" sz="2400">
                <a:solidFill>
                  <a:srgbClr val="003300"/>
                </a:solidFill>
              </a:rPr>
              <a:t>	</a:t>
            </a:r>
            <a:r>
              <a:rPr lang="ja-JP" altLang="en-US" sz="2400">
                <a:latin typeface="Arial Unicode MS" pitchFamily="50" charset="-128"/>
              </a:rPr>
              <a:t>方程式　</a:t>
            </a:r>
            <a:r>
              <a:rPr lang="en-US" altLang="ja-JP" sz="2400">
                <a:solidFill>
                  <a:schemeClr val="accent2"/>
                </a:solidFill>
                <a:latin typeface="Arial Unicode MS" pitchFamily="50" charset="-128"/>
              </a:rPr>
              <a:t>f(x) = x</a:t>
            </a:r>
            <a:r>
              <a:rPr lang="en-US" altLang="ja-JP" sz="2400" baseline="30000">
                <a:solidFill>
                  <a:schemeClr val="accent2"/>
                </a:solidFill>
                <a:latin typeface="Arial Unicode MS" pitchFamily="50" charset="-128"/>
              </a:rPr>
              <a:t>2</a:t>
            </a:r>
            <a:r>
              <a:rPr lang="en-US" altLang="ja-JP" sz="2400">
                <a:solidFill>
                  <a:schemeClr val="accent2"/>
                </a:solidFill>
                <a:latin typeface="Arial Unicode MS" pitchFamily="50" charset="-128"/>
              </a:rPr>
              <a:t> - 5</a:t>
            </a:r>
          </a:p>
          <a:p>
            <a:pPr marL="990600" lvl="1" indent="-533400" eaLnBrk="1" hangingPunct="1">
              <a:lnSpc>
                <a:spcPct val="95000"/>
              </a:lnSpc>
            </a:pPr>
            <a:r>
              <a:rPr lang="ja-JP" altLang="en-US" sz="2400">
                <a:solidFill>
                  <a:srgbClr val="003300"/>
                </a:solidFill>
              </a:rPr>
              <a:t>入力</a:t>
            </a:r>
          </a:p>
          <a:p>
            <a:pPr marL="990600" lvl="1" indent="-533400" eaLnBrk="1" hangingPunct="1">
              <a:lnSpc>
                <a:spcPct val="95000"/>
              </a:lnSpc>
              <a:buFontTx/>
              <a:buNone/>
            </a:pPr>
            <a:r>
              <a:rPr lang="ja-JP" altLang="en-US" sz="2400">
                <a:latin typeface="Arial Unicode MS" pitchFamily="50" charset="-128"/>
              </a:rPr>
              <a:t>	初期値　</a:t>
            </a:r>
            <a:r>
              <a:rPr lang="en-US" altLang="ja-JP" sz="2400">
                <a:solidFill>
                  <a:schemeClr val="tx2"/>
                </a:solidFill>
                <a:latin typeface="Arial Unicode MS" pitchFamily="50" charset="-128"/>
              </a:rPr>
              <a:t>x</a:t>
            </a:r>
            <a:r>
              <a:rPr lang="en-US" altLang="ja-JP" sz="2400" baseline="-25000">
                <a:solidFill>
                  <a:schemeClr val="tx2"/>
                </a:solidFill>
                <a:latin typeface="Arial Unicode MS" pitchFamily="50" charset="-128"/>
              </a:rPr>
              <a:t>0</a:t>
            </a:r>
            <a:r>
              <a:rPr lang="en-US" altLang="ja-JP" sz="2400">
                <a:solidFill>
                  <a:schemeClr val="tx2"/>
                </a:solidFill>
                <a:latin typeface="Arial Unicode MS" pitchFamily="50" charset="-128"/>
              </a:rPr>
              <a:t> = 1</a:t>
            </a:r>
          </a:p>
          <a:p>
            <a:pPr marL="990600" lvl="1" indent="-533400" eaLnBrk="1" hangingPunct="1">
              <a:lnSpc>
                <a:spcPct val="95000"/>
              </a:lnSpc>
              <a:buFontTx/>
              <a:buNone/>
            </a:pPr>
            <a:r>
              <a:rPr lang="ja-JP" altLang="en-US" sz="2400">
                <a:latin typeface="Arial Unicode MS" pitchFamily="50" charset="-128"/>
              </a:rPr>
              <a:t>	収束条件を決める値　</a:t>
            </a:r>
            <a:r>
              <a:rPr lang="en-US" altLang="ja-JP" sz="2400">
                <a:solidFill>
                  <a:schemeClr val="tx2"/>
                </a:solidFill>
                <a:latin typeface="Arial Unicode MS" pitchFamily="50" charset="-128"/>
              </a:rPr>
              <a:t>delta = 0.00001</a:t>
            </a:r>
            <a:endParaRPr lang="ja-JP" altLang="en-US" sz="2400">
              <a:solidFill>
                <a:schemeClr val="tx2"/>
              </a:solidFill>
              <a:latin typeface="Arial Unicode MS" pitchFamily="50" charset="-128"/>
            </a:endParaRPr>
          </a:p>
          <a:p>
            <a:pPr marL="990600" lvl="1" indent="-533400" eaLnBrk="1" hangingPunct="1">
              <a:lnSpc>
                <a:spcPct val="95000"/>
              </a:lnSpc>
              <a:buFontTx/>
              <a:buNone/>
            </a:pPr>
            <a:r>
              <a:rPr lang="ja-JP" altLang="en-US" sz="2400">
                <a:latin typeface="Arial Unicode MS" pitchFamily="50" charset="-128"/>
              </a:rPr>
              <a:t>	繰り返し回数の上限　</a:t>
            </a:r>
            <a:r>
              <a:rPr lang="en-US" altLang="ja-JP" sz="2400">
                <a:solidFill>
                  <a:schemeClr val="tx2"/>
                </a:solidFill>
                <a:latin typeface="Arial Unicode MS" pitchFamily="50" charset="-128"/>
              </a:rPr>
              <a:t>number = 10000</a:t>
            </a:r>
          </a:p>
          <a:p>
            <a:pPr marL="990600" lvl="1" indent="-533400" eaLnBrk="1" hangingPunct="1">
              <a:lnSpc>
                <a:spcPct val="95000"/>
              </a:lnSpc>
              <a:buFontTx/>
              <a:buNone/>
            </a:pPr>
            <a:endParaRPr lang="en-US" altLang="ja-JP" sz="2400">
              <a:solidFill>
                <a:schemeClr val="tx2"/>
              </a:solidFill>
              <a:latin typeface="Arial Unicode MS" pitchFamily="50" charset="-128"/>
            </a:endParaRPr>
          </a:p>
          <a:p>
            <a:pPr marL="990600" lvl="1" indent="-533400" eaLnBrk="1" hangingPunct="1">
              <a:lnSpc>
                <a:spcPct val="95000"/>
              </a:lnSpc>
              <a:buFontTx/>
              <a:buNone/>
            </a:pPr>
            <a:r>
              <a:rPr lang="en-US" altLang="ja-JP" sz="2400"/>
              <a:t>x</a:t>
            </a:r>
            <a:r>
              <a:rPr lang="en-US" altLang="ja-JP" sz="2400" baseline="-25000"/>
              <a:t>1</a:t>
            </a:r>
            <a:r>
              <a:rPr lang="en-US" altLang="ja-JP" sz="2400"/>
              <a:t>, x</a:t>
            </a:r>
            <a:r>
              <a:rPr lang="en-US" altLang="ja-JP" sz="2400" baseline="-25000"/>
              <a:t>2</a:t>
            </a:r>
            <a:r>
              <a:rPr lang="en-US" altLang="ja-JP" sz="2400"/>
              <a:t>, x</a:t>
            </a:r>
            <a:r>
              <a:rPr lang="en-US" altLang="ja-JP" sz="2400" baseline="-25000"/>
              <a:t>3</a:t>
            </a:r>
            <a:r>
              <a:rPr lang="ja-JP" altLang="en-US" sz="2400"/>
              <a:t>　の値は，実際にニュートン法のプログラムを実行して得ること</a:t>
            </a:r>
            <a:endParaRPr lang="en-US" altLang="ja-JP" sz="2400"/>
          </a:p>
        </p:txBody>
      </p:sp>
      <p:sp>
        <p:nvSpPr>
          <p:cNvPr id="6" name="Rectangle 3"/>
          <p:cNvSpPr>
            <a:spLocks noGrp="1" noChangeArrowheads="1"/>
          </p:cNvSpPr>
          <p:nvPr>
            <p:ph type="title"/>
          </p:nvPr>
        </p:nvSpPr>
        <p:spPr/>
        <p:txBody>
          <a:bodyPr>
            <a:normAutofit fontScale="90000"/>
          </a:bodyPr>
          <a:lstStyle/>
          <a:p>
            <a:pPr eaLnBrk="1" hangingPunct="1"/>
            <a:r>
              <a:rPr lang="ja-JP" altLang="en-US" dirty="0"/>
              <a:t>課題２．ニュートン法での収束</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48</a:t>
            </a:fld>
            <a:endParaRPr kumimoji="1" lang="ja-JP" altLang="en-US"/>
          </a:p>
        </p:txBody>
      </p:sp>
    </p:spTree>
    <p:extLst>
      <p:ext uri="{BB962C8B-B14F-4D97-AF65-F5344CB8AC3E}">
        <p14:creationId xmlns:p14="http://schemas.microsoft.com/office/powerpoint/2010/main" val="14276099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type="body" idx="1"/>
          </p:nvPr>
        </p:nvSpPr>
        <p:spPr/>
        <p:txBody>
          <a:bodyPr/>
          <a:lstStyle/>
          <a:p>
            <a:pPr eaLnBrk="1" hangingPunct="1"/>
            <a:r>
              <a:rPr lang="en-US" altLang="ja-JP"/>
              <a:t>(x-1)</a:t>
            </a:r>
            <a:r>
              <a:rPr lang="en-US" altLang="ja-JP" baseline="30000"/>
              <a:t>4</a:t>
            </a:r>
            <a:r>
              <a:rPr lang="en-US" altLang="ja-JP"/>
              <a:t>(x-2) = 0 </a:t>
            </a:r>
            <a:r>
              <a:rPr lang="ja-JP" altLang="en-US"/>
              <a:t>を　</a:t>
            </a:r>
            <a:r>
              <a:rPr lang="en-US" altLang="ja-JP"/>
              <a:t>newton </a:t>
            </a:r>
            <a:r>
              <a:rPr lang="ja-JP" altLang="en-US"/>
              <a:t>法で解け</a:t>
            </a:r>
            <a:endParaRPr lang="en-US" altLang="ja-JP"/>
          </a:p>
          <a:p>
            <a:pPr lvl="1" eaLnBrk="1" hangingPunct="1"/>
            <a:r>
              <a:rPr lang="ja-JP" altLang="en-US"/>
              <a:t>初期近似値を変えて実行を繰り返し，得られた解の値の変化も報告しなさい</a:t>
            </a:r>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課題３</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49</a:t>
            </a:fld>
            <a:endParaRPr kumimoji="1" lang="ja-JP" altLang="en-US"/>
          </a:p>
        </p:txBody>
      </p:sp>
    </p:spTree>
    <p:extLst>
      <p:ext uri="{BB962C8B-B14F-4D97-AF65-F5344CB8AC3E}">
        <p14:creationId xmlns:p14="http://schemas.microsoft.com/office/powerpoint/2010/main" val="3756389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2"/>
          <p:cNvGraphicFramePr>
            <a:graphicFrameLocks noChangeAspect="1"/>
          </p:cNvGraphicFramePr>
          <p:nvPr/>
        </p:nvGraphicFramePr>
        <p:xfrm>
          <a:off x="187325" y="182563"/>
          <a:ext cx="8688388" cy="6469062"/>
        </p:xfrm>
        <a:graphic>
          <a:graphicData uri="http://schemas.openxmlformats.org/presentationml/2006/ole">
            <mc:AlternateContent xmlns:mc="http://schemas.openxmlformats.org/markup-compatibility/2006">
              <mc:Choice xmlns:v="urn:schemas-microsoft-com:vml" Requires="v">
                <p:oleObj spid="_x0000_s1029" name="グラフ" r:id="rId3" imgW="5819775" imgH="3771798" progId="Excel.Chart.8">
                  <p:embed/>
                </p:oleObj>
              </mc:Choice>
              <mc:Fallback>
                <p:oleObj name="グラフ" r:id="rId3" imgW="5819775" imgH="3771798" progId="Excel.Chart.8">
                  <p:embed/>
                  <p:pic>
                    <p:nvPicPr>
                      <p:cNvPr id="717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325" y="182563"/>
                        <a:ext cx="8688388" cy="6469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1" name="Text Box 3"/>
          <p:cNvSpPr txBox="1">
            <a:spLocks noChangeArrowheads="1"/>
          </p:cNvSpPr>
          <p:nvPr/>
        </p:nvSpPr>
        <p:spPr bwMode="auto">
          <a:xfrm>
            <a:off x="8194675" y="2405063"/>
            <a:ext cx="450850" cy="83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4800"/>
              <a:t>x</a:t>
            </a:r>
          </a:p>
        </p:txBody>
      </p:sp>
      <p:sp>
        <p:nvSpPr>
          <p:cNvPr id="7172" name="Text Box 4"/>
          <p:cNvSpPr txBox="1">
            <a:spLocks noChangeArrowheads="1"/>
          </p:cNvSpPr>
          <p:nvPr/>
        </p:nvSpPr>
        <p:spPr bwMode="auto">
          <a:xfrm>
            <a:off x="4187825" y="669925"/>
            <a:ext cx="3479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4000"/>
              <a:t>x</a:t>
            </a:r>
            <a:r>
              <a:rPr lang="en-US" altLang="ja-JP" sz="4000" baseline="30000"/>
              <a:t>3</a:t>
            </a:r>
            <a:r>
              <a:rPr lang="ja-JP" altLang="en-US" sz="4000"/>
              <a:t> </a:t>
            </a:r>
            <a:r>
              <a:rPr lang="en-US" altLang="ja-JP" sz="4000"/>
              <a:t>– 6x</a:t>
            </a:r>
            <a:r>
              <a:rPr lang="en-US" altLang="ja-JP" sz="4000" baseline="30000"/>
              <a:t>2</a:t>
            </a:r>
            <a:r>
              <a:rPr lang="en-US" altLang="ja-JP" sz="4000"/>
              <a:t>+11x –6</a:t>
            </a:r>
          </a:p>
        </p:txBody>
      </p:sp>
      <p:sp>
        <p:nvSpPr>
          <p:cNvPr id="7173" name="Oval 5"/>
          <p:cNvSpPr>
            <a:spLocks noChangeArrowheads="1"/>
          </p:cNvSpPr>
          <p:nvPr/>
        </p:nvSpPr>
        <p:spPr bwMode="auto">
          <a:xfrm>
            <a:off x="2286000" y="3154363"/>
            <a:ext cx="422275" cy="457200"/>
          </a:xfrm>
          <a:prstGeom prst="ellipse">
            <a:avLst/>
          </a:prstGeom>
          <a:noFill/>
          <a:ln w="28575">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7174" name="Oval 6"/>
          <p:cNvSpPr>
            <a:spLocks noChangeArrowheads="1"/>
          </p:cNvSpPr>
          <p:nvPr/>
        </p:nvSpPr>
        <p:spPr bwMode="auto">
          <a:xfrm>
            <a:off x="3998913" y="3141663"/>
            <a:ext cx="422275" cy="457200"/>
          </a:xfrm>
          <a:prstGeom prst="ellipse">
            <a:avLst/>
          </a:prstGeom>
          <a:noFill/>
          <a:ln w="28575">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7175" name="Oval 7"/>
          <p:cNvSpPr>
            <a:spLocks noChangeArrowheads="1"/>
          </p:cNvSpPr>
          <p:nvPr/>
        </p:nvSpPr>
        <p:spPr bwMode="auto">
          <a:xfrm>
            <a:off x="5711825" y="3140075"/>
            <a:ext cx="422275" cy="457200"/>
          </a:xfrm>
          <a:prstGeom prst="ellipse">
            <a:avLst/>
          </a:prstGeom>
          <a:noFill/>
          <a:ln w="28575">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7176" name="Text Box 8"/>
          <p:cNvSpPr txBox="1">
            <a:spLocks noChangeArrowheads="1"/>
          </p:cNvSpPr>
          <p:nvPr/>
        </p:nvSpPr>
        <p:spPr bwMode="auto">
          <a:xfrm>
            <a:off x="2193925" y="2460625"/>
            <a:ext cx="5905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a:solidFill>
                  <a:srgbClr val="008000"/>
                </a:solidFill>
              </a:rPr>
              <a:t>解</a:t>
            </a:r>
          </a:p>
        </p:txBody>
      </p:sp>
      <p:sp>
        <p:nvSpPr>
          <p:cNvPr id="7177" name="Text Box 9"/>
          <p:cNvSpPr txBox="1">
            <a:spLocks noChangeArrowheads="1"/>
          </p:cNvSpPr>
          <p:nvPr/>
        </p:nvSpPr>
        <p:spPr bwMode="auto">
          <a:xfrm>
            <a:off x="3895725" y="2492375"/>
            <a:ext cx="5905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a:solidFill>
                  <a:srgbClr val="008000"/>
                </a:solidFill>
              </a:rPr>
              <a:t>解</a:t>
            </a:r>
          </a:p>
        </p:txBody>
      </p:sp>
      <p:sp>
        <p:nvSpPr>
          <p:cNvPr id="7178" name="Text Box 10"/>
          <p:cNvSpPr txBox="1">
            <a:spLocks noChangeArrowheads="1"/>
          </p:cNvSpPr>
          <p:nvPr/>
        </p:nvSpPr>
        <p:spPr bwMode="auto">
          <a:xfrm>
            <a:off x="5597525" y="2524125"/>
            <a:ext cx="5905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a:solidFill>
                  <a:srgbClr val="008000"/>
                </a:solidFill>
              </a:rPr>
              <a:t>解</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5</a:t>
            </a:fld>
            <a:endParaRPr kumimoji="1" lang="ja-JP" altLang="en-US"/>
          </a:p>
        </p:txBody>
      </p:sp>
    </p:spTree>
    <p:extLst>
      <p:ext uri="{BB962C8B-B14F-4D97-AF65-F5344CB8AC3E}">
        <p14:creationId xmlns:p14="http://schemas.microsoft.com/office/powerpoint/2010/main" val="10641270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type="body" idx="1"/>
          </p:nvPr>
        </p:nvSpPr>
        <p:spPr/>
        <p:txBody>
          <a:bodyPr/>
          <a:lstStyle/>
          <a:p>
            <a:pPr eaLnBrk="1" hangingPunct="1"/>
            <a:r>
              <a:rPr lang="en-US" altLang="ja-JP"/>
              <a:t>Newton </a:t>
            </a:r>
            <a:r>
              <a:rPr lang="ja-JP" altLang="en-US"/>
              <a:t>法により </a:t>
            </a:r>
            <a:r>
              <a:rPr lang="en-US" altLang="ja-JP"/>
              <a:t>f(x) = tan</a:t>
            </a:r>
            <a:r>
              <a:rPr lang="en-US" altLang="ja-JP" baseline="30000"/>
              <a:t>-1</a:t>
            </a:r>
            <a:r>
              <a:rPr lang="en-US" altLang="ja-JP"/>
              <a:t> x + 0.3x </a:t>
            </a:r>
            <a:r>
              <a:rPr lang="ja-JP" altLang="en-US"/>
              <a:t>を解け</a:t>
            </a:r>
            <a:endParaRPr lang="en-US" altLang="ja-JP"/>
          </a:p>
          <a:p>
            <a:pPr eaLnBrk="1" hangingPunct="1"/>
            <a:endParaRPr lang="en-US" altLang="ja-JP"/>
          </a:p>
          <a:p>
            <a:pPr lvl="1" eaLnBrk="1" hangingPunct="1"/>
            <a:r>
              <a:rPr lang="ja-JP" altLang="en-US"/>
              <a:t>初期近似値の選び方によっては，正しく解を求めることができない．その理由についても考え，グラフを書いて説明しなさい．</a:t>
            </a:r>
          </a:p>
          <a:p>
            <a:pPr lvl="1" eaLnBrk="1" hangingPunct="1">
              <a:buFontTx/>
              <a:buNone/>
            </a:pPr>
            <a:endParaRPr lang="ja-JP" altLang="en-US"/>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演習４</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50</a:t>
            </a:fld>
            <a:endParaRPr kumimoji="1" lang="ja-JP" altLang="en-US"/>
          </a:p>
        </p:txBody>
      </p:sp>
    </p:spTree>
    <p:extLst>
      <p:ext uri="{BB962C8B-B14F-4D97-AF65-F5344CB8AC3E}">
        <p14:creationId xmlns:p14="http://schemas.microsoft.com/office/powerpoint/2010/main" val="36578017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p:nvPr>
        </p:nvSpPr>
        <p:spPr>
          <a:xfrm>
            <a:off x="685800" y="2130425"/>
            <a:ext cx="7772400" cy="1470025"/>
          </a:xfrm>
        </p:spPr>
        <p:txBody>
          <a:bodyPr anchor="ctr"/>
          <a:lstStyle/>
          <a:p>
            <a:pPr eaLnBrk="1" hangingPunct="1"/>
            <a:r>
              <a:rPr lang="ja-JP" altLang="en-US" sz="4400"/>
              <a:t>さらに勉強したい人への</a:t>
            </a:r>
            <a:br>
              <a:rPr lang="ja-JP" altLang="en-US" sz="4400"/>
            </a:br>
            <a:r>
              <a:rPr lang="ja-JP" altLang="en-US" sz="4400"/>
              <a:t>補足説明事項</a:t>
            </a:r>
          </a:p>
        </p:txBody>
      </p:sp>
      <p:sp>
        <p:nvSpPr>
          <p:cNvPr id="54275" name="Rectangle 3"/>
          <p:cNvSpPr>
            <a:spLocks noGrp="1" noChangeArrowheads="1"/>
          </p:cNvSpPr>
          <p:nvPr>
            <p:ph type="subTitle" idx="1"/>
          </p:nvPr>
        </p:nvSpPr>
        <p:spPr>
          <a:xfrm>
            <a:off x="1371600" y="3886200"/>
            <a:ext cx="6400800" cy="1752600"/>
          </a:xfrm>
        </p:spPr>
        <p:txBody>
          <a:bodyPr/>
          <a:lstStyle/>
          <a:p>
            <a:pPr eaLnBrk="1" hangingPunct="1"/>
            <a:r>
              <a:rPr lang="ja-JP" altLang="en-US" sz="3200"/>
              <a:t>区間二分法</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51</a:t>
            </a:fld>
            <a:endParaRPr kumimoji="1" lang="ja-JP" altLang="en-US"/>
          </a:p>
        </p:txBody>
      </p:sp>
    </p:spTree>
    <p:extLst>
      <p:ext uri="{BB962C8B-B14F-4D97-AF65-F5344CB8AC3E}">
        <p14:creationId xmlns:p14="http://schemas.microsoft.com/office/powerpoint/2010/main" val="40398418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a:xfrm>
            <a:off x="442913" y="1981200"/>
            <a:ext cx="8015287" cy="4114800"/>
          </a:xfrm>
        </p:spPr>
        <p:txBody>
          <a:bodyPr/>
          <a:lstStyle/>
          <a:p>
            <a:pPr eaLnBrk="1" hangingPunct="1">
              <a:lnSpc>
                <a:spcPct val="125000"/>
              </a:lnSpc>
            </a:pPr>
            <a:r>
              <a:rPr lang="ja-JP" altLang="en-US"/>
              <a:t>非線形方程式の求解の一手法</a:t>
            </a:r>
          </a:p>
          <a:p>
            <a:pPr eaLnBrk="1" hangingPunct="1">
              <a:lnSpc>
                <a:spcPct val="125000"/>
              </a:lnSpc>
            </a:pPr>
            <a:endParaRPr lang="ja-JP" altLang="en-US"/>
          </a:p>
          <a:p>
            <a:pPr lvl="1" eaLnBrk="1" hangingPunct="1">
              <a:lnSpc>
                <a:spcPct val="125000"/>
              </a:lnSpc>
            </a:pPr>
            <a:endParaRPr lang="ja-JP" altLang="en-US"/>
          </a:p>
          <a:p>
            <a:pPr eaLnBrk="1" hangingPunct="1">
              <a:buFontTx/>
              <a:buNone/>
            </a:pPr>
            <a:endParaRPr lang="ja-JP" altLang="en-US"/>
          </a:p>
          <a:p>
            <a:pPr eaLnBrk="1" hangingPunct="1">
              <a:buFontTx/>
              <a:buNone/>
            </a:pPr>
            <a:endParaRPr lang="ja-JP" altLang="en-US"/>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区間二分法</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52</a:t>
            </a:fld>
            <a:endParaRPr kumimoji="1" lang="ja-JP" altLang="en-US"/>
          </a:p>
        </p:txBody>
      </p:sp>
    </p:spTree>
    <p:extLst>
      <p:ext uri="{BB962C8B-B14F-4D97-AF65-F5344CB8AC3E}">
        <p14:creationId xmlns:p14="http://schemas.microsoft.com/office/powerpoint/2010/main" val="18344645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type="body" idx="1"/>
          </p:nvPr>
        </p:nvSpPr>
        <p:spPr>
          <a:xfrm>
            <a:off x="684213" y="1700213"/>
            <a:ext cx="8459787" cy="4114800"/>
          </a:xfrm>
        </p:spPr>
        <p:txBody>
          <a:bodyPr/>
          <a:lstStyle/>
          <a:p>
            <a:pPr marL="609600" indent="-609600" eaLnBrk="1" hangingPunct="1"/>
            <a:r>
              <a:rPr lang="ja-JP" altLang="en-US" sz="2800"/>
              <a:t>連続関数 </a:t>
            </a:r>
            <a:r>
              <a:rPr lang="en-US" altLang="ja-JP" sz="2800"/>
              <a:t>f </a:t>
            </a:r>
            <a:r>
              <a:rPr lang="ja-JP" altLang="en-US" sz="2800"/>
              <a:t>の性質</a:t>
            </a:r>
            <a:br>
              <a:rPr lang="ja-JP" altLang="en-US" sz="2800"/>
            </a:br>
            <a:r>
              <a:rPr lang="ja-JP" altLang="en-US" sz="2800"/>
              <a:t>「</a:t>
            </a:r>
            <a:r>
              <a:rPr lang="en-US" altLang="ja-JP" sz="2800"/>
              <a:t>f(a)&lt;0&lt;f(b)</a:t>
            </a:r>
            <a:r>
              <a:rPr lang="ja-JP" altLang="en-US" sz="2800"/>
              <a:t>ならば，</a:t>
            </a:r>
            <a:r>
              <a:rPr lang="en-US" altLang="ja-JP" sz="2800"/>
              <a:t>[a, b]</a:t>
            </a:r>
            <a:r>
              <a:rPr lang="ja-JP" altLang="en-US" sz="2800"/>
              <a:t>の間に </a:t>
            </a:r>
            <a:r>
              <a:rPr lang="en-US" altLang="ja-JP" sz="2800"/>
              <a:t>f(x) = 0 </a:t>
            </a:r>
            <a:r>
              <a:rPr lang="ja-JP" altLang="en-US" sz="2800"/>
              <a:t>の解がある</a:t>
            </a:r>
          </a:p>
        </p:txBody>
      </p:sp>
      <p:sp>
        <p:nvSpPr>
          <p:cNvPr id="56324" name="Line 4"/>
          <p:cNvSpPr>
            <a:spLocks noChangeShapeType="1"/>
          </p:cNvSpPr>
          <p:nvPr/>
        </p:nvSpPr>
        <p:spPr bwMode="auto">
          <a:xfrm>
            <a:off x="2895600" y="5392738"/>
            <a:ext cx="3975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6325" name="Line 5"/>
          <p:cNvSpPr>
            <a:spLocks noChangeShapeType="1"/>
          </p:cNvSpPr>
          <p:nvPr/>
        </p:nvSpPr>
        <p:spPr bwMode="auto">
          <a:xfrm>
            <a:off x="3122613" y="3184525"/>
            <a:ext cx="0" cy="3444875"/>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6326" name="Freeform 6"/>
          <p:cNvSpPr>
            <a:spLocks/>
          </p:cNvSpPr>
          <p:nvPr/>
        </p:nvSpPr>
        <p:spPr bwMode="auto">
          <a:xfrm>
            <a:off x="2895600" y="3844925"/>
            <a:ext cx="2946400" cy="2320925"/>
          </a:xfrm>
          <a:custGeom>
            <a:avLst/>
            <a:gdLst>
              <a:gd name="T0" fmla="*/ 0 w 1248"/>
              <a:gd name="T1" fmla="*/ 2147483646 h 720"/>
              <a:gd name="T2" fmla="*/ 2147483646 w 1248"/>
              <a:gd name="T3" fmla="*/ 2147483646 h 720"/>
              <a:gd name="T4" fmla="*/ 2147483646 w 1248"/>
              <a:gd name="T5" fmla="*/ 1995070354 h 720"/>
              <a:gd name="T6" fmla="*/ 2147483646 w 1248"/>
              <a:gd name="T7" fmla="*/ 0 h 72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48" h="720">
                <a:moveTo>
                  <a:pt x="0" y="720"/>
                </a:moveTo>
                <a:cubicBezTo>
                  <a:pt x="168" y="692"/>
                  <a:pt x="336" y="664"/>
                  <a:pt x="432" y="576"/>
                </a:cubicBezTo>
                <a:cubicBezTo>
                  <a:pt x="528" y="488"/>
                  <a:pt x="440" y="288"/>
                  <a:pt x="576" y="192"/>
                </a:cubicBezTo>
                <a:cubicBezTo>
                  <a:pt x="712" y="96"/>
                  <a:pt x="1136" y="32"/>
                  <a:pt x="1248"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6327" name="Line 7"/>
          <p:cNvSpPr>
            <a:spLocks noChangeShapeType="1"/>
          </p:cNvSpPr>
          <p:nvPr/>
        </p:nvSpPr>
        <p:spPr bwMode="auto">
          <a:xfrm>
            <a:off x="3348038" y="5392738"/>
            <a:ext cx="0"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6328" name="Line 8"/>
          <p:cNvSpPr>
            <a:spLocks noChangeShapeType="1"/>
          </p:cNvSpPr>
          <p:nvPr/>
        </p:nvSpPr>
        <p:spPr bwMode="auto">
          <a:xfrm>
            <a:off x="5275263" y="4000500"/>
            <a:ext cx="0" cy="1392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6329" name="Text Box 9"/>
          <p:cNvSpPr txBox="1">
            <a:spLocks noChangeArrowheads="1"/>
          </p:cNvSpPr>
          <p:nvPr/>
        </p:nvSpPr>
        <p:spPr bwMode="auto">
          <a:xfrm>
            <a:off x="3178175" y="4972050"/>
            <a:ext cx="3317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t>a</a:t>
            </a:r>
          </a:p>
        </p:txBody>
      </p:sp>
      <p:sp>
        <p:nvSpPr>
          <p:cNvPr id="56330" name="Text Box 10"/>
          <p:cNvSpPr txBox="1">
            <a:spLocks noChangeArrowheads="1"/>
          </p:cNvSpPr>
          <p:nvPr/>
        </p:nvSpPr>
        <p:spPr bwMode="auto">
          <a:xfrm>
            <a:off x="5146675" y="5391150"/>
            <a:ext cx="34607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t>b</a:t>
            </a:r>
          </a:p>
        </p:txBody>
      </p:sp>
      <p:sp>
        <p:nvSpPr>
          <p:cNvPr id="56331" name="Line 11"/>
          <p:cNvSpPr>
            <a:spLocks noChangeShapeType="1"/>
          </p:cNvSpPr>
          <p:nvPr/>
        </p:nvSpPr>
        <p:spPr bwMode="auto">
          <a:xfrm>
            <a:off x="3122613" y="6010275"/>
            <a:ext cx="225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6332" name="Line 12"/>
          <p:cNvSpPr>
            <a:spLocks noChangeShapeType="1"/>
          </p:cNvSpPr>
          <p:nvPr/>
        </p:nvSpPr>
        <p:spPr bwMode="auto">
          <a:xfrm flipH="1">
            <a:off x="3122613" y="4000500"/>
            <a:ext cx="21526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6333" name="Text Box 13"/>
          <p:cNvSpPr txBox="1">
            <a:spLocks noChangeArrowheads="1"/>
          </p:cNvSpPr>
          <p:nvPr/>
        </p:nvSpPr>
        <p:spPr bwMode="auto">
          <a:xfrm>
            <a:off x="2430463" y="5741988"/>
            <a:ext cx="623887" cy="45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t>f(a)</a:t>
            </a:r>
          </a:p>
        </p:txBody>
      </p:sp>
      <p:sp>
        <p:nvSpPr>
          <p:cNvPr id="56334" name="Text Box 14"/>
          <p:cNvSpPr txBox="1">
            <a:spLocks noChangeArrowheads="1"/>
          </p:cNvSpPr>
          <p:nvPr/>
        </p:nvSpPr>
        <p:spPr bwMode="auto">
          <a:xfrm>
            <a:off x="2439988" y="3719513"/>
            <a:ext cx="64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t>f(b)</a:t>
            </a:r>
          </a:p>
        </p:txBody>
      </p:sp>
      <p:sp>
        <p:nvSpPr>
          <p:cNvPr id="56335" name="Text Box 15"/>
          <p:cNvSpPr txBox="1">
            <a:spLocks noChangeArrowheads="1"/>
          </p:cNvSpPr>
          <p:nvPr/>
        </p:nvSpPr>
        <p:spPr bwMode="auto">
          <a:xfrm>
            <a:off x="2828925" y="5338763"/>
            <a:ext cx="3397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t>0</a:t>
            </a:r>
          </a:p>
        </p:txBody>
      </p:sp>
      <p:sp>
        <p:nvSpPr>
          <p:cNvPr id="56336" name="Text Box 16"/>
          <p:cNvSpPr txBox="1">
            <a:spLocks noChangeArrowheads="1"/>
          </p:cNvSpPr>
          <p:nvPr/>
        </p:nvSpPr>
        <p:spPr bwMode="auto">
          <a:xfrm>
            <a:off x="6588125" y="5345113"/>
            <a:ext cx="3175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t>x</a:t>
            </a:r>
          </a:p>
        </p:txBody>
      </p:sp>
      <p:sp>
        <p:nvSpPr>
          <p:cNvPr id="56337" name="Text Box 17"/>
          <p:cNvSpPr txBox="1">
            <a:spLocks noChangeArrowheads="1"/>
          </p:cNvSpPr>
          <p:nvPr/>
        </p:nvSpPr>
        <p:spPr bwMode="auto">
          <a:xfrm>
            <a:off x="2471738" y="2859088"/>
            <a:ext cx="598487"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t>f(x)</a:t>
            </a:r>
          </a:p>
        </p:txBody>
      </p:sp>
      <p:sp>
        <p:nvSpPr>
          <p:cNvPr id="56338" name="Text Box 18"/>
          <p:cNvSpPr txBox="1">
            <a:spLocks noChangeArrowheads="1"/>
          </p:cNvSpPr>
          <p:nvPr/>
        </p:nvSpPr>
        <p:spPr bwMode="auto">
          <a:xfrm>
            <a:off x="4475163" y="5832475"/>
            <a:ext cx="1008062"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50000"/>
              </a:spcBef>
              <a:buFontTx/>
              <a:buNone/>
            </a:pPr>
            <a:r>
              <a:rPr lang="ja-JP" altLang="en-US">
                <a:solidFill>
                  <a:schemeClr val="tx2"/>
                </a:solidFill>
              </a:rPr>
              <a:t>解</a:t>
            </a:r>
          </a:p>
        </p:txBody>
      </p:sp>
      <p:sp>
        <p:nvSpPr>
          <p:cNvPr id="56339" name="Line 19"/>
          <p:cNvSpPr>
            <a:spLocks noChangeShapeType="1"/>
          </p:cNvSpPr>
          <p:nvPr/>
        </p:nvSpPr>
        <p:spPr bwMode="auto">
          <a:xfrm flipH="1" flipV="1">
            <a:off x="4002088" y="5383213"/>
            <a:ext cx="566737" cy="576262"/>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1" name="Rectangle 2"/>
          <p:cNvSpPr>
            <a:spLocks noGrp="1" noChangeArrowheads="1"/>
          </p:cNvSpPr>
          <p:nvPr>
            <p:ph type="title"/>
          </p:nvPr>
        </p:nvSpPr>
        <p:spPr/>
        <p:txBody>
          <a:bodyPr>
            <a:noAutofit/>
          </a:bodyPr>
          <a:lstStyle/>
          <a:p>
            <a:pPr eaLnBrk="1" hangingPunct="1"/>
            <a:r>
              <a:rPr lang="ja-JP" altLang="en-US" dirty="0"/>
              <a:t>区間二分法 </a:t>
            </a:r>
            <a:r>
              <a:rPr lang="en-US" altLang="ja-JP" dirty="0"/>
              <a:t>(half-interval method) </a:t>
            </a:r>
            <a:r>
              <a:rPr lang="ja-JP" altLang="en-US" dirty="0"/>
              <a:t>の考え方</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53</a:t>
            </a:fld>
            <a:endParaRPr kumimoji="1" lang="ja-JP" altLang="en-US"/>
          </a:p>
        </p:txBody>
      </p:sp>
    </p:spTree>
    <p:extLst>
      <p:ext uri="{BB962C8B-B14F-4D97-AF65-F5344CB8AC3E}">
        <p14:creationId xmlns:p14="http://schemas.microsoft.com/office/powerpoint/2010/main" val="21190364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body" idx="1"/>
          </p:nvPr>
        </p:nvSpPr>
        <p:spPr>
          <a:xfrm>
            <a:off x="684213" y="1700213"/>
            <a:ext cx="8193087" cy="4114800"/>
          </a:xfrm>
        </p:spPr>
        <p:txBody>
          <a:bodyPr/>
          <a:lstStyle/>
          <a:p>
            <a:pPr marL="609600" indent="-609600" eaLnBrk="1" hangingPunct="1"/>
            <a:r>
              <a:rPr lang="ja-JP" altLang="en-US" sz="2800"/>
              <a:t>「区間」を半分ずつ縮小するような処理手順</a:t>
            </a:r>
          </a:p>
          <a:p>
            <a:pPr marL="990600" lvl="1" indent="-533400" eaLnBrk="1" hangingPunct="1">
              <a:buFontTx/>
              <a:buAutoNum type="arabicPeriod"/>
            </a:pPr>
            <a:r>
              <a:rPr lang="ja-JP" altLang="en-US" sz="2400"/>
              <a:t>２点 </a:t>
            </a:r>
            <a:r>
              <a:rPr lang="en-US" altLang="ja-JP" sz="2400"/>
              <a:t>a, b </a:t>
            </a:r>
            <a:r>
              <a:rPr lang="ja-JP" altLang="en-US" sz="2400"/>
              <a:t>を定める</a:t>
            </a:r>
          </a:p>
          <a:p>
            <a:pPr marL="990600" lvl="1" indent="-533400" eaLnBrk="1" hangingPunct="1">
              <a:buFontTx/>
              <a:buAutoNum type="arabicPeriod"/>
            </a:pPr>
            <a:r>
              <a:rPr lang="ja-JP" altLang="en-US" sz="2400"/>
              <a:t>２点</a:t>
            </a:r>
            <a:r>
              <a:rPr lang="en-US" altLang="ja-JP" sz="2400"/>
              <a:t>a,b</a:t>
            </a:r>
            <a:r>
              <a:rPr lang="ja-JP" altLang="en-US" sz="2400"/>
              <a:t>の中点</a:t>
            </a:r>
            <a:r>
              <a:rPr lang="en-US" altLang="ja-JP" sz="2400"/>
              <a:t>(a+b)/2</a:t>
            </a:r>
            <a:r>
              <a:rPr lang="ja-JP" altLang="en-US" sz="2400"/>
              <a:t>について：</a:t>
            </a:r>
            <a:br>
              <a:rPr lang="ja-JP" altLang="en-US" sz="2400"/>
            </a:br>
            <a:r>
              <a:rPr lang="en-US" altLang="ja-JP" sz="2400"/>
              <a:t>f((a+b)/2)&gt;0</a:t>
            </a:r>
            <a:r>
              <a:rPr lang="ja-JP" altLang="en-US" sz="2400"/>
              <a:t>ならば </a:t>
            </a:r>
            <a:r>
              <a:rPr lang="en-US" altLang="ja-JP" sz="2400"/>
              <a:t>→</a:t>
            </a:r>
            <a:r>
              <a:rPr lang="ja-JP" altLang="en-US" sz="2400"/>
              <a:t>　解は，</a:t>
            </a:r>
            <a:r>
              <a:rPr lang="en-US" altLang="ja-JP" sz="2400"/>
              <a:t>[a, (a+b)/2]</a:t>
            </a:r>
            <a:r>
              <a:rPr lang="ja-JP" altLang="en-US" sz="2400"/>
              <a:t>にある</a:t>
            </a:r>
            <a:r>
              <a:rPr lang="en-US" altLang="ja-JP" sz="2400"/>
              <a:t>f((a+b)/2)&lt;0</a:t>
            </a:r>
            <a:r>
              <a:rPr lang="ja-JP" altLang="en-US" sz="2400"/>
              <a:t>ならば </a:t>
            </a:r>
            <a:r>
              <a:rPr lang="en-US" altLang="ja-JP" sz="2400"/>
              <a:t>→</a:t>
            </a:r>
            <a:r>
              <a:rPr lang="ja-JP" altLang="en-US" sz="2400"/>
              <a:t>　解は，</a:t>
            </a:r>
            <a:r>
              <a:rPr lang="en-US" altLang="ja-JP" sz="2400"/>
              <a:t>[(a+b)/2, b]</a:t>
            </a:r>
            <a:r>
              <a:rPr lang="ja-JP" altLang="en-US" sz="2400"/>
              <a:t>にある</a:t>
            </a:r>
          </a:p>
          <a:p>
            <a:pPr marL="990600" lvl="1" indent="-533400" eaLnBrk="1" hangingPunct="1">
              <a:buFontTx/>
              <a:buAutoNum type="arabicPeriod"/>
            </a:pPr>
            <a:r>
              <a:rPr lang="en-US" altLang="ja-JP" sz="2400"/>
              <a:t>2. </a:t>
            </a:r>
            <a:r>
              <a:rPr lang="ja-JP" altLang="en-US" sz="2400"/>
              <a:t>を繰り返す．「区間」の幅が小さくなる　</a:t>
            </a:r>
            <a:r>
              <a:rPr lang="en-US" altLang="ja-JP" sz="2400"/>
              <a:t>→</a:t>
            </a:r>
            <a:r>
              <a:rPr lang="ja-JP" altLang="en-US" sz="2400"/>
              <a:t>解の近似値を得られる</a:t>
            </a:r>
          </a:p>
        </p:txBody>
      </p:sp>
      <p:sp>
        <p:nvSpPr>
          <p:cNvPr id="57348" name="Line 4"/>
          <p:cNvSpPr>
            <a:spLocks noChangeShapeType="1"/>
          </p:cNvSpPr>
          <p:nvPr/>
        </p:nvSpPr>
        <p:spPr bwMode="auto">
          <a:xfrm>
            <a:off x="2590800" y="6019800"/>
            <a:ext cx="3505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7349" name="Line 5"/>
          <p:cNvSpPr>
            <a:spLocks noChangeShapeType="1"/>
          </p:cNvSpPr>
          <p:nvPr/>
        </p:nvSpPr>
        <p:spPr bwMode="auto">
          <a:xfrm>
            <a:off x="2743200" y="5257800"/>
            <a:ext cx="0" cy="1371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7350" name="Freeform 6"/>
          <p:cNvSpPr>
            <a:spLocks/>
          </p:cNvSpPr>
          <p:nvPr/>
        </p:nvSpPr>
        <p:spPr bwMode="auto">
          <a:xfrm>
            <a:off x="2590800" y="5257800"/>
            <a:ext cx="1981200" cy="1143000"/>
          </a:xfrm>
          <a:custGeom>
            <a:avLst/>
            <a:gdLst>
              <a:gd name="T0" fmla="*/ 0 w 1248"/>
              <a:gd name="T1" fmla="*/ 1814512500 h 720"/>
              <a:gd name="T2" fmla="*/ 1088707500 w 1248"/>
              <a:gd name="T3" fmla="*/ 1451610000 h 720"/>
              <a:gd name="T4" fmla="*/ 1451610000 w 1248"/>
              <a:gd name="T5" fmla="*/ 483870000 h 720"/>
              <a:gd name="T6" fmla="*/ 2147483646 w 1248"/>
              <a:gd name="T7" fmla="*/ 0 h 72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48" h="720">
                <a:moveTo>
                  <a:pt x="0" y="720"/>
                </a:moveTo>
                <a:cubicBezTo>
                  <a:pt x="168" y="692"/>
                  <a:pt x="336" y="664"/>
                  <a:pt x="432" y="576"/>
                </a:cubicBezTo>
                <a:cubicBezTo>
                  <a:pt x="528" y="488"/>
                  <a:pt x="440" y="288"/>
                  <a:pt x="576" y="192"/>
                </a:cubicBezTo>
                <a:cubicBezTo>
                  <a:pt x="712" y="96"/>
                  <a:pt x="1136" y="32"/>
                  <a:pt x="1248"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7351" name="Line 7"/>
          <p:cNvSpPr>
            <a:spLocks noChangeShapeType="1"/>
          </p:cNvSpPr>
          <p:nvPr/>
        </p:nvSpPr>
        <p:spPr bwMode="auto">
          <a:xfrm>
            <a:off x="2895600" y="6019800"/>
            <a:ext cx="0" cy="319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7352" name="Line 8"/>
          <p:cNvSpPr>
            <a:spLocks noChangeShapeType="1"/>
          </p:cNvSpPr>
          <p:nvPr/>
        </p:nvSpPr>
        <p:spPr bwMode="auto">
          <a:xfrm>
            <a:off x="4191000" y="5334000"/>
            <a:ext cx="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7353" name="Text Box 9"/>
          <p:cNvSpPr txBox="1">
            <a:spLocks noChangeArrowheads="1"/>
          </p:cNvSpPr>
          <p:nvPr/>
        </p:nvSpPr>
        <p:spPr bwMode="auto">
          <a:xfrm>
            <a:off x="2743200" y="5638800"/>
            <a:ext cx="3317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t>a</a:t>
            </a:r>
          </a:p>
        </p:txBody>
      </p:sp>
      <p:sp>
        <p:nvSpPr>
          <p:cNvPr id="57354" name="Text Box 10"/>
          <p:cNvSpPr txBox="1">
            <a:spLocks noChangeArrowheads="1"/>
          </p:cNvSpPr>
          <p:nvPr/>
        </p:nvSpPr>
        <p:spPr bwMode="auto">
          <a:xfrm>
            <a:off x="4038600" y="5943600"/>
            <a:ext cx="34607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t>b</a:t>
            </a:r>
          </a:p>
        </p:txBody>
      </p:sp>
      <p:sp>
        <p:nvSpPr>
          <p:cNvPr id="57355" name="Line 11"/>
          <p:cNvSpPr>
            <a:spLocks noChangeShapeType="1"/>
          </p:cNvSpPr>
          <p:nvPr/>
        </p:nvSpPr>
        <p:spPr bwMode="auto">
          <a:xfrm>
            <a:off x="2743200" y="6324600"/>
            <a:ext cx="15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7356" name="Line 12"/>
          <p:cNvSpPr>
            <a:spLocks noChangeShapeType="1"/>
          </p:cNvSpPr>
          <p:nvPr/>
        </p:nvSpPr>
        <p:spPr bwMode="auto">
          <a:xfrm flipH="1">
            <a:off x="2743200" y="5334000"/>
            <a:ext cx="1447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7357" name="Text Box 13"/>
          <p:cNvSpPr txBox="1">
            <a:spLocks noChangeArrowheads="1"/>
          </p:cNvSpPr>
          <p:nvPr/>
        </p:nvSpPr>
        <p:spPr bwMode="auto">
          <a:xfrm>
            <a:off x="1965325" y="6061075"/>
            <a:ext cx="6238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t>f(a)</a:t>
            </a:r>
          </a:p>
        </p:txBody>
      </p:sp>
      <p:sp>
        <p:nvSpPr>
          <p:cNvPr id="57358" name="Text Box 14"/>
          <p:cNvSpPr txBox="1">
            <a:spLocks noChangeArrowheads="1"/>
          </p:cNvSpPr>
          <p:nvPr/>
        </p:nvSpPr>
        <p:spPr bwMode="auto">
          <a:xfrm>
            <a:off x="1981200" y="5181600"/>
            <a:ext cx="64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t>f(b)</a:t>
            </a:r>
          </a:p>
        </p:txBody>
      </p:sp>
      <p:sp>
        <p:nvSpPr>
          <p:cNvPr id="57359" name="Line 15"/>
          <p:cNvSpPr>
            <a:spLocks noChangeShapeType="1"/>
          </p:cNvSpPr>
          <p:nvPr/>
        </p:nvSpPr>
        <p:spPr bwMode="auto">
          <a:xfrm>
            <a:off x="3505200" y="55626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graphicFrame>
        <p:nvGraphicFramePr>
          <p:cNvPr id="57360" name="Object 16"/>
          <p:cNvGraphicFramePr>
            <a:graphicFrameLocks noChangeAspect="1"/>
          </p:cNvGraphicFramePr>
          <p:nvPr/>
        </p:nvGraphicFramePr>
        <p:xfrm>
          <a:off x="3352800" y="6019800"/>
          <a:ext cx="609600" cy="484188"/>
        </p:xfrm>
        <a:graphic>
          <a:graphicData uri="http://schemas.openxmlformats.org/presentationml/2006/ole">
            <mc:AlternateContent xmlns:mc="http://schemas.openxmlformats.org/markup-compatibility/2006">
              <mc:Choice xmlns:v="urn:schemas-microsoft-com:vml" Requires="v">
                <p:oleObj spid="_x0000_s15365" name="数式" r:id="rId3" imgW="368140" imgH="393529" progId="Equation.3">
                  <p:embed/>
                </p:oleObj>
              </mc:Choice>
              <mc:Fallback>
                <p:oleObj name="数式" r:id="rId3" imgW="368140" imgH="393529" progId="Equation.3">
                  <p:embed/>
                  <p:pic>
                    <p:nvPicPr>
                      <p:cNvPr id="57360" name="Object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6019800"/>
                        <a:ext cx="609600" cy="484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 name="Rectangle 2"/>
          <p:cNvSpPr>
            <a:spLocks noGrp="1" noChangeArrowheads="1"/>
          </p:cNvSpPr>
          <p:nvPr>
            <p:ph type="title"/>
          </p:nvPr>
        </p:nvSpPr>
        <p:spPr/>
        <p:txBody>
          <a:bodyPr>
            <a:noAutofit/>
          </a:bodyPr>
          <a:lstStyle/>
          <a:p>
            <a:pPr eaLnBrk="1" hangingPunct="1"/>
            <a:r>
              <a:rPr lang="ja-JP" altLang="en-US" dirty="0"/>
              <a:t>区間二分法 </a:t>
            </a:r>
            <a:r>
              <a:rPr lang="en-US" altLang="ja-JP" dirty="0"/>
              <a:t>(half-interval method)</a:t>
            </a:r>
            <a:r>
              <a:rPr lang="ja-JP" altLang="en-US" dirty="0"/>
              <a:t> の処理手順</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54</a:t>
            </a:fld>
            <a:endParaRPr kumimoji="1" lang="ja-JP" altLang="en-US"/>
          </a:p>
        </p:txBody>
      </p:sp>
    </p:spTree>
    <p:extLst>
      <p:ext uri="{BB962C8B-B14F-4D97-AF65-F5344CB8AC3E}">
        <p14:creationId xmlns:p14="http://schemas.microsoft.com/office/powerpoint/2010/main" val="8989915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body" idx="1"/>
          </p:nvPr>
        </p:nvSpPr>
        <p:spPr>
          <a:xfrm>
            <a:off x="631825" y="2224088"/>
            <a:ext cx="7916863" cy="3406775"/>
          </a:xfrm>
        </p:spPr>
        <p:txBody>
          <a:bodyPr/>
          <a:lstStyle/>
          <a:p>
            <a:pPr eaLnBrk="1" hangingPunct="1">
              <a:lnSpc>
                <a:spcPct val="110000"/>
              </a:lnSpc>
              <a:spcBef>
                <a:spcPct val="15000"/>
              </a:spcBef>
            </a:pPr>
            <a:r>
              <a:rPr lang="en-US" altLang="ja-JP" sz="4000">
                <a:latin typeface="Arial Unicode MS" pitchFamily="50" charset="-128"/>
              </a:rPr>
              <a:t>f(x)=x</a:t>
            </a:r>
            <a:r>
              <a:rPr lang="en-US" altLang="ja-JP" sz="4000" baseline="30000">
                <a:latin typeface="Arial Unicode MS" pitchFamily="50" charset="-128"/>
              </a:rPr>
              <a:t>2</a:t>
            </a:r>
            <a:r>
              <a:rPr lang="en-US" altLang="ja-JP" sz="4000">
                <a:latin typeface="Arial Unicode MS" pitchFamily="50" charset="-128"/>
              </a:rPr>
              <a:t> </a:t>
            </a:r>
            <a:r>
              <a:rPr lang="en-US" altLang="ja-JP" sz="4000"/>
              <a:t>–</a:t>
            </a:r>
            <a:r>
              <a:rPr lang="en-US" altLang="ja-JP" sz="4000">
                <a:latin typeface="Arial Unicode MS" pitchFamily="50" charset="-128"/>
              </a:rPr>
              <a:t>2 </a:t>
            </a:r>
            <a:r>
              <a:rPr lang="ja-JP" altLang="en-US" sz="4000">
                <a:latin typeface="Arial Unicode MS" pitchFamily="50" charset="-128"/>
              </a:rPr>
              <a:t>を区間二分法で解くプログラム </a:t>
            </a:r>
            <a:r>
              <a:rPr lang="en-US" altLang="ja-JP" sz="4000">
                <a:solidFill>
                  <a:schemeClr val="accent2"/>
                </a:solidFill>
                <a:latin typeface="Arial Unicode MS" pitchFamily="50" charset="-128"/>
              </a:rPr>
              <a:t>half-interval</a:t>
            </a:r>
            <a:r>
              <a:rPr lang="ja-JP" altLang="en-US" sz="4000">
                <a:latin typeface="Arial Unicode MS" pitchFamily="50" charset="-128"/>
              </a:rPr>
              <a:t> を書く</a:t>
            </a:r>
          </a:p>
          <a:p>
            <a:pPr lvl="1" eaLnBrk="1" hangingPunct="1">
              <a:lnSpc>
                <a:spcPct val="110000"/>
              </a:lnSpc>
              <a:spcBef>
                <a:spcPct val="15000"/>
              </a:spcBef>
            </a:pPr>
            <a:r>
              <a:rPr lang="en-US" altLang="ja-JP" sz="3600"/>
              <a:t>f(x) = x</a:t>
            </a:r>
            <a:r>
              <a:rPr lang="en-US" altLang="ja-JP" sz="3600" baseline="30000"/>
              <a:t>2</a:t>
            </a:r>
            <a:r>
              <a:rPr lang="en-US" altLang="ja-JP" sz="3600"/>
              <a:t>  - 2</a:t>
            </a:r>
          </a:p>
          <a:p>
            <a:pPr lvl="1" eaLnBrk="1" hangingPunct="1">
              <a:lnSpc>
                <a:spcPct val="110000"/>
              </a:lnSpc>
              <a:spcBef>
                <a:spcPct val="15000"/>
              </a:spcBef>
            </a:pPr>
            <a:endParaRPr lang="ja-JP" altLang="en-US" sz="3200"/>
          </a:p>
          <a:p>
            <a:pPr eaLnBrk="1" hangingPunct="1">
              <a:buFontTx/>
              <a:buNone/>
            </a:pPr>
            <a:endParaRPr lang="en-US" altLang="ja-JP" sz="3600"/>
          </a:p>
          <a:p>
            <a:pPr eaLnBrk="1" hangingPunct="1"/>
            <a:endParaRPr lang="ja-JP" altLang="en-US" sz="3600"/>
          </a:p>
          <a:p>
            <a:pPr eaLnBrk="1" hangingPunct="1"/>
            <a:endParaRPr lang="ja-JP" altLang="en-US"/>
          </a:p>
          <a:p>
            <a:pPr eaLnBrk="1" hangingPunct="1"/>
            <a:endParaRPr lang="ja-JP" altLang="en-US"/>
          </a:p>
        </p:txBody>
      </p:sp>
      <p:sp>
        <p:nvSpPr>
          <p:cNvPr id="58372" name="Text Box 4"/>
          <p:cNvSpPr txBox="1">
            <a:spLocks noChangeArrowheads="1"/>
          </p:cNvSpPr>
          <p:nvPr/>
        </p:nvSpPr>
        <p:spPr bwMode="auto">
          <a:xfrm>
            <a:off x="938213" y="5465763"/>
            <a:ext cx="30924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a:t>解は　</a:t>
            </a:r>
            <a:r>
              <a:rPr lang="en-US" altLang="ja-JP" sz="2800"/>
              <a:t>√</a:t>
            </a:r>
            <a:r>
              <a:rPr lang="ja-JP" altLang="en-US" sz="2800"/>
              <a:t>２と－</a:t>
            </a:r>
            <a:r>
              <a:rPr lang="en-US" altLang="ja-JP" sz="2800"/>
              <a:t>√</a:t>
            </a:r>
            <a:r>
              <a:rPr lang="ja-JP" altLang="en-US" sz="2800"/>
              <a:t>２</a:t>
            </a:r>
          </a:p>
        </p:txBody>
      </p:sp>
      <p:sp>
        <p:nvSpPr>
          <p:cNvPr id="6" name="Rectangle 2"/>
          <p:cNvSpPr>
            <a:spLocks noGrp="1" noChangeArrowheads="1"/>
          </p:cNvSpPr>
          <p:nvPr>
            <p:ph type="title"/>
          </p:nvPr>
        </p:nvSpPr>
        <p:spPr/>
        <p:txBody>
          <a:bodyPr>
            <a:normAutofit fontScale="90000"/>
          </a:bodyPr>
          <a:lstStyle/>
          <a:p>
            <a:pPr eaLnBrk="1" hangingPunct="1"/>
            <a:r>
              <a:rPr lang="ja-JP" altLang="en-US" dirty="0"/>
              <a:t>例題２．区間二分法による非線形方程式の解</a:t>
            </a:r>
            <a:endParaRPr lang="en-US" altLang="ja-JP" dirty="0"/>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55</a:t>
            </a:fld>
            <a:endParaRPr kumimoji="1" lang="ja-JP" altLang="en-US"/>
          </a:p>
        </p:txBody>
      </p:sp>
    </p:spTree>
    <p:extLst>
      <p:ext uri="{BB962C8B-B14F-4D97-AF65-F5344CB8AC3E}">
        <p14:creationId xmlns:p14="http://schemas.microsoft.com/office/powerpoint/2010/main" val="331274761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Text Box 3"/>
          <p:cNvSpPr txBox="1">
            <a:spLocks noChangeArrowheads="1"/>
          </p:cNvSpPr>
          <p:nvPr/>
        </p:nvSpPr>
        <p:spPr bwMode="auto">
          <a:xfrm>
            <a:off x="620713" y="692150"/>
            <a:ext cx="6802437" cy="90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kumimoji="1" sz="2400">
                <a:solidFill>
                  <a:schemeClr val="tx1"/>
                </a:solidFill>
                <a:latin typeface="Times New Roman" panose="02020603050405020304" pitchFamily="18" charset="0"/>
                <a:ea typeface="ＭＳ Ｐゴシック" panose="020B0600070205080204" pitchFamily="50" charset="-128"/>
              </a:defRPr>
            </a:lvl1pPr>
            <a:lvl2pPr marL="914400" indent="-457200">
              <a:defRPr kumimoji="1" sz="2400">
                <a:solidFill>
                  <a:schemeClr val="tx1"/>
                </a:solidFill>
                <a:latin typeface="Times New Roman" panose="02020603050405020304" pitchFamily="18" charset="0"/>
                <a:ea typeface="ＭＳ Ｐゴシック" panose="020B0600070205080204" pitchFamily="50" charset="-128"/>
              </a:defRPr>
            </a:lvl2pPr>
            <a:lvl3pPr marL="1371600" indent="-457200">
              <a:defRPr kumimoji="1" sz="2400">
                <a:solidFill>
                  <a:schemeClr val="tx1"/>
                </a:solidFill>
                <a:latin typeface="Times New Roman" panose="02020603050405020304" pitchFamily="18" charset="0"/>
                <a:ea typeface="ＭＳ Ｐゴシック" panose="020B0600070205080204" pitchFamily="50" charset="-128"/>
              </a:defRPr>
            </a:lvl3pPr>
            <a:lvl4pPr marL="1828800" indent="-457200">
              <a:defRPr kumimoji="1" sz="2400">
                <a:solidFill>
                  <a:schemeClr val="tx1"/>
                </a:solidFill>
                <a:latin typeface="Times New Roman" panose="02020603050405020304" pitchFamily="18" charset="0"/>
                <a:ea typeface="ＭＳ Ｐゴシック" panose="020B0600070205080204" pitchFamily="50" charset="-128"/>
              </a:defRPr>
            </a:lvl4pPr>
            <a:lvl5pPr marL="2286000" indent="-457200">
              <a:defRPr kumimoji="1" sz="2400">
                <a:solidFill>
                  <a:schemeClr val="tx1"/>
                </a:solidFill>
                <a:latin typeface="Times New Roman" panose="02020603050405020304" pitchFamily="18" charset="0"/>
                <a:ea typeface="ＭＳ Ｐゴシック" panose="020B0600070205080204" pitchFamily="50" charset="-128"/>
              </a:defRPr>
            </a:lvl5pPr>
            <a:lvl6pPr marL="2743200" indent="-4572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3200400" indent="-4572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657600" indent="-4572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4114800" indent="-4572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lnSpc>
                <a:spcPct val="120000"/>
              </a:lnSpc>
              <a:buFontTx/>
              <a:buAutoNum type="arabicPeriod"/>
            </a:pPr>
            <a:r>
              <a:rPr lang="ja-JP" altLang="en-US">
                <a:latin typeface="Calibri" panose="020F0502020204030204" pitchFamily="34" charset="0"/>
                <a:ea typeface="メイリオ" panose="020B0604030504040204" pitchFamily="50" charset="-128"/>
              </a:rPr>
              <a:t>次を「</a:t>
            </a:r>
            <a:r>
              <a:rPr lang="ja-JP" altLang="en-US">
                <a:solidFill>
                  <a:schemeClr val="tx2"/>
                </a:solidFill>
                <a:latin typeface="Calibri" panose="020F0502020204030204" pitchFamily="34" charset="0"/>
                <a:ea typeface="メイリオ" panose="020B0604030504040204" pitchFamily="50" charset="-128"/>
              </a:rPr>
              <a:t>定義用ウインドウ</a:t>
            </a:r>
            <a:r>
              <a:rPr lang="ja-JP" altLang="en-US">
                <a:latin typeface="Calibri" panose="020F0502020204030204" pitchFamily="34" charset="0"/>
                <a:ea typeface="メイリオ" panose="020B0604030504040204" pitchFamily="50" charset="-128"/>
              </a:rPr>
              <a:t>」で，実行しなさい</a:t>
            </a:r>
          </a:p>
          <a:p>
            <a:pPr lvl="1" eaLnBrk="1" hangingPunct="1">
              <a:lnSpc>
                <a:spcPct val="120000"/>
              </a:lnSpc>
              <a:buFontTx/>
              <a:buChar char="•"/>
            </a:pPr>
            <a:r>
              <a:rPr lang="ja-JP" altLang="en-US" sz="2000">
                <a:latin typeface="Calibri" panose="020F0502020204030204" pitchFamily="34" charset="0"/>
                <a:ea typeface="メイリオ" panose="020B0604030504040204" pitchFamily="50" charset="-128"/>
              </a:rPr>
              <a:t>入力した後に，</a:t>
            </a:r>
            <a:r>
              <a:rPr lang="en-US" altLang="ja-JP" sz="2000">
                <a:latin typeface="Calibri" panose="020F0502020204030204" pitchFamily="34" charset="0"/>
                <a:ea typeface="メイリオ" panose="020B0604030504040204" pitchFamily="50" charset="-128"/>
              </a:rPr>
              <a:t>Execute </a:t>
            </a:r>
            <a:r>
              <a:rPr lang="ja-JP" altLang="en-US" sz="2000">
                <a:latin typeface="Calibri" panose="020F0502020204030204" pitchFamily="34" charset="0"/>
                <a:ea typeface="メイリオ" panose="020B0604030504040204" pitchFamily="50" charset="-128"/>
              </a:rPr>
              <a:t>ボタンを押す</a:t>
            </a:r>
          </a:p>
        </p:txBody>
      </p:sp>
      <p:sp>
        <p:nvSpPr>
          <p:cNvPr id="59396" name="Text Box 4"/>
          <p:cNvSpPr txBox="1">
            <a:spLocks noChangeArrowheads="1"/>
          </p:cNvSpPr>
          <p:nvPr/>
        </p:nvSpPr>
        <p:spPr bwMode="auto">
          <a:xfrm>
            <a:off x="593725" y="1878013"/>
            <a:ext cx="8128000" cy="4191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lvl="1" eaLnBrk="1" hangingPunct="1">
              <a:lnSpc>
                <a:spcPct val="80000"/>
              </a:lnSpc>
              <a:spcBef>
                <a:spcPct val="0"/>
              </a:spcBef>
              <a:buFontTx/>
              <a:buNone/>
            </a:pPr>
            <a:r>
              <a:rPr lang="en-US" altLang="ja-JP" sz="2400"/>
              <a:t>(define (</a:t>
            </a:r>
            <a:r>
              <a:rPr lang="en-US" altLang="ja-JP" sz="2400">
                <a:solidFill>
                  <a:schemeClr val="accent2"/>
                </a:solidFill>
              </a:rPr>
              <a:t>f</a:t>
            </a:r>
            <a:r>
              <a:rPr lang="en-US" altLang="ja-JP" sz="2400"/>
              <a:t> </a:t>
            </a:r>
            <a:r>
              <a:rPr lang="en-US" altLang="ja-JP" sz="2400">
                <a:solidFill>
                  <a:schemeClr val="tx2"/>
                </a:solidFill>
              </a:rPr>
              <a:t>x</a:t>
            </a:r>
            <a:r>
              <a:rPr lang="en-US" altLang="ja-JP" sz="2400"/>
              <a:t>)</a:t>
            </a:r>
          </a:p>
          <a:p>
            <a:pPr eaLnBrk="1" hangingPunct="1">
              <a:lnSpc>
                <a:spcPct val="80000"/>
              </a:lnSpc>
              <a:spcBef>
                <a:spcPct val="0"/>
              </a:spcBef>
              <a:buFontTx/>
              <a:buNone/>
            </a:pPr>
            <a:r>
              <a:rPr lang="en-US" altLang="ja-JP" sz="2400"/>
              <a:t>    (- (* </a:t>
            </a:r>
            <a:r>
              <a:rPr lang="en-US" altLang="ja-JP" sz="2400">
                <a:solidFill>
                  <a:schemeClr val="tx2"/>
                </a:solidFill>
              </a:rPr>
              <a:t>x x</a:t>
            </a:r>
            <a:r>
              <a:rPr lang="en-US" altLang="ja-JP" sz="2400"/>
              <a:t>) 2))</a:t>
            </a:r>
          </a:p>
          <a:p>
            <a:pPr eaLnBrk="1" hangingPunct="1">
              <a:lnSpc>
                <a:spcPct val="80000"/>
              </a:lnSpc>
              <a:spcBef>
                <a:spcPct val="0"/>
              </a:spcBef>
              <a:buFontTx/>
              <a:buNone/>
            </a:pPr>
            <a:r>
              <a:rPr lang="en-US" altLang="ja-JP" sz="2400"/>
              <a:t>(define (</a:t>
            </a:r>
            <a:r>
              <a:rPr lang="en-US" altLang="ja-JP" sz="2400">
                <a:solidFill>
                  <a:schemeClr val="accent2"/>
                </a:solidFill>
              </a:rPr>
              <a:t>good-enough?</a:t>
            </a:r>
            <a:r>
              <a:rPr lang="en-US" altLang="ja-JP" sz="2400"/>
              <a:t> </a:t>
            </a:r>
            <a:r>
              <a:rPr lang="en-US" altLang="ja-JP" sz="2400">
                <a:solidFill>
                  <a:schemeClr val="tx2"/>
                </a:solidFill>
              </a:rPr>
              <a:t>a b</a:t>
            </a:r>
            <a:r>
              <a:rPr lang="en-US" altLang="ja-JP" sz="2400"/>
              <a:t>)</a:t>
            </a:r>
          </a:p>
          <a:p>
            <a:pPr eaLnBrk="1" hangingPunct="1">
              <a:lnSpc>
                <a:spcPct val="80000"/>
              </a:lnSpc>
              <a:spcBef>
                <a:spcPct val="0"/>
              </a:spcBef>
              <a:buFontTx/>
              <a:buNone/>
            </a:pPr>
            <a:r>
              <a:rPr lang="en-US" altLang="ja-JP" sz="2400"/>
              <a:t>    (&lt; (- </a:t>
            </a:r>
            <a:r>
              <a:rPr lang="en-US" altLang="ja-JP" sz="2400">
                <a:solidFill>
                  <a:schemeClr val="tx2"/>
                </a:solidFill>
              </a:rPr>
              <a:t>b a</a:t>
            </a:r>
            <a:r>
              <a:rPr lang="en-US" altLang="ja-JP" sz="2400"/>
              <a:t>) 0.000001))</a:t>
            </a:r>
          </a:p>
          <a:p>
            <a:pPr eaLnBrk="1" hangingPunct="1">
              <a:lnSpc>
                <a:spcPct val="80000"/>
              </a:lnSpc>
              <a:spcBef>
                <a:spcPct val="0"/>
              </a:spcBef>
              <a:buFontTx/>
              <a:buNone/>
            </a:pPr>
            <a:r>
              <a:rPr lang="en-US" altLang="ja-JP" sz="2400"/>
              <a:t>(define (</a:t>
            </a:r>
            <a:r>
              <a:rPr lang="en-US" altLang="ja-JP" sz="2400">
                <a:solidFill>
                  <a:schemeClr val="accent2"/>
                </a:solidFill>
              </a:rPr>
              <a:t>middle</a:t>
            </a:r>
            <a:r>
              <a:rPr lang="en-US" altLang="ja-JP" sz="2400"/>
              <a:t> </a:t>
            </a:r>
            <a:r>
              <a:rPr lang="en-US" altLang="ja-JP" sz="2400">
                <a:solidFill>
                  <a:schemeClr val="tx2"/>
                </a:solidFill>
              </a:rPr>
              <a:t>a b</a:t>
            </a:r>
            <a:r>
              <a:rPr lang="en-US" altLang="ja-JP" sz="2400"/>
              <a:t>)</a:t>
            </a:r>
          </a:p>
          <a:p>
            <a:pPr eaLnBrk="1" hangingPunct="1">
              <a:lnSpc>
                <a:spcPct val="80000"/>
              </a:lnSpc>
              <a:spcBef>
                <a:spcPct val="0"/>
              </a:spcBef>
              <a:buFontTx/>
              <a:buNone/>
            </a:pPr>
            <a:r>
              <a:rPr lang="en-US" altLang="ja-JP" sz="2400"/>
              <a:t>    (/ (+ </a:t>
            </a:r>
            <a:r>
              <a:rPr lang="en-US" altLang="ja-JP" sz="2400">
                <a:solidFill>
                  <a:schemeClr val="tx2"/>
                </a:solidFill>
              </a:rPr>
              <a:t>a b</a:t>
            </a:r>
            <a:r>
              <a:rPr lang="en-US" altLang="ja-JP" sz="2400"/>
              <a:t>) 2))</a:t>
            </a:r>
          </a:p>
          <a:p>
            <a:pPr eaLnBrk="1" hangingPunct="1">
              <a:lnSpc>
                <a:spcPct val="80000"/>
              </a:lnSpc>
              <a:spcBef>
                <a:spcPct val="0"/>
              </a:spcBef>
              <a:buFontTx/>
              <a:buNone/>
            </a:pPr>
            <a:r>
              <a:rPr lang="en-US" altLang="ja-JP" sz="2400"/>
              <a:t>(define (</a:t>
            </a:r>
            <a:r>
              <a:rPr lang="en-US" altLang="ja-JP" sz="2400">
                <a:solidFill>
                  <a:schemeClr val="accent2"/>
                </a:solidFill>
              </a:rPr>
              <a:t>half-interval</a:t>
            </a:r>
            <a:r>
              <a:rPr lang="en-US" altLang="ja-JP" sz="2400"/>
              <a:t> </a:t>
            </a:r>
            <a:r>
              <a:rPr lang="en-US" altLang="ja-JP" sz="2400">
                <a:solidFill>
                  <a:schemeClr val="tx2"/>
                </a:solidFill>
              </a:rPr>
              <a:t>a b</a:t>
            </a:r>
            <a:r>
              <a:rPr lang="en-US" altLang="ja-JP" sz="2400"/>
              <a:t>)</a:t>
            </a:r>
          </a:p>
          <a:p>
            <a:pPr eaLnBrk="1" hangingPunct="1">
              <a:lnSpc>
                <a:spcPct val="80000"/>
              </a:lnSpc>
              <a:spcBef>
                <a:spcPct val="0"/>
              </a:spcBef>
              <a:buFontTx/>
              <a:buNone/>
            </a:pPr>
            <a:r>
              <a:rPr lang="en-US" altLang="ja-JP" sz="2400"/>
              <a:t>    (cond</a:t>
            </a:r>
          </a:p>
          <a:p>
            <a:pPr eaLnBrk="1" hangingPunct="1">
              <a:lnSpc>
                <a:spcPct val="80000"/>
              </a:lnSpc>
              <a:spcBef>
                <a:spcPct val="0"/>
              </a:spcBef>
              <a:buFontTx/>
              <a:buNone/>
            </a:pPr>
            <a:r>
              <a:rPr lang="en-US" altLang="ja-JP" sz="2400"/>
              <a:t>        [(</a:t>
            </a:r>
            <a:r>
              <a:rPr lang="en-US" altLang="ja-JP" sz="2400">
                <a:solidFill>
                  <a:schemeClr val="accent2"/>
                </a:solidFill>
              </a:rPr>
              <a:t>good-enough?</a:t>
            </a:r>
            <a:r>
              <a:rPr lang="en-US" altLang="ja-JP" sz="2400"/>
              <a:t> </a:t>
            </a:r>
            <a:r>
              <a:rPr lang="en-US" altLang="ja-JP" sz="2400">
                <a:solidFill>
                  <a:schemeClr val="tx2"/>
                </a:solidFill>
              </a:rPr>
              <a:t>a b</a:t>
            </a:r>
            <a:r>
              <a:rPr lang="en-US" altLang="ja-JP" sz="2400"/>
              <a:t>)</a:t>
            </a:r>
            <a:r>
              <a:rPr lang="en-US" altLang="ja-JP" sz="2400">
                <a:solidFill>
                  <a:schemeClr val="tx2"/>
                </a:solidFill>
              </a:rPr>
              <a:t> a</a:t>
            </a:r>
            <a:r>
              <a:rPr lang="en-US" altLang="ja-JP" sz="2400"/>
              <a:t>]</a:t>
            </a:r>
          </a:p>
          <a:p>
            <a:pPr eaLnBrk="1" hangingPunct="1">
              <a:lnSpc>
                <a:spcPct val="80000"/>
              </a:lnSpc>
              <a:spcBef>
                <a:spcPct val="0"/>
              </a:spcBef>
              <a:buFontTx/>
              <a:buNone/>
            </a:pPr>
            <a:r>
              <a:rPr lang="en-US" altLang="ja-JP" sz="2400"/>
              <a:t>        [else</a:t>
            </a:r>
          </a:p>
          <a:p>
            <a:pPr eaLnBrk="1" hangingPunct="1">
              <a:lnSpc>
                <a:spcPct val="80000"/>
              </a:lnSpc>
              <a:spcBef>
                <a:spcPct val="0"/>
              </a:spcBef>
              <a:buFontTx/>
              <a:buNone/>
            </a:pPr>
            <a:r>
              <a:rPr lang="en-US" altLang="ja-JP" sz="2400"/>
              <a:t>            (cond</a:t>
            </a:r>
          </a:p>
          <a:p>
            <a:pPr eaLnBrk="1" hangingPunct="1">
              <a:lnSpc>
                <a:spcPct val="80000"/>
              </a:lnSpc>
              <a:spcBef>
                <a:spcPct val="0"/>
              </a:spcBef>
              <a:buFontTx/>
              <a:buNone/>
            </a:pPr>
            <a:r>
              <a:rPr lang="en-US" altLang="ja-JP" sz="2400"/>
              <a:t>                [(&lt; (</a:t>
            </a:r>
            <a:r>
              <a:rPr lang="en-US" altLang="ja-JP" sz="2400">
                <a:solidFill>
                  <a:schemeClr val="accent2"/>
                </a:solidFill>
              </a:rPr>
              <a:t>f</a:t>
            </a:r>
            <a:r>
              <a:rPr lang="en-US" altLang="ja-JP" sz="2400"/>
              <a:t> (</a:t>
            </a:r>
            <a:r>
              <a:rPr lang="en-US" altLang="ja-JP" sz="2400">
                <a:solidFill>
                  <a:schemeClr val="accent2"/>
                </a:solidFill>
              </a:rPr>
              <a:t>middle</a:t>
            </a:r>
            <a:r>
              <a:rPr lang="en-US" altLang="ja-JP" sz="2400"/>
              <a:t> </a:t>
            </a:r>
            <a:r>
              <a:rPr lang="en-US" altLang="ja-JP" sz="2400">
                <a:solidFill>
                  <a:schemeClr val="tx2"/>
                </a:solidFill>
              </a:rPr>
              <a:t>a b</a:t>
            </a:r>
            <a:r>
              <a:rPr lang="en-US" altLang="ja-JP" sz="2400"/>
              <a:t>)) 0) (</a:t>
            </a:r>
            <a:r>
              <a:rPr lang="en-US" altLang="ja-JP" sz="2400">
                <a:solidFill>
                  <a:schemeClr val="accent2"/>
                </a:solidFill>
              </a:rPr>
              <a:t>half-interval</a:t>
            </a:r>
            <a:r>
              <a:rPr lang="en-US" altLang="ja-JP" sz="2400">
                <a:solidFill>
                  <a:schemeClr val="tx2"/>
                </a:solidFill>
              </a:rPr>
              <a:t> </a:t>
            </a:r>
            <a:r>
              <a:rPr lang="en-US" altLang="ja-JP" sz="2400"/>
              <a:t>(</a:t>
            </a:r>
            <a:r>
              <a:rPr lang="en-US" altLang="ja-JP" sz="2400">
                <a:solidFill>
                  <a:schemeClr val="accent2"/>
                </a:solidFill>
              </a:rPr>
              <a:t>middle</a:t>
            </a:r>
            <a:r>
              <a:rPr lang="en-US" altLang="ja-JP" sz="2400"/>
              <a:t> </a:t>
            </a:r>
            <a:r>
              <a:rPr lang="en-US" altLang="ja-JP" sz="2400">
                <a:solidFill>
                  <a:schemeClr val="tx2"/>
                </a:solidFill>
              </a:rPr>
              <a:t>a b</a:t>
            </a:r>
            <a:r>
              <a:rPr lang="en-US" altLang="ja-JP" sz="2400"/>
              <a:t>) </a:t>
            </a:r>
            <a:r>
              <a:rPr lang="en-US" altLang="ja-JP" sz="2400">
                <a:solidFill>
                  <a:schemeClr val="tx2"/>
                </a:solidFill>
              </a:rPr>
              <a:t>b</a:t>
            </a:r>
            <a:r>
              <a:rPr lang="en-US" altLang="ja-JP" sz="2400"/>
              <a:t>)]</a:t>
            </a:r>
          </a:p>
          <a:p>
            <a:pPr eaLnBrk="1" hangingPunct="1">
              <a:lnSpc>
                <a:spcPct val="80000"/>
              </a:lnSpc>
              <a:spcBef>
                <a:spcPct val="0"/>
              </a:spcBef>
              <a:buFontTx/>
              <a:buNone/>
            </a:pPr>
            <a:r>
              <a:rPr lang="en-US" altLang="ja-JP" sz="2400"/>
              <a:t>                [(= (</a:t>
            </a:r>
            <a:r>
              <a:rPr lang="en-US" altLang="ja-JP" sz="2400">
                <a:solidFill>
                  <a:schemeClr val="accent2"/>
                </a:solidFill>
              </a:rPr>
              <a:t>f</a:t>
            </a:r>
            <a:r>
              <a:rPr lang="en-US" altLang="ja-JP" sz="2400"/>
              <a:t> (</a:t>
            </a:r>
            <a:r>
              <a:rPr lang="en-US" altLang="ja-JP" sz="2400">
                <a:solidFill>
                  <a:schemeClr val="accent2"/>
                </a:solidFill>
              </a:rPr>
              <a:t>middle</a:t>
            </a:r>
            <a:r>
              <a:rPr lang="en-US" altLang="ja-JP" sz="2400"/>
              <a:t> </a:t>
            </a:r>
            <a:r>
              <a:rPr lang="en-US" altLang="ja-JP" sz="2400">
                <a:solidFill>
                  <a:schemeClr val="tx2"/>
                </a:solidFill>
              </a:rPr>
              <a:t>a b</a:t>
            </a:r>
            <a:r>
              <a:rPr lang="en-US" altLang="ja-JP" sz="2400"/>
              <a:t>)) 0) (</a:t>
            </a:r>
            <a:r>
              <a:rPr lang="en-US" altLang="ja-JP" sz="2400">
                <a:solidFill>
                  <a:schemeClr val="accent2"/>
                </a:solidFill>
              </a:rPr>
              <a:t>middle</a:t>
            </a:r>
            <a:r>
              <a:rPr lang="en-US" altLang="ja-JP" sz="2400"/>
              <a:t> </a:t>
            </a:r>
            <a:r>
              <a:rPr lang="en-US" altLang="ja-JP" sz="2400">
                <a:solidFill>
                  <a:schemeClr val="tx2"/>
                </a:solidFill>
              </a:rPr>
              <a:t>a b</a:t>
            </a:r>
            <a:r>
              <a:rPr lang="en-US" altLang="ja-JP" sz="2400"/>
              <a:t>)]</a:t>
            </a:r>
          </a:p>
          <a:p>
            <a:pPr eaLnBrk="1" hangingPunct="1">
              <a:lnSpc>
                <a:spcPct val="80000"/>
              </a:lnSpc>
              <a:spcBef>
                <a:spcPct val="0"/>
              </a:spcBef>
              <a:buFontTx/>
              <a:buNone/>
            </a:pPr>
            <a:r>
              <a:rPr lang="en-US" altLang="ja-JP" sz="2400"/>
              <a:t>                [(&gt; (</a:t>
            </a:r>
            <a:r>
              <a:rPr lang="en-US" altLang="ja-JP" sz="2400">
                <a:solidFill>
                  <a:schemeClr val="accent2"/>
                </a:solidFill>
              </a:rPr>
              <a:t>f</a:t>
            </a:r>
            <a:r>
              <a:rPr lang="en-US" altLang="ja-JP" sz="2400"/>
              <a:t> (</a:t>
            </a:r>
            <a:r>
              <a:rPr lang="en-US" altLang="ja-JP" sz="2400">
                <a:solidFill>
                  <a:schemeClr val="accent2"/>
                </a:solidFill>
              </a:rPr>
              <a:t>middle </a:t>
            </a:r>
            <a:r>
              <a:rPr lang="en-US" altLang="ja-JP" sz="2400">
                <a:solidFill>
                  <a:schemeClr val="tx2"/>
                </a:solidFill>
              </a:rPr>
              <a:t>a b</a:t>
            </a:r>
            <a:r>
              <a:rPr lang="en-US" altLang="ja-JP" sz="2400"/>
              <a:t>)) 0) (</a:t>
            </a:r>
            <a:r>
              <a:rPr lang="en-US" altLang="ja-JP" sz="2400">
                <a:solidFill>
                  <a:schemeClr val="accent2"/>
                </a:solidFill>
              </a:rPr>
              <a:t>half-interval</a:t>
            </a:r>
            <a:r>
              <a:rPr lang="en-US" altLang="ja-JP" sz="2400"/>
              <a:t> </a:t>
            </a:r>
            <a:r>
              <a:rPr lang="en-US" altLang="ja-JP" sz="2400">
                <a:solidFill>
                  <a:schemeClr val="tx2"/>
                </a:solidFill>
              </a:rPr>
              <a:t>a </a:t>
            </a:r>
            <a:r>
              <a:rPr lang="en-US" altLang="ja-JP" sz="2400"/>
              <a:t>(</a:t>
            </a:r>
            <a:r>
              <a:rPr lang="en-US" altLang="ja-JP" sz="2400">
                <a:solidFill>
                  <a:schemeClr val="accent2"/>
                </a:solidFill>
              </a:rPr>
              <a:t>middle</a:t>
            </a:r>
            <a:r>
              <a:rPr lang="en-US" altLang="ja-JP" sz="2400"/>
              <a:t> </a:t>
            </a:r>
            <a:r>
              <a:rPr lang="en-US" altLang="ja-JP" sz="2400">
                <a:solidFill>
                  <a:schemeClr val="tx2"/>
                </a:solidFill>
              </a:rPr>
              <a:t>a b</a:t>
            </a:r>
            <a:r>
              <a:rPr lang="en-US" altLang="ja-JP" sz="2400"/>
              <a:t>))])]))</a:t>
            </a:r>
            <a:endParaRPr lang="ja-JP" altLang="en-US" sz="2400"/>
          </a:p>
        </p:txBody>
      </p:sp>
      <p:sp>
        <p:nvSpPr>
          <p:cNvPr id="6" name="Rectangle 2"/>
          <p:cNvSpPr>
            <a:spLocks noGrp="1" noChangeArrowheads="1"/>
          </p:cNvSpPr>
          <p:nvPr>
            <p:ph type="title"/>
          </p:nvPr>
        </p:nvSpPr>
        <p:spPr/>
        <p:txBody>
          <a:bodyPr>
            <a:normAutofit fontScale="90000"/>
          </a:bodyPr>
          <a:lstStyle/>
          <a:p>
            <a:pPr eaLnBrk="1" hangingPunct="1"/>
            <a:r>
              <a:rPr lang="ja-JP" altLang="en-US" sz="2400" dirty="0"/>
              <a:t>「例題２．区間二分</a:t>
            </a:r>
            <a:r>
              <a:rPr lang="ja-JP" altLang="en-US" sz="2400" dirty="0" err="1"/>
              <a:t>法法</a:t>
            </a:r>
            <a:r>
              <a:rPr lang="ja-JP" altLang="en-US" sz="2400" dirty="0"/>
              <a:t>による非線形方程式の解」の手順</a:t>
            </a:r>
            <a:r>
              <a:rPr lang="en-US" altLang="ja-JP" sz="2400" dirty="0"/>
              <a:t>(1/2)</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56</a:t>
            </a:fld>
            <a:endParaRPr kumimoji="1" lang="ja-JP" altLang="en-US"/>
          </a:p>
        </p:txBody>
      </p:sp>
    </p:spTree>
    <p:extLst>
      <p:ext uri="{BB962C8B-B14F-4D97-AF65-F5344CB8AC3E}">
        <p14:creationId xmlns:p14="http://schemas.microsoft.com/office/powerpoint/2010/main" val="26666670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Text Box 4"/>
          <p:cNvSpPr txBox="1">
            <a:spLocks noChangeArrowheads="1"/>
          </p:cNvSpPr>
          <p:nvPr/>
        </p:nvSpPr>
        <p:spPr bwMode="auto">
          <a:xfrm>
            <a:off x="1338263" y="3657600"/>
            <a:ext cx="6696075" cy="1382713"/>
          </a:xfrm>
          <a:prstGeom prst="rect">
            <a:avLst/>
          </a:prstGeom>
          <a:noFill/>
          <a:ln w="9525">
            <a:solidFill>
              <a:srgbClr val="10007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800"/>
              <a:t>(</a:t>
            </a:r>
            <a:r>
              <a:rPr lang="en-US" altLang="ja-JP" sz="2800">
                <a:solidFill>
                  <a:schemeClr val="accent2"/>
                </a:solidFill>
              </a:rPr>
              <a:t>half-interval</a:t>
            </a:r>
            <a:r>
              <a:rPr lang="en-US" altLang="ja-JP" sz="2800"/>
              <a:t> 0 2)</a:t>
            </a:r>
          </a:p>
          <a:p>
            <a:pPr eaLnBrk="1" hangingPunct="1">
              <a:spcBef>
                <a:spcPct val="0"/>
              </a:spcBef>
              <a:buFontTx/>
              <a:buNone/>
            </a:pPr>
            <a:r>
              <a:rPr lang="en-US" altLang="ja-JP" sz="2800"/>
              <a:t>(</a:t>
            </a:r>
            <a:r>
              <a:rPr lang="en-US" altLang="ja-JP" sz="2800">
                <a:solidFill>
                  <a:schemeClr val="accent2"/>
                </a:solidFill>
              </a:rPr>
              <a:t>half-interval</a:t>
            </a:r>
            <a:r>
              <a:rPr lang="en-US" altLang="ja-JP" sz="2800"/>
              <a:t> -2 0)</a:t>
            </a:r>
          </a:p>
          <a:p>
            <a:pPr eaLnBrk="1" hangingPunct="1">
              <a:spcBef>
                <a:spcPct val="0"/>
              </a:spcBef>
              <a:buFontTx/>
              <a:buNone/>
            </a:pPr>
            <a:r>
              <a:rPr lang="en-US" altLang="ja-JP" sz="2800"/>
              <a:t>(</a:t>
            </a:r>
            <a:r>
              <a:rPr lang="en-US" altLang="ja-JP" sz="2800">
                <a:solidFill>
                  <a:schemeClr val="accent2"/>
                </a:solidFill>
              </a:rPr>
              <a:t>half-interval </a:t>
            </a:r>
            <a:r>
              <a:rPr lang="en-US" altLang="ja-JP" sz="2800"/>
              <a:t>2 4)</a:t>
            </a:r>
          </a:p>
        </p:txBody>
      </p:sp>
      <p:sp>
        <p:nvSpPr>
          <p:cNvPr id="60420" name="Rectangle 5"/>
          <p:cNvSpPr>
            <a:spLocks noGrp="1" noChangeArrowheads="1"/>
          </p:cNvSpPr>
          <p:nvPr>
            <p:ph type="body" idx="1"/>
          </p:nvPr>
        </p:nvSpPr>
        <p:spPr>
          <a:xfrm>
            <a:off x="773113" y="998538"/>
            <a:ext cx="7623175" cy="4114800"/>
          </a:xfrm>
        </p:spPr>
        <p:txBody>
          <a:bodyPr/>
          <a:lstStyle/>
          <a:p>
            <a:pPr marL="609600" indent="-609600" eaLnBrk="1" hangingPunct="1">
              <a:lnSpc>
                <a:spcPct val="120000"/>
              </a:lnSpc>
              <a:spcBef>
                <a:spcPct val="0"/>
              </a:spcBef>
              <a:buFontTx/>
              <a:buAutoNum type="arabicPeriod" startAt="2"/>
            </a:pPr>
            <a:r>
              <a:rPr lang="ja-JP" altLang="en-US" dirty="0"/>
              <a:t>その後，次を「</a:t>
            </a:r>
            <a:r>
              <a:rPr lang="ja-JP" altLang="en-US" dirty="0">
                <a:solidFill>
                  <a:schemeClr val="tx2"/>
                </a:solidFill>
              </a:rPr>
              <a:t>実行用ウインドウ</a:t>
            </a:r>
            <a:r>
              <a:rPr lang="ja-JP" altLang="en-US" dirty="0"/>
              <a:t>」で実行しなさい</a:t>
            </a:r>
          </a:p>
          <a:p>
            <a:pPr marL="990600" lvl="1" indent="-533400" eaLnBrk="1" hangingPunct="1">
              <a:lnSpc>
                <a:spcPct val="120000"/>
              </a:lnSpc>
              <a:spcBef>
                <a:spcPct val="0"/>
              </a:spcBef>
              <a:buFontTx/>
              <a:buChar char="•"/>
            </a:pPr>
            <a:r>
              <a:rPr lang="ja-JP" altLang="en-US" dirty="0"/>
              <a:t>正しい解が得られている場合と，得られていない場合があることを確認しなさい</a:t>
            </a:r>
          </a:p>
        </p:txBody>
      </p:sp>
      <p:sp>
        <p:nvSpPr>
          <p:cNvPr id="6" name="Rectangle 2"/>
          <p:cNvSpPr>
            <a:spLocks noGrp="1" noChangeArrowheads="1"/>
          </p:cNvSpPr>
          <p:nvPr>
            <p:ph type="title"/>
          </p:nvPr>
        </p:nvSpPr>
        <p:spPr/>
        <p:txBody>
          <a:bodyPr>
            <a:normAutofit fontScale="90000"/>
          </a:bodyPr>
          <a:lstStyle/>
          <a:p>
            <a:pPr eaLnBrk="1" hangingPunct="1"/>
            <a:r>
              <a:rPr lang="ja-JP" altLang="en-US" sz="2800" dirty="0"/>
              <a:t>「例題２．区間二分法による非線形方程式の解」の手順</a:t>
            </a:r>
            <a:r>
              <a:rPr lang="en-US" altLang="ja-JP" sz="2800" dirty="0"/>
              <a:t>(2/2)</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57</a:t>
            </a:fld>
            <a:endParaRPr kumimoji="1" lang="ja-JP" altLang="en-US"/>
          </a:p>
        </p:txBody>
      </p:sp>
    </p:spTree>
    <p:extLst>
      <p:ext uri="{BB962C8B-B14F-4D97-AF65-F5344CB8AC3E}">
        <p14:creationId xmlns:p14="http://schemas.microsoft.com/office/powerpoint/2010/main" val="95917620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2" descr="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603250"/>
            <a:ext cx="5478463" cy="62547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1444" name="Text Box 4"/>
          <p:cNvSpPr txBox="1">
            <a:spLocks noChangeArrowheads="1"/>
          </p:cNvSpPr>
          <p:nvPr/>
        </p:nvSpPr>
        <p:spPr bwMode="auto">
          <a:xfrm>
            <a:off x="4491038" y="1317625"/>
            <a:ext cx="4224337" cy="5262563"/>
          </a:xfrm>
          <a:prstGeom prst="rect">
            <a:avLst/>
          </a:prstGeom>
          <a:solidFill>
            <a:schemeClr val="bg1"/>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800">
                <a:solidFill>
                  <a:srgbClr val="008000"/>
                </a:solidFill>
              </a:rPr>
              <a:t>&gt; (half-interval 0 2)</a:t>
            </a:r>
          </a:p>
          <a:p>
            <a:pPr eaLnBrk="1" hangingPunct="1">
              <a:spcBef>
                <a:spcPct val="0"/>
              </a:spcBef>
              <a:buFontTx/>
              <a:buNone/>
            </a:pPr>
            <a:r>
              <a:rPr lang="en-US" altLang="ja-JP" sz="2800">
                <a:solidFill>
                  <a:srgbClr val="008000"/>
                </a:solidFill>
              </a:rPr>
              <a:t>1.4142131805419921875</a:t>
            </a:r>
          </a:p>
          <a:p>
            <a:pPr eaLnBrk="1" hangingPunct="1">
              <a:spcBef>
                <a:spcPct val="0"/>
              </a:spcBef>
              <a:buFontTx/>
              <a:buNone/>
            </a:pPr>
            <a:r>
              <a:rPr lang="en-US" altLang="ja-JP" sz="2800">
                <a:solidFill>
                  <a:schemeClr val="tx2"/>
                </a:solidFill>
              </a:rPr>
              <a:t>→</a:t>
            </a:r>
            <a:r>
              <a:rPr lang="ja-JP" altLang="en-US" sz="2800">
                <a:solidFill>
                  <a:schemeClr val="tx2"/>
                </a:solidFill>
              </a:rPr>
              <a:t>　正しい</a:t>
            </a:r>
          </a:p>
          <a:p>
            <a:pPr eaLnBrk="1" hangingPunct="1">
              <a:spcBef>
                <a:spcPct val="0"/>
              </a:spcBef>
              <a:buFontTx/>
              <a:buNone/>
            </a:pPr>
            <a:endParaRPr lang="en-US" altLang="ja-JP" sz="2800">
              <a:solidFill>
                <a:srgbClr val="008000"/>
              </a:solidFill>
            </a:endParaRPr>
          </a:p>
          <a:p>
            <a:pPr eaLnBrk="1" hangingPunct="1">
              <a:spcBef>
                <a:spcPct val="0"/>
              </a:spcBef>
              <a:buFontTx/>
              <a:buNone/>
            </a:pPr>
            <a:r>
              <a:rPr lang="en-US" altLang="ja-JP" sz="2800">
                <a:solidFill>
                  <a:srgbClr val="008000"/>
                </a:solidFill>
              </a:rPr>
              <a:t>&gt; (half-interval -2 0)</a:t>
            </a:r>
          </a:p>
          <a:p>
            <a:pPr eaLnBrk="1" hangingPunct="1">
              <a:spcBef>
                <a:spcPct val="0"/>
              </a:spcBef>
              <a:buFontTx/>
              <a:buNone/>
            </a:pPr>
            <a:r>
              <a:rPr lang="en-US" altLang="ja-JP" sz="2800">
                <a:solidFill>
                  <a:srgbClr val="008000"/>
                </a:solidFill>
              </a:rPr>
              <a:t>-0.00000095367431640625</a:t>
            </a:r>
          </a:p>
          <a:p>
            <a:pPr eaLnBrk="1" hangingPunct="1">
              <a:spcBef>
                <a:spcPct val="0"/>
              </a:spcBef>
              <a:buFontTx/>
              <a:buNone/>
            </a:pPr>
            <a:r>
              <a:rPr lang="en-US" altLang="ja-JP" sz="2800">
                <a:solidFill>
                  <a:schemeClr val="tx2"/>
                </a:solidFill>
              </a:rPr>
              <a:t>→</a:t>
            </a:r>
            <a:r>
              <a:rPr lang="ja-JP" altLang="en-US" sz="2800">
                <a:solidFill>
                  <a:schemeClr val="tx2"/>
                </a:solidFill>
              </a:rPr>
              <a:t>　正しくない</a:t>
            </a:r>
          </a:p>
          <a:p>
            <a:pPr eaLnBrk="1" hangingPunct="1">
              <a:spcBef>
                <a:spcPct val="0"/>
              </a:spcBef>
              <a:buFontTx/>
              <a:buNone/>
            </a:pPr>
            <a:endParaRPr lang="en-US" altLang="ja-JP" sz="2800">
              <a:solidFill>
                <a:srgbClr val="008000"/>
              </a:solidFill>
            </a:endParaRPr>
          </a:p>
          <a:p>
            <a:pPr eaLnBrk="1" hangingPunct="1">
              <a:spcBef>
                <a:spcPct val="0"/>
              </a:spcBef>
              <a:buFontTx/>
              <a:buNone/>
            </a:pPr>
            <a:endParaRPr lang="en-US" altLang="ja-JP" sz="2800">
              <a:solidFill>
                <a:srgbClr val="008000"/>
              </a:solidFill>
            </a:endParaRPr>
          </a:p>
          <a:p>
            <a:pPr eaLnBrk="1" hangingPunct="1">
              <a:spcBef>
                <a:spcPct val="0"/>
              </a:spcBef>
              <a:buFontTx/>
              <a:buNone/>
            </a:pPr>
            <a:r>
              <a:rPr lang="en-US" altLang="ja-JP" sz="2800">
                <a:solidFill>
                  <a:srgbClr val="008000"/>
                </a:solidFill>
              </a:rPr>
              <a:t>&gt; (half-interval 2 4)</a:t>
            </a:r>
          </a:p>
          <a:p>
            <a:pPr eaLnBrk="1" hangingPunct="1">
              <a:spcBef>
                <a:spcPct val="0"/>
              </a:spcBef>
              <a:buFontTx/>
              <a:buNone/>
            </a:pPr>
            <a:r>
              <a:rPr lang="en-US" altLang="ja-JP" sz="2800">
                <a:solidFill>
                  <a:srgbClr val="008000"/>
                </a:solidFill>
              </a:rPr>
              <a:t>2</a:t>
            </a:r>
          </a:p>
          <a:p>
            <a:pPr eaLnBrk="1" hangingPunct="1">
              <a:spcBef>
                <a:spcPct val="0"/>
              </a:spcBef>
              <a:buFontTx/>
              <a:buNone/>
            </a:pPr>
            <a:r>
              <a:rPr lang="en-US" altLang="ja-JP" sz="2800">
                <a:solidFill>
                  <a:schemeClr val="tx2"/>
                </a:solidFill>
              </a:rPr>
              <a:t>→</a:t>
            </a:r>
            <a:r>
              <a:rPr lang="ja-JP" altLang="en-US" sz="2800">
                <a:solidFill>
                  <a:schemeClr val="tx2"/>
                </a:solidFill>
              </a:rPr>
              <a:t>　正しくない</a:t>
            </a:r>
            <a:endParaRPr lang="en-US" altLang="ja-JP" sz="2800">
              <a:solidFill>
                <a:srgbClr val="008000"/>
              </a:solidFill>
            </a:endParaRPr>
          </a:p>
        </p:txBody>
      </p:sp>
      <p:sp>
        <p:nvSpPr>
          <p:cNvPr id="61445" name="Line 5"/>
          <p:cNvSpPr>
            <a:spLocks noChangeShapeType="1"/>
          </p:cNvSpPr>
          <p:nvPr/>
        </p:nvSpPr>
        <p:spPr bwMode="auto">
          <a:xfrm flipH="1">
            <a:off x="2355850" y="3309938"/>
            <a:ext cx="2114550" cy="1150937"/>
          </a:xfrm>
          <a:prstGeom prst="line">
            <a:avLst/>
          </a:prstGeom>
          <a:noFill/>
          <a:ln w="952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1446" name="Rectangle 6"/>
          <p:cNvSpPr>
            <a:spLocks noChangeArrowheads="1"/>
          </p:cNvSpPr>
          <p:nvPr/>
        </p:nvSpPr>
        <p:spPr bwMode="auto">
          <a:xfrm>
            <a:off x="0" y="4252913"/>
            <a:ext cx="2265363" cy="10541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8" name="Rectangle 3"/>
          <p:cNvSpPr>
            <a:spLocks noGrp="1" noChangeArrowheads="1"/>
          </p:cNvSpPr>
          <p:nvPr>
            <p:ph type="title"/>
          </p:nvPr>
        </p:nvSpPr>
        <p:spPr>
          <a:xfrm>
            <a:off x="311150" y="207963"/>
            <a:ext cx="8720654" cy="469900"/>
          </a:xfrm>
          <a:solidFill>
            <a:schemeClr val="bg1"/>
          </a:solidFill>
        </p:spPr>
        <p:txBody>
          <a:bodyPr>
            <a:normAutofit fontScale="90000"/>
          </a:bodyPr>
          <a:lstStyle/>
          <a:p>
            <a:pPr eaLnBrk="1" hangingPunct="1"/>
            <a:r>
              <a:rPr lang="ja-JP" altLang="en-US" sz="3200" dirty="0"/>
              <a:t>「区間二分法による非線形方程式の解」の実行結果</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58</a:t>
            </a:fld>
            <a:endParaRPr kumimoji="1" lang="ja-JP" altLang="en-US"/>
          </a:p>
        </p:txBody>
      </p:sp>
    </p:spTree>
    <p:extLst>
      <p:ext uri="{BB962C8B-B14F-4D97-AF65-F5344CB8AC3E}">
        <p14:creationId xmlns:p14="http://schemas.microsoft.com/office/powerpoint/2010/main" val="9856429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ChangeArrowheads="1"/>
          </p:cNvSpPr>
          <p:nvPr/>
        </p:nvSpPr>
        <p:spPr bwMode="auto">
          <a:xfrm>
            <a:off x="2863850" y="2379663"/>
            <a:ext cx="2974975" cy="176371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62468" name="Text Box 4"/>
          <p:cNvSpPr txBox="1">
            <a:spLocks noChangeArrowheads="1"/>
          </p:cNvSpPr>
          <p:nvPr/>
        </p:nvSpPr>
        <p:spPr bwMode="auto">
          <a:xfrm>
            <a:off x="3176588" y="2965450"/>
            <a:ext cx="2444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3600">
                <a:solidFill>
                  <a:schemeClr val="accent2"/>
                </a:solidFill>
              </a:rPr>
              <a:t>half-interval</a:t>
            </a:r>
          </a:p>
        </p:txBody>
      </p:sp>
      <p:sp>
        <p:nvSpPr>
          <p:cNvPr id="62469" name="AutoShape 5"/>
          <p:cNvSpPr>
            <a:spLocks noChangeArrowheads="1"/>
          </p:cNvSpPr>
          <p:nvPr/>
        </p:nvSpPr>
        <p:spPr bwMode="auto">
          <a:xfrm>
            <a:off x="1670050" y="3048000"/>
            <a:ext cx="914400" cy="566738"/>
          </a:xfrm>
          <a:prstGeom prst="rightArrow">
            <a:avLst>
              <a:gd name="adj1" fmla="val 50000"/>
              <a:gd name="adj2" fmla="val 4033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62470" name="AutoShape 6"/>
          <p:cNvSpPr>
            <a:spLocks noChangeArrowheads="1"/>
          </p:cNvSpPr>
          <p:nvPr/>
        </p:nvSpPr>
        <p:spPr bwMode="auto">
          <a:xfrm>
            <a:off x="6078538" y="3059113"/>
            <a:ext cx="914400" cy="566737"/>
          </a:xfrm>
          <a:prstGeom prst="rightArrow">
            <a:avLst>
              <a:gd name="adj1" fmla="val 50000"/>
              <a:gd name="adj2" fmla="val 4033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62471" name="Text Box 7"/>
          <p:cNvSpPr txBox="1">
            <a:spLocks noChangeArrowheads="1"/>
          </p:cNvSpPr>
          <p:nvPr/>
        </p:nvSpPr>
        <p:spPr bwMode="auto">
          <a:xfrm>
            <a:off x="5840413" y="2238375"/>
            <a:ext cx="337185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solidFill>
                  <a:srgbClr val="008000"/>
                </a:solidFill>
              </a:rPr>
              <a:t>1.4142131805419921875</a:t>
            </a:r>
          </a:p>
        </p:txBody>
      </p:sp>
      <p:sp>
        <p:nvSpPr>
          <p:cNvPr id="62472" name="Text Box 8"/>
          <p:cNvSpPr txBox="1">
            <a:spLocks noChangeArrowheads="1"/>
          </p:cNvSpPr>
          <p:nvPr/>
        </p:nvSpPr>
        <p:spPr bwMode="auto">
          <a:xfrm>
            <a:off x="1636713" y="3614738"/>
            <a:ext cx="8953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a:t>入力</a:t>
            </a:r>
          </a:p>
        </p:txBody>
      </p:sp>
      <p:sp>
        <p:nvSpPr>
          <p:cNvPr id="62473" name="Text Box 9"/>
          <p:cNvSpPr txBox="1">
            <a:spLocks noChangeArrowheads="1"/>
          </p:cNvSpPr>
          <p:nvPr/>
        </p:nvSpPr>
        <p:spPr bwMode="auto">
          <a:xfrm>
            <a:off x="6078538" y="3571875"/>
            <a:ext cx="895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a:t>出力</a:t>
            </a:r>
          </a:p>
        </p:txBody>
      </p:sp>
      <p:sp>
        <p:nvSpPr>
          <p:cNvPr id="62474" name="Text Box 10"/>
          <p:cNvSpPr txBox="1">
            <a:spLocks noChangeArrowheads="1"/>
          </p:cNvSpPr>
          <p:nvPr/>
        </p:nvSpPr>
        <p:spPr bwMode="auto">
          <a:xfrm>
            <a:off x="547688" y="1820863"/>
            <a:ext cx="19113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3600">
                <a:solidFill>
                  <a:srgbClr val="008000"/>
                </a:solidFill>
              </a:rPr>
              <a:t>a </a:t>
            </a:r>
            <a:r>
              <a:rPr lang="ja-JP" altLang="en-US" sz="3600">
                <a:solidFill>
                  <a:srgbClr val="008000"/>
                </a:solidFill>
              </a:rPr>
              <a:t>の値: 0</a:t>
            </a:r>
          </a:p>
          <a:p>
            <a:pPr eaLnBrk="1" hangingPunct="1">
              <a:spcBef>
                <a:spcPct val="0"/>
              </a:spcBef>
              <a:buFontTx/>
              <a:buNone/>
            </a:pPr>
            <a:r>
              <a:rPr lang="en-US" altLang="ja-JP" sz="3600">
                <a:solidFill>
                  <a:srgbClr val="008000"/>
                </a:solidFill>
              </a:rPr>
              <a:t>b </a:t>
            </a:r>
            <a:r>
              <a:rPr lang="ja-JP" altLang="en-US" sz="3600">
                <a:solidFill>
                  <a:srgbClr val="008000"/>
                </a:solidFill>
              </a:rPr>
              <a:t>の値: 2</a:t>
            </a:r>
          </a:p>
        </p:txBody>
      </p:sp>
      <p:sp>
        <p:nvSpPr>
          <p:cNvPr id="62475" name="Text Box 11"/>
          <p:cNvSpPr txBox="1">
            <a:spLocks noChangeArrowheads="1"/>
          </p:cNvSpPr>
          <p:nvPr/>
        </p:nvSpPr>
        <p:spPr bwMode="auto">
          <a:xfrm>
            <a:off x="665163" y="4584700"/>
            <a:ext cx="305752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a:t>入力は２つの数値</a:t>
            </a:r>
          </a:p>
        </p:txBody>
      </p:sp>
      <p:sp>
        <p:nvSpPr>
          <p:cNvPr id="62476" name="Text Box 12"/>
          <p:cNvSpPr txBox="1">
            <a:spLocks noChangeArrowheads="1"/>
          </p:cNvSpPr>
          <p:nvPr/>
        </p:nvSpPr>
        <p:spPr bwMode="auto">
          <a:xfrm>
            <a:off x="5624513" y="4560888"/>
            <a:ext cx="19621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a:t>出力は数値</a:t>
            </a:r>
          </a:p>
        </p:txBody>
      </p:sp>
      <p:sp>
        <p:nvSpPr>
          <p:cNvPr id="14" name="Rectangle 2"/>
          <p:cNvSpPr>
            <a:spLocks noGrp="1" noChangeArrowheads="1"/>
          </p:cNvSpPr>
          <p:nvPr>
            <p:ph type="title"/>
          </p:nvPr>
        </p:nvSpPr>
        <p:spPr/>
        <p:txBody>
          <a:bodyPr>
            <a:normAutofit fontScale="90000"/>
          </a:bodyPr>
          <a:lstStyle/>
          <a:p>
            <a:pPr eaLnBrk="1" hangingPunct="1"/>
            <a:r>
              <a:rPr lang="ja-JP" altLang="en-US" sz="4000" dirty="0"/>
              <a:t>入力と出力</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59</a:t>
            </a:fld>
            <a:endParaRPr kumimoji="1" lang="ja-JP" altLang="en-US"/>
          </a:p>
        </p:txBody>
      </p:sp>
    </p:spTree>
    <p:extLst>
      <p:ext uri="{BB962C8B-B14F-4D97-AF65-F5344CB8AC3E}">
        <p14:creationId xmlns:p14="http://schemas.microsoft.com/office/powerpoint/2010/main" val="4059157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4" name="Object 2"/>
          <p:cNvGraphicFramePr>
            <a:graphicFrameLocks noChangeAspect="1"/>
          </p:cNvGraphicFramePr>
          <p:nvPr/>
        </p:nvGraphicFramePr>
        <p:xfrm>
          <a:off x="187325" y="182563"/>
          <a:ext cx="8688388" cy="6469062"/>
        </p:xfrm>
        <a:graphic>
          <a:graphicData uri="http://schemas.openxmlformats.org/presentationml/2006/ole">
            <mc:AlternateContent xmlns:mc="http://schemas.openxmlformats.org/markup-compatibility/2006">
              <mc:Choice xmlns:v="urn:schemas-microsoft-com:vml" Requires="v">
                <p:oleObj spid="_x0000_s2053" name="グラフ" r:id="rId3" imgW="5819775" imgH="3771798" progId="Excel.Chart.8">
                  <p:embed/>
                </p:oleObj>
              </mc:Choice>
              <mc:Fallback>
                <p:oleObj name="グラフ" r:id="rId3" imgW="5819775" imgH="3771798" progId="Excel.Chart.8">
                  <p:embed/>
                  <p:pic>
                    <p:nvPicPr>
                      <p:cNvPr id="8194"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325" y="182563"/>
                        <a:ext cx="8688388" cy="6469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195" name="Oval 3"/>
          <p:cNvSpPr>
            <a:spLocks noChangeArrowheads="1"/>
          </p:cNvSpPr>
          <p:nvPr/>
        </p:nvSpPr>
        <p:spPr bwMode="auto">
          <a:xfrm>
            <a:off x="1073150" y="4560888"/>
            <a:ext cx="241300" cy="263525"/>
          </a:xfrm>
          <a:prstGeom prst="ellipse">
            <a:avLst/>
          </a:prstGeom>
          <a:solidFill>
            <a:schemeClr val="tx2">
              <a:alpha val="50195"/>
            </a:schemeClr>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8196" name="Text Box 4"/>
          <p:cNvSpPr txBox="1">
            <a:spLocks noChangeArrowheads="1"/>
          </p:cNvSpPr>
          <p:nvPr/>
        </p:nvSpPr>
        <p:spPr bwMode="auto">
          <a:xfrm>
            <a:off x="8194675" y="2405063"/>
            <a:ext cx="450850" cy="83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4800"/>
              <a:t>x</a:t>
            </a:r>
          </a:p>
        </p:txBody>
      </p:sp>
      <p:sp>
        <p:nvSpPr>
          <p:cNvPr id="8197" name="Text Box 5"/>
          <p:cNvSpPr txBox="1">
            <a:spLocks noChangeArrowheads="1"/>
          </p:cNvSpPr>
          <p:nvPr/>
        </p:nvSpPr>
        <p:spPr bwMode="auto">
          <a:xfrm>
            <a:off x="1114425" y="4692650"/>
            <a:ext cx="19621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a:solidFill>
                  <a:schemeClr val="tx2"/>
                </a:solidFill>
              </a:rPr>
              <a:t>関数上の点</a:t>
            </a:r>
            <a:endParaRPr lang="en-US" altLang="ja-JP" sz="2800">
              <a:solidFill>
                <a:schemeClr val="tx2"/>
              </a:solidFill>
            </a:endParaRPr>
          </a:p>
        </p:txBody>
      </p:sp>
      <p:sp>
        <p:nvSpPr>
          <p:cNvPr id="8198" name="Text Box 6"/>
          <p:cNvSpPr txBox="1">
            <a:spLocks noChangeArrowheads="1"/>
          </p:cNvSpPr>
          <p:nvPr/>
        </p:nvSpPr>
        <p:spPr bwMode="auto">
          <a:xfrm>
            <a:off x="3870325" y="4994275"/>
            <a:ext cx="4397375" cy="1565275"/>
          </a:xfrm>
          <a:prstGeom prst="rect">
            <a:avLst/>
          </a:prstGeom>
          <a:solidFill>
            <a:schemeClr val="bg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4800">
                <a:solidFill>
                  <a:schemeClr val="tx2"/>
                </a:solidFill>
              </a:rPr>
              <a:t>関数上の点を，１つ選ぶ</a:t>
            </a:r>
          </a:p>
        </p:txBody>
      </p:sp>
      <p:sp>
        <p:nvSpPr>
          <p:cNvPr id="8199" name="Line 7"/>
          <p:cNvSpPr>
            <a:spLocks noChangeShapeType="1"/>
          </p:cNvSpPr>
          <p:nvPr/>
        </p:nvSpPr>
        <p:spPr bwMode="auto">
          <a:xfrm flipH="1" flipV="1">
            <a:off x="2578100" y="5245100"/>
            <a:ext cx="1270000" cy="546100"/>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6</a:t>
            </a:fld>
            <a:endParaRPr kumimoji="1" lang="ja-JP" altLang="en-US"/>
          </a:p>
        </p:txBody>
      </p:sp>
    </p:spTree>
    <p:extLst>
      <p:ext uri="{BB962C8B-B14F-4D97-AF65-F5344CB8AC3E}">
        <p14:creationId xmlns:p14="http://schemas.microsoft.com/office/powerpoint/2010/main" val="243095318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body" idx="1"/>
          </p:nvPr>
        </p:nvSpPr>
        <p:spPr>
          <a:xfrm>
            <a:off x="323850" y="1047750"/>
            <a:ext cx="8458200" cy="4953000"/>
          </a:xfrm>
        </p:spPr>
        <p:txBody>
          <a:bodyPr/>
          <a:lstStyle/>
          <a:p>
            <a:pPr eaLnBrk="1" hangingPunct="1">
              <a:lnSpc>
                <a:spcPct val="115000"/>
              </a:lnSpc>
            </a:pPr>
            <a:r>
              <a:rPr lang="ja-JP" altLang="en-US">
                <a:solidFill>
                  <a:schemeClr val="accent2"/>
                </a:solidFill>
                <a:latin typeface="Arial Unicode MS" pitchFamily="50" charset="-128"/>
              </a:rPr>
              <a:t>関数</a:t>
            </a:r>
          </a:p>
          <a:p>
            <a:pPr lvl="1" eaLnBrk="1" hangingPunct="1">
              <a:lnSpc>
                <a:spcPct val="115000"/>
              </a:lnSpc>
            </a:pPr>
            <a:r>
              <a:rPr lang="ja-JP" altLang="en-US">
                <a:latin typeface="Arial Unicode MS" pitchFamily="50" charset="-128"/>
              </a:rPr>
              <a:t>方程式　</a:t>
            </a:r>
            <a:r>
              <a:rPr lang="en-US" altLang="ja-JP">
                <a:solidFill>
                  <a:schemeClr val="accent2"/>
                </a:solidFill>
                <a:latin typeface="Arial Unicode MS" pitchFamily="50" charset="-128"/>
              </a:rPr>
              <a:t>f(x)</a:t>
            </a:r>
          </a:p>
          <a:p>
            <a:pPr eaLnBrk="1" hangingPunct="1">
              <a:lnSpc>
                <a:spcPct val="115000"/>
              </a:lnSpc>
            </a:pPr>
            <a:r>
              <a:rPr lang="ja-JP" altLang="en-US">
                <a:solidFill>
                  <a:schemeClr val="accent2"/>
                </a:solidFill>
                <a:latin typeface="Arial Unicode MS" pitchFamily="50" charset="-128"/>
              </a:rPr>
              <a:t>入力</a:t>
            </a:r>
          </a:p>
          <a:p>
            <a:pPr lvl="1" eaLnBrk="1" hangingPunct="1">
              <a:lnSpc>
                <a:spcPct val="115000"/>
              </a:lnSpc>
            </a:pPr>
            <a:r>
              <a:rPr lang="ja-JP" altLang="en-US">
                <a:latin typeface="Arial Unicode MS" pitchFamily="50" charset="-128"/>
              </a:rPr>
              <a:t>初期値　</a:t>
            </a:r>
            <a:r>
              <a:rPr lang="en-US" altLang="ja-JP">
                <a:solidFill>
                  <a:schemeClr val="tx2"/>
                </a:solidFill>
                <a:latin typeface="Arial Unicode MS" pitchFamily="50" charset="-128"/>
              </a:rPr>
              <a:t>a, b</a:t>
            </a:r>
          </a:p>
          <a:p>
            <a:pPr eaLnBrk="1" hangingPunct="1">
              <a:lnSpc>
                <a:spcPct val="115000"/>
              </a:lnSpc>
            </a:pPr>
            <a:r>
              <a:rPr lang="ja-JP" altLang="en-US">
                <a:solidFill>
                  <a:schemeClr val="accent2"/>
                </a:solidFill>
                <a:latin typeface="Arial Unicode MS" pitchFamily="50" charset="-128"/>
              </a:rPr>
              <a:t>出力</a:t>
            </a:r>
          </a:p>
          <a:p>
            <a:pPr lvl="1" eaLnBrk="1" hangingPunct="1">
              <a:lnSpc>
                <a:spcPct val="115000"/>
              </a:lnSpc>
            </a:pPr>
            <a:r>
              <a:rPr lang="ja-JP" altLang="en-US">
                <a:latin typeface="Arial Unicode MS" pitchFamily="50" charset="-128"/>
              </a:rPr>
              <a:t>解</a:t>
            </a:r>
            <a:endParaRPr lang="en-US" altLang="ja-JP">
              <a:latin typeface="Arial Unicode MS" pitchFamily="50" charset="-128"/>
            </a:endParaRPr>
          </a:p>
          <a:p>
            <a:pPr lvl="1" eaLnBrk="1" hangingPunct="1">
              <a:lnSpc>
                <a:spcPct val="115000"/>
              </a:lnSpc>
            </a:pPr>
            <a:endParaRPr lang="ja-JP" altLang="en-US">
              <a:latin typeface="Arial Unicode MS" pitchFamily="50" charset="-128"/>
            </a:endParaRPr>
          </a:p>
        </p:txBody>
      </p:sp>
      <p:sp>
        <p:nvSpPr>
          <p:cNvPr id="5" name="Rectangle 2"/>
          <p:cNvSpPr>
            <a:spLocks noGrp="1" noChangeArrowheads="1"/>
          </p:cNvSpPr>
          <p:nvPr>
            <p:ph type="title"/>
          </p:nvPr>
        </p:nvSpPr>
        <p:spPr/>
        <p:txBody>
          <a:bodyPr>
            <a:normAutofit fontScale="90000"/>
          </a:bodyPr>
          <a:lstStyle/>
          <a:p>
            <a:pPr eaLnBrk="1" hangingPunct="1"/>
            <a:r>
              <a:rPr lang="ja-JP" altLang="en-US" dirty="0"/>
              <a:t>区間二分法のプログラム</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60</a:t>
            </a:fld>
            <a:endParaRPr kumimoji="1" lang="ja-JP" altLang="en-US"/>
          </a:p>
        </p:txBody>
      </p:sp>
    </p:spTree>
    <p:extLst>
      <p:ext uri="{BB962C8B-B14F-4D97-AF65-F5344CB8AC3E}">
        <p14:creationId xmlns:p14="http://schemas.microsoft.com/office/powerpoint/2010/main" val="7298120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body" idx="1"/>
          </p:nvPr>
        </p:nvSpPr>
        <p:spPr>
          <a:xfrm>
            <a:off x="404813" y="1574800"/>
            <a:ext cx="8739187" cy="4876800"/>
          </a:xfrm>
        </p:spPr>
        <p:txBody>
          <a:bodyPr/>
          <a:lstStyle/>
          <a:p>
            <a:pPr eaLnBrk="1" hangingPunct="1">
              <a:lnSpc>
                <a:spcPct val="130000"/>
              </a:lnSpc>
              <a:buFontTx/>
              <a:buNone/>
            </a:pPr>
            <a:r>
              <a:rPr lang="en-US" altLang="ja-JP">
                <a:solidFill>
                  <a:schemeClr val="accent2"/>
                </a:solidFill>
                <a:latin typeface="Arial Unicode MS" pitchFamily="50" charset="-128"/>
              </a:rPr>
              <a:t>1.</a:t>
            </a:r>
            <a:r>
              <a:rPr lang="en-US" altLang="ja-JP">
                <a:latin typeface="Arial Unicode MS" pitchFamily="50" charset="-128"/>
              </a:rPr>
              <a:t> </a:t>
            </a:r>
            <a:r>
              <a:rPr lang="ja-JP" altLang="en-US">
                <a:solidFill>
                  <a:schemeClr val="accent2"/>
                </a:solidFill>
                <a:latin typeface="Arial Unicode MS" pitchFamily="50" charset="-128"/>
              </a:rPr>
              <a:t>初期値 </a:t>
            </a:r>
            <a:r>
              <a:rPr lang="en-US" altLang="ja-JP">
                <a:solidFill>
                  <a:schemeClr val="accent2"/>
                </a:solidFill>
                <a:latin typeface="Arial Unicode MS" pitchFamily="50" charset="-128"/>
              </a:rPr>
              <a:t>a, b </a:t>
            </a:r>
            <a:r>
              <a:rPr lang="ja-JP" altLang="en-US">
                <a:solidFill>
                  <a:schemeClr val="accent2"/>
                </a:solidFill>
                <a:latin typeface="Arial Unicode MS" pitchFamily="50" charset="-128"/>
              </a:rPr>
              <a:t>の決定</a:t>
            </a:r>
            <a:endParaRPr lang="ja-JP" altLang="en-US">
              <a:latin typeface="Arial Unicode MS" pitchFamily="50" charset="-128"/>
            </a:endParaRPr>
          </a:p>
          <a:p>
            <a:pPr eaLnBrk="1" hangingPunct="1">
              <a:lnSpc>
                <a:spcPct val="130000"/>
              </a:lnSpc>
              <a:buFontTx/>
              <a:buNone/>
            </a:pPr>
            <a:r>
              <a:rPr lang="en-US" altLang="ja-JP">
                <a:solidFill>
                  <a:schemeClr val="accent2"/>
                </a:solidFill>
                <a:latin typeface="Arial Unicode MS" pitchFamily="50" charset="-128"/>
              </a:rPr>
              <a:t>2. </a:t>
            </a:r>
            <a:r>
              <a:rPr lang="ja-JP" altLang="en-US">
                <a:solidFill>
                  <a:schemeClr val="accent2"/>
                </a:solidFill>
                <a:latin typeface="Arial Unicode MS" pitchFamily="50" charset="-128"/>
              </a:rPr>
              <a:t>区間を半分に縮小</a:t>
            </a:r>
          </a:p>
          <a:p>
            <a:pPr lvl="1" eaLnBrk="1" hangingPunct="1">
              <a:lnSpc>
                <a:spcPct val="130000"/>
              </a:lnSpc>
            </a:pPr>
            <a:r>
              <a:rPr lang="ja-JP" altLang="en-US">
                <a:latin typeface="Arial Unicode MS" pitchFamily="50" charset="-128"/>
              </a:rPr>
              <a:t>ｆ</a:t>
            </a:r>
            <a:r>
              <a:rPr lang="en-US" altLang="ja-JP">
                <a:latin typeface="Arial Unicode MS" pitchFamily="50" charset="-128"/>
              </a:rPr>
              <a:t>((a+b)/2) </a:t>
            </a:r>
            <a:r>
              <a:rPr lang="ja-JP" altLang="en-US">
                <a:latin typeface="Arial Unicode MS" pitchFamily="50" charset="-128"/>
              </a:rPr>
              <a:t>の値が</a:t>
            </a:r>
          </a:p>
          <a:p>
            <a:pPr lvl="1" eaLnBrk="1" hangingPunct="1">
              <a:lnSpc>
                <a:spcPct val="130000"/>
              </a:lnSpc>
              <a:buFontTx/>
              <a:buNone/>
            </a:pPr>
            <a:r>
              <a:rPr lang="ja-JP" altLang="en-US">
                <a:latin typeface="Arial Unicode MS" pitchFamily="50" charset="-128"/>
              </a:rPr>
              <a:t>	正：  	</a:t>
            </a:r>
            <a:r>
              <a:rPr lang="en-US" altLang="ja-JP">
                <a:latin typeface="Arial Unicode MS" pitchFamily="50" charset="-128"/>
              </a:rPr>
              <a:t>b ← ((a+b)/2</a:t>
            </a:r>
          </a:p>
          <a:p>
            <a:pPr lvl="1" eaLnBrk="1" hangingPunct="1">
              <a:lnSpc>
                <a:spcPct val="130000"/>
              </a:lnSpc>
              <a:buFontTx/>
              <a:buNone/>
            </a:pPr>
            <a:r>
              <a:rPr lang="ja-JP" altLang="en-US">
                <a:latin typeface="Arial Unicode MS" pitchFamily="50" charset="-128"/>
              </a:rPr>
              <a:t>	０：　 	</a:t>
            </a:r>
            <a:r>
              <a:rPr lang="en-US" altLang="ja-JP">
                <a:latin typeface="Arial Unicode MS" pitchFamily="50" charset="-128"/>
              </a:rPr>
              <a:t>(a+b)/2 </a:t>
            </a:r>
            <a:r>
              <a:rPr lang="ja-JP" altLang="en-US">
                <a:latin typeface="Arial Unicode MS" pitchFamily="50" charset="-128"/>
              </a:rPr>
              <a:t>が解である</a:t>
            </a:r>
          </a:p>
          <a:p>
            <a:pPr lvl="1" eaLnBrk="1" hangingPunct="1">
              <a:lnSpc>
                <a:spcPct val="130000"/>
              </a:lnSpc>
              <a:buFontTx/>
              <a:buNone/>
            </a:pPr>
            <a:r>
              <a:rPr lang="ja-JP" altLang="en-US">
                <a:latin typeface="Arial Unicode MS" pitchFamily="50" charset="-128"/>
              </a:rPr>
              <a:t>	負：	</a:t>
            </a:r>
            <a:r>
              <a:rPr lang="en-US" altLang="ja-JP">
                <a:latin typeface="Arial Unicode MS" pitchFamily="50" charset="-128"/>
              </a:rPr>
              <a:t>a ← ((a+b)/2</a:t>
            </a:r>
            <a:endParaRPr lang="ja-JP" altLang="en-US">
              <a:latin typeface="Arial Unicode MS" pitchFamily="50" charset="-128"/>
            </a:endParaRPr>
          </a:p>
          <a:p>
            <a:pPr eaLnBrk="1" hangingPunct="1">
              <a:lnSpc>
                <a:spcPct val="130000"/>
              </a:lnSpc>
              <a:buFontTx/>
              <a:buNone/>
            </a:pPr>
            <a:r>
              <a:rPr lang="en-US" altLang="ja-JP">
                <a:solidFill>
                  <a:schemeClr val="accent2"/>
                </a:solidFill>
                <a:latin typeface="Arial Unicode MS" pitchFamily="50" charset="-128"/>
              </a:rPr>
              <a:t>3. 2. </a:t>
            </a:r>
            <a:r>
              <a:rPr lang="ja-JP" altLang="en-US">
                <a:solidFill>
                  <a:schemeClr val="accent2"/>
                </a:solidFill>
                <a:latin typeface="Arial Unicode MS" pitchFamily="50" charset="-128"/>
              </a:rPr>
              <a:t>を繰り返す</a:t>
            </a:r>
            <a:endParaRPr lang="en-US" altLang="ja-JP">
              <a:solidFill>
                <a:schemeClr val="accent2"/>
              </a:solidFill>
              <a:latin typeface="Arial Unicode MS" pitchFamily="50" charset="-128"/>
            </a:endParaRPr>
          </a:p>
          <a:p>
            <a:pPr eaLnBrk="1" hangingPunct="1"/>
            <a:endParaRPr lang="ja-JP" altLang="en-US" sz="2400">
              <a:latin typeface="Arial Unicode MS" pitchFamily="50" charset="-128"/>
            </a:endParaRPr>
          </a:p>
        </p:txBody>
      </p:sp>
      <p:sp>
        <p:nvSpPr>
          <p:cNvPr id="5" name="Rectangle 2"/>
          <p:cNvSpPr>
            <a:spLocks noGrp="1" noChangeArrowheads="1"/>
          </p:cNvSpPr>
          <p:nvPr>
            <p:ph type="title"/>
          </p:nvPr>
        </p:nvSpPr>
        <p:spPr/>
        <p:txBody>
          <a:bodyPr>
            <a:normAutofit fontScale="90000"/>
          </a:bodyPr>
          <a:lstStyle/>
          <a:p>
            <a:pPr eaLnBrk="1" hangingPunct="1"/>
            <a:r>
              <a:rPr lang="ja-JP" altLang="en-US" dirty="0">
                <a:latin typeface="Arial Unicode MS" pitchFamily="50" charset="-128"/>
              </a:rPr>
              <a:t>区間二分法の処理手順</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61</a:t>
            </a:fld>
            <a:endParaRPr kumimoji="1" lang="ja-JP" altLang="en-US"/>
          </a:p>
        </p:txBody>
      </p:sp>
    </p:spTree>
    <p:extLst>
      <p:ext uri="{BB962C8B-B14F-4D97-AF65-F5344CB8AC3E}">
        <p14:creationId xmlns:p14="http://schemas.microsoft.com/office/powerpoint/2010/main" val="138320749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type="body" idx="1"/>
          </p:nvPr>
        </p:nvSpPr>
        <p:spPr>
          <a:xfrm>
            <a:off x="242888" y="1063625"/>
            <a:ext cx="6430962" cy="708025"/>
          </a:xfrm>
        </p:spPr>
        <p:txBody>
          <a:bodyPr/>
          <a:lstStyle/>
          <a:p>
            <a:pPr eaLnBrk="1" hangingPunct="1">
              <a:buFontTx/>
              <a:buNone/>
            </a:pPr>
            <a:r>
              <a:rPr lang="en-US" altLang="ja-JP">
                <a:solidFill>
                  <a:schemeClr val="tx2"/>
                </a:solidFill>
              </a:rPr>
              <a:t>f(x) = x</a:t>
            </a:r>
            <a:r>
              <a:rPr lang="en-US" altLang="ja-JP" baseline="30000">
                <a:solidFill>
                  <a:schemeClr val="tx2"/>
                </a:solidFill>
              </a:rPr>
              <a:t>2</a:t>
            </a:r>
            <a:r>
              <a:rPr lang="en-US" altLang="ja-JP">
                <a:solidFill>
                  <a:schemeClr val="tx2"/>
                </a:solidFill>
              </a:rPr>
              <a:t>-2, a = 0, b = 2 </a:t>
            </a:r>
            <a:r>
              <a:rPr lang="ja-JP" altLang="en-US">
                <a:solidFill>
                  <a:schemeClr val="tx2"/>
                </a:solidFill>
              </a:rPr>
              <a:t>の場合</a:t>
            </a:r>
          </a:p>
        </p:txBody>
      </p:sp>
      <p:sp>
        <p:nvSpPr>
          <p:cNvPr id="65540" name="Text Box 4"/>
          <p:cNvSpPr txBox="1">
            <a:spLocks noChangeArrowheads="1"/>
          </p:cNvSpPr>
          <p:nvPr/>
        </p:nvSpPr>
        <p:spPr bwMode="auto">
          <a:xfrm>
            <a:off x="57150" y="1714500"/>
            <a:ext cx="4270375" cy="1493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a:t>a = 0, b = 2		</a:t>
            </a:r>
          </a:p>
          <a:p>
            <a:pPr eaLnBrk="1" hangingPunct="1">
              <a:spcBef>
                <a:spcPct val="0"/>
              </a:spcBef>
              <a:buFontTx/>
              <a:buNone/>
            </a:pPr>
            <a:r>
              <a:rPr lang="en-US" altLang="ja-JP"/>
              <a:t>	</a:t>
            </a:r>
            <a:r>
              <a:rPr lang="en-US" altLang="ja-JP" sz="2800"/>
              <a:t>f((a+b)/2) = f(1) = -1</a:t>
            </a:r>
            <a:r>
              <a:rPr lang="ja-JP" altLang="en-US" sz="2800"/>
              <a:t>  </a:t>
            </a:r>
          </a:p>
          <a:p>
            <a:pPr eaLnBrk="1" hangingPunct="1">
              <a:spcBef>
                <a:spcPct val="0"/>
              </a:spcBef>
              <a:buFontTx/>
              <a:buNone/>
            </a:pPr>
            <a:r>
              <a:rPr lang="en-US" altLang="ja-JP" sz="2800"/>
              <a:t>	⇒ a </a:t>
            </a:r>
            <a:r>
              <a:rPr lang="ja-JP" altLang="en-US" sz="2800"/>
              <a:t>を「</a:t>
            </a:r>
            <a:r>
              <a:rPr lang="en-US" altLang="ja-JP" sz="2800"/>
              <a:t>1</a:t>
            </a:r>
            <a:r>
              <a:rPr lang="ja-JP" altLang="en-US" sz="2800"/>
              <a:t>」に</a:t>
            </a:r>
            <a:endParaRPr lang="en-US" altLang="ja-JP" sz="2800"/>
          </a:p>
        </p:txBody>
      </p:sp>
      <p:sp>
        <p:nvSpPr>
          <p:cNvPr id="65541" name="Text Box 5"/>
          <p:cNvSpPr txBox="1">
            <a:spLocks noChangeArrowheads="1"/>
          </p:cNvSpPr>
          <p:nvPr/>
        </p:nvSpPr>
        <p:spPr bwMode="auto">
          <a:xfrm>
            <a:off x="30163" y="3387725"/>
            <a:ext cx="4862512" cy="1493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a:t>a = 1, b = 2		</a:t>
            </a:r>
          </a:p>
          <a:p>
            <a:pPr eaLnBrk="1" hangingPunct="1">
              <a:spcBef>
                <a:spcPct val="0"/>
              </a:spcBef>
              <a:buFontTx/>
              <a:buNone/>
            </a:pPr>
            <a:r>
              <a:rPr lang="en-US" altLang="ja-JP"/>
              <a:t>	</a:t>
            </a:r>
            <a:r>
              <a:rPr lang="en-US" altLang="ja-JP" sz="2800"/>
              <a:t>f((a+b)/2) = f(1.5) = 0.25</a:t>
            </a:r>
            <a:r>
              <a:rPr lang="ja-JP" altLang="en-US" sz="2800"/>
              <a:t>  </a:t>
            </a:r>
          </a:p>
          <a:p>
            <a:pPr eaLnBrk="1" hangingPunct="1">
              <a:spcBef>
                <a:spcPct val="0"/>
              </a:spcBef>
              <a:buFontTx/>
              <a:buNone/>
            </a:pPr>
            <a:r>
              <a:rPr lang="en-US" altLang="ja-JP" sz="2800"/>
              <a:t>	⇒ b </a:t>
            </a:r>
            <a:r>
              <a:rPr lang="ja-JP" altLang="en-US" sz="2800"/>
              <a:t>を「</a:t>
            </a:r>
            <a:r>
              <a:rPr lang="en-US" altLang="ja-JP" sz="2800"/>
              <a:t>1.5</a:t>
            </a:r>
            <a:r>
              <a:rPr lang="ja-JP" altLang="en-US" sz="2800"/>
              <a:t>」に</a:t>
            </a:r>
            <a:endParaRPr lang="en-US" altLang="ja-JP" sz="2800"/>
          </a:p>
        </p:txBody>
      </p:sp>
      <p:sp>
        <p:nvSpPr>
          <p:cNvPr id="65542" name="Text Box 6"/>
          <p:cNvSpPr txBox="1">
            <a:spLocks noChangeArrowheads="1"/>
          </p:cNvSpPr>
          <p:nvPr/>
        </p:nvSpPr>
        <p:spPr bwMode="auto">
          <a:xfrm>
            <a:off x="3175" y="5060950"/>
            <a:ext cx="5514975" cy="1493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a:t>a = 1, b = 1.5		</a:t>
            </a:r>
          </a:p>
          <a:p>
            <a:pPr eaLnBrk="1" hangingPunct="1">
              <a:spcBef>
                <a:spcPct val="0"/>
              </a:spcBef>
              <a:buFontTx/>
              <a:buNone/>
            </a:pPr>
            <a:r>
              <a:rPr lang="en-US" altLang="ja-JP"/>
              <a:t>	</a:t>
            </a:r>
            <a:r>
              <a:rPr lang="en-US" altLang="ja-JP" sz="2800"/>
              <a:t>f((a+b)/2) = f(1.25) = -0.4375</a:t>
            </a:r>
            <a:r>
              <a:rPr lang="ja-JP" altLang="en-US" sz="2800"/>
              <a:t>  </a:t>
            </a:r>
          </a:p>
          <a:p>
            <a:pPr eaLnBrk="1" hangingPunct="1">
              <a:spcBef>
                <a:spcPct val="0"/>
              </a:spcBef>
              <a:buFontTx/>
              <a:buNone/>
            </a:pPr>
            <a:r>
              <a:rPr lang="en-US" altLang="ja-JP" sz="2800"/>
              <a:t>	⇒ a </a:t>
            </a:r>
            <a:r>
              <a:rPr lang="ja-JP" altLang="en-US" sz="2800"/>
              <a:t>を「</a:t>
            </a:r>
            <a:r>
              <a:rPr lang="en-US" altLang="ja-JP" sz="2800"/>
              <a:t>1.25</a:t>
            </a:r>
            <a:r>
              <a:rPr lang="ja-JP" altLang="en-US" sz="2800"/>
              <a:t>」に</a:t>
            </a:r>
            <a:endParaRPr lang="en-US" altLang="ja-JP" sz="2800"/>
          </a:p>
        </p:txBody>
      </p:sp>
      <p:sp>
        <p:nvSpPr>
          <p:cNvPr id="8" name="Rectangle 2"/>
          <p:cNvSpPr>
            <a:spLocks noGrp="1" noChangeArrowheads="1"/>
          </p:cNvSpPr>
          <p:nvPr>
            <p:ph type="title"/>
          </p:nvPr>
        </p:nvSpPr>
        <p:spPr/>
        <p:txBody>
          <a:bodyPr>
            <a:normAutofit fontScale="90000"/>
          </a:bodyPr>
          <a:lstStyle/>
          <a:p>
            <a:pPr eaLnBrk="1" hangingPunct="1"/>
            <a:r>
              <a:rPr lang="ja-JP" altLang="en-US" dirty="0"/>
              <a:t>区間二分法の処理手順</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62</a:t>
            </a:fld>
            <a:endParaRPr kumimoji="1" lang="ja-JP" altLang="en-US"/>
          </a:p>
        </p:txBody>
      </p:sp>
    </p:spTree>
    <p:extLst>
      <p:ext uri="{BB962C8B-B14F-4D97-AF65-F5344CB8AC3E}">
        <p14:creationId xmlns:p14="http://schemas.microsoft.com/office/powerpoint/2010/main" val="121102430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a:xfrm>
            <a:off x="642938" y="982663"/>
            <a:ext cx="7772400" cy="1258887"/>
          </a:xfrm>
        </p:spPr>
        <p:txBody>
          <a:bodyPr/>
          <a:lstStyle/>
          <a:p>
            <a:pPr eaLnBrk="1" hangingPunct="1"/>
            <a:r>
              <a:rPr lang="en-US" altLang="ja-JP">
                <a:solidFill>
                  <a:schemeClr val="accent2"/>
                </a:solidFill>
              </a:rPr>
              <a:t>half-interval </a:t>
            </a:r>
            <a:r>
              <a:rPr lang="ja-JP" altLang="en-US"/>
              <a:t>の内部に </a:t>
            </a:r>
            <a:r>
              <a:rPr lang="en-US" altLang="ja-JP">
                <a:solidFill>
                  <a:schemeClr val="accent2"/>
                </a:solidFill>
              </a:rPr>
              <a:t>half-interval</a:t>
            </a:r>
            <a:r>
              <a:rPr lang="en-US" altLang="ja-JP"/>
              <a:t> </a:t>
            </a:r>
            <a:r>
              <a:rPr lang="ja-JP" altLang="en-US"/>
              <a:t>が登場</a:t>
            </a:r>
            <a:br>
              <a:rPr lang="ja-JP" altLang="en-US"/>
            </a:br>
            <a:endParaRPr lang="en-US" altLang="ja-JP"/>
          </a:p>
        </p:txBody>
      </p:sp>
      <p:sp>
        <p:nvSpPr>
          <p:cNvPr id="66564" name="Rectangle 4"/>
          <p:cNvSpPr>
            <a:spLocks noChangeArrowheads="1"/>
          </p:cNvSpPr>
          <p:nvPr/>
        </p:nvSpPr>
        <p:spPr bwMode="auto">
          <a:xfrm>
            <a:off x="4375150" y="4754563"/>
            <a:ext cx="1533525" cy="350837"/>
          </a:xfrm>
          <a:prstGeom prst="rect">
            <a:avLst/>
          </a:prstGeom>
          <a:noFill/>
          <a:ln w="2857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66565" name="Rectangle 5"/>
          <p:cNvSpPr>
            <a:spLocks noChangeArrowheads="1"/>
          </p:cNvSpPr>
          <p:nvPr/>
        </p:nvSpPr>
        <p:spPr bwMode="auto">
          <a:xfrm>
            <a:off x="4379913" y="3970338"/>
            <a:ext cx="1533525" cy="350837"/>
          </a:xfrm>
          <a:prstGeom prst="rect">
            <a:avLst/>
          </a:prstGeom>
          <a:noFill/>
          <a:ln w="2857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66566" name="Text Box 6"/>
          <p:cNvSpPr txBox="1">
            <a:spLocks noChangeArrowheads="1"/>
          </p:cNvSpPr>
          <p:nvPr/>
        </p:nvSpPr>
        <p:spPr bwMode="auto">
          <a:xfrm>
            <a:off x="684213" y="5803900"/>
            <a:ext cx="6665912" cy="85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80000"/>
              </a:lnSpc>
            </a:pPr>
            <a:r>
              <a:rPr lang="en-US" altLang="ja-JP">
                <a:solidFill>
                  <a:schemeClr val="accent2"/>
                </a:solidFill>
              </a:rPr>
              <a:t> half-interval </a:t>
            </a:r>
            <a:r>
              <a:rPr lang="ja-JP" altLang="en-US"/>
              <a:t>の実行が繰り返される</a:t>
            </a:r>
          </a:p>
          <a:p>
            <a:pPr eaLnBrk="1" hangingPunct="1">
              <a:spcBef>
                <a:spcPct val="0"/>
              </a:spcBef>
              <a:buFontTx/>
              <a:buNone/>
            </a:pPr>
            <a:endParaRPr lang="ja-JP" altLang="en-US" sz="2400"/>
          </a:p>
        </p:txBody>
      </p:sp>
      <p:sp>
        <p:nvSpPr>
          <p:cNvPr id="66567" name="Text Box 7"/>
          <p:cNvSpPr txBox="1">
            <a:spLocks noChangeArrowheads="1"/>
          </p:cNvSpPr>
          <p:nvPr/>
        </p:nvSpPr>
        <p:spPr bwMode="auto">
          <a:xfrm>
            <a:off x="231775" y="1839913"/>
            <a:ext cx="8128000" cy="33147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lvl="1" eaLnBrk="1" hangingPunct="1">
              <a:lnSpc>
                <a:spcPct val="110000"/>
              </a:lnSpc>
              <a:spcBef>
                <a:spcPct val="0"/>
              </a:spcBef>
              <a:buFontTx/>
              <a:buNone/>
            </a:pPr>
            <a:r>
              <a:rPr lang="en-US" altLang="ja-JP" sz="2400"/>
              <a:t>(define (</a:t>
            </a:r>
            <a:r>
              <a:rPr lang="en-US" altLang="ja-JP" sz="2400">
                <a:solidFill>
                  <a:schemeClr val="accent2"/>
                </a:solidFill>
              </a:rPr>
              <a:t>half-interval</a:t>
            </a:r>
            <a:r>
              <a:rPr lang="en-US" altLang="ja-JP" sz="2400"/>
              <a:t> </a:t>
            </a:r>
            <a:r>
              <a:rPr lang="en-US" altLang="ja-JP" sz="2400">
                <a:solidFill>
                  <a:schemeClr val="tx2"/>
                </a:solidFill>
              </a:rPr>
              <a:t>a b</a:t>
            </a:r>
            <a:r>
              <a:rPr lang="en-US" altLang="ja-JP" sz="2400"/>
              <a:t>)</a:t>
            </a:r>
          </a:p>
          <a:p>
            <a:pPr eaLnBrk="1" hangingPunct="1">
              <a:lnSpc>
                <a:spcPct val="110000"/>
              </a:lnSpc>
              <a:spcBef>
                <a:spcPct val="0"/>
              </a:spcBef>
              <a:buFontTx/>
              <a:buNone/>
            </a:pPr>
            <a:r>
              <a:rPr lang="en-US" altLang="ja-JP" sz="2400"/>
              <a:t>    (cond</a:t>
            </a:r>
          </a:p>
          <a:p>
            <a:pPr eaLnBrk="1" hangingPunct="1">
              <a:lnSpc>
                <a:spcPct val="110000"/>
              </a:lnSpc>
              <a:spcBef>
                <a:spcPct val="0"/>
              </a:spcBef>
              <a:buFontTx/>
              <a:buNone/>
            </a:pPr>
            <a:r>
              <a:rPr lang="en-US" altLang="ja-JP" sz="2400"/>
              <a:t>        [(</a:t>
            </a:r>
            <a:r>
              <a:rPr lang="en-US" altLang="ja-JP" sz="2400">
                <a:solidFill>
                  <a:schemeClr val="accent2"/>
                </a:solidFill>
              </a:rPr>
              <a:t>good-enough?</a:t>
            </a:r>
            <a:r>
              <a:rPr lang="en-US" altLang="ja-JP" sz="2400"/>
              <a:t> </a:t>
            </a:r>
            <a:r>
              <a:rPr lang="en-US" altLang="ja-JP" sz="2400">
                <a:solidFill>
                  <a:schemeClr val="tx2"/>
                </a:solidFill>
              </a:rPr>
              <a:t>a b</a:t>
            </a:r>
            <a:r>
              <a:rPr lang="en-US" altLang="ja-JP" sz="2400"/>
              <a:t>)</a:t>
            </a:r>
            <a:r>
              <a:rPr lang="en-US" altLang="ja-JP" sz="2400">
                <a:solidFill>
                  <a:schemeClr val="tx2"/>
                </a:solidFill>
              </a:rPr>
              <a:t> a</a:t>
            </a:r>
            <a:r>
              <a:rPr lang="en-US" altLang="ja-JP" sz="2400"/>
              <a:t>]</a:t>
            </a:r>
          </a:p>
          <a:p>
            <a:pPr eaLnBrk="1" hangingPunct="1">
              <a:lnSpc>
                <a:spcPct val="110000"/>
              </a:lnSpc>
              <a:spcBef>
                <a:spcPct val="0"/>
              </a:spcBef>
              <a:buFontTx/>
              <a:buNone/>
            </a:pPr>
            <a:r>
              <a:rPr lang="en-US" altLang="ja-JP" sz="2400"/>
              <a:t>        [else</a:t>
            </a:r>
          </a:p>
          <a:p>
            <a:pPr eaLnBrk="1" hangingPunct="1">
              <a:lnSpc>
                <a:spcPct val="110000"/>
              </a:lnSpc>
              <a:spcBef>
                <a:spcPct val="0"/>
              </a:spcBef>
              <a:buFontTx/>
              <a:buNone/>
            </a:pPr>
            <a:r>
              <a:rPr lang="en-US" altLang="ja-JP" sz="2400"/>
              <a:t>            (cond</a:t>
            </a:r>
          </a:p>
          <a:p>
            <a:pPr eaLnBrk="1" hangingPunct="1">
              <a:lnSpc>
                <a:spcPct val="110000"/>
              </a:lnSpc>
              <a:spcBef>
                <a:spcPct val="0"/>
              </a:spcBef>
              <a:buFontTx/>
              <a:buNone/>
            </a:pPr>
            <a:r>
              <a:rPr lang="en-US" altLang="ja-JP" sz="2400"/>
              <a:t>                [(&lt; (</a:t>
            </a:r>
            <a:r>
              <a:rPr lang="en-US" altLang="ja-JP" sz="2400">
                <a:solidFill>
                  <a:schemeClr val="accent2"/>
                </a:solidFill>
              </a:rPr>
              <a:t>f</a:t>
            </a:r>
            <a:r>
              <a:rPr lang="en-US" altLang="ja-JP" sz="2400"/>
              <a:t> (</a:t>
            </a:r>
            <a:r>
              <a:rPr lang="en-US" altLang="ja-JP" sz="2400">
                <a:solidFill>
                  <a:schemeClr val="accent2"/>
                </a:solidFill>
              </a:rPr>
              <a:t>middle</a:t>
            </a:r>
            <a:r>
              <a:rPr lang="en-US" altLang="ja-JP" sz="2400"/>
              <a:t> </a:t>
            </a:r>
            <a:r>
              <a:rPr lang="en-US" altLang="ja-JP" sz="2400">
                <a:solidFill>
                  <a:schemeClr val="tx2"/>
                </a:solidFill>
              </a:rPr>
              <a:t>a b</a:t>
            </a:r>
            <a:r>
              <a:rPr lang="en-US" altLang="ja-JP" sz="2400"/>
              <a:t>)) 0) (</a:t>
            </a:r>
            <a:r>
              <a:rPr lang="en-US" altLang="ja-JP" sz="2400">
                <a:solidFill>
                  <a:schemeClr val="accent2"/>
                </a:solidFill>
              </a:rPr>
              <a:t>half-interval</a:t>
            </a:r>
            <a:r>
              <a:rPr lang="en-US" altLang="ja-JP" sz="2400">
                <a:solidFill>
                  <a:schemeClr val="tx2"/>
                </a:solidFill>
              </a:rPr>
              <a:t> </a:t>
            </a:r>
            <a:r>
              <a:rPr lang="en-US" altLang="ja-JP" sz="2400"/>
              <a:t>(</a:t>
            </a:r>
            <a:r>
              <a:rPr lang="en-US" altLang="ja-JP" sz="2400">
                <a:solidFill>
                  <a:schemeClr val="accent2"/>
                </a:solidFill>
              </a:rPr>
              <a:t>middle</a:t>
            </a:r>
            <a:r>
              <a:rPr lang="en-US" altLang="ja-JP" sz="2400"/>
              <a:t> </a:t>
            </a:r>
            <a:r>
              <a:rPr lang="en-US" altLang="ja-JP" sz="2400">
                <a:solidFill>
                  <a:schemeClr val="tx2"/>
                </a:solidFill>
              </a:rPr>
              <a:t>a b</a:t>
            </a:r>
            <a:r>
              <a:rPr lang="en-US" altLang="ja-JP" sz="2400"/>
              <a:t>) </a:t>
            </a:r>
            <a:r>
              <a:rPr lang="en-US" altLang="ja-JP" sz="2400">
                <a:solidFill>
                  <a:schemeClr val="tx2"/>
                </a:solidFill>
              </a:rPr>
              <a:t>b</a:t>
            </a:r>
            <a:r>
              <a:rPr lang="en-US" altLang="ja-JP" sz="2400"/>
              <a:t>)]</a:t>
            </a:r>
          </a:p>
          <a:p>
            <a:pPr eaLnBrk="1" hangingPunct="1">
              <a:lnSpc>
                <a:spcPct val="110000"/>
              </a:lnSpc>
              <a:spcBef>
                <a:spcPct val="0"/>
              </a:spcBef>
              <a:buFontTx/>
              <a:buNone/>
            </a:pPr>
            <a:r>
              <a:rPr lang="en-US" altLang="ja-JP" sz="2400"/>
              <a:t>                [(= (</a:t>
            </a:r>
            <a:r>
              <a:rPr lang="en-US" altLang="ja-JP" sz="2400">
                <a:solidFill>
                  <a:schemeClr val="accent2"/>
                </a:solidFill>
              </a:rPr>
              <a:t>f</a:t>
            </a:r>
            <a:r>
              <a:rPr lang="en-US" altLang="ja-JP" sz="2400"/>
              <a:t> (</a:t>
            </a:r>
            <a:r>
              <a:rPr lang="en-US" altLang="ja-JP" sz="2400">
                <a:solidFill>
                  <a:schemeClr val="accent2"/>
                </a:solidFill>
              </a:rPr>
              <a:t>middle</a:t>
            </a:r>
            <a:r>
              <a:rPr lang="en-US" altLang="ja-JP" sz="2400"/>
              <a:t> </a:t>
            </a:r>
            <a:r>
              <a:rPr lang="en-US" altLang="ja-JP" sz="2400">
                <a:solidFill>
                  <a:schemeClr val="tx2"/>
                </a:solidFill>
              </a:rPr>
              <a:t>a b</a:t>
            </a:r>
            <a:r>
              <a:rPr lang="en-US" altLang="ja-JP" sz="2400"/>
              <a:t>)) 0) (</a:t>
            </a:r>
            <a:r>
              <a:rPr lang="en-US" altLang="ja-JP" sz="2400">
                <a:solidFill>
                  <a:schemeClr val="accent2"/>
                </a:solidFill>
              </a:rPr>
              <a:t>middle</a:t>
            </a:r>
            <a:r>
              <a:rPr lang="en-US" altLang="ja-JP" sz="2400"/>
              <a:t> </a:t>
            </a:r>
            <a:r>
              <a:rPr lang="en-US" altLang="ja-JP" sz="2400">
                <a:solidFill>
                  <a:schemeClr val="tx2"/>
                </a:solidFill>
              </a:rPr>
              <a:t>a b</a:t>
            </a:r>
            <a:r>
              <a:rPr lang="en-US" altLang="ja-JP" sz="2400"/>
              <a:t>)]</a:t>
            </a:r>
          </a:p>
          <a:p>
            <a:pPr eaLnBrk="1" hangingPunct="1">
              <a:lnSpc>
                <a:spcPct val="110000"/>
              </a:lnSpc>
              <a:spcBef>
                <a:spcPct val="0"/>
              </a:spcBef>
              <a:buFontTx/>
              <a:buNone/>
            </a:pPr>
            <a:r>
              <a:rPr lang="en-US" altLang="ja-JP" sz="2400"/>
              <a:t>                [(&gt; (</a:t>
            </a:r>
            <a:r>
              <a:rPr lang="en-US" altLang="ja-JP" sz="2400">
                <a:solidFill>
                  <a:schemeClr val="accent2"/>
                </a:solidFill>
              </a:rPr>
              <a:t>f</a:t>
            </a:r>
            <a:r>
              <a:rPr lang="en-US" altLang="ja-JP" sz="2400"/>
              <a:t> (</a:t>
            </a:r>
            <a:r>
              <a:rPr lang="en-US" altLang="ja-JP" sz="2400">
                <a:solidFill>
                  <a:schemeClr val="accent2"/>
                </a:solidFill>
              </a:rPr>
              <a:t>middle </a:t>
            </a:r>
            <a:r>
              <a:rPr lang="en-US" altLang="ja-JP" sz="2400">
                <a:solidFill>
                  <a:schemeClr val="tx2"/>
                </a:solidFill>
              </a:rPr>
              <a:t>a b</a:t>
            </a:r>
            <a:r>
              <a:rPr lang="en-US" altLang="ja-JP" sz="2400"/>
              <a:t>)) 0) (</a:t>
            </a:r>
            <a:r>
              <a:rPr lang="en-US" altLang="ja-JP" sz="2400">
                <a:solidFill>
                  <a:schemeClr val="accent2"/>
                </a:solidFill>
              </a:rPr>
              <a:t>half-interval</a:t>
            </a:r>
            <a:r>
              <a:rPr lang="en-US" altLang="ja-JP" sz="2400"/>
              <a:t> </a:t>
            </a:r>
            <a:r>
              <a:rPr lang="en-US" altLang="ja-JP" sz="2400">
                <a:solidFill>
                  <a:schemeClr val="tx2"/>
                </a:solidFill>
              </a:rPr>
              <a:t>a </a:t>
            </a:r>
            <a:r>
              <a:rPr lang="en-US" altLang="ja-JP" sz="2400"/>
              <a:t>(</a:t>
            </a:r>
            <a:r>
              <a:rPr lang="en-US" altLang="ja-JP" sz="2400">
                <a:solidFill>
                  <a:schemeClr val="accent2"/>
                </a:solidFill>
              </a:rPr>
              <a:t>middle</a:t>
            </a:r>
            <a:r>
              <a:rPr lang="en-US" altLang="ja-JP" sz="2400"/>
              <a:t> </a:t>
            </a:r>
            <a:r>
              <a:rPr lang="en-US" altLang="ja-JP" sz="2400">
                <a:solidFill>
                  <a:schemeClr val="tx2"/>
                </a:solidFill>
              </a:rPr>
              <a:t>a b</a:t>
            </a:r>
            <a:r>
              <a:rPr lang="en-US" altLang="ja-JP" sz="2400"/>
              <a:t>))])]))</a:t>
            </a:r>
            <a:endParaRPr lang="ja-JP" altLang="en-US" sz="2400"/>
          </a:p>
        </p:txBody>
      </p:sp>
      <p:sp>
        <p:nvSpPr>
          <p:cNvPr id="9" name="Rectangle 2"/>
          <p:cNvSpPr>
            <a:spLocks noGrp="1" noChangeArrowheads="1"/>
          </p:cNvSpPr>
          <p:nvPr>
            <p:ph type="title"/>
          </p:nvPr>
        </p:nvSpPr>
        <p:spPr/>
        <p:txBody>
          <a:bodyPr>
            <a:noAutofit/>
          </a:bodyPr>
          <a:lstStyle/>
          <a:p>
            <a:pPr eaLnBrk="1" hangingPunct="1"/>
            <a:r>
              <a:rPr lang="ja-JP" altLang="en-US" dirty="0"/>
              <a:t>区間二分法の繰り返し処理</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63</a:t>
            </a:fld>
            <a:endParaRPr kumimoji="1" lang="ja-JP" altLang="en-US"/>
          </a:p>
        </p:txBody>
      </p:sp>
    </p:spTree>
    <p:extLst>
      <p:ext uri="{BB962C8B-B14F-4D97-AF65-F5344CB8AC3E}">
        <p14:creationId xmlns:p14="http://schemas.microsoft.com/office/powerpoint/2010/main" val="10202348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type="body" idx="1"/>
          </p:nvPr>
        </p:nvSpPr>
        <p:spPr>
          <a:xfrm>
            <a:off x="431800" y="1892300"/>
            <a:ext cx="8237538" cy="1416050"/>
          </a:xfrm>
        </p:spPr>
        <p:txBody>
          <a:bodyPr/>
          <a:lstStyle/>
          <a:p>
            <a:pPr eaLnBrk="1" hangingPunct="1"/>
            <a:r>
              <a:rPr lang="en-US" altLang="ja-JP">
                <a:solidFill>
                  <a:schemeClr val="accent2"/>
                </a:solidFill>
              </a:rPr>
              <a:t>good-enough?</a:t>
            </a:r>
            <a:r>
              <a:rPr lang="ja-JP" altLang="en-US"/>
              <a:t> が収束条件を判定</a:t>
            </a:r>
          </a:p>
          <a:p>
            <a:pPr eaLnBrk="1" hangingPunct="1">
              <a:buFontTx/>
              <a:buNone/>
            </a:pPr>
            <a:endParaRPr lang="en-US" altLang="ja-JP"/>
          </a:p>
        </p:txBody>
      </p:sp>
      <p:sp>
        <p:nvSpPr>
          <p:cNvPr id="67588" name="Text Box 4"/>
          <p:cNvSpPr txBox="1">
            <a:spLocks noChangeArrowheads="1"/>
          </p:cNvSpPr>
          <p:nvPr/>
        </p:nvSpPr>
        <p:spPr bwMode="auto">
          <a:xfrm>
            <a:off x="957263" y="2716213"/>
            <a:ext cx="5862637" cy="13239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4000"/>
              <a:t>(define (</a:t>
            </a:r>
            <a:r>
              <a:rPr lang="en-US" altLang="ja-JP" sz="4000">
                <a:solidFill>
                  <a:schemeClr val="accent2"/>
                </a:solidFill>
              </a:rPr>
              <a:t>good-enough?</a:t>
            </a:r>
            <a:r>
              <a:rPr lang="en-US" altLang="ja-JP" sz="4000"/>
              <a:t> </a:t>
            </a:r>
            <a:r>
              <a:rPr lang="en-US" altLang="ja-JP" sz="4000">
                <a:solidFill>
                  <a:schemeClr val="tx2"/>
                </a:solidFill>
              </a:rPr>
              <a:t>a b</a:t>
            </a:r>
            <a:r>
              <a:rPr lang="en-US" altLang="ja-JP" sz="4000"/>
              <a:t>)</a:t>
            </a:r>
          </a:p>
          <a:p>
            <a:pPr eaLnBrk="1" hangingPunct="1">
              <a:spcBef>
                <a:spcPct val="0"/>
              </a:spcBef>
              <a:buFontTx/>
              <a:buNone/>
            </a:pPr>
            <a:r>
              <a:rPr lang="en-US" altLang="ja-JP" sz="4000"/>
              <a:t>    (&lt; (- </a:t>
            </a:r>
            <a:r>
              <a:rPr lang="en-US" altLang="ja-JP" sz="4000">
                <a:solidFill>
                  <a:schemeClr val="tx2"/>
                </a:solidFill>
              </a:rPr>
              <a:t>b a</a:t>
            </a:r>
            <a:r>
              <a:rPr lang="en-US" altLang="ja-JP" sz="4000"/>
              <a:t>) 0.000001))</a:t>
            </a:r>
            <a:endParaRPr lang="ja-JP" altLang="en-US" sz="4800"/>
          </a:p>
        </p:txBody>
      </p:sp>
      <p:sp>
        <p:nvSpPr>
          <p:cNvPr id="67589" name="Line 5"/>
          <p:cNvSpPr>
            <a:spLocks noChangeShapeType="1"/>
          </p:cNvSpPr>
          <p:nvPr/>
        </p:nvSpPr>
        <p:spPr bwMode="auto">
          <a:xfrm flipV="1">
            <a:off x="2143125" y="4076700"/>
            <a:ext cx="390525" cy="703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7590" name="Text Box 6"/>
          <p:cNvSpPr txBox="1">
            <a:spLocks noChangeArrowheads="1"/>
          </p:cNvSpPr>
          <p:nvPr/>
        </p:nvSpPr>
        <p:spPr bwMode="auto">
          <a:xfrm>
            <a:off x="1241425" y="533558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67591" name="Text Box 7"/>
          <p:cNvSpPr txBox="1">
            <a:spLocks noChangeArrowheads="1"/>
          </p:cNvSpPr>
          <p:nvPr/>
        </p:nvSpPr>
        <p:spPr bwMode="auto">
          <a:xfrm>
            <a:off x="920750" y="4884738"/>
            <a:ext cx="8348663" cy="1077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a:solidFill>
                  <a:srgbClr val="003300"/>
                </a:solidFill>
              </a:rPr>
              <a:t>b - a &lt; 0.000001 </a:t>
            </a:r>
            <a:r>
              <a:rPr lang="ja-JP" altLang="en-US">
                <a:solidFill>
                  <a:srgbClr val="003300"/>
                </a:solidFill>
              </a:rPr>
              <a:t>が成立するとき，出力は </a:t>
            </a:r>
            <a:r>
              <a:rPr lang="en-US" altLang="ja-JP">
                <a:solidFill>
                  <a:srgbClr val="003300"/>
                </a:solidFill>
              </a:rPr>
              <a:t>true.</a:t>
            </a:r>
          </a:p>
          <a:p>
            <a:pPr eaLnBrk="1" hangingPunct="1">
              <a:spcBef>
                <a:spcPct val="0"/>
              </a:spcBef>
              <a:buFontTx/>
              <a:buNone/>
            </a:pPr>
            <a:r>
              <a:rPr lang="ja-JP" altLang="en-US">
                <a:solidFill>
                  <a:srgbClr val="003300"/>
                </a:solidFill>
              </a:rPr>
              <a:t>（さもなければ </a:t>
            </a:r>
            <a:r>
              <a:rPr lang="en-US" altLang="ja-JP">
                <a:solidFill>
                  <a:srgbClr val="003300"/>
                </a:solidFill>
              </a:rPr>
              <a:t>false</a:t>
            </a:r>
            <a:r>
              <a:rPr lang="ja-JP" altLang="en-US">
                <a:solidFill>
                  <a:srgbClr val="003300"/>
                </a:solidFill>
              </a:rPr>
              <a:t>）</a:t>
            </a:r>
          </a:p>
        </p:txBody>
      </p:sp>
      <p:sp>
        <p:nvSpPr>
          <p:cNvPr id="67592" name="Text Box 8"/>
          <p:cNvSpPr txBox="1">
            <a:spLocks noChangeArrowheads="1"/>
          </p:cNvSpPr>
          <p:nvPr/>
        </p:nvSpPr>
        <p:spPr bwMode="auto">
          <a:xfrm>
            <a:off x="949325" y="6061075"/>
            <a:ext cx="47244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400">
                <a:solidFill>
                  <a:schemeClr val="tx2"/>
                </a:solidFill>
              </a:rPr>
              <a:t>*</a:t>
            </a:r>
            <a:r>
              <a:rPr lang="ja-JP" altLang="en-US" sz="2400"/>
              <a:t> 「</a:t>
            </a:r>
            <a:r>
              <a:rPr lang="en-US" altLang="ja-JP" sz="2400"/>
              <a:t>0.000001</a:t>
            </a:r>
            <a:r>
              <a:rPr lang="ja-JP" altLang="en-US" sz="2400"/>
              <a:t>」 は適当に決めた値</a:t>
            </a:r>
            <a:endParaRPr lang="en-US" altLang="ja-JP" sz="2400"/>
          </a:p>
        </p:txBody>
      </p:sp>
      <p:sp>
        <p:nvSpPr>
          <p:cNvPr id="10" name="Rectangle 2"/>
          <p:cNvSpPr>
            <a:spLocks noGrp="1" noChangeArrowheads="1"/>
          </p:cNvSpPr>
          <p:nvPr>
            <p:ph type="title"/>
          </p:nvPr>
        </p:nvSpPr>
        <p:spPr/>
        <p:txBody>
          <a:bodyPr>
            <a:normAutofit fontScale="90000"/>
          </a:bodyPr>
          <a:lstStyle/>
          <a:p>
            <a:pPr eaLnBrk="1" hangingPunct="1"/>
            <a:r>
              <a:rPr lang="ja-JP" altLang="en-US" dirty="0"/>
              <a:t>区間二分法での収束条件</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64</a:t>
            </a:fld>
            <a:endParaRPr kumimoji="1" lang="ja-JP" altLang="en-US"/>
          </a:p>
        </p:txBody>
      </p:sp>
    </p:spTree>
    <p:extLst>
      <p:ext uri="{BB962C8B-B14F-4D97-AF65-F5344CB8AC3E}">
        <p14:creationId xmlns:p14="http://schemas.microsoft.com/office/powerpoint/2010/main" val="224176726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type="body" idx="1"/>
          </p:nvPr>
        </p:nvSpPr>
        <p:spPr>
          <a:xfrm>
            <a:off x="720725" y="1524000"/>
            <a:ext cx="8423275" cy="5334000"/>
          </a:xfrm>
        </p:spPr>
        <p:txBody>
          <a:bodyPr/>
          <a:lstStyle/>
          <a:p>
            <a:pPr eaLnBrk="1" hangingPunct="1">
              <a:lnSpc>
                <a:spcPct val="115000"/>
              </a:lnSpc>
            </a:pPr>
            <a:r>
              <a:rPr lang="ja-JP" altLang="en-US"/>
              <a:t>繰り返しの終了条件は２つ</a:t>
            </a:r>
          </a:p>
          <a:p>
            <a:pPr lvl="1" eaLnBrk="1" hangingPunct="1">
              <a:lnSpc>
                <a:spcPct val="115000"/>
              </a:lnSpc>
            </a:pPr>
            <a:r>
              <a:rPr lang="en-US" altLang="ja-JP"/>
              <a:t>b – a </a:t>
            </a:r>
            <a:r>
              <a:rPr lang="ja-JP" altLang="en-US"/>
              <a:t>の値が，「しきい値」を下回った（</a:t>
            </a:r>
            <a:r>
              <a:rPr lang="ja-JP" altLang="en-US">
                <a:solidFill>
                  <a:schemeClr val="tx2"/>
                </a:solidFill>
              </a:rPr>
              <a:t>収束した</a:t>
            </a:r>
            <a:r>
              <a:rPr lang="ja-JP" altLang="en-US"/>
              <a:t>）</a:t>
            </a:r>
          </a:p>
          <a:p>
            <a:pPr lvl="1" eaLnBrk="1" hangingPunct="1">
              <a:lnSpc>
                <a:spcPct val="115000"/>
              </a:lnSpc>
            </a:pPr>
            <a:r>
              <a:rPr lang="ja-JP" altLang="en-US"/>
              <a:t>「</a:t>
            </a:r>
            <a:r>
              <a:rPr lang="ja-JP" altLang="en-US">
                <a:solidFill>
                  <a:schemeClr val="tx2"/>
                </a:solidFill>
                <a:latin typeface="Arial Unicode MS" pitchFamily="50" charset="-128"/>
              </a:rPr>
              <a:t>ｆ</a:t>
            </a:r>
            <a:r>
              <a:rPr lang="en-US" altLang="ja-JP">
                <a:solidFill>
                  <a:schemeClr val="tx2"/>
                </a:solidFill>
                <a:latin typeface="Arial Unicode MS" pitchFamily="50" charset="-128"/>
              </a:rPr>
              <a:t>((a+b)/2) = 0</a:t>
            </a:r>
            <a:r>
              <a:rPr lang="ja-JP" altLang="en-US"/>
              <a:t>」となった </a:t>
            </a:r>
            <a:endParaRPr lang="ja-JP" altLang="en-US">
              <a:solidFill>
                <a:schemeClr val="tx2"/>
              </a:solidFill>
              <a:latin typeface="Arial Unicode MS" pitchFamily="50" charset="-128"/>
            </a:endParaRPr>
          </a:p>
          <a:p>
            <a:pPr eaLnBrk="1" hangingPunct="1">
              <a:lnSpc>
                <a:spcPct val="115000"/>
              </a:lnSpc>
            </a:pPr>
            <a:r>
              <a:rPr lang="ja-JP" altLang="en-US"/>
              <a:t>入力は２つ</a:t>
            </a:r>
          </a:p>
          <a:p>
            <a:pPr lvl="1" eaLnBrk="1" hangingPunct="1">
              <a:lnSpc>
                <a:spcPct val="115000"/>
              </a:lnSpc>
            </a:pPr>
            <a:r>
              <a:rPr lang="ja-JP" altLang="en-US">
                <a:latin typeface="Arial Unicode MS" pitchFamily="50" charset="-128"/>
              </a:rPr>
              <a:t>初期値　</a:t>
            </a:r>
            <a:r>
              <a:rPr lang="en-US" altLang="ja-JP">
                <a:solidFill>
                  <a:schemeClr val="tx2"/>
                </a:solidFill>
                <a:latin typeface="Arial Unicode MS" pitchFamily="50" charset="-128"/>
              </a:rPr>
              <a:t>a, b</a:t>
            </a:r>
            <a:r>
              <a:rPr lang="en-US" altLang="ja-JP">
                <a:latin typeface="Arial Unicode MS" pitchFamily="50" charset="-128"/>
              </a:rPr>
              <a:t> </a:t>
            </a:r>
            <a:endParaRPr lang="en-US" altLang="ja-JP" sz="1400">
              <a:solidFill>
                <a:schemeClr val="tx2"/>
              </a:solidFill>
              <a:latin typeface="Arial Unicode MS" pitchFamily="50" charset="-128"/>
            </a:endParaRPr>
          </a:p>
          <a:p>
            <a:pPr eaLnBrk="1" hangingPunct="1">
              <a:lnSpc>
                <a:spcPct val="115000"/>
              </a:lnSpc>
            </a:pPr>
            <a:r>
              <a:rPr lang="ja-JP" altLang="en-US"/>
              <a:t>繰り返し処理：　</a:t>
            </a:r>
            <a:r>
              <a:rPr lang="ja-JP" altLang="en-US">
                <a:solidFill>
                  <a:schemeClr val="tx2"/>
                </a:solidFill>
              </a:rPr>
              <a:t>反復的プロセス</a:t>
            </a:r>
          </a:p>
          <a:p>
            <a:pPr eaLnBrk="1" hangingPunct="1"/>
            <a:endParaRPr lang="ja-JP" altLang="en-US">
              <a:solidFill>
                <a:schemeClr val="tx2"/>
              </a:solidFill>
              <a:latin typeface="Arial Unicode MS" pitchFamily="50" charset="-128"/>
            </a:endParaRPr>
          </a:p>
        </p:txBody>
      </p:sp>
      <p:sp>
        <p:nvSpPr>
          <p:cNvPr id="5" name="Rectangle 2"/>
          <p:cNvSpPr>
            <a:spLocks noGrp="1" noChangeArrowheads="1"/>
          </p:cNvSpPr>
          <p:nvPr>
            <p:ph type="title"/>
          </p:nvPr>
        </p:nvSpPr>
        <p:spPr>
          <a:xfrm>
            <a:off x="243308" y="466738"/>
            <a:ext cx="8461208" cy="469865"/>
          </a:xfrm>
        </p:spPr>
        <p:txBody>
          <a:bodyPr>
            <a:noAutofit/>
          </a:bodyPr>
          <a:lstStyle/>
          <a:p>
            <a:pPr eaLnBrk="1" hangingPunct="1"/>
            <a:r>
              <a:rPr lang="ja-JP" altLang="en-US" dirty="0"/>
              <a:t>「区間二分法のプログラム」</a:t>
            </a:r>
            <a:r>
              <a:rPr lang="en-US" altLang="ja-JP" dirty="0"/>
              <a:t/>
            </a:r>
            <a:br>
              <a:rPr lang="en-US" altLang="ja-JP" dirty="0"/>
            </a:br>
            <a:r>
              <a:rPr lang="ja-JP" altLang="en-US" dirty="0"/>
              <a:t>の理解のポイント</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65</a:t>
            </a:fld>
            <a:endParaRPr kumimoji="1" lang="ja-JP" altLang="en-US"/>
          </a:p>
        </p:txBody>
      </p:sp>
    </p:spTree>
    <p:extLst>
      <p:ext uri="{BB962C8B-B14F-4D97-AF65-F5344CB8AC3E}">
        <p14:creationId xmlns:p14="http://schemas.microsoft.com/office/powerpoint/2010/main" val="54375720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type="body" idx="1"/>
          </p:nvPr>
        </p:nvSpPr>
        <p:spPr>
          <a:xfrm>
            <a:off x="206375" y="1700213"/>
            <a:ext cx="8937625" cy="4114800"/>
          </a:xfrm>
        </p:spPr>
        <p:txBody>
          <a:bodyPr/>
          <a:lstStyle/>
          <a:p>
            <a:pPr marL="609600" indent="-609600" eaLnBrk="1" hangingPunct="1"/>
            <a:r>
              <a:rPr lang="en-US" altLang="ja-JP" sz="3600">
                <a:solidFill>
                  <a:schemeClr val="tx2"/>
                </a:solidFill>
              </a:rPr>
              <a:t>f(a) ≧0, f(b)≦0 </a:t>
            </a:r>
            <a:r>
              <a:rPr lang="ja-JP" altLang="en-US" sz="3600">
                <a:solidFill>
                  <a:schemeClr val="tx2"/>
                </a:solidFill>
              </a:rPr>
              <a:t>でないと，解が得られない</a:t>
            </a:r>
          </a:p>
        </p:txBody>
      </p:sp>
      <p:sp>
        <p:nvSpPr>
          <p:cNvPr id="69636" name="Line 4"/>
          <p:cNvSpPr>
            <a:spLocks noChangeShapeType="1"/>
          </p:cNvSpPr>
          <p:nvPr/>
        </p:nvSpPr>
        <p:spPr bwMode="auto">
          <a:xfrm>
            <a:off x="2895600" y="5392738"/>
            <a:ext cx="3975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9637" name="Line 5"/>
          <p:cNvSpPr>
            <a:spLocks noChangeShapeType="1"/>
          </p:cNvSpPr>
          <p:nvPr/>
        </p:nvSpPr>
        <p:spPr bwMode="auto">
          <a:xfrm>
            <a:off x="3122613" y="3184525"/>
            <a:ext cx="0" cy="3444875"/>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9638" name="Freeform 6"/>
          <p:cNvSpPr>
            <a:spLocks/>
          </p:cNvSpPr>
          <p:nvPr/>
        </p:nvSpPr>
        <p:spPr bwMode="auto">
          <a:xfrm>
            <a:off x="2895600" y="3844925"/>
            <a:ext cx="2946400" cy="2320925"/>
          </a:xfrm>
          <a:custGeom>
            <a:avLst/>
            <a:gdLst>
              <a:gd name="T0" fmla="*/ 0 w 1248"/>
              <a:gd name="T1" fmla="*/ 2147483646 h 720"/>
              <a:gd name="T2" fmla="*/ 2147483646 w 1248"/>
              <a:gd name="T3" fmla="*/ 2147483646 h 720"/>
              <a:gd name="T4" fmla="*/ 2147483646 w 1248"/>
              <a:gd name="T5" fmla="*/ 1995070354 h 720"/>
              <a:gd name="T6" fmla="*/ 2147483646 w 1248"/>
              <a:gd name="T7" fmla="*/ 0 h 72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48" h="720">
                <a:moveTo>
                  <a:pt x="0" y="720"/>
                </a:moveTo>
                <a:cubicBezTo>
                  <a:pt x="168" y="692"/>
                  <a:pt x="336" y="664"/>
                  <a:pt x="432" y="576"/>
                </a:cubicBezTo>
                <a:cubicBezTo>
                  <a:pt x="528" y="488"/>
                  <a:pt x="440" y="288"/>
                  <a:pt x="576" y="192"/>
                </a:cubicBezTo>
                <a:cubicBezTo>
                  <a:pt x="712" y="96"/>
                  <a:pt x="1136" y="32"/>
                  <a:pt x="1248"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9639" name="Line 7"/>
          <p:cNvSpPr>
            <a:spLocks noChangeShapeType="1"/>
          </p:cNvSpPr>
          <p:nvPr/>
        </p:nvSpPr>
        <p:spPr bwMode="auto">
          <a:xfrm>
            <a:off x="3348038" y="5392738"/>
            <a:ext cx="0"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9640" name="Line 8"/>
          <p:cNvSpPr>
            <a:spLocks noChangeShapeType="1"/>
          </p:cNvSpPr>
          <p:nvPr/>
        </p:nvSpPr>
        <p:spPr bwMode="auto">
          <a:xfrm>
            <a:off x="5275263" y="4000500"/>
            <a:ext cx="0" cy="1392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9641" name="Text Box 9"/>
          <p:cNvSpPr txBox="1">
            <a:spLocks noChangeArrowheads="1"/>
          </p:cNvSpPr>
          <p:nvPr/>
        </p:nvSpPr>
        <p:spPr bwMode="auto">
          <a:xfrm>
            <a:off x="3178175" y="4972050"/>
            <a:ext cx="3317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t>a</a:t>
            </a:r>
          </a:p>
        </p:txBody>
      </p:sp>
      <p:sp>
        <p:nvSpPr>
          <p:cNvPr id="69642" name="Text Box 10"/>
          <p:cNvSpPr txBox="1">
            <a:spLocks noChangeArrowheads="1"/>
          </p:cNvSpPr>
          <p:nvPr/>
        </p:nvSpPr>
        <p:spPr bwMode="auto">
          <a:xfrm>
            <a:off x="5146675" y="5391150"/>
            <a:ext cx="34607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t>b</a:t>
            </a:r>
          </a:p>
        </p:txBody>
      </p:sp>
      <p:sp>
        <p:nvSpPr>
          <p:cNvPr id="69643" name="Line 11"/>
          <p:cNvSpPr>
            <a:spLocks noChangeShapeType="1"/>
          </p:cNvSpPr>
          <p:nvPr/>
        </p:nvSpPr>
        <p:spPr bwMode="auto">
          <a:xfrm>
            <a:off x="3122613" y="6010275"/>
            <a:ext cx="225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9644" name="Line 12"/>
          <p:cNvSpPr>
            <a:spLocks noChangeShapeType="1"/>
          </p:cNvSpPr>
          <p:nvPr/>
        </p:nvSpPr>
        <p:spPr bwMode="auto">
          <a:xfrm flipH="1">
            <a:off x="3122613" y="4000500"/>
            <a:ext cx="21526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9645" name="Text Box 13"/>
          <p:cNvSpPr txBox="1">
            <a:spLocks noChangeArrowheads="1"/>
          </p:cNvSpPr>
          <p:nvPr/>
        </p:nvSpPr>
        <p:spPr bwMode="auto">
          <a:xfrm>
            <a:off x="2430463" y="5741988"/>
            <a:ext cx="623887" cy="45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t>f(a)</a:t>
            </a:r>
          </a:p>
        </p:txBody>
      </p:sp>
      <p:sp>
        <p:nvSpPr>
          <p:cNvPr id="69646" name="Text Box 14"/>
          <p:cNvSpPr txBox="1">
            <a:spLocks noChangeArrowheads="1"/>
          </p:cNvSpPr>
          <p:nvPr/>
        </p:nvSpPr>
        <p:spPr bwMode="auto">
          <a:xfrm>
            <a:off x="2439988" y="3719513"/>
            <a:ext cx="64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t>f(b)</a:t>
            </a:r>
          </a:p>
        </p:txBody>
      </p:sp>
      <p:sp>
        <p:nvSpPr>
          <p:cNvPr id="69647" name="Text Box 15"/>
          <p:cNvSpPr txBox="1">
            <a:spLocks noChangeArrowheads="1"/>
          </p:cNvSpPr>
          <p:nvPr/>
        </p:nvSpPr>
        <p:spPr bwMode="auto">
          <a:xfrm>
            <a:off x="2828925" y="5338763"/>
            <a:ext cx="3397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t>0</a:t>
            </a:r>
          </a:p>
        </p:txBody>
      </p:sp>
      <p:sp>
        <p:nvSpPr>
          <p:cNvPr id="69648" name="Text Box 16"/>
          <p:cNvSpPr txBox="1">
            <a:spLocks noChangeArrowheads="1"/>
          </p:cNvSpPr>
          <p:nvPr/>
        </p:nvSpPr>
        <p:spPr bwMode="auto">
          <a:xfrm>
            <a:off x="6588125" y="5345113"/>
            <a:ext cx="3175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t>x</a:t>
            </a:r>
          </a:p>
        </p:txBody>
      </p:sp>
      <p:sp>
        <p:nvSpPr>
          <p:cNvPr id="69649" name="Text Box 17"/>
          <p:cNvSpPr txBox="1">
            <a:spLocks noChangeArrowheads="1"/>
          </p:cNvSpPr>
          <p:nvPr/>
        </p:nvSpPr>
        <p:spPr bwMode="auto">
          <a:xfrm>
            <a:off x="2471738" y="2859088"/>
            <a:ext cx="598487"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2400"/>
              <a:t>f(x)</a:t>
            </a:r>
          </a:p>
        </p:txBody>
      </p:sp>
      <p:sp>
        <p:nvSpPr>
          <p:cNvPr id="69650" name="Text Box 18"/>
          <p:cNvSpPr txBox="1">
            <a:spLocks noChangeArrowheads="1"/>
          </p:cNvSpPr>
          <p:nvPr/>
        </p:nvSpPr>
        <p:spPr bwMode="auto">
          <a:xfrm>
            <a:off x="4475163" y="5832475"/>
            <a:ext cx="1008062"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50000"/>
              </a:spcBef>
              <a:buFontTx/>
              <a:buNone/>
            </a:pPr>
            <a:r>
              <a:rPr lang="ja-JP" altLang="en-US">
                <a:solidFill>
                  <a:schemeClr val="tx2"/>
                </a:solidFill>
              </a:rPr>
              <a:t>解</a:t>
            </a:r>
          </a:p>
        </p:txBody>
      </p:sp>
      <p:sp>
        <p:nvSpPr>
          <p:cNvPr id="69651" name="Line 19"/>
          <p:cNvSpPr>
            <a:spLocks noChangeShapeType="1"/>
          </p:cNvSpPr>
          <p:nvPr/>
        </p:nvSpPr>
        <p:spPr bwMode="auto">
          <a:xfrm flipH="1" flipV="1">
            <a:off x="4002088" y="5383213"/>
            <a:ext cx="566737" cy="576262"/>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1" name="Rectangle 2"/>
          <p:cNvSpPr>
            <a:spLocks noGrp="1" noChangeArrowheads="1"/>
          </p:cNvSpPr>
          <p:nvPr>
            <p:ph type="title"/>
          </p:nvPr>
        </p:nvSpPr>
        <p:spPr/>
        <p:txBody>
          <a:bodyPr>
            <a:normAutofit fontScale="90000"/>
          </a:bodyPr>
          <a:lstStyle/>
          <a:p>
            <a:pPr eaLnBrk="1" hangingPunct="1"/>
            <a:r>
              <a:rPr lang="ja-JP" altLang="en-US" dirty="0"/>
              <a:t>区間二分法での注意点</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66</a:t>
            </a:fld>
            <a:endParaRPr kumimoji="1" lang="ja-JP" altLang="en-US"/>
          </a:p>
        </p:txBody>
      </p:sp>
    </p:spTree>
    <p:extLst>
      <p:ext uri="{BB962C8B-B14F-4D97-AF65-F5344CB8AC3E}">
        <p14:creationId xmlns:p14="http://schemas.microsoft.com/office/powerpoint/2010/main" val="30716700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p:cNvSpPr txBox="1">
            <a:spLocks noChangeArrowheads="1"/>
          </p:cNvSpPr>
          <p:nvPr/>
        </p:nvSpPr>
        <p:spPr bwMode="auto">
          <a:xfrm>
            <a:off x="306388" y="2449513"/>
            <a:ext cx="8650287" cy="5287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80000"/>
              </a:lnSpc>
              <a:spcBef>
                <a:spcPct val="0"/>
              </a:spcBef>
              <a:buFontTx/>
              <a:buNone/>
            </a:pPr>
            <a:r>
              <a:rPr lang="en-US" altLang="ja-JP" sz="2400"/>
              <a:t>(</a:t>
            </a:r>
            <a:r>
              <a:rPr lang="en-US" altLang="ja-JP" sz="2400">
                <a:solidFill>
                  <a:schemeClr val="accent2"/>
                </a:solidFill>
              </a:rPr>
              <a:t>half-interval</a:t>
            </a:r>
            <a:r>
              <a:rPr lang="ja-JP" altLang="en-US" sz="2400"/>
              <a:t> </a:t>
            </a:r>
            <a:r>
              <a:rPr lang="en-US" altLang="ja-JP" sz="2400"/>
              <a:t>0 2)</a:t>
            </a:r>
          </a:p>
          <a:p>
            <a:pPr eaLnBrk="1" hangingPunct="1">
              <a:lnSpc>
                <a:spcPct val="80000"/>
              </a:lnSpc>
              <a:spcBef>
                <a:spcPct val="0"/>
              </a:spcBef>
              <a:buFontTx/>
              <a:buNone/>
            </a:pPr>
            <a:r>
              <a:rPr lang="en-US" altLang="ja-JP" sz="2400"/>
              <a:t>= …</a:t>
            </a:r>
          </a:p>
          <a:p>
            <a:pPr eaLnBrk="1" hangingPunct="1">
              <a:lnSpc>
                <a:spcPct val="80000"/>
              </a:lnSpc>
              <a:spcBef>
                <a:spcPct val="0"/>
              </a:spcBef>
              <a:buFontTx/>
              <a:buNone/>
            </a:pPr>
            <a:r>
              <a:rPr lang="en-US" altLang="ja-JP" sz="2400"/>
              <a:t>= (</a:t>
            </a:r>
            <a:r>
              <a:rPr lang="en-US" altLang="ja-JP" sz="2400">
                <a:solidFill>
                  <a:schemeClr val="accent2"/>
                </a:solidFill>
              </a:rPr>
              <a:t>half-interval</a:t>
            </a:r>
            <a:r>
              <a:rPr lang="ja-JP" altLang="en-US" sz="2400"/>
              <a:t> </a:t>
            </a:r>
            <a:r>
              <a:rPr lang="en-US" altLang="ja-JP" sz="2400"/>
              <a:t>(</a:t>
            </a:r>
            <a:r>
              <a:rPr lang="en-US" altLang="ja-JP" sz="2400">
                <a:solidFill>
                  <a:schemeClr val="accent2"/>
                </a:solidFill>
              </a:rPr>
              <a:t>middle</a:t>
            </a:r>
            <a:r>
              <a:rPr lang="en-US" altLang="ja-JP" sz="2400"/>
              <a:t> 0 2) 2)</a:t>
            </a:r>
          </a:p>
          <a:p>
            <a:pPr eaLnBrk="1" hangingPunct="1">
              <a:spcBef>
                <a:spcPct val="0"/>
              </a:spcBef>
              <a:buFontTx/>
              <a:buNone/>
            </a:pPr>
            <a:r>
              <a:rPr lang="en-US" altLang="ja-JP" sz="2400"/>
              <a:t>= …</a:t>
            </a:r>
          </a:p>
          <a:p>
            <a:pPr eaLnBrk="1" hangingPunct="1">
              <a:spcBef>
                <a:spcPct val="0"/>
              </a:spcBef>
              <a:buFontTx/>
              <a:buNone/>
            </a:pPr>
            <a:r>
              <a:rPr lang="en-US" altLang="ja-JP" sz="2400"/>
              <a:t>= (</a:t>
            </a:r>
            <a:r>
              <a:rPr lang="en-US" altLang="ja-JP" sz="2400">
                <a:solidFill>
                  <a:schemeClr val="accent2"/>
                </a:solidFill>
              </a:rPr>
              <a:t>half-interval</a:t>
            </a:r>
            <a:r>
              <a:rPr lang="ja-JP" altLang="en-US" sz="2400"/>
              <a:t> </a:t>
            </a:r>
            <a:r>
              <a:rPr lang="en-US" altLang="ja-JP" sz="2400"/>
              <a:t>1 2)</a:t>
            </a:r>
          </a:p>
          <a:p>
            <a:pPr eaLnBrk="1" hangingPunct="1">
              <a:spcBef>
                <a:spcPct val="0"/>
              </a:spcBef>
              <a:buFontTx/>
              <a:buNone/>
            </a:pPr>
            <a:r>
              <a:rPr lang="en-US" altLang="ja-JP" sz="2400"/>
              <a:t>= …</a:t>
            </a:r>
          </a:p>
          <a:p>
            <a:pPr eaLnBrk="1" hangingPunct="1">
              <a:spcBef>
                <a:spcPct val="0"/>
              </a:spcBef>
              <a:buFontTx/>
              <a:buNone/>
            </a:pPr>
            <a:r>
              <a:rPr lang="en-US" altLang="ja-JP" sz="2400"/>
              <a:t>= (</a:t>
            </a:r>
            <a:r>
              <a:rPr lang="en-US" altLang="ja-JP" sz="2400">
                <a:solidFill>
                  <a:schemeClr val="accent2"/>
                </a:solidFill>
              </a:rPr>
              <a:t>half-interval</a:t>
            </a:r>
            <a:r>
              <a:rPr lang="ja-JP" altLang="en-US" sz="2400"/>
              <a:t> </a:t>
            </a:r>
            <a:r>
              <a:rPr lang="en-US" altLang="ja-JP" sz="2400"/>
              <a:t>1 (</a:t>
            </a:r>
            <a:r>
              <a:rPr lang="en-US" altLang="ja-JP" sz="2400">
                <a:solidFill>
                  <a:schemeClr val="accent2"/>
                </a:solidFill>
              </a:rPr>
              <a:t>middle</a:t>
            </a:r>
            <a:r>
              <a:rPr lang="en-US" altLang="ja-JP" sz="2400"/>
              <a:t> 1 2))</a:t>
            </a:r>
          </a:p>
          <a:p>
            <a:pPr eaLnBrk="1" hangingPunct="1">
              <a:spcBef>
                <a:spcPct val="0"/>
              </a:spcBef>
              <a:buFontTx/>
              <a:buNone/>
            </a:pPr>
            <a:r>
              <a:rPr lang="en-US" altLang="ja-JP" sz="2400"/>
              <a:t>= …</a:t>
            </a:r>
          </a:p>
          <a:p>
            <a:pPr eaLnBrk="1" hangingPunct="1">
              <a:spcBef>
                <a:spcPct val="0"/>
              </a:spcBef>
              <a:buFontTx/>
              <a:buNone/>
            </a:pPr>
            <a:r>
              <a:rPr lang="en-US" altLang="ja-JP" sz="2400"/>
              <a:t>= (</a:t>
            </a:r>
            <a:r>
              <a:rPr lang="en-US" altLang="ja-JP" sz="2400">
                <a:solidFill>
                  <a:schemeClr val="accent2"/>
                </a:solidFill>
              </a:rPr>
              <a:t>half-interval</a:t>
            </a:r>
            <a:r>
              <a:rPr lang="ja-JP" altLang="en-US" sz="2400"/>
              <a:t> </a:t>
            </a:r>
            <a:r>
              <a:rPr lang="en-US" altLang="ja-JP" sz="2400"/>
              <a:t>1 3/2)</a:t>
            </a:r>
          </a:p>
          <a:p>
            <a:pPr eaLnBrk="1" hangingPunct="1">
              <a:spcBef>
                <a:spcPct val="0"/>
              </a:spcBef>
              <a:buFontTx/>
              <a:buNone/>
            </a:pPr>
            <a:r>
              <a:rPr lang="en-US" altLang="ja-JP" sz="2400"/>
              <a:t>= …</a:t>
            </a:r>
          </a:p>
          <a:p>
            <a:pPr eaLnBrk="1" hangingPunct="1">
              <a:spcBef>
                <a:spcPct val="0"/>
              </a:spcBef>
              <a:buFontTx/>
              <a:buNone/>
            </a:pPr>
            <a:r>
              <a:rPr lang="en-US" altLang="ja-JP" sz="2400"/>
              <a:t>= (</a:t>
            </a:r>
            <a:r>
              <a:rPr lang="en-US" altLang="ja-JP" sz="2400">
                <a:solidFill>
                  <a:schemeClr val="accent2"/>
                </a:solidFill>
              </a:rPr>
              <a:t>half-interval</a:t>
            </a:r>
            <a:r>
              <a:rPr lang="ja-JP" altLang="en-US" sz="2400"/>
              <a:t> </a:t>
            </a:r>
            <a:r>
              <a:rPr lang="en-US" altLang="ja-JP" sz="2400"/>
              <a:t>(</a:t>
            </a:r>
            <a:r>
              <a:rPr lang="en-US" altLang="ja-JP" sz="2400">
                <a:solidFill>
                  <a:schemeClr val="accent2"/>
                </a:solidFill>
              </a:rPr>
              <a:t>middle</a:t>
            </a:r>
            <a:r>
              <a:rPr lang="en-US" altLang="ja-JP" sz="2400"/>
              <a:t> 1 3/2) 3/2)</a:t>
            </a:r>
          </a:p>
          <a:p>
            <a:pPr eaLnBrk="1" hangingPunct="1">
              <a:spcBef>
                <a:spcPct val="0"/>
              </a:spcBef>
              <a:buFontTx/>
              <a:buNone/>
            </a:pPr>
            <a:endParaRPr lang="en-US" altLang="ja-JP" sz="2400"/>
          </a:p>
          <a:p>
            <a:pPr eaLnBrk="1" hangingPunct="1">
              <a:lnSpc>
                <a:spcPct val="80000"/>
              </a:lnSpc>
              <a:spcBef>
                <a:spcPct val="0"/>
              </a:spcBef>
              <a:buFontTx/>
              <a:buNone/>
            </a:pPr>
            <a:endParaRPr lang="en-US" altLang="ja-JP" sz="2400"/>
          </a:p>
          <a:p>
            <a:pPr eaLnBrk="1" hangingPunct="1">
              <a:lnSpc>
                <a:spcPct val="80000"/>
              </a:lnSpc>
              <a:spcBef>
                <a:spcPct val="0"/>
              </a:spcBef>
              <a:buFontTx/>
              <a:buNone/>
            </a:pPr>
            <a:endParaRPr lang="en-US" altLang="ja-JP" sz="2800"/>
          </a:p>
          <a:p>
            <a:pPr eaLnBrk="1" hangingPunct="1">
              <a:lnSpc>
                <a:spcPct val="70000"/>
              </a:lnSpc>
              <a:spcBef>
                <a:spcPct val="0"/>
              </a:spcBef>
              <a:buFontTx/>
              <a:buNone/>
            </a:pPr>
            <a:endParaRPr lang="ja-JP" altLang="en-US"/>
          </a:p>
        </p:txBody>
      </p:sp>
      <p:sp>
        <p:nvSpPr>
          <p:cNvPr id="70660" name="Rectangle 4"/>
          <p:cNvSpPr>
            <a:spLocks noGrp="1" noChangeArrowheads="1"/>
          </p:cNvSpPr>
          <p:nvPr>
            <p:ph type="body" idx="1"/>
          </p:nvPr>
        </p:nvSpPr>
        <p:spPr>
          <a:xfrm>
            <a:off x="252413" y="896938"/>
            <a:ext cx="8688387" cy="1470025"/>
          </a:xfrm>
        </p:spPr>
        <p:txBody>
          <a:bodyPr/>
          <a:lstStyle/>
          <a:p>
            <a:pPr eaLnBrk="1" hangingPunct="1">
              <a:lnSpc>
                <a:spcPct val="120000"/>
              </a:lnSpc>
            </a:pPr>
            <a:r>
              <a:rPr lang="ja-JP" altLang="en-US" sz="2400"/>
              <a:t>例題２の「区間二分法」のプログラムについて，</a:t>
            </a:r>
            <a:br>
              <a:rPr lang="ja-JP" altLang="en-US" sz="2400"/>
            </a:br>
            <a:r>
              <a:rPr lang="ja-JP" altLang="en-US" sz="2400"/>
              <a:t> </a:t>
            </a:r>
            <a:r>
              <a:rPr lang="en-US" altLang="ja-JP" sz="2400"/>
              <a:t>(</a:t>
            </a:r>
            <a:r>
              <a:rPr lang="en-US" altLang="ja-JP" sz="2400">
                <a:solidFill>
                  <a:schemeClr val="accent2"/>
                </a:solidFill>
              </a:rPr>
              <a:t>half-interval</a:t>
            </a:r>
            <a:r>
              <a:rPr lang="en-US" altLang="ja-JP" sz="2400"/>
              <a:t> 0 2) </a:t>
            </a:r>
            <a:r>
              <a:rPr lang="ja-JP" altLang="en-US" sz="2400"/>
              <a:t>から</a:t>
            </a:r>
            <a:r>
              <a:rPr lang="en-US" altLang="ja-JP" sz="2400"/>
              <a:t>(</a:t>
            </a:r>
            <a:r>
              <a:rPr lang="en-US" altLang="ja-JP" sz="2400">
                <a:solidFill>
                  <a:schemeClr val="accent2"/>
                </a:solidFill>
              </a:rPr>
              <a:t>half-interval</a:t>
            </a:r>
            <a:r>
              <a:rPr lang="ja-JP" altLang="en-US" sz="2400"/>
              <a:t> </a:t>
            </a:r>
            <a:r>
              <a:rPr lang="en-US" altLang="ja-JP" sz="2400"/>
              <a:t>(</a:t>
            </a:r>
            <a:r>
              <a:rPr lang="en-US" altLang="ja-JP" sz="2400">
                <a:solidFill>
                  <a:schemeClr val="accent2"/>
                </a:solidFill>
              </a:rPr>
              <a:t>middle</a:t>
            </a:r>
            <a:r>
              <a:rPr lang="en-US" altLang="ja-JP" sz="2400"/>
              <a:t> 1 3/2) 3/2) </a:t>
            </a:r>
            <a:r>
              <a:rPr lang="ja-JP" altLang="en-US" sz="2400"/>
              <a:t>までの過程を確認する</a:t>
            </a:r>
          </a:p>
        </p:txBody>
      </p:sp>
      <p:sp>
        <p:nvSpPr>
          <p:cNvPr id="70661" name="Rectangle 5"/>
          <p:cNvSpPr>
            <a:spLocks noChangeArrowheads="1"/>
          </p:cNvSpPr>
          <p:nvPr/>
        </p:nvSpPr>
        <p:spPr bwMode="auto">
          <a:xfrm>
            <a:off x="277813" y="2432050"/>
            <a:ext cx="2544762" cy="377825"/>
          </a:xfrm>
          <a:prstGeom prst="rect">
            <a:avLst/>
          </a:prstGeom>
          <a:noFill/>
          <a:ln w="2857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70662" name="Rectangle 6"/>
          <p:cNvSpPr>
            <a:spLocks noChangeArrowheads="1"/>
          </p:cNvSpPr>
          <p:nvPr/>
        </p:nvSpPr>
        <p:spPr bwMode="auto">
          <a:xfrm>
            <a:off x="611188" y="5903913"/>
            <a:ext cx="4432300" cy="438150"/>
          </a:xfrm>
          <a:prstGeom prst="rect">
            <a:avLst/>
          </a:prstGeom>
          <a:noFill/>
          <a:ln w="2857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8" name="Rectangle 3"/>
          <p:cNvSpPr>
            <a:spLocks noGrp="1" noChangeArrowheads="1"/>
          </p:cNvSpPr>
          <p:nvPr>
            <p:ph type="title"/>
          </p:nvPr>
        </p:nvSpPr>
        <p:spPr/>
        <p:txBody>
          <a:bodyPr>
            <a:noAutofit/>
          </a:bodyPr>
          <a:lstStyle/>
          <a:p>
            <a:pPr eaLnBrk="1" hangingPunct="1"/>
            <a:r>
              <a:rPr lang="ja-JP" altLang="en-US" dirty="0"/>
              <a:t>例題３．区間二分法での繰り返し処理</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67</a:t>
            </a:fld>
            <a:endParaRPr kumimoji="1" lang="ja-JP" altLang="en-US"/>
          </a:p>
        </p:txBody>
      </p:sp>
    </p:spTree>
    <p:extLst>
      <p:ext uri="{BB962C8B-B14F-4D97-AF65-F5344CB8AC3E}">
        <p14:creationId xmlns:p14="http://schemas.microsoft.com/office/powerpoint/2010/main" val="25922107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Text Box 3"/>
          <p:cNvSpPr txBox="1">
            <a:spLocks noChangeArrowheads="1"/>
          </p:cNvSpPr>
          <p:nvPr/>
        </p:nvSpPr>
        <p:spPr bwMode="auto">
          <a:xfrm>
            <a:off x="598488" y="838200"/>
            <a:ext cx="5775325" cy="91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kumimoji="1" sz="2400">
                <a:solidFill>
                  <a:schemeClr val="tx1"/>
                </a:solidFill>
                <a:latin typeface="Times New Roman" panose="02020603050405020304" pitchFamily="18" charset="0"/>
                <a:ea typeface="ＭＳ Ｐゴシック" panose="020B0600070205080204" pitchFamily="50" charset="-128"/>
              </a:defRPr>
            </a:lvl1pPr>
            <a:lvl2pPr marL="914400" indent="-457200">
              <a:defRPr kumimoji="1" sz="2400">
                <a:solidFill>
                  <a:schemeClr val="tx1"/>
                </a:solidFill>
                <a:latin typeface="Times New Roman" panose="02020603050405020304" pitchFamily="18" charset="0"/>
                <a:ea typeface="ＭＳ Ｐゴシック" panose="020B0600070205080204" pitchFamily="50" charset="-128"/>
              </a:defRPr>
            </a:lvl2pPr>
            <a:lvl3pPr marL="1371600" indent="-457200">
              <a:defRPr kumimoji="1" sz="2400">
                <a:solidFill>
                  <a:schemeClr val="tx1"/>
                </a:solidFill>
                <a:latin typeface="Times New Roman" panose="02020603050405020304" pitchFamily="18" charset="0"/>
                <a:ea typeface="ＭＳ Ｐゴシック" panose="020B0600070205080204" pitchFamily="50" charset="-128"/>
              </a:defRPr>
            </a:lvl3pPr>
            <a:lvl4pPr marL="1828800" indent="-457200">
              <a:defRPr kumimoji="1" sz="2400">
                <a:solidFill>
                  <a:schemeClr val="tx1"/>
                </a:solidFill>
                <a:latin typeface="Times New Roman" panose="02020603050405020304" pitchFamily="18" charset="0"/>
                <a:ea typeface="ＭＳ Ｐゴシック" panose="020B0600070205080204" pitchFamily="50" charset="-128"/>
              </a:defRPr>
            </a:lvl4pPr>
            <a:lvl5pPr marL="2286000" indent="-457200">
              <a:defRPr kumimoji="1" sz="2400">
                <a:solidFill>
                  <a:schemeClr val="tx1"/>
                </a:solidFill>
                <a:latin typeface="Times New Roman" panose="02020603050405020304" pitchFamily="18" charset="0"/>
                <a:ea typeface="ＭＳ Ｐゴシック" panose="020B0600070205080204" pitchFamily="50" charset="-128"/>
              </a:defRPr>
            </a:lvl5pPr>
            <a:lvl6pPr marL="2743200" indent="-4572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3200400" indent="-4572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657600" indent="-4572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4114800" indent="-4572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lnSpc>
                <a:spcPct val="95000"/>
              </a:lnSpc>
              <a:buFontTx/>
              <a:buAutoNum type="arabicPeriod"/>
            </a:pPr>
            <a:r>
              <a:rPr lang="ja-JP" altLang="en-US" sz="2000">
                <a:latin typeface="Calibri" panose="020F0502020204030204" pitchFamily="34" charset="0"/>
                <a:ea typeface="メイリオ" panose="020B0604030504040204" pitchFamily="50" charset="-128"/>
              </a:rPr>
              <a:t>次を「定義用ウインドウ」で，実行しなさい</a:t>
            </a:r>
          </a:p>
          <a:p>
            <a:pPr lvl="1" eaLnBrk="1" hangingPunct="1">
              <a:lnSpc>
                <a:spcPct val="95000"/>
              </a:lnSpc>
              <a:buFontTx/>
              <a:buChar char="•"/>
            </a:pPr>
            <a:r>
              <a:rPr lang="en-US" altLang="ja-JP" sz="1800">
                <a:latin typeface="Calibri" panose="020F0502020204030204" pitchFamily="34" charset="0"/>
                <a:ea typeface="メイリオ" panose="020B0604030504040204" pitchFamily="50" charset="-128"/>
              </a:rPr>
              <a:t>Intermediate Student </a:t>
            </a:r>
            <a:r>
              <a:rPr lang="ja-JP" altLang="en-US" sz="1800">
                <a:latin typeface="Calibri" panose="020F0502020204030204" pitchFamily="34" charset="0"/>
                <a:ea typeface="メイリオ" panose="020B0604030504040204" pitchFamily="50" charset="-128"/>
              </a:rPr>
              <a:t>で実行すること</a:t>
            </a:r>
          </a:p>
          <a:p>
            <a:pPr lvl="1" eaLnBrk="1" hangingPunct="1">
              <a:lnSpc>
                <a:spcPct val="95000"/>
              </a:lnSpc>
              <a:buFontTx/>
              <a:buChar char="•"/>
            </a:pPr>
            <a:r>
              <a:rPr lang="ja-JP" altLang="en-US" sz="1800">
                <a:latin typeface="Calibri" panose="020F0502020204030204" pitchFamily="34" charset="0"/>
                <a:ea typeface="メイリオ" panose="020B0604030504040204" pitchFamily="50" charset="-128"/>
              </a:rPr>
              <a:t>入力した後に，</a:t>
            </a:r>
            <a:r>
              <a:rPr lang="en-US" altLang="ja-JP" sz="1800">
                <a:latin typeface="Calibri" panose="020F0502020204030204" pitchFamily="34" charset="0"/>
                <a:ea typeface="メイリオ" panose="020B0604030504040204" pitchFamily="50" charset="-128"/>
              </a:rPr>
              <a:t>Execute </a:t>
            </a:r>
            <a:r>
              <a:rPr lang="ja-JP" altLang="en-US" sz="1800">
                <a:latin typeface="Calibri" panose="020F0502020204030204" pitchFamily="34" charset="0"/>
                <a:ea typeface="メイリオ" panose="020B0604030504040204" pitchFamily="50" charset="-128"/>
              </a:rPr>
              <a:t>ボタンを押す</a:t>
            </a:r>
          </a:p>
        </p:txBody>
      </p:sp>
      <p:sp>
        <p:nvSpPr>
          <p:cNvPr id="71684" name="Text Box 4"/>
          <p:cNvSpPr txBox="1">
            <a:spLocks noChangeArrowheads="1"/>
          </p:cNvSpPr>
          <p:nvPr/>
        </p:nvSpPr>
        <p:spPr bwMode="auto">
          <a:xfrm>
            <a:off x="619125" y="5621338"/>
            <a:ext cx="6461125" cy="102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lnSpc>
                <a:spcPct val="95000"/>
              </a:lnSpc>
              <a:spcBef>
                <a:spcPct val="0"/>
              </a:spcBef>
              <a:buFontTx/>
              <a:buNone/>
            </a:pPr>
            <a:r>
              <a:rPr lang="en-US" altLang="ja-JP" sz="2000"/>
              <a:t>2</a:t>
            </a:r>
            <a:r>
              <a:rPr lang="en-US" altLang="ja-JP" sz="2400"/>
              <a:t>. </a:t>
            </a:r>
            <a:r>
              <a:rPr lang="en-US" altLang="ja-JP" sz="2000"/>
              <a:t>DrScheme </a:t>
            </a:r>
            <a:r>
              <a:rPr lang="ja-JP" altLang="en-US" sz="2000"/>
              <a:t>を使って，ステップ実行の様子を</a:t>
            </a:r>
          </a:p>
          <a:p>
            <a:pPr eaLnBrk="1" hangingPunct="1">
              <a:lnSpc>
                <a:spcPct val="95000"/>
              </a:lnSpc>
              <a:spcBef>
                <a:spcPct val="0"/>
              </a:spcBef>
              <a:buFontTx/>
              <a:buNone/>
            </a:pPr>
            <a:r>
              <a:rPr lang="ja-JP" altLang="en-US" sz="2000"/>
              <a:t>    確認しなさい　 （</a:t>
            </a:r>
            <a:r>
              <a:rPr lang="en-US" altLang="ja-JP" sz="2000"/>
              <a:t>Step </a:t>
            </a:r>
            <a:r>
              <a:rPr lang="ja-JP" altLang="en-US" sz="2000"/>
              <a:t>ボタン，</a:t>
            </a:r>
            <a:r>
              <a:rPr lang="en-US" altLang="ja-JP" sz="2000"/>
              <a:t>Next </a:t>
            </a:r>
            <a:r>
              <a:rPr lang="ja-JP" altLang="en-US" sz="2000"/>
              <a:t>ボタンを使用）</a:t>
            </a:r>
          </a:p>
          <a:p>
            <a:pPr lvl="1" eaLnBrk="1" hangingPunct="1">
              <a:lnSpc>
                <a:spcPct val="95000"/>
              </a:lnSpc>
              <a:spcBef>
                <a:spcPct val="0"/>
              </a:spcBef>
              <a:buFontTx/>
              <a:buChar char="•"/>
            </a:pPr>
            <a:r>
              <a:rPr lang="ja-JP" altLang="en-US" sz="2000"/>
              <a:t>　理解しながら進むこと</a:t>
            </a:r>
          </a:p>
        </p:txBody>
      </p:sp>
      <p:sp>
        <p:nvSpPr>
          <p:cNvPr id="71685" name="Rectangle 6"/>
          <p:cNvSpPr>
            <a:spLocks noChangeArrowheads="1"/>
          </p:cNvSpPr>
          <p:nvPr/>
        </p:nvSpPr>
        <p:spPr bwMode="auto">
          <a:xfrm>
            <a:off x="1074738" y="5229225"/>
            <a:ext cx="5899150" cy="266700"/>
          </a:xfrm>
          <a:prstGeom prst="rect">
            <a:avLst/>
          </a:prstGeom>
          <a:noFill/>
          <a:ln w="1905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71686" name="Line 7"/>
          <p:cNvSpPr>
            <a:spLocks noChangeShapeType="1"/>
          </p:cNvSpPr>
          <p:nvPr/>
        </p:nvSpPr>
        <p:spPr bwMode="auto">
          <a:xfrm flipH="1">
            <a:off x="6469063" y="4086225"/>
            <a:ext cx="736600" cy="1146175"/>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71687" name="Text Box 8"/>
          <p:cNvSpPr txBox="1">
            <a:spLocks noChangeArrowheads="1"/>
          </p:cNvSpPr>
          <p:nvPr/>
        </p:nvSpPr>
        <p:spPr bwMode="auto">
          <a:xfrm>
            <a:off x="6707188" y="3181350"/>
            <a:ext cx="2338387" cy="8302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400">
                <a:solidFill>
                  <a:schemeClr val="tx2"/>
                </a:solidFill>
              </a:rPr>
              <a:t>例題２に</a:t>
            </a:r>
          </a:p>
          <a:p>
            <a:pPr eaLnBrk="1" hangingPunct="1">
              <a:spcBef>
                <a:spcPct val="0"/>
              </a:spcBef>
              <a:buFontTx/>
              <a:buNone/>
            </a:pPr>
            <a:r>
              <a:rPr lang="ja-JP" altLang="en-US" sz="2400">
                <a:solidFill>
                  <a:schemeClr val="tx2"/>
                </a:solidFill>
              </a:rPr>
              <a:t>１行書き加える</a:t>
            </a:r>
          </a:p>
        </p:txBody>
      </p:sp>
      <p:sp>
        <p:nvSpPr>
          <p:cNvPr id="71688" name="Text Box 9"/>
          <p:cNvSpPr txBox="1">
            <a:spLocks noChangeArrowheads="1"/>
          </p:cNvSpPr>
          <p:nvPr/>
        </p:nvSpPr>
        <p:spPr bwMode="auto">
          <a:xfrm>
            <a:off x="1058863" y="27559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71689" name="Text Box 10"/>
          <p:cNvSpPr txBox="1">
            <a:spLocks noChangeArrowheads="1"/>
          </p:cNvSpPr>
          <p:nvPr/>
        </p:nvSpPr>
        <p:spPr bwMode="auto">
          <a:xfrm>
            <a:off x="1025525" y="1765300"/>
            <a:ext cx="6858000" cy="3768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lvl="1" eaLnBrk="1" hangingPunct="1">
              <a:lnSpc>
                <a:spcPct val="80000"/>
              </a:lnSpc>
              <a:spcBef>
                <a:spcPct val="0"/>
              </a:spcBef>
              <a:buFontTx/>
              <a:buNone/>
            </a:pPr>
            <a:r>
              <a:rPr lang="en-US" altLang="ja-JP" sz="2000"/>
              <a:t>(define (</a:t>
            </a:r>
            <a:r>
              <a:rPr lang="en-US" altLang="ja-JP" sz="2000">
                <a:solidFill>
                  <a:schemeClr val="accent2"/>
                </a:solidFill>
              </a:rPr>
              <a:t>f</a:t>
            </a:r>
            <a:r>
              <a:rPr lang="en-US" altLang="ja-JP" sz="2000"/>
              <a:t> </a:t>
            </a:r>
            <a:r>
              <a:rPr lang="en-US" altLang="ja-JP" sz="2000">
                <a:solidFill>
                  <a:schemeClr val="tx2"/>
                </a:solidFill>
              </a:rPr>
              <a:t>x</a:t>
            </a:r>
            <a:r>
              <a:rPr lang="en-US" altLang="ja-JP" sz="2000"/>
              <a:t>)</a:t>
            </a:r>
          </a:p>
          <a:p>
            <a:pPr eaLnBrk="1" hangingPunct="1">
              <a:lnSpc>
                <a:spcPct val="80000"/>
              </a:lnSpc>
              <a:spcBef>
                <a:spcPct val="0"/>
              </a:spcBef>
              <a:buFontTx/>
              <a:buNone/>
            </a:pPr>
            <a:r>
              <a:rPr lang="en-US" altLang="ja-JP" sz="2000"/>
              <a:t>    (- (* </a:t>
            </a:r>
            <a:r>
              <a:rPr lang="en-US" altLang="ja-JP" sz="2000">
                <a:solidFill>
                  <a:schemeClr val="tx2"/>
                </a:solidFill>
              </a:rPr>
              <a:t>x x</a:t>
            </a:r>
            <a:r>
              <a:rPr lang="en-US" altLang="ja-JP" sz="2000"/>
              <a:t>) 2))</a:t>
            </a:r>
          </a:p>
          <a:p>
            <a:pPr eaLnBrk="1" hangingPunct="1">
              <a:lnSpc>
                <a:spcPct val="80000"/>
              </a:lnSpc>
              <a:spcBef>
                <a:spcPct val="0"/>
              </a:spcBef>
              <a:buFontTx/>
              <a:buNone/>
            </a:pPr>
            <a:r>
              <a:rPr lang="en-US" altLang="ja-JP" sz="2000"/>
              <a:t>(define (</a:t>
            </a:r>
            <a:r>
              <a:rPr lang="en-US" altLang="ja-JP" sz="2000">
                <a:solidFill>
                  <a:schemeClr val="accent2"/>
                </a:solidFill>
              </a:rPr>
              <a:t>good-enough?</a:t>
            </a:r>
            <a:r>
              <a:rPr lang="en-US" altLang="ja-JP" sz="2000"/>
              <a:t> </a:t>
            </a:r>
            <a:r>
              <a:rPr lang="en-US" altLang="ja-JP" sz="2000">
                <a:solidFill>
                  <a:schemeClr val="tx2"/>
                </a:solidFill>
              </a:rPr>
              <a:t>a b</a:t>
            </a:r>
            <a:r>
              <a:rPr lang="en-US" altLang="ja-JP" sz="2000"/>
              <a:t>)</a:t>
            </a:r>
          </a:p>
          <a:p>
            <a:pPr eaLnBrk="1" hangingPunct="1">
              <a:lnSpc>
                <a:spcPct val="80000"/>
              </a:lnSpc>
              <a:spcBef>
                <a:spcPct val="0"/>
              </a:spcBef>
              <a:buFontTx/>
              <a:buNone/>
            </a:pPr>
            <a:r>
              <a:rPr lang="en-US" altLang="ja-JP" sz="2000"/>
              <a:t>    (&lt; (- </a:t>
            </a:r>
            <a:r>
              <a:rPr lang="en-US" altLang="ja-JP" sz="2000">
                <a:solidFill>
                  <a:schemeClr val="tx2"/>
                </a:solidFill>
              </a:rPr>
              <a:t>b a</a:t>
            </a:r>
            <a:r>
              <a:rPr lang="en-US" altLang="ja-JP" sz="2000"/>
              <a:t>) 0.000001))</a:t>
            </a:r>
          </a:p>
          <a:p>
            <a:pPr eaLnBrk="1" hangingPunct="1">
              <a:lnSpc>
                <a:spcPct val="80000"/>
              </a:lnSpc>
              <a:spcBef>
                <a:spcPct val="0"/>
              </a:spcBef>
              <a:buFontTx/>
              <a:buNone/>
            </a:pPr>
            <a:r>
              <a:rPr lang="en-US" altLang="ja-JP" sz="2000"/>
              <a:t>(define (</a:t>
            </a:r>
            <a:r>
              <a:rPr lang="en-US" altLang="ja-JP" sz="2000">
                <a:solidFill>
                  <a:schemeClr val="accent2"/>
                </a:solidFill>
              </a:rPr>
              <a:t>middle</a:t>
            </a:r>
            <a:r>
              <a:rPr lang="en-US" altLang="ja-JP" sz="2000"/>
              <a:t> </a:t>
            </a:r>
            <a:r>
              <a:rPr lang="en-US" altLang="ja-JP" sz="2000">
                <a:solidFill>
                  <a:schemeClr val="tx2"/>
                </a:solidFill>
              </a:rPr>
              <a:t>a b</a:t>
            </a:r>
            <a:r>
              <a:rPr lang="en-US" altLang="ja-JP" sz="2000"/>
              <a:t>)</a:t>
            </a:r>
          </a:p>
          <a:p>
            <a:pPr eaLnBrk="1" hangingPunct="1">
              <a:lnSpc>
                <a:spcPct val="80000"/>
              </a:lnSpc>
              <a:spcBef>
                <a:spcPct val="0"/>
              </a:spcBef>
              <a:buFontTx/>
              <a:buNone/>
            </a:pPr>
            <a:r>
              <a:rPr lang="en-US" altLang="ja-JP" sz="2000"/>
              <a:t>    (/ (+ </a:t>
            </a:r>
            <a:r>
              <a:rPr lang="en-US" altLang="ja-JP" sz="2000">
                <a:solidFill>
                  <a:schemeClr val="tx2"/>
                </a:solidFill>
              </a:rPr>
              <a:t>a b</a:t>
            </a:r>
            <a:r>
              <a:rPr lang="en-US" altLang="ja-JP" sz="2000"/>
              <a:t>) 2))</a:t>
            </a:r>
          </a:p>
          <a:p>
            <a:pPr eaLnBrk="1" hangingPunct="1">
              <a:lnSpc>
                <a:spcPct val="80000"/>
              </a:lnSpc>
              <a:spcBef>
                <a:spcPct val="0"/>
              </a:spcBef>
              <a:buFontTx/>
              <a:buNone/>
            </a:pPr>
            <a:r>
              <a:rPr lang="en-US" altLang="ja-JP" sz="2000"/>
              <a:t>(define (</a:t>
            </a:r>
            <a:r>
              <a:rPr lang="en-US" altLang="ja-JP" sz="2000">
                <a:solidFill>
                  <a:schemeClr val="accent2"/>
                </a:solidFill>
              </a:rPr>
              <a:t>half-interval</a:t>
            </a:r>
            <a:r>
              <a:rPr lang="en-US" altLang="ja-JP" sz="2000"/>
              <a:t> </a:t>
            </a:r>
            <a:r>
              <a:rPr lang="en-US" altLang="ja-JP" sz="2000">
                <a:solidFill>
                  <a:schemeClr val="tx2"/>
                </a:solidFill>
              </a:rPr>
              <a:t>a b</a:t>
            </a:r>
            <a:r>
              <a:rPr lang="en-US" altLang="ja-JP" sz="2000"/>
              <a:t>)</a:t>
            </a:r>
          </a:p>
          <a:p>
            <a:pPr eaLnBrk="1" hangingPunct="1">
              <a:lnSpc>
                <a:spcPct val="80000"/>
              </a:lnSpc>
              <a:spcBef>
                <a:spcPct val="0"/>
              </a:spcBef>
              <a:buFontTx/>
              <a:buNone/>
            </a:pPr>
            <a:r>
              <a:rPr lang="en-US" altLang="ja-JP" sz="2000"/>
              <a:t>    (cond</a:t>
            </a:r>
          </a:p>
          <a:p>
            <a:pPr eaLnBrk="1" hangingPunct="1">
              <a:lnSpc>
                <a:spcPct val="80000"/>
              </a:lnSpc>
              <a:spcBef>
                <a:spcPct val="0"/>
              </a:spcBef>
              <a:buFontTx/>
              <a:buNone/>
            </a:pPr>
            <a:r>
              <a:rPr lang="en-US" altLang="ja-JP" sz="2000"/>
              <a:t>        [(</a:t>
            </a:r>
            <a:r>
              <a:rPr lang="en-US" altLang="ja-JP" sz="2000">
                <a:solidFill>
                  <a:schemeClr val="accent2"/>
                </a:solidFill>
              </a:rPr>
              <a:t>good-enough?</a:t>
            </a:r>
            <a:r>
              <a:rPr lang="en-US" altLang="ja-JP" sz="2000"/>
              <a:t> </a:t>
            </a:r>
            <a:r>
              <a:rPr lang="en-US" altLang="ja-JP" sz="2000">
                <a:solidFill>
                  <a:schemeClr val="tx2"/>
                </a:solidFill>
              </a:rPr>
              <a:t>a b</a:t>
            </a:r>
            <a:r>
              <a:rPr lang="en-US" altLang="ja-JP" sz="2000"/>
              <a:t>)</a:t>
            </a:r>
            <a:r>
              <a:rPr lang="en-US" altLang="ja-JP" sz="2000">
                <a:solidFill>
                  <a:schemeClr val="tx2"/>
                </a:solidFill>
              </a:rPr>
              <a:t> a</a:t>
            </a:r>
            <a:r>
              <a:rPr lang="en-US" altLang="ja-JP" sz="2000"/>
              <a:t>]</a:t>
            </a:r>
          </a:p>
          <a:p>
            <a:pPr eaLnBrk="1" hangingPunct="1">
              <a:lnSpc>
                <a:spcPct val="80000"/>
              </a:lnSpc>
              <a:spcBef>
                <a:spcPct val="0"/>
              </a:spcBef>
              <a:buFontTx/>
              <a:buNone/>
            </a:pPr>
            <a:r>
              <a:rPr lang="en-US" altLang="ja-JP" sz="2000"/>
              <a:t>        [else</a:t>
            </a:r>
          </a:p>
          <a:p>
            <a:pPr eaLnBrk="1" hangingPunct="1">
              <a:lnSpc>
                <a:spcPct val="80000"/>
              </a:lnSpc>
              <a:spcBef>
                <a:spcPct val="0"/>
              </a:spcBef>
              <a:buFontTx/>
              <a:buNone/>
            </a:pPr>
            <a:r>
              <a:rPr lang="en-US" altLang="ja-JP" sz="2000"/>
              <a:t>            (cond</a:t>
            </a:r>
          </a:p>
          <a:p>
            <a:pPr eaLnBrk="1" hangingPunct="1">
              <a:lnSpc>
                <a:spcPct val="80000"/>
              </a:lnSpc>
              <a:spcBef>
                <a:spcPct val="0"/>
              </a:spcBef>
              <a:buFontTx/>
              <a:buNone/>
            </a:pPr>
            <a:r>
              <a:rPr lang="en-US" altLang="ja-JP" sz="2000"/>
              <a:t>                [(&lt; (</a:t>
            </a:r>
            <a:r>
              <a:rPr lang="en-US" altLang="ja-JP" sz="2000">
                <a:solidFill>
                  <a:schemeClr val="accent2"/>
                </a:solidFill>
              </a:rPr>
              <a:t>f</a:t>
            </a:r>
            <a:r>
              <a:rPr lang="en-US" altLang="ja-JP" sz="2000"/>
              <a:t> (</a:t>
            </a:r>
            <a:r>
              <a:rPr lang="en-US" altLang="ja-JP" sz="2000">
                <a:solidFill>
                  <a:schemeClr val="accent2"/>
                </a:solidFill>
              </a:rPr>
              <a:t>middle</a:t>
            </a:r>
            <a:r>
              <a:rPr lang="en-US" altLang="ja-JP" sz="2000"/>
              <a:t> </a:t>
            </a:r>
            <a:r>
              <a:rPr lang="en-US" altLang="ja-JP" sz="2000">
                <a:solidFill>
                  <a:schemeClr val="tx2"/>
                </a:solidFill>
              </a:rPr>
              <a:t>a b</a:t>
            </a:r>
            <a:r>
              <a:rPr lang="en-US" altLang="ja-JP" sz="2000"/>
              <a:t>)) 0) (</a:t>
            </a:r>
            <a:r>
              <a:rPr lang="en-US" altLang="ja-JP" sz="2000">
                <a:solidFill>
                  <a:schemeClr val="accent2"/>
                </a:solidFill>
              </a:rPr>
              <a:t>half-interval</a:t>
            </a:r>
            <a:r>
              <a:rPr lang="en-US" altLang="ja-JP" sz="2000">
                <a:solidFill>
                  <a:schemeClr val="tx2"/>
                </a:solidFill>
              </a:rPr>
              <a:t> </a:t>
            </a:r>
            <a:r>
              <a:rPr lang="en-US" altLang="ja-JP" sz="2000"/>
              <a:t>(</a:t>
            </a:r>
            <a:r>
              <a:rPr lang="en-US" altLang="ja-JP" sz="2000">
                <a:solidFill>
                  <a:schemeClr val="accent2"/>
                </a:solidFill>
              </a:rPr>
              <a:t>middle</a:t>
            </a:r>
            <a:r>
              <a:rPr lang="en-US" altLang="ja-JP" sz="2000"/>
              <a:t> </a:t>
            </a:r>
            <a:r>
              <a:rPr lang="en-US" altLang="ja-JP" sz="2000">
                <a:solidFill>
                  <a:schemeClr val="tx2"/>
                </a:solidFill>
              </a:rPr>
              <a:t>a b</a:t>
            </a:r>
            <a:r>
              <a:rPr lang="en-US" altLang="ja-JP" sz="2000"/>
              <a:t>) </a:t>
            </a:r>
            <a:r>
              <a:rPr lang="en-US" altLang="ja-JP" sz="2000">
                <a:solidFill>
                  <a:schemeClr val="tx2"/>
                </a:solidFill>
              </a:rPr>
              <a:t>b</a:t>
            </a:r>
            <a:r>
              <a:rPr lang="en-US" altLang="ja-JP" sz="2000"/>
              <a:t>)]</a:t>
            </a:r>
          </a:p>
          <a:p>
            <a:pPr eaLnBrk="1" hangingPunct="1">
              <a:lnSpc>
                <a:spcPct val="80000"/>
              </a:lnSpc>
              <a:spcBef>
                <a:spcPct val="0"/>
              </a:spcBef>
              <a:buFontTx/>
              <a:buNone/>
            </a:pPr>
            <a:r>
              <a:rPr lang="en-US" altLang="ja-JP" sz="2000"/>
              <a:t>                [(= (</a:t>
            </a:r>
            <a:r>
              <a:rPr lang="en-US" altLang="ja-JP" sz="2000">
                <a:solidFill>
                  <a:schemeClr val="accent2"/>
                </a:solidFill>
              </a:rPr>
              <a:t>f</a:t>
            </a:r>
            <a:r>
              <a:rPr lang="en-US" altLang="ja-JP" sz="2000"/>
              <a:t> (</a:t>
            </a:r>
            <a:r>
              <a:rPr lang="en-US" altLang="ja-JP" sz="2000">
                <a:solidFill>
                  <a:schemeClr val="accent2"/>
                </a:solidFill>
              </a:rPr>
              <a:t>middle</a:t>
            </a:r>
            <a:r>
              <a:rPr lang="en-US" altLang="ja-JP" sz="2000"/>
              <a:t> </a:t>
            </a:r>
            <a:r>
              <a:rPr lang="en-US" altLang="ja-JP" sz="2000">
                <a:solidFill>
                  <a:schemeClr val="tx2"/>
                </a:solidFill>
              </a:rPr>
              <a:t>a b</a:t>
            </a:r>
            <a:r>
              <a:rPr lang="en-US" altLang="ja-JP" sz="2000"/>
              <a:t>)) 0) (</a:t>
            </a:r>
            <a:r>
              <a:rPr lang="en-US" altLang="ja-JP" sz="2000">
                <a:solidFill>
                  <a:schemeClr val="accent2"/>
                </a:solidFill>
              </a:rPr>
              <a:t>middle</a:t>
            </a:r>
            <a:r>
              <a:rPr lang="en-US" altLang="ja-JP" sz="2000"/>
              <a:t> </a:t>
            </a:r>
            <a:r>
              <a:rPr lang="en-US" altLang="ja-JP" sz="2000">
                <a:solidFill>
                  <a:schemeClr val="tx2"/>
                </a:solidFill>
              </a:rPr>
              <a:t>a b</a:t>
            </a:r>
            <a:r>
              <a:rPr lang="en-US" altLang="ja-JP" sz="2000"/>
              <a:t>)]</a:t>
            </a:r>
          </a:p>
          <a:p>
            <a:pPr eaLnBrk="1" hangingPunct="1">
              <a:lnSpc>
                <a:spcPct val="80000"/>
              </a:lnSpc>
              <a:spcBef>
                <a:spcPct val="0"/>
              </a:spcBef>
              <a:buFontTx/>
              <a:buNone/>
            </a:pPr>
            <a:r>
              <a:rPr lang="en-US" altLang="ja-JP" sz="2000"/>
              <a:t>                [(&gt; (</a:t>
            </a:r>
            <a:r>
              <a:rPr lang="en-US" altLang="ja-JP" sz="2000">
                <a:solidFill>
                  <a:schemeClr val="accent2"/>
                </a:solidFill>
              </a:rPr>
              <a:t>f</a:t>
            </a:r>
            <a:r>
              <a:rPr lang="en-US" altLang="ja-JP" sz="2000"/>
              <a:t> (</a:t>
            </a:r>
            <a:r>
              <a:rPr lang="en-US" altLang="ja-JP" sz="2000">
                <a:solidFill>
                  <a:schemeClr val="accent2"/>
                </a:solidFill>
              </a:rPr>
              <a:t>middle </a:t>
            </a:r>
            <a:r>
              <a:rPr lang="en-US" altLang="ja-JP" sz="2000">
                <a:solidFill>
                  <a:schemeClr val="tx2"/>
                </a:solidFill>
              </a:rPr>
              <a:t>a b</a:t>
            </a:r>
            <a:r>
              <a:rPr lang="en-US" altLang="ja-JP" sz="2000"/>
              <a:t>)) 0) (</a:t>
            </a:r>
            <a:r>
              <a:rPr lang="en-US" altLang="ja-JP" sz="2000">
                <a:solidFill>
                  <a:schemeClr val="accent2"/>
                </a:solidFill>
              </a:rPr>
              <a:t>half-interval</a:t>
            </a:r>
            <a:r>
              <a:rPr lang="en-US" altLang="ja-JP" sz="2000"/>
              <a:t> </a:t>
            </a:r>
            <a:r>
              <a:rPr lang="en-US" altLang="ja-JP" sz="2000">
                <a:solidFill>
                  <a:schemeClr val="tx2"/>
                </a:solidFill>
              </a:rPr>
              <a:t>a </a:t>
            </a:r>
            <a:r>
              <a:rPr lang="en-US" altLang="ja-JP" sz="2000"/>
              <a:t>(</a:t>
            </a:r>
            <a:r>
              <a:rPr lang="en-US" altLang="ja-JP" sz="2000">
                <a:solidFill>
                  <a:schemeClr val="accent2"/>
                </a:solidFill>
              </a:rPr>
              <a:t>middle</a:t>
            </a:r>
            <a:r>
              <a:rPr lang="en-US" altLang="ja-JP" sz="2000"/>
              <a:t> </a:t>
            </a:r>
            <a:r>
              <a:rPr lang="en-US" altLang="ja-JP" sz="2000">
                <a:solidFill>
                  <a:schemeClr val="tx2"/>
                </a:solidFill>
              </a:rPr>
              <a:t>a b</a:t>
            </a:r>
            <a:r>
              <a:rPr lang="en-US" altLang="ja-JP" sz="2000"/>
              <a:t>))])])) </a:t>
            </a:r>
          </a:p>
          <a:p>
            <a:pPr eaLnBrk="1" hangingPunct="1">
              <a:lnSpc>
                <a:spcPct val="80000"/>
              </a:lnSpc>
              <a:spcBef>
                <a:spcPct val="0"/>
              </a:spcBef>
              <a:buFontTx/>
              <a:buNone/>
            </a:pPr>
            <a:r>
              <a:rPr lang="en-US" altLang="ja-JP" sz="2000"/>
              <a:t>(</a:t>
            </a:r>
            <a:r>
              <a:rPr lang="en-US" altLang="ja-JP" sz="2000">
                <a:solidFill>
                  <a:schemeClr val="accent2"/>
                </a:solidFill>
              </a:rPr>
              <a:t>half-interval</a:t>
            </a:r>
            <a:r>
              <a:rPr lang="ja-JP" altLang="en-US" sz="2000"/>
              <a:t> </a:t>
            </a:r>
            <a:r>
              <a:rPr lang="en-US" altLang="ja-JP" sz="2000"/>
              <a:t>0 2)</a:t>
            </a:r>
            <a:endParaRPr lang="ja-JP" altLang="en-US" sz="2000"/>
          </a:p>
        </p:txBody>
      </p:sp>
      <p:sp>
        <p:nvSpPr>
          <p:cNvPr id="11" name="Rectangle 2"/>
          <p:cNvSpPr>
            <a:spLocks noGrp="1" noChangeArrowheads="1"/>
          </p:cNvSpPr>
          <p:nvPr>
            <p:ph type="title"/>
          </p:nvPr>
        </p:nvSpPr>
        <p:spPr>
          <a:solidFill>
            <a:schemeClr val="bg1"/>
          </a:solidFill>
        </p:spPr>
        <p:txBody>
          <a:bodyPr>
            <a:normAutofit fontScale="90000"/>
          </a:bodyPr>
          <a:lstStyle/>
          <a:p>
            <a:pPr eaLnBrk="1" hangingPunct="1"/>
            <a:r>
              <a:rPr lang="ja-JP" altLang="en-US" sz="3200" dirty="0"/>
              <a:t>「例題３．区間二分法での繰り返し処理」の手順</a:t>
            </a: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68</a:t>
            </a:fld>
            <a:endParaRPr kumimoji="1" lang="ja-JP" altLang="en-US"/>
          </a:p>
        </p:txBody>
      </p:sp>
    </p:spTree>
    <p:extLst>
      <p:ext uri="{BB962C8B-B14F-4D97-AF65-F5344CB8AC3E}">
        <p14:creationId xmlns:p14="http://schemas.microsoft.com/office/powerpoint/2010/main" val="3298789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8" name="Object 2"/>
          <p:cNvGraphicFramePr>
            <a:graphicFrameLocks noChangeAspect="1"/>
          </p:cNvGraphicFramePr>
          <p:nvPr/>
        </p:nvGraphicFramePr>
        <p:xfrm>
          <a:off x="187325" y="182563"/>
          <a:ext cx="8688388" cy="6469062"/>
        </p:xfrm>
        <a:graphic>
          <a:graphicData uri="http://schemas.openxmlformats.org/presentationml/2006/ole">
            <mc:AlternateContent xmlns:mc="http://schemas.openxmlformats.org/markup-compatibility/2006">
              <mc:Choice xmlns:v="urn:schemas-microsoft-com:vml" Requires="v">
                <p:oleObj spid="_x0000_s3077" name="グラフ" r:id="rId3" imgW="5819775" imgH="3771798" progId="Excel.Chart.8">
                  <p:embed/>
                </p:oleObj>
              </mc:Choice>
              <mc:Fallback>
                <p:oleObj name="グラフ" r:id="rId3" imgW="5819775" imgH="3771798" progId="Excel.Chart.8">
                  <p:embed/>
                  <p:pic>
                    <p:nvPicPr>
                      <p:cNvPr id="9218"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325" y="182563"/>
                        <a:ext cx="8688388" cy="6469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19" name="Oval 3"/>
          <p:cNvSpPr>
            <a:spLocks noChangeArrowheads="1"/>
          </p:cNvSpPr>
          <p:nvPr/>
        </p:nvSpPr>
        <p:spPr bwMode="auto">
          <a:xfrm>
            <a:off x="1073150" y="4560888"/>
            <a:ext cx="241300" cy="263525"/>
          </a:xfrm>
          <a:prstGeom prst="ellipse">
            <a:avLst/>
          </a:prstGeom>
          <a:solidFill>
            <a:schemeClr val="tx2">
              <a:alpha val="50195"/>
            </a:schemeClr>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9220" name="Text Box 4"/>
          <p:cNvSpPr txBox="1">
            <a:spLocks noChangeArrowheads="1"/>
          </p:cNvSpPr>
          <p:nvPr/>
        </p:nvSpPr>
        <p:spPr bwMode="auto">
          <a:xfrm>
            <a:off x="8194675" y="2405063"/>
            <a:ext cx="450850" cy="83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4800"/>
              <a:t>x</a:t>
            </a:r>
          </a:p>
        </p:txBody>
      </p:sp>
      <p:sp>
        <p:nvSpPr>
          <p:cNvPr id="9221" name="Line 5"/>
          <p:cNvSpPr>
            <a:spLocks noChangeShapeType="1"/>
          </p:cNvSpPr>
          <p:nvPr/>
        </p:nvSpPr>
        <p:spPr bwMode="auto">
          <a:xfrm flipV="1">
            <a:off x="387350" y="2211388"/>
            <a:ext cx="2227263" cy="382905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9222" name="Text Box 6"/>
          <p:cNvSpPr txBox="1">
            <a:spLocks noChangeArrowheads="1"/>
          </p:cNvSpPr>
          <p:nvPr/>
        </p:nvSpPr>
        <p:spPr bwMode="auto">
          <a:xfrm>
            <a:off x="2009775" y="1701800"/>
            <a:ext cx="895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a:solidFill>
                  <a:schemeClr val="tx2"/>
                </a:solidFill>
              </a:rPr>
              <a:t>接線</a:t>
            </a:r>
          </a:p>
        </p:txBody>
      </p:sp>
      <p:sp>
        <p:nvSpPr>
          <p:cNvPr id="9223" name="Text Box 7"/>
          <p:cNvSpPr txBox="1">
            <a:spLocks noChangeArrowheads="1"/>
          </p:cNvSpPr>
          <p:nvPr/>
        </p:nvSpPr>
        <p:spPr bwMode="auto">
          <a:xfrm>
            <a:off x="1114425" y="4692650"/>
            <a:ext cx="19621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a:solidFill>
                  <a:schemeClr val="tx2"/>
                </a:solidFill>
              </a:rPr>
              <a:t>関数上の点</a:t>
            </a:r>
            <a:endParaRPr lang="en-US" altLang="ja-JP" sz="2800">
              <a:solidFill>
                <a:schemeClr val="tx2"/>
              </a:solidFill>
            </a:endParaRPr>
          </a:p>
        </p:txBody>
      </p:sp>
      <p:sp>
        <p:nvSpPr>
          <p:cNvPr id="9224" name="Text Box 8"/>
          <p:cNvSpPr txBox="1">
            <a:spLocks noChangeArrowheads="1"/>
          </p:cNvSpPr>
          <p:nvPr/>
        </p:nvSpPr>
        <p:spPr bwMode="auto">
          <a:xfrm>
            <a:off x="3578225" y="4232275"/>
            <a:ext cx="4016375" cy="833438"/>
          </a:xfrm>
          <a:prstGeom prst="rect">
            <a:avLst/>
          </a:prstGeom>
          <a:solidFill>
            <a:schemeClr val="bg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4800">
                <a:solidFill>
                  <a:schemeClr val="tx2"/>
                </a:solidFill>
              </a:rPr>
              <a:t>接線を引く</a:t>
            </a:r>
          </a:p>
        </p:txBody>
      </p:sp>
      <p:sp>
        <p:nvSpPr>
          <p:cNvPr id="9225" name="Line 9"/>
          <p:cNvSpPr>
            <a:spLocks noChangeShapeType="1"/>
          </p:cNvSpPr>
          <p:nvPr/>
        </p:nvSpPr>
        <p:spPr bwMode="auto">
          <a:xfrm flipH="1" flipV="1">
            <a:off x="2184400" y="3048000"/>
            <a:ext cx="1498600" cy="1155700"/>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7</a:t>
            </a:fld>
            <a:endParaRPr kumimoji="1" lang="ja-JP" altLang="en-US"/>
          </a:p>
        </p:txBody>
      </p:sp>
    </p:spTree>
    <p:extLst>
      <p:ext uri="{BB962C8B-B14F-4D97-AF65-F5344CB8AC3E}">
        <p14:creationId xmlns:p14="http://schemas.microsoft.com/office/powerpoint/2010/main" val="2651249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2" name="Object 2"/>
          <p:cNvGraphicFramePr>
            <a:graphicFrameLocks noChangeAspect="1"/>
          </p:cNvGraphicFramePr>
          <p:nvPr/>
        </p:nvGraphicFramePr>
        <p:xfrm>
          <a:off x="187325" y="182563"/>
          <a:ext cx="8688388" cy="6469062"/>
        </p:xfrm>
        <a:graphic>
          <a:graphicData uri="http://schemas.openxmlformats.org/presentationml/2006/ole">
            <mc:AlternateContent xmlns:mc="http://schemas.openxmlformats.org/markup-compatibility/2006">
              <mc:Choice xmlns:v="urn:schemas-microsoft-com:vml" Requires="v">
                <p:oleObj spid="_x0000_s4101" name="グラフ" r:id="rId3" imgW="5819775" imgH="3771798" progId="Excel.Chart.8">
                  <p:embed/>
                </p:oleObj>
              </mc:Choice>
              <mc:Fallback>
                <p:oleObj name="グラフ" r:id="rId3" imgW="5819775" imgH="3771798" progId="Excel.Chart.8">
                  <p:embed/>
                  <p:pic>
                    <p:nvPicPr>
                      <p:cNvPr id="10242"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325" y="182563"/>
                        <a:ext cx="8688388" cy="6469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43" name="Oval 3"/>
          <p:cNvSpPr>
            <a:spLocks noChangeArrowheads="1"/>
          </p:cNvSpPr>
          <p:nvPr/>
        </p:nvSpPr>
        <p:spPr bwMode="auto">
          <a:xfrm>
            <a:off x="1073150" y="4560888"/>
            <a:ext cx="241300" cy="263525"/>
          </a:xfrm>
          <a:prstGeom prst="ellipse">
            <a:avLst/>
          </a:prstGeom>
          <a:solidFill>
            <a:schemeClr val="tx2">
              <a:alpha val="50195"/>
            </a:schemeClr>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10244" name="Text Box 4"/>
          <p:cNvSpPr txBox="1">
            <a:spLocks noChangeArrowheads="1"/>
          </p:cNvSpPr>
          <p:nvPr/>
        </p:nvSpPr>
        <p:spPr bwMode="auto">
          <a:xfrm>
            <a:off x="8194675" y="2405063"/>
            <a:ext cx="450850" cy="83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4800"/>
              <a:t>x</a:t>
            </a:r>
          </a:p>
        </p:txBody>
      </p:sp>
      <p:sp>
        <p:nvSpPr>
          <p:cNvPr id="10245" name="Line 5"/>
          <p:cNvSpPr>
            <a:spLocks noChangeShapeType="1"/>
          </p:cNvSpPr>
          <p:nvPr/>
        </p:nvSpPr>
        <p:spPr bwMode="auto">
          <a:xfrm flipV="1">
            <a:off x="387350" y="2211388"/>
            <a:ext cx="2227263" cy="382905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0246" name="Text Box 6"/>
          <p:cNvSpPr txBox="1">
            <a:spLocks noChangeArrowheads="1"/>
          </p:cNvSpPr>
          <p:nvPr/>
        </p:nvSpPr>
        <p:spPr bwMode="auto">
          <a:xfrm>
            <a:off x="2009775" y="1701800"/>
            <a:ext cx="895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a:solidFill>
                  <a:schemeClr val="tx2"/>
                </a:solidFill>
              </a:rPr>
              <a:t>接線</a:t>
            </a:r>
          </a:p>
        </p:txBody>
      </p:sp>
      <p:sp>
        <p:nvSpPr>
          <p:cNvPr id="10247" name="Oval 7"/>
          <p:cNvSpPr>
            <a:spLocks noChangeArrowheads="1"/>
          </p:cNvSpPr>
          <p:nvPr/>
        </p:nvSpPr>
        <p:spPr bwMode="auto">
          <a:xfrm>
            <a:off x="1790700" y="3271838"/>
            <a:ext cx="241300" cy="263525"/>
          </a:xfrm>
          <a:prstGeom prst="ellipse">
            <a:avLst/>
          </a:prstGeom>
          <a:solidFill>
            <a:schemeClr val="tx2">
              <a:alpha val="50195"/>
            </a:schemeClr>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10248" name="Text Box 8"/>
          <p:cNvSpPr txBox="1">
            <a:spLocks noChangeArrowheads="1"/>
          </p:cNvSpPr>
          <p:nvPr/>
        </p:nvSpPr>
        <p:spPr bwMode="auto">
          <a:xfrm>
            <a:off x="1114425" y="4692650"/>
            <a:ext cx="19621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a:solidFill>
                  <a:schemeClr val="tx2"/>
                </a:solidFill>
              </a:rPr>
              <a:t>関数上の点</a:t>
            </a:r>
            <a:endParaRPr lang="en-US" altLang="ja-JP" sz="2800">
              <a:solidFill>
                <a:schemeClr val="tx2"/>
              </a:solidFill>
            </a:endParaRPr>
          </a:p>
        </p:txBody>
      </p:sp>
      <p:sp>
        <p:nvSpPr>
          <p:cNvPr id="10249" name="Text Box 9"/>
          <p:cNvSpPr txBox="1">
            <a:spLocks noChangeArrowheads="1"/>
          </p:cNvSpPr>
          <p:nvPr/>
        </p:nvSpPr>
        <p:spPr bwMode="auto">
          <a:xfrm>
            <a:off x="127000" y="2273300"/>
            <a:ext cx="1873250" cy="9461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800">
                <a:solidFill>
                  <a:schemeClr val="tx2"/>
                </a:solidFill>
              </a:rPr>
              <a:t>接線と</a:t>
            </a:r>
          </a:p>
          <a:p>
            <a:pPr eaLnBrk="1" hangingPunct="1">
              <a:spcBef>
                <a:spcPct val="0"/>
              </a:spcBef>
              <a:buFontTx/>
              <a:buNone/>
            </a:pPr>
            <a:r>
              <a:rPr lang="en-US" altLang="ja-JP" sz="2800">
                <a:solidFill>
                  <a:schemeClr val="tx2"/>
                </a:solidFill>
              </a:rPr>
              <a:t>x </a:t>
            </a:r>
            <a:r>
              <a:rPr lang="ja-JP" altLang="en-US" sz="2800">
                <a:solidFill>
                  <a:schemeClr val="tx2"/>
                </a:solidFill>
              </a:rPr>
              <a:t>軸の交点</a:t>
            </a:r>
          </a:p>
        </p:txBody>
      </p:sp>
      <p:sp>
        <p:nvSpPr>
          <p:cNvPr id="10250" name="Oval 10"/>
          <p:cNvSpPr>
            <a:spLocks noChangeArrowheads="1"/>
          </p:cNvSpPr>
          <p:nvPr/>
        </p:nvSpPr>
        <p:spPr bwMode="auto">
          <a:xfrm>
            <a:off x="2286000" y="3154363"/>
            <a:ext cx="422275" cy="457200"/>
          </a:xfrm>
          <a:prstGeom prst="ellipse">
            <a:avLst/>
          </a:prstGeom>
          <a:noFill/>
          <a:ln w="28575">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10251" name="Text Box 11"/>
          <p:cNvSpPr txBox="1">
            <a:spLocks noChangeArrowheads="1"/>
          </p:cNvSpPr>
          <p:nvPr/>
        </p:nvSpPr>
        <p:spPr bwMode="auto">
          <a:xfrm>
            <a:off x="2536825" y="2625725"/>
            <a:ext cx="5905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a:solidFill>
                  <a:srgbClr val="008000"/>
                </a:solidFill>
              </a:rPr>
              <a:t>解</a:t>
            </a:r>
          </a:p>
        </p:txBody>
      </p:sp>
      <p:sp>
        <p:nvSpPr>
          <p:cNvPr id="10252" name="Text Box 12"/>
          <p:cNvSpPr txBox="1">
            <a:spLocks noChangeArrowheads="1"/>
          </p:cNvSpPr>
          <p:nvPr/>
        </p:nvSpPr>
        <p:spPr bwMode="auto">
          <a:xfrm>
            <a:off x="3451225" y="4384675"/>
            <a:ext cx="4879975" cy="1930400"/>
          </a:xfrm>
          <a:prstGeom prst="rect">
            <a:avLst/>
          </a:prstGeom>
          <a:solidFill>
            <a:schemeClr val="bg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4000">
                <a:solidFill>
                  <a:schemeClr val="tx2"/>
                </a:solidFill>
              </a:rPr>
              <a:t>接線と </a:t>
            </a:r>
            <a:r>
              <a:rPr lang="en-US" altLang="ja-JP" sz="4000">
                <a:solidFill>
                  <a:schemeClr val="tx2"/>
                </a:solidFill>
              </a:rPr>
              <a:t>x </a:t>
            </a:r>
            <a:r>
              <a:rPr lang="ja-JP" altLang="en-US" sz="4000">
                <a:solidFill>
                  <a:schemeClr val="tx2"/>
                </a:solidFill>
              </a:rPr>
              <a:t>軸の交点は，解の１つに近い（と望むことができる）</a:t>
            </a:r>
          </a:p>
        </p:txBody>
      </p:sp>
      <p:sp>
        <p:nvSpPr>
          <p:cNvPr id="10253" name="Line 13"/>
          <p:cNvSpPr>
            <a:spLocks noChangeShapeType="1"/>
          </p:cNvSpPr>
          <p:nvPr/>
        </p:nvSpPr>
        <p:spPr bwMode="auto">
          <a:xfrm flipH="1" flipV="1">
            <a:off x="2070100" y="3517900"/>
            <a:ext cx="1384300" cy="927100"/>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8</a:t>
            </a:fld>
            <a:endParaRPr kumimoji="1" lang="ja-JP" altLang="en-US"/>
          </a:p>
        </p:txBody>
      </p:sp>
    </p:spTree>
    <p:extLst>
      <p:ext uri="{BB962C8B-B14F-4D97-AF65-F5344CB8AC3E}">
        <p14:creationId xmlns:p14="http://schemas.microsoft.com/office/powerpoint/2010/main" val="373666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6" name="Object 2"/>
          <p:cNvGraphicFramePr>
            <a:graphicFrameLocks noChangeAspect="1"/>
          </p:cNvGraphicFramePr>
          <p:nvPr/>
        </p:nvGraphicFramePr>
        <p:xfrm>
          <a:off x="187325" y="182563"/>
          <a:ext cx="8688388" cy="6469062"/>
        </p:xfrm>
        <a:graphic>
          <a:graphicData uri="http://schemas.openxmlformats.org/presentationml/2006/ole">
            <mc:AlternateContent xmlns:mc="http://schemas.openxmlformats.org/markup-compatibility/2006">
              <mc:Choice xmlns:v="urn:schemas-microsoft-com:vml" Requires="v">
                <p:oleObj spid="_x0000_s5131" name="グラフ" r:id="rId3" imgW="5819775" imgH="3771798" progId="Excel.Chart.8">
                  <p:embed/>
                </p:oleObj>
              </mc:Choice>
              <mc:Fallback>
                <p:oleObj name="グラフ" r:id="rId3" imgW="5819775" imgH="3771798" progId="Excel.Chart.8">
                  <p:embed/>
                  <p:pic>
                    <p:nvPicPr>
                      <p:cNvPr id="11266"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325" y="182563"/>
                        <a:ext cx="8688388" cy="6469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267" name="Oval 3"/>
          <p:cNvSpPr>
            <a:spLocks noChangeArrowheads="1"/>
          </p:cNvSpPr>
          <p:nvPr/>
        </p:nvSpPr>
        <p:spPr bwMode="auto">
          <a:xfrm>
            <a:off x="1073150" y="4560888"/>
            <a:ext cx="241300" cy="263525"/>
          </a:xfrm>
          <a:prstGeom prst="ellipse">
            <a:avLst/>
          </a:prstGeom>
          <a:solidFill>
            <a:schemeClr val="tx2">
              <a:alpha val="50195"/>
            </a:schemeClr>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11268" name="Text Box 4"/>
          <p:cNvSpPr txBox="1">
            <a:spLocks noChangeArrowheads="1"/>
          </p:cNvSpPr>
          <p:nvPr/>
        </p:nvSpPr>
        <p:spPr bwMode="auto">
          <a:xfrm>
            <a:off x="8194675" y="2405063"/>
            <a:ext cx="450850" cy="83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en-US" altLang="ja-JP" sz="4800"/>
              <a:t>x</a:t>
            </a:r>
          </a:p>
        </p:txBody>
      </p:sp>
      <p:sp>
        <p:nvSpPr>
          <p:cNvPr id="11269" name="Line 5"/>
          <p:cNvSpPr>
            <a:spLocks noChangeShapeType="1"/>
          </p:cNvSpPr>
          <p:nvPr/>
        </p:nvSpPr>
        <p:spPr bwMode="auto">
          <a:xfrm flipV="1">
            <a:off x="387350" y="2211388"/>
            <a:ext cx="2227263" cy="382905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400" dirty="0">
              <a:ea typeface="メイリオ" panose="020B0604030504040204" pitchFamily="50" charset="-128"/>
            </a:endParaRPr>
          </a:p>
        </p:txBody>
      </p:sp>
      <p:sp>
        <p:nvSpPr>
          <p:cNvPr id="11270" name="Text Box 6"/>
          <p:cNvSpPr txBox="1">
            <a:spLocks noChangeArrowheads="1"/>
          </p:cNvSpPr>
          <p:nvPr/>
        </p:nvSpPr>
        <p:spPr bwMode="auto">
          <a:xfrm>
            <a:off x="2009775" y="1724025"/>
            <a:ext cx="328327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400">
                <a:solidFill>
                  <a:schemeClr val="tx2"/>
                </a:solidFill>
              </a:rPr>
              <a:t>接線 </a:t>
            </a:r>
            <a:r>
              <a:rPr lang="en-US" altLang="ja-JP" sz="2400">
                <a:solidFill>
                  <a:schemeClr val="tx2"/>
                </a:solidFill>
              </a:rPr>
              <a:t>y = f '(a)(x - a) + f(a)</a:t>
            </a:r>
          </a:p>
        </p:txBody>
      </p:sp>
      <p:sp>
        <p:nvSpPr>
          <p:cNvPr id="11271" name="Oval 7"/>
          <p:cNvSpPr>
            <a:spLocks noChangeArrowheads="1"/>
          </p:cNvSpPr>
          <p:nvPr/>
        </p:nvSpPr>
        <p:spPr bwMode="auto">
          <a:xfrm>
            <a:off x="1790700" y="3271838"/>
            <a:ext cx="241300" cy="263525"/>
          </a:xfrm>
          <a:prstGeom prst="ellipse">
            <a:avLst/>
          </a:prstGeom>
          <a:solidFill>
            <a:schemeClr val="tx2">
              <a:alpha val="50195"/>
            </a:schemeClr>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11272" name="Text Box 8"/>
          <p:cNvSpPr txBox="1">
            <a:spLocks noChangeArrowheads="1"/>
          </p:cNvSpPr>
          <p:nvPr/>
        </p:nvSpPr>
        <p:spPr bwMode="auto">
          <a:xfrm>
            <a:off x="1114425" y="4714875"/>
            <a:ext cx="269977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400">
                <a:solidFill>
                  <a:schemeClr val="tx2"/>
                </a:solidFill>
              </a:rPr>
              <a:t>関数上の点 </a:t>
            </a:r>
            <a:r>
              <a:rPr lang="en-US" altLang="ja-JP" sz="2400">
                <a:solidFill>
                  <a:schemeClr val="tx2"/>
                </a:solidFill>
              </a:rPr>
              <a:t>(a, f(a))</a:t>
            </a:r>
          </a:p>
        </p:txBody>
      </p:sp>
      <p:sp>
        <p:nvSpPr>
          <p:cNvPr id="11273" name="Text Box 9"/>
          <p:cNvSpPr txBox="1">
            <a:spLocks noChangeArrowheads="1"/>
          </p:cNvSpPr>
          <p:nvPr/>
        </p:nvSpPr>
        <p:spPr bwMode="auto">
          <a:xfrm>
            <a:off x="0" y="1841500"/>
            <a:ext cx="2181225" cy="120032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400">
                <a:solidFill>
                  <a:schemeClr val="tx2"/>
                </a:solidFill>
              </a:rPr>
              <a:t>接線と</a:t>
            </a:r>
          </a:p>
          <a:p>
            <a:pPr eaLnBrk="1" hangingPunct="1">
              <a:spcBef>
                <a:spcPct val="0"/>
              </a:spcBef>
              <a:buFontTx/>
              <a:buNone/>
            </a:pPr>
            <a:r>
              <a:rPr lang="en-US" altLang="ja-JP" sz="2400">
                <a:solidFill>
                  <a:schemeClr val="tx2"/>
                </a:solidFill>
              </a:rPr>
              <a:t>x </a:t>
            </a:r>
            <a:r>
              <a:rPr lang="ja-JP" altLang="en-US" sz="2400">
                <a:solidFill>
                  <a:schemeClr val="tx2"/>
                </a:solidFill>
              </a:rPr>
              <a:t>軸の交点</a:t>
            </a:r>
          </a:p>
          <a:p>
            <a:pPr eaLnBrk="1" hangingPunct="1">
              <a:spcBef>
                <a:spcPct val="0"/>
              </a:spcBef>
              <a:buFontTx/>
              <a:buNone/>
            </a:pPr>
            <a:r>
              <a:rPr lang="en-US" altLang="ja-JP" sz="2400">
                <a:solidFill>
                  <a:schemeClr val="tx2"/>
                </a:solidFill>
              </a:rPr>
              <a:t>(a - f(a)/f '(a), 0)</a:t>
            </a:r>
          </a:p>
        </p:txBody>
      </p:sp>
      <p:sp>
        <p:nvSpPr>
          <p:cNvPr id="11274" name="Text Box 10"/>
          <p:cNvSpPr txBox="1">
            <a:spLocks noChangeArrowheads="1"/>
          </p:cNvSpPr>
          <p:nvPr/>
        </p:nvSpPr>
        <p:spPr bwMode="auto">
          <a:xfrm>
            <a:off x="4479925" y="4003675"/>
            <a:ext cx="4243339" cy="267765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r>
              <a:rPr lang="ja-JP" altLang="en-US" sz="2400" dirty="0"/>
              <a:t>関数上の点 　　　　　　から</a:t>
            </a:r>
          </a:p>
          <a:p>
            <a:pPr eaLnBrk="1" hangingPunct="1">
              <a:spcBef>
                <a:spcPct val="0"/>
              </a:spcBef>
              <a:buFontTx/>
              <a:buNone/>
            </a:pPr>
            <a:endParaRPr lang="ja-JP" altLang="en-US" sz="2400" dirty="0"/>
          </a:p>
          <a:p>
            <a:pPr eaLnBrk="1" hangingPunct="1">
              <a:spcBef>
                <a:spcPct val="0"/>
              </a:spcBef>
              <a:buFontTx/>
              <a:buNone/>
            </a:pPr>
            <a:endParaRPr lang="en-US" altLang="ja-JP" sz="2400" dirty="0"/>
          </a:p>
          <a:p>
            <a:pPr eaLnBrk="1" hangingPunct="1">
              <a:spcBef>
                <a:spcPct val="0"/>
              </a:spcBef>
              <a:buFontTx/>
              <a:buNone/>
            </a:pPr>
            <a:endParaRPr lang="ja-JP" altLang="en-US" sz="2400" dirty="0"/>
          </a:p>
          <a:p>
            <a:pPr eaLnBrk="1" hangingPunct="1">
              <a:spcBef>
                <a:spcPct val="0"/>
              </a:spcBef>
              <a:buFontTx/>
              <a:buNone/>
            </a:pPr>
            <a:r>
              <a:rPr lang="ja-JP" altLang="en-US" sz="2400" dirty="0"/>
              <a:t>接線と </a:t>
            </a:r>
            <a:r>
              <a:rPr lang="en-US" altLang="ja-JP" sz="2400" dirty="0"/>
              <a:t>x </a:t>
            </a:r>
            <a:r>
              <a:rPr lang="ja-JP" altLang="en-US" sz="2400" dirty="0"/>
              <a:t>軸の交点</a:t>
            </a:r>
          </a:p>
          <a:p>
            <a:pPr eaLnBrk="1" hangingPunct="1">
              <a:spcBef>
                <a:spcPct val="0"/>
              </a:spcBef>
              <a:buFontTx/>
              <a:buNone/>
            </a:pPr>
            <a:endParaRPr lang="ja-JP" altLang="en-US" sz="2400" dirty="0"/>
          </a:p>
          <a:p>
            <a:pPr eaLnBrk="1" hangingPunct="1">
              <a:spcBef>
                <a:spcPct val="0"/>
              </a:spcBef>
              <a:buFontTx/>
              <a:buNone/>
            </a:pPr>
            <a:r>
              <a:rPr lang="ja-JP" altLang="en-US" sz="2400" dirty="0"/>
              <a:t>が求まる</a:t>
            </a:r>
          </a:p>
        </p:txBody>
      </p:sp>
      <p:graphicFrame>
        <p:nvGraphicFramePr>
          <p:cNvPr id="11275" name="Object 11"/>
          <p:cNvGraphicFramePr>
            <a:graphicFrameLocks noChangeAspect="1"/>
          </p:cNvGraphicFramePr>
          <p:nvPr/>
        </p:nvGraphicFramePr>
        <p:xfrm>
          <a:off x="6407150" y="4032250"/>
          <a:ext cx="1344613" cy="508000"/>
        </p:xfrm>
        <a:graphic>
          <a:graphicData uri="http://schemas.openxmlformats.org/presentationml/2006/ole">
            <mc:AlternateContent xmlns:mc="http://schemas.openxmlformats.org/markup-compatibility/2006">
              <mc:Choice xmlns:v="urn:schemas-microsoft-com:vml" Requires="v">
                <p:oleObj spid="_x0000_s5132" name="数式" r:id="rId5" imgW="571252" imgH="215806" progId="Equation.3">
                  <p:embed/>
                </p:oleObj>
              </mc:Choice>
              <mc:Fallback>
                <p:oleObj name="数式" r:id="rId5" imgW="571252" imgH="215806" progId="Equation.3">
                  <p:embed/>
                  <p:pic>
                    <p:nvPicPr>
                      <p:cNvPr id="11275"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07150" y="4032250"/>
                        <a:ext cx="1344613"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276" name="Rectangle 12"/>
          <p:cNvSpPr>
            <a:spLocks noChangeArrowheads="1"/>
          </p:cNvSpPr>
          <p:nvPr/>
        </p:nvSpPr>
        <p:spPr bwMode="auto">
          <a:xfrm>
            <a:off x="4445000" y="3949700"/>
            <a:ext cx="4152900" cy="635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11277" name="AutoShape 13"/>
          <p:cNvSpPr>
            <a:spLocks noChangeArrowheads="1"/>
          </p:cNvSpPr>
          <p:nvPr/>
        </p:nvSpPr>
        <p:spPr bwMode="auto">
          <a:xfrm>
            <a:off x="6261100" y="4737100"/>
            <a:ext cx="698500" cy="482600"/>
          </a:xfrm>
          <a:prstGeom prst="downArrow">
            <a:avLst>
              <a:gd name="adj1" fmla="val 50000"/>
              <a:gd name="adj2" fmla="val 25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sp>
        <p:nvSpPr>
          <p:cNvPr id="11278" name="Rectangle 14"/>
          <p:cNvSpPr>
            <a:spLocks noChangeArrowheads="1"/>
          </p:cNvSpPr>
          <p:nvPr/>
        </p:nvSpPr>
        <p:spPr bwMode="auto">
          <a:xfrm>
            <a:off x="4457700" y="5232400"/>
            <a:ext cx="4127500" cy="1498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Calibri" panose="020F0502020204030204" pitchFamily="34" charset="0"/>
                <a:ea typeface="メイリオ" panose="020B0604030504040204" pitchFamily="50" charset="-128"/>
              </a:defRPr>
            </a:lvl1pPr>
            <a:lvl2pPr marL="742950" indent="-285750">
              <a:spcBef>
                <a:spcPct val="20000"/>
              </a:spcBef>
              <a:buChar char="–"/>
              <a:defRPr kumimoji="1" sz="2800">
                <a:solidFill>
                  <a:schemeClr val="tx1"/>
                </a:solidFill>
                <a:latin typeface="Calibri" panose="020F0502020204030204" pitchFamily="34" charset="0"/>
                <a:ea typeface="メイリオ" panose="020B0604030504040204" pitchFamily="50" charset="-128"/>
              </a:defRPr>
            </a:lvl2pPr>
            <a:lvl3pPr marL="1143000" indent="-228600">
              <a:spcBef>
                <a:spcPct val="20000"/>
              </a:spcBef>
              <a:buChar char="•"/>
              <a:defRPr kumimoji="1" sz="2400">
                <a:solidFill>
                  <a:schemeClr val="tx1"/>
                </a:solidFill>
                <a:latin typeface="Calibri" panose="020F0502020204030204" pitchFamily="34" charset="0"/>
                <a:ea typeface="メイリオ" panose="020B0604030504040204" pitchFamily="50" charset="-128"/>
              </a:defRPr>
            </a:lvl3pPr>
            <a:lvl4pPr marL="16002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4pPr>
            <a:lvl5pPr marL="2057400" indent="-228600">
              <a:spcBef>
                <a:spcPct val="20000"/>
              </a:spcBef>
              <a:buChar char="»"/>
              <a:defRPr kumimoji="1" sz="2000">
                <a:solidFill>
                  <a:schemeClr val="tx1"/>
                </a:solidFill>
                <a:latin typeface="Calibri" panose="020F0502020204030204" pitchFamily="34" charset="0"/>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Calibri" panose="020F0502020204030204" pitchFamily="34" charset="0"/>
                <a:ea typeface="メイリオ" panose="020B0604030504040204" pitchFamily="50" charset="-128"/>
              </a:defRPr>
            </a:lvl9pPr>
          </a:lstStyle>
          <a:p>
            <a:pPr eaLnBrk="1" hangingPunct="1">
              <a:spcBef>
                <a:spcPct val="0"/>
              </a:spcBef>
              <a:buFontTx/>
              <a:buNone/>
            </a:pPr>
            <a:endParaRPr lang="ja-JP" altLang="en-US" sz="2400"/>
          </a:p>
        </p:txBody>
      </p:sp>
      <p:graphicFrame>
        <p:nvGraphicFramePr>
          <p:cNvPr id="11279" name="Object 15"/>
          <p:cNvGraphicFramePr>
            <a:graphicFrameLocks noChangeAspect="1"/>
          </p:cNvGraphicFramePr>
          <p:nvPr/>
        </p:nvGraphicFramePr>
        <p:xfrm>
          <a:off x="5016500" y="5746750"/>
          <a:ext cx="2781300" cy="508000"/>
        </p:xfrm>
        <a:graphic>
          <a:graphicData uri="http://schemas.openxmlformats.org/presentationml/2006/ole">
            <mc:AlternateContent xmlns:mc="http://schemas.openxmlformats.org/markup-compatibility/2006">
              <mc:Choice xmlns:v="urn:schemas-microsoft-com:vml" Requires="v">
                <p:oleObj spid="_x0000_s5133" name="数式" r:id="rId7" imgW="1180588" imgH="215806" progId="Equation.3">
                  <p:embed/>
                </p:oleObj>
              </mc:Choice>
              <mc:Fallback>
                <p:oleObj name="数式" r:id="rId7" imgW="1180588" imgH="215806" progId="Equation.3">
                  <p:embed/>
                  <p:pic>
                    <p:nvPicPr>
                      <p:cNvPr id="11279" name="Object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16500" y="5746750"/>
                        <a:ext cx="27813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E205D82C-95A1-431E-8E38-AA614A14CDCF}" type="slidenum">
              <a:rPr kumimoji="1" lang="ja-JP" altLang="en-US" smtClean="0"/>
              <a:t>9</a:t>
            </a:fld>
            <a:endParaRPr kumimoji="1" lang="ja-JP" altLang="en-US"/>
          </a:p>
        </p:txBody>
      </p:sp>
    </p:spTree>
    <p:extLst>
      <p:ext uri="{BB962C8B-B14F-4D97-AF65-F5344CB8AC3E}">
        <p14:creationId xmlns:p14="http://schemas.microsoft.com/office/powerpoint/2010/main" val="305514861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696</TotalTime>
  <Words>2804</Words>
  <Application>Microsoft Office PowerPoint</Application>
  <PresentationFormat>画面に合わせる (4:3)</PresentationFormat>
  <Paragraphs>649</Paragraphs>
  <Slides>68</Slides>
  <Notes>2</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2</vt:i4>
      </vt:variant>
      <vt:variant>
        <vt:lpstr>スライド タイトル</vt:lpstr>
      </vt:variant>
      <vt:variant>
        <vt:i4>68</vt:i4>
      </vt:variant>
    </vt:vector>
  </HeadingPairs>
  <TitlesOfParts>
    <vt:vector size="77" baseType="lpstr">
      <vt:lpstr>Arial Unicode MS</vt:lpstr>
      <vt:lpstr>メイリオ</vt:lpstr>
      <vt:lpstr>游ゴシック</vt:lpstr>
      <vt:lpstr>Arial</vt:lpstr>
      <vt:lpstr>Calibri</vt:lpstr>
      <vt:lpstr>Segoe UI</vt:lpstr>
      <vt:lpstr>Office テーマ</vt:lpstr>
      <vt:lpstr>グラフ</vt:lpstr>
      <vt:lpstr>数式</vt:lpstr>
      <vt:lpstr>sp-14. ニュートン法 </vt:lpstr>
      <vt:lpstr>アウトライン</vt:lpstr>
      <vt:lpstr>14-1 ニュートン法</vt:lpstr>
      <vt:lpstr>本日の内容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ニュートン法</vt:lpstr>
      <vt:lpstr>ニュートン法</vt:lpstr>
      <vt:lpstr>PowerPoint プレゼンテーション</vt:lpstr>
      <vt:lpstr>PowerPoint プレゼンテーション</vt:lpstr>
      <vt:lpstr>PowerPoint プレゼンテーション</vt:lpstr>
      <vt:lpstr>PowerPoint プレゼンテーション</vt:lpstr>
      <vt:lpstr>ニュートン法の例</vt:lpstr>
      <vt:lpstr>どうやって計算を終了するか</vt:lpstr>
      <vt:lpstr>Scheme での多項式の書き方</vt:lpstr>
      <vt:lpstr>14-2 パソコン演習</vt:lpstr>
      <vt:lpstr>パソコン演習の進め方</vt:lpstr>
      <vt:lpstr>DrScheme の使用</vt:lpstr>
      <vt:lpstr>例題１．ニュートン法による 非線形方程式の解</vt:lpstr>
      <vt:lpstr>「例題１．ニュートン法による非線形方程式の解」の手順 (1/2)</vt:lpstr>
      <vt:lpstr>「例題１．ニュートン法による非線形方程式の解」の手順 (2/2)</vt:lpstr>
      <vt:lpstr>PowerPoint プレゼンテーション</vt:lpstr>
      <vt:lpstr>PowerPoint プレゼンテーション</vt:lpstr>
      <vt:lpstr> </vt:lpstr>
      <vt:lpstr>newton の入力と出力</vt:lpstr>
      <vt:lpstr>PowerPoint プレゼンテーション</vt:lpstr>
      <vt:lpstr>ニュートン法の注意点</vt:lpstr>
      <vt:lpstr>　</vt:lpstr>
      <vt:lpstr>　</vt:lpstr>
      <vt:lpstr>「ニュートン法のプログラム」 の理解のポイント</vt:lpstr>
      <vt:lpstr>ニュートン法の繰り返し処理</vt:lpstr>
      <vt:lpstr>ニュートン法の繰り返し処理</vt:lpstr>
      <vt:lpstr>ニュートン法の繰り返し処理</vt:lpstr>
      <vt:lpstr>(newton f2 #i0 0.00001 10000)　 から結果が得られる過程</vt:lpstr>
      <vt:lpstr>(newton f2 #i0 0.00001 10000)　 から結果が得られる過程</vt:lpstr>
      <vt:lpstr>ニュートン法での判定基準</vt:lpstr>
      <vt:lpstr>ニュートン法での収束条件</vt:lpstr>
      <vt:lpstr>ニュートン法での繰り返し処理</vt:lpstr>
      <vt:lpstr>ニュートン法での繰り返し処理</vt:lpstr>
      <vt:lpstr>f(x) = x2 - 5 での x1, x2 ...　の収束の様子</vt:lpstr>
      <vt:lpstr>ニュートン法の注意点</vt:lpstr>
      <vt:lpstr>ニュートン法の能力と限界</vt:lpstr>
      <vt:lpstr>14-3 課題</vt:lpstr>
      <vt:lpstr>課題１</vt:lpstr>
      <vt:lpstr>課題２．ニュートン法での収束</vt:lpstr>
      <vt:lpstr>課題３</vt:lpstr>
      <vt:lpstr>演習４</vt:lpstr>
      <vt:lpstr>さらに勉強したい人への 補足説明事項</vt:lpstr>
      <vt:lpstr>区間二分法</vt:lpstr>
      <vt:lpstr>区間二分法 (half-interval method) の考え方</vt:lpstr>
      <vt:lpstr>区間二分法 (half-interval method) の処理手順</vt:lpstr>
      <vt:lpstr>例題２．区間二分法による非線形方程式の解</vt:lpstr>
      <vt:lpstr>「例題２．区間二分法法による非線形方程式の解」の手順(1/2)</vt:lpstr>
      <vt:lpstr>「例題２．区間二分法による非線形方程式の解」の手順(2/2)</vt:lpstr>
      <vt:lpstr>「区間二分法による非線形方程式の解」の実行結果</vt:lpstr>
      <vt:lpstr>入力と出力</vt:lpstr>
      <vt:lpstr>区間二分法のプログラム</vt:lpstr>
      <vt:lpstr>区間二分法の処理手順</vt:lpstr>
      <vt:lpstr>区間二分法の処理手順</vt:lpstr>
      <vt:lpstr>区間二分法の繰り返し処理</vt:lpstr>
      <vt:lpstr>区間二分法での収束条件</vt:lpstr>
      <vt:lpstr>「区間二分法のプログラム」 の理解のポイント</vt:lpstr>
      <vt:lpstr>区間二分法での注意点</vt:lpstr>
      <vt:lpstr>例題３．区間二分法での繰り返し処理</vt:lpstr>
      <vt:lpstr>「例題３．区間二分法での繰り返し処理」の手順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ニュートン法</dc:title>
  <dc:creator>kaneko kunihiko</dc:creator>
  <cp:lastModifiedBy>me</cp:lastModifiedBy>
  <cp:revision>36</cp:revision>
  <dcterms:created xsi:type="dcterms:W3CDTF">2019-11-02T00:06:04Z</dcterms:created>
  <dcterms:modified xsi:type="dcterms:W3CDTF">2023-01-19T03:59:50Z</dcterms:modified>
</cp:coreProperties>
</file>