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7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p-13. </a:t>
            </a:r>
            <a:r>
              <a:rPr lang="ja-JP" altLang="en-US" sz="4400" dirty="0"/>
              <a:t>数値微分と数値積分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/>
          <p:cNvSpPr>
            <a:spLocks/>
          </p:cNvSpPr>
          <p:nvPr/>
        </p:nvSpPr>
        <p:spPr bwMode="auto">
          <a:xfrm>
            <a:off x="2709863" y="1395413"/>
            <a:ext cx="303212" cy="1793875"/>
          </a:xfrm>
          <a:custGeom>
            <a:avLst/>
            <a:gdLst>
              <a:gd name="T0" fmla="*/ 0 w 191"/>
              <a:gd name="T1" fmla="*/ 257055938 h 1130"/>
              <a:gd name="T2" fmla="*/ 7559663 w 191"/>
              <a:gd name="T3" fmla="*/ 2147483646 h 1130"/>
              <a:gd name="T4" fmla="*/ 466227344 w 191"/>
              <a:gd name="T5" fmla="*/ 2147483646 h 1130"/>
              <a:gd name="T6" fmla="*/ 481348256 w 191"/>
              <a:gd name="T7" fmla="*/ 0 h 1130"/>
              <a:gd name="T8" fmla="*/ 0 w 191"/>
              <a:gd name="T9" fmla="*/ 257055938 h 11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" h="1130">
                <a:moveTo>
                  <a:pt x="0" y="102"/>
                </a:moveTo>
                <a:lnTo>
                  <a:pt x="3" y="1130"/>
                </a:lnTo>
                <a:lnTo>
                  <a:pt x="185" y="1130"/>
                </a:lnTo>
                <a:lnTo>
                  <a:pt x="191" y="0"/>
                </a:lnTo>
                <a:lnTo>
                  <a:pt x="0" y="102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2414588" y="1562100"/>
            <a:ext cx="295275" cy="1628775"/>
          </a:xfrm>
          <a:custGeom>
            <a:avLst/>
            <a:gdLst>
              <a:gd name="T0" fmla="*/ 0 w 186"/>
              <a:gd name="T1" fmla="*/ 309980013 h 1026"/>
              <a:gd name="T2" fmla="*/ 0 w 186"/>
              <a:gd name="T3" fmla="*/ 2147483646 h 1026"/>
              <a:gd name="T4" fmla="*/ 468749063 w 186"/>
              <a:gd name="T5" fmla="*/ 2147483646 h 1026"/>
              <a:gd name="T6" fmla="*/ 468749063 w 186"/>
              <a:gd name="T7" fmla="*/ 0 h 1026"/>
              <a:gd name="T8" fmla="*/ 0 w 186"/>
              <a:gd name="T9" fmla="*/ 309980013 h 10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" h="1026">
                <a:moveTo>
                  <a:pt x="0" y="123"/>
                </a:moveTo>
                <a:lnTo>
                  <a:pt x="0" y="1026"/>
                </a:lnTo>
                <a:lnTo>
                  <a:pt x="186" y="1026"/>
                </a:lnTo>
                <a:lnTo>
                  <a:pt x="186" y="0"/>
                </a:lnTo>
                <a:lnTo>
                  <a:pt x="0" y="123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5376863" y="1943100"/>
            <a:ext cx="0" cy="12461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5081588" y="1906588"/>
            <a:ext cx="0" cy="128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802188" y="1865313"/>
            <a:ext cx="0" cy="1320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51706" y="4429919"/>
            <a:ext cx="7558385" cy="217805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ja-JP" altLang="en-US" sz="2800" dirty="0"/>
              <a:t>小台形の面積の和は</a:t>
            </a:r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r>
              <a:rPr lang="ja-JP" altLang="en-US" sz="2800" dirty="0"/>
              <a:t>定積分 </a:t>
            </a:r>
            <a:r>
              <a:rPr lang="en-US" altLang="ja-JP" sz="2800" dirty="0"/>
              <a:t>I </a:t>
            </a:r>
            <a:r>
              <a:rPr lang="ja-JP" altLang="en-US" sz="2800" dirty="0"/>
              <a:t>を，この和 </a:t>
            </a:r>
            <a:r>
              <a:rPr lang="en-US" altLang="ja-JP" sz="2800" dirty="0"/>
              <a:t>S</a:t>
            </a:r>
            <a:r>
              <a:rPr lang="en-US" altLang="ja-JP" sz="2800" baseline="-25000" dirty="0"/>
              <a:t>n</a:t>
            </a:r>
            <a:r>
              <a:rPr lang="en-US" altLang="ja-JP" sz="2800" dirty="0"/>
              <a:t> </a:t>
            </a:r>
            <a:r>
              <a:rPr lang="ja-JP" altLang="en-US" sz="2800" dirty="0" err="1"/>
              <a:t>で近</a:t>
            </a:r>
            <a:r>
              <a:rPr lang="ja-JP" altLang="en-US" sz="2800" dirty="0"/>
              <a:t>似 </a:t>
            </a:r>
            <a:r>
              <a:rPr lang="en-US" altLang="ja-JP" sz="2800" dirty="0"/>
              <a:t>⇒ </a:t>
            </a:r>
            <a:r>
              <a:rPr lang="ja-JP" altLang="en-US" sz="2800" dirty="0"/>
              <a:t>台形則という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817688" y="31892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1817688" y="12049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2424113" y="17510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502275" y="1349375"/>
            <a:ext cx="912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317625" y="3484563"/>
            <a:ext cx="143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0</a:t>
            </a:r>
            <a:r>
              <a:rPr lang="en-US" altLang="ja-JP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675313" y="3459163"/>
            <a:ext cx="14414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38888" y="3022600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1968500" y="3187700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 flipV="1">
            <a:off x="5410200" y="3200400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2471738" y="5005388"/>
          <a:ext cx="504031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数式" r:id="rId3" imgW="1625600" imgH="431800" progId="Equation.3">
                  <p:embed/>
                </p:oleObj>
              </mc:Choice>
              <mc:Fallback>
                <p:oleObj name="数式" r:id="rId3" imgW="1625600" imgH="431800" progId="Equation.3">
                  <p:embed/>
                  <p:pic>
                    <p:nvPicPr>
                      <p:cNvPr id="1230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5005388"/>
                        <a:ext cx="5040312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713038" y="1557338"/>
            <a:ext cx="0" cy="16287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H="1">
            <a:off x="3005138" y="1404938"/>
            <a:ext cx="12700" cy="1781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3870325" y="2409825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2310" name="Oval 22"/>
          <p:cNvSpPr>
            <a:spLocks noChangeArrowheads="1"/>
          </p:cNvSpPr>
          <p:nvPr/>
        </p:nvSpPr>
        <p:spPr bwMode="auto">
          <a:xfrm>
            <a:off x="4086225" y="2409825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2311" name="Oval 23"/>
          <p:cNvSpPr>
            <a:spLocks noChangeArrowheads="1"/>
          </p:cNvSpPr>
          <p:nvPr/>
        </p:nvSpPr>
        <p:spPr bwMode="auto">
          <a:xfrm>
            <a:off x="4302125" y="2409825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2495550" y="2998788"/>
            <a:ext cx="6319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2838450" y="2998788"/>
            <a:ext cx="6319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2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781550" y="3011488"/>
            <a:ext cx="957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-1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H="1" flipV="1">
            <a:off x="5407025" y="3197225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 flipH="1">
            <a:off x="3306763" y="1277938"/>
            <a:ext cx="12700" cy="1914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140075" y="3005138"/>
            <a:ext cx="6319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3</a:t>
            </a:r>
            <a:endParaRPr lang="ja-JP" altLang="en-US" sz="3600" dirty="0">
              <a:latin typeface="メイリオ" panose="020B0604030504040204" pitchFamily="50" charset="-128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425950" y="3275013"/>
            <a:ext cx="957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-2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12319" name="Freeform 31"/>
          <p:cNvSpPr>
            <a:spLocks/>
          </p:cNvSpPr>
          <p:nvPr/>
        </p:nvSpPr>
        <p:spPr bwMode="auto">
          <a:xfrm>
            <a:off x="3006725" y="1289050"/>
            <a:ext cx="311150" cy="1901825"/>
          </a:xfrm>
          <a:custGeom>
            <a:avLst/>
            <a:gdLst>
              <a:gd name="T0" fmla="*/ 15120938 w 196"/>
              <a:gd name="T1" fmla="*/ 161290000 h 1198"/>
              <a:gd name="T2" fmla="*/ 0 w 196"/>
              <a:gd name="T3" fmla="*/ 2147483646 h 1198"/>
              <a:gd name="T4" fmla="*/ 473789375 w 196"/>
              <a:gd name="T5" fmla="*/ 2147483646 h 1198"/>
              <a:gd name="T6" fmla="*/ 493950625 w 196"/>
              <a:gd name="T7" fmla="*/ 0 h 1198"/>
              <a:gd name="T8" fmla="*/ 15120938 w 196"/>
              <a:gd name="T9" fmla="*/ 161290000 h 1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6" h="1198">
                <a:moveTo>
                  <a:pt x="6" y="64"/>
                </a:moveTo>
                <a:lnTo>
                  <a:pt x="0" y="1198"/>
                </a:lnTo>
                <a:lnTo>
                  <a:pt x="188" y="1198"/>
                </a:lnTo>
                <a:lnTo>
                  <a:pt x="196" y="0"/>
                </a:lnTo>
                <a:lnTo>
                  <a:pt x="6" y="64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20" name="Freeform 32"/>
          <p:cNvSpPr>
            <a:spLocks/>
          </p:cNvSpPr>
          <p:nvPr/>
        </p:nvSpPr>
        <p:spPr bwMode="auto">
          <a:xfrm>
            <a:off x="4795838" y="1860550"/>
            <a:ext cx="284162" cy="1325563"/>
          </a:xfrm>
          <a:custGeom>
            <a:avLst/>
            <a:gdLst>
              <a:gd name="T0" fmla="*/ 0 w 179"/>
              <a:gd name="T1" fmla="*/ 0 h 835"/>
              <a:gd name="T2" fmla="*/ 2519358 w 179"/>
              <a:gd name="T3" fmla="*/ 2104332056 h 835"/>
              <a:gd name="T4" fmla="*/ 451106381 w 179"/>
              <a:gd name="T5" fmla="*/ 2104332056 h 835"/>
              <a:gd name="T6" fmla="*/ 451106381 w 179"/>
              <a:gd name="T7" fmla="*/ 78125667 h 835"/>
              <a:gd name="T8" fmla="*/ 0 w 179"/>
              <a:gd name="T9" fmla="*/ 0 h 8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9" h="835">
                <a:moveTo>
                  <a:pt x="0" y="0"/>
                </a:moveTo>
                <a:lnTo>
                  <a:pt x="1" y="835"/>
                </a:lnTo>
                <a:lnTo>
                  <a:pt x="179" y="835"/>
                </a:lnTo>
                <a:lnTo>
                  <a:pt x="179" y="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21" name="Freeform 33"/>
          <p:cNvSpPr>
            <a:spLocks/>
          </p:cNvSpPr>
          <p:nvPr/>
        </p:nvSpPr>
        <p:spPr bwMode="auto">
          <a:xfrm>
            <a:off x="5080000" y="1909763"/>
            <a:ext cx="295275" cy="1277937"/>
          </a:xfrm>
          <a:custGeom>
            <a:avLst/>
            <a:gdLst>
              <a:gd name="T0" fmla="*/ 0 w 186"/>
              <a:gd name="T1" fmla="*/ 0 h 805"/>
              <a:gd name="T2" fmla="*/ 0 w 186"/>
              <a:gd name="T3" fmla="*/ 2028724194 h 805"/>
              <a:gd name="T4" fmla="*/ 468749063 w 186"/>
              <a:gd name="T5" fmla="*/ 2028724194 h 805"/>
              <a:gd name="T6" fmla="*/ 468749063 w 186"/>
              <a:gd name="T7" fmla="*/ 57962777 h 805"/>
              <a:gd name="T8" fmla="*/ 0 w 186"/>
              <a:gd name="T9" fmla="*/ 0 h 8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" h="805">
                <a:moveTo>
                  <a:pt x="0" y="0"/>
                </a:moveTo>
                <a:lnTo>
                  <a:pt x="0" y="805"/>
                </a:lnTo>
                <a:lnTo>
                  <a:pt x="186" y="805"/>
                </a:lnTo>
                <a:lnTo>
                  <a:pt x="186" y="2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台形則 </a:t>
            </a:r>
            <a:r>
              <a:rPr lang="en-US" altLang="ja-JP" dirty="0"/>
              <a:t>trapezoidal rule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18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128713"/>
            <a:ext cx="9029700" cy="5572125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ja-JP" altLang="en-US" dirty="0"/>
              <a:t>区間［</a:t>
            </a:r>
            <a:r>
              <a:rPr lang="en-US" altLang="ja-JP" dirty="0"/>
              <a:t>a</a:t>
            </a:r>
            <a:r>
              <a:rPr lang="ja-JP" altLang="en-US" dirty="0" err="1"/>
              <a:t>，</a:t>
            </a:r>
            <a:r>
              <a:rPr lang="en-US" altLang="ja-JP" dirty="0"/>
              <a:t>b</a:t>
            </a:r>
            <a:r>
              <a:rPr lang="ja-JP" altLang="en-US" dirty="0"/>
              <a:t>］を </a:t>
            </a:r>
            <a:r>
              <a:rPr lang="en-US" altLang="ja-JP" dirty="0">
                <a:solidFill>
                  <a:schemeClr val="tx2"/>
                </a:solidFill>
              </a:rPr>
              <a:t>n </a:t>
            </a:r>
            <a:r>
              <a:rPr lang="ja-JP" altLang="en-US" dirty="0">
                <a:solidFill>
                  <a:schemeClr val="tx2"/>
                </a:solidFill>
              </a:rPr>
              <a:t>等分</a:t>
            </a:r>
            <a:r>
              <a:rPr lang="ja-JP" altLang="en-US" dirty="0"/>
              <a:t> </a:t>
            </a:r>
            <a:r>
              <a:rPr lang="en-US" altLang="ja-JP" dirty="0"/>
              <a:t>(1</a:t>
            </a:r>
            <a:r>
              <a:rPr lang="ja-JP" altLang="en-US" dirty="0"/>
              <a:t>区間の幅</a:t>
            </a:r>
            <a:r>
              <a:rPr lang="en-US" altLang="ja-JP" dirty="0"/>
              <a:t>h=(b-a)/n)</a:t>
            </a:r>
            <a:endParaRPr lang="ja-JP" altLang="en-US" dirty="0"/>
          </a:p>
          <a:p>
            <a:pPr eaLnBrk="1" hangingPunct="1">
              <a:lnSpc>
                <a:spcPct val="105000"/>
              </a:lnSpc>
            </a:pPr>
            <a:r>
              <a:rPr lang="en-US" altLang="ja-JP" dirty="0">
                <a:solidFill>
                  <a:schemeClr val="tx2"/>
                </a:solidFill>
              </a:rPr>
              <a:t>n </a:t>
            </a:r>
            <a:r>
              <a:rPr lang="ja-JP" altLang="en-US" dirty="0">
                <a:solidFill>
                  <a:schemeClr val="tx2"/>
                </a:solidFill>
              </a:rPr>
              <a:t>個の台形</a:t>
            </a:r>
            <a:r>
              <a:rPr lang="ja-JP" altLang="en-US" dirty="0"/>
              <a:t>を考え</a:t>
            </a:r>
            <a:r>
              <a:rPr lang="en-US" altLang="ja-JP" dirty="0"/>
              <a:t>, </a:t>
            </a:r>
            <a:r>
              <a:rPr lang="ja-JP" altLang="en-US" dirty="0"/>
              <a:t>その面積の和 </a:t>
            </a:r>
            <a:r>
              <a:rPr lang="en-US" altLang="ja-JP" dirty="0"/>
              <a:t>S</a:t>
            </a:r>
            <a:r>
              <a:rPr lang="en-US" altLang="ja-JP" baseline="-25000" dirty="0"/>
              <a:t>n</a:t>
            </a:r>
            <a:r>
              <a:rPr lang="en-US" altLang="ja-JP" dirty="0"/>
              <a:t> </a:t>
            </a:r>
            <a:r>
              <a:rPr lang="ja-JP" altLang="en-US" dirty="0"/>
              <a:t>で，定積分 </a:t>
            </a:r>
            <a:r>
              <a:rPr lang="en-US" altLang="ja-JP" dirty="0"/>
              <a:t>I </a:t>
            </a:r>
            <a:r>
              <a:rPr lang="ja-JP" altLang="en-US" dirty="0" err="1"/>
              <a:t>を近</a:t>
            </a:r>
            <a:r>
              <a:rPr lang="ja-JP" altLang="en-US" dirty="0"/>
              <a:t>似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ja-JP" dirty="0"/>
              <a:t>f(x) </a:t>
            </a:r>
            <a:r>
              <a:rPr lang="ja-JP" altLang="en-US" dirty="0"/>
              <a:t>が連続関数のときは，</a:t>
            </a:r>
            <a:r>
              <a:rPr lang="en-US" altLang="ja-JP" dirty="0"/>
              <a:t>n </a:t>
            </a:r>
            <a:r>
              <a:rPr lang="ja-JP" altLang="en-US" dirty="0"/>
              <a:t>を無限大に近づければ，</a:t>
            </a:r>
            <a:r>
              <a:rPr lang="en-US" altLang="ja-JP" dirty="0"/>
              <a:t>S</a:t>
            </a:r>
            <a:r>
              <a:rPr lang="en-US" altLang="ja-JP" baseline="-25000" dirty="0"/>
              <a:t>n</a:t>
            </a:r>
            <a:r>
              <a:rPr lang="en-US" altLang="ja-JP" dirty="0"/>
              <a:t> </a:t>
            </a:r>
            <a:r>
              <a:rPr lang="ja-JP" altLang="en-US" dirty="0"/>
              <a:t>は </a:t>
            </a:r>
            <a:r>
              <a:rPr lang="en-US" altLang="ja-JP" dirty="0"/>
              <a:t>I </a:t>
            </a:r>
            <a:r>
              <a:rPr lang="ja-JP" altLang="en-US" dirty="0"/>
              <a:t>に近づく</a:t>
            </a:r>
          </a:p>
          <a:p>
            <a:pPr eaLnBrk="1" hangingPunct="1">
              <a:lnSpc>
                <a:spcPct val="105000"/>
              </a:lnSpc>
            </a:pPr>
            <a:endParaRPr lang="ja-JP" alt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105000"/>
              </a:lnSpc>
            </a:pPr>
            <a:endParaRPr lang="ja-JP" alt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105000"/>
              </a:lnSpc>
            </a:pPr>
            <a:r>
              <a:rPr lang="ja-JP" altLang="en-US" dirty="0"/>
              <a:t>但し，</a:t>
            </a:r>
            <a:r>
              <a:rPr lang="ja-JP" altLang="en-US" dirty="0">
                <a:solidFill>
                  <a:schemeClr val="tx2"/>
                </a:solidFill>
              </a:rPr>
              <a:t>単純に「</a:t>
            </a:r>
            <a:r>
              <a:rPr lang="en-US" altLang="ja-JP" dirty="0">
                <a:solidFill>
                  <a:schemeClr val="tx2"/>
                </a:solidFill>
              </a:rPr>
              <a:t>n </a:t>
            </a:r>
            <a:r>
              <a:rPr lang="ja-JP" altLang="en-US" dirty="0">
                <a:solidFill>
                  <a:schemeClr val="tx2"/>
                </a:solidFill>
              </a:rPr>
              <a:t>を大きくすればよい」とは言えない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ja-JP" dirty="0"/>
              <a:t>n </a:t>
            </a:r>
            <a:r>
              <a:rPr lang="ja-JP" altLang="en-US" dirty="0"/>
              <a:t>を大きくすると　</a:t>
            </a:r>
            <a:r>
              <a:rPr lang="en-US" altLang="ja-JP" dirty="0"/>
              <a:t>⇒</a:t>
            </a:r>
            <a:r>
              <a:rPr lang="ja-JP" altLang="en-US" dirty="0"/>
              <a:t>　計算時間の問題，丸め誤差の問題が発生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580819" y="3556390"/>
          <a:ext cx="6462713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数式" r:id="rId3" imgW="2298700" imgH="431800" progId="Equation.3">
                  <p:embed/>
                </p:oleObj>
              </mc:Choice>
              <mc:Fallback>
                <p:oleObj name="数式" r:id="rId3" imgW="2298700" imgH="431800" progId="Equation.3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0819" y="3556390"/>
                        <a:ext cx="6462713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台形則による数値積分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592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1774825"/>
            <a:ext cx="7772400" cy="4691063"/>
          </a:xfrm>
        </p:spPr>
        <p:txBody>
          <a:bodyPr/>
          <a:lstStyle/>
          <a:p>
            <a:pPr eaLnBrk="1" hangingPunct="1"/>
            <a:r>
              <a:rPr lang="ja-JP" altLang="en-US" dirty="0"/>
              <a:t>式で書いてある関数の積分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⇒</a:t>
            </a:r>
            <a:r>
              <a:rPr lang="ja-JP" altLang="en-US" dirty="0"/>
              <a:t>　ごく限られた関数しか定積分できない</a:t>
            </a:r>
          </a:p>
          <a:p>
            <a:pPr eaLnBrk="1" hangingPunct="1"/>
            <a:endParaRPr lang="ja-JP" altLang="en-US" dirty="0"/>
          </a:p>
          <a:p>
            <a:pPr eaLnBrk="1" hangingPunct="1"/>
            <a:r>
              <a:rPr lang="ja-JP" altLang="en-US" dirty="0"/>
              <a:t>「数値積分」が重要になる</a:t>
            </a:r>
          </a:p>
          <a:p>
            <a:pPr eaLnBrk="1" hangingPunct="1">
              <a:buFontTx/>
              <a:buNone/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数値積分の意味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30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338" y="1189038"/>
            <a:ext cx="7772400" cy="1123950"/>
          </a:xfrm>
        </p:spPr>
        <p:txBody>
          <a:bodyPr/>
          <a:lstStyle/>
          <a:p>
            <a:pPr eaLnBrk="1" hangingPunct="1"/>
            <a:r>
              <a:rPr lang="ja-JP" altLang="en-US" dirty="0"/>
              <a:t>両端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0</a:t>
            </a:r>
            <a:r>
              <a:rPr lang="en-US" altLang="ja-JP" dirty="0"/>
              <a:t> = a </a:t>
            </a:r>
            <a:r>
              <a:rPr lang="ja-JP" altLang="en-US" dirty="0"/>
              <a:t>と </a:t>
            </a:r>
            <a:r>
              <a:rPr lang="en-US" altLang="ja-JP" dirty="0" err="1"/>
              <a:t>x</a:t>
            </a:r>
            <a:r>
              <a:rPr lang="en-US" altLang="ja-JP" baseline="-25000" dirty="0" err="1"/>
              <a:t>n</a:t>
            </a:r>
            <a:r>
              <a:rPr lang="en-US" altLang="ja-JP" dirty="0"/>
              <a:t> = b </a:t>
            </a:r>
            <a:r>
              <a:rPr lang="ja-JP" altLang="en-US" dirty="0"/>
              <a:t>を除いて，</a:t>
            </a:r>
            <a:r>
              <a:rPr lang="en-US" altLang="ja-JP" dirty="0"/>
              <a:t>f(x</a:t>
            </a:r>
            <a:r>
              <a:rPr lang="en-US" altLang="ja-JP" baseline="-25000" dirty="0"/>
              <a:t>i</a:t>
            </a:r>
            <a:r>
              <a:rPr lang="en-US" altLang="ja-JP" dirty="0"/>
              <a:t>) </a:t>
            </a:r>
            <a:r>
              <a:rPr lang="ja-JP" altLang="en-US" dirty="0"/>
              <a:t>は２度現れる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939800" y="2316163"/>
          <a:ext cx="41767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数式" r:id="rId3" imgW="1612900" imgH="431800" progId="Equation.3">
                  <p:embed/>
                </p:oleObj>
              </mc:Choice>
              <mc:Fallback>
                <p:oleObj name="数式" r:id="rId3" imgW="1612900" imgH="431800" progId="Equation.3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316163"/>
                        <a:ext cx="41767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417638" y="3238500"/>
          <a:ext cx="70040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数式" r:id="rId5" imgW="2705100" imgH="393700" progId="Equation.3">
                  <p:embed/>
                </p:oleObj>
              </mc:Choice>
              <mc:Fallback>
                <p:oleObj name="数式" r:id="rId5" imgW="2705100" imgH="393700" progId="Equation.3">
                  <p:embed/>
                  <p:pic>
                    <p:nvPicPr>
                      <p:cNvPr id="15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638" y="3238500"/>
                        <a:ext cx="700405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932709" y="6356351"/>
            <a:ext cx="3164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folHlink"/>
                </a:solidFill>
                <a:latin typeface="メイリオ" panose="020B0604030504040204" pitchFamily="50" charset="-128"/>
              </a:rPr>
              <a:t>但し　 </a:t>
            </a:r>
            <a:r>
              <a:rPr lang="en-US" altLang="ja-JP" sz="2400" dirty="0">
                <a:solidFill>
                  <a:schemeClr val="folHlink"/>
                </a:solidFill>
                <a:latin typeface="メイリオ" panose="020B0604030504040204" pitchFamily="50" charset="-128"/>
              </a:rPr>
              <a:t>h = (b-a) / n</a:t>
            </a:r>
            <a:endParaRPr lang="ja-JP" altLang="en-US" sz="2400" dirty="0">
              <a:solidFill>
                <a:schemeClr val="folHlink"/>
              </a:solidFill>
              <a:latin typeface="メイリオ" panose="020B0604030504040204" pitchFamily="50" charset="-128"/>
            </a:endParaRPr>
          </a:p>
        </p:txBody>
      </p:sp>
      <p:sp>
        <p:nvSpPr>
          <p:cNvPr id="15367" name="AutoShape 7"/>
          <p:cNvSpPr>
            <a:spLocks/>
          </p:cNvSpPr>
          <p:nvPr/>
        </p:nvSpPr>
        <p:spPr bwMode="auto">
          <a:xfrm rot="5400000">
            <a:off x="5268119" y="2305844"/>
            <a:ext cx="284162" cy="3429000"/>
          </a:xfrm>
          <a:prstGeom prst="rightBrace">
            <a:avLst>
              <a:gd name="adj1" fmla="val 100559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340225" y="4133850"/>
            <a:ext cx="23383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２回現れる部分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423988" y="4459288"/>
          <a:ext cx="559117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数式" r:id="rId7" imgW="2159000" imgH="457200" progId="Equation.3">
                  <p:embed/>
                </p:oleObj>
              </mc:Choice>
              <mc:Fallback>
                <p:oleObj name="数式" r:id="rId7" imgW="2159000" imgH="457200" progId="Equation.3">
                  <p:embed/>
                  <p:pic>
                    <p:nvPicPr>
                      <p:cNvPr id="1536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4459288"/>
                        <a:ext cx="559117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1444625" y="5441950"/>
          <a:ext cx="58547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数式" r:id="rId9" imgW="2260600" imgH="457200" progId="Equation.3">
                  <p:embed/>
                </p:oleObj>
              </mc:Choice>
              <mc:Fallback>
                <p:oleObj name="数式" r:id="rId9" imgW="2260600" imgH="457200" progId="Equation.3">
                  <p:embed/>
                  <p:pic>
                    <p:nvPicPr>
                      <p:cNvPr id="1537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5441950"/>
                        <a:ext cx="58547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台形則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867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13-2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032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915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4"/>
            <a:ext cx="8410575" cy="6210301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/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/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Advanced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Advanced Student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OK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</a:t>
            </a:r>
            <a:r>
              <a:rPr lang="ja-JP" altLang="en-US" sz="3200" dirty="0">
                <a:solidFill>
                  <a:srgbClr val="008000"/>
                </a:solidFill>
              </a:rPr>
              <a:t>「</a:t>
            </a:r>
            <a:r>
              <a:rPr lang="en-US" altLang="ja-JP" sz="3200" dirty="0">
                <a:solidFill>
                  <a:srgbClr val="008000"/>
                </a:solidFill>
              </a:rPr>
              <a:t>Execute </a:t>
            </a:r>
            <a:r>
              <a:rPr lang="ja-JP" altLang="en-US" sz="3200" dirty="0">
                <a:solidFill>
                  <a:srgbClr val="008000"/>
                </a:solidFill>
              </a:rPr>
              <a:t>ボタン」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236317" y="2565945"/>
            <a:ext cx="4267200" cy="8239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050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1601788"/>
            <a:ext cx="8272462" cy="5057064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ja-JP" altLang="en-US" sz="3600" dirty="0"/>
              <a:t>接線の傾きを求める関数 </a:t>
            </a:r>
            <a:r>
              <a:rPr lang="en-US" altLang="ja-JP" sz="3600" dirty="0">
                <a:solidFill>
                  <a:schemeClr val="accent2"/>
                </a:solidFill>
              </a:rPr>
              <a:t>d/dx</a:t>
            </a:r>
            <a:r>
              <a:rPr lang="en-US" altLang="ja-JP" sz="3600" dirty="0"/>
              <a:t> </a:t>
            </a:r>
            <a:r>
              <a:rPr lang="ja-JP" altLang="en-US" sz="3600" dirty="0"/>
              <a:t>を作り，実行する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 dirty="0"/>
              <a:t>数値</a:t>
            </a:r>
            <a:r>
              <a:rPr lang="ja-JP" altLang="en-US" sz="3200" dirty="0">
                <a:solidFill>
                  <a:schemeClr val="tx2"/>
                </a:solidFill>
              </a:rPr>
              <a:t> </a:t>
            </a:r>
            <a:r>
              <a:rPr lang="en-US" altLang="ja-JP" sz="3200" dirty="0">
                <a:solidFill>
                  <a:schemeClr val="tx2"/>
                </a:solidFill>
              </a:rPr>
              <a:t>x</a:t>
            </a:r>
            <a:r>
              <a:rPr lang="en-US" altLang="ja-JP" sz="3200" dirty="0"/>
              <a:t>, </a:t>
            </a:r>
            <a:r>
              <a:rPr lang="en-US" altLang="ja-JP" sz="3200" dirty="0">
                <a:solidFill>
                  <a:schemeClr val="tx2"/>
                </a:solidFill>
              </a:rPr>
              <a:t>h</a:t>
            </a:r>
            <a:r>
              <a:rPr lang="ja-JP" altLang="en-US" sz="3200" dirty="0">
                <a:solidFill>
                  <a:schemeClr val="tx2"/>
                </a:solidFill>
              </a:rPr>
              <a:t> </a:t>
            </a:r>
            <a:r>
              <a:rPr lang="ja-JP" altLang="en-US" sz="3200" dirty="0"/>
              <a:t>と関数 </a:t>
            </a:r>
            <a:r>
              <a:rPr lang="en-US" altLang="ja-JP" sz="3200" dirty="0">
                <a:solidFill>
                  <a:schemeClr val="tx2"/>
                </a:solidFill>
              </a:rPr>
              <a:t>f</a:t>
            </a:r>
            <a:r>
              <a:rPr lang="en-US" altLang="ja-JP" sz="3200" dirty="0"/>
              <a:t> </a:t>
            </a:r>
            <a:r>
              <a:rPr lang="ja-JP" altLang="en-US" sz="3200" dirty="0"/>
              <a:t>から，</a:t>
            </a:r>
            <a:r>
              <a:rPr lang="en-US" altLang="ja-JP" sz="3200" dirty="0">
                <a:solidFill>
                  <a:schemeClr val="tx2"/>
                </a:solidFill>
              </a:rPr>
              <a:t>x</a:t>
            </a:r>
            <a:r>
              <a:rPr lang="en-US" altLang="ja-JP" sz="3200" dirty="0"/>
              <a:t> </a:t>
            </a:r>
            <a:r>
              <a:rPr lang="ja-JP" altLang="en-US" sz="3200" dirty="0"/>
              <a:t>における </a:t>
            </a:r>
            <a:r>
              <a:rPr lang="en-US" altLang="ja-JP" sz="3200" dirty="0">
                <a:solidFill>
                  <a:schemeClr val="tx2"/>
                </a:solidFill>
              </a:rPr>
              <a:t>f</a:t>
            </a:r>
            <a:r>
              <a:rPr lang="en-US" altLang="ja-JP" sz="3200" dirty="0"/>
              <a:t> </a:t>
            </a:r>
            <a:r>
              <a:rPr lang="ja-JP" altLang="en-US" sz="3200" dirty="0"/>
              <a:t>の傾き（</a:t>
            </a:r>
            <a:r>
              <a:rPr lang="en-US" altLang="ja-JP" sz="3200" dirty="0"/>
              <a:t>= f' (x)</a:t>
            </a:r>
            <a:r>
              <a:rPr lang="ja-JP" altLang="en-US" sz="3200" dirty="0"/>
              <a:t>）の近似値を求める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 sz="3200" dirty="0">
                <a:solidFill>
                  <a:schemeClr val="accent2"/>
                </a:solidFill>
              </a:rPr>
              <a:t>d/dx</a:t>
            </a:r>
            <a:r>
              <a:rPr lang="en-US" altLang="ja-JP" sz="3200" dirty="0">
                <a:solidFill>
                  <a:schemeClr val="tx2"/>
                </a:solidFill>
              </a:rPr>
              <a:t> </a:t>
            </a:r>
            <a:r>
              <a:rPr lang="ja-JP" altLang="en-US" sz="3200" dirty="0">
                <a:solidFill>
                  <a:schemeClr val="tx2"/>
                </a:solidFill>
              </a:rPr>
              <a:t>は高階関数</a:t>
            </a:r>
            <a:endParaRPr lang="ja-JP" altLang="en-US" sz="3200" dirty="0"/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例題１．接線の傾き</a:t>
            </a:r>
            <a:endParaRPr lang="en-US" altLang="ja-JP" sz="4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57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67806" y="584083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次を「</a:t>
            </a: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入力した後に，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Execute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18656" y="1646121"/>
            <a:ext cx="7580312" cy="286232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;; d/dx: (number-&gt;number) number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;; inclination of the tangent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;; Example: (d/dx f 3 0.0001)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3300"/>
                </a:solidFill>
                <a:latin typeface="メイリオ" panose="020B0604030504040204" pitchFamily="50" charset="-128"/>
              </a:rPr>
              <a:t>;;                  = ((- (f 3.0001) (f 2.9999)) 0.0002)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(define (</a:t>
            </a:r>
            <a:r>
              <a:rPr lang="en-US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d/dx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 x h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(/ (- (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000" dirty="0">
                <a:latin typeface="メイリオ" panose="020B0604030504040204" pitchFamily="50" charset="-128"/>
              </a:rPr>
              <a:t> (+ 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x h</a:t>
            </a:r>
            <a:r>
              <a:rPr lang="en-US" altLang="ja-JP" sz="2000" dirty="0">
                <a:latin typeface="メイリオ" panose="020B0604030504040204" pitchFamily="50" charset="-128"/>
              </a:rPr>
              <a:t>)) (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000" dirty="0">
                <a:latin typeface="メイリオ" panose="020B0604030504040204" pitchFamily="50" charset="-128"/>
              </a:rPr>
              <a:t> (- 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x h</a:t>
            </a:r>
            <a:r>
              <a:rPr lang="en-US" altLang="ja-JP" sz="2000" dirty="0">
                <a:latin typeface="メイリオ" panose="020B0604030504040204" pitchFamily="50" charset="-128"/>
              </a:rPr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      (* 2 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h</a:t>
            </a:r>
            <a:r>
              <a:rPr lang="en-US" altLang="ja-JP" sz="2000" dirty="0">
                <a:latin typeface="メイリオ" panose="020B0604030504040204" pitchFamily="50" charset="-128"/>
              </a:rPr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(define (</a:t>
            </a:r>
            <a:r>
              <a:rPr lang="en-US" altLang="ja-JP" sz="2000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(- (* 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en-US" altLang="ja-JP" sz="2000" dirty="0">
                <a:latin typeface="メイリオ" panose="020B0604030504040204" pitchFamily="50" charset="-128"/>
              </a:rPr>
              <a:t>) 2))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63043" y="5116396"/>
            <a:ext cx="8880957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2</a:t>
            </a:r>
            <a:r>
              <a:rPr lang="en-US" altLang="ja-JP" sz="2800" dirty="0">
                <a:latin typeface="メイリオ" panose="020B0604030504040204" pitchFamily="50" charset="-128"/>
              </a:rPr>
              <a:t>. </a:t>
            </a:r>
            <a:r>
              <a:rPr lang="ja-JP" altLang="en-US" sz="2800" dirty="0">
                <a:latin typeface="メイリオ" panose="020B0604030504040204" pitchFamily="50" charset="-128"/>
              </a:rPr>
              <a:t>その後，次を「</a:t>
            </a: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実行用ウインドウ</a:t>
            </a:r>
            <a:r>
              <a:rPr lang="ja-JP" altLang="en-US" sz="2800" dirty="0">
                <a:latin typeface="メイリオ" panose="020B0604030504040204" pitchFamily="50" charset="-128"/>
              </a:rPr>
              <a:t>」で実行しなさい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897558" y="6356351"/>
            <a:ext cx="543862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☆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　次は，例題２に進んでください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31356" y="5710121"/>
            <a:ext cx="6696075" cy="466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d/dx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sz="2400" dirty="0">
                <a:latin typeface="メイリオ" panose="020B0604030504040204" pitchFamily="50" charset="-128"/>
              </a:rPr>
              <a:t> 3 0.0001)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「例題１．接線の傾き」の手順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960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8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8575"/>
            <a:ext cx="8758238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780073" y="4157663"/>
            <a:ext cx="6277488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まず，関数</a:t>
            </a:r>
            <a:r>
              <a:rPr lang="ja-JP" altLang="en-US" dirty="0">
                <a:solidFill>
                  <a:schemeClr val="accent2"/>
                </a:solidFill>
                <a:latin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d/dx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を定義している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28588" y="957263"/>
            <a:ext cx="8137525" cy="19224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 flipV="1">
            <a:off x="3389313" y="2901950"/>
            <a:ext cx="527050" cy="12557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81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13-1</a:t>
            </a:r>
            <a:r>
              <a:rPr lang="ja-JP" altLang="en-US" dirty="0"/>
              <a:t> 数値微分と数値積分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13-2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13-3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029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9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9050"/>
            <a:ext cx="7826375" cy="681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3324225" y="4187825"/>
            <a:ext cx="5323893" cy="156966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次に関数 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を定義している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(define (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latin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    (- (* </a:t>
            </a: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en-US" altLang="ja-JP" dirty="0">
                <a:latin typeface="メイリオ" panose="020B0604030504040204" pitchFamily="50" charset="-128"/>
              </a:rPr>
              <a:t>) 2))</a:t>
            </a:r>
            <a:endParaRPr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125413" y="2528888"/>
            <a:ext cx="4727575" cy="10191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 flipH="1" flipV="1">
            <a:off x="3517900" y="355123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332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9050"/>
            <a:ext cx="7834313" cy="681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19125" y="9334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 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1673225" y="2755900"/>
            <a:ext cx="633413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7188" y="3716338"/>
            <a:ext cx="3284537" cy="4238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187575" y="211138"/>
            <a:ext cx="5190845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	</a:t>
            </a:r>
            <a:r>
              <a:rPr lang="en-US" altLang="ja-JP" dirty="0">
                <a:latin typeface="メイリオ" panose="020B0604030504040204" pitchFamily="50" charset="-128"/>
              </a:rPr>
              <a:t>(</a:t>
            </a:r>
            <a:r>
              <a:rPr lang="en-US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d/dx</a:t>
            </a:r>
            <a:r>
              <a:rPr lang="en-US" altLang="ja-JP" dirty="0">
                <a:latin typeface="メイリオ" panose="020B0604030504040204" pitchFamily="50" charset="-128"/>
              </a:rPr>
              <a:t> 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latin typeface="メイリオ" panose="020B0604030504040204" pitchFamily="50" charset="-128"/>
              </a:rPr>
              <a:t> 3 0.0001)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と書いて，</a:t>
            </a: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の値を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3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h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の値を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0.0001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を 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に設定しての実行　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711450" y="4545013"/>
            <a:ext cx="4543231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実行結果である「</a:t>
            </a:r>
            <a:r>
              <a:rPr lang="en-US" altLang="ja-JP" dirty="0">
                <a:latin typeface="メイリオ" panose="020B0604030504040204" pitchFamily="50" charset="-128"/>
              </a:rPr>
              <a:t>6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表示される　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49213" y="4125913"/>
            <a:ext cx="639762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 flipV="1">
            <a:off x="708025" y="4443413"/>
            <a:ext cx="1952625" cy="5397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764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735263" y="237966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776663" y="2927350"/>
            <a:ext cx="12357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メイリオ" panose="020B0604030504040204" pitchFamily="50" charset="-128"/>
              </a:rPr>
              <a:t>d/dx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070238" y="3059112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949950" y="30591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953125" y="2192338"/>
            <a:ext cx="34451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sz="3600" dirty="0">
                <a:solidFill>
                  <a:srgbClr val="008000"/>
                </a:solidFill>
                <a:latin typeface="メイリオ" panose="020B0604030504040204" pitchFamily="50" charset="-128"/>
              </a:rPr>
              <a:t>'(3) </a:t>
            </a:r>
            <a:r>
              <a:rPr lang="ja-JP" altLang="en-US" sz="3600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の近</a:t>
            </a:r>
            <a:r>
              <a:rPr lang="ja-JP" altLang="en-US" sz="3600" dirty="0">
                <a:solidFill>
                  <a:srgbClr val="008000"/>
                </a:solidFill>
                <a:latin typeface="メイリオ" panose="020B0604030504040204" pitchFamily="50" charset="-128"/>
              </a:rPr>
              <a:t>似値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036900" y="3625850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入力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949950" y="357187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出力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27350" y="1352550"/>
            <a:ext cx="178125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f2</a:t>
            </a:r>
            <a:endParaRPr lang="en-US" altLang="ja-JP" sz="3600" dirty="0">
              <a:solidFill>
                <a:srgbClr val="008000"/>
              </a:solidFill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8000"/>
                </a:solidFill>
                <a:latin typeface="メイリオ" panose="020B0604030504040204" pitchFamily="50" charset="-128"/>
              </a:rPr>
              <a:t>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8000"/>
                </a:solidFill>
                <a:latin typeface="メイリオ" panose="020B0604030504040204" pitchFamily="50" charset="-128"/>
              </a:rPr>
              <a:t>0.0001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36575" y="4532313"/>
            <a:ext cx="387826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入力は２つの数値と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関数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495925" y="4508500"/>
            <a:ext cx="2216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出力は数値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358900" y="5908675"/>
            <a:ext cx="65101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d/dx </a:t>
            </a: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は，関数を入力とするような関数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（つまり高階関数）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57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8763" y="1574800"/>
            <a:ext cx="8885237" cy="365283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</a:rPr>
              <a:t>;; d/dx: (number-&gt;number) number number -&gt; number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</a:rPr>
              <a:t>;; inclination of the tangent 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</a:rPr>
              <a:t>;; Example: (d/dx f 3 0.0001) 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</a:rPr>
              <a:t>;;                  = ((- (f 3.0001) (f 2.9999)) 0.0002)</a:t>
            </a:r>
            <a:r>
              <a:rPr lang="en-US" altLang="ja-JP" sz="2800" dirty="0"/>
              <a:t> 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>
                <a:solidFill>
                  <a:schemeClr val="accent2"/>
                </a:solidFill>
              </a:rPr>
              <a:t>d/dx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chemeClr val="tx2"/>
                </a:solidFill>
              </a:rPr>
              <a:t>f x h</a:t>
            </a:r>
            <a:r>
              <a:rPr lang="en-US" altLang="ja-JP" sz="28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(/ (- (</a:t>
            </a:r>
            <a:r>
              <a:rPr lang="en-US" altLang="ja-JP" sz="2800" dirty="0">
                <a:solidFill>
                  <a:schemeClr val="tx2"/>
                </a:solidFill>
              </a:rPr>
              <a:t>f</a:t>
            </a:r>
            <a:r>
              <a:rPr lang="en-US" altLang="ja-JP" sz="2800" dirty="0"/>
              <a:t> (+ </a:t>
            </a:r>
            <a:r>
              <a:rPr lang="en-US" altLang="ja-JP" sz="2800" dirty="0">
                <a:solidFill>
                  <a:schemeClr val="tx2"/>
                </a:solidFill>
              </a:rPr>
              <a:t>x h</a:t>
            </a:r>
            <a:r>
              <a:rPr lang="en-US" altLang="ja-JP" sz="2800" dirty="0"/>
              <a:t>)) (</a:t>
            </a:r>
            <a:r>
              <a:rPr lang="en-US" altLang="ja-JP" sz="2800" dirty="0">
                <a:solidFill>
                  <a:schemeClr val="tx2"/>
                </a:solidFill>
              </a:rPr>
              <a:t>f</a:t>
            </a:r>
            <a:r>
              <a:rPr lang="en-US" altLang="ja-JP" sz="2800" dirty="0"/>
              <a:t> (- </a:t>
            </a:r>
            <a:r>
              <a:rPr lang="en-US" altLang="ja-JP" sz="2800" dirty="0">
                <a:solidFill>
                  <a:schemeClr val="tx2"/>
                </a:solidFill>
              </a:rPr>
              <a:t>x h</a:t>
            </a:r>
            <a:r>
              <a:rPr lang="en-US" altLang="ja-JP" sz="2800" dirty="0"/>
              <a:t>)))</a:t>
            </a:r>
          </a:p>
          <a:p>
            <a:pPr eaLnBrk="1" hangingPunct="1">
              <a:buFontTx/>
              <a:buNone/>
            </a:pPr>
            <a:r>
              <a:rPr lang="en-US" altLang="ja-JP" sz="2800" dirty="0"/>
              <a:t>          (* 2 </a:t>
            </a:r>
            <a:r>
              <a:rPr lang="en-US" altLang="ja-JP" sz="2800" dirty="0">
                <a:solidFill>
                  <a:schemeClr val="tx2"/>
                </a:solidFill>
              </a:rPr>
              <a:t>h</a:t>
            </a:r>
            <a:r>
              <a:rPr lang="en-US" altLang="ja-JP" sz="2800" dirty="0"/>
              <a:t>)))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490280" y="5680491"/>
            <a:ext cx="495199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関数が，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「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d/dx</a:t>
            </a: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」の入力になっている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 flipV="1">
            <a:off x="2732437" y="4114799"/>
            <a:ext cx="1691925" cy="15462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470501" y="3538537"/>
            <a:ext cx="261937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d/dx </a:t>
            </a:r>
            <a:r>
              <a:rPr lang="ja-JP" altLang="en-US" dirty="0"/>
              <a:t>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84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36525"/>
            <a:ext cx="8801100" cy="38417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en-US" altLang="ja-JP" sz="2800" dirty="0"/>
              <a:t>(dx/d </a:t>
            </a:r>
            <a:r>
              <a:rPr lang="en-US" altLang="ja-JP" sz="2800" dirty="0" err="1"/>
              <a:t>f2</a:t>
            </a:r>
            <a:r>
              <a:rPr lang="en-US" altLang="ja-JP" sz="2800" dirty="0"/>
              <a:t> 3 0.0001) </a:t>
            </a:r>
            <a:r>
              <a:rPr lang="ja-JP" altLang="en-US" sz="2800" dirty="0"/>
              <a:t>から </a:t>
            </a:r>
            <a:r>
              <a:rPr lang="en-US" altLang="ja-JP" sz="2800" dirty="0"/>
              <a:t>6 </a:t>
            </a:r>
            <a:r>
              <a:rPr lang="ja-JP" altLang="en-US" sz="2800" dirty="0"/>
              <a:t>が得られる過程の概略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22325"/>
            <a:ext cx="8839200" cy="4775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dx/d 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>
                <a:solidFill>
                  <a:schemeClr val="accent2"/>
                </a:solidFill>
              </a:rPr>
              <a:t> 3 0.0001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(/ (- (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/>
              <a:t> (+ 3 0.0001)) (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/>
              <a:t> (- 3 0.0001)))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(* 2 0.0001))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(/ (- (- (* (+ 3 0.0001) (+ 3 0.0001)) 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(- (* (- 3 0.0001) (- 3 0.0001)) 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(* 2 0.0001)))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6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93688" y="930275"/>
            <a:ext cx="3143250" cy="433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solidFill>
                <a:schemeClr val="tx2"/>
              </a:solidFill>
              <a:latin typeface="メイリオ" panose="020B0604030504040204" pitchFamily="50" charset="-128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14725" y="8223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最初の式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33412" y="5105536"/>
            <a:ext cx="614363" cy="3857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258887" y="5038861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実行結果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292100" y="1404937"/>
            <a:ext cx="8016037" cy="358674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92563" y="4354513"/>
            <a:ext cx="3878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コンピュータ内部での計算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242474" y="5383661"/>
            <a:ext cx="477295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但し，</a:t>
            </a:r>
            <a:r>
              <a:rPr lang="en-US" altLang="ja-JP" sz="2800" dirty="0" err="1">
                <a:latin typeface="メイリオ" panose="020B0604030504040204" pitchFamily="50" charset="-128"/>
              </a:rPr>
              <a:t>f2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　　</a:t>
            </a:r>
            <a:r>
              <a:rPr lang="en-US" altLang="ja-JP" sz="2800" dirty="0">
                <a:latin typeface="メイリオ" panose="020B0604030504040204" pitchFamily="50" charset="-128"/>
              </a:rPr>
              <a:t>(define (</a:t>
            </a:r>
            <a:r>
              <a:rPr lang="en-US" altLang="ja-JP" sz="2800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　　    </a:t>
            </a:r>
            <a:r>
              <a:rPr lang="en-US" altLang="ja-JP" sz="2800" dirty="0">
                <a:latin typeface="メイリオ" panose="020B0604030504040204" pitchFamily="50" charset="-128"/>
              </a:rPr>
              <a:t>(- (*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en-US" altLang="ja-JP" sz="2800" dirty="0">
                <a:latin typeface="メイリオ" panose="020B0604030504040204" pitchFamily="50" charset="-128"/>
              </a:rPr>
              <a:t>) 2))</a:t>
            </a:r>
            <a:endParaRPr lang="ja-JP" altLang="en-US" sz="2800" dirty="0">
              <a:latin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8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36525"/>
            <a:ext cx="8801100" cy="38417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en-US" altLang="ja-JP" sz="2800" dirty="0"/>
              <a:t>(dx/d </a:t>
            </a:r>
            <a:r>
              <a:rPr lang="en-US" altLang="ja-JP" sz="2800" dirty="0" err="1"/>
              <a:t>f2</a:t>
            </a:r>
            <a:r>
              <a:rPr lang="en-US" altLang="ja-JP" sz="2800" dirty="0"/>
              <a:t> 3 0.0001) </a:t>
            </a:r>
            <a:r>
              <a:rPr lang="ja-JP" altLang="en-US" sz="2800" dirty="0"/>
              <a:t>から </a:t>
            </a:r>
            <a:r>
              <a:rPr lang="en-US" altLang="ja-JP" sz="2800" dirty="0"/>
              <a:t>6 </a:t>
            </a:r>
            <a:r>
              <a:rPr lang="ja-JP" altLang="en-US" sz="2800" dirty="0"/>
              <a:t>が得られる過程の概略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22325"/>
            <a:ext cx="8839200" cy="4775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dx/d 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>
                <a:solidFill>
                  <a:schemeClr val="accent2"/>
                </a:solidFill>
              </a:rPr>
              <a:t> 3 0.0001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(/ (- (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/>
              <a:t> (+ 3 0.0001)) (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/>
              <a:t> (- 3 0.0001)))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(* 2</a:t>
            </a:r>
            <a:r>
              <a:rPr lang="ja-JP" altLang="en-US" sz="2800" dirty="0"/>
              <a:t> </a:t>
            </a:r>
            <a:r>
              <a:rPr lang="en-US" altLang="ja-JP" sz="2800" dirty="0"/>
              <a:t>0.0001))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(/ (- (- (* (+ 3 0.0001) (+ 3 0.0001)) 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(- (* (- 3 0.0001) (- 3 0.0001)) 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(* 2 0.0001)))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6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27652" name="Rectangle 10"/>
          <p:cNvSpPr>
            <a:spLocks noChangeArrowheads="1"/>
          </p:cNvSpPr>
          <p:nvPr/>
        </p:nvSpPr>
        <p:spPr bwMode="auto">
          <a:xfrm>
            <a:off x="628650" y="1412875"/>
            <a:ext cx="6076950" cy="11239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7653" name="Line 11"/>
          <p:cNvSpPr>
            <a:spLocks noChangeShapeType="1"/>
          </p:cNvSpPr>
          <p:nvPr/>
        </p:nvSpPr>
        <p:spPr bwMode="auto">
          <a:xfrm flipH="1" flipV="1">
            <a:off x="3563938" y="2552700"/>
            <a:ext cx="114300" cy="5746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654" name="Text Box 12"/>
          <p:cNvSpPr txBox="1">
            <a:spLocks noChangeArrowheads="1"/>
          </p:cNvSpPr>
          <p:nvPr/>
        </p:nvSpPr>
        <p:spPr bwMode="auto">
          <a:xfrm>
            <a:off x="273050" y="3103563"/>
            <a:ext cx="8120063" cy="26781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メイリオ" panose="020B0604030504040204" pitchFamily="50" charset="-128"/>
              </a:rPr>
              <a:t>	(define (</a:t>
            </a:r>
            <a:r>
              <a:rPr lang="en-US" altLang="ja-JP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d/dx</a:t>
            </a:r>
            <a:r>
              <a:rPr lang="en-US" altLang="ja-JP" sz="2800" dirty="0">
                <a:latin typeface="メイリオ" panose="020B0604030504040204" pitchFamily="50" charset="-128"/>
              </a:rPr>
              <a:t> 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f x h</a:t>
            </a:r>
            <a:r>
              <a:rPr lang="en-US" altLang="ja-JP" sz="2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メイリオ" panose="020B0604030504040204" pitchFamily="50" charset="-128"/>
              </a:rPr>
              <a:t>	    (/   (-  (</a:t>
            </a:r>
            <a:r>
              <a:rPr lang="en-US" altLang="ja-JP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800" dirty="0">
                <a:latin typeface="メイリオ" panose="020B0604030504040204" pitchFamily="50" charset="-128"/>
              </a:rPr>
              <a:t>  (+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x h</a:t>
            </a:r>
            <a:r>
              <a:rPr lang="en-US" altLang="ja-JP" sz="2800" dirty="0">
                <a:latin typeface="メイリオ" panose="020B0604030504040204" pitchFamily="50" charset="-128"/>
              </a:rPr>
              <a:t>))   (</a:t>
            </a:r>
            <a:r>
              <a:rPr lang="en-US" altLang="ja-JP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800" dirty="0">
                <a:latin typeface="メイリオ" panose="020B0604030504040204" pitchFamily="50" charset="-128"/>
              </a:rPr>
              <a:t>  (-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x h</a:t>
            </a:r>
            <a:r>
              <a:rPr lang="en-US" altLang="ja-JP" sz="2800" dirty="0">
                <a:latin typeface="メイリオ" panose="020B0604030504040204" pitchFamily="50" charset="-128"/>
              </a:rPr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メイリオ" panose="020B0604030504040204" pitchFamily="50" charset="-128"/>
              </a:rPr>
              <a:t>	          (* 2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 h</a:t>
            </a:r>
            <a:r>
              <a:rPr lang="en-US" altLang="ja-JP" sz="2800" dirty="0">
                <a:latin typeface="メイリオ" panose="020B0604030504040204" pitchFamily="50" charset="-128"/>
              </a:rPr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の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を </a:t>
            </a:r>
            <a:r>
              <a:rPr lang="en-US" altLang="ja-JP" sz="2800" dirty="0">
                <a:latin typeface="メイリオ" panose="020B0604030504040204" pitchFamily="50" charset="-128"/>
              </a:rPr>
              <a:t>3 </a:t>
            </a:r>
            <a:r>
              <a:rPr lang="ja-JP" altLang="en-US" sz="2800" dirty="0">
                <a:latin typeface="メイリオ" panose="020B0604030504040204" pitchFamily="50" charset="-128"/>
              </a:rPr>
              <a:t>で，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h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を </a:t>
            </a:r>
            <a:r>
              <a:rPr lang="en-US" altLang="ja-JP" sz="2800" dirty="0">
                <a:latin typeface="メイリオ" panose="020B0604030504040204" pitchFamily="50" charset="-128"/>
              </a:rPr>
              <a:t>0.0001 </a:t>
            </a:r>
            <a:r>
              <a:rPr lang="ja-JP" altLang="en-US" sz="2800" dirty="0">
                <a:latin typeface="メイリオ" panose="020B0604030504040204" pitchFamily="50" charset="-128"/>
              </a:rPr>
              <a:t>で</a:t>
            </a:r>
            <a:r>
              <a:rPr lang="en-US" altLang="ja-JP" sz="2800" dirty="0">
                <a:latin typeface="メイリオ" panose="020B0604030504040204" pitchFamily="50" charset="-128"/>
              </a:rPr>
              <a:t>,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を </a:t>
            </a:r>
            <a:r>
              <a:rPr lang="en-US" altLang="ja-JP" sz="2800" dirty="0" err="1">
                <a:latin typeface="メイリオ" panose="020B0604030504040204" pitchFamily="50" charset="-128"/>
              </a:rPr>
              <a:t>f2</a:t>
            </a:r>
            <a:r>
              <a:rPr lang="en-US" altLang="ja-JP" sz="2800" dirty="0"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で置き換えたもの</a:t>
            </a: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1547813" y="4032250"/>
            <a:ext cx="6399212" cy="8890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973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4" y="136525"/>
            <a:ext cx="8969375" cy="3841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(dx/d </a:t>
            </a:r>
            <a:r>
              <a:rPr lang="en-US" altLang="ja-JP" sz="3200" dirty="0" err="1"/>
              <a:t>f2</a:t>
            </a:r>
            <a:r>
              <a:rPr lang="en-US" altLang="ja-JP" sz="3200" dirty="0"/>
              <a:t> 3 0.0001) </a:t>
            </a:r>
            <a:r>
              <a:rPr lang="ja-JP" altLang="en-US" sz="3200" dirty="0"/>
              <a:t>から </a:t>
            </a:r>
            <a:r>
              <a:rPr lang="en-US" altLang="ja-JP" sz="3200" dirty="0"/>
              <a:t>6 </a:t>
            </a:r>
            <a:r>
              <a:rPr lang="ja-JP" altLang="en-US" sz="3200" dirty="0"/>
              <a:t>が得られる過程の概略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22325"/>
            <a:ext cx="8839200" cy="4775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dx/d 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>
                <a:solidFill>
                  <a:schemeClr val="accent2"/>
                </a:solidFill>
              </a:rPr>
              <a:t> 3 0.0001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(/ (- (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/>
              <a:t> (+ 3 0.0001)) (</a:t>
            </a:r>
            <a:r>
              <a:rPr lang="en-US" altLang="ja-JP" sz="2800" dirty="0" err="1">
                <a:solidFill>
                  <a:schemeClr val="accent2"/>
                </a:solidFill>
              </a:rPr>
              <a:t>f2</a:t>
            </a:r>
            <a:r>
              <a:rPr lang="en-US" altLang="ja-JP" sz="2800" dirty="0"/>
              <a:t> (- 3 0.0001)))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(* 2</a:t>
            </a:r>
            <a:r>
              <a:rPr lang="ja-JP" altLang="en-US" sz="2800" dirty="0"/>
              <a:t> </a:t>
            </a:r>
            <a:r>
              <a:rPr lang="en-US" altLang="ja-JP" sz="2800" dirty="0"/>
              <a:t>0.0001))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(/ (- (- (* (+ 3 0.0001) (+ 3 0.0001)) 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(- (* (- 3 0.0001) (- 3 0.0001)) 2)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(* 2 0.0001)))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…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= 6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ja-JP" sz="2800" dirty="0"/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686954" y="2645569"/>
            <a:ext cx="7438304" cy="16779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8677" name="Line 9"/>
          <p:cNvSpPr>
            <a:spLocks noChangeShapeType="1"/>
          </p:cNvSpPr>
          <p:nvPr/>
        </p:nvSpPr>
        <p:spPr bwMode="auto">
          <a:xfrm flipH="1" flipV="1">
            <a:off x="3702479" y="4364436"/>
            <a:ext cx="48784" cy="41870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346075" y="4759325"/>
            <a:ext cx="8120063" cy="19389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	(define (</a:t>
            </a:r>
            <a:r>
              <a:rPr lang="en-US" altLang="ja-JP" sz="2400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4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	    (- (*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en-US" altLang="ja-JP" sz="2400" dirty="0">
                <a:latin typeface="メイリオ" panose="020B0604030504040204" pitchFamily="50" charset="-128"/>
              </a:rPr>
              <a:t>) 2))</a:t>
            </a:r>
            <a:endParaRPr lang="ja-JP" altLang="en-US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の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x </a:t>
            </a:r>
            <a:r>
              <a:rPr lang="ja-JP" altLang="en-US" sz="2400" dirty="0">
                <a:latin typeface="メイリオ" panose="020B0604030504040204" pitchFamily="50" charset="-128"/>
              </a:rPr>
              <a:t>を </a:t>
            </a:r>
            <a:r>
              <a:rPr lang="en-US" altLang="ja-JP" sz="2400" dirty="0">
                <a:latin typeface="メイリオ" panose="020B0604030504040204" pitchFamily="50" charset="-128"/>
              </a:rPr>
              <a:t>(+ 3 0.0001) </a:t>
            </a:r>
            <a:r>
              <a:rPr lang="ja-JP" altLang="en-US" sz="2400" dirty="0">
                <a:latin typeface="メイリオ" panose="020B0604030504040204" pitchFamily="50" charset="-128"/>
              </a:rPr>
              <a:t>や </a:t>
            </a:r>
            <a:r>
              <a:rPr lang="en-US" altLang="ja-JP" sz="2400" dirty="0">
                <a:latin typeface="メイリオ" panose="020B0604030504040204" pitchFamily="50" charset="-128"/>
              </a:rPr>
              <a:t>(- 3 0.0001) </a:t>
            </a:r>
            <a:r>
              <a:rPr lang="ja-JP" altLang="en-US" sz="2400" dirty="0">
                <a:latin typeface="メイリオ" panose="020B0604030504040204" pitchFamily="50" charset="-128"/>
              </a:rPr>
              <a:t>で置き換えたもの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860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560513"/>
            <a:ext cx="8275638" cy="5210535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3600" dirty="0"/>
              <a:t>台形則による数値積分の関数 </a:t>
            </a:r>
            <a:r>
              <a:rPr lang="en-US" altLang="ja-JP" sz="3600" dirty="0">
                <a:solidFill>
                  <a:schemeClr val="accent2"/>
                </a:solidFill>
              </a:rPr>
              <a:t>trapezoid</a:t>
            </a:r>
            <a:r>
              <a:rPr lang="en-US" altLang="ja-JP" sz="3600" dirty="0"/>
              <a:t> </a:t>
            </a:r>
            <a:r>
              <a:rPr lang="ja-JP" altLang="en-US" sz="3600" dirty="0"/>
              <a:t>を作り，実行する</a:t>
            </a:r>
            <a:endParaRPr lang="en-US" altLang="ja-JP" sz="3600" dirty="0"/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 dirty="0">
                <a:solidFill>
                  <a:srgbClr val="003300"/>
                </a:solidFill>
              </a:rPr>
              <a:t>但し，</a:t>
            </a:r>
            <a:endParaRPr lang="en-US" altLang="ja-JP" sz="3200" dirty="0">
              <a:solidFill>
                <a:srgbClr val="003300"/>
              </a:solidFill>
            </a:endParaRP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ja-JP" altLang="en-US" sz="3200" dirty="0">
                <a:solidFill>
                  <a:srgbClr val="003300"/>
                </a:solidFill>
              </a:rPr>
              <a:t>	積分したい関数　</a:t>
            </a:r>
            <a:r>
              <a:rPr lang="en-US" altLang="ja-JP" sz="3200" dirty="0"/>
              <a:t>f(x) = e</a:t>
            </a:r>
            <a:endParaRPr lang="ja-JP" altLang="en-US" sz="32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en-US" altLang="ja-JP" sz="3200" dirty="0">
                <a:solidFill>
                  <a:srgbClr val="003300"/>
                </a:solidFill>
              </a:rPr>
              <a:t>	</a:t>
            </a:r>
            <a:r>
              <a:rPr lang="ja-JP" altLang="en-US" sz="3200" dirty="0">
                <a:solidFill>
                  <a:srgbClr val="003300"/>
                </a:solidFill>
              </a:rPr>
              <a:t>積分区間</a:t>
            </a:r>
            <a:r>
              <a:rPr lang="en-US" altLang="ja-JP" sz="3200" dirty="0">
                <a:solidFill>
                  <a:srgbClr val="003300"/>
                </a:solidFill>
              </a:rPr>
              <a:t>:		[a, b]</a:t>
            </a: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en-US" altLang="ja-JP" sz="3200" dirty="0">
                <a:solidFill>
                  <a:schemeClr val="hlink"/>
                </a:solidFill>
              </a:rPr>
              <a:t>	</a:t>
            </a:r>
            <a:r>
              <a:rPr lang="ja-JP" altLang="en-US" sz="3200" dirty="0">
                <a:solidFill>
                  <a:schemeClr val="hlink"/>
                </a:solidFill>
              </a:rPr>
              <a:t>区間数</a:t>
            </a:r>
            <a:r>
              <a:rPr lang="en-US" altLang="ja-JP" sz="3200" dirty="0">
                <a:solidFill>
                  <a:schemeClr val="hlink"/>
                </a:solidFill>
              </a:rPr>
              <a:t>:		n</a:t>
            </a:r>
            <a:endParaRPr lang="ja-JP" altLang="en-US" sz="32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 dirty="0">
              <a:solidFill>
                <a:srgbClr val="003300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827674" y="3550284"/>
            <a:ext cx="619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-</a:t>
            </a:r>
            <a:r>
              <a:rPr lang="en-US" altLang="ja-JP" sz="2400" dirty="0" err="1">
                <a:latin typeface="メイリオ" panose="020B0604030504040204" pitchFamily="50" charset="-128"/>
              </a:rPr>
              <a:t>x</a:t>
            </a:r>
            <a:r>
              <a:rPr lang="en-US" altLang="ja-JP" sz="2400" baseline="30000" dirty="0" err="1">
                <a:latin typeface="メイリオ" panose="020B0604030504040204" pitchFamily="50" charset="-128"/>
              </a:rPr>
              <a:t>2</a:t>
            </a:r>
            <a:endParaRPr lang="ja-JP" altLang="en-US" sz="2400" baseline="30000" dirty="0">
              <a:latin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例題２．台形則による数値積分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56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68369" y="519543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次を「</a:t>
            </a: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定義用ウインドウ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Execute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42484" y="1424418"/>
            <a:ext cx="7580312" cy="387336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(define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trapezoid-iter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a h k</a:t>
            </a:r>
            <a:r>
              <a:rPr lang="pt-BR" altLang="ja-JP" sz="1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[(=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k</a:t>
            </a:r>
            <a:r>
              <a:rPr lang="pt-BR" altLang="ja-JP" sz="1800" dirty="0">
                <a:latin typeface="メイリオ" panose="020B0604030504040204" pitchFamily="50" charset="-128"/>
              </a:rPr>
              <a:t> 1)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f </a:t>
            </a:r>
            <a:r>
              <a:rPr lang="pt-BR" altLang="ja-JP" sz="1800" dirty="0">
                <a:latin typeface="メイリオ" panose="020B0604030504040204" pitchFamily="50" charset="-128"/>
              </a:rPr>
              <a:t>(+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a h</a:t>
            </a:r>
            <a:r>
              <a:rPr lang="pt-BR" altLang="ja-JP" sz="1800" dirty="0">
                <a:latin typeface="メイリオ" panose="020B0604030504040204" pitchFamily="50" charset="-128"/>
              </a:rPr>
              <a:t>))]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[else (+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f </a:t>
            </a:r>
            <a:r>
              <a:rPr lang="pt-BR" altLang="ja-JP" sz="1800" dirty="0">
                <a:latin typeface="メイリオ" panose="020B0604030504040204" pitchFamily="50" charset="-128"/>
              </a:rPr>
              <a:t>(+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a</a:t>
            </a:r>
            <a:r>
              <a:rPr lang="pt-BR" altLang="ja-JP" sz="1800" dirty="0">
                <a:latin typeface="メイリオ" panose="020B0604030504040204" pitchFamily="50" charset="-128"/>
              </a:rPr>
              <a:t> (*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h k</a:t>
            </a:r>
            <a:r>
              <a:rPr lang="pt-BR" altLang="ja-JP" sz="1800" dirty="0">
                <a:latin typeface="メイリオ" panose="020B0604030504040204" pitchFamily="50" charset="-128"/>
              </a:rPr>
              <a:t>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  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trapezoid-iter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f a h</a:t>
            </a:r>
            <a:r>
              <a:rPr lang="pt-BR" altLang="ja-JP" sz="1800" dirty="0">
                <a:latin typeface="メイリオ" panose="020B0604030504040204" pitchFamily="50" charset="-128"/>
              </a:rPr>
              <a:t> (-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k</a:t>
            </a:r>
            <a:r>
              <a:rPr lang="pt-BR" altLang="ja-JP" sz="1800" dirty="0">
                <a:latin typeface="メイリオ" panose="020B0604030504040204" pitchFamily="50" charset="-128"/>
              </a:rPr>
              <a:t> 1)))]))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008000"/>
                </a:solidFill>
                <a:latin typeface="メイリオ" panose="020B0604030504040204" pitchFamily="50" charset="-128"/>
              </a:rPr>
              <a:t>;; trapezoid: number number number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008000"/>
                </a:solidFill>
                <a:latin typeface="メイリオ" panose="020B0604030504040204" pitchFamily="50" charset="-128"/>
              </a:rPr>
              <a:t>;; to compute the area under the graph of f between a and b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(define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f a b n</a:t>
            </a:r>
            <a:r>
              <a:rPr lang="pt-BR" altLang="ja-JP" sz="1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(* (/ (-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b a</a:t>
            </a:r>
            <a:r>
              <a:rPr lang="pt-BR" altLang="ja-JP" sz="1800" dirty="0">
                <a:latin typeface="メイリオ" panose="020B0604030504040204" pitchFamily="50" charset="-128"/>
              </a:rPr>
              <a:t>)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n</a:t>
            </a:r>
            <a:r>
              <a:rPr lang="pt-BR" altLang="ja-JP" sz="1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  (+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trapezoid-iter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                                  a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                               (/ (-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b a</a:t>
            </a:r>
            <a:r>
              <a:rPr lang="pt-BR" altLang="ja-JP" sz="1800" dirty="0">
                <a:latin typeface="メイリオ" panose="020B0604030504040204" pitchFamily="50" charset="-128"/>
              </a:rPr>
              <a:t>)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n</a:t>
            </a:r>
            <a:r>
              <a:rPr lang="pt-BR" altLang="ja-JP" sz="1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                               (-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n</a:t>
            </a:r>
            <a:r>
              <a:rPr lang="pt-BR" altLang="ja-JP" sz="1800" dirty="0">
                <a:latin typeface="メイリオ" panose="020B0604030504040204" pitchFamily="50" charset="-128"/>
              </a:rPr>
              <a:t> 1))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       (/ (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a</a:t>
            </a:r>
            <a:r>
              <a:rPr lang="pt-BR" altLang="ja-JP" sz="1800" dirty="0">
                <a:latin typeface="メイリオ" panose="020B0604030504040204" pitchFamily="50" charset="-128"/>
              </a:rPr>
              <a:t>) 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       (/ (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b</a:t>
            </a:r>
            <a:r>
              <a:rPr lang="pt-BR" altLang="ja-JP" sz="1800" dirty="0">
                <a:latin typeface="メイリオ" panose="020B0604030504040204" pitchFamily="50" charset="-128"/>
              </a:rPr>
              <a:t>) 2))))</a:t>
            </a:r>
            <a:endParaRPr lang="ja-JP" altLang="en-US" sz="1800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(define (</a:t>
            </a:r>
            <a:r>
              <a:rPr lang="pt-BR" altLang="ja-JP" sz="1800" dirty="0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pt-BR" altLang="ja-JP" sz="1800" dirty="0">
                <a:latin typeface="メイリオ" panose="020B0604030504040204" pitchFamily="50" charset="-128"/>
              </a:rPr>
              <a:t>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pt-BR" altLang="ja-JP" sz="18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1800" dirty="0">
                <a:latin typeface="メイリオ" panose="020B0604030504040204" pitchFamily="50" charset="-128"/>
              </a:rPr>
              <a:t>    (exp (- (* </a:t>
            </a:r>
            <a:r>
              <a:rPr lang="pt-BR" altLang="ja-JP" sz="1800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pt-BR" altLang="ja-JP" sz="1800" dirty="0">
                <a:latin typeface="メイリオ" panose="020B0604030504040204" pitchFamily="50" charset="-128"/>
              </a:rPr>
              <a:t>))))</a:t>
            </a:r>
            <a:endParaRPr lang="en-US" altLang="ja-JP" sz="1800" dirty="0">
              <a:latin typeface="メイリオ" panose="020B0604030504040204" pitchFamily="50" charset="-128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19704" y="5425656"/>
            <a:ext cx="7633821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2</a:t>
            </a:r>
            <a:r>
              <a:rPr lang="en-US" altLang="ja-JP" sz="2400" dirty="0">
                <a:latin typeface="メイリオ" panose="020B0604030504040204" pitchFamily="50" charset="-128"/>
              </a:rPr>
              <a:t>. </a:t>
            </a:r>
            <a:r>
              <a:rPr lang="ja-JP" altLang="en-US" sz="2400" dirty="0">
                <a:latin typeface="メイリオ" panose="020B0604030504040204" pitchFamily="50" charset="-128"/>
              </a:rPr>
              <a:t>その後，次を「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実行用ウインドウ</a:t>
            </a:r>
            <a:r>
              <a:rPr lang="ja-JP" altLang="en-US" sz="2400" dirty="0">
                <a:latin typeface="メイリオ" panose="020B0604030504040204" pitchFamily="50" charset="-128"/>
              </a:rPr>
              <a:t>」で実行しなさい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905885" y="6348413"/>
            <a:ext cx="521151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☆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　次は，課題に進んでください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157288" y="5843588"/>
            <a:ext cx="6696075" cy="466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sz="2400" dirty="0">
                <a:latin typeface="メイリオ" panose="020B0604030504040204" pitchFamily="50" charset="-128"/>
              </a:rPr>
              <a:t> 0 1 1000)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「例題２．台形則による数値積分」の手順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572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0"/>
            <a:ext cx="6548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324225" y="4860925"/>
            <a:ext cx="5298245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まず，関数</a:t>
            </a:r>
            <a:r>
              <a:rPr lang="ja-JP" altLang="en-US" dirty="0">
                <a:solidFill>
                  <a:schemeClr val="accent2"/>
                </a:solidFill>
                <a:latin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iter</a:t>
            </a:r>
            <a:r>
              <a:rPr lang="en-US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 を定義している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042988" y="677863"/>
            <a:ext cx="6283325" cy="28749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 flipV="1">
            <a:off x="3389313" y="3575050"/>
            <a:ext cx="527050" cy="12557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34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13-1 </a:t>
            </a:r>
            <a:r>
              <a:rPr lang="ja-JP" altLang="en-US" sz="3975" dirty="0"/>
              <a:t>数値微分と数値積分</a:t>
            </a:r>
            <a:endParaRPr lang="ja-JP" altLang="en-US" sz="3975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851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6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0"/>
            <a:ext cx="6102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324225" y="4187825"/>
            <a:ext cx="5519738" cy="206216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次に関数 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を定義している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dirty="0">
                <a:latin typeface="メイリオ" panose="020B0604030504040204" pitchFamily="50" charset="-128"/>
              </a:rPr>
              <a:t>(define (</a:t>
            </a:r>
            <a:r>
              <a:rPr lang="pt-BR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pt-BR" altLang="ja-JP" dirty="0">
                <a:latin typeface="メイリオ" panose="020B0604030504040204" pitchFamily="50" charset="-128"/>
              </a:rPr>
              <a:t> </a:t>
            </a:r>
            <a:r>
              <a:rPr lang="pt-BR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pt-BR" altLang="ja-JP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ja-JP" dirty="0">
                <a:latin typeface="メイリオ" panose="020B0604030504040204" pitchFamily="50" charset="-128"/>
              </a:rPr>
              <a:t>    (exp (- (* </a:t>
            </a:r>
            <a:r>
              <a:rPr lang="pt-BR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pt-BR" altLang="ja-JP" dirty="0">
                <a:latin typeface="メイリオ" panose="020B0604030504040204" pitchFamily="50" charset="-128"/>
              </a:rPr>
              <a:t>))))</a:t>
            </a:r>
            <a:endParaRPr lang="ja-JP" altLang="en-US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これは，数値積分したい関数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306513" y="3138488"/>
            <a:ext cx="2619375" cy="4095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 flipV="1">
            <a:off x="3517900" y="3551238"/>
            <a:ext cx="398463" cy="606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940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0"/>
            <a:ext cx="609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216025" y="6667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 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2270125" y="2489200"/>
            <a:ext cx="633413" cy="9588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54088" y="3449638"/>
            <a:ext cx="3284537" cy="4238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657475" y="249238"/>
            <a:ext cx="690285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	</a:t>
            </a:r>
            <a:r>
              <a:rPr lang="en-US" altLang="ja-JP" dirty="0">
                <a:latin typeface="メイリオ" panose="020B0604030504040204" pitchFamily="50" charset="-128"/>
              </a:rPr>
              <a:t>(</a:t>
            </a:r>
            <a:r>
              <a:rPr lang="en-US" altLang="ja-JP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en-US" altLang="ja-JP" dirty="0">
                <a:latin typeface="メイリオ" panose="020B0604030504040204" pitchFamily="50" charset="-128"/>
              </a:rPr>
              <a:t> 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latin typeface="メイリオ" panose="020B0604030504040204" pitchFamily="50" charset="-128"/>
              </a:rPr>
              <a:t> 0 1 1000)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と書いて，</a:t>
            </a: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a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の値を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0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b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の値を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1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に，</a:t>
            </a: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h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の値を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1000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を </a:t>
            </a:r>
            <a:r>
              <a:rPr lang="en-US" altLang="ja-JP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に設定しての実行　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903538" y="4744433"/>
            <a:ext cx="5915402" cy="156966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実行結果である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「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#</a:t>
            </a:r>
            <a:r>
              <a:rPr lang="en-US" altLang="ja-JP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i0.7468240714991842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が表示される　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646113" y="3859213"/>
            <a:ext cx="2570162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 flipV="1">
            <a:off x="2851364" y="4227513"/>
            <a:ext cx="435988" cy="51692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474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1775" y="128588"/>
            <a:ext cx="8696325" cy="65817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(define (</a:t>
            </a:r>
            <a:r>
              <a:rPr lang="pt-BR" altLang="ja-JP" sz="2800" dirty="0">
                <a:solidFill>
                  <a:schemeClr val="accent2"/>
                </a:solidFill>
              </a:rPr>
              <a:t>trapezoid-iter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f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a h k</a:t>
            </a:r>
            <a:r>
              <a:rPr lang="pt-BR" altLang="ja-JP" sz="2800" dirty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(cond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[(= </a:t>
            </a:r>
            <a:r>
              <a:rPr lang="pt-BR" altLang="ja-JP" sz="2800" dirty="0">
                <a:solidFill>
                  <a:schemeClr val="tx2"/>
                </a:solidFill>
              </a:rPr>
              <a:t>k</a:t>
            </a:r>
            <a:r>
              <a:rPr lang="pt-BR" altLang="ja-JP" sz="2800" dirty="0"/>
              <a:t> 1) (</a:t>
            </a:r>
            <a:r>
              <a:rPr lang="pt-BR" altLang="ja-JP" sz="2800" dirty="0">
                <a:solidFill>
                  <a:schemeClr val="accent2"/>
                </a:solidFill>
              </a:rPr>
              <a:t>f </a:t>
            </a:r>
            <a:r>
              <a:rPr lang="pt-BR" altLang="ja-JP" sz="2800" dirty="0"/>
              <a:t>(+ </a:t>
            </a:r>
            <a:r>
              <a:rPr lang="pt-BR" altLang="ja-JP" sz="2800" dirty="0">
                <a:solidFill>
                  <a:schemeClr val="tx2"/>
                </a:solidFill>
              </a:rPr>
              <a:t>a h</a:t>
            </a:r>
            <a:r>
              <a:rPr lang="pt-BR" altLang="ja-JP" sz="2800" dirty="0"/>
              <a:t>))]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[else (+ (</a:t>
            </a:r>
            <a:r>
              <a:rPr lang="pt-BR" altLang="ja-JP" sz="2800" dirty="0">
                <a:solidFill>
                  <a:schemeClr val="accent2"/>
                </a:solidFill>
              </a:rPr>
              <a:t>f </a:t>
            </a:r>
            <a:r>
              <a:rPr lang="pt-BR" altLang="ja-JP" sz="2800" dirty="0"/>
              <a:t>(+ </a:t>
            </a:r>
            <a:r>
              <a:rPr lang="pt-BR" altLang="ja-JP" sz="2800" dirty="0">
                <a:solidFill>
                  <a:schemeClr val="tx2"/>
                </a:solidFill>
              </a:rPr>
              <a:t>a</a:t>
            </a:r>
            <a:r>
              <a:rPr lang="pt-BR" altLang="ja-JP" sz="2800" dirty="0"/>
              <a:t> (* </a:t>
            </a:r>
            <a:r>
              <a:rPr lang="pt-BR" altLang="ja-JP" sz="2800" dirty="0">
                <a:solidFill>
                  <a:schemeClr val="tx2"/>
                </a:solidFill>
              </a:rPr>
              <a:t>h k</a:t>
            </a:r>
            <a:r>
              <a:rPr lang="pt-BR" altLang="ja-JP" sz="2800" dirty="0"/>
              <a:t>)))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   (</a:t>
            </a:r>
            <a:r>
              <a:rPr lang="pt-BR" altLang="ja-JP" sz="2800" dirty="0">
                <a:solidFill>
                  <a:schemeClr val="accent2"/>
                </a:solidFill>
              </a:rPr>
              <a:t>trapezoid-iter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f a h</a:t>
            </a:r>
            <a:r>
              <a:rPr lang="pt-BR" altLang="ja-JP" sz="2800" dirty="0"/>
              <a:t> (- </a:t>
            </a:r>
            <a:r>
              <a:rPr lang="pt-BR" altLang="ja-JP" sz="2800" dirty="0">
                <a:solidFill>
                  <a:schemeClr val="tx2"/>
                </a:solidFill>
              </a:rPr>
              <a:t>k</a:t>
            </a:r>
            <a:r>
              <a:rPr lang="pt-BR" altLang="ja-JP" sz="2800" dirty="0"/>
              <a:t> 1)))]))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>
                <a:solidFill>
                  <a:srgbClr val="008000"/>
                </a:solidFill>
              </a:rPr>
              <a:t>;; trapezoid: number number number -&gt; number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800" dirty="0">
                <a:solidFill>
                  <a:srgbClr val="008000"/>
                </a:solidFill>
              </a:rPr>
              <a:t>;; to compute the area under the graph of f between a and b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pt-BR" altLang="ja-JP" sz="2800" dirty="0"/>
              <a:t>(define (</a:t>
            </a:r>
            <a:r>
              <a:rPr lang="pt-BR" altLang="ja-JP" sz="2800" dirty="0">
                <a:solidFill>
                  <a:schemeClr val="accent2"/>
                </a:solidFill>
              </a:rPr>
              <a:t>trapezoid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f a b n</a:t>
            </a:r>
            <a:r>
              <a:rPr lang="pt-BR" altLang="ja-JP" sz="2800" dirty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(* (/ (- </a:t>
            </a:r>
            <a:r>
              <a:rPr lang="pt-BR" altLang="ja-JP" sz="2800" dirty="0">
                <a:solidFill>
                  <a:schemeClr val="tx2"/>
                </a:solidFill>
              </a:rPr>
              <a:t>b a</a:t>
            </a:r>
            <a:r>
              <a:rPr lang="pt-BR" altLang="ja-JP" sz="2800" dirty="0"/>
              <a:t>) </a:t>
            </a:r>
            <a:r>
              <a:rPr lang="pt-BR" altLang="ja-JP" sz="2800" dirty="0">
                <a:solidFill>
                  <a:schemeClr val="tx2"/>
                </a:solidFill>
              </a:rPr>
              <a:t>n</a:t>
            </a:r>
            <a:r>
              <a:rPr lang="pt-BR" altLang="ja-JP" sz="2800" dirty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  (+ (</a:t>
            </a:r>
            <a:r>
              <a:rPr lang="pt-BR" altLang="ja-JP" sz="2800" dirty="0">
                <a:solidFill>
                  <a:schemeClr val="accent2"/>
                </a:solidFill>
              </a:rPr>
              <a:t>trapezoid-iter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f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>
                <a:solidFill>
                  <a:schemeClr val="tx2"/>
                </a:solidFill>
              </a:rPr>
              <a:t>                                  a</a:t>
            </a:r>
            <a:r>
              <a:rPr lang="pt-BR" altLang="ja-JP" sz="2800" dirty="0"/>
              <a:t> 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                               (/ (- </a:t>
            </a:r>
            <a:r>
              <a:rPr lang="pt-BR" altLang="ja-JP" sz="2800" dirty="0">
                <a:solidFill>
                  <a:schemeClr val="tx2"/>
                </a:solidFill>
              </a:rPr>
              <a:t>b a</a:t>
            </a:r>
            <a:r>
              <a:rPr lang="pt-BR" altLang="ja-JP" sz="2800" dirty="0"/>
              <a:t>) </a:t>
            </a:r>
            <a:r>
              <a:rPr lang="pt-BR" altLang="ja-JP" sz="2800" dirty="0">
                <a:solidFill>
                  <a:schemeClr val="tx2"/>
                </a:solidFill>
              </a:rPr>
              <a:t>n</a:t>
            </a:r>
            <a:r>
              <a:rPr lang="pt-BR" altLang="ja-JP" sz="2800" dirty="0"/>
              <a:t>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                               (- </a:t>
            </a:r>
            <a:r>
              <a:rPr lang="pt-BR" altLang="ja-JP" sz="2800" dirty="0">
                <a:solidFill>
                  <a:schemeClr val="tx2"/>
                </a:solidFill>
              </a:rPr>
              <a:t>n</a:t>
            </a:r>
            <a:r>
              <a:rPr lang="pt-BR" altLang="ja-JP" sz="2800" dirty="0"/>
              <a:t> 1))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       (/ (</a:t>
            </a:r>
            <a:r>
              <a:rPr lang="pt-BR" altLang="ja-JP" sz="2800" dirty="0">
                <a:solidFill>
                  <a:schemeClr val="tx2"/>
                </a:solidFill>
              </a:rPr>
              <a:t>f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a</a:t>
            </a:r>
            <a:r>
              <a:rPr lang="pt-BR" altLang="ja-JP" sz="2800" dirty="0"/>
              <a:t>) 2)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pt-BR" altLang="ja-JP" sz="2800" dirty="0"/>
              <a:t>           (/ (</a:t>
            </a:r>
            <a:r>
              <a:rPr lang="pt-BR" altLang="ja-JP" sz="2800" dirty="0">
                <a:solidFill>
                  <a:schemeClr val="tx2"/>
                </a:solidFill>
              </a:rPr>
              <a:t>f</a:t>
            </a:r>
            <a:r>
              <a:rPr lang="pt-BR" altLang="ja-JP" sz="2800" dirty="0"/>
              <a:t> </a:t>
            </a:r>
            <a:r>
              <a:rPr lang="pt-BR" altLang="ja-JP" sz="2800" dirty="0">
                <a:solidFill>
                  <a:schemeClr val="tx2"/>
                </a:solidFill>
              </a:rPr>
              <a:t>b</a:t>
            </a:r>
            <a:r>
              <a:rPr lang="pt-BR" altLang="ja-JP" sz="2800" dirty="0"/>
              <a:t>) 2))))</a:t>
            </a:r>
            <a:endParaRPr lang="ja-JP" altLang="en-US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800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196974"/>
            <a:ext cx="8275637" cy="5433827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例題２での台形則の計算の精度が，分割幅を小さくするほど高精度になることを確かめる．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 dirty="0"/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>
                <a:solidFill>
                  <a:srgbClr val="003300"/>
                </a:solidFill>
              </a:rPr>
              <a:t>但し，</a:t>
            </a:r>
            <a:endParaRPr lang="en-US" altLang="ja-JP" dirty="0">
              <a:solidFill>
                <a:srgbClr val="003300"/>
              </a:solidFill>
            </a:endParaRP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	積分したい関数　</a:t>
            </a:r>
            <a:r>
              <a:rPr lang="en-US" altLang="ja-JP" dirty="0"/>
              <a:t>f(x) = e</a:t>
            </a:r>
            <a:endParaRPr lang="ja-JP" altLang="en-US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	</a:t>
            </a:r>
            <a:r>
              <a:rPr lang="ja-JP" altLang="en-US" dirty="0">
                <a:solidFill>
                  <a:srgbClr val="003300"/>
                </a:solidFill>
              </a:rPr>
              <a:t>積分区間　</a:t>
            </a:r>
            <a:r>
              <a:rPr lang="en-US" altLang="ja-JP" dirty="0">
                <a:solidFill>
                  <a:srgbClr val="003300"/>
                </a:solidFill>
              </a:rPr>
              <a:t>0 </a:t>
            </a:r>
            <a:r>
              <a:rPr lang="ja-JP" altLang="en-US" dirty="0">
                <a:solidFill>
                  <a:srgbClr val="003300"/>
                </a:solidFill>
              </a:rPr>
              <a:t>から </a:t>
            </a:r>
            <a:r>
              <a:rPr lang="en-US" altLang="ja-JP" dirty="0">
                <a:solidFill>
                  <a:srgbClr val="003300"/>
                </a:solidFill>
              </a:rPr>
              <a:t>1</a:t>
            </a:r>
          </a:p>
          <a:p>
            <a:pPr lvl="1" eaLnBrk="1" hangingPunct="1">
              <a:lnSpc>
                <a:spcPct val="115000"/>
              </a:lnSpc>
              <a:buFontTx/>
              <a:buNone/>
            </a:pPr>
            <a:r>
              <a:rPr lang="en-US" altLang="ja-JP" dirty="0">
                <a:solidFill>
                  <a:schemeClr val="hlink"/>
                </a:solidFill>
              </a:rPr>
              <a:t>	</a:t>
            </a:r>
            <a:r>
              <a:rPr lang="ja-JP" altLang="en-US" dirty="0">
                <a:solidFill>
                  <a:schemeClr val="hlink"/>
                </a:solidFill>
              </a:rPr>
              <a:t>分割数　</a:t>
            </a:r>
            <a:r>
              <a:rPr lang="en-US" altLang="ja-JP" dirty="0">
                <a:solidFill>
                  <a:schemeClr val="hlink"/>
                </a:solidFill>
              </a:rPr>
              <a:t>10, 20, 40, 80, 160, 320, 640, 1280 </a:t>
            </a:r>
            <a:r>
              <a:rPr lang="ja-JP" altLang="en-US" dirty="0">
                <a:solidFill>
                  <a:schemeClr val="hlink"/>
                </a:solidFill>
              </a:rPr>
              <a:t>の８通り</a:t>
            </a:r>
            <a:endParaRPr lang="ja-JP" altLang="en-US" dirty="0">
              <a:solidFill>
                <a:srgbClr val="003300"/>
              </a:solidFill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629033" y="3359005"/>
            <a:ext cx="619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-</a:t>
            </a:r>
            <a:r>
              <a:rPr lang="en-US" altLang="ja-JP" sz="2400" dirty="0" err="1">
                <a:latin typeface="メイリオ" panose="020B0604030504040204" pitchFamily="50" charset="-128"/>
              </a:rPr>
              <a:t>x</a:t>
            </a:r>
            <a:r>
              <a:rPr lang="en-US" altLang="ja-JP" sz="2400" baseline="30000" dirty="0" err="1">
                <a:latin typeface="メイリオ" panose="020B0604030504040204" pitchFamily="50" charset="-128"/>
              </a:rPr>
              <a:t>2</a:t>
            </a:r>
            <a:endParaRPr lang="ja-JP" altLang="en-US" sz="2400" baseline="30000" dirty="0">
              <a:latin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例題３．台形則の計算の精度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659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20713" y="692150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次を「</a:t>
            </a: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定義用ウインドウ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Execute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98488" y="1706563"/>
            <a:ext cx="8329612" cy="42934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(define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trapezoid-iter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a h k</a:t>
            </a:r>
            <a:r>
              <a:rPr lang="pt-BR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[(=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k</a:t>
            </a:r>
            <a:r>
              <a:rPr lang="pt-BR" altLang="ja-JP" sz="2000" dirty="0">
                <a:latin typeface="メイリオ" panose="020B0604030504040204" pitchFamily="50" charset="-128"/>
              </a:rPr>
              <a:t> 1)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f </a:t>
            </a:r>
            <a:r>
              <a:rPr lang="pt-BR" altLang="ja-JP" sz="2000" dirty="0">
                <a:latin typeface="メイリオ" panose="020B0604030504040204" pitchFamily="50" charset="-128"/>
              </a:rPr>
              <a:t>(+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a h</a:t>
            </a:r>
            <a:r>
              <a:rPr lang="pt-BR" altLang="ja-JP" sz="2000" dirty="0">
                <a:latin typeface="メイリオ" panose="020B0604030504040204" pitchFamily="50" charset="-128"/>
              </a:rPr>
              <a:t>))]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[else (+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f </a:t>
            </a:r>
            <a:r>
              <a:rPr lang="pt-BR" altLang="ja-JP" sz="2000" dirty="0">
                <a:latin typeface="メイリオ" panose="020B0604030504040204" pitchFamily="50" charset="-128"/>
              </a:rPr>
              <a:t>(+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a</a:t>
            </a:r>
            <a:r>
              <a:rPr lang="pt-BR" altLang="ja-JP" sz="2000" dirty="0">
                <a:latin typeface="メイリオ" panose="020B0604030504040204" pitchFamily="50" charset="-128"/>
              </a:rPr>
              <a:t> (*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h k</a:t>
            </a:r>
            <a:r>
              <a:rPr lang="pt-BR" altLang="ja-JP" sz="2000" dirty="0">
                <a:latin typeface="メイリオ" panose="020B0604030504040204" pitchFamily="50" charset="-128"/>
              </a:rPr>
              <a:t>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  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trapezoid-iter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 a h</a:t>
            </a:r>
            <a:r>
              <a:rPr lang="pt-BR" altLang="ja-JP" sz="2000" dirty="0">
                <a:latin typeface="メイリオ" panose="020B0604030504040204" pitchFamily="50" charset="-128"/>
              </a:rPr>
              <a:t> (-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k</a:t>
            </a:r>
            <a:r>
              <a:rPr lang="pt-BR" altLang="ja-JP" sz="2000" dirty="0">
                <a:latin typeface="メイリオ" panose="020B0604030504040204" pitchFamily="50" charset="-128"/>
              </a:rPr>
              <a:t> 1)))]))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  <a:latin typeface="メイリオ" panose="020B0604030504040204" pitchFamily="50" charset="-128"/>
              </a:rPr>
              <a:t>;; trapezoid: number number number -&gt; number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  <a:latin typeface="メイリオ" panose="020B0604030504040204" pitchFamily="50" charset="-128"/>
              </a:rPr>
              <a:t>;; to compute the area under the graph of f between a and b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(define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 a b n</a:t>
            </a:r>
            <a:r>
              <a:rPr lang="pt-BR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(* (/ (-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b a</a:t>
            </a:r>
            <a:r>
              <a:rPr lang="pt-BR" altLang="ja-JP" sz="2000" dirty="0">
                <a:latin typeface="メイリオ" panose="020B0604030504040204" pitchFamily="50" charset="-128"/>
              </a:rPr>
              <a:t>)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n</a:t>
            </a:r>
            <a:r>
              <a:rPr lang="pt-BR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  (+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trapezoid-iter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                                  a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                               (/ (-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b a</a:t>
            </a:r>
            <a:r>
              <a:rPr lang="pt-BR" altLang="ja-JP" sz="2000" dirty="0">
                <a:latin typeface="メイリオ" panose="020B0604030504040204" pitchFamily="50" charset="-128"/>
              </a:rPr>
              <a:t>)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n</a:t>
            </a:r>
            <a:r>
              <a:rPr lang="pt-BR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                               (-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n</a:t>
            </a:r>
            <a:r>
              <a:rPr lang="pt-BR" altLang="ja-JP" sz="2000" dirty="0">
                <a:latin typeface="メイリオ" panose="020B0604030504040204" pitchFamily="50" charset="-128"/>
              </a:rPr>
              <a:t> 1))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       (/ (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a</a:t>
            </a:r>
            <a:r>
              <a:rPr lang="pt-BR" altLang="ja-JP" sz="2000" dirty="0">
                <a:latin typeface="メイリオ" panose="020B0604030504040204" pitchFamily="50" charset="-128"/>
              </a:rPr>
              <a:t>) 2)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       (/ (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b</a:t>
            </a:r>
            <a:r>
              <a:rPr lang="pt-BR" altLang="ja-JP" sz="2000" dirty="0">
                <a:latin typeface="メイリオ" panose="020B0604030504040204" pitchFamily="50" charset="-128"/>
              </a:rPr>
              <a:t>) 2))))</a:t>
            </a:r>
            <a:endParaRPr lang="ja-JP" altLang="en-US" sz="2000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(define (</a:t>
            </a:r>
            <a:r>
              <a:rPr lang="pt-BR" altLang="ja-JP" sz="2000" dirty="0">
                <a:solidFill>
                  <a:schemeClr val="accent2"/>
                </a:solidFill>
                <a:latin typeface="メイリオ" panose="020B0604030504040204" pitchFamily="50" charset="-128"/>
              </a:rPr>
              <a:t>f2</a:t>
            </a:r>
            <a:r>
              <a:rPr lang="pt-BR" altLang="ja-JP" sz="2000" dirty="0">
                <a:latin typeface="メイリオ" panose="020B0604030504040204" pitchFamily="50" charset="-128"/>
              </a:rPr>
              <a:t>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pt-BR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pt-BR" altLang="ja-JP" sz="2000" dirty="0">
                <a:latin typeface="メイリオ" panose="020B0604030504040204" pitchFamily="50" charset="-128"/>
              </a:rPr>
              <a:t>    (exp (- (* </a:t>
            </a:r>
            <a:r>
              <a:rPr lang="pt-BR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x x</a:t>
            </a:r>
            <a:r>
              <a:rPr lang="pt-BR" altLang="ja-JP" sz="2000" dirty="0">
                <a:latin typeface="メイリオ" panose="020B0604030504040204" pitchFamily="50" charset="-128"/>
              </a:rPr>
              <a:t>))))</a:t>
            </a:r>
            <a:endParaRPr lang="ja-JP" altLang="en-US" sz="2000" dirty="0">
              <a:latin typeface="メイリオ" panose="020B0604030504040204" pitchFamily="50" charset="-128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33413" y="1746250"/>
            <a:ext cx="8129120" cy="362234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422900" y="2608263"/>
            <a:ext cx="3262313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これは，例題２と同じ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313813"/>
            <a:ext cx="8822155" cy="469865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2800" dirty="0"/>
              <a:t>例題３．「台形則の計算の精度」の手順 </a:t>
            </a:r>
            <a:r>
              <a:rPr lang="en-US" altLang="ja-JP" sz="2800" dirty="0"/>
              <a:t>(1/2)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81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365891" y="6286500"/>
            <a:ext cx="486370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☆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　次は，課題に進んでください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63675" y="2462213"/>
            <a:ext cx="6696075" cy="30226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0 1 20)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0 1 40)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0 1 80)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0 1 160)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0 1 320)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0 1 640)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trapezoid</a:t>
            </a:r>
            <a:r>
              <a:rPr lang="ja-JP" altLang="en-US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dirty="0">
                <a:latin typeface="メイリオ" panose="020B0604030504040204" pitchFamily="50" charset="-128"/>
              </a:rPr>
              <a:t>0 1 1280)</a:t>
            </a:r>
            <a:endParaRPr lang="en-US" altLang="ja-JP" sz="2800" dirty="0">
              <a:latin typeface="メイリオ" panose="020B0604030504040204" pitchFamily="50" charset="-128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3113" y="998538"/>
            <a:ext cx="7623175" cy="41148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ct val="0"/>
              </a:spcBef>
              <a:buFontTx/>
              <a:buAutoNum type="arabicPeriod" startAt="2"/>
            </a:pPr>
            <a:r>
              <a:rPr lang="ja-JP" altLang="en-US" dirty="0"/>
              <a:t>その後，次を「</a:t>
            </a:r>
            <a:r>
              <a:rPr lang="ja-JP" altLang="en-US" dirty="0">
                <a:solidFill>
                  <a:schemeClr val="tx2"/>
                </a:solidFill>
              </a:rPr>
              <a:t>実行用ウインドウ</a:t>
            </a:r>
            <a:r>
              <a:rPr lang="ja-JP" altLang="en-US" dirty="0"/>
              <a:t>」で実行しなさい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82351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dirty="0"/>
              <a:t>例題３．「台形則の計算の精度」の手順（</a:t>
            </a:r>
            <a:r>
              <a:rPr lang="en-US" altLang="ja-JP" sz="2800" dirty="0"/>
              <a:t>2/2)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773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sz="3600" dirty="0"/>
              <a:t>分割幅を小さくするほど高精度</a:t>
            </a:r>
          </a:p>
          <a:p>
            <a:pPr eaLnBrk="1" hangingPunct="1">
              <a:lnSpc>
                <a:spcPct val="125000"/>
              </a:lnSpc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数値積分の精度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6059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近似値を求める手法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数値微分，数値積分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十分に役に立つ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「必ず誤差が生じる」ことを意識しながら使うことが必要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おわりに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268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13-3 </a:t>
            </a:r>
            <a:r>
              <a:rPr lang="ja-JP" altLang="en-US" sz="4400" dirty="0"/>
              <a:t>課題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 dirty="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218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ja-JP" sz="3600" dirty="0"/>
              <a:t>f(x) = x cos x </a:t>
            </a:r>
            <a:r>
              <a:rPr lang="ja-JP" altLang="en-US" sz="3600" dirty="0"/>
              <a:t>について，</a:t>
            </a:r>
            <a:r>
              <a:rPr lang="en-US" altLang="ja-JP" sz="3600" dirty="0"/>
              <a:t>f'(0), f'(0.2), f'(0.4), f'(0.6) </a:t>
            </a:r>
            <a:r>
              <a:rPr lang="ja-JP" altLang="en-US" sz="3600" dirty="0"/>
              <a:t>の値を報告しなさい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 dirty="0"/>
              <a:t>関数 </a:t>
            </a:r>
            <a:r>
              <a:rPr lang="en-US" altLang="ja-JP" sz="3200" dirty="0">
                <a:solidFill>
                  <a:schemeClr val="accent2"/>
                </a:solidFill>
              </a:rPr>
              <a:t>d/dx</a:t>
            </a:r>
            <a:r>
              <a:rPr lang="en-US" altLang="ja-JP" sz="3200" dirty="0"/>
              <a:t> </a:t>
            </a:r>
            <a:r>
              <a:rPr lang="ja-JP" altLang="en-US" sz="3200" dirty="0"/>
              <a:t>（授業の例題１）を使いなさい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3200" dirty="0"/>
              <a:t>h = 0.1 </a:t>
            </a:r>
            <a:r>
              <a:rPr lang="ja-JP" altLang="en-US" sz="3200" dirty="0"/>
              <a:t>としなさい</a:t>
            </a:r>
          </a:p>
          <a:p>
            <a:pPr lvl="1" eaLnBrk="1" hangingPunct="1">
              <a:lnSpc>
                <a:spcPct val="120000"/>
              </a:lnSpc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22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271588"/>
            <a:ext cx="7772400" cy="4965700"/>
          </a:xfrm>
        </p:spPr>
        <p:txBody>
          <a:bodyPr/>
          <a:lstStyle/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 sz="3200" dirty="0"/>
              <a:t>接線の傾き </a:t>
            </a:r>
            <a:r>
              <a:rPr lang="en-US" altLang="ja-JP" sz="3200" dirty="0">
                <a:solidFill>
                  <a:schemeClr val="accent2"/>
                </a:solidFill>
              </a:rPr>
              <a:t>d/dx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 sz="3200" dirty="0"/>
              <a:t>台形則による数値積分 </a:t>
            </a:r>
            <a:r>
              <a:rPr lang="en-US" altLang="ja-JP" sz="3200" dirty="0">
                <a:solidFill>
                  <a:schemeClr val="accent2"/>
                </a:solidFill>
              </a:rPr>
              <a:t>trapezoid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882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ja-JP" sz="3600" dirty="0"/>
              <a:t>f(x) = x cos x </a:t>
            </a:r>
            <a:r>
              <a:rPr lang="ja-JP" altLang="en-US" sz="3600" dirty="0"/>
              <a:t>について，</a:t>
            </a:r>
            <a:r>
              <a:rPr lang="en-US" altLang="ja-JP" sz="3600" dirty="0"/>
              <a:t>h = 0.1, 0.01, 0.001 </a:t>
            </a:r>
            <a:r>
              <a:rPr lang="ja-JP" altLang="en-US" sz="3600" dirty="0"/>
              <a:t>と変えて関数 </a:t>
            </a:r>
            <a:r>
              <a:rPr lang="en-US" altLang="ja-JP" sz="3600" dirty="0"/>
              <a:t>d/dx </a:t>
            </a:r>
            <a:r>
              <a:rPr lang="ja-JP" altLang="en-US" sz="3600" dirty="0"/>
              <a:t>を実行し，結果を比べなさい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3200" dirty="0"/>
              <a:t>h </a:t>
            </a:r>
            <a:r>
              <a:rPr lang="ja-JP" altLang="en-US" sz="3200" dirty="0"/>
              <a:t>と誤差の関係が分かるグラフを作成せよ</a:t>
            </a: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演習２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976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0071" y="1155860"/>
            <a:ext cx="7772400" cy="3125788"/>
          </a:xfrm>
        </p:spPr>
        <p:txBody>
          <a:bodyPr/>
          <a:lstStyle/>
          <a:p>
            <a:pPr eaLnBrk="1" hangingPunct="1"/>
            <a:r>
              <a:rPr lang="ja-JP" altLang="en-US" dirty="0"/>
              <a:t>台形則を使って，次を計算せよ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r>
              <a:rPr lang="ja-JP" altLang="en-US" dirty="0"/>
              <a:t>計算結果を，以下と比較せよ</a:t>
            </a:r>
          </a:p>
          <a:p>
            <a:pPr eaLnBrk="1" hangingPunct="1"/>
            <a:endParaRPr lang="ja-JP" altLang="en-US" dirty="0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2378747" y="1628314"/>
          <a:ext cx="360203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数式" r:id="rId3" imgW="1129810" imgH="393529" progId="Equation.3">
                  <p:embed/>
                </p:oleObj>
              </mc:Choice>
              <mc:Fallback>
                <p:oleObj name="数式" r:id="rId3" imgW="1129810" imgH="393529" progId="Equation.3">
                  <p:embed/>
                  <p:pic>
                    <p:nvPicPr>
                      <p:cNvPr id="440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747" y="1628314"/>
                        <a:ext cx="360203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7" name="Picture 5" descr="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434" y="4044489"/>
            <a:ext cx="50546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359697" y="4911264"/>
            <a:ext cx="5214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メイリオ" panose="020B0604030504040204" pitchFamily="50" charset="-128"/>
              </a:rPr>
              <a:t>DrScheme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メイリオ" panose="020B0604030504040204" pitchFamily="50" charset="-128"/>
              </a:rPr>
              <a:t>での </a:t>
            </a:r>
            <a:r>
              <a:rPr lang="en-US" altLang="ja-JP" sz="2400" dirty="0">
                <a:latin typeface="メイリオ" panose="020B0604030504040204" pitchFamily="50" charset="-128"/>
              </a:rPr>
              <a:t>(log 2) </a:t>
            </a:r>
            <a:r>
              <a:rPr lang="ja-JP" altLang="en-US" sz="2400" dirty="0">
                <a:latin typeface="メイリオ" panose="020B0604030504040204" pitchFamily="50" charset="-128"/>
              </a:rPr>
              <a:t>の実行結果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演習３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9282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8150"/>
            <a:ext cx="7772400" cy="3609975"/>
          </a:xfrm>
        </p:spPr>
        <p:txBody>
          <a:bodyPr/>
          <a:lstStyle/>
          <a:p>
            <a:pPr eaLnBrk="1" hangingPunct="1"/>
            <a:r>
              <a:rPr lang="ja-JP" altLang="en-US" dirty="0"/>
              <a:t>演習３について，区間数 </a:t>
            </a:r>
            <a:r>
              <a:rPr lang="en-US" altLang="ja-JP" dirty="0"/>
              <a:t>n </a:t>
            </a:r>
            <a:r>
              <a:rPr lang="ja-JP" altLang="en-US" dirty="0"/>
              <a:t>を，</a:t>
            </a:r>
            <a:r>
              <a:rPr lang="en-US" altLang="ja-JP" dirty="0"/>
              <a:t>n = 4, 8, 16, 32, 64, 128 </a:t>
            </a:r>
            <a:r>
              <a:rPr lang="ja-JP" altLang="en-US" dirty="0"/>
              <a:t>と変えて計算を行い，刻み幅と誤差の関係を調べよ</a:t>
            </a:r>
          </a:p>
          <a:p>
            <a:pPr lvl="1" eaLnBrk="1" hangingPunct="1"/>
            <a:r>
              <a:rPr lang="ja-JP" altLang="en-US" dirty="0"/>
              <a:t>区間数 </a:t>
            </a:r>
            <a:r>
              <a:rPr lang="en-US" altLang="ja-JP" dirty="0"/>
              <a:t>n </a:t>
            </a:r>
            <a:r>
              <a:rPr lang="ja-JP" altLang="en-US" dirty="0"/>
              <a:t>と誤差の関係を書いたグラフを作成せよ</a:t>
            </a:r>
          </a:p>
          <a:p>
            <a:pPr lvl="1" eaLnBrk="1" hangingPunct="1"/>
            <a:r>
              <a:rPr lang="ja-JP" altLang="en-US" dirty="0"/>
              <a:t>この場合，おおよそ次の関係が成り立っていることを確認せよ</a:t>
            </a: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349705" y="4485301"/>
          <a:ext cx="27305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数式" r:id="rId3" imgW="736280" imgH="393529" progId="Equation.3">
                  <p:embed/>
                </p:oleObj>
              </mc:Choice>
              <mc:Fallback>
                <p:oleObj name="数式" r:id="rId3" imgW="736280" imgH="393529" progId="Equation.3">
                  <p:embed/>
                  <p:pic>
                    <p:nvPicPr>
                      <p:cNvPr id="450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705" y="4485301"/>
                        <a:ext cx="27305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5300867" y="4756764"/>
            <a:ext cx="2284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folHlink"/>
                </a:solidFill>
                <a:latin typeface="メイリオ" panose="020B0604030504040204" pitchFamily="50" charset="-128"/>
              </a:rPr>
              <a:t>（</a:t>
            </a:r>
            <a:r>
              <a:rPr lang="en-US" altLang="ja-JP" sz="2800" dirty="0">
                <a:solidFill>
                  <a:schemeClr val="folHlink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800" dirty="0">
                <a:solidFill>
                  <a:schemeClr val="folHlink"/>
                </a:solidFill>
                <a:latin typeface="メイリオ" panose="020B0604030504040204" pitchFamily="50" charset="-128"/>
              </a:rPr>
              <a:t>は定数）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803605" y="4432914"/>
            <a:ext cx="6126162" cy="1179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演習４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36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673" y="1063245"/>
            <a:ext cx="8272462" cy="5197309"/>
          </a:xfrm>
        </p:spPr>
        <p:txBody>
          <a:bodyPr>
            <a:normAutofit lnSpcReduction="10000"/>
          </a:bodyPr>
          <a:lstStyle/>
          <a:p>
            <a:pPr>
              <a:lnSpc>
                <a:spcPct val="125000"/>
              </a:lnSpc>
            </a:pPr>
            <a:r>
              <a:rPr lang="ja-JP" altLang="en-US" sz="3600" dirty="0"/>
              <a:t>関数 </a:t>
            </a:r>
            <a:r>
              <a:rPr lang="en-US" altLang="ja-JP" sz="3600" dirty="0">
                <a:solidFill>
                  <a:schemeClr val="accent2"/>
                </a:solidFill>
              </a:rPr>
              <a:t>d/dx</a:t>
            </a:r>
            <a:r>
              <a:rPr lang="en-US" altLang="ja-JP" sz="3600" dirty="0"/>
              <a:t> </a:t>
            </a:r>
            <a:r>
              <a:rPr lang="ja-JP" altLang="en-US" sz="3600" dirty="0"/>
              <a:t>（例題１）を使って，関数のグラフをグラフィックスで表示させなさい</a:t>
            </a:r>
          </a:p>
          <a:p>
            <a:pPr lvl="1">
              <a:lnSpc>
                <a:spcPct val="125000"/>
              </a:lnSpc>
            </a:pPr>
            <a:r>
              <a:rPr lang="ja-JP" altLang="en-US" sz="3200" dirty="0"/>
              <a:t>プログラムは次ページ以降にある．このプログラムを実行させ，実行結果を報告しなさい</a:t>
            </a:r>
            <a:endParaRPr lang="en-US" altLang="ja-JP" sz="3200" dirty="0"/>
          </a:p>
          <a:p>
            <a:pPr lvl="1" eaLnBrk="1" hangingPunct="1">
              <a:lnSpc>
                <a:spcPct val="125000"/>
              </a:lnSpc>
            </a:pPr>
            <a:r>
              <a:rPr lang="ja-JP" altLang="en-US" sz="3200" dirty="0">
                <a:solidFill>
                  <a:schemeClr val="accent2"/>
                </a:solidFill>
              </a:rPr>
              <a:t>但し，実行結果の報告では，必ず 関数 </a:t>
            </a:r>
            <a:r>
              <a:rPr lang="en-US" altLang="ja-JP" sz="3200" dirty="0" err="1">
                <a:solidFill>
                  <a:schemeClr val="accent2"/>
                </a:solidFill>
              </a:rPr>
              <a:t>f2</a:t>
            </a:r>
            <a:r>
              <a:rPr lang="en-US" altLang="ja-JP" sz="3200" dirty="0">
                <a:solidFill>
                  <a:schemeClr val="accent2"/>
                </a:solidFill>
              </a:rPr>
              <a:t> </a:t>
            </a:r>
            <a:r>
              <a:rPr lang="ja-JP" altLang="en-US" sz="3200" dirty="0">
                <a:solidFill>
                  <a:schemeClr val="accent2"/>
                </a:solidFill>
              </a:rPr>
              <a:t>を別のものに書き換えて実行しなさい</a:t>
            </a:r>
            <a:r>
              <a:rPr lang="en-US" altLang="ja-JP" sz="3200" dirty="0">
                <a:solidFill>
                  <a:schemeClr val="tx2"/>
                </a:solidFill>
              </a:rPr>
              <a:t> </a:t>
            </a:r>
            <a:endParaRPr lang="ja-JP" altLang="en-US" sz="3200" dirty="0"/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演習４．関数のグラフ</a:t>
            </a:r>
            <a:endParaRPr lang="en-US" altLang="ja-JP" sz="4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3768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266700"/>
            <a:ext cx="77724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;; d/dx: (number-&gt;number) number number -&gt; number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;; inclination of the tangent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;; Example: (d/dx f 3 0.0001)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;;                  = ((- (f 3.0001) (f 2.9999)) 0.0002)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(d/dx f x 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(/ (- (f (+ x h)) (f (- x h)))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(* 2 h)))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;; samples: (number-&gt;number) number number number -&gt; list of '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' structure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(samples f a h k)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[(= k 1) (cons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(+ a h)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                   (f (+ a h)))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        empty)]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[else (cons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(+ a (* h k))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                (f (+ a (* h k))))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     (samples f a h (- k 1)))]))</a:t>
            </a:r>
            <a:endParaRPr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89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241300"/>
            <a:ext cx="8978900" cy="6413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window 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</a:t>
            </a:r>
            <a:r>
              <a:rPr lang="en-US" altLang="ja-JP" sz="2000" dirty="0" err="1"/>
              <a:t>WX</a:t>
            </a:r>
            <a:r>
              <a:rPr lang="en-US" altLang="ja-JP" sz="2000" dirty="0"/>
              <a:t> 500)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WY 500)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grid color, axis color 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</a:t>
            </a:r>
            <a:r>
              <a:rPr lang="en-US" altLang="ja-JP" sz="2000" dirty="0" err="1"/>
              <a:t>GRID_COLOR</a:t>
            </a:r>
            <a:r>
              <a:rPr lang="en-US" altLang="ja-JP" sz="2000" dirty="0"/>
              <a:t> 'blue)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</a:t>
            </a:r>
            <a:r>
              <a:rPr lang="en-US" altLang="ja-JP" sz="2000" dirty="0" err="1"/>
              <a:t>AXIS_COLOR</a:t>
            </a:r>
            <a:r>
              <a:rPr lang="en-US" altLang="ja-JP" sz="2000" dirty="0"/>
              <a:t> 'red)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</a:t>
            </a:r>
            <a:r>
              <a:rPr lang="en-US" altLang="ja-JP" sz="2000" dirty="0" err="1"/>
              <a:t>GRAPH_COLOR</a:t>
            </a:r>
            <a:r>
              <a:rPr lang="en-US" altLang="ja-JP" sz="2000" dirty="0"/>
              <a:t> 'red)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draw-</a:t>
            </a:r>
            <a:r>
              <a:rPr lang="en-US" altLang="ja-JP" sz="2000" dirty="0" err="1"/>
              <a:t>a-line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</a:t>
            </a:r>
            <a:r>
              <a:rPr lang="en-US" altLang="ja-JP" sz="2000" dirty="0" err="1"/>
              <a:t>sessen</a:t>
            </a:r>
            <a:r>
              <a:rPr lang="en-US" altLang="ja-JP" sz="2000" dirty="0"/>
              <a:t> x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py</a:t>
            </a:r>
            <a:r>
              <a:rPr lang="en-US" altLang="ja-JP" sz="2000" dirty="0"/>
              <a:t> 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(+ (* d (- x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)) </a:t>
            </a:r>
            <a:r>
              <a:rPr lang="en-US" altLang="ja-JP" sz="2000" dirty="0" err="1"/>
              <a:t>py</a:t>
            </a:r>
            <a:r>
              <a:rPr lang="en-US" altLang="ja-JP" sz="2000" dirty="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(draw-a-</a:t>
            </a:r>
            <a:r>
              <a:rPr lang="en-US" altLang="ja-JP" sz="2000" dirty="0" err="1"/>
              <a:t>sessen</a:t>
            </a:r>
            <a:r>
              <a:rPr lang="en-US" altLang="ja-JP" sz="2000" dirty="0"/>
              <a:t> from to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py</a:t>
            </a:r>
            <a:r>
              <a:rPr lang="en-US" altLang="ja-JP" sz="2000" dirty="0"/>
              <a:t> d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(+ (* from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) (+ (* (</a:t>
            </a:r>
            <a:r>
              <a:rPr lang="en-US" altLang="ja-JP" sz="2000" dirty="0" err="1"/>
              <a:t>sessen</a:t>
            </a:r>
            <a:r>
              <a:rPr lang="en-US" altLang="ja-JP" sz="2000" dirty="0"/>
              <a:t> from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py</a:t>
            </a:r>
            <a:r>
              <a:rPr lang="en-US" altLang="ja-JP" sz="2000" dirty="0"/>
              <a:t> d)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       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(+ (* to  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) (+ (* (</a:t>
            </a:r>
            <a:r>
              <a:rPr lang="en-US" altLang="ja-JP" sz="2000" dirty="0" err="1"/>
              <a:t>sessen</a:t>
            </a:r>
            <a:r>
              <a:rPr lang="en-US" altLang="ja-JP" sz="2000" dirty="0"/>
              <a:t> to  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py</a:t>
            </a:r>
            <a:r>
              <a:rPr lang="en-US" altLang="ja-JP" sz="2000" dirty="0"/>
              <a:t> d)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)) </a:t>
            </a:r>
            <a:r>
              <a:rPr lang="en-US" altLang="ja-JP" sz="2000" dirty="0" err="1"/>
              <a:t>GRAPH_COLOR</a:t>
            </a:r>
            <a:r>
              <a:rPr lang="en-US" altLang="ja-JP" sz="2000" dirty="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(draw-</a:t>
            </a:r>
            <a:r>
              <a:rPr lang="en-US" altLang="ja-JP" sz="2000" dirty="0" err="1"/>
              <a:t>sessen</a:t>
            </a:r>
            <a:r>
              <a:rPr lang="en-US" altLang="ja-JP" sz="2000" dirty="0"/>
              <a:t> f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(draw-a-</a:t>
            </a:r>
            <a:r>
              <a:rPr lang="en-US" altLang="ja-JP" sz="2000" dirty="0" err="1"/>
              <a:t>sessen</a:t>
            </a:r>
            <a:r>
              <a:rPr lang="en-US" altLang="ja-JP" sz="2000" dirty="0"/>
              <a:t> (/ (-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(/ (- </a:t>
            </a:r>
            <a:r>
              <a:rPr lang="en-US" altLang="ja-JP" sz="2000" dirty="0" err="1"/>
              <a:t>WX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(f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) (d/dx f </a:t>
            </a:r>
            <a:r>
              <a:rPr lang="en-US" altLang="ja-JP" sz="2000" dirty="0" err="1"/>
              <a:t>px</a:t>
            </a:r>
            <a:r>
              <a:rPr lang="en-US" altLang="ja-JP" sz="2000" dirty="0"/>
              <a:t> 0.00001)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))</a:t>
            </a:r>
            <a:endParaRPr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4156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3200"/>
            <a:ext cx="7772400" cy="64643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draw-polyline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(draw-polyline a-poly)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[(empty? (rest a-poly)) true]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[else (and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(draw-solid-line (first a-poly)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                 (first (rest a-poly)) </a:t>
            </a:r>
            <a:r>
              <a:rPr lang="en-US" altLang="ja-JP" sz="2000" dirty="0" err="1"/>
              <a:t>GRAPH_COLOR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  (draw-polyline (rest a-poly)))]))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draw-h-lines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(draw-h-lines start skip stop width)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[(&gt;= start stop)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0 stop)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width stop) </a:t>
            </a:r>
            <a:r>
              <a:rPr lang="en-US" altLang="ja-JP" sz="2000" dirty="0" err="1"/>
              <a:t>GRID_COLOR</a:t>
            </a:r>
            <a:r>
              <a:rPr lang="en-US" altLang="ja-JP" sz="2000" dirty="0"/>
              <a:t>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[else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(and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0 start)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width start) </a:t>
            </a:r>
            <a:r>
              <a:rPr lang="en-US" altLang="ja-JP" sz="2000" dirty="0" err="1"/>
              <a:t>GRID_COLOR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(draw-h-lines (+ start skip) skip stop width))]))</a:t>
            </a:r>
            <a:endParaRPr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5550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800"/>
            <a:ext cx="8978900" cy="64643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draw-v-lines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(draw-v-lines start skip stop height)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[(&gt;= start stop)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 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stop 0)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stop height) </a:t>
            </a:r>
            <a:r>
              <a:rPr lang="en-US" altLang="ja-JP" sz="2000" dirty="0" err="1"/>
              <a:t>GRID_COLOR</a:t>
            </a:r>
            <a:r>
              <a:rPr lang="en-US" altLang="ja-JP" sz="2000" dirty="0"/>
              <a:t>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[else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(and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start 0)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start height) </a:t>
            </a:r>
            <a:r>
              <a:rPr lang="en-US" altLang="ja-JP" sz="2000" dirty="0" err="1"/>
              <a:t>GRID_COLOR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   (draw-v-lines (+ start skip) skip stop height))]))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; (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 is the origin.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 and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 represent one grid 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(define (draw-grid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(and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(draw-v-lines (-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(* (quotient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))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 (+ (* (quotient (- </a:t>
            </a:r>
            <a:r>
              <a:rPr lang="en-US" altLang="ja-JP" sz="2000" dirty="0" err="1"/>
              <a:t>WX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sx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) WY)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(draw-h-lines (-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 (* (quotient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))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 (+ (* (quotient (- WY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sy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WX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0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WX</a:t>
            </a:r>
            <a:r>
              <a:rPr lang="en-US" altLang="ja-JP" sz="2000" dirty="0"/>
              <a:t> </a:t>
            </a:r>
            <a:r>
              <a:rPr lang="en-US" altLang="ja-JP" sz="2000" dirty="0" err="1"/>
              <a:t>y0</a:t>
            </a:r>
            <a:r>
              <a:rPr lang="en-US" altLang="ja-JP" sz="2000" dirty="0"/>
              <a:t>) </a:t>
            </a:r>
            <a:r>
              <a:rPr lang="en-US" altLang="ja-JP" sz="2000" dirty="0" err="1"/>
              <a:t>AXIS_COLOR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/>
              <a:t>   (draw-solid-line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0) (make-</a:t>
            </a:r>
            <a:r>
              <a:rPr lang="en-US" altLang="ja-JP" sz="2000" dirty="0" err="1"/>
              <a:t>posn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x0</a:t>
            </a:r>
            <a:r>
              <a:rPr lang="en-US" altLang="ja-JP" sz="2000" dirty="0"/>
              <a:t> WY) </a:t>
            </a:r>
            <a:r>
              <a:rPr lang="en-US" altLang="ja-JP" sz="2000" dirty="0" err="1"/>
              <a:t>AXIS_COLOR</a:t>
            </a:r>
            <a:r>
              <a:rPr lang="en-US" altLang="ja-JP" sz="2000" dirty="0"/>
              <a:t>)))</a:t>
            </a:r>
            <a:endParaRPr lang="ja-JP" altLang="en-US" sz="2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4942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7800"/>
            <a:ext cx="8788400" cy="652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; (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) is the origin.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and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 represent one grid 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(scaling a-list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  (</a:t>
            </a:r>
            <a:r>
              <a:rPr lang="en-US" altLang="ja-JP" sz="1800" dirty="0" err="1"/>
              <a:t>cond</a:t>
            </a:r>
            <a:endParaRPr lang="en-US" altLang="ja-JP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    [(empty? a-list) empty]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    [else (cons (make-</a:t>
            </a:r>
            <a:r>
              <a:rPr lang="en-US" altLang="ja-JP" sz="1800" dirty="0" err="1"/>
              <a:t>posn</a:t>
            </a:r>
            <a:r>
              <a:rPr lang="en-US" altLang="ja-JP" sz="1800" dirty="0"/>
              <a:t> (+ (* (</a:t>
            </a:r>
            <a:r>
              <a:rPr lang="en-US" altLang="ja-JP" sz="1800" dirty="0" err="1"/>
              <a:t>posn</a:t>
            </a:r>
            <a:r>
              <a:rPr lang="en-US" altLang="ja-JP" sz="1800" dirty="0"/>
              <a:t>-x (first a-list))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)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                           (+ (* (</a:t>
            </a:r>
            <a:r>
              <a:rPr lang="en-US" altLang="ja-JP" sz="1800" dirty="0" err="1"/>
              <a:t>posn</a:t>
            </a:r>
            <a:r>
              <a:rPr lang="en-US" altLang="ja-JP" sz="1800" dirty="0"/>
              <a:t>-y (first a-list))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)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                (scaling (rest a-list)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; </a:t>
            </a:r>
            <a:r>
              <a:rPr lang="en-US" altLang="ja-JP" sz="1800" dirty="0" err="1"/>
              <a:t>f2</a:t>
            </a:r>
            <a:r>
              <a:rPr lang="en-US" altLang="ja-JP" sz="1800" dirty="0"/>
              <a:t>: number -&gt; number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(</a:t>
            </a:r>
            <a:r>
              <a:rPr lang="en-US" altLang="ja-JP" sz="1800" dirty="0" err="1"/>
              <a:t>f2</a:t>
            </a:r>
            <a:r>
              <a:rPr lang="en-US" altLang="ja-JP" sz="1800" dirty="0"/>
              <a:t> x)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    (- (* x x) 2))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; (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) </a:t>
            </a:r>
            <a:r>
              <a:rPr lang="en-US" altLang="ja-JP" sz="1800" dirty="0" err="1"/>
              <a:t>reprerents</a:t>
            </a:r>
            <a:r>
              <a:rPr lang="en-US" altLang="ja-JP" sz="1800" dirty="0"/>
              <a:t> the origin of the graph.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;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and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 represent the size of one grid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 (/ </a:t>
            </a:r>
            <a:r>
              <a:rPr lang="en-US" altLang="ja-JP" sz="1800" dirty="0" err="1"/>
              <a:t>WX</a:t>
            </a:r>
            <a:r>
              <a:rPr lang="en-US" altLang="ja-JP" sz="1800" dirty="0"/>
              <a:t> 2))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 (/ WY 2))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50)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 50)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(define </a:t>
            </a:r>
            <a:r>
              <a:rPr lang="en-US" altLang="ja-JP" sz="1800" dirty="0" err="1"/>
              <a:t>PX</a:t>
            </a:r>
            <a:r>
              <a:rPr lang="en-US" altLang="ja-JP" sz="1800" dirty="0"/>
              <a:t> 0.5)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(start </a:t>
            </a:r>
            <a:r>
              <a:rPr lang="en-US" altLang="ja-JP" sz="1800" dirty="0" err="1"/>
              <a:t>WX</a:t>
            </a:r>
            <a:r>
              <a:rPr lang="en-US" altLang="ja-JP" sz="1800" dirty="0"/>
              <a:t> WY)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(draw-grid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(draw-polyline (scaling (samples </a:t>
            </a:r>
            <a:r>
              <a:rPr lang="en-US" altLang="ja-JP" sz="1800" dirty="0" err="1"/>
              <a:t>f2</a:t>
            </a:r>
            <a:r>
              <a:rPr lang="en-US" altLang="ja-JP" sz="1800" dirty="0"/>
              <a:t> (/ (-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)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) (/ 1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) </a:t>
            </a:r>
            <a:r>
              <a:rPr lang="en-US" altLang="ja-JP" sz="1800" dirty="0" err="1"/>
              <a:t>WX</a:t>
            </a:r>
            <a:r>
              <a:rPr lang="en-US" altLang="ja-JP" sz="1800" dirty="0"/>
              <a:t>)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/>
              <a:t>(draw-</a:t>
            </a:r>
            <a:r>
              <a:rPr lang="en-US" altLang="ja-JP" sz="1800" dirty="0" err="1"/>
              <a:t>sessen</a:t>
            </a:r>
            <a:r>
              <a:rPr lang="en-US" altLang="ja-JP" sz="1800" dirty="0"/>
              <a:t> </a:t>
            </a:r>
            <a:r>
              <a:rPr lang="en-US" altLang="ja-JP" sz="1800" dirty="0" err="1"/>
              <a:t>f2</a:t>
            </a:r>
            <a:r>
              <a:rPr lang="en-US" altLang="ja-JP" sz="1800" dirty="0"/>
              <a:t> </a:t>
            </a:r>
            <a:r>
              <a:rPr lang="en-US" altLang="ja-JP" sz="1800" dirty="0" err="1"/>
              <a:t>PX</a:t>
            </a:r>
            <a:r>
              <a:rPr lang="en-US" altLang="ja-JP" sz="1800" dirty="0"/>
              <a:t> </a:t>
            </a:r>
            <a:r>
              <a:rPr lang="en-US" altLang="ja-JP" sz="1800" dirty="0" err="1"/>
              <a:t>X0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Y0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SX</a:t>
            </a:r>
            <a:r>
              <a:rPr lang="en-US" altLang="ja-JP" sz="1800" dirty="0"/>
              <a:t> </a:t>
            </a:r>
            <a:r>
              <a:rPr lang="en-US" altLang="ja-JP" sz="1800" dirty="0" err="1"/>
              <a:t>SY</a:t>
            </a:r>
            <a:r>
              <a:rPr lang="en-US" altLang="ja-JP" sz="18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1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6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接線の傾き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31853" y="5289550"/>
            <a:ext cx="7486650" cy="15684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h </a:t>
            </a:r>
            <a:r>
              <a:rPr lang="ja-JP" altLang="en-US" sz="3600">
                <a:solidFill>
                  <a:schemeClr val="accent2"/>
                </a:solidFill>
              </a:rPr>
              <a:t>を </a:t>
            </a:r>
            <a:r>
              <a:rPr lang="en-US" altLang="ja-JP" sz="3600">
                <a:solidFill>
                  <a:schemeClr val="accent2"/>
                </a:solidFill>
              </a:rPr>
              <a:t>0 </a:t>
            </a:r>
            <a:r>
              <a:rPr lang="ja-JP" altLang="en-US" sz="3600">
                <a:solidFill>
                  <a:schemeClr val="accent2"/>
                </a:solidFill>
              </a:rPr>
              <a:t>に近づけることで、接線の傾き（＝</a:t>
            </a:r>
            <a:r>
              <a:rPr lang="en-US" altLang="ja-JP" sz="3600">
                <a:solidFill>
                  <a:schemeClr val="accent2"/>
                </a:solidFill>
              </a:rPr>
              <a:t>f '(x) </a:t>
            </a:r>
            <a:r>
              <a:rPr lang="ja-JP" altLang="en-US" sz="3600">
                <a:solidFill>
                  <a:schemeClr val="accent2"/>
                </a:solidFill>
              </a:rPr>
              <a:t>）の「近似値」が求まる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altLang="ja-JP" dirty="0"/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197466" y="2147887"/>
          <a:ext cx="3686175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数式" r:id="rId3" imgW="1218671" imgH="393529" progId="Equation.3">
                  <p:embed/>
                </p:oleObj>
              </mc:Choice>
              <mc:Fallback>
                <p:oleObj name="数式" r:id="rId3" imgW="1218671" imgH="393529" progId="Equation.3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66" y="2147887"/>
                        <a:ext cx="3686175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436678" y="4030662"/>
            <a:ext cx="48117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216641" y="3856037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1652578" y="1162050"/>
            <a:ext cx="1588" cy="3084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52478" y="781050"/>
            <a:ext cx="912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211253" y="3986212"/>
            <a:ext cx="4395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1428741" y="1974850"/>
            <a:ext cx="4716462" cy="1697037"/>
          </a:xfrm>
          <a:custGeom>
            <a:avLst/>
            <a:gdLst>
              <a:gd name="T0" fmla="*/ 0 w 2971"/>
              <a:gd name="T1" fmla="*/ 2147483646 h 1069"/>
              <a:gd name="T2" fmla="*/ 1275198927 w 2971"/>
              <a:gd name="T3" fmla="*/ 630038877 h 1069"/>
              <a:gd name="T4" fmla="*/ 2147483646 w 2971"/>
              <a:gd name="T5" fmla="*/ 115927153 h 1069"/>
              <a:gd name="T6" fmla="*/ 2147483646 w 2971"/>
              <a:gd name="T7" fmla="*/ 1323080848 h 1069"/>
              <a:gd name="T8" fmla="*/ 2147483646 w 2971"/>
              <a:gd name="T9" fmla="*/ 861893184 h 1069"/>
              <a:gd name="T10" fmla="*/ 2147483646 w 2971"/>
              <a:gd name="T11" fmla="*/ 1839713520 h 1069"/>
              <a:gd name="T12" fmla="*/ 2147483646 w 2971"/>
              <a:gd name="T13" fmla="*/ 2147483646 h 10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71" h="1069">
                <a:moveTo>
                  <a:pt x="0" y="1069"/>
                </a:moveTo>
                <a:cubicBezTo>
                  <a:pt x="179" y="744"/>
                  <a:pt x="358" y="420"/>
                  <a:pt x="506" y="250"/>
                </a:cubicBezTo>
                <a:cubicBezTo>
                  <a:pt x="654" y="80"/>
                  <a:pt x="753" y="0"/>
                  <a:pt x="888" y="46"/>
                </a:cubicBezTo>
                <a:cubicBezTo>
                  <a:pt x="1023" y="92"/>
                  <a:pt x="1168" y="476"/>
                  <a:pt x="1319" y="525"/>
                </a:cubicBezTo>
                <a:cubicBezTo>
                  <a:pt x="1470" y="574"/>
                  <a:pt x="1613" y="308"/>
                  <a:pt x="1792" y="342"/>
                </a:cubicBezTo>
                <a:cubicBezTo>
                  <a:pt x="1971" y="376"/>
                  <a:pt x="2199" y="629"/>
                  <a:pt x="2395" y="730"/>
                </a:cubicBezTo>
                <a:cubicBezTo>
                  <a:pt x="2591" y="831"/>
                  <a:pt x="2781" y="890"/>
                  <a:pt x="2971" y="9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3590916" y="2741612"/>
            <a:ext cx="128587" cy="120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3902066" y="2552700"/>
            <a:ext cx="128587" cy="1206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H="1">
            <a:off x="1504941" y="1655762"/>
            <a:ext cx="3879850" cy="26066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 flipV="1">
            <a:off x="3971916" y="2613025"/>
            <a:ext cx="0" cy="1539875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3322628" y="4144962"/>
          <a:ext cx="52705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数式" r:id="rId5" imgW="342603" imgH="177646" progId="Equation.3">
                  <p:embed/>
                </p:oleObj>
              </mc:Choice>
              <mc:Fallback>
                <p:oleObj name="数式" r:id="rId5" imgW="342603" imgH="177646" progId="Equation.3">
                  <p:embed/>
                  <p:pic>
                    <p:nvPicPr>
                      <p:cNvPr id="1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628" y="4144962"/>
                        <a:ext cx="52705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/>
        </p:nvGraphicFramePr>
        <p:xfrm>
          <a:off x="3851266" y="4129087"/>
          <a:ext cx="52863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数式" r:id="rId7" imgW="342603" imgH="177646" progId="Equation.3">
                  <p:embed/>
                </p:oleObj>
              </mc:Choice>
              <mc:Fallback>
                <p:oleObj name="数式" r:id="rId7" imgW="342603" imgH="177646" progId="Equation.3">
                  <p:embed/>
                  <p:pic>
                    <p:nvPicPr>
                      <p:cNvPr id="1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66" y="4129087"/>
                        <a:ext cx="52863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ine 17"/>
          <p:cNvSpPr>
            <a:spLocks noChangeShapeType="1"/>
          </p:cNvSpPr>
          <p:nvPr/>
        </p:nvSpPr>
        <p:spPr bwMode="auto">
          <a:xfrm flipH="1" flipV="1">
            <a:off x="1589078" y="2798762"/>
            <a:ext cx="2079625" cy="11113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 flipV="1">
            <a:off x="1590666" y="2614612"/>
            <a:ext cx="2379662" cy="1588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V="1">
            <a:off x="3663941" y="2803525"/>
            <a:ext cx="1587" cy="1344612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3" name="Object 20"/>
          <p:cNvGraphicFramePr>
            <a:graphicFrameLocks noChangeAspect="1"/>
          </p:cNvGraphicFramePr>
          <p:nvPr/>
        </p:nvGraphicFramePr>
        <p:xfrm>
          <a:off x="761991" y="2676525"/>
          <a:ext cx="84137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数式" r:id="rId9" imgW="545626" imgH="203024" progId="Equation.3">
                  <p:embed/>
                </p:oleObj>
              </mc:Choice>
              <mc:Fallback>
                <p:oleObj name="数式" r:id="rId9" imgW="545626" imgH="203024" progId="Equation.3">
                  <p:embed/>
                  <p:pic>
                    <p:nvPicPr>
                      <p:cNvPr id="2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991" y="2676525"/>
                        <a:ext cx="84137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1"/>
          <p:cNvGraphicFramePr>
            <a:graphicFrameLocks noChangeAspect="1"/>
          </p:cNvGraphicFramePr>
          <p:nvPr/>
        </p:nvGraphicFramePr>
        <p:xfrm>
          <a:off x="763578" y="2425700"/>
          <a:ext cx="8604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数式" r:id="rId11" imgW="558558" imgH="203112" progId="Equation.3">
                  <p:embed/>
                </p:oleObj>
              </mc:Choice>
              <mc:Fallback>
                <p:oleObj name="数式" r:id="rId11" imgW="558558" imgH="203112" progId="Equation.3">
                  <p:embed/>
                  <p:pic>
                    <p:nvPicPr>
                      <p:cNvPr id="2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78" y="2425700"/>
                        <a:ext cx="8604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191116" y="1646237"/>
            <a:ext cx="1262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メイリオ" panose="020B0604030504040204" pitchFamily="50" charset="-128"/>
              </a:rPr>
              <a:t>傾きは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73478" y="1666875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</a:rPr>
              <a:t>接線</a:t>
            </a:r>
          </a:p>
        </p:txBody>
      </p:sp>
    </p:spTree>
    <p:extLst>
      <p:ext uri="{BB962C8B-B14F-4D97-AF65-F5344CB8AC3E}">
        <p14:creationId xmlns:p14="http://schemas.microsoft.com/office/powerpoint/2010/main" val="97591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2424113" y="17510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5367338" y="1936750"/>
            <a:ext cx="9525" cy="12525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41400" y="5267325"/>
            <a:ext cx="6938963" cy="1273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spcBef>
                <a:spcPct val="15000"/>
              </a:spcBef>
              <a:buFontTx/>
              <a:buNone/>
            </a:pPr>
            <a:r>
              <a:rPr lang="ja-JP" altLang="en-US" sz="3600" dirty="0"/>
              <a:t>　区間 </a:t>
            </a:r>
            <a:r>
              <a:rPr lang="en-US" altLang="ja-JP" sz="3600" dirty="0"/>
              <a:t>[a, b] </a:t>
            </a:r>
            <a:r>
              <a:rPr lang="ja-JP" altLang="en-US" sz="3600" dirty="0"/>
              <a:t>で，連続関数 </a:t>
            </a:r>
            <a:r>
              <a:rPr lang="en-US" altLang="ja-JP" sz="3600" dirty="0"/>
              <a:t>f, x</a:t>
            </a:r>
            <a:r>
              <a:rPr lang="ja-JP" altLang="en-US" sz="3600" dirty="0"/>
              <a:t>軸</a:t>
            </a:r>
            <a:r>
              <a:rPr lang="en-US" altLang="ja-JP" sz="3600" dirty="0"/>
              <a:t>, x=a, x=b </a:t>
            </a:r>
            <a:r>
              <a:rPr lang="ja-JP" altLang="en-US" sz="3600" dirty="0"/>
              <a:t>で囲まれた面積</a:t>
            </a:r>
          </a:p>
          <a:p>
            <a:pPr eaLnBrk="1" hangingPunct="1">
              <a:lnSpc>
                <a:spcPct val="110000"/>
              </a:lnSpc>
              <a:spcBef>
                <a:spcPct val="15000"/>
              </a:spcBef>
              <a:buFontTx/>
              <a:buNone/>
            </a:pPr>
            <a:endParaRPr lang="ja-JP" altLang="en-US" sz="2800" dirty="0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817688" y="31892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1817688" y="12049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502275" y="1298575"/>
            <a:ext cx="10038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f(x)</a:t>
            </a:r>
            <a:endParaRPr lang="ja-JP" altLang="en-US" sz="3600" dirty="0">
              <a:latin typeface="メイリオ" panose="020B0604030504040204" pitchFamily="50" charset="-128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32025" y="3090863"/>
            <a:ext cx="4523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a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205413" y="3116263"/>
            <a:ext cx="4651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b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338888" y="2590800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3740150" y="4011613"/>
          <a:ext cx="345440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数式" r:id="rId3" imgW="850531" imgH="330057" progId="Equation.3">
                  <p:embed/>
                </p:oleObj>
              </mc:Choice>
              <mc:Fallback>
                <p:oleObj name="数式" r:id="rId3" imgW="850531" imgH="330057" progId="Equation.3">
                  <p:embed/>
                  <p:pic>
                    <p:nvPicPr>
                      <p:cNvPr id="82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4011613"/>
                        <a:ext cx="3454400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724025" y="4154488"/>
            <a:ext cx="223678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定積分：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1193800" y="3924300"/>
            <a:ext cx="6261100" cy="119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定積分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18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5376863" y="1941513"/>
            <a:ext cx="0" cy="12477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5103813" y="1909763"/>
            <a:ext cx="0" cy="128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424113" y="17510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716213" y="1560513"/>
            <a:ext cx="0" cy="16287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3008313" y="1408113"/>
            <a:ext cx="12700" cy="1781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7700" y="4178300"/>
            <a:ext cx="7772400" cy="2616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dirty="0"/>
              <a:t>n </a:t>
            </a:r>
            <a:r>
              <a:rPr lang="ja-JP" altLang="en-US" sz="3600" dirty="0"/>
              <a:t>個の</a:t>
            </a:r>
            <a:r>
              <a:rPr lang="ja-JP" altLang="en-US" sz="3600" dirty="0">
                <a:solidFill>
                  <a:schemeClr val="tx2"/>
                </a:solidFill>
              </a:rPr>
              <a:t>等間隔な小区間</a:t>
            </a:r>
            <a:r>
              <a:rPr lang="ja-JP" altLang="en-US" sz="3600" dirty="0"/>
              <a:t>に分割</a:t>
            </a:r>
          </a:p>
          <a:p>
            <a:pPr lvl="1" eaLnBrk="1" hangingPunct="1"/>
            <a:r>
              <a:rPr lang="ja-JP" altLang="en-US" sz="3200" dirty="0"/>
              <a:t>幅：　</a:t>
            </a:r>
            <a:r>
              <a:rPr lang="en-US" altLang="ja-JP" sz="3200" dirty="0"/>
              <a:t>h = (b-a) / n</a:t>
            </a:r>
          </a:p>
          <a:p>
            <a:pPr lvl="1" eaLnBrk="1" hangingPunct="1"/>
            <a:r>
              <a:rPr lang="ja-JP" altLang="en-US" sz="3200" dirty="0"/>
              <a:t>小区間：　</a:t>
            </a:r>
            <a:r>
              <a:rPr lang="en-US" altLang="ja-JP" sz="3200" dirty="0"/>
              <a:t>[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0</a:t>
            </a:r>
            <a:r>
              <a:rPr lang="en-US" altLang="ja-JP" sz="3200" dirty="0"/>
              <a:t>, 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1</a:t>
            </a:r>
            <a:r>
              <a:rPr lang="en-US" altLang="ja-JP" sz="3200" dirty="0"/>
              <a:t>], [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1</a:t>
            </a:r>
            <a:r>
              <a:rPr lang="en-US" altLang="ja-JP" sz="3200" dirty="0"/>
              <a:t>, 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2</a:t>
            </a:r>
            <a:r>
              <a:rPr lang="en-US" altLang="ja-JP" sz="3200" dirty="0"/>
              <a:t>], ..., [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n</a:t>
            </a:r>
            <a:r>
              <a:rPr lang="en-US" altLang="ja-JP" sz="3200" baseline="-25000" dirty="0"/>
              <a:t>-1</a:t>
            </a:r>
            <a:r>
              <a:rPr lang="en-US" altLang="ja-JP" sz="3200" dirty="0"/>
              <a:t>, 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n</a:t>
            </a:r>
            <a:r>
              <a:rPr lang="en-US" altLang="ja-JP" sz="3200" dirty="0"/>
              <a:t>]</a:t>
            </a:r>
          </a:p>
          <a:p>
            <a:pPr lvl="1" eaLnBrk="1" hangingPunct="1">
              <a:buFontTx/>
              <a:buNone/>
            </a:pPr>
            <a:r>
              <a:rPr lang="en-US" altLang="ja-JP" sz="3200" dirty="0"/>
              <a:t>			     </a:t>
            </a:r>
            <a:r>
              <a:rPr lang="ja-JP" altLang="en-US" sz="3200" dirty="0"/>
              <a:t>但し，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0</a:t>
            </a:r>
            <a:r>
              <a:rPr lang="en-US" altLang="ja-JP" sz="3200" dirty="0"/>
              <a:t> = a, x</a:t>
            </a:r>
            <a:r>
              <a:rPr lang="en-US" altLang="ja-JP" sz="3200" baseline="-25000" dirty="0"/>
              <a:t>i</a:t>
            </a:r>
            <a:r>
              <a:rPr lang="en-US" altLang="ja-JP" sz="3200" dirty="0"/>
              <a:t> = </a:t>
            </a:r>
            <a:r>
              <a:rPr lang="en-US" altLang="ja-JP" sz="3200" dirty="0" err="1"/>
              <a:t>x</a:t>
            </a:r>
            <a:r>
              <a:rPr lang="en-US" altLang="ja-JP" sz="3200" baseline="-25000" dirty="0" err="1"/>
              <a:t>0</a:t>
            </a:r>
            <a:r>
              <a:rPr lang="en-US" altLang="ja-JP" sz="3200" dirty="0"/>
              <a:t> + </a:t>
            </a:r>
            <a:r>
              <a:rPr lang="en-US" altLang="ja-JP" sz="3200" dirty="0" err="1"/>
              <a:t>i</a:t>
            </a:r>
            <a:r>
              <a:rPr lang="en-US" altLang="ja-JP" sz="3200" dirty="0"/>
              <a:t> × h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817688" y="31892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1817688" y="12049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502275" y="1298575"/>
            <a:ext cx="10038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317625" y="3433763"/>
            <a:ext cx="15840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0</a:t>
            </a:r>
            <a:r>
              <a:rPr lang="en-US" altLang="ja-JP" sz="3600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675313" y="3408363"/>
            <a:ext cx="15969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sz="3600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351588" y="2628900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3530600" y="2413000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3746500" y="2413000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3962400" y="2413000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498725" y="3001963"/>
            <a:ext cx="6319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841625" y="3001963"/>
            <a:ext cx="6319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2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784725" y="3014663"/>
            <a:ext cx="957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-1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V="1">
            <a:off x="1968500" y="3187700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 flipV="1">
            <a:off x="5410200" y="3200400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区間 </a:t>
            </a:r>
            <a:r>
              <a:rPr lang="en-US" altLang="ja-JP" dirty="0"/>
              <a:t>[a, b] </a:t>
            </a:r>
            <a:r>
              <a:rPr lang="ja-JP" altLang="en-US" dirty="0"/>
              <a:t>の小区間への分割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68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2424113" y="17510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5376863" y="1943100"/>
            <a:ext cx="0" cy="12461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849688" y="1374775"/>
            <a:ext cx="311150" cy="1811338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81150" y="4911725"/>
            <a:ext cx="5330825" cy="1519238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小長方形の面積は</a:t>
            </a:r>
          </a:p>
          <a:p>
            <a:pPr eaLnBrk="1" hangingPunct="1">
              <a:buFontTx/>
              <a:buNone/>
            </a:pPr>
            <a:r>
              <a:rPr lang="ja-JP" altLang="en-US" sz="3600" dirty="0"/>
              <a:t>			</a:t>
            </a:r>
            <a:endParaRPr lang="en-US" altLang="ja-JP" sz="3600" dirty="0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817688" y="31892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1817688" y="12049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502275" y="1349375"/>
            <a:ext cx="912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317625" y="3484563"/>
            <a:ext cx="143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0</a:t>
            </a:r>
            <a:r>
              <a:rPr lang="en-US" altLang="ja-JP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675313" y="3459163"/>
            <a:ext cx="14414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338888" y="3022600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859213" y="1382713"/>
            <a:ext cx="0" cy="18065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4151313" y="1544638"/>
            <a:ext cx="12700" cy="1644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590925" y="3052763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i</a:t>
            </a:r>
            <a:endParaRPr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984625" y="3052763"/>
            <a:ext cx="870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i+1</a:t>
            </a:r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1968500" y="3187700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 flipV="1">
            <a:off x="5410200" y="3200400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59" name="AutoShape 19"/>
          <p:cNvSpPr>
            <a:spLocks/>
          </p:cNvSpPr>
          <p:nvPr/>
        </p:nvSpPr>
        <p:spPr bwMode="auto">
          <a:xfrm rot="5400000">
            <a:off x="3889375" y="3257550"/>
            <a:ext cx="254000" cy="11430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124200" y="3859213"/>
            <a:ext cx="1809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  <a:latin typeface="メイリオ" panose="020B0604030504040204" pitchFamily="50" charset="-128"/>
              </a:rPr>
              <a:t>小長方形</a:t>
            </a:r>
            <a:endParaRPr lang="en-US" altLang="ja-JP" dirty="0">
              <a:solidFill>
                <a:schemeClr val="accent2"/>
              </a:solidFill>
              <a:latin typeface="メイリオ" panose="020B0604030504040204" pitchFamily="50" charset="-128"/>
            </a:endParaRPr>
          </a:p>
        </p:txBody>
      </p:sp>
      <p:sp>
        <p:nvSpPr>
          <p:cNvPr id="10261" name="AutoShape 21"/>
          <p:cNvSpPr>
            <a:spLocks/>
          </p:cNvSpPr>
          <p:nvPr/>
        </p:nvSpPr>
        <p:spPr bwMode="auto">
          <a:xfrm>
            <a:off x="3613150" y="1371600"/>
            <a:ext cx="227013" cy="1809750"/>
          </a:xfrm>
          <a:prstGeom prst="leftBracket">
            <a:avLst>
              <a:gd name="adj" fmla="val 66433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903538" y="1960563"/>
            <a:ext cx="98135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f(x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)</a:t>
            </a:r>
          </a:p>
        </p:txBody>
      </p:sp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3684588" y="5634038"/>
          <a:ext cx="175736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数式" r:id="rId3" imgW="457200" imgH="228600" progId="Equation.3">
                  <p:embed/>
                </p:oleObj>
              </mc:Choice>
              <mc:Fallback>
                <p:oleObj name="数式" r:id="rId3" imgW="457200" imgH="228600" progId="Equation.3">
                  <p:embed/>
                  <p:pic>
                    <p:nvPicPr>
                      <p:cNvPr id="1026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5634038"/>
                        <a:ext cx="1757362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小長方形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863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5376863" y="1943100"/>
            <a:ext cx="0" cy="12461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2424113" y="17510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85900" y="4873625"/>
            <a:ext cx="5815013" cy="1774825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小台形の面積は</a:t>
            </a:r>
          </a:p>
          <a:p>
            <a:pPr eaLnBrk="1" hangingPunct="1">
              <a:buFontTx/>
              <a:buNone/>
            </a:pPr>
            <a:r>
              <a:rPr lang="ja-JP" altLang="en-US" sz="3600" dirty="0"/>
              <a:t>			</a:t>
            </a:r>
            <a:endParaRPr lang="en-US" altLang="ja-JP" sz="3600" dirty="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1817688" y="31892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1817688" y="12049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502275" y="1349375"/>
            <a:ext cx="912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317625" y="3484563"/>
            <a:ext cx="143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0</a:t>
            </a:r>
            <a:r>
              <a:rPr lang="en-US" altLang="ja-JP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675313" y="3459163"/>
            <a:ext cx="14414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338888" y="3022600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3859213" y="1382713"/>
            <a:ext cx="0" cy="18065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4151313" y="1544638"/>
            <a:ext cx="12700" cy="1644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590925" y="3052763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i</a:t>
            </a:r>
            <a:endParaRPr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984625" y="3052763"/>
            <a:ext cx="870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i+1</a:t>
            </a:r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V="1">
            <a:off x="1968500" y="3187700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 flipV="1">
            <a:off x="5410200" y="3200400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82" name="AutoShape 18"/>
          <p:cNvSpPr>
            <a:spLocks/>
          </p:cNvSpPr>
          <p:nvPr/>
        </p:nvSpPr>
        <p:spPr bwMode="auto">
          <a:xfrm rot="5400000">
            <a:off x="3889375" y="3257550"/>
            <a:ext cx="254000" cy="11430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289300" y="3941763"/>
            <a:ext cx="1403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  <a:latin typeface="メイリオ" panose="020B0604030504040204" pitchFamily="50" charset="-128"/>
              </a:rPr>
              <a:t>小台形</a:t>
            </a:r>
            <a:endParaRPr lang="en-US" altLang="ja-JP" dirty="0">
              <a:solidFill>
                <a:schemeClr val="accent2"/>
              </a:solidFill>
              <a:latin typeface="メイリオ" panose="020B0604030504040204" pitchFamily="50" charset="-128"/>
            </a:endParaRPr>
          </a:p>
        </p:txBody>
      </p:sp>
      <p:sp>
        <p:nvSpPr>
          <p:cNvPr id="11284" name="AutoShape 20"/>
          <p:cNvSpPr>
            <a:spLocks/>
          </p:cNvSpPr>
          <p:nvPr/>
        </p:nvSpPr>
        <p:spPr bwMode="auto">
          <a:xfrm>
            <a:off x="3613150" y="1371600"/>
            <a:ext cx="227013" cy="1809750"/>
          </a:xfrm>
          <a:prstGeom prst="leftBracket">
            <a:avLst>
              <a:gd name="adj" fmla="val 66433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2903538" y="1960563"/>
            <a:ext cx="98135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f(x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)</a:t>
            </a:r>
          </a:p>
        </p:txBody>
      </p:sp>
      <p:sp>
        <p:nvSpPr>
          <p:cNvPr id="11286" name="AutoShape 22"/>
          <p:cNvSpPr>
            <a:spLocks/>
          </p:cNvSpPr>
          <p:nvPr/>
        </p:nvSpPr>
        <p:spPr bwMode="auto">
          <a:xfrm flipH="1">
            <a:off x="4179888" y="1549400"/>
            <a:ext cx="203200" cy="1625600"/>
          </a:xfrm>
          <a:prstGeom prst="leftBracket">
            <a:avLst>
              <a:gd name="adj" fmla="val 66667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205288" y="2100263"/>
            <a:ext cx="1150937" cy="10772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f(</a:t>
            </a:r>
            <a:r>
              <a:rPr lang="en-US" altLang="ja-JP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i+1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)</a:t>
            </a:r>
          </a:p>
        </p:txBody>
      </p:sp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2466975" y="5421313"/>
          <a:ext cx="444182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数式" r:id="rId3" imgW="1155700" imgH="393700" progId="Equation.3">
                  <p:embed/>
                </p:oleObj>
              </mc:Choice>
              <mc:Fallback>
                <p:oleObj name="数式" r:id="rId3" imgW="1155700" imgH="393700" progId="Equation.3">
                  <p:embed/>
                  <p:pic>
                    <p:nvPicPr>
                      <p:cNvPr id="1128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5421313"/>
                        <a:ext cx="4441825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9" name="Freeform 25"/>
          <p:cNvSpPr>
            <a:spLocks/>
          </p:cNvSpPr>
          <p:nvPr/>
        </p:nvSpPr>
        <p:spPr bwMode="auto">
          <a:xfrm>
            <a:off x="3857625" y="1365250"/>
            <a:ext cx="301625" cy="1822450"/>
          </a:xfrm>
          <a:custGeom>
            <a:avLst/>
            <a:gdLst>
              <a:gd name="T0" fmla="*/ 0 w 190"/>
              <a:gd name="T1" fmla="*/ 0 h 1148"/>
              <a:gd name="T2" fmla="*/ 0 w 190"/>
              <a:gd name="T3" fmla="*/ 2147483646 h 1148"/>
              <a:gd name="T4" fmla="*/ 463708750 w 190"/>
              <a:gd name="T5" fmla="*/ 2147483646 h 1148"/>
              <a:gd name="T6" fmla="*/ 478829688 w 190"/>
              <a:gd name="T7" fmla="*/ 297378438 h 1148"/>
              <a:gd name="T8" fmla="*/ 0 w 190"/>
              <a:gd name="T9" fmla="*/ 0 h 1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0" h="1148">
                <a:moveTo>
                  <a:pt x="0" y="0"/>
                </a:moveTo>
                <a:lnTo>
                  <a:pt x="0" y="1148"/>
                </a:lnTo>
                <a:lnTo>
                  <a:pt x="184" y="1146"/>
                </a:lnTo>
                <a:lnTo>
                  <a:pt x="190" y="1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小台形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793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2771</Words>
  <Application>Microsoft Office PowerPoint</Application>
  <PresentationFormat>画面に合わせる (4:3)</PresentationFormat>
  <Paragraphs>477</Paragraphs>
  <Slides>48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5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sp-13. 数値微分と数値積分 </vt:lpstr>
      <vt:lpstr>アウトライン</vt:lpstr>
      <vt:lpstr>13-1 数値微分と数値積分</vt:lpstr>
      <vt:lpstr>内容</vt:lpstr>
      <vt:lpstr>接線の傾き</vt:lpstr>
      <vt:lpstr>定積分</vt:lpstr>
      <vt:lpstr>区間 [a, b] の小区間への分割</vt:lpstr>
      <vt:lpstr>小長方形</vt:lpstr>
      <vt:lpstr>小台形</vt:lpstr>
      <vt:lpstr>台形則 trapezoidal rule</vt:lpstr>
      <vt:lpstr>台形則による数値積分</vt:lpstr>
      <vt:lpstr>数値積分の意味</vt:lpstr>
      <vt:lpstr>台形則</vt:lpstr>
      <vt:lpstr>13-2 パソコン演習</vt:lpstr>
      <vt:lpstr>パソコン演習の進め方</vt:lpstr>
      <vt:lpstr>DrScheme の使用</vt:lpstr>
      <vt:lpstr>例題１．接線の傾き</vt:lpstr>
      <vt:lpstr>「例題１．接線の傾き」の手順</vt:lpstr>
      <vt:lpstr>PowerPoint プレゼンテーション</vt:lpstr>
      <vt:lpstr>PowerPoint プレゼンテーション</vt:lpstr>
      <vt:lpstr> </vt:lpstr>
      <vt:lpstr>入力と出力</vt:lpstr>
      <vt:lpstr>d/dx 関数</vt:lpstr>
      <vt:lpstr>(dx/d f2 3 0.0001) から 6 が得られる過程の概略</vt:lpstr>
      <vt:lpstr>(dx/d f2 3 0.0001) から 6 が得られる過程の概略</vt:lpstr>
      <vt:lpstr>(dx/d f2 3 0.0001) から 6 が得られる過程の概略</vt:lpstr>
      <vt:lpstr>例題２．台形則による数値積分</vt:lpstr>
      <vt:lpstr>「例題２．台形則による数値積分」の手順</vt:lpstr>
      <vt:lpstr>PowerPoint プレゼンテーション</vt:lpstr>
      <vt:lpstr>PowerPoint プレゼンテーション</vt:lpstr>
      <vt:lpstr> </vt:lpstr>
      <vt:lpstr>PowerPoint プレゼンテーション</vt:lpstr>
      <vt:lpstr>例題３．台形則の計算の精度</vt:lpstr>
      <vt:lpstr>例題３．「台形則の計算の精度」の手順 (1/2)</vt:lpstr>
      <vt:lpstr>例題３．「台形則の計算の精度」の手順（2/2)</vt:lpstr>
      <vt:lpstr>数値積分の精度</vt:lpstr>
      <vt:lpstr>おわりに</vt:lpstr>
      <vt:lpstr>13-3 課題</vt:lpstr>
      <vt:lpstr>課題１</vt:lpstr>
      <vt:lpstr>演習２</vt:lpstr>
      <vt:lpstr>演習３</vt:lpstr>
      <vt:lpstr>演習４　</vt:lpstr>
      <vt:lpstr>演習４．関数のグラフ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数値微分と数値積分</dc:title>
  <dc:creator>kaneko kunihiko</dc:creator>
  <cp:lastModifiedBy>me</cp:lastModifiedBy>
  <cp:revision>36</cp:revision>
  <dcterms:created xsi:type="dcterms:W3CDTF">2019-11-02T00:06:04Z</dcterms:created>
  <dcterms:modified xsi:type="dcterms:W3CDTF">2023-01-19T03:59:40Z</dcterms:modified>
</cp:coreProperties>
</file>