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0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54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p-12. </a:t>
            </a:r>
            <a:r>
              <a:rPr lang="ja-JP" altLang="en-US" sz="4400" dirty="0">
                <a:latin typeface="メイリオ" panose="020B0604030504040204" pitchFamily="50" charset="-128"/>
              </a:rPr>
              <a:t>再帰と繰り返しの回数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/>
          </p:cNvSpPr>
          <p:nvPr/>
        </p:nvSpPr>
        <p:spPr bwMode="auto">
          <a:xfrm>
            <a:off x="1311275" y="1997075"/>
            <a:ext cx="301625" cy="3694113"/>
          </a:xfrm>
          <a:prstGeom prst="leftBrace">
            <a:avLst>
              <a:gd name="adj1" fmla="val 102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97050" y="2052638"/>
            <a:ext cx="2306638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2800">
                <a:solidFill>
                  <a:schemeClr val="hlink"/>
                </a:solidFill>
              </a:rPr>
              <a:t> n = 0 </a:t>
            </a:r>
            <a:r>
              <a:rPr lang="ja-JP" altLang="en-US" sz="2800">
                <a:solidFill>
                  <a:schemeClr val="hlink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3382963" y="2970213"/>
          <a:ext cx="1446212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数式" r:id="rId3" imgW="329914" imgH="177646" progId="Equation.3">
                  <p:embed/>
                </p:oleObj>
              </mc:Choice>
              <mc:Fallback>
                <p:oleObj name="数式" r:id="rId3" imgW="329914" imgH="177646" progId="Equation.3">
                  <p:embed/>
                  <p:pic>
                    <p:nvPicPr>
                      <p:cNvPr id="122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2970213"/>
                        <a:ext cx="1446212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855788" y="4010025"/>
            <a:ext cx="23066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2800">
                <a:solidFill>
                  <a:schemeClr val="hlink"/>
                </a:solidFill>
              </a:rPr>
              <a:t> n &gt; 0 </a:t>
            </a:r>
            <a:r>
              <a:rPr lang="ja-JP" altLang="en-US" sz="2800">
                <a:solidFill>
                  <a:schemeClr val="hlink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3127375" y="4859338"/>
          <a:ext cx="38909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数式" r:id="rId5" imgW="888614" imgH="203112" progId="Equation.3">
                  <p:embed/>
                </p:oleObj>
              </mc:Choice>
              <mc:Fallback>
                <p:oleObj name="数式" r:id="rId5" imgW="888614" imgH="203112" progId="Equation.3">
                  <p:embed/>
                  <p:pic>
                    <p:nvPicPr>
                      <p:cNvPr id="122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4859338"/>
                        <a:ext cx="38909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268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21845" y="652831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72695" y="1778369"/>
            <a:ext cx="7580312" cy="26638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;;! :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;;to compute n*(n-1)*...*2*1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[(=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[else (*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17082" y="4651744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905886" y="6348413"/>
            <a:ext cx="5346154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785395" y="5245469"/>
            <a:ext cx="6696075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 </a:t>
            </a:r>
            <a:r>
              <a:rPr lang="en-US" altLang="ja-JP" sz="2800"/>
              <a:t>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 </a:t>
            </a:r>
            <a:r>
              <a:rPr lang="en-US" altLang="ja-JP" sz="2800"/>
              <a:t>4)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「例題１．階乗」の手順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78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" y="655638"/>
            <a:ext cx="8408988" cy="6138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057650" y="27559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「例題１．階乗」の実行結果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9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0"/>
            <a:ext cx="64722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656657" y="4079080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25413" y="1035050"/>
            <a:ext cx="6172200" cy="24209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 flipH="1" flipV="1">
            <a:off x="3517900" y="345598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40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0"/>
            <a:ext cx="64722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4073525" y="25415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16388" name="Rectangle 1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6389" name="Line 14"/>
          <p:cNvSpPr>
            <a:spLocks noChangeShapeType="1"/>
          </p:cNvSpPr>
          <p:nvPr/>
        </p:nvSpPr>
        <p:spPr bwMode="auto">
          <a:xfrm flipH="1">
            <a:off x="1755775" y="2598738"/>
            <a:ext cx="633413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0" name="Rectangle 15"/>
          <p:cNvSpPr>
            <a:spLocks noChangeArrowheads="1"/>
          </p:cNvSpPr>
          <p:nvPr/>
        </p:nvSpPr>
        <p:spPr bwMode="auto">
          <a:xfrm>
            <a:off x="439738" y="3559175"/>
            <a:ext cx="2120900" cy="4238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1" name="Text Box 16"/>
          <p:cNvSpPr txBox="1">
            <a:spLocks noChangeArrowheads="1"/>
          </p:cNvSpPr>
          <p:nvPr/>
        </p:nvSpPr>
        <p:spPr bwMode="auto">
          <a:xfrm>
            <a:off x="1976438" y="552450"/>
            <a:ext cx="4186237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4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16392" name="Text Box 17"/>
          <p:cNvSpPr txBox="1">
            <a:spLocks noChangeArrowheads="1"/>
          </p:cNvSpPr>
          <p:nvPr/>
        </p:nvSpPr>
        <p:spPr bwMode="auto">
          <a:xfrm>
            <a:off x="3646488" y="4541838"/>
            <a:ext cx="469900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24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16393" name="Rectangle 18"/>
          <p:cNvSpPr>
            <a:spLocks noChangeArrowheads="1"/>
          </p:cNvSpPr>
          <p:nvPr/>
        </p:nvSpPr>
        <p:spPr bwMode="auto">
          <a:xfrm>
            <a:off x="115888" y="3984625"/>
            <a:ext cx="639762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4" name="Line 19"/>
          <p:cNvSpPr>
            <a:spLocks noChangeShapeType="1"/>
          </p:cNvSpPr>
          <p:nvPr/>
        </p:nvSpPr>
        <p:spPr bwMode="auto">
          <a:xfrm flipH="1" flipV="1">
            <a:off x="774700" y="4302125"/>
            <a:ext cx="2835275" cy="7064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74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78175" y="2416175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476750" y="2941638"/>
            <a:ext cx="3698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accent2"/>
                </a:solidFill>
              </a:rPr>
              <a:t>!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1984375" y="30845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6392863" y="3095625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492875" y="2398713"/>
            <a:ext cx="601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24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951038" y="36512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392863" y="3608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151063" y="2409825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177925" y="506888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入力は数値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842000" y="517683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出力は数値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07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757238"/>
            <a:ext cx="7772400" cy="600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ja-JP" sz="3600" dirty="0">
                <a:solidFill>
                  <a:srgbClr val="006600"/>
                </a:solidFill>
              </a:rPr>
              <a:t>;; ! : number -&gt; number</a:t>
            </a:r>
          </a:p>
          <a:p>
            <a:pPr eaLnBrk="1" hangingPunct="1">
              <a:buFontTx/>
              <a:buNone/>
            </a:pPr>
            <a:r>
              <a:rPr lang="en-US" altLang="ja-JP" sz="3600" dirty="0">
                <a:solidFill>
                  <a:srgbClr val="006600"/>
                </a:solidFill>
              </a:rPr>
              <a:t>;; to compute n*(n-1)*...*2*1</a:t>
            </a:r>
          </a:p>
          <a:p>
            <a:pPr eaLnBrk="1" hangingPunct="1">
              <a:buFontTx/>
              <a:buNone/>
            </a:pPr>
            <a:r>
              <a:rPr lang="en-US" altLang="ja-JP" sz="3600" dirty="0">
                <a:solidFill>
                  <a:srgbClr val="006600"/>
                </a:solidFill>
              </a:rPr>
              <a:t>;; Example: (! 4) = 24</a:t>
            </a:r>
          </a:p>
          <a:p>
            <a:pPr eaLnBrk="1" hangingPunct="1"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>
                <a:solidFill>
                  <a:schemeClr val="accent2"/>
                </a:solidFill>
              </a:rPr>
              <a:t>!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)</a:t>
            </a:r>
          </a:p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3600" dirty="0"/>
              <a:t>  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3600" dirty="0"/>
              <a:t>       [(=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0) 1]</a:t>
            </a:r>
          </a:p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3600" dirty="0"/>
              <a:t>       [else (*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(</a:t>
            </a:r>
            <a:r>
              <a:rPr lang="en-US" altLang="ja-JP" sz="3600" dirty="0">
                <a:solidFill>
                  <a:schemeClr val="accent2"/>
                </a:solidFill>
              </a:rPr>
              <a:t>!</a:t>
            </a:r>
            <a:r>
              <a:rPr lang="en-US" altLang="ja-JP" sz="3600" dirty="0"/>
              <a:t> (-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1)))]))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498725" y="5205413"/>
            <a:ext cx="2833688" cy="6683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 flipV="1">
            <a:off x="4556125" y="5875338"/>
            <a:ext cx="323850" cy="3905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702949" y="6223551"/>
            <a:ext cx="66103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n! </a:t>
            </a:r>
            <a:r>
              <a:rPr lang="ja-JP" altLang="en-US" dirty="0">
                <a:solidFill>
                  <a:srgbClr val="003300"/>
                </a:solidFill>
              </a:rPr>
              <a:t>は </a:t>
            </a:r>
            <a:r>
              <a:rPr lang="en-US" altLang="ja-JP" dirty="0">
                <a:solidFill>
                  <a:srgbClr val="003300"/>
                </a:solidFill>
              </a:rPr>
              <a:t>(n-1)! </a:t>
            </a:r>
            <a:r>
              <a:rPr lang="ja-JP" altLang="en-US" dirty="0">
                <a:solidFill>
                  <a:srgbClr val="003300"/>
                </a:solidFill>
              </a:rPr>
              <a:t>を計算して，</a:t>
            </a:r>
            <a:r>
              <a:rPr lang="en-US" altLang="ja-JP" dirty="0">
                <a:solidFill>
                  <a:srgbClr val="003300"/>
                </a:solidFill>
              </a:rPr>
              <a:t>n </a:t>
            </a:r>
            <a:r>
              <a:rPr lang="ja-JP" altLang="en-US" dirty="0">
                <a:solidFill>
                  <a:srgbClr val="003300"/>
                </a:solidFill>
              </a:rPr>
              <a:t>を掛ける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758950" y="4408488"/>
            <a:ext cx="1635125" cy="64928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3106738" y="3959225"/>
            <a:ext cx="395287" cy="42545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341688" y="3373438"/>
            <a:ext cx="25003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0! = 1 </a:t>
            </a:r>
            <a:r>
              <a:rPr lang="ja-JP" altLang="en-US">
                <a:solidFill>
                  <a:srgbClr val="003300"/>
                </a:solidFill>
              </a:rPr>
              <a:t>である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! </a:t>
            </a:r>
            <a:r>
              <a:rPr lang="ja-JP" altLang="en-US" sz="4000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293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517650"/>
            <a:ext cx="8266112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600">
                <a:solidFill>
                  <a:schemeClr val="accent2"/>
                </a:solidFill>
              </a:rPr>
              <a:t>n = 0 </a:t>
            </a:r>
            <a:r>
              <a:rPr lang="ja-JP" altLang="en-US" sz="3600">
                <a:solidFill>
                  <a:schemeClr val="accent2"/>
                </a:solidFill>
              </a:rPr>
              <a:t>ならば</a:t>
            </a:r>
            <a:r>
              <a:rPr lang="ja-JP" altLang="en-US" sz="3600"/>
              <a:t>：　	</a:t>
            </a:r>
            <a:r>
              <a:rPr lang="ja-JP" altLang="en-US" sz="3600">
                <a:solidFill>
                  <a:schemeClr val="tx2"/>
                </a:solidFill>
              </a:rPr>
              <a:t>→　終了条件</a:t>
            </a:r>
            <a:r>
              <a:rPr lang="ja-JP" altLang="en-US" sz="36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/>
              <a:t>		</a:t>
            </a:r>
            <a:r>
              <a:rPr lang="en-US" altLang="ja-JP" sz="3600"/>
              <a:t>1 		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自明な解</a:t>
            </a:r>
            <a:r>
              <a:rPr lang="ja-JP" altLang="en-US" sz="36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>
                <a:solidFill>
                  <a:schemeClr val="accent2"/>
                </a:solidFill>
              </a:rPr>
              <a:t>そうで無ければ</a:t>
            </a:r>
            <a:r>
              <a:rPr lang="ja-JP" altLang="en-US" sz="360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3200"/>
              <a:t>「</a:t>
            </a:r>
            <a:r>
              <a:rPr lang="en-US" altLang="ja-JP" sz="3200"/>
              <a:t>n - 1 </a:t>
            </a:r>
            <a:r>
              <a:rPr lang="ja-JP" altLang="en-US" sz="3200"/>
              <a:t>の階乗」に </a:t>
            </a:r>
            <a:r>
              <a:rPr lang="en-US" altLang="ja-JP" sz="3200"/>
              <a:t>n </a:t>
            </a:r>
            <a:r>
              <a:rPr lang="ja-JP" altLang="en-US" sz="3200"/>
              <a:t>をかける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	</a:t>
            </a:r>
            <a:r>
              <a:rPr lang="ja-JP" altLang="en-US" sz="2800">
                <a:solidFill>
                  <a:srgbClr val="003300"/>
                </a:solidFill>
              </a:rPr>
              <a:t>⇒ </a:t>
            </a:r>
            <a:r>
              <a:rPr lang="ja-JP" altLang="en-US" sz="2800"/>
              <a:t>結局，</a:t>
            </a:r>
            <a:r>
              <a:rPr lang="en-US" altLang="ja-JP" sz="2800"/>
              <a:t>1 </a:t>
            </a:r>
            <a:r>
              <a:rPr lang="ja-JP" altLang="en-US" sz="2800"/>
              <a:t>から </a:t>
            </a:r>
            <a:r>
              <a:rPr lang="en-US" altLang="ja-JP" sz="2800"/>
              <a:t>n </a:t>
            </a:r>
            <a:r>
              <a:rPr lang="ja-JP" altLang="en-US" sz="2800"/>
              <a:t>までのかけ算を繰り返す</a:t>
            </a:r>
          </a:p>
          <a:p>
            <a:pPr marL="609600" indent="-609600" eaLnBrk="1" hangingPunct="1">
              <a:buFontTx/>
              <a:buNone/>
            </a:pPr>
            <a:endParaRPr lang="ja-JP" altLang="en-US" sz="2800"/>
          </a:p>
          <a:p>
            <a:pPr marL="609600" indent="-609600" eaLnBrk="1" hangingPunct="1"/>
            <a:endParaRPr lang="ja-JP" altLang="en-US" sz="2800"/>
          </a:p>
          <a:p>
            <a:pPr marL="609600" indent="-609600" eaLnBrk="1" hangingPunct="1"/>
            <a:endParaRPr lang="ja-JP" altLang="en-US" sz="2800"/>
          </a:p>
          <a:p>
            <a:pPr marL="609600" indent="-609600" eaLnBrk="1" hangingPunct="1"/>
            <a:endParaRPr lang="en-US" altLang="ja-JP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階乗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30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76425" y="938212"/>
            <a:ext cx="7772400" cy="5919787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ja-JP" sz="3600" dirty="0"/>
              <a:t>;; ! : number -&gt; number</a:t>
            </a:r>
          </a:p>
          <a:p>
            <a:pPr eaLnBrk="1" hangingPunct="1">
              <a:buFontTx/>
              <a:buNone/>
            </a:pPr>
            <a:r>
              <a:rPr lang="en-US" altLang="ja-JP" sz="3600" dirty="0"/>
              <a:t>;; to compute n*(n-1)*...*2*1</a:t>
            </a:r>
          </a:p>
          <a:p>
            <a:pPr eaLnBrk="1" hangingPunct="1">
              <a:buFontTx/>
              <a:buNone/>
            </a:pPr>
            <a:r>
              <a:rPr lang="en-US" altLang="ja-JP" sz="3600" dirty="0"/>
              <a:t>;; (! 4) = 24</a:t>
            </a:r>
          </a:p>
          <a:p>
            <a:pPr eaLnBrk="1" hangingPunct="1"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>
                <a:solidFill>
                  <a:schemeClr val="accent2"/>
                </a:solidFill>
              </a:rPr>
              <a:t>!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)</a:t>
            </a:r>
          </a:p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3600" dirty="0"/>
              <a:t>  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3600" dirty="0"/>
              <a:t>       [(=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0) 1]</a:t>
            </a:r>
          </a:p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3600" dirty="0"/>
              <a:t>       [else (*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(</a:t>
            </a:r>
            <a:r>
              <a:rPr lang="en-US" altLang="ja-JP" sz="3600" dirty="0">
                <a:solidFill>
                  <a:schemeClr val="accent2"/>
                </a:solidFill>
              </a:rPr>
              <a:t>!</a:t>
            </a:r>
            <a:r>
              <a:rPr lang="en-US" altLang="ja-JP" sz="3600" dirty="0"/>
              <a:t> (-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1)))]))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410553" y="4595813"/>
            <a:ext cx="1684337" cy="6477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153628" y="4592638"/>
            <a:ext cx="338137" cy="6477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802915" y="4654550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8703" y="4632325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終了条件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06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25888" y="3400425"/>
            <a:ext cx="4581525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550988" y="2497138"/>
            <a:ext cx="1431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(= </a:t>
            </a:r>
            <a:r>
              <a:rPr lang="en-US" altLang="ja-JP" sz="3600">
                <a:solidFill>
                  <a:schemeClr val="tx2"/>
                </a:solidFill>
              </a:rPr>
              <a:t>n</a:t>
            </a:r>
            <a:r>
              <a:rPr lang="en-US" altLang="ja-JP" sz="3600"/>
              <a:t> 0)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00575" y="3949700"/>
            <a:ext cx="3452813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4000"/>
              <a:t>(*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 (</a:t>
            </a:r>
            <a:r>
              <a:rPr lang="en-US" altLang="ja-JP" sz="4000">
                <a:solidFill>
                  <a:schemeClr val="accent2"/>
                </a:solidFill>
              </a:rPr>
              <a:t>!</a:t>
            </a:r>
            <a:r>
              <a:rPr lang="en-US" altLang="ja-JP" sz="4000"/>
              <a:t> (-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 1)))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21514" name="AutoShape 10"/>
          <p:cNvCxnSpPr>
            <a:cxnSpLocks noChangeShapeType="1"/>
            <a:stCxn id="21507" idx="3"/>
            <a:endCxn id="21506" idx="0"/>
          </p:cNvCxnSpPr>
          <p:nvPr/>
        </p:nvCxnSpPr>
        <p:spPr bwMode="auto">
          <a:xfrm>
            <a:off x="4321175" y="2878138"/>
            <a:ext cx="189547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109663" y="5484813"/>
            <a:ext cx="252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1 </a:t>
            </a:r>
            <a:r>
              <a:rPr lang="ja-JP" altLang="en-US"/>
              <a:t>が自明の解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終了条件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21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12-1</a:t>
            </a:r>
            <a:r>
              <a:rPr lang="ja-JP" altLang="en-US" dirty="0"/>
              <a:t> 繰り返し計算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1</a:t>
            </a:r>
            <a:r>
              <a:rPr lang="en-US" altLang="ja-JP" dirty="0"/>
              <a:t>2</a:t>
            </a:r>
            <a:r>
              <a:rPr kumimoji="1" lang="en-US" altLang="ja-JP" dirty="0"/>
              <a:t>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12-3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223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162050"/>
            <a:ext cx="8485187" cy="5373688"/>
          </a:xfrm>
        </p:spPr>
        <p:txBody>
          <a:bodyPr/>
          <a:lstStyle/>
          <a:p>
            <a:pPr eaLnBrk="1" hangingPunct="1"/>
            <a:r>
              <a:rPr lang="en-US" altLang="ja-JP" dirty="0"/>
              <a:t>! </a:t>
            </a:r>
            <a:r>
              <a:rPr lang="ja-JP" altLang="en-US" dirty="0"/>
              <a:t>の内部に </a:t>
            </a:r>
            <a:r>
              <a:rPr lang="en-US" altLang="ja-JP" dirty="0"/>
              <a:t>! </a:t>
            </a:r>
            <a:r>
              <a:rPr lang="ja-JP" altLang="en-US" dirty="0"/>
              <a:t>が登場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r>
              <a:rPr lang="en-US" altLang="ja-JP" dirty="0"/>
              <a:t>!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>
                <a:solidFill>
                  <a:srgbClr val="006600"/>
                </a:solidFill>
              </a:rPr>
              <a:t>(! 5) = (* 5 (! 4))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6600"/>
                </a:solidFill>
              </a:rPr>
              <a:t>		 (! 4) = (* 4 (! 3))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	 </a:t>
            </a:r>
            <a:endParaRPr lang="ja-JP" altLang="en-US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62100" y="1798638"/>
            <a:ext cx="4579938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[else (*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1)))]))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000375" y="1892300"/>
            <a:ext cx="209550" cy="4841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998688" y="3300306"/>
            <a:ext cx="209550" cy="4841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282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/>
              <a:t> </a:t>
            </a:r>
            <a:r>
              <a:rPr lang="ja-JP" altLang="en-US" dirty="0"/>
              <a:t>（例題１）について，実行結果に至る過程を見る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/>
              <a:t> 3) </a:t>
            </a:r>
            <a:r>
              <a:rPr lang="ja-JP" altLang="en-US" dirty="0"/>
              <a:t>から </a:t>
            </a:r>
            <a:r>
              <a:rPr lang="en-US" altLang="ja-JP" dirty="0"/>
              <a:t>6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例題２．ステップ実行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71688" y="40671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rgbClr val="008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57163" y="3786188"/>
            <a:ext cx="4040187" cy="180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[(=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[else (*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21238" y="3390900"/>
            <a:ext cx="37465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3)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2))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(* 3 (* 2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1)))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(* 3 (* 2 (* 1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0))))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(* 3 (* 2 (* 1 1)))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(* 3 (* 2 1))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(* 3 2)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6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808538" y="3368675"/>
            <a:ext cx="1190625" cy="3667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127625" y="6453188"/>
            <a:ext cx="952500" cy="279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369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98488" y="788988"/>
            <a:ext cx="6802437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lnSpc>
                <a:spcPct val="95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95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06488" y="1831975"/>
            <a:ext cx="7594600" cy="309086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;;! :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;;to compute n*(n-1)*...*2*1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[(=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[else (*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 </a:t>
            </a:r>
            <a:r>
              <a:rPr lang="en-US" altLang="ja-JP" sz="2800"/>
              <a:t>3)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74675" y="5122863"/>
            <a:ext cx="7715250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  <a:buFontTx/>
              <a:buChar char="•"/>
            </a:pPr>
            <a:r>
              <a:rPr lang="ja-JP" altLang="en-US" sz="2400"/>
              <a:t>　理解しながら進むこと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051740" y="6311900"/>
            <a:ext cx="5238185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135063" y="1876425"/>
            <a:ext cx="4489450" cy="2622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5634038" y="3200400"/>
            <a:ext cx="544512" cy="63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223000" y="2859088"/>
            <a:ext cx="264636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例題１と同じ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「例題２．ステップ実行」の手順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12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750"/>
            <a:ext cx="8364537" cy="680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76500" y="5748338"/>
            <a:ext cx="5757863" cy="584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! </a:t>
            </a:r>
            <a:r>
              <a:rPr lang="ja-JP" altLang="en-US">
                <a:solidFill>
                  <a:srgbClr val="003300"/>
                </a:solidFill>
              </a:rPr>
              <a:t>の「</a:t>
            </a:r>
            <a:r>
              <a:rPr lang="en-US" altLang="ja-JP">
                <a:solidFill>
                  <a:srgbClr val="003300"/>
                </a:solidFill>
              </a:rPr>
              <a:t>n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3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25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3813"/>
            <a:ext cx="8383587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752725" y="5100638"/>
            <a:ext cx="4541838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(= 3 0)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false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83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31750"/>
            <a:ext cx="8372475" cy="681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14513" y="5253038"/>
            <a:ext cx="6499225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(cond [false </a:t>
            </a:r>
            <a:r>
              <a:rPr lang="ja-JP" altLang="en-US">
                <a:solidFill>
                  <a:srgbClr val="003300"/>
                </a:solidFill>
              </a:rPr>
              <a:t>式Ｘ</a:t>
            </a:r>
            <a:r>
              <a:rPr lang="en-US" altLang="ja-JP">
                <a:solidFill>
                  <a:srgbClr val="003300"/>
                </a:solidFill>
              </a:rPr>
              <a:t>] [else </a:t>
            </a:r>
            <a:r>
              <a:rPr lang="ja-JP" altLang="en-US">
                <a:solidFill>
                  <a:srgbClr val="003300"/>
                </a:solidFill>
              </a:rPr>
              <a:t>式Ｙ</a:t>
            </a:r>
            <a:r>
              <a:rPr lang="en-US" altLang="ja-JP">
                <a:solidFill>
                  <a:srgbClr val="003300"/>
                </a:solidFill>
              </a:rPr>
              <a:t>])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「式Ｙ」で置き換わる</a:t>
            </a:r>
            <a:endParaRPr lang="ja-JP" altLang="en-US" sz="4000">
              <a:solidFill>
                <a:srgbClr val="0033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768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47625"/>
            <a:ext cx="8342312" cy="679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908300" y="4724400"/>
            <a:ext cx="4286250" cy="10779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(- 3 1)</a:t>
            </a:r>
            <a:r>
              <a:rPr lang="ja-JP" altLang="en-US">
                <a:solidFill>
                  <a:srgbClr val="003300"/>
                </a:solidFill>
              </a:rPr>
              <a:t>」は，「</a:t>
            </a:r>
            <a:r>
              <a:rPr lang="en-US" altLang="ja-JP">
                <a:solidFill>
                  <a:srgbClr val="003300"/>
                </a:solidFill>
              </a:rPr>
              <a:t>2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261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39688"/>
            <a:ext cx="8351837" cy="679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81250" y="5746750"/>
            <a:ext cx="5757863" cy="584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! </a:t>
            </a:r>
            <a:r>
              <a:rPr lang="ja-JP" altLang="en-US">
                <a:solidFill>
                  <a:srgbClr val="003300"/>
                </a:solidFill>
              </a:rPr>
              <a:t>の「</a:t>
            </a:r>
            <a:r>
              <a:rPr lang="en-US" altLang="ja-JP">
                <a:solidFill>
                  <a:srgbClr val="003300"/>
                </a:solidFill>
              </a:rPr>
              <a:t>n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2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25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55575"/>
            <a:ext cx="8345487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752725" y="5100638"/>
            <a:ext cx="4541838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(= 2 0)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false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961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155575"/>
            <a:ext cx="8345488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814513" y="5253038"/>
            <a:ext cx="6499225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(cond [false </a:t>
            </a:r>
            <a:r>
              <a:rPr lang="ja-JP" altLang="en-US">
                <a:solidFill>
                  <a:srgbClr val="003300"/>
                </a:solidFill>
              </a:rPr>
              <a:t>式Ｘ</a:t>
            </a:r>
            <a:r>
              <a:rPr lang="en-US" altLang="ja-JP">
                <a:solidFill>
                  <a:srgbClr val="003300"/>
                </a:solidFill>
              </a:rPr>
              <a:t>] [else </a:t>
            </a:r>
            <a:r>
              <a:rPr lang="ja-JP" altLang="en-US">
                <a:solidFill>
                  <a:srgbClr val="003300"/>
                </a:solidFill>
              </a:rPr>
              <a:t>式Ｙ</a:t>
            </a:r>
            <a:r>
              <a:rPr lang="en-US" altLang="ja-JP">
                <a:solidFill>
                  <a:srgbClr val="003300"/>
                </a:solidFill>
              </a:rPr>
              <a:t>])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「式Ｙ」で置き換わる</a:t>
            </a:r>
            <a:endParaRPr lang="ja-JP" altLang="en-US" sz="4000">
              <a:solidFill>
                <a:srgbClr val="0033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32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460500"/>
            <a:ext cx="7772400" cy="49831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3600"/>
              <a:t>再帰を使った，繰り返し計算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 sz="3600">
                <a:solidFill>
                  <a:schemeClr val="tx2"/>
                </a:solidFill>
              </a:rPr>
              <a:t>数学の「再帰的定義」と，</a:t>
            </a:r>
            <a:r>
              <a:rPr lang="en-US" altLang="ja-JP" sz="3600">
                <a:solidFill>
                  <a:schemeClr val="tx2"/>
                </a:solidFill>
              </a:rPr>
              <a:t>Scheme </a:t>
            </a:r>
            <a:r>
              <a:rPr lang="ja-JP" altLang="en-US" sz="3600">
                <a:solidFill>
                  <a:schemeClr val="tx2"/>
                </a:solidFill>
              </a:rPr>
              <a:t>プログラムの関係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 sz="3600">
                <a:solidFill>
                  <a:schemeClr val="tx2"/>
                </a:solidFill>
              </a:rPr>
              <a:t>繰り返し回数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3200"/>
              <a:t>関数は「何回繰り返して」実行されるか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本日の内容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786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66688"/>
            <a:ext cx="8345487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908300" y="4724400"/>
            <a:ext cx="4286250" cy="10779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(- 2 1)</a:t>
            </a:r>
            <a:r>
              <a:rPr lang="ja-JP" altLang="en-US">
                <a:solidFill>
                  <a:srgbClr val="003300"/>
                </a:solidFill>
              </a:rPr>
              <a:t>」は，「</a:t>
            </a:r>
            <a:r>
              <a:rPr lang="en-US" altLang="ja-JP">
                <a:solidFill>
                  <a:srgbClr val="003300"/>
                </a:solidFill>
              </a:rPr>
              <a:t>1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9219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2400"/>
            <a:ext cx="8345488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536825" y="5756275"/>
            <a:ext cx="5757863" cy="584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! </a:t>
            </a:r>
            <a:r>
              <a:rPr lang="ja-JP" altLang="en-US">
                <a:solidFill>
                  <a:srgbClr val="003300"/>
                </a:solidFill>
              </a:rPr>
              <a:t>の「</a:t>
            </a:r>
            <a:r>
              <a:rPr lang="en-US" altLang="ja-JP">
                <a:solidFill>
                  <a:srgbClr val="003300"/>
                </a:solidFill>
              </a:rPr>
              <a:t>n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1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411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6688"/>
            <a:ext cx="8345488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857500" y="5661025"/>
            <a:ext cx="4541838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(= 1 0)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false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539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6688"/>
            <a:ext cx="8345488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770063" y="5614988"/>
            <a:ext cx="649922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(cond [false </a:t>
            </a:r>
            <a:r>
              <a:rPr lang="ja-JP" altLang="en-US">
                <a:solidFill>
                  <a:srgbClr val="003300"/>
                </a:solidFill>
              </a:rPr>
              <a:t>式Ｘ</a:t>
            </a:r>
            <a:r>
              <a:rPr lang="en-US" altLang="ja-JP">
                <a:solidFill>
                  <a:srgbClr val="003300"/>
                </a:solidFill>
              </a:rPr>
              <a:t>] [else </a:t>
            </a:r>
            <a:r>
              <a:rPr lang="ja-JP" altLang="en-US">
                <a:solidFill>
                  <a:srgbClr val="003300"/>
                </a:solidFill>
              </a:rPr>
              <a:t>式Ｙ</a:t>
            </a:r>
            <a:r>
              <a:rPr lang="en-US" altLang="ja-JP">
                <a:solidFill>
                  <a:srgbClr val="003300"/>
                </a:solidFill>
              </a:rPr>
              <a:t>])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「式Ｙ」で置き換わる</a:t>
            </a:r>
            <a:endParaRPr lang="ja-JP" altLang="en-US" sz="4000">
              <a:solidFill>
                <a:srgbClr val="0033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6319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160338"/>
            <a:ext cx="8345487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32100" y="4951413"/>
            <a:ext cx="4286250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(- 1 1)</a:t>
            </a:r>
            <a:r>
              <a:rPr lang="ja-JP" altLang="en-US">
                <a:solidFill>
                  <a:srgbClr val="003300"/>
                </a:solidFill>
              </a:rPr>
              <a:t>」は，「</a:t>
            </a:r>
            <a:r>
              <a:rPr lang="en-US" altLang="ja-JP">
                <a:solidFill>
                  <a:srgbClr val="003300"/>
                </a:solidFill>
              </a:rPr>
              <a:t>0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1612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23813"/>
            <a:ext cx="8345488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322513" y="6176963"/>
            <a:ext cx="5757862" cy="584200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! </a:t>
            </a:r>
            <a:r>
              <a:rPr lang="ja-JP" altLang="en-US">
                <a:solidFill>
                  <a:srgbClr val="003300"/>
                </a:solidFill>
              </a:rPr>
              <a:t>の「</a:t>
            </a:r>
            <a:r>
              <a:rPr lang="en-US" altLang="ja-JP">
                <a:solidFill>
                  <a:srgbClr val="003300"/>
                </a:solidFill>
              </a:rPr>
              <a:t>n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1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221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55563"/>
            <a:ext cx="8345488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647950" y="5719763"/>
            <a:ext cx="440372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(= 0 0)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true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014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76213"/>
            <a:ext cx="8345488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645019" y="4452413"/>
            <a:ext cx="636111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(cond [true </a:t>
            </a:r>
            <a:r>
              <a:rPr lang="ja-JP" altLang="en-US">
                <a:solidFill>
                  <a:srgbClr val="003300"/>
                </a:solidFill>
              </a:rPr>
              <a:t>式Ｘ</a:t>
            </a:r>
            <a:r>
              <a:rPr lang="en-US" altLang="ja-JP">
                <a:solidFill>
                  <a:srgbClr val="003300"/>
                </a:solidFill>
              </a:rPr>
              <a:t>] [else </a:t>
            </a:r>
            <a:r>
              <a:rPr lang="ja-JP" altLang="en-US">
                <a:solidFill>
                  <a:srgbClr val="003300"/>
                </a:solidFill>
              </a:rPr>
              <a:t>式Ｙ</a:t>
            </a:r>
            <a:r>
              <a:rPr lang="en-US" altLang="ja-JP">
                <a:solidFill>
                  <a:srgbClr val="003300"/>
                </a:solidFill>
              </a:rPr>
              <a:t>])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「式Ｘ」で置き換わる</a:t>
            </a:r>
            <a:endParaRPr lang="ja-JP" altLang="en-US" sz="4000">
              <a:solidFill>
                <a:srgbClr val="0033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826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166688"/>
            <a:ext cx="8345488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841625" y="4795838"/>
            <a:ext cx="4356100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(* 1 1)</a:t>
            </a:r>
            <a:r>
              <a:rPr lang="ja-JP" altLang="en-US">
                <a:solidFill>
                  <a:srgbClr val="003300"/>
                </a:solidFill>
              </a:rPr>
              <a:t>」は，「</a:t>
            </a:r>
            <a:r>
              <a:rPr lang="en-US" altLang="ja-JP">
                <a:solidFill>
                  <a:srgbClr val="003300"/>
                </a:solidFill>
              </a:rPr>
              <a:t>1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4401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161925"/>
            <a:ext cx="8345488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876550" y="4778375"/>
            <a:ext cx="4356100" cy="10779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(* 2 1)</a:t>
            </a:r>
            <a:r>
              <a:rPr lang="ja-JP" altLang="en-US">
                <a:solidFill>
                  <a:srgbClr val="003300"/>
                </a:solidFill>
              </a:rPr>
              <a:t>」は，「</a:t>
            </a:r>
            <a:r>
              <a:rPr lang="en-US" altLang="ja-JP">
                <a:solidFill>
                  <a:srgbClr val="003300"/>
                </a:solidFill>
              </a:rPr>
              <a:t>2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39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12-1 </a:t>
            </a:r>
            <a:r>
              <a:rPr lang="ja-JP" altLang="en-US" sz="3975" dirty="0">
                <a:latin typeface="メイリオ" panose="020B0604030504040204" pitchFamily="50" charset="-128"/>
              </a:rPr>
              <a:t>繰り返し計算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44487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177800"/>
            <a:ext cx="8345488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894013" y="4735513"/>
            <a:ext cx="4356100" cy="10779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(* 3 2)</a:t>
            </a:r>
            <a:r>
              <a:rPr lang="ja-JP" altLang="en-US">
                <a:solidFill>
                  <a:srgbClr val="003300"/>
                </a:solidFill>
              </a:rPr>
              <a:t>」は，「</a:t>
            </a:r>
            <a:r>
              <a:rPr lang="en-US" altLang="ja-JP">
                <a:solidFill>
                  <a:srgbClr val="003300"/>
                </a:solidFill>
              </a:rPr>
              <a:t>6</a:t>
            </a:r>
            <a:r>
              <a:rPr lang="ja-JP" altLang="en-US">
                <a:solidFill>
                  <a:srgbClr val="003300"/>
                </a:solidFill>
              </a:rPr>
              <a:t>」で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置き換わる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7490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31800" y="681038"/>
            <a:ext cx="3554413" cy="618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1)))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1))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2)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 6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82575" y="714375"/>
            <a:ext cx="1343025" cy="433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620838" y="6619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95338" y="6438900"/>
            <a:ext cx="614362" cy="2905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398588" y="62579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292100" y="1217613"/>
            <a:ext cx="6546850" cy="50863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300413" y="5849938"/>
            <a:ext cx="3878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(! 3) </a:t>
            </a:r>
            <a:r>
              <a:rPr lang="ja-JP" altLang="en-US" sz="3600" dirty="0"/>
              <a:t>から </a:t>
            </a:r>
            <a:r>
              <a:rPr lang="en-US" altLang="ja-JP" sz="3600" dirty="0"/>
              <a:t>6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1984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31800" y="681038"/>
            <a:ext cx="3554413" cy="618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1)))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1))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2)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 6</a:t>
            </a:r>
          </a:p>
        </p:txBody>
      </p:sp>
      <p:sp>
        <p:nvSpPr>
          <p:cNvPr id="45060" name="Rectangle 10"/>
          <p:cNvSpPr>
            <a:spLocks noChangeArrowheads="1"/>
          </p:cNvSpPr>
          <p:nvPr/>
        </p:nvSpPr>
        <p:spPr bwMode="auto">
          <a:xfrm>
            <a:off x="442913" y="750888"/>
            <a:ext cx="2260600" cy="1512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1" name="AutoShape 11"/>
          <p:cNvSpPr>
            <a:spLocks noChangeArrowheads="1"/>
          </p:cNvSpPr>
          <p:nvPr/>
        </p:nvSpPr>
        <p:spPr bwMode="auto">
          <a:xfrm flipH="1">
            <a:off x="2814638" y="1252538"/>
            <a:ext cx="1812925" cy="414337"/>
          </a:xfrm>
          <a:prstGeom prst="rightArrow">
            <a:avLst>
              <a:gd name="adj1" fmla="val 50000"/>
              <a:gd name="adj2" fmla="val 1093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2" name="Text Box 12"/>
          <p:cNvSpPr txBox="1">
            <a:spLocks noChangeArrowheads="1"/>
          </p:cNvSpPr>
          <p:nvPr/>
        </p:nvSpPr>
        <p:spPr bwMode="auto">
          <a:xfrm>
            <a:off x="4848225" y="863600"/>
            <a:ext cx="3235325" cy="3416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[(= 3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(- 3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[false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(- 3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(- 3 1)))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2))</a:t>
            </a: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3016250" y="1643063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この部分は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(! 3) </a:t>
            </a:r>
            <a:r>
              <a:rPr lang="ja-JP" altLang="en-US" sz="3600" dirty="0"/>
              <a:t>から </a:t>
            </a:r>
            <a:r>
              <a:rPr lang="en-US" altLang="ja-JP" sz="3600" dirty="0"/>
              <a:t>6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0484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31800" y="681038"/>
            <a:ext cx="3554413" cy="618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1)))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1))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2)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 6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42913" y="750888"/>
            <a:ext cx="2260600" cy="1512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 flipH="1">
            <a:off x="2814638" y="1252538"/>
            <a:ext cx="1812925" cy="414337"/>
          </a:xfrm>
          <a:prstGeom prst="rightArrow">
            <a:avLst>
              <a:gd name="adj1" fmla="val 50000"/>
              <a:gd name="adj2" fmla="val 1093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848225" y="863600"/>
            <a:ext cx="3235325" cy="3416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[(= 3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(- 3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[false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(- 3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(- 3 1)))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(* 3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2))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016250" y="1643063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この部分は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168900" y="1343025"/>
            <a:ext cx="3013075" cy="1085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V="1">
            <a:off x="5145088" y="2457450"/>
            <a:ext cx="373062" cy="6731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836613" y="3127375"/>
            <a:ext cx="8120062" cy="30448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   [else (*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3 </a:t>
            </a:r>
            <a:r>
              <a:rPr lang="ja-JP" altLang="en-US"/>
              <a:t>で置き換えたもの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189163" y="4221163"/>
            <a:ext cx="3927475" cy="142716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(! 3) </a:t>
            </a:r>
            <a:r>
              <a:rPr lang="ja-JP" altLang="en-US" sz="3600" dirty="0"/>
              <a:t>から </a:t>
            </a:r>
            <a:r>
              <a:rPr lang="en-US" altLang="ja-JP" sz="3600" dirty="0"/>
              <a:t>6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400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50825" y="1344613"/>
            <a:ext cx="865028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1)))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1))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6</a:t>
            </a:r>
            <a:endParaRPr lang="en-US" altLang="ja-JP"/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endParaRPr lang="en-US" altLang="ja-JP" sz="360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22250" y="1327150"/>
            <a:ext cx="944563" cy="4524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23888" y="5108575"/>
            <a:ext cx="582612" cy="4381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0" name="AutoShape 6"/>
          <p:cNvSpPr>
            <a:spLocks/>
          </p:cNvSpPr>
          <p:nvPr/>
        </p:nvSpPr>
        <p:spPr bwMode="auto">
          <a:xfrm>
            <a:off x="3817938" y="1354138"/>
            <a:ext cx="349250" cy="2743200"/>
          </a:xfrm>
          <a:prstGeom prst="rightBrace">
            <a:avLst>
              <a:gd name="adj1" fmla="val 65455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470400" y="2251075"/>
            <a:ext cx="3870325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</a:rPr>
              <a:t>「</a:t>
            </a:r>
            <a:r>
              <a:rPr lang="en-US" altLang="ja-JP" sz="2800">
                <a:solidFill>
                  <a:srgbClr val="003300"/>
                </a:solidFill>
              </a:rPr>
              <a:t>(! 3)</a:t>
            </a:r>
            <a:r>
              <a:rPr lang="ja-JP" altLang="en-US" sz="2800">
                <a:solidFill>
                  <a:srgbClr val="003300"/>
                </a:solidFill>
              </a:rPr>
              <a:t>」 が膨張して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</a:rPr>
              <a:t>「</a:t>
            </a:r>
            <a:r>
              <a:rPr lang="en-US" altLang="ja-JP" sz="2800">
                <a:solidFill>
                  <a:srgbClr val="003300"/>
                </a:solidFill>
              </a:rPr>
              <a:t>(* 3 (* 2 (* 1 (! 0))))</a:t>
            </a:r>
            <a:r>
              <a:rPr lang="ja-JP" altLang="en-US" sz="2800">
                <a:solidFill>
                  <a:srgbClr val="0033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</a:rPr>
              <a:t>になる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>
              <a:solidFill>
                <a:srgbClr val="003300"/>
              </a:solidFill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110038" y="1703388"/>
            <a:ext cx="4133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基本的な計算式への展開</a:t>
            </a:r>
          </a:p>
        </p:txBody>
      </p:sp>
      <p:sp>
        <p:nvSpPr>
          <p:cNvPr id="47113" name="AutoShape 9"/>
          <p:cNvSpPr>
            <a:spLocks/>
          </p:cNvSpPr>
          <p:nvPr/>
        </p:nvSpPr>
        <p:spPr bwMode="auto">
          <a:xfrm>
            <a:off x="3838575" y="4249738"/>
            <a:ext cx="349250" cy="1439862"/>
          </a:xfrm>
          <a:prstGeom prst="rightBrace">
            <a:avLst>
              <a:gd name="adj1" fmla="val 34356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414838" y="4686300"/>
            <a:ext cx="43862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(* 3 (* 2 (* 1 (! 0))))</a:t>
            </a:r>
            <a:r>
              <a:rPr lang="ja-JP" altLang="en-US">
                <a:solidFill>
                  <a:srgbClr val="0033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が収縮して６になる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4205288" y="418306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演算の実行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(! 3) </a:t>
            </a:r>
            <a:r>
              <a:rPr lang="ja-JP" altLang="en-US" dirty="0"/>
              <a:t>から </a:t>
            </a:r>
            <a:r>
              <a:rPr lang="en-US" altLang="ja-JP" dirty="0"/>
              <a:t>6 </a:t>
            </a:r>
            <a:r>
              <a:rPr lang="ja-JP" altLang="en-US" dirty="0"/>
              <a:t>に至る過程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4959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416050" y="3148013"/>
            <a:ext cx="71104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3600">
                <a:solidFill>
                  <a:srgbClr val="003300"/>
                </a:solidFill>
              </a:rPr>
              <a:t>例　</a:t>
            </a:r>
            <a:r>
              <a:rPr lang="en-US" altLang="ja-JP" sz="3600">
                <a:solidFill>
                  <a:srgbClr val="003300"/>
                </a:solidFill>
              </a:rPr>
              <a:t>(! 3)</a:t>
            </a:r>
            <a:r>
              <a:rPr lang="ja-JP" altLang="en-US" sz="3600">
                <a:solidFill>
                  <a:srgbClr val="003300"/>
                </a:solidFill>
              </a:rPr>
              <a:t>　⇒　</a:t>
            </a:r>
            <a:r>
              <a:rPr lang="en-US" altLang="ja-JP" sz="3600">
                <a:solidFill>
                  <a:srgbClr val="003300"/>
                </a:solidFill>
              </a:rPr>
              <a:t>(* 3 (* 2 (* 1 (! 0))))</a:t>
            </a:r>
            <a:endParaRPr lang="en-US" altLang="ja-JP">
              <a:solidFill>
                <a:srgbClr val="003300"/>
              </a:solidFill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基本的な計算式へ展開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 rot="5400000">
            <a:off x="5721350" y="2414588"/>
            <a:ext cx="473075" cy="3746500"/>
          </a:xfrm>
          <a:prstGeom prst="rightBrace">
            <a:avLst>
              <a:gd name="adj1" fmla="val 65996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b="1">
              <a:solidFill>
                <a:srgbClr val="003300"/>
              </a:solidFill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674051" y="4651883"/>
            <a:ext cx="634047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再帰の呼び出し回数（＝ステップ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数ともいう）に</a:t>
            </a:r>
            <a:r>
              <a:rPr lang="ja-JP" altLang="en-US" dirty="0">
                <a:solidFill>
                  <a:schemeClr val="tx2"/>
                </a:solidFill>
              </a:rPr>
              <a:t>比例して成長</a:t>
            </a:r>
            <a:r>
              <a:rPr lang="ja-JP" altLang="en-US" dirty="0"/>
              <a:t>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⇒</a:t>
            </a:r>
            <a:r>
              <a:rPr lang="ja-JP" altLang="en-US" dirty="0"/>
              <a:t> 「線形再帰」の名前の由来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線形再帰的プロセス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659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31800" y="698500"/>
            <a:ext cx="3554413" cy="593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...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(* 1 1)))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(* 2 1))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3 2)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 6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893799" y="5444668"/>
            <a:ext cx="5494337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n=3 </a:t>
            </a:r>
            <a:r>
              <a:rPr lang="ja-JP" altLang="en-US" sz="3600"/>
              <a:t>のとき，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4</a:t>
            </a:r>
            <a:r>
              <a:rPr lang="ja-JP" altLang="en-US" sz="3600">
                <a:solidFill>
                  <a:schemeClr val="tx2"/>
                </a:solidFill>
              </a:rPr>
              <a:t>回</a:t>
            </a:r>
            <a:r>
              <a:rPr lang="ja-JP" altLang="en-US" sz="3600"/>
              <a:t>繰り返して実行される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171575" y="6381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362200" y="15906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121025" y="26050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910013" y="35591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!</a:t>
            </a:r>
            <a:r>
              <a:rPr lang="ja-JP" altLang="en-US" sz="3600" dirty="0"/>
              <a:t> </a:t>
            </a:r>
            <a:r>
              <a:rPr lang="en-US" altLang="ja-JP" sz="3600" dirty="0"/>
              <a:t> </a:t>
            </a:r>
            <a:r>
              <a:rPr lang="ja-JP" altLang="en-US" sz="4000" dirty="0"/>
              <a:t>が繰り返される回数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670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431800" y="749300"/>
            <a:ext cx="4297363" cy="623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4)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(* 4 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(* 1 1))))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1)))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2))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 (* 4 6)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24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572586" y="5171619"/>
            <a:ext cx="5494337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n=4 </a:t>
            </a:r>
            <a:r>
              <a:rPr lang="ja-JP" altLang="en-US" sz="3600"/>
              <a:t>のとき，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5</a:t>
            </a:r>
            <a:r>
              <a:rPr lang="ja-JP" altLang="en-US" sz="3600">
                <a:solidFill>
                  <a:schemeClr val="tx2"/>
                </a:solidFill>
              </a:rPr>
              <a:t>回</a:t>
            </a:r>
            <a:r>
              <a:rPr lang="ja-JP" altLang="en-US" sz="3600"/>
              <a:t>繰り返して実行される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171575" y="6381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379663" y="14970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111500" y="233203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970338" y="31750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697413" y="39417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!  </a:t>
            </a:r>
            <a:r>
              <a:rPr lang="ja-JP" altLang="en-US" sz="4000" dirty="0"/>
              <a:t>が繰り返される回数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4486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571625"/>
            <a:ext cx="8272463" cy="4867275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ja-JP" altLang="en-US" sz="3600"/>
              <a:t>階乗を計算する関数 </a:t>
            </a:r>
            <a:r>
              <a:rPr lang="en-US" altLang="ja-JP" sz="3600">
                <a:solidFill>
                  <a:schemeClr val="accent2"/>
                </a:solidFill>
              </a:rPr>
              <a:t>!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</a:p>
          <a:p>
            <a:pPr lvl="1">
              <a:lnSpc>
                <a:spcPct val="115000"/>
              </a:lnSpc>
            </a:pPr>
            <a:r>
              <a:rPr lang="ja-JP" altLang="en-US" sz="3200"/>
              <a:t>次の方針でプログラムを作成する</a:t>
            </a:r>
          </a:p>
          <a:p>
            <a:pPr lvl="1">
              <a:lnSpc>
                <a:spcPct val="115000"/>
              </a:lnSpc>
              <a:buFontTx/>
              <a:buNone/>
            </a:pPr>
            <a:r>
              <a:rPr lang="ja-JP" altLang="en-US" sz="3200"/>
              <a:t>	</a:t>
            </a:r>
            <a:r>
              <a:rPr lang="en-US" altLang="ja-JP" sz="3200"/>
              <a:t>n &gt; 0 </a:t>
            </a:r>
            <a:r>
              <a:rPr lang="ja-JP" altLang="en-US" sz="3200"/>
              <a:t>のとき，</a:t>
            </a:r>
            <a:r>
              <a:rPr lang="en-US" altLang="ja-JP" sz="3200"/>
              <a:t>1 </a:t>
            </a:r>
            <a:r>
              <a:rPr lang="ja-JP" altLang="en-US" sz="3200"/>
              <a:t>から開始して，</a:t>
            </a:r>
            <a:r>
              <a:rPr lang="en-US" altLang="ja-JP" sz="3200"/>
              <a:t>1 × 2 ×</a:t>
            </a:r>
            <a:r>
              <a:rPr lang="ja-JP" altLang="en-US" sz="3200"/>
              <a:t>・・・</a:t>
            </a:r>
            <a:r>
              <a:rPr lang="en-US" altLang="ja-JP" sz="3200"/>
              <a:t>×n </a:t>
            </a:r>
            <a:r>
              <a:rPr lang="ja-JP" altLang="en-US" sz="3200"/>
              <a:t>を計算する</a:t>
            </a:r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		</a:t>
            </a:r>
            <a:r>
              <a:rPr lang="ja-JP" altLang="en-US" sz="3600">
                <a:solidFill>
                  <a:srgbClr val="006600"/>
                </a:solidFill>
              </a:rPr>
              <a:t>例）  </a:t>
            </a:r>
            <a:r>
              <a:rPr lang="en-US" altLang="ja-JP" sz="3600">
                <a:solidFill>
                  <a:srgbClr val="006600"/>
                </a:solidFill>
              </a:rPr>
              <a:t>(! 6) = 1 × 2 × 3 × 4 × 5 × 6</a:t>
            </a:r>
            <a:endParaRPr lang="en-US" altLang="ja-JP" sz="280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endParaRPr lang="en-US" altLang="ja-JP">
              <a:solidFill>
                <a:srgbClr val="006600"/>
              </a:solidFill>
            </a:endParaRPr>
          </a:p>
          <a:p>
            <a:pPr eaLnBrk="1" hangingPunct="1"/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 反復的プロセスでの階乗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438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05000"/>
              </a:lnSpc>
            </a:pPr>
            <a:r>
              <a:rPr lang="en-US" altLang="ja-JP" sz="4000"/>
              <a:t>n! </a:t>
            </a:r>
            <a:r>
              <a:rPr lang="ja-JP" altLang="en-US" sz="4000"/>
              <a:t>の計算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ja-JP" altLang="en-US" sz="3600"/>
              <a:t>まず，</a:t>
            </a:r>
            <a:r>
              <a:rPr lang="en-US" altLang="ja-JP" sz="3600"/>
              <a:t>1 </a:t>
            </a:r>
            <a:r>
              <a:rPr lang="ja-JP" altLang="en-US" sz="3600"/>
              <a:t>に </a:t>
            </a:r>
            <a:r>
              <a:rPr lang="en-US" altLang="ja-JP" sz="3600"/>
              <a:t>2 </a:t>
            </a:r>
            <a:r>
              <a:rPr lang="ja-JP" altLang="en-US" sz="3600"/>
              <a:t>を掛ける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ja-JP" altLang="en-US" sz="3600"/>
              <a:t>次に，</a:t>
            </a:r>
            <a:r>
              <a:rPr lang="en-US" altLang="ja-JP" sz="3600"/>
              <a:t>3 </a:t>
            </a:r>
            <a:r>
              <a:rPr lang="ja-JP" altLang="en-US" sz="3600"/>
              <a:t>を掛ける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ja-JP" altLang="en-US" sz="3600"/>
              <a:t>・・・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en-US" altLang="ja-JP" sz="3600"/>
              <a:t>n </a:t>
            </a:r>
            <a:r>
              <a:rPr lang="ja-JP" altLang="en-US" sz="3600"/>
              <a:t>に達するまで続ける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反復的プロセスでの階乗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16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192213"/>
            <a:ext cx="777240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階乗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>
                <a:solidFill>
                  <a:srgbClr val="006600"/>
                </a:solidFill>
              </a:rPr>
              <a:t>「</a:t>
            </a:r>
            <a:r>
              <a:rPr lang="en-US" altLang="ja-JP">
                <a:solidFill>
                  <a:srgbClr val="006600"/>
                </a:solidFill>
              </a:rPr>
              <a:t>n - 1 </a:t>
            </a:r>
            <a:r>
              <a:rPr lang="ja-JP" altLang="en-US">
                <a:solidFill>
                  <a:srgbClr val="006600"/>
                </a:solidFill>
              </a:rPr>
              <a:t>の階乗」に </a:t>
            </a:r>
            <a:r>
              <a:rPr lang="en-US" altLang="ja-JP">
                <a:solidFill>
                  <a:srgbClr val="006600"/>
                </a:solidFill>
              </a:rPr>
              <a:t>n </a:t>
            </a:r>
            <a:r>
              <a:rPr lang="ja-JP" altLang="en-US">
                <a:solidFill>
                  <a:srgbClr val="006600"/>
                </a:solidFill>
              </a:rPr>
              <a:t>を足すことを</a:t>
            </a:r>
            <a:r>
              <a:rPr lang="ja-JP" altLang="en-US">
                <a:solidFill>
                  <a:schemeClr val="tx2"/>
                </a:solidFill>
              </a:rPr>
              <a:t>繰り返す</a:t>
            </a:r>
            <a:endParaRPr lang="ja-JP" altLang="en-US">
              <a:solidFill>
                <a:schemeClr val="accent2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ユークリッドの互助法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>
                <a:solidFill>
                  <a:srgbClr val="006600"/>
                </a:solidFill>
              </a:rPr>
              <a:t>m </a:t>
            </a:r>
            <a:r>
              <a:rPr lang="ja-JP" altLang="en-US">
                <a:solidFill>
                  <a:srgbClr val="006600"/>
                </a:solidFill>
              </a:rPr>
              <a:t>と </a:t>
            </a:r>
            <a:r>
              <a:rPr lang="en-US" altLang="ja-JP">
                <a:solidFill>
                  <a:srgbClr val="006600"/>
                </a:solidFill>
              </a:rPr>
              <a:t>n  </a:t>
            </a:r>
            <a:r>
              <a:rPr lang="ja-JP" altLang="en-US">
                <a:solidFill>
                  <a:srgbClr val="006600"/>
                </a:solidFill>
              </a:rPr>
              <a:t>の最大公約数を求めるために，「割った余りを求めること」を，余りが０になるまで</a:t>
            </a:r>
            <a:r>
              <a:rPr lang="ja-JP" altLang="en-US">
                <a:solidFill>
                  <a:schemeClr val="tx2"/>
                </a:solidFill>
              </a:rPr>
              <a:t>繰り返す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繰り返しの例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8122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94090" y="455613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52878" y="1392238"/>
            <a:ext cx="7580312" cy="33147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! : number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to compute n*(n-1)*...*2*1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(! 4) = 24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>
                <a:solidFill>
                  <a:schemeClr val="tx2"/>
                </a:solidFill>
              </a:rPr>
              <a:t> n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1 1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product counter max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[(&gt; </a:t>
            </a:r>
            <a:r>
              <a:rPr lang="en-US" altLang="ja-JP" sz="2400">
                <a:solidFill>
                  <a:schemeClr val="tx2"/>
                </a:solidFill>
              </a:rPr>
              <a:t>counter max</a:t>
            </a:r>
            <a:r>
              <a:rPr lang="en-US" altLang="ja-JP" sz="2400"/>
              <a:t>) </a:t>
            </a:r>
            <a:r>
              <a:rPr lang="en-US" altLang="ja-JP" sz="2400">
                <a:solidFill>
                  <a:schemeClr val="tx2"/>
                </a:solidFill>
              </a:rPr>
              <a:t>product</a:t>
            </a:r>
            <a:r>
              <a:rPr lang="en-US" altLang="ja-JP" sz="2400"/>
              <a:t>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</a:t>
            </a:r>
            <a:r>
              <a:rPr lang="en-US" altLang="ja-JP" sz="2400">
                <a:solidFill>
                  <a:schemeClr val="tx2"/>
                </a:solidFill>
              </a:rPr>
              <a:t>counter product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(+ </a:t>
            </a:r>
            <a:r>
              <a:rPr lang="en-US" altLang="ja-JP" sz="2400">
                <a:solidFill>
                  <a:schemeClr val="tx2"/>
                </a:solidFill>
              </a:rPr>
              <a:t>counter</a:t>
            </a:r>
            <a:r>
              <a:rPr lang="en-US" altLang="ja-JP" sz="2400"/>
              <a:t> 1)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</a:t>
            </a:r>
            <a:r>
              <a:rPr lang="en-US" altLang="ja-JP" sz="2400">
                <a:solidFill>
                  <a:schemeClr val="tx2"/>
                </a:solidFill>
              </a:rPr>
              <a:t>max</a:t>
            </a:r>
            <a:r>
              <a:rPr lang="en-US" altLang="ja-JP" sz="2400"/>
              <a:t>)]))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97265" y="461803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141497" y="6348413"/>
            <a:ext cx="521712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865578" y="5151438"/>
            <a:ext cx="6696075" cy="1196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 </a:t>
            </a:r>
            <a:r>
              <a:rPr lang="en-US" altLang="ja-JP" sz="2400"/>
              <a:t>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 </a:t>
            </a:r>
            <a:r>
              <a:rPr lang="en-US" altLang="ja-JP" sz="2400"/>
              <a:t>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 </a:t>
            </a:r>
            <a:r>
              <a:rPr lang="en-US" altLang="ja-JP" sz="2400"/>
              <a:t>20)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「例題３．反復的プロセスでの階乗」の手順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4640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94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678259" y="4205288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6038" y="795338"/>
            <a:ext cx="5688012" cy="28003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 flipV="1">
            <a:off x="3438525" y="3598863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500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0"/>
            <a:ext cx="630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057650" y="25336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354513" y="26781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2036763" y="2735263"/>
            <a:ext cx="633412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720725" y="3695700"/>
            <a:ext cx="2120900" cy="4238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2257425" y="688975"/>
            <a:ext cx="4186238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4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443288" y="4478338"/>
            <a:ext cx="469900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24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396875" y="4121150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H="1" flipV="1">
            <a:off x="1055688" y="4438650"/>
            <a:ext cx="2430462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1894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78175" y="2416175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476750" y="3038475"/>
            <a:ext cx="33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!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1984375" y="30845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6392863" y="3095625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6492875" y="2398713"/>
            <a:ext cx="601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24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951038" y="36512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6392863" y="3608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151063" y="2409825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168400" y="5229225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入力は数値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832475" y="5337175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出力は数値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2573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! </a:t>
            </a:r>
            <a:r>
              <a:rPr lang="ja-JP" altLang="en-US" dirty="0"/>
              <a:t>関数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644894"/>
            <a:ext cx="8281988" cy="6213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buFontTx/>
              <a:buNone/>
            </a:pPr>
            <a:r>
              <a:rPr lang="en-US" altLang="ja-JP" dirty="0">
                <a:solidFill>
                  <a:srgbClr val="006600"/>
                </a:solidFill>
              </a:rPr>
              <a:t>;; ! : number -&gt; number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en-US" altLang="ja-JP" dirty="0">
                <a:solidFill>
                  <a:srgbClr val="006600"/>
                </a:solidFill>
              </a:rPr>
              <a:t>;; to compute n*(n-1)*...*2*1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en-US" altLang="ja-JP" dirty="0">
                <a:solidFill>
                  <a:srgbClr val="006600"/>
                </a:solidFill>
              </a:rPr>
              <a:t>;; (! 4) = 24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>
                <a:solidFill>
                  <a:schemeClr val="tx2"/>
                </a:solidFill>
              </a:rPr>
              <a:t> n</a:t>
            </a:r>
            <a:r>
              <a:rPr lang="en-US" altLang="ja-JP" dirty="0"/>
              <a:t>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>
                <a:solidFill>
                  <a:schemeClr val="accent2"/>
                </a:solidFill>
              </a:rPr>
              <a:t>factorial</a:t>
            </a:r>
            <a:r>
              <a:rPr lang="en-US" altLang="ja-JP" dirty="0"/>
              <a:t> 1 1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))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factorial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product counter n</a:t>
            </a:r>
            <a:r>
              <a:rPr lang="en-US" altLang="ja-JP" dirty="0"/>
              <a:t>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[(&gt; </a:t>
            </a:r>
            <a:r>
              <a:rPr lang="en-US" altLang="ja-JP" dirty="0">
                <a:solidFill>
                  <a:schemeClr val="tx2"/>
                </a:solidFill>
              </a:rPr>
              <a:t>counter n</a:t>
            </a:r>
            <a:r>
              <a:rPr lang="en-US" altLang="ja-JP" dirty="0"/>
              <a:t>) </a:t>
            </a:r>
            <a:r>
              <a:rPr lang="en-US" altLang="ja-JP" dirty="0">
                <a:solidFill>
                  <a:schemeClr val="tx2"/>
                </a:solidFill>
              </a:rPr>
              <a:t>product</a:t>
            </a:r>
            <a:r>
              <a:rPr lang="en-US" altLang="ja-JP" dirty="0"/>
              <a:t>]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[else (</a:t>
            </a:r>
            <a:r>
              <a:rPr lang="en-US" altLang="ja-JP" dirty="0">
                <a:solidFill>
                  <a:schemeClr val="accent2"/>
                </a:solidFill>
              </a:rPr>
              <a:t>factorial</a:t>
            </a:r>
            <a:r>
              <a:rPr lang="en-US" altLang="ja-JP" dirty="0"/>
              <a:t> (* </a:t>
            </a:r>
            <a:r>
              <a:rPr lang="en-US" altLang="ja-JP" dirty="0">
                <a:solidFill>
                  <a:schemeClr val="tx2"/>
                </a:solidFill>
              </a:rPr>
              <a:t>counter product</a:t>
            </a:r>
            <a:r>
              <a:rPr lang="en-US" altLang="ja-JP" dirty="0"/>
              <a:t>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                        (+ </a:t>
            </a:r>
            <a:r>
              <a:rPr lang="en-US" altLang="ja-JP" dirty="0">
                <a:solidFill>
                  <a:schemeClr val="tx2"/>
                </a:solidFill>
              </a:rPr>
              <a:t>counter</a:t>
            </a:r>
            <a:r>
              <a:rPr lang="en-US" altLang="ja-JP" dirty="0"/>
              <a:t> 1)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                       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)]))</a:t>
            </a:r>
          </a:p>
          <a:p>
            <a:pPr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en-US" altLang="ja-JP" dirty="0"/>
          </a:p>
          <a:p>
            <a:pPr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en-US" altLang="ja-JP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78430" y="4406900"/>
            <a:ext cx="3348038" cy="512762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96965" y="4961316"/>
            <a:ext cx="2392362" cy="45402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 flipV="1">
            <a:off x="4476701" y="5419417"/>
            <a:ext cx="302861" cy="386742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5300663" y="3879057"/>
            <a:ext cx="373062" cy="57467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089006" y="3459347"/>
            <a:ext cx="50736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folHlink"/>
                </a:solidFill>
              </a:rPr>
              <a:t>product ← counter</a:t>
            </a:r>
            <a:r>
              <a:rPr lang="ja-JP" altLang="en-US" dirty="0">
                <a:solidFill>
                  <a:schemeClr val="folHlink"/>
                </a:solidFill>
              </a:rPr>
              <a:t>・</a:t>
            </a:r>
            <a:r>
              <a:rPr lang="en-US" altLang="ja-JP" dirty="0">
                <a:solidFill>
                  <a:schemeClr val="folHlink"/>
                </a:solidFill>
              </a:rPr>
              <a:t>product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49750" y="5772151"/>
            <a:ext cx="39322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folHlink"/>
                </a:solidFill>
              </a:rPr>
              <a:t>counter ← counter + 1</a:t>
            </a:r>
          </a:p>
        </p:txBody>
      </p:sp>
    </p:spTree>
    <p:extLst>
      <p:ext uri="{BB962C8B-B14F-4D97-AF65-F5344CB8AC3E}">
        <p14:creationId xmlns:p14="http://schemas.microsoft.com/office/powerpoint/2010/main" val="38882103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30338"/>
            <a:ext cx="8528050" cy="41148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counter:</a:t>
            </a:r>
            <a:r>
              <a:rPr lang="en-US" altLang="ja-JP" sz="4000"/>
              <a:t>  1 </a:t>
            </a:r>
            <a:r>
              <a:rPr lang="ja-JP" altLang="en-US" sz="4000"/>
              <a:t>から </a:t>
            </a:r>
            <a:r>
              <a:rPr lang="en-US" altLang="ja-JP" sz="4000"/>
              <a:t>n </a:t>
            </a:r>
            <a:r>
              <a:rPr lang="ja-JP" altLang="en-US" sz="4000"/>
              <a:t>まで数えるカウンタ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product</a:t>
            </a:r>
            <a:r>
              <a:rPr lang="en-US" altLang="ja-JP" sz="4000"/>
              <a:t>: </a:t>
            </a:r>
            <a:r>
              <a:rPr lang="ja-JP" altLang="en-US" sz="4000"/>
              <a:t>部分積（計算の途中結果）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000"/>
              <a:t>とする．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000">
                <a:solidFill>
                  <a:schemeClr val="folHlink"/>
                </a:solidFill>
              </a:rPr>
              <a:t>	</a:t>
            </a:r>
            <a:r>
              <a:rPr lang="en-US" altLang="ja-JP" sz="4000">
                <a:solidFill>
                  <a:schemeClr val="folHlink"/>
                </a:solidFill>
              </a:rPr>
              <a:t>product ← counter</a:t>
            </a:r>
            <a:r>
              <a:rPr lang="ja-JP" altLang="en-US" sz="4000">
                <a:solidFill>
                  <a:schemeClr val="folHlink"/>
                </a:solidFill>
              </a:rPr>
              <a:t>・</a:t>
            </a:r>
            <a:r>
              <a:rPr lang="en-US" altLang="ja-JP" sz="4000">
                <a:solidFill>
                  <a:schemeClr val="folHlink"/>
                </a:solidFill>
              </a:rPr>
              <a:t>product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000">
                <a:solidFill>
                  <a:schemeClr val="folHlink"/>
                </a:solidFill>
              </a:rPr>
              <a:t>　　</a:t>
            </a:r>
            <a:r>
              <a:rPr lang="en-US" altLang="ja-JP" sz="4000">
                <a:solidFill>
                  <a:schemeClr val="folHlink"/>
                </a:solidFill>
              </a:rPr>
              <a:t>counter ← counter + 1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000"/>
              <a:t>を</a:t>
            </a:r>
            <a:r>
              <a:rPr lang="ja-JP" altLang="en-US" sz="4000">
                <a:solidFill>
                  <a:schemeClr val="tx2"/>
                </a:solidFill>
              </a:rPr>
              <a:t>繰り返す</a:t>
            </a:r>
            <a:r>
              <a:rPr lang="ja-JP" altLang="en-US" sz="4000"/>
              <a:t>．</a:t>
            </a:r>
            <a:r>
              <a:rPr lang="en-US" altLang="ja-JP" sz="4000"/>
              <a:t>counter </a:t>
            </a:r>
            <a:r>
              <a:rPr lang="ja-JP" altLang="en-US" sz="4000"/>
              <a:t>が </a:t>
            </a:r>
            <a:r>
              <a:rPr lang="en-US" altLang="ja-JP" sz="4000"/>
              <a:t>n </a:t>
            </a:r>
            <a:r>
              <a:rPr lang="ja-JP" altLang="en-US" sz="4000"/>
              <a:t>に達すると 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 sz="4000"/>
              <a:t>n!</a:t>
            </a:r>
            <a:r>
              <a:rPr lang="ja-JP" altLang="en-US" sz="4000"/>
              <a:t>が求まる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反復的プロセスでの階乗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369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517650"/>
            <a:ext cx="8266112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600">
                <a:solidFill>
                  <a:schemeClr val="accent2"/>
                </a:solidFill>
              </a:rPr>
              <a:t>counter &gt; n </a:t>
            </a:r>
            <a:r>
              <a:rPr lang="ja-JP" altLang="en-US" sz="3600">
                <a:solidFill>
                  <a:schemeClr val="accent2"/>
                </a:solidFill>
              </a:rPr>
              <a:t>ならば</a:t>
            </a:r>
            <a:r>
              <a:rPr lang="ja-JP" altLang="en-US" sz="3600"/>
              <a:t>：</a:t>
            </a:r>
            <a:r>
              <a:rPr lang="ja-JP" altLang="en-US" sz="3600">
                <a:solidFill>
                  <a:schemeClr val="tx2"/>
                </a:solidFill>
              </a:rPr>
              <a:t>→　終了条件</a:t>
            </a:r>
            <a:r>
              <a:rPr lang="ja-JP" altLang="en-US" sz="36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/>
              <a:t>		</a:t>
            </a:r>
            <a:r>
              <a:rPr lang="en-US" altLang="ja-JP" sz="3600"/>
              <a:t>product 	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自明な解</a:t>
            </a:r>
            <a:r>
              <a:rPr lang="ja-JP" altLang="en-US" sz="36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>
                <a:solidFill>
                  <a:schemeClr val="accent2"/>
                </a:solidFill>
              </a:rPr>
              <a:t>そうで無ければ</a:t>
            </a:r>
            <a:r>
              <a:rPr lang="ja-JP" altLang="en-US" sz="3600"/>
              <a:t>：　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sz="2800"/>
              <a:t>	</a:t>
            </a:r>
            <a:r>
              <a:rPr lang="ja-JP" altLang="en-US" sz="4000">
                <a:solidFill>
                  <a:schemeClr val="folHlink"/>
                </a:solidFill>
              </a:rPr>
              <a:t>	　</a:t>
            </a:r>
            <a:r>
              <a:rPr lang="ja-JP" altLang="en-US">
                <a:solidFill>
                  <a:schemeClr val="folHlink"/>
                </a:solidFill>
              </a:rPr>
              <a:t>次を実行する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			</a:t>
            </a:r>
            <a:r>
              <a:rPr lang="en-US" altLang="ja-JP">
                <a:solidFill>
                  <a:schemeClr val="folHlink"/>
                </a:solidFill>
              </a:rPr>
              <a:t>product ← counter</a:t>
            </a:r>
            <a:r>
              <a:rPr lang="ja-JP" altLang="en-US">
                <a:solidFill>
                  <a:schemeClr val="folHlink"/>
                </a:solidFill>
              </a:rPr>
              <a:t>・</a:t>
            </a:r>
            <a:r>
              <a:rPr lang="en-US" altLang="ja-JP">
                <a:solidFill>
                  <a:schemeClr val="folHlink"/>
                </a:solidFill>
              </a:rPr>
              <a:t>product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　　			</a:t>
            </a:r>
            <a:r>
              <a:rPr lang="en-US" altLang="ja-JP">
                <a:solidFill>
                  <a:schemeClr val="folHlink"/>
                </a:solidFill>
              </a:rPr>
              <a:t>counter ← counter + 1</a:t>
            </a:r>
            <a:endParaRPr lang="en-US" altLang="ja-JP" sz="2000"/>
          </a:p>
          <a:p>
            <a:pPr marL="609600" indent="-609600" eaLnBrk="1" hangingPunct="1"/>
            <a:endParaRPr lang="en-US" altLang="ja-JP" sz="2800"/>
          </a:p>
          <a:p>
            <a:pPr marL="609600" indent="-609600" eaLnBrk="1" hangingPunct="1"/>
            <a:endParaRPr lang="en-US" altLang="ja-JP" sz="2800"/>
          </a:p>
          <a:p>
            <a:pPr marL="609600" indent="-609600" eaLnBrk="1" hangingPunct="1"/>
            <a:endParaRPr lang="en-US" altLang="ja-JP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反復的プロセスでの階乗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4059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反復的プロセスでの階乗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039812"/>
            <a:ext cx="8281988" cy="581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buFontTx/>
              <a:buNone/>
            </a:pPr>
            <a:r>
              <a:rPr lang="en-US" altLang="ja-JP" dirty="0"/>
              <a:t>;; ! : number -&gt; number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en-US" altLang="ja-JP" dirty="0"/>
              <a:t>;; to compute n*(n-1)*...*2*1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en-US" altLang="ja-JP" dirty="0"/>
              <a:t>;; (! 4) = 24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>
                <a:solidFill>
                  <a:schemeClr val="tx2"/>
                </a:solidFill>
              </a:rPr>
              <a:t> n</a:t>
            </a:r>
            <a:r>
              <a:rPr lang="en-US" altLang="ja-JP" dirty="0"/>
              <a:t>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>
                <a:solidFill>
                  <a:schemeClr val="accent2"/>
                </a:solidFill>
              </a:rPr>
              <a:t>factorial</a:t>
            </a:r>
            <a:r>
              <a:rPr lang="en-US" altLang="ja-JP" dirty="0"/>
              <a:t> 1 1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))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factorial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product counter n</a:t>
            </a:r>
            <a:r>
              <a:rPr lang="en-US" altLang="ja-JP" dirty="0"/>
              <a:t>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[(&gt; </a:t>
            </a:r>
            <a:r>
              <a:rPr lang="en-US" altLang="ja-JP" dirty="0">
                <a:solidFill>
                  <a:schemeClr val="tx2"/>
                </a:solidFill>
              </a:rPr>
              <a:t>counter n</a:t>
            </a:r>
            <a:r>
              <a:rPr lang="en-US" altLang="ja-JP" dirty="0"/>
              <a:t>) </a:t>
            </a:r>
            <a:r>
              <a:rPr lang="en-US" altLang="ja-JP" dirty="0">
                <a:solidFill>
                  <a:schemeClr val="tx2"/>
                </a:solidFill>
              </a:rPr>
              <a:t>product</a:t>
            </a:r>
            <a:r>
              <a:rPr lang="en-US" altLang="ja-JP" dirty="0"/>
              <a:t>]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[else (</a:t>
            </a:r>
            <a:r>
              <a:rPr lang="en-US" altLang="ja-JP" dirty="0">
                <a:solidFill>
                  <a:schemeClr val="accent2"/>
                </a:solidFill>
              </a:rPr>
              <a:t>factorial</a:t>
            </a:r>
            <a:r>
              <a:rPr lang="en-US" altLang="ja-JP" dirty="0"/>
              <a:t> (* </a:t>
            </a:r>
            <a:r>
              <a:rPr lang="en-US" altLang="ja-JP" dirty="0">
                <a:solidFill>
                  <a:schemeClr val="tx2"/>
                </a:solidFill>
              </a:rPr>
              <a:t>counter product</a:t>
            </a:r>
            <a:r>
              <a:rPr lang="en-US" altLang="ja-JP" dirty="0"/>
              <a:t>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                        (+ </a:t>
            </a:r>
            <a:r>
              <a:rPr lang="en-US" altLang="ja-JP" dirty="0">
                <a:solidFill>
                  <a:schemeClr val="tx2"/>
                </a:solidFill>
              </a:rPr>
              <a:t>counter</a:t>
            </a:r>
            <a:r>
              <a:rPr lang="en-US" altLang="ja-JP" dirty="0"/>
              <a:t> 1)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r>
              <a:rPr lang="en-US" altLang="ja-JP" dirty="0"/>
              <a:t>                               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)]))</a:t>
            </a:r>
          </a:p>
          <a:p>
            <a:pPr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en-US" altLang="ja-JP" dirty="0"/>
          </a:p>
          <a:p>
            <a:pPr>
              <a:lnSpc>
                <a:spcPct val="125000"/>
              </a:lnSpc>
              <a:spcBef>
                <a:spcPct val="25000"/>
              </a:spcBef>
              <a:buFontTx/>
              <a:buNone/>
            </a:pPr>
            <a:endParaRPr lang="en-US" altLang="ja-JP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4526" y="4268320"/>
            <a:ext cx="1874224" cy="6508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2698750" y="2397125"/>
            <a:ext cx="3028950" cy="19526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727700" y="1778000"/>
            <a:ext cx="201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folHlink"/>
                </a:solidFill>
              </a:rPr>
              <a:t>終了条件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98750" y="4257938"/>
            <a:ext cx="1216902" cy="6477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213225" y="4057913"/>
            <a:ext cx="16208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自明な解</a:t>
            </a:r>
          </a:p>
        </p:txBody>
      </p:sp>
    </p:spTree>
    <p:extLst>
      <p:ext uri="{BB962C8B-B14F-4D97-AF65-F5344CB8AC3E}">
        <p14:creationId xmlns:p14="http://schemas.microsoft.com/office/powerpoint/2010/main" val="2318192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925888" y="3400425"/>
            <a:ext cx="4581525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935038" y="2543175"/>
            <a:ext cx="23479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(&gt; </a:t>
            </a:r>
            <a:r>
              <a:rPr lang="en-US" altLang="ja-JP">
                <a:solidFill>
                  <a:schemeClr val="tx2"/>
                </a:solidFill>
              </a:rPr>
              <a:t>counter n</a:t>
            </a:r>
            <a:r>
              <a:rPr lang="en-US" altLang="ja-JP"/>
              <a:t>)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079875" y="3595688"/>
            <a:ext cx="4673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factorial</a:t>
            </a:r>
            <a:r>
              <a:rPr lang="en-US" altLang="ja-JP" sz="2800"/>
              <a:t> (* </a:t>
            </a:r>
            <a:r>
              <a:rPr lang="en-US" altLang="ja-JP" sz="2800">
                <a:solidFill>
                  <a:schemeClr val="tx2"/>
                </a:solidFill>
              </a:rPr>
              <a:t>counter product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(+ </a:t>
            </a:r>
            <a:r>
              <a:rPr lang="en-US" altLang="ja-JP" sz="2800">
                <a:solidFill>
                  <a:schemeClr val="tx2"/>
                </a:solidFill>
              </a:rPr>
              <a:t>counter</a:t>
            </a:r>
            <a:r>
              <a:rPr lang="en-US" altLang="ja-JP" sz="2800"/>
              <a:t>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61450" name="AutoShape 10"/>
          <p:cNvCxnSpPr>
            <a:cxnSpLocks noChangeShapeType="1"/>
            <a:stCxn id="61443" idx="3"/>
            <a:endCxn id="61442" idx="0"/>
          </p:cNvCxnSpPr>
          <p:nvPr/>
        </p:nvCxnSpPr>
        <p:spPr bwMode="auto">
          <a:xfrm>
            <a:off x="4321175" y="2878138"/>
            <a:ext cx="189547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836613" y="5492750"/>
            <a:ext cx="36417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product </a:t>
            </a:r>
            <a:r>
              <a:rPr lang="ja-JP" altLang="en-US"/>
              <a:t>が自明の解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終了条件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150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dirty="0"/>
              <a:t>factorial </a:t>
            </a:r>
            <a:r>
              <a:rPr lang="ja-JP" altLang="en-US" dirty="0"/>
              <a:t>の内部に </a:t>
            </a:r>
            <a:r>
              <a:rPr lang="en-US" altLang="ja-JP" dirty="0"/>
              <a:t>factorial </a:t>
            </a:r>
            <a:r>
              <a:rPr lang="ja-JP" altLang="en-US" dirty="0"/>
              <a:t>が登場</a:t>
            </a:r>
          </a:p>
          <a:p>
            <a:pPr>
              <a:lnSpc>
                <a:spcPct val="80000"/>
              </a:lnSpc>
            </a:pPr>
            <a:endParaRPr lang="ja-JP" altLang="en-US" dirty="0"/>
          </a:p>
          <a:p>
            <a:pPr>
              <a:lnSpc>
                <a:spcPct val="80000"/>
              </a:lnSpc>
            </a:pPr>
            <a:endParaRPr lang="ja-JP" altLang="en-US" dirty="0"/>
          </a:p>
          <a:p>
            <a:pPr>
              <a:lnSpc>
                <a:spcPct val="80000"/>
              </a:lnSpc>
              <a:buNone/>
            </a:pPr>
            <a:endParaRPr lang="ja-JP" altLang="en-US" dirty="0"/>
          </a:p>
          <a:p>
            <a:pPr>
              <a:lnSpc>
                <a:spcPct val="80000"/>
              </a:lnSpc>
              <a:buNone/>
            </a:pPr>
            <a:endParaRPr lang="ja-JP" altLang="en-US" dirty="0"/>
          </a:p>
          <a:p>
            <a:pPr>
              <a:lnSpc>
                <a:spcPct val="80000"/>
              </a:lnSpc>
              <a:buNone/>
            </a:pPr>
            <a:endParaRPr lang="ja-JP" altLang="en-US" dirty="0"/>
          </a:p>
          <a:p>
            <a:pPr>
              <a:lnSpc>
                <a:spcPct val="80000"/>
              </a:lnSpc>
              <a:buNone/>
            </a:pPr>
            <a:endParaRPr lang="ja-JP" altLang="en-US" dirty="0"/>
          </a:p>
          <a:p>
            <a:pPr>
              <a:lnSpc>
                <a:spcPct val="80000"/>
              </a:lnSpc>
            </a:pPr>
            <a:r>
              <a:rPr lang="en-US" altLang="ja-JP" dirty="0"/>
              <a:t>factorial </a:t>
            </a:r>
            <a:r>
              <a:rPr lang="ja-JP" altLang="en-US" dirty="0"/>
              <a:t>の実行が繰り返される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>
                <a:solidFill>
                  <a:srgbClr val="006600"/>
                </a:solidFill>
              </a:rPr>
              <a:t>(factorial 6 4 10) = (factorial 24 5 10)</a:t>
            </a:r>
          </a:p>
          <a:p>
            <a:pPr>
              <a:lnSpc>
                <a:spcPct val="80000"/>
              </a:lnSpc>
              <a:buNone/>
            </a:pPr>
            <a:r>
              <a:rPr lang="en-US" altLang="ja-JP" dirty="0">
                <a:solidFill>
                  <a:srgbClr val="006600"/>
                </a:solidFill>
              </a:rPr>
              <a:t>		 (factorial 24 5 10) = (factorial 120 6 10)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例題４．ステップ実行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2098" y="1285281"/>
            <a:ext cx="5799138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factorial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product counter 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[(&gt; </a:t>
            </a:r>
            <a:r>
              <a:rPr lang="en-US" altLang="ja-JP" sz="2800">
                <a:solidFill>
                  <a:schemeClr val="tx2"/>
                </a:solidFill>
              </a:rPr>
              <a:t>counter 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product</a:t>
            </a:r>
            <a:r>
              <a:rPr lang="en-US" altLang="ja-JP" sz="28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(</a:t>
            </a:r>
            <a:r>
              <a:rPr lang="en-US" altLang="ja-JP" sz="2800">
                <a:solidFill>
                  <a:schemeClr val="accent2"/>
                </a:solidFill>
              </a:rPr>
              <a:t>factorial</a:t>
            </a:r>
            <a:r>
              <a:rPr lang="en-US" altLang="ja-JP" sz="2800"/>
              <a:t> (* </a:t>
            </a:r>
            <a:r>
              <a:rPr lang="en-US" altLang="ja-JP" sz="2800">
                <a:solidFill>
                  <a:schemeClr val="tx2"/>
                </a:solidFill>
              </a:rPr>
              <a:t>counter product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           (+ </a:t>
            </a:r>
            <a:r>
              <a:rPr lang="en-US" altLang="ja-JP" sz="2800">
                <a:solidFill>
                  <a:schemeClr val="tx2"/>
                </a:solidFill>
              </a:rPr>
              <a:t>counter</a:t>
            </a:r>
            <a:r>
              <a:rPr lang="en-US" altLang="ja-JP" sz="2800"/>
              <a:t>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          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)]))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17973" y="1294806"/>
            <a:ext cx="1209675" cy="4841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008498" y="2612431"/>
            <a:ext cx="1209675" cy="4841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0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12- 2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0221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例題４．ステップ実行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/>
              <a:t> </a:t>
            </a:r>
            <a:r>
              <a:rPr lang="ja-JP" altLang="en-US" dirty="0"/>
              <a:t>（例題３）について，実行結果に至る過程を見る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/>
              <a:t> 4) </a:t>
            </a:r>
            <a:r>
              <a:rPr lang="ja-JP" altLang="en-US" dirty="0"/>
              <a:t>から </a:t>
            </a:r>
            <a:r>
              <a:rPr lang="en-US" altLang="ja-JP" dirty="0"/>
              <a:t>24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71688" y="40671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rgbClr val="008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0650" y="3333750"/>
            <a:ext cx="4191000" cy="19304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factorial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product counter n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[(&gt; </a:t>
            </a:r>
            <a:r>
              <a:rPr lang="en-US" altLang="ja-JP" sz="2000">
                <a:solidFill>
                  <a:schemeClr val="tx2"/>
                </a:solidFill>
              </a:rPr>
              <a:t>counter n</a:t>
            </a:r>
            <a:r>
              <a:rPr lang="en-US" altLang="ja-JP" sz="2000"/>
              <a:t>) </a:t>
            </a:r>
            <a:r>
              <a:rPr lang="en-US" altLang="ja-JP" sz="2000">
                <a:solidFill>
                  <a:schemeClr val="tx2"/>
                </a:solidFill>
              </a:rPr>
              <a:t>product</a:t>
            </a:r>
            <a:r>
              <a:rPr lang="en-US" altLang="ja-JP" sz="20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[else (</a:t>
            </a:r>
            <a:r>
              <a:rPr lang="en-US" altLang="ja-JP" sz="2000">
                <a:solidFill>
                  <a:schemeClr val="accent2"/>
                </a:solidFill>
              </a:rPr>
              <a:t>factorial</a:t>
            </a:r>
            <a:r>
              <a:rPr lang="en-US" altLang="ja-JP" sz="2000"/>
              <a:t> (* </a:t>
            </a:r>
            <a:r>
              <a:rPr lang="en-US" altLang="ja-JP" sz="2000">
                <a:solidFill>
                  <a:schemeClr val="tx2"/>
                </a:solidFill>
              </a:rPr>
              <a:t>counter product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           (+ </a:t>
            </a:r>
            <a:r>
              <a:rPr lang="en-US" altLang="ja-JP" sz="2000">
                <a:solidFill>
                  <a:schemeClr val="tx2"/>
                </a:solidFill>
              </a:rPr>
              <a:t>counter</a:t>
            </a:r>
            <a:r>
              <a:rPr lang="en-US" altLang="ja-JP" sz="2000"/>
              <a:t>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          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)]))</a:t>
            </a:r>
            <a:endParaRPr lang="en-US" altLang="ja-JP" sz="24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	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49813" y="3203575"/>
            <a:ext cx="374650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1  1  4)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1  2  4)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2  3  4)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6  4  4)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24  5  4)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...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</a:t>
            </a:r>
            <a:r>
              <a:rPr lang="ja-JP" altLang="en-US" sz="2400"/>
              <a:t>　</a:t>
            </a:r>
            <a:r>
              <a:rPr lang="en-US" altLang="ja-JP" sz="2400"/>
              <a:t>24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808538" y="3206750"/>
            <a:ext cx="1190625" cy="3667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27625" y="6453188"/>
            <a:ext cx="952500" cy="279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412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598488" y="788988"/>
            <a:ext cx="6802437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lnSpc>
                <a:spcPct val="95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95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106488" y="1831975"/>
            <a:ext cx="7594600" cy="3387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>
                <a:solidFill>
                  <a:schemeClr val="tx2"/>
                </a:solidFill>
              </a:rPr>
              <a:t> 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1 1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product counter max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[(&gt; </a:t>
            </a:r>
            <a:r>
              <a:rPr lang="en-US" altLang="ja-JP" sz="2400">
                <a:solidFill>
                  <a:schemeClr val="tx2"/>
                </a:solidFill>
              </a:rPr>
              <a:t>counter max</a:t>
            </a:r>
            <a:r>
              <a:rPr lang="en-US" altLang="ja-JP" sz="2400"/>
              <a:t>) </a:t>
            </a:r>
            <a:r>
              <a:rPr lang="en-US" altLang="ja-JP" sz="2400">
                <a:solidFill>
                  <a:schemeClr val="tx2"/>
                </a:solidFill>
              </a:rPr>
              <a:t>product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</a:t>
            </a:r>
            <a:r>
              <a:rPr lang="en-US" altLang="ja-JP" sz="2400">
                <a:solidFill>
                  <a:schemeClr val="tx2"/>
                </a:solidFill>
              </a:rPr>
              <a:t>counter product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(+ </a:t>
            </a:r>
            <a:r>
              <a:rPr lang="en-US" altLang="ja-JP" sz="2400">
                <a:solidFill>
                  <a:schemeClr val="tx2"/>
                </a:solidFill>
              </a:rPr>
              <a:t>counter</a:t>
            </a:r>
            <a:r>
              <a:rPr lang="en-US" altLang="ja-JP" sz="2400"/>
              <a:t>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</a:t>
            </a:r>
            <a:r>
              <a:rPr lang="en-US" altLang="ja-JP" sz="2400">
                <a:solidFill>
                  <a:schemeClr val="tx2"/>
                </a:solidFill>
              </a:rPr>
              <a:t>max</a:t>
            </a:r>
            <a:r>
              <a:rPr lang="en-US" altLang="ja-JP" sz="2400"/>
              <a:t>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 </a:t>
            </a:r>
            <a:r>
              <a:rPr lang="en-US" altLang="ja-JP" sz="2400"/>
              <a:t>4)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574675" y="5135563"/>
            <a:ext cx="7715250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  <a:buFontTx/>
              <a:buChar char="•"/>
            </a:pPr>
            <a:r>
              <a:rPr lang="ja-JP" altLang="en-US" sz="2400"/>
              <a:t>　理解しながら進むこと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2389783" y="6311900"/>
            <a:ext cx="583981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☆</a:t>
            </a:r>
            <a:r>
              <a:rPr lang="ja-JP" altLang="en-US" sz="2400" dirty="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64519" name="Rectangle 10"/>
          <p:cNvSpPr>
            <a:spLocks noChangeArrowheads="1"/>
          </p:cNvSpPr>
          <p:nvPr/>
        </p:nvSpPr>
        <p:spPr bwMode="auto">
          <a:xfrm>
            <a:off x="1135063" y="1876425"/>
            <a:ext cx="5059362" cy="29575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20" name="Line 11"/>
          <p:cNvSpPr>
            <a:spLocks noChangeShapeType="1"/>
          </p:cNvSpPr>
          <p:nvPr/>
        </p:nvSpPr>
        <p:spPr bwMode="auto">
          <a:xfrm flipH="1">
            <a:off x="6203950" y="3516313"/>
            <a:ext cx="544513" cy="63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4521" name="Text Box 12"/>
          <p:cNvSpPr txBox="1">
            <a:spLocks noChangeArrowheads="1"/>
          </p:cNvSpPr>
          <p:nvPr/>
        </p:nvSpPr>
        <p:spPr bwMode="auto">
          <a:xfrm>
            <a:off x="6694488" y="3165475"/>
            <a:ext cx="2646362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例題３と同じ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「例題４．ステップ実行」の手順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7835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31800" y="596900"/>
            <a:ext cx="3798888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1  1  4)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1  2  4)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2  3  4)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6  4  4)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24  5  4)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24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82575" y="714375"/>
            <a:ext cx="1343025" cy="433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620838" y="6619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823913" y="6357938"/>
            <a:ext cx="758825" cy="3889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579563" y="627221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92100" y="1217613"/>
            <a:ext cx="6546850" cy="509587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2960687" y="5830296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(! 4) </a:t>
            </a:r>
            <a:r>
              <a:rPr lang="ja-JP" altLang="en-US" sz="3600" dirty="0"/>
              <a:t>から </a:t>
            </a:r>
            <a:r>
              <a:rPr lang="en-US" altLang="ja-JP" sz="3600" dirty="0"/>
              <a:t>24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2369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431800" y="596900"/>
            <a:ext cx="3798888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1  1  4)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1  2  4)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2  3  4)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6  4  4)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24  5  4)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24</a:t>
            </a:r>
          </a:p>
        </p:txBody>
      </p:sp>
      <p:sp>
        <p:nvSpPr>
          <p:cNvPr id="66564" name="AutoShape 10"/>
          <p:cNvSpPr>
            <a:spLocks/>
          </p:cNvSpPr>
          <p:nvPr/>
        </p:nvSpPr>
        <p:spPr bwMode="auto">
          <a:xfrm>
            <a:off x="4491038" y="1223963"/>
            <a:ext cx="327025" cy="4502150"/>
          </a:xfrm>
          <a:prstGeom prst="rightBrace">
            <a:avLst>
              <a:gd name="adj1" fmla="val 114725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5" name="Text Box 11"/>
          <p:cNvSpPr txBox="1">
            <a:spLocks noChangeArrowheads="1"/>
          </p:cNvSpPr>
          <p:nvPr/>
        </p:nvSpPr>
        <p:spPr bwMode="auto">
          <a:xfrm>
            <a:off x="4957763" y="2338388"/>
            <a:ext cx="4391025" cy="30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product, counter </a:t>
            </a:r>
            <a:r>
              <a:rPr lang="ja-JP" altLang="en-US">
                <a:solidFill>
                  <a:srgbClr val="003300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　値が変化する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・</a:t>
            </a:r>
            <a:r>
              <a:rPr lang="en-US" altLang="ja-JP">
                <a:solidFill>
                  <a:srgbClr val="003300"/>
                </a:solidFill>
              </a:rPr>
              <a:t>counter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　　→　繰り返し回数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・</a:t>
            </a:r>
            <a:r>
              <a:rPr lang="en-US" altLang="ja-JP">
                <a:solidFill>
                  <a:srgbClr val="003300"/>
                </a:solidFill>
              </a:rPr>
              <a:t>product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　　→　部分積</a:t>
            </a:r>
          </a:p>
        </p:txBody>
      </p:sp>
      <p:sp>
        <p:nvSpPr>
          <p:cNvPr id="66566" name="AutoShape 12"/>
          <p:cNvSpPr>
            <a:spLocks/>
          </p:cNvSpPr>
          <p:nvPr/>
        </p:nvSpPr>
        <p:spPr bwMode="auto">
          <a:xfrm rot="5400000">
            <a:off x="2668588" y="5556250"/>
            <a:ext cx="241300" cy="377825"/>
          </a:xfrm>
          <a:prstGeom prst="rightBrace">
            <a:avLst>
              <a:gd name="adj1" fmla="val 13048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7" name="AutoShape 13"/>
          <p:cNvSpPr>
            <a:spLocks/>
          </p:cNvSpPr>
          <p:nvPr/>
        </p:nvSpPr>
        <p:spPr bwMode="auto">
          <a:xfrm rot="5400000">
            <a:off x="3163888" y="5556250"/>
            <a:ext cx="241300" cy="377825"/>
          </a:xfrm>
          <a:prstGeom prst="rightBrace">
            <a:avLst>
              <a:gd name="adj1" fmla="val 13048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8" name="AutoShape 14"/>
          <p:cNvSpPr>
            <a:spLocks/>
          </p:cNvSpPr>
          <p:nvPr/>
        </p:nvSpPr>
        <p:spPr bwMode="auto">
          <a:xfrm rot="5400000">
            <a:off x="3582988" y="5556250"/>
            <a:ext cx="241300" cy="377825"/>
          </a:xfrm>
          <a:prstGeom prst="rightBrace">
            <a:avLst>
              <a:gd name="adj1" fmla="val 13048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9" name="Text Box 15"/>
          <p:cNvSpPr txBox="1">
            <a:spLocks noChangeArrowheads="1"/>
          </p:cNvSpPr>
          <p:nvPr/>
        </p:nvSpPr>
        <p:spPr bwMode="auto">
          <a:xfrm>
            <a:off x="1716088" y="6400800"/>
            <a:ext cx="11668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product</a:t>
            </a:r>
          </a:p>
        </p:txBody>
      </p:sp>
      <p:sp>
        <p:nvSpPr>
          <p:cNvPr id="66570" name="Line 16"/>
          <p:cNvSpPr>
            <a:spLocks noChangeShapeType="1"/>
          </p:cNvSpPr>
          <p:nvPr/>
        </p:nvSpPr>
        <p:spPr bwMode="auto">
          <a:xfrm flipV="1">
            <a:off x="2427288" y="5889625"/>
            <a:ext cx="307975" cy="5921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6571" name="Text Box 17"/>
          <p:cNvSpPr txBox="1">
            <a:spLocks noChangeArrowheads="1"/>
          </p:cNvSpPr>
          <p:nvPr/>
        </p:nvSpPr>
        <p:spPr bwMode="auto">
          <a:xfrm>
            <a:off x="2898775" y="6375400"/>
            <a:ext cx="11557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counter</a:t>
            </a:r>
          </a:p>
        </p:txBody>
      </p:sp>
      <p:sp>
        <p:nvSpPr>
          <p:cNvPr id="66572" name="Line 18"/>
          <p:cNvSpPr>
            <a:spLocks noChangeShapeType="1"/>
          </p:cNvSpPr>
          <p:nvPr/>
        </p:nvSpPr>
        <p:spPr bwMode="auto">
          <a:xfrm flipH="1" flipV="1">
            <a:off x="3255963" y="5903913"/>
            <a:ext cx="14287" cy="5794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6573" name="Line 19"/>
          <p:cNvSpPr>
            <a:spLocks noChangeShapeType="1"/>
          </p:cNvSpPr>
          <p:nvPr/>
        </p:nvSpPr>
        <p:spPr bwMode="auto">
          <a:xfrm flipH="1" flipV="1">
            <a:off x="3741738" y="5930900"/>
            <a:ext cx="471487" cy="4984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6574" name="Text Box 20"/>
          <p:cNvSpPr txBox="1">
            <a:spLocks noChangeArrowheads="1"/>
          </p:cNvSpPr>
          <p:nvPr/>
        </p:nvSpPr>
        <p:spPr bwMode="auto">
          <a:xfrm>
            <a:off x="3975100" y="63627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max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(! 4) </a:t>
            </a:r>
            <a:r>
              <a:rPr lang="ja-JP" altLang="en-US" sz="3600" dirty="0"/>
              <a:t>から </a:t>
            </a:r>
            <a:r>
              <a:rPr lang="en-US" altLang="ja-JP" sz="3600" dirty="0"/>
              <a:t>24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0687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679450" y="3336925"/>
            <a:ext cx="56388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folHlink"/>
                </a:solidFill>
              </a:rPr>
              <a:t>例　</a:t>
            </a:r>
            <a:r>
              <a:rPr lang="en-US" altLang="ja-JP" sz="3600">
                <a:solidFill>
                  <a:schemeClr val="folHlink"/>
                </a:solidFill>
              </a:rPr>
              <a:t>(! 3)</a:t>
            </a:r>
            <a:r>
              <a:rPr lang="ja-JP" altLang="en-US" sz="3600">
                <a:solidFill>
                  <a:schemeClr val="folHlink"/>
                </a:solidFill>
              </a:rPr>
              <a:t>　</a:t>
            </a:r>
            <a:r>
              <a:rPr lang="en-US" altLang="ja-JP" sz="3600">
                <a:solidFill>
                  <a:srgbClr val="003300"/>
                </a:solidFill>
              </a:rPr>
              <a:t>=</a:t>
            </a:r>
            <a:r>
              <a:rPr lang="en-US" altLang="ja-JP" sz="3600">
                <a:solidFill>
                  <a:schemeClr val="folHlink"/>
                </a:solidFill>
              </a:rPr>
              <a:t> (factorial 1 1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folHlink"/>
                </a:solidFill>
              </a:rPr>
              <a:t>		= (factorial 1 2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folHlink"/>
                </a:solidFill>
              </a:rPr>
              <a:t>		= (factorial 2 3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folHlink"/>
                </a:solidFill>
              </a:rPr>
              <a:t>		= (factorial 6 4 3)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61988" y="1223963"/>
            <a:ext cx="8150225" cy="2192337"/>
          </a:xfrm>
        </p:spPr>
        <p:txBody>
          <a:bodyPr/>
          <a:lstStyle/>
          <a:p>
            <a:pPr eaLnBrk="1" hangingPunct="1"/>
            <a:r>
              <a:rPr lang="ja-JP" altLang="en-US"/>
              <a:t>線形再帰的プロセスのような伸び縮みは無い</a:t>
            </a:r>
          </a:p>
          <a:p>
            <a:pPr eaLnBrk="1" hangingPunct="1"/>
            <a:r>
              <a:rPr lang="ja-JP" altLang="en-US"/>
              <a:t>関数を再帰的に呼び出す各ステップで計算が実行される</a:t>
            </a:r>
          </a:p>
        </p:txBody>
      </p:sp>
      <p:sp>
        <p:nvSpPr>
          <p:cNvPr id="67589" name="AutoShape 5"/>
          <p:cNvSpPr>
            <a:spLocks/>
          </p:cNvSpPr>
          <p:nvPr/>
        </p:nvSpPr>
        <p:spPr bwMode="auto">
          <a:xfrm rot="5400000">
            <a:off x="4367212" y="4716463"/>
            <a:ext cx="473075" cy="2774950"/>
          </a:xfrm>
          <a:prstGeom prst="rightBrace">
            <a:avLst>
              <a:gd name="adj1" fmla="val 48881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b="1">
              <a:solidFill>
                <a:srgbClr val="003300"/>
              </a:solidFill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387725" y="6343650"/>
            <a:ext cx="2646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伸び縮み無し</a:t>
            </a:r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164263" y="3606800"/>
            <a:ext cx="228600" cy="646113"/>
          </a:xfrm>
          <a:prstGeom prst="curvedLeftArrow">
            <a:avLst>
              <a:gd name="adj1" fmla="val 56528"/>
              <a:gd name="adj2" fmla="val 1130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2" name="AutoShape 8"/>
          <p:cNvSpPr>
            <a:spLocks noChangeArrowheads="1"/>
          </p:cNvSpPr>
          <p:nvPr/>
        </p:nvSpPr>
        <p:spPr bwMode="auto">
          <a:xfrm>
            <a:off x="6178550" y="4254500"/>
            <a:ext cx="228600" cy="646113"/>
          </a:xfrm>
          <a:prstGeom prst="curvedLeftArrow">
            <a:avLst>
              <a:gd name="adj1" fmla="val 56528"/>
              <a:gd name="adj2" fmla="val 1130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3" name="AutoShape 9"/>
          <p:cNvSpPr>
            <a:spLocks noChangeArrowheads="1"/>
          </p:cNvSpPr>
          <p:nvPr/>
        </p:nvSpPr>
        <p:spPr bwMode="auto">
          <a:xfrm>
            <a:off x="6203950" y="4864100"/>
            <a:ext cx="228600" cy="646113"/>
          </a:xfrm>
          <a:prstGeom prst="curvedLeftArrow">
            <a:avLst>
              <a:gd name="adj1" fmla="val 56528"/>
              <a:gd name="adj2" fmla="val 1130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6626225" y="3695700"/>
            <a:ext cx="25828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各ステップで，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product </a:t>
            </a:r>
            <a:r>
              <a:rPr lang="ja-JP" altLang="en-US" sz="2400"/>
              <a:t>と </a:t>
            </a:r>
            <a:r>
              <a:rPr lang="en-US" altLang="ja-JP" sz="2400"/>
              <a:t>counter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に関する計算が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実行される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反復的プロセスの特徴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6271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431800" y="596900"/>
            <a:ext cx="3798888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1  1  4)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1  2  4)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2  3  4)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6  4  4)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24  5  4)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24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892175" y="1181100"/>
            <a:ext cx="2947988" cy="16144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 flipH="1">
            <a:off x="3951288" y="1809750"/>
            <a:ext cx="954087" cy="414338"/>
          </a:xfrm>
          <a:prstGeom prst="rightArrow">
            <a:avLst>
              <a:gd name="adj1" fmla="val 50000"/>
              <a:gd name="adj2" fmla="val 575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133975" y="1104900"/>
            <a:ext cx="3556000" cy="52625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1 1 4)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[(&gt; 1 4)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(+ 1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4)])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[false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(+ 1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4)])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1 1) (+ 1 1)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(+ 1 1)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1 2 4)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810000" y="2287588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2800" dirty="0"/>
              <a:t>(factorial 1 1 4) </a:t>
            </a:r>
            <a:r>
              <a:rPr lang="ja-JP" altLang="en-US" sz="2800" dirty="0"/>
              <a:t>から </a:t>
            </a:r>
            <a:r>
              <a:rPr lang="en-US" altLang="ja-JP" sz="2800" dirty="0"/>
              <a:t>(factorial 1 2 4) </a:t>
            </a:r>
            <a:r>
              <a:rPr lang="ja-JP" altLang="en-US" sz="28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19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431800" y="596900"/>
            <a:ext cx="3798888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1  1  4)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1  2  4)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2  3  4)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6  4  4)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24  5  4)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24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892175" y="1181100"/>
            <a:ext cx="2947988" cy="16144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 flipH="1">
            <a:off x="3951288" y="1809750"/>
            <a:ext cx="954087" cy="414338"/>
          </a:xfrm>
          <a:prstGeom prst="rightArrow">
            <a:avLst>
              <a:gd name="adj1" fmla="val 50000"/>
              <a:gd name="adj2" fmla="val 575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5133975" y="1104900"/>
            <a:ext cx="3556000" cy="52625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1 1 4)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[(&gt; 1 4)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(+ 1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4)])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[false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(+ 1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        4)])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(* 1 1) (+ 1 1)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(+ 1 1)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factorial</a:t>
            </a:r>
            <a:r>
              <a:rPr lang="en-US" altLang="ja-JP" sz="2400"/>
              <a:t> 1 2 4)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10000" y="2287588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5478463" y="1582738"/>
            <a:ext cx="3135312" cy="17541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V="1">
            <a:off x="5095875" y="3332163"/>
            <a:ext cx="465138" cy="6397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817563" y="3595688"/>
            <a:ext cx="8120062" cy="25545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	</a:t>
            </a:r>
            <a:r>
              <a:rPr lang="en-US" altLang="ja-JP" sz="2000" dirty="0"/>
              <a:t>(define (</a:t>
            </a:r>
            <a:r>
              <a:rPr lang="en-US" altLang="ja-JP" sz="2000" dirty="0">
                <a:solidFill>
                  <a:schemeClr val="accent2"/>
                </a:solidFill>
              </a:rPr>
              <a:t>factorial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product counter n</a:t>
            </a:r>
            <a:r>
              <a:rPr lang="en-US" altLang="ja-JP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	  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	        [(&gt; </a:t>
            </a:r>
            <a:r>
              <a:rPr lang="en-US" altLang="ja-JP" sz="2000" dirty="0">
                <a:solidFill>
                  <a:schemeClr val="tx2"/>
                </a:solidFill>
              </a:rPr>
              <a:t>counter n</a:t>
            </a:r>
            <a:r>
              <a:rPr lang="en-US" altLang="ja-JP" sz="2000" dirty="0"/>
              <a:t>) </a:t>
            </a:r>
            <a:r>
              <a:rPr lang="en-US" altLang="ja-JP" sz="2000" dirty="0">
                <a:solidFill>
                  <a:schemeClr val="tx2"/>
                </a:solidFill>
              </a:rPr>
              <a:t>product</a:t>
            </a:r>
            <a:r>
              <a:rPr lang="en-US" altLang="ja-JP" sz="2000" dirty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	        [else (</a:t>
            </a:r>
            <a:r>
              <a:rPr lang="en-US" altLang="ja-JP" sz="2000" dirty="0">
                <a:solidFill>
                  <a:schemeClr val="accent2"/>
                </a:solidFill>
              </a:rPr>
              <a:t>factorial</a:t>
            </a:r>
            <a:r>
              <a:rPr lang="en-US" altLang="ja-JP" sz="2000" dirty="0"/>
              <a:t> (* </a:t>
            </a:r>
            <a:r>
              <a:rPr lang="en-US" altLang="ja-JP" sz="2000" dirty="0">
                <a:solidFill>
                  <a:schemeClr val="tx2"/>
                </a:solidFill>
              </a:rPr>
              <a:t>counter product</a:t>
            </a:r>
            <a:r>
              <a:rPr lang="en-US" altLang="ja-JP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	                                (+ </a:t>
            </a:r>
            <a:r>
              <a:rPr lang="en-US" altLang="ja-JP" sz="2000" dirty="0">
                <a:solidFill>
                  <a:schemeClr val="tx2"/>
                </a:solidFill>
              </a:rPr>
              <a:t>counter</a:t>
            </a:r>
            <a:r>
              <a:rPr lang="en-US" altLang="ja-JP" sz="2000" dirty="0"/>
              <a:t>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	                                </a:t>
            </a:r>
            <a:r>
              <a:rPr lang="en-US" altLang="ja-JP" sz="2000" dirty="0">
                <a:solidFill>
                  <a:schemeClr val="tx2"/>
                </a:solidFill>
              </a:rPr>
              <a:t>n</a:t>
            </a:r>
            <a:r>
              <a:rPr lang="en-US" altLang="ja-JP" sz="2000" dirty="0"/>
              <a:t>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の </a:t>
            </a:r>
            <a:r>
              <a:rPr lang="en-US" altLang="ja-JP" sz="2000" dirty="0">
                <a:solidFill>
                  <a:schemeClr val="tx2"/>
                </a:solidFill>
              </a:rPr>
              <a:t>counter</a:t>
            </a:r>
            <a:r>
              <a:rPr lang="en-US" altLang="ja-JP" sz="2000" dirty="0"/>
              <a:t> </a:t>
            </a:r>
            <a:r>
              <a:rPr lang="ja-JP" altLang="en-US" sz="2000" dirty="0"/>
              <a:t>を </a:t>
            </a:r>
            <a:r>
              <a:rPr lang="en-US" altLang="ja-JP" sz="2000" dirty="0"/>
              <a:t>1 </a:t>
            </a:r>
            <a:r>
              <a:rPr lang="ja-JP" altLang="en-US" sz="2000" dirty="0"/>
              <a:t>で，</a:t>
            </a:r>
            <a:r>
              <a:rPr lang="en-US" altLang="ja-JP" sz="2000" dirty="0">
                <a:solidFill>
                  <a:schemeClr val="tx2"/>
                </a:solidFill>
              </a:rPr>
              <a:t>product</a:t>
            </a:r>
            <a:r>
              <a:rPr lang="en-US" altLang="ja-JP" sz="2000" dirty="0"/>
              <a:t> </a:t>
            </a:r>
            <a:r>
              <a:rPr lang="ja-JP" altLang="en-US" sz="2000" dirty="0"/>
              <a:t>を </a:t>
            </a:r>
            <a:r>
              <a:rPr lang="en-US" altLang="ja-JP" sz="2000" dirty="0"/>
              <a:t>1 </a:t>
            </a:r>
            <a:r>
              <a:rPr lang="ja-JP" altLang="en-US" sz="2000" dirty="0"/>
              <a:t>で，</a:t>
            </a:r>
            <a:r>
              <a:rPr lang="en-US" altLang="ja-JP" sz="2000" dirty="0">
                <a:solidFill>
                  <a:schemeClr val="tx2"/>
                </a:solidFill>
              </a:rPr>
              <a:t>n</a:t>
            </a:r>
            <a:r>
              <a:rPr lang="en-US" altLang="ja-JP" sz="2000" dirty="0"/>
              <a:t> </a:t>
            </a:r>
            <a:r>
              <a:rPr lang="ja-JP" altLang="en-US" sz="2000" dirty="0"/>
              <a:t>を </a:t>
            </a:r>
            <a:r>
              <a:rPr lang="en-US" altLang="ja-JP" sz="2000" dirty="0"/>
              <a:t>4 </a:t>
            </a:r>
            <a:r>
              <a:rPr lang="ja-JP" altLang="en-US" sz="2000" dirty="0"/>
              <a:t>で置き換えたもの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564252" y="4238625"/>
            <a:ext cx="3914211" cy="150775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2800" dirty="0"/>
              <a:t>(factorial 1 1 4) </a:t>
            </a:r>
            <a:r>
              <a:rPr lang="ja-JP" altLang="en-US" sz="2800" dirty="0"/>
              <a:t>から </a:t>
            </a:r>
            <a:r>
              <a:rPr lang="en-US" altLang="ja-JP" sz="2800" dirty="0"/>
              <a:t>(factorial 1 2 4) </a:t>
            </a:r>
            <a:r>
              <a:rPr lang="ja-JP" altLang="en-US" sz="28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2236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431800" y="749300"/>
            <a:ext cx="4297363" cy="623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4)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3))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(* 4 (* 3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2)))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1))))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(* 1 (</a:t>
            </a:r>
            <a:r>
              <a:rPr lang="en-US" altLang="ja-JP" sz="2800">
                <a:solidFill>
                  <a:schemeClr val="accent2"/>
                </a:solidFill>
              </a:rPr>
              <a:t>!</a:t>
            </a:r>
            <a:r>
              <a:rPr lang="en-US" altLang="ja-JP" sz="2800"/>
              <a:t> 0)))))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...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(* 1 1))))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(* 2 1)))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(* 4 (* 3 2))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   (* 4 6)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None/>
            </a:pPr>
            <a:r>
              <a:rPr lang="en-US" altLang="ja-JP" sz="2800"/>
              <a:t>=</a:t>
            </a:r>
            <a:r>
              <a:rPr lang="ja-JP" altLang="en-US" sz="2800"/>
              <a:t>　</a:t>
            </a:r>
            <a:r>
              <a:rPr lang="en-US" altLang="ja-JP" sz="2800"/>
              <a:t>6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42913" y="750888"/>
            <a:ext cx="2260600" cy="13065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 flipH="1">
            <a:off x="2814638" y="1252538"/>
            <a:ext cx="1812925" cy="414337"/>
          </a:xfrm>
          <a:prstGeom prst="rightArrow">
            <a:avLst>
              <a:gd name="adj1" fmla="val 50000"/>
              <a:gd name="adj2" fmla="val 1093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4848225" y="863600"/>
            <a:ext cx="3235325" cy="3416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[(= 4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(* 4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(- 4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[false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(* 4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(- 4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(* 4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(- 4 1)))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(* 4 (</a:t>
            </a:r>
            <a:r>
              <a:rPr lang="en-US" altLang="ja-JP" sz="2400">
                <a:solidFill>
                  <a:schemeClr val="accent2"/>
                </a:solidFill>
              </a:rPr>
              <a:t>!</a:t>
            </a:r>
            <a:r>
              <a:rPr lang="en-US" altLang="ja-JP" sz="2400"/>
              <a:t> 3))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016250" y="1643063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この部分は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5168900" y="1343025"/>
            <a:ext cx="3013075" cy="10858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V="1">
            <a:off x="5145088" y="2457450"/>
            <a:ext cx="373062" cy="6731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836613" y="3127375"/>
            <a:ext cx="8120062" cy="30448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	 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	       [(=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0)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	       [else (*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(</a:t>
            </a:r>
            <a:r>
              <a:rPr lang="en-US" altLang="ja-JP" dirty="0">
                <a:solidFill>
                  <a:schemeClr val="accent2"/>
                </a:solidFill>
              </a:rPr>
              <a:t>!</a:t>
            </a:r>
            <a:r>
              <a:rPr lang="en-US" altLang="ja-JP" dirty="0"/>
              <a:t> (-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の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を </a:t>
            </a:r>
            <a:r>
              <a:rPr lang="en-US" altLang="ja-JP" dirty="0"/>
              <a:t>4 </a:t>
            </a:r>
            <a:r>
              <a:rPr lang="ja-JP" altLang="en-US" dirty="0"/>
              <a:t>で置き換えたもの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1532815" y="4182842"/>
            <a:ext cx="3927475" cy="142716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(! 4) </a:t>
            </a:r>
            <a:r>
              <a:rPr lang="ja-JP" altLang="en-US" sz="3600" dirty="0"/>
              <a:t>から </a:t>
            </a:r>
            <a:r>
              <a:rPr lang="en-US" altLang="ja-JP" sz="3600" dirty="0"/>
              <a:t>(* 4 (! 3)) </a:t>
            </a:r>
            <a:r>
              <a:rPr lang="ja-JP" altLang="en-US" sz="36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20708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431800" y="596900"/>
            <a:ext cx="3798888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!</a:t>
            </a:r>
            <a:r>
              <a:rPr lang="en-US" altLang="ja-JP"/>
              <a:t>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1  1  4)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1  2  4)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2  3  4)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6  4  4)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factorial</a:t>
            </a:r>
            <a:r>
              <a:rPr lang="en-US" altLang="ja-JP"/>
              <a:t> 24  5  4)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24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946916" y="5651500"/>
            <a:ext cx="5494337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n=4 </a:t>
            </a:r>
            <a:r>
              <a:rPr lang="ja-JP" altLang="en-US" sz="3600"/>
              <a:t>のとき，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5</a:t>
            </a:r>
            <a:r>
              <a:rPr lang="ja-JP" altLang="en-US" sz="3600">
                <a:solidFill>
                  <a:schemeClr val="tx2"/>
                </a:solidFill>
              </a:rPr>
              <a:t>回</a:t>
            </a:r>
            <a:r>
              <a:rPr lang="ja-JP" altLang="en-US" sz="3600"/>
              <a:t>繰り返して実行される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806825" y="11414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773488" y="21859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767138" y="321945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3754438" y="42322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3949700" y="524192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factorial </a:t>
            </a:r>
            <a:r>
              <a:rPr lang="ja-JP" altLang="en-US" sz="3600" dirty="0"/>
              <a:t>が繰り返される回数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766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538288"/>
            <a:ext cx="8270875" cy="28733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次のプログラムでは，</a:t>
            </a:r>
            <a:r>
              <a:rPr lang="en-US" altLang="ja-JP" sz="2800"/>
              <a:t>square </a:t>
            </a:r>
            <a:r>
              <a:rPr lang="ja-JP" altLang="en-US" sz="2800"/>
              <a:t>は何回実行されるか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tx2"/>
                </a:solidFill>
              </a:rPr>
              <a:t>square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(* </a:t>
            </a:r>
            <a:r>
              <a:rPr lang="en-US" altLang="ja-JP" sz="2800">
                <a:solidFill>
                  <a:schemeClr val="accent2"/>
                </a:solidFill>
              </a:rPr>
              <a:t>x x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tx2"/>
                </a:solidFill>
              </a:rPr>
              <a:t>total-square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accent2"/>
                </a:solidFill>
              </a:rPr>
              <a:t>x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    [(empty? </a:t>
            </a:r>
            <a:r>
              <a:rPr lang="en-US" altLang="ja-JP" sz="2800">
                <a:solidFill>
                  <a:schemeClr val="accent2"/>
                </a:solidFill>
              </a:rPr>
              <a:t>x</a:t>
            </a:r>
            <a:r>
              <a:rPr lang="en-US" altLang="ja-JP" sz="2800"/>
              <a:t>) 0]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    [else (+ (</a:t>
            </a:r>
            <a:r>
              <a:rPr lang="en-US" altLang="ja-JP" sz="2800">
                <a:solidFill>
                  <a:schemeClr val="tx2"/>
                </a:solidFill>
              </a:rPr>
              <a:t>square</a:t>
            </a:r>
            <a:r>
              <a:rPr lang="en-US" altLang="ja-JP" sz="2800"/>
              <a:t> (first </a:t>
            </a:r>
            <a:r>
              <a:rPr lang="en-US" altLang="ja-JP" sz="2800">
                <a:solidFill>
                  <a:schemeClr val="accent2"/>
                </a:solidFill>
              </a:rPr>
              <a:t>x</a:t>
            </a:r>
            <a:r>
              <a:rPr lang="en-US" altLang="ja-JP" sz="2800"/>
              <a:t>)) (</a:t>
            </a:r>
            <a:r>
              <a:rPr lang="en-US" altLang="ja-JP" sz="2800">
                <a:solidFill>
                  <a:schemeClr val="tx2"/>
                </a:solidFill>
              </a:rPr>
              <a:t>total-square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accent2"/>
                </a:solidFill>
              </a:rPr>
              <a:t>x</a:t>
            </a:r>
            <a:r>
              <a:rPr lang="en-US" altLang="ja-JP" sz="2800"/>
              <a:t>)))]))</a:t>
            </a:r>
            <a:endParaRPr lang="en-US" altLang="ja-JP" sz="2000"/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例題５．繰り返し回数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29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8083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/>
              <a:t>実行結果の例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520825" y="2671763"/>
            <a:ext cx="6064250" cy="11890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(total-square (list 10 20 30))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1400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409700" y="47894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1181100" y="4508500"/>
            <a:ext cx="753903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ja-JP" altLang="en-US" sz="2800"/>
              <a:t>　</a:t>
            </a:r>
            <a:r>
              <a:rPr lang="en-US" altLang="ja-JP" sz="2800"/>
              <a:t>square </a:t>
            </a:r>
            <a:r>
              <a:rPr lang="ja-JP" altLang="en-US" sz="2800"/>
              <a:t>は，リストの要素数だけ実行される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繰り返し回数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2853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1465263"/>
            <a:ext cx="8475663" cy="3687762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sz="3600">
                <a:solidFill>
                  <a:schemeClr val="tx2"/>
                </a:solidFill>
              </a:rPr>
              <a:t>ユークリッドの互助法を使って</a:t>
            </a:r>
            <a:r>
              <a:rPr lang="ja-JP" altLang="en-US" sz="3600"/>
              <a:t>，２つの整数 </a:t>
            </a:r>
            <a:r>
              <a:rPr lang="en-US" altLang="ja-JP" sz="3600"/>
              <a:t>m, n </a:t>
            </a:r>
            <a:r>
              <a:rPr lang="ja-JP" altLang="en-US" sz="3600"/>
              <a:t>から，最大公約数を求めるプログラム</a:t>
            </a:r>
            <a:r>
              <a:rPr lang="ja-JP" altLang="en-US" sz="3600">
                <a:solidFill>
                  <a:schemeClr val="accent2"/>
                </a:solidFill>
              </a:rPr>
              <a:t> </a:t>
            </a:r>
            <a:r>
              <a:rPr lang="en-US" altLang="ja-JP" sz="3600">
                <a:solidFill>
                  <a:schemeClr val="accent2"/>
                </a:solidFill>
              </a:rPr>
              <a:t>my-gcd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ja-JP" altLang="en-US" sz="3600">
                <a:solidFill>
                  <a:srgbClr val="0012FC"/>
                </a:solidFill>
              </a:rPr>
              <a:t> 	例）  </a:t>
            </a:r>
            <a:r>
              <a:rPr lang="en-US" altLang="ja-JP" sz="3600">
                <a:solidFill>
                  <a:srgbClr val="0012FC"/>
                </a:solidFill>
              </a:rPr>
              <a:t>180, 32 </a:t>
            </a:r>
            <a:r>
              <a:rPr lang="ja-JP" altLang="en-US" sz="3600">
                <a:solidFill>
                  <a:srgbClr val="0012FC"/>
                </a:solidFill>
              </a:rPr>
              <a:t>のとき：  </a:t>
            </a:r>
            <a:r>
              <a:rPr lang="en-US" altLang="ja-JP" sz="3600">
                <a:solidFill>
                  <a:srgbClr val="0012FC"/>
                </a:solidFill>
              </a:rPr>
              <a:t>4</a:t>
            </a:r>
            <a:endParaRPr lang="en-US" altLang="ja-JP" sz="3600"/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>
                <a:solidFill>
                  <a:schemeClr val="tx2"/>
                </a:solidFill>
              </a:rPr>
              <a:t>ユークリッドの互助法</a:t>
            </a:r>
            <a:r>
              <a:rPr lang="ja-JP" altLang="en-US" sz="3200"/>
              <a:t>を用いる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>
              <a:solidFill>
                <a:srgbClr val="0012FC"/>
              </a:solidFill>
            </a:endParaRP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例題６．最大公約数の計算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788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472487" cy="49339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２つの整数 </a:t>
            </a:r>
            <a:r>
              <a:rPr lang="en-US" altLang="ja-JP"/>
              <a:t>m, n </a:t>
            </a:r>
            <a:r>
              <a:rPr lang="ja-JP" altLang="en-US"/>
              <a:t>の最大公約数</a:t>
            </a:r>
            <a:r>
              <a:rPr lang="en-US" altLang="ja-JP"/>
              <a:t>: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/>
              <a:t>	</a:t>
            </a:r>
            <a:r>
              <a:rPr lang="ja-JP" altLang="en-US"/>
              <a:t>（</a:t>
            </a:r>
            <a:r>
              <a:rPr lang="en-US" altLang="ja-JP"/>
              <a:t>m, n </a:t>
            </a:r>
            <a:r>
              <a:rPr lang="ja-JP" altLang="en-US"/>
              <a:t>は正または０）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>
                <a:solidFill>
                  <a:srgbClr val="0012FC"/>
                </a:solidFill>
              </a:rPr>
              <a:t>n = 0 </a:t>
            </a:r>
            <a:r>
              <a:rPr lang="ja-JP" altLang="en-US">
                <a:solidFill>
                  <a:srgbClr val="0012FC"/>
                </a:solidFill>
              </a:rPr>
              <a:t>なら</a:t>
            </a:r>
            <a:endParaRPr lang="ja-JP" altLang="en-US"/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/>
              <a:t>	最大公約数は </a:t>
            </a:r>
            <a:r>
              <a:rPr lang="en-US" altLang="ja-JP"/>
              <a:t>m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>
                <a:solidFill>
                  <a:srgbClr val="0012FC"/>
                </a:solidFill>
              </a:rPr>
              <a:t>n ≠ 0 </a:t>
            </a:r>
            <a:r>
              <a:rPr lang="ja-JP" altLang="en-US">
                <a:solidFill>
                  <a:srgbClr val="0012FC"/>
                </a:solidFill>
              </a:rPr>
              <a:t>なら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/>
              <a:t>	最大公約数は， 「</a:t>
            </a:r>
            <a:r>
              <a:rPr lang="en-US" altLang="ja-JP"/>
              <a:t>m </a:t>
            </a:r>
            <a:r>
              <a:rPr lang="ja-JP" altLang="en-US"/>
              <a:t>を </a:t>
            </a:r>
            <a:r>
              <a:rPr lang="en-US" altLang="ja-JP"/>
              <a:t>n </a:t>
            </a:r>
            <a:r>
              <a:rPr lang="ja-JP" altLang="en-US"/>
              <a:t>で割った余り」 と </a:t>
            </a:r>
            <a:r>
              <a:rPr lang="en-US" altLang="ja-JP"/>
              <a:t>n </a:t>
            </a:r>
            <a:r>
              <a:rPr lang="ja-JP" altLang="en-US"/>
              <a:t>の最大公約数に等しい 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ユークリッドの互助法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79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48609" y="724084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499459" y="1849622"/>
            <a:ext cx="7580312" cy="30226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my-gcd: number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to find the greatest common divisor of n and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Example: (my-gcd 180 32) =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m 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</a:t>
            </a:r>
            <a:r>
              <a:rPr lang="en-US" altLang="ja-JP" sz="2400">
                <a:solidFill>
                  <a:schemeClr val="tx2"/>
                </a:solidFill>
              </a:rPr>
              <a:t> m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</a:t>
            </a:r>
            <a:r>
              <a:rPr lang="en-US" altLang="ja-JP" sz="2400">
                <a:solidFill>
                  <a:schemeClr val="tx2"/>
                </a:solidFill>
              </a:rPr>
              <a:t>m n</a:t>
            </a:r>
            <a:r>
              <a:rPr lang="en-US" altLang="ja-JP" sz="2400"/>
              <a:t>))]))</a:t>
            </a:r>
            <a:endParaRPr lang="en-US" altLang="ja-JP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43846" y="4986522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130277" y="6188075"/>
            <a:ext cx="515542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12159" y="5580247"/>
            <a:ext cx="6696075" cy="5286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mygcd</a:t>
            </a:r>
            <a:r>
              <a:rPr lang="en-US" altLang="ja-JP" sz="2800"/>
              <a:t> 180 32)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「例題６．最大公約数の計算」の手順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2093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0"/>
            <a:ext cx="7783513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2712755" y="4157663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125413" y="855663"/>
            <a:ext cx="7516812" cy="252253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29" name="Line 4"/>
          <p:cNvSpPr>
            <a:spLocks noChangeShapeType="1"/>
          </p:cNvSpPr>
          <p:nvPr/>
        </p:nvSpPr>
        <p:spPr bwMode="auto">
          <a:xfrm flipH="1" flipV="1">
            <a:off x="3455988" y="3411538"/>
            <a:ext cx="460375" cy="746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2153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13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4925"/>
            <a:ext cx="7783513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1" name="Text Box 5"/>
          <p:cNvSpPr txBox="1">
            <a:spLocks noChangeArrowheads="1"/>
          </p:cNvSpPr>
          <p:nvPr/>
        </p:nvSpPr>
        <p:spPr bwMode="auto">
          <a:xfrm>
            <a:off x="3957638" y="24971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78852" name="Line 6"/>
          <p:cNvSpPr>
            <a:spLocks noChangeShapeType="1"/>
          </p:cNvSpPr>
          <p:nvPr/>
        </p:nvSpPr>
        <p:spPr bwMode="auto">
          <a:xfrm flipH="1">
            <a:off x="1639888" y="2554288"/>
            <a:ext cx="633412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8853" name="Rectangle 7"/>
          <p:cNvSpPr>
            <a:spLocks noChangeArrowheads="1"/>
          </p:cNvSpPr>
          <p:nvPr/>
        </p:nvSpPr>
        <p:spPr bwMode="auto">
          <a:xfrm>
            <a:off x="355600" y="3562350"/>
            <a:ext cx="3187700" cy="4238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4" name="Text Box 8"/>
          <p:cNvSpPr txBox="1">
            <a:spLocks noChangeArrowheads="1"/>
          </p:cNvSpPr>
          <p:nvPr/>
        </p:nvSpPr>
        <p:spPr bwMode="auto">
          <a:xfrm>
            <a:off x="1860550" y="508000"/>
            <a:ext cx="6032500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my-gcd</a:t>
            </a:r>
            <a:r>
              <a:rPr lang="en-US" altLang="ja-JP"/>
              <a:t> 180 32)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180 </a:t>
            </a:r>
            <a:r>
              <a:rPr lang="ja-JP" altLang="en-US">
                <a:solidFill>
                  <a:srgbClr val="008000"/>
                </a:solidFill>
              </a:rPr>
              <a:t>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32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78855" name="Text Box 9"/>
          <p:cNvSpPr txBox="1">
            <a:spLocks noChangeArrowheads="1"/>
          </p:cNvSpPr>
          <p:nvPr/>
        </p:nvSpPr>
        <p:spPr bwMode="auto">
          <a:xfrm>
            <a:off x="3527425" y="4359275"/>
            <a:ext cx="4494213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4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78856" name="Rectangle 10"/>
          <p:cNvSpPr>
            <a:spLocks noChangeArrowheads="1"/>
          </p:cNvSpPr>
          <p:nvPr/>
        </p:nvSpPr>
        <p:spPr bwMode="auto">
          <a:xfrm>
            <a:off x="0" y="3940175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7" name="Line 11"/>
          <p:cNvSpPr>
            <a:spLocks noChangeShapeType="1"/>
          </p:cNvSpPr>
          <p:nvPr/>
        </p:nvSpPr>
        <p:spPr bwMode="auto">
          <a:xfrm flipH="1" flipV="1">
            <a:off x="658813" y="4257675"/>
            <a:ext cx="2863850" cy="5540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29144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178175" y="2416175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878263" y="3001963"/>
            <a:ext cx="158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my-gcd</a:t>
            </a: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1984375" y="30845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auto">
          <a:xfrm>
            <a:off x="6392863" y="3095625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492875" y="2398713"/>
            <a:ext cx="39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1951038" y="36512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6392863" y="3608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1560513" y="2359025"/>
            <a:ext cx="14589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180 32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517525" y="5305425"/>
            <a:ext cx="43402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入力は，２つの数値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5959475" y="5362575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出力は数値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4483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3063" y="1079500"/>
            <a:ext cx="8493125" cy="60118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;; my-gcd: number number -&gt; number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;; to find the greatest common divisor of n and m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;; Example: (my-gcd 180 32) = 4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my-gcd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m n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/>
              <a:t> 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0)</a:t>
            </a:r>
            <a:r>
              <a:rPr lang="en-US" altLang="ja-JP">
                <a:solidFill>
                  <a:schemeClr val="tx2"/>
                </a:solidFill>
              </a:rPr>
              <a:t> m</a:t>
            </a:r>
            <a:r>
              <a:rPr lang="en-US" altLang="ja-JP"/>
              <a:t>]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/>
              <a:t>        [else (</a:t>
            </a:r>
            <a:r>
              <a:rPr lang="en-US" altLang="ja-JP">
                <a:solidFill>
                  <a:schemeClr val="accent2"/>
                </a:solidFill>
              </a:rPr>
              <a:t>my-gcd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endParaRPr lang="en-US" altLang="ja-JP"/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/>
              <a:t>                        (remainder </a:t>
            </a:r>
            <a:r>
              <a:rPr lang="en-US" altLang="ja-JP">
                <a:solidFill>
                  <a:schemeClr val="tx2"/>
                </a:solidFill>
              </a:rPr>
              <a:t>m n</a:t>
            </a:r>
            <a:r>
              <a:rPr lang="en-US" altLang="ja-JP"/>
              <a:t>))]))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my-</a:t>
            </a:r>
            <a:r>
              <a:rPr lang="en-US" altLang="ja-JP" sz="4000" dirty="0" err="1"/>
              <a:t>gcd</a:t>
            </a:r>
            <a:r>
              <a:rPr lang="en-US" altLang="ja-JP" sz="4000" dirty="0"/>
              <a:t> </a:t>
            </a:r>
            <a:r>
              <a:rPr lang="ja-JP" altLang="en-US" sz="4000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4385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281113"/>
            <a:ext cx="8266112" cy="5103812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600">
                <a:solidFill>
                  <a:schemeClr val="accent2"/>
                </a:solidFill>
              </a:rPr>
              <a:t>n = 0 </a:t>
            </a:r>
            <a:r>
              <a:rPr lang="ja-JP" altLang="en-US" sz="3600">
                <a:solidFill>
                  <a:schemeClr val="accent2"/>
                </a:solidFill>
              </a:rPr>
              <a:t>ならば</a:t>
            </a:r>
            <a:r>
              <a:rPr lang="ja-JP" altLang="en-US" sz="3600"/>
              <a:t>：　	</a:t>
            </a:r>
            <a:r>
              <a:rPr lang="ja-JP" altLang="en-US" sz="3600">
                <a:solidFill>
                  <a:schemeClr val="tx2"/>
                </a:solidFill>
              </a:rPr>
              <a:t>→　終了条件</a:t>
            </a:r>
            <a:r>
              <a:rPr lang="ja-JP" altLang="en-US" sz="36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/>
              <a:t>		</a:t>
            </a:r>
            <a:r>
              <a:rPr lang="en-US" altLang="ja-JP" sz="3600"/>
              <a:t>m 		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自明な解</a:t>
            </a:r>
            <a:r>
              <a:rPr lang="ja-JP" altLang="en-US" sz="36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>
                <a:solidFill>
                  <a:schemeClr val="accent2"/>
                </a:solidFill>
              </a:rPr>
              <a:t>そうで無ければ</a:t>
            </a:r>
            <a:r>
              <a:rPr lang="ja-JP" altLang="en-US" sz="360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	</a:t>
            </a:r>
            <a:r>
              <a:rPr lang="en-US" altLang="ja-JP" sz="3200"/>
              <a:t>(1)  n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en-US" altLang="ja-JP" sz="3200"/>
              <a:t>	(2)  m </a:t>
            </a:r>
            <a:r>
              <a:rPr lang="ja-JP" altLang="en-US" sz="3200"/>
              <a:t>を </a:t>
            </a:r>
            <a:r>
              <a:rPr lang="en-US" altLang="ja-JP" sz="3200"/>
              <a:t>n </a:t>
            </a:r>
            <a:r>
              <a:rPr lang="ja-JP" altLang="en-US" sz="3200"/>
              <a:t>で割った余り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	の２数の最大公約数を求める．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endParaRPr lang="en-US" altLang="ja-JP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14363" y="6086475"/>
            <a:ext cx="8289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以上のことを，</a:t>
            </a:r>
            <a:r>
              <a:rPr lang="en-US" altLang="ja-JP">
                <a:solidFill>
                  <a:schemeClr val="accent2"/>
                </a:solidFill>
              </a:rPr>
              <a:t>n </a:t>
            </a:r>
            <a:r>
              <a:rPr lang="ja-JP" altLang="en-US">
                <a:solidFill>
                  <a:schemeClr val="accent2"/>
                </a:solidFill>
              </a:rPr>
              <a:t>が０に達するまで繰り返す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最大公約数の計算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60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3063" y="498475"/>
            <a:ext cx="8451850" cy="6359525"/>
          </a:xfrm>
        </p:spPr>
        <p:txBody>
          <a:bodyPr/>
          <a:lstStyle/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;; my-</a:t>
            </a:r>
            <a:r>
              <a:rPr lang="en-US" altLang="ja-JP" dirty="0" err="1"/>
              <a:t>gcd</a:t>
            </a:r>
            <a:r>
              <a:rPr lang="en-US" altLang="ja-JP" dirty="0"/>
              <a:t>: number number -&gt; number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;; to find the greatest common divisor of n and m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;; Example: (my-</a:t>
            </a:r>
            <a:r>
              <a:rPr lang="en-US" altLang="ja-JP" dirty="0" err="1"/>
              <a:t>gcd</a:t>
            </a:r>
            <a:r>
              <a:rPr lang="en-US" altLang="ja-JP" dirty="0"/>
              <a:t> 180 32) = 4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my-</a:t>
            </a:r>
            <a:r>
              <a:rPr lang="en-US" altLang="ja-JP" dirty="0" err="1">
                <a:solidFill>
                  <a:schemeClr val="accent2"/>
                </a:solidFill>
              </a:rPr>
              <a:t>gcd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m n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        [(=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lang="en-US" altLang="ja-JP" dirty="0"/>
              <a:t> 0)</a:t>
            </a:r>
            <a:r>
              <a:rPr lang="en-US" altLang="ja-JP" dirty="0">
                <a:solidFill>
                  <a:schemeClr val="tx2"/>
                </a:solidFill>
              </a:rPr>
              <a:t> m</a:t>
            </a:r>
            <a:r>
              <a:rPr lang="en-US" altLang="ja-JP" dirty="0"/>
              <a:t>]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        [else (</a:t>
            </a:r>
            <a:r>
              <a:rPr lang="en-US" altLang="ja-JP" dirty="0">
                <a:solidFill>
                  <a:schemeClr val="accent2"/>
                </a:solidFill>
              </a:rPr>
              <a:t>my-</a:t>
            </a:r>
            <a:r>
              <a:rPr lang="en-US" altLang="ja-JP" dirty="0" err="1">
                <a:solidFill>
                  <a:schemeClr val="accent2"/>
                </a:solidFill>
              </a:rPr>
              <a:t>gcd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n</a:t>
            </a:r>
            <a:endParaRPr lang="en-US" altLang="ja-JP" dirty="0"/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en-US" altLang="ja-JP" dirty="0"/>
              <a:t>                        (remainder </a:t>
            </a:r>
            <a:r>
              <a:rPr lang="en-US" altLang="ja-JP" dirty="0">
                <a:solidFill>
                  <a:schemeClr val="tx2"/>
                </a:solidFill>
              </a:rPr>
              <a:t>m n</a:t>
            </a:r>
            <a:r>
              <a:rPr lang="en-US" altLang="ja-JP" dirty="0"/>
              <a:t>))]))</a:t>
            </a:r>
            <a:endParaRPr lang="en-US" altLang="ja-JP" sz="2800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034057" y="4092438"/>
            <a:ext cx="1119188" cy="6477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210395" y="4101963"/>
            <a:ext cx="406400" cy="6477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2758082" y="4171813"/>
            <a:ext cx="16208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72773" y="3975597"/>
            <a:ext cx="895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終了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条件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3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en-US" altLang="ja-JP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</a:t>
            </a:r>
            <a:r>
              <a:rPr lang="en-US" altLang="ja-JP" sz="3200" dirty="0">
                <a:solidFill>
                  <a:srgbClr val="008000"/>
                </a:solidFill>
              </a:rPr>
              <a:t>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14258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3925888" y="3400425"/>
            <a:ext cx="4581525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1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223963" y="2560638"/>
            <a:ext cx="1292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0)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110038" y="3816350"/>
            <a:ext cx="451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 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/>
              <a:t>    (remainder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83978" name="AutoShape 10"/>
          <p:cNvCxnSpPr>
            <a:cxnSpLocks noChangeShapeType="1"/>
            <a:stCxn id="83971" idx="3"/>
            <a:endCxn id="83970" idx="0"/>
          </p:cNvCxnSpPr>
          <p:nvPr/>
        </p:nvCxnSpPr>
        <p:spPr bwMode="auto">
          <a:xfrm>
            <a:off x="4321175" y="2878138"/>
            <a:ext cx="189547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1138238" y="5467350"/>
            <a:ext cx="2327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m </a:t>
            </a:r>
            <a:r>
              <a:rPr lang="ja-JP" altLang="en-US" sz="2800"/>
              <a:t>が自明の解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終了条件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68572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431" y="1307904"/>
            <a:ext cx="8485187" cy="5550095"/>
          </a:xfrm>
        </p:spPr>
        <p:txBody>
          <a:bodyPr/>
          <a:lstStyle/>
          <a:p>
            <a:pPr eaLnBrk="1" hangingPunct="1"/>
            <a:r>
              <a:rPr lang="en-US" altLang="ja-JP" dirty="0"/>
              <a:t>my-</a:t>
            </a:r>
            <a:r>
              <a:rPr lang="en-US" altLang="ja-JP" dirty="0" err="1"/>
              <a:t>gcd</a:t>
            </a:r>
            <a:r>
              <a:rPr lang="en-US" altLang="ja-JP" dirty="0"/>
              <a:t> </a:t>
            </a:r>
            <a:r>
              <a:rPr lang="ja-JP" altLang="en-US" dirty="0"/>
              <a:t>の内部に </a:t>
            </a:r>
            <a:r>
              <a:rPr lang="en-US" altLang="ja-JP" dirty="0"/>
              <a:t>my-</a:t>
            </a:r>
            <a:r>
              <a:rPr lang="en-US" altLang="ja-JP" dirty="0" err="1"/>
              <a:t>gcd</a:t>
            </a:r>
            <a:r>
              <a:rPr lang="en-US" altLang="ja-JP" dirty="0"/>
              <a:t> </a:t>
            </a:r>
            <a:r>
              <a:rPr lang="ja-JP" altLang="en-US" dirty="0"/>
              <a:t>が登場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r>
              <a:rPr lang="en-US" altLang="ja-JP" dirty="0"/>
              <a:t>my-</a:t>
            </a:r>
            <a:r>
              <a:rPr lang="en-US" altLang="ja-JP" dirty="0" err="1"/>
              <a:t>gcd</a:t>
            </a:r>
            <a:r>
              <a:rPr lang="en-US" altLang="ja-JP" dirty="0"/>
              <a:t>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my-</a:t>
            </a:r>
            <a:r>
              <a:rPr lang="en-US" altLang="ja-JP" dirty="0" err="1">
                <a:solidFill>
                  <a:schemeClr val="accent2"/>
                </a:solidFill>
              </a:rPr>
              <a:t>gcd</a:t>
            </a:r>
            <a:r>
              <a:rPr lang="en-US" altLang="ja-JP" dirty="0"/>
              <a:t> 180 32)</a:t>
            </a:r>
            <a:endParaRPr lang="en-US" altLang="ja-JP" dirty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6600"/>
                </a:solidFill>
              </a:rPr>
              <a:t>		=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my-</a:t>
            </a:r>
            <a:r>
              <a:rPr lang="en-US" altLang="ja-JP" dirty="0" err="1">
                <a:solidFill>
                  <a:schemeClr val="accent2"/>
                </a:solidFill>
              </a:rPr>
              <a:t>gcd</a:t>
            </a:r>
            <a:r>
              <a:rPr lang="en-US" altLang="ja-JP" dirty="0"/>
              <a:t> 32 20) </a:t>
            </a:r>
            <a:endParaRPr lang="en-US" altLang="ja-JP" dirty="0">
              <a:solidFill>
                <a:srgbClr val="006600"/>
              </a:solidFill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562100" y="1846263"/>
            <a:ext cx="5113338" cy="223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[(=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0)</a:t>
            </a:r>
            <a:r>
              <a:rPr lang="en-US" altLang="ja-JP" sz="2800">
                <a:solidFill>
                  <a:schemeClr val="tx2"/>
                </a:solidFill>
              </a:rPr>
              <a:t> m</a:t>
            </a:r>
            <a:r>
              <a:rPr lang="en-US" altLang="ja-JP" sz="28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endParaRPr lang="en-US" altLang="ja-JP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   (remainder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))]))</a:t>
            </a:r>
            <a:endParaRPr lang="en-US" altLang="ja-JP" sz="3600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865438" y="1892300"/>
            <a:ext cx="1141412" cy="4841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164832" y="3186853"/>
            <a:ext cx="1123950" cy="4841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最大公約数の計算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19291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my-</a:t>
            </a:r>
            <a:r>
              <a:rPr lang="en-US" altLang="ja-JP" dirty="0" err="1">
                <a:solidFill>
                  <a:schemeClr val="accent2"/>
                </a:solidFill>
              </a:rPr>
              <a:t>gcd</a:t>
            </a:r>
            <a:r>
              <a:rPr lang="en-US" altLang="ja-JP" dirty="0"/>
              <a:t> </a:t>
            </a:r>
            <a:r>
              <a:rPr lang="ja-JP" altLang="en-US" dirty="0"/>
              <a:t>（例題６）について，実行結果に至る過程を見る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my-</a:t>
            </a:r>
            <a:r>
              <a:rPr lang="en-US" altLang="ja-JP" dirty="0" err="1">
                <a:solidFill>
                  <a:schemeClr val="accent2"/>
                </a:solidFill>
              </a:rPr>
              <a:t>gcd</a:t>
            </a:r>
            <a:r>
              <a:rPr lang="en-US" altLang="ja-JP" dirty="0"/>
              <a:t> 180 32) </a:t>
            </a:r>
            <a:r>
              <a:rPr lang="ja-JP" altLang="en-US" dirty="0"/>
              <a:t>から </a:t>
            </a:r>
            <a:r>
              <a:rPr lang="en-US" altLang="ja-JP" dirty="0"/>
              <a:t>4 </a:t>
            </a:r>
            <a:r>
              <a:rPr lang="ja-JP" altLang="en-US" dirty="0"/>
              <a:t>に至る過程を見る</a:t>
            </a:r>
          </a:p>
          <a:p>
            <a:pPr lvl="1">
              <a:lnSpc>
                <a:spcPct val="90000"/>
              </a:lnSpc>
            </a:pPr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例題７．ステップ実行</a:t>
            </a:r>
            <a:r>
              <a:rPr lang="ja-JP" altLang="en-US" dirty="0"/>
              <a:t>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71688" y="40671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rgbClr val="008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650" y="3284538"/>
            <a:ext cx="4406900" cy="19272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m 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</a:t>
            </a:r>
            <a:r>
              <a:rPr lang="en-US" altLang="ja-JP" sz="2400">
                <a:solidFill>
                  <a:schemeClr val="tx2"/>
                </a:solidFill>
              </a:rPr>
              <a:t> m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</a:t>
            </a:r>
            <a:r>
              <a:rPr lang="en-US" altLang="ja-JP" sz="2400">
                <a:solidFill>
                  <a:schemeClr val="tx2"/>
                </a:solidFill>
              </a:rPr>
              <a:t>m n</a:t>
            </a:r>
            <a:r>
              <a:rPr lang="en-US" altLang="ja-JP" sz="2400"/>
              <a:t>))]))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57750" y="2911475"/>
            <a:ext cx="374650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180 32)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32 20)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20 12)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12 8)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8 4)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4 0)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4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906963" y="2917825"/>
            <a:ext cx="2157412" cy="3667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162550" y="6456363"/>
            <a:ext cx="952500" cy="279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6209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598488" y="788988"/>
            <a:ext cx="6802437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lnSpc>
                <a:spcPct val="95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95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106488" y="1831975"/>
            <a:ext cx="7594600" cy="3387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my-gcd: number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to find the greatest common divisor of n and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;; Example: (my-gcd 180 32) =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m 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</a:t>
            </a:r>
            <a:r>
              <a:rPr lang="en-US" altLang="ja-JP" sz="2400">
                <a:solidFill>
                  <a:schemeClr val="tx2"/>
                </a:solidFill>
              </a:rPr>
              <a:t> m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</a:t>
            </a:r>
            <a:r>
              <a:rPr lang="en-US" altLang="ja-JP" sz="2400">
                <a:solidFill>
                  <a:schemeClr val="tx2"/>
                </a:solidFill>
              </a:rPr>
              <a:t>m n</a:t>
            </a:r>
            <a:r>
              <a:rPr lang="en-US" altLang="ja-JP" sz="2400"/>
              <a:t>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180 32)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74675" y="5211763"/>
            <a:ext cx="7715250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lnSpc>
                <a:spcPct val="95000"/>
              </a:lnSpc>
              <a:spcBef>
                <a:spcPct val="0"/>
              </a:spcBef>
              <a:buFontTx/>
              <a:buChar char="•"/>
            </a:pPr>
            <a:r>
              <a:rPr lang="ja-JP" altLang="en-US" sz="2400"/>
              <a:t>　理解しながら進むこと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3344862" y="6321426"/>
            <a:ext cx="4945063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87047" name="Rectangle 10"/>
          <p:cNvSpPr>
            <a:spLocks noChangeArrowheads="1"/>
          </p:cNvSpPr>
          <p:nvPr/>
        </p:nvSpPr>
        <p:spPr bwMode="auto">
          <a:xfrm>
            <a:off x="1135063" y="1876425"/>
            <a:ext cx="6110287" cy="29575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7048" name="Line 11"/>
          <p:cNvSpPr>
            <a:spLocks noChangeShapeType="1"/>
          </p:cNvSpPr>
          <p:nvPr/>
        </p:nvSpPr>
        <p:spPr bwMode="auto">
          <a:xfrm flipH="1">
            <a:off x="7216775" y="3363913"/>
            <a:ext cx="544513" cy="63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7049" name="Text Box 12"/>
          <p:cNvSpPr txBox="1">
            <a:spLocks noChangeArrowheads="1"/>
          </p:cNvSpPr>
          <p:nvPr/>
        </p:nvSpPr>
        <p:spPr bwMode="auto">
          <a:xfrm>
            <a:off x="7745413" y="2830513"/>
            <a:ext cx="1416050" cy="1077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例題６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>
                <a:solidFill>
                  <a:schemeClr val="accent2"/>
                </a:solidFill>
              </a:rPr>
              <a:t>「例題７．ステップ実行」の手順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7111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92200"/>
            <a:ext cx="4414838" cy="53260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180 32)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32 20)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20 12)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12 8)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8 4)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4 0)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4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4729163" y="1331913"/>
            <a:ext cx="4414837" cy="532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623888" y="6253163"/>
            <a:ext cx="614362" cy="3540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1235075" y="612616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292100" y="1598613"/>
            <a:ext cx="6546850" cy="46148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2925763" y="5664200"/>
            <a:ext cx="38782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282575" y="1095375"/>
            <a:ext cx="2611438" cy="433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ja-JP" sz="2400">
              <a:solidFill>
                <a:schemeClr val="tx2"/>
              </a:solidFill>
            </a:endParaRP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2925763" y="10160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(my-</a:t>
            </a:r>
            <a:r>
              <a:rPr lang="en-US" altLang="ja-JP" sz="3200" dirty="0" err="1"/>
              <a:t>gcd</a:t>
            </a:r>
            <a:r>
              <a:rPr lang="en-US" altLang="ja-JP" sz="3200" dirty="0"/>
              <a:t> 180 32)</a:t>
            </a:r>
            <a:r>
              <a:rPr lang="ja-JP" altLang="en-US" dirty="0"/>
              <a:t> </a:t>
            </a:r>
            <a:r>
              <a:rPr lang="ja-JP" altLang="en-US" sz="3200" dirty="0"/>
              <a:t>から </a:t>
            </a:r>
            <a:r>
              <a:rPr lang="en-US" altLang="ja-JP" sz="3200" dirty="0"/>
              <a:t>4 </a:t>
            </a:r>
            <a:r>
              <a:rPr lang="ja-JP" altLang="en-US" sz="3200" dirty="0"/>
              <a:t>が得られる過程の概略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04186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9144000" cy="714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(my-gcd 180 32)</a:t>
            </a:r>
            <a:r>
              <a:rPr lang="ja-JP" altLang="en-US" sz="3200"/>
              <a:t>から </a:t>
            </a:r>
            <a:r>
              <a:rPr lang="en-US" altLang="ja-JP" sz="3200"/>
              <a:t>(my-gcd 32 20) </a:t>
            </a:r>
            <a:r>
              <a:rPr lang="ja-JP" altLang="en-US" sz="3200"/>
              <a:t>が得られる過程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92200"/>
            <a:ext cx="4414838" cy="53260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180 32)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32 20)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20 12)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12 8)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8 4)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4 0)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4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4729163" y="1331913"/>
            <a:ext cx="4414837" cy="532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89093" name="Rectangle 11"/>
          <p:cNvSpPr>
            <a:spLocks noChangeArrowheads="1"/>
          </p:cNvSpPr>
          <p:nvPr/>
        </p:nvSpPr>
        <p:spPr bwMode="auto">
          <a:xfrm>
            <a:off x="269875" y="1565275"/>
            <a:ext cx="2705100" cy="889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9094" name="AutoShape 12"/>
          <p:cNvSpPr>
            <a:spLocks noChangeArrowheads="1"/>
          </p:cNvSpPr>
          <p:nvPr/>
        </p:nvSpPr>
        <p:spPr bwMode="auto">
          <a:xfrm flipH="1">
            <a:off x="3086100" y="1839913"/>
            <a:ext cx="1108075" cy="414337"/>
          </a:xfrm>
          <a:prstGeom prst="rightArrow">
            <a:avLst>
              <a:gd name="adj1" fmla="val 50000"/>
              <a:gd name="adj2" fmla="val 668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9095" name="Text Box 13"/>
          <p:cNvSpPr txBox="1">
            <a:spLocks noChangeArrowheads="1"/>
          </p:cNvSpPr>
          <p:nvPr/>
        </p:nvSpPr>
        <p:spPr bwMode="auto">
          <a:xfrm>
            <a:off x="4386263" y="1335088"/>
            <a:ext cx="4697412" cy="4502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180 32)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[(= 32 0) 180]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180 32))])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[false 180]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180 32))])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(remainder 180 32))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32 20)</a:t>
            </a:r>
          </a:p>
        </p:txBody>
      </p:sp>
      <p:sp>
        <p:nvSpPr>
          <p:cNvPr id="89096" name="Text Box 14"/>
          <p:cNvSpPr txBox="1">
            <a:spLocks noChangeArrowheads="1"/>
          </p:cNvSpPr>
          <p:nvPr/>
        </p:nvSpPr>
        <p:spPr bwMode="auto">
          <a:xfrm>
            <a:off x="2979738" y="2319338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89097" name="Text Box 15"/>
          <p:cNvSpPr txBox="1">
            <a:spLocks noChangeArrowheads="1"/>
          </p:cNvSpPr>
          <p:nvPr/>
        </p:nvSpPr>
        <p:spPr bwMode="auto">
          <a:xfrm>
            <a:off x="5266531" y="5859464"/>
            <a:ext cx="3340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</a:rPr>
              <a:t>180 </a:t>
            </a:r>
            <a:r>
              <a:rPr lang="ja-JP" altLang="en-US" sz="2400" dirty="0">
                <a:solidFill>
                  <a:srgbClr val="006600"/>
                </a:solidFill>
              </a:rPr>
              <a:t>を </a:t>
            </a:r>
            <a:r>
              <a:rPr lang="en-US" altLang="ja-JP" sz="2400" dirty="0">
                <a:solidFill>
                  <a:srgbClr val="006600"/>
                </a:solidFill>
              </a:rPr>
              <a:t>32 </a:t>
            </a:r>
            <a:r>
              <a:rPr lang="ja-JP" altLang="en-US" sz="2400" dirty="0">
                <a:solidFill>
                  <a:srgbClr val="006600"/>
                </a:solidFill>
              </a:rPr>
              <a:t>で割った余り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</a:rPr>
              <a:t>は </a:t>
            </a:r>
            <a:r>
              <a:rPr lang="en-US" altLang="ja-JP" sz="2400" dirty="0">
                <a:solidFill>
                  <a:srgbClr val="006600"/>
                </a:solidFill>
              </a:rPr>
              <a:t>20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95050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92200"/>
            <a:ext cx="4414838" cy="53260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180 32)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32 20)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20 12)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12 8)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8 4)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4 0)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4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729163" y="1331913"/>
            <a:ext cx="4414837" cy="532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269875" y="1565275"/>
            <a:ext cx="2705100" cy="889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 flipH="1">
            <a:off x="3086100" y="1839913"/>
            <a:ext cx="1108075" cy="414337"/>
          </a:xfrm>
          <a:prstGeom prst="rightArrow">
            <a:avLst>
              <a:gd name="adj1" fmla="val 50000"/>
              <a:gd name="adj2" fmla="val 668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4386263" y="1335088"/>
            <a:ext cx="4697412" cy="4502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180 32)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[(= 32 0) 180]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180 32))])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[false 180]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(remainder 180 32))])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(remainder 180 32))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my-gcd</a:t>
            </a:r>
            <a:r>
              <a:rPr lang="en-US" altLang="ja-JP" sz="2400"/>
              <a:t> 32 20)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2979738" y="2319338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90121" name="Rectangle 11"/>
          <p:cNvSpPr>
            <a:spLocks noChangeArrowheads="1"/>
          </p:cNvSpPr>
          <p:nvPr/>
        </p:nvSpPr>
        <p:spPr bwMode="auto">
          <a:xfrm>
            <a:off x="4672013" y="1814513"/>
            <a:ext cx="4343400" cy="14033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2" name="Line 12"/>
          <p:cNvSpPr>
            <a:spLocks noChangeShapeType="1"/>
          </p:cNvSpPr>
          <p:nvPr/>
        </p:nvSpPr>
        <p:spPr bwMode="auto">
          <a:xfrm flipV="1">
            <a:off x="4648200" y="3227388"/>
            <a:ext cx="209550" cy="3746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23" name="Text Box 13"/>
          <p:cNvSpPr txBox="1">
            <a:spLocks noChangeArrowheads="1"/>
          </p:cNvSpPr>
          <p:nvPr/>
        </p:nvSpPr>
        <p:spPr bwMode="auto">
          <a:xfrm>
            <a:off x="339725" y="3598863"/>
            <a:ext cx="8120063" cy="31099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	</a:t>
            </a:r>
            <a:r>
              <a:rPr lang="en-US" altLang="ja-JP" sz="2800" dirty="0"/>
              <a:t>(define (</a:t>
            </a:r>
            <a:r>
              <a:rPr lang="en-US" altLang="ja-JP" sz="2800" dirty="0">
                <a:solidFill>
                  <a:schemeClr val="accent2"/>
                </a:solidFill>
              </a:rPr>
              <a:t>my-</a:t>
            </a:r>
            <a:r>
              <a:rPr lang="en-US" altLang="ja-JP" sz="2800" dirty="0" err="1">
                <a:solidFill>
                  <a:schemeClr val="accent2"/>
                </a:solidFill>
              </a:rPr>
              <a:t>gcd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m n</a:t>
            </a:r>
            <a:r>
              <a:rPr lang="en-US" altLang="ja-JP" sz="2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	    (</a:t>
            </a:r>
            <a:r>
              <a:rPr lang="en-US" altLang="ja-JP" sz="2800" dirty="0" err="1"/>
              <a:t>cond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	        [(= </a:t>
            </a:r>
            <a:r>
              <a:rPr lang="en-US" altLang="ja-JP" sz="2800" dirty="0">
                <a:solidFill>
                  <a:schemeClr val="tx2"/>
                </a:solidFill>
              </a:rPr>
              <a:t>n</a:t>
            </a:r>
            <a:r>
              <a:rPr lang="en-US" altLang="ja-JP" sz="2800" dirty="0"/>
              <a:t> 0)</a:t>
            </a:r>
            <a:r>
              <a:rPr lang="en-US" altLang="ja-JP" sz="2800" dirty="0">
                <a:solidFill>
                  <a:schemeClr val="tx2"/>
                </a:solidFill>
              </a:rPr>
              <a:t> m</a:t>
            </a:r>
            <a:r>
              <a:rPr lang="en-US" altLang="ja-JP" sz="2800" dirty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	        [else (</a:t>
            </a:r>
            <a:r>
              <a:rPr lang="en-US" altLang="ja-JP" sz="2800" dirty="0">
                <a:solidFill>
                  <a:schemeClr val="accent2"/>
                </a:solidFill>
              </a:rPr>
              <a:t>my-</a:t>
            </a:r>
            <a:r>
              <a:rPr lang="en-US" altLang="ja-JP" sz="2800" dirty="0" err="1">
                <a:solidFill>
                  <a:schemeClr val="accent2"/>
                </a:solidFill>
              </a:rPr>
              <a:t>gcd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n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	                        (remainder </a:t>
            </a:r>
            <a:r>
              <a:rPr lang="en-US" altLang="ja-JP" sz="2800" dirty="0">
                <a:solidFill>
                  <a:schemeClr val="tx2"/>
                </a:solidFill>
              </a:rPr>
              <a:t>m n</a:t>
            </a:r>
            <a:r>
              <a:rPr lang="en-US" altLang="ja-JP" sz="2800" dirty="0"/>
              <a:t>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の </a:t>
            </a:r>
            <a:r>
              <a:rPr lang="en-US" altLang="ja-JP" sz="2800" dirty="0">
                <a:solidFill>
                  <a:schemeClr val="tx2"/>
                </a:solidFill>
              </a:rPr>
              <a:t>m</a:t>
            </a:r>
            <a:r>
              <a:rPr lang="en-US" altLang="ja-JP" sz="2800" dirty="0"/>
              <a:t> </a:t>
            </a:r>
            <a:r>
              <a:rPr lang="ja-JP" altLang="en-US" sz="2800" dirty="0"/>
              <a:t>を </a:t>
            </a:r>
            <a:r>
              <a:rPr lang="en-US" altLang="ja-JP" sz="2800" dirty="0"/>
              <a:t>180 </a:t>
            </a:r>
            <a:r>
              <a:rPr lang="ja-JP" altLang="en-US" sz="2800" dirty="0"/>
              <a:t>で，</a:t>
            </a:r>
            <a:r>
              <a:rPr lang="en-US" altLang="ja-JP" sz="2800" dirty="0">
                <a:solidFill>
                  <a:schemeClr val="tx2"/>
                </a:solidFill>
              </a:rPr>
              <a:t>n</a:t>
            </a:r>
            <a:r>
              <a:rPr lang="en-US" altLang="ja-JP" sz="2800" dirty="0"/>
              <a:t> </a:t>
            </a:r>
            <a:r>
              <a:rPr lang="ja-JP" altLang="en-US" sz="2800" dirty="0"/>
              <a:t>を </a:t>
            </a:r>
            <a:r>
              <a:rPr lang="en-US" altLang="ja-JP" sz="2800" dirty="0"/>
              <a:t>32 </a:t>
            </a:r>
            <a:r>
              <a:rPr lang="ja-JP" altLang="en-US" sz="2800" dirty="0"/>
              <a:t>で置き換えたもの</a:t>
            </a:r>
          </a:p>
        </p:txBody>
      </p:sp>
      <p:sp>
        <p:nvSpPr>
          <p:cNvPr id="90124" name="Rectangle 14"/>
          <p:cNvSpPr>
            <a:spLocks noChangeArrowheads="1"/>
          </p:cNvSpPr>
          <p:nvPr/>
        </p:nvSpPr>
        <p:spPr bwMode="auto">
          <a:xfrm>
            <a:off x="1159138" y="4523582"/>
            <a:ext cx="4344091" cy="16446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(my-</a:t>
            </a:r>
            <a:r>
              <a:rPr lang="en-US" altLang="ja-JP" sz="3200" dirty="0" err="1"/>
              <a:t>gcd</a:t>
            </a:r>
            <a:r>
              <a:rPr lang="en-US" altLang="ja-JP" sz="3200" dirty="0"/>
              <a:t> 180 32) </a:t>
            </a:r>
            <a:r>
              <a:rPr lang="ja-JP" altLang="en-US" sz="3200" dirty="0"/>
              <a:t>から </a:t>
            </a:r>
            <a:r>
              <a:rPr lang="en-US" altLang="ja-JP" sz="3200" dirty="0"/>
              <a:t>(my-</a:t>
            </a:r>
            <a:r>
              <a:rPr lang="en-US" altLang="ja-JP" sz="3200" dirty="0" err="1"/>
              <a:t>gcd</a:t>
            </a:r>
            <a:r>
              <a:rPr lang="en-US" altLang="ja-JP" sz="3200" dirty="0"/>
              <a:t> 32 20) </a:t>
            </a:r>
            <a:r>
              <a:rPr lang="ja-JP" altLang="en-US" sz="32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0199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92200"/>
            <a:ext cx="4414838" cy="53260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180 32)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32 20)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20 12)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12 8)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8 4)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my-gcd</a:t>
            </a:r>
            <a:r>
              <a:rPr lang="en-US" altLang="ja-JP" sz="2800"/>
              <a:t> 4 0)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= 4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4729163" y="1331913"/>
            <a:ext cx="4414837" cy="532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</p:txBody>
      </p:sp>
      <p:sp>
        <p:nvSpPr>
          <p:cNvPr id="91141" name="Text Box 12"/>
          <p:cNvSpPr txBox="1">
            <a:spLocks noChangeArrowheads="1"/>
          </p:cNvSpPr>
          <p:nvPr/>
        </p:nvSpPr>
        <p:spPr bwMode="auto">
          <a:xfrm>
            <a:off x="2781300" y="10175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91142" name="Text Box 13"/>
          <p:cNvSpPr txBox="1">
            <a:spLocks noChangeArrowheads="1"/>
          </p:cNvSpPr>
          <p:nvPr/>
        </p:nvSpPr>
        <p:spPr bwMode="auto">
          <a:xfrm>
            <a:off x="2889250" y="188753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91143" name="Text Box 14"/>
          <p:cNvSpPr txBox="1">
            <a:spLocks noChangeArrowheads="1"/>
          </p:cNvSpPr>
          <p:nvPr/>
        </p:nvSpPr>
        <p:spPr bwMode="auto">
          <a:xfrm>
            <a:off x="2887663" y="274002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91144" name="Text Box 15"/>
          <p:cNvSpPr txBox="1">
            <a:spLocks noChangeArrowheads="1"/>
          </p:cNvSpPr>
          <p:nvPr/>
        </p:nvSpPr>
        <p:spPr bwMode="auto">
          <a:xfrm>
            <a:off x="2716213" y="357663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91145" name="Text Box 16"/>
          <p:cNvSpPr txBox="1">
            <a:spLocks noChangeArrowheads="1"/>
          </p:cNvSpPr>
          <p:nvPr/>
        </p:nvSpPr>
        <p:spPr bwMode="auto">
          <a:xfrm>
            <a:off x="2527300" y="44323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91146" name="Text Box 17"/>
          <p:cNvSpPr txBox="1">
            <a:spLocks noChangeArrowheads="1"/>
          </p:cNvSpPr>
          <p:nvPr/>
        </p:nvSpPr>
        <p:spPr bwMode="auto">
          <a:xfrm>
            <a:off x="2543175" y="52705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91147" name="Text Box 18"/>
          <p:cNvSpPr txBox="1">
            <a:spLocks noChangeArrowheads="1"/>
          </p:cNvSpPr>
          <p:nvPr/>
        </p:nvSpPr>
        <p:spPr bwMode="auto">
          <a:xfrm>
            <a:off x="3011488" y="5586413"/>
            <a:ext cx="5494337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m=180, n=32 </a:t>
            </a:r>
            <a:r>
              <a:rPr lang="ja-JP" altLang="en-US" sz="3600"/>
              <a:t>のとき，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tx2"/>
                </a:solidFill>
              </a:rPr>
              <a:t>6</a:t>
            </a:r>
            <a:r>
              <a:rPr lang="ja-JP" altLang="en-US" sz="3600">
                <a:solidFill>
                  <a:schemeClr val="tx2"/>
                </a:solidFill>
              </a:rPr>
              <a:t>回</a:t>
            </a:r>
            <a:r>
              <a:rPr lang="ja-JP" altLang="en-US" sz="3600"/>
              <a:t>繰り返して実行される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my-</a:t>
            </a:r>
            <a:r>
              <a:rPr lang="en-US" altLang="ja-JP" sz="3600" dirty="0" err="1"/>
              <a:t>gcd</a:t>
            </a:r>
            <a:r>
              <a:rPr lang="en-US" altLang="ja-JP" sz="3600" dirty="0"/>
              <a:t> </a:t>
            </a:r>
            <a:r>
              <a:rPr lang="ja-JP" altLang="en-US" sz="3600" dirty="0"/>
              <a:t>が繰り返される回数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26011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12-3 </a:t>
            </a:r>
            <a:r>
              <a:rPr lang="ja-JP" altLang="en-US" sz="4400" dirty="0"/>
              <a:t>課題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6215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296988"/>
            <a:ext cx="7772400" cy="2522537"/>
          </a:xfrm>
        </p:spPr>
        <p:txBody>
          <a:bodyPr/>
          <a:lstStyle/>
          <a:p>
            <a:pPr eaLnBrk="1" hangingPunct="1"/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my-gcd </a:t>
            </a:r>
            <a:r>
              <a:rPr lang="ja-JP" altLang="en-US"/>
              <a:t>（授業の例題６）に関する問題</a:t>
            </a:r>
          </a:p>
          <a:p>
            <a:pPr lvl="1" eaLnBrk="1" hangingPunct="1"/>
            <a:r>
              <a:rPr lang="en-US" altLang="ja-JP"/>
              <a:t>(my-gcd 210 66) </a:t>
            </a:r>
            <a:r>
              <a:rPr lang="ja-JP" altLang="en-US"/>
              <a:t>から </a:t>
            </a:r>
            <a:r>
              <a:rPr lang="en-US" altLang="ja-JP"/>
              <a:t>6 </a:t>
            </a:r>
            <a:r>
              <a:rPr lang="ja-JP" altLang="en-US"/>
              <a:t>が得られる過程の</a:t>
            </a:r>
            <a:r>
              <a:rPr lang="ja-JP" altLang="en-US">
                <a:solidFill>
                  <a:schemeClr val="tx2"/>
                </a:solidFill>
              </a:rPr>
              <a:t>概略</a:t>
            </a:r>
            <a:r>
              <a:rPr lang="ja-JP" altLang="en-US"/>
              <a:t>を数行程度で説明しなさい</a:t>
            </a:r>
          </a:p>
          <a:p>
            <a:pPr lvl="1" eaLnBrk="1" hangingPunct="1"/>
            <a:r>
              <a:rPr lang="en-US" altLang="ja-JP"/>
              <a:t>DrScheme </a:t>
            </a:r>
            <a:r>
              <a:rPr lang="ja-JP" altLang="en-US"/>
              <a:t>の </a:t>
            </a:r>
            <a:r>
              <a:rPr lang="en-US" altLang="ja-JP"/>
              <a:t>stepper </a:t>
            </a:r>
            <a:r>
              <a:rPr lang="ja-JP" altLang="en-US"/>
              <a:t>を使うと，すぐに分かる</a:t>
            </a:r>
          </a:p>
          <a:p>
            <a:pPr lvl="1" eaLnBrk="1" hangingPunct="1"/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99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571625"/>
            <a:ext cx="8272463" cy="4867275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ja-JP" altLang="en-US" sz="3600"/>
              <a:t>階乗を計算する関数 </a:t>
            </a:r>
            <a:r>
              <a:rPr lang="en-US" altLang="ja-JP" sz="3600">
                <a:solidFill>
                  <a:schemeClr val="accent2"/>
                </a:solidFill>
              </a:rPr>
              <a:t>!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</a:p>
          <a:p>
            <a:pPr lvl="1">
              <a:lnSpc>
                <a:spcPct val="115000"/>
              </a:lnSpc>
            </a:pPr>
            <a:r>
              <a:rPr lang="ja-JP" altLang="en-US" sz="3200"/>
              <a:t>次の方針でプログラムを作成する</a:t>
            </a:r>
          </a:p>
          <a:p>
            <a:pPr lvl="1">
              <a:lnSpc>
                <a:spcPct val="115000"/>
              </a:lnSpc>
              <a:buFontTx/>
              <a:buNone/>
            </a:pPr>
            <a:r>
              <a:rPr lang="ja-JP" altLang="en-US" sz="3200"/>
              <a:t>	</a:t>
            </a:r>
            <a:r>
              <a:rPr lang="en-US" altLang="ja-JP" sz="3200"/>
              <a:t>n &gt; 0 </a:t>
            </a:r>
            <a:r>
              <a:rPr lang="ja-JP" altLang="en-US" sz="3200"/>
              <a:t>のとき，</a:t>
            </a:r>
            <a:r>
              <a:rPr lang="en-US" altLang="ja-JP" sz="3200"/>
              <a:t>n! = n × (n-1)!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		</a:t>
            </a:r>
          </a:p>
          <a:p>
            <a:pPr eaLnBrk="1" hangingPunct="1"/>
            <a:endParaRPr lang="en-US" altLang="ja-JP">
              <a:solidFill>
                <a:srgbClr val="006600"/>
              </a:solidFill>
            </a:endParaRPr>
          </a:p>
          <a:p>
            <a:pPr eaLnBrk="1" hangingPunct="1"/>
            <a:endParaRPr lang="en-US" altLang="ja-JP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28554" y="4530062"/>
            <a:ext cx="34512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6600"/>
                </a:solidFill>
              </a:rPr>
              <a:t>例）  </a:t>
            </a:r>
            <a:r>
              <a:rPr lang="en-US" altLang="ja-JP" sz="4000" dirty="0">
                <a:solidFill>
                  <a:srgbClr val="006600"/>
                </a:solidFill>
              </a:rPr>
              <a:t>6! = 6×5!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 階乗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12532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033463"/>
            <a:ext cx="8139112" cy="2798762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</a:pPr>
            <a:r>
              <a:rPr lang="ja-JP" altLang="en-US"/>
              <a:t>バックの中のコインの合計を求める関数 </a:t>
            </a:r>
            <a:r>
              <a:rPr lang="en-US" altLang="ja-JP">
                <a:solidFill>
                  <a:schemeClr val="accent2"/>
                </a:solidFill>
              </a:rPr>
              <a:t>sum-coin </a:t>
            </a:r>
            <a:r>
              <a:rPr lang="ja-JP" altLang="en-US"/>
              <a:t>についての問題</a:t>
            </a:r>
          </a:p>
          <a:p>
            <a:pPr marL="1168400" lvl="1" indent="-711200" eaLnBrk="1" hangingPunct="1">
              <a:lnSpc>
                <a:spcPct val="90000"/>
              </a:lnSpc>
            </a:pPr>
            <a:r>
              <a:rPr lang="ja-JP" altLang="en-US"/>
              <a:t>下記の空欄を埋めて，</a:t>
            </a:r>
            <a:r>
              <a:rPr lang="ja-JP" altLang="ja-JP"/>
              <a:t>関数</a:t>
            </a:r>
            <a:r>
              <a:rPr lang="ja-JP" altLang="en-US"/>
              <a:t> </a:t>
            </a:r>
            <a:r>
              <a:rPr lang="en-US" altLang="ja-JP">
                <a:solidFill>
                  <a:schemeClr val="accent2"/>
                </a:solidFill>
              </a:rPr>
              <a:t>sum-coins</a:t>
            </a:r>
            <a:r>
              <a:rPr lang="en-US" altLang="ja-JP"/>
              <a:t> </a:t>
            </a:r>
            <a:r>
              <a:rPr lang="ja-JP" altLang="en-US"/>
              <a:t>の定義を終えなさい．実行結果も報告しなさい</a:t>
            </a:r>
          </a:p>
          <a:p>
            <a:pPr marL="1168400" lvl="1" indent="-711200" eaLnBrk="1" hangingPunct="1">
              <a:lnSpc>
                <a:spcPct val="90000"/>
              </a:lnSpc>
            </a:pPr>
            <a:r>
              <a:rPr lang="en-US" altLang="ja-JP"/>
              <a:t>sum-coins </a:t>
            </a:r>
            <a:r>
              <a:rPr lang="ja-JP" altLang="en-US"/>
              <a:t>は，コインの個数のリストと，コインの金額のリストの２つのリストを入力とする</a:t>
            </a:r>
          </a:p>
          <a:p>
            <a:pPr marL="812800" indent="-812800" eaLnBrk="1" hangingPunct="1">
              <a:buFontTx/>
              <a:buNone/>
            </a:pPr>
            <a:endParaRPr lang="en-US" altLang="ja-JP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0" y="3663950"/>
            <a:ext cx="646113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90500" y="4049713"/>
            <a:ext cx="7907338" cy="218598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6600"/>
                </a:solidFill>
              </a:rPr>
              <a:t>;; Contract: sum-coins : a-list-of-numbers a-list-of-numbers -&gt; number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6600"/>
                </a:solidFill>
              </a:rPr>
              <a:t>;; Example: (sum-coins (list 23 0 5 7) (list 1 5 10 25)) = 248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sum-coins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</a:t>
            </a:r>
            <a:r>
              <a:rPr lang="en-US" altLang="ja-JP" sz="2400"/>
              <a:t>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  </a:t>
            </a:r>
            <a:r>
              <a:rPr lang="en-US" altLang="ja-JP" sz="2400"/>
              <a:t>(cond    [(                           )                                        ]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[else      (+   (*    (               )  (                ))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(             (                      )  (                     )))]))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課題２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398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4"/>
          <p:cNvSpPr txBox="1">
            <a:spLocks noChangeArrowheads="1"/>
          </p:cNvSpPr>
          <p:nvPr/>
        </p:nvSpPr>
        <p:spPr bwMode="auto">
          <a:xfrm>
            <a:off x="0" y="3663950"/>
            <a:ext cx="646113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9523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73100" y="1273175"/>
            <a:ext cx="7772400" cy="1268413"/>
          </a:xfrm>
        </p:spPr>
        <p:txBody>
          <a:bodyPr/>
          <a:lstStyle/>
          <a:p>
            <a:pPr eaLnBrk="1" hangingPunct="1"/>
            <a:r>
              <a:rPr lang="ja-JP" altLang="en-US"/>
              <a:t>ここにあるのは「</a:t>
            </a:r>
            <a:r>
              <a:rPr lang="ja-JP" altLang="en-US">
                <a:solidFill>
                  <a:schemeClr val="tx2"/>
                </a:solidFill>
              </a:rPr>
              <a:t>間違い</a:t>
            </a:r>
            <a:r>
              <a:rPr lang="ja-JP" altLang="en-US"/>
              <a:t>」の例です．同じ間違いをしないこと</a:t>
            </a:r>
          </a:p>
          <a:p>
            <a:pPr eaLnBrk="1" hangingPunct="1"/>
            <a:endParaRPr lang="en-US" altLang="ja-JP"/>
          </a:p>
        </p:txBody>
      </p:sp>
      <p:sp>
        <p:nvSpPr>
          <p:cNvPr id="95237" name="Text Box 7"/>
          <p:cNvSpPr txBox="1">
            <a:spLocks noChangeArrowheads="1"/>
          </p:cNvSpPr>
          <p:nvPr/>
        </p:nvSpPr>
        <p:spPr bwMode="auto">
          <a:xfrm>
            <a:off x="577850" y="2527300"/>
            <a:ext cx="4164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１．</a:t>
            </a:r>
            <a:r>
              <a:rPr lang="en-US" altLang="ja-JP" sz="2800">
                <a:solidFill>
                  <a:schemeClr val="accent2"/>
                </a:solidFill>
              </a:rPr>
              <a:t>(= a empty) </a:t>
            </a:r>
            <a:r>
              <a:rPr lang="ja-JP" altLang="en-US" sz="2800">
                <a:solidFill>
                  <a:schemeClr val="accent2"/>
                </a:solidFill>
              </a:rPr>
              <a:t>は間違い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95238" name="Text Box 9"/>
          <p:cNvSpPr txBox="1">
            <a:spLocks noChangeArrowheads="1"/>
          </p:cNvSpPr>
          <p:nvPr/>
        </p:nvSpPr>
        <p:spPr bwMode="auto">
          <a:xfrm>
            <a:off x="893763" y="3036888"/>
            <a:ext cx="8304212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⇒</a:t>
            </a:r>
            <a:r>
              <a:rPr lang="ja-JP" altLang="en-US" sz="2800">
                <a:solidFill>
                  <a:schemeClr val="tx2"/>
                </a:solidFill>
              </a:rPr>
              <a:t>　</a:t>
            </a:r>
            <a:r>
              <a:rPr lang="en-US" altLang="ja-JP" sz="2800">
                <a:solidFill>
                  <a:schemeClr val="tx2"/>
                </a:solidFill>
              </a:rPr>
              <a:t>a </a:t>
            </a:r>
            <a:r>
              <a:rPr lang="ja-JP" altLang="en-US" sz="2800">
                <a:solidFill>
                  <a:schemeClr val="tx2"/>
                </a:solidFill>
              </a:rPr>
              <a:t>がリストのとき、</a:t>
            </a:r>
            <a:r>
              <a:rPr lang="en-US" altLang="ja-JP" sz="2800">
                <a:solidFill>
                  <a:schemeClr val="tx2"/>
                </a:solidFill>
              </a:rPr>
              <a:t>(= a empty) </a:t>
            </a:r>
            <a:r>
              <a:rPr lang="ja-JP" altLang="en-US" sz="2800">
                <a:solidFill>
                  <a:schemeClr val="tx2"/>
                </a:solidFill>
              </a:rPr>
              <a:t>はエラーです</a:t>
            </a:r>
            <a:r>
              <a:rPr lang="ja-JP" altLang="en-US" sz="2800"/>
              <a:t>．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  「</a:t>
            </a:r>
            <a:r>
              <a:rPr lang="en-US" altLang="ja-JP" sz="2800"/>
              <a:t>=</a:t>
            </a:r>
            <a:r>
              <a:rPr lang="ja-JP" altLang="en-US" sz="2800"/>
              <a:t>」は数値の比較には使えるが，リスト同士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  の比較には使えないものと考えて下さい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  </a:t>
            </a:r>
            <a:r>
              <a:rPr lang="ja-JP" altLang="en-US" sz="2800">
                <a:solidFill>
                  <a:schemeClr val="tx2"/>
                </a:solidFill>
              </a:rPr>
              <a:t>正しくは，</a:t>
            </a:r>
            <a:r>
              <a:rPr lang="en-US" altLang="ja-JP" sz="2800">
                <a:solidFill>
                  <a:schemeClr val="tx2"/>
                </a:solidFill>
              </a:rPr>
              <a:t>(empty? a) </a:t>
            </a:r>
            <a:r>
              <a:rPr lang="ja-JP" altLang="en-US" sz="2800">
                <a:solidFill>
                  <a:schemeClr val="tx2"/>
                </a:solidFill>
              </a:rPr>
              <a:t>です</a:t>
            </a:r>
          </a:p>
        </p:txBody>
      </p:sp>
      <p:sp>
        <p:nvSpPr>
          <p:cNvPr id="95239" name="Rectangle 10"/>
          <p:cNvSpPr>
            <a:spLocks noChangeArrowheads="1"/>
          </p:cNvSpPr>
          <p:nvPr/>
        </p:nvSpPr>
        <p:spPr bwMode="auto">
          <a:xfrm>
            <a:off x="469899" y="2414588"/>
            <a:ext cx="8573123" cy="291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課題２のヒント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3886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85925"/>
            <a:ext cx="8116888" cy="4935538"/>
          </a:xfrm>
        </p:spPr>
        <p:txBody>
          <a:bodyPr/>
          <a:lstStyle/>
          <a:p>
            <a:pPr marL="533400" indent="-533400" eaLnBrk="1" hangingPunct="1">
              <a:lnSpc>
                <a:spcPct val="125000"/>
              </a:lnSpc>
            </a:pPr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my-gcd </a:t>
            </a:r>
            <a:r>
              <a:rPr lang="ja-JP" altLang="en-US"/>
              <a:t>（授業の例題６）に関する問題</a:t>
            </a:r>
          </a:p>
          <a:p>
            <a:pPr marL="914400" lvl="1" indent="-457200" eaLnBrk="1" hangingPunct="1">
              <a:lnSpc>
                <a:spcPct val="125000"/>
              </a:lnSpc>
            </a:pPr>
            <a:r>
              <a:rPr lang="en-US" altLang="ja-JP"/>
              <a:t>m, n </a:t>
            </a:r>
            <a:r>
              <a:rPr lang="ja-JP" altLang="en-US"/>
              <a:t>の最大公約数を，ユークリッドの互助法で求めた場合と，次ページに示すような方法で求めた場合とで，関数の</a:t>
            </a:r>
            <a:r>
              <a:rPr lang="ja-JP" altLang="en-US">
                <a:solidFill>
                  <a:schemeClr val="tx2"/>
                </a:solidFill>
              </a:rPr>
              <a:t>繰り返し回数を比較し，自分なりの考察を加えて報告しなさい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課題３．繰り返し回数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155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4"/>
          <p:cNvSpPr txBox="1">
            <a:spLocks noChangeArrowheads="1"/>
          </p:cNvSpPr>
          <p:nvPr/>
        </p:nvSpPr>
        <p:spPr bwMode="auto">
          <a:xfrm>
            <a:off x="735013" y="117475"/>
            <a:ext cx="7580312" cy="3387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first-divisor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m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i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[(= </a:t>
            </a:r>
            <a:r>
              <a:rPr lang="en-US" altLang="ja-JP" sz="2400">
                <a:solidFill>
                  <a:schemeClr val="tx2"/>
                </a:solidFill>
              </a:rPr>
              <a:t>i</a:t>
            </a:r>
            <a:r>
              <a:rPr lang="en-US" altLang="ja-JP" sz="2400"/>
              <a:t> 1)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[(and (= (remainder </a:t>
            </a:r>
            <a:r>
              <a:rPr lang="en-US" altLang="ja-JP" sz="2400">
                <a:solidFill>
                  <a:schemeClr val="tx2"/>
                </a:solidFill>
              </a:rPr>
              <a:t>n i</a:t>
            </a:r>
            <a:r>
              <a:rPr lang="en-US" altLang="ja-JP" sz="2400"/>
              <a:t>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(= (remainder </a:t>
            </a:r>
            <a:r>
              <a:rPr lang="en-US" altLang="ja-JP" sz="2400">
                <a:solidFill>
                  <a:schemeClr val="tx2"/>
                </a:solidFill>
              </a:rPr>
              <a:t>m i</a:t>
            </a:r>
            <a:r>
              <a:rPr lang="en-US" altLang="ja-JP" sz="2400"/>
              <a:t>) 0)) </a:t>
            </a:r>
            <a:r>
              <a:rPr lang="en-US" altLang="ja-JP" sz="2400">
                <a:solidFill>
                  <a:schemeClr val="tx2"/>
                </a:solidFill>
              </a:rPr>
              <a:t>i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[else (</a:t>
            </a:r>
            <a:r>
              <a:rPr lang="en-US" altLang="ja-JP" sz="2400">
                <a:solidFill>
                  <a:schemeClr val="accent2"/>
                </a:solidFill>
              </a:rPr>
              <a:t>first-divisor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m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i</a:t>
            </a:r>
            <a:r>
              <a:rPr lang="en-US" altLang="ja-JP" sz="2400"/>
              <a:t> 1))])]))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gcd-structural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m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(</a:t>
            </a:r>
            <a:r>
              <a:rPr lang="en-US" altLang="ja-JP" sz="2400">
                <a:solidFill>
                  <a:schemeClr val="accent2"/>
                </a:solidFill>
              </a:rPr>
              <a:t>first-divisor</a:t>
            </a:r>
            <a:r>
              <a:rPr lang="en-US" altLang="ja-JP" sz="2400"/>
              <a:t> n m (min </a:t>
            </a:r>
            <a:r>
              <a:rPr lang="en-US" altLang="ja-JP" sz="2400">
                <a:solidFill>
                  <a:schemeClr val="tx2"/>
                </a:solidFill>
              </a:rPr>
              <a:t>n m</a:t>
            </a:r>
            <a:r>
              <a:rPr lang="en-US" altLang="ja-JP" sz="2400"/>
              <a:t>)))</a:t>
            </a:r>
          </a:p>
        </p:txBody>
      </p:sp>
      <p:sp>
        <p:nvSpPr>
          <p:cNvPr id="9728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46088" y="4913313"/>
            <a:ext cx="8535987" cy="1841500"/>
          </a:xfrm>
          <a:noFill/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ja-JP" altLang="en-US" sz="2400"/>
              <a:t>まず，</a:t>
            </a:r>
            <a:r>
              <a:rPr lang="en-US" altLang="ja-JP" sz="2400"/>
              <a:t>n </a:t>
            </a:r>
            <a:r>
              <a:rPr lang="ja-JP" altLang="en-US" sz="2400"/>
              <a:t>と </a:t>
            </a:r>
            <a:r>
              <a:rPr lang="en-US" altLang="ja-JP" sz="2400"/>
              <a:t>m </a:t>
            </a:r>
            <a:r>
              <a:rPr lang="ja-JP" altLang="en-US" sz="2400"/>
              <a:t>の小さい方を変数 </a:t>
            </a:r>
            <a:r>
              <a:rPr lang="en-US" altLang="ja-JP" sz="2400"/>
              <a:t>i  </a:t>
            </a:r>
            <a:r>
              <a:rPr lang="ja-JP" altLang="en-US" sz="2400"/>
              <a:t>に入れる．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z="2400"/>
              <a:t>i </a:t>
            </a:r>
            <a:r>
              <a:rPr lang="ja-JP" altLang="en-US" sz="2400"/>
              <a:t>が </a:t>
            </a:r>
            <a:r>
              <a:rPr lang="en-US" altLang="ja-JP" sz="2400"/>
              <a:t>n </a:t>
            </a:r>
            <a:r>
              <a:rPr lang="ja-JP" altLang="en-US" sz="2400"/>
              <a:t>と </a:t>
            </a:r>
            <a:r>
              <a:rPr lang="en-US" altLang="ja-JP" sz="2400"/>
              <a:t>m </a:t>
            </a:r>
            <a:r>
              <a:rPr lang="ja-JP" altLang="en-US" sz="2400"/>
              <a:t>の両方を割れれば </a:t>
            </a:r>
            <a:r>
              <a:rPr lang="en-US" altLang="ja-JP" sz="2400"/>
              <a:t>i </a:t>
            </a:r>
            <a:r>
              <a:rPr lang="ja-JP" altLang="en-US" sz="2400"/>
              <a:t>の値を返し，終了．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z="2400"/>
              <a:t>i </a:t>
            </a:r>
            <a:r>
              <a:rPr lang="ja-JP" altLang="en-US" sz="2400"/>
              <a:t>の値を</a:t>
            </a:r>
            <a:r>
              <a:rPr lang="en-US" altLang="ja-JP" sz="2400"/>
              <a:t>1</a:t>
            </a:r>
            <a:r>
              <a:rPr lang="ja-JP" altLang="en-US" sz="2400"/>
              <a:t>小さくして</a:t>
            </a:r>
            <a:r>
              <a:rPr lang="en-US" altLang="ja-JP" sz="2400"/>
              <a:t>2</a:t>
            </a:r>
            <a:r>
              <a:rPr lang="ja-JP" altLang="en-US" sz="2400"/>
              <a:t>へ．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sz="2400"/>
              <a:t>	→　</a:t>
            </a:r>
            <a:r>
              <a:rPr lang="en-US" altLang="ja-JP" sz="2400"/>
              <a:t>n </a:t>
            </a:r>
            <a:r>
              <a:rPr lang="ja-JP" altLang="en-US" sz="2400"/>
              <a:t>と </a:t>
            </a:r>
            <a:r>
              <a:rPr lang="en-US" altLang="ja-JP" sz="2400"/>
              <a:t>m </a:t>
            </a:r>
            <a:r>
              <a:rPr lang="ja-JP" altLang="en-US" sz="2400"/>
              <a:t>は変わらない．</a:t>
            </a:r>
            <a:r>
              <a:rPr lang="en-US" altLang="ja-JP" sz="2400"/>
              <a:t>i </a:t>
            </a:r>
            <a:r>
              <a:rPr lang="ja-JP" altLang="en-US" sz="2400"/>
              <a:t>が変化</a:t>
            </a:r>
            <a:endParaRPr lang="ja-JP" altLang="en-US" sz="1800"/>
          </a:p>
        </p:txBody>
      </p:sp>
      <p:sp>
        <p:nvSpPr>
          <p:cNvPr id="97284" name="Text Box 10"/>
          <p:cNvSpPr txBox="1">
            <a:spLocks noChangeArrowheads="1"/>
          </p:cNvSpPr>
          <p:nvPr/>
        </p:nvSpPr>
        <p:spPr bwMode="auto">
          <a:xfrm>
            <a:off x="1906588" y="3675063"/>
            <a:ext cx="5267325" cy="11969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en-US" altLang="ja-JP" sz="2400"/>
              <a:t>i </a:t>
            </a:r>
            <a:r>
              <a:rPr lang="ja-JP" altLang="en-US" sz="2400"/>
              <a:t>で割り切れるかを調べながら，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i </a:t>
            </a:r>
            <a:r>
              <a:rPr lang="ja-JP" altLang="en-US" sz="2400"/>
              <a:t>を１減らす」ことを，割り切れる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まで</a:t>
            </a:r>
            <a:r>
              <a:rPr lang="ja-JP" altLang="en-US" sz="2400">
                <a:solidFill>
                  <a:schemeClr val="tx2"/>
                </a:solidFill>
              </a:rPr>
              <a:t>繰り返す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08338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5925"/>
            <a:ext cx="7772400" cy="4500563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</a:pPr>
            <a:r>
              <a:rPr lang="ja-JP" altLang="en-US"/>
              <a:t>「エラトステネスのふるい」の原理に基づいて</a:t>
            </a:r>
            <a:r>
              <a:rPr lang="en-US" altLang="ja-JP"/>
              <a:t>100</a:t>
            </a:r>
            <a:r>
              <a:rPr lang="ja-JP" altLang="en-US"/>
              <a:t>以下の素数を求めるプログラムを作りなさい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課題４．エラトステネスのふるい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12855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413042" y="2714809"/>
            <a:ext cx="7420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/>
              <a:t>２    ３    ４    ５    ６    ７    ８    ９    １０    １１  ・・・</a:t>
            </a: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1480261" y="2518201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9333" name="Oval 5"/>
          <p:cNvSpPr>
            <a:spLocks noChangeArrowheads="1"/>
          </p:cNvSpPr>
          <p:nvPr/>
        </p:nvSpPr>
        <p:spPr bwMode="auto">
          <a:xfrm>
            <a:off x="2658186" y="2529314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9334" name="Oval 6"/>
          <p:cNvSpPr>
            <a:spLocks noChangeArrowheads="1"/>
          </p:cNvSpPr>
          <p:nvPr/>
        </p:nvSpPr>
        <p:spPr bwMode="auto">
          <a:xfrm>
            <a:off x="3855161" y="2530901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9335" name="Oval 7"/>
          <p:cNvSpPr>
            <a:spLocks noChangeArrowheads="1"/>
          </p:cNvSpPr>
          <p:nvPr/>
        </p:nvSpPr>
        <p:spPr bwMode="auto">
          <a:xfrm>
            <a:off x="5204536" y="2513439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304048" y="3373864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２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2489911" y="3377039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２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３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3677361" y="3369101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２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４</a:t>
            </a: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5045786" y="3359576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２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５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2549525" y="5021263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>
                <a:solidFill>
                  <a:srgbClr val="005414"/>
                </a:solidFill>
              </a:rPr>
              <a:t>まず，２の倍数を消す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(1/4)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41234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7420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/>
              <a:t>２    ３    ４    ５    ６    ７    ８    ９    １０    １１  ・・・</a:t>
            </a:r>
          </a:p>
        </p:txBody>
      </p:sp>
      <p:sp>
        <p:nvSpPr>
          <p:cNvPr id="100356" name="Oval 4"/>
          <p:cNvSpPr>
            <a:spLocks noChangeArrowheads="1"/>
          </p:cNvSpPr>
          <p:nvPr/>
        </p:nvSpPr>
        <p:spPr bwMode="auto">
          <a:xfrm>
            <a:off x="1738313" y="259080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57" name="Oval 5"/>
          <p:cNvSpPr>
            <a:spLocks noChangeArrowheads="1"/>
          </p:cNvSpPr>
          <p:nvPr/>
        </p:nvSpPr>
        <p:spPr bwMode="auto">
          <a:xfrm>
            <a:off x="2916238" y="2601913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58" name="Oval 6"/>
          <p:cNvSpPr>
            <a:spLocks noChangeArrowheads="1"/>
          </p:cNvSpPr>
          <p:nvPr/>
        </p:nvSpPr>
        <p:spPr bwMode="auto">
          <a:xfrm>
            <a:off x="4113213" y="260350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59" name="Oval 7"/>
          <p:cNvSpPr>
            <a:spLocks noChangeArrowheads="1"/>
          </p:cNvSpPr>
          <p:nvPr/>
        </p:nvSpPr>
        <p:spPr bwMode="auto">
          <a:xfrm>
            <a:off x="5443538" y="2586038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738438" y="3449638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３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2549525" y="5021263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>
                <a:solidFill>
                  <a:srgbClr val="005414"/>
                </a:solidFill>
              </a:rPr>
              <a:t>次に，３の倍数を消す</a:t>
            </a:r>
          </a:p>
        </p:txBody>
      </p:sp>
      <p:sp>
        <p:nvSpPr>
          <p:cNvPr id="100362" name="Oval 10"/>
          <p:cNvSpPr>
            <a:spLocks noChangeArrowheads="1"/>
          </p:cNvSpPr>
          <p:nvPr/>
        </p:nvSpPr>
        <p:spPr bwMode="auto">
          <a:xfrm>
            <a:off x="4710113" y="2600325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4541838" y="3452813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３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３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(2/4)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8519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7420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/>
              <a:t>２    ３    ４    ５    ６    ７    ８    ９    １０    １１  ・・・</a:t>
            </a:r>
          </a:p>
        </p:txBody>
      </p:sp>
      <p:sp>
        <p:nvSpPr>
          <p:cNvPr id="101380" name="Oval 4"/>
          <p:cNvSpPr>
            <a:spLocks noChangeArrowheads="1"/>
          </p:cNvSpPr>
          <p:nvPr/>
        </p:nvSpPr>
        <p:spPr bwMode="auto">
          <a:xfrm>
            <a:off x="1728788" y="259080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1381" name="Oval 5"/>
          <p:cNvSpPr>
            <a:spLocks noChangeArrowheads="1"/>
          </p:cNvSpPr>
          <p:nvPr/>
        </p:nvSpPr>
        <p:spPr bwMode="auto">
          <a:xfrm>
            <a:off x="2916238" y="2601913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>
              <a:solidFill>
                <a:srgbClr val="005414"/>
              </a:solidFill>
            </a:endParaRPr>
          </a:p>
        </p:txBody>
      </p:sp>
      <p:sp>
        <p:nvSpPr>
          <p:cNvPr id="101382" name="Oval 6"/>
          <p:cNvSpPr>
            <a:spLocks noChangeArrowheads="1"/>
          </p:cNvSpPr>
          <p:nvPr/>
        </p:nvSpPr>
        <p:spPr bwMode="auto">
          <a:xfrm>
            <a:off x="4113213" y="260350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1383" name="Oval 7"/>
          <p:cNvSpPr>
            <a:spLocks noChangeArrowheads="1"/>
          </p:cNvSpPr>
          <p:nvPr/>
        </p:nvSpPr>
        <p:spPr bwMode="auto">
          <a:xfrm>
            <a:off x="5443538" y="2586038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615950" y="5000625"/>
            <a:ext cx="798195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>
                <a:solidFill>
                  <a:srgbClr val="005414"/>
                </a:solidFill>
              </a:rPr>
              <a:t>次に，５の倍数を消す</a:t>
            </a:r>
          </a:p>
          <a:p>
            <a:pPr algn="ctr" eaLnBrk="1" hangingPunct="1">
              <a:buFontTx/>
              <a:buNone/>
            </a:pPr>
            <a:r>
              <a:rPr lang="ja-JP" altLang="en-US">
                <a:solidFill>
                  <a:srgbClr val="005414"/>
                </a:solidFill>
              </a:rPr>
              <a:t>（「４の倍数」は考えない．</a:t>
            </a:r>
          </a:p>
          <a:p>
            <a:pPr algn="ctr" eaLnBrk="1" hangingPunct="1">
              <a:buFontTx/>
              <a:buNone/>
            </a:pPr>
            <a:r>
              <a:rPr lang="ja-JP" altLang="en-US">
                <a:solidFill>
                  <a:srgbClr val="005414"/>
                </a:solidFill>
              </a:rPr>
              <a:t>それは，「４」がすでに消えているから）</a:t>
            </a:r>
          </a:p>
        </p:txBody>
      </p:sp>
      <p:sp>
        <p:nvSpPr>
          <p:cNvPr id="101385" name="Oval 9"/>
          <p:cNvSpPr>
            <a:spLocks noChangeArrowheads="1"/>
          </p:cNvSpPr>
          <p:nvPr/>
        </p:nvSpPr>
        <p:spPr bwMode="auto">
          <a:xfrm>
            <a:off x="4710113" y="2600325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5287963" y="3392488"/>
            <a:ext cx="1190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5414"/>
                </a:solidFill>
              </a:rPr>
              <a:t>５</a:t>
            </a:r>
            <a:r>
              <a:rPr lang="en-US" altLang="ja-JP" sz="2800">
                <a:solidFill>
                  <a:srgbClr val="005414"/>
                </a:solidFill>
              </a:rPr>
              <a:t>×</a:t>
            </a:r>
            <a:r>
              <a:rPr lang="ja-JP" altLang="en-US" sz="2800">
                <a:solidFill>
                  <a:srgbClr val="005414"/>
                </a:solidFill>
              </a:rPr>
              <a:t>２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(3/4)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92496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7420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/>
              <a:t>２    ３    ４    ５    ６    ７    ８    ９    １０    １１  ・・・</a:t>
            </a:r>
          </a:p>
        </p:txBody>
      </p:sp>
      <p:sp>
        <p:nvSpPr>
          <p:cNvPr id="102404" name="Oval 4"/>
          <p:cNvSpPr>
            <a:spLocks noChangeArrowheads="1"/>
          </p:cNvSpPr>
          <p:nvPr/>
        </p:nvSpPr>
        <p:spPr bwMode="auto">
          <a:xfrm>
            <a:off x="1738313" y="259080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05" name="Oval 5"/>
          <p:cNvSpPr>
            <a:spLocks noChangeArrowheads="1"/>
          </p:cNvSpPr>
          <p:nvPr/>
        </p:nvSpPr>
        <p:spPr bwMode="auto">
          <a:xfrm>
            <a:off x="2925763" y="2601913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>
              <a:solidFill>
                <a:srgbClr val="005414"/>
              </a:solidFill>
            </a:endParaRPr>
          </a:p>
        </p:txBody>
      </p:sp>
      <p:sp>
        <p:nvSpPr>
          <p:cNvPr id="102406" name="Oval 6"/>
          <p:cNvSpPr>
            <a:spLocks noChangeArrowheads="1"/>
          </p:cNvSpPr>
          <p:nvPr/>
        </p:nvSpPr>
        <p:spPr bwMode="auto">
          <a:xfrm>
            <a:off x="4122738" y="260350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07" name="Oval 7"/>
          <p:cNvSpPr>
            <a:spLocks noChangeArrowheads="1"/>
          </p:cNvSpPr>
          <p:nvPr/>
        </p:nvSpPr>
        <p:spPr bwMode="auto">
          <a:xfrm>
            <a:off x="5453063" y="2586038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1194" y="4084638"/>
            <a:ext cx="9110186" cy="25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</a:rPr>
              <a:t>以上のように</a:t>
            </a:r>
            <a:r>
              <a:rPr lang="ja-JP" altLang="en-US" sz="2800">
                <a:solidFill>
                  <a:srgbClr val="005414"/>
                </a:solidFill>
              </a:rPr>
              <a:t>，２，３，５・・・の</a:t>
            </a:r>
            <a:r>
              <a:rPr lang="ja-JP" altLang="en-US" sz="2800" dirty="0">
                <a:solidFill>
                  <a:srgbClr val="005414"/>
                </a:solidFill>
              </a:rPr>
              <a:t>倍数を消す．</a:t>
            </a:r>
          </a:p>
          <a:p>
            <a:pPr algn="ctr" eaLnBrk="1" hangingPunct="1">
              <a:buFontTx/>
              <a:buNone/>
            </a:pPr>
            <a:endParaRPr lang="ja-JP" altLang="en-US" sz="2800" dirty="0">
              <a:solidFill>
                <a:srgbClr val="005414"/>
              </a:solidFill>
            </a:endParaRPr>
          </a:p>
          <a:p>
            <a:pPr algn="ctr"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１０（これは１００の平方根）を超えたら，この操作を止める</a:t>
            </a:r>
          </a:p>
          <a:p>
            <a:pPr algn="ctr"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</a:rPr>
              <a:t>（１００以下で，１１，１３・・・の倍数はすでに消えている）</a:t>
            </a:r>
            <a:endParaRPr lang="ja-JP" altLang="en-US" sz="2800" dirty="0">
              <a:solidFill>
                <a:srgbClr val="005414"/>
              </a:solidFill>
            </a:endParaRPr>
          </a:p>
          <a:p>
            <a:pPr algn="ctr" eaLnBrk="1" hangingPunct="1">
              <a:buFontTx/>
              <a:buNone/>
            </a:pPr>
            <a:endParaRPr lang="en-US" altLang="ja-JP" sz="2800" dirty="0">
              <a:solidFill>
                <a:srgbClr val="005414"/>
              </a:solidFill>
            </a:endParaRPr>
          </a:p>
        </p:txBody>
      </p:sp>
      <p:sp>
        <p:nvSpPr>
          <p:cNvPr id="102409" name="Oval 9"/>
          <p:cNvSpPr>
            <a:spLocks noChangeArrowheads="1"/>
          </p:cNvSpPr>
          <p:nvPr/>
        </p:nvSpPr>
        <p:spPr bwMode="auto">
          <a:xfrm>
            <a:off x="4710113" y="2600325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(4/4)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82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4096</Words>
  <Application>Microsoft Office PowerPoint</Application>
  <PresentationFormat>画面に合わせる (4:3)</PresentationFormat>
  <Paragraphs>1072</Paragraphs>
  <Slides>98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98</vt:i4>
      </vt:variant>
    </vt:vector>
  </HeadingPairs>
  <TitlesOfParts>
    <vt:vector size="105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sp-12. 再帰と繰り返しの回数 </vt:lpstr>
      <vt:lpstr>アウトライン</vt:lpstr>
      <vt:lpstr>本日の内容</vt:lpstr>
      <vt:lpstr>12-1 繰り返し計算</vt:lpstr>
      <vt:lpstr>繰り返しの例</vt:lpstr>
      <vt:lpstr>12- 2 パソコン演習</vt:lpstr>
      <vt:lpstr>パソコン演習の進め方</vt:lpstr>
      <vt:lpstr>DrScheme の使用</vt:lpstr>
      <vt:lpstr>例題１． 階乗</vt:lpstr>
      <vt:lpstr>階乗</vt:lpstr>
      <vt:lpstr>「例題１．階乗」の手順</vt:lpstr>
      <vt:lpstr>「例題１．階乗」の実行結果</vt:lpstr>
      <vt:lpstr>PowerPoint プレゼンテーション</vt:lpstr>
      <vt:lpstr>PowerPoint プレゼンテーション</vt:lpstr>
      <vt:lpstr>入力と出力</vt:lpstr>
      <vt:lpstr>! 関数</vt:lpstr>
      <vt:lpstr>階乗 </vt:lpstr>
      <vt:lpstr>階乗</vt:lpstr>
      <vt:lpstr>終了条件</vt:lpstr>
      <vt:lpstr>階乗</vt:lpstr>
      <vt:lpstr>例題２．ステップ実行　</vt:lpstr>
      <vt:lpstr>「例題２．ステップ実行」の手順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(! 3) から 6 が得られる過程の概略</vt:lpstr>
      <vt:lpstr>(! 3) から 6 が得られる過程の概略</vt:lpstr>
      <vt:lpstr>(! 3) から 6 が得られる過程の概略</vt:lpstr>
      <vt:lpstr>(! 3) から 6 に至る過程</vt:lpstr>
      <vt:lpstr>線形再帰的プロセス</vt:lpstr>
      <vt:lpstr>!  が繰り返される回数</vt:lpstr>
      <vt:lpstr>!  が繰り返される回数</vt:lpstr>
      <vt:lpstr>例題３． 反復的プロセスでの階乗</vt:lpstr>
      <vt:lpstr>反復的プロセスでの階乗</vt:lpstr>
      <vt:lpstr>「例題３．反復的プロセスでの階乗」の手順</vt:lpstr>
      <vt:lpstr>PowerPoint プレゼンテーション</vt:lpstr>
      <vt:lpstr>PowerPoint プレゼンテーション</vt:lpstr>
      <vt:lpstr>入力と出力</vt:lpstr>
      <vt:lpstr>! 関数</vt:lpstr>
      <vt:lpstr>反復的プロセスでの階乗</vt:lpstr>
      <vt:lpstr>反復的プロセスでの階乗 </vt:lpstr>
      <vt:lpstr>反復的プロセスでの階乗</vt:lpstr>
      <vt:lpstr>終了条件</vt:lpstr>
      <vt:lpstr>例題４．ステップ実行　</vt:lpstr>
      <vt:lpstr>例題４．ステップ実行</vt:lpstr>
      <vt:lpstr>「例題４．ステップ実行」の手順</vt:lpstr>
      <vt:lpstr>(! 4) から 24 が得られる過程の概略</vt:lpstr>
      <vt:lpstr>(! 4) から 24 が得られる過程の概略</vt:lpstr>
      <vt:lpstr>反復的プロセスの特徴</vt:lpstr>
      <vt:lpstr>(factorial 1 1 4) から (factorial 1 2 4) が得られる過程</vt:lpstr>
      <vt:lpstr>(factorial 1 1 4) から (factorial 1 2 4) が得られる過程</vt:lpstr>
      <vt:lpstr>(! 4) から (* 4 (! 3)) が得られる過程</vt:lpstr>
      <vt:lpstr>factorial が繰り返される回数</vt:lpstr>
      <vt:lpstr>例題５．繰り返し回数</vt:lpstr>
      <vt:lpstr>繰り返し回数</vt:lpstr>
      <vt:lpstr>例題６．最大公約数の計算</vt:lpstr>
      <vt:lpstr>ユークリッドの互助法</vt:lpstr>
      <vt:lpstr>「例題６．最大公約数の計算」の手順</vt:lpstr>
      <vt:lpstr>PowerPoint プレゼンテーション</vt:lpstr>
      <vt:lpstr>PowerPoint プレゼンテーション</vt:lpstr>
      <vt:lpstr>入力と出力</vt:lpstr>
      <vt:lpstr>my-gcd 関数</vt:lpstr>
      <vt:lpstr>最大公約数の計算</vt:lpstr>
      <vt:lpstr>PowerPoint プレゼンテーション</vt:lpstr>
      <vt:lpstr>終了条件</vt:lpstr>
      <vt:lpstr>最大公約数の計算</vt:lpstr>
      <vt:lpstr>例題７．ステップ実行　</vt:lpstr>
      <vt:lpstr>「例題７．ステップ実行」の手順</vt:lpstr>
      <vt:lpstr>(my-gcd 180 32) から 4 が得られる過程の概略</vt:lpstr>
      <vt:lpstr>(my-gcd 180 32)から (my-gcd 32 20) が得られる過程</vt:lpstr>
      <vt:lpstr>(my-gcd 180 32) から (my-gcd 32 20) が得られる過程</vt:lpstr>
      <vt:lpstr>my-gcd が繰り返される回数</vt:lpstr>
      <vt:lpstr>12-3 課題</vt:lpstr>
      <vt:lpstr>課題１</vt:lpstr>
      <vt:lpstr>課題２</vt:lpstr>
      <vt:lpstr>課題２のヒント</vt:lpstr>
      <vt:lpstr>課題３．繰り返し回数</vt:lpstr>
      <vt:lpstr>PowerPoint プレゼンテーション</vt:lpstr>
      <vt:lpstr>課題４．エラトステネスのふるい</vt:lpstr>
      <vt:lpstr>エラトステネスのふるい  (1/4)</vt:lpstr>
      <vt:lpstr>エラトステネスのふるい  (2/4)</vt:lpstr>
      <vt:lpstr>エラトステネスのふるい  (3/4)</vt:lpstr>
      <vt:lpstr>エラトステネスのふるい  (4/4)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再帰と繰り返しの回数</dc:title>
  <dc:creator>kaneko kunihiko</dc:creator>
  <cp:lastModifiedBy>me</cp:lastModifiedBy>
  <cp:revision>37</cp:revision>
  <dcterms:created xsi:type="dcterms:W3CDTF">2019-11-02T00:06:04Z</dcterms:created>
  <dcterms:modified xsi:type="dcterms:W3CDTF">2023-01-19T03:59:29Z</dcterms:modified>
</cp:coreProperties>
</file>