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0"/>
  </p:notesMasterIdLst>
  <p:sldIdLst>
    <p:sldId id="103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654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scheme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メイリオ" panose="020B0604030504040204" pitchFamily="50" charset="-128"/>
              </a:rPr>
              <a:t>s</a:t>
            </a:r>
            <a:r>
              <a:rPr lang="en-US" altLang="ja-JP" sz="4400" dirty="0">
                <a:latin typeface="メイリオ" panose="020B0604030504040204" pitchFamily="50" charset="-128"/>
              </a:rPr>
              <a:t>p-12. </a:t>
            </a:r>
            <a:r>
              <a:rPr lang="ja-JP" altLang="en-US" sz="4400" dirty="0">
                <a:latin typeface="メイリオ" panose="020B0604030504040204" pitchFamily="50" charset="-128"/>
              </a:rPr>
              <a:t>再帰と繰り返しの回数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Scheme</a:t>
            </a:r>
            <a:r>
              <a:rPr lang="ja-JP" altLang="en-US" dirty="0"/>
              <a:t> プログラミング）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>
                <a:hlinkClick r:id="rId5"/>
              </a:rPr>
              <a:t>www.kkaneko.jp</a:t>
            </a:r>
            <a:r>
              <a:rPr lang="en-US" altLang="ja-JP" dirty="0">
                <a:hlinkClick r:id="rId5"/>
              </a:rPr>
              <a:t>/pro/scheme/</a:t>
            </a:r>
            <a:r>
              <a:rPr lang="en-US" altLang="ja-JP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/>
          </p:cNvSpPr>
          <p:nvPr/>
        </p:nvSpPr>
        <p:spPr bwMode="auto">
          <a:xfrm>
            <a:off x="1311275" y="1997075"/>
            <a:ext cx="301625" cy="3694113"/>
          </a:xfrm>
          <a:prstGeom prst="leftBrace">
            <a:avLst>
              <a:gd name="adj1" fmla="val 1020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797050" y="2052638"/>
            <a:ext cx="2306638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z="2800">
                <a:solidFill>
                  <a:schemeClr val="hlink"/>
                </a:solidFill>
              </a:rPr>
              <a:t> n = 0 </a:t>
            </a:r>
            <a:r>
              <a:rPr lang="ja-JP" altLang="en-US" sz="2800">
                <a:solidFill>
                  <a:schemeClr val="hlink"/>
                </a:solidFill>
              </a:rPr>
              <a:t>のとき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	</a:t>
            </a: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3382963" y="2970213"/>
          <a:ext cx="1446212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数式" r:id="rId3" imgW="329914" imgH="177646" progId="Equation.3">
                  <p:embed/>
                </p:oleObj>
              </mc:Choice>
              <mc:Fallback>
                <p:oleObj name="数式" r:id="rId3" imgW="329914" imgH="177646" progId="Equation.3">
                  <p:embed/>
                  <p:pic>
                    <p:nvPicPr>
                      <p:cNvPr id="1229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2970213"/>
                        <a:ext cx="1446212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855788" y="4010025"/>
            <a:ext cx="2306637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z="2800">
                <a:solidFill>
                  <a:schemeClr val="hlink"/>
                </a:solidFill>
              </a:rPr>
              <a:t> n &gt; 0 </a:t>
            </a:r>
            <a:r>
              <a:rPr lang="ja-JP" altLang="en-US" sz="2800">
                <a:solidFill>
                  <a:schemeClr val="hlink"/>
                </a:solidFill>
              </a:rPr>
              <a:t>のとき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	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3127375" y="4859338"/>
          <a:ext cx="389096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数式" r:id="rId5" imgW="888614" imgH="203112" progId="Equation.3">
                  <p:embed/>
                </p:oleObj>
              </mc:Choice>
              <mc:Fallback>
                <p:oleObj name="数式" r:id="rId5" imgW="888614" imgH="203112" progId="Equation.3">
                  <p:embed/>
                  <p:pic>
                    <p:nvPicPr>
                      <p:cNvPr id="1229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75" y="4859338"/>
                        <a:ext cx="389096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階乗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268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21845" y="652831"/>
            <a:ext cx="7827962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72695" y="1778369"/>
            <a:ext cx="7580312" cy="26638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;;! : number -&gt; number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;;to compute n*(n-1)*...*2*1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[(=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0) 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[else (*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(-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1)))]))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17082" y="4651744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905886" y="6348413"/>
            <a:ext cx="5346154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次は，例題２に進んでください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785395" y="5245469"/>
            <a:ext cx="6696075" cy="9556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! </a:t>
            </a:r>
            <a:r>
              <a:rPr lang="en-US" altLang="ja-JP" sz="2800"/>
              <a:t>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! </a:t>
            </a:r>
            <a:r>
              <a:rPr lang="en-US" altLang="ja-JP" sz="2800"/>
              <a:t>4)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「例題１．階乗」の手順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780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900" y="655638"/>
            <a:ext cx="8408988" cy="6138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057650" y="27559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2800" dirty="0"/>
              <a:t>「例題１．階乗」の実行結果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92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0"/>
            <a:ext cx="64722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2656657" y="4079080"/>
            <a:ext cx="63404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125413" y="1035050"/>
            <a:ext cx="6172200" cy="242093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 flipH="1" flipV="1">
            <a:off x="3517900" y="3455988"/>
            <a:ext cx="398463" cy="6064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405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0"/>
            <a:ext cx="64722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4073525" y="25415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/>
          </a:p>
        </p:txBody>
      </p:sp>
      <p:sp>
        <p:nvSpPr>
          <p:cNvPr id="16388" name="Rectangle 1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4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6389" name="Line 14"/>
          <p:cNvSpPr>
            <a:spLocks noChangeShapeType="1"/>
          </p:cNvSpPr>
          <p:nvPr/>
        </p:nvSpPr>
        <p:spPr bwMode="auto">
          <a:xfrm flipH="1">
            <a:off x="1755775" y="2598738"/>
            <a:ext cx="633413" cy="9588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90" name="Rectangle 15"/>
          <p:cNvSpPr>
            <a:spLocks noChangeArrowheads="1"/>
          </p:cNvSpPr>
          <p:nvPr/>
        </p:nvSpPr>
        <p:spPr bwMode="auto">
          <a:xfrm>
            <a:off x="439738" y="3559175"/>
            <a:ext cx="2120900" cy="42386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391" name="Text Box 16"/>
          <p:cNvSpPr txBox="1">
            <a:spLocks noChangeArrowheads="1"/>
          </p:cNvSpPr>
          <p:nvPr/>
        </p:nvSpPr>
        <p:spPr bwMode="auto">
          <a:xfrm>
            <a:off x="1976438" y="552450"/>
            <a:ext cx="4186237" cy="206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	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!</a:t>
            </a:r>
            <a:r>
              <a:rPr lang="en-US" altLang="ja-JP"/>
              <a:t>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4 </a:t>
            </a: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16392" name="Text Box 17"/>
          <p:cNvSpPr txBox="1">
            <a:spLocks noChangeArrowheads="1"/>
          </p:cNvSpPr>
          <p:nvPr/>
        </p:nvSpPr>
        <p:spPr bwMode="auto">
          <a:xfrm>
            <a:off x="3646488" y="4541838"/>
            <a:ext cx="4699000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24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16393" name="Rectangle 18"/>
          <p:cNvSpPr>
            <a:spLocks noChangeArrowheads="1"/>
          </p:cNvSpPr>
          <p:nvPr/>
        </p:nvSpPr>
        <p:spPr bwMode="auto">
          <a:xfrm>
            <a:off x="115888" y="3984625"/>
            <a:ext cx="639762" cy="422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394" name="Line 19"/>
          <p:cNvSpPr>
            <a:spLocks noChangeShapeType="1"/>
          </p:cNvSpPr>
          <p:nvPr/>
        </p:nvSpPr>
        <p:spPr bwMode="auto">
          <a:xfrm flipH="1" flipV="1">
            <a:off x="774700" y="4302125"/>
            <a:ext cx="2835275" cy="7064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748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78175" y="2416175"/>
            <a:ext cx="2974975" cy="17637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476750" y="2941638"/>
            <a:ext cx="369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>
                <a:solidFill>
                  <a:schemeClr val="accent2"/>
                </a:solidFill>
              </a:rPr>
              <a:t>!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1984375" y="3084513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6392863" y="3095625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492875" y="2398713"/>
            <a:ext cx="6016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24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951038" y="3651250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392863" y="360838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151063" y="2409825"/>
            <a:ext cx="419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177925" y="5068888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入力は数値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842000" y="5176838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出力は数値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079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757238"/>
            <a:ext cx="7772400" cy="60082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ja-JP" sz="3600" dirty="0">
                <a:solidFill>
                  <a:srgbClr val="006600"/>
                </a:solidFill>
              </a:rPr>
              <a:t>;; ! : number -&gt; number</a:t>
            </a:r>
          </a:p>
          <a:p>
            <a:pPr eaLnBrk="1" hangingPunct="1">
              <a:buFontTx/>
              <a:buNone/>
            </a:pPr>
            <a:r>
              <a:rPr lang="en-US" altLang="ja-JP" sz="3600" dirty="0">
                <a:solidFill>
                  <a:srgbClr val="006600"/>
                </a:solidFill>
              </a:rPr>
              <a:t>;; to compute n*(n-1)*...*2*1</a:t>
            </a:r>
          </a:p>
          <a:p>
            <a:pPr eaLnBrk="1" hangingPunct="1">
              <a:buFontTx/>
              <a:buNone/>
            </a:pPr>
            <a:r>
              <a:rPr lang="en-US" altLang="ja-JP" sz="3600" dirty="0">
                <a:solidFill>
                  <a:srgbClr val="006600"/>
                </a:solidFill>
              </a:rPr>
              <a:t>;; Example: (! 4) = 24</a:t>
            </a:r>
          </a:p>
          <a:p>
            <a:pPr eaLnBrk="1" hangingPunct="1">
              <a:buFontTx/>
              <a:buNone/>
            </a:pPr>
            <a:r>
              <a:rPr lang="en-US" altLang="ja-JP" sz="3600" dirty="0"/>
              <a:t>(define (</a:t>
            </a:r>
            <a:r>
              <a:rPr lang="en-US" altLang="ja-JP" sz="3600" dirty="0">
                <a:solidFill>
                  <a:schemeClr val="accent2"/>
                </a:solidFill>
              </a:rPr>
              <a:t>!</a:t>
            </a:r>
            <a:r>
              <a:rPr lang="en-US" altLang="ja-JP" sz="3600" dirty="0"/>
              <a:t> </a:t>
            </a:r>
            <a:r>
              <a:rPr lang="en-US" altLang="ja-JP" sz="3600" dirty="0">
                <a:solidFill>
                  <a:schemeClr val="tx2"/>
                </a:solidFill>
              </a:rPr>
              <a:t>n</a:t>
            </a:r>
            <a:r>
              <a:rPr lang="en-US" altLang="ja-JP" sz="3600" dirty="0"/>
              <a:t>)</a:t>
            </a:r>
          </a:p>
          <a:p>
            <a:pPr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en-US" altLang="ja-JP" sz="3600" dirty="0"/>
              <a:t>    (</a:t>
            </a:r>
            <a:r>
              <a:rPr lang="en-US" altLang="ja-JP" sz="3600" dirty="0" err="1"/>
              <a:t>cond</a:t>
            </a:r>
            <a:endParaRPr lang="en-US" altLang="ja-JP" sz="3600" dirty="0"/>
          </a:p>
          <a:p>
            <a:pPr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en-US" altLang="ja-JP" sz="3600" dirty="0"/>
              <a:t>       [(= </a:t>
            </a:r>
            <a:r>
              <a:rPr lang="en-US" altLang="ja-JP" sz="3600" dirty="0">
                <a:solidFill>
                  <a:schemeClr val="tx2"/>
                </a:solidFill>
              </a:rPr>
              <a:t>n</a:t>
            </a:r>
            <a:r>
              <a:rPr lang="en-US" altLang="ja-JP" sz="3600" dirty="0"/>
              <a:t> 0) 1]</a:t>
            </a:r>
          </a:p>
          <a:p>
            <a:pPr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en-US" altLang="ja-JP" sz="3600" dirty="0"/>
              <a:t>       [else (* </a:t>
            </a:r>
            <a:r>
              <a:rPr lang="en-US" altLang="ja-JP" sz="3600" dirty="0">
                <a:solidFill>
                  <a:schemeClr val="tx2"/>
                </a:solidFill>
              </a:rPr>
              <a:t>n</a:t>
            </a:r>
            <a:r>
              <a:rPr lang="en-US" altLang="ja-JP" sz="3600" dirty="0"/>
              <a:t> (</a:t>
            </a:r>
            <a:r>
              <a:rPr lang="en-US" altLang="ja-JP" sz="3600" dirty="0">
                <a:solidFill>
                  <a:schemeClr val="accent2"/>
                </a:solidFill>
              </a:rPr>
              <a:t>!</a:t>
            </a:r>
            <a:r>
              <a:rPr lang="en-US" altLang="ja-JP" sz="3600" dirty="0"/>
              <a:t> (- </a:t>
            </a:r>
            <a:r>
              <a:rPr lang="en-US" altLang="ja-JP" sz="3600" dirty="0">
                <a:solidFill>
                  <a:schemeClr val="tx2"/>
                </a:solidFill>
              </a:rPr>
              <a:t>n</a:t>
            </a:r>
            <a:r>
              <a:rPr lang="en-US" altLang="ja-JP" sz="3600" dirty="0"/>
              <a:t> 1)))]))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498725" y="5205413"/>
            <a:ext cx="2833688" cy="668337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 flipV="1">
            <a:off x="4556125" y="5875338"/>
            <a:ext cx="323850" cy="390525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702949" y="6223551"/>
            <a:ext cx="66103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3300"/>
                </a:solidFill>
              </a:rPr>
              <a:t>n! </a:t>
            </a:r>
            <a:r>
              <a:rPr lang="ja-JP" altLang="en-US" dirty="0">
                <a:solidFill>
                  <a:srgbClr val="003300"/>
                </a:solidFill>
              </a:rPr>
              <a:t>は </a:t>
            </a:r>
            <a:r>
              <a:rPr lang="en-US" altLang="ja-JP" dirty="0">
                <a:solidFill>
                  <a:srgbClr val="003300"/>
                </a:solidFill>
              </a:rPr>
              <a:t>(n-1)! </a:t>
            </a:r>
            <a:r>
              <a:rPr lang="ja-JP" altLang="en-US" dirty="0">
                <a:solidFill>
                  <a:srgbClr val="003300"/>
                </a:solidFill>
              </a:rPr>
              <a:t>を計算して，</a:t>
            </a:r>
            <a:r>
              <a:rPr lang="en-US" altLang="ja-JP" dirty="0">
                <a:solidFill>
                  <a:srgbClr val="003300"/>
                </a:solidFill>
              </a:rPr>
              <a:t>n </a:t>
            </a:r>
            <a:r>
              <a:rPr lang="ja-JP" altLang="en-US" dirty="0">
                <a:solidFill>
                  <a:srgbClr val="003300"/>
                </a:solidFill>
              </a:rPr>
              <a:t>を掛ける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758950" y="4408488"/>
            <a:ext cx="1635125" cy="649287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3106738" y="3959225"/>
            <a:ext cx="395287" cy="425450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341688" y="3373438"/>
            <a:ext cx="25003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3300"/>
                </a:solidFill>
              </a:rPr>
              <a:t>0! = 1 </a:t>
            </a:r>
            <a:r>
              <a:rPr lang="ja-JP" altLang="en-US">
                <a:solidFill>
                  <a:srgbClr val="003300"/>
                </a:solidFill>
              </a:rPr>
              <a:t>である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! </a:t>
            </a:r>
            <a:r>
              <a:rPr lang="ja-JP" altLang="en-US" sz="4000" dirty="0"/>
              <a:t>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293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517650"/>
            <a:ext cx="8266112" cy="4867275"/>
          </a:xfrm>
        </p:spPr>
        <p:txBody>
          <a:bodyPr/>
          <a:lstStyle/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ja-JP" sz="3600">
                <a:solidFill>
                  <a:schemeClr val="accent2"/>
                </a:solidFill>
              </a:rPr>
              <a:t>n = 0 </a:t>
            </a:r>
            <a:r>
              <a:rPr lang="ja-JP" altLang="en-US" sz="3600">
                <a:solidFill>
                  <a:schemeClr val="accent2"/>
                </a:solidFill>
              </a:rPr>
              <a:t>ならば</a:t>
            </a:r>
            <a:r>
              <a:rPr lang="ja-JP" altLang="en-US" sz="3600"/>
              <a:t>：　	</a:t>
            </a:r>
            <a:r>
              <a:rPr lang="ja-JP" altLang="en-US" sz="3600">
                <a:solidFill>
                  <a:schemeClr val="tx2"/>
                </a:solidFill>
              </a:rPr>
              <a:t>→　終了条件</a:t>
            </a:r>
            <a:r>
              <a:rPr lang="ja-JP" altLang="en-US" sz="3600"/>
              <a:t>　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 sz="3600"/>
              <a:t>		</a:t>
            </a:r>
            <a:r>
              <a:rPr lang="en-US" altLang="ja-JP" sz="3600"/>
              <a:t>1 			</a:t>
            </a:r>
            <a:r>
              <a:rPr lang="en-US" altLang="ja-JP" sz="3600">
                <a:solidFill>
                  <a:schemeClr val="tx2"/>
                </a:solidFill>
              </a:rPr>
              <a:t>→</a:t>
            </a:r>
            <a:r>
              <a:rPr lang="ja-JP" altLang="en-US" sz="3600">
                <a:solidFill>
                  <a:schemeClr val="tx2"/>
                </a:solidFill>
              </a:rPr>
              <a:t>　自明な解</a:t>
            </a:r>
            <a:r>
              <a:rPr lang="ja-JP" altLang="en-US" sz="3600"/>
              <a:t>	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 startAt="2"/>
            </a:pPr>
            <a:r>
              <a:rPr lang="ja-JP" altLang="en-US" sz="3600">
                <a:solidFill>
                  <a:schemeClr val="accent2"/>
                </a:solidFill>
              </a:rPr>
              <a:t>そうで無ければ</a:t>
            </a:r>
            <a:r>
              <a:rPr lang="ja-JP" altLang="en-US" sz="3600"/>
              <a:t>：　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Char char="–"/>
            </a:pPr>
            <a:r>
              <a:rPr lang="ja-JP" altLang="en-US" sz="3200"/>
              <a:t>「</a:t>
            </a:r>
            <a:r>
              <a:rPr lang="en-US" altLang="ja-JP" sz="3200"/>
              <a:t>n - 1 </a:t>
            </a:r>
            <a:r>
              <a:rPr lang="ja-JP" altLang="en-US" sz="3200"/>
              <a:t>の階乗」に </a:t>
            </a:r>
            <a:r>
              <a:rPr lang="en-US" altLang="ja-JP" sz="3200"/>
              <a:t>n </a:t>
            </a:r>
            <a:r>
              <a:rPr lang="ja-JP" altLang="en-US" sz="3200"/>
              <a:t>をかける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None/>
            </a:pPr>
            <a:r>
              <a:rPr lang="ja-JP" altLang="en-US" sz="2800"/>
              <a:t>	</a:t>
            </a:r>
            <a:r>
              <a:rPr lang="ja-JP" altLang="en-US" sz="2800">
                <a:solidFill>
                  <a:srgbClr val="003300"/>
                </a:solidFill>
              </a:rPr>
              <a:t>⇒ </a:t>
            </a:r>
            <a:r>
              <a:rPr lang="ja-JP" altLang="en-US" sz="2800"/>
              <a:t>結局，</a:t>
            </a:r>
            <a:r>
              <a:rPr lang="en-US" altLang="ja-JP" sz="2800"/>
              <a:t>1 </a:t>
            </a:r>
            <a:r>
              <a:rPr lang="ja-JP" altLang="en-US" sz="2800"/>
              <a:t>から </a:t>
            </a:r>
            <a:r>
              <a:rPr lang="en-US" altLang="ja-JP" sz="2800"/>
              <a:t>n </a:t>
            </a:r>
            <a:r>
              <a:rPr lang="ja-JP" altLang="en-US" sz="2800"/>
              <a:t>までのかけ算を繰り返す</a:t>
            </a:r>
          </a:p>
          <a:p>
            <a:pPr marL="609600" indent="-609600" eaLnBrk="1" hangingPunct="1">
              <a:buFontTx/>
              <a:buNone/>
            </a:pPr>
            <a:endParaRPr lang="ja-JP" altLang="en-US" sz="2800"/>
          </a:p>
          <a:p>
            <a:pPr marL="609600" indent="-609600" eaLnBrk="1" hangingPunct="1"/>
            <a:endParaRPr lang="ja-JP" altLang="en-US" sz="2800"/>
          </a:p>
          <a:p>
            <a:pPr marL="609600" indent="-609600" eaLnBrk="1" hangingPunct="1"/>
            <a:endParaRPr lang="ja-JP" altLang="en-US" sz="2800"/>
          </a:p>
          <a:p>
            <a:pPr marL="609600" indent="-609600" eaLnBrk="1" hangingPunct="1"/>
            <a:endParaRPr lang="en-US" altLang="ja-JP" sz="28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階乗 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130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76425" y="938212"/>
            <a:ext cx="7772400" cy="5919787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ja-JP" sz="3600" dirty="0"/>
              <a:t>;; ! : number -&gt; number</a:t>
            </a:r>
          </a:p>
          <a:p>
            <a:pPr eaLnBrk="1" hangingPunct="1">
              <a:buFontTx/>
              <a:buNone/>
            </a:pPr>
            <a:r>
              <a:rPr lang="en-US" altLang="ja-JP" sz="3600" dirty="0"/>
              <a:t>;; to compute n*(n-1)*...*2*1</a:t>
            </a:r>
          </a:p>
          <a:p>
            <a:pPr eaLnBrk="1" hangingPunct="1">
              <a:buFontTx/>
              <a:buNone/>
            </a:pPr>
            <a:r>
              <a:rPr lang="en-US" altLang="ja-JP" sz="3600" dirty="0"/>
              <a:t>;; (! 4) = 24</a:t>
            </a:r>
          </a:p>
          <a:p>
            <a:pPr eaLnBrk="1" hangingPunct="1">
              <a:buFontTx/>
              <a:buNone/>
            </a:pPr>
            <a:r>
              <a:rPr lang="en-US" altLang="ja-JP" sz="3600" dirty="0"/>
              <a:t>(define (</a:t>
            </a:r>
            <a:r>
              <a:rPr lang="en-US" altLang="ja-JP" sz="3600" dirty="0">
                <a:solidFill>
                  <a:schemeClr val="accent2"/>
                </a:solidFill>
              </a:rPr>
              <a:t>!</a:t>
            </a:r>
            <a:r>
              <a:rPr lang="en-US" altLang="ja-JP" sz="3600" dirty="0"/>
              <a:t> </a:t>
            </a:r>
            <a:r>
              <a:rPr lang="en-US" altLang="ja-JP" sz="3600" dirty="0">
                <a:solidFill>
                  <a:schemeClr val="tx2"/>
                </a:solidFill>
              </a:rPr>
              <a:t>n</a:t>
            </a:r>
            <a:r>
              <a:rPr lang="en-US" altLang="ja-JP" sz="3600" dirty="0"/>
              <a:t>)</a:t>
            </a:r>
          </a:p>
          <a:p>
            <a:pPr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en-US" altLang="ja-JP" sz="3600" dirty="0"/>
              <a:t>    (</a:t>
            </a:r>
            <a:r>
              <a:rPr lang="en-US" altLang="ja-JP" sz="3600" dirty="0" err="1"/>
              <a:t>cond</a:t>
            </a:r>
            <a:endParaRPr lang="en-US" altLang="ja-JP" sz="3600" dirty="0"/>
          </a:p>
          <a:p>
            <a:pPr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en-US" altLang="ja-JP" sz="3600" dirty="0"/>
              <a:t>       [(= </a:t>
            </a:r>
            <a:r>
              <a:rPr lang="en-US" altLang="ja-JP" sz="3600" dirty="0">
                <a:solidFill>
                  <a:schemeClr val="tx2"/>
                </a:solidFill>
              </a:rPr>
              <a:t>n</a:t>
            </a:r>
            <a:r>
              <a:rPr lang="en-US" altLang="ja-JP" sz="3600" dirty="0"/>
              <a:t> 0) 1]</a:t>
            </a:r>
          </a:p>
          <a:p>
            <a:pPr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en-US" altLang="ja-JP" sz="3600" dirty="0"/>
              <a:t>       [else (* </a:t>
            </a:r>
            <a:r>
              <a:rPr lang="en-US" altLang="ja-JP" sz="3600" dirty="0">
                <a:solidFill>
                  <a:schemeClr val="tx2"/>
                </a:solidFill>
              </a:rPr>
              <a:t>n</a:t>
            </a:r>
            <a:r>
              <a:rPr lang="en-US" altLang="ja-JP" sz="3600" dirty="0"/>
              <a:t> (</a:t>
            </a:r>
            <a:r>
              <a:rPr lang="en-US" altLang="ja-JP" sz="3600" dirty="0">
                <a:solidFill>
                  <a:schemeClr val="accent2"/>
                </a:solidFill>
              </a:rPr>
              <a:t>!</a:t>
            </a:r>
            <a:r>
              <a:rPr lang="en-US" altLang="ja-JP" sz="3600" dirty="0"/>
              <a:t> (- </a:t>
            </a:r>
            <a:r>
              <a:rPr lang="en-US" altLang="ja-JP" sz="3600" dirty="0">
                <a:solidFill>
                  <a:schemeClr val="tx2"/>
                </a:solidFill>
              </a:rPr>
              <a:t>n</a:t>
            </a:r>
            <a:r>
              <a:rPr lang="en-US" altLang="ja-JP" sz="3600" dirty="0"/>
              <a:t> 1)))]))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410553" y="4595813"/>
            <a:ext cx="1684337" cy="6477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153628" y="4592638"/>
            <a:ext cx="338137" cy="6477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802915" y="4654550"/>
            <a:ext cx="18256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自明な解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08703" y="4632325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終了条件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階乗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006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925888" y="3400425"/>
            <a:ext cx="4581525" cy="15986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425450" y="2371725"/>
            <a:ext cx="3886200" cy="101123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368550" y="3382963"/>
            <a:ext cx="0" cy="2025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2366963" y="1308100"/>
            <a:ext cx="1587" cy="1063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550988" y="2497138"/>
            <a:ext cx="1431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(= </a:t>
            </a:r>
            <a:r>
              <a:rPr lang="en-US" altLang="ja-JP" sz="3600">
                <a:solidFill>
                  <a:schemeClr val="tx2"/>
                </a:solidFill>
              </a:rPr>
              <a:t>n</a:t>
            </a:r>
            <a:r>
              <a:rPr lang="en-US" altLang="ja-JP" sz="3600"/>
              <a:t> 0)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600575" y="3949700"/>
            <a:ext cx="3452813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4000"/>
              <a:t>(* </a:t>
            </a:r>
            <a:r>
              <a:rPr lang="en-US" altLang="ja-JP" sz="4000">
                <a:solidFill>
                  <a:schemeClr val="tx2"/>
                </a:solidFill>
              </a:rPr>
              <a:t>n</a:t>
            </a:r>
            <a:r>
              <a:rPr lang="en-US" altLang="ja-JP" sz="4000"/>
              <a:t> (</a:t>
            </a:r>
            <a:r>
              <a:rPr lang="en-US" altLang="ja-JP" sz="4000">
                <a:solidFill>
                  <a:schemeClr val="accent2"/>
                </a:solidFill>
              </a:rPr>
              <a:t>!</a:t>
            </a:r>
            <a:r>
              <a:rPr lang="en-US" altLang="ja-JP" sz="4000"/>
              <a:t> (- </a:t>
            </a:r>
            <a:r>
              <a:rPr lang="en-US" altLang="ja-JP" sz="4000">
                <a:solidFill>
                  <a:schemeClr val="tx2"/>
                </a:solidFill>
              </a:rPr>
              <a:t>n</a:t>
            </a:r>
            <a:r>
              <a:rPr lang="en-US" altLang="ja-JP" sz="4000"/>
              <a:t> 1)))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587500" y="3414713"/>
            <a:ext cx="587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Yes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152900" y="2293938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No</a:t>
            </a:r>
          </a:p>
        </p:txBody>
      </p:sp>
      <p:cxnSp>
        <p:nvCxnSpPr>
          <p:cNvPr id="21514" name="AutoShape 10"/>
          <p:cNvCxnSpPr>
            <a:cxnSpLocks noChangeShapeType="1"/>
            <a:stCxn id="21507" idx="3"/>
            <a:endCxn id="21506" idx="0"/>
          </p:cNvCxnSpPr>
          <p:nvPr/>
        </p:nvCxnSpPr>
        <p:spPr bwMode="auto">
          <a:xfrm>
            <a:off x="4321175" y="2878138"/>
            <a:ext cx="1895475" cy="5127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109663" y="5484813"/>
            <a:ext cx="2520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1 </a:t>
            </a:r>
            <a:r>
              <a:rPr lang="ja-JP" altLang="en-US"/>
              <a:t>が自明の解</a:t>
            </a:r>
          </a:p>
        </p:txBody>
      </p:sp>
      <p:sp>
        <p:nvSpPr>
          <p:cNvPr id="14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終了条件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21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12-1</a:t>
            </a:r>
            <a:r>
              <a:rPr lang="ja-JP" altLang="en-US" dirty="0"/>
              <a:t> 繰り返し計算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1</a:t>
            </a:r>
            <a:r>
              <a:rPr lang="en-US" altLang="ja-JP" dirty="0"/>
              <a:t>2</a:t>
            </a:r>
            <a:r>
              <a:rPr kumimoji="1" lang="en-US" altLang="ja-JP" dirty="0"/>
              <a:t>-2 </a:t>
            </a:r>
            <a:r>
              <a:rPr kumimoji="1" lang="ja-JP" altLang="en-US" dirty="0"/>
              <a:t>パソコン演習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12-3 </a:t>
            </a:r>
            <a:r>
              <a:rPr lang="ja-JP" altLang="en-US" dirty="0"/>
              <a:t>課題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223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162050"/>
            <a:ext cx="8485187" cy="5373688"/>
          </a:xfrm>
        </p:spPr>
        <p:txBody>
          <a:bodyPr/>
          <a:lstStyle/>
          <a:p>
            <a:pPr eaLnBrk="1" hangingPunct="1"/>
            <a:r>
              <a:rPr lang="en-US" altLang="ja-JP" dirty="0"/>
              <a:t>! </a:t>
            </a:r>
            <a:r>
              <a:rPr lang="ja-JP" altLang="en-US" dirty="0"/>
              <a:t>の内部に </a:t>
            </a:r>
            <a:r>
              <a:rPr lang="en-US" altLang="ja-JP" dirty="0"/>
              <a:t>! </a:t>
            </a:r>
            <a:r>
              <a:rPr lang="ja-JP" altLang="en-US" dirty="0"/>
              <a:t>が登場</a:t>
            </a:r>
          </a:p>
          <a:p>
            <a:pPr eaLnBrk="1" hangingPunct="1"/>
            <a:endParaRPr lang="ja-JP" altLang="en-US" dirty="0"/>
          </a:p>
          <a:p>
            <a:pPr eaLnBrk="1" hangingPunct="1"/>
            <a:endParaRPr lang="ja-JP" altLang="en-US" dirty="0"/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/>
            <a:r>
              <a:rPr lang="en-US" altLang="ja-JP" dirty="0"/>
              <a:t>! </a:t>
            </a:r>
            <a:r>
              <a:rPr lang="ja-JP" altLang="en-US" dirty="0"/>
              <a:t>の実行が繰り返される</a:t>
            </a:r>
          </a:p>
          <a:p>
            <a:pPr eaLnBrk="1" hangingPunct="1">
              <a:buFontTx/>
              <a:buNone/>
            </a:pPr>
            <a:r>
              <a:rPr lang="ja-JP" altLang="en-US" dirty="0">
                <a:solidFill>
                  <a:srgbClr val="006600"/>
                </a:solidFill>
              </a:rPr>
              <a:t>	例： </a:t>
            </a:r>
            <a:r>
              <a:rPr lang="en-US" altLang="ja-JP" dirty="0">
                <a:solidFill>
                  <a:srgbClr val="006600"/>
                </a:solidFill>
              </a:rPr>
              <a:t>(! 5) = (* 5 (! 4))</a:t>
            </a:r>
          </a:p>
          <a:p>
            <a:pPr eaLnBrk="1" hangingPunct="1">
              <a:buFontTx/>
              <a:buNone/>
            </a:pPr>
            <a:r>
              <a:rPr lang="en-US" altLang="ja-JP" dirty="0">
                <a:solidFill>
                  <a:srgbClr val="006600"/>
                </a:solidFill>
              </a:rPr>
              <a:t>		 (! 4) = (* 4 (! 3))</a:t>
            </a:r>
          </a:p>
          <a:p>
            <a:pPr eaLnBrk="1" hangingPunct="1">
              <a:buFontTx/>
              <a:buNone/>
            </a:pPr>
            <a:r>
              <a:rPr lang="en-US" altLang="ja-JP" dirty="0"/>
              <a:t>	 </a:t>
            </a:r>
            <a:endParaRPr lang="ja-JP" altLang="en-US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62100" y="1798638"/>
            <a:ext cx="4579938" cy="2051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!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[(=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0) 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       [else (*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(</a:t>
            </a:r>
            <a:r>
              <a:rPr lang="en-US" altLang="ja-JP">
                <a:solidFill>
                  <a:schemeClr val="accent2"/>
                </a:solidFill>
              </a:rPr>
              <a:t>!</a:t>
            </a:r>
            <a:r>
              <a:rPr lang="en-US" altLang="ja-JP"/>
              <a:t> (-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1)))]))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000375" y="1892300"/>
            <a:ext cx="209550" cy="4841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tx2"/>
              </a:solidFill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3998688" y="3300306"/>
            <a:ext cx="209550" cy="4841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階乗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282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関数 </a:t>
            </a:r>
            <a:r>
              <a:rPr lang="en-US" altLang="ja-JP" dirty="0">
                <a:solidFill>
                  <a:schemeClr val="accent2"/>
                </a:solidFill>
              </a:rPr>
              <a:t>!</a:t>
            </a:r>
            <a:r>
              <a:rPr lang="en-US" altLang="ja-JP" dirty="0"/>
              <a:t> </a:t>
            </a:r>
            <a:r>
              <a:rPr lang="ja-JP" altLang="en-US" dirty="0"/>
              <a:t>（例題１）について，実行結果に至る過程を見る</a:t>
            </a:r>
          </a:p>
          <a:p>
            <a:pPr lvl="1"/>
            <a:r>
              <a:rPr lang="en-US" altLang="ja-JP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!</a:t>
            </a:r>
            <a:r>
              <a:rPr lang="en-US" altLang="ja-JP" dirty="0"/>
              <a:t> 3) </a:t>
            </a:r>
            <a:r>
              <a:rPr lang="ja-JP" altLang="en-US" dirty="0"/>
              <a:t>から </a:t>
            </a:r>
            <a:r>
              <a:rPr lang="en-US" altLang="ja-JP" dirty="0"/>
              <a:t>6 </a:t>
            </a:r>
            <a:r>
              <a:rPr lang="ja-JP" altLang="en-US" dirty="0"/>
              <a:t>に至る過程を見る</a:t>
            </a:r>
          </a:p>
          <a:p>
            <a:pPr lvl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 </a:t>
            </a:r>
            <a:r>
              <a:rPr lang="en-US" altLang="ja-JP" dirty="0"/>
              <a:t>stepper </a:t>
            </a:r>
            <a:r>
              <a:rPr lang="ja-JP" altLang="en-US" dirty="0"/>
              <a:t>を使用する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例題２．ステップ実行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71688" y="40671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rgbClr val="008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57163" y="3786188"/>
            <a:ext cx="4040187" cy="18097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[(=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0) 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[else (*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(-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1)))]))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016375" y="4137025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	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21238" y="3390900"/>
            <a:ext cx="37465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3)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...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(* 3 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2))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...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(* 3 (* 2 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1)))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...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(* 3 (* 2 (* 1 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0))))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...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(* 3 (* 2 (* 1 1)))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(* 3 (* 2 1))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(* 3 2)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6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808538" y="3368675"/>
            <a:ext cx="1190625" cy="3667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tx2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127625" y="6453188"/>
            <a:ext cx="952500" cy="279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369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98488" y="788988"/>
            <a:ext cx="6802437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5000"/>
              </a:lnSpc>
              <a:buFontTx/>
              <a:buAutoNum type="arabicPeriod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次を「定義用ウインドウ」で，実行しなさい</a:t>
            </a:r>
          </a:p>
          <a:p>
            <a:pPr lvl="1" eaLnBrk="1" hangingPunct="1">
              <a:lnSpc>
                <a:spcPct val="95000"/>
              </a:lnSpc>
              <a:buFontTx/>
              <a:buChar char="•"/>
            </a:pP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lnSpc>
                <a:spcPct val="95000"/>
              </a:lnSpc>
              <a:buFontTx/>
              <a:buChar char="•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06488" y="1831975"/>
            <a:ext cx="7594600" cy="3090863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;;! : number -&gt; number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;;to compute n*(n-1)*...*2*1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[(=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0) 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[else (*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(-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1)))]))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! </a:t>
            </a:r>
            <a:r>
              <a:rPr lang="en-US" altLang="ja-JP" sz="2800"/>
              <a:t>3)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74675" y="5122863"/>
            <a:ext cx="7715250" cy="114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2</a:t>
            </a:r>
            <a:r>
              <a:rPr lang="en-US" altLang="ja-JP" sz="2400"/>
              <a:t>. DrScheme </a:t>
            </a:r>
            <a:r>
              <a:rPr lang="ja-JP" altLang="en-US" sz="2400"/>
              <a:t>を使って，ステップ実行の様子を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    確認しなさい　 （</a:t>
            </a:r>
            <a:r>
              <a:rPr lang="en-US" altLang="ja-JP" sz="2400"/>
              <a:t>Step </a:t>
            </a:r>
            <a:r>
              <a:rPr lang="ja-JP" altLang="en-US" sz="2400"/>
              <a:t>ボタン，</a:t>
            </a:r>
            <a:r>
              <a:rPr lang="en-US" altLang="ja-JP" sz="2400"/>
              <a:t>Next </a:t>
            </a:r>
            <a:r>
              <a:rPr lang="ja-JP" altLang="en-US" sz="2400"/>
              <a:t>ボタンを使用）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r>
              <a:rPr lang="ja-JP" altLang="en-US" sz="2400"/>
              <a:t>　理解しながら進むこと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051740" y="6311900"/>
            <a:ext cx="5238185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次は，例題３に進んでください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135063" y="1876425"/>
            <a:ext cx="4489450" cy="26225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5634038" y="3200400"/>
            <a:ext cx="544512" cy="63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223000" y="2859088"/>
            <a:ext cx="2646363" cy="58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例題１と同じ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ja-JP" altLang="en-US" dirty="0"/>
              <a:t>「例題２．ステップ実行」の手順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122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1750"/>
            <a:ext cx="8364537" cy="680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76500" y="5748338"/>
            <a:ext cx="5757863" cy="5842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3300"/>
                </a:solidFill>
              </a:rPr>
              <a:t>! </a:t>
            </a:r>
            <a:r>
              <a:rPr lang="ja-JP" altLang="en-US">
                <a:solidFill>
                  <a:srgbClr val="003300"/>
                </a:solidFill>
              </a:rPr>
              <a:t>の「</a:t>
            </a:r>
            <a:r>
              <a:rPr lang="en-US" altLang="ja-JP">
                <a:solidFill>
                  <a:srgbClr val="003300"/>
                </a:solidFill>
              </a:rPr>
              <a:t>n</a:t>
            </a:r>
            <a:r>
              <a:rPr lang="ja-JP" altLang="en-US">
                <a:solidFill>
                  <a:srgbClr val="003300"/>
                </a:solidFill>
              </a:rPr>
              <a:t>」は「</a:t>
            </a:r>
            <a:r>
              <a:rPr lang="en-US" altLang="ja-JP">
                <a:solidFill>
                  <a:srgbClr val="003300"/>
                </a:solidFill>
              </a:rPr>
              <a:t>3</a:t>
            </a:r>
            <a:r>
              <a:rPr lang="ja-JP" altLang="en-US">
                <a:solidFill>
                  <a:srgbClr val="003300"/>
                </a:solidFill>
              </a:rPr>
              <a:t>」で置き換わる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725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3813"/>
            <a:ext cx="8383587" cy="682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752725" y="5100638"/>
            <a:ext cx="4541838" cy="1077912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(= 3 0)</a:t>
            </a:r>
            <a:r>
              <a:rPr lang="ja-JP" altLang="en-US">
                <a:solidFill>
                  <a:srgbClr val="003300"/>
                </a:solidFill>
              </a:rPr>
              <a:t>」は「</a:t>
            </a:r>
            <a:r>
              <a:rPr lang="en-US" altLang="ja-JP">
                <a:solidFill>
                  <a:srgbClr val="003300"/>
                </a:solidFill>
              </a:rPr>
              <a:t>false</a:t>
            </a:r>
            <a:r>
              <a:rPr lang="ja-JP" altLang="en-US">
                <a:solidFill>
                  <a:srgbClr val="003300"/>
                </a:solidFill>
              </a:rPr>
              <a:t>」で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83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31750"/>
            <a:ext cx="8372475" cy="681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14513" y="5253038"/>
            <a:ext cx="6499225" cy="1077912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(cond [false </a:t>
            </a:r>
            <a:r>
              <a:rPr lang="ja-JP" altLang="en-US">
                <a:solidFill>
                  <a:srgbClr val="003300"/>
                </a:solidFill>
              </a:rPr>
              <a:t>式Ｘ</a:t>
            </a:r>
            <a:r>
              <a:rPr lang="en-US" altLang="ja-JP">
                <a:solidFill>
                  <a:srgbClr val="003300"/>
                </a:solidFill>
              </a:rPr>
              <a:t>] [else </a:t>
            </a:r>
            <a:r>
              <a:rPr lang="ja-JP" altLang="en-US">
                <a:solidFill>
                  <a:srgbClr val="003300"/>
                </a:solidFill>
              </a:rPr>
              <a:t>式Ｙ</a:t>
            </a:r>
            <a:r>
              <a:rPr lang="en-US" altLang="ja-JP">
                <a:solidFill>
                  <a:srgbClr val="003300"/>
                </a:solidFill>
              </a:rPr>
              <a:t>])</a:t>
            </a:r>
            <a:r>
              <a:rPr lang="ja-JP" altLang="en-US">
                <a:solidFill>
                  <a:srgbClr val="003300"/>
                </a:solidFill>
              </a:rPr>
              <a:t>」は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「式Ｙ」で置き換わる</a:t>
            </a:r>
            <a:endParaRPr lang="ja-JP" altLang="en-US" sz="4000">
              <a:solidFill>
                <a:srgbClr val="0033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768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47625"/>
            <a:ext cx="8342312" cy="679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908300" y="4724400"/>
            <a:ext cx="4286250" cy="107791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(- 3 1)</a:t>
            </a:r>
            <a:r>
              <a:rPr lang="ja-JP" altLang="en-US">
                <a:solidFill>
                  <a:srgbClr val="003300"/>
                </a:solidFill>
              </a:rPr>
              <a:t>」は，「</a:t>
            </a:r>
            <a:r>
              <a:rPr lang="en-US" altLang="ja-JP">
                <a:solidFill>
                  <a:srgbClr val="003300"/>
                </a:solidFill>
              </a:rPr>
              <a:t>2</a:t>
            </a:r>
            <a:r>
              <a:rPr lang="ja-JP" altLang="en-US">
                <a:solidFill>
                  <a:srgbClr val="003300"/>
                </a:solidFill>
              </a:rPr>
              <a:t>」で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2614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39688"/>
            <a:ext cx="8351837" cy="679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381250" y="5746750"/>
            <a:ext cx="5757863" cy="5842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3300"/>
                </a:solidFill>
              </a:rPr>
              <a:t>! </a:t>
            </a:r>
            <a:r>
              <a:rPr lang="ja-JP" altLang="en-US">
                <a:solidFill>
                  <a:srgbClr val="003300"/>
                </a:solidFill>
              </a:rPr>
              <a:t>の「</a:t>
            </a:r>
            <a:r>
              <a:rPr lang="en-US" altLang="ja-JP">
                <a:solidFill>
                  <a:srgbClr val="003300"/>
                </a:solidFill>
              </a:rPr>
              <a:t>n</a:t>
            </a:r>
            <a:r>
              <a:rPr lang="ja-JP" altLang="en-US">
                <a:solidFill>
                  <a:srgbClr val="003300"/>
                </a:solidFill>
              </a:rPr>
              <a:t>」は「</a:t>
            </a:r>
            <a:r>
              <a:rPr lang="en-US" altLang="ja-JP">
                <a:solidFill>
                  <a:srgbClr val="003300"/>
                </a:solidFill>
              </a:rPr>
              <a:t>2</a:t>
            </a:r>
            <a:r>
              <a:rPr lang="ja-JP" altLang="en-US">
                <a:solidFill>
                  <a:srgbClr val="003300"/>
                </a:solidFill>
              </a:rPr>
              <a:t>」で置き換わる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0253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55575"/>
            <a:ext cx="8345487" cy="653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752725" y="5100638"/>
            <a:ext cx="4541838" cy="1077912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(= 2 0)</a:t>
            </a:r>
            <a:r>
              <a:rPr lang="ja-JP" altLang="en-US">
                <a:solidFill>
                  <a:srgbClr val="003300"/>
                </a:solidFill>
              </a:rPr>
              <a:t>」は「</a:t>
            </a:r>
            <a:r>
              <a:rPr lang="en-US" altLang="ja-JP">
                <a:solidFill>
                  <a:srgbClr val="003300"/>
                </a:solidFill>
              </a:rPr>
              <a:t>false</a:t>
            </a:r>
            <a:r>
              <a:rPr lang="ja-JP" altLang="en-US">
                <a:solidFill>
                  <a:srgbClr val="003300"/>
                </a:solidFill>
              </a:rPr>
              <a:t>」で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961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155575"/>
            <a:ext cx="8345488" cy="653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814513" y="5253038"/>
            <a:ext cx="6499225" cy="1077912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(cond [false </a:t>
            </a:r>
            <a:r>
              <a:rPr lang="ja-JP" altLang="en-US">
                <a:solidFill>
                  <a:srgbClr val="003300"/>
                </a:solidFill>
              </a:rPr>
              <a:t>式Ｘ</a:t>
            </a:r>
            <a:r>
              <a:rPr lang="en-US" altLang="ja-JP">
                <a:solidFill>
                  <a:srgbClr val="003300"/>
                </a:solidFill>
              </a:rPr>
              <a:t>] [else </a:t>
            </a:r>
            <a:r>
              <a:rPr lang="ja-JP" altLang="en-US">
                <a:solidFill>
                  <a:srgbClr val="003300"/>
                </a:solidFill>
              </a:rPr>
              <a:t>式Ｙ</a:t>
            </a:r>
            <a:r>
              <a:rPr lang="en-US" altLang="ja-JP">
                <a:solidFill>
                  <a:srgbClr val="003300"/>
                </a:solidFill>
              </a:rPr>
              <a:t>])</a:t>
            </a:r>
            <a:r>
              <a:rPr lang="ja-JP" altLang="en-US">
                <a:solidFill>
                  <a:srgbClr val="003300"/>
                </a:solidFill>
              </a:rPr>
              <a:t>」は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「式Ｙ」で置き換わる</a:t>
            </a:r>
            <a:endParaRPr lang="ja-JP" altLang="en-US" sz="4000">
              <a:solidFill>
                <a:srgbClr val="0033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327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1460500"/>
            <a:ext cx="7772400" cy="4983163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ja-JP" altLang="en-US" sz="3600"/>
              <a:t>再帰を使った，繰り返し計算</a:t>
            </a:r>
          </a:p>
          <a:p>
            <a:pPr eaLnBrk="1" hangingPunct="1">
              <a:lnSpc>
                <a:spcPct val="130000"/>
              </a:lnSpc>
            </a:pPr>
            <a:r>
              <a:rPr lang="ja-JP" altLang="en-US" sz="3600">
                <a:solidFill>
                  <a:schemeClr val="tx2"/>
                </a:solidFill>
              </a:rPr>
              <a:t>数学の「再帰的定義」と，</a:t>
            </a:r>
            <a:r>
              <a:rPr lang="en-US" altLang="ja-JP" sz="3600">
                <a:solidFill>
                  <a:schemeClr val="tx2"/>
                </a:solidFill>
              </a:rPr>
              <a:t>Scheme </a:t>
            </a:r>
            <a:r>
              <a:rPr lang="ja-JP" altLang="en-US" sz="3600">
                <a:solidFill>
                  <a:schemeClr val="tx2"/>
                </a:solidFill>
              </a:rPr>
              <a:t>プログラムの関係</a:t>
            </a:r>
          </a:p>
          <a:p>
            <a:pPr eaLnBrk="1" hangingPunct="1">
              <a:lnSpc>
                <a:spcPct val="130000"/>
              </a:lnSpc>
            </a:pPr>
            <a:r>
              <a:rPr lang="ja-JP" altLang="en-US" sz="3600">
                <a:solidFill>
                  <a:schemeClr val="tx2"/>
                </a:solidFill>
              </a:rPr>
              <a:t>繰り返し回数</a:t>
            </a:r>
          </a:p>
          <a:p>
            <a:pPr lvl="1" eaLnBrk="1" hangingPunct="1">
              <a:lnSpc>
                <a:spcPct val="130000"/>
              </a:lnSpc>
            </a:pPr>
            <a:r>
              <a:rPr lang="ja-JP" altLang="en-US" sz="3200"/>
              <a:t>関数は「何回繰り返して」実行されるか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en-US" altLang="ja-JP" sz="28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本日の内容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7866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166688"/>
            <a:ext cx="8345487" cy="653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908300" y="4724400"/>
            <a:ext cx="4286250" cy="107791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(- 2 1)</a:t>
            </a:r>
            <a:r>
              <a:rPr lang="ja-JP" altLang="en-US">
                <a:solidFill>
                  <a:srgbClr val="003300"/>
                </a:solidFill>
              </a:rPr>
              <a:t>」は，「</a:t>
            </a:r>
            <a:r>
              <a:rPr lang="en-US" altLang="ja-JP">
                <a:solidFill>
                  <a:srgbClr val="003300"/>
                </a:solidFill>
              </a:rPr>
              <a:t>1</a:t>
            </a:r>
            <a:r>
              <a:rPr lang="ja-JP" altLang="en-US">
                <a:solidFill>
                  <a:srgbClr val="003300"/>
                </a:solidFill>
              </a:rPr>
              <a:t>」で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9219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2400"/>
            <a:ext cx="8345488" cy="653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536825" y="5756275"/>
            <a:ext cx="5757863" cy="5842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3300"/>
                </a:solidFill>
              </a:rPr>
              <a:t>! </a:t>
            </a:r>
            <a:r>
              <a:rPr lang="ja-JP" altLang="en-US">
                <a:solidFill>
                  <a:srgbClr val="003300"/>
                </a:solidFill>
              </a:rPr>
              <a:t>の「</a:t>
            </a:r>
            <a:r>
              <a:rPr lang="en-US" altLang="ja-JP">
                <a:solidFill>
                  <a:srgbClr val="003300"/>
                </a:solidFill>
              </a:rPr>
              <a:t>n</a:t>
            </a:r>
            <a:r>
              <a:rPr lang="ja-JP" altLang="en-US">
                <a:solidFill>
                  <a:srgbClr val="003300"/>
                </a:solidFill>
              </a:rPr>
              <a:t>」は「</a:t>
            </a:r>
            <a:r>
              <a:rPr lang="en-US" altLang="ja-JP">
                <a:solidFill>
                  <a:srgbClr val="003300"/>
                </a:solidFill>
              </a:rPr>
              <a:t>1</a:t>
            </a:r>
            <a:r>
              <a:rPr lang="ja-JP" altLang="en-US">
                <a:solidFill>
                  <a:srgbClr val="003300"/>
                </a:solidFill>
              </a:rPr>
              <a:t>」で置き換わる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4119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6688"/>
            <a:ext cx="8345488" cy="653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857500" y="5661025"/>
            <a:ext cx="4541838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(= 1 0)</a:t>
            </a:r>
            <a:r>
              <a:rPr lang="ja-JP" altLang="en-US">
                <a:solidFill>
                  <a:srgbClr val="003300"/>
                </a:solidFill>
              </a:rPr>
              <a:t>」は「</a:t>
            </a:r>
            <a:r>
              <a:rPr lang="en-US" altLang="ja-JP">
                <a:solidFill>
                  <a:srgbClr val="003300"/>
                </a:solidFill>
              </a:rPr>
              <a:t>false</a:t>
            </a:r>
            <a:r>
              <a:rPr lang="ja-JP" altLang="en-US">
                <a:solidFill>
                  <a:srgbClr val="003300"/>
                </a:solidFill>
              </a:rPr>
              <a:t>」で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5394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6688"/>
            <a:ext cx="8345488" cy="653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770063" y="5614988"/>
            <a:ext cx="6499225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(cond [false </a:t>
            </a:r>
            <a:r>
              <a:rPr lang="ja-JP" altLang="en-US">
                <a:solidFill>
                  <a:srgbClr val="003300"/>
                </a:solidFill>
              </a:rPr>
              <a:t>式Ｘ</a:t>
            </a:r>
            <a:r>
              <a:rPr lang="en-US" altLang="ja-JP">
                <a:solidFill>
                  <a:srgbClr val="003300"/>
                </a:solidFill>
              </a:rPr>
              <a:t>] [else </a:t>
            </a:r>
            <a:r>
              <a:rPr lang="ja-JP" altLang="en-US">
                <a:solidFill>
                  <a:srgbClr val="003300"/>
                </a:solidFill>
              </a:rPr>
              <a:t>式Ｙ</a:t>
            </a:r>
            <a:r>
              <a:rPr lang="en-US" altLang="ja-JP">
                <a:solidFill>
                  <a:srgbClr val="003300"/>
                </a:solidFill>
              </a:rPr>
              <a:t>])</a:t>
            </a:r>
            <a:r>
              <a:rPr lang="ja-JP" altLang="en-US">
                <a:solidFill>
                  <a:srgbClr val="003300"/>
                </a:solidFill>
              </a:rPr>
              <a:t>」は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「式Ｙ」で置き換わる</a:t>
            </a:r>
            <a:endParaRPr lang="ja-JP" altLang="en-US" sz="4000">
              <a:solidFill>
                <a:srgbClr val="0033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6319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160338"/>
            <a:ext cx="8345487" cy="653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832100" y="4951413"/>
            <a:ext cx="4286250" cy="1077912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(- 1 1)</a:t>
            </a:r>
            <a:r>
              <a:rPr lang="ja-JP" altLang="en-US">
                <a:solidFill>
                  <a:srgbClr val="003300"/>
                </a:solidFill>
              </a:rPr>
              <a:t>」は，「</a:t>
            </a:r>
            <a:r>
              <a:rPr lang="en-US" altLang="ja-JP">
                <a:solidFill>
                  <a:srgbClr val="003300"/>
                </a:solidFill>
              </a:rPr>
              <a:t>0</a:t>
            </a:r>
            <a:r>
              <a:rPr lang="ja-JP" altLang="en-US">
                <a:solidFill>
                  <a:srgbClr val="003300"/>
                </a:solidFill>
              </a:rPr>
              <a:t>」で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1612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23813"/>
            <a:ext cx="8345488" cy="653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322513" y="6176963"/>
            <a:ext cx="5757862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3300"/>
                </a:solidFill>
              </a:rPr>
              <a:t>! </a:t>
            </a:r>
            <a:r>
              <a:rPr lang="ja-JP" altLang="en-US">
                <a:solidFill>
                  <a:srgbClr val="003300"/>
                </a:solidFill>
              </a:rPr>
              <a:t>の「</a:t>
            </a:r>
            <a:r>
              <a:rPr lang="en-US" altLang="ja-JP">
                <a:solidFill>
                  <a:srgbClr val="003300"/>
                </a:solidFill>
              </a:rPr>
              <a:t>n</a:t>
            </a:r>
            <a:r>
              <a:rPr lang="ja-JP" altLang="en-US">
                <a:solidFill>
                  <a:srgbClr val="003300"/>
                </a:solidFill>
              </a:rPr>
              <a:t>」は「</a:t>
            </a:r>
            <a:r>
              <a:rPr lang="en-US" altLang="ja-JP">
                <a:solidFill>
                  <a:srgbClr val="003300"/>
                </a:solidFill>
              </a:rPr>
              <a:t>1</a:t>
            </a:r>
            <a:r>
              <a:rPr lang="ja-JP" altLang="en-US">
                <a:solidFill>
                  <a:srgbClr val="003300"/>
                </a:solidFill>
              </a:rPr>
              <a:t>」で置き換わる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221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55563"/>
            <a:ext cx="8345488" cy="653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647950" y="5719763"/>
            <a:ext cx="4403725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(= 0 0)</a:t>
            </a:r>
            <a:r>
              <a:rPr lang="ja-JP" altLang="en-US">
                <a:solidFill>
                  <a:srgbClr val="003300"/>
                </a:solidFill>
              </a:rPr>
              <a:t>」は「</a:t>
            </a:r>
            <a:r>
              <a:rPr lang="en-US" altLang="ja-JP">
                <a:solidFill>
                  <a:srgbClr val="003300"/>
                </a:solidFill>
              </a:rPr>
              <a:t>true</a:t>
            </a:r>
            <a:r>
              <a:rPr lang="ja-JP" altLang="en-US">
                <a:solidFill>
                  <a:srgbClr val="003300"/>
                </a:solidFill>
              </a:rPr>
              <a:t>」で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014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76213"/>
            <a:ext cx="8345488" cy="653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2645019" y="4452413"/>
            <a:ext cx="6361112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(cond [true </a:t>
            </a:r>
            <a:r>
              <a:rPr lang="ja-JP" altLang="en-US">
                <a:solidFill>
                  <a:srgbClr val="003300"/>
                </a:solidFill>
              </a:rPr>
              <a:t>式Ｘ</a:t>
            </a:r>
            <a:r>
              <a:rPr lang="en-US" altLang="ja-JP">
                <a:solidFill>
                  <a:srgbClr val="003300"/>
                </a:solidFill>
              </a:rPr>
              <a:t>] [else </a:t>
            </a:r>
            <a:r>
              <a:rPr lang="ja-JP" altLang="en-US">
                <a:solidFill>
                  <a:srgbClr val="003300"/>
                </a:solidFill>
              </a:rPr>
              <a:t>式Ｙ</a:t>
            </a:r>
            <a:r>
              <a:rPr lang="en-US" altLang="ja-JP">
                <a:solidFill>
                  <a:srgbClr val="003300"/>
                </a:solidFill>
              </a:rPr>
              <a:t>])</a:t>
            </a:r>
            <a:r>
              <a:rPr lang="ja-JP" altLang="en-US">
                <a:solidFill>
                  <a:srgbClr val="003300"/>
                </a:solidFill>
              </a:rPr>
              <a:t>」は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「式Ｘ」で置き換わる</a:t>
            </a:r>
            <a:endParaRPr lang="ja-JP" altLang="en-US" sz="4000">
              <a:solidFill>
                <a:srgbClr val="0033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8264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166688"/>
            <a:ext cx="8345488" cy="653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841625" y="4795838"/>
            <a:ext cx="4356100" cy="1077912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(* 1 1)</a:t>
            </a:r>
            <a:r>
              <a:rPr lang="ja-JP" altLang="en-US">
                <a:solidFill>
                  <a:srgbClr val="003300"/>
                </a:solidFill>
              </a:rPr>
              <a:t>」は，「</a:t>
            </a:r>
            <a:r>
              <a:rPr lang="en-US" altLang="ja-JP">
                <a:solidFill>
                  <a:srgbClr val="003300"/>
                </a:solidFill>
              </a:rPr>
              <a:t>1</a:t>
            </a:r>
            <a:r>
              <a:rPr lang="ja-JP" altLang="en-US">
                <a:solidFill>
                  <a:srgbClr val="003300"/>
                </a:solidFill>
              </a:rPr>
              <a:t>」で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4401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161925"/>
            <a:ext cx="8345488" cy="653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876550" y="4778375"/>
            <a:ext cx="4356100" cy="107791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(* 2 1)</a:t>
            </a:r>
            <a:r>
              <a:rPr lang="ja-JP" altLang="en-US">
                <a:solidFill>
                  <a:srgbClr val="003300"/>
                </a:solidFill>
              </a:rPr>
              <a:t>」は，「</a:t>
            </a:r>
            <a:r>
              <a:rPr lang="en-US" altLang="ja-JP">
                <a:solidFill>
                  <a:srgbClr val="003300"/>
                </a:solidFill>
              </a:rPr>
              <a:t>2</a:t>
            </a:r>
            <a:r>
              <a:rPr lang="ja-JP" altLang="en-US">
                <a:solidFill>
                  <a:srgbClr val="003300"/>
                </a:solidFill>
              </a:rPr>
              <a:t>」で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39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8374" y="2472820"/>
            <a:ext cx="8343900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12-1 </a:t>
            </a:r>
            <a:r>
              <a:rPr lang="ja-JP" altLang="en-US" sz="3975" dirty="0">
                <a:latin typeface="メイリオ" panose="020B0604030504040204" pitchFamily="50" charset="-128"/>
              </a:rPr>
              <a:t>繰り返し計算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44487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177800"/>
            <a:ext cx="8345488" cy="653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894013" y="4735513"/>
            <a:ext cx="4356100" cy="1077912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(* 3 2)</a:t>
            </a:r>
            <a:r>
              <a:rPr lang="ja-JP" altLang="en-US">
                <a:solidFill>
                  <a:srgbClr val="003300"/>
                </a:solidFill>
              </a:rPr>
              <a:t>」は，「</a:t>
            </a:r>
            <a:r>
              <a:rPr lang="en-US" altLang="ja-JP">
                <a:solidFill>
                  <a:srgbClr val="003300"/>
                </a:solidFill>
              </a:rPr>
              <a:t>6</a:t>
            </a:r>
            <a:r>
              <a:rPr lang="ja-JP" altLang="en-US">
                <a:solidFill>
                  <a:srgbClr val="003300"/>
                </a:solidFill>
              </a:rPr>
              <a:t>」で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置き換わる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7490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31800" y="681038"/>
            <a:ext cx="3554413" cy="618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3)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2))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  ...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  (* 3 (* 2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1)))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(* 2 (* 1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0))))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(* 2 (* 1 1)))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(* 2 1))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2)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   6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82575" y="714375"/>
            <a:ext cx="1343025" cy="4333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tx2"/>
              </a:solidFill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620838" y="66198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795338" y="6438900"/>
            <a:ext cx="614362" cy="2905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398588" y="6257925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292100" y="1217613"/>
            <a:ext cx="6546850" cy="508635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3300413" y="5849938"/>
            <a:ext cx="38782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600" dirty="0"/>
              <a:t>(! 3) </a:t>
            </a:r>
            <a:r>
              <a:rPr lang="ja-JP" altLang="en-US" sz="3600" dirty="0"/>
              <a:t>から </a:t>
            </a:r>
            <a:r>
              <a:rPr lang="en-US" altLang="ja-JP" sz="3600" dirty="0"/>
              <a:t>6 </a:t>
            </a:r>
            <a:r>
              <a:rPr lang="ja-JP" altLang="en-US" sz="3600" dirty="0"/>
              <a:t>が得られる過程の概略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1984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431800" y="681038"/>
            <a:ext cx="3554413" cy="618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3)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2))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  ...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  (* 3 (* 2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1)))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(* 2 (* 1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0))))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(* 2 (* 1 1)))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(* 2 1))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2)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   6</a:t>
            </a:r>
          </a:p>
        </p:txBody>
      </p:sp>
      <p:sp>
        <p:nvSpPr>
          <p:cNvPr id="45060" name="Rectangle 10"/>
          <p:cNvSpPr>
            <a:spLocks noChangeArrowheads="1"/>
          </p:cNvSpPr>
          <p:nvPr/>
        </p:nvSpPr>
        <p:spPr bwMode="auto">
          <a:xfrm>
            <a:off x="442913" y="750888"/>
            <a:ext cx="2260600" cy="1512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1" name="AutoShape 11"/>
          <p:cNvSpPr>
            <a:spLocks noChangeArrowheads="1"/>
          </p:cNvSpPr>
          <p:nvPr/>
        </p:nvSpPr>
        <p:spPr bwMode="auto">
          <a:xfrm flipH="1">
            <a:off x="2814638" y="1252538"/>
            <a:ext cx="1812925" cy="414337"/>
          </a:xfrm>
          <a:prstGeom prst="rightArrow">
            <a:avLst>
              <a:gd name="adj1" fmla="val 50000"/>
              <a:gd name="adj2" fmla="val 1093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5062" name="Text Box 12"/>
          <p:cNvSpPr txBox="1">
            <a:spLocks noChangeArrowheads="1"/>
          </p:cNvSpPr>
          <p:nvPr/>
        </p:nvSpPr>
        <p:spPr bwMode="auto">
          <a:xfrm>
            <a:off x="4848225" y="863600"/>
            <a:ext cx="3235325" cy="3416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[(= 3 0) 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[else (* 3 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(- 3 1)))])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[false 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[else (* 3 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(- 3 1)))])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(* 3 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(- 3 1)))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(* 3 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2))</a:t>
            </a:r>
          </a:p>
        </p:txBody>
      </p:sp>
      <p:sp>
        <p:nvSpPr>
          <p:cNvPr id="45063" name="Text Box 13"/>
          <p:cNvSpPr txBox="1">
            <a:spLocks noChangeArrowheads="1"/>
          </p:cNvSpPr>
          <p:nvPr/>
        </p:nvSpPr>
        <p:spPr bwMode="auto">
          <a:xfrm>
            <a:off x="3016250" y="1643063"/>
            <a:ext cx="17240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この部分は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600" dirty="0"/>
              <a:t>(! 3) </a:t>
            </a:r>
            <a:r>
              <a:rPr lang="ja-JP" altLang="en-US" sz="3600" dirty="0"/>
              <a:t>から </a:t>
            </a:r>
            <a:r>
              <a:rPr lang="en-US" altLang="ja-JP" sz="3600" dirty="0"/>
              <a:t>6 </a:t>
            </a:r>
            <a:r>
              <a:rPr lang="ja-JP" altLang="en-US" sz="3600" dirty="0"/>
              <a:t>が得られる過程の概略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0484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31800" y="681038"/>
            <a:ext cx="3554413" cy="618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3)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2))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  ...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  (* 3 (* 2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1)))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(* 2 (* 1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0))))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(* 2 (* 1 1)))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(* 2 1))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2)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   6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442913" y="750888"/>
            <a:ext cx="2260600" cy="1512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 flipH="1">
            <a:off x="2814638" y="1252538"/>
            <a:ext cx="1812925" cy="414337"/>
          </a:xfrm>
          <a:prstGeom prst="rightArrow">
            <a:avLst>
              <a:gd name="adj1" fmla="val 50000"/>
              <a:gd name="adj2" fmla="val 1093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848225" y="863600"/>
            <a:ext cx="3235325" cy="3416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[(= 3 0) 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[else (* 3 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(- 3 1)))])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[false 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[else (* 3 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(- 3 1)))])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(* 3 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(- 3 1)))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(* 3 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2))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016250" y="1643063"/>
            <a:ext cx="17240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この部分は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5168900" y="1343025"/>
            <a:ext cx="3013075" cy="10858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V="1">
            <a:off x="5145088" y="2457450"/>
            <a:ext cx="373062" cy="6731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836613" y="3127375"/>
            <a:ext cx="8120062" cy="30448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	</a:t>
            </a: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!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       [(=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0) 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       [else (*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(</a:t>
            </a:r>
            <a:r>
              <a:rPr lang="en-US" altLang="ja-JP">
                <a:solidFill>
                  <a:schemeClr val="accent2"/>
                </a:solidFill>
              </a:rPr>
              <a:t>!</a:t>
            </a:r>
            <a:r>
              <a:rPr lang="en-US" altLang="ja-JP"/>
              <a:t> (-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1)))]))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の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</a:t>
            </a:r>
            <a:r>
              <a:rPr lang="ja-JP" altLang="en-US"/>
              <a:t>を </a:t>
            </a:r>
            <a:r>
              <a:rPr lang="en-US" altLang="ja-JP"/>
              <a:t>3 </a:t>
            </a:r>
            <a:r>
              <a:rPr lang="ja-JP" altLang="en-US"/>
              <a:t>で置き換えたもの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2189163" y="4221163"/>
            <a:ext cx="3927475" cy="142716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600" dirty="0"/>
              <a:t>(! 3) </a:t>
            </a:r>
            <a:r>
              <a:rPr lang="ja-JP" altLang="en-US" sz="3600" dirty="0"/>
              <a:t>から </a:t>
            </a:r>
            <a:r>
              <a:rPr lang="en-US" altLang="ja-JP" sz="3600" dirty="0"/>
              <a:t>6 </a:t>
            </a:r>
            <a:r>
              <a:rPr lang="ja-JP" altLang="en-US" sz="3600" dirty="0"/>
              <a:t>が得られる過程の概略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4400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50825" y="1344613"/>
            <a:ext cx="865028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3)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2))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(* 2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1)))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(* 2 (* 1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0))))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(* 2 (* 1 1)))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(* 2 1))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2)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6</a:t>
            </a:r>
            <a:endParaRPr lang="en-US" altLang="ja-JP"/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endParaRPr lang="en-US" altLang="ja-JP" sz="360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22250" y="1327150"/>
            <a:ext cx="944563" cy="4524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623888" y="5108575"/>
            <a:ext cx="582612" cy="4381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10" name="AutoShape 6"/>
          <p:cNvSpPr>
            <a:spLocks/>
          </p:cNvSpPr>
          <p:nvPr/>
        </p:nvSpPr>
        <p:spPr bwMode="auto">
          <a:xfrm>
            <a:off x="3817938" y="1354138"/>
            <a:ext cx="349250" cy="2743200"/>
          </a:xfrm>
          <a:prstGeom prst="rightBrace">
            <a:avLst>
              <a:gd name="adj1" fmla="val 65455"/>
              <a:gd name="adj2" fmla="val 50000"/>
            </a:avLst>
          </a:prstGeom>
          <a:noFill/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4470400" y="2251075"/>
            <a:ext cx="3870325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3300"/>
                </a:solidFill>
              </a:rPr>
              <a:t>「</a:t>
            </a:r>
            <a:r>
              <a:rPr lang="en-US" altLang="ja-JP" sz="2800">
                <a:solidFill>
                  <a:srgbClr val="003300"/>
                </a:solidFill>
              </a:rPr>
              <a:t>(! 3)</a:t>
            </a:r>
            <a:r>
              <a:rPr lang="ja-JP" altLang="en-US" sz="2800">
                <a:solidFill>
                  <a:srgbClr val="003300"/>
                </a:solidFill>
              </a:rPr>
              <a:t>」 が膨張して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3300"/>
                </a:solidFill>
              </a:rPr>
              <a:t>「</a:t>
            </a:r>
            <a:r>
              <a:rPr lang="en-US" altLang="ja-JP" sz="2800">
                <a:solidFill>
                  <a:srgbClr val="003300"/>
                </a:solidFill>
              </a:rPr>
              <a:t>(* 3 (* 2 (* 1 (! 0))))</a:t>
            </a:r>
            <a:r>
              <a:rPr lang="ja-JP" altLang="en-US" sz="2800">
                <a:solidFill>
                  <a:srgbClr val="003300"/>
                </a:solidFill>
              </a:rPr>
              <a:t>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3300"/>
                </a:solidFill>
              </a:rPr>
              <a:t>になる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>
              <a:solidFill>
                <a:srgbClr val="003300"/>
              </a:solidFill>
            </a:endParaRP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110038" y="1703388"/>
            <a:ext cx="41338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基本的な計算式への展開</a:t>
            </a:r>
          </a:p>
        </p:txBody>
      </p:sp>
      <p:sp>
        <p:nvSpPr>
          <p:cNvPr id="47113" name="AutoShape 9"/>
          <p:cNvSpPr>
            <a:spLocks/>
          </p:cNvSpPr>
          <p:nvPr/>
        </p:nvSpPr>
        <p:spPr bwMode="auto">
          <a:xfrm>
            <a:off x="3838575" y="4249738"/>
            <a:ext cx="349250" cy="1439862"/>
          </a:xfrm>
          <a:prstGeom prst="rightBrace">
            <a:avLst>
              <a:gd name="adj1" fmla="val 34356"/>
              <a:gd name="adj2" fmla="val 50000"/>
            </a:avLst>
          </a:prstGeom>
          <a:noFill/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414838" y="4686300"/>
            <a:ext cx="4386262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「</a:t>
            </a:r>
            <a:r>
              <a:rPr lang="en-US" altLang="ja-JP">
                <a:solidFill>
                  <a:srgbClr val="003300"/>
                </a:solidFill>
              </a:rPr>
              <a:t>(* 3 (* 2 (* 1 (! 0))))</a:t>
            </a:r>
            <a:r>
              <a:rPr lang="ja-JP" altLang="en-US">
                <a:solidFill>
                  <a:srgbClr val="003300"/>
                </a:solidFill>
              </a:rPr>
              <a:t>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が収縮して６になる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4205288" y="4183063"/>
            <a:ext cx="1962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演算の実行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(! 3) </a:t>
            </a:r>
            <a:r>
              <a:rPr lang="ja-JP" altLang="en-US" dirty="0"/>
              <a:t>から </a:t>
            </a:r>
            <a:r>
              <a:rPr lang="en-US" altLang="ja-JP" dirty="0"/>
              <a:t>6 </a:t>
            </a:r>
            <a:r>
              <a:rPr lang="ja-JP" altLang="en-US" dirty="0"/>
              <a:t>に至る過程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4959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416050" y="3148013"/>
            <a:ext cx="71104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25000"/>
              </a:spcBef>
              <a:buFontTx/>
              <a:buNone/>
            </a:pPr>
            <a:r>
              <a:rPr lang="ja-JP" altLang="en-US" sz="3600">
                <a:solidFill>
                  <a:srgbClr val="003300"/>
                </a:solidFill>
              </a:rPr>
              <a:t>例　</a:t>
            </a:r>
            <a:r>
              <a:rPr lang="en-US" altLang="ja-JP" sz="3600">
                <a:solidFill>
                  <a:srgbClr val="003300"/>
                </a:solidFill>
              </a:rPr>
              <a:t>(! 3)</a:t>
            </a:r>
            <a:r>
              <a:rPr lang="ja-JP" altLang="en-US" sz="3600">
                <a:solidFill>
                  <a:srgbClr val="003300"/>
                </a:solidFill>
              </a:rPr>
              <a:t>　⇒　</a:t>
            </a:r>
            <a:r>
              <a:rPr lang="en-US" altLang="ja-JP" sz="3600">
                <a:solidFill>
                  <a:srgbClr val="003300"/>
                </a:solidFill>
              </a:rPr>
              <a:t>(* 3 (* 2 (* 1 (! 0))))</a:t>
            </a:r>
            <a:endParaRPr lang="en-US" altLang="ja-JP">
              <a:solidFill>
                <a:srgbClr val="003300"/>
              </a:solidFill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基本的な計算式へ展開</a:t>
            </a: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 rot="5400000">
            <a:off x="5721350" y="2414588"/>
            <a:ext cx="473075" cy="3746500"/>
          </a:xfrm>
          <a:prstGeom prst="rightBrace">
            <a:avLst>
              <a:gd name="adj1" fmla="val 65996"/>
              <a:gd name="adj2" fmla="val 50000"/>
            </a:avLst>
          </a:prstGeom>
          <a:noFill/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 b="1">
              <a:solidFill>
                <a:srgbClr val="003300"/>
              </a:solidFill>
            </a:endParaRP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674051" y="4651883"/>
            <a:ext cx="6340475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再帰の呼び出し回数（＝ステップ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数ともいう）に</a:t>
            </a:r>
            <a:r>
              <a:rPr lang="ja-JP" altLang="en-US" dirty="0">
                <a:solidFill>
                  <a:schemeClr val="tx2"/>
                </a:solidFill>
              </a:rPr>
              <a:t>比例して成長</a:t>
            </a:r>
            <a:r>
              <a:rPr lang="ja-JP" altLang="en-US" dirty="0"/>
              <a:t>する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3300"/>
                </a:solidFill>
              </a:rPr>
              <a:t>⇒</a:t>
            </a:r>
            <a:r>
              <a:rPr lang="ja-JP" altLang="en-US" dirty="0"/>
              <a:t> 「線形再帰」の名前の由来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線形再帰的プロセス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8659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31800" y="698500"/>
            <a:ext cx="3554413" cy="593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3)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2))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  ...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  (* 3 (* 2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1)))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(* 2 (* 1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0))))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(* 2 (* 1 1)))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(* 2 1))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3 2)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   6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893799" y="5444668"/>
            <a:ext cx="5494337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tx2"/>
                </a:solidFill>
              </a:rPr>
              <a:t>n=3 </a:t>
            </a:r>
            <a:r>
              <a:rPr lang="ja-JP" altLang="en-US" sz="3600"/>
              <a:t>のとき，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tx2"/>
                </a:solidFill>
              </a:rPr>
              <a:t>4</a:t>
            </a:r>
            <a:r>
              <a:rPr lang="ja-JP" altLang="en-US" sz="3600">
                <a:solidFill>
                  <a:schemeClr val="tx2"/>
                </a:solidFill>
              </a:rPr>
              <a:t>回</a:t>
            </a:r>
            <a:r>
              <a:rPr lang="ja-JP" altLang="en-US" sz="3600"/>
              <a:t>繰り返して実行される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171575" y="6381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362200" y="15906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3121025" y="260508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3910013" y="35591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600" dirty="0"/>
              <a:t>!</a:t>
            </a:r>
            <a:r>
              <a:rPr lang="ja-JP" altLang="en-US" sz="3600" dirty="0"/>
              <a:t> </a:t>
            </a:r>
            <a:r>
              <a:rPr lang="en-US" altLang="ja-JP" sz="3600" dirty="0"/>
              <a:t> </a:t>
            </a:r>
            <a:r>
              <a:rPr lang="ja-JP" altLang="en-US" sz="4000" dirty="0"/>
              <a:t>が繰り返される回数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9670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431800" y="749300"/>
            <a:ext cx="4297363" cy="623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4)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4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3))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  ...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  (* 4 (* 3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2)))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4 (* 3 (* 2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1))))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4 (* 3 (* 2 (* 1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0)))))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4 (* 3 (* 2 (* 1 1))))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4 (* 3 (* 2 1)))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4 (* 3 2))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   (* 4 6)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24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572586" y="5171619"/>
            <a:ext cx="5494337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tx2"/>
                </a:solidFill>
              </a:rPr>
              <a:t>n=4 </a:t>
            </a:r>
            <a:r>
              <a:rPr lang="ja-JP" altLang="en-US" sz="3600"/>
              <a:t>のとき，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tx2"/>
                </a:solidFill>
              </a:rPr>
              <a:t>5</a:t>
            </a:r>
            <a:r>
              <a:rPr lang="ja-JP" altLang="en-US" sz="3600">
                <a:solidFill>
                  <a:schemeClr val="tx2"/>
                </a:solidFill>
              </a:rPr>
              <a:t>回</a:t>
            </a:r>
            <a:r>
              <a:rPr lang="ja-JP" altLang="en-US" sz="3600"/>
              <a:t>繰り返して実行される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171575" y="6381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379663" y="149701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111500" y="23320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3970338" y="31750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4697413" y="394176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600" dirty="0"/>
              <a:t>!  </a:t>
            </a:r>
            <a:r>
              <a:rPr lang="ja-JP" altLang="en-US" sz="4000" dirty="0"/>
              <a:t>が繰り返される回数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4486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475" y="1571625"/>
            <a:ext cx="8272463" cy="4867275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ja-JP" altLang="en-US" sz="3600"/>
              <a:t>階乗を計算する関数 </a:t>
            </a:r>
            <a:r>
              <a:rPr lang="en-US" altLang="ja-JP" sz="3600">
                <a:solidFill>
                  <a:schemeClr val="accent2"/>
                </a:solidFill>
              </a:rPr>
              <a:t>!</a:t>
            </a:r>
            <a:r>
              <a:rPr lang="en-US" altLang="ja-JP" sz="3600"/>
              <a:t> </a:t>
            </a:r>
            <a:r>
              <a:rPr lang="ja-JP" altLang="en-US" sz="3600"/>
              <a:t>を作り，実行する</a:t>
            </a:r>
          </a:p>
          <a:p>
            <a:pPr lvl="1">
              <a:lnSpc>
                <a:spcPct val="115000"/>
              </a:lnSpc>
            </a:pPr>
            <a:r>
              <a:rPr lang="ja-JP" altLang="en-US" sz="3200"/>
              <a:t>次の方針でプログラムを作成する</a:t>
            </a:r>
          </a:p>
          <a:p>
            <a:pPr lvl="1">
              <a:lnSpc>
                <a:spcPct val="115000"/>
              </a:lnSpc>
              <a:buFontTx/>
              <a:buNone/>
            </a:pPr>
            <a:r>
              <a:rPr lang="ja-JP" altLang="en-US" sz="3200"/>
              <a:t>	</a:t>
            </a:r>
            <a:r>
              <a:rPr lang="en-US" altLang="ja-JP" sz="3200"/>
              <a:t>n &gt; 0 </a:t>
            </a:r>
            <a:r>
              <a:rPr lang="ja-JP" altLang="en-US" sz="3200"/>
              <a:t>のとき，</a:t>
            </a:r>
            <a:r>
              <a:rPr lang="en-US" altLang="ja-JP" sz="3200"/>
              <a:t>1 </a:t>
            </a:r>
            <a:r>
              <a:rPr lang="ja-JP" altLang="en-US" sz="3200"/>
              <a:t>から開始して，</a:t>
            </a:r>
            <a:r>
              <a:rPr lang="en-US" altLang="ja-JP" sz="3200"/>
              <a:t>1 × 2 ×</a:t>
            </a:r>
            <a:r>
              <a:rPr lang="ja-JP" altLang="en-US" sz="3200"/>
              <a:t>・・・</a:t>
            </a:r>
            <a:r>
              <a:rPr lang="en-US" altLang="ja-JP" sz="3200"/>
              <a:t>×n </a:t>
            </a:r>
            <a:r>
              <a:rPr lang="ja-JP" altLang="en-US" sz="3200"/>
              <a:t>を計算する</a:t>
            </a:r>
            <a:endParaRPr lang="ja-JP" altLang="en-US"/>
          </a:p>
          <a:p>
            <a:pPr eaLnBrk="1" hangingPunct="1"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	</a:t>
            </a:r>
          </a:p>
          <a:p>
            <a:pPr eaLnBrk="1" hangingPunct="1">
              <a:buFontTx/>
              <a:buNone/>
            </a:pPr>
            <a:r>
              <a:rPr lang="ja-JP" altLang="en-US">
                <a:solidFill>
                  <a:srgbClr val="006600"/>
                </a:solidFill>
              </a:rPr>
              <a:t>		</a:t>
            </a:r>
            <a:r>
              <a:rPr lang="ja-JP" altLang="en-US" sz="3600">
                <a:solidFill>
                  <a:srgbClr val="006600"/>
                </a:solidFill>
              </a:rPr>
              <a:t>例）  </a:t>
            </a:r>
            <a:r>
              <a:rPr lang="en-US" altLang="ja-JP" sz="3600">
                <a:solidFill>
                  <a:srgbClr val="006600"/>
                </a:solidFill>
              </a:rPr>
              <a:t>(! 6) = 1 × 2 × 3 × 4 × 5 × 6</a:t>
            </a:r>
            <a:endParaRPr lang="en-US" altLang="ja-JP" sz="2800">
              <a:solidFill>
                <a:srgbClr val="006600"/>
              </a:solidFill>
            </a:endParaRPr>
          </a:p>
          <a:p>
            <a:pPr eaLnBrk="1" hangingPunct="1">
              <a:buFontTx/>
              <a:buNone/>
            </a:pPr>
            <a:endParaRPr lang="en-US" altLang="ja-JP">
              <a:solidFill>
                <a:srgbClr val="006600"/>
              </a:solidFill>
            </a:endParaRPr>
          </a:p>
          <a:p>
            <a:pPr eaLnBrk="1" hangingPunct="1"/>
            <a:endParaRPr lang="en-US" altLang="ja-JP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例題３． 反復的プロセスでの階乗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4384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05000"/>
              </a:lnSpc>
            </a:pPr>
            <a:r>
              <a:rPr lang="en-US" altLang="ja-JP" sz="4000"/>
              <a:t>n! </a:t>
            </a:r>
            <a:r>
              <a:rPr lang="ja-JP" altLang="en-US" sz="4000"/>
              <a:t>の計算</a:t>
            </a:r>
          </a:p>
          <a:p>
            <a:pPr marL="990600" lvl="1" indent="-533400" eaLnBrk="1" hangingPunct="1">
              <a:lnSpc>
                <a:spcPct val="105000"/>
              </a:lnSpc>
              <a:buFontTx/>
              <a:buAutoNum type="arabicPeriod"/>
            </a:pPr>
            <a:r>
              <a:rPr lang="ja-JP" altLang="en-US" sz="3600"/>
              <a:t>まず，</a:t>
            </a:r>
            <a:r>
              <a:rPr lang="en-US" altLang="ja-JP" sz="3600"/>
              <a:t>1 </a:t>
            </a:r>
            <a:r>
              <a:rPr lang="ja-JP" altLang="en-US" sz="3600"/>
              <a:t>に </a:t>
            </a:r>
            <a:r>
              <a:rPr lang="en-US" altLang="ja-JP" sz="3600"/>
              <a:t>2 </a:t>
            </a:r>
            <a:r>
              <a:rPr lang="ja-JP" altLang="en-US" sz="3600"/>
              <a:t>を掛ける</a:t>
            </a:r>
          </a:p>
          <a:p>
            <a:pPr marL="990600" lvl="1" indent="-533400" eaLnBrk="1" hangingPunct="1">
              <a:lnSpc>
                <a:spcPct val="105000"/>
              </a:lnSpc>
              <a:buFontTx/>
              <a:buAutoNum type="arabicPeriod"/>
            </a:pPr>
            <a:r>
              <a:rPr lang="ja-JP" altLang="en-US" sz="3600"/>
              <a:t>次に，</a:t>
            </a:r>
            <a:r>
              <a:rPr lang="en-US" altLang="ja-JP" sz="3600"/>
              <a:t>3 </a:t>
            </a:r>
            <a:r>
              <a:rPr lang="ja-JP" altLang="en-US" sz="3600"/>
              <a:t>を掛ける</a:t>
            </a:r>
          </a:p>
          <a:p>
            <a:pPr marL="990600" lvl="1" indent="-533400" eaLnBrk="1" hangingPunct="1">
              <a:lnSpc>
                <a:spcPct val="105000"/>
              </a:lnSpc>
              <a:buFontTx/>
              <a:buAutoNum type="arabicPeriod"/>
            </a:pPr>
            <a:r>
              <a:rPr lang="ja-JP" altLang="en-US" sz="3600"/>
              <a:t>・・・</a:t>
            </a:r>
          </a:p>
          <a:p>
            <a:pPr marL="990600" lvl="1" indent="-533400" eaLnBrk="1" hangingPunct="1">
              <a:lnSpc>
                <a:spcPct val="105000"/>
              </a:lnSpc>
              <a:buFontTx/>
              <a:buAutoNum type="arabicPeriod"/>
            </a:pPr>
            <a:r>
              <a:rPr lang="en-US" altLang="ja-JP" sz="3600"/>
              <a:t>n </a:t>
            </a:r>
            <a:r>
              <a:rPr lang="ja-JP" altLang="en-US" sz="3600"/>
              <a:t>に達するまで続ける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反復的プロセスでの階乗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716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192213"/>
            <a:ext cx="7772400" cy="41148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ja-JP" altLang="en-US">
                <a:solidFill>
                  <a:schemeClr val="accent2"/>
                </a:solidFill>
              </a:rPr>
              <a:t>階乗</a:t>
            </a:r>
          </a:p>
          <a:p>
            <a:pPr lvl="1" eaLnBrk="1" hangingPunct="1">
              <a:lnSpc>
                <a:spcPct val="120000"/>
              </a:lnSpc>
            </a:pPr>
            <a:r>
              <a:rPr lang="ja-JP" altLang="en-US">
                <a:solidFill>
                  <a:srgbClr val="006600"/>
                </a:solidFill>
              </a:rPr>
              <a:t>「</a:t>
            </a:r>
            <a:r>
              <a:rPr lang="en-US" altLang="ja-JP">
                <a:solidFill>
                  <a:srgbClr val="006600"/>
                </a:solidFill>
              </a:rPr>
              <a:t>n - 1 </a:t>
            </a:r>
            <a:r>
              <a:rPr lang="ja-JP" altLang="en-US">
                <a:solidFill>
                  <a:srgbClr val="006600"/>
                </a:solidFill>
              </a:rPr>
              <a:t>の階乗」に </a:t>
            </a:r>
            <a:r>
              <a:rPr lang="en-US" altLang="ja-JP">
                <a:solidFill>
                  <a:srgbClr val="006600"/>
                </a:solidFill>
              </a:rPr>
              <a:t>n </a:t>
            </a:r>
            <a:r>
              <a:rPr lang="ja-JP" altLang="en-US">
                <a:solidFill>
                  <a:srgbClr val="006600"/>
                </a:solidFill>
              </a:rPr>
              <a:t>を足すことを</a:t>
            </a:r>
            <a:r>
              <a:rPr lang="ja-JP" altLang="en-US">
                <a:solidFill>
                  <a:schemeClr val="tx2"/>
                </a:solidFill>
              </a:rPr>
              <a:t>繰り返す</a:t>
            </a:r>
            <a:endParaRPr lang="ja-JP" altLang="en-US">
              <a:solidFill>
                <a:schemeClr val="accent2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>
                <a:solidFill>
                  <a:schemeClr val="accent2"/>
                </a:solidFill>
              </a:rPr>
              <a:t>ユークリッドの互助法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ja-JP">
                <a:solidFill>
                  <a:srgbClr val="006600"/>
                </a:solidFill>
              </a:rPr>
              <a:t>m </a:t>
            </a:r>
            <a:r>
              <a:rPr lang="ja-JP" altLang="en-US">
                <a:solidFill>
                  <a:srgbClr val="006600"/>
                </a:solidFill>
              </a:rPr>
              <a:t>と </a:t>
            </a:r>
            <a:r>
              <a:rPr lang="en-US" altLang="ja-JP">
                <a:solidFill>
                  <a:srgbClr val="006600"/>
                </a:solidFill>
              </a:rPr>
              <a:t>n  </a:t>
            </a:r>
            <a:r>
              <a:rPr lang="ja-JP" altLang="en-US">
                <a:solidFill>
                  <a:srgbClr val="006600"/>
                </a:solidFill>
              </a:rPr>
              <a:t>の最大公約数を求めるために，「割った余りを求めること」を，余りが０になるまで</a:t>
            </a:r>
            <a:r>
              <a:rPr lang="ja-JP" altLang="en-US">
                <a:solidFill>
                  <a:schemeClr val="tx2"/>
                </a:solidFill>
              </a:rPr>
              <a:t>繰り返す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繰り返しの例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8122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94090" y="455613"/>
            <a:ext cx="6802438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852878" y="1392238"/>
            <a:ext cx="7580312" cy="33147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;; ! : number -&gt; number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;; to compute n*(n-1)*...*2*1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;; (! 4) = 24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>
                <a:solidFill>
                  <a:schemeClr val="tx2"/>
                </a:solidFill>
              </a:rPr>
              <a:t> n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1 1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product counter max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(cond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[(&gt; </a:t>
            </a:r>
            <a:r>
              <a:rPr lang="en-US" altLang="ja-JP" sz="2400">
                <a:solidFill>
                  <a:schemeClr val="tx2"/>
                </a:solidFill>
              </a:rPr>
              <a:t>counter max</a:t>
            </a:r>
            <a:r>
              <a:rPr lang="en-US" altLang="ja-JP" sz="2400"/>
              <a:t>) </a:t>
            </a:r>
            <a:r>
              <a:rPr lang="en-US" altLang="ja-JP" sz="2400">
                <a:solidFill>
                  <a:schemeClr val="tx2"/>
                </a:solidFill>
              </a:rPr>
              <a:t>product</a:t>
            </a:r>
            <a:r>
              <a:rPr lang="en-US" altLang="ja-JP" sz="2400"/>
              <a:t>]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(* </a:t>
            </a:r>
            <a:r>
              <a:rPr lang="en-US" altLang="ja-JP" sz="2400">
                <a:solidFill>
                  <a:schemeClr val="tx2"/>
                </a:solidFill>
              </a:rPr>
              <a:t>counter product</a:t>
            </a:r>
            <a:r>
              <a:rPr lang="en-US" altLang="ja-JP" sz="24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        (+ </a:t>
            </a:r>
            <a:r>
              <a:rPr lang="en-US" altLang="ja-JP" sz="2400">
                <a:solidFill>
                  <a:schemeClr val="tx2"/>
                </a:solidFill>
              </a:rPr>
              <a:t>counter</a:t>
            </a:r>
            <a:r>
              <a:rPr lang="en-US" altLang="ja-JP" sz="2400"/>
              <a:t> 1)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        </a:t>
            </a:r>
            <a:r>
              <a:rPr lang="en-US" altLang="ja-JP" sz="2400">
                <a:solidFill>
                  <a:schemeClr val="tx2"/>
                </a:solidFill>
              </a:rPr>
              <a:t>max</a:t>
            </a:r>
            <a:r>
              <a:rPr lang="en-US" altLang="ja-JP" sz="2400"/>
              <a:t>)]))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97265" y="4618038"/>
            <a:ext cx="75469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2</a:t>
            </a:r>
            <a:r>
              <a:rPr lang="en-US" altLang="ja-JP" sz="2400"/>
              <a:t>. </a:t>
            </a:r>
            <a:r>
              <a:rPr lang="ja-JP" altLang="en-US" sz="2400"/>
              <a:t>その後，次を「</a:t>
            </a:r>
            <a:r>
              <a:rPr lang="ja-JP" altLang="en-US" sz="2400">
                <a:solidFill>
                  <a:schemeClr val="tx2"/>
                </a:solidFill>
              </a:rPr>
              <a:t>実行用ウインドウ</a:t>
            </a:r>
            <a:r>
              <a:rPr lang="ja-JP" altLang="en-US" sz="2400"/>
              <a:t>」で実行しなさい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141497" y="6348413"/>
            <a:ext cx="5217129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次は，例題４に進んでください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865578" y="5151438"/>
            <a:ext cx="6696075" cy="11969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! </a:t>
            </a:r>
            <a:r>
              <a:rPr lang="en-US" altLang="ja-JP" sz="2400"/>
              <a:t>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! </a:t>
            </a:r>
            <a:r>
              <a:rPr lang="en-US" altLang="ja-JP" sz="2400"/>
              <a:t>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! </a:t>
            </a:r>
            <a:r>
              <a:rPr lang="en-US" altLang="ja-JP" sz="2400"/>
              <a:t>20)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2800" dirty="0"/>
              <a:t>「例題３．反復的プロセスでの階乗」の手順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46405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94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678259" y="4205288"/>
            <a:ext cx="63404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6038" y="795338"/>
            <a:ext cx="5688012" cy="28003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 flipV="1">
            <a:off x="3438525" y="3598863"/>
            <a:ext cx="398463" cy="6064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0500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0"/>
            <a:ext cx="63039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4057650" y="25336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354513" y="26781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2036763" y="2735263"/>
            <a:ext cx="633412" cy="9588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720725" y="3695700"/>
            <a:ext cx="2120900" cy="42386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2257425" y="688975"/>
            <a:ext cx="4186238" cy="206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	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!</a:t>
            </a:r>
            <a:r>
              <a:rPr lang="en-US" altLang="ja-JP"/>
              <a:t>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4 </a:t>
            </a: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3443288" y="4478338"/>
            <a:ext cx="4699000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24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396875" y="4121150"/>
            <a:ext cx="639763" cy="422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 flipH="1" flipV="1">
            <a:off x="1055688" y="4438650"/>
            <a:ext cx="2430462" cy="5397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1894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3178175" y="2416175"/>
            <a:ext cx="2974975" cy="17637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4476750" y="3038475"/>
            <a:ext cx="33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!</a:t>
            </a:r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1984375" y="3084513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6392863" y="3095625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6492875" y="2398713"/>
            <a:ext cx="6016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24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1951038" y="3651250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6392863" y="360838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2151063" y="2409825"/>
            <a:ext cx="419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1168400" y="5229225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入力は数値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5832475" y="5337175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出力は数値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2573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54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! </a:t>
            </a:r>
            <a:r>
              <a:rPr lang="ja-JP" altLang="en-US" dirty="0"/>
              <a:t>関数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644894"/>
            <a:ext cx="8281988" cy="6213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buFontTx/>
              <a:buNone/>
            </a:pPr>
            <a:r>
              <a:rPr lang="en-US" altLang="ja-JP" dirty="0">
                <a:solidFill>
                  <a:srgbClr val="006600"/>
                </a:solidFill>
              </a:rPr>
              <a:t>;; ! : number -&gt; number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en-US" altLang="ja-JP" dirty="0">
                <a:solidFill>
                  <a:srgbClr val="006600"/>
                </a:solidFill>
              </a:rPr>
              <a:t>;; to compute n*(n-1)*...*2*1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en-US" altLang="ja-JP" dirty="0">
                <a:solidFill>
                  <a:srgbClr val="006600"/>
                </a:solidFill>
              </a:rPr>
              <a:t>;; (! 4) = 24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en-US" altLang="ja-JP" dirty="0"/>
              <a:t>(define (</a:t>
            </a:r>
            <a:r>
              <a:rPr lang="en-US" altLang="ja-JP" dirty="0">
                <a:solidFill>
                  <a:schemeClr val="accent2"/>
                </a:solidFill>
              </a:rPr>
              <a:t>!</a:t>
            </a:r>
            <a:r>
              <a:rPr lang="en-US" altLang="ja-JP" dirty="0">
                <a:solidFill>
                  <a:schemeClr val="tx2"/>
                </a:solidFill>
              </a:rPr>
              <a:t> n</a:t>
            </a:r>
            <a:r>
              <a:rPr lang="en-US" altLang="ja-JP" dirty="0"/>
              <a:t>)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None/>
            </a:pPr>
            <a:r>
              <a:rPr lang="en-US" altLang="ja-JP" dirty="0"/>
              <a:t>    (</a:t>
            </a:r>
            <a:r>
              <a:rPr lang="en-US" altLang="ja-JP" dirty="0">
                <a:solidFill>
                  <a:schemeClr val="accent2"/>
                </a:solidFill>
              </a:rPr>
              <a:t>factorial</a:t>
            </a:r>
            <a:r>
              <a:rPr lang="en-US" altLang="ja-JP" dirty="0"/>
              <a:t> 1 1 </a:t>
            </a:r>
            <a:r>
              <a:rPr lang="en-US" altLang="ja-JP" dirty="0">
                <a:solidFill>
                  <a:schemeClr val="tx2"/>
                </a:solidFill>
              </a:rPr>
              <a:t>n</a:t>
            </a:r>
            <a:r>
              <a:rPr lang="en-US" altLang="ja-JP" dirty="0"/>
              <a:t>))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None/>
            </a:pPr>
            <a:r>
              <a:rPr lang="en-US" altLang="ja-JP" dirty="0"/>
              <a:t>(define (</a:t>
            </a:r>
            <a:r>
              <a:rPr lang="en-US" altLang="ja-JP" dirty="0">
                <a:solidFill>
                  <a:schemeClr val="accent2"/>
                </a:solidFill>
              </a:rPr>
              <a:t>factorial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product counter n</a:t>
            </a:r>
            <a:r>
              <a:rPr lang="en-US" altLang="ja-JP" dirty="0"/>
              <a:t>)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None/>
            </a:pPr>
            <a:r>
              <a:rPr lang="en-US" altLang="ja-JP" dirty="0"/>
              <a:t>    (</a:t>
            </a:r>
            <a:r>
              <a:rPr lang="en-US" altLang="ja-JP" dirty="0" err="1"/>
              <a:t>cond</a:t>
            </a:r>
            <a:endParaRPr lang="en-US" altLang="ja-JP" dirty="0"/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None/>
            </a:pPr>
            <a:r>
              <a:rPr lang="en-US" altLang="ja-JP" dirty="0"/>
              <a:t>        [(&gt; </a:t>
            </a:r>
            <a:r>
              <a:rPr lang="en-US" altLang="ja-JP" dirty="0">
                <a:solidFill>
                  <a:schemeClr val="tx2"/>
                </a:solidFill>
              </a:rPr>
              <a:t>counter n</a:t>
            </a:r>
            <a:r>
              <a:rPr lang="en-US" altLang="ja-JP" dirty="0"/>
              <a:t>) </a:t>
            </a:r>
            <a:r>
              <a:rPr lang="en-US" altLang="ja-JP" dirty="0">
                <a:solidFill>
                  <a:schemeClr val="tx2"/>
                </a:solidFill>
              </a:rPr>
              <a:t>product</a:t>
            </a:r>
            <a:r>
              <a:rPr lang="en-US" altLang="ja-JP" dirty="0"/>
              <a:t>]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None/>
            </a:pPr>
            <a:r>
              <a:rPr lang="en-US" altLang="ja-JP" dirty="0"/>
              <a:t>        [else (</a:t>
            </a:r>
            <a:r>
              <a:rPr lang="en-US" altLang="ja-JP" dirty="0">
                <a:solidFill>
                  <a:schemeClr val="accent2"/>
                </a:solidFill>
              </a:rPr>
              <a:t>factorial</a:t>
            </a:r>
            <a:r>
              <a:rPr lang="en-US" altLang="ja-JP" dirty="0"/>
              <a:t> (* </a:t>
            </a:r>
            <a:r>
              <a:rPr lang="en-US" altLang="ja-JP" dirty="0">
                <a:solidFill>
                  <a:schemeClr val="tx2"/>
                </a:solidFill>
              </a:rPr>
              <a:t>counter product</a:t>
            </a:r>
            <a:r>
              <a:rPr lang="en-US" altLang="ja-JP" dirty="0"/>
              <a:t>)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None/>
            </a:pPr>
            <a:r>
              <a:rPr lang="en-US" altLang="ja-JP" dirty="0"/>
              <a:t>                                (+ </a:t>
            </a:r>
            <a:r>
              <a:rPr lang="en-US" altLang="ja-JP" dirty="0">
                <a:solidFill>
                  <a:schemeClr val="tx2"/>
                </a:solidFill>
              </a:rPr>
              <a:t>counter</a:t>
            </a:r>
            <a:r>
              <a:rPr lang="en-US" altLang="ja-JP" dirty="0"/>
              <a:t> 1)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None/>
            </a:pPr>
            <a:r>
              <a:rPr lang="en-US" altLang="ja-JP" dirty="0"/>
              <a:t>                                </a:t>
            </a:r>
            <a:r>
              <a:rPr lang="en-US" altLang="ja-JP" dirty="0">
                <a:solidFill>
                  <a:schemeClr val="tx2"/>
                </a:solidFill>
              </a:rPr>
              <a:t>n</a:t>
            </a:r>
            <a:r>
              <a:rPr lang="en-US" altLang="ja-JP" dirty="0"/>
              <a:t>)]))</a:t>
            </a:r>
          </a:p>
          <a:p>
            <a:pPr>
              <a:lnSpc>
                <a:spcPct val="125000"/>
              </a:lnSpc>
              <a:spcBef>
                <a:spcPct val="25000"/>
              </a:spcBef>
              <a:buFontTx/>
              <a:buNone/>
            </a:pPr>
            <a:endParaRPr lang="en-US" altLang="ja-JP" dirty="0"/>
          </a:p>
          <a:p>
            <a:pPr>
              <a:lnSpc>
                <a:spcPct val="125000"/>
              </a:lnSpc>
              <a:spcBef>
                <a:spcPct val="25000"/>
              </a:spcBef>
              <a:buFontTx/>
              <a:buNone/>
            </a:pPr>
            <a:endParaRPr lang="en-US" altLang="ja-JP" sz="36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78430" y="4406900"/>
            <a:ext cx="3348038" cy="512762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96965" y="4961316"/>
            <a:ext cx="2392362" cy="454025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 flipV="1">
            <a:off x="4476701" y="5419417"/>
            <a:ext cx="302861" cy="386742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5300663" y="3879057"/>
            <a:ext cx="373062" cy="574675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089006" y="3459347"/>
            <a:ext cx="50736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chemeClr val="folHlink"/>
                </a:solidFill>
              </a:rPr>
              <a:t>product ← counter</a:t>
            </a:r>
            <a:r>
              <a:rPr lang="ja-JP" altLang="en-US" dirty="0">
                <a:solidFill>
                  <a:schemeClr val="folHlink"/>
                </a:solidFill>
              </a:rPr>
              <a:t>・</a:t>
            </a:r>
            <a:r>
              <a:rPr lang="en-US" altLang="ja-JP" dirty="0">
                <a:solidFill>
                  <a:schemeClr val="folHlink"/>
                </a:solidFill>
              </a:rPr>
              <a:t>product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349750" y="5772151"/>
            <a:ext cx="39322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chemeClr val="folHlink"/>
                </a:solidFill>
              </a:rPr>
              <a:t>counter ← counter + 1</a:t>
            </a:r>
          </a:p>
        </p:txBody>
      </p:sp>
    </p:spTree>
    <p:extLst>
      <p:ext uri="{BB962C8B-B14F-4D97-AF65-F5344CB8AC3E}">
        <p14:creationId xmlns:p14="http://schemas.microsoft.com/office/powerpoint/2010/main" val="38882103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430338"/>
            <a:ext cx="8528050" cy="4114800"/>
          </a:xfrm>
        </p:spPr>
        <p:txBody>
          <a:bodyPr>
            <a:normAutofit fontScale="85000" lnSpcReduction="20000"/>
          </a:bodyPr>
          <a:lstStyle/>
          <a:p>
            <a:pPr marL="609600" indent="-609600" eaLnBrk="1" hangingPunct="1">
              <a:lnSpc>
                <a:spcPct val="105000"/>
              </a:lnSpc>
              <a:buFontTx/>
              <a:buNone/>
            </a:pPr>
            <a:r>
              <a:rPr lang="en-US" altLang="ja-JP" sz="4000">
                <a:solidFill>
                  <a:schemeClr val="accent2"/>
                </a:solidFill>
              </a:rPr>
              <a:t>counter:</a:t>
            </a:r>
            <a:r>
              <a:rPr lang="en-US" altLang="ja-JP" sz="4000"/>
              <a:t>  1 </a:t>
            </a:r>
            <a:r>
              <a:rPr lang="ja-JP" altLang="en-US" sz="4000"/>
              <a:t>から </a:t>
            </a:r>
            <a:r>
              <a:rPr lang="en-US" altLang="ja-JP" sz="4000"/>
              <a:t>n </a:t>
            </a:r>
            <a:r>
              <a:rPr lang="ja-JP" altLang="en-US" sz="4000"/>
              <a:t>まで数えるカウンタ</a:t>
            </a:r>
          </a:p>
          <a:p>
            <a:pPr marL="609600" indent="-609600" eaLnBrk="1" hangingPunct="1">
              <a:lnSpc>
                <a:spcPct val="105000"/>
              </a:lnSpc>
              <a:buFontTx/>
              <a:buNone/>
            </a:pPr>
            <a:r>
              <a:rPr lang="en-US" altLang="ja-JP" sz="4000">
                <a:solidFill>
                  <a:schemeClr val="accent2"/>
                </a:solidFill>
              </a:rPr>
              <a:t>product</a:t>
            </a:r>
            <a:r>
              <a:rPr lang="en-US" altLang="ja-JP" sz="4000"/>
              <a:t>: </a:t>
            </a:r>
            <a:r>
              <a:rPr lang="ja-JP" altLang="en-US" sz="4000"/>
              <a:t>部分積（計算の途中結果）</a:t>
            </a:r>
          </a:p>
          <a:p>
            <a:pPr marL="609600" indent="-609600" eaLnBrk="1" hangingPunct="1">
              <a:lnSpc>
                <a:spcPct val="105000"/>
              </a:lnSpc>
              <a:buFontTx/>
              <a:buNone/>
            </a:pPr>
            <a:r>
              <a:rPr lang="ja-JP" altLang="en-US" sz="4000"/>
              <a:t>とする．</a:t>
            </a:r>
          </a:p>
          <a:p>
            <a:pPr marL="609600" indent="-609600" eaLnBrk="1" hangingPunct="1">
              <a:lnSpc>
                <a:spcPct val="105000"/>
              </a:lnSpc>
              <a:buFontTx/>
              <a:buNone/>
            </a:pPr>
            <a:r>
              <a:rPr lang="ja-JP" altLang="en-US" sz="4000">
                <a:solidFill>
                  <a:schemeClr val="folHlink"/>
                </a:solidFill>
              </a:rPr>
              <a:t>	</a:t>
            </a:r>
            <a:r>
              <a:rPr lang="en-US" altLang="ja-JP" sz="4000">
                <a:solidFill>
                  <a:schemeClr val="folHlink"/>
                </a:solidFill>
              </a:rPr>
              <a:t>product ← counter</a:t>
            </a:r>
            <a:r>
              <a:rPr lang="ja-JP" altLang="en-US" sz="4000">
                <a:solidFill>
                  <a:schemeClr val="folHlink"/>
                </a:solidFill>
              </a:rPr>
              <a:t>・</a:t>
            </a:r>
            <a:r>
              <a:rPr lang="en-US" altLang="ja-JP" sz="4000">
                <a:solidFill>
                  <a:schemeClr val="folHlink"/>
                </a:solidFill>
              </a:rPr>
              <a:t>product</a:t>
            </a:r>
          </a:p>
          <a:p>
            <a:pPr marL="609600" indent="-609600" eaLnBrk="1" hangingPunct="1">
              <a:lnSpc>
                <a:spcPct val="105000"/>
              </a:lnSpc>
              <a:buFontTx/>
              <a:buNone/>
            </a:pPr>
            <a:r>
              <a:rPr lang="ja-JP" altLang="en-US" sz="4000">
                <a:solidFill>
                  <a:schemeClr val="folHlink"/>
                </a:solidFill>
              </a:rPr>
              <a:t>　　</a:t>
            </a:r>
            <a:r>
              <a:rPr lang="en-US" altLang="ja-JP" sz="4000">
                <a:solidFill>
                  <a:schemeClr val="folHlink"/>
                </a:solidFill>
              </a:rPr>
              <a:t>counter ← counter + 1</a:t>
            </a:r>
          </a:p>
          <a:p>
            <a:pPr marL="609600" indent="-609600" eaLnBrk="1" hangingPunct="1">
              <a:lnSpc>
                <a:spcPct val="105000"/>
              </a:lnSpc>
              <a:buFontTx/>
              <a:buNone/>
            </a:pPr>
            <a:r>
              <a:rPr lang="ja-JP" altLang="en-US" sz="4000"/>
              <a:t>を</a:t>
            </a:r>
            <a:r>
              <a:rPr lang="ja-JP" altLang="en-US" sz="4000">
                <a:solidFill>
                  <a:schemeClr val="tx2"/>
                </a:solidFill>
              </a:rPr>
              <a:t>繰り返す</a:t>
            </a:r>
            <a:r>
              <a:rPr lang="ja-JP" altLang="en-US" sz="4000"/>
              <a:t>．</a:t>
            </a:r>
            <a:r>
              <a:rPr lang="en-US" altLang="ja-JP" sz="4000"/>
              <a:t>counter </a:t>
            </a:r>
            <a:r>
              <a:rPr lang="ja-JP" altLang="en-US" sz="4000"/>
              <a:t>が </a:t>
            </a:r>
            <a:r>
              <a:rPr lang="en-US" altLang="ja-JP" sz="4000"/>
              <a:t>n </a:t>
            </a:r>
            <a:r>
              <a:rPr lang="ja-JP" altLang="en-US" sz="4000"/>
              <a:t>に達すると </a:t>
            </a:r>
          </a:p>
          <a:p>
            <a:pPr marL="609600" indent="-609600" eaLnBrk="1" hangingPunct="1">
              <a:lnSpc>
                <a:spcPct val="105000"/>
              </a:lnSpc>
              <a:buFontTx/>
              <a:buNone/>
            </a:pPr>
            <a:r>
              <a:rPr lang="en-US" altLang="ja-JP" sz="4000"/>
              <a:t>n!</a:t>
            </a:r>
            <a:r>
              <a:rPr lang="ja-JP" altLang="en-US" sz="4000"/>
              <a:t>が求まる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反復的プロセスでの階乗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73694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517650"/>
            <a:ext cx="8266112" cy="4867275"/>
          </a:xfrm>
        </p:spPr>
        <p:txBody>
          <a:bodyPr/>
          <a:lstStyle/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ja-JP" sz="3600">
                <a:solidFill>
                  <a:schemeClr val="accent2"/>
                </a:solidFill>
              </a:rPr>
              <a:t>counter &gt; n </a:t>
            </a:r>
            <a:r>
              <a:rPr lang="ja-JP" altLang="en-US" sz="3600">
                <a:solidFill>
                  <a:schemeClr val="accent2"/>
                </a:solidFill>
              </a:rPr>
              <a:t>ならば</a:t>
            </a:r>
            <a:r>
              <a:rPr lang="ja-JP" altLang="en-US" sz="3600"/>
              <a:t>：</a:t>
            </a:r>
            <a:r>
              <a:rPr lang="ja-JP" altLang="en-US" sz="3600">
                <a:solidFill>
                  <a:schemeClr val="tx2"/>
                </a:solidFill>
              </a:rPr>
              <a:t>→　終了条件</a:t>
            </a:r>
            <a:r>
              <a:rPr lang="ja-JP" altLang="en-US" sz="3600"/>
              <a:t>　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 sz="3600"/>
              <a:t>		</a:t>
            </a:r>
            <a:r>
              <a:rPr lang="en-US" altLang="ja-JP" sz="3600"/>
              <a:t>product 		</a:t>
            </a:r>
            <a:r>
              <a:rPr lang="en-US" altLang="ja-JP" sz="3600">
                <a:solidFill>
                  <a:schemeClr val="tx2"/>
                </a:solidFill>
              </a:rPr>
              <a:t>→</a:t>
            </a:r>
            <a:r>
              <a:rPr lang="ja-JP" altLang="en-US" sz="3600">
                <a:solidFill>
                  <a:schemeClr val="tx2"/>
                </a:solidFill>
              </a:rPr>
              <a:t>　自明な解</a:t>
            </a:r>
            <a:r>
              <a:rPr lang="ja-JP" altLang="en-US" sz="3600"/>
              <a:t>	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 startAt="2"/>
            </a:pPr>
            <a:r>
              <a:rPr lang="ja-JP" altLang="en-US" sz="3600">
                <a:solidFill>
                  <a:schemeClr val="accent2"/>
                </a:solidFill>
              </a:rPr>
              <a:t>そうで無ければ</a:t>
            </a:r>
            <a:r>
              <a:rPr lang="ja-JP" altLang="en-US" sz="3600"/>
              <a:t>：　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z="2800"/>
              <a:t>	</a:t>
            </a:r>
            <a:r>
              <a:rPr lang="ja-JP" altLang="en-US" sz="4000">
                <a:solidFill>
                  <a:schemeClr val="folHlink"/>
                </a:solidFill>
              </a:rPr>
              <a:t>	　</a:t>
            </a:r>
            <a:r>
              <a:rPr lang="ja-JP" altLang="en-US">
                <a:solidFill>
                  <a:schemeClr val="folHlink"/>
                </a:solidFill>
              </a:rPr>
              <a:t>次を実行する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>
                <a:solidFill>
                  <a:schemeClr val="folHlink"/>
                </a:solidFill>
              </a:rPr>
              <a:t>			</a:t>
            </a:r>
            <a:r>
              <a:rPr lang="en-US" altLang="ja-JP">
                <a:solidFill>
                  <a:schemeClr val="folHlink"/>
                </a:solidFill>
              </a:rPr>
              <a:t>product ← counter</a:t>
            </a:r>
            <a:r>
              <a:rPr lang="ja-JP" altLang="en-US">
                <a:solidFill>
                  <a:schemeClr val="folHlink"/>
                </a:solidFill>
              </a:rPr>
              <a:t>・</a:t>
            </a:r>
            <a:r>
              <a:rPr lang="en-US" altLang="ja-JP">
                <a:solidFill>
                  <a:schemeClr val="folHlink"/>
                </a:solidFill>
              </a:rPr>
              <a:t>product</a:t>
            </a:r>
          </a:p>
          <a:p>
            <a:pPr marL="609600" indent="-609600" eaLnBrk="1" hangingPunct="1">
              <a:lnSpc>
                <a:spcPct val="105000"/>
              </a:lnSpc>
              <a:buFontTx/>
              <a:buNone/>
            </a:pPr>
            <a:r>
              <a:rPr lang="ja-JP" altLang="en-US">
                <a:solidFill>
                  <a:schemeClr val="folHlink"/>
                </a:solidFill>
              </a:rPr>
              <a:t>　　			</a:t>
            </a:r>
            <a:r>
              <a:rPr lang="en-US" altLang="ja-JP">
                <a:solidFill>
                  <a:schemeClr val="folHlink"/>
                </a:solidFill>
              </a:rPr>
              <a:t>counter ← counter + 1</a:t>
            </a:r>
            <a:endParaRPr lang="en-US" altLang="ja-JP" sz="2000"/>
          </a:p>
          <a:p>
            <a:pPr marL="609600" indent="-609600" eaLnBrk="1" hangingPunct="1"/>
            <a:endParaRPr lang="en-US" altLang="ja-JP" sz="2800"/>
          </a:p>
          <a:p>
            <a:pPr marL="609600" indent="-609600" eaLnBrk="1" hangingPunct="1"/>
            <a:endParaRPr lang="en-US" altLang="ja-JP" sz="2800"/>
          </a:p>
          <a:p>
            <a:pPr marL="609600" indent="-609600" eaLnBrk="1" hangingPunct="1"/>
            <a:endParaRPr lang="en-US" altLang="ja-JP" sz="28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反復的プロセスでの階乗 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4059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57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反復的プロセスでの階乗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039812"/>
            <a:ext cx="8281988" cy="581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buFontTx/>
              <a:buNone/>
            </a:pPr>
            <a:r>
              <a:rPr lang="en-US" altLang="ja-JP" dirty="0"/>
              <a:t>;; ! : number -&gt; number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en-US" altLang="ja-JP" dirty="0"/>
              <a:t>;; to compute n*(n-1)*...*2*1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en-US" altLang="ja-JP" dirty="0"/>
              <a:t>;; (! 4) = 24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en-US" altLang="ja-JP" dirty="0"/>
              <a:t>(define (</a:t>
            </a:r>
            <a:r>
              <a:rPr lang="en-US" altLang="ja-JP" dirty="0">
                <a:solidFill>
                  <a:schemeClr val="accent2"/>
                </a:solidFill>
              </a:rPr>
              <a:t>!</a:t>
            </a:r>
            <a:r>
              <a:rPr lang="en-US" altLang="ja-JP" dirty="0">
                <a:solidFill>
                  <a:schemeClr val="tx2"/>
                </a:solidFill>
              </a:rPr>
              <a:t> n</a:t>
            </a:r>
            <a:r>
              <a:rPr lang="en-US" altLang="ja-JP" dirty="0"/>
              <a:t>)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None/>
            </a:pPr>
            <a:r>
              <a:rPr lang="en-US" altLang="ja-JP" dirty="0"/>
              <a:t>    (</a:t>
            </a:r>
            <a:r>
              <a:rPr lang="en-US" altLang="ja-JP" dirty="0">
                <a:solidFill>
                  <a:schemeClr val="accent2"/>
                </a:solidFill>
              </a:rPr>
              <a:t>factorial</a:t>
            </a:r>
            <a:r>
              <a:rPr lang="en-US" altLang="ja-JP" dirty="0"/>
              <a:t> 1 1 </a:t>
            </a:r>
            <a:r>
              <a:rPr lang="en-US" altLang="ja-JP" dirty="0">
                <a:solidFill>
                  <a:schemeClr val="tx2"/>
                </a:solidFill>
              </a:rPr>
              <a:t>n</a:t>
            </a:r>
            <a:r>
              <a:rPr lang="en-US" altLang="ja-JP" dirty="0"/>
              <a:t>))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None/>
            </a:pPr>
            <a:r>
              <a:rPr lang="en-US" altLang="ja-JP" dirty="0"/>
              <a:t>(define (</a:t>
            </a:r>
            <a:r>
              <a:rPr lang="en-US" altLang="ja-JP" dirty="0">
                <a:solidFill>
                  <a:schemeClr val="accent2"/>
                </a:solidFill>
              </a:rPr>
              <a:t>factorial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product counter n</a:t>
            </a:r>
            <a:r>
              <a:rPr lang="en-US" altLang="ja-JP" dirty="0"/>
              <a:t>)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None/>
            </a:pPr>
            <a:r>
              <a:rPr lang="en-US" altLang="ja-JP" dirty="0"/>
              <a:t>    (</a:t>
            </a:r>
            <a:r>
              <a:rPr lang="en-US" altLang="ja-JP" dirty="0" err="1"/>
              <a:t>cond</a:t>
            </a:r>
            <a:endParaRPr lang="en-US" altLang="ja-JP" dirty="0"/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None/>
            </a:pPr>
            <a:r>
              <a:rPr lang="en-US" altLang="ja-JP" dirty="0"/>
              <a:t>        [(&gt; </a:t>
            </a:r>
            <a:r>
              <a:rPr lang="en-US" altLang="ja-JP" dirty="0">
                <a:solidFill>
                  <a:schemeClr val="tx2"/>
                </a:solidFill>
              </a:rPr>
              <a:t>counter n</a:t>
            </a:r>
            <a:r>
              <a:rPr lang="en-US" altLang="ja-JP" dirty="0"/>
              <a:t>) </a:t>
            </a:r>
            <a:r>
              <a:rPr lang="en-US" altLang="ja-JP" dirty="0">
                <a:solidFill>
                  <a:schemeClr val="tx2"/>
                </a:solidFill>
              </a:rPr>
              <a:t>product</a:t>
            </a:r>
            <a:r>
              <a:rPr lang="en-US" altLang="ja-JP" dirty="0"/>
              <a:t>]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None/>
            </a:pPr>
            <a:r>
              <a:rPr lang="en-US" altLang="ja-JP" dirty="0"/>
              <a:t>        [else (</a:t>
            </a:r>
            <a:r>
              <a:rPr lang="en-US" altLang="ja-JP" dirty="0">
                <a:solidFill>
                  <a:schemeClr val="accent2"/>
                </a:solidFill>
              </a:rPr>
              <a:t>factorial</a:t>
            </a:r>
            <a:r>
              <a:rPr lang="en-US" altLang="ja-JP" dirty="0"/>
              <a:t> (* </a:t>
            </a:r>
            <a:r>
              <a:rPr lang="en-US" altLang="ja-JP" dirty="0">
                <a:solidFill>
                  <a:schemeClr val="tx2"/>
                </a:solidFill>
              </a:rPr>
              <a:t>counter product</a:t>
            </a:r>
            <a:r>
              <a:rPr lang="en-US" altLang="ja-JP" dirty="0"/>
              <a:t>)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None/>
            </a:pPr>
            <a:r>
              <a:rPr lang="en-US" altLang="ja-JP" dirty="0"/>
              <a:t>                                (+ </a:t>
            </a:r>
            <a:r>
              <a:rPr lang="en-US" altLang="ja-JP" dirty="0">
                <a:solidFill>
                  <a:schemeClr val="tx2"/>
                </a:solidFill>
              </a:rPr>
              <a:t>counter</a:t>
            </a:r>
            <a:r>
              <a:rPr lang="en-US" altLang="ja-JP" dirty="0"/>
              <a:t> 1)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Tx/>
              <a:buNone/>
            </a:pPr>
            <a:r>
              <a:rPr lang="en-US" altLang="ja-JP" dirty="0"/>
              <a:t>                                </a:t>
            </a:r>
            <a:r>
              <a:rPr lang="en-US" altLang="ja-JP" dirty="0">
                <a:solidFill>
                  <a:schemeClr val="tx2"/>
                </a:solidFill>
              </a:rPr>
              <a:t>n</a:t>
            </a:r>
            <a:r>
              <a:rPr lang="en-US" altLang="ja-JP" dirty="0"/>
              <a:t>)]))</a:t>
            </a:r>
          </a:p>
          <a:p>
            <a:pPr>
              <a:lnSpc>
                <a:spcPct val="125000"/>
              </a:lnSpc>
              <a:spcBef>
                <a:spcPct val="25000"/>
              </a:spcBef>
              <a:buFontTx/>
              <a:buNone/>
            </a:pPr>
            <a:endParaRPr lang="en-US" altLang="ja-JP" dirty="0"/>
          </a:p>
          <a:p>
            <a:pPr>
              <a:lnSpc>
                <a:spcPct val="125000"/>
              </a:lnSpc>
              <a:spcBef>
                <a:spcPct val="25000"/>
              </a:spcBef>
              <a:buFontTx/>
              <a:buNone/>
            </a:pPr>
            <a:endParaRPr lang="en-US" altLang="ja-JP" sz="36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4526" y="4268320"/>
            <a:ext cx="1874224" cy="65087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2698750" y="2397125"/>
            <a:ext cx="3028950" cy="1952625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727700" y="1778000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solidFill>
                  <a:schemeClr val="folHlink"/>
                </a:solidFill>
              </a:rPr>
              <a:t>終了条件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698750" y="4257938"/>
            <a:ext cx="1216902" cy="6477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213225" y="4057913"/>
            <a:ext cx="16208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</a:rPr>
              <a:t>自明な解</a:t>
            </a:r>
          </a:p>
        </p:txBody>
      </p:sp>
    </p:spTree>
    <p:extLst>
      <p:ext uri="{BB962C8B-B14F-4D97-AF65-F5344CB8AC3E}">
        <p14:creationId xmlns:p14="http://schemas.microsoft.com/office/powerpoint/2010/main" val="23181923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925888" y="3400425"/>
            <a:ext cx="4581525" cy="15986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425450" y="2371725"/>
            <a:ext cx="3886200" cy="101123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2368550" y="3382963"/>
            <a:ext cx="0" cy="2025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2366963" y="1308100"/>
            <a:ext cx="1587" cy="1063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935038" y="2543175"/>
            <a:ext cx="23479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(&gt; </a:t>
            </a:r>
            <a:r>
              <a:rPr lang="en-US" altLang="ja-JP">
                <a:solidFill>
                  <a:schemeClr val="tx2"/>
                </a:solidFill>
              </a:rPr>
              <a:t>counter n</a:t>
            </a:r>
            <a:r>
              <a:rPr lang="en-US" altLang="ja-JP"/>
              <a:t>)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4079875" y="3595688"/>
            <a:ext cx="4673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factorial</a:t>
            </a:r>
            <a:r>
              <a:rPr lang="en-US" altLang="ja-JP" sz="2800"/>
              <a:t> (* </a:t>
            </a:r>
            <a:r>
              <a:rPr lang="en-US" altLang="ja-JP" sz="2800">
                <a:solidFill>
                  <a:schemeClr val="tx2"/>
                </a:solidFill>
              </a:rPr>
              <a:t>counter product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    (+ </a:t>
            </a:r>
            <a:r>
              <a:rPr lang="en-US" altLang="ja-JP" sz="2800">
                <a:solidFill>
                  <a:schemeClr val="tx2"/>
                </a:solidFill>
              </a:rPr>
              <a:t>counter</a:t>
            </a:r>
            <a:r>
              <a:rPr lang="en-US" altLang="ja-JP" sz="2800"/>
              <a:t>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   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)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587500" y="3414713"/>
            <a:ext cx="587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Yes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4152900" y="2293938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No</a:t>
            </a:r>
          </a:p>
        </p:txBody>
      </p:sp>
      <p:cxnSp>
        <p:nvCxnSpPr>
          <p:cNvPr id="61450" name="AutoShape 10"/>
          <p:cNvCxnSpPr>
            <a:cxnSpLocks noChangeShapeType="1"/>
            <a:stCxn id="61443" idx="3"/>
            <a:endCxn id="61442" idx="0"/>
          </p:cNvCxnSpPr>
          <p:nvPr/>
        </p:nvCxnSpPr>
        <p:spPr bwMode="auto">
          <a:xfrm>
            <a:off x="4321175" y="2878138"/>
            <a:ext cx="1895475" cy="5127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836613" y="5492750"/>
            <a:ext cx="36417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product </a:t>
            </a:r>
            <a:r>
              <a:rPr lang="ja-JP" altLang="en-US"/>
              <a:t>が自明の解</a:t>
            </a:r>
          </a:p>
        </p:txBody>
      </p:sp>
      <p:sp>
        <p:nvSpPr>
          <p:cNvPr id="14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終了条件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1507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dirty="0"/>
              <a:t>factorial </a:t>
            </a:r>
            <a:r>
              <a:rPr lang="ja-JP" altLang="en-US" dirty="0"/>
              <a:t>の内部に </a:t>
            </a:r>
            <a:r>
              <a:rPr lang="en-US" altLang="ja-JP" dirty="0"/>
              <a:t>factorial </a:t>
            </a:r>
            <a:r>
              <a:rPr lang="ja-JP" altLang="en-US" dirty="0"/>
              <a:t>が登場</a:t>
            </a:r>
          </a:p>
          <a:p>
            <a:pPr>
              <a:lnSpc>
                <a:spcPct val="80000"/>
              </a:lnSpc>
            </a:pPr>
            <a:endParaRPr lang="ja-JP" altLang="en-US" dirty="0"/>
          </a:p>
          <a:p>
            <a:pPr>
              <a:lnSpc>
                <a:spcPct val="80000"/>
              </a:lnSpc>
            </a:pPr>
            <a:endParaRPr lang="ja-JP" altLang="en-US" dirty="0"/>
          </a:p>
          <a:p>
            <a:pPr>
              <a:lnSpc>
                <a:spcPct val="80000"/>
              </a:lnSpc>
              <a:buNone/>
            </a:pPr>
            <a:endParaRPr lang="ja-JP" altLang="en-US" dirty="0"/>
          </a:p>
          <a:p>
            <a:pPr>
              <a:lnSpc>
                <a:spcPct val="80000"/>
              </a:lnSpc>
              <a:buNone/>
            </a:pPr>
            <a:endParaRPr lang="ja-JP" altLang="en-US" dirty="0"/>
          </a:p>
          <a:p>
            <a:pPr>
              <a:lnSpc>
                <a:spcPct val="80000"/>
              </a:lnSpc>
              <a:buNone/>
            </a:pPr>
            <a:endParaRPr lang="ja-JP" altLang="en-US" dirty="0"/>
          </a:p>
          <a:p>
            <a:pPr>
              <a:lnSpc>
                <a:spcPct val="80000"/>
              </a:lnSpc>
              <a:buNone/>
            </a:pPr>
            <a:endParaRPr lang="ja-JP" altLang="en-US" dirty="0"/>
          </a:p>
          <a:p>
            <a:pPr>
              <a:lnSpc>
                <a:spcPct val="80000"/>
              </a:lnSpc>
            </a:pPr>
            <a:r>
              <a:rPr lang="en-US" altLang="ja-JP" dirty="0"/>
              <a:t>factorial </a:t>
            </a:r>
            <a:r>
              <a:rPr lang="ja-JP" altLang="en-US" dirty="0"/>
              <a:t>の実行が繰り返される</a:t>
            </a:r>
          </a:p>
          <a:p>
            <a:pPr>
              <a:lnSpc>
                <a:spcPct val="80000"/>
              </a:lnSpc>
              <a:buNone/>
            </a:pPr>
            <a:r>
              <a:rPr lang="ja-JP" altLang="en-US" dirty="0">
                <a:solidFill>
                  <a:srgbClr val="006600"/>
                </a:solidFill>
              </a:rPr>
              <a:t>	例： </a:t>
            </a:r>
            <a:r>
              <a:rPr lang="en-US" altLang="ja-JP" dirty="0">
                <a:solidFill>
                  <a:srgbClr val="006600"/>
                </a:solidFill>
              </a:rPr>
              <a:t>(factorial 6 4 10) = (factorial 24 5 10)</a:t>
            </a:r>
          </a:p>
          <a:p>
            <a:pPr>
              <a:lnSpc>
                <a:spcPct val="80000"/>
              </a:lnSpc>
              <a:buNone/>
            </a:pPr>
            <a:r>
              <a:rPr lang="en-US" altLang="ja-JP" dirty="0">
                <a:solidFill>
                  <a:srgbClr val="006600"/>
                </a:solidFill>
              </a:rPr>
              <a:t>		 (factorial 24 5 10) = (factorial 120 6 10)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59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例題４．ステップ実行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32098" y="1285281"/>
            <a:ext cx="5799138" cy="2663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factorial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product counter n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[(&gt; </a:t>
            </a:r>
            <a:r>
              <a:rPr lang="en-US" altLang="ja-JP" sz="2800">
                <a:solidFill>
                  <a:schemeClr val="tx2"/>
                </a:solidFill>
              </a:rPr>
              <a:t>counter n</a:t>
            </a:r>
            <a:r>
              <a:rPr lang="en-US" altLang="ja-JP" sz="2800"/>
              <a:t>) </a:t>
            </a:r>
            <a:r>
              <a:rPr lang="en-US" altLang="ja-JP" sz="2800">
                <a:solidFill>
                  <a:schemeClr val="tx2"/>
                </a:solidFill>
              </a:rPr>
              <a:t>product</a:t>
            </a:r>
            <a:r>
              <a:rPr lang="en-US" altLang="ja-JP" sz="280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[else (</a:t>
            </a:r>
            <a:r>
              <a:rPr lang="en-US" altLang="ja-JP" sz="2800">
                <a:solidFill>
                  <a:schemeClr val="accent2"/>
                </a:solidFill>
              </a:rPr>
              <a:t>factorial</a:t>
            </a:r>
            <a:r>
              <a:rPr lang="en-US" altLang="ja-JP" sz="2800"/>
              <a:t> (* </a:t>
            </a:r>
            <a:r>
              <a:rPr lang="en-US" altLang="ja-JP" sz="2800">
                <a:solidFill>
                  <a:schemeClr val="tx2"/>
                </a:solidFill>
              </a:rPr>
              <a:t>counter product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                    (+ </a:t>
            </a:r>
            <a:r>
              <a:rPr lang="en-US" altLang="ja-JP" sz="2800">
                <a:solidFill>
                  <a:schemeClr val="tx2"/>
                </a:solidFill>
              </a:rPr>
              <a:t>counter</a:t>
            </a:r>
            <a:r>
              <a:rPr lang="en-US" altLang="ja-JP" sz="2800"/>
              <a:t>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                   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)]))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617973" y="1294806"/>
            <a:ext cx="1209675" cy="4841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tx2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08498" y="2612431"/>
            <a:ext cx="1209675" cy="4841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401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12- 2 </a:t>
            </a:r>
            <a:r>
              <a:rPr lang="ja-JP" altLang="en-US" sz="4400" dirty="0"/>
              <a:t>パソコン演習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0221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例題４．ステップ実行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関数 </a:t>
            </a:r>
            <a:r>
              <a:rPr lang="en-US" altLang="ja-JP" dirty="0">
                <a:solidFill>
                  <a:schemeClr val="accent2"/>
                </a:solidFill>
              </a:rPr>
              <a:t>!</a:t>
            </a:r>
            <a:r>
              <a:rPr lang="en-US" altLang="ja-JP" dirty="0"/>
              <a:t> </a:t>
            </a:r>
            <a:r>
              <a:rPr lang="ja-JP" altLang="en-US" dirty="0"/>
              <a:t>（例題３）について，実行結果に至る過程を見る</a:t>
            </a:r>
          </a:p>
          <a:p>
            <a:pPr lvl="1"/>
            <a:r>
              <a:rPr lang="en-US" altLang="ja-JP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!</a:t>
            </a:r>
            <a:r>
              <a:rPr lang="en-US" altLang="ja-JP" dirty="0"/>
              <a:t> 4) </a:t>
            </a:r>
            <a:r>
              <a:rPr lang="ja-JP" altLang="en-US" dirty="0"/>
              <a:t>から </a:t>
            </a:r>
            <a:r>
              <a:rPr lang="en-US" altLang="ja-JP" dirty="0"/>
              <a:t>24 </a:t>
            </a:r>
            <a:r>
              <a:rPr lang="ja-JP" altLang="en-US" dirty="0"/>
              <a:t>に至る過程を見る</a:t>
            </a:r>
          </a:p>
          <a:p>
            <a:pPr lvl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 </a:t>
            </a:r>
            <a:r>
              <a:rPr lang="en-US" altLang="ja-JP" dirty="0"/>
              <a:t>stepper </a:t>
            </a:r>
            <a:r>
              <a:rPr lang="ja-JP" altLang="en-US" dirty="0"/>
              <a:t>を使用する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60</a:t>
            </a:fld>
            <a:endParaRPr kumimoji="1" lang="ja-JP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71688" y="40671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rgbClr val="008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20650" y="3333750"/>
            <a:ext cx="4191000" cy="19304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(define (</a:t>
            </a:r>
            <a:r>
              <a:rPr lang="en-US" altLang="ja-JP" sz="2000">
                <a:solidFill>
                  <a:schemeClr val="accent2"/>
                </a:solidFill>
              </a:rPr>
              <a:t>factorial</a:t>
            </a:r>
            <a:r>
              <a:rPr lang="en-US" altLang="ja-JP" sz="2000"/>
              <a:t> </a:t>
            </a:r>
            <a:r>
              <a:rPr lang="en-US" altLang="ja-JP" sz="2000">
                <a:solidFill>
                  <a:schemeClr val="tx2"/>
                </a:solidFill>
              </a:rPr>
              <a:t>product counter n</a:t>
            </a:r>
            <a:r>
              <a:rPr lang="en-US" altLang="ja-JP" sz="20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[(&gt; </a:t>
            </a:r>
            <a:r>
              <a:rPr lang="en-US" altLang="ja-JP" sz="2000">
                <a:solidFill>
                  <a:schemeClr val="tx2"/>
                </a:solidFill>
              </a:rPr>
              <a:t>counter n</a:t>
            </a:r>
            <a:r>
              <a:rPr lang="en-US" altLang="ja-JP" sz="2000"/>
              <a:t>) </a:t>
            </a:r>
            <a:r>
              <a:rPr lang="en-US" altLang="ja-JP" sz="2000">
                <a:solidFill>
                  <a:schemeClr val="tx2"/>
                </a:solidFill>
              </a:rPr>
              <a:t>product</a:t>
            </a:r>
            <a:r>
              <a:rPr lang="en-US" altLang="ja-JP" sz="200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[else (</a:t>
            </a:r>
            <a:r>
              <a:rPr lang="en-US" altLang="ja-JP" sz="2000">
                <a:solidFill>
                  <a:schemeClr val="accent2"/>
                </a:solidFill>
              </a:rPr>
              <a:t>factorial</a:t>
            </a:r>
            <a:r>
              <a:rPr lang="en-US" altLang="ja-JP" sz="2000"/>
              <a:t> (* </a:t>
            </a:r>
            <a:r>
              <a:rPr lang="en-US" altLang="ja-JP" sz="2000">
                <a:solidFill>
                  <a:schemeClr val="tx2"/>
                </a:solidFill>
              </a:rPr>
              <a:t>counter product</a:t>
            </a:r>
            <a:r>
              <a:rPr lang="en-US" altLang="ja-JP" sz="20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                        (+ </a:t>
            </a:r>
            <a:r>
              <a:rPr lang="en-US" altLang="ja-JP" sz="2000">
                <a:solidFill>
                  <a:schemeClr val="tx2"/>
                </a:solidFill>
              </a:rPr>
              <a:t>counter</a:t>
            </a:r>
            <a:r>
              <a:rPr lang="en-US" altLang="ja-JP" sz="2000"/>
              <a:t>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/>
              <a:t>                                </a:t>
            </a:r>
            <a:r>
              <a:rPr lang="en-US" altLang="ja-JP" sz="2000">
                <a:solidFill>
                  <a:schemeClr val="tx2"/>
                </a:solidFill>
              </a:rPr>
              <a:t>n</a:t>
            </a:r>
            <a:r>
              <a:rPr lang="en-US" altLang="ja-JP" sz="2000"/>
              <a:t>)]))</a:t>
            </a:r>
            <a:endParaRPr lang="en-US" altLang="ja-JP" sz="24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16375" y="4137025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	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849813" y="3203575"/>
            <a:ext cx="3746500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4)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1  1  4)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...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1  2  4)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...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2  3  4)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...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6  4  4)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...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24  5  4)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...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</a:t>
            </a:r>
            <a:r>
              <a:rPr lang="ja-JP" altLang="en-US" sz="2400"/>
              <a:t>　</a:t>
            </a:r>
            <a:r>
              <a:rPr lang="en-US" altLang="ja-JP" sz="2400"/>
              <a:t>24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808538" y="3206750"/>
            <a:ext cx="1190625" cy="3667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127625" y="6453188"/>
            <a:ext cx="952500" cy="279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7412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598488" y="788988"/>
            <a:ext cx="6802437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5000"/>
              </a:lnSpc>
              <a:buFontTx/>
              <a:buAutoNum type="arabicPeriod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次を「定義用ウインドウ」で，実行しなさい</a:t>
            </a:r>
          </a:p>
          <a:p>
            <a:pPr lvl="1" eaLnBrk="1" hangingPunct="1">
              <a:lnSpc>
                <a:spcPct val="95000"/>
              </a:lnSpc>
              <a:buFontTx/>
              <a:buChar char="•"/>
            </a:pP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lnSpc>
                <a:spcPct val="95000"/>
              </a:lnSpc>
              <a:buFontTx/>
              <a:buChar char="•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106488" y="1831975"/>
            <a:ext cx="7594600" cy="33877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>
                <a:solidFill>
                  <a:schemeClr val="tx2"/>
                </a:solidFill>
              </a:rPr>
              <a:t> n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1 1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product counter max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[(&gt; </a:t>
            </a:r>
            <a:r>
              <a:rPr lang="en-US" altLang="ja-JP" sz="2400">
                <a:solidFill>
                  <a:schemeClr val="tx2"/>
                </a:solidFill>
              </a:rPr>
              <a:t>counter max</a:t>
            </a:r>
            <a:r>
              <a:rPr lang="en-US" altLang="ja-JP" sz="2400"/>
              <a:t>) </a:t>
            </a:r>
            <a:r>
              <a:rPr lang="en-US" altLang="ja-JP" sz="2400">
                <a:solidFill>
                  <a:schemeClr val="tx2"/>
                </a:solidFill>
              </a:rPr>
              <a:t>product</a:t>
            </a:r>
            <a:r>
              <a:rPr lang="en-US" altLang="ja-JP" sz="240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(* </a:t>
            </a:r>
            <a:r>
              <a:rPr lang="en-US" altLang="ja-JP" sz="2400">
                <a:solidFill>
                  <a:schemeClr val="tx2"/>
                </a:solidFill>
              </a:rPr>
              <a:t>counter product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        (+ </a:t>
            </a:r>
            <a:r>
              <a:rPr lang="en-US" altLang="ja-JP" sz="2400">
                <a:solidFill>
                  <a:schemeClr val="tx2"/>
                </a:solidFill>
              </a:rPr>
              <a:t>counter</a:t>
            </a:r>
            <a:r>
              <a:rPr lang="en-US" altLang="ja-JP" sz="2400"/>
              <a:t>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        </a:t>
            </a:r>
            <a:r>
              <a:rPr lang="en-US" altLang="ja-JP" sz="2400">
                <a:solidFill>
                  <a:schemeClr val="tx2"/>
                </a:solidFill>
              </a:rPr>
              <a:t>max</a:t>
            </a:r>
            <a:r>
              <a:rPr lang="en-US" altLang="ja-JP" sz="2400"/>
              <a:t>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! </a:t>
            </a:r>
            <a:r>
              <a:rPr lang="en-US" altLang="ja-JP" sz="2400"/>
              <a:t>4)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574675" y="5135563"/>
            <a:ext cx="7715250" cy="114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2</a:t>
            </a:r>
            <a:r>
              <a:rPr lang="en-US" altLang="ja-JP" sz="2400"/>
              <a:t>. DrScheme </a:t>
            </a:r>
            <a:r>
              <a:rPr lang="ja-JP" altLang="en-US" sz="2400"/>
              <a:t>を使って，ステップ実行の様子を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    確認しなさい　 （</a:t>
            </a:r>
            <a:r>
              <a:rPr lang="en-US" altLang="ja-JP" sz="2400"/>
              <a:t>Step </a:t>
            </a:r>
            <a:r>
              <a:rPr lang="ja-JP" altLang="en-US" sz="2400"/>
              <a:t>ボタン，</a:t>
            </a:r>
            <a:r>
              <a:rPr lang="en-US" altLang="ja-JP" sz="2400"/>
              <a:t>Next </a:t>
            </a:r>
            <a:r>
              <a:rPr lang="ja-JP" altLang="en-US" sz="2400"/>
              <a:t>ボタンを使用）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r>
              <a:rPr lang="ja-JP" altLang="en-US" sz="2400"/>
              <a:t>　理解しながら進むこと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2389783" y="6311900"/>
            <a:ext cx="5839818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</a:rPr>
              <a:t>☆</a:t>
            </a:r>
            <a:r>
              <a:rPr lang="ja-JP" altLang="en-US" sz="2400" dirty="0">
                <a:solidFill>
                  <a:schemeClr val="tx2"/>
                </a:solidFill>
              </a:rPr>
              <a:t>　次は，例題５に進んでください</a:t>
            </a:r>
          </a:p>
        </p:txBody>
      </p:sp>
      <p:sp>
        <p:nvSpPr>
          <p:cNvPr id="64519" name="Rectangle 10"/>
          <p:cNvSpPr>
            <a:spLocks noChangeArrowheads="1"/>
          </p:cNvSpPr>
          <p:nvPr/>
        </p:nvSpPr>
        <p:spPr bwMode="auto">
          <a:xfrm>
            <a:off x="1135063" y="1876425"/>
            <a:ext cx="5059362" cy="29575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520" name="Line 11"/>
          <p:cNvSpPr>
            <a:spLocks noChangeShapeType="1"/>
          </p:cNvSpPr>
          <p:nvPr/>
        </p:nvSpPr>
        <p:spPr bwMode="auto">
          <a:xfrm flipH="1">
            <a:off x="6203950" y="3516313"/>
            <a:ext cx="544513" cy="63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4521" name="Text Box 12"/>
          <p:cNvSpPr txBox="1">
            <a:spLocks noChangeArrowheads="1"/>
          </p:cNvSpPr>
          <p:nvPr/>
        </p:nvSpPr>
        <p:spPr bwMode="auto">
          <a:xfrm>
            <a:off x="6694488" y="3165475"/>
            <a:ext cx="2646362" cy="584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例題３と同じ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「例題４．ステップ実行」の手順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7835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431800" y="596900"/>
            <a:ext cx="3798888" cy="629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!</a:t>
            </a:r>
            <a:r>
              <a:rPr lang="en-US" altLang="ja-JP"/>
              <a:t>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1  1  4)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1  2  4)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2  3  4)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6  4  4)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24  5  4)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24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82575" y="714375"/>
            <a:ext cx="1343025" cy="4333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tx2"/>
              </a:solidFill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620838" y="661988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823913" y="6357938"/>
            <a:ext cx="758825" cy="3889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579563" y="6272213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292100" y="1217613"/>
            <a:ext cx="6546850" cy="5095875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2960687" y="5830296"/>
            <a:ext cx="38782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600" dirty="0"/>
              <a:t>(! 4) </a:t>
            </a:r>
            <a:r>
              <a:rPr lang="ja-JP" altLang="en-US" sz="3600" dirty="0"/>
              <a:t>から </a:t>
            </a:r>
            <a:r>
              <a:rPr lang="en-US" altLang="ja-JP" sz="3600" dirty="0"/>
              <a:t>24 </a:t>
            </a:r>
            <a:r>
              <a:rPr lang="ja-JP" altLang="en-US" sz="3600" dirty="0"/>
              <a:t>が得られる過程の概略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2369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431800" y="596900"/>
            <a:ext cx="3798888" cy="629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!</a:t>
            </a:r>
            <a:r>
              <a:rPr lang="en-US" altLang="ja-JP"/>
              <a:t>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1  1  4)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1  2  4)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2  3  4)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6  4  4)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24  5  4)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24</a:t>
            </a:r>
          </a:p>
        </p:txBody>
      </p:sp>
      <p:sp>
        <p:nvSpPr>
          <p:cNvPr id="66564" name="AutoShape 10"/>
          <p:cNvSpPr>
            <a:spLocks/>
          </p:cNvSpPr>
          <p:nvPr/>
        </p:nvSpPr>
        <p:spPr bwMode="auto">
          <a:xfrm>
            <a:off x="4491038" y="1223963"/>
            <a:ext cx="327025" cy="4502150"/>
          </a:xfrm>
          <a:prstGeom prst="rightBrace">
            <a:avLst>
              <a:gd name="adj1" fmla="val 114725"/>
              <a:gd name="adj2" fmla="val 50000"/>
            </a:avLst>
          </a:prstGeom>
          <a:noFill/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6565" name="Text Box 11"/>
          <p:cNvSpPr txBox="1">
            <a:spLocks noChangeArrowheads="1"/>
          </p:cNvSpPr>
          <p:nvPr/>
        </p:nvSpPr>
        <p:spPr bwMode="auto">
          <a:xfrm>
            <a:off x="4957763" y="2338388"/>
            <a:ext cx="4391025" cy="30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3300"/>
                </a:solidFill>
              </a:rPr>
              <a:t>product, counter </a:t>
            </a:r>
            <a:r>
              <a:rPr lang="ja-JP" altLang="en-US">
                <a:solidFill>
                  <a:srgbClr val="003300"/>
                </a:solidFill>
              </a:rPr>
              <a:t>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　値が変化する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・</a:t>
            </a:r>
            <a:r>
              <a:rPr lang="en-US" altLang="ja-JP">
                <a:solidFill>
                  <a:srgbClr val="003300"/>
                </a:solidFill>
              </a:rPr>
              <a:t>counter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　　→　繰り返し回数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・</a:t>
            </a:r>
            <a:r>
              <a:rPr lang="en-US" altLang="ja-JP">
                <a:solidFill>
                  <a:srgbClr val="003300"/>
                </a:solidFill>
              </a:rPr>
              <a:t>product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3300"/>
                </a:solidFill>
              </a:rPr>
              <a:t>　　→　部分積</a:t>
            </a:r>
          </a:p>
        </p:txBody>
      </p:sp>
      <p:sp>
        <p:nvSpPr>
          <p:cNvPr id="66566" name="AutoShape 12"/>
          <p:cNvSpPr>
            <a:spLocks/>
          </p:cNvSpPr>
          <p:nvPr/>
        </p:nvSpPr>
        <p:spPr bwMode="auto">
          <a:xfrm rot="5400000">
            <a:off x="2668588" y="5556250"/>
            <a:ext cx="241300" cy="377825"/>
          </a:xfrm>
          <a:prstGeom prst="rightBrace">
            <a:avLst>
              <a:gd name="adj1" fmla="val 13048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6567" name="AutoShape 13"/>
          <p:cNvSpPr>
            <a:spLocks/>
          </p:cNvSpPr>
          <p:nvPr/>
        </p:nvSpPr>
        <p:spPr bwMode="auto">
          <a:xfrm rot="5400000">
            <a:off x="3163888" y="5556250"/>
            <a:ext cx="241300" cy="377825"/>
          </a:xfrm>
          <a:prstGeom prst="rightBrace">
            <a:avLst>
              <a:gd name="adj1" fmla="val 13048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6568" name="AutoShape 14"/>
          <p:cNvSpPr>
            <a:spLocks/>
          </p:cNvSpPr>
          <p:nvPr/>
        </p:nvSpPr>
        <p:spPr bwMode="auto">
          <a:xfrm rot="5400000">
            <a:off x="3582988" y="5556250"/>
            <a:ext cx="241300" cy="377825"/>
          </a:xfrm>
          <a:prstGeom prst="rightBrace">
            <a:avLst>
              <a:gd name="adj1" fmla="val 13048"/>
              <a:gd name="adj2" fmla="val 50000"/>
            </a:avLst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6569" name="Text Box 15"/>
          <p:cNvSpPr txBox="1">
            <a:spLocks noChangeArrowheads="1"/>
          </p:cNvSpPr>
          <p:nvPr/>
        </p:nvSpPr>
        <p:spPr bwMode="auto">
          <a:xfrm>
            <a:off x="1716088" y="6400800"/>
            <a:ext cx="11668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product</a:t>
            </a:r>
          </a:p>
        </p:txBody>
      </p:sp>
      <p:sp>
        <p:nvSpPr>
          <p:cNvPr id="66570" name="Line 16"/>
          <p:cNvSpPr>
            <a:spLocks noChangeShapeType="1"/>
          </p:cNvSpPr>
          <p:nvPr/>
        </p:nvSpPr>
        <p:spPr bwMode="auto">
          <a:xfrm flipV="1">
            <a:off x="2427288" y="5889625"/>
            <a:ext cx="307975" cy="5921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6571" name="Text Box 17"/>
          <p:cNvSpPr txBox="1">
            <a:spLocks noChangeArrowheads="1"/>
          </p:cNvSpPr>
          <p:nvPr/>
        </p:nvSpPr>
        <p:spPr bwMode="auto">
          <a:xfrm>
            <a:off x="2898775" y="6375400"/>
            <a:ext cx="11557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counter</a:t>
            </a:r>
          </a:p>
        </p:txBody>
      </p:sp>
      <p:sp>
        <p:nvSpPr>
          <p:cNvPr id="66572" name="Line 18"/>
          <p:cNvSpPr>
            <a:spLocks noChangeShapeType="1"/>
          </p:cNvSpPr>
          <p:nvPr/>
        </p:nvSpPr>
        <p:spPr bwMode="auto">
          <a:xfrm flipH="1" flipV="1">
            <a:off x="3255963" y="5903913"/>
            <a:ext cx="14287" cy="5794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6573" name="Line 19"/>
          <p:cNvSpPr>
            <a:spLocks noChangeShapeType="1"/>
          </p:cNvSpPr>
          <p:nvPr/>
        </p:nvSpPr>
        <p:spPr bwMode="auto">
          <a:xfrm flipH="1" flipV="1">
            <a:off x="3741738" y="5930900"/>
            <a:ext cx="471487" cy="49847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6574" name="Text Box 20"/>
          <p:cNvSpPr txBox="1">
            <a:spLocks noChangeArrowheads="1"/>
          </p:cNvSpPr>
          <p:nvPr/>
        </p:nvSpPr>
        <p:spPr bwMode="auto">
          <a:xfrm>
            <a:off x="3975100" y="63627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max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600" dirty="0"/>
              <a:t>(! 4) </a:t>
            </a:r>
            <a:r>
              <a:rPr lang="ja-JP" altLang="en-US" sz="3600" dirty="0"/>
              <a:t>から </a:t>
            </a:r>
            <a:r>
              <a:rPr lang="en-US" altLang="ja-JP" sz="3600" dirty="0"/>
              <a:t>24 </a:t>
            </a:r>
            <a:r>
              <a:rPr lang="ja-JP" altLang="en-US" sz="3600" dirty="0"/>
              <a:t>が得られる過程の概略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0687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679450" y="3336925"/>
            <a:ext cx="56388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folHlink"/>
                </a:solidFill>
              </a:rPr>
              <a:t>例　</a:t>
            </a:r>
            <a:r>
              <a:rPr lang="en-US" altLang="ja-JP" sz="3600">
                <a:solidFill>
                  <a:schemeClr val="folHlink"/>
                </a:solidFill>
              </a:rPr>
              <a:t>(! 3)</a:t>
            </a:r>
            <a:r>
              <a:rPr lang="ja-JP" altLang="en-US" sz="3600">
                <a:solidFill>
                  <a:schemeClr val="folHlink"/>
                </a:solidFill>
              </a:rPr>
              <a:t>　</a:t>
            </a:r>
            <a:r>
              <a:rPr lang="en-US" altLang="ja-JP" sz="3600">
                <a:solidFill>
                  <a:srgbClr val="003300"/>
                </a:solidFill>
              </a:rPr>
              <a:t>=</a:t>
            </a:r>
            <a:r>
              <a:rPr lang="en-US" altLang="ja-JP" sz="3600">
                <a:solidFill>
                  <a:schemeClr val="folHlink"/>
                </a:solidFill>
              </a:rPr>
              <a:t> (factorial 1 1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folHlink"/>
                </a:solidFill>
              </a:rPr>
              <a:t>		= (factorial 1 2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folHlink"/>
                </a:solidFill>
              </a:rPr>
              <a:t>		= (factorial 2 3 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folHlink"/>
                </a:solidFill>
              </a:rPr>
              <a:t>		= (factorial 6 4 3)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61988" y="1223963"/>
            <a:ext cx="8150225" cy="2192337"/>
          </a:xfrm>
        </p:spPr>
        <p:txBody>
          <a:bodyPr/>
          <a:lstStyle/>
          <a:p>
            <a:pPr eaLnBrk="1" hangingPunct="1"/>
            <a:r>
              <a:rPr lang="ja-JP" altLang="en-US"/>
              <a:t>線形再帰的プロセスのような伸び縮みは無い</a:t>
            </a:r>
          </a:p>
          <a:p>
            <a:pPr eaLnBrk="1" hangingPunct="1"/>
            <a:r>
              <a:rPr lang="ja-JP" altLang="en-US"/>
              <a:t>関数を再帰的に呼び出す各ステップで計算が実行される</a:t>
            </a:r>
          </a:p>
        </p:txBody>
      </p:sp>
      <p:sp>
        <p:nvSpPr>
          <p:cNvPr id="67589" name="AutoShape 5"/>
          <p:cNvSpPr>
            <a:spLocks/>
          </p:cNvSpPr>
          <p:nvPr/>
        </p:nvSpPr>
        <p:spPr bwMode="auto">
          <a:xfrm rot="5400000">
            <a:off x="4367212" y="4716463"/>
            <a:ext cx="473075" cy="2774950"/>
          </a:xfrm>
          <a:prstGeom prst="rightBrace">
            <a:avLst>
              <a:gd name="adj1" fmla="val 48881"/>
              <a:gd name="adj2" fmla="val 50000"/>
            </a:avLst>
          </a:prstGeom>
          <a:noFill/>
          <a:ln w="9525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 b="1">
              <a:solidFill>
                <a:srgbClr val="003300"/>
              </a:solidFill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387725" y="6343650"/>
            <a:ext cx="26463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folHlink"/>
                </a:solidFill>
              </a:rPr>
              <a:t>伸び縮み無し</a:t>
            </a:r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auto">
          <a:xfrm>
            <a:off x="6164263" y="3606800"/>
            <a:ext cx="228600" cy="646113"/>
          </a:xfrm>
          <a:prstGeom prst="curvedLeftArrow">
            <a:avLst>
              <a:gd name="adj1" fmla="val 56528"/>
              <a:gd name="adj2" fmla="val 11305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2" name="AutoShape 8"/>
          <p:cNvSpPr>
            <a:spLocks noChangeArrowheads="1"/>
          </p:cNvSpPr>
          <p:nvPr/>
        </p:nvSpPr>
        <p:spPr bwMode="auto">
          <a:xfrm>
            <a:off x="6178550" y="4254500"/>
            <a:ext cx="228600" cy="646113"/>
          </a:xfrm>
          <a:prstGeom prst="curvedLeftArrow">
            <a:avLst>
              <a:gd name="adj1" fmla="val 56528"/>
              <a:gd name="adj2" fmla="val 11305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3" name="AutoShape 9"/>
          <p:cNvSpPr>
            <a:spLocks noChangeArrowheads="1"/>
          </p:cNvSpPr>
          <p:nvPr/>
        </p:nvSpPr>
        <p:spPr bwMode="auto">
          <a:xfrm>
            <a:off x="6203950" y="4864100"/>
            <a:ext cx="228600" cy="646113"/>
          </a:xfrm>
          <a:prstGeom prst="curvedLeftArrow">
            <a:avLst>
              <a:gd name="adj1" fmla="val 56528"/>
              <a:gd name="adj2" fmla="val 11305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6626225" y="3695700"/>
            <a:ext cx="2582863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各ステップで，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product </a:t>
            </a:r>
            <a:r>
              <a:rPr lang="ja-JP" altLang="en-US" sz="2400"/>
              <a:t>と </a:t>
            </a:r>
            <a:r>
              <a:rPr lang="en-US" altLang="ja-JP" sz="2400"/>
              <a:t>counter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に関する計算が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実行される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反復的プロセスの特徴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62718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431800" y="596900"/>
            <a:ext cx="3798888" cy="629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!</a:t>
            </a:r>
            <a:r>
              <a:rPr lang="en-US" altLang="ja-JP"/>
              <a:t>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1  1  4)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1  2  4)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2  3  4)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6  4  4)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24  5  4)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24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892175" y="1181100"/>
            <a:ext cx="2947988" cy="16144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 flipH="1">
            <a:off x="3951288" y="1809750"/>
            <a:ext cx="954087" cy="414338"/>
          </a:xfrm>
          <a:prstGeom prst="rightArrow">
            <a:avLst>
              <a:gd name="adj1" fmla="val 50000"/>
              <a:gd name="adj2" fmla="val 575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5133975" y="1104900"/>
            <a:ext cx="3556000" cy="5262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1 1 4)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[(&gt; 1 4) 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(* 1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        (+ 1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        4)])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[false 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(* 1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        (+ 1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        4)])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(* 1 1) (+ 1 1)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1 (+ 1 1)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1 2 4)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810000" y="2287588"/>
            <a:ext cx="14668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この部分は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2800" dirty="0"/>
              <a:t>(factorial 1 1 4) </a:t>
            </a:r>
            <a:r>
              <a:rPr lang="ja-JP" altLang="en-US" sz="2800" dirty="0"/>
              <a:t>から </a:t>
            </a:r>
            <a:r>
              <a:rPr lang="en-US" altLang="ja-JP" sz="2800" dirty="0"/>
              <a:t>(factorial 1 2 4) </a:t>
            </a:r>
            <a:r>
              <a:rPr lang="ja-JP" altLang="en-US" sz="2800" dirty="0"/>
              <a:t>が得られる過程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198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431800" y="596900"/>
            <a:ext cx="3798888" cy="629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!</a:t>
            </a:r>
            <a:r>
              <a:rPr lang="en-US" altLang="ja-JP"/>
              <a:t>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1  1  4)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1  2  4)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2  3  4)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6  4  4)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24  5  4)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24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892175" y="1181100"/>
            <a:ext cx="2947988" cy="16144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 flipH="1">
            <a:off x="3951288" y="1809750"/>
            <a:ext cx="954087" cy="414338"/>
          </a:xfrm>
          <a:prstGeom prst="rightArrow">
            <a:avLst>
              <a:gd name="adj1" fmla="val 50000"/>
              <a:gd name="adj2" fmla="val 575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5133975" y="1104900"/>
            <a:ext cx="3556000" cy="5262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1 1 4)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[(&gt; 1 4) 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(* 1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        (+ 1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        4)])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[false 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(* 1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        (+ 1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        4)])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(* 1 1) (+ 1 1)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1 (+ 1 1)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factorial</a:t>
            </a:r>
            <a:r>
              <a:rPr lang="en-US" altLang="ja-JP" sz="2400"/>
              <a:t> 1 2 4)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810000" y="2287588"/>
            <a:ext cx="14668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この部分は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5478463" y="1582738"/>
            <a:ext cx="3135312" cy="17541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 flipV="1">
            <a:off x="5095875" y="3332163"/>
            <a:ext cx="465138" cy="6397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817563" y="3595688"/>
            <a:ext cx="8120062" cy="255454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/>
              <a:t>	</a:t>
            </a:r>
            <a:r>
              <a:rPr lang="en-US" altLang="ja-JP" sz="2000" dirty="0"/>
              <a:t>(define (</a:t>
            </a:r>
            <a:r>
              <a:rPr lang="en-US" altLang="ja-JP" sz="2000" dirty="0">
                <a:solidFill>
                  <a:schemeClr val="accent2"/>
                </a:solidFill>
              </a:rPr>
              <a:t>factorial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tx2"/>
                </a:solidFill>
              </a:rPr>
              <a:t>product counter n</a:t>
            </a:r>
            <a:r>
              <a:rPr lang="en-US" altLang="ja-JP" sz="20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	    (</a:t>
            </a:r>
            <a:r>
              <a:rPr lang="en-US" altLang="ja-JP" sz="2000" dirty="0" err="1"/>
              <a:t>cond</a:t>
            </a:r>
            <a:endParaRPr lang="en-US" altLang="ja-JP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	        [(&gt; </a:t>
            </a:r>
            <a:r>
              <a:rPr lang="en-US" altLang="ja-JP" sz="2000" dirty="0">
                <a:solidFill>
                  <a:schemeClr val="tx2"/>
                </a:solidFill>
              </a:rPr>
              <a:t>counter n</a:t>
            </a:r>
            <a:r>
              <a:rPr lang="en-US" altLang="ja-JP" sz="2000" dirty="0"/>
              <a:t>) </a:t>
            </a:r>
            <a:r>
              <a:rPr lang="en-US" altLang="ja-JP" sz="2000" dirty="0">
                <a:solidFill>
                  <a:schemeClr val="tx2"/>
                </a:solidFill>
              </a:rPr>
              <a:t>product</a:t>
            </a:r>
            <a:r>
              <a:rPr lang="en-US" altLang="ja-JP" sz="2000" dirty="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	        [else (</a:t>
            </a:r>
            <a:r>
              <a:rPr lang="en-US" altLang="ja-JP" sz="2000" dirty="0">
                <a:solidFill>
                  <a:schemeClr val="accent2"/>
                </a:solidFill>
              </a:rPr>
              <a:t>factorial</a:t>
            </a:r>
            <a:r>
              <a:rPr lang="en-US" altLang="ja-JP" sz="2000" dirty="0"/>
              <a:t> (* </a:t>
            </a:r>
            <a:r>
              <a:rPr lang="en-US" altLang="ja-JP" sz="2000" dirty="0">
                <a:solidFill>
                  <a:schemeClr val="tx2"/>
                </a:solidFill>
              </a:rPr>
              <a:t>counter product</a:t>
            </a:r>
            <a:r>
              <a:rPr lang="en-US" altLang="ja-JP" sz="20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	                                (+ </a:t>
            </a:r>
            <a:r>
              <a:rPr lang="en-US" altLang="ja-JP" sz="2000" dirty="0">
                <a:solidFill>
                  <a:schemeClr val="tx2"/>
                </a:solidFill>
              </a:rPr>
              <a:t>counter</a:t>
            </a:r>
            <a:r>
              <a:rPr lang="en-US" altLang="ja-JP" sz="2000" dirty="0"/>
              <a:t>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/>
              <a:t>	                                </a:t>
            </a:r>
            <a:r>
              <a:rPr lang="en-US" altLang="ja-JP" sz="2000" dirty="0">
                <a:solidFill>
                  <a:schemeClr val="tx2"/>
                </a:solidFill>
              </a:rPr>
              <a:t>n</a:t>
            </a:r>
            <a:r>
              <a:rPr lang="en-US" altLang="ja-JP" sz="2000" dirty="0"/>
              <a:t>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/>
              <a:t>の </a:t>
            </a:r>
            <a:r>
              <a:rPr lang="en-US" altLang="ja-JP" sz="2000" dirty="0">
                <a:solidFill>
                  <a:schemeClr val="tx2"/>
                </a:solidFill>
              </a:rPr>
              <a:t>counter</a:t>
            </a:r>
            <a:r>
              <a:rPr lang="en-US" altLang="ja-JP" sz="2000" dirty="0"/>
              <a:t> </a:t>
            </a:r>
            <a:r>
              <a:rPr lang="ja-JP" altLang="en-US" sz="2000" dirty="0"/>
              <a:t>を </a:t>
            </a:r>
            <a:r>
              <a:rPr lang="en-US" altLang="ja-JP" sz="2000" dirty="0"/>
              <a:t>1 </a:t>
            </a:r>
            <a:r>
              <a:rPr lang="ja-JP" altLang="en-US" sz="2000" dirty="0"/>
              <a:t>で，</a:t>
            </a:r>
            <a:r>
              <a:rPr lang="en-US" altLang="ja-JP" sz="2000" dirty="0">
                <a:solidFill>
                  <a:schemeClr val="tx2"/>
                </a:solidFill>
              </a:rPr>
              <a:t>product</a:t>
            </a:r>
            <a:r>
              <a:rPr lang="en-US" altLang="ja-JP" sz="2000" dirty="0"/>
              <a:t> </a:t>
            </a:r>
            <a:r>
              <a:rPr lang="ja-JP" altLang="en-US" sz="2000" dirty="0"/>
              <a:t>を </a:t>
            </a:r>
            <a:r>
              <a:rPr lang="en-US" altLang="ja-JP" sz="2000" dirty="0"/>
              <a:t>1 </a:t>
            </a:r>
            <a:r>
              <a:rPr lang="ja-JP" altLang="en-US" sz="2000" dirty="0"/>
              <a:t>で，</a:t>
            </a:r>
            <a:r>
              <a:rPr lang="en-US" altLang="ja-JP" sz="2000" dirty="0">
                <a:solidFill>
                  <a:schemeClr val="tx2"/>
                </a:solidFill>
              </a:rPr>
              <a:t>n</a:t>
            </a:r>
            <a:r>
              <a:rPr lang="en-US" altLang="ja-JP" sz="2000" dirty="0"/>
              <a:t> </a:t>
            </a:r>
            <a:r>
              <a:rPr lang="ja-JP" altLang="en-US" sz="2000" dirty="0"/>
              <a:t>を </a:t>
            </a:r>
            <a:r>
              <a:rPr lang="en-US" altLang="ja-JP" sz="2000" dirty="0"/>
              <a:t>4 </a:t>
            </a:r>
            <a:r>
              <a:rPr lang="ja-JP" altLang="en-US" sz="2000" dirty="0"/>
              <a:t>で置き換えたもの</a:t>
            </a: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1564252" y="4238625"/>
            <a:ext cx="3914211" cy="150775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2800" dirty="0"/>
              <a:t>(factorial 1 1 4) </a:t>
            </a:r>
            <a:r>
              <a:rPr lang="ja-JP" altLang="en-US" sz="2800" dirty="0"/>
              <a:t>から </a:t>
            </a:r>
            <a:r>
              <a:rPr lang="en-US" altLang="ja-JP" sz="2800" dirty="0"/>
              <a:t>(factorial 1 2 4) </a:t>
            </a:r>
            <a:r>
              <a:rPr lang="ja-JP" altLang="en-US" sz="2800" dirty="0"/>
              <a:t>が得られる過程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22364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431800" y="749300"/>
            <a:ext cx="4297363" cy="623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4)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4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3))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  ...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  (* 4 (* 3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2)))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4 (* 3 (* 2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1))))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4 (* 3 (* 2 (* 1 (</a:t>
            </a:r>
            <a:r>
              <a:rPr lang="en-US" altLang="ja-JP" sz="2800">
                <a:solidFill>
                  <a:schemeClr val="accent2"/>
                </a:solidFill>
              </a:rPr>
              <a:t>!</a:t>
            </a:r>
            <a:r>
              <a:rPr lang="en-US" altLang="ja-JP" sz="2800"/>
              <a:t> 0)))))</a:t>
            </a:r>
          </a:p>
          <a:p>
            <a:pPr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...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4 (* 3 (* 2 (* 1 1))))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4 (* 3 (* 2 1)))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(* 4 (* 3 2))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   (* 4 6)</a:t>
            </a:r>
          </a:p>
          <a:p>
            <a:pPr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en-US" altLang="ja-JP" sz="2800"/>
              <a:t>=</a:t>
            </a:r>
            <a:r>
              <a:rPr lang="ja-JP" altLang="en-US" sz="2800"/>
              <a:t>　</a:t>
            </a:r>
            <a:r>
              <a:rPr lang="en-US" altLang="ja-JP" sz="2800"/>
              <a:t>6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442913" y="750888"/>
            <a:ext cx="2260600" cy="13065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 flipH="1">
            <a:off x="2814638" y="1252538"/>
            <a:ext cx="1812925" cy="414337"/>
          </a:xfrm>
          <a:prstGeom prst="rightArrow">
            <a:avLst>
              <a:gd name="adj1" fmla="val 50000"/>
              <a:gd name="adj2" fmla="val 1093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4848225" y="863600"/>
            <a:ext cx="3235325" cy="3416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[(= 4 0) 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[else (* 4 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(- 4 1)))])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[false 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[else (* 4 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(- 4 1)))])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(* 4 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(- 4 1)))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(* 4 (</a:t>
            </a:r>
            <a:r>
              <a:rPr lang="en-US" altLang="ja-JP" sz="2400">
                <a:solidFill>
                  <a:schemeClr val="accent2"/>
                </a:solidFill>
              </a:rPr>
              <a:t>!</a:t>
            </a:r>
            <a:r>
              <a:rPr lang="en-US" altLang="ja-JP" sz="2400"/>
              <a:t> 3))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3016250" y="1643063"/>
            <a:ext cx="17240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この部分は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5168900" y="1343025"/>
            <a:ext cx="3013075" cy="10858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 flipV="1">
            <a:off x="5145088" y="2457450"/>
            <a:ext cx="373062" cy="6731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836613" y="3127375"/>
            <a:ext cx="8120062" cy="30448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	</a:t>
            </a:r>
            <a:r>
              <a:rPr lang="en-US" altLang="ja-JP" dirty="0"/>
              <a:t>(define (</a:t>
            </a:r>
            <a:r>
              <a:rPr lang="en-US" altLang="ja-JP" dirty="0">
                <a:solidFill>
                  <a:schemeClr val="accent2"/>
                </a:solidFill>
              </a:rPr>
              <a:t>!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n</a:t>
            </a:r>
            <a:r>
              <a:rPr lang="en-US" altLang="ja-JP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	    (</a:t>
            </a:r>
            <a:r>
              <a:rPr lang="en-US" altLang="ja-JP" dirty="0" err="1"/>
              <a:t>cond</a:t>
            </a:r>
            <a:endParaRPr lang="en-US" altLang="ja-JP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	       [(= </a:t>
            </a:r>
            <a:r>
              <a:rPr lang="en-US" altLang="ja-JP" dirty="0">
                <a:solidFill>
                  <a:schemeClr val="tx2"/>
                </a:solidFill>
              </a:rPr>
              <a:t>n</a:t>
            </a:r>
            <a:r>
              <a:rPr lang="en-US" altLang="ja-JP" dirty="0"/>
              <a:t> 0) 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/>
              <a:t>	       [else (* </a:t>
            </a:r>
            <a:r>
              <a:rPr lang="en-US" altLang="ja-JP" dirty="0">
                <a:solidFill>
                  <a:schemeClr val="tx2"/>
                </a:solidFill>
              </a:rPr>
              <a:t>n</a:t>
            </a:r>
            <a:r>
              <a:rPr lang="en-US" altLang="ja-JP" dirty="0"/>
              <a:t> (</a:t>
            </a:r>
            <a:r>
              <a:rPr lang="en-US" altLang="ja-JP" dirty="0">
                <a:solidFill>
                  <a:schemeClr val="accent2"/>
                </a:solidFill>
              </a:rPr>
              <a:t>!</a:t>
            </a:r>
            <a:r>
              <a:rPr lang="en-US" altLang="ja-JP" dirty="0"/>
              <a:t> (- </a:t>
            </a:r>
            <a:r>
              <a:rPr lang="en-US" altLang="ja-JP" dirty="0">
                <a:solidFill>
                  <a:schemeClr val="tx2"/>
                </a:solidFill>
              </a:rPr>
              <a:t>n</a:t>
            </a:r>
            <a:r>
              <a:rPr lang="en-US" altLang="ja-JP" dirty="0"/>
              <a:t> 1)))]))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の </a:t>
            </a:r>
            <a:r>
              <a:rPr lang="en-US" altLang="ja-JP" dirty="0">
                <a:solidFill>
                  <a:schemeClr val="tx2"/>
                </a:solidFill>
              </a:rPr>
              <a:t>n</a:t>
            </a:r>
            <a:r>
              <a:rPr lang="en-US" altLang="ja-JP" dirty="0"/>
              <a:t> </a:t>
            </a:r>
            <a:r>
              <a:rPr lang="ja-JP" altLang="en-US" dirty="0"/>
              <a:t>を </a:t>
            </a:r>
            <a:r>
              <a:rPr lang="en-US" altLang="ja-JP" dirty="0"/>
              <a:t>4 </a:t>
            </a:r>
            <a:r>
              <a:rPr lang="ja-JP" altLang="en-US" dirty="0"/>
              <a:t>で置き換えたもの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1532815" y="4182842"/>
            <a:ext cx="3927475" cy="142716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600" dirty="0"/>
              <a:t>(! 4) </a:t>
            </a:r>
            <a:r>
              <a:rPr lang="ja-JP" altLang="en-US" sz="3600" dirty="0"/>
              <a:t>から </a:t>
            </a:r>
            <a:r>
              <a:rPr lang="en-US" altLang="ja-JP" sz="3600" dirty="0"/>
              <a:t>(* 4 (! 3)) </a:t>
            </a:r>
            <a:r>
              <a:rPr lang="ja-JP" altLang="en-US" sz="3600" dirty="0"/>
              <a:t>が得られる過程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20708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431800" y="596900"/>
            <a:ext cx="3798888" cy="629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25000"/>
              </a:spcBef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!</a:t>
            </a:r>
            <a:r>
              <a:rPr lang="en-US" altLang="ja-JP"/>
              <a:t>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1  1  4)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1  2  4)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2  3  4)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6  4  4)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factorial</a:t>
            </a:r>
            <a:r>
              <a:rPr lang="en-US" altLang="ja-JP"/>
              <a:t> 24  5  4)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...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/>
              <a:t>=</a:t>
            </a:r>
            <a:r>
              <a:rPr lang="ja-JP" altLang="en-US"/>
              <a:t>　</a:t>
            </a:r>
            <a:r>
              <a:rPr lang="en-US" altLang="ja-JP"/>
              <a:t>24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2946916" y="5651500"/>
            <a:ext cx="5494337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tx2"/>
                </a:solidFill>
              </a:rPr>
              <a:t>n=4 </a:t>
            </a:r>
            <a:r>
              <a:rPr lang="ja-JP" altLang="en-US" sz="3600"/>
              <a:t>のとき，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tx2"/>
                </a:solidFill>
              </a:rPr>
              <a:t>5</a:t>
            </a:r>
            <a:r>
              <a:rPr lang="ja-JP" altLang="en-US" sz="3600">
                <a:solidFill>
                  <a:schemeClr val="tx2"/>
                </a:solidFill>
              </a:rPr>
              <a:t>回</a:t>
            </a:r>
            <a:r>
              <a:rPr lang="ja-JP" altLang="en-US" sz="3600"/>
              <a:t>繰り返して実行される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3806825" y="1141413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3773488" y="218598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3767138" y="321945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3754438" y="42322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3949700" y="524192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200" dirty="0"/>
              <a:t>factorial </a:t>
            </a:r>
            <a:r>
              <a:rPr lang="ja-JP" altLang="en-US" sz="3600" dirty="0"/>
              <a:t>が繰り返される回数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7667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488" y="1538288"/>
            <a:ext cx="8270875" cy="287337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sz="2800"/>
              <a:t>次のプログラムでは，</a:t>
            </a:r>
            <a:r>
              <a:rPr lang="en-US" altLang="ja-JP" sz="2800"/>
              <a:t>square </a:t>
            </a:r>
            <a:r>
              <a:rPr lang="ja-JP" altLang="en-US" sz="2800"/>
              <a:t>は何回実行されるか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tx2"/>
                </a:solidFill>
              </a:rPr>
              <a:t>square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accent2"/>
                </a:solidFill>
              </a:rPr>
              <a:t>x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    (* </a:t>
            </a:r>
            <a:r>
              <a:rPr lang="en-US" altLang="ja-JP" sz="2800">
                <a:solidFill>
                  <a:schemeClr val="accent2"/>
                </a:solidFill>
              </a:rPr>
              <a:t>x x</a:t>
            </a:r>
            <a:r>
              <a:rPr lang="en-US" altLang="ja-JP" sz="2800"/>
              <a:t>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tx2"/>
                </a:solidFill>
              </a:rPr>
              <a:t>total-square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accent2"/>
                </a:solidFill>
              </a:rPr>
              <a:t>x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    (cond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        [(empty? </a:t>
            </a:r>
            <a:r>
              <a:rPr lang="en-US" altLang="ja-JP" sz="2800">
                <a:solidFill>
                  <a:schemeClr val="accent2"/>
                </a:solidFill>
              </a:rPr>
              <a:t>x</a:t>
            </a:r>
            <a:r>
              <a:rPr lang="en-US" altLang="ja-JP" sz="2800"/>
              <a:t>) 0]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/>
              <a:t>        [else (+ (</a:t>
            </a:r>
            <a:r>
              <a:rPr lang="en-US" altLang="ja-JP" sz="2800">
                <a:solidFill>
                  <a:schemeClr val="tx2"/>
                </a:solidFill>
              </a:rPr>
              <a:t>square</a:t>
            </a:r>
            <a:r>
              <a:rPr lang="en-US" altLang="ja-JP" sz="2800"/>
              <a:t> (first </a:t>
            </a:r>
            <a:r>
              <a:rPr lang="en-US" altLang="ja-JP" sz="2800">
                <a:solidFill>
                  <a:schemeClr val="accent2"/>
                </a:solidFill>
              </a:rPr>
              <a:t>x</a:t>
            </a:r>
            <a:r>
              <a:rPr lang="en-US" altLang="ja-JP" sz="2800"/>
              <a:t>)) (</a:t>
            </a:r>
            <a:r>
              <a:rPr lang="en-US" altLang="ja-JP" sz="2800">
                <a:solidFill>
                  <a:schemeClr val="tx2"/>
                </a:solidFill>
              </a:rPr>
              <a:t>total-square</a:t>
            </a:r>
            <a:r>
              <a:rPr lang="en-US" altLang="ja-JP" sz="2800"/>
              <a:t> (rest </a:t>
            </a:r>
            <a:r>
              <a:rPr lang="en-US" altLang="ja-JP" sz="2800">
                <a:solidFill>
                  <a:schemeClr val="accent2"/>
                </a:solidFill>
              </a:rPr>
              <a:t>x</a:t>
            </a:r>
            <a:r>
              <a:rPr lang="en-US" altLang="ja-JP" sz="2800"/>
              <a:t>)))]))</a:t>
            </a:r>
            <a:endParaRPr lang="en-US" altLang="ja-JP" sz="2000"/>
          </a:p>
          <a:p>
            <a:pPr eaLnBrk="1" hangingPunct="1">
              <a:lnSpc>
                <a:spcPct val="140000"/>
              </a:lnSpc>
              <a:buFontTx/>
              <a:buNone/>
            </a:pPr>
            <a:endParaRPr lang="en-US" altLang="ja-JP" sz="280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例題５．繰り返し回数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292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649413"/>
            <a:ext cx="7772400" cy="49260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dirty="0"/>
              <a:t>資料を見ながら，「</a:t>
            </a:r>
            <a:r>
              <a:rPr lang="ja-JP" altLang="en-US" dirty="0">
                <a:solidFill>
                  <a:schemeClr val="tx2"/>
                </a:solidFill>
              </a:rPr>
              <a:t>例題</a:t>
            </a:r>
            <a:r>
              <a:rPr lang="ja-JP" altLang="en-US" dirty="0"/>
              <a:t>」を行ってみる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110000"/>
              </a:lnSpc>
            </a:pPr>
            <a:r>
              <a:rPr lang="ja-JP" altLang="en-US" dirty="0"/>
              <a:t>各自，「</a:t>
            </a:r>
            <a:r>
              <a:rPr lang="ja-JP" altLang="en-US" dirty="0">
                <a:solidFill>
                  <a:schemeClr val="tx2"/>
                </a:solidFill>
              </a:rPr>
              <a:t>課題</a:t>
            </a:r>
            <a:r>
              <a:rPr lang="ja-JP" altLang="en-US" dirty="0"/>
              <a:t>」に挑戦する</a:t>
            </a:r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eaLnBrk="1" hangingPunct="1">
              <a:lnSpc>
                <a:spcPct val="130000"/>
              </a:lnSpc>
            </a:pPr>
            <a:r>
              <a:rPr lang="ja-JP" altLang="en-US" dirty="0"/>
              <a:t>自分のペースで先に進んで構いません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endParaRPr lang="en-US" altLang="ja-JP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パソコン演習の進め方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80837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3413125" y="1847850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/>
              <a:t>実行結果の例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520825" y="2671763"/>
            <a:ext cx="6064250" cy="1189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>
                <a:solidFill>
                  <a:schemeClr val="accent2"/>
                </a:solidFill>
              </a:rPr>
              <a:t>(total-square (list 10 20 30))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800">
                <a:solidFill>
                  <a:schemeClr val="accent2"/>
                </a:solidFill>
              </a:rPr>
              <a:t>1400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409700" y="47894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1181100" y="4508500"/>
            <a:ext cx="7539038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ja-JP" altLang="en-US" sz="2800"/>
              <a:t>　</a:t>
            </a:r>
            <a:r>
              <a:rPr lang="en-US" altLang="ja-JP" sz="2800"/>
              <a:t>square </a:t>
            </a:r>
            <a:r>
              <a:rPr lang="ja-JP" altLang="en-US" sz="2800"/>
              <a:t>は，リストの要素数だけ実行される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繰り返し回数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28536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1465263"/>
            <a:ext cx="8475663" cy="3687762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 sz="3600">
                <a:solidFill>
                  <a:schemeClr val="tx2"/>
                </a:solidFill>
              </a:rPr>
              <a:t>ユークリッドの互助法を使って</a:t>
            </a:r>
            <a:r>
              <a:rPr lang="ja-JP" altLang="en-US" sz="3600"/>
              <a:t>，２つの整数 </a:t>
            </a:r>
            <a:r>
              <a:rPr lang="en-US" altLang="ja-JP" sz="3600"/>
              <a:t>m, n </a:t>
            </a:r>
            <a:r>
              <a:rPr lang="ja-JP" altLang="en-US" sz="3600"/>
              <a:t>から，最大公約数を求めるプログラム</a:t>
            </a:r>
            <a:r>
              <a:rPr lang="ja-JP" altLang="en-US" sz="3600">
                <a:solidFill>
                  <a:schemeClr val="accent2"/>
                </a:solidFill>
              </a:rPr>
              <a:t> </a:t>
            </a:r>
            <a:r>
              <a:rPr lang="en-US" altLang="ja-JP" sz="3600">
                <a:solidFill>
                  <a:schemeClr val="accent2"/>
                </a:solidFill>
              </a:rPr>
              <a:t>my-gcd</a:t>
            </a:r>
            <a:r>
              <a:rPr lang="en-US" altLang="ja-JP" sz="3600"/>
              <a:t> </a:t>
            </a:r>
            <a:r>
              <a:rPr lang="ja-JP" altLang="en-US" sz="3600"/>
              <a:t>を作り，実行する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ja-JP" altLang="en-US" sz="3600">
                <a:solidFill>
                  <a:srgbClr val="0012FC"/>
                </a:solidFill>
              </a:rPr>
              <a:t> 	例）  </a:t>
            </a:r>
            <a:r>
              <a:rPr lang="en-US" altLang="ja-JP" sz="3600">
                <a:solidFill>
                  <a:srgbClr val="0012FC"/>
                </a:solidFill>
              </a:rPr>
              <a:t>180, 32 </a:t>
            </a:r>
            <a:r>
              <a:rPr lang="ja-JP" altLang="en-US" sz="3600">
                <a:solidFill>
                  <a:srgbClr val="0012FC"/>
                </a:solidFill>
              </a:rPr>
              <a:t>のとき：  </a:t>
            </a:r>
            <a:r>
              <a:rPr lang="en-US" altLang="ja-JP" sz="3600">
                <a:solidFill>
                  <a:srgbClr val="0012FC"/>
                </a:solidFill>
              </a:rPr>
              <a:t>4</a:t>
            </a:r>
            <a:endParaRPr lang="en-US" altLang="ja-JP" sz="3600"/>
          </a:p>
          <a:p>
            <a:pPr lvl="1" eaLnBrk="1" hangingPunct="1">
              <a:lnSpc>
                <a:spcPct val="125000"/>
              </a:lnSpc>
            </a:pPr>
            <a:r>
              <a:rPr lang="ja-JP" altLang="en-US" sz="3200">
                <a:solidFill>
                  <a:schemeClr val="tx2"/>
                </a:solidFill>
              </a:rPr>
              <a:t>ユークリッドの互助法</a:t>
            </a:r>
            <a:r>
              <a:rPr lang="ja-JP" altLang="en-US" sz="3200"/>
              <a:t>を用いる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ja-JP" altLang="en-US" sz="3200">
              <a:solidFill>
                <a:srgbClr val="0012FC"/>
              </a:solidFill>
            </a:endParaRPr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例題６．最大公約数の計算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7888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472487" cy="493395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/>
              <a:t>２つの整数 </a:t>
            </a:r>
            <a:r>
              <a:rPr lang="en-US" altLang="ja-JP"/>
              <a:t>m, n </a:t>
            </a:r>
            <a:r>
              <a:rPr lang="ja-JP" altLang="en-US"/>
              <a:t>の最大公約数</a:t>
            </a:r>
            <a:r>
              <a:rPr lang="en-US" altLang="ja-JP"/>
              <a:t>: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/>
              <a:t>	</a:t>
            </a:r>
            <a:r>
              <a:rPr lang="ja-JP" altLang="en-US"/>
              <a:t>（</a:t>
            </a:r>
            <a:r>
              <a:rPr lang="en-US" altLang="ja-JP"/>
              <a:t>m, n </a:t>
            </a:r>
            <a:r>
              <a:rPr lang="ja-JP" altLang="en-US"/>
              <a:t>は正または０）</a:t>
            </a:r>
          </a:p>
          <a:p>
            <a:pPr lvl="1" eaLnBrk="1" hangingPunct="1">
              <a:lnSpc>
                <a:spcPct val="125000"/>
              </a:lnSpc>
            </a:pPr>
            <a:r>
              <a:rPr lang="en-US" altLang="ja-JP">
                <a:solidFill>
                  <a:srgbClr val="0012FC"/>
                </a:solidFill>
              </a:rPr>
              <a:t>n = 0 </a:t>
            </a:r>
            <a:r>
              <a:rPr lang="ja-JP" altLang="en-US">
                <a:solidFill>
                  <a:srgbClr val="0012FC"/>
                </a:solidFill>
              </a:rPr>
              <a:t>なら</a:t>
            </a:r>
            <a:endParaRPr lang="ja-JP" altLang="en-US"/>
          </a:p>
          <a:p>
            <a:pPr lvl="1" eaLnBrk="1" hangingPunct="1">
              <a:lnSpc>
                <a:spcPct val="125000"/>
              </a:lnSpc>
              <a:buFontTx/>
              <a:buNone/>
            </a:pPr>
            <a:r>
              <a:rPr lang="ja-JP" altLang="en-US"/>
              <a:t>	最大公約数は </a:t>
            </a:r>
            <a:r>
              <a:rPr lang="en-US" altLang="ja-JP"/>
              <a:t>m</a:t>
            </a:r>
          </a:p>
          <a:p>
            <a:pPr lvl="1" eaLnBrk="1" hangingPunct="1">
              <a:lnSpc>
                <a:spcPct val="125000"/>
              </a:lnSpc>
            </a:pPr>
            <a:r>
              <a:rPr lang="en-US" altLang="ja-JP">
                <a:solidFill>
                  <a:srgbClr val="0012FC"/>
                </a:solidFill>
              </a:rPr>
              <a:t>n ≠ 0 </a:t>
            </a:r>
            <a:r>
              <a:rPr lang="ja-JP" altLang="en-US">
                <a:solidFill>
                  <a:srgbClr val="0012FC"/>
                </a:solidFill>
              </a:rPr>
              <a:t>なら</a:t>
            </a:r>
          </a:p>
          <a:p>
            <a:pPr lvl="1" eaLnBrk="1" hangingPunct="1">
              <a:lnSpc>
                <a:spcPct val="125000"/>
              </a:lnSpc>
              <a:buFontTx/>
              <a:buNone/>
            </a:pPr>
            <a:r>
              <a:rPr lang="ja-JP" altLang="en-US"/>
              <a:t>	最大公約数は， 「</a:t>
            </a:r>
            <a:r>
              <a:rPr lang="en-US" altLang="ja-JP"/>
              <a:t>m </a:t>
            </a:r>
            <a:r>
              <a:rPr lang="ja-JP" altLang="en-US"/>
              <a:t>を </a:t>
            </a:r>
            <a:r>
              <a:rPr lang="en-US" altLang="ja-JP"/>
              <a:t>n </a:t>
            </a:r>
            <a:r>
              <a:rPr lang="ja-JP" altLang="en-US"/>
              <a:t>で割った余り」 と </a:t>
            </a:r>
            <a:r>
              <a:rPr lang="en-US" altLang="ja-JP"/>
              <a:t>n </a:t>
            </a:r>
            <a:r>
              <a:rPr lang="ja-JP" altLang="en-US"/>
              <a:t>の最大公約数に等しい </a:t>
            </a:r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ユークリッドの互助法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799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48609" y="724084"/>
            <a:ext cx="7827962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499459" y="1849622"/>
            <a:ext cx="7580312" cy="30226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;; my-gcd: number number -&gt; number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;; to find the greatest common divisor of n and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;; Example: (my-gcd 180 32) =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m n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[(=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0)</a:t>
            </a:r>
            <a:r>
              <a:rPr lang="en-US" altLang="ja-JP" sz="2400">
                <a:solidFill>
                  <a:schemeClr val="tx2"/>
                </a:solidFill>
              </a:rPr>
              <a:t> m</a:t>
            </a:r>
            <a:r>
              <a:rPr lang="en-US" altLang="ja-JP" sz="240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(remainder </a:t>
            </a:r>
            <a:r>
              <a:rPr lang="en-US" altLang="ja-JP" sz="2400">
                <a:solidFill>
                  <a:schemeClr val="tx2"/>
                </a:solidFill>
              </a:rPr>
              <a:t>m n</a:t>
            </a:r>
            <a:r>
              <a:rPr lang="en-US" altLang="ja-JP" sz="2400"/>
              <a:t>))]))</a:t>
            </a:r>
            <a:endParaRPr lang="en-US" altLang="ja-JP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43846" y="4986522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130277" y="6188075"/>
            <a:ext cx="5155421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次は，例題７に進んでください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512159" y="5580247"/>
            <a:ext cx="6696075" cy="528637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mygcd</a:t>
            </a:r>
            <a:r>
              <a:rPr lang="en-US" altLang="ja-JP" sz="2800"/>
              <a:t> 180 32)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「例題６．最大公約数の計算」の手順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2093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5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0"/>
            <a:ext cx="7783513" cy="682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7" name="Text Box 2"/>
          <p:cNvSpPr txBox="1">
            <a:spLocks noChangeArrowheads="1"/>
          </p:cNvSpPr>
          <p:nvPr/>
        </p:nvSpPr>
        <p:spPr bwMode="auto">
          <a:xfrm>
            <a:off x="2712755" y="4157663"/>
            <a:ext cx="6340475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77828" name="Rectangle 3"/>
          <p:cNvSpPr>
            <a:spLocks noChangeArrowheads="1"/>
          </p:cNvSpPr>
          <p:nvPr/>
        </p:nvSpPr>
        <p:spPr bwMode="auto">
          <a:xfrm>
            <a:off x="125413" y="855663"/>
            <a:ext cx="7516812" cy="252253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7829" name="Line 4"/>
          <p:cNvSpPr>
            <a:spLocks noChangeShapeType="1"/>
          </p:cNvSpPr>
          <p:nvPr/>
        </p:nvSpPr>
        <p:spPr bwMode="auto">
          <a:xfrm flipH="1" flipV="1">
            <a:off x="3455988" y="3411538"/>
            <a:ext cx="460375" cy="7461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92153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13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34925"/>
            <a:ext cx="7783513" cy="682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1" name="Text Box 5"/>
          <p:cNvSpPr txBox="1">
            <a:spLocks noChangeArrowheads="1"/>
          </p:cNvSpPr>
          <p:nvPr/>
        </p:nvSpPr>
        <p:spPr bwMode="auto">
          <a:xfrm>
            <a:off x="3957638" y="24971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/>
          </a:p>
        </p:txBody>
      </p:sp>
      <p:sp>
        <p:nvSpPr>
          <p:cNvPr id="78852" name="Line 6"/>
          <p:cNvSpPr>
            <a:spLocks noChangeShapeType="1"/>
          </p:cNvSpPr>
          <p:nvPr/>
        </p:nvSpPr>
        <p:spPr bwMode="auto">
          <a:xfrm flipH="1">
            <a:off x="1639888" y="2554288"/>
            <a:ext cx="633412" cy="9588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78853" name="Rectangle 7"/>
          <p:cNvSpPr>
            <a:spLocks noChangeArrowheads="1"/>
          </p:cNvSpPr>
          <p:nvPr/>
        </p:nvSpPr>
        <p:spPr bwMode="auto">
          <a:xfrm>
            <a:off x="355600" y="3562350"/>
            <a:ext cx="3187700" cy="423863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854" name="Text Box 8"/>
          <p:cNvSpPr txBox="1">
            <a:spLocks noChangeArrowheads="1"/>
          </p:cNvSpPr>
          <p:nvPr/>
        </p:nvSpPr>
        <p:spPr bwMode="auto">
          <a:xfrm>
            <a:off x="1860550" y="508000"/>
            <a:ext cx="6032500" cy="206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	</a:t>
            </a:r>
            <a:r>
              <a:rPr lang="en-US" altLang="ja-JP"/>
              <a:t>(</a:t>
            </a:r>
            <a:r>
              <a:rPr lang="en-US" altLang="ja-JP">
                <a:solidFill>
                  <a:schemeClr val="accent2"/>
                </a:solidFill>
              </a:rPr>
              <a:t>my-gcd</a:t>
            </a:r>
            <a:r>
              <a:rPr lang="en-US" altLang="ja-JP"/>
              <a:t> 180 32)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m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 </a:t>
            </a:r>
            <a:r>
              <a:rPr lang="en-US" altLang="ja-JP">
                <a:solidFill>
                  <a:srgbClr val="008000"/>
                </a:solidFill>
              </a:rPr>
              <a:t>180 </a:t>
            </a:r>
            <a:r>
              <a:rPr lang="ja-JP" altLang="en-US">
                <a:solidFill>
                  <a:srgbClr val="008000"/>
                </a:solidFill>
              </a:rPr>
              <a:t>に，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の値を </a:t>
            </a:r>
            <a:r>
              <a:rPr lang="en-US" altLang="ja-JP">
                <a:solidFill>
                  <a:srgbClr val="008000"/>
                </a:solidFill>
              </a:rPr>
              <a:t>32 </a:t>
            </a:r>
            <a:r>
              <a:rPr lang="ja-JP" altLang="en-US">
                <a:solidFill>
                  <a:srgbClr val="008000"/>
                </a:solidFill>
              </a:rPr>
              <a:t>に設定しての実行　</a:t>
            </a:r>
          </a:p>
        </p:txBody>
      </p:sp>
      <p:sp>
        <p:nvSpPr>
          <p:cNvPr id="78855" name="Text Box 9"/>
          <p:cNvSpPr txBox="1">
            <a:spLocks noChangeArrowheads="1"/>
          </p:cNvSpPr>
          <p:nvPr/>
        </p:nvSpPr>
        <p:spPr bwMode="auto">
          <a:xfrm>
            <a:off x="3527425" y="4359275"/>
            <a:ext cx="4494213" cy="1077913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4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</p:txBody>
      </p:sp>
      <p:sp>
        <p:nvSpPr>
          <p:cNvPr id="78856" name="Rectangle 10"/>
          <p:cNvSpPr>
            <a:spLocks noChangeArrowheads="1"/>
          </p:cNvSpPr>
          <p:nvPr/>
        </p:nvSpPr>
        <p:spPr bwMode="auto">
          <a:xfrm>
            <a:off x="0" y="3940175"/>
            <a:ext cx="639763" cy="4222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8857" name="Line 11"/>
          <p:cNvSpPr>
            <a:spLocks noChangeShapeType="1"/>
          </p:cNvSpPr>
          <p:nvPr/>
        </p:nvSpPr>
        <p:spPr bwMode="auto">
          <a:xfrm flipH="1" flipV="1">
            <a:off x="658813" y="4257675"/>
            <a:ext cx="2863850" cy="5540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29144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178175" y="2416175"/>
            <a:ext cx="2974975" cy="17637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878263" y="3001963"/>
            <a:ext cx="158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my-gcd</a:t>
            </a:r>
          </a:p>
        </p:txBody>
      </p:sp>
      <p:sp>
        <p:nvSpPr>
          <p:cNvPr id="79877" name="AutoShape 5"/>
          <p:cNvSpPr>
            <a:spLocks noChangeArrowheads="1"/>
          </p:cNvSpPr>
          <p:nvPr/>
        </p:nvSpPr>
        <p:spPr bwMode="auto">
          <a:xfrm>
            <a:off x="1984375" y="3084513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78" name="AutoShape 6"/>
          <p:cNvSpPr>
            <a:spLocks noChangeArrowheads="1"/>
          </p:cNvSpPr>
          <p:nvPr/>
        </p:nvSpPr>
        <p:spPr bwMode="auto">
          <a:xfrm>
            <a:off x="6392863" y="3095625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6492875" y="2398713"/>
            <a:ext cx="3937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4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1951038" y="3651250"/>
            <a:ext cx="895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入力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6392863" y="360838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出力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1560513" y="2359025"/>
            <a:ext cx="145891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rgbClr val="008000"/>
                </a:solidFill>
              </a:rPr>
              <a:t>180 32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517525" y="5305425"/>
            <a:ext cx="43402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入力は，２つの数値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5959475" y="5362575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出力は数値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入力と出力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74483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3063" y="1079500"/>
            <a:ext cx="8493125" cy="60118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;; my-gcd: number number -&gt; number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;; to find the greatest common divisor of n and m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;; Example: (my-gcd 180 32) = 4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/>
              <a:t>(define (</a:t>
            </a:r>
            <a:r>
              <a:rPr lang="en-US" altLang="ja-JP">
                <a:solidFill>
                  <a:schemeClr val="accent2"/>
                </a:solidFill>
              </a:rPr>
              <a:t>my-gcd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m n</a:t>
            </a:r>
            <a:r>
              <a:rPr lang="en-US" altLang="ja-JP"/>
              <a:t>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/>
              <a:t>    (cond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/>
              <a:t>        [(=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0)</a:t>
            </a:r>
            <a:r>
              <a:rPr lang="en-US" altLang="ja-JP">
                <a:solidFill>
                  <a:schemeClr val="tx2"/>
                </a:solidFill>
              </a:rPr>
              <a:t> m</a:t>
            </a:r>
            <a:r>
              <a:rPr lang="en-US" altLang="ja-JP"/>
              <a:t>]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/>
              <a:t>        [else (</a:t>
            </a:r>
            <a:r>
              <a:rPr lang="en-US" altLang="ja-JP">
                <a:solidFill>
                  <a:schemeClr val="accent2"/>
                </a:solidFill>
              </a:rPr>
              <a:t>my-gcd</a:t>
            </a:r>
            <a:r>
              <a:rPr lang="en-US" altLang="ja-JP"/>
              <a:t>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endParaRPr lang="en-US" altLang="ja-JP"/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ja-JP"/>
              <a:t>                        (remainder </a:t>
            </a:r>
            <a:r>
              <a:rPr lang="en-US" altLang="ja-JP">
                <a:solidFill>
                  <a:schemeClr val="tx2"/>
                </a:solidFill>
              </a:rPr>
              <a:t>m n</a:t>
            </a:r>
            <a:r>
              <a:rPr lang="en-US" altLang="ja-JP"/>
              <a:t>))]))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my-</a:t>
            </a:r>
            <a:r>
              <a:rPr lang="en-US" altLang="ja-JP" sz="4000" dirty="0" err="1"/>
              <a:t>gcd</a:t>
            </a:r>
            <a:r>
              <a:rPr lang="en-US" altLang="ja-JP" sz="4000" dirty="0"/>
              <a:t> </a:t>
            </a:r>
            <a:r>
              <a:rPr lang="ja-JP" altLang="en-US" sz="4000" dirty="0"/>
              <a:t>関数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43856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281113"/>
            <a:ext cx="8266112" cy="5103812"/>
          </a:xfrm>
        </p:spPr>
        <p:txBody>
          <a:bodyPr/>
          <a:lstStyle/>
          <a:p>
            <a:pPr marL="990600" lvl="1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ja-JP" sz="3600">
                <a:solidFill>
                  <a:schemeClr val="accent2"/>
                </a:solidFill>
              </a:rPr>
              <a:t>n = 0 </a:t>
            </a:r>
            <a:r>
              <a:rPr lang="ja-JP" altLang="en-US" sz="3600">
                <a:solidFill>
                  <a:schemeClr val="accent2"/>
                </a:solidFill>
              </a:rPr>
              <a:t>ならば</a:t>
            </a:r>
            <a:r>
              <a:rPr lang="ja-JP" altLang="en-US" sz="3600"/>
              <a:t>：　	</a:t>
            </a:r>
            <a:r>
              <a:rPr lang="ja-JP" altLang="en-US" sz="3600">
                <a:solidFill>
                  <a:schemeClr val="tx2"/>
                </a:solidFill>
              </a:rPr>
              <a:t>→　終了条件</a:t>
            </a:r>
            <a:r>
              <a:rPr lang="ja-JP" altLang="en-US" sz="3600"/>
              <a:t>　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 sz="3600"/>
              <a:t>		</a:t>
            </a:r>
            <a:r>
              <a:rPr lang="en-US" altLang="ja-JP" sz="3600"/>
              <a:t>m 			</a:t>
            </a:r>
            <a:r>
              <a:rPr lang="en-US" altLang="ja-JP" sz="3600">
                <a:solidFill>
                  <a:schemeClr val="tx2"/>
                </a:solidFill>
              </a:rPr>
              <a:t>→</a:t>
            </a:r>
            <a:r>
              <a:rPr lang="ja-JP" altLang="en-US" sz="3600">
                <a:solidFill>
                  <a:schemeClr val="tx2"/>
                </a:solidFill>
              </a:rPr>
              <a:t>　自明な解</a:t>
            </a:r>
            <a:r>
              <a:rPr lang="ja-JP" altLang="en-US" sz="3600"/>
              <a:t>	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rabicPeriod" startAt="2"/>
            </a:pPr>
            <a:r>
              <a:rPr lang="ja-JP" altLang="en-US" sz="3600">
                <a:solidFill>
                  <a:schemeClr val="accent2"/>
                </a:solidFill>
              </a:rPr>
              <a:t>そうで無ければ</a:t>
            </a:r>
            <a:r>
              <a:rPr lang="ja-JP" altLang="en-US" sz="3600"/>
              <a:t>：　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None/>
            </a:pPr>
            <a:r>
              <a:rPr lang="ja-JP" altLang="en-US" sz="3200"/>
              <a:t>	</a:t>
            </a:r>
            <a:r>
              <a:rPr lang="en-US" altLang="ja-JP" sz="3200"/>
              <a:t>(1)  n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None/>
            </a:pPr>
            <a:r>
              <a:rPr lang="en-US" altLang="ja-JP" sz="3200"/>
              <a:t>	(2)  m </a:t>
            </a:r>
            <a:r>
              <a:rPr lang="ja-JP" altLang="en-US" sz="3200"/>
              <a:t>を </a:t>
            </a:r>
            <a:r>
              <a:rPr lang="en-US" altLang="ja-JP" sz="3200"/>
              <a:t>n </a:t>
            </a:r>
            <a:r>
              <a:rPr lang="ja-JP" altLang="en-US" sz="3200"/>
              <a:t>で割った余り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None/>
            </a:pPr>
            <a:r>
              <a:rPr lang="ja-JP" altLang="en-US" sz="3200"/>
              <a:t>	の２数の最大公約数を求める．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None/>
            </a:pPr>
            <a:endParaRPr lang="en-US" altLang="ja-JP"/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614363" y="6086475"/>
            <a:ext cx="82899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以上のことを，</a:t>
            </a:r>
            <a:r>
              <a:rPr lang="en-US" altLang="ja-JP">
                <a:solidFill>
                  <a:schemeClr val="accent2"/>
                </a:solidFill>
              </a:rPr>
              <a:t>n </a:t>
            </a:r>
            <a:r>
              <a:rPr lang="ja-JP" altLang="en-US">
                <a:solidFill>
                  <a:schemeClr val="accent2"/>
                </a:solidFill>
              </a:rPr>
              <a:t>が０に達するまで繰り返す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最大公約数の計算</a:t>
            </a:r>
            <a:endParaRPr lang="ja-JP" altLang="en-US" dirty="0">
              <a:solidFill>
                <a:schemeClr val="accent2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26602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3063" y="498475"/>
            <a:ext cx="8451850" cy="6359525"/>
          </a:xfrm>
        </p:spPr>
        <p:txBody>
          <a:bodyPr/>
          <a:lstStyle/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ja-JP" dirty="0"/>
              <a:t>;; my-</a:t>
            </a:r>
            <a:r>
              <a:rPr lang="en-US" altLang="ja-JP" dirty="0" err="1"/>
              <a:t>gcd</a:t>
            </a:r>
            <a:r>
              <a:rPr lang="en-US" altLang="ja-JP" dirty="0"/>
              <a:t>: number number -&gt; number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ja-JP" dirty="0"/>
              <a:t>;; to find the greatest common divisor of n and m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ja-JP" dirty="0"/>
              <a:t>;; Example: (my-</a:t>
            </a:r>
            <a:r>
              <a:rPr lang="en-US" altLang="ja-JP" dirty="0" err="1"/>
              <a:t>gcd</a:t>
            </a:r>
            <a:r>
              <a:rPr lang="en-US" altLang="ja-JP" dirty="0"/>
              <a:t> 180 32) = 4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ja-JP" dirty="0"/>
              <a:t>(define (</a:t>
            </a:r>
            <a:r>
              <a:rPr lang="en-US" altLang="ja-JP" dirty="0">
                <a:solidFill>
                  <a:schemeClr val="accent2"/>
                </a:solidFill>
              </a:rPr>
              <a:t>my-</a:t>
            </a:r>
            <a:r>
              <a:rPr lang="en-US" altLang="ja-JP" dirty="0" err="1">
                <a:solidFill>
                  <a:schemeClr val="accent2"/>
                </a:solidFill>
              </a:rPr>
              <a:t>gcd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m n</a:t>
            </a:r>
            <a:r>
              <a:rPr lang="en-US" altLang="ja-JP" dirty="0"/>
              <a:t>)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ja-JP" dirty="0"/>
              <a:t>    (</a:t>
            </a:r>
            <a:r>
              <a:rPr lang="en-US" altLang="ja-JP" dirty="0" err="1"/>
              <a:t>cond</a:t>
            </a:r>
            <a:endParaRPr lang="en-US" altLang="ja-JP" dirty="0"/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ja-JP" dirty="0"/>
              <a:t>        [(= </a:t>
            </a:r>
            <a:r>
              <a:rPr lang="en-US" altLang="ja-JP" dirty="0">
                <a:solidFill>
                  <a:schemeClr val="tx2"/>
                </a:solidFill>
              </a:rPr>
              <a:t>n</a:t>
            </a:r>
            <a:r>
              <a:rPr lang="en-US" altLang="ja-JP" dirty="0"/>
              <a:t> 0)</a:t>
            </a:r>
            <a:r>
              <a:rPr lang="en-US" altLang="ja-JP" dirty="0">
                <a:solidFill>
                  <a:schemeClr val="tx2"/>
                </a:solidFill>
              </a:rPr>
              <a:t> m</a:t>
            </a:r>
            <a:r>
              <a:rPr lang="en-US" altLang="ja-JP" dirty="0"/>
              <a:t>]</a:t>
            </a:r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ja-JP" dirty="0"/>
              <a:t>        [else (</a:t>
            </a:r>
            <a:r>
              <a:rPr lang="en-US" altLang="ja-JP" dirty="0">
                <a:solidFill>
                  <a:schemeClr val="accent2"/>
                </a:solidFill>
              </a:rPr>
              <a:t>my-</a:t>
            </a:r>
            <a:r>
              <a:rPr lang="en-US" altLang="ja-JP" dirty="0" err="1">
                <a:solidFill>
                  <a:schemeClr val="accent2"/>
                </a:solidFill>
              </a:rPr>
              <a:t>gcd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chemeClr val="tx2"/>
                </a:solidFill>
              </a:rPr>
              <a:t>n</a:t>
            </a:r>
            <a:endParaRPr lang="en-US" altLang="ja-JP" dirty="0"/>
          </a:p>
          <a:p>
            <a:pPr eaLnBrk="1" hangingPunct="1">
              <a:lnSpc>
                <a:spcPct val="135000"/>
              </a:lnSpc>
              <a:buFontTx/>
              <a:buNone/>
            </a:pPr>
            <a:r>
              <a:rPr lang="en-US" altLang="ja-JP" dirty="0"/>
              <a:t>                        (remainder </a:t>
            </a:r>
            <a:r>
              <a:rPr lang="en-US" altLang="ja-JP" dirty="0">
                <a:solidFill>
                  <a:schemeClr val="tx2"/>
                </a:solidFill>
              </a:rPr>
              <a:t>m n</a:t>
            </a:r>
            <a:r>
              <a:rPr lang="en-US" altLang="ja-JP" dirty="0"/>
              <a:t>))]))</a:t>
            </a:r>
            <a:endParaRPr lang="en-US" altLang="ja-JP" sz="2800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1034057" y="4092438"/>
            <a:ext cx="1119188" cy="6477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2210395" y="4101963"/>
            <a:ext cx="406400" cy="6477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2758082" y="4171813"/>
            <a:ext cx="16208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6600"/>
                </a:solidFill>
              </a:rPr>
              <a:t>自明な解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72773" y="3975597"/>
            <a:ext cx="895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</a:rPr>
              <a:t>終了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</a:rPr>
              <a:t>条件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37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11175"/>
            <a:ext cx="8410575" cy="4114800"/>
          </a:xfrm>
        </p:spPr>
        <p:txBody>
          <a:bodyPr>
            <a:normAutofit fontScale="77500" lnSpcReduction="20000"/>
          </a:bodyPr>
          <a:lstStyle/>
          <a:p>
            <a:pPr marL="609600" indent="-609600" eaLnBrk="1" hangingPunct="1">
              <a:lnSpc>
                <a:spcPct val="130000"/>
              </a:lnSpc>
            </a:pPr>
            <a:endParaRPr lang="en-US" altLang="ja-JP" dirty="0"/>
          </a:p>
          <a:p>
            <a:pPr marL="609600" indent="-609600" eaLnBrk="1" hangingPunct="1">
              <a:lnSpc>
                <a:spcPct val="110000"/>
              </a:lnSpc>
            </a:pPr>
            <a:r>
              <a:rPr lang="en-US" altLang="ja-JP" sz="3600" dirty="0" err="1"/>
              <a:t>DrScheme</a:t>
            </a:r>
            <a:r>
              <a:rPr lang="en-US" altLang="ja-JP" sz="3600" dirty="0"/>
              <a:t> </a:t>
            </a:r>
            <a:r>
              <a:rPr lang="ja-JP" altLang="en-US" sz="3600" dirty="0"/>
              <a:t>の起動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3200" dirty="0">
                <a:solidFill>
                  <a:srgbClr val="008000"/>
                </a:solidFill>
              </a:rPr>
              <a:t>	プログラム　→ </a:t>
            </a:r>
            <a:r>
              <a:rPr lang="en-US" altLang="ja-JP" sz="3200" dirty="0" err="1">
                <a:solidFill>
                  <a:srgbClr val="008000"/>
                </a:solidFill>
              </a:rPr>
              <a:t>PLT</a:t>
            </a:r>
            <a:r>
              <a:rPr lang="en-US" altLang="ja-JP" sz="3200" dirty="0">
                <a:solidFill>
                  <a:srgbClr val="008000"/>
                </a:solidFill>
              </a:rPr>
              <a:t> Scheme → </a:t>
            </a:r>
            <a:r>
              <a:rPr lang="en-US" altLang="ja-JP" sz="3200" dirty="0" err="1">
                <a:solidFill>
                  <a:srgbClr val="008000"/>
                </a:solidFill>
              </a:rPr>
              <a:t>DrScheme</a:t>
            </a:r>
            <a:endParaRPr lang="en-US" altLang="ja-JP" sz="3200" dirty="0">
              <a:solidFill>
                <a:srgbClr val="008000"/>
              </a:solidFill>
            </a:endParaRPr>
          </a:p>
          <a:p>
            <a:pPr marL="609600" indent="-609600" eaLnBrk="1" hangingPunct="1">
              <a:lnSpc>
                <a:spcPct val="110000"/>
              </a:lnSpc>
            </a:pPr>
            <a:r>
              <a:rPr lang="ja-JP" altLang="en-US" sz="3600" dirty="0"/>
              <a:t>今日の演習では「</a:t>
            </a:r>
            <a:r>
              <a:rPr lang="en-US" altLang="ja-JP" sz="3600" dirty="0">
                <a:solidFill>
                  <a:schemeClr val="tx2"/>
                </a:solidFill>
              </a:rPr>
              <a:t>Intermediate Student</a:t>
            </a:r>
            <a:r>
              <a:rPr lang="ja-JP" altLang="en-US" sz="3600" dirty="0"/>
              <a:t>」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ja-JP" altLang="en-US" sz="3600" dirty="0"/>
              <a:t>	に設定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3200" dirty="0">
                <a:solidFill>
                  <a:srgbClr val="008000"/>
                </a:solidFill>
              </a:rPr>
              <a:t>	</a:t>
            </a:r>
            <a:r>
              <a:rPr lang="en-US" altLang="ja-JP" sz="3200" dirty="0">
                <a:solidFill>
                  <a:srgbClr val="008000"/>
                </a:solidFill>
              </a:rPr>
              <a:t>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Choose 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Intermediate Student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Execute </a:t>
            </a:r>
            <a:r>
              <a:rPr lang="ja-JP" altLang="en-US" sz="3200" dirty="0">
                <a:solidFill>
                  <a:srgbClr val="008000"/>
                </a:solidFill>
              </a:rPr>
              <a:t>ボタン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の使用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14258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3925888" y="3400425"/>
            <a:ext cx="4581525" cy="15986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425450" y="2371725"/>
            <a:ext cx="3886200" cy="1011238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2368550" y="3382963"/>
            <a:ext cx="0" cy="2025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>
            <a:off x="2366963" y="1308100"/>
            <a:ext cx="1587" cy="1063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1223963" y="2560638"/>
            <a:ext cx="1292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(= </a:t>
            </a:r>
            <a:r>
              <a:rPr lang="en-US" altLang="ja-JP">
                <a:solidFill>
                  <a:schemeClr val="tx2"/>
                </a:solidFill>
              </a:rPr>
              <a:t>n</a:t>
            </a:r>
            <a:r>
              <a:rPr lang="en-US" altLang="ja-JP"/>
              <a:t> 0)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4110038" y="3816350"/>
            <a:ext cx="45116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  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en-US" altLang="ja-JP" sz="2800"/>
              <a:t>    (remainder </a:t>
            </a:r>
            <a:r>
              <a:rPr lang="en-US" altLang="ja-JP" sz="2800">
                <a:solidFill>
                  <a:schemeClr val="tx2"/>
                </a:solidFill>
              </a:rPr>
              <a:t>m n</a:t>
            </a:r>
            <a:r>
              <a:rPr lang="en-US" altLang="ja-JP" sz="2800"/>
              <a:t>)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1587500" y="3414713"/>
            <a:ext cx="587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Yes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4152900" y="2293938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No</a:t>
            </a:r>
          </a:p>
        </p:txBody>
      </p:sp>
      <p:cxnSp>
        <p:nvCxnSpPr>
          <p:cNvPr id="83978" name="AutoShape 10"/>
          <p:cNvCxnSpPr>
            <a:cxnSpLocks noChangeShapeType="1"/>
            <a:stCxn id="83971" idx="3"/>
            <a:endCxn id="83970" idx="0"/>
          </p:cNvCxnSpPr>
          <p:nvPr/>
        </p:nvCxnSpPr>
        <p:spPr bwMode="auto">
          <a:xfrm>
            <a:off x="4321175" y="2878138"/>
            <a:ext cx="1895475" cy="5127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1138238" y="5467350"/>
            <a:ext cx="2327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m </a:t>
            </a:r>
            <a:r>
              <a:rPr lang="ja-JP" altLang="en-US" sz="2800"/>
              <a:t>が自明の解</a:t>
            </a:r>
          </a:p>
        </p:txBody>
      </p:sp>
      <p:sp>
        <p:nvSpPr>
          <p:cNvPr id="14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終了条件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68572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4431" y="1307904"/>
            <a:ext cx="8485187" cy="5550095"/>
          </a:xfrm>
        </p:spPr>
        <p:txBody>
          <a:bodyPr/>
          <a:lstStyle/>
          <a:p>
            <a:pPr eaLnBrk="1" hangingPunct="1"/>
            <a:r>
              <a:rPr lang="en-US" altLang="ja-JP" dirty="0"/>
              <a:t>my-</a:t>
            </a:r>
            <a:r>
              <a:rPr lang="en-US" altLang="ja-JP" dirty="0" err="1"/>
              <a:t>gcd</a:t>
            </a:r>
            <a:r>
              <a:rPr lang="en-US" altLang="ja-JP" dirty="0"/>
              <a:t> </a:t>
            </a:r>
            <a:r>
              <a:rPr lang="ja-JP" altLang="en-US" dirty="0"/>
              <a:t>の内部に </a:t>
            </a:r>
            <a:r>
              <a:rPr lang="en-US" altLang="ja-JP" dirty="0"/>
              <a:t>my-</a:t>
            </a:r>
            <a:r>
              <a:rPr lang="en-US" altLang="ja-JP" dirty="0" err="1"/>
              <a:t>gcd</a:t>
            </a:r>
            <a:r>
              <a:rPr lang="en-US" altLang="ja-JP" dirty="0"/>
              <a:t> </a:t>
            </a:r>
            <a:r>
              <a:rPr lang="ja-JP" altLang="en-US" dirty="0"/>
              <a:t>が登場</a:t>
            </a:r>
          </a:p>
          <a:p>
            <a:pPr eaLnBrk="1" hangingPunct="1"/>
            <a:endParaRPr lang="ja-JP" altLang="en-US" dirty="0"/>
          </a:p>
          <a:p>
            <a:pPr eaLnBrk="1" hangingPunct="1"/>
            <a:endParaRPr lang="ja-JP" altLang="en-US" dirty="0"/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>
              <a:buFontTx/>
              <a:buNone/>
            </a:pPr>
            <a:endParaRPr lang="ja-JP" altLang="en-US" dirty="0"/>
          </a:p>
          <a:p>
            <a:pPr eaLnBrk="1" hangingPunct="1"/>
            <a:r>
              <a:rPr lang="en-US" altLang="ja-JP" dirty="0"/>
              <a:t>my-</a:t>
            </a:r>
            <a:r>
              <a:rPr lang="en-US" altLang="ja-JP" dirty="0" err="1"/>
              <a:t>gcd</a:t>
            </a:r>
            <a:r>
              <a:rPr lang="en-US" altLang="ja-JP" dirty="0"/>
              <a:t> </a:t>
            </a:r>
            <a:r>
              <a:rPr lang="ja-JP" altLang="en-US" dirty="0"/>
              <a:t>の実行が繰り返される</a:t>
            </a:r>
          </a:p>
          <a:p>
            <a:pPr eaLnBrk="1" hangingPunct="1">
              <a:buFontTx/>
              <a:buNone/>
            </a:pPr>
            <a:r>
              <a:rPr lang="ja-JP" altLang="en-US" dirty="0">
                <a:solidFill>
                  <a:srgbClr val="006600"/>
                </a:solidFill>
              </a:rPr>
              <a:t>	例： </a:t>
            </a:r>
            <a:r>
              <a:rPr lang="en-US" altLang="ja-JP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my-</a:t>
            </a:r>
            <a:r>
              <a:rPr lang="en-US" altLang="ja-JP" dirty="0" err="1">
                <a:solidFill>
                  <a:schemeClr val="accent2"/>
                </a:solidFill>
              </a:rPr>
              <a:t>gcd</a:t>
            </a:r>
            <a:r>
              <a:rPr lang="en-US" altLang="ja-JP" dirty="0"/>
              <a:t> 180 32)</a:t>
            </a:r>
            <a:endParaRPr lang="en-US" altLang="ja-JP" dirty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 dirty="0">
                <a:solidFill>
                  <a:srgbClr val="006600"/>
                </a:solidFill>
              </a:rPr>
              <a:t>		= </a:t>
            </a:r>
            <a:r>
              <a:rPr lang="en-US" altLang="ja-JP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my-</a:t>
            </a:r>
            <a:r>
              <a:rPr lang="en-US" altLang="ja-JP" dirty="0" err="1">
                <a:solidFill>
                  <a:schemeClr val="accent2"/>
                </a:solidFill>
              </a:rPr>
              <a:t>gcd</a:t>
            </a:r>
            <a:r>
              <a:rPr lang="en-US" altLang="ja-JP" dirty="0"/>
              <a:t> 32 20) </a:t>
            </a:r>
            <a:endParaRPr lang="en-US" altLang="ja-JP" dirty="0">
              <a:solidFill>
                <a:srgbClr val="006600"/>
              </a:solidFill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562100" y="1846263"/>
            <a:ext cx="5113338" cy="2236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m n</a:t>
            </a:r>
            <a:r>
              <a:rPr lang="en-US" altLang="ja-JP" sz="28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[(=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 0)</a:t>
            </a:r>
            <a:r>
              <a:rPr lang="en-US" altLang="ja-JP" sz="2800">
                <a:solidFill>
                  <a:schemeClr val="tx2"/>
                </a:solidFill>
              </a:rPr>
              <a:t> m</a:t>
            </a:r>
            <a:r>
              <a:rPr lang="en-US" altLang="ja-JP" sz="280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[else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endParaRPr lang="en-US" altLang="ja-JP" sz="2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            (remainder </a:t>
            </a:r>
            <a:r>
              <a:rPr lang="en-US" altLang="ja-JP" sz="2800">
                <a:solidFill>
                  <a:schemeClr val="tx2"/>
                </a:solidFill>
              </a:rPr>
              <a:t>m n</a:t>
            </a:r>
            <a:r>
              <a:rPr lang="en-US" altLang="ja-JP" sz="2800"/>
              <a:t>))]))</a:t>
            </a:r>
            <a:endParaRPr lang="en-US" altLang="ja-JP" sz="3600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2865438" y="1892300"/>
            <a:ext cx="1141412" cy="4841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tx2"/>
              </a:solidFill>
            </a:endParaRP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3164832" y="3186853"/>
            <a:ext cx="1123950" cy="48418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最大公約数の計算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19291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/>
              <a:t>関数 </a:t>
            </a:r>
            <a:r>
              <a:rPr lang="en-US" altLang="ja-JP" dirty="0">
                <a:solidFill>
                  <a:schemeClr val="accent2"/>
                </a:solidFill>
              </a:rPr>
              <a:t>my-</a:t>
            </a:r>
            <a:r>
              <a:rPr lang="en-US" altLang="ja-JP" dirty="0" err="1">
                <a:solidFill>
                  <a:schemeClr val="accent2"/>
                </a:solidFill>
              </a:rPr>
              <a:t>gcd</a:t>
            </a:r>
            <a:r>
              <a:rPr lang="en-US" altLang="ja-JP" dirty="0"/>
              <a:t> </a:t>
            </a:r>
            <a:r>
              <a:rPr lang="ja-JP" altLang="en-US" dirty="0"/>
              <a:t>（例題６）について，実行結果に至る過程を見る</a:t>
            </a:r>
          </a:p>
          <a:p>
            <a:pPr lvl="1">
              <a:lnSpc>
                <a:spcPct val="90000"/>
              </a:lnSpc>
            </a:pPr>
            <a:r>
              <a:rPr lang="en-US" altLang="ja-JP" dirty="0"/>
              <a:t>(</a:t>
            </a:r>
            <a:r>
              <a:rPr lang="en-US" altLang="ja-JP" dirty="0">
                <a:solidFill>
                  <a:schemeClr val="accent2"/>
                </a:solidFill>
              </a:rPr>
              <a:t>my-</a:t>
            </a:r>
            <a:r>
              <a:rPr lang="en-US" altLang="ja-JP" dirty="0" err="1">
                <a:solidFill>
                  <a:schemeClr val="accent2"/>
                </a:solidFill>
              </a:rPr>
              <a:t>gcd</a:t>
            </a:r>
            <a:r>
              <a:rPr lang="en-US" altLang="ja-JP" dirty="0"/>
              <a:t> 180 32) </a:t>
            </a:r>
            <a:r>
              <a:rPr lang="ja-JP" altLang="en-US" dirty="0"/>
              <a:t>から </a:t>
            </a:r>
            <a:r>
              <a:rPr lang="en-US" altLang="ja-JP" dirty="0"/>
              <a:t>4 </a:t>
            </a:r>
            <a:r>
              <a:rPr lang="ja-JP" altLang="en-US" dirty="0"/>
              <a:t>に至る過程を見る</a:t>
            </a:r>
          </a:p>
          <a:p>
            <a:pPr lvl="1">
              <a:lnSpc>
                <a:spcPct val="90000"/>
              </a:lnSpc>
            </a:pPr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 </a:t>
            </a:r>
            <a:r>
              <a:rPr lang="en-US" altLang="ja-JP" dirty="0"/>
              <a:t>stepper </a:t>
            </a:r>
            <a:r>
              <a:rPr lang="ja-JP" altLang="en-US" dirty="0"/>
              <a:t>を使用する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82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例題７．ステップ実行</a:t>
            </a:r>
            <a:r>
              <a:rPr lang="ja-JP" altLang="en-US" dirty="0"/>
              <a:t>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71688" y="40671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rgbClr val="008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0650" y="3284538"/>
            <a:ext cx="4406900" cy="19272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m n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[(=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0)</a:t>
            </a:r>
            <a:r>
              <a:rPr lang="en-US" altLang="ja-JP" sz="2400">
                <a:solidFill>
                  <a:schemeClr val="tx2"/>
                </a:solidFill>
              </a:rPr>
              <a:t> m</a:t>
            </a:r>
            <a:r>
              <a:rPr lang="en-US" altLang="ja-JP" sz="240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(remainder </a:t>
            </a:r>
            <a:r>
              <a:rPr lang="en-US" altLang="ja-JP" sz="2400">
                <a:solidFill>
                  <a:schemeClr val="tx2"/>
                </a:solidFill>
              </a:rPr>
              <a:t>m n</a:t>
            </a:r>
            <a:r>
              <a:rPr lang="en-US" altLang="ja-JP" sz="2400"/>
              <a:t>))]))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016375" y="4137025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		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57750" y="2911475"/>
            <a:ext cx="374650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180 32)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32 20)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20 12)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12 8)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8 4)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4 0)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…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= 4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906963" y="2917825"/>
            <a:ext cx="2157412" cy="3667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tx2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162550" y="6456363"/>
            <a:ext cx="952500" cy="279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6209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598488" y="788988"/>
            <a:ext cx="6802437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5000"/>
              </a:lnSpc>
              <a:buFontTx/>
              <a:buAutoNum type="arabicPeriod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次を「定義用ウインドウ」で，実行しなさい</a:t>
            </a:r>
          </a:p>
          <a:p>
            <a:pPr lvl="1" eaLnBrk="1" hangingPunct="1">
              <a:lnSpc>
                <a:spcPct val="95000"/>
              </a:lnSpc>
              <a:buFontTx/>
              <a:buChar char="•"/>
            </a:pP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Intermediate Student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で実行すること</a:t>
            </a:r>
          </a:p>
          <a:p>
            <a:pPr lvl="1" eaLnBrk="1" hangingPunct="1">
              <a:lnSpc>
                <a:spcPct val="95000"/>
              </a:lnSpc>
              <a:buFontTx/>
              <a:buChar char="•"/>
            </a:pP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sz="200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sz="200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1106488" y="1831975"/>
            <a:ext cx="7594600" cy="33877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;; my-gcd: number number -&gt; number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;; to find the greatest common divisor of n and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6600"/>
                </a:solidFill>
              </a:rPr>
              <a:t>;; Example: (my-gcd 180 32) =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m n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[(=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r>
              <a:rPr lang="en-US" altLang="ja-JP" sz="2400"/>
              <a:t> 0)</a:t>
            </a:r>
            <a:r>
              <a:rPr lang="en-US" altLang="ja-JP" sz="2400">
                <a:solidFill>
                  <a:schemeClr val="tx2"/>
                </a:solidFill>
              </a:rPr>
              <a:t> m</a:t>
            </a:r>
            <a:r>
              <a:rPr lang="en-US" altLang="ja-JP" sz="240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n</a:t>
            </a: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(remainder </a:t>
            </a:r>
            <a:r>
              <a:rPr lang="en-US" altLang="ja-JP" sz="2400">
                <a:solidFill>
                  <a:schemeClr val="tx2"/>
                </a:solidFill>
              </a:rPr>
              <a:t>m n</a:t>
            </a:r>
            <a:r>
              <a:rPr lang="en-US" altLang="ja-JP" sz="2400"/>
              <a:t>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180 32)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74675" y="5211763"/>
            <a:ext cx="7715250" cy="114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2000"/>
              <a:t>2</a:t>
            </a:r>
            <a:r>
              <a:rPr lang="en-US" altLang="ja-JP" sz="2400"/>
              <a:t>. DrScheme </a:t>
            </a:r>
            <a:r>
              <a:rPr lang="ja-JP" altLang="en-US" sz="2400"/>
              <a:t>を使って，ステップ実行の様子を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ja-JP" altLang="en-US" sz="2400"/>
              <a:t>    確認しなさい　 （</a:t>
            </a:r>
            <a:r>
              <a:rPr lang="en-US" altLang="ja-JP" sz="2400"/>
              <a:t>Step </a:t>
            </a:r>
            <a:r>
              <a:rPr lang="ja-JP" altLang="en-US" sz="2400"/>
              <a:t>ボタン，</a:t>
            </a:r>
            <a:r>
              <a:rPr lang="en-US" altLang="ja-JP" sz="2400"/>
              <a:t>Next </a:t>
            </a:r>
            <a:r>
              <a:rPr lang="ja-JP" altLang="en-US" sz="2400"/>
              <a:t>ボタンを使用）</a:t>
            </a:r>
          </a:p>
          <a:p>
            <a:pPr lvl="1" eaLnBrk="1" hangingPunct="1">
              <a:lnSpc>
                <a:spcPct val="95000"/>
              </a:lnSpc>
              <a:spcBef>
                <a:spcPct val="0"/>
              </a:spcBef>
              <a:buFontTx/>
              <a:buChar char="•"/>
            </a:pPr>
            <a:r>
              <a:rPr lang="ja-JP" altLang="en-US" sz="2400"/>
              <a:t>　理解しながら進むこと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3344862" y="6321426"/>
            <a:ext cx="4945063" cy="4667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次は，課題に進んでください</a:t>
            </a:r>
          </a:p>
        </p:txBody>
      </p:sp>
      <p:sp>
        <p:nvSpPr>
          <p:cNvPr id="87047" name="Rectangle 10"/>
          <p:cNvSpPr>
            <a:spLocks noChangeArrowheads="1"/>
          </p:cNvSpPr>
          <p:nvPr/>
        </p:nvSpPr>
        <p:spPr bwMode="auto">
          <a:xfrm>
            <a:off x="1135063" y="1876425"/>
            <a:ext cx="6110287" cy="295751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7048" name="Line 11"/>
          <p:cNvSpPr>
            <a:spLocks noChangeShapeType="1"/>
          </p:cNvSpPr>
          <p:nvPr/>
        </p:nvSpPr>
        <p:spPr bwMode="auto">
          <a:xfrm flipH="1">
            <a:off x="7216775" y="3363913"/>
            <a:ext cx="544513" cy="63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7049" name="Text Box 12"/>
          <p:cNvSpPr txBox="1">
            <a:spLocks noChangeArrowheads="1"/>
          </p:cNvSpPr>
          <p:nvPr/>
        </p:nvSpPr>
        <p:spPr bwMode="auto">
          <a:xfrm>
            <a:off x="7745413" y="2830513"/>
            <a:ext cx="1416050" cy="1077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例題６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と同じ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>
                <a:solidFill>
                  <a:schemeClr val="accent2"/>
                </a:solidFill>
              </a:rPr>
              <a:t>「例題７．ステップ実行」の手順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71117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092200"/>
            <a:ext cx="4414838" cy="53260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180 32)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32 20)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20 12)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12 8)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8 4)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4 0)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4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4729163" y="1331913"/>
            <a:ext cx="4414837" cy="532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623888" y="6253163"/>
            <a:ext cx="614362" cy="35401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1235075" y="6126163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実行結果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292100" y="1598613"/>
            <a:ext cx="6546850" cy="4614862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2925763" y="5664200"/>
            <a:ext cx="38782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8000"/>
                </a:solidFill>
              </a:rPr>
              <a:t>コンピュータ内部での計算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282575" y="1095375"/>
            <a:ext cx="2611438" cy="4333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lnSpc>
                <a:spcPct val="175000"/>
              </a:lnSpc>
              <a:spcBef>
                <a:spcPct val="0"/>
              </a:spcBef>
              <a:buFontTx/>
              <a:buNone/>
            </a:pPr>
            <a:endParaRPr lang="ja-JP" altLang="ja-JP" sz="2400">
              <a:solidFill>
                <a:schemeClr val="tx2"/>
              </a:solidFill>
            </a:endParaRP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2925763" y="1016000"/>
            <a:ext cx="160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最初の式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200" dirty="0"/>
              <a:t>(my-</a:t>
            </a:r>
            <a:r>
              <a:rPr lang="en-US" altLang="ja-JP" sz="3200" dirty="0" err="1"/>
              <a:t>gcd</a:t>
            </a:r>
            <a:r>
              <a:rPr lang="en-US" altLang="ja-JP" sz="3200" dirty="0"/>
              <a:t> 180 32)</a:t>
            </a:r>
            <a:r>
              <a:rPr lang="ja-JP" altLang="en-US" dirty="0"/>
              <a:t> </a:t>
            </a:r>
            <a:r>
              <a:rPr lang="ja-JP" altLang="en-US" sz="3200" dirty="0"/>
              <a:t>から </a:t>
            </a:r>
            <a:r>
              <a:rPr lang="en-US" altLang="ja-JP" sz="3200" dirty="0"/>
              <a:t>4 </a:t>
            </a:r>
            <a:r>
              <a:rPr lang="ja-JP" altLang="en-US" sz="3200" dirty="0"/>
              <a:t>が得られる過程の概略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04186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9863"/>
            <a:ext cx="9144000" cy="7143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/>
              <a:t>(my-gcd 180 32)</a:t>
            </a:r>
            <a:r>
              <a:rPr lang="ja-JP" altLang="en-US" sz="3200"/>
              <a:t>から </a:t>
            </a:r>
            <a:r>
              <a:rPr lang="en-US" altLang="ja-JP" sz="3200"/>
              <a:t>(my-gcd 32 20) </a:t>
            </a:r>
            <a:r>
              <a:rPr lang="ja-JP" altLang="en-US" sz="3200"/>
              <a:t>が得られる過程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092200"/>
            <a:ext cx="4414838" cy="53260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180 32)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32 20)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20 12)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12 8)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8 4)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4 0)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4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4729163" y="1331913"/>
            <a:ext cx="4414837" cy="532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/>
          </a:p>
        </p:txBody>
      </p:sp>
      <p:sp>
        <p:nvSpPr>
          <p:cNvPr id="89093" name="Rectangle 11"/>
          <p:cNvSpPr>
            <a:spLocks noChangeArrowheads="1"/>
          </p:cNvSpPr>
          <p:nvPr/>
        </p:nvSpPr>
        <p:spPr bwMode="auto">
          <a:xfrm>
            <a:off x="269875" y="1565275"/>
            <a:ext cx="2705100" cy="889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9094" name="AutoShape 12"/>
          <p:cNvSpPr>
            <a:spLocks noChangeArrowheads="1"/>
          </p:cNvSpPr>
          <p:nvPr/>
        </p:nvSpPr>
        <p:spPr bwMode="auto">
          <a:xfrm flipH="1">
            <a:off x="3086100" y="1839913"/>
            <a:ext cx="1108075" cy="414337"/>
          </a:xfrm>
          <a:prstGeom prst="rightArrow">
            <a:avLst>
              <a:gd name="adj1" fmla="val 50000"/>
              <a:gd name="adj2" fmla="val 6685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9095" name="Text Box 13"/>
          <p:cNvSpPr txBox="1">
            <a:spLocks noChangeArrowheads="1"/>
          </p:cNvSpPr>
          <p:nvPr/>
        </p:nvSpPr>
        <p:spPr bwMode="auto">
          <a:xfrm>
            <a:off x="4386263" y="1335088"/>
            <a:ext cx="4697412" cy="4502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180 32)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[(= 32 0) 180]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32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(remainder 180 32))])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[false 180]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32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(remainder 180 32))])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32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(remainder 180 32))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32 20)</a:t>
            </a:r>
          </a:p>
        </p:txBody>
      </p:sp>
      <p:sp>
        <p:nvSpPr>
          <p:cNvPr id="89096" name="Text Box 14"/>
          <p:cNvSpPr txBox="1">
            <a:spLocks noChangeArrowheads="1"/>
          </p:cNvSpPr>
          <p:nvPr/>
        </p:nvSpPr>
        <p:spPr bwMode="auto">
          <a:xfrm>
            <a:off x="2979738" y="2319338"/>
            <a:ext cx="14668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この部分は</a:t>
            </a:r>
          </a:p>
        </p:txBody>
      </p:sp>
      <p:sp>
        <p:nvSpPr>
          <p:cNvPr id="89097" name="Text Box 15"/>
          <p:cNvSpPr txBox="1">
            <a:spLocks noChangeArrowheads="1"/>
          </p:cNvSpPr>
          <p:nvPr/>
        </p:nvSpPr>
        <p:spPr bwMode="auto">
          <a:xfrm>
            <a:off x="5266531" y="5859464"/>
            <a:ext cx="33401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</a:rPr>
              <a:t>180 </a:t>
            </a:r>
            <a:r>
              <a:rPr lang="ja-JP" altLang="en-US" sz="2400" dirty="0">
                <a:solidFill>
                  <a:srgbClr val="006600"/>
                </a:solidFill>
              </a:rPr>
              <a:t>を </a:t>
            </a:r>
            <a:r>
              <a:rPr lang="en-US" altLang="ja-JP" sz="2400" dirty="0">
                <a:solidFill>
                  <a:srgbClr val="006600"/>
                </a:solidFill>
              </a:rPr>
              <a:t>32 </a:t>
            </a:r>
            <a:r>
              <a:rPr lang="ja-JP" altLang="en-US" sz="2400" dirty="0">
                <a:solidFill>
                  <a:srgbClr val="006600"/>
                </a:solidFill>
              </a:rPr>
              <a:t>で割った余り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</a:rPr>
              <a:t>は </a:t>
            </a:r>
            <a:r>
              <a:rPr lang="en-US" altLang="ja-JP" sz="2400" dirty="0">
                <a:solidFill>
                  <a:srgbClr val="006600"/>
                </a:solidFill>
              </a:rPr>
              <a:t>20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95050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092200"/>
            <a:ext cx="4414838" cy="53260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180 32)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32 20)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20 12)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12 8)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8 4)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4 0)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4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4729163" y="1331913"/>
            <a:ext cx="4414837" cy="532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269875" y="1565275"/>
            <a:ext cx="2705100" cy="889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8" name="AutoShape 6"/>
          <p:cNvSpPr>
            <a:spLocks noChangeArrowheads="1"/>
          </p:cNvSpPr>
          <p:nvPr/>
        </p:nvSpPr>
        <p:spPr bwMode="auto">
          <a:xfrm flipH="1">
            <a:off x="3086100" y="1839913"/>
            <a:ext cx="1108075" cy="414337"/>
          </a:xfrm>
          <a:prstGeom prst="rightArrow">
            <a:avLst>
              <a:gd name="adj1" fmla="val 50000"/>
              <a:gd name="adj2" fmla="val 6685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4386263" y="1335088"/>
            <a:ext cx="4697412" cy="45021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180 32)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[(= 32 0) 180]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32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(remainder 180 32))])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[false 180]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32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   (remainder 180 32))])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32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(remainder 180 32))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= (</a:t>
            </a:r>
            <a:r>
              <a:rPr lang="en-US" altLang="ja-JP" sz="2400">
                <a:solidFill>
                  <a:schemeClr val="accent2"/>
                </a:solidFill>
              </a:rPr>
              <a:t>my-gcd</a:t>
            </a:r>
            <a:r>
              <a:rPr lang="en-US" altLang="ja-JP" sz="2400"/>
              <a:t> 32 20)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2979738" y="2319338"/>
            <a:ext cx="14668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この部分は</a:t>
            </a:r>
          </a:p>
        </p:txBody>
      </p:sp>
      <p:sp>
        <p:nvSpPr>
          <p:cNvPr id="90121" name="Rectangle 11"/>
          <p:cNvSpPr>
            <a:spLocks noChangeArrowheads="1"/>
          </p:cNvSpPr>
          <p:nvPr/>
        </p:nvSpPr>
        <p:spPr bwMode="auto">
          <a:xfrm>
            <a:off x="4672013" y="1814513"/>
            <a:ext cx="4343400" cy="14033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0122" name="Line 12"/>
          <p:cNvSpPr>
            <a:spLocks noChangeShapeType="1"/>
          </p:cNvSpPr>
          <p:nvPr/>
        </p:nvSpPr>
        <p:spPr bwMode="auto">
          <a:xfrm flipV="1">
            <a:off x="4648200" y="3227388"/>
            <a:ext cx="209550" cy="3746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90123" name="Text Box 13"/>
          <p:cNvSpPr txBox="1">
            <a:spLocks noChangeArrowheads="1"/>
          </p:cNvSpPr>
          <p:nvPr/>
        </p:nvSpPr>
        <p:spPr bwMode="auto">
          <a:xfrm>
            <a:off x="339725" y="3598863"/>
            <a:ext cx="8120063" cy="31099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これは，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	</a:t>
            </a:r>
            <a:r>
              <a:rPr lang="en-US" altLang="ja-JP" sz="2800" dirty="0"/>
              <a:t>(define (</a:t>
            </a:r>
            <a:r>
              <a:rPr lang="en-US" altLang="ja-JP" sz="2800" dirty="0">
                <a:solidFill>
                  <a:schemeClr val="accent2"/>
                </a:solidFill>
              </a:rPr>
              <a:t>my-</a:t>
            </a:r>
            <a:r>
              <a:rPr lang="en-US" altLang="ja-JP" sz="2800" dirty="0" err="1">
                <a:solidFill>
                  <a:schemeClr val="accent2"/>
                </a:solidFill>
              </a:rPr>
              <a:t>gcd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chemeClr val="tx2"/>
                </a:solidFill>
              </a:rPr>
              <a:t>m n</a:t>
            </a:r>
            <a:r>
              <a:rPr lang="en-US" altLang="ja-JP" sz="28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/>
              <a:t>	    (</a:t>
            </a:r>
            <a:r>
              <a:rPr lang="en-US" altLang="ja-JP" sz="2800" dirty="0" err="1"/>
              <a:t>cond</a:t>
            </a:r>
            <a:endParaRPr lang="en-US" altLang="ja-JP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/>
              <a:t>	        [(= </a:t>
            </a:r>
            <a:r>
              <a:rPr lang="en-US" altLang="ja-JP" sz="2800" dirty="0">
                <a:solidFill>
                  <a:schemeClr val="tx2"/>
                </a:solidFill>
              </a:rPr>
              <a:t>n</a:t>
            </a:r>
            <a:r>
              <a:rPr lang="en-US" altLang="ja-JP" sz="2800" dirty="0"/>
              <a:t> 0)</a:t>
            </a:r>
            <a:r>
              <a:rPr lang="en-US" altLang="ja-JP" sz="2800" dirty="0">
                <a:solidFill>
                  <a:schemeClr val="tx2"/>
                </a:solidFill>
              </a:rPr>
              <a:t> m</a:t>
            </a:r>
            <a:r>
              <a:rPr lang="en-US" altLang="ja-JP" sz="2800" dirty="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/>
              <a:t>	        [else (</a:t>
            </a:r>
            <a:r>
              <a:rPr lang="en-US" altLang="ja-JP" sz="2800" dirty="0">
                <a:solidFill>
                  <a:schemeClr val="accent2"/>
                </a:solidFill>
              </a:rPr>
              <a:t>my-</a:t>
            </a:r>
            <a:r>
              <a:rPr lang="en-US" altLang="ja-JP" sz="2800" dirty="0" err="1">
                <a:solidFill>
                  <a:schemeClr val="accent2"/>
                </a:solidFill>
              </a:rPr>
              <a:t>gcd</a:t>
            </a:r>
            <a:r>
              <a:rPr lang="en-US" altLang="ja-JP" sz="2800" dirty="0"/>
              <a:t> </a:t>
            </a:r>
            <a:r>
              <a:rPr lang="en-US" altLang="ja-JP" sz="2800" dirty="0">
                <a:solidFill>
                  <a:schemeClr val="tx2"/>
                </a:solidFill>
              </a:rPr>
              <a:t>n</a:t>
            </a:r>
            <a:endParaRPr lang="en-US" altLang="ja-JP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/>
              <a:t>	                        (remainder </a:t>
            </a:r>
            <a:r>
              <a:rPr lang="en-US" altLang="ja-JP" sz="2800" dirty="0">
                <a:solidFill>
                  <a:schemeClr val="tx2"/>
                </a:solidFill>
              </a:rPr>
              <a:t>m n</a:t>
            </a:r>
            <a:r>
              <a:rPr lang="en-US" altLang="ja-JP" sz="2800" dirty="0"/>
              <a:t>))]))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の </a:t>
            </a:r>
            <a:r>
              <a:rPr lang="en-US" altLang="ja-JP" sz="2800" dirty="0">
                <a:solidFill>
                  <a:schemeClr val="tx2"/>
                </a:solidFill>
              </a:rPr>
              <a:t>m</a:t>
            </a:r>
            <a:r>
              <a:rPr lang="en-US" altLang="ja-JP" sz="2800" dirty="0"/>
              <a:t> </a:t>
            </a:r>
            <a:r>
              <a:rPr lang="ja-JP" altLang="en-US" sz="2800" dirty="0"/>
              <a:t>を </a:t>
            </a:r>
            <a:r>
              <a:rPr lang="en-US" altLang="ja-JP" sz="2800" dirty="0"/>
              <a:t>180 </a:t>
            </a:r>
            <a:r>
              <a:rPr lang="ja-JP" altLang="en-US" sz="2800" dirty="0"/>
              <a:t>で，</a:t>
            </a:r>
            <a:r>
              <a:rPr lang="en-US" altLang="ja-JP" sz="2800" dirty="0">
                <a:solidFill>
                  <a:schemeClr val="tx2"/>
                </a:solidFill>
              </a:rPr>
              <a:t>n</a:t>
            </a:r>
            <a:r>
              <a:rPr lang="en-US" altLang="ja-JP" sz="2800" dirty="0"/>
              <a:t> </a:t>
            </a:r>
            <a:r>
              <a:rPr lang="ja-JP" altLang="en-US" sz="2800" dirty="0"/>
              <a:t>を </a:t>
            </a:r>
            <a:r>
              <a:rPr lang="en-US" altLang="ja-JP" sz="2800" dirty="0"/>
              <a:t>32 </a:t>
            </a:r>
            <a:r>
              <a:rPr lang="ja-JP" altLang="en-US" sz="2800" dirty="0"/>
              <a:t>で置き換えたもの</a:t>
            </a:r>
          </a:p>
        </p:txBody>
      </p:sp>
      <p:sp>
        <p:nvSpPr>
          <p:cNvPr id="90124" name="Rectangle 14"/>
          <p:cNvSpPr>
            <a:spLocks noChangeArrowheads="1"/>
          </p:cNvSpPr>
          <p:nvPr/>
        </p:nvSpPr>
        <p:spPr bwMode="auto">
          <a:xfrm>
            <a:off x="1159138" y="4523582"/>
            <a:ext cx="4344091" cy="16446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 dirty="0"/>
              <a:t>(my-</a:t>
            </a:r>
            <a:r>
              <a:rPr lang="en-US" altLang="ja-JP" sz="3200" dirty="0" err="1"/>
              <a:t>gcd</a:t>
            </a:r>
            <a:r>
              <a:rPr lang="en-US" altLang="ja-JP" sz="3200" dirty="0"/>
              <a:t> 180 32) </a:t>
            </a:r>
            <a:r>
              <a:rPr lang="ja-JP" altLang="en-US" sz="3200" dirty="0"/>
              <a:t>から </a:t>
            </a:r>
            <a:r>
              <a:rPr lang="en-US" altLang="ja-JP" sz="3200" dirty="0"/>
              <a:t>(my-</a:t>
            </a:r>
            <a:r>
              <a:rPr lang="en-US" altLang="ja-JP" sz="3200" dirty="0" err="1"/>
              <a:t>gcd</a:t>
            </a:r>
            <a:r>
              <a:rPr lang="en-US" altLang="ja-JP" sz="3200" dirty="0"/>
              <a:t> 32 20) </a:t>
            </a:r>
            <a:r>
              <a:rPr lang="ja-JP" altLang="en-US" sz="3200" dirty="0"/>
              <a:t>が得られる過程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01999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092200"/>
            <a:ext cx="4414838" cy="53260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180 32)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32 20)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20 12)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12 8)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8 4)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(</a:t>
            </a:r>
            <a:r>
              <a:rPr lang="en-US" altLang="ja-JP" sz="2800">
                <a:solidFill>
                  <a:schemeClr val="accent2"/>
                </a:solidFill>
              </a:rPr>
              <a:t>my-gcd</a:t>
            </a:r>
            <a:r>
              <a:rPr lang="en-US" altLang="ja-JP" sz="2800"/>
              <a:t> 4 0)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800"/>
              <a:t>= 4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4729163" y="1331913"/>
            <a:ext cx="4414837" cy="532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400"/>
          </a:p>
        </p:txBody>
      </p:sp>
      <p:sp>
        <p:nvSpPr>
          <p:cNvPr id="91141" name="Text Box 12"/>
          <p:cNvSpPr txBox="1">
            <a:spLocks noChangeArrowheads="1"/>
          </p:cNvSpPr>
          <p:nvPr/>
        </p:nvSpPr>
        <p:spPr bwMode="auto">
          <a:xfrm>
            <a:off x="2781300" y="101758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91142" name="Text Box 13"/>
          <p:cNvSpPr txBox="1">
            <a:spLocks noChangeArrowheads="1"/>
          </p:cNvSpPr>
          <p:nvPr/>
        </p:nvSpPr>
        <p:spPr bwMode="auto">
          <a:xfrm>
            <a:off x="2889250" y="18875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②</a:t>
            </a:r>
          </a:p>
        </p:txBody>
      </p:sp>
      <p:sp>
        <p:nvSpPr>
          <p:cNvPr id="91143" name="Text Box 14"/>
          <p:cNvSpPr txBox="1">
            <a:spLocks noChangeArrowheads="1"/>
          </p:cNvSpPr>
          <p:nvPr/>
        </p:nvSpPr>
        <p:spPr bwMode="auto">
          <a:xfrm>
            <a:off x="2887663" y="274002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91144" name="Text Box 15"/>
          <p:cNvSpPr txBox="1">
            <a:spLocks noChangeArrowheads="1"/>
          </p:cNvSpPr>
          <p:nvPr/>
        </p:nvSpPr>
        <p:spPr bwMode="auto">
          <a:xfrm>
            <a:off x="2716213" y="35766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④</a:t>
            </a:r>
          </a:p>
        </p:txBody>
      </p:sp>
      <p:sp>
        <p:nvSpPr>
          <p:cNvPr id="91145" name="Text Box 16"/>
          <p:cNvSpPr txBox="1">
            <a:spLocks noChangeArrowheads="1"/>
          </p:cNvSpPr>
          <p:nvPr/>
        </p:nvSpPr>
        <p:spPr bwMode="auto">
          <a:xfrm>
            <a:off x="2527300" y="44323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⑤</a:t>
            </a:r>
          </a:p>
        </p:txBody>
      </p:sp>
      <p:sp>
        <p:nvSpPr>
          <p:cNvPr id="91146" name="Text Box 17"/>
          <p:cNvSpPr txBox="1">
            <a:spLocks noChangeArrowheads="1"/>
          </p:cNvSpPr>
          <p:nvPr/>
        </p:nvSpPr>
        <p:spPr bwMode="auto">
          <a:xfrm>
            <a:off x="2543175" y="52705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tx2"/>
                </a:solidFill>
              </a:rPr>
              <a:t>⑥</a:t>
            </a:r>
          </a:p>
        </p:txBody>
      </p:sp>
      <p:sp>
        <p:nvSpPr>
          <p:cNvPr id="91147" name="Text Box 18"/>
          <p:cNvSpPr txBox="1">
            <a:spLocks noChangeArrowheads="1"/>
          </p:cNvSpPr>
          <p:nvPr/>
        </p:nvSpPr>
        <p:spPr bwMode="auto">
          <a:xfrm>
            <a:off x="3011488" y="5586413"/>
            <a:ext cx="5494337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tx2"/>
                </a:solidFill>
              </a:rPr>
              <a:t>m=180, n=32 </a:t>
            </a:r>
            <a:r>
              <a:rPr lang="ja-JP" altLang="en-US" sz="3600"/>
              <a:t>のとき，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tx2"/>
                </a:solidFill>
              </a:rPr>
              <a:t>6</a:t>
            </a:r>
            <a:r>
              <a:rPr lang="ja-JP" altLang="en-US" sz="3600">
                <a:solidFill>
                  <a:schemeClr val="tx2"/>
                </a:solidFill>
              </a:rPr>
              <a:t>回</a:t>
            </a:r>
            <a:r>
              <a:rPr lang="ja-JP" altLang="en-US" sz="3600"/>
              <a:t>繰り返して実行される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600" dirty="0"/>
              <a:t>my-</a:t>
            </a:r>
            <a:r>
              <a:rPr lang="en-US" altLang="ja-JP" sz="3600" dirty="0" err="1"/>
              <a:t>gcd</a:t>
            </a:r>
            <a:r>
              <a:rPr lang="en-US" altLang="ja-JP" sz="3600" dirty="0"/>
              <a:t> </a:t>
            </a:r>
            <a:r>
              <a:rPr lang="ja-JP" altLang="en-US" sz="3600" dirty="0"/>
              <a:t>が繰り返される回数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26011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12-3 </a:t>
            </a:r>
            <a:r>
              <a:rPr lang="ja-JP" altLang="en-US" sz="4400" dirty="0"/>
              <a:t>課題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/>
              <a:t>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36215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1296988"/>
            <a:ext cx="7772400" cy="2522537"/>
          </a:xfrm>
        </p:spPr>
        <p:txBody>
          <a:bodyPr/>
          <a:lstStyle/>
          <a:p>
            <a:pPr eaLnBrk="1" hangingPunct="1"/>
            <a:r>
              <a:rPr lang="ja-JP" altLang="en-US"/>
              <a:t>関数 </a:t>
            </a:r>
            <a:r>
              <a:rPr lang="en-US" altLang="ja-JP">
                <a:solidFill>
                  <a:schemeClr val="accent2"/>
                </a:solidFill>
              </a:rPr>
              <a:t>my-gcd </a:t>
            </a:r>
            <a:r>
              <a:rPr lang="ja-JP" altLang="en-US"/>
              <a:t>（授業の例題６）に関する問題</a:t>
            </a:r>
          </a:p>
          <a:p>
            <a:pPr lvl="1" eaLnBrk="1" hangingPunct="1"/>
            <a:r>
              <a:rPr lang="en-US" altLang="ja-JP"/>
              <a:t>(my-gcd 210 66) </a:t>
            </a:r>
            <a:r>
              <a:rPr lang="ja-JP" altLang="en-US"/>
              <a:t>から </a:t>
            </a:r>
            <a:r>
              <a:rPr lang="en-US" altLang="ja-JP"/>
              <a:t>6 </a:t>
            </a:r>
            <a:r>
              <a:rPr lang="ja-JP" altLang="en-US"/>
              <a:t>が得られる過程の</a:t>
            </a:r>
            <a:r>
              <a:rPr lang="ja-JP" altLang="en-US">
                <a:solidFill>
                  <a:schemeClr val="tx2"/>
                </a:solidFill>
              </a:rPr>
              <a:t>概略</a:t>
            </a:r>
            <a:r>
              <a:rPr lang="ja-JP" altLang="en-US"/>
              <a:t>を数行程度で説明しなさい</a:t>
            </a:r>
          </a:p>
          <a:p>
            <a:pPr lvl="1" eaLnBrk="1" hangingPunct="1"/>
            <a:r>
              <a:rPr lang="en-US" altLang="ja-JP"/>
              <a:t>DrScheme </a:t>
            </a:r>
            <a:r>
              <a:rPr lang="ja-JP" altLang="en-US"/>
              <a:t>の </a:t>
            </a:r>
            <a:r>
              <a:rPr lang="en-US" altLang="ja-JP"/>
              <a:t>stepper </a:t>
            </a:r>
            <a:r>
              <a:rPr lang="ja-JP" altLang="en-US"/>
              <a:t>を使うと，すぐに分かる</a:t>
            </a:r>
          </a:p>
          <a:p>
            <a:pPr lvl="1" eaLnBrk="1" hangingPunct="1"/>
            <a:endParaRPr lang="en-US" altLang="ja-JP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課題１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998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475" y="1571625"/>
            <a:ext cx="8272463" cy="4867275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ja-JP" altLang="en-US" sz="3600"/>
              <a:t>階乗を計算する関数 </a:t>
            </a:r>
            <a:r>
              <a:rPr lang="en-US" altLang="ja-JP" sz="3600">
                <a:solidFill>
                  <a:schemeClr val="accent2"/>
                </a:solidFill>
              </a:rPr>
              <a:t>!</a:t>
            </a:r>
            <a:r>
              <a:rPr lang="en-US" altLang="ja-JP" sz="3600"/>
              <a:t> </a:t>
            </a:r>
            <a:r>
              <a:rPr lang="ja-JP" altLang="en-US" sz="3600"/>
              <a:t>を作り，実行する</a:t>
            </a:r>
          </a:p>
          <a:p>
            <a:pPr lvl="1">
              <a:lnSpc>
                <a:spcPct val="115000"/>
              </a:lnSpc>
            </a:pPr>
            <a:r>
              <a:rPr lang="ja-JP" altLang="en-US" sz="3200"/>
              <a:t>次の方針でプログラムを作成する</a:t>
            </a:r>
          </a:p>
          <a:p>
            <a:pPr lvl="1">
              <a:lnSpc>
                <a:spcPct val="115000"/>
              </a:lnSpc>
              <a:buFontTx/>
              <a:buNone/>
            </a:pPr>
            <a:r>
              <a:rPr lang="ja-JP" altLang="en-US" sz="3200"/>
              <a:t>	</a:t>
            </a:r>
            <a:r>
              <a:rPr lang="en-US" altLang="ja-JP" sz="3200"/>
              <a:t>n &gt; 0 </a:t>
            </a:r>
            <a:r>
              <a:rPr lang="ja-JP" altLang="en-US" sz="3200"/>
              <a:t>のとき，</a:t>
            </a:r>
            <a:r>
              <a:rPr lang="en-US" altLang="ja-JP" sz="3200"/>
              <a:t>n! = n × (n-1)!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rgbClr val="006600"/>
                </a:solidFill>
              </a:rPr>
              <a:t>		</a:t>
            </a:r>
          </a:p>
          <a:p>
            <a:pPr eaLnBrk="1" hangingPunct="1"/>
            <a:endParaRPr lang="en-US" altLang="ja-JP">
              <a:solidFill>
                <a:srgbClr val="006600"/>
              </a:solidFill>
            </a:endParaRPr>
          </a:p>
          <a:p>
            <a:pPr eaLnBrk="1" hangingPunct="1"/>
            <a:endParaRPr lang="en-US" altLang="ja-JP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428554" y="4530062"/>
            <a:ext cx="3451225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rgbClr val="006600"/>
                </a:solidFill>
              </a:rPr>
              <a:t>例）  </a:t>
            </a:r>
            <a:r>
              <a:rPr lang="en-US" altLang="ja-JP" sz="4000" dirty="0">
                <a:solidFill>
                  <a:srgbClr val="006600"/>
                </a:solidFill>
              </a:rPr>
              <a:t>6! = 6×5!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例題１． 階乗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12532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033463"/>
            <a:ext cx="8139112" cy="2798762"/>
          </a:xfrm>
        </p:spPr>
        <p:txBody>
          <a:bodyPr/>
          <a:lstStyle/>
          <a:p>
            <a:pPr marL="812800" indent="-812800" eaLnBrk="1" hangingPunct="1">
              <a:lnSpc>
                <a:spcPct val="90000"/>
              </a:lnSpc>
            </a:pPr>
            <a:r>
              <a:rPr lang="ja-JP" altLang="en-US"/>
              <a:t>バックの中のコインの合計を求める関数 </a:t>
            </a:r>
            <a:r>
              <a:rPr lang="en-US" altLang="ja-JP">
                <a:solidFill>
                  <a:schemeClr val="accent2"/>
                </a:solidFill>
              </a:rPr>
              <a:t>sum-coin </a:t>
            </a:r>
            <a:r>
              <a:rPr lang="ja-JP" altLang="en-US"/>
              <a:t>についての問題</a:t>
            </a:r>
          </a:p>
          <a:p>
            <a:pPr marL="1168400" lvl="1" indent="-711200" eaLnBrk="1" hangingPunct="1">
              <a:lnSpc>
                <a:spcPct val="90000"/>
              </a:lnSpc>
            </a:pPr>
            <a:r>
              <a:rPr lang="ja-JP" altLang="en-US"/>
              <a:t>下記の空欄を埋めて，</a:t>
            </a:r>
            <a:r>
              <a:rPr lang="ja-JP" altLang="ja-JP"/>
              <a:t>関数</a:t>
            </a:r>
            <a:r>
              <a:rPr lang="ja-JP" altLang="en-US"/>
              <a:t> </a:t>
            </a:r>
            <a:r>
              <a:rPr lang="en-US" altLang="ja-JP">
                <a:solidFill>
                  <a:schemeClr val="accent2"/>
                </a:solidFill>
              </a:rPr>
              <a:t>sum-coins</a:t>
            </a:r>
            <a:r>
              <a:rPr lang="en-US" altLang="ja-JP"/>
              <a:t> </a:t>
            </a:r>
            <a:r>
              <a:rPr lang="ja-JP" altLang="en-US"/>
              <a:t>の定義を終えなさい．実行結果も報告しなさい</a:t>
            </a:r>
          </a:p>
          <a:p>
            <a:pPr marL="1168400" lvl="1" indent="-711200" eaLnBrk="1" hangingPunct="1">
              <a:lnSpc>
                <a:spcPct val="90000"/>
              </a:lnSpc>
            </a:pPr>
            <a:r>
              <a:rPr lang="en-US" altLang="ja-JP"/>
              <a:t>sum-coins </a:t>
            </a:r>
            <a:r>
              <a:rPr lang="ja-JP" altLang="en-US"/>
              <a:t>は，コインの個数のリストと，コインの金額のリストの２つのリストを入力とする</a:t>
            </a:r>
          </a:p>
          <a:p>
            <a:pPr marL="812800" indent="-812800" eaLnBrk="1" hangingPunct="1">
              <a:buFontTx/>
              <a:buNone/>
            </a:pPr>
            <a:endParaRPr lang="en-US" altLang="ja-JP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0" y="3663950"/>
            <a:ext cx="646113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90500" y="4049713"/>
            <a:ext cx="7907338" cy="2185987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6600"/>
                </a:solidFill>
              </a:rPr>
              <a:t>;; Contract: sum-coins : a-list-of-numbers a-list-of-numbers -&gt; number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2000">
                <a:solidFill>
                  <a:srgbClr val="006600"/>
                </a:solidFill>
              </a:rPr>
              <a:t>;; Example: (sum-coins (list 23 0 5 7) (list 1 5 10 25)) = 248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sum-coins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a b</a:t>
            </a:r>
            <a:r>
              <a:rPr lang="en-US" altLang="ja-JP" sz="2400"/>
              <a:t>)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  </a:t>
            </a:r>
            <a:r>
              <a:rPr lang="en-US" altLang="ja-JP" sz="2400"/>
              <a:t>(cond    [(                           )                                        ]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[else      (+   (*    (               )  (                ))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(             (                      )  (                     )))]))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課題２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03985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4"/>
          <p:cNvSpPr txBox="1">
            <a:spLocks noChangeArrowheads="1"/>
          </p:cNvSpPr>
          <p:nvPr/>
        </p:nvSpPr>
        <p:spPr bwMode="auto">
          <a:xfrm>
            <a:off x="0" y="3663950"/>
            <a:ext cx="646113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9523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73100" y="1273175"/>
            <a:ext cx="7772400" cy="1268413"/>
          </a:xfrm>
        </p:spPr>
        <p:txBody>
          <a:bodyPr/>
          <a:lstStyle/>
          <a:p>
            <a:pPr eaLnBrk="1" hangingPunct="1"/>
            <a:r>
              <a:rPr lang="ja-JP" altLang="en-US"/>
              <a:t>ここにあるのは「</a:t>
            </a:r>
            <a:r>
              <a:rPr lang="ja-JP" altLang="en-US">
                <a:solidFill>
                  <a:schemeClr val="tx2"/>
                </a:solidFill>
              </a:rPr>
              <a:t>間違い</a:t>
            </a:r>
            <a:r>
              <a:rPr lang="ja-JP" altLang="en-US"/>
              <a:t>」の例です．同じ間違いをしないこと</a:t>
            </a:r>
          </a:p>
          <a:p>
            <a:pPr eaLnBrk="1" hangingPunct="1"/>
            <a:endParaRPr lang="en-US" altLang="ja-JP"/>
          </a:p>
        </p:txBody>
      </p:sp>
      <p:sp>
        <p:nvSpPr>
          <p:cNvPr id="95237" name="Text Box 7"/>
          <p:cNvSpPr txBox="1">
            <a:spLocks noChangeArrowheads="1"/>
          </p:cNvSpPr>
          <p:nvPr/>
        </p:nvSpPr>
        <p:spPr bwMode="auto">
          <a:xfrm>
            <a:off x="577850" y="2527300"/>
            <a:ext cx="41640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１．</a:t>
            </a:r>
            <a:r>
              <a:rPr lang="en-US" altLang="ja-JP" sz="2800">
                <a:solidFill>
                  <a:schemeClr val="accent2"/>
                </a:solidFill>
              </a:rPr>
              <a:t>(= a empty) </a:t>
            </a:r>
            <a:r>
              <a:rPr lang="ja-JP" altLang="en-US" sz="2800">
                <a:solidFill>
                  <a:schemeClr val="accent2"/>
                </a:solidFill>
              </a:rPr>
              <a:t>は間違い</a:t>
            </a:r>
            <a:r>
              <a:rPr lang="ja-JP" altLang="en-US" sz="24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95238" name="Text Box 9"/>
          <p:cNvSpPr txBox="1">
            <a:spLocks noChangeArrowheads="1"/>
          </p:cNvSpPr>
          <p:nvPr/>
        </p:nvSpPr>
        <p:spPr bwMode="auto">
          <a:xfrm>
            <a:off x="893763" y="3036888"/>
            <a:ext cx="8304212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⇒</a:t>
            </a:r>
            <a:r>
              <a:rPr lang="ja-JP" altLang="en-US" sz="2800">
                <a:solidFill>
                  <a:schemeClr val="tx2"/>
                </a:solidFill>
              </a:rPr>
              <a:t>　</a:t>
            </a:r>
            <a:r>
              <a:rPr lang="en-US" altLang="ja-JP" sz="2800">
                <a:solidFill>
                  <a:schemeClr val="tx2"/>
                </a:solidFill>
              </a:rPr>
              <a:t>a </a:t>
            </a:r>
            <a:r>
              <a:rPr lang="ja-JP" altLang="en-US" sz="2800">
                <a:solidFill>
                  <a:schemeClr val="tx2"/>
                </a:solidFill>
              </a:rPr>
              <a:t>がリストのとき、</a:t>
            </a:r>
            <a:r>
              <a:rPr lang="en-US" altLang="ja-JP" sz="2800">
                <a:solidFill>
                  <a:schemeClr val="tx2"/>
                </a:solidFill>
              </a:rPr>
              <a:t>(= a empty) </a:t>
            </a:r>
            <a:r>
              <a:rPr lang="ja-JP" altLang="en-US" sz="2800">
                <a:solidFill>
                  <a:schemeClr val="tx2"/>
                </a:solidFill>
              </a:rPr>
              <a:t>はエラーです</a:t>
            </a:r>
            <a:r>
              <a:rPr lang="ja-JP" altLang="en-US" sz="2800"/>
              <a:t>．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ja-JP" altLang="en-US" sz="2800"/>
              <a:t>      「</a:t>
            </a:r>
            <a:r>
              <a:rPr lang="en-US" altLang="ja-JP" sz="2800"/>
              <a:t>=</a:t>
            </a:r>
            <a:r>
              <a:rPr lang="ja-JP" altLang="en-US" sz="2800"/>
              <a:t>」は数値の比較には使えるが，リスト同士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ja-JP" altLang="en-US" sz="2800"/>
              <a:t>      の比較には使えないものと考えて下さい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ja-JP" altLang="en-US" sz="2800"/>
              <a:t>      </a:t>
            </a:r>
            <a:r>
              <a:rPr lang="ja-JP" altLang="en-US" sz="2800">
                <a:solidFill>
                  <a:schemeClr val="tx2"/>
                </a:solidFill>
              </a:rPr>
              <a:t>正しくは，</a:t>
            </a:r>
            <a:r>
              <a:rPr lang="en-US" altLang="ja-JP" sz="2800">
                <a:solidFill>
                  <a:schemeClr val="tx2"/>
                </a:solidFill>
              </a:rPr>
              <a:t>(empty? a) </a:t>
            </a:r>
            <a:r>
              <a:rPr lang="ja-JP" altLang="en-US" sz="2800">
                <a:solidFill>
                  <a:schemeClr val="tx2"/>
                </a:solidFill>
              </a:rPr>
              <a:t>です</a:t>
            </a:r>
          </a:p>
        </p:txBody>
      </p:sp>
      <p:sp>
        <p:nvSpPr>
          <p:cNvPr id="95239" name="Rectangle 10"/>
          <p:cNvSpPr>
            <a:spLocks noChangeArrowheads="1"/>
          </p:cNvSpPr>
          <p:nvPr/>
        </p:nvSpPr>
        <p:spPr bwMode="auto">
          <a:xfrm>
            <a:off x="469899" y="2414588"/>
            <a:ext cx="8573123" cy="291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課題２のヒント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83886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85925"/>
            <a:ext cx="8116888" cy="4935538"/>
          </a:xfrm>
        </p:spPr>
        <p:txBody>
          <a:bodyPr/>
          <a:lstStyle/>
          <a:p>
            <a:pPr marL="533400" indent="-533400" eaLnBrk="1" hangingPunct="1">
              <a:lnSpc>
                <a:spcPct val="125000"/>
              </a:lnSpc>
            </a:pPr>
            <a:r>
              <a:rPr lang="ja-JP" altLang="en-US"/>
              <a:t>関数 </a:t>
            </a:r>
            <a:r>
              <a:rPr lang="en-US" altLang="ja-JP">
                <a:solidFill>
                  <a:schemeClr val="accent2"/>
                </a:solidFill>
              </a:rPr>
              <a:t>my-gcd </a:t>
            </a:r>
            <a:r>
              <a:rPr lang="ja-JP" altLang="en-US"/>
              <a:t>（授業の例題６）に関する問題</a:t>
            </a:r>
          </a:p>
          <a:p>
            <a:pPr marL="914400" lvl="1" indent="-457200" eaLnBrk="1" hangingPunct="1">
              <a:lnSpc>
                <a:spcPct val="125000"/>
              </a:lnSpc>
            </a:pPr>
            <a:r>
              <a:rPr lang="en-US" altLang="ja-JP"/>
              <a:t>m, n </a:t>
            </a:r>
            <a:r>
              <a:rPr lang="ja-JP" altLang="en-US"/>
              <a:t>の最大公約数を，ユークリッドの互助法で求めた場合と，次ページに示すような方法で求めた場合とで，関数の</a:t>
            </a:r>
            <a:r>
              <a:rPr lang="ja-JP" altLang="en-US">
                <a:solidFill>
                  <a:schemeClr val="tx2"/>
                </a:solidFill>
              </a:rPr>
              <a:t>繰り返し回数を比較し，自分なりの考察を加えて報告しなさい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課題３．繰り返し回数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91554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4"/>
          <p:cNvSpPr txBox="1">
            <a:spLocks noChangeArrowheads="1"/>
          </p:cNvSpPr>
          <p:nvPr/>
        </p:nvSpPr>
        <p:spPr bwMode="auto">
          <a:xfrm>
            <a:off x="735013" y="117475"/>
            <a:ext cx="7580312" cy="33877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first-divisor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n m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i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[(= </a:t>
            </a:r>
            <a:r>
              <a:rPr lang="en-US" altLang="ja-JP" sz="2400">
                <a:solidFill>
                  <a:schemeClr val="tx2"/>
                </a:solidFill>
              </a:rPr>
              <a:t>i</a:t>
            </a:r>
            <a:r>
              <a:rPr lang="en-US" altLang="ja-JP" sz="2400"/>
              <a:t> 1) 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[else (cond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[(and (= (remainder </a:t>
            </a:r>
            <a:r>
              <a:rPr lang="en-US" altLang="ja-JP" sz="2400">
                <a:solidFill>
                  <a:schemeClr val="tx2"/>
                </a:solidFill>
              </a:rPr>
              <a:t>n i</a:t>
            </a:r>
            <a:r>
              <a:rPr lang="en-US" altLang="ja-JP" sz="2400"/>
              <a:t>)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         (= (remainder </a:t>
            </a:r>
            <a:r>
              <a:rPr lang="en-US" altLang="ja-JP" sz="2400">
                <a:solidFill>
                  <a:schemeClr val="tx2"/>
                </a:solidFill>
              </a:rPr>
              <a:t>m i</a:t>
            </a:r>
            <a:r>
              <a:rPr lang="en-US" altLang="ja-JP" sz="2400"/>
              <a:t>) 0)) </a:t>
            </a:r>
            <a:r>
              <a:rPr lang="en-US" altLang="ja-JP" sz="2400">
                <a:solidFill>
                  <a:schemeClr val="tx2"/>
                </a:solidFill>
              </a:rPr>
              <a:t>i</a:t>
            </a:r>
            <a:r>
              <a:rPr lang="en-US" altLang="ja-JP" sz="240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    [else (</a:t>
            </a:r>
            <a:r>
              <a:rPr lang="en-US" altLang="ja-JP" sz="2400">
                <a:solidFill>
                  <a:schemeClr val="accent2"/>
                </a:solidFill>
              </a:rPr>
              <a:t>first-divisor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n m</a:t>
            </a:r>
            <a:r>
              <a:rPr lang="en-US" altLang="ja-JP" sz="2400"/>
              <a:t> (- </a:t>
            </a:r>
            <a:r>
              <a:rPr lang="en-US" altLang="ja-JP" sz="2400">
                <a:solidFill>
                  <a:schemeClr val="tx2"/>
                </a:solidFill>
              </a:rPr>
              <a:t>i</a:t>
            </a:r>
            <a:r>
              <a:rPr lang="en-US" altLang="ja-JP" sz="2400"/>
              <a:t> 1))])]))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gcd-structural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n m</a:t>
            </a:r>
            <a:r>
              <a:rPr lang="en-US" altLang="ja-JP" sz="24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(</a:t>
            </a:r>
            <a:r>
              <a:rPr lang="en-US" altLang="ja-JP" sz="2400">
                <a:solidFill>
                  <a:schemeClr val="accent2"/>
                </a:solidFill>
              </a:rPr>
              <a:t>first-divisor</a:t>
            </a:r>
            <a:r>
              <a:rPr lang="en-US" altLang="ja-JP" sz="2400"/>
              <a:t> n m (min </a:t>
            </a:r>
            <a:r>
              <a:rPr lang="en-US" altLang="ja-JP" sz="2400">
                <a:solidFill>
                  <a:schemeClr val="tx2"/>
                </a:solidFill>
              </a:rPr>
              <a:t>n m</a:t>
            </a:r>
            <a:r>
              <a:rPr lang="en-US" altLang="ja-JP" sz="2400"/>
              <a:t>)))</a:t>
            </a:r>
          </a:p>
        </p:txBody>
      </p:sp>
      <p:sp>
        <p:nvSpPr>
          <p:cNvPr id="9728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46088" y="4913313"/>
            <a:ext cx="8535987" cy="1841500"/>
          </a:xfrm>
          <a:noFill/>
        </p:spPr>
        <p:txBody>
          <a:bodyPr>
            <a:normAutofit lnSpcReduction="10000"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ja-JP" altLang="en-US" sz="2400"/>
              <a:t>まず，</a:t>
            </a:r>
            <a:r>
              <a:rPr lang="en-US" altLang="ja-JP" sz="2400"/>
              <a:t>n </a:t>
            </a:r>
            <a:r>
              <a:rPr lang="ja-JP" altLang="en-US" sz="2400"/>
              <a:t>と </a:t>
            </a:r>
            <a:r>
              <a:rPr lang="en-US" altLang="ja-JP" sz="2400"/>
              <a:t>m </a:t>
            </a:r>
            <a:r>
              <a:rPr lang="ja-JP" altLang="en-US" sz="2400"/>
              <a:t>の小さい方を変数 </a:t>
            </a:r>
            <a:r>
              <a:rPr lang="en-US" altLang="ja-JP" sz="2400"/>
              <a:t>i  </a:t>
            </a:r>
            <a:r>
              <a:rPr lang="ja-JP" altLang="en-US" sz="2400"/>
              <a:t>に入れる．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z="2400"/>
              <a:t>i </a:t>
            </a:r>
            <a:r>
              <a:rPr lang="ja-JP" altLang="en-US" sz="2400"/>
              <a:t>が </a:t>
            </a:r>
            <a:r>
              <a:rPr lang="en-US" altLang="ja-JP" sz="2400"/>
              <a:t>n </a:t>
            </a:r>
            <a:r>
              <a:rPr lang="ja-JP" altLang="en-US" sz="2400"/>
              <a:t>と </a:t>
            </a:r>
            <a:r>
              <a:rPr lang="en-US" altLang="ja-JP" sz="2400"/>
              <a:t>m </a:t>
            </a:r>
            <a:r>
              <a:rPr lang="ja-JP" altLang="en-US" sz="2400"/>
              <a:t>の両方を割れれば </a:t>
            </a:r>
            <a:r>
              <a:rPr lang="en-US" altLang="ja-JP" sz="2400"/>
              <a:t>i </a:t>
            </a:r>
            <a:r>
              <a:rPr lang="ja-JP" altLang="en-US" sz="2400"/>
              <a:t>の値を返し，終了．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ja-JP" sz="2400"/>
              <a:t>i </a:t>
            </a:r>
            <a:r>
              <a:rPr lang="ja-JP" altLang="en-US" sz="2400"/>
              <a:t>の値を</a:t>
            </a:r>
            <a:r>
              <a:rPr lang="en-US" altLang="ja-JP" sz="2400"/>
              <a:t>1</a:t>
            </a:r>
            <a:r>
              <a:rPr lang="ja-JP" altLang="en-US" sz="2400"/>
              <a:t>小さくして</a:t>
            </a:r>
            <a:r>
              <a:rPr lang="en-US" altLang="ja-JP" sz="2400"/>
              <a:t>2</a:t>
            </a:r>
            <a:r>
              <a:rPr lang="ja-JP" altLang="en-US" sz="2400"/>
              <a:t>へ．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 sz="2400"/>
              <a:t>	→　</a:t>
            </a:r>
            <a:r>
              <a:rPr lang="en-US" altLang="ja-JP" sz="2400"/>
              <a:t>n </a:t>
            </a:r>
            <a:r>
              <a:rPr lang="ja-JP" altLang="en-US" sz="2400"/>
              <a:t>と </a:t>
            </a:r>
            <a:r>
              <a:rPr lang="en-US" altLang="ja-JP" sz="2400"/>
              <a:t>m </a:t>
            </a:r>
            <a:r>
              <a:rPr lang="ja-JP" altLang="en-US" sz="2400"/>
              <a:t>は変わらない．</a:t>
            </a:r>
            <a:r>
              <a:rPr lang="en-US" altLang="ja-JP" sz="2400"/>
              <a:t>i </a:t>
            </a:r>
            <a:r>
              <a:rPr lang="ja-JP" altLang="en-US" sz="2400"/>
              <a:t>が変化</a:t>
            </a:r>
            <a:endParaRPr lang="ja-JP" altLang="en-US" sz="1800"/>
          </a:p>
        </p:txBody>
      </p:sp>
      <p:sp>
        <p:nvSpPr>
          <p:cNvPr id="97284" name="Text Box 10"/>
          <p:cNvSpPr txBox="1">
            <a:spLocks noChangeArrowheads="1"/>
          </p:cNvSpPr>
          <p:nvPr/>
        </p:nvSpPr>
        <p:spPr bwMode="auto">
          <a:xfrm>
            <a:off x="1906588" y="3675063"/>
            <a:ext cx="5267325" cy="11969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「</a:t>
            </a:r>
            <a:r>
              <a:rPr lang="en-US" altLang="ja-JP" sz="2400"/>
              <a:t>i </a:t>
            </a:r>
            <a:r>
              <a:rPr lang="ja-JP" altLang="en-US" sz="2400"/>
              <a:t>で割り切れるかを調べながら，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i </a:t>
            </a:r>
            <a:r>
              <a:rPr lang="ja-JP" altLang="en-US" sz="2400"/>
              <a:t>を１減らす」ことを，割り切れる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まで</a:t>
            </a:r>
            <a:r>
              <a:rPr lang="ja-JP" altLang="en-US" sz="2400">
                <a:solidFill>
                  <a:schemeClr val="tx2"/>
                </a:solidFill>
              </a:rPr>
              <a:t>繰り返す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08338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85925"/>
            <a:ext cx="7772400" cy="4500563"/>
          </a:xfrm>
        </p:spPr>
        <p:txBody>
          <a:bodyPr/>
          <a:lstStyle/>
          <a:p>
            <a:pPr marL="533400" indent="-533400" eaLnBrk="1" hangingPunct="1">
              <a:lnSpc>
                <a:spcPct val="120000"/>
              </a:lnSpc>
            </a:pPr>
            <a:r>
              <a:rPr lang="ja-JP" altLang="en-US"/>
              <a:t>「エラトステネスのふるい」の原理に基づいて</a:t>
            </a:r>
            <a:r>
              <a:rPr lang="en-US" altLang="ja-JP"/>
              <a:t>100</a:t>
            </a:r>
            <a:r>
              <a:rPr lang="ja-JP" altLang="en-US"/>
              <a:t>以下の素数を求めるプログラムを作りなさい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課題４．エラトステネスのふるい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12855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413042" y="2714809"/>
            <a:ext cx="74206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/>
              <a:t>２    ３    ４    ５    ６    ７    ８    ９    １０    １１  ・・・</a:t>
            </a:r>
          </a:p>
        </p:txBody>
      </p:sp>
      <p:sp>
        <p:nvSpPr>
          <p:cNvPr id="99332" name="Oval 4"/>
          <p:cNvSpPr>
            <a:spLocks noChangeArrowheads="1"/>
          </p:cNvSpPr>
          <p:nvPr/>
        </p:nvSpPr>
        <p:spPr bwMode="auto">
          <a:xfrm>
            <a:off x="1480261" y="2518201"/>
            <a:ext cx="671512" cy="731838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9333" name="Oval 5"/>
          <p:cNvSpPr>
            <a:spLocks noChangeArrowheads="1"/>
          </p:cNvSpPr>
          <p:nvPr/>
        </p:nvSpPr>
        <p:spPr bwMode="auto">
          <a:xfrm>
            <a:off x="2658186" y="2529314"/>
            <a:ext cx="671512" cy="731837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9334" name="Oval 6"/>
          <p:cNvSpPr>
            <a:spLocks noChangeArrowheads="1"/>
          </p:cNvSpPr>
          <p:nvPr/>
        </p:nvSpPr>
        <p:spPr bwMode="auto">
          <a:xfrm>
            <a:off x="3855161" y="2530901"/>
            <a:ext cx="671512" cy="731838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9335" name="Oval 7"/>
          <p:cNvSpPr>
            <a:spLocks noChangeArrowheads="1"/>
          </p:cNvSpPr>
          <p:nvPr/>
        </p:nvSpPr>
        <p:spPr bwMode="auto">
          <a:xfrm>
            <a:off x="5204536" y="2513439"/>
            <a:ext cx="671512" cy="731837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1304048" y="3373864"/>
            <a:ext cx="11906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5414"/>
                </a:solidFill>
              </a:rPr>
              <a:t>２</a:t>
            </a:r>
            <a:r>
              <a:rPr lang="en-US" altLang="ja-JP" sz="2800">
                <a:solidFill>
                  <a:srgbClr val="005414"/>
                </a:solidFill>
              </a:rPr>
              <a:t>×</a:t>
            </a:r>
            <a:r>
              <a:rPr lang="ja-JP" altLang="en-US" sz="2800">
                <a:solidFill>
                  <a:srgbClr val="005414"/>
                </a:solidFill>
              </a:rPr>
              <a:t>２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2489911" y="3377039"/>
            <a:ext cx="11906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5414"/>
                </a:solidFill>
              </a:rPr>
              <a:t>２</a:t>
            </a:r>
            <a:r>
              <a:rPr lang="en-US" altLang="ja-JP" sz="2800">
                <a:solidFill>
                  <a:srgbClr val="005414"/>
                </a:solidFill>
              </a:rPr>
              <a:t>×</a:t>
            </a:r>
            <a:r>
              <a:rPr lang="ja-JP" altLang="en-US" sz="2800">
                <a:solidFill>
                  <a:srgbClr val="005414"/>
                </a:solidFill>
              </a:rPr>
              <a:t>３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3677361" y="3369101"/>
            <a:ext cx="11906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5414"/>
                </a:solidFill>
              </a:rPr>
              <a:t>２</a:t>
            </a:r>
            <a:r>
              <a:rPr lang="en-US" altLang="ja-JP" sz="2800">
                <a:solidFill>
                  <a:srgbClr val="005414"/>
                </a:solidFill>
              </a:rPr>
              <a:t>×</a:t>
            </a:r>
            <a:r>
              <a:rPr lang="ja-JP" altLang="en-US" sz="2800">
                <a:solidFill>
                  <a:srgbClr val="005414"/>
                </a:solidFill>
              </a:rPr>
              <a:t>４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5045786" y="3359576"/>
            <a:ext cx="11906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5414"/>
                </a:solidFill>
              </a:rPr>
              <a:t>２</a:t>
            </a:r>
            <a:r>
              <a:rPr lang="en-US" altLang="ja-JP" sz="2800">
                <a:solidFill>
                  <a:srgbClr val="005414"/>
                </a:solidFill>
              </a:rPr>
              <a:t>×</a:t>
            </a:r>
            <a:r>
              <a:rPr lang="ja-JP" altLang="en-US" sz="2800">
                <a:solidFill>
                  <a:srgbClr val="005414"/>
                </a:solidFill>
              </a:rPr>
              <a:t>５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2549525" y="5021263"/>
            <a:ext cx="4287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>
                <a:solidFill>
                  <a:srgbClr val="005414"/>
                </a:solidFill>
              </a:rPr>
              <a:t>まず，２の倍数を消す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エラトステネスのふるい  </a:t>
            </a:r>
            <a:r>
              <a:rPr lang="en-US" altLang="ja-JP" dirty="0"/>
              <a:t>(1/4)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41234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631825" y="2676525"/>
            <a:ext cx="74206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/>
              <a:t>２    ３    ４    ５    ６    ７    ８    ９    １０    １１  ・・・</a:t>
            </a:r>
          </a:p>
        </p:txBody>
      </p:sp>
      <p:sp>
        <p:nvSpPr>
          <p:cNvPr id="100356" name="Oval 4"/>
          <p:cNvSpPr>
            <a:spLocks noChangeArrowheads="1"/>
          </p:cNvSpPr>
          <p:nvPr/>
        </p:nvSpPr>
        <p:spPr bwMode="auto">
          <a:xfrm>
            <a:off x="1738313" y="2590800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0357" name="Oval 5"/>
          <p:cNvSpPr>
            <a:spLocks noChangeArrowheads="1"/>
          </p:cNvSpPr>
          <p:nvPr/>
        </p:nvSpPr>
        <p:spPr bwMode="auto">
          <a:xfrm>
            <a:off x="2916238" y="2601913"/>
            <a:ext cx="671512" cy="731837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0358" name="Oval 6"/>
          <p:cNvSpPr>
            <a:spLocks noChangeArrowheads="1"/>
          </p:cNvSpPr>
          <p:nvPr/>
        </p:nvSpPr>
        <p:spPr bwMode="auto">
          <a:xfrm>
            <a:off x="4113213" y="2603500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0359" name="Oval 7"/>
          <p:cNvSpPr>
            <a:spLocks noChangeArrowheads="1"/>
          </p:cNvSpPr>
          <p:nvPr/>
        </p:nvSpPr>
        <p:spPr bwMode="auto">
          <a:xfrm>
            <a:off x="5443538" y="2586038"/>
            <a:ext cx="671512" cy="7318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2738438" y="3449638"/>
            <a:ext cx="11906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5414"/>
                </a:solidFill>
              </a:rPr>
              <a:t>３</a:t>
            </a:r>
            <a:r>
              <a:rPr lang="en-US" altLang="ja-JP" sz="2800">
                <a:solidFill>
                  <a:srgbClr val="005414"/>
                </a:solidFill>
              </a:rPr>
              <a:t>×</a:t>
            </a:r>
            <a:r>
              <a:rPr lang="ja-JP" altLang="en-US" sz="2800">
                <a:solidFill>
                  <a:srgbClr val="005414"/>
                </a:solidFill>
              </a:rPr>
              <a:t>２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2549525" y="5021263"/>
            <a:ext cx="42878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>
                <a:solidFill>
                  <a:srgbClr val="005414"/>
                </a:solidFill>
              </a:rPr>
              <a:t>次に，３の倍数を消す</a:t>
            </a:r>
          </a:p>
        </p:txBody>
      </p:sp>
      <p:sp>
        <p:nvSpPr>
          <p:cNvPr id="100362" name="Oval 10"/>
          <p:cNvSpPr>
            <a:spLocks noChangeArrowheads="1"/>
          </p:cNvSpPr>
          <p:nvPr/>
        </p:nvSpPr>
        <p:spPr bwMode="auto">
          <a:xfrm>
            <a:off x="4710113" y="2600325"/>
            <a:ext cx="671512" cy="731838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4541838" y="3452813"/>
            <a:ext cx="11906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5414"/>
                </a:solidFill>
              </a:rPr>
              <a:t>３</a:t>
            </a:r>
            <a:r>
              <a:rPr lang="en-US" altLang="ja-JP" sz="2800">
                <a:solidFill>
                  <a:srgbClr val="005414"/>
                </a:solidFill>
              </a:rPr>
              <a:t>×</a:t>
            </a:r>
            <a:r>
              <a:rPr lang="ja-JP" altLang="en-US" sz="2800">
                <a:solidFill>
                  <a:srgbClr val="005414"/>
                </a:solidFill>
              </a:rPr>
              <a:t>３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エラトステネスのふるい  </a:t>
            </a:r>
            <a:r>
              <a:rPr lang="en-US" altLang="ja-JP" dirty="0"/>
              <a:t>(2/4)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88519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631825" y="2676525"/>
            <a:ext cx="74206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/>
              <a:t>２    ３    ４    ５    ６    ７    ８    ９    １０    １１  ・・・</a:t>
            </a:r>
          </a:p>
        </p:txBody>
      </p:sp>
      <p:sp>
        <p:nvSpPr>
          <p:cNvPr id="101380" name="Oval 4"/>
          <p:cNvSpPr>
            <a:spLocks noChangeArrowheads="1"/>
          </p:cNvSpPr>
          <p:nvPr/>
        </p:nvSpPr>
        <p:spPr bwMode="auto">
          <a:xfrm>
            <a:off x="1728788" y="2590800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1381" name="Oval 5"/>
          <p:cNvSpPr>
            <a:spLocks noChangeArrowheads="1"/>
          </p:cNvSpPr>
          <p:nvPr/>
        </p:nvSpPr>
        <p:spPr bwMode="auto">
          <a:xfrm>
            <a:off x="2916238" y="2601913"/>
            <a:ext cx="671512" cy="7318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endParaRPr lang="ja-JP" altLang="ja-JP" sz="2800">
              <a:solidFill>
                <a:srgbClr val="005414"/>
              </a:solidFill>
            </a:endParaRPr>
          </a:p>
        </p:txBody>
      </p:sp>
      <p:sp>
        <p:nvSpPr>
          <p:cNvPr id="101382" name="Oval 6"/>
          <p:cNvSpPr>
            <a:spLocks noChangeArrowheads="1"/>
          </p:cNvSpPr>
          <p:nvPr/>
        </p:nvSpPr>
        <p:spPr bwMode="auto">
          <a:xfrm>
            <a:off x="4113213" y="2603500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1383" name="Oval 7"/>
          <p:cNvSpPr>
            <a:spLocks noChangeArrowheads="1"/>
          </p:cNvSpPr>
          <p:nvPr/>
        </p:nvSpPr>
        <p:spPr bwMode="auto">
          <a:xfrm>
            <a:off x="5443538" y="2586038"/>
            <a:ext cx="671512" cy="731837"/>
          </a:xfrm>
          <a:prstGeom prst="ellipse">
            <a:avLst/>
          </a:prstGeom>
          <a:noFill/>
          <a:ln w="19050">
            <a:solidFill>
              <a:srgbClr val="00541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615950" y="5000625"/>
            <a:ext cx="7981950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>
                <a:solidFill>
                  <a:srgbClr val="005414"/>
                </a:solidFill>
              </a:rPr>
              <a:t>次に，５の倍数を消す</a:t>
            </a:r>
          </a:p>
          <a:p>
            <a:pPr algn="ctr" eaLnBrk="1" hangingPunct="1">
              <a:buFontTx/>
              <a:buNone/>
            </a:pPr>
            <a:r>
              <a:rPr lang="ja-JP" altLang="en-US">
                <a:solidFill>
                  <a:srgbClr val="005414"/>
                </a:solidFill>
              </a:rPr>
              <a:t>（「４の倍数」は考えない．</a:t>
            </a:r>
          </a:p>
          <a:p>
            <a:pPr algn="ctr" eaLnBrk="1" hangingPunct="1">
              <a:buFontTx/>
              <a:buNone/>
            </a:pPr>
            <a:r>
              <a:rPr lang="ja-JP" altLang="en-US">
                <a:solidFill>
                  <a:srgbClr val="005414"/>
                </a:solidFill>
              </a:rPr>
              <a:t>それは，「４」がすでに消えているから）</a:t>
            </a:r>
          </a:p>
        </p:txBody>
      </p:sp>
      <p:sp>
        <p:nvSpPr>
          <p:cNvPr id="101385" name="Oval 9"/>
          <p:cNvSpPr>
            <a:spLocks noChangeArrowheads="1"/>
          </p:cNvSpPr>
          <p:nvPr/>
        </p:nvSpPr>
        <p:spPr bwMode="auto">
          <a:xfrm>
            <a:off x="4710113" y="2600325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5287963" y="3392488"/>
            <a:ext cx="11906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5414"/>
                </a:solidFill>
              </a:rPr>
              <a:t>５</a:t>
            </a:r>
            <a:r>
              <a:rPr lang="en-US" altLang="ja-JP" sz="2800">
                <a:solidFill>
                  <a:srgbClr val="005414"/>
                </a:solidFill>
              </a:rPr>
              <a:t>×</a:t>
            </a:r>
            <a:r>
              <a:rPr lang="ja-JP" altLang="en-US" sz="2800">
                <a:solidFill>
                  <a:srgbClr val="005414"/>
                </a:solidFill>
              </a:rPr>
              <a:t>２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エラトステネスのふるい  </a:t>
            </a:r>
            <a:r>
              <a:rPr lang="en-US" altLang="ja-JP" dirty="0"/>
              <a:t>(3/4)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92496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631825" y="2676525"/>
            <a:ext cx="74206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400" dirty="0"/>
              <a:t>２    ３    ４    ５    ６    ７    ８    ９    １０    １１  ・・・</a:t>
            </a:r>
          </a:p>
        </p:txBody>
      </p:sp>
      <p:sp>
        <p:nvSpPr>
          <p:cNvPr id="102404" name="Oval 4"/>
          <p:cNvSpPr>
            <a:spLocks noChangeArrowheads="1"/>
          </p:cNvSpPr>
          <p:nvPr/>
        </p:nvSpPr>
        <p:spPr bwMode="auto">
          <a:xfrm>
            <a:off x="1738313" y="2590800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405" name="Oval 5"/>
          <p:cNvSpPr>
            <a:spLocks noChangeArrowheads="1"/>
          </p:cNvSpPr>
          <p:nvPr/>
        </p:nvSpPr>
        <p:spPr bwMode="auto">
          <a:xfrm>
            <a:off x="2925763" y="2601913"/>
            <a:ext cx="671512" cy="7318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endParaRPr lang="ja-JP" altLang="ja-JP" sz="2800">
              <a:solidFill>
                <a:srgbClr val="005414"/>
              </a:solidFill>
            </a:endParaRPr>
          </a:p>
        </p:txBody>
      </p:sp>
      <p:sp>
        <p:nvSpPr>
          <p:cNvPr id="102406" name="Oval 6"/>
          <p:cNvSpPr>
            <a:spLocks noChangeArrowheads="1"/>
          </p:cNvSpPr>
          <p:nvPr/>
        </p:nvSpPr>
        <p:spPr bwMode="auto">
          <a:xfrm>
            <a:off x="4122738" y="2603500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407" name="Oval 7"/>
          <p:cNvSpPr>
            <a:spLocks noChangeArrowheads="1"/>
          </p:cNvSpPr>
          <p:nvPr/>
        </p:nvSpPr>
        <p:spPr bwMode="auto">
          <a:xfrm>
            <a:off x="5453063" y="2586038"/>
            <a:ext cx="671512" cy="7318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31194" y="4084638"/>
            <a:ext cx="9110186" cy="251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2800" dirty="0">
                <a:solidFill>
                  <a:srgbClr val="005414"/>
                </a:solidFill>
              </a:rPr>
              <a:t>以上のように</a:t>
            </a:r>
            <a:r>
              <a:rPr lang="ja-JP" altLang="en-US" sz="2800">
                <a:solidFill>
                  <a:srgbClr val="005414"/>
                </a:solidFill>
              </a:rPr>
              <a:t>，２，３，５・・・の</a:t>
            </a:r>
            <a:r>
              <a:rPr lang="ja-JP" altLang="en-US" sz="2800" dirty="0">
                <a:solidFill>
                  <a:srgbClr val="005414"/>
                </a:solidFill>
              </a:rPr>
              <a:t>倍数を消す．</a:t>
            </a:r>
          </a:p>
          <a:p>
            <a:pPr algn="ctr" eaLnBrk="1" hangingPunct="1">
              <a:buFontTx/>
              <a:buNone/>
            </a:pPr>
            <a:endParaRPr lang="ja-JP" altLang="en-US" sz="2800" dirty="0">
              <a:solidFill>
                <a:srgbClr val="005414"/>
              </a:solidFill>
            </a:endParaRPr>
          </a:p>
          <a:p>
            <a:pPr algn="ctr" eaLnBrk="1" hangingPunct="1"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</a:rPr>
              <a:t>１０（これは１００の平方根）を超えたら，この操作を止める</a:t>
            </a:r>
          </a:p>
          <a:p>
            <a:pPr algn="ctr" eaLnBrk="1" hangingPunct="1">
              <a:buFontTx/>
              <a:buNone/>
            </a:pPr>
            <a:r>
              <a:rPr lang="ja-JP" altLang="en-US" sz="2400" dirty="0">
                <a:solidFill>
                  <a:srgbClr val="005414"/>
                </a:solidFill>
              </a:rPr>
              <a:t>（１００以下で，１１，１３・・・の倍数はすでに消えている）</a:t>
            </a:r>
            <a:endParaRPr lang="ja-JP" altLang="en-US" sz="2800" dirty="0">
              <a:solidFill>
                <a:srgbClr val="005414"/>
              </a:solidFill>
            </a:endParaRPr>
          </a:p>
          <a:p>
            <a:pPr algn="ctr" eaLnBrk="1" hangingPunct="1">
              <a:buFontTx/>
              <a:buNone/>
            </a:pPr>
            <a:endParaRPr lang="en-US" altLang="ja-JP" sz="2800" dirty="0">
              <a:solidFill>
                <a:srgbClr val="005414"/>
              </a:solidFill>
            </a:endParaRPr>
          </a:p>
        </p:txBody>
      </p:sp>
      <p:sp>
        <p:nvSpPr>
          <p:cNvPr id="102409" name="Oval 9"/>
          <p:cNvSpPr>
            <a:spLocks noChangeArrowheads="1"/>
          </p:cNvSpPr>
          <p:nvPr/>
        </p:nvSpPr>
        <p:spPr bwMode="auto">
          <a:xfrm>
            <a:off x="4710113" y="2600325"/>
            <a:ext cx="671512" cy="7318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エラトステネスのふるい  </a:t>
            </a:r>
            <a:r>
              <a:rPr lang="en-US" altLang="ja-JP" dirty="0"/>
              <a:t>(4/4)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82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4096</Words>
  <Application>Microsoft Office PowerPoint</Application>
  <PresentationFormat>画面に合わせる (4:3)</PresentationFormat>
  <Paragraphs>1072</Paragraphs>
  <Slides>98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98</vt:i4>
      </vt:variant>
    </vt:vector>
  </HeadingPairs>
  <TitlesOfParts>
    <vt:vector size="105" baseType="lpstr">
      <vt:lpstr>メイリオ</vt:lpstr>
      <vt:lpstr>游ゴシック</vt:lpstr>
      <vt:lpstr>Arial</vt:lpstr>
      <vt:lpstr>Calibri</vt:lpstr>
      <vt:lpstr>Segoe UI</vt:lpstr>
      <vt:lpstr>Office テーマ</vt:lpstr>
      <vt:lpstr>数式</vt:lpstr>
      <vt:lpstr>sp-12. 再帰と繰り返しの回数 </vt:lpstr>
      <vt:lpstr>アウトライン</vt:lpstr>
      <vt:lpstr>本日の内容</vt:lpstr>
      <vt:lpstr>12-1 繰り返し計算</vt:lpstr>
      <vt:lpstr>繰り返しの例</vt:lpstr>
      <vt:lpstr>12- 2 パソコン演習</vt:lpstr>
      <vt:lpstr>パソコン演習の進め方</vt:lpstr>
      <vt:lpstr>DrScheme の使用</vt:lpstr>
      <vt:lpstr>例題１． 階乗</vt:lpstr>
      <vt:lpstr>階乗</vt:lpstr>
      <vt:lpstr>「例題１．階乗」の手順</vt:lpstr>
      <vt:lpstr>「例題１．階乗」の実行結果</vt:lpstr>
      <vt:lpstr>PowerPoint プレゼンテーション</vt:lpstr>
      <vt:lpstr>PowerPoint プレゼンテーション</vt:lpstr>
      <vt:lpstr>入力と出力</vt:lpstr>
      <vt:lpstr>! 関数</vt:lpstr>
      <vt:lpstr>階乗 </vt:lpstr>
      <vt:lpstr>階乗</vt:lpstr>
      <vt:lpstr>終了条件</vt:lpstr>
      <vt:lpstr>階乗</vt:lpstr>
      <vt:lpstr>例題２．ステップ実行　</vt:lpstr>
      <vt:lpstr>「例題２．ステップ実行」の手順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(! 3) から 6 が得られる過程の概略</vt:lpstr>
      <vt:lpstr>(! 3) から 6 が得られる過程の概略</vt:lpstr>
      <vt:lpstr>(! 3) から 6 が得られる過程の概略</vt:lpstr>
      <vt:lpstr>(! 3) から 6 に至る過程</vt:lpstr>
      <vt:lpstr>線形再帰的プロセス</vt:lpstr>
      <vt:lpstr>!  が繰り返される回数</vt:lpstr>
      <vt:lpstr>!  が繰り返される回数</vt:lpstr>
      <vt:lpstr>例題３． 反復的プロセスでの階乗</vt:lpstr>
      <vt:lpstr>反復的プロセスでの階乗</vt:lpstr>
      <vt:lpstr>「例題３．反復的プロセスでの階乗」の手順</vt:lpstr>
      <vt:lpstr>PowerPoint プレゼンテーション</vt:lpstr>
      <vt:lpstr>PowerPoint プレゼンテーション</vt:lpstr>
      <vt:lpstr>入力と出力</vt:lpstr>
      <vt:lpstr>! 関数</vt:lpstr>
      <vt:lpstr>反復的プロセスでの階乗</vt:lpstr>
      <vt:lpstr>反復的プロセスでの階乗 </vt:lpstr>
      <vt:lpstr>反復的プロセスでの階乗</vt:lpstr>
      <vt:lpstr>終了条件</vt:lpstr>
      <vt:lpstr>例題４．ステップ実行　</vt:lpstr>
      <vt:lpstr>例題４．ステップ実行</vt:lpstr>
      <vt:lpstr>「例題４．ステップ実行」の手順</vt:lpstr>
      <vt:lpstr>(! 4) から 24 が得られる過程の概略</vt:lpstr>
      <vt:lpstr>(! 4) から 24 が得られる過程の概略</vt:lpstr>
      <vt:lpstr>反復的プロセスの特徴</vt:lpstr>
      <vt:lpstr>(factorial 1 1 4) から (factorial 1 2 4) が得られる過程</vt:lpstr>
      <vt:lpstr>(factorial 1 1 4) から (factorial 1 2 4) が得られる過程</vt:lpstr>
      <vt:lpstr>(! 4) から (* 4 (! 3)) が得られる過程</vt:lpstr>
      <vt:lpstr>factorial が繰り返される回数</vt:lpstr>
      <vt:lpstr>例題５．繰り返し回数</vt:lpstr>
      <vt:lpstr>繰り返し回数</vt:lpstr>
      <vt:lpstr>例題６．最大公約数の計算</vt:lpstr>
      <vt:lpstr>ユークリッドの互助法</vt:lpstr>
      <vt:lpstr>「例題６．最大公約数の計算」の手順</vt:lpstr>
      <vt:lpstr>PowerPoint プレゼンテーション</vt:lpstr>
      <vt:lpstr>PowerPoint プレゼンテーション</vt:lpstr>
      <vt:lpstr>入力と出力</vt:lpstr>
      <vt:lpstr>my-gcd 関数</vt:lpstr>
      <vt:lpstr>最大公約数の計算</vt:lpstr>
      <vt:lpstr>PowerPoint プレゼンテーション</vt:lpstr>
      <vt:lpstr>終了条件</vt:lpstr>
      <vt:lpstr>最大公約数の計算</vt:lpstr>
      <vt:lpstr>例題７．ステップ実行　</vt:lpstr>
      <vt:lpstr>「例題７．ステップ実行」の手順</vt:lpstr>
      <vt:lpstr>(my-gcd 180 32) から 4 が得られる過程の概略</vt:lpstr>
      <vt:lpstr>(my-gcd 180 32)から (my-gcd 32 20) が得られる過程</vt:lpstr>
      <vt:lpstr>(my-gcd 180 32) から (my-gcd 32 20) が得られる過程</vt:lpstr>
      <vt:lpstr>my-gcd が繰り返される回数</vt:lpstr>
      <vt:lpstr>12-3 課題</vt:lpstr>
      <vt:lpstr>課題１</vt:lpstr>
      <vt:lpstr>課題２</vt:lpstr>
      <vt:lpstr>課題２のヒント</vt:lpstr>
      <vt:lpstr>課題３．繰り返し回数</vt:lpstr>
      <vt:lpstr>PowerPoint プレゼンテーション</vt:lpstr>
      <vt:lpstr>課題４．エラトステネスのふるい</vt:lpstr>
      <vt:lpstr>エラトステネスのふるい  (1/4)</vt:lpstr>
      <vt:lpstr>エラトステネスのふるい  (2/4)</vt:lpstr>
      <vt:lpstr>エラトステネスのふるい  (3/4)</vt:lpstr>
      <vt:lpstr>エラトステネスのふるい  (4/4)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再帰と繰り返しの回数</dc:title>
  <dc:creator>kaneko kunihiko</dc:creator>
  <cp:lastModifiedBy>me</cp:lastModifiedBy>
  <cp:revision>37</cp:revision>
  <dcterms:created xsi:type="dcterms:W3CDTF">2019-11-02T00:06:04Z</dcterms:created>
  <dcterms:modified xsi:type="dcterms:W3CDTF">2023-01-19T03:59:29Z</dcterms:modified>
</cp:coreProperties>
</file>