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5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2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2E57D-5B14-4F89-BAF6-704647D6F4FF}" type="datetime1">
              <a:rPr lang="ja-JP" altLang="en-US" smtClean="0"/>
              <a:t>2023/1/19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7567B-4B5F-490C-8D56-ED31D76F53F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8823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9566-2D87-484B-9622-81920DC4FFC9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72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  <p:sldLayoutId id="214748367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2881" y="1122363"/>
            <a:ext cx="8705088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p-2. Scheme </a:t>
            </a:r>
            <a:r>
              <a:rPr lang="ja-JP" altLang="en-US" sz="4400" dirty="0">
                <a:latin typeface="メイリオ" panose="020B0604030504040204" pitchFamily="50" charset="-128"/>
              </a:rPr>
              <a:t>の式とプログラム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/pro/scheme/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実行結果の例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9" y="569914"/>
            <a:ext cx="9015413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73689" y="3825876"/>
            <a:ext cx="5108575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式を入力すると，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計算が行われて表示される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77351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2921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+</a:t>
            </a:r>
            <a:r>
              <a:rPr lang="en-US" altLang="ja-JP" sz="3600"/>
              <a:t> 5 5)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219700" y="4740275"/>
            <a:ext cx="2338388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10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113338" y="1236663"/>
            <a:ext cx="2752725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788025" y="5245100"/>
            <a:ext cx="123348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332538" y="2384425"/>
            <a:ext cx="15875" cy="26066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278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768475"/>
            <a:ext cx="8793162" cy="337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5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remainder</a:t>
            </a:r>
            <a:r>
              <a:rPr lang="en-US" altLang="ja-JP" sz="2800"/>
              <a:t> 100 15)  	</a:t>
            </a:r>
            <a:r>
              <a:rPr lang="en-US" altLang="ja-JP" sz="2800">
                <a:solidFill>
                  <a:srgbClr val="008000"/>
                </a:solidFill>
              </a:rPr>
              <a:t>;; 100 </a:t>
            </a:r>
            <a:r>
              <a:rPr lang="ja-JP" altLang="en-US" sz="2800">
                <a:solidFill>
                  <a:srgbClr val="008000"/>
                </a:solidFill>
              </a:rPr>
              <a:t>を </a:t>
            </a:r>
            <a:r>
              <a:rPr lang="en-US" altLang="ja-JP" sz="2800">
                <a:solidFill>
                  <a:srgbClr val="008000"/>
                </a:solidFill>
              </a:rPr>
              <a:t>15 </a:t>
            </a:r>
            <a:r>
              <a:rPr lang="ja-JP" altLang="en-US" sz="2800">
                <a:solidFill>
                  <a:srgbClr val="008000"/>
                </a:solidFill>
              </a:rPr>
              <a:t>で割った剰余</a:t>
            </a:r>
            <a:r>
              <a:rPr lang="en-US" altLang="ja-JP" sz="2800">
                <a:solidFill>
                  <a:srgbClr val="008000"/>
                </a:solidFill>
              </a:rPr>
              <a:t>(=10)</a:t>
            </a:r>
          </a:p>
          <a:p>
            <a:pPr eaLnBrk="1" hangingPunct="1">
              <a:lnSpc>
                <a:spcPct val="135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quotient</a:t>
            </a:r>
            <a:r>
              <a:rPr lang="en-US" altLang="ja-JP" sz="2800"/>
              <a:t> 100 15)	</a:t>
            </a:r>
            <a:r>
              <a:rPr lang="en-US" altLang="ja-JP" sz="2800">
                <a:solidFill>
                  <a:srgbClr val="008000"/>
                </a:solidFill>
              </a:rPr>
              <a:t>;; 100 </a:t>
            </a:r>
            <a:r>
              <a:rPr lang="ja-JP" altLang="en-US" sz="2800">
                <a:solidFill>
                  <a:srgbClr val="008000"/>
                </a:solidFill>
              </a:rPr>
              <a:t>を </a:t>
            </a:r>
            <a:r>
              <a:rPr lang="en-US" altLang="ja-JP" sz="2800">
                <a:solidFill>
                  <a:srgbClr val="008000"/>
                </a:solidFill>
              </a:rPr>
              <a:t>15 </a:t>
            </a:r>
            <a:r>
              <a:rPr lang="ja-JP" altLang="en-US" sz="2800">
                <a:solidFill>
                  <a:srgbClr val="008000"/>
                </a:solidFill>
              </a:rPr>
              <a:t>で割った商</a:t>
            </a:r>
            <a:r>
              <a:rPr lang="en-US" altLang="ja-JP" sz="2800">
                <a:solidFill>
                  <a:srgbClr val="008000"/>
                </a:solidFill>
              </a:rPr>
              <a:t>(=6)</a:t>
            </a:r>
          </a:p>
          <a:p>
            <a:pPr eaLnBrk="1" hangingPunct="1">
              <a:lnSpc>
                <a:spcPct val="135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max</a:t>
            </a:r>
            <a:r>
              <a:rPr lang="en-US" altLang="ja-JP" sz="2800"/>
              <a:t> 3 5)			</a:t>
            </a:r>
            <a:r>
              <a:rPr lang="en-US" altLang="ja-JP" sz="2800">
                <a:solidFill>
                  <a:srgbClr val="008000"/>
                </a:solidFill>
              </a:rPr>
              <a:t>;; 3, 5 </a:t>
            </a:r>
            <a:r>
              <a:rPr lang="ja-JP" altLang="en-US" sz="2800">
                <a:solidFill>
                  <a:srgbClr val="008000"/>
                </a:solidFill>
              </a:rPr>
              <a:t>の大きい方 </a:t>
            </a:r>
            <a:r>
              <a:rPr lang="en-US" altLang="ja-JP" sz="2800">
                <a:solidFill>
                  <a:srgbClr val="008000"/>
                </a:solidFill>
              </a:rPr>
              <a:t>(=5)</a:t>
            </a:r>
          </a:p>
          <a:p>
            <a:pPr eaLnBrk="1" hangingPunct="1">
              <a:lnSpc>
                <a:spcPct val="135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min</a:t>
            </a:r>
            <a:r>
              <a:rPr lang="en-US" altLang="ja-JP" sz="2800"/>
              <a:t> 3 5)			</a:t>
            </a:r>
            <a:r>
              <a:rPr lang="en-US" altLang="ja-JP" sz="2800">
                <a:solidFill>
                  <a:srgbClr val="008000"/>
                </a:solidFill>
              </a:rPr>
              <a:t>;; 3, 5 </a:t>
            </a:r>
            <a:r>
              <a:rPr lang="ja-JP" altLang="en-US" sz="2800">
                <a:solidFill>
                  <a:srgbClr val="008000"/>
                </a:solidFill>
              </a:rPr>
              <a:t>の小さい方 </a:t>
            </a:r>
            <a:r>
              <a:rPr lang="en-US" altLang="ja-JP" sz="2800">
                <a:solidFill>
                  <a:srgbClr val="008000"/>
                </a:solidFill>
              </a:rPr>
              <a:t>(=3)</a:t>
            </a:r>
          </a:p>
          <a:p>
            <a:pPr eaLnBrk="1" hangingPunct="1">
              <a:lnSpc>
                <a:spcPct val="135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abs</a:t>
            </a:r>
            <a:r>
              <a:rPr lang="en-US" altLang="ja-JP" sz="2800"/>
              <a:t> -10)			</a:t>
            </a:r>
            <a:r>
              <a:rPr lang="en-US" altLang="ja-JP" sz="2800">
                <a:solidFill>
                  <a:srgbClr val="008000"/>
                </a:solidFill>
              </a:rPr>
              <a:t>;; -10 </a:t>
            </a:r>
            <a:r>
              <a:rPr lang="ja-JP" altLang="en-US" sz="2800">
                <a:solidFill>
                  <a:srgbClr val="008000"/>
                </a:solidFill>
              </a:rPr>
              <a:t>の絶対値 </a:t>
            </a:r>
            <a:r>
              <a:rPr lang="en-US" altLang="ja-JP" sz="2800">
                <a:solidFill>
                  <a:srgbClr val="008000"/>
                </a:solidFill>
              </a:rPr>
              <a:t>(=10)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1031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 </a:t>
            </a:r>
            <a:r>
              <a:rPr lang="ja-JP" altLang="en-US" sz="4000" dirty="0"/>
              <a:t>の式の例</a:t>
            </a:r>
            <a:br>
              <a:rPr lang="ja-JP" altLang="en-US" sz="4000" dirty="0"/>
            </a:br>
            <a:r>
              <a:rPr lang="ja-JP" altLang="en-US" sz="3600" dirty="0" err="1"/>
              <a:t>ー</a:t>
            </a:r>
            <a:r>
              <a:rPr lang="ja-JP" altLang="en-US" sz="3600" dirty="0"/>
              <a:t> 各種の演算 </a:t>
            </a:r>
            <a:r>
              <a:rPr lang="ja-JP" altLang="en-US" sz="3600" dirty="0" err="1"/>
              <a:t>ー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77290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実行結果の例</a:t>
            </a:r>
          </a:p>
        </p:txBody>
      </p:sp>
      <p:pic>
        <p:nvPicPr>
          <p:cNvPr id="6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51" y="820396"/>
            <a:ext cx="8007350" cy="563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958251" y="5154271"/>
            <a:ext cx="5108575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式を入力すると，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計算が行われて表示される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3561870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3757613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remainder</a:t>
            </a:r>
            <a:r>
              <a:rPr lang="en-US" altLang="ja-JP" sz="3600"/>
              <a:t> 100 15)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219700" y="4740275"/>
            <a:ext cx="2338388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10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113338" y="1236663"/>
            <a:ext cx="3779837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788025" y="5245100"/>
            <a:ext cx="123348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332538" y="2384425"/>
            <a:ext cx="15875" cy="26066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039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0613"/>
            <a:ext cx="8793162" cy="5486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sqrt</a:t>
            </a:r>
            <a:r>
              <a:rPr lang="en-US" altLang="ja-JP" sz="2800"/>
              <a:t> </a:t>
            </a:r>
            <a:r>
              <a:rPr lang="en-US" altLang="ja-JP" sz="2800" i="1"/>
              <a:t>2</a:t>
            </a:r>
            <a:r>
              <a:rPr lang="en-US" altLang="ja-JP" sz="2800"/>
              <a:t>)            		</a:t>
            </a:r>
            <a:r>
              <a:rPr lang="en-US" altLang="ja-JP" sz="2800">
                <a:solidFill>
                  <a:srgbClr val="008000"/>
                </a:solidFill>
              </a:rPr>
              <a:t>;; 2 </a:t>
            </a:r>
            <a:r>
              <a:rPr lang="ja-JP" altLang="en-US" sz="2800">
                <a:solidFill>
                  <a:srgbClr val="008000"/>
                </a:solidFill>
              </a:rPr>
              <a:t>の平方根</a:t>
            </a:r>
            <a:endParaRPr lang="en-US" altLang="ja-JP" sz="2800">
              <a:solidFill>
                <a:srgbClr val="008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expt</a:t>
            </a:r>
            <a:r>
              <a:rPr lang="en-US" altLang="ja-JP" sz="2800"/>
              <a:t> 2 3)       		</a:t>
            </a:r>
            <a:r>
              <a:rPr lang="en-US" altLang="ja-JP" sz="2800">
                <a:solidFill>
                  <a:srgbClr val="008000"/>
                </a:solidFill>
              </a:rPr>
              <a:t>;; 2 </a:t>
            </a:r>
            <a:r>
              <a:rPr lang="ja-JP" altLang="en-US" sz="2800">
                <a:solidFill>
                  <a:srgbClr val="008000"/>
                </a:solidFill>
              </a:rPr>
              <a:t>の３乗</a:t>
            </a:r>
            <a:endParaRPr lang="en-US" altLang="ja-JP" sz="2800">
              <a:solidFill>
                <a:srgbClr val="008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log</a:t>
            </a:r>
            <a:r>
              <a:rPr lang="en-US" altLang="ja-JP" sz="2800"/>
              <a:t> 4)            		</a:t>
            </a:r>
            <a:r>
              <a:rPr lang="en-US" altLang="ja-JP" sz="2800">
                <a:solidFill>
                  <a:srgbClr val="008000"/>
                </a:solidFill>
              </a:rPr>
              <a:t>;;  log</a:t>
            </a:r>
            <a:r>
              <a:rPr lang="en-US" altLang="ja-JP" sz="2800" baseline="-25000">
                <a:solidFill>
                  <a:srgbClr val="008000"/>
                </a:solidFill>
              </a:rPr>
              <a:t>e</a:t>
            </a:r>
            <a:r>
              <a:rPr lang="en-US" altLang="ja-JP" sz="2800">
                <a:solidFill>
                  <a:srgbClr val="008000"/>
                </a:solidFill>
              </a:rPr>
              <a:t>4	(e</a:t>
            </a:r>
            <a:r>
              <a:rPr lang="ja-JP" altLang="en-US" sz="2800">
                <a:solidFill>
                  <a:srgbClr val="008000"/>
                </a:solidFill>
              </a:rPr>
              <a:t>を底とする）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sin</a:t>
            </a:r>
            <a:r>
              <a:rPr lang="en-US" altLang="ja-JP" sz="2800"/>
              <a:t> 0.785)            	</a:t>
            </a:r>
            <a:r>
              <a:rPr lang="en-US" altLang="ja-JP" sz="2800">
                <a:solidFill>
                  <a:srgbClr val="008000"/>
                </a:solidFill>
              </a:rPr>
              <a:t>;; sin 0.785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cos</a:t>
            </a:r>
            <a:r>
              <a:rPr lang="ja-JP" altLang="en-US" sz="2800"/>
              <a:t> </a:t>
            </a:r>
            <a:r>
              <a:rPr lang="en-US" altLang="ja-JP" sz="2800"/>
              <a:t>0.785)            	</a:t>
            </a:r>
            <a:r>
              <a:rPr lang="en-US" altLang="ja-JP" sz="2800">
                <a:solidFill>
                  <a:srgbClr val="008000"/>
                </a:solidFill>
              </a:rPr>
              <a:t>;; cos 0.785</a:t>
            </a:r>
            <a:r>
              <a:rPr lang="ja-JP" altLang="en-US" sz="2800">
                <a:solidFill>
                  <a:srgbClr val="008000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tan</a:t>
            </a:r>
            <a:r>
              <a:rPr lang="en-US" altLang="ja-JP" sz="2800"/>
              <a:t> 0.785)		</a:t>
            </a:r>
            <a:r>
              <a:rPr lang="en-US" altLang="ja-JP" sz="2800">
                <a:solidFill>
                  <a:srgbClr val="008000"/>
                </a:solidFill>
              </a:rPr>
              <a:t>;; tan 0.785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asin</a:t>
            </a:r>
            <a:r>
              <a:rPr lang="en-US" altLang="ja-JP" sz="2800"/>
              <a:t> (/ (sqrt 2) 2))	;; </a:t>
            </a:r>
            <a:endParaRPr lang="ja-JP" altLang="en-US" sz="2800"/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acos</a:t>
            </a:r>
            <a:r>
              <a:rPr lang="en-US" altLang="ja-JP" sz="2800"/>
              <a:t> (/ (sqrt 2) 2)) 	;;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atan</a:t>
            </a:r>
            <a:r>
              <a:rPr lang="en-US" altLang="ja-JP" sz="2800"/>
              <a:t> 1)</a:t>
            </a:r>
            <a:r>
              <a:rPr lang="en-US" altLang="ja-JP" sz="2800">
                <a:solidFill>
                  <a:srgbClr val="008000"/>
                </a:solidFill>
              </a:rPr>
              <a:t> 			;; tan</a:t>
            </a:r>
            <a:r>
              <a:rPr lang="en-US" altLang="ja-JP" sz="2800" baseline="30000">
                <a:solidFill>
                  <a:srgbClr val="008000"/>
                </a:solidFill>
              </a:rPr>
              <a:t>-1</a:t>
            </a:r>
            <a:r>
              <a:rPr lang="en-US" altLang="ja-JP" sz="2800">
                <a:solidFill>
                  <a:srgbClr val="008000"/>
                </a:solidFill>
              </a:rPr>
              <a:t> 1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108700" y="1087438"/>
          <a:ext cx="655638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数式" r:id="rId3" imgW="241091" imgH="215713" progId="Equation.3">
                  <p:embed/>
                </p:oleObj>
              </mc:Choice>
              <mc:Fallback>
                <p:oleObj name="数式" r:id="rId3" imgW="241091" imgH="215713" progId="Equation.3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087438"/>
                        <a:ext cx="655638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AutoShape 5"/>
          <p:cNvSpPr>
            <a:spLocks/>
          </p:cNvSpPr>
          <p:nvPr/>
        </p:nvSpPr>
        <p:spPr bwMode="auto">
          <a:xfrm>
            <a:off x="6078538" y="2987675"/>
            <a:ext cx="269875" cy="3430588"/>
          </a:xfrm>
          <a:prstGeom prst="rightBrace">
            <a:avLst>
              <a:gd name="adj1" fmla="val 105931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505575" y="4252913"/>
            <a:ext cx="23383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三角関数の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単位はラジアン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6108700" y="1087438"/>
          <a:ext cx="655638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数式" r:id="rId5" imgW="241091" imgH="215713" progId="Equation.3">
                  <p:embed/>
                </p:oleObj>
              </mc:Choice>
              <mc:Fallback>
                <p:oleObj name="数式" r:id="rId5" imgW="241091" imgH="215713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087438"/>
                        <a:ext cx="655638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392613" y="4635500"/>
          <a:ext cx="14192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数式" r:id="rId6" imgW="571252" imgH="431613" progId="Equation.3">
                  <p:embed/>
                </p:oleObj>
              </mc:Choice>
              <mc:Fallback>
                <p:oleObj name="数式" r:id="rId6" imgW="571252" imgH="431613" progId="Equation.3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3" y="4635500"/>
                        <a:ext cx="14192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403725" y="5302250"/>
          <a:ext cx="1482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数式" r:id="rId8" imgW="596900" imgH="431800" progId="Equation.3">
                  <p:embed/>
                </p:oleObj>
              </mc:Choice>
              <mc:Fallback>
                <p:oleObj name="数式" r:id="rId8" imgW="596900" imgH="431800" progId="Equation.3">
                  <p:embed/>
                  <p:pic>
                    <p:nvPicPr>
                      <p:cNvPr id="184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5302250"/>
                        <a:ext cx="1482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753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 </a:t>
            </a:r>
            <a:r>
              <a:rPr lang="ja-JP" altLang="en-US" sz="4000" dirty="0"/>
              <a:t>の式の例</a:t>
            </a:r>
            <a:br>
              <a:rPr lang="ja-JP" altLang="en-US" sz="4000" dirty="0"/>
            </a:br>
            <a:r>
              <a:rPr lang="ja-JP" altLang="en-US" sz="3600" dirty="0" err="1"/>
              <a:t>ー</a:t>
            </a:r>
            <a:r>
              <a:rPr lang="ja-JP" altLang="en-US" sz="3600" dirty="0"/>
              <a:t> 各種の演算 </a:t>
            </a:r>
            <a:r>
              <a:rPr lang="ja-JP" altLang="en-US" sz="3600" dirty="0" err="1"/>
              <a:t>ー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3962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実行結果の例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5" name="Picture 1027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609600"/>
            <a:ext cx="5053012" cy="618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3879811" y="2961665"/>
            <a:ext cx="5108575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式を入力すると，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計算が行われて表示される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1362618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528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コンピュータが行っていること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2921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sqrt</a:t>
            </a:r>
            <a:r>
              <a:rPr lang="en-US" altLang="ja-JP" sz="3600"/>
              <a:t>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322763" y="4740275"/>
            <a:ext cx="4132262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#i1.4142135623730951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113338" y="1236663"/>
            <a:ext cx="2752725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330700" y="5245100"/>
            <a:ext cx="409733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332538" y="2384425"/>
            <a:ext cx="15875" cy="26066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281488" y="6267450"/>
            <a:ext cx="51165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#</a:t>
            </a:r>
            <a:r>
              <a:rPr lang="en-US" altLang="ja-JP" sz="2400"/>
              <a:t>i </a:t>
            </a:r>
            <a:r>
              <a:rPr lang="ja-JP" altLang="en-US" sz="2400"/>
              <a:t>とあるのは「近似値」という意味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7567B-4B5F-490C-8D56-ED31D76F53FA}" type="slidenum">
              <a:rPr lang="ja-JP" altLang="en-US" smtClean="0"/>
              <a:pPr>
                <a:defRPr/>
              </a:pPr>
              <a:t>17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08450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7331" y="360091"/>
            <a:ext cx="8461208" cy="4698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 </a:t>
            </a:r>
            <a:r>
              <a:rPr lang="ja-JP" altLang="en-US" sz="4000" dirty="0"/>
              <a:t>の式の例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sz="3600" dirty="0" err="1"/>
              <a:t>ー</a:t>
            </a:r>
            <a:r>
              <a:rPr lang="ja-JP" altLang="en-US" sz="3600" dirty="0"/>
              <a:t> 入れ子になった括弧 </a:t>
            </a:r>
            <a:r>
              <a:rPr lang="ja-JP" altLang="en-US" sz="3600" dirty="0" err="1"/>
              <a:t>ー</a:t>
            </a:r>
            <a:r>
              <a:rPr lang="ja-JP" altLang="en-US" dirty="0"/>
              <a:t>　</a:t>
            </a: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05704" y="1144433"/>
          <a:ext cx="465931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Microsoft 数式 3.0" r:id="rId3" imgW="1536033" imgH="393529" progId="Equation.3">
                  <p:embed/>
                </p:oleObj>
              </mc:Choice>
              <mc:Fallback>
                <p:oleObj name="Microsoft 数式 3.0" r:id="rId3" imgW="1536033" imgH="393529" progId="Equation.3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704" y="1144433"/>
                        <a:ext cx="4659313" cy="1193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47674" y="2690134"/>
            <a:ext cx="7310438" cy="7715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>Scheme </a:t>
            </a:r>
            <a:r>
              <a:rPr lang="ja-JP" altLang="en-US" dirty="0"/>
              <a:t>言語で書くと：　</a:t>
            </a:r>
          </a:p>
          <a:p>
            <a:endParaRPr lang="ja-JP" alt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598737" y="3234124"/>
            <a:ext cx="34067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2))</a:t>
            </a:r>
            <a:endParaRPr lang="ja-JP" altLang="en-US" sz="360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-677863" y="793751"/>
            <a:ext cx="7310438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/>
          </a:p>
          <a:p>
            <a:pPr eaLnBrk="1" hangingPunct="1"/>
            <a:endParaRPr lang="ja-JP" altLang="en-US" sz="2800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4128180" y="2531044"/>
            <a:ext cx="614363" cy="5635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424565" y="5772151"/>
            <a:ext cx="6545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「*」とあるのは，「乗算」の意味</a:t>
            </a:r>
            <a:endParaRPr lang="en-US" altLang="ja-JP" dirty="0">
              <a:solidFill>
                <a:srgbClr val="008000"/>
              </a:solidFill>
            </a:endParaRPr>
          </a:p>
        </p:txBody>
      </p:sp>
      <p:sp>
        <p:nvSpPr>
          <p:cNvPr id="12" name="AutoShape 10"/>
          <p:cNvSpPr>
            <a:spLocks/>
          </p:cNvSpPr>
          <p:nvPr/>
        </p:nvSpPr>
        <p:spPr bwMode="auto">
          <a:xfrm>
            <a:off x="6135687" y="3343662"/>
            <a:ext cx="271462" cy="2065337"/>
          </a:xfrm>
          <a:prstGeom prst="rightBrace">
            <a:avLst>
              <a:gd name="adj1" fmla="val 63402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500812" y="4177099"/>
            <a:ext cx="25161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の式 </a:t>
            </a:r>
          </a:p>
        </p:txBody>
      </p:sp>
    </p:spTree>
    <p:extLst>
      <p:ext uri="{BB962C8B-B14F-4D97-AF65-F5344CB8AC3E}">
        <p14:creationId xmlns:p14="http://schemas.microsoft.com/office/powerpoint/2010/main" val="1194000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3295650"/>
            <a:ext cx="7075488" cy="33972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rgbClr val="FF3300"/>
                </a:solidFill>
              </a:rPr>
              <a:t>*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+</a:t>
            </a:r>
            <a:r>
              <a:rPr lang="en-US" altLang="ja-JP"/>
              <a:t> 2 2) (</a:t>
            </a:r>
            <a:r>
              <a:rPr lang="en-US" altLang="ja-JP">
                <a:solidFill>
                  <a:srgbClr val="FF3300"/>
                </a:solidFill>
              </a:rPr>
              <a:t>/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*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+</a:t>
            </a:r>
            <a:r>
              <a:rPr lang="en-US" altLang="ja-JP"/>
              <a:t> 3 5) (</a:t>
            </a:r>
            <a:r>
              <a:rPr lang="en-US" altLang="ja-JP">
                <a:solidFill>
                  <a:srgbClr val="FF3300"/>
                </a:solidFill>
              </a:rPr>
              <a:t>/</a:t>
            </a:r>
            <a:r>
              <a:rPr lang="en-US" altLang="ja-JP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</p:txBody>
      </p:sp>
      <p:sp>
        <p:nvSpPr>
          <p:cNvPr id="22532" name="AutoShape 7"/>
          <p:cNvSpPr>
            <a:spLocks/>
          </p:cNvSpPr>
          <p:nvPr/>
        </p:nvSpPr>
        <p:spPr bwMode="auto">
          <a:xfrm rot="5400000">
            <a:off x="4429126" y="3590925"/>
            <a:ext cx="203200" cy="1082675"/>
          </a:xfrm>
          <a:prstGeom prst="rightBracket">
            <a:avLst>
              <a:gd name="adj" fmla="val 44401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3" name="AutoShape 8"/>
          <p:cNvSpPr>
            <a:spLocks/>
          </p:cNvSpPr>
          <p:nvPr/>
        </p:nvSpPr>
        <p:spPr bwMode="auto">
          <a:xfrm rot="5400000">
            <a:off x="5749926" y="3516312"/>
            <a:ext cx="203200" cy="1216025"/>
          </a:xfrm>
          <a:prstGeom prst="rightBracket">
            <a:avLst>
              <a:gd name="adj" fmla="val 49870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4" name="AutoShape 9"/>
          <p:cNvSpPr>
            <a:spLocks/>
          </p:cNvSpPr>
          <p:nvPr/>
        </p:nvSpPr>
        <p:spPr bwMode="auto">
          <a:xfrm rot="5400000">
            <a:off x="2408238" y="3579812"/>
            <a:ext cx="203200" cy="1082675"/>
          </a:xfrm>
          <a:prstGeom prst="rightBracket">
            <a:avLst>
              <a:gd name="adj" fmla="val 44401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5" name="AutoShape 10"/>
          <p:cNvSpPr>
            <a:spLocks/>
          </p:cNvSpPr>
          <p:nvPr/>
        </p:nvSpPr>
        <p:spPr bwMode="auto">
          <a:xfrm rot="5400000">
            <a:off x="5014119" y="2993232"/>
            <a:ext cx="203200" cy="3027362"/>
          </a:xfrm>
          <a:prstGeom prst="rightBracket">
            <a:avLst>
              <a:gd name="adj" fmla="val 124154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6" name="AutoShape 11"/>
          <p:cNvSpPr>
            <a:spLocks/>
          </p:cNvSpPr>
          <p:nvPr/>
        </p:nvSpPr>
        <p:spPr bwMode="auto">
          <a:xfrm rot="5400000">
            <a:off x="5056188" y="3022600"/>
            <a:ext cx="203200" cy="3781425"/>
          </a:xfrm>
          <a:prstGeom prst="rightBracket">
            <a:avLst>
              <a:gd name="adj" fmla="val 155078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7" name="AutoShape 12"/>
          <p:cNvSpPr>
            <a:spLocks/>
          </p:cNvSpPr>
          <p:nvPr/>
        </p:nvSpPr>
        <p:spPr bwMode="auto">
          <a:xfrm rot="5400000">
            <a:off x="4334669" y="2404269"/>
            <a:ext cx="203200" cy="5884862"/>
          </a:xfrm>
          <a:prstGeom prst="rightBracket">
            <a:avLst>
              <a:gd name="adj" fmla="val 241341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1633538" y="5953125"/>
            <a:ext cx="59293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括弧が，計算の「単位」を表現</a:t>
            </a:r>
          </a:p>
        </p:txBody>
      </p:sp>
      <p:graphicFrame>
        <p:nvGraphicFramePr>
          <p:cNvPr id="22539" name="Object 14"/>
          <p:cNvGraphicFramePr>
            <a:graphicFrameLocks noChangeAspect="1"/>
          </p:cNvGraphicFramePr>
          <p:nvPr/>
        </p:nvGraphicFramePr>
        <p:xfrm>
          <a:off x="2041525" y="1682750"/>
          <a:ext cx="465931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Microsoft 数式 3.0" r:id="rId3" imgW="1536033" imgH="393529" progId="Equation.3">
                  <p:embed/>
                </p:oleObj>
              </mc:Choice>
              <mc:Fallback>
                <p:oleObj name="Microsoft 数式 3.0" r:id="rId3" imgW="1536033" imgH="393529" progId="Equation.3">
                  <p:embed/>
                  <p:pic>
                    <p:nvPicPr>
                      <p:cNvPr id="2253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1682750"/>
                        <a:ext cx="4659313" cy="1193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括弧の意味</a:t>
            </a:r>
          </a:p>
        </p:txBody>
      </p:sp>
    </p:spTree>
    <p:extLst>
      <p:ext uri="{BB962C8B-B14F-4D97-AF65-F5344CB8AC3E}">
        <p14:creationId xmlns:p14="http://schemas.microsoft.com/office/powerpoint/2010/main" val="384057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885521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2-1</a:t>
            </a:r>
            <a:r>
              <a:rPr lang="ja-JP" altLang="en-US" dirty="0"/>
              <a:t> </a:t>
            </a:r>
            <a:r>
              <a:rPr lang="en-US" altLang="ja-JP" dirty="0"/>
              <a:t>Scheme </a:t>
            </a:r>
            <a:r>
              <a:rPr lang="ja-JP" altLang="en-US" dirty="0"/>
              <a:t>の式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kumimoji="1" lang="en-US" altLang="ja-JP" dirty="0"/>
              <a:t>-2 Scheme</a:t>
            </a:r>
            <a:r>
              <a:rPr kumimoji="1" lang="ja-JP" altLang="en-US" dirty="0"/>
              <a:t> の関数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kumimoji="1" lang="en-US" altLang="ja-JP" dirty="0"/>
              <a:t>-3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2-4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7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実行結果の例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5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0"/>
            <a:ext cx="9110663" cy="608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3338" y="5003800"/>
            <a:ext cx="709612" cy="4889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768350" y="5364163"/>
            <a:ext cx="1133475" cy="3619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925638" y="5376863"/>
            <a:ext cx="42878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実行結果が表示される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3171825" y="251460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358775" y="3790950"/>
            <a:ext cx="3490913" cy="1377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587750" y="1870075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式を入力すると</a:t>
            </a:r>
          </a:p>
        </p:txBody>
      </p:sp>
    </p:spTree>
    <p:extLst>
      <p:ext uri="{BB962C8B-B14F-4D97-AF65-F5344CB8AC3E}">
        <p14:creationId xmlns:p14="http://schemas.microsoft.com/office/powerpoint/2010/main" val="1415051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5165725" y="722313"/>
            <a:ext cx="29210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+</a:t>
            </a:r>
            <a:r>
              <a:rPr lang="en-US" altLang="ja-JP" sz="28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</a:t>
            </a:r>
            <a:r>
              <a:rPr lang="en-US" altLang="ja-JP" sz="2800">
                <a:solidFill>
                  <a:schemeClr val="tx2"/>
                </a:solidFill>
              </a:rPr>
              <a:t>/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+</a:t>
            </a:r>
            <a:r>
              <a:rPr lang="en-US" altLang="ja-JP" sz="2800"/>
              <a:t> 3 5)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(</a:t>
            </a:r>
            <a:r>
              <a:rPr lang="en-US" altLang="ja-JP" sz="2800">
                <a:solidFill>
                  <a:schemeClr val="tx2"/>
                </a:solidFill>
              </a:rPr>
              <a:t>/</a:t>
            </a:r>
            <a:r>
              <a:rPr lang="en-US" altLang="ja-JP" sz="2800"/>
              <a:t> 30 10))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5219700" y="4740275"/>
            <a:ext cx="233838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48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5113338" y="1236663"/>
            <a:ext cx="2752725" cy="16954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5788025" y="5245100"/>
            <a:ext cx="123348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>
            <a:off x="6410325" y="3479800"/>
            <a:ext cx="7938" cy="15716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508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2-2 Scheme </a:t>
            </a:r>
            <a:r>
              <a:rPr lang="ja-JP" altLang="en-US" sz="3975" dirty="0">
                <a:latin typeface="メイリオ" panose="020B0604030504040204" pitchFamily="50" charset="-128"/>
              </a:rPr>
              <a:t>の関数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6822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301750"/>
            <a:ext cx="6605587" cy="92710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計算等の実行手順を記述したもの</a:t>
            </a:r>
          </a:p>
          <a:p>
            <a:pPr marL="609600" indent="-609600" eaLnBrk="1" hangingPunct="1">
              <a:lnSpc>
                <a:spcPct val="130000"/>
              </a:lnSpc>
              <a:spcBef>
                <a:spcPct val="25000"/>
              </a:spcBef>
              <a:buFontTx/>
              <a:buNone/>
            </a:pPr>
            <a:endParaRPr lang="ja-JP" altLang="en-US" sz="3600">
              <a:solidFill>
                <a:schemeClr val="accent2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89025" y="2636838"/>
            <a:ext cx="4613275" cy="17494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  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)</a:t>
            </a:r>
            <a:endParaRPr lang="ja-JP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(* 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  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)))</a:t>
            </a:r>
            <a:endParaRPr lang="ja-JP" altLang="en-US" sz="36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84175" y="262413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25606" name="AutoShape 6"/>
          <p:cNvSpPr>
            <a:spLocks/>
          </p:cNvSpPr>
          <p:nvPr/>
        </p:nvSpPr>
        <p:spPr bwMode="auto">
          <a:xfrm>
            <a:off x="5872163" y="2560638"/>
            <a:ext cx="268287" cy="1851025"/>
          </a:xfrm>
          <a:prstGeom prst="rightBrace">
            <a:avLst>
              <a:gd name="adj1" fmla="val 5749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137275" y="3243263"/>
            <a:ext cx="3081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Scheme </a:t>
            </a:r>
            <a:r>
              <a:rPr lang="ja-JP" altLang="en-US" sz="2400">
                <a:solidFill>
                  <a:srgbClr val="008000"/>
                </a:solidFill>
              </a:rPr>
              <a:t>のプログラム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12838" y="4578350"/>
            <a:ext cx="610711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円の面積を求めるプログラム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>
                <a:solidFill>
                  <a:schemeClr val="tx2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円の半径</a:t>
            </a:r>
            <a:r>
              <a:rPr lang="ja-JP" altLang="en-US">
                <a:solidFill>
                  <a:schemeClr val="tx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の値から，円の面積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　「</a:t>
            </a:r>
            <a:r>
              <a:rPr lang="en-US" altLang="ja-JP"/>
              <a:t>(* 3.14 (* </a:t>
            </a:r>
            <a:r>
              <a:rPr lang="en-US" altLang="ja-JP">
                <a:solidFill>
                  <a:schemeClr val="tx2"/>
                </a:solidFill>
              </a:rPr>
              <a:t>r r</a:t>
            </a:r>
            <a:r>
              <a:rPr lang="en-US" altLang="ja-JP"/>
              <a:t>))</a:t>
            </a:r>
            <a:r>
              <a:rPr lang="ja-JP" altLang="en-US">
                <a:solidFill>
                  <a:srgbClr val="008000"/>
                </a:solidFill>
              </a:rPr>
              <a:t>」を計算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 eaLnBrk="1" hangingPunct="1"/>
            <a:r>
              <a:rPr lang="ja-JP" altLang="en-US" sz="4000"/>
              <a:t>プログラムとは</a:t>
            </a:r>
            <a:endParaRPr lang="en-US" altLang="ja-JP" sz="4000"/>
          </a:p>
        </p:txBody>
      </p:sp>
    </p:spTree>
    <p:extLst>
      <p:ext uri="{BB962C8B-B14F-4D97-AF65-F5344CB8AC3E}">
        <p14:creationId xmlns:p14="http://schemas.microsoft.com/office/powerpoint/2010/main" val="708307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7063" y="5045075"/>
            <a:ext cx="5710237" cy="152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3600"/>
              <a:t>半径 </a:t>
            </a:r>
            <a:r>
              <a:rPr lang="en-US" altLang="ja-JP" sz="3600"/>
              <a:t>r </a:t>
            </a:r>
            <a:r>
              <a:rPr lang="ja-JP" altLang="en-US" sz="3600"/>
              <a:t>の円の面積は </a:t>
            </a:r>
            <a:r>
              <a:rPr lang="en-US" altLang="ja-JP" sz="3600"/>
              <a:t>3.14 r</a:t>
            </a:r>
            <a:r>
              <a:rPr lang="en-US" altLang="ja-JP" sz="3600" baseline="30000"/>
              <a:t>2</a:t>
            </a:r>
            <a:r>
              <a:rPr lang="en-US" altLang="ja-JP" sz="2800"/>
              <a:t> 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578475" y="2111375"/>
            <a:ext cx="3259138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3600"/>
              <a:t>r</a:t>
            </a:r>
            <a:r>
              <a:rPr lang="ja-JP" altLang="en-US" sz="3600"/>
              <a:t>　</a:t>
            </a:r>
            <a:r>
              <a:rPr lang="en-US" altLang="ja-JP"/>
              <a:t>(</a:t>
            </a:r>
            <a:r>
              <a:rPr lang="ja-JP" altLang="en-US"/>
              <a:t>円の面積</a:t>
            </a:r>
            <a:r>
              <a:rPr lang="en-US" altLang="ja-JP"/>
              <a:t>)</a:t>
            </a:r>
          </a:p>
        </p:txBody>
      </p:sp>
      <p:sp>
        <p:nvSpPr>
          <p:cNvPr id="26629" name="Line 5"/>
          <p:cNvSpPr>
            <a:spLocks noChangeAspect="1" noChangeShapeType="1"/>
          </p:cNvSpPr>
          <p:nvPr/>
        </p:nvSpPr>
        <p:spPr bwMode="auto">
          <a:xfrm>
            <a:off x="5849938" y="1847850"/>
            <a:ext cx="0" cy="1227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0" name="Oval 6"/>
          <p:cNvSpPr>
            <a:spLocks noChangeAspect="1" noChangeArrowheads="1"/>
          </p:cNvSpPr>
          <p:nvPr/>
        </p:nvSpPr>
        <p:spPr bwMode="auto">
          <a:xfrm>
            <a:off x="3194050" y="1843088"/>
            <a:ext cx="2446338" cy="24463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890838" y="3068638"/>
            <a:ext cx="31432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4421188" y="1735138"/>
            <a:ext cx="0" cy="26797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097338" y="1836738"/>
            <a:ext cx="18923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円の面積</a:t>
            </a:r>
          </a:p>
        </p:txBody>
      </p:sp>
    </p:spTree>
    <p:extLst>
      <p:ext uri="{BB962C8B-B14F-4D97-AF65-F5344CB8AC3E}">
        <p14:creationId xmlns:p14="http://schemas.microsoft.com/office/powerpoint/2010/main" val="2596538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038350" y="2051050"/>
            <a:ext cx="5395913" cy="1930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  (</a:t>
            </a:r>
            <a:r>
              <a:rPr lang="en-US" altLang="ja-JP" sz="4000">
                <a:solidFill>
                  <a:schemeClr val="accent2"/>
                </a:solidFill>
              </a:rPr>
              <a:t>area-of-disk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</a:t>
            </a:r>
            <a:endParaRPr lang="ja-JP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(*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 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)))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68575" y="2759075"/>
            <a:ext cx="2346325" cy="11763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2822575" y="3922713"/>
            <a:ext cx="201613" cy="7397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866900" y="4597400"/>
            <a:ext cx="51085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この部分は </a:t>
            </a:r>
            <a:r>
              <a:rPr lang="en-US" altLang="ja-JP" sz="3600">
                <a:solidFill>
                  <a:schemeClr val="tx2"/>
                </a:solidFill>
              </a:rPr>
              <a:t>Scheme </a:t>
            </a:r>
            <a:r>
              <a:rPr lang="ja-JP" altLang="en-US" sz="3600">
                <a:solidFill>
                  <a:schemeClr val="tx2"/>
                </a:solidFill>
              </a:rPr>
              <a:t>の式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（変数 </a:t>
            </a:r>
            <a:r>
              <a:rPr lang="en-US" altLang="ja-JP" sz="3600">
                <a:solidFill>
                  <a:schemeClr val="tx2"/>
                </a:solidFill>
              </a:rPr>
              <a:t>r </a:t>
            </a:r>
            <a:r>
              <a:rPr lang="ja-JP" altLang="en-US" sz="3600">
                <a:solidFill>
                  <a:schemeClr val="tx2"/>
                </a:solidFill>
              </a:rPr>
              <a:t>を使用）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円の面積を求めるプログラム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505633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2038350" y="2051050"/>
            <a:ext cx="5395913" cy="1930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  (</a:t>
            </a:r>
            <a:r>
              <a:rPr lang="en-US" altLang="ja-JP" sz="4000">
                <a:solidFill>
                  <a:schemeClr val="accent2"/>
                </a:solidFill>
              </a:rPr>
              <a:t>area-of-disk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</a:t>
            </a:r>
            <a:endParaRPr lang="ja-JP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(*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 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)))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2568575" y="2759075"/>
            <a:ext cx="2346325" cy="11763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V="1">
            <a:off x="2779713" y="3952875"/>
            <a:ext cx="261937" cy="18732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8" name="Rectangle 1030"/>
          <p:cNvSpPr>
            <a:spLocks noChangeArrowheads="1"/>
          </p:cNvSpPr>
          <p:nvPr/>
        </p:nvSpPr>
        <p:spPr bwMode="auto">
          <a:xfrm>
            <a:off x="6623050" y="2139950"/>
            <a:ext cx="315913" cy="527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9" name="Text Box 1031"/>
          <p:cNvSpPr txBox="1">
            <a:spLocks noChangeArrowheads="1"/>
          </p:cNvSpPr>
          <p:nvPr/>
        </p:nvSpPr>
        <p:spPr bwMode="auto">
          <a:xfrm>
            <a:off x="4049713" y="4114800"/>
            <a:ext cx="5089525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値を１つ（名前は </a:t>
            </a:r>
            <a:r>
              <a:rPr lang="en-US" altLang="ja-JP">
                <a:solidFill>
                  <a:schemeClr val="tx2"/>
                </a:solidFill>
              </a:rPr>
              <a:t>r </a:t>
            </a:r>
            <a:r>
              <a:rPr lang="ja-JP" altLang="en-US">
                <a:solidFill>
                  <a:schemeClr val="tx2"/>
                </a:solidFill>
              </a:rPr>
              <a:t>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受け取る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（ｒ のことをパラメータという）</a:t>
            </a:r>
          </a:p>
        </p:txBody>
      </p:sp>
      <p:sp>
        <p:nvSpPr>
          <p:cNvPr id="28680" name="Text Box 1032"/>
          <p:cNvSpPr txBox="1">
            <a:spLocks noChangeArrowheads="1"/>
          </p:cNvSpPr>
          <p:nvPr/>
        </p:nvSpPr>
        <p:spPr bwMode="auto">
          <a:xfrm>
            <a:off x="1787525" y="5951538"/>
            <a:ext cx="72628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r </a:t>
            </a:r>
            <a:r>
              <a:rPr lang="ja-JP" altLang="en-US" sz="3600">
                <a:solidFill>
                  <a:schemeClr val="tx2"/>
                </a:solidFill>
              </a:rPr>
              <a:t>の値から「</a:t>
            </a:r>
            <a:r>
              <a:rPr lang="en-US" altLang="ja-JP" sz="3600">
                <a:solidFill>
                  <a:schemeClr val="tx2"/>
                </a:solidFill>
              </a:rPr>
              <a:t>(* 3.14 (* r r))</a:t>
            </a:r>
            <a:r>
              <a:rPr lang="ja-JP" altLang="en-US" sz="3600">
                <a:solidFill>
                  <a:schemeClr val="tx2"/>
                </a:solidFill>
              </a:rPr>
              <a:t>」を計算</a:t>
            </a:r>
          </a:p>
        </p:txBody>
      </p:sp>
      <p:sp>
        <p:nvSpPr>
          <p:cNvPr id="28681" name="Line 1033"/>
          <p:cNvSpPr>
            <a:spLocks noChangeShapeType="1"/>
          </p:cNvSpPr>
          <p:nvPr/>
        </p:nvSpPr>
        <p:spPr bwMode="auto">
          <a:xfrm flipV="1">
            <a:off x="6216650" y="2805113"/>
            <a:ext cx="506413" cy="13874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1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円の面積を求めるプログラム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96680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1554163"/>
            <a:ext cx="7943850" cy="1301750"/>
          </a:xfrm>
          <a:noFill/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/>
              <a:t>プログラムは「関数」と見立てることができる</a:t>
            </a:r>
          </a:p>
          <a:p>
            <a:pPr eaLnBrk="1" hangingPunct="1"/>
            <a:r>
              <a:rPr lang="ja-JP" altLang="en-US"/>
              <a:t>入力と出力がある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>
              <a:latin typeface="Arial Unicode MS" pitchFamily="50" charset="-128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260725" y="3803650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321050" y="4249738"/>
            <a:ext cx="2916238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accent2"/>
                </a:solidFill>
              </a:rPr>
              <a:t>area-of-disk</a:t>
            </a:r>
            <a:endParaRPr lang="ja-JP" altLang="en-US" sz="4400">
              <a:solidFill>
                <a:schemeClr val="accent2"/>
              </a:solidFill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2066925" y="4471988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34963" y="3717925"/>
            <a:ext cx="2998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 </a:t>
            </a:r>
            <a:r>
              <a:rPr lang="ja-JP" altLang="en-US">
                <a:solidFill>
                  <a:srgbClr val="008000"/>
                </a:solidFill>
              </a:rPr>
              <a:t>の値</a:t>
            </a:r>
            <a:r>
              <a:rPr lang="en-US" altLang="ja-JP">
                <a:solidFill>
                  <a:srgbClr val="008000"/>
                </a:solidFill>
              </a:rPr>
              <a:t>: 5 </a:t>
            </a:r>
            <a:r>
              <a:rPr lang="ja-JP" altLang="en-US">
                <a:solidFill>
                  <a:srgbClr val="008000"/>
                </a:solidFill>
              </a:rPr>
              <a:t>のとき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6475413" y="448310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435725" y="3640138"/>
            <a:ext cx="1182688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rgbClr val="008000"/>
                </a:solidFill>
              </a:rPr>
              <a:t>78.5</a:t>
            </a:r>
            <a:endParaRPr lang="ja-JP" altLang="en-US" sz="4400">
              <a:solidFill>
                <a:srgbClr val="008000"/>
              </a:solidFill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725613" y="5684838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入力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451600" y="5692775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関数としてのプログラム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757108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3825" y="1165225"/>
            <a:ext cx="6176963" cy="820738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ja-JP" altLang="en-US" sz="3600" dirty="0"/>
              <a:t>関数　＝　プログラムの単位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 sz="36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58838" y="3430588"/>
            <a:ext cx="5395912" cy="1930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  (</a:t>
            </a:r>
            <a:r>
              <a:rPr lang="en-US" altLang="ja-JP" sz="4000">
                <a:solidFill>
                  <a:schemeClr val="accent2"/>
                </a:solidFill>
              </a:rPr>
              <a:t>area-of-disk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</a:t>
            </a:r>
            <a:endParaRPr lang="ja-JP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(*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 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)))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>
            <a:off x="6543675" y="3444875"/>
            <a:ext cx="250825" cy="1852613"/>
          </a:xfrm>
          <a:prstGeom prst="rightBrace">
            <a:avLst>
              <a:gd name="adj1" fmla="val 61551"/>
              <a:gd name="adj2" fmla="val 50000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31013" y="4064000"/>
            <a:ext cx="23383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１つの</a:t>
            </a:r>
            <a:r>
              <a:rPr lang="en-US" altLang="ja-JP">
                <a:solidFill>
                  <a:schemeClr val="folHlink"/>
                </a:solidFill>
              </a:rPr>
              <a:t> </a:t>
            </a:r>
            <a:r>
              <a:rPr lang="ja-JP" altLang="en-US">
                <a:solidFill>
                  <a:schemeClr val="folHlink"/>
                </a:solidFill>
              </a:rPr>
              <a:t>関数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435600" y="3549650"/>
            <a:ext cx="315913" cy="527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572000" y="5514975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値を１つ受け取る（入力）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5443538" y="4214813"/>
            <a:ext cx="92075" cy="13795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594100" y="246221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関数の名前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197350" y="3041650"/>
            <a:ext cx="160338" cy="5095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935288" y="3557588"/>
            <a:ext cx="2432050" cy="527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106488" y="3565525"/>
            <a:ext cx="1343025" cy="527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1695450" y="3048000"/>
            <a:ext cx="160338" cy="5095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49288" y="2233613"/>
            <a:ext cx="32623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示すキーワード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627188" y="4157663"/>
            <a:ext cx="2074862" cy="1162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2516188" y="5327650"/>
            <a:ext cx="39687" cy="4651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98463" y="5776913"/>
            <a:ext cx="46164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r </a:t>
            </a:r>
            <a:r>
              <a:rPr lang="ja-JP" altLang="en-US" sz="2800">
                <a:solidFill>
                  <a:schemeClr val="tx2"/>
                </a:solidFill>
              </a:rPr>
              <a:t>の値から「</a:t>
            </a:r>
            <a:r>
              <a:rPr lang="en-US" altLang="ja-JP" sz="2800">
                <a:solidFill>
                  <a:schemeClr val="tx2"/>
                </a:solidFill>
              </a:rPr>
              <a:t>(* 3.14 (* r r))</a:t>
            </a:r>
            <a:r>
              <a:rPr lang="ja-JP" altLang="en-US" sz="2800">
                <a:solidFill>
                  <a:schemeClr val="tx2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を計算（出力）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4067552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2-3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91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2-1 Scheme </a:t>
            </a:r>
            <a:r>
              <a:rPr lang="ja-JP" altLang="en-US" sz="3975" dirty="0">
                <a:latin typeface="メイリオ" panose="020B0604030504040204" pitchFamily="50" charset="-128"/>
              </a:rPr>
              <a:t>の式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0274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</p:spTree>
    <p:extLst>
      <p:ext uri="{BB962C8B-B14F-4D97-AF65-F5344CB8AC3E}">
        <p14:creationId xmlns:p14="http://schemas.microsoft.com/office/powerpoint/2010/main" val="3530173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784225" y="2390775"/>
            <a:ext cx="2905125" cy="23796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15975" y="2917825"/>
            <a:ext cx="29546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Scheme </a:t>
            </a:r>
            <a:r>
              <a:rPr lang="ja-JP" altLang="en-US" sz="2400" dirty="0"/>
              <a:t>の関数を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作り，コンピュータ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に読み込ませる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71450" y="5372100"/>
            <a:ext cx="4054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Scheme </a:t>
            </a:r>
            <a:r>
              <a:rPr lang="ja-JP" altLang="en-US">
                <a:solidFill>
                  <a:schemeClr val="accent2"/>
                </a:solidFill>
              </a:rPr>
              <a:t>の関数の定義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073525" y="3281363"/>
            <a:ext cx="627063" cy="512762"/>
          </a:xfrm>
          <a:prstGeom prst="rightArrow">
            <a:avLst>
              <a:gd name="adj1" fmla="val 50000"/>
              <a:gd name="adj2" fmla="val 3057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5121275" y="2355850"/>
            <a:ext cx="2905125" cy="23796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189538" y="2874963"/>
            <a:ext cx="26468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作った関数を実行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して，実行結果を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得る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876800" y="5337175"/>
            <a:ext cx="3643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Scheme </a:t>
            </a:r>
            <a:r>
              <a:rPr lang="ja-JP" altLang="en-US">
                <a:solidFill>
                  <a:schemeClr val="accent2"/>
                </a:solidFill>
              </a:rPr>
              <a:t>の式の実行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Scheme </a:t>
            </a:r>
            <a:r>
              <a:rPr lang="ja-JP" altLang="en-US" dirty="0"/>
              <a:t>プログラミングの手順</a:t>
            </a:r>
          </a:p>
        </p:txBody>
      </p:sp>
    </p:spTree>
    <p:extLst>
      <p:ext uri="{BB962C8B-B14F-4D97-AF65-F5344CB8AC3E}">
        <p14:creationId xmlns:p14="http://schemas.microsoft.com/office/powerpoint/2010/main" val="1173838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913438" y="2767013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定義用ウインドウ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900738" y="4386263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実行用ウインドウ</a:t>
            </a:r>
          </a:p>
        </p:txBody>
      </p:sp>
      <p:sp>
        <p:nvSpPr>
          <p:cNvPr id="34821" name="AutoShape 5"/>
          <p:cNvSpPr>
            <a:spLocks/>
          </p:cNvSpPr>
          <p:nvPr/>
        </p:nvSpPr>
        <p:spPr bwMode="auto">
          <a:xfrm>
            <a:off x="5667375" y="2357438"/>
            <a:ext cx="200025" cy="1443037"/>
          </a:xfrm>
          <a:prstGeom prst="rightBrace">
            <a:avLst>
              <a:gd name="adj1" fmla="val 60119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2" name="AutoShape 6"/>
          <p:cNvSpPr>
            <a:spLocks/>
          </p:cNvSpPr>
          <p:nvPr/>
        </p:nvSpPr>
        <p:spPr bwMode="auto">
          <a:xfrm>
            <a:off x="5686425" y="4070350"/>
            <a:ext cx="200025" cy="1290638"/>
          </a:xfrm>
          <a:prstGeom prst="rightBrace">
            <a:avLst>
              <a:gd name="adj1" fmla="val 5377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34823" name="Picture 7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625" y="1630363"/>
            <a:ext cx="5410200" cy="436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の２つのウインドウ</a:t>
            </a:r>
          </a:p>
        </p:txBody>
      </p:sp>
    </p:spTree>
    <p:extLst>
      <p:ext uri="{BB962C8B-B14F-4D97-AF65-F5344CB8AC3E}">
        <p14:creationId xmlns:p14="http://schemas.microsoft.com/office/powerpoint/2010/main" val="23353926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243013"/>
            <a:ext cx="511492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84163" y="2278063"/>
            <a:ext cx="3922712" cy="10620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4225925" y="2216150"/>
            <a:ext cx="1538288" cy="512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727700" y="1487488"/>
            <a:ext cx="34163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関数を編集し，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192588" y="4635500"/>
            <a:ext cx="1497012" cy="4286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77813" y="4059238"/>
            <a:ext cx="3922712" cy="11176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699125" y="4364038"/>
            <a:ext cx="29130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読み込んだ関数を実行させている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の２つのウインドウ</a:t>
            </a:r>
          </a:p>
        </p:txBody>
      </p:sp>
    </p:spTree>
    <p:extLst>
      <p:ext uri="{BB962C8B-B14F-4D97-AF65-F5344CB8AC3E}">
        <p14:creationId xmlns:p14="http://schemas.microsoft.com/office/powerpoint/2010/main" val="2970409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125" y="1606551"/>
            <a:ext cx="4139453" cy="3052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780847" y="1899444"/>
            <a:ext cx="949325" cy="5572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853895" y="1804531"/>
            <a:ext cx="2841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Execute </a:t>
            </a:r>
            <a:r>
              <a:rPr lang="ja-JP" altLang="en-US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397829" y="2741613"/>
            <a:ext cx="474617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・定義を行ったら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　「</a:t>
            </a:r>
            <a:r>
              <a:rPr lang="en-US" altLang="ja-JP" sz="2400" dirty="0"/>
              <a:t>Execute </a:t>
            </a:r>
            <a:r>
              <a:rPr lang="ja-JP" altLang="en-US" sz="2400" dirty="0"/>
              <a:t>ボタン」を押す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→</a:t>
            </a:r>
            <a:r>
              <a:rPr lang="ja-JP" altLang="en-US" sz="2400" dirty="0"/>
              <a:t>　関数の定義内容を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　　　コンピュータが</a:t>
            </a:r>
            <a:r>
              <a:rPr lang="ja-JP" altLang="en-US" sz="2400" dirty="0">
                <a:solidFill>
                  <a:schemeClr val="tx2"/>
                </a:solidFill>
              </a:rPr>
              <a:t>読み込む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→</a:t>
            </a:r>
            <a:r>
              <a:rPr lang="ja-JP" altLang="en-US" sz="2400" dirty="0"/>
              <a:t>　「実行用ウインドウ」の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　　　中身はクリアされる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3683001" y="2082800"/>
            <a:ext cx="1099456" cy="12797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Execute </a:t>
            </a:r>
            <a:r>
              <a:rPr lang="ja-JP" altLang="en-US" dirty="0"/>
              <a:t>ボタン</a:t>
            </a:r>
          </a:p>
        </p:txBody>
      </p:sp>
    </p:spTree>
    <p:extLst>
      <p:ext uri="{BB962C8B-B14F-4D97-AF65-F5344CB8AC3E}">
        <p14:creationId xmlns:p14="http://schemas.microsoft.com/office/powerpoint/2010/main" val="8378848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268663" y="3649663"/>
            <a:ext cx="2493962" cy="19129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552825" y="4337050"/>
            <a:ext cx="14670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DrScheme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84150" y="5086350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実行用ウインドウ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1541463" y="4149725"/>
            <a:ext cx="1387475" cy="763588"/>
          </a:xfrm>
          <a:prstGeom prst="rightArrow">
            <a:avLst>
              <a:gd name="adj1" fmla="val 50000"/>
              <a:gd name="adj2" fmla="val 4542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6113463" y="3387725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実行結果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6076950" y="4143375"/>
            <a:ext cx="1387475" cy="763588"/>
          </a:xfrm>
          <a:prstGeom prst="rightArrow">
            <a:avLst>
              <a:gd name="adj1" fmla="val 50000"/>
              <a:gd name="adj2" fmla="val 4542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835650" y="4983163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実行用ウインドウ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908175" y="33797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式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4168775" y="2466975"/>
            <a:ext cx="831850" cy="996950"/>
          </a:xfrm>
          <a:prstGeom prst="downArrow">
            <a:avLst>
              <a:gd name="adj1" fmla="val 50000"/>
              <a:gd name="adj2" fmla="val 299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5040313" y="2344738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定義用ウインドウ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4106863" y="1641475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 err="1"/>
              <a:t>DrScheme</a:t>
            </a:r>
            <a:r>
              <a:rPr lang="en-US" altLang="ja-JP" sz="4000" dirty="0"/>
              <a:t> </a:t>
            </a:r>
            <a:r>
              <a:rPr lang="ja-JP" altLang="en-US" sz="4000" dirty="0"/>
              <a:t>の２つのウインドウ</a:t>
            </a:r>
          </a:p>
        </p:txBody>
      </p:sp>
    </p:spTree>
    <p:extLst>
      <p:ext uri="{BB962C8B-B14F-4D97-AF65-F5344CB8AC3E}">
        <p14:creationId xmlns:p14="http://schemas.microsoft.com/office/powerpoint/2010/main" val="4346332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1222375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ja-JP" altLang="en-US" sz="2800" dirty="0"/>
              <a:t>何日かかけてプログラム作成したいとき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/>
              <a:t>	</a:t>
            </a:r>
            <a:r>
              <a:rPr lang="en-US" altLang="ja-JP" sz="2800" dirty="0"/>
              <a:t>→</a:t>
            </a:r>
            <a:r>
              <a:rPr lang="ja-JP" altLang="en-US" sz="2800" dirty="0"/>
              <a:t>　</a:t>
            </a:r>
            <a:r>
              <a:rPr lang="ja-JP" altLang="en-US" sz="2800" dirty="0">
                <a:solidFill>
                  <a:schemeClr val="tx2"/>
                </a:solidFill>
              </a:rPr>
              <a:t>プログラムを保存</a:t>
            </a:r>
            <a:r>
              <a:rPr lang="ja-JP" altLang="en-US" sz="2800" dirty="0"/>
              <a:t>する必要あり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 err="1"/>
              <a:t>DrScheme</a:t>
            </a:r>
            <a:r>
              <a:rPr lang="en-US" altLang="ja-JP" sz="2800" dirty="0"/>
              <a:t> </a:t>
            </a:r>
            <a:r>
              <a:rPr lang="ja-JP" altLang="en-US" sz="2800" dirty="0"/>
              <a:t>の「</a:t>
            </a:r>
            <a:r>
              <a:rPr lang="en-US" altLang="ja-JP" sz="2800" dirty="0"/>
              <a:t>Save </a:t>
            </a:r>
            <a:r>
              <a:rPr lang="ja-JP" altLang="en-US" sz="2800" dirty="0"/>
              <a:t>機能」を活用すること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en-US" sz="2400" dirty="0"/>
              <a:t>ファイル名は「</a:t>
            </a:r>
            <a:r>
              <a:rPr lang="ja-JP" altLang="en-US" sz="2400" dirty="0">
                <a:solidFill>
                  <a:schemeClr val="tx2"/>
                </a:solidFill>
              </a:rPr>
              <a:t>英語</a:t>
            </a:r>
            <a:r>
              <a:rPr lang="ja-JP" altLang="en-US" sz="2400" dirty="0"/>
              <a:t>」で付けることを勧める</a:t>
            </a:r>
          </a:p>
          <a:p>
            <a:pPr lvl="1" eaLnBrk="1" hangingPunct="1">
              <a:lnSpc>
                <a:spcPct val="80000"/>
              </a:lnSpc>
            </a:pPr>
            <a:endParaRPr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 err="1"/>
              <a:t>DrScheme</a:t>
            </a:r>
            <a:r>
              <a:rPr lang="en-US" altLang="ja-JP" sz="4000" dirty="0"/>
              <a:t> </a:t>
            </a:r>
            <a:r>
              <a:rPr lang="ja-JP" altLang="en-US" sz="4000" dirty="0" err="1"/>
              <a:t>での</a:t>
            </a:r>
            <a:r>
              <a:rPr lang="ja-JP" altLang="en-US" sz="4000" dirty="0"/>
              <a:t>プログラム保存法</a:t>
            </a:r>
          </a:p>
        </p:txBody>
      </p:sp>
    </p:spTree>
    <p:extLst>
      <p:ext uri="{BB962C8B-B14F-4D97-AF65-F5344CB8AC3E}">
        <p14:creationId xmlns:p14="http://schemas.microsoft.com/office/powerpoint/2010/main" val="3573084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04838"/>
            <a:ext cx="8572500" cy="56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68275" y="450850"/>
            <a:ext cx="2603500" cy="2081213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 flipV="1">
            <a:off x="2728913" y="2616200"/>
            <a:ext cx="1168400" cy="18161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9941" name="Text Box 5" descr="10%"/>
          <p:cNvSpPr txBox="1">
            <a:spLocks noChangeArrowheads="1"/>
          </p:cNvSpPr>
          <p:nvPr/>
        </p:nvSpPr>
        <p:spPr bwMode="auto">
          <a:xfrm>
            <a:off x="3276600" y="4203020"/>
            <a:ext cx="5699125" cy="12001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保存では，「</a:t>
            </a:r>
            <a:r>
              <a:rPr lang="en-US" altLang="ja-JP" sz="3600">
                <a:solidFill>
                  <a:srgbClr val="008000"/>
                </a:solidFill>
              </a:rPr>
              <a:t>File</a:t>
            </a:r>
            <a:r>
              <a:rPr lang="ja-JP" altLang="en-US" sz="3600">
                <a:solidFill>
                  <a:srgbClr val="008000"/>
                </a:solidFill>
              </a:rPr>
              <a:t>」</a:t>
            </a:r>
            <a:r>
              <a:rPr lang="en-US" altLang="ja-JP" sz="3600">
                <a:solidFill>
                  <a:srgbClr val="008000"/>
                </a:solidFill>
              </a:rPr>
              <a:t>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「</a:t>
            </a:r>
            <a:r>
              <a:rPr lang="en-US" altLang="ja-JP" sz="3600">
                <a:solidFill>
                  <a:srgbClr val="008000"/>
                </a:solidFill>
              </a:rPr>
              <a:t>Save Definitions</a:t>
            </a:r>
            <a:r>
              <a:rPr lang="ja-JP" altLang="en-US" sz="3600">
                <a:solidFill>
                  <a:srgbClr val="008000"/>
                </a:solidFill>
              </a:rPr>
              <a:t>」 を行う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625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5845176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今日のパソコン演習では「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</p:spTree>
    <p:extLst>
      <p:ext uri="{BB962C8B-B14F-4D97-AF65-F5344CB8AC3E}">
        <p14:creationId xmlns:p14="http://schemas.microsoft.com/office/powerpoint/2010/main" val="19289480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</a:t>
            </a:r>
            <a:r>
              <a:rPr lang="en-US" altLang="ja-JP" dirty="0"/>
              <a:t>Intermediate Student</a:t>
            </a:r>
            <a:r>
              <a:rPr lang="ja-JP" altLang="en-US" dirty="0"/>
              <a:t>」に設定</a:t>
            </a:r>
          </a:p>
        </p:txBody>
      </p:sp>
      <p:pic>
        <p:nvPicPr>
          <p:cNvPr id="6" name="Picture 3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625" y="2090738"/>
            <a:ext cx="2608263" cy="2058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4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97238" y="2095500"/>
            <a:ext cx="26066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909888" y="2925763"/>
            <a:ext cx="295275" cy="598487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314325" y="4316413"/>
            <a:ext cx="3340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Language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→ Choose Language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76550" y="4313238"/>
            <a:ext cx="33924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Intermediate Student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を選択し，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</a:t>
            </a:r>
            <a:r>
              <a:rPr lang="en-US" altLang="ja-JP" sz="2400">
                <a:solidFill>
                  <a:srgbClr val="008000"/>
                </a:solidFill>
              </a:rPr>
              <a:t>OK</a:t>
            </a:r>
            <a:r>
              <a:rPr lang="ja-JP" altLang="en-US" sz="2400">
                <a:solidFill>
                  <a:srgbClr val="008000"/>
                </a:solidFill>
              </a:rPr>
              <a:t>」をクリック</a:t>
            </a:r>
            <a:endParaRPr lang="en-US" altLang="ja-JP" sz="2400">
              <a:solidFill>
                <a:srgbClr val="008000"/>
              </a:solidFill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002338" y="2890838"/>
            <a:ext cx="295275" cy="598487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12" name="Picture 9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32550" y="2216150"/>
            <a:ext cx="24542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754688" y="4300538"/>
            <a:ext cx="3635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最後に </a:t>
            </a:r>
            <a:r>
              <a:rPr lang="en-US" altLang="ja-JP" sz="2400">
                <a:solidFill>
                  <a:srgbClr val="008000"/>
                </a:solidFill>
              </a:rPr>
              <a:t>Execute </a:t>
            </a:r>
            <a:r>
              <a:rPr lang="ja-JP" altLang="en-US" sz="240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072438" y="2286000"/>
            <a:ext cx="585787" cy="42862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087813" y="2716213"/>
            <a:ext cx="1728787" cy="8286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958850" y="1987550"/>
            <a:ext cx="1357313" cy="81438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41802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Scheme </a:t>
            </a:r>
            <a:r>
              <a:rPr lang="ja-JP" altLang="en-US"/>
              <a:t>を使ってできること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178" y="1270000"/>
            <a:ext cx="8143875" cy="4114800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accent2"/>
                </a:solidFill>
              </a:rPr>
              <a:t>計算機能</a:t>
            </a:r>
            <a:r>
              <a:rPr lang="ja-JP" altLang="en-US" dirty="0"/>
              <a:t>：</a:t>
            </a:r>
          </a:p>
          <a:p>
            <a:pPr lvl="1" eaLnBrk="1" hangingPunct="1"/>
            <a:r>
              <a:rPr lang="en-US" altLang="ja-JP" dirty="0"/>
              <a:t>Scheme 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chemeClr val="tx2"/>
                </a:solidFill>
              </a:rPr>
              <a:t>式</a:t>
            </a:r>
            <a:r>
              <a:rPr lang="ja-JP" altLang="en-US" dirty="0"/>
              <a:t>を入力すると：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計算が行われて，</a:t>
            </a:r>
            <a:r>
              <a:rPr lang="ja-JP" altLang="en-US" dirty="0">
                <a:solidFill>
                  <a:schemeClr val="tx2"/>
                </a:solidFill>
              </a:rPr>
              <a:t>実行結果</a:t>
            </a:r>
            <a:r>
              <a:rPr lang="ja-JP" altLang="en-US" dirty="0"/>
              <a:t>が表示される</a:t>
            </a:r>
          </a:p>
          <a:p>
            <a:pPr lvl="1" eaLnBrk="1" hangingPunct="1">
              <a:buFontTx/>
              <a:buNone/>
            </a:pPr>
            <a:endParaRPr lang="ja-JP" altLang="en-US" dirty="0"/>
          </a:p>
          <a:p>
            <a:pPr eaLnBrk="1" hangingPunct="1"/>
            <a:r>
              <a:rPr lang="ja-JP" altLang="en-US" dirty="0">
                <a:solidFill>
                  <a:schemeClr val="accent2"/>
                </a:solidFill>
              </a:rPr>
              <a:t>プログラム機能</a:t>
            </a:r>
            <a:r>
              <a:rPr lang="ja-JP" altLang="en-US" dirty="0"/>
              <a:t>：</a:t>
            </a:r>
          </a:p>
          <a:p>
            <a:pPr lvl="1" eaLnBrk="1" hangingPunct="1"/>
            <a:r>
              <a:rPr lang="en-US" altLang="ja-JP" dirty="0"/>
              <a:t>Scheme 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chemeClr val="tx2"/>
                </a:solidFill>
              </a:rPr>
              <a:t>プログラム</a:t>
            </a:r>
            <a:r>
              <a:rPr lang="ja-JP" altLang="en-US" dirty="0"/>
              <a:t>を入力すると：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プログラムが記憶され，</a:t>
            </a:r>
            <a:r>
              <a:rPr lang="ja-JP" altLang="en-US" dirty="0">
                <a:solidFill>
                  <a:schemeClr val="tx2"/>
                </a:solidFill>
              </a:rPr>
              <a:t>後で何度でも実行</a:t>
            </a:r>
            <a:r>
              <a:rPr lang="ja-JP" altLang="en-US" dirty="0"/>
              <a:t>できる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84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例題１．簡単な数式　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308" y="862920"/>
            <a:ext cx="7629525" cy="1068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次の </a:t>
            </a:r>
            <a:r>
              <a:rPr lang="en-US" altLang="ja-JP"/>
              <a:t>Scheme </a:t>
            </a:r>
            <a:r>
              <a:rPr lang="ja-JP" altLang="en-US"/>
              <a:t>の式を </a:t>
            </a:r>
            <a:r>
              <a:rPr lang="en-US" altLang="ja-JP"/>
              <a:t>DrScheme </a:t>
            </a:r>
            <a:r>
              <a:rPr lang="ja-JP" altLang="en-US"/>
              <a:t>の実行用ウインドウに入力し，実行してみる</a:t>
            </a:r>
            <a:endParaRPr lang="ja-JP" altLang="en-US" sz="3600"/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33158" y="343467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25220" y="2091645"/>
          <a:ext cx="465931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Microsoft 数式 3.0" r:id="rId3" imgW="1536033" imgH="393529" progId="Equation.3">
                  <p:embed/>
                </p:oleObj>
              </mc:Choice>
              <mc:Fallback>
                <p:oleObj name="Microsoft 数式 3.0" r:id="rId3" imgW="1536033" imgH="393529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220" y="2091645"/>
                        <a:ext cx="4659313" cy="1193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1845" y="3561670"/>
            <a:ext cx="7310438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/>
            <a:r>
              <a:rPr lang="en-US" altLang="ja-JP" sz="2800"/>
              <a:t>Scheme </a:t>
            </a:r>
            <a:r>
              <a:rPr lang="ja-JP" altLang="en-US" sz="2800"/>
              <a:t>言語で書くと：　</a:t>
            </a:r>
          </a:p>
          <a:p>
            <a:pPr eaLnBrk="1" hangingPunct="1"/>
            <a:endParaRPr lang="ja-JP" altLang="en-US" sz="2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28483" y="4126820"/>
            <a:ext cx="34067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2))</a:t>
            </a:r>
            <a:endParaRPr lang="ja-JP" altLang="en-US" sz="360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846095" y="3337832"/>
            <a:ext cx="614363" cy="35401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AutoShape 13"/>
          <p:cNvSpPr>
            <a:spLocks/>
          </p:cNvSpPr>
          <p:nvPr/>
        </p:nvSpPr>
        <p:spPr bwMode="auto">
          <a:xfrm>
            <a:off x="6165433" y="4236357"/>
            <a:ext cx="271462" cy="2065338"/>
          </a:xfrm>
          <a:prstGeom prst="rightBrace">
            <a:avLst>
              <a:gd name="adj1" fmla="val 63402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30558" y="5069795"/>
            <a:ext cx="25161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の式 </a:t>
            </a:r>
          </a:p>
        </p:txBody>
      </p:sp>
    </p:spTree>
    <p:extLst>
      <p:ext uri="{BB962C8B-B14F-4D97-AF65-F5344CB8AC3E}">
        <p14:creationId xmlns:p14="http://schemas.microsoft.com/office/powerpoint/2010/main" val="28452318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11163" y="1227138"/>
            <a:ext cx="8545929" cy="58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95525" y="2308225"/>
            <a:ext cx="4243388" cy="25400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</a:t>
            </a:r>
            <a:r>
              <a:rPr lang="en-US" altLang="ja-JP" sz="4000">
                <a:solidFill>
                  <a:srgbClr val="FF3300"/>
                </a:solidFill>
              </a:rPr>
              <a:t>*</a:t>
            </a:r>
            <a:r>
              <a:rPr lang="en-US" altLang="ja-JP" sz="4000"/>
              <a:t> (</a:t>
            </a:r>
            <a:r>
              <a:rPr lang="en-US" altLang="ja-JP" sz="4000">
                <a:solidFill>
                  <a:srgbClr val="FF3300"/>
                </a:solidFill>
              </a:rPr>
              <a:t>+</a:t>
            </a:r>
            <a:r>
              <a:rPr lang="en-US" altLang="ja-JP" sz="40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</a:t>
            </a:r>
            <a:r>
              <a:rPr lang="en-US" altLang="ja-JP" sz="4000">
                <a:solidFill>
                  <a:srgbClr val="FF3300"/>
                </a:solidFill>
              </a:rPr>
              <a:t>/</a:t>
            </a:r>
            <a:r>
              <a:rPr lang="en-US" altLang="ja-JP" sz="4000"/>
              <a:t> (</a:t>
            </a:r>
            <a:r>
              <a:rPr lang="en-US" altLang="ja-JP" sz="4000">
                <a:solidFill>
                  <a:srgbClr val="FF3300"/>
                </a:solidFill>
              </a:rPr>
              <a:t>*</a:t>
            </a:r>
            <a:r>
              <a:rPr lang="en-US" altLang="ja-JP" sz="4000"/>
              <a:t> (</a:t>
            </a:r>
            <a:r>
              <a:rPr lang="en-US" altLang="ja-JP" sz="4000">
                <a:solidFill>
                  <a:srgbClr val="FF3300"/>
                </a:solidFill>
              </a:rPr>
              <a:t>+</a:t>
            </a:r>
            <a:r>
              <a:rPr lang="en-US" altLang="ja-JP" sz="40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    (</a:t>
            </a:r>
            <a:r>
              <a:rPr lang="en-US" altLang="ja-JP" sz="4000">
                <a:solidFill>
                  <a:srgbClr val="FF3300"/>
                </a:solidFill>
              </a:rPr>
              <a:t>/</a:t>
            </a:r>
            <a:r>
              <a:rPr lang="en-US" altLang="ja-JP" sz="4000"/>
              <a:t> 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2))</a:t>
            </a:r>
            <a:endParaRPr lang="ja-JP" altLang="en-US" sz="40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77029" y="6207125"/>
            <a:ext cx="526868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「例題１．簡単な数式」の手順</a:t>
            </a:r>
          </a:p>
        </p:txBody>
      </p:sp>
    </p:spTree>
    <p:extLst>
      <p:ext uri="{BB962C8B-B14F-4D97-AF65-F5344CB8AC3E}">
        <p14:creationId xmlns:p14="http://schemas.microsoft.com/office/powerpoint/2010/main" val="2206260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8050" y="1217613"/>
            <a:ext cx="7302500" cy="5526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257425" y="2632075"/>
            <a:ext cx="67500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式を実行用ウインドウに入力して，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Enter </a:t>
            </a:r>
            <a:r>
              <a:rPr lang="ja-JP" altLang="en-US">
                <a:solidFill>
                  <a:srgbClr val="008000"/>
                </a:solidFill>
              </a:rPr>
              <a:t>キーを押すと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2962275" y="3689350"/>
            <a:ext cx="754063" cy="6159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777875" y="4287838"/>
            <a:ext cx="3189288" cy="125253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「例題１．簡単な数式」の結果 </a:t>
            </a:r>
            <a:r>
              <a:rPr lang="en-US" altLang="ja-JP" sz="4000" dirty="0"/>
              <a:t>(1/2)</a:t>
            </a:r>
          </a:p>
        </p:txBody>
      </p:sp>
    </p:spTree>
    <p:extLst>
      <p:ext uri="{BB962C8B-B14F-4D97-AF65-F5344CB8AC3E}">
        <p14:creationId xmlns:p14="http://schemas.microsoft.com/office/powerpoint/2010/main" val="6813185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1101725"/>
            <a:ext cx="6872288" cy="560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54238" y="2852738"/>
            <a:ext cx="42878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実行結果が表示される</a:t>
            </a: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1363663" y="3527425"/>
            <a:ext cx="1360487" cy="15875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868363" y="5141913"/>
            <a:ext cx="939800" cy="400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「例題１．簡単な数式」の結果 </a:t>
            </a:r>
            <a:r>
              <a:rPr lang="en-US" altLang="ja-JP" sz="4000" dirty="0"/>
              <a:t>(2/2)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156361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29210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tx2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+</a:t>
            </a:r>
            <a:r>
              <a:rPr lang="en-US" altLang="ja-JP" sz="28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</a:t>
            </a:r>
            <a:r>
              <a:rPr lang="en-US" altLang="ja-JP" sz="2800">
                <a:solidFill>
                  <a:schemeClr val="tx2"/>
                </a:solidFill>
              </a:rPr>
              <a:t>/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tx2"/>
                </a:solidFill>
              </a:rPr>
              <a:t>+</a:t>
            </a:r>
            <a:r>
              <a:rPr lang="en-US" altLang="ja-JP" sz="2800"/>
              <a:t> 3 5)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(</a:t>
            </a:r>
            <a:r>
              <a:rPr lang="en-US" altLang="ja-JP" sz="2800">
                <a:solidFill>
                  <a:schemeClr val="tx2"/>
                </a:solidFill>
              </a:rPr>
              <a:t>/</a:t>
            </a:r>
            <a:r>
              <a:rPr lang="en-US" altLang="ja-JP" sz="2800"/>
              <a:t> 30 10))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219700" y="4740275"/>
            <a:ext cx="233838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48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113338" y="1236663"/>
            <a:ext cx="2752725" cy="16954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788025" y="5245100"/>
            <a:ext cx="123348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410325" y="3479800"/>
            <a:ext cx="7938" cy="15716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7651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9027" y="1176338"/>
            <a:ext cx="7772400" cy="692150"/>
          </a:xfrm>
        </p:spPr>
        <p:txBody>
          <a:bodyPr/>
          <a:lstStyle/>
          <a:p>
            <a:pPr eaLnBrk="1" hangingPunct="1"/>
            <a:r>
              <a:rPr lang="ja-JP" altLang="en-US"/>
              <a:t>「スペース（空白文字）」に意味がある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411389" y="2795588"/>
            <a:ext cx="34067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rgbClr val="FF3300"/>
                </a:solidFill>
              </a:rPr>
              <a:t>/ </a:t>
            </a:r>
            <a:r>
              <a:rPr lang="en-US" altLang="ja-JP" sz="3600"/>
              <a:t>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2))</a:t>
            </a:r>
            <a:endParaRPr lang="ja-JP" altLang="en-US" sz="360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4770664" y="2803525"/>
            <a:ext cx="34067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* </a:t>
            </a: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rgbClr val="FF3300"/>
                </a:solidFill>
              </a:rPr>
              <a:t>/ </a:t>
            </a:r>
            <a:r>
              <a:rPr lang="en-US" altLang="ja-JP" sz="3600"/>
              <a:t>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2))</a:t>
            </a:r>
            <a:endParaRPr lang="ja-JP" altLang="en-US" sz="3600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252764" y="2249488"/>
            <a:ext cx="23383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間違いの例　１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472339" y="2298700"/>
            <a:ext cx="23383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間違いの例　２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011464" y="2733675"/>
            <a:ext cx="693738" cy="7064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4953227" y="2824163"/>
            <a:ext cx="514350" cy="7064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V="1">
            <a:off x="1136877" y="3440113"/>
            <a:ext cx="138112" cy="1981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V="1">
            <a:off x="5135789" y="3503613"/>
            <a:ext cx="138113" cy="1981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49464" y="5413376"/>
            <a:ext cx="413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＋の後にスペースが無い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770664" y="5421313"/>
            <a:ext cx="413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＊の後にスペースが無い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よくある間違い</a:t>
            </a:r>
          </a:p>
        </p:txBody>
      </p:sp>
    </p:spTree>
    <p:extLst>
      <p:ext uri="{BB962C8B-B14F-4D97-AF65-F5344CB8AC3E}">
        <p14:creationId xmlns:p14="http://schemas.microsoft.com/office/powerpoint/2010/main" val="35541553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713" y="1168400"/>
            <a:ext cx="4978400" cy="4057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108075" y="5303838"/>
            <a:ext cx="736611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＋</a:t>
            </a:r>
            <a:r>
              <a:rPr lang="en-US" altLang="ja-JP" sz="2800" dirty="0"/>
              <a:t>, </a:t>
            </a:r>
            <a:r>
              <a:rPr lang="ja-JP" altLang="en-US" sz="2800" dirty="0" err="1"/>
              <a:t>ー</a:t>
            </a:r>
            <a:r>
              <a:rPr lang="en-US" altLang="ja-JP" sz="2800" dirty="0"/>
              <a:t>, </a:t>
            </a:r>
            <a:r>
              <a:rPr lang="ja-JP" altLang="en-US" sz="2800" dirty="0"/>
              <a:t>＊</a:t>
            </a:r>
            <a:r>
              <a:rPr lang="en-US" altLang="ja-JP" sz="2800" dirty="0"/>
              <a:t>, </a:t>
            </a:r>
            <a:r>
              <a:rPr lang="ja-JP" altLang="en-US" sz="2800" dirty="0"/>
              <a:t>／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sqrt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expt</a:t>
            </a:r>
            <a:r>
              <a:rPr lang="en-US" altLang="ja-JP" sz="2800" dirty="0"/>
              <a:t>, remainder </a:t>
            </a:r>
            <a:r>
              <a:rPr lang="ja-JP" altLang="en-US" sz="2800" dirty="0"/>
              <a:t>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の基本的な演算は，すでに，コンピュータ内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に組み込み済み</a:t>
            </a:r>
          </a:p>
        </p:txBody>
      </p:sp>
      <p:sp>
        <p:nvSpPr>
          <p:cNvPr id="50181" name="AutoShape 5"/>
          <p:cNvSpPr>
            <a:spLocks/>
          </p:cNvSpPr>
          <p:nvPr/>
        </p:nvSpPr>
        <p:spPr bwMode="auto">
          <a:xfrm>
            <a:off x="5373688" y="1955800"/>
            <a:ext cx="214312" cy="1595438"/>
          </a:xfrm>
          <a:prstGeom prst="rightBrace">
            <a:avLst>
              <a:gd name="adj1" fmla="val 62037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522913" y="2028825"/>
            <a:ext cx="413385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簡単な数式の実行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では，定義用ウインドウ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は使用しない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定義用ウインドウ</a:t>
            </a:r>
          </a:p>
        </p:txBody>
      </p:sp>
    </p:spTree>
    <p:extLst>
      <p:ext uri="{BB962C8B-B14F-4D97-AF65-F5344CB8AC3E}">
        <p14:creationId xmlns:p14="http://schemas.microsoft.com/office/powerpoint/2010/main" val="10458362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319926" cy="53331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 dirty="0"/>
              <a:t>円の半径 </a:t>
            </a:r>
            <a:r>
              <a:rPr lang="en-US" altLang="ja-JP" sz="3600" dirty="0">
                <a:solidFill>
                  <a:schemeClr val="tx2"/>
                </a:solidFill>
              </a:rPr>
              <a:t>r</a:t>
            </a:r>
            <a:r>
              <a:rPr lang="en-US" altLang="ja-JP" sz="3600" dirty="0"/>
              <a:t> </a:t>
            </a:r>
            <a:r>
              <a:rPr lang="ja-JP" altLang="en-US" sz="3600" dirty="0"/>
              <a:t>から面積を求める関数 </a:t>
            </a:r>
            <a:r>
              <a:rPr lang="en-US" altLang="ja-JP" sz="3600" dirty="0">
                <a:solidFill>
                  <a:schemeClr val="accent2"/>
                </a:solidFill>
              </a:rPr>
              <a:t>area-of-disk</a:t>
            </a:r>
            <a:r>
              <a:rPr lang="en-US" altLang="ja-JP" sz="3600" dirty="0"/>
              <a:t> </a:t>
            </a:r>
            <a:r>
              <a:rPr lang="ja-JP" altLang="en-US" sz="3600" dirty="0"/>
              <a:t>を書き，実行する</a:t>
            </a:r>
          </a:p>
          <a:p>
            <a:pPr>
              <a:lnSpc>
                <a:spcPct val="90000"/>
              </a:lnSpc>
              <a:buNone/>
            </a:pPr>
            <a:endParaRPr lang="ja-JP" altLang="en-US" dirty="0"/>
          </a:p>
          <a:p>
            <a:pPr>
              <a:lnSpc>
                <a:spcPct val="90000"/>
              </a:lnSpc>
              <a:buNone/>
            </a:pPr>
            <a:r>
              <a:rPr lang="ja-JP" altLang="en-US" dirty="0">
                <a:solidFill>
                  <a:srgbClr val="008000"/>
                </a:solidFill>
              </a:rPr>
              <a:t>	 例） </a:t>
            </a:r>
            <a:r>
              <a:rPr lang="en-US" altLang="ja-JP" dirty="0">
                <a:solidFill>
                  <a:srgbClr val="008000"/>
                </a:solidFill>
              </a:rPr>
              <a:t>5  →  78.5</a:t>
            </a:r>
            <a:endParaRPr lang="en-US" altLang="ja-JP" sz="3600" dirty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ja-JP" altLang="en-US" dirty="0"/>
          </a:p>
          <a:p>
            <a:pPr lvl="1">
              <a:lnSpc>
                <a:spcPct val="90000"/>
              </a:lnSpc>
            </a:pPr>
            <a:r>
              <a:rPr lang="ja-JP" altLang="en-US" sz="3200" dirty="0"/>
              <a:t>関数の名前： </a:t>
            </a:r>
            <a:r>
              <a:rPr lang="en-US" altLang="ja-JP" sz="3200" dirty="0">
                <a:solidFill>
                  <a:schemeClr val="accent2"/>
                </a:solidFill>
              </a:rPr>
              <a:t>area-of-disk</a:t>
            </a:r>
            <a:r>
              <a:rPr lang="en-US" altLang="ja-JP" sz="3200" dirty="0"/>
              <a:t> </a:t>
            </a:r>
          </a:p>
          <a:p>
            <a:pPr lvl="1">
              <a:lnSpc>
                <a:spcPct val="90000"/>
              </a:lnSpc>
            </a:pPr>
            <a:r>
              <a:rPr lang="ja-JP" altLang="en-US" sz="3200" dirty="0"/>
              <a:t>パラメータ：  </a:t>
            </a:r>
            <a:r>
              <a:rPr lang="en-US" altLang="ja-JP" sz="3200" dirty="0">
                <a:solidFill>
                  <a:schemeClr val="tx2"/>
                </a:solidFill>
              </a:rPr>
              <a:t>r</a:t>
            </a:r>
            <a:endParaRPr lang="ja-JP" altLang="en-US" dirty="0">
              <a:solidFill>
                <a:schemeClr val="tx2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例題２．円の面積　</a:t>
            </a:r>
          </a:p>
        </p:txBody>
      </p:sp>
    </p:spTree>
    <p:extLst>
      <p:ext uri="{BB962C8B-B14F-4D97-AF65-F5344CB8AC3E}">
        <p14:creationId xmlns:p14="http://schemas.microsoft.com/office/powerpoint/2010/main" val="3141227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93738" y="1066800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2178050"/>
            <a:ext cx="6696075" cy="17494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)</a:t>
            </a:r>
            <a:endParaRPr lang="ja-JP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(*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r</a:t>
            </a:r>
            <a:r>
              <a:rPr lang="en-US" altLang="ja-JP" sz="3600"/>
              <a:t>)))</a:t>
            </a:r>
            <a:endParaRPr lang="ja-JP" altLang="en-US" sz="3600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714375" y="4378325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164115" y="6207125"/>
            <a:ext cx="512354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95388" y="5137150"/>
            <a:ext cx="6696075" cy="6508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5)</a:t>
            </a:r>
            <a:endParaRPr lang="ja-JP" altLang="en-US" sz="36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「例題２．円の面積」の手順</a:t>
            </a:r>
          </a:p>
        </p:txBody>
      </p:sp>
    </p:spTree>
    <p:extLst>
      <p:ext uri="{BB962C8B-B14F-4D97-AF65-F5344CB8AC3E}">
        <p14:creationId xmlns:p14="http://schemas.microsoft.com/office/powerpoint/2010/main" val="28340251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8" y="887413"/>
            <a:ext cx="6435725" cy="4745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3252" name="Text Box 7"/>
          <p:cNvSpPr txBox="1">
            <a:spLocks noChangeArrowheads="1"/>
          </p:cNvSpPr>
          <p:nvPr/>
        </p:nvSpPr>
        <p:spPr bwMode="auto">
          <a:xfrm>
            <a:off x="3387725" y="4160838"/>
            <a:ext cx="51085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まず，定義用ウインドウで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プログラムを編集している</a:t>
            </a:r>
          </a:p>
        </p:txBody>
      </p:sp>
      <p:sp>
        <p:nvSpPr>
          <p:cNvPr id="53253" name="Rectangle 8"/>
          <p:cNvSpPr>
            <a:spLocks noChangeArrowheads="1"/>
          </p:cNvSpPr>
          <p:nvPr/>
        </p:nvSpPr>
        <p:spPr bwMode="auto">
          <a:xfrm>
            <a:off x="250825" y="1930400"/>
            <a:ext cx="6596063" cy="12160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4" name="Line 9"/>
          <p:cNvSpPr>
            <a:spLocks noChangeShapeType="1"/>
          </p:cNvSpPr>
          <p:nvPr/>
        </p:nvSpPr>
        <p:spPr bwMode="auto">
          <a:xfrm flipH="1" flipV="1">
            <a:off x="3294063" y="3132138"/>
            <a:ext cx="669925" cy="1044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「例題２．円の面積」の結果</a:t>
            </a:r>
            <a:r>
              <a:rPr lang="en-US" altLang="ja-JP" sz="4000" dirty="0"/>
              <a:t>(1/4)</a:t>
            </a:r>
          </a:p>
        </p:txBody>
      </p:sp>
    </p:spTree>
    <p:extLst>
      <p:ext uri="{BB962C8B-B14F-4D97-AF65-F5344CB8AC3E}">
        <p14:creationId xmlns:p14="http://schemas.microsoft.com/office/powerpoint/2010/main" val="367662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Scheme </a:t>
            </a:r>
            <a:r>
              <a:rPr lang="ja-JP" altLang="en-US" sz="3600" dirty="0"/>
              <a:t>の計算機能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81450" y="1987550"/>
            <a:ext cx="4640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Scheme </a:t>
            </a:r>
            <a:r>
              <a:rPr lang="ja-JP" altLang="en-US" sz="2800">
                <a:solidFill>
                  <a:schemeClr val="accent2"/>
                </a:solidFill>
              </a:rPr>
              <a:t>の式を入力すると，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975100" y="4729163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計算が行われて表示される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36124080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563" y="1004888"/>
            <a:ext cx="5983287" cy="441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167396" y="3049588"/>
            <a:ext cx="3775075" cy="2246313"/>
          </a:xfrm>
          <a:prstGeom prst="rect">
            <a:avLst/>
          </a:prstGeom>
          <a:solidFill>
            <a:schemeClr val="bg1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Execute </a:t>
            </a:r>
            <a:r>
              <a:rPr lang="ja-JP" altLang="en-US" sz="2800">
                <a:solidFill>
                  <a:srgbClr val="008000"/>
                </a:solidFill>
              </a:rPr>
              <a:t>ボタンを押す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と，定義用ウインドウ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に書いたプログラム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が，コンピュータに読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み込まれる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 flipV="1">
            <a:off x="5397500" y="2293938"/>
            <a:ext cx="1038225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4554538" y="1444625"/>
            <a:ext cx="1274762" cy="8477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H="1" flipV="1">
            <a:off x="3225800" y="4618038"/>
            <a:ext cx="527050" cy="10128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65100" y="3484563"/>
            <a:ext cx="4689475" cy="11191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509837" y="5645151"/>
            <a:ext cx="5519738" cy="1077912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このとき，実行用ウインドウ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の中身はクリアされる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「例題２．円の面積」の結果</a:t>
            </a:r>
            <a:r>
              <a:rPr lang="en-US" altLang="ja-JP" sz="4000" dirty="0"/>
              <a:t>(2/4)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594397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75" y="1050925"/>
            <a:ext cx="6427788" cy="4740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97467" y="5021036"/>
            <a:ext cx="6948487" cy="18161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実行用ウインドウで，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	</a:t>
            </a: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5)</a:t>
            </a:r>
            <a:r>
              <a:rPr lang="en-US" altLang="ja-JP" sz="2800">
                <a:solidFill>
                  <a:srgbClr val="008000"/>
                </a:solidFill>
              </a:rPr>
              <a:t> </a:t>
            </a:r>
            <a:r>
              <a:rPr lang="ja-JP" altLang="en-US" sz="2800">
                <a:solidFill>
                  <a:srgbClr val="008000"/>
                </a:solidFill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と入力して，</a:t>
            </a:r>
            <a:r>
              <a:rPr lang="en-US" altLang="ja-JP" sz="2800">
                <a:solidFill>
                  <a:srgbClr val="008000"/>
                </a:solidFill>
              </a:rPr>
              <a:t>Enter </a:t>
            </a:r>
            <a:r>
              <a:rPr lang="ja-JP" altLang="en-US" sz="2800">
                <a:solidFill>
                  <a:srgbClr val="008000"/>
                </a:solidFill>
              </a:rPr>
              <a:t>キーを押す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（これは，</a:t>
            </a:r>
            <a:r>
              <a:rPr lang="en-US" altLang="ja-JP" sz="2800">
                <a:solidFill>
                  <a:schemeClr val="tx2"/>
                </a:solidFill>
              </a:rPr>
              <a:t>r</a:t>
            </a:r>
            <a:r>
              <a:rPr lang="en-US" altLang="ja-JP" sz="2800">
                <a:solidFill>
                  <a:srgbClr val="008000"/>
                </a:solidFill>
              </a:rPr>
              <a:t> </a:t>
            </a:r>
            <a:r>
              <a:rPr lang="ja-JP" altLang="en-US" sz="2800">
                <a:solidFill>
                  <a:srgbClr val="008000"/>
                </a:solidFill>
              </a:rPr>
              <a:t>の値 を</a:t>
            </a:r>
            <a:r>
              <a:rPr lang="en-US" altLang="ja-JP" sz="2800">
                <a:solidFill>
                  <a:srgbClr val="008000"/>
                </a:solidFill>
              </a:rPr>
              <a:t> 5 </a:t>
            </a:r>
            <a:r>
              <a:rPr lang="ja-JP" altLang="en-US" sz="2800">
                <a:solidFill>
                  <a:srgbClr val="008000"/>
                </a:solidFill>
              </a:rPr>
              <a:t>に設定しての実行）</a:t>
            </a: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 flipV="1">
            <a:off x="3227388" y="4446588"/>
            <a:ext cx="458787" cy="6651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50825" y="4094163"/>
            <a:ext cx="3711575" cy="3540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「例題２．円の面積」の結果</a:t>
            </a:r>
            <a:r>
              <a:rPr lang="en-US" altLang="ja-JP" sz="4000" dirty="0"/>
              <a:t>(3/4)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207631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563" y="914400"/>
            <a:ext cx="6535737" cy="4821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4" name="Line 5"/>
          <p:cNvSpPr>
            <a:spLocks noChangeShapeType="1"/>
          </p:cNvSpPr>
          <p:nvPr/>
        </p:nvSpPr>
        <p:spPr bwMode="auto">
          <a:xfrm flipH="1" flipV="1">
            <a:off x="1123950" y="4594225"/>
            <a:ext cx="2092325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25" name="Rectangle 6"/>
          <p:cNvSpPr>
            <a:spLocks noChangeArrowheads="1"/>
          </p:cNvSpPr>
          <p:nvPr/>
        </p:nvSpPr>
        <p:spPr bwMode="auto">
          <a:xfrm>
            <a:off x="114300" y="3989388"/>
            <a:ext cx="1273175" cy="584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2098675" y="4933950"/>
            <a:ext cx="5237163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78.5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（確かに </a:t>
            </a:r>
            <a:r>
              <a:rPr lang="en-US" altLang="ja-JP">
                <a:solidFill>
                  <a:srgbClr val="008000"/>
                </a:solidFill>
              </a:rPr>
              <a:t>5×5×3.14 = 78.5</a:t>
            </a:r>
            <a:r>
              <a:rPr lang="ja-JP" altLang="en-US">
                <a:solidFill>
                  <a:srgbClr val="008000"/>
                </a:solidFill>
              </a:rPr>
              <a:t>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「例題２．円の面積」の結果</a:t>
            </a:r>
            <a:r>
              <a:rPr lang="en-US" altLang="ja-JP" sz="4000" dirty="0"/>
              <a:t>(4/4)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263034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819150"/>
            <a:ext cx="7097713" cy="597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H="1">
            <a:off x="2592388" y="3546475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33425" y="4702175"/>
            <a:ext cx="2981325" cy="4984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765652" y="1573213"/>
            <a:ext cx="606583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 を</a:t>
            </a:r>
            <a:r>
              <a:rPr lang="en-US" altLang="ja-JP">
                <a:solidFill>
                  <a:srgbClr val="008000"/>
                </a:solidFill>
              </a:rPr>
              <a:t> 10 </a:t>
            </a:r>
            <a:r>
              <a:rPr lang="ja-JP" altLang="en-US">
                <a:solidFill>
                  <a:srgbClr val="008000"/>
                </a:solidFill>
              </a:rPr>
              <a:t>に設定し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ての実行．　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2154238" y="5272088"/>
            <a:ext cx="5545137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314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（確かに </a:t>
            </a:r>
            <a:r>
              <a:rPr lang="en-US" altLang="ja-JP">
                <a:solidFill>
                  <a:srgbClr val="008000"/>
                </a:solidFill>
              </a:rPr>
              <a:t>10×10×3.14 = 314</a:t>
            </a:r>
            <a:r>
              <a:rPr lang="ja-JP" altLang="en-US">
                <a:solidFill>
                  <a:srgbClr val="008000"/>
                </a:solidFill>
              </a:rPr>
              <a:t>）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357188" y="5040313"/>
            <a:ext cx="866775" cy="488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 flipV="1">
            <a:off x="1243013" y="5326063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7039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7841569" cy="51054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①</a:t>
            </a:r>
            <a:r>
              <a:rPr lang="ja-JP" altLang="en-US" sz="2800" dirty="0">
                <a:solidFill>
                  <a:schemeClr val="accent2"/>
                </a:solidFill>
              </a:rPr>
              <a:t>　プログラムを書き，コンピュータに読み込ませる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ja-JP" altLang="en-US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ja-JP" altLang="en-US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ja-JP" altLang="en-US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②</a:t>
            </a:r>
            <a:r>
              <a:rPr lang="ja-JP" altLang="en-US" sz="2800" dirty="0">
                <a:solidFill>
                  <a:schemeClr val="accent2"/>
                </a:solidFill>
              </a:rPr>
              <a:t>　読み込ませたプログラムを実行させる</a:t>
            </a:r>
          </a:p>
        </p:txBody>
      </p:sp>
      <p:sp>
        <p:nvSpPr>
          <p:cNvPr id="58372" name="Text Box 7"/>
          <p:cNvSpPr txBox="1">
            <a:spLocks noChangeArrowheads="1"/>
          </p:cNvSpPr>
          <p:nvPr/>
        </p:nvSpPr>
        <p:spPr bwMode="auto">
          <a:xfrm>
            <a:off x="2065338" y="1692275"/>
            <a:ext cx="2984500" cy="11969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(*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  <a:endParaRPr lang="ja-JP" altLang="en-US" sz="2400"/>
          </a:p>
        </p:txBody>
      </p:sp>
      <p:sp>
        <p:nvSpPr>
          <p:cNvPr id="58373" name="Text Box 9"/>
          <p:cNvSpPr txBox="1">
            <a:spLocks noChangeArrowheads="1"/>
          </p:cNvSpPr>
          <p:nvPr/>
        </p:nvSpPr>
        <p:spPr bwMode="auto">
          <a:xfrm>
            <a:off x="1255713" y="1670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58374" name="Text Box 10"/>
          <p:cNvSpPr txBox="1">
            <a:spLocks noChangeArrowheads="1"/>
          </p:cNvSpPr>
          <p:nvPr/>
        </p:nvSpPr>
        <p:spPr bwMode="auto">
          <a:xfrm>
            <a:off x="2109788" y="4632325"/>
            <a:ext cx="2097087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5)</a:t>
            </a:r>
            <a:endParaRPr lang="ja-JP" altLang="en-US" sz="2400"/>
          </a:p>
        </p:txBody>
      </p:sp>
      <p:sp>
        <p:nvSpPr>
          <p:cNvPr id="58375" name="Text Box 11"/>
          <p:cNvSpPr txBox="1">
            <a:spLocks noChangeArrowheads="1"/>
          </p:cNvSpPr>
          <p:nvPr/>
        </p:nvSpPr>
        <p:spPr bwMode="auto">
          <a:xfrm>
            <a:off x="1223963" y="45847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58376" name="AutoShape 12"/>
          <p:cNvSpPr>
            <a:spLocks/>
          </p:cNvSpPr>
          <p:nvPr/>
        </p:nvSpPr>
        <p:spPr bwMode="auto">
          <a:xfrm>
            <a:off x="5607050" y="1708150"/>
            <a:ext cx="268288" cy="1143000"/>
          </a:xfrm>
          <a:prstGeom prst="rightBrace">
            <a:avLst>
              <a:gd name="adj1" fmla="val 35503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7" name="Text Box 13"/>
          <p:cNvSpPr txBox="1">
            <a:spLocks noChangeArrowheads="1"/>
          </p:cNvSpPr>
          <p:nvPr/>
        </p:nvSpPr>
        <p:spPr bwMode="auto">
          <a:xfrm>
            <a:off x="5972175" y="2054225"/>
            <a:ext cx="30813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Scheme </a:t>
            </a:r>
            <a:r>
              <a:rPr lang="ja-JP" altLang="en-US" sz="2400">
                <a:solidFill>
                  <a:srgbClr val="008000"/>
                </a:solidFill>
              </a:rPr>
              <a:t>のプログラム</a:t>
            </a:r>
          </a:p>
        </p:txBody>
      </p:sp>
      <p:sp>
        <p:nvSpPr>
          <p:cNvPr id="58378" name="AutoShape 14"/>
          <p:cNvSpPr>
            <a:spLocks/>
          </p:cNvSpPr>
          <p:nvPr/>
        </p:nvSpPr>
        <p:spPr bwMode="auto">
          <a:xfrm>
            <a:off x="5675313" y="4633913"/>
            <a:ext cx="268287" cy="1143000"/>
          </a:xfrm>
          <a:prstGeom prst="rightBrace">
            <a:avLst>
              <a:gd name="adj1" fmla="val 35503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9" name="Text Box 15"/>
          <p:cNvSpPr txBox="1">
            <a:spLocks noChangeArrowheads="1"/>
          </p:cNvSpPr>
          <p:nvPr/>
        </p:nvSpPr>
        <p:spPr bwMode="auto">
          <a:xfrm>
            <a:off x="6116638" y="4597400"/>
            <a:ext cx="30813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Scheme </a:t>
            </a:r>
            <a:r>
              <a:rPr lang="ja-JP" altLang="en-US" sz="2400">
                <a:solidFill>
                  <a:srgbClr val="008000"/>
                </a:solidFill>
              </a:rPr>
              <a:t>のプログラム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を実行させるための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Scheme </a:t>
            </a:r>
            <a:r>
              <a:rPr lang="ja-JP" altLang="en-US" sz="2400">
                <a:solidFill>
                  <a:srgbClr val="008000"/>
                </a:solidFill>
              </a:rPr>
              <a:t>の式</a:t>
            </a:r>
          </a:p>
        </p:txBody>
      </p:sp>
      <p:sp>
        <p:nvSpPr>
          <p:cNvPr id="58380" name="Text Box 16"/>
          <p:cNvSpPr txBox="1">
            <a:spLocks noChangeArrowheads="1"/>
          </p:cNvSpPr>
          <p:nvPr/>
        </p:nvSpPr>
        <p:spPr bwMode="auto">
          <a:xfrm>
            <a:off x="2070100" y="5316538"/>
            <a:ext cx="2249488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10)</a:t>
            </a:r>
            <a:endParaRPr lang="ja-JP" altLang="en-US" sz="2400"/>
          </a:p>
        </p:txBody>
      </p:sp>
      <p:sp>
        <p:nvSpPr>
          <p:cNvPr id="58381" name="Text Box 17"/>
          <p:cNvSpPr txBox="1">
            <a:spLocks noChangeArrowheads="1"/>
          </p:cNvSpPr>
          <p:nvPr/>
        </p:nvSpPr>
        <p:spPr bwMode="auto">
          <a:xfrm>
            <a:off x="1973263" y="2984500"/>
            <a:ext cx="264636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円の面積を求める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プログラム</a:t>
            </a:r>
          </a:p>
        </p:txBody>
      </p:sp>
      <p:sp>
        <p:nvSpPr>
          <p:cNvPr id="58382" name="Text Box 18"/>
          <p:cNvSpPr txBox="1">
            <a:spLocks noChangeArrowheads="1"/>
          </p:cNvSpPr>
          <p:nvPr/>
        </p:nvSpPr>
        <p:spPr bwMode="auto">
          <a:xfrm>
            <a:off x="1981200" y="5903913"/>
            <a:ext cx="34925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実際に，半径 </a:t>
            </a:r>
            <a:r>
              <a:rPr lang="en-US" altLang="ja-JP" sz="2400">
                <a:solidFill>
                  <a:srgbClr val="008000"/>
                </a:solidFill>
              </a:rPr>
              <a:t>5, </a:t>
            </a:r>
            <a:r>
              <a:rPr lang="ja-JP" altLang="en-US" sz="2400">
                <a:solidFill>
                  <a:srgbClr val="008000"/>
                </a:solidFill>
              </a:rPr>
              <a:t>半径 </a:t>
            </a:r>
            <a:r>
              <a:rPr lang="en-US" altLang="ja-JP" sz="2400">
                <a:solidFill>
                  <a:srgbClr val="008000"/>
                </a:solidFill>
              </a:rPr>
              <a:t>10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の円の面積を求める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プログラム実行までの手順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8062350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887538"/>
            <a:ext cx="8389937" cy="2281237"/>
          </a:xfrm>
        </p:spPr>
        <p:txBody>
          <a:bodyPr/>
          <a:lstStyle/>
          <a:p>
            <a:pPr eaLnBrk="1" hangingPunct="1"/>
            <a:r>
              <a:rPr lang="ja-JP" altLang="en-US" dirty="0"/>
              <a:t>式の中に「関数名」</a:t>
            </a:r>
            <a:r>
              <a:rPr lang="en-US" altLang="ja-JP" dirty="0"/>
              <a:t> </a:t>
            </a:r>
            <a:r>
              <a:rPr lang="ja-JP" altLang="en-US" dirty="0"/>
              <a:t>を書く</a:t>
            </a:r>
          </a:p>
          <a:p>
            <a:pPr lvl="1" eaLnBrk="1" hangingPunct="1">
              <a:buFontTx/>
              <a:buNone/>
            </a:pPr>
            <a:endParaRPr lang="ja-JP" altLang="en-US" dirty="0">
              <a:solidFill>
                <a:srgbClr val="008000"/>
              </a:solidFill>
            </a:endParaRPr>
          </a:p>
          <a:p>
            <a:pPr lvl="1" eaLnBrk="1" hangingPunct="1"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例：　</a:t>
            </a:r>
            <a:r>
              <a:rPr lang="en-US" altLang="ja-JP" sz="3200" dirty="0"/>
              <a:t>(</a:t>
            </a:r>
            <a:r>
              <a:rPr lang="en-US" altLang="ja-JP" sz="3200" dirty="0">
                <a:solidFill>
                  <a:schemeClr val="accent2"/>
                </a:solidFill>
              </a:rPr>
              <a:t>area-of-disk</a:t>
            </a:r>
            <a:r>
              <a:rPr lang="en-US" altLang="ja-JP" sz="3200" dirty="0"/>
              <a:t> 5)</a:t>
            </a:r>
            <a:r>
              <a:rPr lang="ja-JP" altLang="en-US" sz="3200" dirty="0">
                <a:solidFill>
                  <a:srgbClr val="008000"/>
                </a:solidFill>
              </a:rPr>
              <a:t>　</a:t>
            </a:r>
            <a:r>
              <a:rPr lang="en-US" altLang="ja-JP" sz="2800" dirty="0">
                <a:solidFill>
                  <a:srgbClr val="008000"/>
                </a:solidFill>
              </a:rPr>
              <a:t>←</a:t>
            </a:r>
            <a:r>
              <a:rPr lang="ja-JP" altLang="en-US" sz="2800" dirty="0">
                <a:solidFill>
                  <a:srgbClr val="008000"/>
                </a:solidFill>
              </a:rPr>
              <a:t>これも、</a:t>
            </a:r>
            <a:r>
              <a:rPr lang="en-US" altLang="ja-JP" sz="2800" dirty="0">
                <a:solidFill>
                  <a:srgbClr val="008000"/>
                </a:solidFill>
              </a:rPr>
              <a:t>Scheme </a:t>
            </a:r>
            <a:r>
              <a:rPr lang="ja-JP" altLang="en-US" sz="2800" dirty="0">
                <a:solidFill>
                  <a:srgbClr val="008000"/>
                </a:solidFill>
              </a:rPr>
              <a:t>の式</a:t>
            </a:r>
            <a:endParaRPr lang="ja-JP" altLang="en-US" sz="2800" dirty="0"/>
          </a:p>
        </p:txBody>
      </p:sp>
      <p:sp>
        <p:nvSpPr>
          <p:cNvPr id="59396" name="Text Box 9"/>
          <p:cNvSpPr txBox="1">
            <a:spLocks noChangeArrowheads="1"/>
          </p:cNvSpPr>
          <p:nvPr/>
        </p:nvSpPr>
        <p:spPr bwMode="auto">
          <a:xfrm>
            <a:off x="1722438" y="3781425"/>
            <a:ext cx="34163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実際に，半径 </a:t>
            </a:r>
            <a:r>
              <a:rPr lang="en-US" altLang="ja-JP" sz="2800">
                <a:solidFill>
                  <a:srgbClr val="008000"/>
                </a:solidFill>
              </a:rPr>
              <a:t>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の円の面積を求める</a:t>
            </a:r>
          </a:p>
        </p:txBody>
      </p:sp>
      <p:sp>
        <p:nvSpPr>
          <p:cNvPr id="59397" name="Rectangle 10"/>
          <p:cNvSpPr>
            <a:spLocks noChangeArrowheads="1"/>
          </p:cNvSpPr>
          <p:nvPr/>
        </p:nvSpPr>
        <p:spPr bwMode="auto">
          <a:xfrm>
            <a:off x="1722438" y="2781484"/>
            <a:ext cx="2865438" cy="757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プログラムの実行</a:t>
            </a:r>
          </a:p>
        </p:txBody>
      </p:sp>
    </p:spTree>
    <p:extLst>
      <p:ext uri="{BB962C8B-B14F-4D97-AF65-F5344CB8AC3E}">
        <p14:creationId xmlns:p14="http://schemas.microsoft.com/office/powerpoint/2010/main" val="33609044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98425" y="4204154"/>
            <a:ext cx="5622925" cy="1733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　　　　　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  <a:r>
              <a:rPr lang="ja-JP" altLang="en-US" sz="3600">
                <a:solidFill>
                  <a:schemeClr val="accent2"/>
                </a:solidFill>
              </a:rPr>
              <a:t>　　　　　　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500313" y="3313567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 rot="16200000" flipH="1">
            <a:off x="3497262" y="4774067"/>
            <a:ext cx="606425" cy="596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54100" y="1965779"/>
            <a:ext cx="3736975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Scheme </a:t>
            </a:r>
            <a:r>
              <a:rPr lang="ja-JP" altLang="en-US" sz="2800" dirty="0"/>
              <a:t>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プログラム（関数）</a:t>
            </a:r>
            <a:endParaRPr lang="ja-JP" altLang="en-US" sz="2800" dirty="0">
              <a:solidFill>
                <a:srgbClr val="0080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643563" y="1419679"/>
            <a:ext cx="1262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202113" y="4496254"/>
            <a:ext cx="1216025" cy="1192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684838" y="1941967"/>
            <a:ext cx="3136900" cy="11969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(*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  <a:endParaRPr lang="ja-JP" altLang="en-US" sz="240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668963" y="3089729"/>
            <a:ext cx="3057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を読み込ませると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7075488" y="3688217"/>
            <a:ext cx="9525" cy="7953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086475" y="4521654"/>
            <a:ext cx="30575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いったん，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コンピュータ内に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記憶される</a:t>
            </a:r>
          </a:p>
        </p:txBody>
      </p:sp>
    </p:spTree>
    <p:extLst>
      <p:ext uri="{BB962C8B-B14F-4D97-AF65-F5344CB8AC3E}">
        <p14:creationId xmlns:p14="http://schemas.microsoft.com/office/powerpoint/2010/main" val="26691273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36525" y="2924175"/>
            <a:ext cx="5622925" cy="1733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　　　　　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  <a:r>
              <a:rPr lang="ja-JP" altLang="en-US" sz="3600">
                <a:solidFill>
                  <a:schemeClr val="accent2"/>
                </a:solidFill>
              </a:rPr>
              <a:t>　　　　　　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538413" y="203358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 rot="5400000">
            <a:off x="3535362" y="3494088"/>
            <a:ext cx="606425" cy="596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185863" y="1068388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240213" y="3216275"/>
            <a:ext cx="1216025" cy="1192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566988" y="4781550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479550" y="5726113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213475" y="722313"/>
            <a:ext cx="2921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       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267450" y="5200650"/>
            <a:ext cx="233838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78.5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161088" y="1236663"/>
            <a:ext cx="2752725" cy="4318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835775" y="5681663"/>
            <a:ext cx="1233488" cy="4111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423150" y="2236788"/>
            <a:ext cx="7938" cy="31305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65913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130000"/>
              </a:lnSpc>
            </a:pPr>
            <a:r>
              <a:rPr lang="ja-JP" altLang="en-US" sz="3600" dirty="0"/>
              <a:t>次の関数を書き，実行する</a:t>
            </a:r>
          </a:p>
          <a:p>
            <a:pPr marL="838200" lvl="1" indent="-381000">
              <a:lnSpc>
                <a:spcPct val="130000"/>
              </a:lnSpc>
              <a:buNone/>
            </a:pPr>
            <a:r>
              <a:rPr lang="en-US" altLang="ja-JP" sz="3200" dirty="0" err="1">
                <a:solidFill>
                  <a:schemeClr val="accent2"/>
                </a:solidFill>
              </a:rPr>
              <a:t>f1</a:t>
            </a:r>
            <a:r>
              <a:rPr lang="en-US" altLang="ja-JP" sz="3200" dirty="0"/>
              <a:t>: x </a:t>
            </a:r>
            <a:r>
              <a:rPr lang="ja-JP" altLang="en-US" sz="3200" dirty="0"/>
              <a:t>と </a:t>
            </a:r>
            <a:r>
              <a:rPr lang="en-US" altLang="ja-JP" sz="3200" dirty="0"/>
              <a:t>N </a:t>
            </a:r>
            <a:r>
              <a:rPr lang="ja-JP" altLang="en-US" sz="3200" dirty="0"/>
              <a:t>から 「</a:t>
            </a:r>
            <a:r>
              <a:rPr lang="ja-JP" altLang="en-US" sz="3200" dirty="0" err="1"/>
              <a:t>ｘ</a:t>
            </a:r>
            <a:r>
              <a:rPr lang="en-US" altLang="ja-JP" sz="3200" baseline="30000" dirty="0"/>
              <a:t>N</a:t>
            </a:r>
            <a:r>
              <a:rPr lang="ja-JP" altLang="en-US" sz="3200" dirty="0"/>
              <a:t>／</a:t>
            </a:r>
            <a:r>
              <a:rPr lang="en-US" altLang="ja-JP" sz="3200" dirty="0"/>
              <a:t>N」</a:t>
            </a:r>
            <a:r>
              <a:rPr lang="ja-JP" altLang="en-US" sz="3200" dirty="0"/>
              <a:t>を求める</a:t>
            </a:r>
          </a:p>
          <a:p>
            <a:pPr marL="838200" lvl="1" indent="-381000">
              <a:lnSpc>
                <a:spcPct val="130000"/>
              </a:lnSpc>
              <a:buNone/>
            </a:pPr>
            <a:r>
              <a:rPr lang="en-US" altLang="ja-JP" sz="3200" dirty="0" err="1">
                <a:solidFill>
                  <a:schemeClr val="accent2"/>
                </a:solidFill>
              </a:rPr>
              <a:t>f2</a:t>
            </a:r>
            <a:r>
              <a:rPr lang="en-US" altLang="ja-JP" sz="3200" dirty="0"/>
              <a:t>: x </a:t>
            </a:r>
            <a:r>
              <a:rPr lang="ja-JP" altLang="en-US" sz="3200" dirty="0"/>
              <a:t>と </a:t>
            </a:r>
            <a:r>
              <a:rPr lang="en-US" altLang="ja-JP" sz="3200" dirty="0"/>
              <a:t>y </a:t>
            </a:r>
            <a:r>
              <a:rPr lang="ja-JP" altLang="en-US" sz="3200" dirty="0"/>
              <a:t>から 「</a:t>
            </a:r>
            <a:r>
              <a:rPr lang="en-US" altLang="ja-JP" sz="3200" dirty="0"/>
              <a:t>x, y </a:t>
            </a:r>
            <a:r>
              <a:rPr lang="ja-JP" altLang="en-US" sz="3200" dirty="0"/>
              <a:t>のうち大きいほう」を求める</a:t>
            </a:r>
          </a:p>
          <a:p>
            <a:pPr marL="838200" lvl="1" indent="-381000">
              <a:lnSpc>
                <a:spcPct val="130000"/>
              </a:lnSpc>
              <a:buNone/>
            </a:pPr>
            <a:r>
              <a:rPr lang="en-US" altLang="ja-JP" sz="3200" dirty="0" err="1">
                <a:solidFill>
                  <a:schemeClr val="accent2"/>
                </a:solidFill>
              </a:rPr>
              <a:t>f3</a:t>
            </a:r>
            <a:r>
              <a:rPr lang="en-US" altLang="ja-JP" sz="3200" dirty="0"/>
              <a:t>: x </a:t>
            </a:r>
            <a:r>
              <a:rPr lang="ja-JP" altLang="en-US" sz="3200" dirty="0"/>
              <a:t>から 「</a:t>
            </a:r>
            <a:r>
              <a:rPr lang="en-US" altLang="ja-JP" sz="3200" dirty="0"/>
              <a:t>x </a:t>
            </a:r>
            <a:r>
              <a:rPr lang="ja-JP" altLang="en-US" sz="3200" dirty="0"/>
              <a:t>を１００で割った余り」を求める</a:t>
            </a:r>
          </a:p>
          <a:p>
            <a:pPr marL="838200" lvl="1" indent="-381000">
              <a:lnSpc>
                <a:spcPct val="130000"/>
              </a:lnSpc>
              <a:buNone/>
            </a:pPr>
            <a:r>
              <a:rPr lang="en-US" altLang="ja-JP" sz="3200" dirty="0" err="1">
                <a:solidFill>
                  <a:schemeClr val="accent2"/>
                </a:solidFill>
              </a:rPr>
              <a:t>f4</a:t>
            </a:r>
            <a:r>
              <a:rPr lang="en-US" altLang="ja-JP" sz="3200" dirty="0"/>
              <a:t>: x </a:t>
            </a:r>
            <a:r>
              <a:rPr lang="ja-JP" altLang="en-US" sz="3200" dirty="0"/>
              <a:t>から 「</a:t>
            </a:r>
            <a:r>
              <a:rPr lang="en-US" altLang="ja-JP" sz="3200" dirty="0"/>
              <a:t>x </a:t>
            </a:r>
            <a:r>
              <a:rPr lang="ja-JP" altLang="en-US" sz="3200" dirty="0"/>
              <a:t>を１００で割った商」を求める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例題３．簡単なプログラム　</a:t>
            </a:r>
          </a:p>
        </p:txBody>
      </p:sp>
    </p:spTree>
    <p:extLst>
      <p:ext uri="{BB962C8B-B14F-4D97-AF65-F5344CB8AC3E}">
        <p14:creationId xmlns:p14="http://schemas.microsoft.com/office/powerpoint/2010/main" val="41553181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28827" y="560388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89202" y="1550988"/>
            <a:ext cx="6696075" cy="28321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f1 </a:t>
            </a:r>
            <a:r>
              <a:rPr lang="en-US" altLang="ja-JP" sz="2800">
                <a:solidFill>
                  <a:schemeClr val="tx2"/>
                </a:solidFill>
              </a:rPr>
              <a:t>x 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(/ (expt </a:t>
            </a:r>
            <a:r>
              <a:rPr lang="en-US" altLang="ja-JP" sz="2800">
                <a:solidFill>
                  <a:schemeClr val="tx2"/>
                </a:solidFill>
              </a:rPr>
              <a:t>x 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f2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(max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))</a:t>
            </a:r>
            <a:endParaRPr lang="ja-JP" altLang="en-US" sz="2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f3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(remainder </a:t>
            </a:r>
            <a:r>
              <a:rPr lang="en-US" altLang="ja-JP" sz="2800">
                <a:solidFill>
                  <a:schemeClr val="tx2"/>
                </a:solidFill>
              </a:rPr>
              <a:t>x </a:t>
            </a:r>
            <a:r>
              <a:rPr lang="en-US" altLang="ja-JP" sz="2800"/>
              <a:t>100))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f4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(quotient </a:t>
            </a:r>
            <a:r>
              <a:rPr lang="en-US" altLang="ja-JP" sz="2800">
                <a:solidFill>
                  <a:schemeClr val="tx2"/>
                </a:solidFill>
              </a:rPr>
              <a:t>x </a:t>
            </a:r>
            <a:r>
              <a:rPr lang="en-US" altLang="ja-JP" sz="2800"/>
              <a:t>100))</a:t>
            </a:r>
            <a:endParaRPr lang="ja-JP" altLang="en-US" sz="280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71689" y="4314826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556001" y="6357485"/>
            <a:ext cx="480422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08252" y="4862513"/>
            <a:ext cx="6696075" cy="1466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f1</a:t>
            </a:r>
            <a:r>
              <a:rPr lang="en-US" altLang="ja-JP" sz="2800"/>
              <a:t> 2 5)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f3</a:t>
            </a:r>
            <a:r>
              <a:rPr lang="en-US" altLang="ja-JP" sz="2800"/>
              <a:t> 123)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f4</a:t>
            </a:r>
            <a:r>
              <a:rPr lang="en-US" altLang="ja-JP" sz="2800"/>
              <a:t> 123)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「例題３．簡単なプログラム」の手順</a:t>
            </a:r>
          </a:p>
        </p:txBody>
      </p:sp>
    </p:spTree>
    <p:extLst>
      <p:ext uri="{BB962C8B-B14F-4D97-AF65-F5344CB8AC3E}">
        <p14:creationId xmlns:p14="http://schemas.microsoft.com/office/powerpoint/2010/main" val="9587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Scheme </a:t>
            </a:r>
            <a:r>
              <a:rPr lang="ja-JP" altLang="en-US" dirty="0"/>
              <a:t>のプログラム機能 (1/2)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827088" y="3225800"/>
            <a:ext cx="5622925" cy="1733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　　　　　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  <a:r>
              <a:rPr lang="ja-JP" altLang="en-US" sz="3600">
                <a:solidFill>
                  <a:schemeClr val="accent2"/>
                </a:solidFill>
              </a:rPr>
              <a:t>　　　　　　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228975" y="23352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6200000" flipH="1">
            <a:off x="4225925" y="3795713"/>
            <a:ext cx="606425" cy="596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876425" y="987425"/>
            <a:ext cx="3497263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プログラム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429125" y="2166938"/>
            <a:ext cx="392271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Scheme </a:t>
            </a:r>
            <a:r>
              <a:rPr lang="ja-JP" altLang="en-US" sz="2800" dirty="0">
                <a:solidFill>
                  <a:schemeClr val="accent2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読み込ませると ・・・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057650" y="5141913"/>
            <a:ext cx="41338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いったん，プログラムが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記憶される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930775" y="3517900"/>
            <a:ext cx="1216025" cy="11922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40696137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25400"/>
            <a:ext cx="67691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669042" y="4294188"/>
            <a:ext cx="63404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293813" y="1079500"/>
            <a:ext cx="3571875" cy="22812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H="1" flipV="1">
            <a:off x="3294063" y="3348038"/>
            <a:ext cx="593725" cy="9461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465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19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0"/>
            <a:ext cx="6599237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4562475" y="1303338"/>
            <a:ext cx="3127375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確かに </a:t>
            </a:r>
            <a:r>
              <a:rPr lang="en-US" altLang="ja-JP">
                <a:solidFill>
                  <a:srgbClr val="008000"/>
                </a:solidFill>
              </a:rPr>
              <a:t>2</a:t>
            </a:r>
            <a:r>
              <a:rPr lang="en-US" altLang="ja-JP" baseline="30000">
                <a:solidFill>
                  <a:srgbClr val="008000"/>
                </a:solidFill>
              </a:rPr>
              <a:t>5</a:t>
            </a:r>
            <a:r>
              <a:rPr lang="en-US" altLang="ja-JP">
                <a:solidFill>
                  <a:srgbClr val="008000"/>
                </a:solidFill>
              </a:rPr>
              <a:t>/5 = 6.4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>
            <a:off x="957263" y="3886200"/>
            <a:ext cx="814387" cy="320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1" name="Line 7"/>
          <p:cNvSpPr>
            <a:spLocks noChangeShapeType="1"/>
          </p:cNvSpPr>
          <p:nvPr/>
        </p:nvSpPr>
        <p:spPr bwMode="auto">
          <a:xfrm flipH="1">
            <a:off x="1779588" y="1646238"/>
            <a:ext cx="2789237" cy="23780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2" name="Rectangle 12"/>
          <p:cNvSpPr>
            <a:spLocks noChangeArrowheads="1"/>
          </p:cNvSpPr>
          <p:nvPr/>
        </p:nvSpPr>
        <p:spPr bwMode="auto">
          <a:xfrm>
            <a:off x="931863" y="4941888"/>
            <a:ext cx="814387" cy="320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Rectangle 13"/>
          <p:cNvSpPr>
            <a:spLocks noChangeArrowheads="1"/>
          </p:cNvSpPr>
          <p:nvPr/>
        </p:nvSpPr>
        <p:spPr bwMode="auto">
          <a:xfrm>
            <a:off x="947738" y="5484813"/>
            <a:ext cx="814387" cy="320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4" name="Line 14"/>
          <p:cNvSpPr>
            <a:spLocks noChangeShapeType="1"/>
          </p:cNvSpPr>
          <p:nvPr/>
        </p:nvSpPr>
        <p:spPr bwMode="auto">
          <a:xfrm flipH="1">
            <a:off x="1754188" y="4394200"/>
            <a:ext cx="2681287" cy="7175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5" name="Line 15"/>
          <p:cNvSpPr>
            <a:spLocks noChangeShapeType="1"/>
          </p:cNvSpPr>
          <p:nvPr/>
        </p:nvSpPr>
        <p:spPr bwMode="auto">
          <a:xfrm flipH="1" flipV="1">
            <a:off x="1760538" y="5656263"/>
            <a:ext cx="2636837" cy="2714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6" name="Text Box 16"/>
          <p:cNvSpPr txBox="1">
            <a:spLocks noChangeArrowheads="1"/>
          </p:cNvSpPr>
          <p:nvPr/>
        </p:nvSpPr>
        <p:spPr bwMode="auto">
          <a:xfrm>
            <a:off x="4427538" y="3840163"/>
            <a:ext cx="387826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確かに </a:t>
            </a:r>
            <a:r>
              <a:rPr lang="en-US" altLang="ja-JP">
                <a:solidFill>
                  <a:srgbClr val="008000"/>
                </a:solidFill>
              </a:rPr>
              <a:t>123 </a:t>
            </a:r>
            <a:r>
              <a:rPr lang="ja-JP" altLang="en-US">
                <a:solidFill>
                  <a:srgbClr val="008000"/>
                </a:solidFill>
              </a:rPr>
              <a:t>を </a:t>
            </a:r>
            <a:r>
              <a:rPr lang="en-US" altLang="ja-JP">
                <a:solidFill>
                  <a:srgbClr val="008000"/>
                </a:solidFill>
              </a:rPr>
              <a:t>100 </a:t>
            </a:r>
            <a:r>
              <a:rPr lang="ja-JP" altLang="en-US">
                <a:solidFill>
                  <a:srgbClr val="008000"/>
                </a:solidFill>
              </a:rPr>
              <a:t>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割った余りは，</a:t>
            </a:r>
            <a:r>
              <a:rPr lang="en-US" altLang="ja-JP">
                <a:solidFill>
                  <a:srgbClr val="008000"/>
                </a:solidFill>
              </a:rPr>
              <a:t>23</a:t>
            </a:r>
          </a:p>
        </p:txBody>
      </p:sp>
      <p:sp>
        <p:nvSpPr>
          <p:cNvPr id="65547" name="Text Box 17"/>
          <p:cNvSpPr txBox="1">
            <a:spLocks noChangeArrowheads="1"/>
          </p:cNvSpPr>
          <p:nvPr/>
        </p:nvSpPr>
        <p:spPr bwMode="auto">
          <a:xfrm>
            <a:off x="4419600" y="5380038"/>
            <a:ext cx="3878263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確かに </a:t>
            </a:r>
            <a:r>
              <a:rPr lang="en-US" altLang="ja-JP">
                <a:solidFill>
                  <a:srgbClr val="008000"/>
                </a:solidFill>
              </a:rPr>
              <a:t>123 </a:t>
            </a:r>
            <a:r>
              <a:rPr lang="ja-JP" altLang="en-US">
                <a:solidFill>
                  <a:srgbClr val="008000"/>
                </a:solidFill>
              </a:rPr>
              <a:t>を </a:t>
            </a:r>
            <a:r>
              <a:rPr lang="en-US" altLang="ja-JP">
                <a:solidFill>
                  <a:srgbClr val="008000"/>
                </a:solidFill>
              </a:rPr>
              <a:t>100 </a:t>
            </a:r>
            <a:r>
              <a:rPr lang="ja-JP" altLang="en-US">
                <a:solidFill>
                  <a:srgbClr val="008000"/>
                </a:solidFill>
              </a:rPr>
              <a:t>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割った商は，</a:t>
            </a:r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65548" name="Rectangle 20"/>
          <p:cNvSpPr>
            <a:spLocks noChangeArrowheads="1"/>
          </p:cNvSpPr>
          <p:nvPr/>
        </p:nvSpPr>
        <p:spPr bwMode="auto">
          <a:xfrm>
            <a:off x="896938" y="4427538"/>
            <a:ext cx="814387" cy="320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9" name="Line 21"/>
          <p:cNvSpPr>
            <a:spLocks noChangeShapeType="1"/>
          </p:cNvSpPr>
          <p:nvPr/>
        </p:nvSpPr>
        <p:spPr bwMode="auto">
          <a:xfrm flipH="1">
            <a:off x="1693863" y="2925763"/>
            <a:ext cx="2901950" cy="16891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50" name="Text Box 22"/>
          <p:cNvSpPr txBox="1">
            <a:spLocks noChangeArrowheads="1"/>
          </p:cNvSpPr>
          <p:nvPr/>
        </p:nvSpPr>
        <p:spPr bwMode="auto">
          <a:xfrm>
            <a:off x="3887788" y="2620963"/>
            <a:ext cx="5211762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確かに,  3, 4 の大きい方は 4</a:t>
            </a:r>
            <a:endParaRPr lang="en-US" altLang="ja-JP">
              <a:solidFill>
                <a:srgbClr val="008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3785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570038"/>
            <a:ext cx="8793162" cy="50990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2800"/>
              <a:t>ｘ</a:t>
            </a:r>
            <a:r>
              <a:rPr lang="en-US" altLang="ja-JP" sz="2800" baseline="30000"/>
              <a:t>N</a:t>
            </a:r>
            <a:r>
              <a:rPr lang="ja-JP" altLang="en-US" sz="2800"/>
              <a:t>／</a:t>
            </a:r>
            <a:r>
              <a:rPr lang="en-US" altLang="ja-JP" sz="2800"/>
              <a:t>N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/>
              <a:t>		(/ (expt </a:t>
            </a:r>
            <a:r>
              <a:rPr lang="en-US" altLang="ja-JP" sz="2800">
                <a:solidFill>
                  <a:schemeClr val="tx2"/>
                </a:solidFill>
              </a:rPr>
              <a:t>x 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		</a:t>
            </a:r>
            <a:r>
              <a:rPr lang="ja-JP" altLang="en-US" sz="2800"/>
              <a:t>・・・　２変数の式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x, y </a:t>
            </a:r>
            <a:r>
              <a:rPr lang="ja-JP" altLang="en-US" sz="2800"/>
              <a:t>のうち大きいほう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	(max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			</a:t>
            </a:r>
            <a:r>
              <a:rPr lang="ja-JP" altLang="en-US" sz="2800"/>
              <a:t>・・・　２変数の式	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 sz="2800"/>
              <a:t>x </a:t>
            </a:r>
            <a:r>
              <a:rPr lang="ja-JP" altLang="en-US" sz="2800"/>
              <a:t>を１００で割った余り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(remainder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100)		</a:t>
            </a:r>
            <a:r>
              <a:rPr lang="ja-JP" altLang="en-US" sz="2800"/>
              <a:t>・・・　１変数の式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2800"/>
              <a:t>ｘを１００で割った商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(quotient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100)		</a:t>
            </a:r>
            <a:r>
              <a:rPr lang="ja-JP" altLang="en-US" sz="2800"/>
              <a:t>・・・　１変数の式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04788" y="1119188"/>
            <a:ext cx="72628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関数の本体には「変数を含む式」を書くことになる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7829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Scheme </a:t>
            </a:r>
            <a:r>
              <a:rPr lang="ja-JP" altLang="en-US" sz="3200" dirty="0"/>
              <a:t>の式の例</a:t>
            </a:r>
            <a:br>
              <a:rPr lang="ja-JP" altLang="en-US" sz="3200" dirty="0"/>
            </a:br>
            <a:r>
              <a:rPr lang="ja-JP" altLang="en-US" sz="3200" dirty="0"/>
              <a:t>変数が登場するもの</a:t>
            </a:r>
          </a:p>
        </p:txBody>
      </p:sp>
    </p:spTree>
    <p:extLst>
      <p:ext uri="{BB962C8B-B14F-4D97-AF65-F5344CB8AC3E}">
        <p14:creationId xmlns:p14="http://schemas.microsoft.com/office/powerpoint/2010/main" val="41883282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/>
              <a:t>2-4 </a:t>
            </a:r>
            <a:r>
              <a:rPr lang="ja-JP" altLang="en-US" sz="4400"/>
              <a:t>課題</a:t>
            </a:r>
            <a:endParaRPr lang="ja-JP" altLang="en-US" sz="44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245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811338"/>
            <a:ext cx="7199313" cy="3268662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</a:pPr>
            <a:r>
              <a:rPr lang="ja-JP" altLang="en-US"/>
              <a:t>ドル </a:t>
            </a:r>
            <a:r>
              <a:rPr lang="en-US" altLang="ja-JP">
                <a:solidFill>
                  <a:schemeClr val="tx2"/>
                </a:solidFill>
              </a:rPr>
              <a:t>d</a:t>
            </a:r>
            <a:r>
              <a:rPr lang="en-US" altLang="ja-JP"/>
              <a:t> </a:t>
            </a:r>
            <a:r>
              <a:rPr lang="ja-JP" altLang="en-US"/>
              <a:t>から円を求める関数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d2y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marL="990600" lvl="1" indent="-533400" eaLnBrk="1" hangingPunct="1">
              <a:lnSpc>
                <a:spcPct val="125000"/>
              </a:lnSpc>
            </a:pPr>
            <a:r>
              <a:rPr lang="en-US" altLang="ja-JP"/>
              <a:t>define </a:t>
            </a:r>
            <a:r>
              <a:rPr lang="ja-JP" altLang="en-US"/>
              <a:t>を使うこと</a:t>
            </a:r>
          </a:p>
          <a:p>
            <a:pPr marL="990600" lvl="1" indent="-533400" eaLnBrk="1" hangingPunct="1">
              <a:lnSpc>
                <a:spcPct val="125000"/>
              </a:lnSpc>
            </a:pPr>
            <a:r>
              <a:rPr lang="ja-JP" altLang="en-US"/>
              <a:t>１ドルは，１２０．５３円とする</a:t>
            </a:r>
          </a:p>
          <a:p>
            <a:pPr marL="990600" lvl="1" indent="-533400" eaLnBrk="1" hangingPunct="1">
              <a:lnSpc>
                <a:spcPct val="125000"/>
              </a:lnSpc>
            </a:pPr>
            <a:endParaRPr lang="ja-JP" altLang="en-US"/>
          </a:p>
          <a:p>
            <a:pPr marL="609600" indent="-609600" eaLnBrk="1" hangingPunct="1"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課題１．ドルから円への変換</a:t>
            </a:r>
          </a:p>
        </p:txBody>
      </p:sp>
    </p:spTree>
    <p:extLst>
      <p:ext uri="{BB962C8B-B14F-4D97-AF65-F5344CB8AC3E}">
        <p14:creationId xmlns:p14="http://schemas.microsoft.com/office/powerpoint/2010/main" val="36176421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181100"/>
            <a:ext cx="8001000" cy="4738688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 </a:t>
            </a:r>
            <a:r>
              <a:rPr lang="ja-JP" altLang="en-US" sz="3600"/>
              <a:t>から「10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 + 30」 </a:t>
            </a:r>
            <a:r>
              <a:rPr lang="ja-JP" altLang="en-US" sz="3600"/>
              <a:t>を求める関数 </a:t>
            </a:r>
            <a:r>
              <a:rPr lang="en-US" altLang="ja-JP" sz="3600">
                <a:solidFill>
                  <a:schemeClr val="accent2"/>
                </a:solidFill>
              </a:rPr>
              <a:t>foo</a:t>
            </a:r>
            <a:r>
              <a:rPr lang="en-US" altLang="ja-JP" sz="3600"/>
              <a:t> </a:t>
            </a:r>
            <a:r>
              <a:rPr lang="ja-JP" altLang="en-US" sz="3600"/>
              <a:t>を作成し，実行結果を報告しなさい</a:t>
            </a:r>
            <a:endParaRPr lang="en-US" altLang="ja-JP" sz="36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ja-JP" altLang="en-US" sz="24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解答の例：　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</a:t>
            </a:r>
            <a:r>
              <a:rPr lang="en-US" altLang="ja-JP" sz="2400">
                <a:solidFill>
                  <a:srgbClr val="008000"/>
                </a:solidFill>
              </a:rPr>
              <a:t>(define (foo x)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    (+ (* 10 x) 30))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</a:t>
            </a:r>
            <a:r>
              <a:rPr lang="ja-JP" altLang="en-US" sz="2400">
                <a:solidFill>
                  <a:srgbClr val="008000"/>
                </a:solidFill>
              </a:rPr>
              <a:t>実行結果は次の通り．期待通りの結果を得た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&gt; (foo 10)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130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&gt; (foo 20)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230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60388" y="2419350"/>
            <a:ext cx="6684962" cy="347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15950" y="5884863"/>
            <a:ext cx="739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（</a:t>
            </a:r>
            <a:r>
              <a:rPr lang="ja-JP" altLang="en-US" sz="2400" dirty="0"/>
              <a:t>あくまでも解等の例です）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課題のヒント</a:t>
            </a:r>
          </a:p>
        </p:txBody>
      </p:sp>
    </p:spTree>
    <p:extLst>
      <p:ext uri="{BB962C8B-B14F-4D97-AF65-F5344CB8AC3E}">
        <p14:creationId xmlns:p14="http://schemas.microsoft.com/office/powerpoint/2010/main" val="42011313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133475"/>
            <a:ext cx="7772400" cy="927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ここにあるのは「</a:t>
            </a:r>
            <a:r>
              <a:rPr lang="ja-JP" altLang="en-US" sz="2800">
                <a:solidFill>
                  <a:schemeClr val="tx2"/>
                </a:solidFill>
              </a:rPr>
              <a:t>間違い</a:t>
            </a:r>
            <a:r>
              <a:rPr lang="ja-JP" altLang="en-US" sz="2800"/>
              <a:t>」の例です．同じ間違いをしないこと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71475" y="2247900"/>
            <a:ext cx="35702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１．「かっこ」の間違い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879475" y="2855913"/>
            <a:ext cx="2554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define (d2y 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120.53 dollar)</a:t>
            </a:r>
            <a:endParaRPr lang="ja-JP" altLang="en-US" sz="2400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90575" y="3754438"/>
            <a:ext cx="41862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⇒</a:t>
            </a:r>
            <a:r>
              <a:rPr lang="ja-JP" altLang="en-US" sz="2400">
                <a:solidFill>
                  <a:schemeClr val="tx2"/>
                </a:solidFill>
              </a:rPr>
              <a:t>　全体をかっこで囲むこと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98463" y="4356100"/>
            <a:ext cx="3878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２．変数名の対応の間違い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908050" y="4900613"/>
            <a:ext cx="25781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(d2y dollar)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120.53 d))</a:t>
            </a:r>
            <a:endParaRPr lang="ja-JP" altLang="en-US" sz="2400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873125" y="5897563"/>
            <a:ext cx="418623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⇒</a:t>
            </a:r>
            <a:r>
              <a:rPr lang="ja-JP" altLang="en-US" sz="2400">
                <a:solidFill>
                  <a:schemeClr val="tx2"/>
                </a:solidFill>
              </a:rPr>
              <a:t>　変数名 </a:t>
            </a:r>
            <a:r>
              <a:rPr lang="en-US" altLang="ja-JP" sz="2400">
                <a:solidFill>
                  <a:schemeClr val="tx2"/>
                </a:solidFill>
              </a:rPr>
              <a:t>d </a:t>
            </a:r>
            <a:r>
              <a:rPr lang="ja-JP" altLang="en-US" sz="2400">
                <a:solidFill>
                  <a:schemeClr val="tx2"/>
                </a:solidFill>
              </a:rPr>
              <a:t>と </a:t>
            </a:r>
            <a:r>
              <a:rPr lang="en-US" altLang="ja-JP" sz="2400">
                <a:solidFill>
                  <a:schemeClr val="tx2"/>
                </a:solidFill>
              </a:rPr>
              <a:t>dol</a:t>
            </a:r>
            <a:r>
              <a:rPr lang="ja-JP" altLang="en-US" sz="2400">
                <a:solidFill>
                  <a:schemeClr val="tx2"/>
                </a:solidFill>
              </a:rPr>
              <a:t>ｌ</a:t>
            </a:r>
            <a:r>
              <a:rPr lang="en-US" altLang="ja-JP" sz="2400">
                <a:solidFill>
                  <a:schemeClr val="tx2"/>
                </a:solidFill>
              </a:rPr>
              <a:t>ar </a:t>
            </a:r>
            <a:r>
              <a:rPr lang="ja-JP" altLang="en-US" sz="2400">
                <a:solidFill>
                  <a:schemeClr val="tx2"/>
                </a:solidFill>
              </a:rPr>
              <a:t>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どちらか１つにそろえること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4810125" y="223520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３．関数の書き方の間違い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5318125" y="2843213"/>
            <a:ext cx="20986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(d2y)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120.53 d))</a:t>
            </a:r>
            <a:endParaRPr lang="ja-JP" altLang="en-US" sz="2400"/>
          </a:p>
        </p:txBody>
      </p:sp>
      <p:sp>
        <p:nvSpPr>
          <p:cNvPr id="70668" name="Rectangle 13"/>
          <p:cNvSpPr>
            <a:spLocks noChangeArrowheads="1"/>
          </p:cNvSpPr>
          <p:nvPr/>
        </p:nvSpPr>
        <p:spPr bwMode="auto">
          <a:xfrm>
            <a:off x="5394325" y="4921250"/>
            <a:ext cx="2173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(d 2 y d)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120.53 d))</a:t>
            </a:r>
          </a:p>
        </p:txBody>
      </p:sp>
      <p:sp>
        <p:nvSpPr>
          <p:cNvPr id="70669" name="Text Box 14"/>
          <p:cNvSpPr txBox="1">
            <a:spLocks noChangeArrowheads="1"/>
          </p:cNvSpPr>
          <p:nvPr/>
        </p:nvSpPr>
        <p:spPr bwMode="auto">
          <a:xfrm>
            <a:off x="4784725" y="4387850"/>
            <a:ext cx="4186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４．関数名の付け方の間違い</a:t>
            </a:r>
          </a:p>
        </p:txBody>
      </p:sp>
      <p:sp>
        <p:nvSpPr>
          <p:cNvPr id="70670" name="Text Box 15"/>
          <p:cNvSpPr txBox="1">
            <a:spLocks noChangeArrowheads="1"/>
          </p:cNvSpPr>
          <p:nvPr/>
        </p:nvSpPr>
        <p:spPr bwMode="auto">
          <a:xfrm>
            <a:off x="5311775" y="5845175"/>
            <a:ext cx="35493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⇒</a:t>
            </a:r>
            <a:r>
              <a:rPr lang="ja-JP" altLang="en-US" sz="2400" dirty="0">
                <a:solidFill>
                  <a:schemeClr val="tx2"/>
                </a:solidFill>
              </a:rPr>
              <a:t>　「</a:t>
            </a:r>
            <a:r>
              <a:rPr lang="en-US" altLang="ja-JP" sz="2400" dirty="0">
                <a:solidFill>
                  <a:schemeClr val="tx2"/>
                </a:solidFill>
              </a:rPr>
              <a:t>d 2 y</a:t>
            </a:r>
            <a:r>
              <a:rPr lang="ja-JP" altLang="en-US" sz="2400" dirty="0">
                <a:solidFill>
                  <a:schemeClr val="tx2"/>
                </a:solidFill>
              </a:rPr>
              <a:t>」では無く，</a:t>
            </a:r>
            <a:endParaRPr lang="en-US" altLang="ja-JP" sz="24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「</a:t>
            </a:r>
            <a:r>
              <a:rPr lang="en-US" altLang="ja-JP" sz="2400" dirty="0" err="1">
                <a:solidFill>
                  <a:schemeClr val="tx2"/>
                </a:solidFill>
              </a:rPr>
              <a:t>d2y</a:t>
            </a:r>
            <a:r>
              <a:rPr lang="ja-JP" altLang="en-US" sz="2400" dirty="0">
                <a:solidFill>
                  <a:schemeClr val="tx2"/>
                </a:solidFill>
              </a:rPr>
              <a:t>」と書くこと</a:t>
            </a:r>
          </a:p>
        </p:txBody>
      </p:sp>
      <p:sp>
        <p:nvSpPr>
          <p:cNvPr id="70671" name="Text Box 16"/>
          <p:cNvSpPr txBox="1">
            <a:spLocks noChangeArrowheads="1"/>
          </p:cNvSpPr>
          <p:nvPr/>
        </p:nvSpPr>
        <p:spPr bwMode="auto">
          <a:xfrm>
            <a:off x="5214938" y="3789363"/>
            <a:ext cx="34750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⇒</a:t>
            </a:r>
            <a:r>
              <a:rPr lang="ja-JP" altLang="en-US" sz="2400">
                <a:solidFill>
                  <a:schemeClr val="tx2"/>
                </a:solidFill>
              </a:rPr>
              <a:t>　</a:t>
            </a:r>
            <a:r>
              <a:rPr lang="en-US" altLang="ja-JP" sz="2400">
                <a:solidFill>
                  <a:schemeClr val="tx2"/>
                </a:solidFill>
              </a:rPr>
              <a:t>d2y </a:t>
            </a:r>
            <a:r>
              <a:rPr lang="ja-JP" altLang="en-US" sz="2400">
                <a:solidFill>
                  <a:schemeClr val="tx2"/>
                </a:solidFill>
              </a:rPr>
              <a:t>の後に </a:t>
            </a:r>
            <a:r>
              <a:rPr lang="en-US" altLang="ja-JP" sz="2400">
                <a:solidFill>
                  <a:schemeClr val="tx2"/>
                </a:solidFill>
              </a:rPr>
              <a:t>d </a:t>
            </a:r>
            <a:r>
              <a:rPr lang="ja-JP" altLang="en-US" sz="2400">
                <a:solidFill>
                  <a:schemeClr val="tx2"/>
                </a:solidFill>
              </a:rPr>
              <a:t>が必要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課題１のヒント</a:t>
            </a:r>
          </a:p>
        </p:txBody>
      </p:sp>
    </p:spTree>
    <p:extLst>
      <p:ext uri="{BB962C8B-B14F-4D97-AF65-F5344CB8AC3E}">
        <p14:creationId xmlns:p14="http://schemas.microsoft.com/office/powerpoint/2010/main" val="1876015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107" y="1164545"/>
            <a:ext cx="7405688" cy="323532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dirty="0"/>
              <a:t>摂氏（</a:t>
            </a:r>
            <a:r>
              <a:rPr lang="en-US" altLang="ja-JP" dirty="0"/>
              <a:t>Celsius</a:t>
            </a:r>
            <a:r>
              <a:rPr lang="ja-JP" altLang="en-US" dirty="0"/>
              <a:t>） </a:t>
            </a:r>
            <a:r>
              <a:rPr lang="en-US" altLang="ja-JP" dirty="0">
                <a:solidFill>
                  <a:schemeClr val="tx2"/>
                </a:solidFill>
              </a:rPr>
              <a:t>c</a:t>
            </a:r>
            <a:r>
              <a:rPr lang="en-US" altLang="ja-JP" dirty="0"/>
              <a:t> </a:t>
            </a:r>
            <a:r>
              <a:rPr lang="ja-JP" altLang="en-US" dirty="0"/>
              <a:t>から華氏（</a:t>
            </a:r>
            <a:r>
              <a:rPr lang="en-US" altLang="ja-JP" dirty="0"/>
              <a:t>Fahrenheit</a:t>
            </a:r>
            <a:r>
              <a:rPr lang="ja-JP" altLang="en-US" dirty="0"/>
              <a:t>）を求める関数 </a:t>
            </a:r>
            <a:r>
              <a:rPr lang="en-US" altLang="ja-JP" dirty="0" err="1">
                <a:solidFill>
                  <a:schemeClr val="accent2"/>
                </a:solidFill>
              </a:rPr>
              <a:t>c2f</a:t>
            </a:r>
            <a:r>
              <a:rPr lang="en-US" altLang="ja-JP" dirty="0"/>
              <a:t> </a:t>
            </a:r>
            <a:r>
              <a:rPr lang="ja-JP" altLang="en-US" dirty="0"/>
              <a:t>を作成し，実行結果を報告しなさい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en-US" altLang="ja-JP" dirty="0"/>
              <a:t>define </a:t>
            </a:r>
            <a:r>
              <a:rPr lang="ja-JP" altLang="en-US" dirty="0"/>
              <a:t>を使うこと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 dirty="0"/>
              <a:t>摂氏と華氏の変換式：　</a:t>
            </a:r>
            <a:r>
              <a:rPr lang="en-US" altLang="ja-JP" dirty="0"/>
              <a:t>c</a:t>
            </a:r>
            <a:r>
              <a:rPr lang="ja-JP" altLang="en-US" dirty="0"/>
              <a:t>＝</a:t>
            </a:r>
            <a:r>
              <a:rPr lang="en-US" altLang="ja-JP" dirty="0"/>
              <a:t>5×(f-32)/9</a:t>
            </a:r>
            <a:endParaRPr lang="ja-JP" altLang="en-US" dirty="0"/>
          </a:p>
          <a:p>
            <a:pPr marL="609600" indent="-609600" eaLnBrk="1" hangingPunct="1">
              <a:buFontTx/>
              <a:buNone/>
            </a:pPr>
            <a:endParaRPr lang="ja-JP" altLang="en-US" dirty="0"/>
          </a:p>
          <a:p>
            <a:pPr marL="609600" indent="-609600" eaLnBrk="1" hangingPunct="1">
              <a:buFontTx/>
              <a:buNone/>
            </a:pP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課題２．摂氏から華氏への変換</a:t>
            </a:r>
          </a:p>
        </p:txBody>
      </p:sp>
    </p:spTree>
    <p:extLst>
      <p:ext uri="{BB962C8B-B14F-4D97-AF65-F5344CB8AC3E}">
        <p14:creationId xmlns:p14="http://schemas.microsoft.com/office/powerpoint/2010/main" val="66767644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177925"/>
            <a:ext cx="7850187" cy="495617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/>
              <a:t>元利を求める関数 </a:t>
            </a:r>
            <a:r>
              <a:rPr lang="en-US" altLang="ja-JP">
                <a:solidFill>
                  <a:schemeClr val="accent2"/>
                </a:solidFill>
              </a:rPr>
              <a:t>interest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en-US" altLang="ja-JP"/>
              <a:t>define </a:t>
            </a:r>
            <a:r>
              <a:rPr lang="ja-JP" altLang="en-US"/>
              <a:t>を使うこと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/>
              <a:t>元利の計算式：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	 </a:t>
            </a:r>
            <a:r>
              <a:rPr lang="ja-JP" altLang="en-US" b="1"/>
              <a:t>「</a:t>
            </a:r>
            <a:r>
              <a:rPr lang="ja-JP" altLang="en-US"/>
              <a:t>元利 </a:t>
            </a:r>
            <a:r>
              <a:rPr lang="en-US" altLang="ja-JP"/>
              <a:t>= </a:t>
            </a:r>
            <a:r>
              <a:rPr lang="ja-JP" altLang="en-US"/>
              <a:t>元金　</a:t>
            </a:r>
            <a:r>
              <a:rPr lang="en-US" altLang="ja-JP"/>
              <a:t>×</a:t>
            </a:r>
            <a:r>
              <a:rPr lang="ja-JP" altLang="en-US"/>
              <a:t>　（１＋年利）</a:t>
            </a:r>
            <a:r>
              <a:rPr lang="ja-JP" altLang="en-US" baseline="30000"/>
              <a:t>年数</a:t>
            </a:r>
            <a:r>
              <a:rPr lang="ja-JP" altLang="en-US"/>
              <a:t>」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/>
              <a:t>作成した関数を実行し，元金１０００円，年利２％での，５０年後の元利を報告しなさい</a:t>
            </a:r>
          </a:p>
          <a:p>
            <a:pPr marL="609600" indent="-609600" eaLnBrk="1" hangingPunct="1">
              <a:buFontTx/>
              <a:buNone/>
            </a:pPr>
            <a:endParaRPr lang="ja-JP" altLang="en-US"/>
          </a:p>
          <a:p>
            <a:pPr marL="609600" indent="-609600" eaLnBrk="1" hangingPunct="1"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課題３．元利の計算</a:t>
            </a:r>
          </a:p>
        </p:txBody>
      </p:sp>
    </p:spTree>
    <p:extLst>
      <p:ext uri="{BB962C8B-B14F-4D97-AF65-F5344CB8AC3E}">
        <p14:creationId xmlns:p14="http://schemas.microsoft.com/office/powerpoint/2010/main" val="18287874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6700" y="2611438"/>
            <a:ext cx="6289675" cy="4038600"/>
          </a:xfrm>
          <a:ln>
            <a:solidFill>
              <a:srgbClr val="008000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 　</a:t>
            </a:r>
            <a:r>
              <a:rPr lang="en-US" altLang="ja-JP" sz="2400">
                <a:solidFill>
                  <a:srgbClr val="008000"/>
                </a:solidFill>
              </a:rPr>
              <a:t>5 + 5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-5 + 5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3 * 4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8 / 12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(2 + 2) * (((3 + 5) * (30 / 10)) / 2)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3 + 4.5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2</a:t>
            </a:r>
            <a:r>
              <a:rPr lang="ja-JP" altLang="en-US" sz="2400">
                <a:solidFill>
                  <a:srgbClr val="008000"/>
                </a:solidFill>
              </a:rPr>
              <a:t>の平方根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     </a:t>
            </a:r>
            <a:r>
              <a:rPr lang="en-US" altLang="ja-JP" sz="2400">
                <a:solidFill>
                  <a:srgbClr val="008000"/>
                </a:solidFill>
              </a:rPr>
              <a:t>3</a:t>
            </a:r>
            <a:r>
              <a:rPr lang="ja-JP" altLang="en-US" sz="2400">
                <a:solidFill>
                  <a:srgbClr val="008000"/>
                </a:solidFill>
              </a:rPr>
              <a:t>の</a:t>
            </a:r>
            <a:r>
              <a:rPr lang="en-US" altLang="ja-JP" sz="2400">
                <a:solidFill>
                  <a:srgbClr val="008000"/>
                </a:solidFill>
              </a:rPr>
              <a:t>5</a:t>
            </a:r>
            <a:r>
              <a:rPr lang="ja-JP" altLang="en-US" sz="2400">
                <a:solidFill>
                  <a:srgbClr val="008000"/>
                </a:solidFill>
              </a:rPr>
              <a:t>乗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     </a:t>
            </a:r>
            <a:r>
              <a:rPr lang="en-US" altLang="ja-JP" sz="2400">
                <a:solidFill>
                  <a:srgbClr val="008000"/>
                </a:solidFill>
              </a:rPr>
              <a:t>356</a:t>
            </a:r>
            <a:r>
              <a:rPr lang="ja-JP" altLang="en-US" sz="2400">
                <a:solidFill>
                  <a:srgbClr val="008000"/>
                </a:solidFill>
              </a:rPr>
              <a:t>を</a:t>
            </a:r>
            <a:r>
              <a:rPr lang="en-US" altLang="ja-JP" sz="2400">
                <a:solidFill>
                  <a:srgbClr val="008000"/>
                </a:solidFill>
              </a:rPr>
              <a:t>4</a:t>
            </a:r>
            <a:r>
              <a:rPr lang="ja-JP" altLang="en-US" sz="2400">
                <a:solidFill>
                  <a:srgbClr val="008000"/>
                </a:solidFill>
              </a:rPr>
              <a:t>で割った余り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     </a:t>
            </a:r>
            <a:r>
              <a:rPr lang="en-US" altLang="ja-JP" sz="2400">
                <a:solidFill>
                  <a:srgbClr val="008000"/>
                </a:solidFill>
              </a:rPr>
              <a:t>7</a:t>
            </a:r>
            <a:r>
              <a:rPr lang="ja-JP" altLang="en-US" sz="2400">
                <a:solidFill>
                  <a:srgbClr val="008000"/>
                </a:solidFill>
              </a:rPr>
              <a:t>の対数		（但し，</a:t>
            </a:r>
            <a:r>
              <a:rPr lang="en-US" altLang="ja-JP" sz="2400">
                <a:solidFill>
                  <a:srgbClr val="008000"/>
                </a:solidFill>
              </a:rPr>
              <a:t>e </a:t>
            </a:r>
            <a:r>
              <a:rPr lang="ja-JP" altLang="en-US" sz="2400">
                <a:solidFill>
                  <a:srgbClr val="008000"/>
                </a:solidFill>
              </a:rPr>
              <a:t>を底とする）</a:t>
            </a:r>
          </a:p>
          <a:p>
            <a:pPr marL="609600" indent="-609600" eaLnBrk="1" hangingPunct="1">
              <a:lnSpc>
                <a:spcPct val="75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     </a:t>
            </a:r>
            <a:r>
              <a:rPr lang="en-US" altLang="ja-JP" sz="2400">
                <a:solidFill>
                  <a:srgbClr val="008000"/>
                </a:solidFill>
              </a:rPr>
              <a:t>sin (0.7865)   	</a:t>
            </a:r>
            <a:r>
              <a:rPr lang="ja-JP" altLang="en-US" sz="2400">
                <a:solidFill>
                  <a:srgbClr val="008000"/>
                </a:solidFill>
              </a:rPr>
              <a:t>（</a:t>
            </a:r>
            <a:r>
              <a:rPr lang="en-US" altLang="ja-JP" sz="2400">
                <a:solidFill>
                  <a:srgbClr val="008000"/>
                </a:solidFill>
              </a:rPr>
              <a:t>0.7865 </a:t>
            </a:r>
            <a:r>
              <a:rPr lang="ja-JP" altLang="en-US" sz="2400">
                <a:solidFill>
                  <a:srgbClr val="008000"/>
                </a:solidFill>
              </a:rPr>
              <a:t>はラジアン）</a:t>
            </a:r>
            <a:r>
              <a:rPr lang="ja-JP" altLang="en-US"/>
              <a:t> 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15925" y="1004888"/>
            <a:ext cx="7805738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/>
              <a:t>　次の計算を行う </a:t>
            </a:r>
            <a:r>
              <a:rPr lang="en-US" altLang="ja-JP"/>
              <a:t>Scheme </a:t>
            </a:r>
            <a:r>
              <a:rPr lang="ja-JP" altLang="en-US"/>
              <a:t>の式を書き，「</a:t>
            </a:r>
            <a:r>
              <a:rPr lang="en-US" altLang="ja-JP"/>
              <a:t>DrScheme </a:t>
            </a:r>
            <a:r>
              <a:rPr lang="ja-JP" altLang="en-US"/>
              <a:t>の実行用ウインドウ」で実行して，実行結果を報告しなさい</a:t>
            </a: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課題４．</a:t>
            </a:r>
            <a:r>
              <a:rPr lang="en-US" altLang="ja-JP" sz="4000" dirty="0"/>
              <a:t>Scheme </a:t>
            </a:r>
            <a:r>
              <a:rPr lang="ja-JP" altLang="en-US" sz="4000" dirty="0"/>
              <a:t>式</a:t>
            </a:r>
          </a:p>
        </p:txBody>
      </p:sp>
    </p:spTree>
    <p:extLst>
      <p:ext uri="{BB962C8B-B14F-4D97-AF65-F5344CB8AC3E}">
        <p14:creationId xmlns:p14="http://schemas.microsoft.com/office/powerpoint/2010/main" val="224139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528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Scheme </a:t>
            </a:r>
            <a:r>
              <a:rPr lang="ja-JP" altLang="en-US" sz="3600"/>
              <a:t>のプログラム機能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703763" y="6291263"/>
            <a:ext cx="3775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実行結果が表示される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73600" y="4548188"/>
            <a:ext cx="41338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記憶されていた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プログラムが使用される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27088" y="2805113"/>
            <a:ext cx="5622925" cy="1733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　　　　　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  <a:r>
              <a:rPr lang="ja-JP" altLang="en-US" sz="3600">
                <a:solidFill>
                  <a:schemeClr val="accent2"/>
                </a:solidFill>
              </a:rPr>
              <a:t>　　　　　　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228975" y="1914525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rot="5400000">
            <a:off x="4225925" y="3375026"/>
            <a:ext cx="606425" cy="596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876425" y="949325"/>
            <a:ext cx="34972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429125" y="1735138"/>
            <a:ext cx="581501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今度は，読み込ませた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プログラムを実行させると </a:t>
            </a:r>
            <a:r>
              <a:rPr lang="ja-JP" altLang="en-US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930775" y="3097213"/>
            <a:ext cx="1216025" cy="11922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3257550" y="466248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170113" y="560705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7567B-4B5F-490C-8D56-ED31D76F53FA}" type="slidenum">
              <a:rPr lang="ja-JP" altLang="en-US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460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736725"/>
            <a:ext cx="5786438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数値：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</a:t>
            </a:r>
            <a:r>
              <a:rPr lang="en-US" altLang="ja-JP" sz="2800">
                <a:solidFill>
                  <a:srgbClr val="008000"/>
                </a:solidFill>
              </a:rPr>
              <a:t>5, -5, 0.5 </a:t>
            </a:r>
            <a:r>
              <a:rPr lang="ja-JP" altLang="en-US" sz="2800">
                <a:solidFill>
                  <a:srgbClr val="008000"/>
                </a:solidFill>
              </a:rPr>
              <a:t>など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変数名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四則演算子：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</a:t>
            </a:r>
            <a:r>
              <a:rPr lang="en-US" altLang="ja-JP" sz="2800">
                <a:solidFill>
                  <a:srgbClr val="008000"/>
                </a:solidFill>
              </a:rPr>
              <a:t>+, -, *, /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その他の演算子：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</a:t>
            </a:r>
            <a:r>
              <a:rPr lang="en-US" altLang="ja-JP" sz="2800">
                <a:solidFill>
                  <a:srgbClr val="008000"/>
                </a:solidFill>
              </a:rPr>
              <a:t>remainder, quotient, max, min, 	abs, sqrt, expt, log, sin, cos, tan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	</a:t>
            </a:r>
            <a:r>
              <a:rPr lang="en-US" altLang="ja-JP" sz="2800">
                <a:solidFill>
                  <a:srgbClr val="008000"/>
                </a:solidFill>
              </a:rPr>
              <a:t>asin, acos, atan </a:t>
            </a:r>
            <a:r>
              <a:rPr lang="ja-JP" altLang="en-US" sz="2800">
                <a:solidFill>
                  <a:srgbClr val="008000"/>
                </a:solidFill>
              </a:rPr>
              <a:t>など</a:t>
            </a:r>
            <a:endParaRPr lang="ja-JP" altLang="en-US" sz="280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64225" y="1709738"/>
            <a:ext cx="2782888" cy="245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括弧</a:t>
            </a:r>
            <a:br>
              <a:rPr lang="ja-JP" altLang="en-US" sz="2800">
                <a:solidFill>
                  <a:schemeClr val="accent2"/>
                </a:solidFill>
              </a:rPr>
            </a:br>
            <a:r>
              <a:rPr lang="ja-JP" altLang="en-US" sz="2800">
                <a:solidFill>
                  <a:schemeClr val="accent2"/>
                </a:solidFill>
              </a:rPr>
              <a:t>	</a:t>
            </a:r>
            <a:r>
              <a:rPr lang="en-US" altLang="ja-JP" sz="2800">
                <a:solidFill>
                  <a:srgbClr val="008000"/>
                </a:solidFill>
              </a:rPr>
              <a:t>(, )</a:t>
            </a:r>
            <a:r>
              <a:rPr lang="en-US" altLang="ja-JP" sz="280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関数名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>
                <a:solidFill>
                  <a:schemeClr val="accent2"/>
                </a:solidFill>
              </a:rPr>
              <a:t>define</a:t>
            </a:r>
            <a:endParaRPr lang="ja-JP" altLang="en-US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24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77950" y="1112838"/>
            <a:ext cx="613886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Scheme </a:t>
            </a:r>
            <a:r>
              <a:rPr lang="ja-JP" altLang="en-US"/>
              <a:t>の式は，以下の組み合わせ</a:t>
            </a:r>
            <a:endParaRPr lang="ja-JP" altLang="en-US" sz="32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08263" y="5886450"/>
            <a:ext cx="3262312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これ以外にもあるが，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適宜授業で触れていく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Scheme </a:t>
            </a:r>
            <a:r>
              <a:rPr lang="ja-JP" altLang="en-US" sz="3600" dirty="0"/>
              <a:t>の式に登場するもの</a:t>
            </a:r>
          </a:p>
        </p:txBody>
      </p:sp>
    </p:spTree>
    <p:extLst>
      <p:ext uri="{BB962C8B-B14F-4D97-AF65-F5344CB8AC3E}">
        <p14:creationId xmlns:p14="http://schemas.microsoft.com/office/powerpoint/2010/main" val="374839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139825"/>
            <a:ext cx="7772400" cy="54260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5 5)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-5 5)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+</a:t>
            </a:r>
            <a:r>
              <a:rPr lang="en-US" altLang="ja-JP" sz="3600"/>
              <a:t> 0.5 0.5) 	</a:t>
            </a:r>
            <a:endParaRPr lang="ja-JP" altLang="en-US" sz="3600"/>
          </a:p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-</a:t>
            </a:r>
            <a:r>
              <a:rPr lang="en-US" altLang="ja-JP" sz="3600"/>
              <a:t>  5  5)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 </a:t>
            </a:r>
            <a:r>
              <a:rPr lang="en-US" altLang="ja-JP" sz="3600"/>
              <a:t>3  4)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8 12)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ja-JP" sz="3600"/>
          </a:p>
        </p:txBody>
      </p:sp>
      <p:sp>
        <p:nvSpPr>
          <p:cNvPr id="12292" name="AutoShape 4"/>
          <p:cNvSpPr>
            <a:spLocks/>
          </p:cNvSpPr>
          <p:nvPr/>
        </p:nvSpPr>
        <p:spPr bwMode="auto">
          <a:xfrm>
            <a:off x="3084513" y="1900238"/>
            <a:ext cx="285750" cy="728662"/>
          </a:xfrm>
          <a:prstGeom prst="rightBrace">
            <a:avLst>
              <a:gd name="adj1" fmla="val 2125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449638" y="1978025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負の数も扱える</a:t>
            </a:r>
          </a:p>
        </p:txBody>
      </p:sp>
      <p:sp>
        <p:nvSpPr>
          <p:cNvPr id="12294" name="AutoShape 6"/>
          <p:cNvSpPr>
            <a:spLocks/>
          </p:cNvSpPr>
          <p:nvPr/>
        </p:nvSpPr>
        <p:spPr bwMode="auto">
          <a:xfrm>
            <a:off x="3105150" y="3562350"/>
            <a:ext cx="271463" cy="1700213"/>
          </a:xfrm>
          <a:prstGeom prst="rightBrace">
            <a:avLst>
              <a:gd name="adj1" fmla="val 52193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470275" y="4138613"/>
            <a:ext cx="32305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+, -, *, / </a:t>
            </a:r>
            <a:r>
              <a:rPr lang="ja-JP" altLang="en-US">
                <a:solidFill>
                  <a:srgbClr val="008000"/>
                </a:solidFill>
              </a:rPr>
              <a:t>が使える</a:t>
            </a:r>
          </a:p>
        </p:txBody>
      </p:sp>
      <p:sp>
        <p:nvSpPr>
          <p:cNvPr id="12296" name="AutoShape 8"/>
          <p:cNvSpPr>
            <a:spLocks/>
          </p:cNvSpPr>
          <p:nvPr/>
        </p:nvSpPr>
        <p:spPr bwMode="auto">
          <a:xfrm>
            <a:off x="3109913" y="2713038"/>
            <a:ext cx="285750" cy="728662"/>
          </a:xfrm>
          <a:prstGeom prst="rightBrace">
            <a:avLst>
              <a:gd name="adj1" fmla="val 2125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75038" y="2790825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負の数も扱える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793608" y="5176282"/>
            <a:ext cx="2600392" cy="95410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「*」 は掛け算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の意味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88065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 </a:t>
            </a:r>
            <a:r>
              <a:rPr lang="ja-JP" altLang="en-US" sz="4000" dirty="0"/>
              <a:t>の式の例</a:t>
            </a:r>
            <a:br>
              <a:rPr lang="ja-JP" altLang="en-US" sz="4000" dirty="0"/>
            </a:br>
            <a:r>
              <a:rPr lang="ja-JP" altLang="en-US" sz="3600" dirty="0" err="1"/>
              <a:t>ー</a:t>
            </a:r>
            <a:r>
              <a:rPr lang="ja-JP" altLang="en-US" sz="3600" dirty="0"/>
              <a:t> 四則演算 －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47464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2191</Words>
  <Application>Microsoft Office PowerPoint</Application>
  <PresentationFormat>画面に合わせる (4:3)</PresentationFormat>
  <Paragraphs>608</Paragraphs>
  <Slides>69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69</vt:i4>
      </vt:variant>
    </vt:vector>
  </HeadingPairs>
  <TitlesOfParts>
    <vt:vector size="78" baseType="lpstr">
      <vt:lpstr>Arial Unicode MS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Microsoft 数式 3.0</vt:lpstr>
      <vt:lpstr>sp-2. Scheme の式とプログラム </vt:lpstr>
      <vt:lpstr>アウトライン</vt:lpstr>
      <vt:lpstr>2-1 Scheme の式</vt:lpstr>
      <vt:lpstr>Scheme を使ってできること</vt:lpstr>
      <vt:lpstr>Scheme の計算機能</vt:lpstr>
      <vt:lpstr>Scheme のプログラム機能 (1/2)</vt:lpstr>
      <vt:lpstr>Scheme のプログラム機能</vt:lpstr>
      <vt:lpstr>Scheme の式に登場するもの</vt:lpstr>
      <vt:lpstr>Scheme の式の例 ー 四則演算 －</vt:lpstr>
      <vt:lpstr>実行結果の例</vt:lpstr>
      <vt:lpstr>コンピュータが行っていること</vt:lpstr>
      <vt:lpstr>Scheme の式の例 ー 各種の演算 ー</vt:lpstr>
      <vt:lpstr>実行結果の例</vt:lpstr>
      <vt:lpstr>コンピュータが行っていること</vt:lpstr>
      <vt:lpstr>Scheme の式の例 ー 各種の演算 ー</vt:lpstr>
      <vt:lpstr>実行結果の例</vt:lpstr>
      <vt:lpstr>コンピュータが行っていること</vt:lpstr>
      <vt:lpstr>Scheme の式の例 ー 入れ子になった括弧 ー　</vt:lpstr>
      <vt:lpstr>括弧の意味</vt:lpstr>
      <vt:lpstr>実行結果の例</vt:lpstr>
      <vt:lpstr>コンピュータが行っていること</vt:lpstr>
      <vt:lpstr>2-2 Scheme の関数</vt:lpstr>
      <vt:lpstr>プログラムとは</vt:lpstr>
      <vt:lpstr>円の面積</vt:lpstr>
      <vt:lpstr>円の面積を求めるプログラム</vt:lpstr>
      <vt:lpstr>円の面積を求めるプログラム</vt:lpstr>
      <vt:lpstr>関数としてのプログラム</vt:lpstr>
      <vt:lpstr>まとめ</vt:lpstr>
      <vt:lpstr>2-3 パソコン演習</vt:lpstr>
      <vt:lpstr>パソコン演習の進め方</vt:lpstr>
      <vt:lpstr>Scheme プログラミングの手順</vt:lpstr>
      <vt:lpstr>DrScheme の２つのウインドウ</vt:lpstr>
      <vt:lpstr>DrScheme の２つのウインドウ</vt:lpstr>
      <vt:lpstr>DrScheme の Execute ボタン</vt:lpstr>
      <vt:lpstr>DrScheme の２つのウインドウ</vt:lpstr>
      <vt:lpstr>DrScheme でのプログラム保存法</vt:lpstr>
      <vt:lpstr>PowerPoint プレゼンテーション</vt:lpstr>
      <vt:lpstr>DrScheme の使用</vt:lpstr>
      <vt:lpstr>「Intermediate Student」に設定</vt:lpstr>
      <vt:lpstr>例題１．簡単な数式　</vt:lpstr>
      <vt:lpstr>「例題１．簡単な数式」の手順</vt:lpstr>
      <vt:lpstr>「例題１．簡単な数式」の結果 (1/2)</vt:lpstr>
      <vt:lpstr>「例題１．簡単な数式」の結果 (2/2)</vt:lpstr>
      <vt:lpstr>コンピュータが行っていること</vt:lpstr>
      <vt:lpstr>よくある間違い</vt:lpstr>
      <vt:lpstr>定義用ウインドウ</vt:lpstr>
      <vt:lpstr>例題２．円の面積　</vt:lpstr>
      <vt:lpstr>「例題２．円の面積」の手順</vt:lpstr>
      <vt:lpstr>「例題２．円の面積」の結果(1/4)</vt:lpstr>
      <vt:lpstr>「例題２．円の面積」の結果(2/4)</vt:lpstr>
      <vt:lpstr>「例題２．円の面積」の結果(3/4)</vt:lpstr>
      <vt:lpstr>「例題２．円の面積」の結果(4/4)</vt:lpstr>
      <vt:lpstr>　</vt:lpstr>
      <vt:lpstr>プログラム実行までの手順</vt:lpstr>
      <vt:lpstr>プログラムの実行</vt:lpstr>
      <vt:lpstr>コンピュータが行っていること</vt:lpstr>
      <vt:lpstr>コンピュータが行っていること</vt:lpstr>
      <vt:lpstr>例題３．簡単なプログラム　</vt:lpstr>
      <vt:lpstr>「例題３．簡単なプログラム」の手順</vt:lpstr>
      <vt:lpstr>PowerPoint プレゼンテーション</vt:lpstr>
      <vt:lpstr>PowerPoint プレゼンテーション</vt:lpstr>
      <vt:lpstr>Scheme の式の例 変数が登場するもの</vt:lpstr>
      <vt:lpstr>2-4 課題</vt:lpstr>
      <vt:lpstr>課題１．ドルから円への変換</vt:lpstr>
      <vt:lpstr>課題のヒント</vt:lpstr>
      <vt:lpstr>課題１のヒント</vt:lpstr>
      <vt:lpstr>課題２．摂氏から華氏への変換</vt:lpstr>
      <vt:lpstr>課題３．元利の計算</vt:lpstr>
      <vt:lpstr>課題４．Scheme 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Scheme の式とプログラム</dc:title>
  <dc:creator>kaneko kunihiko</dc:creator>
  <cp:lastModifiedBy>me</cp:lastModifiedBy>
  <cp:revision>34</cp:revision>
  <dcterms:created xsi:type="dcterms:W3CDTF">2019-11-02T00:06:04Z</dcterms:created>
  <dcterms:modified xsi:type="dcterms:W3CDTF">2023-01-19T03:59:11Z</dcterms:modified>
</cp:coreProperties>
</file>