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589" r:id="rId2"/>
    <p:sldId id="1055" r:id="rId3"/>
    <p:sldId id="1290" r:id="rId4"/>
    <p:sldId id="1043" r:id="rId5"/>
    <p:sldId id="594" r:id="rId6"/>
    <p:sldId id="1394" r:id="rId7"/>
    <p:sldId id="1348" r:id="rId8"/>
    <p:sldId id="837" r:id="rId9"/>
    <p:sldId id="838" r:id="rId10"/>
    <p:sldId id="1395" r:id="rId11"/>
    <p:sldId id="1396" r:id="rId12"/>
    <p:sldId id="419" r:id="rId13"/>
    <p:sldId id="824" r:id="rId14"/>
    <p:sldId id="1059" r:id="rId15"/>
    <p:sldId id="1397" r:id="rId16"/>
    <p:sldId id="1398" r:id="rId17"/>
    <p:sldId id="1399" r:id="rId18"/>
    <p:sldId id="1400" r:id="rId19"/>
    <p:sldId id="1401" r:id="rId20"/>
    <p:sldId id="1402" r:id="rId21"/>
    <p:sldId id="1403" r:id="rId22"/>
    <p:sldId id="1391" r:id="rId23"/>
    <p:sldId id="1393" r:id="rId24"/>
    <p:sldId id="818" r:id="rId25"/>
    <p:sldId id="820" r:id="rId26"/>
    <p:sldId id="1340" r:id="rId27"/>
    <p:sldId id="896" r:id="rId28"/>
    <p:sldId id="907" r:id="rId29"/>
    <p:sldId id="908" r:id="rId30"/>
    <p:sldId id="1350" r:id="rId31"/>
    <p:sldId id="1334" r:id="rId32"/>
    <p:sldId id="1335" r:id="rId33"/>
    <p:sldId id="1336" r:id="rId34"/>
    <p:sldId id="1337" r:id="rId35"/>
    <p:sldId id="1342" r:id="rId36"/>
    <p:sldId id="1343" r:id="rId37"/>
    <p:sldId id="1351" r:id="rId38"/>
    <p:sldId id="620" r:id="rId39"/>
    <p:sldId id="1316" r:id="rId40"/>
    <p:sldId id="1323" r:id="rId41"/>
    <p:sldId id="1325" r:id="rId42"/>
    <p:sldId id="1328" r:id="rId43"/>
    <p:sldId id="1327" r:id="rId44"/>
    <p:sldId id="1299" r:id="rId45"/>
    <p:sldId id="657" r:id="rId46"/>
    <p:sldId id="1352" r:id="rId47"/>
    <p:sldId id="1303" r:id="rId48"/>
    <p:sldId id="1309" r:id="rId49"/>
    <p:sldId id="1310" r:id="rId50"/>
    <p:sldId id="1311" r:id="rId51"/>
    <p:sldId id="1315" r:id="rId52"/>
    <p:sldId id="1349" r:id="rId53"/>
    <p:sldId id="605" r:id="rId54"/>
    <p:sldId id="841" r:id="rId55"/>
    <p:sldId id="601" r:id="rId56"/>
    <p:sldId id="1046" r:id="rId57"/>
    <p:sldId id="599" r:id="rId58"/>
    <p:sldId id="608" r:id="rId59"/>
    <p:sldId id="609" r:id="rId60"/>
    <p:sldId id="610" r:id="rId61"/>
    <p:sldId id="611" r:id="rId62"/>
    <p:sldId id="612" r:id="rId63"/>
    <p:sldId id="613" r:id="rId64"/>
    <p:sldId id="1047" r:id="rId65"/>
    <p:sldId id="834" r:id="rId66"/>
    <p:sldId id="588" r:id="rId67"/>
    <p:sldId id="796" r:id="rId68"/>
    <p:sldId id="833" r:id="rId69"/>
    <p:sldId id="1346" r:id="rId70"/>
    <p:sldId id="1347" r:id="rId71"/>
    <p:sldId id="1404" r:id="rId7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798"/>
    </p:cViewPr>
  </p:sorterViewPr>
  <p:notesViewPr>
    <p:cSldViewPr snapToGrid="0">
      <p:cViewPr varScale="1">
        <p:scale>
          <a:sx n="44" d="100"/>
          <a:sy n="44" d="100"/>
        </p:scale>
        <p:origin x="188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53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7.png"/><Relationship Id="rId14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53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7.png"/><Relationship Id="rId1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7504-8C9D-480F-B01A-7B86C1514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02F129-EA9B-40F8-B18F-588579562295}">
      <dgm:prSet custT="1"/>
      <dgm:spPr/>
      <dgm:t>
        <a:bodyPr/>
        <a:lstStyle/>
        <a:p>
          <a:pPr>
            <a:defRPr b="1"/>
          </a:pPr>
          <a:r>
            <a:rPr lang="ja-JP" sz="2000"/>
            <a:t>それぞれ特徴がある</a:t>
          </a:r>
          <a:endParaRPr lang="en-US" sz="2000"/>
        </a:p>
      </dgm:t>
    </dgm:pt>
    <dgm:pt modelId="{372DD1B9-16B8-445B-B32B-2E23882D7C66}" type="parTrans" cxnId="{A625F3C1-A9A5-4796-93B2-D6D54696B05D}">
      <dgm:prSet/>
      <dgm:spPr/>
      <dgm:t>
        <a:bodyPr/>
        <a:lstStyle/>
        <a:p>
          <a:endParaRPr lang="en-US" sz="2000"/>
        </a:p>
      </dgm:t>
    </dgm:pt>
    <dgm:pt modelId="{B0B9515F-AE4D-4788-807D-CD571FD7C476}" type="sibTrans" cxnId="{A625F3C1-A9A5-4796-93B2-D6D54696B05D}">
      <dgm:prSet/>
      <dgm:spPr/>
      <dgm:t>
        <a:bodyPr/>
        <a:lstStyle/>
        <a:p>
          <a:endParaRPr lang="en-US" sz="2000"/>
        </a:p>
      </dgm:t>
    </dgm:pt>
    <dgm:pt modelId="{F7EC8854-BF7E-4087-AD29-BEEDE23F496E}">
      <dgm:prSet custT="1"/>
      <dgm:spPr/>
      <dgm:t>
        <a:bodyPr/>
        <a:lstStyle/>
        <a:p>
          <a:pPr>
            <a:defRPr b="1"/>
          </a:pPr>
          <a:r>
            <a:rPr lang="en-US" sz="2000"/>
            <a:t>Java		</a:t>
          </a:r>
        </a:p>
      </dgm:t>
    </dgm:pt>
    <dgm:pt modelId="{5FB077F3-6F90-4EC6-90CB-4563A1F8A56B}" type="parTrans" cxnId="{E1D4D9FE-42FF-4FD1-8EC8-EBAAB13D57EC}">
      <dgm:prSet/>
      <dgm:spPr/>
      <dgm:t>
        <a:bodyPr/>
        <a:lstStyle/>
        <a:p>
          <a:endParaRPr lang="en-US" sz="2000"/>
        </a:p>
      </dgm:t>
    </dgm:pt>
    <dgm:pt modelId="{31081002-9664-4860-91A1-3B0A1B9F4EE3}" type="sibTrans" cxnId="{E1D4D9FE-42FF-4FD1-8EC8-EBAAB13D57EC}">
      <dgm:prSet/>
      <dgm:spPr/>
      <dgm:t>
        <a:bodyPr/>
        <a:lstStyle/>
        <a:p>
          <a:endParaRPr lang="en-US" sz="2000"/>
        </a:p>
      </dgm:t>
    </dgm:pt>
    <dgm:pt modelId="{1D071B22-4B05-4451-9AC3-77750F16C7FC}">
      <dgm:prSet custT="1"/>
      <dgm:spPr/>
      <dgm:t>
        <a:bodyPr/>
        <a:lstStyle/>
        <a:p>
          <a:r>
            <a:rPr lang="ja-JP" sz="2000" dirty="0"/>
            <a:t>ど</a:t>
          </a:r>
          <a:r>
            <a:rPr lang="ja-JP" altLang="en-US" sz="2000" dirty="0"/>
            <a:t>の</a:t>
          </a:r>
          <a:r>
            <a:rPr lang="ja-JP" sz="2000" dirty="0"/>
            <a:t>コンピュータでも同じプログラムが動く．</a:t>
          </a:r>
          <a:endParaRPr lang="en-US" sz="2000" dirty="0"/>
        </a:p>
      </dgm:t>
    </dgm:pt>
    <dgm:pt modelId="{1AC850E4-5087-4958-8FDE-0D365BB50002}" type="parTrans" cxnId="{3D0E1EDC-920F-497F-8F18-62C595C9F581}">
      <dgm:prSet/>
      <dgm:spPr/>
      <dgm:t>
        <a:bodyPr/>
        <a:lstStyle/>
        <a:p>
          <a:endParaRPr lang="en-US" sz="2000"/>
        </a:p>
      </dgm:t>
    </dgm:pt>
    <dgm:pt modelId="{B76D3A9F-39C7-4ECE-98B7-7EE9236D8450}" type="sibTrans" cxnId="{3D0E1EDC-920F-497F-8F18-62C595C9F581}">
      <dgm:prSet/>
      <dgm:spPr/>
      <dgm:t>
        <a:bodyPr/>
        <a:lstStyle/>
        <a:p>
          <a:endParaRPr lang="en-US" sz="2000"/>
        </a:p>
      </dgm:t>
    </dgm:pt>
    <dgm:pt modelId="{4EF86D83-3372-476E-85FB-C1F8C6FC812E}">
      <dgm:prSet custT="1"/>
      <dgm:spPr/>
      <dgm:t>
        <a:bodyPr/>
        <a:lstStyle/>
        <a:p>
          <a:r>
            <a:rPr lang="ja-JP" sz="2000" dirty="0"/>
            <a:t>普及度はトップレベル．</a:t>
          </a:r>
          <a:endParaRPr lang="en-US" sz="2000" dirty="0"/>
        </a:p>
      </dgm:t>
    </dgm:pt>
    <dgm:pt modelId="{3F56A585-D0DF-4F18-A278-91BF0F2581D1}" type="parTrans" cxnId="{CF8B9C81-065F-453B-96B9-9C96819DB109}">
      <dgm:prSet/>
      <dgm:spPr/>
      <dgm:t>
        <a:bodyPr/>
        <a:lstStyle/>
        <a:p>
          <a:endParaRPr lang="en-US" sz="2000"/>
        </a:p>
      </dgm:t>
    </dgm:pt>
    <dgm:pt modelId="{CDFEC304-C9EF-42D9-95F1-38DC1F402C0D}" type="sibTrans" cxnId="{CF8B9C81-065F-453B-96B9-9C96819DB109}">
      <dgm:prSet/>
      <dgm:spPr/>
      <dgm:t>
        <a:bodyPr/>
        <a:lstStyle/>
        <a:p>
          <a:endParaRPr lang="en-US" sz="2000"/>
        </a:p>
      </dgm:t>
    </dgm:pt>
    <dgm:pt modelId="{FB431C7B-4951-40BB-9333-5A9AB07A3BDA}">
      <dgm:prSet custT="1"/>
      <dgm:spPr/>
      <dgm:t>
        <a:bodyPr/>
        <a:lstStyle/>
        <a:p>
          <a:pPr>
            <a:defRPr b="1"/>
          </a:pPr>
          <a:r>
            <a:rPr lang="en-US" sz="2000"/>
            <a:t>Python	</a:t>
          </a:r>
        </a:p>
      </dgm:t>
    </dgm:pt>
    <dgm:pt modelId="{5AB566DC-B763-4AC7-863A-1D10F6773FED}" type="parTrans" cxnId="{D881748E-75BE-49E8-96C4-1327C2F930C2}">
      <dgm:prSet/>
      <dgm:spPr/>
      <dgm:t>
        <a:bodyPr/>
        <a:lstStyle/>
        <a:p>
          <a:endParaRPr lang="en-US" sz="2000"/>
        </a:p>
      </dgm:t>
    </dgm:pt>
    <dgm:pt modelId="{339A8A34-67E3-4719-8196-2843C80556AD}" type="sibTrans" cxnId="{D881748E-75BE-49E8-96C4-1327C2F930C2}">
      <dgm:prSet/>
      <dgm:spPr/>
      <dgm:t>
        <a:bodyPr/>
        <a:lstStyle/>
        <a:p>
          <a:endParaRPr lang="en-US" sz="2000"/>
        </a:p>
      </dgm:t>
    </dgm:pt>
    <dgm:pt modelId="{16DDBF70-9443-4317-8608-19D282AA777A}">
      <dgm:prSet custT="1"/>
      <dgm:spPr/>
      <dgm:t>
        <a:bodyPr/>
        <a:lstStyle/>
        <a:p>
          <a:r>
            <a:rPr lang="ja-JP" sz="2000" dirty="0"/>
            <a:t>初心者向け．そのおかげで，多数の拡張機能も．</a:t>
          </a:r>
          <a:endParaRPr lang="en-US" sz="2000" dirty="0"/>
        </a:p>
      </dgm:t>
    </dgm:pt>
    <dgm:pt modelId="{F670810B-C67C-45E2-8972-2B607D938081}" type="parTrans" cxnId="{639A5262-16C3-4218-A5B5-F3D6C4A097F3}">
      <dgm:prSet/>
      <dgm:spPr/>
      <dgm:t>
        <a:bodyPr/>
        <a:lstStyle/>
        <a:p>
          <a:endParaRPr lang="en-US" sz="2000"/>
        </a:p>
      </dgm:t>
    </dgm:pt>
    <dgm:pt modelId="{ECA162D9-BD21-4E0C-B5CD-D4B8B4307713}" type="sibTrans" cxnId="{639A5262-16C3-4218-A5B5-F3D6C4A097F3}">
      <dgm:prSet/>
      <dgm:spPr/>
      <dgm:t>
        <a:bodyPr/>
        <a:lstStyle/>
        <a:p>
          <a:endParaRPr lang="en-US" sz="2000"/>
        </a:p>
      </dgm:t>
    </dgm:pt>
    <dgm:pt modelId="{EB3D128B-09BC-43F5-9162-001F5A0260B5}">
      <dgm:prSet custT="1"/>
      <dgm:spPr/>
      <dgm:t>
        <a:bodyPr/>
        <a:lstStyle/>
        <a:p>
          <a:pPr>
            <a:defRPr b="1"/>
          </a:pPr>
          <a:r>
            <a:rPr lang="en-US" sz="2000"/>
            <a:t>C / C++ 	</a:t>
          </a:r>
        </a:p>
      </dgm:t>
    </dgm:pt>
    <dgm:pt modelId="{2B1764CF-1E82-492F-808C-A5A10BCE2040}" type="parTrans" cxnId="{547AB8AC-623B-40C1-8783-9ED74F8BC894}">
      <dgm:prSet/>
      <dgm:spPr/>
      <dgm:t>
        <a:bodyPr/>
        <a:lstStyle/>
        <a:p>
          <a:endParaRPr lang="en-US" sz="2000"/>
        </a:p>
      </dgm:t>
    </dgm:pt>
    <dgm:pt modelId="{3C2E9478-DEC8-4FDC-8E93-FF7C93F2D449}" type="sibTrans" cxnId="{547AB8AC-623B-40C1-8783-9ED74F8BC894}">
      <dgm:prSet/>
      <dgm:spPr/>
      <dgm:t>
        <a:bodyPr/>
        <a:lstStyle/>
        <a:p>
          <a:endParaRPr lang="en-US" sz="2000"/>
        </a:p>
      </dgm:t>
    </dgm:pt>
    <dgm:pt modelId="{6A8DC7A2-935A-4019-A3C1-89FFB07EEA5E}">
      <dgm:prSet custT="1"/>
      <dgm:spPr/>
      <dgm:t>
        <a:bodyPr/>
        <a:lstStyle/>
        <a:p>
          <a:r>
            <a:rPr lang="ja-JP" sz="2000" dirty="0"/>
            <a:t>コンピュータの性能を最大限引き出す</a:t>
          </a:r>
          <a:r>
            <a:rPr lang="ja-JP" altLang="en-US" sz="2000" dirty="0"/>
            <a:t>．</a:t>
          </a:r>
          <a:endParaRPr lang="en-US" sz="2000" dirty="0"/>
        </a:p>
      </dgm:t>
    </dgm:pt>
    <dgm:pt modelId="{95A6A471-13E6-48B3-A582-063ED876366C}" type="parTrans" cxnId="{6CF24808-3E98-49B9-BD30-4EF97295BED5}">
      <dgm:prSet/>
      <dgm:spPr/>
      <dgm:t>
        <a:bodyPr/>
        <a:lstStyle/>
        <a:p>
          <a:endParaRPr lang="en-US" sz="2000"/>
        </a:p>
      </dgm:t>
    </dgm:pt>
    <dgm:pt modelId="{3902450E-64D3-4DF1-91F7-F743767E0A4D}" type="sibTrans" cxnId="{6CF24808-3E98-49B9-BD30-4EF97295BED5}">
      <dgm:prSet/>
      <dgm:spPr/>
      <dgm:t>
        <a:bodyPr/>
        <a:lstStyle/>
        <a:p>
          <a:endParaRPr lang="en-US" sz="2000"/>
        </a:p>
      </dgm:t>
    </dgm:pt>
    <dgm:pt modelId="{F425C14C-1BF9-49FA-812D-C183A3DC4664}">
      <dgm:prSet custT="1"/>
      <dgm:spPr/>
      <dgm:t>
        <a:bodyPr/>
        <a:lstStyle/>
        <a:p>
          <a:pPr>
            <a:defRPr b="1"/>
          </a:pPr>
          <a:r>
            <a:rPr lang="en-US" sz="2000"/>
            <a:t>R			</a:t>
          </a:r>
        </a:p>
      </dgm:t>
    </dgm:pt>
    <dgm:pt modelId="{74C20827-4081-4ACC-91B7-B9402737B9A7}" type="parTrans" cxnId="{F1479ECD-8988-4364-8097-93B2AFC97D5E}">
      <dgm:prSet/>
      <dgm:spPr/>
      <dgm:t>
        <a:bodyPr/>
        <a:lstStyle/>
        <a:p>
          <a:endParaRPr lang="en-US" sz="2000"/>
        </a:p>
      </dgm:t>
    </dgm:pt>
    <dgm:pt modelId="{2AEB5216-91A8-48A8-BE4A-45CD43BCC596}" type="sibTrans" cxnId="{F1479ECD-8988-4364-8097-93B2AFC97D5E}">
      <dgm:prSet/>
      <dgm:spPr/>
      <dgm:t>
        <a:bodyPr/>
        <a:lstStyle/>
        <a:p>
          <a:endParaRPr lang="en-US" sz="2000"/>
        </a:p>
      </dgm:t>
    </dgm:pt>
    <dgm:pt modelId="{EB03B293-C161-43D5-821A-D4695D9F4352}">
      <dgm:prSet custT="1"/>
      <dgm:spPr/>
      <dgm:t>
        <a:bodyPr/>
        <a:lstStyle/>
        <a:p>
          <a:r>
            <a:rPr lang="ja-JP" sz="2000"/>
            <a:t>「データ処理」に特化したコマンド言語</a:t>
          </a:r>
          <a:endParaRPr lang="en-US" sz="2000"/>
        </a:p>
      </dgm:t>
    </dgm:pt>
    <dgm:pt modelId="{9CEF4E6C-A31F-4CDA-849E-55017B159951}" type="parTrans" cxnId="{3033593B-9046-4D3E-9B11-458FB3683945}">
      <dgm:prSet/>
      <dgm:spPr/>
      <dgm:t>
        <a:bodyPr/>
        <a:lstStyle/>
        <a:p>
          <a:endParaRPr lang="en-US" sz="2000"/>
        </a:p>
      </dgm:t>
    </dgm:pt>
    <dgm:pt modelId="{FE847EF8-F19E-42B0-B070-6966DC096ABA}" type="sibTrans" cxnId="{3033593B-9046-4D3E-9B11-458FB3683945}">
      <dgm:prSet/>
      <dgm:spPr/>
      <dgm:t>
        <a:bodyPr/>
        <a:lstStyle/>
        <a:p>
          <a:endParaRPr lang="en-US" sz="2000"/>
        </a:p>
      </dgm:t>
    </dgm:pt>
    <dgm:pt modelId="{AE16DAE4-C97F-4BEA-9EB0-E0BC1BFA864A}">
      <dgm:prSet custT="1"/>
      <dgm:spPr/>
      <dgm:t>
        <a:bodyPr/>
        <a:lstStyle/>
        <a:p>
          <a:pPr>
            <a:defRPr b="1"/>
          </a:pPr>
          <a:r>
            <a:rPr lang="en-US" sz="2000"/>
            <a:t>SQL			</a:t>
          </a:r>
        </a:p>
      </dgm:t>
    </dgm:pt>
    <dgm:pt modelId="{E341CBD5-EE6D-460D-A0F3-C608377C3745}" type="parTrans" cxnId="{93F4CD2D-C29B-4531-9EDF-CE0AA1AF968C}">
      <dgm:prSet/>
      <dgm:spPr/>
      <dgm:t>
        <a:bodyPr/>
        <a:lstStyle/>
        <a:p>
          <a:endParaRPr lang="en-US" sz="2000"/>
        </a:p>
      </dgm:t>
    </dgm:pt>
    <dgm:pt modelId="{4F8A938E-9520-44F5-958B-405C3EE6E32E}" type="sibTrans" cxnId="{93F4CD2D-C29B-4531-9EDF-CE0AA1AF968C}">
      <dgm:prSet/>
      <dgm:spPr/>
      <dgm:t>
        <a:bodyPr/>
        <a:lstStyle/>
        <a:p>
          <a:endParaRPr lang="en-US" sz="2000"/>
        </a:p>
      </dgm:t>
    </dgm:pt>
    <dgm:pt modelId="{45535DF1-17E0-4A65-A7D5-69F3A55FA5D0}">
      <dgm:prSet custT="1"/>
      <dgm:spPr/>
      <dgm:t>
        <a:bodyPr/>
        <a:lstStyle/>
        <a:p>
          <a:r>
            <a:rPr lang="ja-JP" sz="2000"/>
            <a:t>「データベース」に特化したコマンド言語</a:t>
          </a:r>
          <a:endParaRPr lang="en-US" sz="2000"/>
        </a:p>
      </dgm:t>
    </dgm:pt>
    <dgm:pt modelId="{BAFF28DA-887D-4FF6-B435-4E58195677C1}" type="parTrans" cxnId="{4FEFA32D-D391-499C-A0AD-8C8E2C0E26E4}">
      <dgm:prSet/>
      <dgm:spPr/>
      <dgm:t>
        <a:bodyPr/>
        <a:lstStyle/>
        <a:p>
          <a:endParaRPr lang="en-US" sz="2000"/>
        </a:p>
      </dgm:t>
    </dgm:pt>
    <dgm:pt modelId="{8F2D5768-3562-4361-BD9D-AA3E4B538872}" type="sibTrans" cxnId="{4FEFA32D-D391-499C-A0AD-8C8E2C0E26E4}">
      <dgm:prSet/>
      <dgm:spPr/>
      <dgm:t>
        <a:bodyPr/>
        <a:lstStyle/>
        <a:p>
          <a:endParaRPr lang="en-US" sz="2000"/>
        </a:p>
      </dgm:t>
    </dgm:pt>
    <dgm:pt modelId="{26E93CB6-5BA0-4F32-B3A5-1B32E5593119}">
      <dgm:prSet custT="1"/>
      <dgm:spPr/>
      <dgm:t>
        <a:bodyPr/>
        <a:lstStyle/>
        <a:p>
          <a:pPr>
            <a:defRPr b="1"/>
          </a:pPr>
          <a:r>
            <a:rPr lang="en-US" sz="2000"/>
            <a:t>MATLAB / Octave	</a:t>
          </a:r>
        </a:p>
      </dgm:t>
    </dgm:pt>
    <dgm:pt modelId="{B49C6F60-3D1C-47CA-9E4C-2DCF29A86F62}" type="parTrans" cxnId="{59CB9A2A-80AE-4FCB-91AF-35337DB74EFA}">
      <dgm:prSet/>
      <dgm:spPr/>
      <dgm:t>
        <a:bodyPr/>
        <a:lstStyle/>
        <a:p>
          <a:endParaRPr lang="en-US" sz="2000"/>
        </a:p>
      </dgm:t>
    </dgm:pt>
    <dgm:pt modelId="{4950526B-0D84-4405-9172-854E83D8898A}" type="sibTrans" cxnId="{59CB9A2A-80AE-4FCB-91AF-35337DB74EFA}">
      <dgm:prSet/>
      <dgm:spPr/>
      <dgm:t>
        <a:bodyPr/>
        <a:lstStyle/>
        <a:p>
          <a:endParaRPr lang="en-US" sz="2000"/>
        </a:p>
      </dgm:t>
    </dgm:pt>
    <dgm:pt modelId="{AF30F617-4E25-486F-BE29-C4848B1083A2}">
      <dgm:prSet custT="1"/>
      <dgm:spPr/>
      <dgm:t>
        <a:bodyPr/>
        <a:lstStyle/>
        <a:p>
          <a:r>
            <a:rPr lang="ja-JP" sz="2000"/>
            <a:t>「数値計算」，「信号処理」などに特化したコマンド言語</a:t>
          </a:r>
          <a:endParaRPr lang="en-US" sz="2000"/>
        </a:p>
      </dgm:t>
    </dgm:pt>
    <dgm:pt modelId="{42F60972-DD67-4195-A167-05A86DFE226A}" type="parTrans" cxnId="{288EAD99-6CCD-4E30-B10D-5F4CB44D87F6}">
      <dgm:prSet/>
      <dgm:spPr/>
      <dgm:t>
        <a:bodyPr/>
        <a:lstStyle/>
        <a:p>
          <a:endParaRPr lang="en-US" sz="2000"/>
        </a:p>
      </dgm:t>
    </dgm:pt>
    <dgm:pt modelId="{6E663389-EBFC-4159-8F18-8056460B6687}" type="sibTrans" cxnId="{288EAD99-6CCD-4E30-B10D-5F4CB44D87F6}">
      <dgm:prSet/>
      <dgm:spPr/>
      <dgm:t>
        <a:bodyPr/>
        <a:lstStyle/>
        <a:p>
          <a:endParaRPr lang="en-US" sz="2000"/>
        </a:p>
      </dgm:t>
    </dgm:pt>
    <dgm:pt modelId="{C0055F46-AE63-4BD8-9C62-B948D75B3138}" type="pres">
      <dgm:prSet presAssocID="{84DB7504-8C9D-480F-B01A-7B86C15148E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1F1B721-E63C-41BA-850B-98BDF48D7B6D}" type="pres">
      <dgm:prSet presAssocID="{8202F129-EA9B-40F8-B18F-588579562295}" presName="compNode" presStyleCnt="0"/>
      <dgm:spPr/>
    </dgm:pt>
    <dgm:pt modelId="{CA5FAA0A-B465-4D95-95FC-94D304BBA4D0}" type="pres">
      <dgm:prSet presAssocID="{8202F129-EA9B-40F8-B18F-58857956229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5DA85D-7113-4E7A-86EB-ED79ED6E41C8}" type="pres">
      <dgm:prSet presAssocID="{8202F129-EA9B-40F8-B18F-588579562295}" presName="iconSpace" presStyleCnt="0"/>
      <dgm:spPr/>
    </dgm:pt>
    <dgm:pt modelId="{2C4FC00F-946A-45C6-9A5C-D5042F3673B9}" type="pres">
      <dgm:prSet presAssocID="{8202F129-EA9B-40F8-B18F-588579562295}" presName="parTx" presStyleLbl="revTx" presStyleIdx="0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0403FA67-4E27-4B6C-ADD6-5BC932EAB15A}" type="pres">
      <dgm:prSet presAssocID="{8202F129-EA9B-40F8-B18F-588579562295}" presName="txSpace" presStyleCnt="0"/>
      <dgm:spPr/>
    </dgm:pt>
    <dgm:pt modelId="{8379923F-AA02-4B63-8DCC-9E46A82D0DA0}" type="pres">
      <dgm:prSet presAssocID="{8202F129-EA9B-40F8-B18F-588579562295}" presName="desTx" presStyleLbl="revTx" presStyleIdx="1" presStyleCnt="14">
        <dgm:presLayoutVars/>
      </dgm:prSet>
      <dgm:spPr/>
    </dgm:pt>
    <dgm:pt modelId="{DA05D1EB-39D6-4931-9F85-152CF281ADCD}" type="pres">
      <dgm:prSet presAssocID="{B0B9515F-AE4D-4788-807D-CD571FD7C476}" presName="sibTrans" presStyleCnt="0"/>
      <dgm:spPr/>
    </dgm:pt>
    <dgm:pt modelId="{DC2184A8-88CB-4BC5-8624-B57F512EE4FF}" type="pres">
      <dgm:prSet presAssocID="{F7EC8854-BF7E-4087-AD29-BEEDE23F496E}" presName="compNode" presStyleCnt="0"/>
      <dgm:spPr/>
    </dgm:pt>
    <dgm:pt modelId="{1CBF0BFA-9446-4350-9873-D795E92046BA}" type="pres">
      <dgm:prSet presAssocID="{F7EC8854-BF7E-4087-AD29-BEEDE23F496E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49F4D7-53B6-401B-8A15-A3F7F72EFDC2}" type="pres">
      <dgm:prSet presAssocID="{F7EC8854-BF7E-4087-AD29-BEEDE23F496E}" presName="iconSpace" presStyleCnt="0"/>
      <dgm:spPr/>
    </dgm:pt>
    <dgm:pt modelId="{5C048B27-4864-41BF-B14F-D7DD75B35B34}" type="pres">
      <dgm:prSet presAssocID="{F7EC8854-BF7E-4087-AD29-BEEDE23F496E}" presName="parTx" presStyleLbl="revTx" presStyleIdx="2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34FAD95E-42B4-44B4-B8B8-D4BB0AC4407A}" type="pres">
      <dgm:prSet presAssocID="{F7EC8854-BF7E-4087-AD29-BEEDE23F496E}" presName="txSpace" presStyleCnt="0"/>
      <dgm:spPr/>
    </dgm:pt>
    <dgm:pt modelId="{B69E8182-6010-41A8-8CFB-7746B4833970}" type="pres">
      <dgm:prSet presAssocID="{F7EC8854-BF7E-4087-AD29-BEEDE23F496E}" presName="desTx" presStyleLbl="revTx" presStyleIdx="3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1A5858E2-9EC9-4CD5-A36F-EF5F63257A9A}" type="pres">
      <dgm:prSet presAssocID="{31081002-9664-4860-91A1-3B0A1B9F4EE3}" presName="sibTrans" presStyleCnt="0"/>
      <dgm:spPr/>
    </dgm:pt>
    <dgm:pt modelId="{5BC37CF6-6B21-4881-8ED1-2151C779CE02}" type="pres">
      <dgm:prSet presAssocID="{FB431C7B-4951-40BB-9333-5A9AB07A3BDA}" presName="compNode" presStyleCnt="0"/>
      <dgm:spPr/>
    </dgm:pt>
    <dgm:pt modelId="{C34AED2E-FDCE-46D9-98C9-F23CE692E80F}" type="pres">
      <dgm:prSet presAssocID="{FB431C7B-4951-40BB-9333-5A9AB07A3BD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00C766-48D6-4DF3-AC0B-55D222EB5ACE}" type="pres">
      <dgm:prSet presAssocID="{FB431C7B-4951-40BB-9333-5A9AB07A3BDA}" presName="iconSpace" presStyleCnt="0"/>
      <dgm:spPr/>
    </dgm:pt>
    <dgm:pt modelId="{4D0B0B3E-DBEB-43B5-A7A8-CFDDCD4B6E9B}" type="pres">
      <dgm:prSet presAssocID="{FB431C7B-4951-40BB-9333-5A9AB07A3BDA}" presName="parTx" presStyleLbl="revTx" presStyleIdx="4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2A900940-2A2C-4549-8AB5-E49107EFF399}" type="pres">
      <dgm:prSet presAssocID="{FB431C7B-4951-40BB-9333-5A9AB07A3BDA}" presName="txSpace" presStyleCnt="0"/>
      <dgm:spPr/>
    </dgm:pt>
    <dgm:pt modelId="{CFBE253C-E0DD-4F4B-BF1D-C79B1E963FFC}" type="pres">
      <dgm:prSet presAssocID="{FB431C7B-4951-40BB-9333-5A9AB07A3BDA}" presName="desTx" presStyleLbl="revTx" presStyleIdx="5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0AB92477-7498-4FF0-B26D-F029B5E37FB0}" type="pres">
      <dgm:prSet presAssocID="{339A8A34-67E3-4719-8196-2843C80556AD}" presName="sibTrans" presStyleCnt="0"/>
      <dgm:spPr/>
    </dgm:pt>
    <dgm:pt modelId="{A7E98EB5-4DE6-4D2B-BE6C-E5DF98871B12}" type="pres">
      <dgm:prSet presAssocID="{EB3D128B-09BC-43F5-9162-001F5A0260B5}" presName="compNode" presStyleCnt="0"/>
      <dgm:spPr/>
    </dgm:pt>
    <dgm:pt modelId="{2744B937-E974-4F66-90C3-056662FF9D80}" type="pres">
      <dgm:prSet presAssocID="{EB3D128B-09BC-43F5-9162-001F5A0260B5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6DAC53-0900-4772-B756-8A270443069B}" type="pres">
      <dgm:prSet presAssocID="{EB3D128B-09BC-43F5-9162-001F5A0260B5}" presName="iconSpace" presStyleCnt="0"/>
      <dgm:spPr/>
    </dgm:pt>
    <dgm:pt modelId="{0AEF1B6C-4A7B-4365-8908-1BFE37B8FB23}" type="pres">
      <dgm:prSet presAssocID="{EB3D128B-09BC-43F5-9162-001F5A0260B5}" presName="parTx" presStyleLbl="revTx" presStyleIdx="6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E303A7B-B3B5-4A5C-BCBF-DC90DE90C2C2}" type="pres">
      <dgm:prSet presAssocID="{EB3D128B-09BC-43F5-9162-001F5A0260B5}" presName="txSpace" presStyleCnt="0"/>
      <dgm:spPr/>
    </dgm:pt>
    <dgm:pt modelId="{E2F7DA72-A315-47C5-BEF2-E3A2D705943F}" type="pres">
      <dgm:prSet presAssocID="{EB3D128B-09BC-43F5-9162-001F5A0260B5}" presName="desTx" presStyleLbl="revTx" presStyleIdx="7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D21B4DF9-C462-4410-A95C-7752F51897CB}" type="pres">
      <dgm:prSet presAssocID="{3C2E9478-DEC8-4FDC-8E93-FF7C93F2D449}" presName="sibTrans" presStyleCnt="0"/>
      <dgm:spPr/>
    </dgm:pt>
    <dgm:pt modelId="{8CFE31CD-51E9-462B-971E-017B83C92424}" type="pres">
      <dgm:prSet presAssocID="{F425C14C-1BF9-49FA-812D-C183A3DC4664}" presName="compNode" presStyleCnt="0"/>
      <dgm:spPr/>
    </dgm:pt>
    <dgm:pt modelId="{F8CFA6DE-5C43-470A-B920-7764985D4256}" type="pres">
      <dgm:prSet presAssocID="{F425C14C-1BF9-49FA-812D-C183A3DC466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BF21F8-12A4-4270-8097-A776B531698A}" type="pres">
      <dgm:prSet presAssocID="{F425C14C-1BF9-49FA-812D-C183A3DC4664}" presName="iconSpace" presStyleCnt="0"/>
      <dgm:spPr/>
    </dgm:pt>
    <dgm:pt modelId="{B67A5EEC-BBB0-4D77-B956-DFE7A89B3A0B}" type="pres">
      <dgm:prSet presAssocID="{F425C14C-1BF9-49FA-812D-C183A3DC4664}" presName="parTx" presStyleLbl="revTx" presStyleIdx="8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DEFEF3A8-8353-4C71-B1C4-6ECDA2C80D9E}" type="pres">
      <dgm:prSet presAssocID="{F425C14C-1BF9-49FA-812D-C183A3DC4664}" presName="txSpace" presStyleCnt="0"/>
      <dgm:spPr/>
    </dgm:pt>
    <dgm:pt modelId="{1E3D9CB9-B201-4402-B818-4448A5432D66}" type="pres">
      <dgm:prSet presAssocID="{F425C14C-1BF9-49FA-812D-C183A3DC4664}" presName="desTx" presStyleLbl="revTx" presStyleIdx="9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BB75EDE0-4CB8-4E52-B0AD-FEE85B742A27}" type="pres">
      <dgm:prSet presAssocID="{2AEB5216-91A8-48A8-BE4A-45CD43BCC596}" presName="sibTrans" presStyleCnt="0"/>
      <dgm:spPr/>
    </dgm:pt>
    <dgm:pt modelId="{025EFCDF-7245-4E26-BAEE-5AF41776FC16}" type="pres">
      <dgm:prSet presAssocID="{AE16DAE4-C97F-4BEA-9EB0-E0BC1BFA864A}" presName="compNode" presStyleCnt="0"/>
      <dgm:spPr/>
    </dgm:pt>
    <dgm:pt modelId="{6645098B-45EB-44E1-99E6-973F1DB89F61}" type="pres">
      <dgm:prSet presAssocID="{AE16DAE4-C97F-4BEA-9EB0-E0BC1BFA864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DB06F83-7C9A-427F-83B5-5D508A177236}" type="pres">
      <dgm:prSet presAssocID="{AE16DAE4-C97F-4BEA-9EB0-E0BC1BFA864A}" presName="iconSpace" presStyleCnt="0"/>
      <dgm:spPr/>
    </dgm:pt>
    <dgm:pt modelId="{D5D6BCB0-FE70-4B57-8663-4E5CA3D4636A}" type="pres">
      <dgm:prSet presAssocID="{AE16DAE4-C97F-4BEA-9EB0-E0BC1BFA864A}" presName="parTx" presStyleLbl="revTx" presStyleIdx="10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EEC14A6F-8D19-4F64-B0E6-9950F55C293C}" type="pres">
      <dgm:prSet presAssocID="{AE16DAE4-C97F-4BEA-9EB0-E0BC1BFA864A}" presName="txSpace" presStyleCnt="0"/>
      <dgm:spPr/>
    </dgm:pt>
    <dgm:pt modelId="{E97475B9-2AA3-4FF5-BE07-39F93E770C6B}" type="pres">
      <dgm:prSet presAssocID="{AE16DAE4-C97F-4BEA-9EB0-E0BC1BFA864A}" presName="desTx" presStyleLbl="revTx" presStyleIdx="11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F6B5B577-AB7D-4112-B3DF-8E9FEB14B94C}" type="pres">
      <dgm:prSet presAssocID="{4F8A938E-9520-44F5-958B-405C3EE6E32E}" presName="sibTrans" presStyleCnt="0"/>
      <dgm:spPr/>
    </dgm:pt>
    <dgm:pt modelId="{F5E6D7FC-260A-4667-BF91-514753FECF03}" type="pres">
      <dgm:prSet presAssocID="{26E93CB6-5BA0-4F32-B3A5-1B32E5593119}" presName="compNode" presStyleCnt="0"/>
      <dgm:spPr/>
    </dgm:pt>
    <dgm:pt modelId="{DF80E3E1-C92F-44F9-B71B-49EABD5ED70F}" type="pres">
      <dgm:prSet presAssocID="{26E93CB6-5BA0-4F32-B3A5-1B32E559311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514775-42AE-4012-BAFD-220D12FED883}" type="pres">
      <dgm:prSet presAssocID="{26E93CB6-5BA0-4F32-B3A5-1B32E5593119}" presName="iconSpace" presStyleCnt="0"/>
      <dgm:spPr/>
    </dgm:pt>
    <dgm:pt modelId="{1EAB8795-71AB-4955-ABEB-560F430E4DE5}" type="pres">
      <dgm:prSet presAssocID="{26E93CB6-5BA0-4F32-B3A5-1B32E5593119}" presName="parTx" presStyleLbl="revTx" presStyleIdx="12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8CE99271-9971-44A2-BF98-6F1012E5719D}" type="pres">
      <dgm:prSet presAssocID="{26E93CB6-5BA0-4F32-B3A5-1B32E5593119}" presName="txSpace" presStyleCnt="0"/>
      <dgm:spPr/>
    </dgm:pt>
    <dgm:pt modelId="{E1E69FBA-0535-4948-9808-EF9F1FD21C6D}" type="pres">
      <dgm:prSet presAssocID="{26E93CB6-5BA0-4F32-B3A5-1B32E5593119}" presName="desTx" presStyleLbl="revTx" presStyleIdx="13" presStyleCnt="14">
        <dgm:presLayoutVars/>
      </dgm:prSet>
      <dgm:spPr/>
      <dgm:t>
        <a:bodyPr/>
        <a:lstStyle/>
        <a:p>
          <a:endParaRPr kumimoji="1" lang="ja-JP" altLang="en-US"/>
        </a:p>
      </dgm:t>
    </dgm:pt>
  </dgm:ptLst>
  <dgm:cxnLst>
    <dgm:cxn modelId="{3033593B-9046-4D3E-9B11-458FB3683945}" srcId="{F425C14C-1BF9-49FA-812D-C183A3DC4664}" destId="{EB03B293-C161-43D5-821A-D4695D9F4352}" srcOrd="0" destOrd="0" parTransId="{9CEF4E6C-A31F-4CDA-849E-55017B159951}" sibTransId="{FE847EF8-F19E-42B0-B070-6966DC096ABA}"/>
    <dgm:cxn modelId="{F22F740D-C4AC-4ED8-9DE3-9BE2D5336AE4}" type="presOf" srcId="{1D071B22-4B05-4451-9AC3-77750F16C7FC}" destId="{B69E8182-6010-41A8-8CFB-7746B4833970}" srcOrd="0" destOrd="0" presId="urn:microsoft.com/office/officeart/2018/5/layout/CenteredIconLabelDescriptionList"/>
    <dgm:cxn modelId="{4FEFA32D-D391-499C-A0AD-8C8E2C0E26E4}" srcId="{AE16DAE4-C97F-4BEA-9EB0-E0BC1BFA864A}" destId="{45535DF1-17E0-4A65-A7D5-69F3A55FA5D0}" srcOrd="0" destOrd="0" parTransId="{BAFF28DA-887D-4FF6-B435-4E58195677C1}" sibTransId="{8F2D5768-3562-4361-BD9D-AA3E4B538872}"/>
    <dgm:cxn modelId="{F44F494B-8AB4-4B3A-A2CF-78DE82B73F27}" type="presOf" srcId="{F425C14C-1BF9-49FA-812D-C183A3DC4664}" destId="{B67A5EEC-BBB0-4D77-B956-DFE7A89B3A0B}" srcOrd="0" destOrd="0" presId="urn:microsoft.com/office/officeart/2018/5/layout/CenteredIconLabelDescriptionList"/>
    <dgm:cxn modelId="{59CB9A2A-80AE-4FCB-91AF-35337DB74EFA}" srcId="{84DB7504-8C9D-480F-B01A-7B86C15148E0}" destId="{26E93CB6-5BA0-4F32-B3A5-1B32E5593119}" srcOrd="6" destOrd="0" parTransId="{B49C6F60-3D1C-47CA-9E4C-2DCF29A86F62}" sibTransId="{4950526B-0D84-4405-9172-854E83D8898A}"/>
    <dgm:cxn modelId="{1189DCE8-7662-45E7-A4D2-38BF8DC99619}" type="presOf" srcId="{EB3D128B-09BC-43F5-9162-001F5A0260B5}" destId="{0AEF1B6C-4A7B-4365-8908-1BFE37B8FB23}" srcOrd="0" destOrd="0" presId="urn:microsoft.com/office/officeart/2018/5/layout/CenteredIconLabelDescriptionList"/>
    <dgm:cxn modelId="{E1D4D9FE-42FF-4FD1-8EC8-EBAAB13D57EC}" srcId="{84DB7504-8C9D-480F-B01A-7B86C15148E0}" destId="{F7EC8854-BF7E-4087-AD29-BEEDE23F496E}" srcOrd="1" destOrd="0" parTransId="{5FB077F3-6F90-4EC6-90CB-4563A1F8A56B}" sibTransId="{31081002-9664-4860-91A1-3B0A1B9F4EE3}"/>
    <dgm:cxn modelId="{CF8B9C81-065F-453B-96B9-9C96819DB109}" srcId="{F7EC8854-BF7E-4087-AD29-BEEDE23F496E}" destId="{4EF86D83-3372-476E-85FB-C1F8C6FC812E}" srcOrd="1" destOrd="0" parTransId="{3F56A585-D0DF-4F18-A278-91BF0F2581D1}" sibTransId="{CDFEC304-C9EF-42D9-95F1-38DC1F402C0D}"/>
    <dgm:cxn modelId="{4AA0BBA7-6711-4195-9D13-1C5D25D047F9}" type="presOf" srcId="{84DB7504-8C9D-480F-B01A-7B86C15148E0}" destId="{C0055F46-AE63-4BD8-9C62-B948D75B3138}" srcOrd="0" destOrd="0" presId="urn:microsoft.com/office/officeart/2018/5/layout/CenteredIconLabelDescriptionList"/>
    <dgm:cxn modelId="{CD3CEC86-0C83-46F5-89BC-042932E79064}" type="presOf" srcId="{26E93CB6-5BA0-4F32-B3A5-1B32E5593119}" destId="{1EAB8795-71AB-4955-ABEB-560F430E4DE5}" srcOrd="0" destOrd="0" presId="urn:microsoft.com/office/officeart/2018/5/layout/CenteredIconLabelDescriptionList"/>
    <dgm:cxn modelId="{6CF24808-3E98-49B9-BD30-4EF97295BED5}" srcId="{EB3D128B-09BC-43F5-9162-001F5A0260B5}" destId="{6A8DC7A2-935A-4019-A3C1-89FFB07EEA5E}" srcOrd="0" destOrd="0" parTransId="{95A6A471-13E6-48B3-A582-063ED876366C}" sibTransId="{3902450E-64D3-4DF1-91F7-F743767E0A4D}"/>
    <dgm:cxn modelId="{D881748E-75BE-49E8-96C4-1327C2F930C2}" srcId="{84DB7504-8C9D-480F-B01A-7B86C15148E0}" destId="{FB431C7B-4951-40BB-9333-5A9AB07A3BDA}" srcOrd="2" destOrd="0" parTransId="{5AB566DC-B763-4AC7-863A-1D10F6773FED}" sibTransId="{339A8A34-67E3-4719-8196-2843C80556AD}"/>
    <dgm:cxn modelId="{DA24BD72-F6ED-4AAD-8BBE-B20B7FF8CA81}" type="presOf" srcId="{AF30F617-4E25-486F-BE29-C4848B1083A2}" destId="{E1E69FBA-0535-4948-9808-EF9F1FD21C6D}" srcOrd="0" destOrd="0" presId="urn:microsoft.com/office/officeart/2018/5/layout/CenteredIconLabelDescriptionList"/>
    <dgm:cxn modelId="{7958AFEC-3851-41D6-8AC9-574019125838}" type="presOf" srcId="{4EF86D83-3372-476E-85FB-C1F8C6FC812E}" destId="{B69E8182-6010-41A8-8CFB-7746B4833970}" srcOrd="0" destOrd="1" presId="urn:microsoft.com/office/officeart/2018/5/layout/CenteredIconLabelDescriptionList"/>
    <dgm:cxn modelId="{A625F3C1-A9A5-4796-93B2-D6D54696B05D}" srcId="{84DB7504-8C9D-480F-B01A-7B86C15148E0}" destId="{8202F129-EA9B-40F8-B18F-588579562295}" srcOrd="0" destOrd="0" parTransId="{372DD1B9-16B8-445B-B32B-2E23882D7C66}" sibTransId="{B0B9515F-AE4D-4788-807D-CD571FD7C476}"/>
    <dgm:cxn modelId="{D5A7DA7A-8A44-40B6-AFE0-E1F714150975}" type="presOf" srcId="{FB431C7B-4951-40BB-9333-5A9AB07A3BDA}" destId="{4D0B0B3E-DBEB-43B5-A7A8-CFDDCD4B6E9B}" srcOrd="0" destOrd="0" presId="urn:microsoft.com/office/officeart/2018/5/layout/CenteredIconLabelDescriptionList"/>
    <dgm:cxn modelId="{524197CC-203E-4D3D-8660-2B2C10EDE170}" type="presOf" srcId="{AE16DAE4-C97F-4BEA-9EB0-E0BC1BFA864A}" destId="{D5D6BCB0-FE70-4B57-8663-4E5CA3D4636A}" srcOrd="0" destOrd="0" presId="urn:microsoft.com/office/officeart/2018/5/layout/CenteredIconLabelDescriptionList"/>
    <dgm:cxn modelId="{5445599E-0156-4E74-8BCF-08B3B349FACA}" type="presOf" srcId="{EB03B293-C161-43D5-821A-D4695D9F4352}" destId="{1E3D9CB9-B201-4402-B818-4448A5432D66}" srcOrd="0" destOrd="0" presId="urn:microsoft.com/office/officeart/2018/5/layout/CenteredIconLabelDescriptionList"/>
    <dgm:cxn modelId="{1A057A35-B467-4BDC-8F10-F0AEDC53BF77}" type="presOf" srcId="{F7EC8854-BF7E-4087-AD29-BEEDE23F496E}" destId="{5C048B27-4864-41BF-B14F-D7DD75B35B34}" srcOrd="0" destOrd="0" presId="urn:microsoft.com/office/officeart/2018/5/layout/CenteredIconLabelDescriptionList"/>
    <dgm:cxn modelId="{66A26295-BFB8-4683-8BF6-6A9AF038230D}" type="presOf" srcId="{16DDBF70-9443-4317-8608-19D282AA777A}" destId="{CFBE253C-E0DD-4F4B-BF1D-C79B1E963FFC}" srcOrd="0" destOrd="0" presId="urn:microsoft.com/office/officeart/2018/5/layout/CenteredIconLabelDescriptionList"/>
    <dgm:cxn modelId="{F1479ECD-8988-4364-8097-93B2AFC97D5E}" srcId="{84DB7504-8C9D-480F-B01A-7B86C15148E0}" destId="{F425C14C-1BF9-49FA-812D-C183A3DC4664}" srcOrd="4" destOrd="0" parTransId="{74C20827-4081-4ACC-91B7-B9402737B9A7}" sibTransId="{2AEB5216-91A8-48A8-BE4A-45CD43BCC596}"/>
    <dgm:cxn modelId="{CFE81535-3D0A-40AB-9707-372B2AF339AF}" type="presOf" srcId="{8202F129-EA9B-40F8-B18F-588579562295}" destId="{2C4FC00F-946A-45C6-9A5C-D5042F3673B9}" srcOrd="0" destOrd="0" presId="urn:microsoft.com/office/officeart/2018/5/layout/CenteredIconLabelDescriptionList"/>
    <dgm:cxn modelId="{6E0ABB0D-E46D-44C5-88E0-94CD8C148C8F}" type="presOf" srcId="{45535DF1-17E0-4A65-A7D5-69F3A55FA5D0}" destId="{E97475B9-2AA3-4FF5-BE07-39F93E770C6B}" srcOrd="0" destOrd="0" presId="urn:microsoft.com/office/officeart/2018/5/layout/CenteredIconLabelDescriptionList"/>
    <dgm:cxn modelId="{639A5262-16C3-4218-A5B5-F3D6C4A097F3}" srcId="{FB431C7B-4951-40BB-9333-5A9AB07A3BDA}" destId="{16DDBF70-9443-4317-8608-19D282AA777A}" srcOrd="0" destOrd="0" parTransId="{F670810B-C67C-45E2-8972-2B607D938081}" sibTransId="{ECA162D9-BD21-4E0C-B5CD-D4B8B4307713}"/>
    <dgm:cxn modelId="{547AB8AC-623B-40C1-8783-9ED74F8BC894}" srcId="{84DB7504-8C9D-480F-B01A-7B86C15148E0}" destId="{EB3D128B-09BC-43F5-9162-001F5A0260B5}" srcOrd="3" destOrd="0" parTransId="{2B1764CF-1E82-492F-808C-A5A10BCE2040}" sibTransId="{3C2E9478-DEC8-4FDC-8E93-FF7C93F2D449}"/>
    <dgm:cxn modelId="{3D0E1EDC-920F-497F-8F18-62C595C9F581}" srcId="{F7EC8854-BF7E-4087-AD29-BEEDE23F496E}" destId="{1D071B22-4B05-4451-9AC3-77750F16C7FC}" srcOrd="0" destOrd="0" parTransId="{1AC850E4-5087-4958-8FDE-0D365BB50002}" sibTransId="{B76D3A9F-39C7-4ECE-98B7-7EE9236D8450}"/>
    <dgm:cxn modelId="{7E8A8D3D-E42C-424E-B7B3-6F0662485C78}" type="presOf" srcId="{6A8DC7A2-935A-4019-A3C1-89FFB07EEA5E}" destId="{E2F7DA72-A315-47C5-BEF2-E3A2D705943F}" srcOrd="0" destOrd="0" presId="urn:microsoft.com/office/officeart/2018/5/layout/CenteredIconLabelDescriptionList"/>
    <dgm:cxn modelId="{288EAD99-6CCD-4E30-B10D-5F4CB44D87F6}" srcId="{26E93CB6-5BA0-4F32-B3A5-1B32E5593119}" destId="{AF30F617-4E25-486F-BE29-C4848B1083A2}" srcOrd="0" destOrd="0" parTransId="{42F60972-DD67-4195-A167-05A86DFE226A}" sibTransId="{6E663389-EBFC-4159-8F18-8056460B6687}"/>
    <dgm:cxn modelId="{93F4CD2D-C29B-4531-9EDF-CE0AA1AF968C}" srcId="{84DB7504-8C9D-480F-B01A-7B86C15148E0}" destId="{AE16DAE4-C97F-4BEA-9EB0-E0BC1BFA864A}" srcOrd="5" destOrd="0" parTransId="{E341CBD5-EE6D-460D-A0F3-C608377C3745}" sibTransId="{4F8A938E-9520-44F5-958B-405C3EE6E32E}"/>
    <dgm:cxn modelId="{7503A3AA-4955-49BB-B3BD-228AEC2B6705}" type="presParOf" srcId="{C0055F46-AE63-4BD8-9C62-B948D75B3138}" destId="{E1F1B721-E63C-41BA-850B-98BDF48D7B6D}" srcOrd="0" destOrd="0" presId="urn:microsoft.com/office/officeart/2018/5/layout/CenteredIconLabelDescriptionList"/>
    <dgm:cxn modelId="{A06F1319-1091-4919-B7C3-79FF1C1073C3}" type="presParOf" srcId="{E1F1B721-E63C-41BA-850B-98BDF48D7B6D}" destId="{CA5FAA0A-B465-4D95-95FC-94D304BBA4D0}" srcOrd="0" destOrd="0" presId="urn:microsoft.com/office/officeart/2018/5/layout/CenteredIconLabelDescriptionList"/>
    <dgm:cxn modelId="{3C773295-E774-410F-98FC-9AE58C55640C}" type="presParOf" srcId="{E1F1B721-E63C-41BA-850B-98BDF48D7B6D}" destId="{515DA85D-7113-4E7A-86EB-ED79ED6E41C8}" srcOrd="1" destOrd="0" presId="urn:microsoft.com/office/officeart/2018/5/layout/CenteredIconLabelDescriptionList"/>
    <dgm:cxn modelId="{45C8B675-90D6-4EB6-9BB4-B5E0FA704E52}" type="presParOf" srcId="{E1F1B721-E63C-41BA-850B-98BDF48D7B6D}" destId="{2C4FC00F-946A-45C6-9A5C-D5042F3673B9}" srcOrd="2" destOrd="0" presId="urn:microsoft.com/office/officeart/2018/5/layout/CenteredIconLabelDescriptionList"/>
    <dgm:cxn modelId="{C1E80298-3B65-416B-88F2-A24DE312DE57}" type="presParOf" srcId="{E1F1B721-E63C-41BA-850B-98BDF48D7B6D}" destId="{0403FA67-4E27-4B6C-ADD6-5BC932EAB15A}" srcOrd="3" destOrd="0" presId="urn:microsoft.com/office/officeart/2018/5/layout/CenteredIconLabelDescriptionList"/>
    <dgm:cxn modelId="{90C84BA0-773A-4174-8CE3-C794DE716C35}" type="presParOf" srcId="{E1F1B721-E63C-41BA-850B-98BDF48D7B6D}" destId="{8379923F-AA02-4B63-8DCC-9E46A82D0DA0}" srcOrd="4" destOrd="0" presId="urn:microsoft.com/office/officeart/2018/5/layout/CenteredIconLabelDescriptionList"/>
    <dgm:cxn modelId="{3F99CB17-1CDB-44A5-9756-CE187A7EE2F6}" type="presParOf" srcId="{C0055F46-AE63-4BD8-9C62-B948D75B3138}" destId="{DA05D1EB-39D6-4931-9F85-152CF281ADCD}" srcOrd="1" destOrd="0" presId="urn:microsoft.com/office/officeart/2018/5/layout/CenteredIconLabelDescriptionList"/>
    <dgm:cxn modelId="{08AD5B79-678A-465E-8AFB-D126291EBCF5}" type="presParOf" srcId="{C0055F46-AE63-4BD8-9C62-B948D75B3138}" destId="{DC2184A8-88CB-4BC5-8624-B57F512EE4FF}" srcOrd="2" destOrd="0" presId="urn:microsoft.com/office/officeart/2018/5/layout/CenteredIconLabelDescriptionList"/>
    <dgm:cxn modelId="{797E2D60-E55C-4915-A5B3-EE56A7321EDA}" type="presParOf" srcId="{DC2184A8-88CB-4BC5-8624-B57F512EE4FF}" destId="{1CBF0BFA-9446-4350-9873-D795E92046BA}" srcOrd="0" destOrd="0" presId="urn:microsoft.com/office/officeart/2018/5/layout/CenteredIconLabelDescriptionList"/>
    <dgm:cxn modelId="{4280C672-F06B-4DD7-879B-938CA2402BFE}" type="presParOf" srcId="{DC2184A8-88CB-4BC5-8624-B57F512EE4FF}" destId="{0649F4D7-53B6-401B-8A15-A3F7F72EFDC2}" srcOrd="1" destOrd="0" presId="urn:microsoft.com/office/officeart/2018/5/layout/CenteredIconLabelDescriptionList"/>
    <dgm:cxn modelId="{CDFE8EAF-F880-435B-9A69-194CDADB204E}" type="presParOf" srcId="{DC2184A8-88CB-4BC5-8624-B57F512EE4FF}" destId="{5C048B27-4864-41BF-B14F-D7DD75B35B34}" srcOrd="2" destOrd="0" presId="urn:microsoft.com/office/officeart/2018/5/layout/CenteredIconLabelDescriptionList"/>
    <dgm:cxn modelId="{B783295B-B879-4C68-9AB5-7054E8E15958}" type="presParOf" srcId="{DC2184A8-88CB-4BC5-8624-B57F512EE4FF}" destId="{34FAD95E-42B4-44B4-B8B8-D4BB0AC4407A}" srcOrd="3" destOrd="0" presId="urn:microsoft.com/office/officeart/2018/5/layout/CenteredIconLabelDescriptionList"/>
    <dgm:cxn modelId="{577C486C-FA82-40B2-A2BB-C44E3599416F}" type="presParOf" srcId="{DC2184A8-88CB-4BC5-8624-B57F512EE4FF}" destId="{B69E8182-6010-41A8-8CFB-7746B4833970}" srcOrd="4" destOrd="0" presId="urn:microsoft.com/office/officeart/2018/5/layout/CenteredIconLabelDescriptionList"/>
    <dgm:cxn modelId="{2A48ABBE-BA21-4524-A080-6C952D28BFEC}" type="presParOf" srcId="{C0055F46-AE63-4BD8-9C62-B948D75B3138}" destId="{1A5858E2-9EC9-4CD5-A36F-EF5F63257A9A}" srcOrd="3" destOrd="0" presId="urn:microsoft.com/office/officeart/2018/5/layout/CenteredIconLabelDescriptionList"/>
    <dgm:cxn modelId="{ADAD4A50-4051-471B-86DF-77D32499EB6E}" type="presParOf" srcId="{C0055F46-AE63-4BD8-9C62-B948D75B3138}" destId="{5BC37CF6-6B21-4881-8ED1-2151C779CE02}" srcOrd="4" destOrd="0" presId="urn:microsoft.com/office/officeart/2018/5/layout/CenteredIconLabelDescriptionList"/>
    <dgm:cxn modelId="{2F8839BE-8712-4F34-8285-734EAD3160E0}" type="presParOf" srcId="{5BC37CF6-6B21-4881-8ED1-2151C779CE02}" destId="{C34AED2E-FDCE-46D9-98C9-F23CE692E80F}" srcOrd="0" destOrd="0" presId="urn:microsoft.com/office/officeart/2018/5/layout/CenteredIconLabelDescriptionList"/>
    <dgm:cxn modelId="{3EACA59F-D96A-436A-B3EC-9DABD6F3BCE7}" type="presParOf" srcId="{5BC37CF6-6B21-4881-8ED1-2151C779CE02}" destId="{7000C766-48D6-4DF3-AC0B-55D222EB5ACE}" srcOrd="1" destOrd="0" presId="urn:microsoft.com/office/officeart/2018/5/layout/CenteredIconLabelDescriptionList"/>
    <dgm:cxn modelId="{2B77DB4A-D48D-4B69-BFC6-6E6F9C66B4BA}" type="presParOf" srcId="{5BC37CF6-6B21-4881-8ED1-2151C779CE02}" destId="{4D0B0B3E-DBEB-43B5-A7A8-CFDDCD4B6E9B}" srcOrd="2" destOrd="0" presId="urn:microsoft.com/office/officeart/2018/5/layout/CenteredIconLabelDescriptionList"/>
    <dgm:cxn modelId="{B829C2DA-A082-4A03-926E-3BF4FB3F4EE1}" type="presParOf" srcId="{5BC37CF6-6B21-4881-8ED1-2151C779CE02}" destId="{2A900940-2A2C-4549-8AB5-E49107EFF399}" srcOrd="3" destOrd="0" presId="urn:microsoft.com/office/officeart/2018/5/layout/CenteredIconLabelDescriptionList"/>
    <dgm:cxn modelId="{20C5638B-BAA5-40A9-9B22-D6DCA0B52686}" type="presParOf" srcId="{5BC37CF6-6B21-4881-8ED1-2151C779CE02}" destId="{CFBE253C-E0DD-4F4B-BF1D-C79B1E963FFC}" srcOrd="4" destOrd="0" presId="urn:microsoft.com/office/officeart/2018/5/layout/CenteredIconLabelDescriptionList"/>
    <dgm:cxn modelId="{3D3AC085-EE86-4CFB-98A0-753F56065CB4}" type="presParOf" srcId="{C0055F46-AE63-4BD8-9C62-B948D75B3138}" destId="{0AB92477-7498-4FF0-B26D-F029B5E37FB0}" srcOrd="5" destOrd="0" presId="urn:microsoft.com/office/officeart/2018/5/layout/CenteredIconLabelDescriptionList"/>
    <dgm:cxn modelId="{EEC90D44-334A-40EE-B39E-7E6BE036CE6B}" type="presParOf" srcId="{C0055F46-AE63-4BD8-9C62-B948D75B3138}" destId="{A7E98EB5-4DE6-4D2B-BE6C-E5DF98871B12}" srcOrd="6" destOrd="0" presId="urn:microsoft.com/office/officeart/2018/5/layout/CenteredIconLabelDescriptionList"/>
    <dgm:cxn modelId="{4145CB21-CC51-42F7-9AB5-A74C525DF4B6}" type="presParOf" srcId="{A7E98EB5-4DE6-4D2B-BE6C-E5DF98871B12}" destId="{2744B937-E974-4F66-90C3-056662FF9D80}" srcOrd="0" destOrd="0" presId="urn:microsoft.com/office/officeart/2018/5/layout/CenteredIconLabelDescriptionList"/>
    <dgm:cxn modelId="{968266D0-860A-4E42-B02A-430B10DC9F2D}" type="presParOf" srcId="{A7E98EB5-4DE6-4D2B-BE6C-E5DF98871B12}" destId="{AA6DAC53-0900-4772-B756-8A270443069B}" srcOrd="1" destOrd="0" presId="urn:microsoft.com/office/officeart/2018/5/layout/CenteredIconLabelDescriptionList"/>
    <dgm:cxn modelId="{31D537EA-730C-4D99-884D-8EA14B0CDB3E}" type="presParOf" srcId="{A7E98EB5-4DE6-4D2B-BE6C-E5DF98871B12}" destId="{0AEF1B6C-4A7B-4365-8908-1BFE37B8FB23}" srcOrd="2" destOrd="0" presId="urn:microsoft.com/office/officeart/2018/5/layout/CenteredIconLabelDescriptionList"/>
    <dgm:cxn modelId="{79FC5CA1-63E9-48F1-A554-27B6D4B3E4F2}" type="presParOf" srcId="{A7E98EB5-4DE6-4D2B-BE6C-E5DF98871B12}" destId="{BE303A7B-B3B5-4A5C-BCBF-DC90DE90C2C2}" srcOrd="3" destOrd="0" presId="urn:microsoft.com/office/officeart/2018/5/layout/CenteredIconLabelDescriptionList"/>
    <dgm:cxn modelId="{033F6018-8B49-464B-8528-A6AC267F6E73}" type="presParOf" srcId="{A7E98EB5-4DE6-4D2B-BE6C-E5DF98871B12}" destId="{E2F7DA72-A315-47C5-BEF2-E3A2D705943F}" srcOrd="4" destOrd="0" presId="urn:microsoft.com/office/officeart/2018/5/layout/CenteredIconLabelDescriptionList"/>
    <dgm:cxn modelId="{9E9404F7-D0CD-4886-8805-3343D3FC4881}" type="presParOf" srcId="{C0055F46-AE63-4BD8-9C62-B948D75B3138}" destId="{D21B4DF9-C462-4410-A95C-7752F51897CB}" srcOrd="7" destOrd="0" presId="urn:microsoft.com/office/officeart/2018/5/layout/CenteredIconLabelDescriptionList"/>
    <dgm:cxn modelId="{41603C74-FA32-431E-8FE9-FBA4449B0645}" type="presParOf" srcId="{C0055F46-AE63-4BD8-9C62-B948D75B3138}" destId="{8CFE31CD-51E9-462B-971E-017B83C92424}" srcOrd="8" destOrd="0" presId="urn:microsoft.com/office/officeart/2018/5/layout/CenteredIconLabelDescriptionList"/>
    <dgm:cxn modelId="{B66830EC-17B2-4D13-B4AC-992E4919931A}" type="presParOf" srcId="{8CFE31CD-51E9-462B-971E-017B83C92424}" destId="{F8CFA6DE-5C43-470A-B920-7764985D4256}" srcOrd="0" destOrd="0" presId="urn:microsoft.com/office/officeart/2018/5/layout/CenteredIconLabelDescriptionList"/>
    <dgm:cxn modelId="{C063955C-2E8A-4BF5-925C-C671C5CD7CD2}" type="presParOf" srcId="{8CFE31CD-51E9-462B-971E-017B83C92424}" destId="{73BF21F8-12A4-4270-8097-A776B531698A}" srcOrd="1" destOrd="0" presId="urn:microsoft.com/office/officeart/2018/5/layout/CenteredIconLabelDescriptionList"/>
    <dgm:cxn modelId="{852DE5F7-C1DB-44A3-BC9D-691F1F283D1B}" type="presParOf" srcId="{8CFE31CD-51E9-462B-971E-017B83C92424}" destId="{B67A5EEC-BBB0-4D77-B956-DFE7A89B3A0B}" srcOrd="2" destOrd="0" presId="urn:microsoft.com/office/officeart/2018/5/layout/CenteredIconLabelDescriptionList"/>
    <dgm:cxn modelId="{C36450AE-634D-4BD4-81B4-22A7F6F4FA51}" type="presParOf" srcId="{8CFE31CD-51E9-462B-971E-017B83C92424}" destId="{DEFEF3A8-8353-4C71-B1C4-6ECDA2C80D9E}" srcOrd="3" destOrd="0" presId="urn:microsoft.com/office/officeart/2018/5/layout/CenteredIconLabelDescriptionList"/>
    <dgm:cxn modelId="{D2BD6917-5A52-4093-9044-4C606B487CF2}" type="presParOf" srcId="{8CFE31CD-51E9-462B-971E-017B83C92424}" destId="{1E3D9CB9-B201-4402-B818-4448A5432D66}" srcOrd="4" destOrd="0" presId="urn:microsoft.com/office/officeart/2018/5/layout/CenteredIconLabelDescriptionList"/>
    <dgm:cxn modelId="{4DAC0A26-C29F-4470-B2C8-CCF7F6CFD172}" type="presParOf" srcId="{C0055F46-AE63-4BD8-9C62-B948D75B3138}" destId="{BB75EDE0-4CB8-4E52-B0AD-FEE85B742A27}" srcOrd="9" destOrd="0" presId="urn:microsoft.com/office/officeart/2018/5/layout/CenteredIconLabelDescriptionList"/>
    <dgm:cxn modelId="{9AB81520-10D8-4C00-8510-58B9BF9F34A6}" type="presParOf" srcId="{C0055F46-AE63-4BD8-9C62-B948D75B3138}" destId="{025EFCDF-7245-4E26-BAEE-5AF41776FC16}" srcOrd="10" destOrd="0" presId="urn:microsoft.com/office/officeart/2018/5/layout/CenteredIconLabelDescriptionList"/>
    <dgm:cxn modelId="{EA37E370-DAEC-4093-9851-2480857D49C6}" type="presParOf" srcId="{025EFCDF-7245-4E26-BAEE-5AF41776FC16}" destId="{6645098B-45EB-44E1-99E6-973F1DB89F61}" srcOrd="0" destOrd="0" presId="urn:microsoft.com/office/officeart/2018/5/layout/CenteredIconLabelDescriptionList"/>
    <dgm:cxn modelId="{8DD696BE-7523-4412-BDD0-EEE2A0E32B18}" type="presParOf" srcId="{025EFCDF-7245-4E26-BAEE-5AF41776FC16}" destId="{3DB06F83-7C9A-427F-83B5-5D508A177236}" srcOrd="1" destOrd="0" presId="urn:microsoft.com/office/officeart/2018/5/layout/CenteredIconLabelDescriptionList"/>
    <dgm:cxn modelId="{C4748CE6-0A96-449E-BE3A-E13C4027B232}" type="presParOf" srcId="{025EFCDF-7245-4E26-BAEE-5AF41776FC16}" destId="{D5D6BCB0-FE70-4B57-8663-4E5CA3D4636A}" srcOrd="2" destOrd="0" presId="urn:microsoft.com/office/officeart/2018/5/layout/CenteredIconLabelDescriptionList"/>
    <dgm:cxn modelId="{2F595BC8-8AF2-454B-98AD-127332D2F121}" type="presParOf" srcId="{025EFCDF-7245-4E26-BAEE-5AF41776FC16}" destId="{EEC14A6F-8D19-4F64-B0E6-9950F55C293C}" srcOrd="3" destOrd="0" presId="urn:microsoft.com/office/officeart/2018/5/layout/CenteredIconLabelDescriptionList"/>
    <dgm:cxn modelId="{E9370114-0D0B-4C19-BE8F-FBCE63E2BBDA}" type="presParOf" srcId="{025EFCDF-7245-4E26-BAEE-5AF41776FC16}" destId="{E97475B9-2AA3-4FF5-BE07-39F93E770C6B}" srcOrd="4" destOrd="0" presId="urn:microsoft.com/office/officeart/2018/5/layout/CenteredIconLabelDescriptionList"/>
    <dgm:cxn modelId="{D57FD891-2C83-42D1-869A-60CF7CE3FAC6}" type="presParOf" srcId="{C0055F46-AE63-4BD8-9C62-B948D75B3138}" destId="{F6B5B577-AB7D-4112-B3DF-8E9FEB14B94C}" srcOrd="11" destOrd="0" presId="urn:microsoft.com/office/officeart/2018/5/layout/CenteredIconLabelDescriptionList"/>
    <dgm:cxn modelId="{C61E361E-3537-4D36-8990-94B6FF2F12DE}" type="presParOf" srcId="{C0055F46-AE63-4BD8-9C62-B948D75B3138}" destId="{F5E6D7FC-260A-4667-BF91-514753FECF03}" srcOrd="12" destOrd="0" presId="urn:microsoft.com/office/officeart/2018/5/layout/CenteredIconLabelDescriptionList"/>
    <dgm:cxn modelId="{433B87D8-6E8F-463F-904E-63F2A9639876}" type="presParOf" srcId="{F5E6D7FC-260A-4667-BF91-514753FECF03}" destId="{DF80E3E1-C92F-44F9-B71B-49EABD5ED70F}" srcOrd="0" destOrd="0" presId="urn:microsoft.com/office/officeart/2018/5/layout/CenteredIconLabelDescriptionList"/>
    <dgm:cxn modelId="{34151DCF-0E4D-4F6F-9FC3-E9496AF797A8}" type="presParOf" srcId="{F5E6D7FC-260A-4667-BF91-514753FECF03}" destId="{EE514775-42AE-4012-BAFD-220D12FED883}" srcOrd="1" destOrd="0" presId="urn:microsoft.com/office/officeart/2018/5/layout/CenteredIconLabelDescriptionList"/>
    <dgm:cxn modelId="{3F961BE4-3AC1-4ADD-8DF8-CC9E82E007A7}" type="presParOf" srcId="{F5E6D7FC-260A-4667-BF91-514753FECF03}" destId="{1EAB8795-71AB-4955-ABEB-560F430E4DE5}" srcOrd="2" destOrd="0" presId="urn:microsoft.com/office/officeart/2018/5/layout/CenteredIconLabelDescriptionList"/>
    <dgm:cxn modelId="{5C11A696-2E22-4C23-AF77-7784C93A35AC}" type="presParOf" srcId="{F5E6D7FC-260A-4667-BF91-514753FECF03}" destId="{8CE99271-9971-44A2-BF98-6F1012E5719D}" srcOrd="3" destOrd="0" presId="urn:microsoft.com/office/officeart/2018/5/layout/CenteredIconLabelDescriptionList"/>
    <dgm:cxn modelId="{0BF90B5D-9A86-4A31-8486-874D2B258C2D}" type="presParOf" srcId="{F5E6D7FC-260A-4667-BF91-514753FECF03}" destId="{E1E69FBA-0535-4948-9808-EF9F1FD21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AA0A-B465-4D95-95FC-94D304BBA4D0}">
      <dsp:nvSpPr>
        <dsp:cNvPr id="0" name=""/>
        <dsp:cNvSpPr/>
      </dsp:nvSpPr>
      <dsp:spPr>
        <a:xfrm>
          <a:off x="369084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00F-946A-45C6-9A5C-D5042F3673B9}">
      <dsp:nvSpPr>
        <dsp:cNvPr id="0" name=""/>
        <dsp:cNvSpPr/>
      </dsp:nvSpPr>
      <dsp:spPr>
        <a:xfrm>
          <a:off x="1329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ja-JP" sz="2000" kern="1200"/>
            <a:t>それぞれ特徴がある</a:t>
          </a:r>
          <a:endParaRPr lang="en-US" sz="2000" kern="1200"/>
        </a:p>
      </dsp:txBody>
      <dsp:txXfrm>
        <a:off x="13296" y="634747"/>
        <a:ext cx="1094733" cy="1149808"/>
      </dsp:txXfrm>
    </dsp:sp>
    <dsp:sp modelId="{8379923F-AA02-4B63-8DCC-9E46A82D0DA0}">
      <dsp:nvSpPr>
        <dsp:cNvPr id="0" name=""/>
        <dsp:cNvSpPr/>
      </dsp:nvSpPr>
      <dsp:spPr>
        <a:xfrm>
          <a:off x="1329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0BFA-9446-4350-9873-D795E92046BA}">
      <dsp:nvSpPr>
        <dsp:cNvPr id="0" name=""/>
        <dsp:cNvSpPr/>
      </dsp:nvSpPr>
      <dsp:spPr>
        <a:xfrm>
          <a:off x="1655396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8B27-4864-41BF-B14F-D7DD75B35B34}">
      <dsp:nvSpPr>
        <dsp:cNvPr id="0" name=""/>
        <dsp:cNvSpPr/>
      </dsp:nvSpPr>
      <dsp:spPr>
        <a:xfrm>
          <a:off x="129960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Java		</a:t>
          </a:r>
        </a:p>
      </dsp:txBody>
      <dsp:txXfrm>
        <a:off x="1299608" y="634747"/>
        <a:ext cx="1094733" cy="1149808"/>
      </dsp:txXfrm>
    </dsp:sp>
    <dsp:sp modelId="{B69E8182-6010-41A8-8CFB-7746B4833970}">
      <dsp:nvSpPr>
        <dsp:cNvPr id="0" name=""/>
        <dsp:cNvSpPr/>
      </dsp:nvSpPr>
      <dsp:spPr>
        <a:xfrm>
          <a:off x="129960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ど</a:t>
          </a:r>
          <a:r>
            <a:rPr lang="ja-JP" altLang="en-US" sz="2000" kern="1200" dirty="0"/>
            <a:t>の</a:t>
          </a:r>
          <a:r>
            <a:rPr lang="ja-JP" sz="2000" kern="1200" dirty="0"/>
            <a:t>コンピュータでも同じプログラムが動く．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普及度はトップレベル．</a:t>
          </a:r>
          <a:endParaRPr lang="en-US" sz="2000" kern="1200" dirty="0"/>
        </a:p>
      </dsp:txBody>
      <dsp:txXfrm>
        <a:off x="1299608" y="1882547"/>
        <a:ext cx="1094733" cy="3064896"/>
      </dsp:txXfrm>
    </dsp:sp>
    <dsp:sp modelId="{C34AED2E-FDCE-46D9-98C9-F23CE692E80F}">
      <dsp:nvSpPr>
        <dsp:cNvPr id="0" name=""/>
        <dsp:cNvSpPr/>
      </dsp:nvSpPr>
      <dsp:spPr>
        <a:xfrm>
          <a:off x="2941708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B3E-DBEB-43B5-A7A8-CFDDCD4B6E9B}">
      <dsp:nvSpPr>
        <dsp:cNvPr id="0" name=""/>
        <dsp:cNvSpPr/>
      </dsp:nvSpPr>
      <dsp:spPr>
        <a:xfrm>
          <a:off x="2585920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Python	</a:t>
          </a:r>
        </a:p>
      </dsp:txBody>
      <dsp:txXfrm>
        <a:off x="2585920" y="634747"/>
        <a:ext cx="1094733" cy="1149808"/>
      </dsp:txXfrm>
    </dsp:sp>
    <dsp:sp modelId="{CFBE253C-E0DD-4F4B-BF1D-C79B1E963FFC}">
      <dsp:nvSpPr>
        <dsp:cNvPr id="0" name=""/>
        <dsp:cNvSpPr/>
      </dsp:nvSpPr>
      <dsp:spPr>
        <a:xfrm>
          <a:off x="2585920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初心者向け．そのおかげで，多数の拡張機能も．</a:t>
          </a:r>
          <a:endParaRPr lang="en-US" sz="2000" kern="1200" dirty="0"/>
        </a:p>
      </dsp:txBody>
      <dsp:txXfrm>
        <a:off x="2585920" y="1882547"/>
        <a:ext cx="1094733" cy="3064896"/>
      </dsp:txXfrm>
    </dsp:sp>
    <dsp:sp modelId="{2744B937-E974-4F66-90C3-056662FF9D80}">
      <dsp:nvSpPr>
        <dsp:cNvPr id="0" name=""/>
        <dsp:cNvSpPr/>
      </dsp:nvSpPr>
      <dsp:spPr>
        <a:xfrm>
          <a:off x="4228021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1B6C-4A7B-4365-8908-1BFE37B8FB23}">
      <dsp:nvSpPr>
        <dsp:cNvPr id="0" name=""/>
        <dsp:cNvSpPr/>
      </dsp:nvSpPr>
      <dsp:spPr>
        <a:xfrm>
          <a:off x="3872232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C / C++ 	</a:t>
          </a:r>
        </a:p>
      </dsp:txBody>
      <dsp:txXfrm>
        <a:off x="3872232" y="634747"/>
        <a:ext cx="1094733" cy="1149808"/>
      </dsp:txXfrm>
    </dsp:sp>
    <dsp:sp modelId="{E2F7DA72-A315-47C5-BEF2-E3A2D705943F}">
      <dsp:nvSpPr>
        <dsp:cNvPr id="0" name=""/>
        <dsp:cNvSpPr/>
      </dsp:nvSpPr>
      <dsp:spPr>
        <a:xfrm>
          <a:off x="3872232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コンピュータの性能を最大限引き出す</a:t>
          </a:r>
          <a:r>
            <a:rPr lang="ja-JP" altLang="en-US" sz="2000" kern="1200" dirty="0"/>
            <a:t>．</a:t>
          </a:r>
          <a:endParaRPr lang="en-US" sz="2000" kern="1200" dirty="0"/>
        </a:p>
      </dsp:txBody>
      <dsp:txXfrm>
        <a:off x="3872232" y="1882547"/>
        <a:ext cx="1094733" cy="3064896"/>
      </dsp:txXfrm>
    </dsp:sp>
    <dsp:sp modelId="{F8CFA6DE-5C43-470A-B920-7764985D4256}">
      <dsp:nvSpPr>
        <dsp:cNvPr id="0" name=""/>
        <dsp:cNvSpPr/>
      </dsp:nvSpPr>
      <dsp:spPr>
        <a:xfrm>
          <a:off x="5514333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EEC-BBB0-4D77-B956-DFE7A89B3A0B}">
      <dsp:nvSpPr>
        <dsp:cNvPr id="0" name=""/>
        <dsp:cNvSpPr/>
      </dsp:nvSpPr>
      <dsp:spPr>
        <a:xfrm>
          <a:off x="5158544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R			</a:t>
          </a:r>
        </a:p>
      </dsp:txBody>
      <dsp:txXfrm>
        <a:off x="5158544" y="634747"/>
        <a:ext cx="1094733" cy="1149808"/>
      </dsp:txXfrm>
    </dsp:sp>
    <dsp:sp modelId="{1E3D9CB9-B201-4402-B818-4448A5432D66}">
      <dsp:nvSpPr>
        <dsp:cNvPr id="0" name=""/>
        <dsp:cNvSpPr/>
      </dsp:nvSpPr>
      <dsp:spPr>
        <a:xfrm>
          <a:off x="5158544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「データ処理」に特化したコマンド言語</a:t>
          </a:r>
          <a:endParaRPr lang="en-US" sz="2000" kern="1200"/>
        </a:p>
      </dsp:txBody>
      <dsp:txXfrm>
        <a:off x="5158544" y="1882547"/>
        <a:ext cx="1094733" cy="3064896"/>
      </dsp:txXfrm>
    </dsp:sp>
    <dsp:sp modelId="{6645098B-45EB-44E1-99E6-973F1DB89F61}">
      <dsp:nvSpPr>
        <dsp:cNvPr id="0" name=""/>
        <dsp:cNvSpPr/>
      </dsp:nvSpPr>
      <dsp:spPr>
        <a:xfrm>
          <a:off x="6800645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BCB0-FE70-4B57-8663-4E5CA3D4636A}">
      <dsp:nvSpPr>
        <dsp:cNvPr id="0" name=""/>
        <dsp:cNvSpPr/>
      </dsp:nvSpPr>
      <dsp:spPr>
        <a:xfrm>
          <a:off x="644485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SQL			</a:t>
          </a:r>
        </a:p>
      </dsp:txBody>
      <dsp:txXfrm>
        <a:off x="6444856" y="634747"/>
        <a:ext cx="1094733" cy="1149808"/>
      </dsp:txXfrm>
    </dsp:sp>
    <dsp:sp modelId="{E97475B9-2AA3-4FF5-BE07-39F93E770C6B}">
      <dsp:nvSpPr>
        <dsp:cNvPr id="0" name=""/>
        <dsp:cNvSpPr/>
      </dsp:nvSpPr>
      <dsp:spPr>
        <a:xfrm>
          <a:off x="644485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「データベース」に特化したコマンド言語</a:t>
          </a:r>
          <a:endParaRPr lang="en-US" sz="2000" kern="1200"/>
        </a:p>
      </dsp:txBody>
      <dsp:txXfrm>
        <a:off x="6444856" y="1882547"/>
        <a:ext cx="1094733" cy="3064896"/>
      </dsp:txXfrm>
    </dsp:sp>
    <dsp:sp modelId="{DF80E3E1-C92F-44F9-B71B-49EABD5ED70F}">
      <dsp:nvSpPr>
        <dsp:cNvPr id="0" name=""/>
        <dsp:cNvSpPr/>
      </dsp:nvSpPr>
      <dsp:spPr>
        <a:xfrm>
          <a:off x="8086957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8795-71AB-4955-ABEB-560F430E4DE5}">
      <dsp:nvSpPr>
        <dsp:cNvPr id="0" name=""/>
        <dsp:cNvSpPr/>
      </dsp:nvSpPr>
      <dsp:spPr>
        <a:xfrm>
          <a:off x="773116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MATLAB / Octave	</a:t>
          </a:r>
        </a:p>
      </dsp:txBody>
      <dsp:txXfrm>
        <a:off x="7731168" y="634747"/>
        <a:ext cx="1094733" cy="1149808"/>
      </dsp:txXfrm>
    </dsp:sp>
    <dsp:sp modelId="{E1E69FBA-0535-4948-9808-EF9F1FD21C6D}">
      <dsp:nvSpPr>
        <dsp:cNvPr id="0" name=""/>
        <dsp:cNvSpPr/>
      </dsp:nvSpPr>
      <dsp:spPr>
        <a:xfrm>
          <a:off x="773116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「数値計算」，「信号処理」などに特化したコマンド言語</a:t>
          </a:r>
          <a:endParaRPr lang="en-US" sz="2000" kern="1200"/>
        </a:p>
      </dsp:txBody>
      <dsp:txXfrm>
        <a:off x="7731168" y="1882547"/>
        <a:ext cx="1094733" cy="306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6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9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85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10D25-9E68-47DD-841F-BEC561650B6C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611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29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6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aneko.jp/cc/tools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po-1. </a:t>
            </a:r>
            <a:r>
              <a:rPr lang="ja-JP" altLang="en-US" sz="3600" b="1" dirty="0">
                <a:solidFill>
                  <a:srgbClr val="C00000"/>
                </a:solidFill>
              </a:rPr>
              <a:t>プログラミング入門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1859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トピックス：プログラミング，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での </a:t>
            </a:r>
            <a:r>
              <a:rPr lang="en-US" altLang="ja-JP" sz="1800" dirty="0">
                <a:solidFill>
                  <a:schemeClr val="tx1"/>
                </a:solidFill>
              </a:rPr>
              <a:t>Python </a:t>
            </a:r>
            <a:r>
              <a:rPr lang="ja-JP" altLang="en-US" sz="1800" dirty="0">
                <a:solidFill>
                  <a:schemeClr val="tx1"/>
                </a:solidFill>
              </a:rPr>
              <a:t>プログラム実行，プログラムによる問題解決，計算誤差，さまざまなプログラミング言語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 smtClean="0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 smtClean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 smtClean="0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 smtClean="0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プログラミング </a:t>
            </a:r>
            <a:r>
              <a:rPr lang="en-US" altLang="ja-JP" smtClean="0"/>
              <a:t>(programming)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コンピュータは，</a:t>
            </a:r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で動く</a:t>
            </a:r>
            <a:endParaRPr lang="en-US" altLang="ja-JP" dirty="0" smtClean="0"/>
          </a:p>
          <a:p>
            <a:r>
              <a:rPr lang="ja-JP" altLang="en-US" dirty="0" smtClean="0"/>
              <a:t>プログラミングは，</a:t>
            </a:r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を設計，製作すること</a:t>
            </a:r>
            <a:endParaRPr lang="en-US" altLang="ja-JP" dirty="0" smtClean="0"/>
          </a:p>
          <a:p>
            <a:r>
              <a:rPr lang="ja-JP" altLang="en-US" dirty="0" smtClean="0"/>
              <a:t>何らかの作業を，コンピュータで実行させるために行う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10</a:t>
            </a:fld>
            <a:endParaRPr lang="ja-JP" altLang="en-US" noProof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3" y="39210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69019" y="5525354"/>
            <a:ext cx="315823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4948597" y="44403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97504" y="543688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37" y="39624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ソースコード </a:t>
            </a:r>
            <a:r>
              <a:rPr lang="en-US" altLang="ja-JP" smtClean="0"/>
              <a:t>(source code)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を，何らかの</a:t>
            </a:r>
            <a:r>
              <a:rPr lang="ja-JP" altLang="en-US" dirty="0" smtClean="0">
                <a:solidFill>
                  <a:srgbClr val="FF0000"/>
                </a:solidFill>
              </a:rPr>
              <a:t>プログラミング言語</a:t>
            </a:r>
            <a:r>
              <a:rPr lang="ja-JP" altLang="en-US" dirty="0" smtClean="0"/>
              <a:t>で書いたもの</a:t>
            </a:r>
            <a:endParaRPr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11</a:t>
            </a:fld>
            <a:endParaRPr lang="ja-JP" altLang="en-US" noProof="0"/>
          </a:p>
        </p:txBody>
      </p:sp>
      <p:sp>
        <p:nvSpPr>
          <p:cNvPr id="5" name="正方形/長方形 4"/>
          <p:cNvSpPr/>
          <p:nvPr/>
        </p:nvSpPr>
        <p:spPr>
          <a:xfrm>
            <a:off x="1544855" y="3577411"/>
            <a:ext cx="5486399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import picamera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 = picamera.PiCamera()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camera.capture("1.jpg")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exit()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ourier New" panose="02070309020205020404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8203" y="5338584"/>
            <a:ext cx="541686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Raspberry Pi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で，カメラを使って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撮影し，画像を保存するプログラムの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言語）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5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プログラムが役に立つ理由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918677"/>
            <a:ext cx="8786613" cy="502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プログラム次第で，様々な処理が可能．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プログラム</a:t>
            </a:r>
            <a:r>
              <a:rPr lang="ja-JP" altLang="en-US" dirty="0"/>
              <a:t>は，コンピュータでの様々な</a:t>
            </a:r>
            <a:r>
              <a:rPr lang="ja-JP" altLang="en-US" b="1" dirty="0"/>
              <a:t>処理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プログラム</a:t>
            </a:r>
            <a:r>
              <a:rPr lang="ja-JP" altLang="en-US" dirty="0"/>
              <a:t>の</a:t>
            </a:r>
            <a:r>
              <a:rPr lang="ja-JP" altLang="en-US" b="1" dirty="0"/>
              <a:t>ソースコード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作業記録</a:t>
            </a:r>
            <a:r>
              <a:rPr lang="ja-JP" altLang="en-US" dirty="0"/>
              <a:t>としても使うことができる．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プログラム</a:t>
            </a:r>
            <a:r>
              <a:rPr lang="ja-JP" altLang="en-US" dirty="0"/>
              <a:t>中の</a:t>
            </a:r>
            <a:r>
              <a:rPr lang="ja-JP" altLang="en-US" b="1" u="sng" dirty="0">
                <a:solidFill>
                  <a:srgbClr val="FF0000"/>
                </a:solidFill>
              </a:rPr>
              <a:t>値などを変えて再実行</a:t>
            </a:r>
            <a:r>
              <a:rPr lang="ja-JP" altLang="en-US" dirty="0"/>
              <a:t>も簡単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4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プログラミングで気を付けること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4"/>
            <a:ext cx="8794512" cy="58101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コンピュータにも，</a:t>
            </a:r>
            <a:r>
              <a:rPr lang="ja-JP" altLang="en-US" sz="2400" b="1" dirty="0">
                <a:solidFill>
                  <a:srgbClr val="FF0000"/>
                </a:solidFill>
              </a:rPr>
              <a:t>できないことがある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コンピュータを使うからといって，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FF0000"/>
                </a:solidFill>
              </a:rPr>
              <a:t>人間</a:t>
            </a:r>
            <a:r>
              <a:rPr lang="ja-JP" altLang="en-US" sz="2400" dirty="0"/>
              <a:t>がプログラムを作るとき，書き間違い，勘違い，思い込みなどによる</a:t>
            </a:r>
            <a:r>
              <a:rPr lang="ja-JP" altLang="en-US" sz="2400" b="1" dirty="0">
                <a:solidFill>
                  <a:srgbClr val="FF0000"/>
                </a:solidFill>
              </a:rPr>
              <a:t>ミスがありえる</a:t>
            </a:r>
            <a:r>
              <a:rPr lang="ja-JP" altLang="en-US" sz="2400" dirty="0"/>
              <a:t>．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ja-JP" altLang="en-US" sz="2400" b="1" dirty="0"/>
              <a:t>プログラムが期待通りに動いているか</a:t>
            </a:r>
            <a:r>
              <a:rPr lang="ja-JP" altLang="en-US" sz="2400" dirty="0"/>
              <a:t>」の</a:t>
            </a:r>
            <a:r>
              <a:rPr lang="ja-JP" altLang="en-US" sz="2400" b="1" dirty="0">
                <a:solidFill>
                  <a:srgbClr val="FF0000"/>
                </a:solidFill>
              </a:rPr>
              <a:t>テストが重要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ミスを減らす</a:t>
            </a:r>
            <a:r>
              <a:rPr lang="ja-JP" altLang="en-US" sz="2400" dirty="0"/>
              <a:t>ためにも，</a:t>
            </a:r>
            <a:r>
              <a:rPr lang="ja-JP" altLang="en-US" sz="2400" b="1" dirty="0"/>
              <a:t>「やりたいこと」を１回書いて済ませる</a:t>
            </a:r>
            <a:r>
              <a:rPr lang="ja-JP" altLang="en-US" sz="2400" dirty="0"/>
              <a:t>ことが大切．次のようなさまざまな手段がある</a:t>
            </a:r>
            <a:endParaRPr lang="en-US" altLang="ja-JP" sz="2400" dirty="0"/>
          </a:p>
          <a:p>
            <a:r>
              <a:rPr lang="ja-JP" altLang="en-US" sz="2400" b="1" dirty="0"/>
              <a:t>抽象化</a:t>
            </a:r>
            <a:endParaRPr lang="en-US" altLang="ja-JP" sz="2400" b="1" dirty="0"/>
          </a:p>
          <a:p>
            <a:r>
              <a:rPr lang="ja-JP" altLang="en-US" sz="2400" b="1" dirty="0"/>
              <a:t>モジュール，標準ライブラリ</a:t>
            </a:r>
            <a:endParaRPr lang="en-US" altLang="ja-JP" sz="2400" b="1" dirty="0"/>
          </a:p>
          <a:p>
            <a:r>
              <a:rPr lang="ja-JP" altLang="en-US" sz="2400" b="1" dirty="0"/>
              <a:t>クラス階層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問題</a:t>
            </a:r>
            <a:r>
              <a:rPr lang="ja-JP" altLang="en-US" sz="2400" dirty="0"/>
              <a:t>をコンピュータで解くとき，解くべき</a:t>
            </a:r>
            <a:r>
              <a:rPr lang="ja-JP" altLang="en-US" sz="2400" b="1" dirty="0">
                <a:solidFill>
                  <a:srgbClr val="FF0000"/>
                </a:solidFill>
              </a:rPr>
              <a:t>問題を深く理解</a:t>
            </a:r>
            <a:r>
              <a:rPr lang="ja-JP" altLang="en-US" sz="2400" dirty="0"/>
              <a:t>した上で，必要に応じて，</a:t>
            </a:r>
            <a:r>
              <a:rPr lang="ja-JP" altLang="en-US" sz="2400" b="1" dirty="0">
                <a:solidFill>
                  <a:srgbClr val="FF0000"/>
                </a:solidFill>
              </a:rPr>
              <a:t>算法（アルゴリズム）</a:t>
            </a:r>
            <a:r>
              <a:rPr lang="ja-JP" altLang="en-US" sz="2400" dirty="0"/>
              <a:t>を活用する</a:t>
            </a:r>
            <a:endParaRPr lang="ja-JP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06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1-2. Python Tutor</a:t>
            </a:r>
            <a:r>
              <a:rPr lang="ja-JP" altLang="en-US" sz="4000" dirty="0"/>
              <a:t> での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>Python </a:t>
            </a:r>
            <a:r>
              <a:rPr lang="ja-JP" altLang="en-US" sz="4000" dirty="0"/>
              <a:t>プログラム実行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9F95599-C5B6-4A5F-B905-D32B72880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073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プログラミング言語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b="1" dirty="0" smtClean="0"/>
              <a:t>入門者に学習しやすい</a:t>
            </a:r>
            <a:r>
              <a:rPr lang="ja-JP" altLang="en-US" dirty="0" smtClean="0"/>
              <a:t>」とされる</a:t>
            </a:r>
            <a:endParaRPr lang="en-US" altLang="ja-JP" dirty="0" smtClean="0"/>
          </a:p>
          <a:p>
            <a:r>
              <a:rPr lang="ja-JP" altLang="en-US" b="1" dirty="0" smtClean="0"/>
              <a:t>多数の拡張機能</a:t>
            </a:r>
            <a:r>
              <a:rPr lang="ja-JP" altLang="en-US" dirty="0" smtClean="0"/>
              <a:t>（外部プログラムのインポートによる）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587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Python</a:t>
            </a:r>
            <a:r>
              <a:rPr lang="ja-JP" altLang="en-US" dirty="0"/>
              <a:t> </a:t>
            </a:r>
            <a:r>
              <a:rPr lang="ja-JP" altLang="en-US" dirty="0" smtClean="0"/>
              <a:t>の主なキーワード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dirty="0" smtClean="0"/>
              <a:t>print		</a:t>
            </a:r>
            <a:r>
              <a:rPr lang="ja-JP" altLang="en-US" sz="2400" dirty="0" smtClean="0"/>
              <a:t>表示</a:t>
            </a:r>
            <a:endParaRPr lang="en-US" altLang="ja-JP" sz="2400" dirty="0" smtClean="0"/>
          </a:p>
          <a:p>
            <a:r>
              <a:rPr lang="en-US" altLang="ja-JP" sz="2400" dirty="0" smtClean="0"/>
              <a:t>type		</a:t>
            </a:r>
            <a:r>
              <a:rPr lang="ja-JP" altLang="en-US" sz="2400" dirty="0" smtClean="0"/>
              <a:t>型名（クラス名）の取得</a:t>
            </a:r>
            <a:endParaRPr lang="en-US" altLang="ja-JP" sz="2400" dirty="0" smtClean="0"/>
          </a:p>
          <a:p>
            <a:r>
              <a:rPr lang="en-US" altLang="ja-JP" sz="2400" dirty="0" smtClean="0"/>
              <a:t>if, else	</a:t>
            </a:r>
            <a:r>
              <a:rPr lang="ja-JP" altLang="en-US" sz="2400" dirty="0" smtClean="0"/>
              <a:t>条件分岐</a:t>
            </a:r>
            <a:endParaRPr lang="en-US" altLang="ja-JP" sz="2400" dirty="0" smtClean="0"/>
          </a:p>
          <a:p>
            <a:r>
              <a:rPr lang="en-US" altLang="ja-JP" sz="2400" dirty="0" smtClean="0"/>
              <a:t>for, while	</a:t>
            </a:r>
            <a:r>
              <a:rPr lang="ja-JP" altLang="en-US" sz="2400" dirty="0" smtClean="0"/>
              <a:t>繰り返し</a:t>
            </a:r>
            <a:endParaRPr lang="en-US" altLang="ja-JP" sz="2400" dirty="0" smtClean="0"/>
          </a:p>
          <a:p>
            <a:r>
              <a:rPr lang="en-US" altLang="ja-JP" sz="2400" dirty="0" err="1" smtClean="0"/>
              <a:t>def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関数定義</a:t>
            </a:r>
            <a:endParaRPr lang="en-US" altLang="ja-JP" sz="2400" dirty="0" smtClean="0"/>
          </a:p>
          <a:p>
            <a:r>
              <a:rPr lang="en-US" altLang="ja-JP" sz="2400" dirty="0" smtClean="0"/>
              <a:t>return	</a:t>
            </a:r>
            <a:r>
              <a:rPr lang="ja-JP" altLang="en-US" sz="2400" dirty="0" smtClean="0"/>
              <a:t>関数の評価値</a:t>
            </a:r>
            <a:endParaRPr lang="en-US" altLang="ja-JP" sz="2400" dirty="0" smtClean="0"/>
          </a:p>
          <a:p>
            <a:r>
              <a:rPr lang="en-US" altLang="ja-JP" sz="2400" dirty="0" smtClean="0"/>
              <a:t>class	</a:t>
            </a:r>
            <a:r>
              <a:rPr lang="ja-JP" altLang="en-US" sz="2400" dirty="0" smtClean="0"/>
              <a:t>クラス定義</a:t>
            </a:r>
            <a:endParaRPr lang="en-US" altLang="ja-JP" sz="2400" dirty="0" smtClean="0"/>
          </a:p>
          <a:p>
            <a:r>
              <a:rPr lang="en-US" altLang="ja-JP" sz="2400" dirty="0" smtClean="0"/>
              <a:t>__</a:t>
            </a:r>
            <a:r>
              <a:rPr lang="en-US" altLang="ja-JP" sz="2400" dirty="0" err="1" smtClean="0"/>
              <a:t>init</a:t>
            </a:r>
            <a:r>
              <a:rPr lang="en-US" altLang="ja-JP" sz="2400" dirty="0" smtClean="0"/>
              <a:t>__	</a:t>
            </a:r>
            <a:r>
              <a:rPr lang="ja-JP" altLang="en-US" sz="2400" dirty="0" smtClean="0"/>
              <a:t>オブジェクトの生成（コンストラクタ）</a:t>
            </a:r>
            <a:endParaRPr lang="en-US" altLang="ja-JP" sz="2400" dirty="0" smtClean="0"/>
          </a:p>
          <a:p>
            <a:r>
              <a:rPr lang="en-US" altLang="ja-JP" sz="2400" dirty="0" smtClean="0"/>
              <a:t>self		</a:t>
            </a:r>
            <a:r>
              <a:rPr lang="ja-JP" altLang="en-US" sz="2400" dirty="0" smtClean="0"/>
              <a:t>クラス定義内で自オブジェクトへアクセス</a:t>
            </a:r>
            <a:endParaRPr lang="en-US" altLang="ja-JP" sz="2400" dirty="0" smtClean="0"/>
          </a:p>
          <a:p>
            <a:r>
              <a:rPr lang="en-US" altLang="ja-JP" sz="2400" dirty="0" err="1" smtClean="0"/>
              <a:t>vars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オブジェクトの属性名と値</a:t>
            </a:r>
            <a:endParaRPr lang="en-US" altLang="ja-JP" sz="2400" dirty="0" smtClean="0"/>
          </a:p>
          <a:p>
            <a:r>
              <a:rPr lang="en-US" altLang="ja-JP" sz="2400" dirty="0" smtClean="0"/>
              <a:t>super	</a:t>
            </a:r>
            <a:r>
              <a:rPr lang="ja-JP" altLang="en-US" sz="2400" dirty="0" smtClean="0"/>
              <a:t>親クラス（</a:t>
            </a:r>
            <a:r>
              <a:rPr lang="ja-JP" altLang="en-US" sz="2400" smtClean="0"/>
              <a:t>スーパークラス）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089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Python</a:t>
            </a:r>
            <a:r>
              <a:rPr lang="ja-JP" altLang="en-US" dirty="0"/>
              <a:t> </a:t>
            </a:r>
            <a:r>
              <a:rPr lang="ja-JP" altLang="en-US" dirty="0" smtClean="0"/>
              <a:t>プログラムの実行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① ソースコードを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ファイルに保存</a:t>
            </a:r>
            <a:r>
              <a:rPr lang="ja-JP" altLang="en-US" dirty="0" smtClean="0"/>
              <a:t>し，</a:t>
            </a:r>
            <a:r>
              <a:rPr lang="en-US" altLang="ja-JP" dirty="0" smtClean="0"/>
              <a:t>python </a:t>
            </a:r>
            <a:r>
              <a:rPr lang="ja-JP" altLang="en-US" dirty="0" smtClean="0"/>
              <a:t>コマンドで実行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B0478-7F53-FCCB-CF8A-D8FB2700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0" y="2108653"/>
            <a:ext cx="3579553" cy="25311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C66267-8246-338E-A1AD-E414DA2274EB}"/>
              </a:ext>
            </a:extLst>
          </p:cNvPr>
          <p:cNvSpPr txBox="1"/>
          <p:nvPr/>
        </p:nvSpPr>
        <p:spPr>
          <a:xfrm>
            <a:off x="1032787" y="4841162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</a:rPr>
              <a:t>ソースコードを</a:t>
            </a:r>
            <a:endParaRPr kumimoji="1" lang="en-US" altLang="ja-JP" sz="2400" dirty="0" smtClean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  <a:r>
              <a:rPr kumimoji="1"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</a:rPr>
              <a:t>に保存</a:t>
            </a:r>
            <a:endParaRPr kumimoji="1" lang="en-US" altLang="ja-JP" sz="2400" dirty="0" smtClean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211DBF-4876-0DAB-D6CE-FC89D3B1B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81" y="2108653"/>
            <a:ext cx="4874088" cy="10538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013BDA-3FF1-C703-ABE1-A135D984E5B5}"/>
              </a:ext>
            </a:extLst>
          </p:cNvPr>
          <p:cNvSpPr txBox="1"/>
          <p:nvPr/>
        </p:nvSpPr>
        <p:spPr>
          <a:xfrm>
            <a:off x="5900334" y="33957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</a:rPr>
              <a:t>コマンドで実行．</a:t>
            </a:r>
            <a:endParaRPr kumimoji="1" lang="en-US" altLang="ja-JP" sz="2400" dirty="0" smtClean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実行時</a:t>
            </a:r>
            <a:r>
              <a:rPr kumimoji="1" lang="ja-JP" altLang="en-US" sz="2400" dirty="0" smtClean="0">
                <a:latin typeface="Arial" panose="020B0604020202020204" pitchFamily="34" charset="0"/>
                <a:ea typeface="メイリオ" panose="020B0604030504040204" pitchFamily="50" charset="-128"/>
              </a:rPr>
              <a:t>にファイル名を指定．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4037310" y="4766984"/>
            <a:ext cx="5141819" cy="14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000" dirty="0" smtClean="0">
                <a:latin typeface="+mn-ea"/>
                <a:ea typeface="+mn-ea"/>
              </a:rPr>
              <a:t>Python </a:t>
            </a:r>
            <a:r>
              <a:rPr lang="ja-JP" altLang="en-US" sz="2000" dirty="0" smtClean="0">
                <a:latin typeface="+mn-ea"/>
                <a:ea typeface="+mn-ea"/>
              </a:rPr>
              <a:t>のインストール必要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       https://www.python.org</a:t>
            </a:r>
          </a:p>
          <a:p>
            <a:pPr>
              <a:spcBef>
                <a:spcPts val="0"/>
              </a:spcBef>
            </a:pPr>
            <a:r>
              <a:rPr lang="en-US" altLang="ja-JP" sz="2000" dirty="0" smtClean="0">
                <a:latin typeface="+mn-ea"/>
                <a:ea typeface="+mn-ea"/>
              </a:rPr>
              <a:t>Windows </a:t>
            </a:r>
            <a:r>
              <a:rPr lang="ja-JP" altLang="en-US" sz="2000" dirty="0" smtClean="0">
                <a:latin typeface="+mn-ea"/>
                <a:ea typeface="+mn-ea"/>
              </a:rPr>
              <a:t>では，</a:t>
            </a:r>
            <a:r>
              <a:rPr lang="en-US" altLang="ja-JP" sz="2000" b="1" dirty="0" smtClean="0">
                <a:latin typeface="+mn-ea"/>
                <a:ea typeface="+mn-ea"/>
              </a:rPr>
              <a:t>python</a:t>
            </a:r>
            <a:r>
              <a:rPr lang="en-US" altLang="ja-JP" sz="2000" dirty="0" smtClean="0">
                <a:latin typeface="+mn-ea"/>
                <a:ea typeface="+mn-ea"/>
              </a:rPr>
              <a:t> </a:t>
            </a:r>
            <a:r>
              <a:rPr lang="ja-JP" altLang="en-US" sz="2000" dirty="0" smtClean="0">
                <a:latin typeface="+mn-ea"/>
                <a:ea typeface="+mn-ea"/>
              </a:rPr>
              <a:t>コマンド</a:t>
            </a:r>
            <a:r>
              <a:rPr lang="ja-JP" altLang="en-US" sz="2000" dirty="0">
                <a:latin typeface="+mn-ea"/>
                <a:ea typeface="+mn-ea"/>
              </a:rPr>
              <a:t>で実行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latin typeface="+mn-ea"/>
                <a:ea typeface="+mn-ea"/>
              </a:rPr>
              <a:t>終了は </a:t>
            </a:r>
            <a:r>
              <a:rPr lang="en-US" altLang="ja-JP" sz="2000" dirty="0" smtClean="0">
                <a:latin typeface="+mn-ea"/>
                <a:ea typeface="+mn-ea"/>
              </a:rPr>
              <a:t>exit()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860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50" y="2443976"/>
            <a:ext cx="3559281" cy="25497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Python</a:t>
            </a:r>
            <a:r>
              <a:rPr lang="ja-JP" altLang="en-US" dirty="0"/>
              <a:t> </a:t>
            </a:r>
            <a:r>
              <a:rPr lang="ja-JP" altLang="en-US" dirty="0" smtClean="0"/>
              <a:t>プログラムの実行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dirty="0" smtClean="0"/>
              <a:t> </a:t>
            </a:r>
            <a:r>
              <a:rPr lang="en-US" altLang="ja-JP" b="1" dirty="0">
                <a:solidFill>
                  <a:srgbClr val="C00000"/>
                </a:solidFill>
              </a:rPr>
              <a:t>Python </a:t>
            </a:r>
            <a:r>
              <a:rPr lang="ja-JP" altLang="en-US" b="1" dirty="0">
                <a:solidFill>
                  <a:srgbClr val="C00000"/>
                </a:solidFill>
              </a:rPr>
              <a:t>コンソール</a:t>
            </a:r>
            <a:r>
              <a:rPr lang="ja-JP" altLang="en-US" dirty="0" smtClean="0"/>
              <a:t>を使用．</a:t>
            </a:r>
            <a:r>
              <a:rPr lang="en-US" altLang="ja-JP" dirty="0" smtClean="0"/>
              <a:t>Python </a:t>
            </a:r>
            <a:r>
              <a:rPr lang="ja-JP" altLang="en-US" dirty="0" smtClean="0"/>
              <a:t>プログラムを入れるたびに結果が得られる（</a:t>
            </a:r>
            <a:r>
              <a:rPr lang="ja-JP" altLang="en-US" b="1" dirty="0" smtClean="0"/>
              <a:t>対話的実行</a:t>
            </a:r>
            <a:r>
              <a:rPr lang="ja-JP" altLang="en-US" dirty="0" smtClean="0"/>
              <a:t>と言ったりする）．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88976" y="4259207"/>
            <a:ext cx="202248" cy="397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41053" y="3797780"/>
            <a:ext cx="141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実行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結果</a:t>
            </a:r>
            <a:endParaRPr kumimoji="1" lang="ja-JP" altLang="en-US" sz="2000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848939" y="3958696"/>
            <a:ext cx="187911" cy="109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194825" y="5539774"/>
            <a:ext cx="5141819" cy="131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000" dirty="0" smtClean="0">
                <a:latin typeface="+mn-ea"/>
                <a:ea typeface="+mn-ea"/>
              </a:rPr>
              <a:t>Python </a:t>
            </a:r>
            <a:r>
              <a:rPr lang="ja-JP" altLang="en-US" sz="2000" dirty="0" smtClean="0">
                <a:latin typeface="+mn-ea"/>
                <a:ea typeface="+mn-ea"/>
              </a:rPr>
              <a:t>のインストール必要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       https://www.python.org</a:t>
            </a:r>
          </a:p>
          <a:p>
            <a:pPr>
              <a:spcBef>
                <a:spcPts val="0"/>
              </a:spcBef>
            </a:pPr>
            <a:r>
              <a:rPr lang="en-US" altLang="ja-JP" sz="2000" dirty="0" smtClean="0">
                <a:latin typeface="+mn-ea"/>
                <a:ea typeface="+mn-ea"/>
              </a:rPr>
              <a:t>Windows </a:t>
            </a:r>
            <a:r>
              <a:rPr lang="ja-JP" altLang="en-US" sz="2000" dirty="0" smtClean="0">
                <a:latin typeface="+mn-ea"/>
                <a:ea typeface="+mn-ea"/>
              </a:rPr>
              <a:t>では，</a:t>
            </a:r>
            <a:r>
              <a:rPr lang="en-US" altLang="ja-JP" sz="2000" b="1" dirty="0" smtClean="0">
                <a:latin typeface="+mn-ea"/>
                <a:ea typeface="+mn-ea"/>
              </a:rPr>
              <a:t>python</a:t>
            </a:r>
            <a:r>
              <a:rPr lang="en-US" altLang="ja-JP" sz="2000" dirty="0" smtClean="0">
                <a:latin typeface="+mn-ea"/>
                <a:ea typeface="+mn-ea"/>
              </a:rPr>
              <a:t> </a:t>
            </a:r>
            <a:r>
              <a:rPr lang="ja-JP" altLang="en-US" sz="2000" dirty="0" smtClean="0">
                <a:latin typeface="+mn-ea"/>
                <a:ea typeface="+mn-ea"/>
              </a:rPr>
              <a:t>コマンド</a:t>
            </a:r>
            <a:r>
              <a:rPr lang="ja-JP" altLang="en-US" sz="2000" dirty="0">
                <a:latin typeface="+mn-ea"/>
                <a:ea typeface="+mn-ea"/>
              </a:rPr>
              <a:t>で実行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ja-JP" altLang="en-US" sz="2000" dirty="0" smtClean="0">
                <a:latin typeface="+mn-ea"/>
                <a:ea typeface="+mn-ea"/>
              </a:rPr>
              <a:t>終了は </a:t>
            </a:r>
            <a:r>
              <a:rPr lang="en-US" altLang="ja-JP" sz="2000" dirty="0" smtClean="0">
                <a:latin typeface="+mn-ea"/>
                <a:ea typeface="+mn-ea"/>
              </a:rPr>
              <a:t>exit()</a:t>
            </a:r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5576" y="4992429"/>
            <a:ext cx="229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</a:t>
            </a:r>
            <a:r>
              <a:rPr kumimoji="1" lang="en-US" altLang="ja-JP" sz="2000" dirty="0" smtClean="0"/>
              <a:t>ython </a:t>
            </a:r>
            <a:r>
              <a:rPr kumimoji="1" lang="ja-JP" altLang="en-US" sz="2000" dirty="0" smtClean="0"/>
              <a:t>コマンド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336845" y="3699701"/>
            <a:ext cx="247874" cy="164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628758" y="3273144"/>
            <a:ext cx="141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実行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結果</a:t>
            </a:r>
            <a:endParaRPr kumimoji="1" lang="ja-JP" altLang="en-US" sz="2000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396808" y="3399190"/>
            <a:ext cx="187911" cy="109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375540" y="4992429"/>
            <a:ext cx="220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Jupyter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QtConsole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336644" y="5423095"/>
            <a:ext cx="3461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インストール必要</a:t>
            </a:r>
            <a:endParaRPr lang="en-US" altLang="ja-JP" dirty="0"/>
          </a:p>
          <a:p>
            <a:r>
              <a:rPr lang="en-US" altLang="ja-JP" dirty="0"/>
              <a:t>https://</a:t>
            </a:r>
            <a:r>
              <a:rPr lang="en-US" altLang="ja-JP" dirty="0" smtClean="0"/>
              <a:t>www.kkaneko.jp/tools/win/tools.html#python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「</a:t>
            </a:r>
            <a:r>
              <a:rPr kumimoji="1" lang="en-US" altLang="ja-JP" b="1" dirty="0" err="1"/>
              <a:t>jupyter</a:t>
            </a:r>
            <a:r>
              <a:rPr kumimoji="1" lang="en-US" altLang="ja-JP" b="1" dirty="0"/>
              <a:t> </a:t>
            </a:r>
            <a:r>
              <a:rPr kumimoji="1" lang="en-US" altLang="ja-JP" b="1" dirty="0" err="1"/>
              <a:t>qtconsole</a:t>
            </a:r>
            <a:r>
              <a:rPr kumimoji="1" lang="ja-JP" altLang="en-US" dirty="0"/>
              <a:t>」で起動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A8315A7-6CE9-42A7-BC70-B1624D65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19" y="2406204"/>
            <a:ext cx="3456700" cy="16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1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Python</a:t>
            </a:r>
            <a:r>
              <a:rPr lang="ja-JP" altLang="en-US" dirty="0"/>
              <a:t> </a:t>
            </a:r>
            <a:r>
              <a:rPr lang="ja-JP" altLang="en-US" dirty="0" smtClean="0"/>
              <a:t>プログラムの実行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ja-JP" altLang="en-US" dirty="0" smtClean="0"/>
              <a:t> </a:t>
            </a:r>
            <a:r>
              <a:rPr lang="en-US" altLang="ja-JP" dirty="0"/>
              <a:t>Python </a:t>
            </a:r>
            <a:r>
              <a:rPr lang="ja-JP" altLang="en-US" dirty="0"/>
              <a:t>ソースコード</a:t>
            </a:r>
            <a:r>
              <a:rPr lang="ja-JP" altLang="en-US" dirty="0" smtClean="0"/>
              <a:t>の編集，実行機能を持った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アプリを利用</a:t>
            </a:r>
            <a:endParaRPr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81" y="1933924"/>
            <a:ext cx="5519520" cy="4427053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7289940" y="3577687"/>
            <a:ext cx="520351" cy="100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774926" y="3446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編集画面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67149" y="201397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実行ボタン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405569" y="2270933"/>
            <a:ext cx="2144547" cy="284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241449" y="5301092"/>
            <a:ext cx="367737" cy="156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3273" y="48480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2723" y="6417562"/>
            <a:ext cx="244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PyScripter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の画面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828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CA09C0-F656-4F32-91B0-1B3D7E5569EA}"/>
              </a:ext>
            </a:extLst>
          </p:cNvPr>
          <p:cNvSpPr txBox="1"/>
          <p:nvPr/>
        </p:nvSpPr>
        <p:spPr>
          <a:xfrm>
            <a:off x="3945656" y="2375204"/>
            <a:ext cx="4119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Python Tutor </a:t>
            </a:r>
            <a:r>
              <a:rPr kumimoji="1" lang="ja-JP" altLang="en-US" sz="2000" b="1" dirty="0"/>
              <a:t>を使用）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D7AC4C-4F98-4FC2-8BD4-A81B4782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1" y="686188"/>
            <a:ext cx="2947691" cy="11186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208850" y="1929685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プログラム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ソースコード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8D82B6D-CD39-4F1B-845B-F2925933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478" y="329627"/>
            <a:ext cx="5096814" cy="2038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2806024" y="876238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3048049" y="617443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さまざまな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0" y="3298716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72379" y="3297750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1200" dirty="0" err="1">
                <a:latin typeface="Segoe UI" panose="020B0502040204020203" pitchFamily="34" charset="0"/>
              </a:rPr>
              <a:t>args</a:t>
            </a:r>
            <a:r>
              <a:rPr lang="en-US" altLang="ja-JP" sz="12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12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(int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84105" y="3309031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#include &lt;</a:t>
            </a:r>
            <a:r>
              <a:rPr lang="en-US" altLang="ja-JP" sz="1200" dirty="0" err="1">
                <a:latin typeface="Segoe UI" panose="020B0502040204020203" pitchFamily="34" charset="0"/>
              </a:rPr>
              <a:t>stdio.h</a:t>
            </a:r>
            <a:r>
              <a:rPr lang="en-US" altLang="ja-JP" sz="12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int main(void){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int x, s,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  <a:r>
              <a:rPr lang="ja-JP" altLang="en-US" sz="1200" dirty="0">
                <a:latin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845725" y="4843534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Python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75900" y="5849247"/>
            <a:ext cx="637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49955" y="584924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04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97" y="2535627"/>
            <a:ext cx="3444096" cy="42495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Python</a:t>
            </a:r>
            <a:r>
              <a:rPr lang="ja-JP" altLang="en-US" dirty="0"/>
              <a:t> </a:t>
            </a:r>
            <a:r>
              <a:rPr lang="ja-JP" altLang="en-US" dirty="0" smtClean="0"/>
              <a:t>プログラムの実行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④ </a:t>
            </a:r>
            <a:r>
              <a:rPr lang="en-US" altLang="ja-JP" b="1" dirty="0" smtClean="0">
                <a:solidFill>
                  <a:srgbClr val="C00000"/>
                </a:solidFill>
              </a:rPr>
              <a:t>Python </a:t>
            </a:r>
            <a:r>
              <a:rPr lang="ja-JP" altLang="en-US" b="1" dirty="0" smtClean="0">
                <a:solidFill>
                  <a:srgbClr val="C00000"/>
                </a:solidFill>
              </a:rPr>
              <a:t>のノートブック</a:t>
            </a:r>
            <a:r>
              <a:rPr lang="ja-JP" altLang="en-US" dirty="0" smtClean="0"/>
              <a:t>を使用．</a:t>
            </a:r>
            <a:r>
              <a:rPr lang="en-US" altLang="ja-JP" dirty="0" smtClean="0"/>
              <a:t>Python </a:t>
            </a:r>
            <a:r>
              <a:rPr lang="ja-JP" altLang="en-US" dirty="0" smtClean="0"/>
              <a:t>プログラムを，</a:t>
            </a:r>
            <a:r>
              <a:rPr lang="ja-JP" altLang="en-US" b="1" dirty="0" smtClean="0">
                <a:solidFill>
                  <a:srgbClr val="C00000"/>
                </a:solidFill>
              </a:rPr>
              <a:t>コードセル</a:t>
            </a:r>
            <a:r>
              <a:rPr lang="ja-JP" altLang="en-US" dirty="0" smtClean="0"/>
              <a:t>の中に入れておく．</a:t>
            </a:r>
            <a:r>
              <a:rPr lang="ja-JP" altLang="en-US" b="1" dirty="0" smtClean="0">
                <a:solidFill>
                  <a:srgbClr val="C00000"/>
                </a:solidFill>
              </a:rPr>
              <a:t>コードセル</a:t>
            </a:r>
            <a:r>
              <a:rPr lang="ja-JP" altLang="en-US" dirty="0" smtClean="0"/>
              <a:t>内のプログラムは，編集，実行可能．</a:t>
            </a:r>
            <a:endParaRPr lang="ja-JP" altLang="en-US" i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102744" y="6108269"/>
            <a:ext cx="875505" cy="53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62917" y="56481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102744" y="5206188"/>
            <a:ext cx="1018817" cy="441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115998" y="3418778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Python </a:t>
            </a:r>
            <a:r>
              <a:rPr kumimoji="1" lang="ja-JP" altLang="en-US" sz="2400" dirty="0" smtClean="0"/>
              <a:t>プログラム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5998" y="5641064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Python </a:t>
            </a:r>
            <a:r>
              <a:rPr kumimoji="1" lang="ja-JP" altLang="en-US" sz="2400" dirty="0" smtClean="0"/>
              <a:t>プログラム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5999" y="4159540"/>
            <a:ext cx="268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Python </a:t>
            </a:r>
            <a:r>
              <a:rPr kumimoji="1" lang="ja-JP" altLang="en-US" sz="2400" dirty="0" smtClean="0"/>
              <a:t>プログラム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155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104780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 smtClean="0"/>
              <a:t>Python </a:t>
            </a:r>
            <a:r>
              <a:rPr kumimoji="1" lang="ja-JP" altLang="en-US" b="1" dirty="0" smtClean="0"/>
              <a:t>プログラムの実行</a:t>
            </a:r>
            <a:r>
              <a:rPr kumimoji="1" lang="ja-JP" altLang="en-US" dirty="0" smtClean="0"/>
              <a:t>にはさまざまな方法がある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① ソースコードを</a:t>
            </a:r>
            <a:r>
              <a:rPr lang="ja-JP" altLang="en-US" b="1" u="sng" dirty="0">
                <a:solidFill>
                  <a:srgbClr val="FF0000"/>
                </a:solidFill>
              </a:rPr>
              <a:t>ファイルに保存</a:t>
            </a:r>
            <a:r>
              <a:rPr lang="ja-JP" altLang="en-US" dirty="0"/>
              <a:t>し，</a:t>
            </a:r>
            <a:r>
              <a:rPr lang="en-US" altLang="ja-JP" dirty="0"/>
              <a:t>python </a:t>
            </a:r>
            <a:r>
              <a:rPr lang="ja-JP" altLang="en-US" dirty="0"/>
              <a:t>コマンドで</a:t>
            </a:r>
            <a:r>
              <a:rPr lang="ja-JP" altLang="en-US" dirty="0" smtClean="0"/>
              <a:t>実行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② </a:t>
            </a:r>
            <a:r>
              <a:rPr lang="en-US" altLang="ja-JP" b="1" u="sng" dirty="0">
                <a:solidFill>
                  <a:srgbClr val="C00000"/>
                </a:solidFill>
              </a:rPr>
              <a:t>Python </a:t>
            </a:r>
            <a:r>
              <a:rPr lang="ja-JP" altLang="en-US" b="1" u="sng" dirty="0">
                <a:solidFill>
                  <a:srgbClr val="C00000"/>
                </a:solidFill>
              </a:rPr>
              <a:t>コンソール</a:t>
            </a:r>
            <a:r>
              <a:rPr lang="ja-JP" altLang="en-US" dirty="0"/>
              <a:t>を使用．</a:t>
            </a:r>
            <a:r>
              <a:rPr lang="en-US" altLang="ja-JP" dirty="0"/>
              <a:t>Python </a:t>
            </a:r>
            <a:r>
              <a:rPr lang="ja-JP" altLang="en-US" dirty="0"/>
              <a:t>プログラムを入れるたびに結果が得られる（対話的実行と言ったりする）．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③</a:t>
            </a:r>
            <a:r>
              <a:rPr lang="ja-JP" altLang="en-US" dirty="0" smtClean="0"/>
              <a:t> </a:t>
            </a:r>
            <a:r>
              <a:rPr lang="en-US" altLang="ja-JP" dirty="0"/>
              <a:t>Python </a:t>
            </a:r>
            <a:r>
              <a:rPr lang="ja-JP" altLang="en-US" dirty="0"/>
              <a:t>ソースコードの編集，実行機能を持った</a:t>
            </a:r>
            <a:r>
              <a:rPr lang="ja-JP" altLang="en-US" b="1" u="sng" dirty="0">
                <a:solidFill>
                  <a:srgbClr val="FF0000"/>
                </a:solidFill>
              </a:rPr>
              <a:t>アプリを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利用</a:t>
            </a:r>
            <a:endParaRPr lang="en-US" altLang="ja-JP" b="1" u="sng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ja-JP" altLang="en-US" dirty="0" smtClean="0"/>
              <a:t>④ </a:t>
            </a:r>
            <a:r>
              <a:rPr lang="en-US" altLang="ja-JP" b="1" dirty="0" smtClean="0">
                <a:solidFill>
                  <a:srgbClr val="C00000"/>
                </a:solidFill>
              </a:rPr>
              <a:t>Python </a:t>
            </a:r>
            <a:r>
              <a:rPr lang="ja-JP" altLang="en-US" b="1" dirty="0">
                <a:solidFill>
                  <a:srgbClr val="C00000"/>
                </a:solidFill>
              </a:rPr>
              <a:t>のノートブック</a:t>
            </a:r>
            <a:r>
              <a:rPr lang="ja-JP" altLang="en-US" dirty="0"/>
              <a:t>を使用．</a:t>
            </a:r>
            <a:r>
              <a:rPr lang="en-US" altLang="ja-JP" dirty="0"/>
              <a:t>Python </a:t>
            </a:r>
            <a:r>
              <a:rPr lang="ja-JP" altLang="en-US" dirty="0"/>
              <a:t>プログラムを，</a:t>
            </a: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の中に入れておく．</a:t>
            </a: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内のプログラムは，編集，実行可能．</a:t>
            </a:r>
            <a:endParaRPr lang="ja-JP" altLang="en-US" i="1" dirty="0"/>
          </a:p>
          <a:p>
            <a:pPr marL="457200" lvl="1" indent="0">
              <a:buNone/>
            </a:pPr>
            <a:endParaRPr lang="ja-JP" altLang="en-US" i="1" dirty="0"/>
          </a:p>
          <a:p>
            <a:endParaRPr lang="ja-JP" altLang="en-US" dirty="0"/>
          </a:p>
          <a:p>
            <a:endParaRPr lang="ja-JP" altLang="en-US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82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621B9-8397-4193-9349-60494A7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の使い方（</a:t>
            </a:r>
            <a:r>
              <a:rPr lang="en-US" altLang="ja-JP" dirty="0"/>
              <a:t>Windows </a:t>
            </a:r>
            <a:r>
              <a:rPr lang="ja-JP" altLang="en-US" dirty="0"/>
              <a:t>パソコン）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A69BAD-B019-4803-AF76-8C3720B5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3406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Python </a:t>
            </a:r>
            <a:r>
              <a:rPr kumimoji="1" lang="ja-JP" altLang="en-US" b="1" dirty="0"/>
              <a:t>処理系の起動</a:t>
            </a:r>
            <a:r>
              <a:rPr kumimoji="1" lang="ja-JP" altLang="en-US" dirty="0"/>
              <a:t>（</a:t>
            </a:r>
            <a:r>
              <a:rPr kumimoji="1" lang="en-US" altLang="ja-JP" dirty="0"/>
              <a:t>Windows </a:t>
            </a:r>
            <a:r>
              <a:rPr kumimoji="1" lang="ja-JP" altLang="en-US" dirty="0"/>
              <a:t>の場合）</a:t>
            </a:r>
            <a:endParaRPr kumimoji="1" lang="en-US" altLang="ja-JP" dirty="0"/>
          </a:p>
          <a:p>
            <a:pPr lvl="1"/>
            <a:r>
              <a:rPr lang="en-US" altLang="ja-JP" b="1" dirty="0"/>
              <a:t>python</a:t>
            </a:r>
            <a:r>
              <a:rPr lang="en-US" altLang="ja-JP" dirty="0"/>
              <a:t> </a:t>
            </a:r>
            <a:r>
              <a:rPr lang="ja-JP" altLang="en-US" dirty="0"/>
              <a:t>または </a:t>
            </a:r>
            <a:r>
              <a:rPr lang="en-US" altLang="ja-JP" b="1" dirty="0" err="1"/>
              <a:t>py</a:t>
            </a:r>
            <a:r>
              <a:rPr lang="en-US" altLang="ja-JP" b="1" dirty="0"/>
              <a:t> -</a:t>
            </a:r>
            <a:r>
              <a:rPr lang="en-US" altLang="ja-JP" b="1" dirty="0" smtClean="0"/>
              <a:t>3.10 </a:t>
            </a:r>
            <a:r>
              <a:rPr lang="ja-JP" altLang="en-US" dirty="0"/>
              <a:t>（</a:t>
            </a:r>
            <a:r>
              <a:rPr lang="en-US" altLang="ja-JP" dirty="0" smtClean="0"/>
              <a:t>3.10</a:t>
            </a:r>
            <a:r>
              <a:rPr lang="ja-JP" altLang="en-US" dirty="0" smtClean="0"/>
              <a:t> </a:t>
            </a:r>
            <a:r>
              <a:rPr lang="ja-JP" altLang="en-US" dirty="0"/>
              <a:t>はバージョン番号）</a:t>
            </a:r>
            <a:endParaRPr kumimoji="1" lang="en-US" altLang="ja-JP" dirty="0"/>
          </a:p>
          <a:p>
            <a:r>
              <a:rPr lang="en-US" altLang="ja-JP" b="1" dirty="0"/>
              <a:t>p</a:t>
            </a:r>
            <a:r>
              <a:rPr kumimoji="1" lang="en-US" altLang="ja-JP" b="1" dirty="0"/>
              <a:t>ip </a:t>
            </a:r>
            <a:r>
              <a:rPr kumimoji="1" lang="ja-JP" altLang="en-US" b="1" dirty="0"/>
              <a:t>の起動</a:t>
            </a:r>
            <a:r>
              <a:rPr lang="ja-JP" altLang="en-US" dirty="0"/>
              <a:t>（</a:t>
            </a:r>
            <a:r>
              <a:rPr lang="en-US" altLang="ja-JP" dirty="0"/>
              <a:t>Windows </a:t>
            </a:r>
            <a:r>
              <a:rPr lang="ja-JP" altLang="en-US" dirty="0"/>
              <a:t>の場合）</a:t>
            </a:r>
            <a:endParaRPr kumimoji="1" lang="en-US" altLang="ja-JP" dirty="0"/>
          </a:p>
          <a:p>
            <a:pPr lvl="1"/>
            <a:r>
              <a:rPr lang="ja-JP" altLang="en-US" dirty="0"/>
              <a:t>コマンドプロンプトを管理者として実行し，</a:t>
            </a:r>
            <a:r>
              <a:rPr lang="en-US" altLang="ja-JP" b="1" dirty="0"/>
              <a:t>python -m pip</a:t>
            </a:r>
            <a:r>
              <a:rPr lang="en-US" altLang="ja-JP" dirty="0"/>
              <a:t> </a:t>
            </a:r>
            <a:r>
              <a:rPr lang="ja-JP" altLang="en-US" dirty="0"/>
              <a:t>または </a:t>
            </a:r>
            <a:r>
              <a:rPr lang="en-US" altLang="ja-JP" b="1" dirty="0" err="1"/>
              <a:t>py</a:t>
            </a:r>
            <a:r>
              <a:rPr lang="en-US" altLang="ja-JP" b="1" dirty="0"/>
              <a:t> -</a:t>
            </a:r>
            <a:r>
              <a:rPr lang="en-US" altLang="ja-JP" b="1" dirty="0" smtClean="0"/>
              <a:t>3.10 </a:t>
            </a:r>
            <a:r>
              <a:rPr lang="en-US" altLang="ja-JP" b="1" dirty="0"/>
              <a:t>–m pip</a:t>
            </a:r>
            <a:r>
              <a:rPr lang="ja-JP" altLang="en-US" dirty="0"/>
              <a:t>（</a:t>
            </a:r>
            <a:r>
              <a:rPr lang="en-US" altLang="ja-JP" dirty="0" smtClean="0"/>
              <a:t>3.10</a:t>
            </a:r>
            <a:r>
              <a:rPr lang="ja-JP" altLang="en-US" dirty="0" smtClean="0"/>
              <a:t> </a:t>
            </a:r>
            <a:r>
              <a:rPr lang="ja-JP" altLang="en-US" dirty="0"/>
              <a:t>はバージョン番号）</a:t>
            </a:r>
            <a:endParaRPr kumimoji="1" lang="en-US" altLang="ja-JP" b="1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開発環境</a:t>
            </a:r>
            <a:endParaRPr lang="en-US" altLang="ja-JP" b="1" dirty="0"/>
          </a:p>
          <a:p>
            <a:pPr lvl="1"/>
            <a:r>
              <a:rPr lang="en-US" altLang="ja-JP" dirty="0" err="1"/>
              <a:t>Jupyter</a:t>
            </a:r>
            <a:r>
              <a:rPr lang="en-US" altLang="ja-JP" dirty="0"/>
              <a:t> </a:t>
            </a:r>
            <a:r>
              <a:rPr lang="en-US" altLang="ja-JP" dirty="0" err="1"/>
              <a:t>Qtconsole</a:t>
            </a:r>
            <a:r>
              <a:rPr lang="en-US" altLang="ja-JP" dirty="0"/>
              <a:t>	</a:t>
            </a:r>
            <a:r>
              <a:rPr lang="en-US" altLang="ja-JP" dirty="0" err="1"/>
              <a:t>jupyter</a:t>
            </a:r>
            <a:r>
              <a:rPr lang="en-US" altLang="ja-JP" dirty="0"/>
              <a:t> </a:t>
            </a:r>
            <a:r>
              <a:rPr lang="en-US" altLang="ja-JP" dirty="0" err="1"/>
              <a:t>qtconsole</a:t>
            </a:r>
            <a:r>
              <a:rPr lang="en-US" altLang="ja-JP" dirty="0"/>
              <a:t> </a:t>
            </a:r>
            <a:r>
              <a:rPr lang="ja-JP" altLang="en-US" dirty="0"/>
              <a:t>で起動</a:t>
            </a:r>
            <a:endParaRPr lang="en-US" altLang="ja-JP" dirty="0"/>
          </a:p>
          <a:p>
            <a:pPr lvl="1"/>
            <a:r>
              <a:rPr lang="en-US" altLang="ja-JP" dirty="0" err="1"/>
              <a:t>Nteract</a:t>
            </a:r>
            <a:r>
              <a:rPr lang="en-US" altLang="ja-JP" dirty="0"/>
              <a:t>			</a:t>
            </a:r>
            <a:r>
              <a:rPr lang="en-US" altLang="ja-JP" dirty="0" err="1"/>
              <a:t>jupyter</a:t>
            </a:r>
            <a:r>
              <a:rPr lang="en-US" altLang="ja-JP" dirty="0"/>
              <a:t> </a:t>
            </a:r>
            <a:r>
              <a:rPr lang="en-US" altLang="ja-JP" dirty="0" err="1"/>
              <a:t>nteract</a:t>
            </a:r>
            <a:r>
              <a:rPr lang="en-US" altLang="ja-JP" dirty="0"/>
              <a:t> </a:t>
            </a:r>
            <a:r>
              <a:rPr lang="ja-JP" altLang="en-US" dirty="0"/>
              <a:t>で起動</a:t>
            </a:r>
            <a:endParaRPr lang="en-US" altLang="ja-JP" dirty="0"/>
          </a:p>
          <a:p>
            <a:pPr lvl="1"/>
            <a:r>
              <a:rPr lang="en-US" altLang="ja-JP" dirty="0" err="1"/>
              <a:t>Jupyter</a:t>
            </a:r>
            <a:r>
              <a:rPr lang="en-US" altLang="ja-JP" dirty="0"/>
              <a:t> Lab		</a:t>
            </a:r>
            <a:r>
              <a:rPr lang="en-US" altLang="ja-JP" dirty="0" err="1"/>
              <a:t>jupyter</a:t>
            </a:r>
            <a:r>
              <a:rPr lang="en-US" altLang="ja-JP" dirty="0"/>
              <a:t> lab </a:t>
            </a:r>
            <a:r>
              <a:rPr lang="ja-JP" altLang="en-US" dirty="0"/>
              <a:t>で起動</a:t>
            </a:r>
            <a:endParaRPr lang="en-US" altLang="ja-JP" dirty="0"/>
          </a:p>
          <a:p>
            <a:pPr lvl="1"/>
            <a:r>
              <a:rPr lang="en-US" altLang="ja-JP" dirty="0" err="1"/>
              <a:t>spyder</a:t>
            </a:r>
            <a:r>
              <a:rPr lang="en-US" altLang="ja-JP" dirty="0"/>
              <a:t>			</a:t>
            </a:r>
            <a:r>
              <a:rPr lang="en-US" altLang="ja-JP" dirty="0" err="1"/>
              <a:t>spyder</a:t>
            </a:r>
            <a:r>
              <a:rPr lang="en-US" altLang="ja-JP" dirty="0"/>
              <a:t> </a:t>
            </a:r>
            <a:r>
              <a:rPr lang="ja-JP" altLang="en-US" dirty="0"/>
              <a:t>で起動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処理系と開発環境のインストール手順は、次のページ等で説明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https://www.kkaneko.jp/cc/tools/index.html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2EA49B-4E1E-43C7-9023-F767D698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開発環境とは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開発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環境</a:t>
            </a:r>
            <a:r>
              <a:rPr kumimoji="1" lang="ja-JP" altLang="en-US" dirty="0" smtClean="0"/>
              <a:t>は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プログラムの作成、編集（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公開，共有，共同編集</a:t>
            </a:r>
            <a:endParaRPr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　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0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333270"/>
            <a:ext cx="8461208" cy="5333166"/>
          </a:xfrm>
        </p:spPr>
        <p:txBody>
          <a:bodyPr/>
          <a:lstStyle/>
          <a:p>
            <a:r>
              <a:rPr lang="ja-JP" altLang="en-US" dirty="0"/>
              <a:t>プログラミング学習を行える</a:t>
            </a:r>
            <a:r>
              <a:rPr lang="ja-JP" altLang="en-US" b="1" dirty="0"/>
              <a:t>オンラインサービス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Web </a:t>
            </a:r>
            <a:r>
              <a:rPr lang="ja-JP" altLang="en-US" dirty="0"/>
              <a:t>ブラウザを使う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たくさんの言語を扱うことができる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b="1" dirty="0">
                <a:solidFill>
                  <a:srgbClr val="C00000"/>
                </a:solidFill>
              </a:rPr>
              <a:t>Python</a:t>
            </a:r>
            <a:r>
              <a:rPr kumimoji="1" lang="en-US" altLang="ja-JP" dirty="0"/>
              <a:t>, </a:t>
            </a:r>
            <a:r>
              <a:rPr lang="en-US" altLang="ja-JP" dirty="0"/>
              <a:t>Java,</a:t>
            </a:r>
            <a:r>
              <a:rPr lang="ja-JP" altLang="en-US" dirty="0"/>
              <a:t> </a:t>
            </a:r>
            <a:r>
              <a:rPr lang="en-US" altLang="ja-JP" dirty="0"/>
              <a:t>C,</a:t>
            </a:r>
            <a:r>
              <a:rPr lang="ja-JP" altLang="en-US" dirty="0"/>
              <a:t> </a:t>
            </a:r>
            <a:r>
              <a:rPr lang="en-US" altLang="ja-JP" dirty="0"/>
              <a:t>C++,</a:t>
            </a:r>
            <a:r>
              <a:rPr lang="ja-JP" altLang="en-US" dirty="0"/>
              <a:t> </a:t>
            </a:r>
            <a:r>
              <a:rPr lang="en-US" altLang="ja-JP" dirty="0"/>
              <a:t>JavaScript,</a:t>
            </a:r>
            <a:r>
              <a:rPr lang="ja-JP" altLang="en-US" dirty="0"/>
              <a:t> </a:t>
            </a:r>
            <a:r>
              <a:rPr lang="en-US" altLang="ja-JP" dirty="0"/>
              <a:t>Ruby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575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716B6D-FC6E-4BF2-94F9-E212FDE7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0" y="928582"/>
            <a:ext cx="8215803" cy="54277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680572" y="1662113"/>
            <a:ext cx="564330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491758" y="4627837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1463786" y="1343940"/>
            <a:ext cx="1998551" cy="253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3502226" y="87597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3.6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655843" y="465839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8B9464-94AE-4B76-8719-ADE2A1AA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5A304A1-0230-4E74-9141-975B126B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3" y="4534796"/>
            <a:ext cx="3900386" cy="1271554"/>
          </a:xfrm>
          <a:prstGeom prst="rect">
            <a:avLst/>
          </a:prstGeom>
        </p:spPr>
      </p:pic>
      <p:sp>
        <p:nvSpPr>
          <p:cNvPr id="19" name="右矢印 12">
            <a:extLst>
              <a:ext uri="{FF2B5EF4-FFF2-40B4-BE49-F238E27FC236}">
                <a16:creationId xmlns:a16="http://schemas.microsoft.com/office/drawing/2014/main" id="{59AEEE61-7A53-4186-85DB-CFC3205CE850}"/>
              </a:ext>
            </a:extLst>
          </p:cNvPr>
          <p:cNvSpPr/>
          <p:nvPr/>
        </p:nvSpPr>
        <p:spPr>
          <a:xfrm>
            <a:off x="4578320" y="5004177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D271CC8-F680-4366-8374-83B9A884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907" y="4379435"/>
            <a:ext cx="3420208" cy="19279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EBD6E7-B46D-473D-86C3-3850E68C926A}"/>
              </a:ext>
            </a:extLst>
          </p:cNvPr>
          <p:cNvSpPr txBox="1"/>
          <p:nvPr/>
        </p:nvSpPr>
        <p:spPr>
          <a:xfrm>
            <a:off x="5930033" y="6335507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A700AEB-6CC9-4070-9B62-8537D0CB19AC}"/>
              </a:ext>
            </a:extLst>
          </p:cNvPr>
          <p:cNvSpPr txBox="1"/>
          <p:nvPr/>
        </p:nvSpPr>
        <p:spPr>
          <a:xfrm>
            <a:off x="1515647" y="604522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75F2B5-211B-4241-9813-6DD703198969}"/>
              </a:ext>
            </a:extLst>
          </p:cNvPr>
          <p:cNvSpPr/>
          <p:nvPr/>
        </p:nvSpPr>
        <p:spPr>
          <a:xfrm>
            <a:off x="75004" y="3429000"/>
            <a:ext cx="8923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コンピュータは便利なものであるが，コンピュータを使うからといって，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52BA64-1D32-3FF9-6143-C5FB49657517}"/>
              </a:ext>
            </a:extLst>
          </p:cNvPr>
          <p:cNvSpPr txBox="1"/>
          <p:nvPr/>
        </p:nvSpPr>
        <p:spPr>
          <a:xfrm>
            <a:off x="6098902" y="2453987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CB0AA4-F167-D770-F60D-BAC7749452FE}"/>
              </a:ext>
            </a:extLst>
          </p:cNvPr>
          <p:cNvSpPr txBox="1"/>
          <p:nvPr/>
        </p:nvSpPr>
        <p:spPr>
          <a:xfrm>
            <a:off x="1433892" y="2202940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AC351C5-3CB1-62C7-5D23-CBE3982C748E}"/>
              </a:ext>
            </a:extLst>
          </p:cNvPr>
          <p:cNvSpPr txBox="1">
            <a:spLocks/>
          </p:cNvSpPr>
          <p:nvPr/>
        </p:nvSpPr>
        <p:spPr>
          <a:xfrm>
            <a:off x="130594" y="441995"/>
            <a:ext cx="4791006" cy="5376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最大公約数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を求めたい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EBAA14-D8A8-19FB-71F7-7DE8B56A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189" y="1105933"/>
            <a:ext cx="3035926" cy="12040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E0375F-4C5B-FC89-DA4C-B1196F438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4" y="1105933"/>
            <a:ext cx="4738339" cy="841464"/>
          </a:xfrm>
          <a:prstGeom prst="rect">
            <a:avLst/>
          </a:prstGeom>
        </p:spPr>
      </p:pic>
      <p:sp>
        <p:nvSpPr>
          <p:cNvPr id="8" name="右矢印 12">
            <a:extLst>
              <a:ext uri="{FF2B5EF4-FFF2-40B4-BE49-F238E27FC236}">
                <a16:creationId xmlns:a16="http://schemas.microsoft.com/office/drawing/2014/main" id="{AC07431C-352B-D5EB-6D8B-A7E351DD4822}"/>
              </a:ext>
            </a:extLst>
          </p:cNvPr>
          <p:cNvSpPr/>
          <p:nvPr/>
        </p:nvSpPr>
        <p:spPr>
          <a:xfrm>
            <a:off x="5052811" y="1405545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80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</a:t>
            </a:r>
            <a:r>
              <a:rPr lang="ja-JP" altLang="en-US" sz="2400" dirty="0" smtClean="0"/>
              <a:t>：</a:t>
            </a:r>
            <a:r>
              <a:rPr lang="en-US" altLang="ja-JP" sz="2400" b="1" dirty="0" smtClean="0"/>
              <a:t>31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dirty="0" smtClean="0"/>
              <a:t>34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Tutor </a:t>
            </a:r>
            <a:r>
              <a:rPr lang="ja-JP" altLang="en-US" b="1" dirty="0"/>
              <a:t>の使い方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68" y="4241572"/>
            <a:ext cx="2632917" cy="20224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8" y="4101056"/>
            <a:ext cx="1937348" cy="224404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1674" y="490676"/>
            <a:ext cx="7755799" cy="374772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print(100</a:t>
            </a:r>
            <a:r>
              <a:rPr lang="ja-JP" altLang="en-US" b="1" dirty="0"/>
              <a:t> </a:t>
            </a:r>
            <a:r>
              <a:rPr lang="en-US" altLang="ja-JP" b="1" dirty="0"/>
              <a:t>* 200)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26883" y="2363445"/>
            <a:ext cx="274305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  <a:p>
            <a:pPr>
              <a:lnSpc>
                <a:spcPct val="120000"/>
              </a:lnSpc>
            </a:pPr>
            <a:r>
              <a:rPr lang="ja-JP" altLang="en-US" sz="2100" dirty="0"/>
              <a:t>「</a:t>
            </a:r>
            <a:r>
              <a:rPr lang="en-US" altLang="ja-JP" sz="2100" dirty="0"/>
              <a:t>*</a:t>
            </a:r>
            <a:r>
              <a:rPr lang="ja-JP" altLang="en-US" sz="2100" dirty="0"/>
              <a:t>」は掛け算の記号</a:t>
            </a:r>
            <a:endParaRPr lang="en-US" altLang="ja-JP" sz="2100" dirty="0"/>
          </a:p>
        </p:txBody>
      </p:sp>
      <p:sp>
        <p:nvSpPr>
          <p:cNvPr id="7" name="正方形/長方形 6"/>
          <p:cNvSpPr/>
          <p:nvPr/>
        </p:nvSpPr>
        <p:spPr>
          <a:xfrm>
            <a:off x="510295" y="5972076"/>
            <a:ext cx="899920" cy="38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722600" y="5155449"/>
            <a:ext cx="153749" cy="43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962429" y="5149995"/>
            <a:ext cx="153749" cy="43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78" y="4676220"/>
            <a:ext cx="2751512" cy="143168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928864" y="5836251"/>
            <a:ext cx="664634" cy="271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633023" y="5140796"/>
            <a:ext cx="1226488" cy="609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251" y="1098173"/>
            <a:ext cx="3663163" cy="1319476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190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609" y="983029"/>
            <a:ext cx="8207680" cy="37477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32" y="2285788"/>
            <a:ext cx="2580082" cy="19052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39614" y="2854118"/>
            <a:ext cx="1111535" cy="4097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091788" y="2854118"/>
            <a:ext cx="153749" cy="43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64" y="1712290"/>
            <a:ext cx="3028972" cy="3576664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B91EC1F7-3709-466F-9258-4EC281FB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0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9907" y="528732"/>
            <a:ext cx="8103040" cy="37477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b="1" dirty="0"/>
              <a:t> x = 100 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004404" y="2757314"/>
            <a:ext cx="2069797" cy="457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100" dirty="0"/>
              <a:t>すべて</a:t>
            </a:r>
            <a:r>
              <a:rPr lang="ja-JP" altLang="en-US" sz="2100" b="1" u="sng" dirty="0">
                <a:solidFill>
                  <a:srgbClr val="FF0000"/>
                </a:solidFill>
              </a:rPr>
              <a:t>半角文字</a:t>
            </a:r>
            <a:endParaRPr lang="en-US" altLang="ja-JP" sz="2100" dirty="0"/>
          </a:p>
        </p:txBody>
      </p:sp>
      <p:sp>
        <p:nvSpPr>
          <p:cNvPr id="15" name="右矢印 14"/>
          <p:cNvSpPr/>
          <p:nvPr/>
        </p:nvSpPr>
        <p:spPr>
          <a:xfrm>
            <a:off x="2722600" y="5155449"/>
            <a:ext cx="153749" cy="43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962429" y="5149995"/>
            <a:ext cx="153749" cy="436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B7C8F0-5D1B-4C1F-9C59-51D0BA0C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27" y="896589"/>
            <a:ext cx="4278373" cy="188734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49D83CF-FFD5-4649-A58D-061D9945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8" y="4239047"/>
            <a:ext cx="2213358" cy="2577232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B6E239E-B406-46F1-86AD-A89455A401E1}"/>
              </a:ext>
            </a:extLst>
          </p:cNvPr>
          <p:cNvSpPr/>
          <p:nvPr/>
        </p:nvSpPr>
        <p:spPr>
          <a:xfrm>
            <a:off x="204220" y="6481426"/>
            <a:ext cx="1105557" cy="3348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DA69F14-402C-4E12-B7E2-996971DF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099" y="4494587"/>
            <a:ext cx="2709106" cy="174746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D6BAF04-9AB0-49C0-8359-41D295CB0A10}"/>
              </a:ext>
            </a:extLst>
          </p:cNvPr>
          <p:cNvSpPr/>
          <p:nvPr/>
        </p:nvSpPr>
        <p:spPr>
          <a:xfrm>
            <a:off x="4853216" y="5750576"/>
            <a:ext cx="716317" cy="3080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78EFA44-FB9F-4DFB-8244-3E84A844A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764" y="4572569"/>
            <a:ext cx="1871036" cy="169284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2DCA9D7-71F8-4BAE-BF69-6E72C9F4F955}"/>
              </a:ext>
            </a:extLst>
          </p:cNvPr>
          <p:cNvSpPr/>
          <p:nvPr/>
        </p:nvSpPr>
        <p:spPr>
          <a:xfrm>
            <a:off x="7124443" y="5631337"/>
            <a:ext cx="1206756" cy="467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056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609" y="983029"/>
            <a:ext cx="8207680" cy="37477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⑥「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968750" y="2854118"/>
            <a:ext cx="276787" cy="632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A5B3B07-758F-4E27-AEDE-3D6ED804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3" y="2118594"/>
            <a:ext cx="2708764" cy="165330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36364" y="3224108"/>
            <a:ext cx="1943386" cy="490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DAF9F6-9979-4F54-B7D5-D287C55E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48" y="1935492"/>
            <a:ext cx="2708764" cy="31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4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1-3. </a:t>
            </a:r>
            <a:r>
              <a:rPr lang="ja-JP" altLang="en-US" sz="4000" dirty="0"/>
              <a:t>プログラムによる問題解決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9F95599-C5B6-4A5F-B905-D32B72880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088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69E2F-F760-4CEF-979E-E1DC787E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プログラムは何の役に立つか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9DE30C-CE98-4DEB-B981-D074D5D8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73642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コンピュータを使い，さまざまな問題を解くことができる</a:t>
            </a:r>
            <a:endParaRPr kumimoji="1" lang="en-US" altLang="ja-JP" dirty="0"/>
          </a:p>
          <a:p>
            <a:r>
              <a:rPr lang="ja-JP" altLang="en-US" dirty="0"/>
              <a:t>人間は，コンピュータを使いこなす（コンピュータが人間の能力を増幅する）．</a:t>
            </a:r>
            <a:endParaRPr lang="en-US" altLang="ja-JP" dirty="0"/>
          </a:p>
          <a:p>
            <a:r>
              <a:rPr lang="ja-JP" altLang="en-US" dirty="0"/>
              <a:t>コンピュータへの指令を行うのがプログラム．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748F7-5E38-4EA1-A585-E975378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39EB30-DD62-4228-88EA-38D8CBCE0F0B}"/>
              </a:ext>
            </a:extLst>
          </p:cNvPr>
          <p:cNvSpPr/>
          <p:nvPr/>
        </p:nvSpPr>
        <p:spPr>
          <a:xfrm>
            <a:off x="5784783" y="4350619"/>
            <a:ext cx="2435192" cy="187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48FBF8-4DAD-4159-B20A-5C64C05E19E2}"/>
              </a:ext>
            </a:extLst>
          </p:cNvPr>
          <p:cNvSpPr/>
          <p:nvPr/>
        </p:nvSpPr>
        <p:spPr>
          <a:xfrm>
            <a:off x="5608604" y="4446583"/>
            <a:ext cx="2435192" cy="1744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A3906F-A8A1-4003-8FF7-F3B4CA377FEB}"/>
              </a:ext>
            </a:extLst>
          </p:cNvPr>
          <p:cNvSpPr txBox="1"/>
          <p:nvPr/>
        </p:nvSpPr>
        <p:spPr>
          <a:xfrm>
            <a:off x="5807987" y="5058249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コンピュータ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9110A0-7CEF-4B6F-A9F2-03BCF6458F0B}"/>
              </a:ext>
            </a:extLst>
          </p:cNvPr>
          <p:cNvSpPr txBox="1"/>
          <p:nvPr/>
        </p:nvSpPr>
        <p:spPr>
          <a:xfrm>
            <a:off x="1920364" y="4179879"/>
            <a:ext cx="275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アプリケーション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72393F-3621-481D-AF07-D0AD3E2CC530}"/>
              </a:ext>
            </a:extLst>
          </p:cNvPr>
          <p:cNvSpPr txBox="1"/>
          <p:nvPr/>
        </p:nvSpPr>
        <p:spPr>
          <a:xfrm>
            <a:off x="1663574" y="4798489"/>
            <a:ext cx="32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Word, Excel, Web </a:t>
            </a:r>
            <a:r>
              <a:rPr kumimoji="1" lang="ja-JP" altLang="en-US" dirty="0"/>
              <a:t>ブラウザなど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3B12B7-34BD-456F-B324-B2A990B6F825}"/>
              </a:ext>
            </a:extLst>
          </p:cNvPr>
          <p:cNvSpPr txBox="1"/>
          <p:nvPr/>
        </p:nvSpPr>
        <p:spPr>
          <a:xfrm>
            <a:off x="2360449" y="34084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DCF5C73-4315-4879-8D46-30110F133E4D}"/>
              </a:ext>
            </a:extLst>
          </p:cNvPr>
          <p:cNvSpPr/>
          <p:nvPr/>
        </p:nvSpPr>
        <p:spPr>
          <a:xfrm>
            <a:off x="1499386" y="5583957"/>
            <a:ext cx="3415514" cy="76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106F01-7C91-4EC7-AA58-EF0374E8572C}"/>
              </a:ext>
            </a:extLst>
          </p:cNvPr>
          <p:cNvSpPr txBox="1"/>
          <p:nvPr/>
        </p:nvSpPr>
        <p:spPr>
          <a:xfrm>
            <a:off x="1589021" y="5745143"/>
            <a:ext cx="3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自作のプログラムなど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F2BB31A-7EBA-4A6B-9402-5FC40CE765B9}"/>
              </a:ext>
            </a:extLst>
          </p:cNvPr>
          <p:cNvSpPr/>
          <p:nvPr/>
        </p:nvSpPr>
        <p:spPr>
          <a:xfrm>
            <a:off x="1514467" y="3991465"/>
            <a:ext cx="3415514" cy="76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7DF2B1-149C-4410-B3D1-F8600E0287DD}"/>
              </a:ext>
            </a:extLst>
          </p:cNvPr>
          <p:cNvSpPr txBox="1"/>
          <p:nvPr/>
        </p:nvSpPr>
        <p:spPr>
          <a:xfrm>
            <a:off x="813586" y="6420276"/>
            <a:ext cx="50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自作の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プログラム，</a:t>
            </a:r>
            <a:r>
              <a:rPr kumimoji="1" lang="en-US" altLang="ja-JP" dirty="0"/>
              <a:t>Java </a:t>
            </a:r>
            <a:r>
              <a:rPr kumimoji="1" lang="ja-JP" altLang="en-US" dirty="0"/>
              <a:t>プログラムなど</a:t>
            </a:r>
          </a:p>
        </p:txBody>
      </p:sp>
    </p:spTree>
    <p:extLst>
      <p:ext uri="{BB962C8B-B14F-4D97-AF65-F5344CB8AC3E}">
        <p14:creationId xmlns:p14="http://schemas.microsoft.com/office/powerpoint/2010/main" val="1307651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38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dirty="0" smtClean="0"/>
              <a:t>43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プログラムでできること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0048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3670" y="247326"/>
            <a:ext cx="8821912" cy="59034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latin typeface="Arial Unicode MS" pitchFamily="34" charset="-128"/>
              </a:rPr>
              <a:t>プログラムで出来ることの例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0812" y="1254359"/>
            <a:ext cx="8613188" cy="375920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ja-JP" altLang="en-US" sz="2700" u="sng" dirty="0">
                <a:latin typeface="Arial Unicode MS" pitchFamily="34" charset="-128"/>
              </a:rPr>
              <a:t>計算問題</a:t>
            </a:r>
            <a:endParaRPr lang="en-US" altLang="ja-JP" sz="2700" u="sng" dirty="0">
              <a:latin typeface="Arial Unicode MS" pitchFamily="34" charset="-128"/>
            </a:endParaRPr>
          </a:p>
          <a:p>
            <a:pPr eaLnBrk="1" hangingPunct="1"/>
            <a:r>
              <a:rPr lang="ja-JP" altLang="en-US" sz="2700" dirty="0">
                <a:latin typeface="Arial Unicode MS" pitchFamily="34" charset="-128"/>
              </a:rPr>
              <a:t>現在の日時</a:t>
            </a:r>
            <a:endParaRPr lang="en-US" altLang="ja-JP" sz="2700" dirty="0">
              <a:latin typeface="Arial Unicode MS" pitchFamily="34" charset="-128"/>
            </a:endParaRPr>
          </a:p>
          <a:p>
            <a:pPr eaLnBrk="1" hangingPunct="1"/>
            <a:r>
              <a:rPr lang="ja-JP" altLang="en-US" sz="2700" dirty="0">
                <a:latin typeface="Arial Unicode MS" pitchFamily="34" charset="-128"/>
              </a:rPr>
              <a:t>最大公約数</a:t>
            </a:r>
            <a:endParaRPr lang="en-US" altLang="ja-JP" sz="2700" dirty="0">
              <a:latin typeface="Arial Unicode MS" pitchFamily="34" charset="-128"/>
            </a:endParaRPr>
          </a:p>
          <a:p>
            <a:pPr eaLnBrk="1" hangingPunct="1"/>
            <a:r>
              <a:rPr lang="ja-JP" altLang="en-US" sz="2700" dirty="0">
                <a:latin typeface="Arial Unicode MS" pitchFamily="34" charset="-128"/>
              </a:rPr>
              <a:t>平方根</a:t>
            </a:r>
            <a:endParaRPr lang="en-US" altLang="ja-JP" sz="2700" dirty="0">
              <a:latin typeface="Arial Unicode MS" pitchFamily="34" charset="-128"/>
            </a:endParaRPr>
          </a:p>
          <a:p>
            <a:pPr eaLnBrk="1" hangingPunct="1"/>
            <a:r>
              <a:rPr lang="ja-JP" altLang="en-US" sz="2700" dirty="0">
                <a:latin typeface="Arial Unicode MS" pitchFamily="34" charset="-128"/>
              </a:rPr>
              <a:t>円周率</a:t>
            </a:r>
            <a:endParaRPr lang="en-US" altLang="ja-JP" sz="2700" dirty="0">
              <a:latin typeface="Arial Unicode MS" pitchFamily="34" charset="-128"/>
            </a:endParaRPr>
          </a:p>
          <a:p>
            <a:pPr eaLnBrk="1" hangingPunct="1"/>
            <a:r>
              <a:rPr lang="ja-JP" altLang="en-US" sz="2700" dirty="0">
                <a:latin typeface="Arial Unicode MS" pitchFamily="34" charset="-128"/>
              </a:rPr>
              <a:t>三角関数</a:t>
            </a:r>
            <a:endParaRPr lang="en-US" altLang="ja-JP" sz="2700" dirty="0">
              <a:latin typeface="Arial Unicode MS" pitchFamily="34" charset="-128"/>
            </a:endParaRPr>
          </a:p>
          <a:p>
            <a:pPr marL="0" indent="0">
              <a:buNone/>
            </a:pPr>
            <a:endParaRPr lang="en-US" altLang="ja-JP" sz="2700" dirty="0">
              <a:latin typeface="Arial Unicode MS" pitchFamily="34" charset="-128"/>
            </a:endParaRPr>
          </a:p>
          <a:p>
            <a:pPr marL="0" indent="0">
              <a:buNone/>
            </a:pPr>
            <a:r>
              <a:rPr lang="ja-JP" altLang="en-US" sz="2700" dirty="0">
                <a:latin typeface="Arial Unicode MS" pitchFamily="34" charset="-128"/>
              </a:rPr>
              <a:t>その他，データ処理，データ送受信，</a:t>
            </a:r>
            <a:r>
              <a:rPr lang="en-US" altLang="ja-JP" sz="2700" dirty="0">
                <a:latin typeface="Arial Unicode MS" pitchFamily="34" charset="-128"/>
              </a:rPr>
              <a:t>AI</a:t>
            </a:r>
            <a:r>
              <a:rPr lang="ja-JP" altLang="en-US" sz="2700" dirty="0" err="1">
                <a:latin typeface="Arial Unicode MS" pitchFamily="34" charset="-128"/>
              </a:rPr>
              <a:t>，</a:t>
            </a:r>
            <a:r>
              <a:rPr lang="ja-JP" altLang="en-US" sz="2700" dirty="0">
                <a:latin typeface="Arial Unicode MS" pitchFamily="34" charset="-128"/>
              </a:rPr>
              <a:t>グラフィックスなど，コンピュータによる情報処理や情報通信</a:t>
            </a:r>
          </a:p>
          <a:p>
            <a:pPr eaLnBrk="1" hangingPunct="1"/>
            <a:endParaRPr lang="ja-JP" altLang="en-US" dirty="0">
              <a:latin typeface="Arial Unicode MS" pitchFamily="34" charset="-128"/>
            </a:endParaRPr>
          </a:p>
          <a:p>
            <a:pPr eaLnBrk="1" hangingPunct="1"/>
            <a:endParaRPr lang="ja-JP" altLang="en-US" dirty="0">
              <a:latin typeface="Arial Unicode MS" pitchFamily="34" charset="-128"/>
            </a:endParaRPr>
          </a:p>
          <a:p>
            <a:pPr eaLnBrk="1" hangingPunct="1"/>
            <a:endParaRPr lang="en-US" altLang="ja-JP" dirty="0">
              <a:latin typeface="Arial Unicode MS" pitchFamily="34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0BEE79B-D2FB-4551-BD22-CECB8871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6085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3C77884-580D-4EFF-89C0-06437D91C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92" y="2940681"/>
            <a:ext cx="3545308" cy="1062945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5238921" y="2940681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598692" y="3262313"/>
            <a:ext cx="2588046" cy="338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895056" y="451356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4" y="204212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195284" y="2506672"/>
            <a:ext cx="49634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import datetime</a:t>
            </a:r>
          </a:p>
          <a:p>
            <a:pPr marL="0" indent="0">
              <a:buNone/>
            </a:pPr>
            <a:r>
              <a:rPr lang="en-US" altLang="ja-JP" sz="2800" b="1" dirty="0"/>
              <a:t>now = </a:t>
            </a:r>
            <a:r>
              <a:rPr lang="en-US" altLang="ja-JP" sz="2800" b="1" dirty="0" err="1"/>
              <a:t>datetime.datetime.now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/>
              <a:t>print(now)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4B7BC5-4740-1A01-DFAE-9C56339A62C8}"/>
              </a:ext>
            </a:extLst>
          </p:cNvPr>
          <p:cNvSpPr txBox="1">
            <a:spLocks/>
          </p:cNvSpPr>
          <p:nvPr/>
        </p:nvSpPr>
        <p:spPr>
          <a:xfrm>
            <a:off x="574521" y="1497572"/>
            <a:ext cx="7861157" cy="735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オペレーティングシステム（コンピュータ）のタイマーを利用．</a:t>
            </a:r>
            <a:r>
              <a:rPr lang="ja-JP" altLang="en-US" sz="2400" b="1" dirty="0">
                <a:solidFill>
                  <a:srgbClr val="FF0000"/>
                </a:solidFill>
              </a:rPr>
              <a:t>いまの日時が表示される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25500"/>
              </p:ext>
            </p:extLst>
          </p:nvPr>
        </p:nvGraphicFramePr>
        <p:xfrm>
          <a:off x="789070" y="1033512"/>
          <a:ext cx="744620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プログラミング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Python Tutor </a:t>
                      </a:r>
                      <a:r>
                        <a:rPr kumimoji="1" lang="ja-JP" altLang="en-US" sz="2800" dirty="0"/>
                        <a:t>での </a:t>
                      </a:r>
                      <a:r>
                        <a:rPr kumimoji="1" lang="en-US" altLang="ja-JP" sz="2800" dirty="0"/>
                        <a:t>Python </a:t>
                      </a:r>
                      <a:r>
                        <a:rPr kumimoji="1" lang="ja-JP" altLang="en-US" sz="2800" dirty="0"/>
                        <a:t>プログラム実行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プログラムによる問題解決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30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計算誤差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47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さまざまなプログラミング言語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0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1-6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９回の全体計画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8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73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726DDE-B9ED-4951-9087-DE3453F9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39" y="2720257"/>
            <a:ext cx="3512630" cy="1393111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4594436" y="2929946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287140" y="3068407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895056" y="4513568"/>
            <a:ext cx="2162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6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4" y="204212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②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175" y="2506672"/>
            <a:ext cx="4581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altLang="ja-JP" sz="2800" b="1" dirty="0"/>
              <a:t>import math</a:t>
            </a:r>
          </a:p>
          <a:p>
            <a:pPr marL="0" indent="0">
              <a:buNone/>
            </a:pPr>
            <a:r>
              <a:rPr lang="fr-FR" altLang="ja-JP" sz="2800" b="1" dirty="0"/>
              <a:t>print( math.gcd(</a:t>
            </a:r>
            <a:r>
              <a:rPr lang="fr-FR" altLang="ja-JP" sz="2800" b="1" dirty="0">
                <a:solidFill>
                  <a:srgbClr val="C00000"/>
                </a:solidFill>
              </a:rPr>
              <a:t>24</a:t>
            </a:r>
            <a:r>
              <a:rPr lang="fr-FR" altLang="ja-JP" sz="2800" b="1" dirty="0"/>
              <a:t>, </a:t>
            </a:r>
            <a:r>
              <a:rPr lang="fr-FR" altLang="ja-JP" sz="2800" b="1" dirty="0">
                <a:solidFill>
                  <a:srgbClr val="C00000"/>
                </a:solidFill>
              </a:rPr>
              <a:t>18</a:t>
            </a:r>
            <a:r>
              <a:rPr lang="fr-FR" altLang="ja-JP" sz="2800" b="1" dirty="0"/>
              <a:t>) )</a:t>
            </a:r>
            <a:endParaRPr lang="en-US" altLang="ja-JP" sz="2800" b="1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56F9AD8-454F-E53F-9A3C-A3C75BE19546}"/>
              </a:ext>
            </a:extLst>
          </p:cNvPr>
          <p:cNvSpPr txBox="1">
            <a:spLocks/>
          </p:cNvSpPr>
          <p:nvPr/>
        </p:nvSpPr>
        <p:spPr>
          <a:xfrm>
            <a:off x="1746213" y="1511376"/>
            <a:ext cx="4791006" cy="7808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最大公約数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を求めたい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7676E6-E86F-4842-A939-4D4265AA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19" y="2603833"/>
            <a:ext cx="3575931" cy="1589302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4122162" y="2798817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229990" y="3123510"/>
            <a:ext cx="2842447" cy="540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4" y="204212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41175" y="2506672"/>
            <a:ext cx="4581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import math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800" b="1" dirty="0"/>
              <a:t>print( </a:t>
            </a:r>
            <a:r>
              <a:rPr lang="en-US" altLang="ja-JP" sz="2800" b="1" dirty="0" err="1"/>
              <a:t>math.sqrt</a:t>
            </a:r>
            <a:r>
              <a:rPr lang="en-US" altLang="ja-JP" sz="2800" b="1" dirty="0"/>
              <a:t>(</a:t>
            </a:r>
            <a:r>
              <a:rPr lang="en-US" altLang="ja-JP" sz="2800" b="1" dirty="0">
                <a:solidFill>
                  <a:srgbClr val="C00000"/>
                </a:solidFill>
              </a:rPr>
              <a:t>7</a:t>
            </a:r>
            <a:r>
              <a:rPr lang="en-US" altLang="ja-JP" sz="2800" b="1" dirty="0"/>
              <a:t>) )</a:t>
            </a:r>
            <a:endParaRPr lang="fr-FR" altLang="ja-JP" sz="2800" b="1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B1026BE-0B86-D631-A489-F786A6B9FA20}"/>
              </a:ext>
            </a:extLst>
          </p:cNvPr>
          <p:cNvSpPr txBox="1">
            <a:spLocks/>
          </p:cNvSpPr>
          <p:nvPr/>
        </p:nvSpPr>
        <p:spPr>
          <a:xfrm>
            <a:off x="1722857" y="1561898"/>
            <a:ext cx="5127129" cy="7860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面積が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の正方形の一辺の長さは？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C20D0A-E65B-69E7-0EE4-DA4B68FD0FBB}"/>
              </a:ext>
            </a:extLst>
          </p:cNvPr>
          <p:cNvSpPr txBox="1"/>
          <p:nvPr/>
        </p:nvSpPr>
        <p:spPr>
          <a:xfrm>
            <a:off x="5004208" y="4291217"/>
            <a:ext cx="41873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 2.6457513110645907</a:t>
            </a:r>
            <a:r>
              <a:rPr lang="ja-JP" altLang="en-US" sz="2800" dirty="0">
                <a:solidFill>
                  <a:srgbClr val="FF0000"/>
                </a:solidFill>
              </a:rPr>
              <a:t>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確認（結果は近似値）</a:t>
            </a:r>
          </a:p>
        </p:txBody>
      </p:sp>
    </p:spTree>
    <p:extLst>
      <p:ext uri="{BB962C8B-B14F-4D97-AF65-F5344CB8AC3E}">
        <p14:creationId xmlns:p14="http://schemas.microsoft.com/office/powerpoint/2010/main" val="878189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F6575C-03B5-4C6E-B9BD-D91E8F22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62" y="2739087"/>
            <a:ext cx="3433025" cy="1597954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4485095" y="3026758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239543" y="3215417"/>
            <a:ext cx="2923381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895056" y="451356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4" y="204212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355716" y="2821651"/>
            <a:ext cx="4581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import math</a:t>
            </a:r>
          </a:p>
          <a:p>
            <a:pPr marL="0" indent="0">
              <a:buNone/>
            </a:pPr>
            <a:r>
              <a:rPr lang="en-US" altLang="ja-JP" sz="2800" b="1" dirty="0"/>
              <a:t>print( </a:t>
            </a:r>
            <a:r>
              <a:rPr lang="en-US" altLang="ja-JP" sz="2800" b="1" dirty="0">
                <a:solidFill>
                  <a:srgbClr val="C00000"/>
                </a:solidFill>
              </a:rPr>
              <a:t>3</a:t>
            </a:r>
            <a:r>
              <a:rPr lang="en-US" altLang="ja-JP" sz="2800" b="1" dirty="0"/>
              <a:t> * </a:t>
            </a:r>
            <a:r>
              <a:rPr lang="en-US" altLang="ja-JP" sz="2800" b="1" dirty="0">
                <a:solidFill>
                  <a:srgbClr val="C00000"/>
                </a:solidFill>
              </a:rPr>
              <a:t>3</a:t>
            </a:r>
            <a:r>
              <a:rPr lang="en-US" altLang="ja-JP" sz="2800" b="1" dirty="0"/>
              <a:t> * </a:t>
            </a:r>
            <a:r>
              <a:rPr lang="en-US" altLang="ja-JP" sz="2800" b="1" dirty="0" err="1"/>
              <a:t>math.pi</a:t>
            </a:r>
            <a:r>
              <a:rPr lang="en-US" altLang="ja-JP" sz="2800" b="1" dirty="0"/>
              <a:t> )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B00074EE-DFAB-4CA2-201C-2640EAB14977}"/>
              </a:ext>
            </a:extLst>
          </p:cNvPr>
          <p:cNvSpPr txBox="1">
            <a:spLocks/>
          </p:cNvSpPr>
          <p:nvPr/>
        </p:nvSpPr>
        <p:spPr>
          <a:xfrm>
            <a:off x="2605034" y="1479711"/>
            <a:ext cx="3376667" cy="9227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半径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の円の面積は？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95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71F1ECE-D397-4C53-8B9E-713EE2A56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845" y="3882291"/>
            <a:ext cx="3537080" cy="1221744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2518030" y="4058248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3333954" y="4239903"/>
            <a:ext cx="2452483" cy="4396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6999956" y="415947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4" y="204212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⑤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A535F6-8A1B-F4A0-9BFF-D933245BC7DC}"/>
              </a:ext>
            </a:extLst>
          </p:cNvPr>
          <p:cNvSpPr txBox="1"/>
          <p:nvPr/>
        </p:nvSpPr>
        <p:spPr>
          <a:xfrm>
            <a:off x="175652" y="2698073"/>
            <a:ext cx="8411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import math</a:t>
            </a:r>
          </a:p>
          <a:p>
            <a:pPr marL="0" indent="0">
              <a:buNone/>
            </a:pPr>
            <a:r>
              <a:rPr lang="en-US" altLang="ja-JP" sz="2800" b="1" dirty="0"/>
              <a:t>print( (1/2) * </a:t>
            </a:r>
            <a:r>
              <a:rPr lang="en-US" altLang="ja-JP" sz="2800" b="1" dirty="0">
                <a:solidFill>
                  <a:srgbClr val="C00000"/>
                </a:solidFill>
              </a:rPr>
              <a:t>4</a:t>
            </a:r>
            <a:r>
              <a:rPr lang="en-US" altLang="ja-JP" sz="2800" b="1" dirty="0"/>
              <a:t> * </a:t>
            </a:r>
            <a:r>
              <a:rPr lang="en-US" altLang="ja-JP" sz="2800" b="1" dirty="0">
                <a:solidFill>
                  <a:srgbClr val="C00000"/>
                </a:solidFill>
              </a:rPr>
              <a:t>6</a:t>
            </a:r>
            <a:r>
              <a:rPr lang="en-US" altLang="ja-JP" sz="2800" b="1" dirty="0"/>
              <a:t> * </a:t>
            </a:r>
            <a:r>
              <a:rPr lang="en-US" altLang="ja-JP" sz="2800" b="1" dirty="0" err="1"/>
              <a:t>math.sin</a:t>
            </a:r>
            <a:r>
              <a:rPr lang="en-US" altLang="ja-JP" sz="2800" b="1" dirty="0"/>
              <a:t>(</a:t>
            </a:r>
            <a:r>
              <a:rPr lang="en-US" altLang="ja-JP" sz="2800" b="1" dirty="0">
                <a:solidFill>
                  <a:srgbClr val="C00000"/>
                </a:solidFill>
              </a:rPr>
              <a:t>60</a:t>
            </a:r>
            <a:r>
              <a:rPr lang="en-US" altLang="ja-JP" sz="2800" b="1" dirty="0"/>
              <a:t> * </a:t>
            </a:r>
            <a:r>
              <a:rPr lang="en-US" altLang="ja-JP" sz="2800" b="1" dirty="0" err="1"/>
              <a:t>math.pi</a:t>
            </a:r>
            <a:r>
              <a:rPr lang="en-US" altLang="ja-JP" sz="2800" b="1" dirty="0"/>
              <a:t> / 180) )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0A146F2-C969-873D-2415-F68D49AABAB6}"/>
              </a:ext>
            </a:extLst>
          </p:cNvPr>
          <p:cNvSpPr txBox="1">
            <a:spLocks/>
          </p:cNvSpPr>
          <p:nvPr/>
        </p:nvSpPr>
        <p:spPr>
          <a:xfrm>
            <a:off x="515158" y="1619988"/>
            <a:ext cx="8141335" cy="7894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三角形の２辺の長さが，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で，その間の角度が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６０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度のとき，面積は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(1/2)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× sin(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0201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1-4. </a:t>
            </a:r>
            <a:r>
              <a:rPr lang="ja-JP" altLang="en-US" sz="4000" dirty="0"/>
              <a:t>計算誤差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473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コンピュータで「１</a:t>
            </a:r>
            <a:r>
              <a:rPr lang="en-US" altLang="ja-JP" sz="3600" dirty="0"/>
              <a:t>÷</a:t>
            </a:r>
            <a:r>
              <a:rPr lang="ja-JP" altLang="en-US" sz="3600" dirty="0"/>
              <a:t>３」</a:t>
            </a:r>
            <a:r>
              <a:rPr lang="en-US" altLang="ja-JP" sz="3600" dirty="0"/>
              <a:t> </a:t>
            </a:r>
            <a:r>
              <a:rPr lang="ja-JP" altLang="en-US" sz="3600" dirty="0"/>
              <a:t>を求めると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どうなると思いますか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5"/>
            <a:ext cx="8461208" cy="50427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</a:t>
            </a:r>
            <a:r>
              <a:rPr lang="en-US" altLang="ja-JP" dirty="0"/>
              <a:t>0.333333333333333333333333333333</a:t>
            </a:r>
            <a:r>
              <a:rPr lang="ja-JP" altLang="en-US" dirty="0"/>
              <a:t> と無限に表示される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計算できない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正確な値が表示されない（誤差を含む）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47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smtClean="0"/>
              <a:t>51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計算誤差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7455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763461" y="366924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1" name="右矢印 20"/>
          <p:cNvSpPr/>
          <p:nvPr/>
        </p:nvSpPr>
        <p:spPr>
          <a:xfrm>
            <a:off x="4141380" y="2027810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9CE980-1112-7431-6D63-E4B70E7B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04" y="1942586"/>
            <a:ext cx="4158745" cy="17858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CC53BC1-64FD-4CB9-1366-F0F16BF6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" y="1999738"/>
            <a:ext cx="3950704" cy="78180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21C0B4-0B4B-F292-C318-13E6D3C79BE5}"/>
              </a:ext>
            </a:extLst>
          </p:cNvPr>
          <p:cNvSpPr/>
          <p:nvPr/>
        </p:nvSpPr>
        <p:spPr>
          <a:xfrm>
            <a:off x="4612915" y="4269173"/>
            <a:ext cx="4281119" cy="10618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0.0000000000000000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33333333333333333333333333333333333...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が誤差！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48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763461" y="366924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②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1" name="右矢印 20"/>
          <p:cNvSpPr/>
          <p:nvPr/>
        </p:nvSpPr>
        <p:spPr>
          <a:xfrm>
            <a:off x="4141380" y="2027810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21C0B4-0B4B-F292-C318-13E6D3C79BE5}"/>
              </a:ext>
            </a:extLst>
          </p:cNvPr>
          <p:cNvSpPr/>
          <p:nvPr/>
        </p:nvSpPr>
        <p:spPr>
          <a:xfrm>
            <a:off x="5707615" y="4336020"/>
            <a:ext cx="2354911" cy="10618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EEB0CE-9995-F27A-E3AF-E2A446EB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9" y="1942586"/>
            <a:ext cx="3780096" cy="8196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F5747BC-D2C3-C451-2D48-C2C7286C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08" y="1687357"/>
            <a:ext cx="4368926" cy="16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04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763461" y="366924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1" name="右矢印 20"/>
          <p:cNvSpPr/>
          <p:nvPr/>
        </p:nvSpPr>
        <p:spPr>
          <a:xfrm>
            <a:off x="4141380" y="2027810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21C0B4-0B4B-F292-C318-13E6D3C79BE5}"/>
              </a:ext>
            </a:extLst>
          </p:cNvPr>
          <p:cNvSpPr/>
          <p:nvPr/>
        </p:nvSpPr>
        <p:spPr>
          <a:xfrm>
            <a:off x="5707615" y="4336020"/>
            <a:ext cx="2354911" cy="10618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A95FCC-59CA-D48E-6340-E11B79D8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9" y="1879309"/>
            <a:ext cx="3896278" cy="8648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EC3707-EE03-5AC4-9AAA-BA37F9FC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04" y="1770962"/>
            <a:ext cx="4273437" cy="17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3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1-1. </a:t>
            </a:r>
            <a:r>
              <a:rPr lang="ja-JP" altLang="en-US" sz="4000" dirty="0"/>
              <a:t>プログラミング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22034F8-5A65-D1B7-610E-4F6B82F7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18" y="3011954"/>
            <a:ext cx="4191049" cy="125017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867534" y="3539101"/>
            <a:ext cx="3832967" cy="6217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794002" y="433402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1" name="右矢印 20"/>
          <p:cNvSpPr/>
          <p:nvPr/>
        </p:nvSpPr>
        <p:spPr>
          <a:xfrm>
            <a:off x="4141966" y="3180686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21C0B4-0B4B-F292-C318-13E6D3C79BE5}"/>
              </a:ext>
            </a:extLst>
          </p:cNvPr>
          <p:cNvSpPr/>
          <p:nvPr/>
        </p:nvSpPr>
        <p:spPr>
          <a:xfrm>
            <a:off x="5707615" y="4971356"/>
            <a:ext cx="2354911" cy="10618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943DE8-2335-F9DF-08F3-E46C5DAC8F2C}"/>
              </a:ext>
            </a:extLst>
          </p:cNvPr>
          <p:cNvSpPr txBox="1"/>
          <p:nvPr/>
        </p:nvSpPr>
        <p:spPr>
          <a:xfrm>
            <a:off x="1769374" y="1884705"/>
            <a:ext cx="64284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print(0.333333333333333 * 3)</a:t>
            </a:r>
          </a:p>
          <a:p>
            <a:pPr marL="0" indent="0">
              <a:buNone/>
            </a:pPr>
            <a:r>
              <a:rPr lang="en-US" altLang="ja-JP" sz="2800" dirty="0"/>
              <a:t>※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15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個．（すべて半角文字）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184B77-B40F-4A13-93DF-DFB34FBD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5668"/>
            <a:ext cx="4015944" cy="4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8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763461" y="366924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⑤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1" name="右矢印 20"/>
          <p:cNvSpPr/>
          <p:nvPr/>
        </p:nvSpPr>
        <p:spPr>
          <a:xfrm>
            <a:off x="4497583" y="2075163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21C0B4-0B4B-F292-C318-13E6D3C79BE5}"/>
              </a:ext>
            </a:extLst>
          </p:cNvPr>
          <p:cNvSpPr/>
          <p:nvPr/>
        </p:nvSpPr>
        <p:spPr>
          <a:xfrm>
            <a:off x="4612915" y="4269173"/>
            <a:ext cx="4281119" cy="10618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計算誤差がある場合と無い場合がある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1012884-44D3-6D22-C69B-76C4762F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" y="1787881"/>
            <a:ext cx="4427868" cy="14394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B7D794-0522-6D5B-B0AA-599F3A29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00" y="1444917"/>
            <a:ext cx="4116371" cy="19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94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コンピュータだから「計算が完璧に正確」という思い込みはしないこと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     </a:t>
            </a:r>
            <a:r>
              <a:rPr lang="en-US" altLang="ja-JP" dirty="0"/>
              <a:t>	1 ÷ 3 </a:t>
            </a:r>
            <a:r>
              <a:rPr lang="ja-JP" altLang="en-US" dirty="0"/>
              <a:t>を計算して表示させると、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正確な値が表示されない（誤差を含む）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誤差があっても、十分に役に立つ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誤差を許しているから、計算が効率的に済むという考え方もある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1-5. </a:t>
            </a:r>
            <a:r>
              <a:rPr lang="ja-JP" altLang="en-US" sz="4000" dirty="0"/>
              <a:t>さまざまなプログラミング言語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A8EA7906-E44D-4029-B343-57409E380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164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プログラミングを学ぶときに気を付けること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755355" cy="4407919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には，種類が</a:t>
            </a:r>
            <a:r>
              <a:rPr lang="ja-JP" altLang="en-US" b="1" u="sng" dirty="0"/>
              <a:t>数多く</a:t>
            </a:r>
            <a:r>
              <a:rPr lang="ja-JP" altLang="en-US" dirty="0"/>
              <a:t>ある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基礎</a:t>
            </a:r>
            <a:r>
              <a:rPr lang="ja-JP" altLang="en-US" dirty="0"/>
              <a:t>となる知識が大事．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一度，あるプログラミング言語で</a:t>
            </a:r>
            <a:r>
              <a:rPr lang="ja-JP" altLang="en-US" b="1" dirty="0"/>
              <a:t>基礎をマスター</a:t>
            </a:r>
            <a:r>
              <a:rPr lang="ja-JP" altLang="en-US" dirty="0"/>
              <a:t>しておけば，</a:t>
            </a:r>
            <a:r>
              <a:rPr lang="ja-JP" altLang="en-US" b="1" dirty="0"/>
              <a:t>他のプログラミング言語</a:t>
            </a:r>
            <a:r>
              <a:rPr lang="ja-JP" altLang="en-US" dirty="0"/>
              <a:t>でも</a:t>
            </a:r>
            <a:r>
              <a:rPr lang="ja-JP" altLang="en-US" b="1" dirty="0"/>
              <a:t>応用が利く</a:t>
            </a:r>
            <a:r>
              <a:rPr lang="ja-JP" altLang="en-US" dirty="0"/>
              <a:t>，という考え方も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966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プログラミング言語は複数ある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複数のプログラミング言語を学ぶことは大事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賛成できますか？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「１つを知っていれば，</a:t>
            </a:r>
            <a:r>
              <a:rPr lang="ja-JP" altLang="en-US" b="1" dirty="0"/>
              <a:t>どの言語も大体似ている</a:t>
            </a:r>
            <a:r>
              <a:rPr lang="ja-JP" altLang="en-US" dirty="0"/>
              <a:t>ので，</a:t>
            </a:r>
            <a:r>
              <a:rPr lang="ja-JP" altLang="en-US" b="1" dirty="0"/>
              <a:t>応用が利く</a:t>
            </a:r>
            <a:r>
              <a:rPr lang="ja-JP" altLang="en-US" dirty="0"/>
              <a:t>」という考え方もある．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「やりたいこと，学びたいことに向いた言語を，</a:t>
            </a:r>
            <a:r>
              <a:rPr lang="ja-JP" altLang="en-US" b="1" dirty="0"/>
              <a:t>そのときどきで選ぶ</a:t>
            </a:r>
            <a:r>
              <a:rPr lang="ja-JP" altLang="en-US" dirty="0"/>
              <a:t>のが，一番良い」とも．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人によって「</a:t>
            </a:r>
            <a:r>
              <a:rPr lang="ja-JP" altLang="en-US" b="1" dirty="0"/>
              <a:t>好きな言語</a:t>
            </a:r>
            <a:r>
              <a:rPr lang="ja-JP" altLang="en-US" dirty="0"/>
              <a:t>が違う」ということも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675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さまざまなプログラミング言語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160" y="978418"/>
            <a:ext cx="3564355" cy="5044407"/>
          </a:xfrm>
        </p:spPr>
        <p:txBody>
          <a:bodyPr/>
          <a:lstStyle/>
          <a:p>
            <a:r>
              <a:rPr kumimoji="1" lang="en-US" altLang="ja-JP" dirty="0"/>
              <a:t>Python</a:t>
            </a:r>
          </a:p>
          <a:p>
            <a:r>
              <a:rPr lang="en-US" altLang="ja-JP" dirty="0"/>
              <a:t>C</a:t>
            </a:r>
          </a:p>
          <a:p>
            <a:r>
              <a:rPr kumimoji="1" lang="en-US" altLang="ja-JP" dirty="0"/>
              <a:t>Java</a:t>
            </a:r>
          </a:p>
          <a:p>
            <a:r>
              <a:rPr kumimoji="1" lang="en-US" altLang="ja-JP" dirty="0"/>
              <a:t>JavaScript</a:t>
            </a:r>
          </a:p>
          <a:p>
            <a:r>
              <a:rPr lang="en-US" altLang="ja-JP" dirty="0"/>
              <a:t>R</a:t>
            </a:r>
          </a:p>
          <a:p>
            <a:r>
              <a:rPr kumimoji="1" lang="en-US" altLang="ja-JP" dirty="0"/>
              <a:t>Octave</a:t>
            </a:r>
          </a:p>
          <a:p>
            <a:r>
              <a:rPr lang="en-US" altLang="ja-JP" dirty="0"/>
              <a:t>Scheme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5220" y="126492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ここで行う作業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より大きければ「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big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さもなければ「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small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」と表示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+ 1 + 2 + 3 + 4 + 5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を求める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08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dirty="0"/>
              <a:t>なぜプログラミング言語は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たくさんあるのでしょうか？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EBDA7023-CC9C-4A84-9E43-934AB7726E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533" y="1244600"/>
          <a:ext cx="883919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054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4447" y="846253"/>
            <a:ext cx="4040981" cy="18680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すぐに実行できる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さまざまな「パッケージ」で機能を拡張できる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Windows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でも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Linux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でも，ほほ同じプログラムで動く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76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2000" dirty="0" err="1">
                <a:latin typeface="Segoe UI" panose="020B0502040204020203" pitchFamily="34" charset="0"/>
              </a:rPr>
              <a:t>args</a:t>
            </a:r>
            <a:r>
              <a:rPr lang="en-US" altLang="ja-JP" sz="20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20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45200" y="1779390"/>
            <a:ext cx="4040981" cy="1053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Windows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でも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Linux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でも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Android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アプリでも，同じプログラムで動く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プログラム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コンピュータは，</a:t>
            </a:r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で動く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を設計，制作することはクリエイティブである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831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947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#include &lt;</a:t>
            </a:r>
            <a:r>
              <a:rPr lang="en-US" altLang="ja-JP" sz="2000" dirty="0" err="1">
                <a:latin typeface="Segoe UI" panose="020B0502040204020203" pitchFamily="34" charset="0"/>
              </a:rPr>
              <a:t>stdio.h</a:t>
            </a:r>
            <a:r>
              <a:rPr lang="en-US" altLang="ja-JP" sz="20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main(void){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int</a:t>
            </a:r>
            <a:r>
              <a:rPr lang="en-US" altLang="ja-JP" sz="2000" dirty="0">
                <a:latin typeface="Segoe UI" panose="020B0502040204020203" pitchFamily="34" charset="0"/>
              </a:rPr>
              <a:t> x, s,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  <a:r>
              <a:rPr lang="ja-JP" altLang="en-US" sz="2000" dirty="0">
                <a:latin typeface="Segoe UI" panose="020B0502040204020203" pitchFamily="34" charset="0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printf</a:t>
            </a:r>
            <a:r>
              <a:rPr lang="en-US" altLang="ja-JP" sz="20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381848" y="761522"/>
            <a:ext cx="4031456" cy="1225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・コンピュータの決め細かなコントロール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・高速実行できるチューニング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26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JavaScript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57422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process.stdin.resume</a:t>
            </a:r>
            <a:r>
              <a:rPr lang="en-US" altLang="ja-JP" sz="2000" dirty="0">
                <a:latin typeface="Segoe UI" panose="020B0502040204020203" pitchFamily="34" charset="0"/>
              </a:rPr>
              <a:t>();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process.stdin.setEncoding</a:t>
            </a:r>
            <a:r>
              <a:rPr lang="en-US" altLang="ja-JP" sz="2000" dirty="0">
                <a:latin typeface="Segoe UI" panose="020B0502040204020203" pitchFamily="34" charset="0"/>
              </a:rPr>
              <a:t>('utf8');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util</a:t>
            </a:r>
            <a:r>
              <a:rPr lang="en-US" altLang="ja-JP" sz="2000" dirty="0">
                <a:latin typeface="Segoe UI" panose="020B0502040204020203" pitchFamily="34" charset="0"/>
              </a:rPr>
              <a:t> = require('</a:t>
            </a:r>
            <a:r>
              <a:rPr lang="en-US" altLang="ja-JP" sz="2000" dirty="0" err="1">
                <a:latin typeface="Segoe UI" panose="020B0502040204020203" pitchFamily="34" charset="0"/>
              </a:rPr>
              <a:t>util</a:t>
            </a:r>
            <a:r>
              <a:rPr lang="en-US" altLang="ja-JP" sz="2000" dirty="0">
                <a:latin typeface="Segoe UI" panose="020B0502040204020203" pitchFamily="34" charset="0"/>
              </a:rPr>
              <a:t>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x = 100;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('big\n');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</a:t>
            </a: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('small\n')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s = 0;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var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= 1;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&lt;= 5;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=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>
                <a:latin typeface="Segoe UI" panose="020B0502040204020203" pitchFamily="34" charset="0"/>
              </a:rPr>
              <a:t>process.stdout.write</a:t>
            </a:r>
            <a:r>
              <a:rPr lang="en-US" altLang="ja-JP" sz="2000" dirty="0">
                <a:latin typeface="Segoe UI" panose="020B0502040204020203" pitchFamily="34" charset="0"/>
              </a:rPr>
              <a:t>(</a:t>
            </a:r>
            <a:r>
              <a:rPr lang="en-US" altLang="ja-JP" sz="2000" dirty="0" err="1">
                <a:latin typeface="Segoe UI" panose="020B0502040204020203" pitchFamily="34" charset="0"/>
              </a:rPr>
              <a:t>util.format</a:t>
            </a:r>
            <a:r>
              <a:rPr lang="en-US" altLang="ja-JP" sz="2000" dirty="0">
                <a:latin typeface="Segoe UI" panose="020B0502040204020203" pitchFamily="34" charset="0"/>
              </a:rPr>
              <a:t>('%d\n', s));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84846" y="857422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アプリに向く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05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x &lt;- 100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20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20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s &lt;- 0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2000" dirty="0">
                <a:latin typeface="Segoe UI" panose="020B0502040204020203" pitchFamily="34" charset="0"/>
              </a:rPr>
              <a:t> (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r>
              <a:rPr lang="en-US" altLang="ja-JP" sz="2000" dirty="0">
                <a:latin typeface="Segoe UI" panose="020B0502040204020203" pitchFamily="34" charset="0"/>
              </a:rPr>
              <a:t> in c(1,2,3,4,5)) {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    s &lt;- s + </a:t>
            </a:r>
            <a:r>
              <a:rPr lang="en-US" altLang="ja-JP" sz="2000" dirty="0" err="1">
                <a:latin typeface="Segoe UI" panose="020B0502040204020203" pitchFamily="34" charset="0"/>
              </a:rPr>
              <a:t>i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}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>
                <a:latin typeface="Segoe UI" panose="020B0502040204020203" pitchFamily="34" charset="0"/>
              </a:rPr>
              <a:t>print(s)</a:t>
            </a:r>
            <a:endParaRPr lang="ja-JP" altLang="en-US" sz="2000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56146" y="859460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データ専門家向け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571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Octave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if</a:t>
            </a:r>
            <a:r>
              <a:rPr lang="en-US" altLang="ja-JP" sz="2000" dirty="0"/>
              <a:t> (x &gt; 20)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else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endif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>
                <a:solidFill>
                  <a:srgbClr val="C00000"/>
                </a:solidFill>
              </a:rPr>
              <a:t>for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[1 2 3 4 5]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b="1" dirty="0" err="1">
                <a:solidFill>
                  <a:srgbClr val="C00000"/>
                </a:solidFill>
              </a:rPr>
              <a:t>endfor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("%d", s)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行列計算，信号処理など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に向く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690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Scheme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(decide x)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b="1" dirty="0" err="1">
                <a:solidFill>
                  <a:srgbClr val="C00000"/>
                </a:solidFill>
              </a:rPr>
              <a:t>cond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((&gt; x 20) 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"small")))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(sum n)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dirty="0" err="1"/>
              <a:t>cond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((= n 0) 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(+ (sum (- n 1)) n))))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(begin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(decide 100))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(sum 5)))</a:t>
            </a:r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関数型言語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415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プログラミング言語</a:t>
            </a:r>
            <a:r>
              <a:rPr lang="ja-JP" altLang="en-US" dirty="0"/>
              <a:t>には</a:t>
            </a:r>
            <a:r>
              <a:rPr lang="ja-JP" altLang="en-US" b="1" dirty="0"/>
              <a:t>さまざまな種類</a:t>
            </a:r>
            <a:r>
              <a:rPr lang="ja-JP" altLang="en-US" dirty="0"/>
              <a:t>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「１つを知っていれば，</a:t>
            </a:r>
            <a:r>
              <a:rPr lang="ja-JP" altLang="en-US" b="1" dirty="0"/>
              <a:t>どの言語も大体似ている</a:t>
            </a:r>
            <a:r>
              <a:rPr lang="ja-JP" altLang="en-US" dirty="0"/>
              <a:t>ので，</a:t>
            </a:r>
            <a:r>
              <a:rPr lang="ja-JP" altLang="en-US" b="1" dirty="0"/>
              <a:t>応用が利く</a:t>
            </a:r>
            <a:r>
              <a:rPr lang="ja-JP" altLang="en-US" dirty="0"/>
              <a:t>」という考え方もある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「やりたいこと，学びたいことに向いた言語を，</a:t>
            </a:r>
            <a:r>
              <a:rPr lang="ja-JP" altLang="en-US" b="1" dirty="0"/>
              <a:t>そのときどきで選ぶ</a:t>
            </a:r>
            <a:r>
              <a:rPr lang="ja-JP" altLang="en-US" dirty="0"/>
              <a:t>のが，一番良い」という考え方もある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7106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1-6. </a:t>
            </a:r>
            <a:r>
              <a:rPr lang="ja-JP" altLang="en-US" dirty="0"/>
              <a:t>９回の全体計画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70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695" y="75016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９回の全体計画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40E8DB55-E895-48B7-B177-8BA3B81DB942}" type="slidenum">
              <a:rPr lang="en-US" altLang="ja-JP" smtClean="0"/>
              <a:pPr/>
              <a:t>67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23569"/>
              </p:ext>
            </p:extLst>
          </p:nvPr>
        </p:nvGraphicFramePr>
        <p:xfrm>
          <a:off x="0" y="413825"/>
          <a:ext cx="9019537" cy="64441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937">
                  <a:extLst>
                    <a:ext uri="{9D8B030D-6E8A-4147-A177-3AD203B41FA5}">
                      <a16:colId xmlns:a16="http://schemas.microsoft.com/office/drawing/2014/main" val="175171309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195073833"/>
                    </a:ext>
                  </a:extLst>
                </a:gridCol>
                <a:gridCol w="6000750">
                  <a:extLst>
                    <a:ext uri="{9D8B030D-6E8A-4147-A177-3AD203B41FA5}">
                      <a16:colId xmlns:a16="http://schemas.microsoft.com/office/drawing/2014/main" val="3431702987"/>
                    </a:ext>
                  </a:extLst>
                </a:gridCol>
              </a:tblGrid>
              <a:tr h="620826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プログラミング入門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プログラミング，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Python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Tutor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での 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Python 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プログラム実行，プログラムによる問題解決，計算誤差，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さまざまなプログラミング言語，９回の全体計画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4611090"/>
                  </a:ext>
                </a:extLst>
              </a:tr>
              <a:tr h="708360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Python 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プログラミングの基本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オブジェクトとメソッド，引数，</a:t>
                      </a:r>
                      <a:r>
                        <a:rPr kumimoji="1" lang="ja-JP" altLang="en-US" sz="1800" b="0" i="0" kern="120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代入，データの種類，制御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，コードコンバット（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Code Combat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）の紹介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84252"/>
                  </a:ext>
                </a:extLst>
              </a:tr>
              <a:tr h="69141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式の抽象化と関数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式，変数，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式の抽象化と関数，関数定義，</a:t>
                      </a:r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def</a:t>
                      </a:r>
                      <a:r>
                        <a:rPr kumimoji="1" lang="ja-JP" altLang="en-US" sz="1800" b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，関数呼び出し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5934491"/>
                  </a:ext>
                </a:extLst>
              </a:tr>
              <a:tr h="670140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条件分岐，ステップ実行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条件分岐，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if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else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，ステップ実行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269825"/>
                  </a:ext>
                </a:extLst>
              </a:tr>
              <a:tr h="69141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リスト，辞書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リスト，辞書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8375985"/>
                  </a:ext>
                </a:extLst>
              </a:tr>
              <a:tr h="579828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繰り返し（ループ），ステップ実行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繰り返し（ループ），</a:t>
                      </a:r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for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</a:t>
                      </a:r>
                      <a:r>
                        <a:rPr kumimoji="1" lang="ja-JP" altLang="en-US" sz="1800" b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，ステップ実行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6364172"/>
                  </a:ext>
                </a:extLst>
              </a:tr>
              <a:tr h="939649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モジュール，標準ライブラリ，算法（アルゴリズム）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モジュール，インポート，</a:t>
                      </a:r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import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，サブモジュール，パッケージ，標準ライブラリ，算法（アルゴリズム）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450689"/>
                  </a:ext>
                </a:extLst>
              </a:tr>
              <a:tr h="579828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クラス，メソッド，オブジェクト生成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クラス定義，オブジェクト生成，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class</a:t>
                      </a:r>
                      <a:r>
                        <a:rPr kumimoji="1" lang="ja-JP" alt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def</a:t>
                      </a:r>
                      <a:r>
                        <a:rPr kumimoji="1" lang="ja-JP" alt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__</a:t>
                      </a:r>
                      <a:r>
                        <a:rPr kumimoji="1" lang="en-US" altLang="ja-JP" sz="1800" b="0" i="0" kern="1200" dirty="0" err="1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init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__</a:t>
                      </a:r>
                      <a:r>
                        <a:rPr kumimoji="1" lang="ja-JP" alt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メソッドアクセス，属性アクセス，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self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6806832"/>
                  </a:ext>
                </a:extLst>
              </a:tr>
              <a:tr h="579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endParaRPr kumimoji="1" lang="ja-JP" altLang="en-US" sz="18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クラス階層，継承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クラス階層，継承，</a:t>
                      </a:r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super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en-US" altLang="ja-JP" sz="1800" b="0" i="0" kern="1200" dirty="0" err="1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dir</a:t>
                      </a:r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，</a:t>
                      </a:r>
                      <a:r>
                        <a:rPr kumimoji="1" lang="ja-JP" altLang="en-US" sz="18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プログラム開発環境，オンライン開発環境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795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767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0B928-FB6B-44DA-B868-BA7EF893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９回で行うこと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D25F27-2BE9-48B3-9B71-13C3489D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lang="ja-JP" altLang="en-US" b="1" dirty="0"/>
              <a:t>９回の資料</a:t>
            </a:r>
            <a:r>
              <a:rPr lang="ja-JP" altLang="en-US" dirty="0"/>
              <a:t>で，</a:t>
            </a:r>
            <a:r>
              <a:rPr lang="en-US" altLang="ja-JP" b="1" dirty="0"/>
              <a:t>Python </a:t>
            </a:r>
            <a:r>
              <a:rPr lang="ja-JP" altLang="en-US" b="1" dirty="0"/>
              <a:t>とプログラミングを学ぶ</a:t>
            </a:r>
            <a:r>
              <a:rPr lang="ja-JP" altLang="en-US" dirty="0"/>
              <a:t>．</a:t>
            </a:r>
            <a:endParaRPr lang="en-US" altLang="ja-JP" dirty="0"/>
          </a:p>
          <a:p>
            <a:pPr lvl="1"/>
            <a:r>
              <a:rPr lang="en-US" altLang="ja-JP" dirty="0"/>
              <a:t>Python </a:t>
            </a:r>
            <a:r>
              <a:rPr lang="ja-JP" altLang="en-US" dirty="0"/>
              <a:t>プログラムの書き方</a:t>
            </a:r>
            <a:endParaRPr lang="en-US" altLang="ja-JP" dirty="0"/>
          </a:p>
          <a:p>
            <a:pPr lvl="1"/>
            <a:r>
              <a:rPr lang="ja-JP" altLang="en-US" dirty="0"/>
              <a:t>抽象化</a:t>
            </a:r>
            <a:endParaRPr lang="en-US" altLang="ja-JP" dirty="0"/>
          </a:p>
          <a:p>
            <a:pPr lvl="1"/>
            <a:r>
              <a:rPr lang="ja-JP" altLang="en-US" dirty="0"/>
              <a:t>モジュール</a:t>
            </a:r>
            <a:endParaRPr lang="en-US" altLang="ja-JP" dirty="0"/>
          </a:p>
          <a:p>
            <a:pPr lvl="1"/>
            <a:r>
              <a:rPr lang="ja-JP" altLang="en-US" dirty="0"/>
              <a:t>クラス階層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b="1" dirty="0"/>
              <a:t>Python </a:t>
            </a:r>
            <a:r>
              <a:rPr lang="ja-JP" altLang="en-US" b="1" dirty="0"/>
              <a:t>プログラム実行による演習付き</a:t>
            </a:r>
            <a:r>
              <a:rPr lang="ja-JP" altLang="en-US" dirty="0"/>
              <a:t>（</a:t>
            </a:r>
            <a:r>
              <a:rPr lang="en-US" altLang="ja-JP" dirty="0"/>
              <a:t>Python Tutor</a:t>
            </a:r>
            <a:r>
              <a:rPr lang="ja-JP" altLang="en-US" dirty="0"/>
              <a:t> などを利用）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 </a:t>
            </a:r>
            <a:r>
              <a:rPr lang="en-US" altLang="ja-JP" b="1" dirty="0">
                <a:solidFill>
                  <a:srgbClr val="C00000"/>
                </a:solidFill>
              </a:rPr>
              <a:t>Python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で学んだ知識，スキルは，</a:t>
            </a:r>
            <a:r>
              <a:rPr lang="ja-JP" altLang="en-US" b="1" dirty="0"/>
              <a:t>他のプログラミング言語</a:t>
            </a:r>
            <a:r>
              <a:rPr lang="ja-JP" altLang="en-US" dirty="0"/>
              <a:t>を使う時にも役に立つ」という考え方も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3CF3D4-4E39-4929-AA09-0E5C6701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EF010AE0-33EE-E42F-C088-90C2C8198404}"/>
              </a:ext>
            </a:extLst>
          </p:cNvPr>
          <p:cNvSpPr/>
          <p:nvPr/>
        </p:nvSpPr>
        <p:spPr>
          <a:xfrm>
            <a:off x="5053562" y="1409946"/>
            <a:ext cx="273555" cy="16164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DE12C9-21EA-2F13-5C35-F589EDCF6A82}"/>
              </a:ext>
            </a:extLst>
          </p:cNvPr>
          <p:cNvSpPr txBox="1"/>
          <p:nvPr/>
        </p:nvSpPr>
        <p:spPr>
          <a:xfrm>
            <a:off x="5444006" y="1639239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と，</a:t>
            </a:r>
            <a:endParaRPr kumimoji="1" lang="en-US" altLang="ja-JP" sz="2400" dirty="0"/>
          </a:p>
          <a:p>
            <a:r>
              <a:rPr kumimoji="1" lang="ja-JP" altLang="en-US" sz="2400" dirty="0"/>
              <a:t>プログラミングの基礎の</a:t>
            </a:r>
            <a:endParaRPr kumimoji="1" lang="en-US" altLang="ja-JP" sz="2400" dirty="0"/>
          </a:p>
          <a:p>
            <a:r>
              <a:rPr kumimoji="1" lang="ja-JP" altLang="en-US" sz="2400" dirty="0"/>
              <a:t>両方を学ぶ</a:t>
            </a:r>
          </a:p>
        </p:txBody>
      </p:sp>
    </p:spTree>
    <p:extLst>
      <p:ext uri="{BB962C8B-B14F-4D97-AF65-F5344CB8AC3E}">
        <p14:creationId xmlns:p14="http://schemas.microsoft.com/office/powerpoint/2010/main" val="683779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CA09C0-F656-4F32-91B0-1B3D7E5569EA}"/>
              </a:ext>
            </a:extLst>
          </p:cNvPr>
          <p:cNvSpPr txBox="1"/>
          <p:nvPr/>
        </p:nvSpPr>
        <p:spPr>
          <a:xfrm>
            <a:off x="3945656" y="2375204"/>
            <a:ext cx="4119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Python Tutor </a:t>
            </a:r>
            <a:r>
              <a:rPr kumimoji="1" lang="ja-JP" altLang="en-US" sz="2000" b="1" dirty="0"/>
              <a:t>を使用）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BD7AC4C-4F98-4FC2-8BD4-A81B4782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1" y="686188"/>
            <a:ext cx="2947691" cy="11186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208850" y="1929685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プログラム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ソースコード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8D82B6D-CD39-4F1B-845B-F2925933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478" y="329627"/>
            <a:ext cx="5096814" cy="2038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2806024" y="876238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3048049" y="617443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さまざまな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0" y="3298716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72379" y="3297750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1200" dirty="0" err="1">
                <a:latin typeface="Segoe UI" panose="020B0502040204020203" pitchFamily="34" charset="0"/>
              </a:rPr>
              <a:t>args</a:t>
            </a:r>
            <a:r>
              <a:rPr lang="en-US" altLang="ja-JP" sz="12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12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(int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84105" y="3309031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#include &lt;</a:t>
            </a:r>
            <a:r>
              <a:rPr lang="en-US" altLang="ja-JP" sz="1200" dirty="0" err="1">
                <a:latin typeface="Segoe UI" panose="020B0502040204020203" pitchFamily="34" charset="0"/>
              </a:rPr>
              <a:t>stdio.h</a:t>
            </a:r>
            <a:r>
              <a:rPr lang="en-US" altLang="ja-JP" sz="12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int main(void){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int x, s,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  <a:r>
              <a:rPr lang="ja-JP" altLang="en-US" sz="1200" dirty="0">
                <a:latin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845725" y="4843534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Python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75900" y="5849247"/>
            <a:ext cx="637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49955" y="584924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187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347063"/>
            <a:ext cx="6565106" cy="3804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さまざまなアプリ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26550" y="5789566"/>
            <a:ext cx="7976193" cy="62718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が動いている</a:t>
            </a:r>
            <a:endParaRPr lang="en-US" altLang="ja-JP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2" y="18131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167018" y="41466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46" y="11241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475557" y="43313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ワープロ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205295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136" y="745963"/>
            <a:ext cx="8620626" cy="5836719"/>
          </a:xfrm>
        </p:spPr>
        <p:txBody>
          <a:bodyPr>
            <a:noAutofit/>
          </a:bodyPr>
          <a:lstStyle/>
          <a:p>
            <a:r>
              <a:rPr kumimoji="0" lang="ja-JP" altLang="en-US" dirty="0">
                <a:solidFill>
                  <a:prstClr val="black"/>
                </a:solidFill>
              </a:rPr>
              <a:t>コンピュータによりさまざまな問題を解くとき</a:t>
            </a:r>
            <a:r>
              <a:rPr kumimoji="0" lang="ja-JP" altLang="en-US" dirty="0">
                <a:solidFill>
                  <a:srgbClr val="FF0000"/>
                </a:solidFill>
              </a:rPr>
              <a:t>，</a:t>
            </a:r>
            <a:r>
              <a:rPr kumimoji="0" lang="ja-JP" altLang="en-US" b="1" dirty="0">
                <a:solidFill>
                  <a:srgbClr val="FF0000"/>
                </a:solidFill>
              </a:rPr>
              <a:t>プログラミングが役立つ</a:t>
            </a:r>
            <a:endParaRPr kumimoji="0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0" lang="en-US" altLang="ja-JP" dirty="0">
                <a:solidFill>
                  <a:prstClr val="black"/>
                </a:solidFill>
              </a:rPr>
              <a:t>	</a:t>
            </a:r>
            <a:r>
              <a:rPr kumimoji="0" lang="ja-JP" altLang="en-US" dirty="0">
                <a:solidFill>
                  <a:prstClr val="black"/>
                </a:solidFill>
              </a:rPr>
              <a:t>（例）現在の日時，最大公約数，平方根，三角</a:t>
            </a:r>
            <a:endParaRPr kumimoji="0" lang="en-US" altLang="ja-JP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kumimoji="0" lang="en-US" altLang="ja-JP" dirty="0">
                <a:solidFill>
                  <a:prstClr val="black"/>
                </a:solidFill>
              </a:rPr>
              <a:t>                    </a:t>
            </a:r>
            <a:r>
              <a:rPr kumimoji="0" lang="ja-JP" altLang="en-US" dirty="0">
                <a:solidFill>
                  <a:prstClr val="black"/>
                </a:solidFill>
              </a:rPr>
              <a:t>関数など</a:t>
            </a:r>
            <a:endParaRPr kumimoji="0" lang="en-US" altLang="ja-JP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コンピュータを使うからといって，</a:t>
            </a: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8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sz="28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さまざまなプログラミング言語がある</a:t>
            </a:r>
            <a:r>
              <a:rPr lang="ja-JP" altLang="en-US" dirty="0"/>
              <a:t>．用途や状況に応じて使い分ける</a:t>
            </a:r>
            <a:endParaRPr lang="en-US" altLang="ja-JP" dirty="0"/>
          </a:p>
          <a:p>
            <a:r>
              <a:rPr lang="ja-JP" altLang="en-US" dirty="0"/>
              <a:t>「１つを知っていれば，</a:t>
            </a:r>
            <a:r>
              <a:rPr lang="ja-JP" altLang="en-US" b="1" dirty="0"/>
              <a:t>どの言語も大体似ている</a:t>
            </a:r>
            <a:r>
              <a:rPr lang="ja-JP" altLang="en-US" dirty="0"/>
              <a:t>ので，</a:t>
            </a:r>
            <a:r>
              <a:rPr lang="ja-JP" altLang="en-US" b="1" dirty="0"/>
              <a:t>応用が利く</a:t>
            </a:r>
            <a:r>
              <a:rPr lang="ja-JP" altLang="en-US" dirty="0"/>
              <a:t>」という考え方もある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70</a:t>
            </a:fld>
            <a:endParaRPr lang="ja-JP" altLang="en-US"/>
          </a:p>
        </p:txBody>
      </p:sp>
      <p:sp>
        <p:nvSpPr>
          <p:cNvPr id="6" name="右矢印 20">
            <a:extLst>
              <a:ext uri="{FF2B5EF4-FFF2-40B4-BE49-F238E27FC236}">
                <a16:creationId xmlns:a16="http://schemas.microsoft.com/office/drawing/2014/main" id="{ABFAB75E-F8F2-4191-80C9-D92D88C2F763}"/>
              </a:ext>
            </a:extLst>
          </p:cNvPr>
          <p:cNvSpPr/>
          <p:nvPr/>
        </p:nvSpPr>
        <p:spPr>
          <a:xfrm>
            <a:off x="5223787" y="3906385"/>
            <a:ext cx="281342" cy="734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6B1A5E-C5C9-406A-A624-AF949EFC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60" y="3664322"/>
            <a:ext cx="2597027" cy="11151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950F8E-D655-4C03-B056-DD0FD3F6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16" y="3818930"/>
            <a:ext cx="3950704" cy="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1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②　コンピュータを細かくコントロール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" y="153914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5259273" y="2104333"/>
            <a:ext cx="3877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人工知能のプログラム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言語）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ニューラルネットワークを</a:t>
            </a:r>
            <a:endParaRPr kumimoji="1" lang="en-US" altLang="ja-JP" sz="2400" dirty="0"/>
          </a:p>
          <a:p>
            <a:r>
              <a:rPr kumimoji="1" lang="ja-JP" altLang="en-US" sz="2400" dirty="0"/>
              <a:t>作成している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279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4015"/>
          </a:xfrm>
        </p:spPr>
        <p:txBody>
          <a:bodyPr>
            <a:normAutofit/>
          </a:bodyPr>
          <a:lstStyle/>
          <a:p>
            <a:r>
              <a:rPr lang="ja-JP" altLang="en-US" dirty="0"/>
              <a:t>③</a:t>
            </a:r>
            <a:r>
              <a:rPr kumimoji="1" lang="ja-JP" altLang="en-US" dirty="0"/>
              <a:t>　コンピュータどうしがつながるときも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プログラムが必要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63" y="288318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88" y="26648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39" y="341593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8" y="394510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テキスト ボックス 27">
            <a:extLst>
              <a:ext uri="{FF2B5EF4-FFF2-40B4-BE49-F238E27FC236}">
                <a16:creationId xmlns:a16="http://schemas.microsoft.com/office/drawing/2014/main" id="{3AC03201-D812-49E3-94F7-02F4CF4A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8" y="402230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5291" y="28481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3126" y="31482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6A0549FE-0475-4139-8DA5-9EDEB3DED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75" y="3354192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4782" y="29874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266" y="4865861"/>
            <a:ext cx="318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サーバ（サービスを提供する</a:t>
            </a:r>
            <a:endParaRPr lang="en-US" altLang="ja-JP" sz="18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800000"/>
                </a:solidFill>
                <a:latin typeface="Calibri" panose="020F0502020204030204" pitchFamily="34" charset="0"/>
              </a:rPr>
              <a:t>IT</a:t>
            </a: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システム）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403" y="2274142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F728076-BD7A-4E3D-BD02-63A64115D876}"/>
              </a:ext>
            </a:extLst>
          </p:cNvPr>
          <p:cNvSpPr/>
          <p:nvPr/>
        </p:nvSpPr>
        <p:spPr>
          <a:xfrm>
            <a:off x="6358999" y="1703397"/>
            <a:ext cx="1400338" cy="516888"/>
          </a:xfrm>
          <a:prstGeom prst="wedgeRectCallout">
            <a:avLst>
              <a:gd name="adj1" fmla="val -95087"/>
              <a:gd name="adj2" fmla="val 2596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0AD2BB76-9746-4646-B02C-DEB265AD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54" y="1820663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BB00F14-9967-482F-A618-0B1085A7D738}"/>
              </a:ext>
            </a:extLst>
          </p:cNvPr>
          <p:cNvSpPr/>
          <p:nvPr/>
        </p:nvSpPr>
        <p:spPr>
          <a:xfrm>
            <a:off x="1577251" y="1465114"/>
            <a:ext cx="1400338" cy="516888"/>
          </a:xfrm>
          <a:prstGeom prst="wedgeRectCallout">
            <a:avLst>
              <a:gd name="adj1" fmla="val -55535"/>
              <a:gd name="adj2" fmla="val 216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0AD270C-A628-4F60-BB7A-A4CBFDBCE69F}"/>
              </a:ext>
            </a:extLst>
          </p:cNvPr>
          <p:cNvSpPr/>
          <p:nvPr/>
        </p:nvSpPr>
        <p:spPr>
          <a:xfrm>
            <a:off x="2535403" y="5460409"/>
            <a:ext cx="1400338" cy="516888"/>
          </a:xfrm>
          <a:prstGeom prst="wedgeRectCallout">
            <a:avLst>
              <a:gd name="adj1" fmla="val -67848"/>
              <a:gd name="adj2" fmla="val -287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90E36115-0BFC-4AE6-A7B4-734A4D7A5669}"/>
              </a:ext>
            </a:extLst>
          </p:cNvPr>
          <p:cNvSpPr/>
          <p:nvPr/>
        </p:nvSpPr>
        <p:spPr>
          <a:xfrm>
            <a:off x="162788" y="5460409"/>
            <a:ext cx="1400338" cy="516888"/>
          </a:xfrm>
          <a:prstGeom prst="wedgeRectCallout">
            <a:avLst>
              <a:gd name="adj1" fmla="val 25063"/>
              <a:gd name="adj2" fmla="val -286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71D2230-596E-40B8-99F7-7B568F2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26" y="1591322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96465AB8-CB23-48C2-B797-E173C1B3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3" y="5589740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7EC8595-607B-480E-B924-23A10CB9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158" y="5553574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2566158" y="26648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3713</Words>
  <Application>Microsoft Office PowerPoint</Application>
  <PresentationFormat>画面に合わせる (4:3)</PresentationFormat>
  <Paragraphs>748</Paragraphs>
  <Slides>71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82" baseType="lpstr">
      <vt:lpstr>Arial Unicode MS</vt:lpstr>
      <vt:lpstr>ＭＳ Ｐゴシック</vt:lpstr>
      <vt:lpstr>メイリオ</vt:lpstr>
      <vt:lpstr>游ゴシック</vt:lpstr>
      <vt:lpstr>Arial</vt:lpstr>
      <vt:lpstr>Calibri</vt:lpstr>
      <vt:lpstr>Calibri Light</vt:lpstr>
      <vt:lpstr>Courier New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アウトライン</vt:lpstr>
      <vt:lpstr>1-1. プログラミング</vt:lpstr>
      <vt:lpstr>プログラム</vt:lpstr>
      <vt:lpstr>① さまざまなアプリ</vt:lpstr>
      <vt:lpstr>②　コンピュータを細かくコントロール</vt:lpstr>
      <vt:lpstr>③　コンピュータどうしがつながるときも プログラムが必要</vt:lpstr>
      <vt:lpstr>プログラミング (programming) </vt:lpstr>
      <vt:lpstr>ソースコード (source code)</vt:lpstr>
      <vt:lpstr>プログラムが役に立つ理由</vt:lpstr>
      <vt:lpstr>プログラミングで気を付けること</vt:lpstr>
      <vt:lpstr>1-2. Python Tutor での Python プログラム実行</vt:lpstr>
      <vt:lpstr>Python</vt:lpstr>
      <vt:lpstr>Python の主なキーワード</vt:lpstr>
      <vt:lpstr>Python プログラムの実行</vt:lpstr>
      <vt:lpstr>Python プログラムの実行</vt:lpstr>
      <vt:lpstr>Python プログラムの実行</vt:lpstr>
      <vt:lpstr>Python プログラムの実行</vt:lpstr>
      <vt:lpstr>まとめ</vt:lpstr>
      <vt:lpstr>Python の使い方（Windows パソコン）</vt:lpstr>
      <vt:lpstr>開発環境とは</vt:lpstr>
      <vt:lpstr>Python Tutor</vt:lpstr>
      <vt:lpstr>Python Tutor の起動</vt:lpstr>
      <vt:lpstr>Python Tutor の編集画面</vt:lpstr>
      <vt:lpstr>Python Tutor でのプログラム実行手順</vt:lpstr>
      <vt:lpstr>Python Tutor 使用上の注意点①</vt:lpstr>
      <vt:lpstr>Python Tutor 使用上の注意点②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1-3. プログラムによる問題解決</vt:lpstr>
      <vt:lpstr>プログラムは何の役に立つか</vt:lpstr>
      <vt:lpstr>演習</vt:lpstr>
      <vt:lpstr>プログラムで出来ることの例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1-4. 計算誤差 </vt:lpstr>
      <vt:lpstr>コンピュータで「１÷３」 を求めると どうなると思いますか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1-5. さまざまなプログラミング言語</vt:lpstr>
      <vt:lpstr>プログラミングを学ぶときに気を付けること</vt:lpstr>
      <vt:lpstr>プログラミング言語は複数ある</vt:lpstr>
      <vt:lpstr>さまざまなプログラミング言語</vt:lpstr>
      <vt:lpstr>なぜプログラミング言語は たくさんあるのでしょうか？</vt:lpstr>
      <vt:lpstr>Python プログラム見本</vt:lpstr>
      <vt:lpstr>Java プログラム見本</vt:lpstr>
      <vt:lpstr>C プログラム見本</vt:lpstr>
      <vt:lpstr>JavaScript プログラム見本</vt:lpstr>
      <vt:lpstr>R プログラム見本</vt:lpstr>
      <vt:lpstr>Octave プログラム見本</vt:lpstr>
      <vt:lpstr>Scheme プログラム見本</vt:lpstr>
      <vt:lpstr>まとめ</vt:lpstr>
      <vt:lpstr>1-6. ９回の全体計画</vt:lpstr>
      <vt:lpstr>９回の全体計画</vt:lpstr>
      <vt:lpstr>９回で行うこと</vt:lpstr>
      <vt:lpstr>PowerPoint プレゼンテーション</vt:lpstr>
      <vt:lpstr>プログラミング</vt:lpstr>
      <vt:lpstr>Python 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user</cp:lastModifiedBy>
  <cp:revision>123</cp:revision>
  <dcterms:created xsi:type="dcterms:W3CDTF">2019-11-02T00:06:04Z</dcterms:created>
  <dcterms:modified xsi:type="dcterms:W3CDTF">2023-01-29T11:54:25Z</dcterms:modified>
</cp:coreProperties>
</file>