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1498" r:id="rId2"/>
    <p:sldId id="1500" r:id="rId3"/>
    <p:sldId id="1501" r:id="rId4"/>
    <p:sldId id="1303" r:id="rId5"/>
    <p:sldId id="1440" r:id="rId6"/>
    <p:sldId id="1438" r:id="rId7"/>
    <p:sldId id="1380" r:id="rId8"/>
    <p:sldId id="1502" r:id="rId9"/>
    <p:sldId id="1503" r:id="rId10"/>
    <p:sldId id="1504" r:id="rId11"/>
    <p:sldId id="1505" r:id="rId12"/>
    <p:sldId id="1506" r:id="rId13"/>
    <p:sldId id="1593" r:id="rId14"/>
    <p:sldId id="1591" r:id="rId15"/>
    <p:sldId id="1590" r:id="rId16"/>
    <p:sldId id="1592" r:id="rId17"/>
    <p:sldId id="1508" r:id="rId18"/>
    <p:sldId id="1594" r:id="rId19"/>
    <p:sldId id="1595" r:id="rId20"/>
    <p:sldId id="1596" r:id="rId21"/>
    <p:sldId id="1597" r:id="rId22"/>
    <p:sldId id="1609" r:id="rId23"/>
    <p:sldId id="1599" r:id="rId24"/>
    <p:sldId id="1516" r:id="rId25"/>
    <p:sldId id="1545" r:id="rId26"/>
    <p:sldId id="1546" r:id="rId27"/>
    <p:sldId id="1601" r:id="rId28"/>
    <p:sldId id="1547" r:id="rId29"/>
    <p:sldId id="1509" r:id="rId30"/>
    <p:sldId id="1510" r:id="rId31"/>
    <p:sldId id="1608" r:id="rId32"/>
    <p:sldId id="1604" r:id="rId33"/>
    <p:sldId id="1605" r:id="rId34"/>
    <p:sldId id="1607" r:id="rId35"/>
    <p:sldId id="1610" r:id="rId36"/>
    <p:sldId id="1611" r:id="rId37"/>
    <p:sldId id="1612" r:id="rId38"/>
    <p:sldId id="1614" r:id="rId39"/>
    <p:sldId id="1615" r:id="rId40"/>
    <p:sldId id="1618" r:id="rId41"/>
    <p:sldId id="1617" r:id="rId42"/>
    <p:sldId id="1619" r:id="rId43"/>
    <p:sldId id="1620" r:id="rId44"/>
    <p:sldId id="1598" r:id="rId45"/>
    <p:sldId id="1603" r:id="rId46"/>
    <p:sldId id="1613" r:id="rId4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994" autoAdjust="0"/>
    <p:restoredTop sz="94660"/>
  </p:normalViewPr>
  <p:slideViewPr>
    <p:cSldViewPr snapToGrid="0">
      <p:cViewPr varScale="1">
        <p:scale>
          <a:sx n="55" d="100"/>
          <a:sy n="55" d="100"/>
        </p:scale>
        <p:origin x="402" y="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69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706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1727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9689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9407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kkaneko.jp/pro/pi/index.htm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pro/pi/index.html" TargetMode="External"/><Relationship Id="rId2" Type="http://schemas.openxmlformats.org/officeDocument/2006/relationships/hyperlink" Target="https://www.kkaneko.jp/pro/ji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kaneko.jp/pro/java/index.html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B743759-250A-4CA4-A37F-4E7983A1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F82376D-EA5A-4EB5-B560-13402A85E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38FEEB8D-B090-4B29-8808-094DF7AF3E3C}"/>
              </a:ext>
            </a:extLst>
          </p:cNvPr>
          <p:cNvSpPr txBox="1">
            <a:spLocks/>
          </p:cNvSpPr>
          <p:nvPr/>
        </p:nvSpPr>
        <p:spPr>
          <a:xfrm>
            <a:off x="192390" y="575000"/>
            <a:ext cx="5334428" cy="186147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21600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2800" dirty="0">
                <a:solidFill>
                  <a:srgbClr val="C00000"/>
                </a:solidFill>
              </a:rPr>
              <a:t>pi-9. </a:t>
            </a:r>
            <a:r>
              <a:rPr lang="en-US" altLang="ja-JP" sz="2800" b="1" dirty="0">
                <a:solidFill>
                  <a:srgbClr val="C00000"/>
                </a:solidFill>
              </a:rPr>
              <a:t>Java</a:t>
            </a:r>
            <a:r>
              <a:rPr lang="ja-JP" altLang="en-US" sz="2800" b="1" dirty="0">
                <a:solidFill>
                  <a:srgbClr val="C00000"/>
                </a:solidFill>
              </a:rPr>
              <a:t>プログラミングにおけるクラス継承</a:t>
            </a:r>
            <a:endParaRPr lang="ja-JP" altLang="en-US" sz="2800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59CCDBF-9651-46AF-8354-4C080E716D9E}"/>
              </a:ext>
            </a:extLst>
          </p:cNvPr>
          <p:cNvSpPr txBox="1">
            <a:spLocks/>
          </p:cNvSpPr>
          <p:nvPr/>
        </p:nvSpPr>
        <p:spPr>
          <a:xfrm>
            <a:off x="1049885" y="5314663"/>
            <a:ext cx="3437681" cy="75254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3600" dirty="0">
                <a:solidFill>
                  <a:schemeClr val="tx1"/>
                </a:solidFill>
                <a:latin typeface="メイリオ" panose="020B0604030504040204" pitchFamily="50" charset="-128"/>
              </a:rPr>
              <a:t>金子邦彦</a:t>
            </a:r>
            <a:endParaRPr lang="ja-JP" altLang="en-US" sz="3600" dirty="0"/>
          </a:p>
        </p:txBody>
      </p:sp>
      <p:pic>
        <p:nvPicPr>
          <p:cNvPr id="9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FB093CEA-1F83-4E94-BF85-682B97E40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30" y="6283000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タイトル 1">
            <a:extLst>
              <a:ext uri="{FF2B5EF4-FFF2-40B4-BE49-F238E27FC236}">
                <a16:creationId xmlns:a16="http://schemas.microsoft.com/office/drawing/2014/main" id="{34228F5D-B8DA-4C70-A1BB-FB639B49FF68}"/>
              </a:ext>
            </a:extLst>
          </p:cNvPr>
          <p:cNvSpPr txBox="1">
            <a:spLocks/>
          </p:cNvSpPr>
          <p:nvPr/>
        </p:nvSpPr>
        <p:spPr>
          <a:xfrm>
            <a:off x="192390" y="2932351"/>
            <a:ext cx="5334428" cy="159152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1800" dirty="0">
                <a:solidFill>
                  <a:schemeClr val="tx1"/>
                </a:solidFill>
              </a:rPr>
              <a:t>トピックス：スーパークラス，サブクラス，</a:t>
            </a:r>
            <a:r>
              <a:rPr lang="en-US" altLang="ja-JP" sz="1800" dirty="0">
                <a:solidFill>
                  <a:schemeClr val="tx1"/>
                </a:solidFill>
              </a:rPr>
              <a:t>extends</a:t>
            </a:r>
            <a:r>
              <a:rPr lang="ja-JP" altLang="en-US" sz="1800" dirty="0">
                <a:solidFill>
                  <a:schemeClr val="tx1"/>
                </a:solidFill>
              </a:rPr>
              <a:t>，</a:t>
            </a:r>
            <a:r>
              <a:rPr lang="en-US" altLang="ja-JP" sz="1800" dirty="0">
                <a:solidFill>
                  <a:schemeClr val="tx1"/>
                </a:solidFill>
              </a:rPr>
              <a:t>super</a:t>
            </a:r>
            <a:r>
              <a:rPr lang="ja-JP" altLang="en-US" sz="1800" dirty="0">
                <a:solidFill>
                  <a:schemeClr val="tx1"/>
                </a:solidFill>
              </a:rPr>
              <a:t>，継承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1800" dirty="0">
                <a:solidFill>
                  <a:schemeClr val="tx1"/>
                </a:solidFill>
              </a:rPr>
              <a:t>URL: </a:t>
            </a:r>
            <a:r>
              <a:rPr lang="en-US" altLang="ja-JP" sz="1800" dirty="0">
                <a:solidFill>
                  <a:schemeClr val="tx1"/>
                </a:solidFill>
                <a:hlinkClick r:id="rId4"/>
              </a:rPr>
              <a:t>https://</a:t>
            </a:r>
            <a:r>
              <a:rPr lang="en-US" altLang="ja-JP" sz="1800" dirty="0" err="1">
                <a:solidFill>
                  <a:schemeClr val="tx1"/>
                </a:solidFill>
                <a:hlinkClick r:id="rId4"/>
              </a:rPr>
              <a:t>www.kkaneko.jp</a:t>
            </a:r>
            <a:r>
              <a:rPr lang="en-US" altLang="ja-JP" sz="1800" dirty="0">
                <a:solidFill>
                  <a:schemeClr val="tx1"/>
                </a:solidFill>
                <a:hlinkClick r:id="rId4"/>
              </a:rPr>
              <a:t>/pro/pi/</a:t>
            </a:r>
            <a:r>
              <a:rPr lang="en-US" altLang="ja-JP" sz="1800" dirty="0" err="1">
                <a:solidFill>
                  <a:schemeClr val="tx1"/>
                </a:solidFill>
                <a:hlinkClick r:id="rId4"/>
              </a:rPr>
              <a:t>index.html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1800" dirty="0">
                <a:solidFill>
                  <a:schemeClr val="tx1"/>
                </a:solidFill>
              </a:rPr>
              <a:t>（</a:t>
            </a:r>
            <a:r>
              <a:rPr lang="en-US" altLang="ja-JP" sz="1800" dirty="0">
                <a:solidFill>
                  <a:schemeClr val="tx1"/>
                </a:solidFill>
              </a:rPr>
              <a:t>Java </a:t>
            </a:r>
            <a:r>
              <a:rPr lang="ja-JP" altLang="en-US" sz="1800" dirty="0">
                <a:solidFill>
                  <a:schemeClr val="tx1"/>
                </a:solidFill>
              </a:rPr>
              <a:t>の基本，スライド資料とプログラム例）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640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B75E73-17EC-4008-BD5F-EDC650E90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dirty="0"/>
              <a:t>Java Tutor </a:t>
            </a:r>
            <a:r>
              <a:rPr kumimoji="1" lang="ja-JP" altLang="en-US" dirty="0"/>
              <a:t>使用上の注意点</a:t>
            </a:r>
            <a:r>
              <a:rPr lang="ja-JP" altLang="en-US" dirty="0"/>
              <a:t>①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BF3833-AD59-4C44-ABF0-F8B10806C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1741559"/>
          </a:xfrm>
        </p:spPr>
        <p:txBody>
          <a:bodyPr>
            <a:normAutofit fontScale="92500" lnSpcReduction="20000"/>
          </a:bodyPr>
          <a:lstStyle/>
          <a:p>
            <a:r>
              <a:rPr kumimoji="1" lang="ja-JP" altLang="en-US" b="1" dirty="0"/>
              <a:t>実行画面で，次のような</a:t>
            </a:r>
            <a:r>
              <a:rPr kumimoji="1" lang="ja-JP" altLang="en-US" b="1" dirty="0">
                <a:solidFill>
                  <a:srgbClr val="FF0000"/>
                </a:solidFill>
              </a:rPr>
              <a:t>赤の表示</a:t>
            </a:r>
            <a:r>
              <a:rPr kumimoji="1" lang="ja-JP" altLang="en-US" b="1" dirty="0"/>
              <a:t>が出ることがある </a:t>
            </a:r>
            <a:r>
              <a:rPr kumimoji="1" lang="ja-JP" altLang="en-US" dirty="0"/>
              <a:t>→ </a:t>
            </a:r>
            <a:r>
              <a:rPr kumimoji="1" lang="ja-JP" altLang="en-US" b="1" dirty="0">
                <a:solidFill>
                  <a:srgbClr val="FF0000"/>
                </a:solidFill>
              </a:rPr>
              <a:t>無視</a:t>
            </a:r>
            <a:r>
              <a:rPr kumimoji="1" lang="ja-JP" altLang="en-US" dirty="0">
                <a:solidFill>
                  <a:srgbClr val="FF0000"/>
                </a:solidFill>
              </a:rPr>
              <a:t>してよい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　　過去の文法ミスに関する確認表示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　邪魔なときは「</a:t>
            </a:r>
            <a:r>
              <a:rPr kumimoji="1" lang="en-US" altLang="ja-JP" b="1" dirty="0"/>
              <a:t>Close</a:t>
            </a:r>
            <a:r>
              <a:rPr kumimoji="1" lang="ja-JP" altLang="en-US" dirty="0"/>
              <a:t>」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33C99B2-FC80-4BA6-A115-D6CAD7B36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687C7FF-36EE-49DD-8209-FB69C2CB7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615" y="2652813"/>
            <a:ext cx="7628823" cy="3507355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4244A5A-CEE3-47BB-BDE5-7126A05DDA89}"/>
              </a:ext>
            </a:extLst>
          </p:cNvPr>
          <p:cNvSpPr/>
          <p:nvPr/>
        </p:nvSpPr>
        <p:spPr>
          <a:xfrm>
            <a:off x="5421743" y="5481014"/>
            <a:ext cx="576000" cy="36633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4086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3CB29EBE-173B-474D-AFDA-B6051E1D6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173" y="1334425"/>
            <a:ext cx="2581774" cy="2445077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4328F8E-7664-46D7-944C-A75EEF0A5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Java Tutor </a:t>
            </a:r>
            <a:r>
              <a:rPr lang="ja-JP" altLang="en-US" dirty="0"/>
              <a:t>使用上の注意点②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8E8C34-FBE7-42F1-841F-E6B4B35C3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268" y="762416"/>
            <a:ext cx="8672744" cy="595905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dirty="0"/>
              <a:t>「</a:t>
            </a:r>
            <a:r>
              <a:rPr kumimoji="1" lang="en-US" altLang="ja-JP" b="1" dirty="0"/>
              <a:t>please wait ... executing</a:t>
            </a:r>
            <a:r>
              <a:rPr kumimoji="1" lang="ja-JP" altLang="en-US" dirty="0"/>
              <a:t>」のとき，</a:t>
            </a:r>
            <a:r>
              <a:rPr kumimoji="1" lang="ja-JP" altLang="en-US" b="1" dirty="0"/>
              <a:t>１０秒ほど待つ</a:t>
            </a:r>
            <a:r>
              <a:rPr kumimoji="1" lang="ja-JP" altLang="en-US" dirty="0"/>
              <a:t>．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→　</a:t>
            </a:r>
            <a:r>
              <a:rPr kumimoji="1" lang="ja-JP" altLang="en-US" b="1" dirty="0"/>
              <a:t>混雑しているとき</a:t>
            </a:r>
            <a:r>
              <a:rPr kumimoji="1" lang="ja-JP" altLang="en-US" dirty="0"/>
              <a:t>は，</a:t>
            </a:r>
            <a:r>
              <a:rPr lang="ja-JP" altLang="en-US" b="1" u="sng" dirty="0"/>
              <a:t> 「</a:t>
            </a:r>
            <a:r>
              <a:rPr lang="en-US" altLang="ja-JP" b="1" u="sng" dirty="0"/>
              <a:t>Server Busy</a:t>
            </a:r>
            <a:r>
              <a:rPr lang="ja-JP" altLang="en-US" b="1" u="sng" dirty="0"/>
              <a:t>・・・」 </a:t>
            </a:r>
            <a:endParaRPr lang="en-US" altLang="ja-JP" b="1" u="sng" dirty="0"/>
          </a:p>
          <a:p>
            <a:pPr marL="0" indent="0">
              <a:buNone/>
            </a:pPr>
            <a:r>
              <a:rPr lang="en-US" altLang="ja-JP" b="1" dirty="0"/>
              <a:t>    </a:t>
            </a:r>
            <a:r>
              <a:rPr lang="ja-JP" altLang="en-US" b="1" u="sng" dirty="0"/>
              <a:t>というメッセージが出る</a:t>
            </a:r>
            <a:r>
              <a:rPr lang="ja-JP" altLang="en-US" dirty="0"/>
              <a:t>ことがある．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混雑している．</a:t>
            </a:r>
            <a:r>
              <a:rPr lang="ja-JP" altLang="en-US" b="1" u="sng" dirty="0"/>
              <a:t>少し（数秒から数十秒）待つ</a:t>
            </a:r>
            <a:r>
              <a:rPr lang="ja-JP" altLang="en-US" dirty="0"/>
              <a:t>と自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動で表示が変わる（変わらない場合には，操作を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もう一度行ってみる）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DC11EB9-25EF-45CB-8BAD-5C1F3AEF8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5215409-9D0D-4022-AC4D-A709E353F770}"/>
              </a:ext>
            </a:extLst>
          </p:cNvPr>
          <p:cNvSpPr/>
          <p:nvPr/>
        </p:nvSpPr>
        <p:spPr>
          <a:xfrm>
            <a:off x="2291427" y="1579571"/>
            <a:ext cx="2521205" cy="1890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9661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9-1.</a:t>
            </a:r>
            <a:r>
              <a:rPr lang="ja-JP" altLang="en-US" dirty="0"/>
              <a:t> スーパークラス，サブクラス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6CD049AF-5B21-404D-B908-A822EA0093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93893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00E95B-8B3E-4439-BAA6-7F813B156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スーパークラスとサブクラス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60DC18D-AA10-4A3D-8E1A-EF380992B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4888" y="1277768"/>
            <a:ext cx="5969287" cy="1059603"/>
          </a:xfrm>
          <a:ln>
            <a:solidFill>
              <a:schemeClr val="accent1"/>
            </a:solidFill>
          </a:ln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ja-JP" altLang="en-US" b="1" dirty="0"/>
              <a:t>正方形</a:t>
            </a:r>
            <a:r>
              <a:rPr lang="ja-JP" altLang="en-US" dirty="0"/>
              <a:t>は，</a:t>
            </a:r>
            <a:r>
              <a:rPr lang="ja-JP" altLang="en-US" b="1" dirty="0"/>
              <a:t>長方形</a:t>
            </a:r>
            <a:r>
              <a:rPr lang="ja-JP" altLang="en-US" dirty="0"/>
              <a:t>である</a:t>
            </a:r>
            <a:endParaRPr lang="en-US" altLang="ja-JP" dirty="0"/>
          </a:p>
          <a:p>
            <a:pPr marL="0" indent="0" algn="ctr">
              <a:buNone/>
            </a:pPr>
            <a:r>
              <a:rPr kumimoji="1" lang="ja-JP" altLang="en-US" dirty="0"/>
              <a:t>（</a:t>
            </a:r>
            <a:r>
              <a:rPr kumimoji="1" lang="ja-JP" altLang="en-US" b="1" dirty="0"/>
              <a:t>正方形</a:t>
            </a:r>
            <a:r>
              <a:rPr kumimoji="1" lang="ja-JP" altLang="en-US" dirty="0"/>
              <a:t>では</a:t>
            </a:r>
            <a:r>
              <a:rPr kumimoji="1" lang="ja-JP" altLang="en-US" dirty="0">
                <a:solidFill>
                  <a:srgbClr val="FF0000"/>
                </a:solidFill>
              </a:rPr>
              <a:t>ない</a:t>
            </a:r>
            <a:r>
              <a:rPr kumimoji="1" lang="ja-JP" altLang="en-US" b="1" dirty="0"/>
              <a:t>長方形</a:t>
            </a:r>
            <a:r>
              <a:rPr kumimoji="1" lang="ja-JP" altLang="en-US" dirty="0"/>
              <a:t>もある）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537910A-1BB8-4AC1-886E-B17651D75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10" name="矢印: 下 9">
            <a:extLst>
              <a:ext uri="{FF2B5EF4-FFF2-40B4-BE49-F238E27FC236}">
                <a16:creationId xmlns:a16="http://schemas.microsoft.com/office/drawing/2014/main" id="{E672E095-FF2D-422B-BA11-D40CBDC2B35F}"/>
              </a:ext>
            </a:extLst>
          </p:cNvPr>
          <p:cNvSpPr/>
          <p:nvPr/>
        </p:nvSpPr>
        <p:spPr>
          <a:xfrm>
            <a:off x="3994077" y="2915292"/>
            <a:ext cx="970908" cy="282539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CB561FB-C37B-4490-B3EA-3A49D8F8DCB4}"/>
              </a:ext>
            </a:extLst>
          </p:cNvPr>
          <p:cNvSpPr txBox="1"/>
          <p:nvPr/>
        </p:nvSpPr>
        <p:spPr>
          <a:xfrm>
            <a:off x="2232762" y="3999216"/>
            <a:ext cx="44935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長方形</a:t>
            </a:r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　</a:t>
            </a:r>
            <a:r>
              <a:rPr kumimoji="1"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スーパークラス</a:t>
            </a:r>
            <a:endParaRPr kumimoji="1" lang="en-US" altLang="ja-JP" sz="28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正方形</a:t>
            </a:r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　</a:t>
            </a:r>
            <a:r>
              <a:rPr kumimoji="1"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サブクラス</a:t>
            </a:r>
          </a:p>
        </p:txBody>
      </p:sp>
    </p:spTree>
    <p:extLst>
      <p:ext uri="{BB962C8B-B14F-4D97-AF65-F5344CB8AC3E}">
        <p14:creationId xmlns:p14="http://schemas.microsoft.com/office/powerpoint/2010/main" val="3890091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3627BC-132D-8866-D0DE-681DEE5DE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長方形と正方形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1378862-1DBC-F58A-8A3E-05A5939D3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B0BE751-475A-5DB8-5B46-7012B9775C77}"/>
              </a:ext>
            </a:extLst>
          </p:cNvPr>
          <p:cNvSpPr/>
          <p:nvPr/>
        </p:nvSpPr>
        <p:spPr>
          <a:xfrm>
            <a:off x="5327650" y="1063630"/>
            <a:ext cx="1282700" cy="6413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64DEE53-2BB7-FCF7-520A-B83F6E43F183}"/>
              </a:ext>
            </a:extLst>
          </p:cNvPr>
          <p:cNvSpPr txBox="1"/>
          <p:nvPr/>
        </p:nvSpPr>
        <p:spPr>
          <a:xfrm>
            <a:off x="4921836" y="1862262"/>
            <a:ext cx="4393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幅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，高さ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場所（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8,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32F7DF8-6D70-9200-0650-0E4AF6A73429}"/>
              </a:ext>
            </a:extLst>
          </p:cNvPr>
          <p:cNvSpPr/>
          <p:nvPr/>
        </p:nvSpPr>
        <p:spPr>
          <a:xfrm rot="5400000">
            <a:off x="2940050" y="1678517"/>
            <a:ext cx="1282700" cy="6413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4172C05-EFA9-7047-5CA9-06D1A6A25776}"/>
              </a:ext>
            </a:extLst>
          </p:cNvPr>
          <p:cNvSpPr txBox="1"/>
          <p:nvPr/>
        </p:nvSpPr>
        <p:spPr>
          <a:xfrm>
            <a:off x="3290680" y="2711984"/>
            <a:ext cx="2755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幅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，高さ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場所（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4,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8790C50-E647-C8D4-2EA0-CE711574E3F2}"/>
              </a:ext>
            </a:extLst>
          </p:cNvPr>
          <p:cNvSpPr/>
          <p:nvPr/>
        </p:nvSpPr>
        <p:spPr>
          <a:xfrm rot="10800000">
            <a:off x="4768849" y="3515789"/>
            <a:ext cx="1924551" cy="6413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9FE7D2-7456-6BCB-9B7E-739D578F680B}"/>
              </a:ext>
            </a:extLst>
          </p:cNvPr>
          <p:cNvSpPr txBox="1"/>
          <p:nvPr/>
        </p:nvSpPr>
        <p:spPr>
          <a:xfrm>
            <a:off x="4750973" y="4240062"/>
            <a:ext cx="4393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幅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，高さ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場所（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7,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F65C1AFF-195A-3274-9538-CF3F50E04865}"/>
              </a:ext>
            </a:extLst>
          </p:cNvPr>
          <p:cNvSpPr/>
          <p:nvPr/>
        </p:nvSpPr>
        <p:spPr>
          <a:xfrm rot="10800000">
            <a:off x="1289638" y="2880867"/>
            <a:ext cx="641349" cy="6413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45DF65A-0715-F1D2-0C5B-591E407DD79A}"/>
              </a:ext>
            </a:extLst>
          </p:cNvPr>
          <p:cNvSpPr/>
          <p:nvPr/>
        </p:nvSpPr>
        <p:spPr>
          <a:xfrm rot="10800000">
            <a:off x="1435100" y="4429709"/>
            <a:ext cx="1282699" cy="12827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7F023F1-8548-F8B9-971B-A3BE60566B6E}"/>
              </a:ext>
            </a:extLst>
          </p:cNvPr>
          <p:cNvSpPr txBox="1"/>
          <p:nvPr/>
        </p:nvSpPr>
        <p:spPr>
          <a:xfrm>
            <a:off x="719266" y="3563744"/>
            <a:ext cx="3064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幅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，高さ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場所（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0,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01BC362-BC3D-1C81-02AE-AD51C41C8692}"/>
              </a:ext>
            </a:extLst>
          </p:cNvPr>
          <p:cNvSpPr txBox="1"/>
          <p:nvPr/>
        </p:nvSpPr>
        <p:spPr>
          <a:xfrm>
            <a:off x="1039940" y="5768698"/>
            <a:ext cx="3064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幅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，高さ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場所（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1,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8279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3627BC-132D-8866-D0DE-681DEE5DE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長方形と正方形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1378862-1DBC-F58A-8A3E-05A5939D3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B0BE751-475A-5DB8-5B46-7012B9775C77}"/>
              </a:ext>
            </a:extLst>
          </p:cNvPr>
          <p:cNvSpPr/>
          <p:nvPr/>
        </p:nvSpPr>
        <p:spPr>
          <a:xfrm>
            <a:off x="5327650" y="1063630"/>
            <a:ext cx="1282700" cy="6413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64DEE53-2BB7-FCF7-520A-B83F6E43F183}"/>
              </a:ext>
            </a:extLst>
          </p:cNvPr>
          <p:cNvSpPr txBox="1"/>
          <p:nvPr/>
        </p:nvSpPr>
        <p:spPr>
          <a:xfrm>
            <a:off x="4921836" y="1862262"/>
            <a:ext cx="4393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幅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，高さ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場所（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8,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32F7DF8-6D70-9200-0650-0E4AF6A73429}"/>
              </a:ext>
            </a:extLst>
          </p:cNvPr>
          <p:cNvSpPr/>
          <p:nvPr/>
        </p:nvSpPr>
        <p:spPr>
          <a:xfrm rot="5400000">
            <a:off x="2940050" y="1678517"/>
            <a:ext cx="1282700" cy="6413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4172C05-EFA9-7047-5CA9-06D1A6A25776}"/>
              </a:ext>
            </a:extLst>
          </p:cNvPr>
          <p:cNvSpPr txBox="1"/>
          <p:nvPr/>
        </p:nvSpPr>
        <p:spPr>
          <a:xfrm>
            <a:off x="3290680" y="2711984"/>
            <a:ext cx="2755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幅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，高さ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場所（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4,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8790C50-E647-C8D4-2EA0-CE711574E3F2}"/>
              </a:ext>
            </a:extLst>
          </p:cNvPr>
          <p:cNvSpPr/>
          <p:nvPr/>
        </p:nvSpPr>
        <p:spPr>
          <a:xfrm rot="10800000">
            <a:off x="4768849" y="3515789"/>
            <a:ext cx="1924551" cy="6413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9FE7D2-7456-6BCB-9B7E-739D578F680B}"/>
              </a:ext>
            </a:extLst>
          </p:cNvPr>
          <p:cNvSpPr txBox="1"/>
          <p:nvPr/>
        </p:nvSpPr>
        <p:spPr>
          <a:xfrm>
            <a:off x="4750973" y="4240062"/>
            <a:ext cx="4393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幅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，高さ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場所（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7,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F65C1AFF-195A-3274-9538-CF3F50E04865}"/>
              </a:ext>
            </a:extLst>
          </p:cNvPr>
          <p:cNvSpPr/>
          <p:nvPr/>
        </p:nvSpPr>
        <p:spPr>
          <a:xfrm rot="10800000">
            <a:off x="1289638" y="2880867"/>
            <a:ext cx="641349" cy="6413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45DF65A-0715-F1D2-0C5B-591E407DD79A}"/>
              </a:ext>
            </a:extLst>
          </p:cNvPr>
          <p:cNvSpPr/>
          <p:nvPr/>
        </p:nvSpPr>
        <p:spPr>
          <a:xfrm rot="10800000">
            <a:off x="1435100" y="4429709"/>
            <a:ext cx="1282699" cy="12827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7F023F1-8548-F8B9-971B-A3BE60566B6E}"/>
              </a:ext>
            </a:extLst>
          </p:cNvPr>
          <p:cNvSpPr txBox="1"/>
          <p:nvPr/>
        </p:nvSpPr>
        <p:spPr>
          <a:xfrm>
            <a:off x="719266" y="3563744"/>
            <a:ext cx="3064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幅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，高さ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場所（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0,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01BC362-BC3D-1C81-02AE-AD51C41C8692}"/>
              </a:ext>
            </a:extLst>
          </p:cNvPr>
          <p:cNvSpPr txBox="1"/>
          <p:nvPr/>
        </p:nvSpPr>
        <p:spPr>
          <a:xfrm>
            <a:off x="1039940" y="5768698"/>
            <a:ext cx="3064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幅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，高さ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場所（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1,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7A88394F-2636-F00F-382E-62E05016CCEF}"/>
              </a:ext>
            </a:extLst>
          </p:cNvPr>
          <p:cNvSpPr/>
          <p:nvPr/>
        </p:nvSpPr>
        <p:spPr>
          <a:xfrm>
            <a:off x="247650" y="692150"/>
            <a:ext cx="7606712" cy="5990822"/>
          </a:xfrm>
          <a:prstGeom prst="roundRect">
            <a:avLst/>
          </a:prstGeom>
          <a:solidFill>
            <a:schemeClr val="tx1">
              <a:lumMod val="50000"/>
              <a:lumOff val="50000"/>
              <a:alpha val="5000"/>
            </a:schemeClr>
          </a:solidFill>
          <a:ln w="762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F1FEB4F8-9B2F-79CD-8C5A-47178F9A1E42}"/>
              </a:ext>
            </a:extLst>
          </p:cNvPr>
          <p:cNvSpPr/>
          <p:nvPr/>
        </p:nvSpPr>
        <p:spPr>
          <a:xfrm>
            <a:off x="553033" y="2617938"/>
            <a:ext cx="2755314" cy="3890812"/>
          </a:xfrm>
          <a:prstGeom prst="roundRect">
            <a:avLst/>
          </a:prstGeom>
          <a:solidFill>
            <a:srgbClr val="0070C0">
              <a:alpha val="5000"/>
            </a:srgb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467B3F7-84E3-3972-FFB5-B8AB0F66A97C}"/>
              </a:ext>
            </a:extLst>
          </p:cNvPr>
          <p:cNvSpPr txBox="1"/>
          <p:nvPr/>
        </p:nvSpPr>
        <p:spPr>
          <a:xfrm>
            <a:off x="4440376" y="5330453"/>
            <a:ext cx="30572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/>
              <a:t>長方形であるが，</a:t>
            </a:r>
            <a:endParaRPr kumimoji="1" lang="en-US" altLang="ja-JP" sz="2800" b="1" dirty="0"/>
          </a:p>
          <a:p>
            <a:r>
              <a:rPr kumimoji="1" lang="ja-JP" altLang="en-US" sz="2800" b="1" dirty="0"/>
              <a:t>正方形では</a:t>
            </a:r>
            <a:r>
              <a:rPr kumimoji="1" lang="ja-JP" altLang="en-US" sz="2800" b="1" dirty="0">
                <a:solidFill>
                  <a:srgbClr val="FF0000"/>
                </a:solidFill>
              </a:rPr>
              <a:t>ない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807E544-3C69-C9CA-C69B-C9DD1B9C8BD4}"/>
              </a:ext>
            </a:extLst>
          </p:cNvPr>
          <p:cNvSpPr txBox="1"/>
          <p:nvPr/>
        </p:nvSpPr>
        <p:spPr>
          <a:xfrm>
            <a:off x="371904" y="1580554"/>
            <a:ext cx="26981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solidFill>
                  <a:srgbClr val="0070C0"/>
                </a:solidFill>
              </a:rPr>
              <a:t>長方形であり，</a:t>
            </a:r>
            <a:endParaRPr kumimoji="1" lang="en-US" altLang="ja-JP" sz="2800" b="1" dirty="0">
              <a:solidFill>
                <a:srgbClr val="0070C0"/>
              </a:solidFill>
            </a:endParaRPr>
          </a:p>
          <a:p>
            <a:r>
              <a:rPr kumimoji="1" lang="ja-JP" altLang="en-US" sz="2800" b="1" dirty="0">
                <a:solidFill>
                  <a:srgbClr val="0070C0"/>
                </a:solidFill>
              </a:rPr>
              <a:t>正方形でも</a:t>
            </a:r>
            <a:r>
              <a:rPr kumimoji="1" lang="ja-JP" altLang="en-US" sz="2800" b="1" dirty="0">
                <a:solidFill>
                  <a:srgbClr val="FF0000"/>
                </a:solidFill>
              </a:rPr>
              <a:t>ある</a:t>
            </a:r>
          </a:p>
        </p:txBody>
      </p:sp>
    </p:spTree>
    <p:extLst>
      <p:ext uri="{BB962C8B-B14F-4D97-AF65-F5344CB8AC3E}">
        <p14:creationId xmlns:p14="http://schemas.microsoft.com/office/powerpoint/2010/main" val="2696788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1378862-1DBC-F58A-8A3E-05A5939D3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B0BE751-475A-5DB8-5B46-7012B9775C77}"/>
              </a:ext>
            </a:extLst>
          </p:cNvPr>
          <p:cNvSpPr/>
          <p:nvPr/>
        </p:nvSpPr>
        <p:spPr>
          <a:xfrm>
            <a:off x="5327650" y="1063630"/>
            <a:ext cx="1282700" cy="6413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64DEE53-2BB7-FCF7-520A-B83F6E43F183}"/>
              </a:ext>
            </a:extLst>
          </p:cNvPr>
          <p:cNvSpPr txBox="1"/>
          <p:nvPr/>
        </p:nvSpPr>
        <p:spPr>
          <a:xfrm>
            <a:off x="4921836" y="1862262"/>
            <a:ext cx="4393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幅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，高さ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場所（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8,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32F7DF8-6D70-9200-0650-0E4AF6A73429}"/>
              </a:ext>
            </a:extLst>
          </p:cNvPr>
          <p:cNvSpPr/>
          <p:nvPr/>
        </p:nvSpPr>
        <p:spPr>
          <a:xfrm rot="5400000">
            <a:off x="2940050" y="1678517"/>
            <a:ext cx="1282700" cy="6413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4172C05-EFA9-7047-5CA9-06D1A6A25776}"/>
              </a:ext>
            </a:extLst>
          </p:cNvPr>
          <p:cNvSpPr txBox="1"/>
          <p:nvPr/>
        </p:nvSpPr>
        <p:spPr>
          <a:xfrm>
            <a:off x="3290680" y="2711984"/>
            <a:ext cx="2755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幅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，高さ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場所（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4,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8790C50-E647-C8D4-2EA0-CE711574E3F2}"/>
              </a:ext>
            </a:extLst>
          </p:cNvPr>
          <p:cNvSpPr/>
          <p:nvPr/>
        </p:nvSpPr>
        <p:spPr>
          <a:xfrm rot="10800000">
            <a:off x="4768849" y="3515789"/>
            <a:ext cx="1924551" cy="6413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9FE7D2-7456-6BCB-9B7E-739D578F680B}"/>
              </a:ext>
            </a:extLst>
          </p:cNvPr>
          <p:cNvSpPr txBox="1"/>
          <p:nvPr/>
        </p:nvSpPr>
        <p:spPr>
          <a:xfrm>
            <a:off x="4750973" y="4240062"/>
            <a:ext cx="4393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幅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，高さ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場所（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7,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F65C1AFF-195A-3274-9538-CF3F50E04865}"/>
              </a:ext>
            </a:extLst>
          </p:cNvPr>
          <p:cNvSpPr/>
          <p:nvPr/>
        </p:nvSpPr>
        <p:spPr>
          <a:xfrm rot="10800000">
            <a:off x="1289638" y="2880867"/>
            <a:ext cx="641349" cy="6413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45DF65A-0715-F1D2-0C5B-591E407DD79A}"/>
              </a:ext>
            </a:extLst>
          </p:cNvPr>
          <p:cNvSpPr/>
          <p:nvPr/>
        </p:nvSpPr>
        <p:spPr>
          <a:xfrm rot="10800000">
            <a:off x="1435100" y="4429709"/>
            <a:ext cx="1282699" cy="12827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7F023F1-8548-F8B9-971B-A3BE60566B6E}"/>
              </a:ext>
            </a:extLst>
          </p:cNvPr>
          <p:cNvSpPr txBox="1"/>
          <p:nvPr/>
        </p:nvSpPr>
        <p:spPr>
          <a:xfrm>
            <a:off x="719266" y="3563744"/>
            <a:ext cx="3064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幅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，高さ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場所（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0,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01BC362-BC3D-1C81-02AE-AD51C41C8692}"/>
              </a:ext>
            </a:extLst>
          </p:cNvPr>
          <p:cNvSpPr txBox="1"/>
          <p:nvPr/>
        </p:nvSpPr>
        <p:spPr>
          <a:xfrm>
            <a:off x="1039940" y="5768698"/>
            <a:ext cx="3064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幅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，高さ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場所（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1,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7A88394F-2636-F00F-382E-62E05016CCEF}"/>
              </a:ext>
            </a:extLst>
          </p:cNvPr>
          <p:cNvSpPr/>
          <p:nvPr/>
        </p:nvSpPr>
        <p:spPr>
          <a:xfrm>
            <a:off x="247650" y="692150"/>
            <a:ext cx="7606712" cy="5990822"/>
          </a:xfrm>
          <a:prstGeom prst="roundRect">
            <a:avLst/>
          </a:prstGeom>
          <a:solidFill>
            <a:schemeClr val="tx1">
              <a:lumMod val="50000"/>
              <a:lumOff val="50000"/>
              <a:alpha val="5000"/>
            </a:schemeClr>
          </a:solidFill>
          <a:ln w="762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F1FEB4F8-9B2F-79CD-8C5A-47178F9A1E42}"/>
              </a:ext>
            </a:extLst>
          </p:cNvPr>
          <p:cNvSpPr/>
          <p:nvPr/>
        </p:nvSpPr>
        <p:spPr>
          <a:xfrm>
            <a:off x="553033" y="2617938"/>
            <a:ext cx="2755314" cy="3890812"/>
          </a:xfrm>
          <a:prstGeom prst="roundRect">
            <a:avLst/>
          </a:prstGeom>
          <a:solidFill>
            <a:schemeClr val="bg1">
              <a:alpha val="5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807E544-3C69-C9CA-C69B-C9DD1B9C8BD4}"/>
              </a:ext>
            </a:extLst>
          </p:cNvPr>
          <p:cNvSpPr txBox="1"/>
          <p:nvPr/>
        </p:nvSpPr>
        <p:spPr>
          <a:xfrm>
            <a:off x="719266" y="1795295"/>
            <a:ext cx="2427875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>
                <a:solidFill>
                  <a:srgbClr val="FF0000"/>
                </a:solidFill>
              </a:rPr>
              <a:t>「正方形」</a:t>
            </a:r>
            <a:r>
              <a:rPr kumimoji="1" lang="ja-JP" altLang="en-US" sz="2800" dirty="0">
                <a:solidFill>
                  <a:srgbClr val="FF0000"/>
                </a:solidFill>
              </a:rPr>
              <a:t>の</a:t>
            </a:r>
            <a:endParaRPr kumimoji="1" lang="en-US" altLang="ja-JP" sz="2800" dirty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2800" dirty="0">
                <a:solidFill>
                  <a:srgbClr val="FF0000"/>
                </a:solidFill>
              </a:rPr>
              <a:t>クラス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A68A192-3372-4A1F-B6F7-FAA4FE05B43E}"/>
              </a:ext>
            </a:extLst>
          </p:cNvPr>
          <p:cNvSpPr txBox="1"/>
          <p:nvPr/>
        </p:nvSpPr>
        <p:spPr>
          <a:xfrm>
            <a:off x="6693400" y="611807"/>
            <a:ext cx="2427875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>
                <a:solidFill>
                  <a:srgbClr val="FF0000"/>
                </a:solidFill>
              </a:rPr>
              <a:t>「長方形」</a:t>
            </a:r>
            <a:r>
              <a:rPr kumimoji="1" lang="ja-JP" altLang="en-US" sz="2800" dirty="0">
                <a:solidFill>
                  <a:srgbClr val="FF0000"/>
                </a:solidFill>
              </a:rPr>
              <a:t>の</a:t>
            </a:r>
            <a:endParaRPr kumimoji="1" lang="en-US" altLang="ja-JP" sz="2800" dirty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2800" dirty="0">
                <a:solidFill>
                  <a:srgbClr val="FF0000"/>
                </a:solidFill>
              </a:rPr>
              <a:t>クラス</a:t>
            </a:r>
          </a:p>
        </p:txBody>
      </p:sp>
      <p:sp>
        <p:nvSpPr>
          <p:cNvPr id="20" name="タイトル 1">
            <a:extLst>
              <a:ext uri="{FF2B5EF4-FFF2-40B4-BE49-F238E27FC236}">
                <a16:creationId xmlns:a16="http://schemas.microsoft.com/office/drawing/2014/main" id="{66357E68-8F4F-4C8C-A25B-ADA14D718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スーパークラスとサブクラス</a:t>
            </a:r>
          </a:p>
        </p:txBody>
      </p: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AA1E4906-862F-4A4E-8372-402C8C8AFCDB}"/>
              </a:ext>
            </a:extLst>
          </p:cNvPr>
          <p:cNvCxnSpPr>
            <a:cxnSpLocks/>
          </p:cNvCxnSpPr>
          <p:nvPr/>
        </p:nvCxnSpPr>
        <p:spPr>
          <a:xfrm flipH="1" flipV="1">
            <a:off x="3308348" y="5712409"/>
            <a:ext cx="554735" cy="34420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A1EC3B6-F3FF-4942-9C61-92ADEE0B9288}"/>
              </a:ext>
            </a:extLst>
          </p:cNvPr>
          <p:cNvSpPr txBox="1"/>
          <p:nvPr/>
        </p:nvSpPr>
        <p:spPr>
          <a:xfrm>
            <a:off x="3784059" y="5693739"/>
            <a:ext cx="4572421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>
                <a:solidFill>
                  <a:srgbClr val="FF0000"/>
                </a:solidFill>
              </a:rPr>
              <a:t>「正方形」</a:t>
            </a:r>
            <a:r>
              <a:rPr kumimoji="1" lang="ja-JP" altLang="en-US" sz="2800" dirty="0">
                <a:solidFill>
                  <a:srgbClr val="FF0000"/>
                </a:solidFill>
              </a:rPr>
              <a:t>はすべて長方形である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CC97263-4EC1-40CF-81B7-DFA8DEAF74CD}"/>
              </a:ext>
            </a:extLst>
          </p:cNvPr>
          <p:cNvSpPr txBox="1"/>
          <p:nvPr/>
        </p:nvSpPr>
        <p:spPr>
          <a:xfrm>
            <a:off x="4486056" y="4483889"/>
            <a:ext cx="4572421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>
                <a:solidFill>
                  <a:srgbClr val="FF0000"/>
                </a:solidFill>
              </a:rPr>
              <a:t>「正方形」ではない</a:t>
            </a:r>
            <a:endParaRPr kumimoji="1" lang="en-US" altLang="ja-JP" sz="2800" b="1" dirty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2800" dirty="0">
                <a:solidFill>
                  <a:srgbClr val="FF0000"/>
                </a:solidFill>
              </a:rPr>
              <a:t>長方形もある</a:t>
            </a:r>
          </a:p>
        </p:txBody>
      </p:sp>
    </p:spTree>
    <p:extLst>
      <p:ext uri="{BB962C8B-B14F-4D97-AF65-F5344CB8AC3E}">
        <p14:creationId xmlns:p14="http://schemas.microsoft.com/office/powerpoint/2010/main" val="1201238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50089B-622A-4EE1-828E-C099DB338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スーパークラス，サブクラス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4050501-0D0F-448C-8BE8-3E9EFE039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1366" y="1128566"/>
            <a:ext cx="7789602" cy="1166828"/>
          </a:xfrm>
        </p:spPr>
        <p:txBody>
          <a:bodyPr/>
          <a:lstStyle/>
          <a:p>
            <a:pPr marL="0" indent="0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サブクラス</a:t>
            </a:r>
            <a:r>
              <a:rPr kumimoji="1" lang="ja-JP" altLang="en-US" dirty="0"/>
              <a:t>の</a:t>
            </a:r>
            <a:r>
              <a:rPr kumimoji="1" lang="ja-JP" altLang="en-US" b="1" dirty="0">
                <a:solidFill>
                  <a:srgbClr val="C00000"/>
                </a:solidFill>
              </a:rPr>
              <a:t>オブジェクト</a:t>
            </a:r>
            <a:r>
              <a:rPr kumimoji="1" lang="ja-JP" altLang="en-US" dirty="0"/>
              <a:t>は，すべて</a:t>
            </a:r>
            <a:r>
              <a:rPr kumimoji="1" lang="ja-JP" altLang="en-US" b="1" dirty="0">
                <a:solidFill>
                  <a:srgbClr val="C00000"/>
                </a:solidFill>
              </a:rPr>
              <a:t>スーパークラス</a:t>
            </a:r>
            <a:r>
              <a:rPr kumimoji="1" lang="ja-JP" altLang="en-US" dirty="0"/>
              <a:t>に属する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AD28412-C3CF-417F-AF3F-782DBC22F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E45077F2-C203-4D03-868C-589C752A4A50}"/>
              </a:ext>
            </a:extLst>
          </p:cNvPr>
          <p:cNvSpPr/>
          <p:nvPr/>
        </p:nvSpPr>
        <p:spPr>
          <a:xfrm>
            <a:off x="2363484" y="4100084"/>
            <a:ext cx="419100" cy="376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4B81E633-3BCA-4966-B68E-7C8B6DEE0770}"/>
              </a:ext>
            </a:extLst>
          </p:cNvPr>
          <p:cNvSpPr/>
          <p:nvPr/>
        </p:nvSpPr>
        <p:spPr>
          <a:xfrm>
            <a:off x="3215972" y="4747784"/>
            <a:ext cx="419100" cy="376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CDE891B5-8A17-4312-98C0-3B9D34F88645}"/>
              </a:ext>
            </a:extLst>
          </p:cNvPr>
          <p:cNvSpPr/>
          <p:nvPr/>
        </p:nvSpPr>
        <p:spPr>
          <a:xfrm>
            <a:off x="3692222" y="3890534"/>
            <a:ext cx="419100" cy="376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0962C5A9-A69C-469A-90ED-E87B6F00360C}"/>
              </a:ext>
            </a:extLst>
          </p:cNvPr>
          <p:cNvSpPr/>
          <p:nvPr/>
        </p:nvSpPr>
        <p:spPr>
          <a:xfrm>
            <a:off x="5578172" y="3290459"/>
            <a:ext cx="419100" cy="376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6448433B-5C98-45BF-8082-B7A1D21E03D5}"/>
              </a:ext>
            </a:extLst>
          </p:cNvPr>
          <p:cNvSpPr/>
          <p:nvPr/>
        </p:nvSpPr>
        <p:spPr>
          <a:xfrm>
            <a:off x="6381530" y="4323922"/>
            <a:ext cx="419100" cy="376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606DA966-7109-4222-9E40-D7A29218F3EE}"/>
              </a:ext>
            </a:extLst>
          </p:cNvPr>
          <p:cNvSpPr/>
          <p:nvPr/>
        </p:nvSpPr>
        <p:spPr>
          <a:xfrm>
            <a:off x="5368622" y="4476322"/>
            <a:ext cx="419100" cy="376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C402F2E9-3344-4A60-8E02-A71517E9112F}"/>
              </a:ext>
            </a:extLst>
          </p:cNvPr>
          <p:cNvSpPr/>
          <p:nvPr/>
        </p:nvSpPr>
        <p:spPr>
          <a:xfrm>
            <a:off x="1872947" y="3342847"/>
            <a:ext cx="2871787" cy="21955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DFE4DC99-8345-4B73-845A-478DE28B7D1A}"/>
              </a:ext>
            </a:extLst>
          </p:cNvPr>
          <p:cNvSpPr/>
          <p:nvPr/>
        </p:nvSpPr>
        <p:spPr>
          <a:xfrm>
            <a:off x="1467133" y="2704672"/>
            <a:ext cx="5792201" cy="33575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54CB60D-5A50-4139-BBAD-AB4304EB3DCA}"/>
              </a:ext>
            </a:extLst>
          </p:cNvPr>
          <p:cNvSpPr txBox="1"/>
          <p:nvPr/>
        </p:nvSpPr>
        <p:spPr>
          <a:xfrm>
            <a:off x="2614869" y="2562094"/>
            <a:ext cx="418576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クラス </a:t>
            </a:r>
            <a:r>
              <a:rPr kumimoji="1" lang="en-US" altLang="ja-JP" sz="2400" b="1" dirty="0"/>
              <a:t>X </a:t>
            </a:r>
            <a:r>
              <a:rPr kumimoji="1" lang="ja-JP" altLang="en-US" sz="2400" b="1" dirty="0"/>
              <a:t>（スーパークラス）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CC605E2-E485-4E3B-8611-4F896779A0F9}"/>
              </a:ext>
            </a:extLst>
          </p:cNvPr>
          <p:cNvSpPr txBox="1"/>
          <p:nvPr/>
        </p:nvSpPr>
        <p:spPr>
          <a:xfrm>
            <a:off x="1808032" y="3242091"/>
            <a:ext cx="356059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クラス </a:t>
            </a:r>
            <a:r>
              <a:rPr kumimoji="1" lang="en-US" altLang="ja-JP" sz="2400" b="1" dirty="0"/>
              <a:t>Y </a:t>
            </a:r>
            <a:r>
              <a:rPr kumimoji="1" lang="ja-JP" altLang="en-US" sz="2400" b="1" dirty="0"/>
              <a:t>（サブクラス）</a:t>
            </a:r>
          </a:p>
        </p:txBody>
      </p:sp>
    </p:spTree>
    <p:extLst>
      <p:ext uri="{BB962C8B-B14F-4D97-AF65-F5344CB8AC3E}">
        <p14:creationId xmlns:p14="http://schemas.microsoft.com/office/powerpoint/2010/main" val="4090334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CBD9CD-9A3C-482E-B321-F8B022240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スーパークラス，サブクラスの例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4A1E9D2-8A23-4201-83E2-68F666343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157" y="923309"/>
            <a:ext cx="7486515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例①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くだもの</a:t>
            </a:r>
            <a:r>
              <a:rPr lang="en-US" altLang="ja-JP" sz="2400" dirty="0"/>
              <a:t>			</a:t>
            </a:r>
            <a:r>
              <a:rPr lang="ja-JP" altLang="en-US" sz="2400" dirty="0"/>
              <a:t>りんご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スーパークラス</a:t>
            </a:r>
            <a:r>
              <a:rPr lang="en-US" altLang="ja-JP" sz="2400" dirty="0"/>
              <a:t>		</a:t>
            </a:r>
            <a:r>
              <a:rPr lang="ja-JP" altLang="en-US" sz="2400" dirty="0"/>
              <a:t>サブクラス</a:t>
            </a: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例②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　住民</a:t>
            </a:r>
            <a:r>
              <a:rPr kumimoji="1" lang="en-US" altLang="ja-JP" sz="2400" dirty="0"/>
              <a:t>			</a:t>
            </a:r>
            <a:r>
              <a:rPr kumimoji="1" lang="ja-JP" altLang="en-US" sz="2400" dirty="0"/>
              <a:t>世帯主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スーパークラス</a:t>
            </a:r>
            <a:r>
              <a:rPr lang="en-US" altLang="ja-JP" sz="2400" dirty="0"/>
              <a:t>		</a:t>
            </a:r>
            <a:r>
              <a:rPr lang="ja-JP" altLang="en-US" sz="2400" dirty="0"/>
              <a:t>サブクラス</a:t>
            </a: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例③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図形</a:t>
            </a:r>
            <a:r>
              <a:rPr lang="en-US" altLang="ja-JP" sz="2400" dirty="0"/>
              <a:t>			</a:t>
            </a:r>
            <a:r>
              <a:rPr lang="ja-JP" altLang="en-US" sz="2400" dirty="0"/>
              <a:t>円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スーパークラス</a:t>
            </a:r>
            <a:r>
              <a:rPr lang="en-US" altLang="ja-JP" sz="2400" dirty="0"/>
              <a:t>		</a:t>
            </a:r>
            <a:r>
              <a:rPr lang="ja-JP" altLang="en-US" sz="2400" dirty="0"/>
              <a:t>サブクラス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3D71A48-F283-4476-B2D7-F04E8551D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8007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9-2.</a:t>
            </a:r>
            <a:r>
              <a:rPr lang="ja-JP" altLang="en-US" dirty="0"/>
              <a:t> スーパークラス，サブクラスの </a:t>
            </a:r>
            <a:r>
              <a:rPr lang="en-US" altLang="ja-JP" dirty="0"/>
              <a:t>Java </a:t>
            </a:r>
            <a:r>
              <a:rPr lang="ja-JP" altLang="en-US" dirty="0"/>
              <a:t>プログラム，継承</a:t>
            </a:r>
            <a:r>
              <a:rPr lang="en-US" altLang="ja-JP" dirty="0"/>
              <a:t> </a:t>
            </a:r>
            <a:endParaRPr lang="ja-JP" altLang="en-US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6CD049AF-5B21-404D-B908-A822EA0093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66208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FA27E2-E9B3-4499-A69E-2BA8F8C52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全体まとめ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351326A-3F42-4DB5-9612-C7E692F71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rm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サブクラス</a:t>
            </a:r>
            <a:r>
              <a:rPr kumimoji="1" lang="ja-JP" altLang="en-US" dirty="0"/>
              <a:t>の</a:t>
            </a:r>
            <a:r>
              <a:rPr kumimoji="1" lang="ja-JP" altLang="en-US" b="1" dirty="0">
                <a:solidFill>
                  <a:srgbClr val="C00000"/>
                </a:solidFill>
              </a:rPr>
              <a:t>オブジェクト</a:t>
            </a:r>
            <a:r>
              <a:rPr kumimoji="1" lang="ja-JP" altLang="en-US" dirty="0"/>
              <a:t>は，すべて</a:t>
            </a:r>
            <a:r>
              <a:rPr kumimoji="1" lang="ja-JP" altLang="en-US" b="1" dirty="0">
                <a:solidFill>
                  <a:srgbClr val="C00000"/>
                </a:solidFill>
              </a:rPr>
              <a:t>スーパークラス</a:t>
            </a:r>
            <a:r>
              <a:rPr kumimoji="1" lang="ja-JP" altLang="en-US" dirty="0"/>
              <a:t>に属する</a:t>
            </a:r>
            <a:endParaRPr kumimoji="1"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継承</a:t>
            </a:r>
            <a:r>
              <a:rPr lang="ja-JP" altLang="en-US" dirty="0"/>
              <a:t>：</a:t>
            </a:r>
            <a:r>
              <a:rPr lang="ja-JP" altLang="en-US" b="1" dirty="0">
                <a:solidFill>
                  <a:srgbClr val="C00000"/>
                </a:solidFill>
              </a:rPr>
              <a:t>スーパークラス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属性</a:t>
            </a:r>
            <a:r>
              <a:rPr lang="ja-JP" altLang="en-US" dirty="0"/>
              <a:t>と</a:t>
            </a:r>
            <a:r>
              <a:rPr lang="ja-JP" altLang="en-US" b="1" dirty="0">
                <a:solidFill>
                  <a:srgbClr val="C00000"/>
                </a:solidFill>
              </a:rPr>
              <a:t>メソッド</a:t>
            </a:r>
            <a:r>
              <a:rPr lang="ja-JP" altLang="en-US" dirty="0"/>
              <a:t>を</a:t>
            </a:r>
            <a:r>
              <a:rPr lang="ja-JP" altLang="en-US" b="1" dirty="0">
                <a:solidFill>
                  <a:srgbClr val="C00000"/>
                </a:solidFill>
              </a:rPr>
              <a:t>サブクラス</a:t>
            </a:r>
            <a:r>
              <a:rPr lang="ja-JP" altLang="en-US" dirty="0"/>
              <a:t>が</a:t>
            </a:r>
            <a:r>
              <a:rPr lang="ja-JP" altLang="en-US" b="1" u="sng" dirty="0">
                <a:solidFill>
                  <a:srgbClr val="FF0000"/>
                </a:solidFill>
              </a:rPr>
              <a:t>受け継ぐ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/>
              <a:t>但し，コンストラクタは</a:t>
            </a:r>
            <a:r>
              <a:rPr lang="ja-JP" altLang="en-US" b="1" u="sng" dirty="0">
                <a:solidFill>
                  <a:srgbClr val="FF0000"/>
                </a:solidFill>
              </a:rPr>
              <a:t>受け継がない</a:t>
            </a:r>
            <a:endParaRPr lang="en-US" altLang="ja-JP" b="1" u="sng" dirty="0">
              <a:solidFill>
                <a:srgbClr val="FF0000"/>
              </a:solidFill>
            </a:endParaRPr>
          </a:p>
          <a:p>
            <a:r>
              <a:rPr lang="ja-JP" altLang="en-US" dirty="0"/>
              <a:t>コンストラクタ</a:t>
            </a:r>
            <a:r>
              <a:rPr lang="ja-JP" altLang="en-US" b="1" u="sng" dirty="0">
                <a:solidFill>
                  <a:srgbClr val="FF0000"/>
                </a:solidFill>
              </a:rPr>
              <a:t>以外</a:t>
            </a:r>
            <a:r>
              <a:rPr lang="ja-JP" altLang="en-US" dirty="0"/>
              <a:t>の</a:t>
            </a:r>
            <a:r>
              <a:rPr lang="ja-JP" altLang="en-US" b="1" u="sng" dirty="0">
                <a:solidFill>
                  <a:srgbClr val="FF0000"/>
                </a:solidFill>
              </a:rPr>
              <a:t>メソッドは，オーバーライドできる</a:t>
            </a:r>
            <a:endParaRPr lang="en-US" altLang="ja-JP" b="1" dirty="0">
              <a:solidFill>
                <a:srgbClr val="C00000"/>
              </a:solidFill>
            </a:endParaRPr>
          </a:p>
          <a:p>
            <a:r>
              <a:rPr lang="ja-JP" altLang="en-US" b="1" dirty="0">
                <a:solidFill>
                  <a:srgbClr val="C00000"/>
                </a:solidFill>
              </a:rPr>
              <a:t>サブクラス</a:t>
            </a:r>
            <a:r>
              <a:rPr lang="ja-JP" altLang="en-US" dirty="0"/>
              <a:t>で，</a:t>
            </a:r>
            <a:r>
              <a:rPr lang="ja-JP" altLang="en-US" b="1" dirty="0">
                <a:solidFill>
                  <a:srgbClr val="C00000"/>
                </a:solidFill>
              </a:rPr>
              <a:t>スーパークラス</a:t>
            </a:r>
            <a:r>
              <a:rPr lang="ja-JP" altLang="en-US" dirty="0"/>
              <a:t>にない</a:t>
            </a:r>
            <a:r>
              <a:rPr lang="ja-JP" altLang="en-US" b="1" dirty="0">
                <a:solidFill>
                  <a:srgbClr val="C00000"/>
                </a:solidFill>
              </a:rPr>
              <a:t>属性</a:t>
            </a:r>
            <a:r>
              <a:rPr lang="ja-JP" altLang="en-US" dirty="0"/>
              <a:t>や</a:t>
            </a:r>
            <a:r>
              <a:rPr lang="ja-JP" altLang="en-US" b="1" dirty="0">
                <a:solidFill>
                  <a:srgbClr val="C00000"/>
                </a:solidFill>
              </a:rPr>
              <a:t>メソッド</a:t>
            </a:r>
            <a:r>
              <a:rPr lang="ja-JP" altLang="en-US" dirty="0"/>
              <a:t>を</a:t>
            </a:r>
            <a:r>
              <a:rPr lang="ja-JP" altLang="en-US" b="1" u="sng" dirty="0">
                <a:solidFill>
                  <a:srgbClr val="FF0000"/>
                </a:solidFill>
              </a:rPr>
              <a:t>追加できる</a:t>
            </a:r>
            <a:endParaRPr lang="en-US" altLang="ja-JP" b="1" u="sng" dirty="0">
              <a:solidFill>
                <a:srgbClr val="FF0000"/>
              </a:solidFill>
            </a:endParaRPr>
          </a:p>
          <a:p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9E70813-746D-429A-BAF6-A93638C10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93976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A8A9E4-669B-4322-BAAB-5612C9086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Java </a:t>
            </a:r>
            <a:r>
              <a:rPr kumimoji="1" lang="ja-JP" altLang="en-US" dirty="0" err="1"/>
              <a:t>での</a:t>
            </a:r>
            <a:r>
              <a:rPr kumimoji="1" lang="ja-JP" altLang="en-US" dirty="0"/>
              <a:t>クラス定義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D2CA1E4-7EDF-4469-BC1A-F830C029B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715209"/>
            <a:ext cx="8312568" cy="5333166"/>
          </a:xfrm>
        </p:spPr>
        <p:txBody>
          <a:bodyPr/>
          <a:lstStyle/>
          <a:p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class </a:t>
            </a:r>
            <a:r>
              <a:rPr lang="en-US" altLang="ja-JP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Y</a:t>
            </a:r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sz="28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extends X</a:t>
            </a:r>
            <a:r>
              <a:rPr lang="ja-JP" altLang="en-US" b="1" dirty="0">
                <a:solidFill>
                  <a:srgbClr val="FF0000"/>
                </a:solidFill>
              </a:rPr>
              <a:t> </a:t>
            </a:r>
            <a:r>
              <a:rPr lang="en-US" altLang="ja-JP" dirty="0"/>
              <a:t>:</a:t>
            </a:r>
            <a:r>
              <a:rPr lang="ja-JP" altLang="en-US" dirty="0"/>
              <a:t> クラス </a:t>
            </a:r>
            <a:r>
              <a:rPr lang="en-US" altLang="ja-JP" dirty="0"/>
              <a:t>Y 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スーパークラス</a:t>
            </a:r>
            <a:r>
              <a:rPr lang="ja-JP" altLang="en-US" dirty="0"/>
              <a:t>は</a:t>
            </a:r>
            <a:r>
              <a:rPr lang="en-US" altLang="ja-JP" dirty="0"/>
              <a:t>X </a:t>
            </a:r>
            <a:r>
              <a:rPr lang="ja-JP" altLang="en-US" dirty="0"/>
              <a:t>であることを指定</a:t>
            </a:r>
            <a:endParaRPr lang="en-US" altLang="ja-JP" dirty="0"/>
          </a:p>
          <a:p>
            <a:r>
              <a:rPr lang="en-US" altLang="ja-JP" sz="28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super</a:t>
            </a:r>
            <a:r>
              <a:rPr lang="ja-JP" altLang="en-US" b="1" dirty="0">
                <a:solidFill>
                  <a:srgbClr val="FF0000"/>
                </a:solidFill>
              </a:rPr>
              <a:t> </a:t>
            </a:r>
            <a:r>
              <a:rPr lang="en-US" altLang="ja-JP" dirty="0"/>
              <a:t>: </a:t>
            </a:r>
            <a:r>
              <a:rPr lang="ja-JP" altLang="en-US" b="1" i="1" dirty="0">
                <a:solidFill>
                  <a:srgbClr val="C00000"/>
                </a:solidFill>
              </a:rPr>
              <a:t>スーパークラス</a:t>
            </a:r>
            <a:r>
              <a:rPr lang="ja-JP" altLang="en-US" dirty="0"/>
              <a:t>のコンストラクタの呼び出し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2336559-FC1E-469B-A0C1-5F7A8076E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56B3F49-6B2F-40EB-A03A-3E2E4DD4135D}"/>
              </a:ext>
            </a:extLst>
          </p:cNvPr>
          <p:cNvSpPr txBox="1"/>
          <p:nvPr/>
        </p:nvSpPr>
        <p:spPr>
          <a:xfrm>
            <a:off x="678870" y="2598198"/>
            <a:ext cx="3406202" cy="272023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class </a:t>
            </a:r>
            <a:r>
              <a:rPr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X</a:t>
            </a: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{</a:t>
            </a:r>
          </a:p>
          <a:p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 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・・・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  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public </a:t>
            </a:r>
            <a:r>
              <a:rPr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X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(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・・・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) {</a:t>
            </a:r>
          </a:p>
          <a:p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     ・・・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  }</a:t>
            </a:r>
          </a:p>
          <a:p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  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・・・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}</a:t>
            </a:r>
          </a:p>
          <a:p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64D931C-D2D7-49A3-A3CA-DA64CA7DE79C}"/>
              </a:ext>
            </a:extLst>
          </p:cNvPr>
          <p:cNvSpPr txBox="1"/>
          <p:nvPr/>
        </p:nvSpPr>
        <p:spPr>
          <a:xfrm>
            <a:off x="4878436" y="2594109"/>
            <a:ext cx="3682145" cy="31371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class </a:t>
            </a:r>
            <a:r>
              <a:rPr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Y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extends X 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{</a:t>
            </a:r>
          </a:p>
          <a:p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・・・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  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public </a:t>
            </a:r>
            <a:r>
              <a:rPr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Y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(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・・・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) {</a:t>
            </a:r>
          </a:p>
          <a:p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     super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(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・・・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)</a:t>
            </a:r>
          </a:p>
          <a:p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     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・・・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  }</a:t>
            </a:r>
          </a:p>
          <a:p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  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・・・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}</a:t>
            </a:r>
          </a:p>
          <a:p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4E40303-7D48-432A-9214-02B5405AAE77}"/>
              </a:ext>
            </a:extLst>
          </p:cNvPr>
          <p:cNvSpPr txBox="1"/>
          <p:nvPr/>
        </p:nvSpPr>
        <p:spPr>
          <a:xfrm>
            <a:off x="1371368" y="5388748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クラス定義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F4588B5-5866-4789-AE8D-AD6A45D2DEB0}"/>
              </a:ext>
            </a:extLst>
          </p:cNvPr>
          <p:cNvSpPr txBox="1"/>
          <p:nvPr/>
        </p:nvSpPr>
        <p:spPr>
          <a:xfrm>
            <a:off x="5079986" y="5678220"/>
            <a:ext cx="31742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/>
              <a:t>クラス定義</a:t>
            </a:r>
            <a:endParaRPr kumimoji="1" lang="en-US" altLang="ja-JP" sz="2400" dirty="0"/>
          </a:p>
          <a:p>
            <a:pPr algn="ctr"/>
            <a:r>
              <a:rPr kumimoji="1" lang="en-US" altLang="ja-JP" sz="2400" dirty="0"/>
              <a:t>Y </a:t>
            </a:r>
            <a:r>
              <a:rPr kumimoji="1" lang="ja-JP" altLang="en-US" sz="2400" dirty="0"/>
              <a:t>のスーパークラスが</a:t>
            </a:r>
            <a:endParaRPr kumimoji="1" lang="en-US" altLang="ja-JP" sz="2400" dirty="0"/>
          </a:p>
          <a:p>
            <a:pPr algn="ctr"/>
            <a:r>
              <a:rPr kumimoji="1" lang="en-US" altLang="ja-JP" sz="2400" dirty="0"/>
              <a:t>X </a:t>
            </a:r>
            <a:r>
              <a:rPr kumimoji="1" lang="ja-JP" altLang="en-US" sz="2400" dirty="0"/>
              <a:t>である場合</a:t>
            </a:r>
          </a:p>
        </p:txBody>
      </p:sp>
    </p:spTree>
    <p:extLst>
      <p:ext uri="{BB962C8B-B14F-4D97-AF65-F5344CB8AC3E}">
        <p14:creationId xmlns:p14="http://schemas.microsoft.com/office/powerpoint/2010/main" val="1142259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図 27">
            <a:extLst>
              <a:ext uri="{FF2B5EF4-FFF2-40B4-BE49-F238E27FC236}">
                <a16:creationId xmlns:a16="http://schemas.microsoft.com/office/drawing/2014/main" id="{042CA9EB-E5E6-36CD-1A5C-7A4873C53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36" y="636079"/>
            <a:ext cx="7972257" cy="403756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AF486344-7B12-F0C3-DCD6-07CACBB5B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「長方形」のクラス定義の</a:t>
            </a:r>
            <a:r>
              <a:rPr lang="ja-JP" altLang="en-US" dirty="0"/>
              <a:t>例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C013BF7-76E4-0FF8-AE4A-4CB48F23F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CA40469-59D6-6A8E-7BFE-6DCD5332DE8B}"/>
              </a:ext>
            </a:extLst>
          </p:cNvPr>
          <p:cNvSpPr/>
          <p:nvPr/>
        </p:nvSpPr>
        <p:spPr>
          <a:xfrm>
            <a:off x="1967448" y="643721"/>
            <a:ext cx="929160" cy="273151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CC593F2-AEBA-9E33-EDC6-BD63300B4FE0}"/>
              </a:ext>
            </a:extLst>
          </p:cNvPr>
          <p:cNvSpPr/>
          <p:nvPr/>
        </p:nvSpPr>
        <p:spPr>
          <a:xfrm>
            <a:off x="1708152" y="1804515"/>
            <a:ext cx="7074901" cy="1301022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777EB92-1397-7E79-DB8D-F61011F109C2}"/>
              </a:ext>
            </a:extLst>
          </p:cNvPr>
          <p:cNvSpPr/>
          <p:nvPr/>
        </p:nvSpPr>
        <p:spPr>
          <a:xfrm>
            <a:off x="1708152" y="3138402"/>
            <a:ext cx="4291385" cy="1286186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81A0C4B-B62A-DD72-E572-210489382A09}"/>
              </a:ext>
            </a:extLst>
          </p:cNvPr>
          <p:cNvSpPr txBox="1"/>
          <p:nvPr/>
        </p:nvSpPr>
        <p:spPr>
          <a:xfrm>
            <a:off x="3158253" y="464538"/>
            <a:ext cx="2788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クラス名</a:t>
            </a:r>
            <a:r>
              <a:rPr kumimoji="1" lang="en-US" altLang="ja-JP" sz="2400" dirty="0">
                <a:solidFill>
                  <a:srgbClr val="FF0000"/>
                </a:solidFill>
              </a:rPr>
              <a:t>: Rectangle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1D281E5-B9BB-43C1-3F06-E9BF46EC2C21}"/>
              </a:ext>
            </a:extLst>
          </p:cNvPr>
          <p:cNvSpPr txBox="1"/>
          <p:nvPr/>
        </p:nvSpPr>
        <p:spPr>
          <a:xfrm>
            <a:off x="6007666" y="1297521"/>
            <a:ext cx="2788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メソッド</a:t>
            </a:r>
            <a:r>
              <a:rPr kumimoji="1" lang="en-US" altLang="ja-JP" sz="2400" dirty="0">
                <a:solidFill>
                  <a:srgbClr val="FF0000"/>
                </a:solidFill>
              </a:rPr>
              <a:t>: Rectangle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0B61BCB-5043-47E4-CA7B-B656142034B3}"/>
              </a:ext>
            </a:extLst>
          </p:cNvPr>
          <p:cNvSpPr txBox="1"/>
          <p:nvPr/>
        </p:nvSpPr>
        <p:spPr>
          <a:xfrm>
            <a:off x="6106219" y="3521921"/>
            <a:ext cx="2591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メソッド</a:t>
            </a:r>
            <a:r>
              <a:rPr kumimoji="1" lang="en-US" altLang="ja-JP" sz="2400" dirty="0">
                <a:solidFill>
                  <a:srgbClr val="FF0000"/>
                </a:solidFill>
              </a:rPr>
              <a:t>: printout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5" name="コンテンツ プレースホルダー 2">
            <a:extLst>
              <a:ext uri="{FF2B5EF4-FFF2-40B4-BE49-F238E27FC236}">
                <a16:creationId xmlns:a16="http://schemas.microsoft.com/office/drawing/2014/main" id="{B59F4080-735B-C39F-DA17-7F1E24173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63" y="4747515"/>
            <a:ext cx="8941425" cy="5338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このクラス定義を使用した，</a:t>
            </a:r>
            <a:r>
              <a:rPr lang="ja-JP" altLang="en-US" b="1" dirty="0">
                <a:solidFill>
                  <a:srgbClr val="C00000"/>
                </a:solidFill>
              </a:rPr>
              <a:t>オブジェクト</a:t>
            </a:r>
            <a:r>
              <a:rPr lang="ja-JP" altLang="en-US" dirty="0"/>
              <a:t>の生成</a:t>
            </a:r>
            <a:endParaRPr lang="en-US" altLang="ja-JP" dirty="0"/>
          </a:p>
        </p:txBody>
      </p:sp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E3CA96AE-C8B5-1940-3790-EB7FF74896B1}"/>
              </a:ext>
            </a:extLst>
          </p:cNvPr>
          <p:cNvSpPr txBox="1">
            <a:spLocks/>
          </p:cNvSpPr>
          <p:nvPr/>
        </p:nvSpPr>
        <p:spPr>
          <a:xfrm>
            <a:off x="-383055" y="4890759"/>
            <a:ext cx="5277361" cy="119387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ja-JP" sz="3000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ja-JP" sz="2400" b="1" dirty="0">
                <a:latin typeface="Arial" panose="020B0604020202020204" pitchFamily="34" charset="0"/>
              </a:rPr>
              <a:t>        a  4     8      1          2</a:t>
            </a:r>
          </a:p>
          <a:p>
            <a:pPr marL="0" indent="0">
              <a:buNone/>
            </a:pPr>
            <a:r>
              <a:rPr lang="en-US" altLang="ja-JP" sz="2400" b="1" dirty="0">
                <a:latin typeface="Arial" panose="020B0604020202020204" pitchFamily="34" charset="0"/>
              </a:rPr>
              <a:t>        b  8     10    2          1</a:t>
            </a:r>
            <a:endParaRPr lang="ja-JP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F3DFC254-E0EC-6BA1-4604-C69AADD4AB43}"/>
              </a:ext>
            </a:extLst>
          </p:cNvPr>
          <p:cNvSpPr/>
          <p:nvPr/>
        </p:nvSpPr>
        <p:spPr>
          <a:xfrm>
            <a:off x="587820" y="5469195"/>
            <a:ext cx="3201672" cy="2925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99BA6F19-77F4-F0AB-D5E7-6607C0A2F8BD}"/>
              </a:ext>
            </a:extLst>
          </p:cNvPr>
          <p:cNvSpPr/>
          <p:nvPr/>
        </p:nvSpPr>
        <p:spPr>
          <a:xfrm>
            <a:off x="587819" y="5878769"/>
            <a:ext cx="3201672" cy="3325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E9B73EE2-F342-4254-DA2B-B65D7001392C}"/>
              </a:ext>
            </a:extLst>
          </p:cNvPr>
          <p:cNvCxnSpPr/>
          <p:nvPr/>
        </p:nvCxnSpPr>
        <p:spPr>
          <a:xfrm>
            <a:off x="1128630" y="5459042"/>
            <a:ext cx="2858" cy="332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D127501C-76ED-661B-30D4-07A33EE03604}"/>
              </a:ext>
            </a:extLst>
          </p:cNvPr>
          <p:cNvCxnSpPr/>
          <p:nvPr/>
        </p:nvCxnSpPr>
        <p:spPr>
          <a:xfrm>
            <a:off x="1716282" y="5459042"/>
            <a:ext cx="2858" cy="332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3264BDAA-F9EB-112E-EF84-0E1DB7BBDAAA}"/>
              </a:ext>
            </a:extLst>
          </p:cNvPr>
          <p:cNvCxnSpPr/>
          <p:nvPr/>
        </p:nvCxnSpPr>
        <p:spPr>
          <a:xfrm>
            <a:off x="1125772" y="5878768"/>
            <a:ext cx="2858" cy="332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064A7C93-269D-464C-8797-A4B1A7018026}"/>
              </a:ext>
            </a:extLst>
          </p:cNvPr>
          <p:cNvCxnSpPr/>
          <p:nvPr/>
        </p:nvCxnSpPr>
        <p:spPr>
          <a:xfrm>
            <a:off x="1724410" y="5885870"/>
            <a:ext cx="2858" cy="332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E09133B-13B4-B070-2AC4-7453B6CA427C}"/>
              </a:ext>
            </a:extLst>
          </p:cNvPr>
          <p:cNvSpPr txBox="1"/>
          <p:nvPr/>
        </p:nvSpPr>
        <p:spPr>
          <a:xfrm>
            <a:off x="645063" y="6141775"/>
            <a:ext cx="2937022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x     y     width   height</a:t>
            </a:r>
            <a:endParaRPr kumimoji="1" lang="ja-JP" altLang="en-US" sz="2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78BC5578-B80A-5506-375B-B4F97AD5C7EF}"/>
              </a:ext>
            </a:extLst>
          </p:cNvPr>
          <p:cNvCxnSpPr/>
          <p:nvPr/>
        </p:nvCxnSpPr>
        <p:spPr>
          <a:xfrm>
            <a:off x="2690015" y="5459055"/>
            <a:ext cx="2858" cy="332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C5D95EE8-B771-DC8F-C0F8-0BD5954CE1D0}"/>
              </a:ext>
            </a:extLst>
          </p:cNvPr>
          <p:cNvCxnSpPr/>
          <p:nvPr/>
        </p:nvCxnSpPr>
        <p:spPr>
          <a:xfrm>
            <a:off x="2695284" y="5865438"/>
            <a:ext cx="2858" cy="332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E922A29-BECC-FBDD-5700-0D4BE929A14B}"/>
              </a:ext>
            </a:extLst>
          </p:cNvPr>
          <p:cNvSpPr txBox="1"/>
          <p:nvPr/>
        </p:nvSpPr>
        <p:spPr>
          <a:xfrm>
            <a:off x="5504767" y="6254690"/>
            <a:ext cx="2246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Java</a:t>
            </a:r>
            <a:r>
              <a:rPr kumimoji="1" lang="ja-JP" altLang="en-US" sz="2400" dirty="0"/>
              <a:t>プログラム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C028B30-D6D4-CBE1-DF97-85898858EF8F}"/>
              </a:ext>
            </a:extLst>
          </p:cNvPr>
          <p:cNvSpPr txBox="1"/>
          <p:nvPr/>
        </p:nvSpPr>
        <p:spPr>
          <a:xfrm>
            <a:off x="4162000" y="5459042"/>
            <a:ext cx="4621053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b="1" dirty="0"/>
              <a:t>Rectangle a = new Rectangle(4, 8, </a:t>
            </a:r>
            <a:r>
              <a:rPr lang="en-US" altLang="ja-JP" sz="2000" b="1" dirty="0"/>
              <a:t>1</a:t>
            </a:r>
            <a:r>
              <a:rPr kumimoji="1" lang="en-US" altLang="ja-JP" sz="2000" b="1" dirty="0"/>
              <a:t>, 2);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b="1" dirty="0"/>
              <a:t>Rectangle b = new Rectangle(8, 10, 2, 1);</a:t>
            </a:r>
            <a:endParaRPr lang="ja-JP" altLang="en-US" sz="2000" dirty="0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3F00FF72-41D2-2E74-3634-A2FB4FCBBB86}"/>
              </a:ext>
            </a:extLst>
          </p:cNvPr>
          <p:cNvSpPr/>
          <p:nvPr/>
        </p:nvSpPr>
        <p:spPr>
          <a:xfrm>
            <a:off x="1724410" y="933305"/>
            <a:ext cx="2021707" cy="838346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DF19ABF-0969-ABDD-3ED6-EAD5107DFC1B}"/>
              </a:ext>
            </a:extLst>
          </p:cNvPr>
          <p:cNvSpPr txBox="1"/>
          <p:nvPr/>
        </p:nvSpPr>
        <p:spPr>
          <a:xfrm>
            <a:off x="3806378" y="1096991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4</a:t>
            </a:r>
            <a:r>
              <a:rPr kumimoji="1" lang="ja-JP" altLang="en-US" sz="2400" dirty="0">
                <a:solidFill>
                  <a:srgbClr val="FF0000"/>
                </a:solidFill>
              </a:rPr>
              <a:t>つの属性</a:t>
            </a:r>
          </a:p>
        </p:txBody>
      </p:sp>
    </p:spTree>
    <p:extLst>
      <p:ext uri="{BB962C8B-B14F-4D97-AF65-F5344CB8AC3E}">
        <p14:creationId xmlns:p14="http://schemas.microsoft.com/office/powerpoint/2010/main" val="107289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継承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682759"/>
            <a:ext cx="8325335" cy="2197405"/>
          </a:xfrm>
        </p:spPr>
        <p:txBody>
          <a:bodyPr>
            <a:no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継承</a:t>
            </a:r>
            <a:r>
              <a:rPr lang="ja-JP" altLang="en-US" dirty="0"/>
              <a:t>：</a:t>
            </a:r>
            <a:r>
              <a:rPr lang="ja-JP" altLang="en-US" b="1" dirty="0">
                <a:solidFill>
                  <a:srgbClr val="C00000"/>
                </a:solidFill>
              </a:rPr>
              <a:t>スーパークラス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属性</a:t>
            </a:r>
            <a:r>
              <a:rPr lang="ja-JP" altLang="en-US" dirty="0"/>
              <a:t>と</a:t>
            </a:r>
            <a:r>
              <a:rPr lang="ja-JP" altLang="en-US" b="1" dirty="0">
                <a:solidFill>
                  <a:srgbClr val="C00000"/>
                </a:solidFill>
              </a:rPr>
              <a:t>メソッド</a:t>
            </a:r>
            <a:r>
              <a:rPr lang="ja-JP" altLang="en-US" dirty="0"/>
              <a:t>を</a:t>
            </a:r>
            <a:r>
              <a:rPr lang="ja-JP" altLang="en-US" b="1" dirty="0">
                <a:solidFill>
                  <a:srgbClr val="C00000"/>
                </a:solidFill>
              </a:rPr>
              <a:t>サブクラス</a:t>
            </a:r>
            <a:r>
              <a:rPr lang="ja-JP" altLang="en-US" dirty="0"/>
              <a:t>が</a:t>
            </a:r>
            <a:r>
              <a:rPr lang="ja-JP" altLang="en-US" b="1" u="sng" dirty="0">
                <a:solidFill>
                  <a:srgbClr val="FF0000"/>
                </a:solidFill>
              </a:rPr>
              <a:t>受け継ぐ</a:t>
            </a:r>
            <a:endParaRPr lang="en-US" altLang="ja-JP" dirty="0"/>
          </a:p>
          <a:p>
            <a:r>
              <a:rPr lang="ja-JP" altLang="en-US" dirty="0"/>
              <a:t>但し，コンストラクタは</a:t>
            </a:r>
            <a:r>
              <a:rPr lang="ja-JP" altLang="en-US" b="1" u="sng" dirty="0">
                <a:solidFill>
                  <a:srgbClr val="FF0000"/>
                </a:solidFill>
              </a:rPr>
              <a:t>受け継がない</a:t>
            </a:r>
            <a:endParaRPr lang="en-US" altLang="ja-JP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　（コンストラクタは必ず定義する必要がある）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22</a:t>
            </a:fld>
            <a:endParaRPr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094505EF-F667-2BA0-03E5-7DFA163A9B33}"/>
              </a:ext>
            </a:extLst>
          </p:cNvPr>
          <p:cNvSpPr txBox="1">
            <a:spLocks/>
          </p:cNvSpPr>
          <p:nvPr/>
        </p:nvSpPr>
        <p:spPr>
          <a:xfrm>
            <a:off x="835192" y="2814637"/>
            <a:ext cx="8142121" cy="39068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ja-JP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b="1" dirty="0"/>
              <a:t>長方形 </a:t>
            </a:r>
            <a:r>
              <a:rPr lang="en-US" altLang="ja-JP" sz="2000" b="1" dirty="0"/>
              <a:t>(Rectangle)	</a:t>
            </a:r>
            <a:r>
              <a:rPr lang="en-US" altLang="ja-JP" sz="2000" dirty="0"/>
              <a:t>		</a:t>
            </a:r>
            <a:r>
              <a:rPr lang="ja-JP" altLang="en-US" sz="2000" b="1" dirty="0"/>
              <a:t>正方形 </a:t>
            </a:r>
            <a:r>
              <a:rPr lang="en-US" altLang="ja-JP" sz="2000" b="1" dirty="0"/>
              <a:t>(Square)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dirty="0"/>
              <a:t>属性とメソッド</a:t>
            </a:r>
            <a:r>
              <a:rPr lang="en-US" altLang="ja-JP" sz="2000" dirty="0"/>
              <a:t>	     	    </a:t>
            </a:r>
            <a:r>
              <a:rPr lang="ja-JP" altLang="en-US" sz="2000" dirty="0"/>
              <a:t> </a:t>
            </a:r>
            <a:r>
              <a:rPr lang="ja-JP" altLang="en-US" sz="2000" b="1" dirty="0"/>
              <a:t>継承</a:t>
            </a:r>
            <a:r>
              <a:rPr lang="en-US" altLang="ja-JP" sz="2000" dirty="0"/>
              <a:t>		</a:t>
            </a:r>
            <a:r>
              <a:rPr lang="ja-JP" altLang="en-US" sz="2000" dirty="0"/>
              <a:t>属性 とメソッド</a:t>
            </a:r>
            <a:endParaRPr lang="en-US" altLang="ja-JP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000" dirty="0"/>
              <a:t>  x					</a:t>
            </a:r>
            <a:r>
              <a:rPr lang="ja-JP" altLang="en-US" sz="2000" dirty="0"/>
              <a:t>  </a:t>
            </a:r>
            <a:r>
              <a:rPr lang="en-US" altLang="ja-JP" sz="2000" dirty="0"/>
              <a:t>x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000" dirty="0"/>
              <a:t>  y					  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000" dirty="0"/>
              <a:t>  width					  width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000" dirty="0"/>
              <a:t>  height					  height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dirty="0"/>
              <a:t>  </a:t>
            </a:r>
            <a:r>
              <a:rPr lang="en-US" altLang="ja-JP" sz="2000" dirty="0"/>
              <a:t>printout				</a:t>
            </a:r>
            <a:r>
              <a:rPr lang="ja-JP" altLang="en-US" sz="2000" dirty="0"/>
              <a:t>  </a:t>
            </a:r>
            <a:r>
              <a:rPr lang="en-US" altLang="ja-JP" sz="2000" dirty="0"/>
              <a:t>printout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dirty="0"/>
              <a:t>  スーパークラス　　　　　　</a:t>
            </a:r>
            <a:r>
              <a:rPr lang="en-US" altLang="ja-JP" sz="2000" dirty="0"/>
              <a:t>		  </a:t>
            </a:r>
            <a:r>
              <a:rPr lang="ja-JP" altLang="en-US" sz="2000" dirty="0"/>
              <a:t>サブクラス</a:t>
            </a:r>
            <a:endParaRPr lang="en-US" altLang="ja-JP" sz="2400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7CDC31E-65B1-6C63-C21F-F8020DF74DA7}"/>
              </a:ext>
            </a:extLst>
          </p:cNvPr>
          <p:cNvSpPr/>
          <p:nvPr/>
        </p:nvSpPr>
        <p:spPr>
          <a:xfrm>
            <a:off x="5271361" y="4195762"/>
            <a:ext cx="2401037" cy="21050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29E6C9A-7E0C-F09B-ED0D-4523E2018802}"/>
              </a:ext>
            </a:extLst>
          </p:cNvPr>
          <p:cNvSpPr/>
          <p:nvPr/>
        </p:nvSpPr>
        <p:spPr>
          <a:xfrm>
            <a:off x="712143" y="4195763"/>
            <a:ext cx="2545407" cy="21605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右矢印 14">
            <a:extLst>
              <a:ext uri="{FF2B5EF4-FFF2-40B4-BE49-F238E27FC236}">
                <a16:creationId xmlns:a16="http://schemas.microsoft.com/office/drawing/2014/main" id="{886D2967-B9B9-D361-EBBF-9F1A7199F026}"/>
              </a:ext>
            </a:extLst>
          </p:cNvPr>
          <p:cNvSpPr/>
          <p:nvPr/>
        </p:nvSpPr>
        <p:spPr>
          <a:xfrm>
            <a:off x="3899527" y="4290290"/>
            <a:ext cx="873540" cy="2540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右矢印 14">
            <a:extLst>
              <a:ext uri="{FF2B5EF4-FFF2-40B4-BE49-F238E27FC236}">
                <a16:creationId xmlns:a16="http://schemas.microsoft.com/office/drawing/2014/main" id="{948AB43B-D80B-EC77-6A77-A3EE849EBBED}"/>
              </a:ext>
            </a:extLst>
          </p:cNvPr>
          <p:cNvSpPr/>
          <p:nvPr/>
        </p:nvSpPr>
        <p:spPr>
          <a:xfrm>
            <a:off x="3899527" y="4706849"/>
            <a:ext cx="873540" cy="2540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右矢印 14">
            <a:extLst>
              <a:ext uri="{FF2B5EF4-FFF2-40B4-BE49-F238E27FC236}">
                <a16:creationId xmlns:a16="http://schemas.microsoft.com/office/drawing/2014/main" id="{C8ADC2FB-A214-B416-8DF3-48B9C00BA306}"/>
              </a:ext>
            </a:extLst>
          </p:cNvPr>
          <p:cNvSpPr/>
          <p:nvPr/>
        </p:nvSpPr>
        <p:spPr>
          <a:xfrm>
            <a:off x="3899527" y="5108151"/>
            <a:ext cx="873540" cy="2540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右矢印 14">
            <a:extLst>
              <a:ext uri="{FF2B5EF4-FFF2-40B4-BE49-F238E27FC236}">
                <a16:creationId xmlns:a16="http://schemas.microsoft.com/office/drawing/2014/main" id="{3782DA7C-BF9E-A153-55A8-5B1599EC9E8D}"/>
              </a:ext>
            </a:extLst>
          </p:cNvPr>
          <p:cNvSpPr/>
          <p:nvPr/>
        </p:nvSpPr>
        <p:spPr>
          <a:xfrm>
            <a:off x="3899527" y="5509453"/>
            <a:ext cx="873540" cy="2540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右矢印 14">
            <a:extLst>
              <a:ext uri="{FF2B5EF4-FFF2-40B4-BE49-F238E27FC236}">
                <a16:creationId xmlns:a16="http://schemas.microsoft.com/office/drawing/2014/main" id="{BB9325B3-FAE9-28E4-6A53-DB952B94E26D}"/>
              </a:ext>
            </a:extLst>
          </p:cNvPr>
          <p:cNvSpPr/>
          <p:nvPr/>
        </p:nvSpPr>
        <p:spPr>
          <a:xfrm>
            <a:off x="3899527" y="5921192"/>
            <a:ext cx="873540" cy="2540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94657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FE774EF1-98E9-CC05-0275-6A2B87FA9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337" y="1634421"/>
            <a:ext cx="7061745" cy="122629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AF486344-7B12-F0C3-DCD6-07CACBB5B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「</a:t>
            </a:r>
            <a:r>
              <a:rPr lang="ja-JP" altLang="en-US" dirty="0"/>
              <a:t>正方形</a:t>
            </a:r>
            <a:r>
              <a:rPr kumimoji="1" lang="ja-JP" altLang="en-US" dirty="0"/>
              <a:t>」のクラス定義の</a:t>
            </a:r>
            <a:r>
              <a:rPr lang="ja-JP" altLang="en-US" dirty="0"/>
              <a:t>例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C013BF7-76E4-0FF8-AE4A-4CB48F23F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CA40469-59D6-6A8E-7BFE-6DCD5332DE8B}"/>
              </a:ext>
            </a:extLst>
          </p:cNvPr>
          <p:cNvSpPr/>
          <p:nvPr/>
        </p:nvSpPr>
        <p:spPr>
          <a:xfrm>
            <a:off x="1966912" y="1593722"/>
            <a:ext cx="749791" cy="287630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CC593F2-AEBA-9E33-EDC6-BD63300B4FE0}"/>
              </a:ext>
            </a:extLst>
          </p:cNvPr>
          <p:cNvSpPr/>
          <p:nvPr/>
        </p:nvSpPr>
        <p:spPr>
          <a:xfrm>
            <a:off x="1708152" y="1938495"/>
            <a:ext cx="6921498" cy="663665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81A0C4B-B62A-DD72-E572-210489382A09}"/>
              </a:ext>
            </a:extLst>
          </p:cNvPr>
          <p:cNvSpPr txBox="1"/>
          <p:nvPr/>
        </p:nvSpPr>
        <p:spPr>
          <a:xfrm>
            <a:off x="970629" y="1072360"/>
            <a:ext cx="2436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クラス名</a:t>
            </a:r>
            <a:r>
              <a:rPr kumimoji="1" lang="en-US" altLang="ja-JP" sz="2400" dirty="0">
                <a:solidFill>
                  <a:srgbClr val="FF0000"/>
                </a:solidFill>
              </a:rPr>
              <a:t>: Square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1D281E5-B9BB-43C1-3F06-E9BF46EC2C21}"/>
              </a:ext>
            </a:extLst>
          </p:cNvPr>
          <p:cNvSpPr txBox="1"/>
          <p:nvPr/>
        </p:nvSpPr>
        <p:spPr>
          <a:xfrm>
            <a:off x="6627831" y="1482335"/>
            <a:ext cx="2436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メソッド</a:t>
            </a:r>
            <a:r>
              <a:rPr kumimoji="1" lang="en-US" altLang="ja-JP" sz="2400" dirty="0">
                <a:solidFill>
                  <a:srgbClr val="FF0000"/>
                </a:solidFill>
              </a:rPr>
              <a:t>: Square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5" name="コンテンツ プレースホルダー 2">
            <a:extLst>
              <a:ext uri="{FF2B5EF4-FFF2-40B4-BE49-F238E27FC236}">
                <a16:creationId xmlns:a16="http://schemas.microsoft.com/office/drawing/2014/main" id="{B59F4080-735B-C39F-DA17-7F1E24173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575" y="3954626"/>
            <a:ext cx="8941425" cy="5338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このクラス定義を使用した，</a:t>
            </a:r>
            <a:r>
              <a:rPr lang="ja-JP" altLang="en-US" b="1" dirty="0">
                <a:solidFill>
                  <a:srgbClr val="C00000"/>
                </a:solidFill>
              </a:rPr>
              <a:t>オブジェクト</a:t>
            </a:r>
            <a:r>
              <a:rPr lang="ja-JP" altLang="en-US" dirty="0"/>
              <a:t>の生成</a:t>
            </a:r>
            <a:endParaRPr lang="en-US" altLang="ja-JP" dirty="0"/>
          </a:p>
        </p:txBody>
      </p:sp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E3CA96AE-C8B5-1940-3790-EB7FF74896B1}"/>
              </a:ext>
            </a:extLst>
          </p:cNvPr>
          <p:cNvSpPr txBox="1">
            <a:spLocks/>
          </p:cNvSpPr>
          <p:nvPr/>
        </p:nvSpPr>
        <p:spPr>
          <a:xfrm>
            <a:off x="-271543" y="4097870"/>
            <a:ext cx="5277361" cy="119387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ja-JP" sz="3000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ja-JP" sz="2400" b="1" dirty="0">
                <a:latin typeface="Arial" panose="020B0604020202020204" pitchFamily="34" charset="0"/>
              </a:rPr>
              <a:t>        c  0     3      1          1</a:t>
            </a:r>
          </a:p>
          <a:p>
            <a:pPr marL="0" indent="0">
              <a:buNone/>
            </a:pPr>
            <a:r>
              <a:rPr lang="en-US" altLang="ja-JP" sz="2400" b="1" dirty="0">
                <a:latin typeface="Arial" panose="020B0604020202020204" pitchFamily="34" charset="0"/>
              </a:rPr>
              <a:t>        d  1     1      2          2</a:t>
            </a:r>
            <a:endParaRPr lang="ja-JP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F3DFC254-E0EC-6BA1-4604-C69AADD4AB43}"/>
              </a:ext>
            </a:extLst>
          </p:cNvPr>
          <p:cNvSpPr/>
          <p:nvPr/>
        </p:nvSpPr>
        <p:spPr>
          <a:xfrm>
            <a:off x="699332" y="4676306"/>
            <a:ext cx="3201672" cy="2925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99BA6F19-77F4-F0AB-D5E7-6607C0A2F8BD}"/>
              </a:ext>
            </a:extLst>
          </p:cNvPr>
          <p:cNvSpPr/>
          <p:nvPr/>
        </p:nvSpPr>
        <p:spPr>
          <a:xfrm>
            <a:off x="699331" y="5085880"/>
            <a:ext cx="3201672" cy="3325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E9B73EE2-F342-4254-DA2B-B65D7001392C}"/>
              </a:ext>
            </a:extLst>
          </p:cNvPr>
          <p:cNvCxnSpPr/>
          <p:nvPr/>
        </p:nvCxnSpPr>
        <p:spPr>
          <a:xfrm>
            <a:off x="1240142" y="4666153"/>
            <a:ext cx="2858" cy="332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D127501C-76ED-661B-30D4-07A33EE03604}"/>
              </a:ext>
            </a:extLst>
          </p:cNvPr>
          <p:cNvCxnSpPr/>
          <p:nvPr/>
        </p:nvCxnSpPr>
        <p:spPr>
          <a:xfrm>
            <a:off x="1827794" y="4666153"/>
            <a:ext cx="2858" cy="332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3264BDAA-F9EB-112E-EF84-0E1DB7BBDAAA}"/>
              </a:ext>
            </a:extLst>
          </p:cNvPr>
          <p:cNvCxnSpPr/>
          <p:nvPr/>
        </p:nvCxnSpPr>
        <p:spPr>
          <a:xfrm>
            <a:off x="1237284" y="5085879"/>
            <a:ext cx="2858" cy="332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064A7C93-269D-464C-8797-A4B1A7018026}"/>
              </a:ext>
            </a:extLst>
          </p:cNvPr>
          <p:cNvCxnSpPr/>
          <p:nvPr/>
        </p:nvCxnSpPr>
        <p:spPr>
          <a:xfrm>
            <a:off x="1835922" y="5092981"/>
            <a:ext cx="2858" cy="332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E09133B-13B4-B070-2AC4-7453B6CA427C}"/>
              </a:ext>
            </a:extLst>
          </p:cNvPr>
          <p:cNvSpPr txBox="1"/>
          <p:nvPr/>
        </p:nvSpPr>
        <p:spPr>
          <a:xfrm>
            <a:off x="756575" y="5348886"/>
            <a:ext cx="2937022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x     y     width   height</a:t>
            </a:r>
            <a:endParaRPr kumimoji="1" lang="ja-JP" altLang="en-US" sz="2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78BC5578-B80A-5506-375B-B4F97AD5C7EF}"/>
              </a:ext>
            </a:extLst>
          </p:cNvPr>
          <p:cNvCxnSpPr/>
          <p:nvPr/>
        </p:nvCxnSpPr>
        <p:spPr>
          <a:xfrm>
            <a:off x="2801527" y="4666166"/>
            <a:ext cx="2858" cy="332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C5D95EE8-B771-DC8F-C0F8-0BD5954CE1D0}"/>
              </a:ext>
            </a:extLst>
          </p:cNvPr>
          <p:cNvCxnSpPr/>
          <p:nvPr/>
        </p:nvCxnSpPr>
        <p:spPr>
          <a:xfrm>
            <a:off x="2806796" y="5072549"/>
            <a:ext cx="2858" cy="332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E922A29-BECC-FBDD-5700-0D4BE929A14B}"/>
              </a:ext>
            </a:extLst>
          </p:cNvPr>
          <p:cNvSpPr txBox="1"/>
          <p:nvPr/>
        </p:nvSpPr>
        <p:spPr>
          <a:xfrm>
            <a:off x="5616279" y="5461801"/>
            <a:ext cx="2246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Java</a:t>
            </a:r>
            <a:r>
              <a:rPr kumimoji="1" lang="ja-JP" altLang="en-US" sz="2400" dirty="0"/>
              <a:t>プログラム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C028B30-D6D4-CBE1-DF97-85898858EF8F}"/>
              </a:ext>
            </a:extLst>
          </p:cNvPr>
          <p:cNvSpPr txBox="1"/>
          <p:nvPr/>
        </p:nvSpPr>
        <p:spPr>
          <a:xfrm>
            <a:off x="5005818" y="4667779"/>
            <a:ext cx="3588895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b="1" dirty="0"/>
              <a:t>Square c = new Square(0, 3, 1);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b="1" dirty="0"/>
              <a:t>Square d = new Square(1, 1, 2);</a:t>
            </a:r>
            <a:endParaRPr lang="ja-JP" altLang="en-US" sz="2000" dirty="0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3F00FF72-41D2-2E74-3634-A2FB4FCBBB86}"/>
              </a:ext>
            </a:extLst>
          </p:cNvPr>
          <p:cNvSpPr/>
          <p:nvPr/>
        </p:nvSpPr>
        <p:spPr>
          <a:xfrm>
            <a:off x="3652838" y="1588845"/>
            <a:ext cx="1076326" cy="311168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9AE63A54-0B33-D5A1-30BA-12028CBD1049}"/>
              </a:ext>
            </a:extLst>
          </p:cNvPr>
          <p:cNvSpPr txBox="1"/>
          <p:nvPr/>
        </p:nvSpPr>
        <p:spPr>
          <a:xfrm>
            <a:off x="3676280" y="1078177"/>
            <a:ext cx="3711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スーパークラス</a:t>
            </a:r>
            <a:r>
              <a:rPr kumimoji="1" lang="en-US" altLang="ja-JP" sz="2400" dirty="0">
                <a:solidFill>
                  <a:srgbClr val="FF0000"/>
                </a:solidFill>
              </a:rPr>
              <a:t>: Rectangle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4958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FA27E2-E9B3-4499-A69E-2BA8F8C52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キーワード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9E70813-746D-429A-BAF6-A93638C10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8B25CC8-E96D-4E26-B307-2FDDCEB301CF}"/>
              </a:ext>
            </a:extLst>
          </p:cNvPr>
          <p:cNvSpPr/>
          <p:nvPr/>
        </p:nvSpPr>
        <p:spPr>
          <a:xfrm>
            <a:off x="547270" y="1177710"/>
            <a:ext cx="7900770" cy="181588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altLang="ja-JP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extends	</a:t>
            </a:r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	</a:t>
            </a:r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スーパークラス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の指定</a:t>
            </a:r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super</a:t>
            </a:r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		</a:t>
            </a:r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スーパークラス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の</a:t>
            </a:r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コンストラクタ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の</a:t>
            </a:r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				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呼び出し</a:t>
            </a:r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49499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/>
              <a:t>26</a:t>
            </a:r>
            <a:r>
              <a:rPr lang="ja-JP" altLang="en-US" sz="2400" b="1" dirty="0"/>
              <a:t> ～ </a:t>
            </a:r>
            <a:r>
              <a:rPr lang="en-US" altLang="ja-JP" sz="2400" b="1" dirty="0"/>
              <a:t>28</a:t>
            </a:r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スーパークラス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サブクラス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extends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super</a:t>
            </a:r>
            <a:endParaRPr lang="en-US" altLang="ja-JP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25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586283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26</a:t>
            </a:fld>
            <a:endParaRPr lang="ja-JP" altLang="en-US" dirty="0"/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8856A343-1633-5C8E-D515-1A13DEFA1AF5}"/>
              </a:ext>
            </a:extLst>
          </p:cNvPr>
          <p:cNvSpPr txBox="1">
            <a:spLocks/>
          </p:cNvSpPr>
          <p:nvPr/>
        </p:nvSpPr>
        <p:spPr>
          <a:xfrm>
            <a:off x="40845" y="5261"/>
            <a:ext cx="8634379" cy="57244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 </a:t>
            </a:r>
            <a:r>
              <a: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Java Tutor 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のエディタで次のプログラムを入れる</a:t>
            </a: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AB43081-0205-D062-883B-6155436DD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9" y="826137"/>
            <a:ext cx="8472638" cy="439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4215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27</a:t>
            </a:fld>
            <a:endParaRPr lang="ja-JP" altLang="en-US" dirty="0"/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8856A343-1633-5C8E-D515-1A13DEFA1AF5}"/>
              </a:ext>
            </a:extLst>
          </p:cNvPr>
          <p:cNvSpPr txBox="1">
            <a:spLocks/>
          </p:cNvSpPr>
          <p:nvPr/>
        </p:nvSpPr>
        <p:spPr>
          <a:xfrm>
            <a:off x="40845" y="5261"/>
            <a:ext cx="8634379" cy="57244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 引き続き，次のプログラムを入れる</a:t>
            </a: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50425A5-FDFE-8824-E123-AFEF6B392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738" y="868235"/>
            <a:ext cx="8504592" cy="402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5256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262053"/>
            <a:ext cx="8461208" cy="12344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③ 実行し，結果を確認する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（</a:t>
            </a:r>
            <a:r>
              <a:rPr lang="ja-JP" altLang="en-US" dirty="0">
                <a:solidFill>
                  <a:srgbClr val="FF0000"/>
                </a:solidFill>
              </a:rPr>
              <a:t>あとで使うので、プログラムを消さないこと</a:t>
            </a:r>
            <a:r>
              <a:rPr lang="ja-JP" altLang="en-US" dirty="0"/>
              <a:t>）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28</a:t>
            </a:fld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73983" y="2507971"/>
            <a:ext cx="3101949" cy="7078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2000" b="1" dirty="0">
                <a:latin typeface="Arial" panose="020B0604020202020204" pitchFamily="34" charset="0"/>
                <a:ea typeface="メイリオ" panose="020B0604030504040204" pitchFamily="50" charset="-128"/>
              </a:rPr>
              <a:t>４つのオブジェクト</a:t>
            </a:r>
            <a:endParaRPr kumimoji="1" lang="en-US" altLang="ja-JP" sz="20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en-US" altLang="ja-JP" sz="2000" b="1" dirty="0">
                <a:latin typeface="Arial" panose="020B0604020202020204" pitchFamily="34" charset="0"/>
                <a:ea typeface="メイリオ" panose="020B0604030504040204" pitchFamily="50" charset="-128"/>
              </a:rPr>
              <a:t>a, b, c, d </a:t>
            </a:r>
            <a:r>
              <a:rPr kumimoji="1" lang="ja-JP" altLang="en-US" sz="2000" b="1" dirty="0">
                <a:latin typeface="Arial" panose="020B0604020202020204" pitchFamily="34" charset="0"/>
                <a:ea typeface="メイリオ" panose="020B0604030504040204" pitchFamily="50" charset="-128"/>
              </a:rPr>
              <a:t>が生成される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546783D-4410-63D6-4F65-E07644107B5E}"/>
              </a:ext>
            </a:extLst>
          </p:cNvPr>
          <p:cNvSpPr/>
          <p:nvPr/>
        </p:nvSpPr>
        <p:spPr>
          <a:xfrm>
            <a:off x="321845" y="6033185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40C50E8-65FF-7F6D-38A5-C551D81D0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76" y="1306417"/>
            <a:ext cx="5296842" cy="451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035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9-3.</a:t>
            </a:r>
            <a:r>
              <a:rPr lang="ja-JP" altLang="en-US" dirty="0"/>
              <a:t> メソッドのオーバーライド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6CD049AF-5B21-404D-B908-A822EA0093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36659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CEE57B-D19F-463E-B4D5-C69386CB6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アウトライン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F035BEC-B19B-4591-91F6-08865F592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EC19BA5D-E942-4717-A6D4-8E0870FDD2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814326"/>
              </p:ext>
            </p:extLst>
          </p:nvPr>
        </p:nvGraphicFramePr>
        <p:xfrm>
          <a:off x="636998" y="1103722"/>
          <a:ext cx="8387666" cy="3263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786">
                  <a:extLst>
                    <a:ext uri="{9D8B030D-6E8A-4147-A177-3AD203B41FA5}">
                      <a16:colId xmlns:a16="http://schemas.microsoft.com/office/drawing/2014/main" val="3103978802"/>
                    </a:ext>
                  </a:extLst>
                </a:gridCol>
                <a:gridCol w="6802880">
                  <a:extLst>
                    <a:ext uri="{9D8B030D-6E8A-4147-A177-3AD203B41FA5}">
                      <a16:colId xmlns:a16="http://schemas.microsoft.com/office/drawing/2014/main" val="3168508019"/>
                    </a:ext>
                  </a:extLst>
                </a:gridCol>
              </a:tblGrid>
              <a:tr h="431886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番号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項目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250238"/>
                  </a:ext>
                </a:extLst>
              </a:tr>
              <a:tr h="431886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/>
                        <a:t>復習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74870"/>
                  </a:ext>
                </a:extLst>
              </a:tr>
              <a:tr h="431886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9-1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スーパークラス，サブクラス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39676"/>
                  </a:ext>
                </a:extLst>
              </a:tr>
              <a:tr h="547314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9-2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dirty="0"/>
                        <a:t>スーパークラス，サブクラスの </a:t>
                      </a:r>
                      <a:r>
                        <a:rPr kumimoji="1" lang="en-US" altLang="ja-JP" sz="2400" dirty="0"/>
                        <a:t>Java </a:t>
                      </a:r>
                      <a:r>
                        <a:rPr kumimoji="1" lang="ja-JP" altLang="en-US" sz="2400" dirty="0"/>
                        <a:t>プログラム，継承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36736"/>
                  </a:ext>
                </a:extLst>
              </a:tr>
              <a:tr h="547314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9-3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メソッドのオーバーライド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648561"/>
                  </a:ext>
                </a:extLst>
              </a:tr>
              <a:tr h="547314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9-4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サブクラスでの属性の追加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608990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83E4A11-384D-4420-8463-2600FCCCBA4B}"/>
              </a:ext>
            </a:extLst>
          </p:cNvPr>
          <p:cNvSpPr txBox="1"/>
          <p:nvPr/>
        </p:nvSpPr>
        <p:spPr>
          <a:xfrm>
            <a:off x="455427" y="4802181"/>
            <a:ext cx="7879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各自、資料を読み返したり、課題に取り組んだりも行う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EA7E060-9902-43D4-B4C9-EEFA9519C8D4}"/>
              </a:ext>
            </a:extLst>
          </p:cNvPr>
          <p:cNvSpPr txBox="1"/>
          <p:nvPr/>
        </p:nvSpPr>
        <p:spPr>
          <a:xfrm>
            <a:off x="455427" y="5502897"/>
            <a:ext cx="785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この授業では、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Java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を用いて基礎を学び、マスターする</a:t>
            </a:r>
          </a:p>
        </p:txBody>
      </p:sp>
    </p:spTree>
    <p:extLst>
      <p:ext uri="{BB962C8B-B14F-4D97-AF65-F5344CB8AC3E}">
        <p14:creationId xmlns:p14="http://schemas.microsoft.com/office/powerpoint/2010/main" val="30248319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メソッドのオーバーライド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682759"/>
            <a:ext cx="8325335" cy="2197405"/>
          </a:xfrm>
        </p:spPr>
        <p:txBody>
          <a:bodyPr>
            <a:noAutofit/>
          </a:bodyPr>
          <a:lstStyle/>
          <a:p>
            <a:r>
              <a:rPr lang="ja-JP" altLang="en-US" dirty="0"/>
              <a:t>コンストラクタ</a:t>
            </a:r>
            <a:r>
              <a:rPr lang="ja-JP" altLang="en-US" b="1" u="sng" dirty="0">
                <a:solidFill>
                  <a:srgbClr val="FF0000"/>
                </a:solidFill>
              </a:rPr>
              <a:t>以外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メソッド</a:t>
            </a:r>
            <a:r>
              <a:rPr lang="ja-JP" altLang="en-US" dirty="0"/>
              <a:t>は，</a:t>
            </a:r>
            <a:r>
              <a:rPr lang="ja-JP" altLang="en-US" b="1" u="sng" dirty="0">
                <a:solidFill>
                  <a:srgbClr val="FF0000"/>
                </a:solidFill>
              </a:rPr>
              <a:t>受け継がずに</a:t>
            </a:r>
            <a:r>
              <a:rPr lang="ja-JP" altLang="en-US" b="1" dirty="0">
                <a:solidFill>
                  <a:srgbClr val="C00000"/>
                </a:solidFill>
              </a:rPr>
              <a:t>オーバーライド</a:t>
            </a:r>
            <a:r>
              <a:rPr lang="ja-JP" altLang="en-US" dirty="0"/>
              <a:t>できる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b="1" dirty="0">
                <a:solidFill>
                  <a:srgbClr val="C00000"/>
                </a:solidFill>
              </a:rPr>
              <a:t>オーバーライド</a:t>
            </a:r>
            <a:r>
              <a:rPr lang="ja-JP" altLang="en-US" dirty="0"/>
              <a:t>は，別の定義を行うこと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30</a:t>
            </a:fld>
            <a:endParaRPr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094505EF-F667-2BA0-03E5-7DFA163A9B33}"/>
              </a:ext>
            </a:extLst>
          </p:cNvPr>
          <p:cNvSpPr txBox="1">
            <a:spLocks/>
          </p:cNvSpPr>
          <p:nvPr/>
        </p:nvSpPr>
        <p:spPr>
          <a:xfrm>
            <a:off x="800350" y="2209800"/>
            <a:ext cx="8142121" cy="39068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ja-JP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b="1" dirty="0"/>
              <a:t>長方形 </a:t>
            </a:r>
            <a:r>
              <a:rPr lang="en-US" altLang="ja-JP" sz="2000" b="1" dirty="0"/>
              <a:t>(Rectangle)	</a:t>
            </a:r>
            <a:r>
              <a:rPr lang="en-US" altLang="ja-JP" sz="2000" dirty="0"/>
              <a:t>		</a:t>
            </a:r>
            <a:r>
              <a:rPr lang="ja-JP" altLang="en-US" sz="2000" b="1" dirty="0"/>
              <a:t>正方形 </a:t>
            </a:r>
            <a:r>
              <a:rPr lang="en-US" altLang="ja-JP" sz="2000" b="1" dirty="0"/>
              <a:t>(Square)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dirty="0"/>
              <a:t>属性とメソッド</a:t>
            </a:r>
            <a:r>
              <a:rPr lang="en-US" altLang="ja-JP" sz="2000" dirty="0"/>
              <a:t>	     	    </a:t>
            </a:r>
            <a:r>
              <a:rPr lang="ja-JP" altLang="en-US" sz="2000" dirty="0"/>
              <a:t> </a:t>
            </a:r>
            <a:r>
              <a:rPr lang="ja-JP" altLang="en-US" sz="2000" b="1" dirty="0"/>
              <a:t>継承</a:t>
            </a:r>
            <a:r>
              <a:rPr lang="en-US" altLang="ja-JP" sz="2000" dirty="0"/>
              <a:t>		</a:t>
            </a:r>
            <a:r>
              <a:rPr lang="ja-JP" altLang="en-US" sz="2000" dirty="0"/>
              <a:t>属性 とメソッド</a:t>
            </a:r>
            <a:endParaRPr lang="en-US" altLang="ja-JP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000" dirty="0"/>
              <a:t>  x					</a:t>
            </a:r>
            <a:r>
              <a:rPr lang="ja-JP" altLang="en-US" sz="2000" dirty="0"/>
              <a:t>  </a:t>
            </a:r>
            <a:r>
              <a:rPr lang="en-US" altLang="ja-JP" sz="2000" dirty="0"/>
              <a:t>x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000" dirty="0"/>
              <a:t>  y					  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000" dirty="0"/>
              <a:t>  width					  width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000" dirty="0"/>
              <a:t>  height					  height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dirty="0"/>
              <a:t>  </a:t>
            </a:r>
            <a:r>
              <a:rPr lang="en-US" altLang="ja-JP" sz="2000" dirty="0"/>
              <a:t>printout				</a:t>
            </a:r>
            <a:r>
              <a:rPr lang="ja-JP" altLang="en-US" sz="2000" dirty="0"/>
              <a:t>  </a:t>
            </a:r>
            <a:r>
              <a:rPr lang="en-US" altLang="ja-JP" sz="2000" dirty="0"/>
              <a:t>printout</a:t>
            </a:r>
            <a:r>
              <a:rPr lang="ja-JP" altLang="en-US" sz="2000" dirty="0"/>
              <a:t> </a:t>
            </a:r>
            <a:r>
              <a:rPr lang="ja-JP" altLang="en-US" sz="2000" b="1" dirty="0">
                <a:solidFill>
                  <a:srgbClr val="FF0000"/>
                </a:solidFill>
              </a:rPr>
              <a:t>← オーバーライド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dirty="0"/>
              <a:t>  スーパークラス　　　　　　</a:t>
            </a:r>
            <a:r>
              <a:rPr lang="en-US" altLang="ja-JP" sz="2000" dirty="0"/>
              <a:t>		  </a:t>
            </a:r>
            <a:r>
              <a:rPr lang="ja-JP" altLang="en-US" sz="2000" dirty="0"/>
              <a:t>サブクラス</a:t>
            </a:r>
            <a:endParaRPr lang="en-US" altLang="ja-JP" sz="2400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7CDC31E-65B1-6C63-C21F-F8020DF74DA7}"/>
              </a:ext>
            </a:extLst>
          </p:cNvPr>
          <p:cNvSpPr/>
          <p:nvPr/>
        </p:nvSpPr>
        <p:spPr>
          <a:xfrm>
            <a:off x="5236519" y="3590925"/>
            <a:ext cx="2401037" cy="21050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29E6C9A-7E0C-F09B-ED0D-4523E2018802}"/>
              </a:ext>
            </a:extLst>
          </p:cNvPr>
          <p:cNvSpPr/>
          <p:nvPr/>
        </p:nvSpPr>
        <p:spPr>
          <a:xfrm>
            <a:off x="677301" y="3590926"/>
            <a:ext cx="2545407" cy="21605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右矢印 14">
            <a:extLst>
              <a:ext uri="{FF2B5EF4-FFF2-40B4-BE49-F238E27FC236}">
                <a16:creationId xmlns:a16="http://schemas.microsoft.com/office/drawing/2014/main" id="{886D2967-B9B9-D361-EBBF-9F1A7199F026}"/>
              </a:ext>
            </a:extLst>
          </p:cNvPr>
          <p:cNvSpPr/>
          <p:nvPr/>
        </p:nvSpPr>
        <p:spPr>
          <a:xfrm>
            <a:off x="3864685" y="3685453"/>
            <a:ext cx="873540" cy="2540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右矢印 14">
            <a:extLst>
              <a:ext uri="{FF2B5EF4-FFF2-40B4-BE49-F238E27FC236}">
                <a16:creationId xmlns:a16="http://schemas.microsoft.com/office/drawing/2014/main" id="{948AB43B-D80B-EC77-6A77-A3EE849EBBED}"/>
              </a:ext>
            </a:extLst>
          </p:cNvPr>
          <p:cNvSpPr/>
          <p:nvPr/>
        </p:nvSpPr>
        <p:spPr>
          <a:xfrm>
            <a:off x="3864685" y="4102012"/>
            <a:ext cx="873540" cy="2540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右矢印 14">
            <a:extLst>
              <a:ext uri="{FF2B5EF4-FFF2-40B4-BE49-F238E27FC236}">
                <a16:creationId xmlns:a16="http://schemas.microsoft.com/office/drawing/2014/main" id="{C8ADC2FB-A214-B416-8DF3-48B9C00BA306}"/>
              </a:ext>
            </a:extLst>
          </p:cNvPr>
          <p:cNvSpPr/>
          <p:nvPr/>
        </p:nvSpPr>
        <p:spPr>
          <a:xfrm>
            <a:off x="3864685" y="4503314"/>
            <a:ext cx="873540" cy="2540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右矢印 14">
            <a:extLst>
              <a:ext uri="{FF2B5EF4-FFF2-40B4-BE49-F238E27FC236}">
                <a16:creationId xmlns:a16="http://schemas.microsoft.com/office/drawing/2014/main" id="{3782DA7C-BF9E-A153-55A8-5B1599EC9E8D}"/>
              </a:ext>
            </a:extLst>
          </p:cNvPr>
          <p:cNvSpPr/>
          <p:nvPr/>
        </p:nvSpPr>
        <p:spPr>
          <a:xfrm>
            <a:off x="3864685" y="4904616"/>
            <a:ext cx="873540" cy="2540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0910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222AE8C8-4A3D-5833-8A99-566BADC0F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454" y="1195977"/>
            <a:ext cx="8250614" cy="234560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AF486344-7B12-F0C3-DCD6-07CACBB5B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「</a:t>
            </a:r>
            <a:r>
              <a:rPr lang="ja-JP" altLang="en-US" dirty="0"/>
              <a:t>正方形</a:t>
            </a:r>
            <a:r>
              <a:rPr kumimoji="1" lang="ja-JP" altLang="en-US" dirty="0"/>
              <a:t>」のクラス定義の</a:t>
            </a:r>
            <a:r>
              <a:rPr lang="ja-JP" altLang="en-US" dirty="0"/>
              <a:t>例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C013BF7-76E4-0FF8-AE4A-4CB48F23F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31</a:t>
            </a:fld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CA40469-59D6-6A8E-7BFE-6DCD5332DE8B}"/>
              </a:ext>
            </a:extLst>
          </p:cNvPr>
          <p:cNvSpPr/>
          <p:nvPr/>
        </p:nvSpPr>
        <p:spPr>
          <a:xfrm>
            <a:off x="1966912" y="1147597"/>
            <a:ext cx="749791" cy="287630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CC593F2-AEBA-9E33-EDC6-BD63300B4FE0}"/>
              </a:ext>
            </a:extLst>
          </p:cNvPr>
          <p:cNvSpPr/>
          <p:nvPr/>
        </p:nvSpPr>
        <p:spPr>
          <a:xfrm>
            <a:off x="1708152" y="1492370"/>
            <a:ext cx="6921498" cy="663665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777EB92-1397-7E79-DB8D-F61011F109C2}"/>
              </a:ext>
            </a:extLst>
          </p:cNvPr>
          <p:cNvSpPr/>
          <p:nvPr/>
        </p:nvSpPr>
        <p:spPr>
          <a:xfrm>
            <a:off x="1724410" y="2205039"/>
            <a:ext cx="4291385" cy="1117636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81A0C4B-B62A-DD72-E572-210489382A09}"/>
              </a:ext>
            </a:extLst>
          </p:cNvPr>
          <p:cNvSpPr txBox="1"/>
          <p:nvPr/>
        </p:nvSpPr>
        <p:spPr>
          <a:xfrm>
            <a:off x="970629" y="626235"/>
            <a:ext cx="2436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クラス名</a:t>
            </a:r>
            <a:r>
              <a:rPr kumimoji="1" lang="en-US" altLang="ja-JP" sz="2400" dirty="0">
                <a:solidFill>
                  <a:srgbClr val="FF0000"/>
                </a:solidFill>
              </a:rPr>
              <a:t>: Square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1D281E5-B9BB-43C1-3F06-E9BF46EC2C21}"/>
              </a:ext>
            </a:extLst>
          </p:cNvPr>
          <p:cNvSpPr txBox="1"/>
          <p:nvPr/>
        </p:nvSpPr>
        <p:spPr>
          <a:xfrm>
            <a:off x="6627831" y="1036210"/>
            <a:ext cx="2436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メソッド</a:t>
            </a:r>
            <a:r>
              <a:rPr kumimoji="1" lang="en-US" altLang="ja-JP" sz="2400" dirty="0">
                <a:solidFill>
                  <a:srgbClr val="FF0000"/>
                </a:solidFill>
              </a:rPr>
              <a:t>: Square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0B61BCB-5043-47E4-CA7B-B656142034B3}"/>
              </a:ext>
            </a:extLst>
          </p:cNvPr>
          <p:cNvSpPr txBox="1"/>
          <p:nvPr/>
        </p:nvSpPr>
        <p:spPr>
          <a:xfrm>
            <a:off x="6038363" y="2651815"/>
            <a:ext cx="2591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メソッド</a:t>
            </a:r>
            <a:r>
              <a:rPr kumimoji="1" lang="en-US" altLang="ja-JP" sz="2400" dirty="0">
                <a:solidFill>
                  <a:srgbClr val="FF0000"/>
                </a:solidFill>
              </a:rPr>
              <a:t>: printout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3F00FF72-41D2-2E74-3634-A2FB4FCBBB86}"/>
              </a:ext>
            </a:extLst>
          </p:cNvPr>
          <p:cNvSpPr/>
          <p:nvPr/>
        </p:nvSpPr>
        <p:spPr>
          <a:xfrm>
            <a:off x="3652838" y="1142720"/>
            <a:ext cx="1076326" cy="311168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9AE63A54-0B33-D5A1-30BA-12028CBD1049}"/>
              </a:ext>
            </a:extLst>
          </p:cNvPr>
          <p:cNvSpPr txBox="1"/>
          <p:nvPr/>
        </p:nvSpPr>
        <p:spPr>
          <a:xfrm>
            <a:off x="3676280" y="632052"/>
            <a:ext cx="3711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スーパークラス</a:t>
            </a:r>
            <a:r>
              <a:rPr kumimoji="1" lang="en-US" altLang="ja-JP" sz="2400" dirty="0">
                <a:solidFill>
                  <a:srgbClr val="FF0000"/>
                </a:solidFill>
              </a:rPr>
              <a:t>: Rectangle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EB4EC7AD-09BB-A630-4881-4ED8E5794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26" y="4330771"/>
            <a:ext cx="8461208" cy="1538287"/>
          </a:xfrm>
        </p:spPr>
        <p:txBody>
          <a:bodyPr/>
          <a:lstStyle/>
          <a:p>
            <a:r>
              <a:rPr lang="ja-JP" altLang="en-US" dirty="0"/>
              <a:t>メソッド </a:t>
            </a:r>
            <a:r>
              <a:rPr lang="en-US" altLang="ja-JP" dirty="0"/>
              <a:t>printout</a:t>
            </a:r>
            <a:r>
              <a:rPr lang="ja-JP" altLang="en-US" dirty="0"/>
              <a:t> のオーバーライド</a:t>
            </a:r>
            <a:endParaRPr lang="en-US" altLang="ja-JP" dirty="0"/>
          </a:p>
          <a:p>
            <a:r>
              <a:rPr lang="ja-JP" altLang="en-US" dirty="0"/>
              <a:t>スーパークラスのメソッド </a:t>
            </a:r>
            <a:r>
              <a:rPr lang="en-US" altLang="ja-JP" dirty="0"/>
              <a:t>printout </a:t>
            </a:r>
            <a:r>
              <a:rPr lang="ja-JP" altLang="en-US" dirty="0"/>
              <a:t>とは別の定義を行う。</a:t>
            </a:r>
          </a:p>
        </p:txBody>
      </p:sp>
    </p:spTree>
    <p:extLst>
      <p:ext uri="{BB962C8B-B14F-4D97-AF65-F5344CB8AC3E}">
        <p14:creationId xmlns:p14="http://schemas.microsoft.com/office/powerpoint/2010/main" val="5873460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/>
              <a:t>33</a:t>
            </a:r>
            <a:r>
              <a:rPr lang="ja-JP" altLang="en-US" sz="2400" b="1" dirty="0"/>
              <a:t> ～ </a:t>
            </a:r>
            <a:r>
              <a:rPr lang="en-US" altLang="ja-JP" sz="2400" b="1" dirty="0"/>
              <a:t>34</a:t>
            </a:r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メソッドのオーバーライド</a:t>
            </a:r>
            <a:endParaRPr lang="en-US" altLang="ja-JP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32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834391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33</a:t>
            </a:fld>
            <a:endParaRPr lang="ja-JP" altLang="en-US" dirty="0"/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8856A343-1633-5C8E-D515-1A13DEFA1AF5}"/>
              </a:ext>
            </a:extLst>
          </p:cNvPr>
          <p:cNvSpPr txBox="1">
            <a:spLocks/>
          </p:cNvSpPr>
          <p:nvPr/>
        </p:nvSpPr>
        <p:spPr>
          <a:xfrm>
            <a:off x="40845" y="5261"/>
            <a:ext cx="8634379" cy="57244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 </a:t>
            </a:r>
            <a:r>
              <a: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Java Tutor 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のエディタで次のプログラムを</a:t>
            </a:r>
            <a:r>
              <a:rPr lang="ja-JP" altLang="en-US" b="1" u="sng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加える</a:t>
            </a:r>
            <a:endParaRPr lang="en-US" altLang="ja-JP" b="1" u="sng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9D3A961-9999-9B88-6D78-5306241F9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14" y="658498"/>
            <a:ext cx="5237306" cy="5763567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7D7DFE1-6FCE-E9B5-C491-5244D5F15931}"/>
              </a:ext>
            </a:extLst>
          </p:cNvPr>
          <p:cNvSpPr/>
          <p:nvPr/>
        </p:nvSpPr>
        <p:spPr>
          <a:xfrm>
            <a:off x="884438" y="3869034"/>
            <a:ext cx="2379757" cy="676385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EDC361DA-71FC-D73F-31C5-22B4F23E795D}"/>
              </a:ext>
            </a:extLst>
          </p:cNvPr>
          <p:cNvCxnSpPr/>
          <p:nvPr/>
        </p:nvCxnSpPr>
        <p:spPr>
          <a:xfrm flipH="1">
            <a:off x="3322674" y="3912781"/>
            <a:ext cx="935666" cy="2126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図 10">
            <a:extLst>
              <a:ext uri="{FF2B5EF4-FFF2-40B4-BE49-F238E27FC236}">
                <a16:creationId xmlns:a16="http://schemas.microsoft.com/office/drawing/2014/main" id="{6CCAAC93-6EA4-905B-4239-FC1B0C8C6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5051" y="3125461"/>
            <a:ext cx="4831804" cy="141995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844187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262053"/>
            <a:ext cx="8461208" cy="12344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② 実行し，結果を確認する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（</a:t>
            </a:r>
            <a:r>
              <a:rPr lang="ja-JP" altLang="en-US" dirty="0">
                <a:solidFill>
                  <a:srgbClr val="FF0000"/>
                </a:solidFill>
              </a:rPr>
              <a:t>あとで使うので、プログラムを消さないこと</a:t>
            </a:r>
            <a:r>
              <a:rPr lang="ja-JP" altLang="en-US" dirty="0"/>
              <a:t>）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34</a:t>
            </a:fld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81104" y="2519153"/>
            <a:ext cx="3101949" cy="7078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2000" b="1" dirty="0">
                <a:latin typeface="Arial" panose="020B0604020202020204" pitchFamily="34" charset="0"/>
                <a:ea typeface="メイリオ" panose="020B0604030504040204" pitchFamily="50" charset="-128"/>
              </a:rPr>
              <a:t>４つのオブジェクト</a:t>
            </a:r>
            <a:endParaRPr kumimoji="1" lang="en-US" altLang="ja-JP" sz="20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en-US" altLang="ja-JP" sz="2000" b="1" dirty="0">
                <a:latin typeface="Arial" panose="020B0604020202020204" pitchFamily="34" charset="0"/>
                <a:ea typeface="メイリオ" panose="020B0604030504040204" pitchFamily="50" charset="-128"/>
              </a:rPr>
              <a:t>a, b, c, d </a:t>
            </a:r>
            <a:r>
              <a:rPr kumimoji="1" lang="ja-JP" altLang="en-US" sz="2000" b="1" dirty="0">
                <a:latin typeface="Arial" panose="020B0604020202020204" pitchFamily="34" charset="0"/>
                <a:ea typeface="メイリオ" panose="020B0604030504040204" pitchFamily="50" charset="-128"/>
              </a:rPr>
              <a:t>が生成される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546783D-4410-63D6-4F65-E07644107B5E}"/>
              </a:ext>
            </a:extLst>
          </p:cNvPr>
          <p:cNvSpPr/>
          <p:nvPr/>
        </p:nvSpPr>
        <p:spPr>
          <a:xfrm>
            <a:off x="321845" y="6033185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849D96E-97C2-46BA-EA85-BD5613C48230}"/>
              </a:ext>
            </a:extLst>
          </p:cNvPr>
          <p:cNvSpPr txBox="1"/>
          <p:nvPr/>
        </p:nvSpPr>
        <p:spPr>
          <a:xfrm>
            <a:off x="5445231" y="1589856"/>
            <a:ext cx="3101949" cy="7078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表示が変わる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92EF4D5-A7A1-6434-132E-BF2DC6CF2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47" y="1340358"/>
            <a:ext cx="5086359" cy="437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2138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9-4.</a:t>
            </a:r>
            <a:r>
              <a:rPr lang="ja-JP" altLang="en-US" dirty="0"/>
              <a:t> サブクラスでの属性の追加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6CD049AF-5B21-404D-B908-A822EA0093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60344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サブクラスでの属性，メソッドの追加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682759"/>
            <a:ext cx="8325335" cy="2197405"/>
          </a:xfrm>
        </p:spPr>
        <p:txBody>
          <a:bodyPr>
            <a:no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サブクラス</a:t>
            </a:r>
            <a:r>
              <a:rPr lang="ja-JP" altLang="en-US" dirty="0"/>
              <a:t>で，</a:t>
            </a:r>
            <a:r>
              <a:rPr lang="ja-JP" altLang="en-US" b="1" dirty="0">
                <a:solidFill>
                  <a:srgbClr val="C00000"/>
                </a:solidFill>
              </a:rPr>
              <a:t>スーパークラス</a:t>
            </a:r>
            <a:r>
              <a:rPr lang="ja-JP" altLang="en-US" dirty="0"/>
              <a:t>にない</a:t>
            </a:r>
            <a:r>
              <a:rPr lang="ja-JP" altLang="en-US" b="1" dirty="0">
                <a:solidFill>
                  <a:srgbClr val="C00000"/>
                </a:solidFill>
              </a:rPr>
              <a:t>属性</a:t>
            </a:r>
            <a:r>
              <a:rPr lang="ja-JP" altLang="en-US" dirty="0"/>
              <a:t>や</a:t>
            </a:r>
            <a:r>
              <a:rPr lang="ja-JP" altLang="en-US" b="1" dirty="0">
                <a:solidFill>
                  <a:srgbClr val="C00000"/>
                </a:solidFill>
              </a:rPr>
              <a:t>メソッド</a:t>
            </a:r>
            <a:r>
              <a:rPr lang="ja-JP" altLang="en-US" dirty="0"/>
              <a:t>を</a:t>
            </a:r>
            <a:r>
              <a:rPr lang="ja-JP" altLang="en-US" b="1" u="sng" dirty="0">
                <a:solidFill>
                  <a:srgbClr val="FF0000"/>
                </a:solidFill>
              </a:rPr>
              <a:t>追加できる</a:t>
            </a:r>
            <a:endParaRPr lang="en-US" altLang="ja-JP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36</a:t>
            </a:fld>
            <a:endParaRPr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094505EF-F667-2BA0-03E5-7DFA163A9B33}"/>
              </a:ext>
            </a:extLst>
          </p:cNvPr>
          <p:cNvSpPr txBox="1">
            <a:spLocks/>
          </p:cNvSpPr>
          <p:nvPr/>
        </p:nvSpPr>
        <p:spPr>
          <a:xfrm>
            <a:off x="496820" y="1790794"/>
            <a:ext cx="8480493" cy="39068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ja-JP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b="1" dirty="0"/>
              <a:t>長方形 </a:t>
            </a:r>
            <a:r>
              <a:rPr lang="en-US" altLang="ja-JP" sz="2000" b="1" dirty="0"/>
              <a:t>(Rectangle)	</a:t>
            </a:r>
            <a:r>
              <a:rPr lang="en-US" altLang="ja-JP" sz="2000" dirty="0"/>
              <a:t>	</a:t>
            </a:r>
            <a:r>
              <a:rPr lang="ja-JP" altLang="en-US" sz="2000" dirty="0"/>
              <a:t>色付きの長方形 </a:t>
            </a:r>
            <a:r>
              <a:rPr lang="en-US" altLang="ja-JP" sz="2000" b="1" dirty="0"/>
              <a:t>(</a:t>
            </a:r>
            <a:r>
              <a:rPr lang="en-US" altLang="ja-JP" sz="2000" b="1" dirty="0" err="1"/>
              <a:t>ColorRectangle</a:t>
            </a:r>
            <a:r>
              <a:rPr lang="en-US" altLang="ja-JP" sz="2000" b="1" dirty="0"/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dirty="0"/>
              <a:t>属性とメソッド</a:t>
            </a:r>
            <a:r>
              <a:rPr lang="en-US" altLang="ja-JP" sz="2000" dirty="0"/>
              <a:t>	         </a:t>
            </a:r>
            <a:r>
              <a:rPr lang="ja-JP" altLang="en-US" sz="2000" b="1" dirty="0"/>
              <a:t>継承</a:t>
            </a:r>
            <a:r>
              <a:rPr lang="en-US" altLang="ja-JP" sz="2000" b="1" dirty="0"/>
              <a:t>	</a:t>
            </a:r>
            <a:r>
              <a:rPr lang="ja-JP" altLang="en-US" sz="2000" dirty="0"/>
              <a:t>属性 とメソッド</a:t>
            </a:r>
            <a:endParaRPr lang="en-US" altLang="ja-JP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000" dirty="0"/>
              <a:t>  x				</a:t>
            </a:r>
            <a:r>
              <a:rPr lang="ja-JP" altLang="en-US" sz="2000" dirty="0"/>
              <a:t>  </a:t>
            </a:r>
            <a:r>
              <a:rPr lang="en-US" altLang="ja-JP" sz="2000" dirty="0"/>
              <a:t>x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000" dirty="0"/>
              <a:t>  y				  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000" dirty="0"/>
              <a:t>  width				  width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000" dirty="0"/>
              <a:t>  height				  height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dirty="0"/>
              <a:t>  </a:t>
            </a:r>
            <a:r>
              <a:rPr lang="en-US" altLang="ja-JP" sz="2000" dirty="0"/>
              <a:t>printout			</a:t>
            </a:r>
            <a:r>
              <a:rPr lang="ja-JP" altLang="en-US" sz="2000" dirty="0"/>
              <a:t>  </a:t>
            </a:r>
            <a:r>
              <a:rPr lang="en-US" altLang="ja-JP" sz="2000" dirty="0"/>
              <a:t>printout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dirty="0"/>
              <a:t>  スーパークラス　　　　</a:t>
            </a:r>
            <a:r>
              <a:rPr lang="en-US" altLang="ja-JP" sz="2000" dirty="0"/>
              <a:t>	  color  </a:t>
            </a:r>
            <a:r>
              <a:rPr lang="ja-JP" altLang="en-US" sz="2000" b="1" dirty="0">
                <a:solidFill>
                  <a:srgbClr val="FF0000"/>
                </a:solidFill>
              </a:rPr>
              <a:t>サブクラスで追加された属性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000" dirty="0"/>
              <a:t>				</a:t>
            </a:r>
            <a:r>
              <a:rPr lang="ja-JP" altLang="en-US" sz="2000" dirty="0"/>
              <a:t>サブクラス</a:t>
            </a:r>
            <a:endParaRPr lang="en-US" altLang="ja-JP" sz="2400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29E6C9A-7E0C-F09B-ED0D-4523E2018802}"/>
              </a:ext>
            </a:extLst>
          </p:cNvPr>
          <p:cNvSpPr/>
          <p:nvPr/>
        </p:nvSpPr>
        <p:spPr>
          <a:xfrm>
            <a:off x="620703" y="3156084"/>
            <a:ext cx="1901517" cy="21605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右矢印 14">
            <a:extLst>
              <a:ext uri="{FF2B5EF4-FFF2-40B4-BE49-F238E27FC236}">
                <a16:creationId xmlns:a16="http://schemas.microsoft.com/office/drawing/2014/main" id="{886D2967-B9B9-D361-EBBF-9F1A7199F026}"/>
              </a:ext>
            </a:extLst>
          </p:cNvPr>
          <p:cNvSpPr/>
          <p:nvPr/>
        </p:nvSpPr>
        <p:spPr>
          <a:xfrm>
            <a:off x="2889434" y="3177712"/>
            <a:ext cx="873540" cy="2540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右矢印 14">
            <a:extLst>
              <a:ext uri="{FF2B5EF4-FFF2-40B4-BE49-F238E27FC236}">
                <a16:creationId xmlns:a16="http://schemas.microsoft.com/office/drawing/2014/main" id="{948AB43B-D80B-EC77-6A77-A3EE849EBBED}"/>
              </a:ext>
            </a:extLst>
          </p:cNvPr>
          <p:cNvSpPr/>
          <p:nvPr/>
        </p:nvSpPr>
        <p:spPr>
          <a:xfrm>
            <a:off x="2889434" y="3643402"/>
            <a:ext cx="873540" cy="2540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右矢印 14">
            <a:extLst>
              <a:ext uri="{FF2B5EF4-FFF2-40B4-BE49-F238E27FC236}">
                <a16:creationId xmlns:a16="http://schemas.microsoft.com/office/drawing/2014/main" id="{C8ADC2FB-A214-B416-8DF3-48B9C00BA306}"/>
              </a:ext>
            </a:extLst>
          </p:cNvPr>
          <p:cNvSpPr/>
          <p:nvPr/>
        </p:nvSpPr>
        <p:spPr>
          <a:xfrm>
            <a:off x="2889434" y="4114936"/>
            <a:ext cx="873540" cy="2540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右矢印 14">
            <a:extLst>
              <a:ext uri="{FF2B5EF4-FFF2-40B4-BE49-F238E27FC236}">
                <a16:creationId xmlns:a16="http://schemas.microsoft.com/office/drawing/2014/main" id="{3782DA7C-BF9E-A153-55A8-5B1599EC9E8D}"/>
              </a:ext>
            </a:extLst>
          </p:cNvPr>
          <p:cNvSpPr/>
          <p:nvPr/>
        </p:nvSpPr>
        <p:spPr>
          <a:xfrm>
            <a:off x="2889434" y="4536891"/>
            <a:ext cx="873540" cy="2540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右矢印 14">
            <a:extLst>
              <a:ext uri="{FF2B5EF4-FFF2-40B4-BE49-F238E27FC236}">
                <a16:creationId xmlns:a16="http://schemas.microsoft.com/office/drawing/2014/main" id="{BB9325B3-FAE9-28E4-6A53-DB952B94E26D}"/>
              </a:ext>
            </a:extLst>
          </p:cNvPr>
          <p:cNvSpPr/>
          <p:nvPr/>
        </p:nvSpPr>
        <p:spPr>
          <a:xfrm>
            <a:off x="2889434" y="4958847"/>
            <a:ext cx="873540" cy="2540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8C00065-CA2A-C9AD-265E-00759ABDA38D}"/>
              </a:ext>
            </a:extLst>
          </p:cNvPr>
          <p:cNvSpPr/>
          <p:nvPr/>
        </p:nvSpPr>
        <p:spPr>
          <a:xfrm>
            <a:off x="4196421" y="3156083"/>
            <a:ext cx="1901517" cy="24706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48661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00451A1A-7CD5-4D69-B240-95A42DDAC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96" y="1182096"/>
            <a:ext cx="7057688" cy="2780303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74DF2EA0-DF83-A18E-6404-CAB3FC1B8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4187" y="1023510"/>
            <a:ext cx="1586978" cy="263458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AF486344-7B12-F0C3-DCD6-07CACBB5B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「色付きの長方形」のクラス定義の</a:t>
            </a:r>
            <a:r>
              <a:rPr lang="ja-JP" altLang="en-US" dirty="0"/>
              <a:t>例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C013BF7-76E4-0FF8-AE4A-4CB48F23F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37</a:t>
            </a:fld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CA40469-59D6-6A8E-7BFE-6DCD5332DE8B}"/>
              </a:ext>
            </a:extLst>
          </p:cNvPr>
          <p:cNvSpPr/>
          <p:nvPr/>
        </p:nvSpPr>
        <p:spPr>
          <a:xfrm>
            <a:off x="1244739" y="1160617"/>
            <a:ext cx="1307961" cy="265383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CC593F2-AEBA-9E33-EDC6-BD63300B4FE0}"/>
              </a:ext>
            </a:extLst>
          </p:cNvPr>
          <p:cNvSpPr/>
          <p:nvPr/>
        </p:nvSpPr>
        <p:spPr>
          <a:xfrm>
            <a:off x="1033118" y="1628072"/>
            <a:ext cx="7769485" cy="757308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777EB92-1397-7E79-DB8D-F61011F109C2}"/>
              </a:ext>
            </a:extLst>
          </p:cNvPr>
          <p:cNvSpPr/>
          <p:nvPr/>
        </p:nvSpPr>
        <p:spPr>
          <a:xfrm>
            <a:off x="1033118" y="2429774"/>
            <a:ext cx="3748432" cy="1335776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81A0C4B-B62A-DD72-E572-210489382A09}"/>
              </a:ext>
            </a:extLst>
          </p:cNvPr>
          <p:cNvSpPr txBox="1"/>
          <p:nvPr/>
        </p:nvSpPr>
        <p:spPr>
          <a:xfrm>
            <a:off x="80118" y="626305"/>
            <a:ext cx="3453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クラス名</a:t>
            </a:r>
            <a:r>
              <a:rPr kumimoji="1" lang="en-US" altLang="ja-JP" sz="2400" dirty="0">
                <a:solidFill>
                  <a:srgbClr val="FF0000"/>
                </a:solidFill>
              </a:rPr>
              <a:t>: </a:t>
            </a:r>
            <a:r>
              <a:rPr kumimoji="1" lang="en-US" altLang="ja-JP" sz="2400" dirty="0" err="1">
                <a:solidFill>
                  <a:srgbClr val="FF0000"/>
                </a:solidFill>
              </a:rPr>
              <a:t>ColorRectangle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1D281E5-B9BB-43C1-3F06-E9BF46EC2C21}"/>
              </a:ext>
            </a:extLst>
          </p:cNvPr>
          <p:cNvSpPr txBox="1"/>
          <p:nvPr/>
        </p:nvSpPr>
        <p:spPr>
          <a:xfrm>
            <a:off x="6627831" y="1036210"/>
            <a:ext cx="2436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メソッド</a:t>
            </a:r>
            <a:r>
              <a:rPr kumimoji="1" lang="en-US" altLang="ja-JP" sz="2400" dirty="0">
                <a:solidFill>
                  <a:srgbClr val="FF0000"/>
                </a:solidFill>
              </a:rPr>
              <a:t>: Square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0B61BCB-5043-47E4-CA7B-B656142034B3}"/>
              </a:ext>
            </a:extLst>
          </p:cNvPr>
          <p:cNvSpPr txBox="1"/>
          <p:nvPr/>
        </p:nvSpPr>
        <p:spPr>
          <a:xfrm>
            <a:off x="4881218" y="2922563"/>
            <a:ext cx="2591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メソッド</a:t>
            </a:r>
            <a:r>
              <a:rPr kumimoji="1" lang="en-US" altLang="ja-JP" sz="2400" dirty="0">
                <a:solidFill>
                  <a:srgbClr val="FF0000"/>
                </a:solidFill>
              </a:rPr>
              <a:t>: printout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3F00FF72-41D2-2E74-3634-A2FB4FCBBB86}"/>
              </a:ext>
            </a:extLst>
          </p:cNvPr>
          <p:cNvSpPr/>
          <p:nvPr/>
        </p:nvSpPr>
        <p:spPr>
          <a:xfrm>
            <a:off x="3261894" y="1157687"/>
            <a:ext cx="865605" cy="296379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9AE63A54-0B33-D5A1-30BA-12028CBD1049}"/>
              </a:ext>
            </a:extLst>
          </p:cNvPr>
          <p:cNvSpPr txBox="1"/>
          <p:nvPr/>
        </p:nvSpPr>
        <p:spPr>
          <a:xfrm>
            <a:off x="3676280" y="632052"/>
            <a:ext cx="3711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スーパークラス</a:t>
            </a:r>
            <a:r>
              <a:rPr kumimoji="1" lang="en-US" altLang="ja-JP" sz="2400" dirty="0">
                <a:solidFill>
                  <a:srgbClr val="FF0000"/>
                </a:solidFill>
              </a:rPr>
              <a:t>: Rectangle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EB4EC7AD-09BB-A630-4881-4ED8E5794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5124715"/>
            <a:ext cx="8461208" cy="757308"/>
          </a:xfrm>
        </p:spPr>
        <p:txBody>
          <a:bodyPr/>
          <a:lstStyle/>
          <a:p>
            <a:r>
              <a:rPr lang="ja-JP" altLang="en-US" dirty="0"/>
              <a:t>サブクラスで，属性 </a:t>
            </a:r>
            <a:r>
              <a:rPr lang="en-US" altLang="ja-JP" dirty="0"/>
              <a:t>color </a:t>
            </a:r>
            <a:r>
              <a:rPr lang="ja-JP" altLang="en-US" dirty="0"/>
              <a:t>を追加</a:t>
            </a:r>
          </a:p>
        </p:txBody>
      </p:sp>
    </p:spTree>
    <p:extLst>
      <p:ext uri="{BB962C8B-B14F-4D97-AF65-F5344CB8AC3E}">
        <p14:creationId xmlns:p14="http://schemas.microsoft.com/office/powerpoint/2010/main" val="13538148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/>
              <a:t>39</a:t>
            </a:r>
            <a:r>
              <a:rPr lang="ja-JP" altLang="en-US" sz="2400" b="1" dirty="0"/>
              <a:t> ～ </a:t>
            </a:r>
            <a:r>
              <a:rPr lang="en-US" altLang="ja-JP" sz="2400" b="1" dirty="0"/>
              <a:t>41</a:t>
            </a:r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サブクラスでの属性の追加</a:t>
            </a: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38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399570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F255E7EF-00E7-5A10-DDFB-FA39710C3B44}"/>
              </a:ext>
            </a:extLst>
          </p:cNvPr>
          <p:cNvGrpSpPr/>
          <p:nvPr/>
        </p:nvGrpSpPr>
        <p:grpSpPr>
          <a:xfrm>
            <a:off x="150677" y="666751"/>
            <a:ext cx="3061892" cy="3397425"/>
            <a:chOff x="150677" y="666751"/>
            <a:chExt cx="3061892" cy="3397425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C1D88938-1913-39CC-5266-F526801AE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0677" y="666751"/>
              <a:ext cx="2174987" cy="3397425"/>
            </a:xfrm>
            <a:prstGeom prst="rect">
              <a:avLst/>
            </a:prstGeom>
          </p:spPr>
        </p:pic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CC3CAC76-9CAE-95A3-33B8-551C2ECC13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20348" y="2261724"/>
              <a:ext cx="892221" cy="771565"/>
            </a:xfrm>
            <a:prstGeom prst="rect">
              <a:avLst/>
            </a:prstGeom>
          </p:spPr>
        </p:pic>
      </p:grpSp>
      <p:pic>
        <p:nvPicPr>
          <p:cNvPr id="4" name="図 3">
            <a:extLst>
              <a:ext uri="{FF2B5EF4-FFF2-40B4-BE49-F238E27FC236}">
                <a16:creationId xmlns:a16="http://schemas.microsoft.com/office/drawing/2014/main" id="{91D33CE6-00D8-4529-43AD-95DCDB8A36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529" y="3758536"/>
            <a:ext cx="8879252" cy="2884597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39</a:t>
            </a:fld>
            <a:endParaRPr lang="ja-JP" altLang="en-US" dirty="0"/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8856A343-1633-5C8E-D515-1A13DEFA1AF5}"/>
              </a:ext>
            </a:extLst>
          </p:cNvPr>
          <p:cNvSpPr txBox="1">
            <a:spLocks/>
          </p:cNvSpPr>
          <p:nvPr/>
        </p:nvSpPr>
        <p:spPr>
          <a:xfrm>
            <a:off x="40845" y="5261"/>
            <a:ext cx="8634379" cy="57244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 </a:t>
            </a:r>
            <a:r>
              <a: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Java Tutor 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のエディタで次のプログラムを</a:t>
            </a:r>
            <a:r>
              <a:rPr lang="ja-JP" altLang="en-US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加える</a:t>
            </a:r>
            <a:endParaRPr lang="en-US" altLang="ja-JP" b="1" u="sng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50E9266-BB7D-FD92-911F-6E5EBEB09A5B}"/>
              </a:ext>
            </a:extLst>
          </p:cNvPr>
          <p:cNvSpPr/>
          <p:nvPr/>
        </p:nvSpPr>
        <p:spPr>
          <a:xfrm>
            <a:off x="150677" y="2378235"/>
            <a:ext cx="3061892" cy="848746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30845AA5-FD06-DFAE-E24F-B88BC652D2A7}"/>
              </a:ext>
            </a:extLst>
          </p:cNvPr>
          <p:cNvCxnSpPr>
            <a:cxnSpLocks/>
          </p:cNvCxnSpPr>
          <p:nvPr/>
        </p:nvCxnSpPr>
        <p:spPr>
          <a:xfrm flipH="1" flipV="1">
            <a:off x="2594344" y="3226981"/>
            <a:ext cx="196703" cy="53155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911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50089B-622A-4EE1-828E-C099DB338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クラスとオブジェクト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4050501-0D0F-448C-8BE8-3E9EFE039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b="1" dirty="0">
                <a:solidFill>
                  <a:srgbClr val="C00000"/>
                </a:solidFill>
              </a:rPr>
              <a:t>クラス</a:t>
            </a:r>
            <a:r>
              <a:rPr kumimoji="1" lang="ja-JP" altLang="en-US" dirty="0"/>
              <a:t>は，</a:t>
            </a:r>
            <a:r>
              <a:rPr kumimoji="1" lang="ja-JP" altLang="en-US" b="1" u="sng" dirty="0">
                <a:solidFill>
                  <a:srgbClr val="FF0000"/>
                </a:solidFill>
              </a:rPr>
              <a:t>同じ種類のオブジェクトの集まり</a:t>
            </a:r>
            <a:r>
              <a:rPr kumimoji="1" lang="ja-JP" altLang="en-US" dirty="0"/>
              <a:t>と考えることができる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AD28412-C3CF-417F-AF3F-782DBC22F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E45077F2-C203-4D03-868C-589C752A4A50}"/>
              </a:ext>
            </a:extLst>
          </p:cNvPr>
          <p:cNvSpPr/>
          <p:nvPr/>
        </p:nvSpPr>
        <p:spPr>
          <a:xfrm>
            <a:off x="2447925" y="3638550"/>
            <a:ext cx="419100" cy="376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4B81E633-3BCA-4966-B68E-7C8B6DEE0770}"/>
              </a:ext>
            </a:extLst>
          </p:cNvPr>
          <p:cNvSpPr/>
          <p:nvPr/>
        </p:nvSpPr>
        <p:spPr>
          <a:xfrm>
            <a:off x="3300413" y="4286250"/>
            <a:ext cx="419100" cy="376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CDE891B5-8A17-4312-98C0-3B9D34F88645}"/>
              </a:ext>
            </a:extLst>
          </p:cNvPr>
          <p:cNvSpPr/>
          <p:nvPr/>
        </p:nvSpPr>
        <p:spPr>
          <a:xfrm>
            <a:off x="3776663" y="3429000"/>
            <a:ext cx="419100" cy="376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0962C5A9-A69C-469A-90ED-E87B6F00360C}"/>
              </a:ext>
            </a:extLst>
          </p:cNvPr>
          <p:cNvSpPr/>
          <p:nvPr/>
        </p:nvSpPr>
        <p:spPr>
          <a:xfrm>
            <a:off x="5662613" y="2828925"/>
            <a:ext cx="419100" cy="376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6448433B-5C98-45BF-8082-B7A1D21E03D5}"/>
              </a:ext>
            </a:extLst>
          </p:cNvPr>
          <p:cNvSpPr/>
          <p:nvPr/>
        </p:nvSpPr>
        <p:spPr>
          <a:xfrm>
            <a:off x="6465971" y="3862388"/>
            <a:ext cx="419100" cy="376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606DA966-7109-4222-9E40-D7A29218F3EE}"/>
              </a:ext>
            </a:extLst>
          </p:cNvPr>
          <p:cNvSpPr/>
          <p:nvPr/>
        </p:nvSpPr>
        <p:spPr>
          <a:xfrm>
            <a:off x="5453063" y="4014788"/>
            <a:ext cx="419100" cy="376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C402F2E9-3344-4A60-8E02-A71517E9112F}"/>
              </a:ext>
            </a:extLst>
          </p:cNvPr>
          <p:cNvSpPr/>
          <p:nvPr/>
        </p:nvSpPr>
        <p:spPr>
          <a:xfrm>
            <a:off x="1957388" y="2881313"/>
            <a:ext cx="2871787" cy="21955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DFE4DC99-8345-4B73-845A-478DE28B7D1A}"/>
              </a:ext>
            </a:extLst>
          </p:cNvPr>
          <p:cNvSpPr/>
          <p:nvPr/>
        </p:nvSpPr>
        <p:spPr>
          <a:xfrm>
            <a:off x="1551574" y="2243138"/>
            <a:ext cx="5792201" cy="33575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54CB60D-5A50-4139-BBAD-AB4304EB3DCA}"/>
              </a:ext>
            </a:extLst>
          </p:cNvPr>
          <p:cNvSpPr txBox="1"/>
          <p:nvPr/>
        </p:nvSpPr>
        <p:spPr>
          <a:xfrm>
            <a:off x="3986213" y="2012305"/>
            <a:ext cx="80021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人間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CC605E2-E485-4E3B-8611-4F896779A0F9}"/>
              </a:ext>
            </a:extLst>
          </p:cNvPr>
          <p:cNvSpPr txBox="1"/>
          <p:nvPr/>
        </p:nvSpPr>
        <p:spPr>
          <a:xfrm>
            <a:off x="2919294" y="2704381"/>
            <a:ext cx="80021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学生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2315C05-EF50-48A1-9A4F-1070FB93547A}"/>
              </a:ext>
            </a:extLst>
          </p:cNvPr>
          <p:cNvSpPr txBox="1"/>
          <p:nvPr/>
        </p:nvSpPr>
        <p:spPr>
          <a:xfrm>
            <a:off x="1915953" y="4767181"/>
            <a:ext cx="295465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学生でもあり人間でもある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A65D20E-F30A-4243-8FB6-4D931E91FCD2}"/>
              </a:ext>
            </a:extLst>
          </p:cNvPr>
          <p:cNvSpPr txBox="1"/>
          <p:nvPr/>
        </p:nvSpPr>
        <p:spPr>
          <a:xfrm>
            <a:off x="5234987" y="4699303"/>
            <a:ext cx="27238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人間だが，学生ではない</a:t>
            </a:r>
          </a:p>
        </p:txBody>
      </p:sp>
    </p:spTree>
    <p:extLst>
      <p:ext uri="{BB962C8B-B14F-4D97-AF65-F5344CB8AC3E}">
        <p14:creationId xmlns:p14="http://schemas.microsoft.com/office/powerpoint/2010/main" val="23356743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F255E7EF-00E7-5A10-DDFB-FA39710C3B44}"/>
              </a:ext>
            </a:extLst>
          </p:cNvPr>
          <p:cNvGrpSpPr/>
          <p:nvPr/>
        </p:nvGrpSpPr>
        <p:grpSpPr>
          <a:xfrm>
            <a:off x="150677" y="666751"/>
            <a:ext cx="3061892" cy="3397425"/>
            <a:chOff x="150677" y="666751"/>
            <a:chExt cx="3061892" cy="3397425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C1D88938-1913-39CC-5266-F526801AE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0677" y="666751"/>
              <a:ext cx="2174987" cy="3397425"/>
            </a:xfrm>
            <a:prstGeom prst="rect">
              <a:avLst/>
            </a:prstGeom>
          </p:spPr>
        </p:pic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CC3CAC76-9CAE-95A3-33B8-551C2ECC13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20348" y="2261724"/>
              <a:ext cx="892221" cy="771565"/>
            </a:xfrm>
            <a:prstGeom prst="rect">
              <a:avLst/>
            </a:prstGeom>
          </p:spPr>
        </p:pic>
      </p:grpSp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40</a:t>
            </a:fld>
            <a:endParaRPr lang="ja-JP" altLang="en-US" dirty="0"/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8856A343-1633-5C8E-D515-1A13DEFA1AF5}"/>
              </a:ext>
            </a:extLst>
          </p:cNvPr>
          <p:cNvSpPr txBox="1">
            <a:spLocks/>
          </p:cNvSpPr>
          <p:nvPr/>
        </p:nvSpPr>
        <p:spPr>
          <a:xfrm>
            <a:off x="40845" y="5261"/>
            <a:ext cx="8634379" cy="57244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 引き続き，次のプログラムを</a:t>
            </a:r>
            <a:r>
              <a:rPr lang="ja-JP" altLang="en-US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加える</a:t>
            </a:r>
            <a:endParaRPr lang="en-US" altLang="ja-JP" b="1" u="sng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50E9266-BB7D-FD92-911F-6E5EBEB09A5B}"/>
              </a:ext>
            </a:extLst>
          </p:cNvPr>
          <p:cNvSpPr/>
          <p:nvPr/>
        </p:nvSpPr>
        <p:spPr>
          <a:xfrm>
            <a:off x="464337" y="3835344"/>
            <a:ext cx="1678123" cy="93386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30845AA5-FD06-DFAE-E24F-B88BC652D2A7}"/>
              </a:ext>
            </a:extLst>
          </p:cNvPr>
          <p:cNvCxnSpPr>
            <a:cxnSpLocks/>
          </p:cNvCxnSpPr>
          <p:nvPr/>
        </p:nvCxnSpPr>
        <p:spPr>
          <a:xfrm flipH="1" flipV="1">
            <a:off x="1961706" y="3928730"/>
            <a:ext cx="196703" cy="53155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図 4">
            <a:extLst>
              <a:ext uri="{FF2B5EF4-FFF2-40B4-BE49-F238E27FC236}">
                <a16:creationId xmlns:a16="http://schemas.microsoft.com/office/drawing/2014/main" id="{40CC36CF-4F62-76D0-904D-3707421432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187" y="4460285"/>
            <a:ext cx="8901626" cy="75590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972701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262053"/>
            <a:ext cx="8461208" cy="12344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③ 実行し，結果を確認する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41</a:t>
            </a:fld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73983" y="2507971"/>
            <a:ext cx="3101949" cy="7078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en-US" altLang="ja-JP" sz="2000" b="1" dirty="0">
                <a:latin typeface="Arial" panose="020B0604020202020204" pitchFamily="34" charset="0"/>
                <a:ea typeface="メイリオ" panose="020B0604030504040204" pitchFamily="50" charset="-128"/>
              </a:rPr>
              <a:t>5</a:t>
            </a:r>
            <a:r>
              <a:rPr kumimoji="1" lang="ja-JP" altLang="en-US" sz="2000" b="1" dirty="0">
                <a:latin typeface="Arial" panose="020B0604020202020204" pitchFamily="34" charset="0"/>
                <a:ea typeface="メイリオ" panose="020B0604030504040204" pitchFamily="50" charset="-128"/>
              </a:rPr>
              <a:t>つのオブジェクト</a:t>
            </a:r>
            <a:endParaRPr kumimoji="1" lang="en-US" altLang="ja-JP" sz="20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en-US" altLang="ja-JP" sz="2000" b="1" dirty="0">
                <a:latin typeface="Arial" panose="020B0604020202020204" pitchFamily="34" charset="0"/>
                <a:ea typeface="メイリオ" panose="020B0604030504040204" pitchFamily="50" charset="-128"/>
              </a:rPr>
              <a:t>a, b, c, d, e </a:t>
            </a:r>
            <a:r>
              <a:rPr kumimoji="1" lang="ja-JP" altLang="en-US" sz="2000" b="1" dirty="0">
                <a:latin typeface="Arial" panose="020B0604020202020204" pitchFamily="34" charset="0"/>
                <a:ea typeface="メイリオ" panose="020B0604030504040204" pitchFamily="50" charset="-128"/>
              </a:rPr>
              <a:t>が生成される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546783D-4410-63D6-4F65-E07644107B5E}"/>
              </a:ext>
            </a:extLst>
          </p:cNvPr>
          <p:cNvSpPr/>
          <p:nvPr/>
        </p:nvSpPr>
        <p:spPr>
          <a:xfrm>
            <a:off x="321845" y="6033185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AEA1B80-C0B4-9EA5-24AE-08BCC1369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962" y="879257"/>
            <a:ext cx="4539925" cy="487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4781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FA27E2-E9B3-4499-A69E-2BA8F8C52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全体まとめ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351326A-3F42-4DB5-9612-C7E692F71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rm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サブクラス</a:t>
            </a:r>
            <a:r>
              <a:rPr kumimoji="1" lang="ja-JP" altLang="en-US" dirty="0"/>
              <a:t>の</a:t>
            </a:r>
            <a:r>
              <a:rPr kumimoji="1" lang="ja-JP" altLang="en-US" b="1" dirty="0">
                <a:solidFill>
                  <a:srgbClr val="C00000"/>
                </a:solidFill>
              </a:rPr>
              <a:t>オブジェクト</a:t>
            </a:r>
            <a:r>
              <a:rPr kumimoji="1" lang="ja-JP" altLang="en-US" dirty="0"/>
              <a:t>は，すべて</a:t>
            </a:r>
            <a:r>
              <a:rPr kumimoji="1" lang="ja-JP" altLang="en-US" b="1" dirty="0">
                <a:solidFill>
                  <a:srgbClr val="C00000"/>
                </a:solidFill>
              </a:rPr>
              <a:t>スーパークラス</a:t>
            </a:r>
            <a:r>
              <a:rPr kumimoji="1" lang="ja-JP" altLang="en-US" dirty="0"/>
              <a:t>に属する</a:t>
            </a:r>
            <a:endParaRPr kumimoji="1"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継承</a:t>
            </a:r>
            <a:r>
              <a:rPr lang="ja-JP" altLang="en-US" dirty="0"/>
              <a:t>：</a:t>
            </a:r>
            <a:r>
              <a:rPr lang="ja-JP" altLang="en-US" b="1" dirty="0">
                <a:solidFill>
                  <a:srgbClr val="C00000"/>
                </a:solidFill>
              </a:rPr>
              <a:t>スーパークラス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属性</a:t>
            </a:r>
            <a:r>
              <a:rPr lang="ja-JP" altLang="en-US" dirty="0"/>
              <a:t>と</a:t>
            </a:r>
            <a:r>
              <a:rPr lang="ja-JP" altLang="en-US" b="1" dirty="0">
                <a:solidFill>
                  <a:srgbClr val="C00000"/>
                </a:solidFill>
              </a:rPr>
              <a:t>メソッド</a:t>
            </a:r>
            <a:r>
              <a:rPr lang="ja-JP" altLang="en-US" dirty="0"/>
              <a:t>を</a:t>
            </a:r>
            <a:r>
              <a:rPr lang="ja-JP" altLang="en-US" b="1" dirty="0">
                <a:solidFill>
                  <a:srgbClr val="C00000"/>
                </a:solidFill>
              </a:rPr>
              <a:t>サブクラス</a:t>
            </a:r>
            <a:r>
              <a:rPr lang="ja-JP" altLang="en-US" dirty="0"/>
              <a:t>が</a:t>
            </a:r>
            <a:r>
              <a:rPr lang="ja-JP" altLang="en-US" b="1" u="sng" dirty="0">
                <a:solidFill>
                  <a:srgbClr val="FF0000"/>
                </a:solidFill>
              </a:rPr>
              <a:t>受け継ぐ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/>
              <a:t>但し，コンストラクタは</a:t>
            </a:r>
            <a:r>
              <a:rPr lang="ja-JP" altLang="en-US" b="1" u="sng" dirty="0">
                <a:solidFill>
                  <a:srgbClr val="FF0000"/>
                </a:solidFill>
              </a:rPr>
              <a:t>受け継がない</a:t>
            </a:r>
            <a:endParaRPr lang="en-US" altLang="ja-JP" b="1" u="sng" dirty="0">
              <a:solidFill>
                <a:srgbClr val="FF0000"/>
              </a:solidFill>
            </a:endParaRPr>
          </a:p>
          <a:p>
            <a:r>
              <a:rPr lang="ja-JP" altLang="en-US" dirty="0"/>
              <a:t>コンストラクタ</a:t>
            </a:r>
            <a:r>
              <a:rPr lang="ja-JP" altLang="en-US" b="1" u="sng" dirty="0">
                <a:solidFill>
                  <a:srgbClr val="FF0000"/>
                </a:solidFill>
              </a:rPr>
              <a:t>以外</a:t>
            </a:r>
            <a:r>
              <a:rPr lang="ja-JP" altLang="en-US" dirty="0"/>
              <a:t>の</a:t>
            </a:r>
            <a:r>
              <a:rPr lang="ja-JP" altLang="en-US" b="1" u="sng" dirty="0">
                <a:solidFill>
                  <a:srgbClr val="FF0000"/>
                </a:solidFill>
              </a:rPr>
              <a:t>メソッドは，オーバーライドできる</a:t>
            </a:r>
            <a:endParaRPr lang="en-US" altLang="ja-JP" b="1" dirty="0">
              <a:solidFill>
                <a:srgbClr val="C00000"/>
              </a:solidFill>
            </a:endParaRPr>
          </a:p>
          <a:p>
            <a:r>
              <a:rPr lang="ja-JP" altLang="en-US" b="1" dirty="0">
                <a:solidFill>
                  <a:srgbClr val="C00000"/>
                </a:solidFill>
              </a:rPr>
              <a:t>サブクラス</a:t>
            </a:r>
            <a:r>
              <a:rPr lang="ja-JP" altLang="en-US" dirty="0"/>
              <a:t>で，</a:t>
            </a:r>
            <a:r>
              <a:rPr lang="ja-JP" altLang="en-US" b="1" dirty="0">
                <a:solidFill>
                  <a:srgbClr val="C00000"/>
                </a:solidFill>
              </a:rPr>
              <a:t>スーパークラス</a:t>
            </a:r>
            <a:r>
              <a:rPr lang="ja-JP" altLang="en-US" dirty="0"/>
              <a:t>にない</a:t>
            </a:r>
            <a:r>
              <a:rPr lang="ja-JP" altLang="en-US" b="1" dirty="0">
                <a:solidFill>
                  <a:srgbClr val="C00000"/>
                </a:solidFill>
              </a:rPr>
              <a:t>属性</a:t>
            </a:r>
            <a:r>
              <a:rPr lang="ja-JP" altLang="en-US" dirty="0"/>
              <a:t>や</a:t>
            </a:r>
            <a:r>
              <a:rPr lang="ja-JP" altLang="en-US" b="1" dirty="0">
                <a:solidFill>
                  <a:srgbClr val="C00000"/>
                </a:solidFill>
              </a:rPr>
              <a:t>メソッド</a:t>
            </a:r>
            <a:r>
              <a:rPr lang="ja-JP" altLang="en-US" dirty="0"/>
              <a:t>を</a:t>
            </a:r>
            <a:r>
              <a:rPr lang="ja-JP" altLang="en-US" b="1" u="sng" dirty="0">
                <a:solidFill>
                  <a:srgbClr val="FF0000"/>
                </a:solidFill>
              </a:rPr>
              <a:t>追加できる</a:t>
            </a:r>
            <a:endParaRPr lang="en-US" altLang="ja-JP" b="1" u="sng" dirty="0">
              <a:solidFill>
                <a:srgbClr val="FF0000"/>
              </a:solidFill>
            </a:endParaRPr>
          </a:p>
          <a:p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9E70813-746D-429A-BAF6-A93638C10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50147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334986-D45B-4CDB-BE82-8C4998464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関連</a:t>
            </a:r>
            <a:r>
              <a:rPr lang="ja-JP" altLang="en-US" dirty="0"/>
              <a:t>ページ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1DE0C9-830C-4DC0-BB92-703530C92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691498"/>
            <a:ext cx="8742642" cy="5333166"/>
          </a:xfrm>
        </p:spPr>
        <p:txBody>
          <a:bodyPr>
            <a:noAutofit/>
          </a:bodyPr>
          <a:lstStyle/>
          <a:p>
            <a:r>
              <a:rPr lang="en-US" altLang="ja-JP" sz="2400" b="1" dirty="0"/>
              <a:t>Java </a:t>
            </a:r>
            <a:r>
              <a:rPr lang="ja-JP" altLang="en-US" sz="2400" b="1" dirty="0"/>
              <a:t>プログラミング入門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dirty="0"/>
              <a:t>GDB online</a:t>
            </a:r>
            <a:r>
              <a:rPr lang="ja-JP" altLang="en-US" sz="2400" dirty="0"/>
              <a:t> を使用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2"/>
              </a:rPr>
              <a:t>https://</a:t>
            </a:r>
            <a:r>
              <a:rPr lang="en-US" altLang="ja-JP" sz="2400" dirty="0" err="1">
                <a:hlinkClick r:id="rId2"/>
              </a:rPr>
              <a:t>www.kkaneko.jp</a:t>
            </a:r>
            <a:r>
              <a:rPr lang="en-US" altLang="ja-JP" sz="2400" dirty="0">
                <a:hlinkClick r:id="rId2"/>
              </a:rPr>
              <a:t>/pro/</a:t>
            </a:r>
            <a:r>
              <a:rPr lang="en-US" altLang="ja-JP" sz="2400" dirty="0" err="1">
                <a:hlinkClick r:id="rId2"/>
              </a:rPr>
              <a:t>ji</a:t>
            </a:r>
            <a:r>
              <a:rPr lang="en-US" altLang="ja-JP" sz="2400" dirty="0">
                <a:hlinkClick r:id="rId2"/>
              </a:rPr>
              <a:t>/</a:t>
            </a:r>
            <a:r>
              <a:rPr lang="en-US" altLang="ja-JP" sz="2400" dirty="0" err="1">
                <a:hlinkClick r:id="rId2"/>
              </a:rPr>
              <a:t>index.html</a:t>
            </a:r>
            <a:endParaRPr lang="en-US" altLang="ja-JP" sz="2400" b="1" dirty="0"/>
          </a:p>
          <a:p>
            <a:r>
              <a:rPr lang="en-US" altLang="ja-JP" sz="2400" b="1" dirty="0"/>
              <a:t>Java </a:t>
            </a:r>
            <a:r>
              <a:rPr lang="ja-JP" altLang="en-US" sz="2400" b="1" dirty="0"/>
              <a:t>の基本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dirty="0"/>
              <a:t>Java Tutor, GDB online</a:t>
            </a:r>
            <a:r>
              <a:rPr lang="ja-JP" altLang="en-US" sz="2400" dirty="0"/>
              <a:t> を使用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3"/>
              </a:rPr>
              <a:t>https://</a:t>
            </a:r>
            <a:r>
              <a:rPr lang="en-US" altLang="ja-JP" sz="2400" dirty="0" err="1">
                <a:hlinkClick r:id="rId3"/>
              </a:rPr>
              <a:t>www.kkaneko.jp</a:t>
            </a:r>
            <a:r>
              <a:rPr lang="en-US" altLang="ja-JP" sz="2400" dirty="0">
                <a:hlinkClick r:id="rId3"/>
              </a:rPr>
              <a:t>/pro/pi/</a:t>
            </a:r>
            <a:r>
              <a:rPr lang="en-US" altLang="ja-JP" sz="2400" dirty="0" err="1">
                <a:hlinkClick r:id="rId3"/>
              </a:rPr>
              <a:t>index.html</a:t>
            </a:r>
            <a:endParaRPr lang="en-US" altLang="ja-JP" sz="2400" dirty="0"/>
          </a:p>
          <a:p>
            <a:r>
              <a:rPr lang="en-US" altLang="ja-JP" sz="2400" b="1" dirty="0"/>
              <a:t>Java </a:t>
            </a:r>
            <a:r>
              <a:rPr lang="ja-JP" altLang="en-US" sz="2400" b="1" dirty="0"/>
              <a:t>プログラム例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dirty="0">
                <a:hlinkClick r:id="rId4"/>
              </a:rPr>
              <a:t>https://www.kkaneko.jp/pro/java/index.html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7942EC-4696-4A8A-9FA2-4B1323E8D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96576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DB4C55-DC9D-4EFB-B07B-0635FA829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ソースコード</a:t>
            </a:r>
            <a:r>
              <a:rPr lang="en-US" altLang="ja-JP" dirty="0"/>
              <a:t> (9-2)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D5EEF84-4ED2-4EBF-A8B4-65D4CCE8C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685800"/>
            <a:ext cx="8461208" cy="6110287"/>
          </a:xfrm>
        </p:spPr>
        <p:txBody>
          <a:bodyPr>
            <a:normAutofit fontScale="47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class Rectangle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double x;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double y;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double width;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double height;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public Rectangle(double x, double y, double width, double height)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this.x</a:t>
            </a:r>
            <a:r>
              <a:rPr kumimoji="1" lang="en-US" altLang="ja-JP" dirty="0"/>
              <a:t> = x;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this.y</a:t>
            </a:r>
            <a:r>
              <a:rPr kumimoji="1" lang="en-US" altLang="ja-JP" dirty="0"/>
              <a:t> = y;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this.width</a:t>
            </a:r>
            <a:r>
              <a:rPr kumimoji="1" lang="en-US" altLang="ja-JP" dirty="0"/>
              <a:t> = width;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this.height</a:t>
            </a:r>
            <a:r>
              <a:rPr kumimoji="1" lang="en-US" altLang="ja-JP" dirty="0"/>
              <a:t> = height;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public void printout()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System.out.println</a:t>
            </a:r>
            <a:r>
              <a:rPr kumimoji="1" lang="en-US" altLang="ja-JP" dirty="0"/>
              <a:t>(</a:t>
            </a:r>
            <a:r>
              <a:rPr kumimoji="1" lang="en-US" altLang="ja-JP" dirty="0" err="1"/>
              <a:t>this.x</a:t>
            </a:r>
            <a:r>
              <a:rPr kumimoji="1" lang="en-US" altLang="ja-JP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System.out.println</a:t>
            </a:r>
            <a:r>
              <a:rPr kumimoji="1" lang="en-US" altLang="ja-JP" dirty="0"/>
              <a:t>(</a:t>
            </a:r>
            <a:r>
              <a:rPr kumimoji="1" lang="en-US" altLang="ja-JP" dirty="0" err="1"/>
              <a:t>this.y</a:t>
            </a:r>
            <a:r>
              <a:rPr kumimoji="1" lang="en-US" altLang="ja-JP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System.out.println</a:t>
            </a:r>
            <a:r>
              <a:rPr kumimoji="1" lang="en-US" altLang="ja-JP" dirty="0"/>
              <a:t>(</a:t>
            </a:r>
            <a:r>
              <a:rPr kumimoji="1" lang="en-US" altLang="ja-JP" dirty="0" err="1"/>
              <a:t>this.width</a:t>
            </a:r>
            <a:r>
              <a:rPr kumimoji="1" lang="en-US" altLang="ja-JP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System.out.println</a:t>
            </a:r>
            <a:r>
              <a:rPr kumimoji="1" lang="en-US" altLang="ja-JP" dirty="0"/>
              <a:t>(</a:t>
            </a:r>
            <a:r>
              <a:rPr kumimoji="1" lang="en-US" altLang="ja-JP" dirty="0" err="1"/>
              <a:t>this.height</a:t>
            </a:r>
            <a:r>
              <a:rPr kumimoji="1" lang="en-US" altLang="ja-JP" dirty="0"/>
              <a:t>); 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class Square extends Rectangle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public Square(double x, double y, double size)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super(x, y, size, size);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public class </a:t>
            </a:r>
            <a:r>
              <a:rPr kumimoji="1" lang="en-US" altLang="ja-JP" dirty="0" err="1"/>
              <a:t>YourClassNameHere</a:t>
            </a:r>
            <a:r>
              <a:rPr kumimoji="1" lang="en-US" altLang="ja-JP" dirty="0"/>
              <a:t>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public static void main(String[] </a:t>
            </a:r>
            <a:r>
              <a:rPr kumimoji="1" lang="en-US" altLang="ja-JP" dirty="0" err="1"/>
              <a:t>args</a:t>
            </a:r>
            <a:r>
              <a:rPr kumimoji="1" lang="en-US" altLang="ja-JP" dirty="0"/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Rectangle a = new Rectangle(4, 8, 1, 2);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Rectangle b = new Rectangle(8, 10, 2, 1);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a.printout</a:t>
            </a:r>
            <a:r>
              <a:rPr kumimoji="1" lang="en-US" altLang="ja-JP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b.printout</a:t>
            </a:r>
            <a:r>
              <a:rPr kumimoji="1" lang="en-US" altLang="ja-JP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Square c = new Square(0, 3, 1);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Square d = new Square(1, 1, 2);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c.printout</a:t>
            </a:r>
            <a:r>
              <a:rPr kumimoji="1" lang="en-US" altLang="ja-JP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d.printout</a:t>
            </a:r>
            <a:r>
              <a:rPr kumimoji="1" lang="en-US" altLang="ja-JP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}</a:t>
            </a:r>
          </a:p>
          <a:p>
            <a:pPr marL="0" indent="0">
              <a:spcBef>
                <a:spcPts val="0"/>
              </a:spcBef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FC425B3-39B3-4473-B292-5C95FBA22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63416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DB4C55-DC9D-4EFB-B07B-0635FA829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ソースコード</a:t>
            </a:r>
            <a:r>
              <a:rPr lang="en-US" altLang="ja-JP" dirty="0"/>
              <a:t> (9-3)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D5EEF84-4ED2-4EBF-A8B4-65D4CCE8C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685800"/>
            <a:ext cx="8461208" cy="6110287"/>
          </a:xfrm>
        </p:spPr>
        <p:txBody>
          <a:bodyPr>
            <a:normAutofit fontScale="40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class Rectangle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double x;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double y;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double width;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double height;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public Rectangle(double x, double y, double width, double height)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this.x</a:t>
            </a:r>
            <a:r>
              <a:rPr kumimoji="1" lang="en-US" altLang="ja-JP" dirty="0"/>
              <a:t> = x;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this.y</a:t>
            </a:r>
            <a:r>
              <a:rPr kumimoji="1" lang="en-US" altLang="ja-JP" dirty="0"/>
              <a:t> = y;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this.width</a:t>
            </a:r>
            <a:r>
              <a:rPr kumimoji="1" lang="en-US" altLang="ja-JP" dirty="0"/>
              <a:t> = width;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this.height</a:t>
            </a:r>
            <a:r>
              <a:rPr kumimoji="1" lang="en-US" altLang="ja-JP" dirty="0"/>
              <a:t> = height;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public void printout()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System.out.println</a:t>
            </a:r>
            <a:r>
              <a:rPr kumimoji="1" lang="en-US" altLang="ja-JP" dirty="0"/>
              <a:t>(</a:t>
            </a:r>
            <a:r>
              <a:rPr kumimoji="1" lang="en-US" altLang="ja-JP" dirty="0" err="1"/>
              <a:t>this.x</a:t>
            </a:r>
            <a:r>
              <a:rPr kumimoji="1" lang="en-US" altLang="ja-JP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System.out.println</a:t>
            </a:r>
            <a:r>
              <a:rPr kumimoji="1" lang="en-US" altLang="ja-JP" dirty="0"/>
              <a:t>(</a:t>
            </a:r>
            <a:r>
              <a:rPr kumimoji="1" lang="en-US" altLang="ja-JP" dirty="0" err="1"/>
              <a:t>this.y</a:t>
            </a:r>
            <a:r>
              <a:rPr kumimoji="1" lang="en-US" altLang="ja-JP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System.out.println</a:t>
            </a:r>
            <a:r>
              <a:rPr kumimoji="1" lang="en-US" altLang="ja-JP" dirty="0"/>
              <a:t>(</a:t>
            </a:r>
            <a:r>
              <a:rPr kumimoji="1" lang="en-US" altLang="ja-JP" dirty="0" err="1"/>
              <a:t>this.width</a:t>
            </a:r>
            <a:r>
              <a:rPr kumimoji="1" lang="en-US" altLang="ja-JP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System.out.println</a:t>
            </a:r>
            <a:r>
              <a:rPr kumimoji="1" lang="en-US" altLang="ja-JP" dirty="0"/>
              <a:t>(</a:t>
            </a:r>
            <a:r>
              <a:rPr kumimoji="1" lang="en-US" altLang="ja-JP" dirty="0" err="1"/>
              <a:t>this.height</a:t>
            </a:r>
            <a:r>
              <a:rPr kumimoji="1" lang="en-US" altLang="ja-JP" dirty="0"/>
              <a:t>); 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class Square extends Rectangle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public Square(double x, double y, double size)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super(x, y, size, size);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public void printout()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System.out.println</a:t>
            </a:r>
            <a:r>
              <a:rPr kumimoji="1" lang="en-US" altLang="ja-JP" dirty="0"/>
              <a:t>(</a:t>
            </a:r>
            <a:r>
              <a:rPr kumimoji="1" lang="en-US" altLang="ja-JP" dirty="0" err="1"/>
              <a:t>this.x</a:t>
            </a:r>
            <a:r>
              <a:rPr kumimoji="1" lang="en-US" altLang="ja-JP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System.out.println</a:t>
            </a:r>
            <a:r>
              <a:rPr kumimoji="1" lang="en-US" altLang="ja-JP" dirty="0"/>
              <a:t>(</a:t>
            </a:r>
            <a:r>
              <a:rPr kumimoji="1" lang="en-US" altLang="ja-JP" dirty="0" err="1"/>
              <a:t>this.y</a:t>
            </a:r>
            <a:r>
              <a:rPr kumimoji="1" lang="en-US" altLang="ja-JP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System.out.println</a:t>
            </a:r>
            <a:r>
              <a:rPr kumimoji="1" lang="en-US" altLang="ja-JP" dirty="0"/>
              <a:t>(</a:t>
            </a:r>
            <a:r>
              <a:rPr kumimoji="1" lang="en-US" altLang="ja-JP" dirty="0" err="1"/>
              <a:t>this.width</a:t>
            </a:r>
            <a:r>
              <a:rPr kumimoji="1" lang="en-US" altLang="ja-JP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}    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public class </a:t>
            </a:r>
            <a:r>
              <a:rPr kumimoji="1" lang="en-US" altLang="ja-JP" dirty="0" err="1"/>
              <a:t>YourClassNameHere</a:t>
            </a:r>
            <a:r>
              <a:rPr kumimoji="1" lang="en-US" altLang="ja-JP" dirty="0"/>
              <a:t>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public static void main(String[] </a:t>
            </a:r>
            <a:r>
              <a:rPr kumimoji="1" lang="en-US" altLang="ja-JP" dirty="0" err="1"/>
              <a:t>args</a:t>
            </a:r>
            <a:r>
              <a:rPr kumimoji="1" lang="en-US" altLang="ja-JP" dirty="0"/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Rectangle a = new Rectangle(4, 8, 1, 2);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Rectangle b = new Rectangle(8, 10, 2, 1);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a.printout</a:t>
            </a:r>
            <a:r>
              <a:rPr kumimoji="1" lang="en-US" altLang="ja-JP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b.printout</a:t>
            </a:r>
            <a:r>
              <a:rPr kumimoji="1" lang="en-US" altLang="ja-JP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Square c = new Square(0, 3, 1);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Square d = new Square(1, 1, 2);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c.printout</a:t>
            </a:r>
            <a:r>
              <a:rPr kumimoji="1" lang="en-US" altLang="ja-JP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d.printout</a:t>
            </a:r>
            <a:r>
              <a:rPr kumimoji="1" lang="en-US" altLang="ja-JP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}</a:t>
            </a:r>
          </a:p>
          <a:p>
            <a:pPr marL="0" indent="0">
              <a:spcBef>
                <a:spcPts val="0"/>
              </a:spcBef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FC425B3-39B3-4473-B292-5C95FBA22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11084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DB4C55-DC9D-4EFB-B07B-0635FA829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ソースコード</a:t>
            </a:r>
            <a:r>
              <a:rPr lang="en-US" altLang="ja-JP" dirty="0"/>
              <a:t> (9-4)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D5EEF84-4ED2-4EBF-A8B4-65D4CCE8C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644894"/>
            <a:ext cx="8461208" cy="6151194"/>
          </a:xfrm>
        </p:spPr>
        <p:txBody>
          <a:bodyPr>
            <a:normAutofit fontScale="2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class Rectangle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double x;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double y;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double width;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double height;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public Rectangle(double x, double y, double width, double height)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this.x</a:t>
            </a:r>
            <a:r>
              <a:rPr kumimoji="1" lang="en-US" altLang="ja-JP" dirty="0"/>
              <a:t> = x;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this.y</a:t>
            </a:r>
            <a:r>
              <a:rPr kumimoji="1" lang="en-US" altLang="ja-JP" dirty="0"/>
              <a:t> = y;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this.width</a:t>
            </a:r>
            <a:r>
              <a:rPr kumimoji="1" lang="en-US" altLang="ja-JP" dirty="0"/>
              <a:t> = width;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this.height</a:t>
            </a:r>
            <a:r>
              <a:rPr kumimoji="1" lang="en-US" altLang="ja-JP" dirty="0"/>
              <a:t> = height;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public void printout()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System.out.println</a:t>
            </a:r>
            <a:r>
              <a:rPr kumimoji="1" lang="en-US" altLang="ja-JP" dirty="0"/>
              <a:t>(</a:t>
            </a:r>
            <a:r>
              <a:rPr kumimoji="1" lang="en-US" altLang="ja-JP" dirty="0" err="1"/>
              <a:t>this.x</a:t>
            </a:r>
            <a:r>
              <a:rPr kumimoji="1" lang="en-US" altLang="ja-JP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System.out.println</a:t>
            </a:r>
            <a:r>
              <a:rPr kumimoji="1" lang="en-US" altLang="ja-JP" dirty="0"/>
              <a:t>(</a:t>
            </a:r>
            <a:r>
              <a:rPr kumimoji="1" lang="en-US" altLang="ja-JP" dirty="0" err="1"/>
              <a:t>this.y</a:t>
            </a:r>
            <a:r>
              <a:rPr kumimoji="1" lang="en-US" altLang="ja-JP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System.out.println</a:t>
            </a:r>
            <a:r>
              <a:rPr kumimoji="1" lang="en-US" altLang="ja-JP" dirty="0"/>
              <a:t>(</a:t>
            </a:r>
            <a:r>
              <a:rPr kumimoji="1" lang="en-US" altLang="ja-JP" dirty="0" err="1"/>
              <a:t>this.width</a:t>
            </a:r>
            <a:r>
              <a:rPr kumimoji="1" lang="en-US" altLang="ja-JP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System.out.println</a:t>
            </a:r>
            <a:r>
              <a:rPr kumimoji="1" lang="en-US" altLang="ja-JP" dirty="0"/>
              <a:t>(</a:t>
            </a:r>
            <a:r>
              <a:rPr kumimoji="1" lang="en-US" altLang="ja-JP" dirty="0" err="1"/>
              <a:t>this.height</a:t>
            </a:r>
            <a:r>
              <a:rPr kumimoji="1" lang="en-US" altLang="ja-JP" dirty="0"/>
              <a:t>); 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class Square extends Rectangle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public Square(double x, double y, double size)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super(x, y, size, size);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public void printout()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System.out.println</a:t>
            </a:r>
            <a:r>
              <a:rPr kumimoji="1" lang="en-US" altLang="ja-JP" dirty="0"/>
              <a:t>(</a:t>
            </a:r>
            <a:r>
              <a:rPr kumimoji="1" lang="en-US" altLang="ja-JP" dirty="0" err="1"/>
              <a:t>this.x</a:t>
            </a:r>
            <a:r>
              <a:rPr kumimoji="1" lang="en-US" altLang="ja-JP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System.out.println</a:t>
            </a:r>
            <a:r>
              <a:rPr kumimoji="1" lang="en-US" altLang="ja-JP" dirty="0"/>
              <a:t>(</a:t>
            </a:r>
            <a:r>
              <a:rPr kumimoji="1" lang="en-US" altLang="ja-JP" dirty="0" err="1"/>
              <a:t>this.y</a:t>
            </a:r>
            <a:r>
              <a:rPr kumimoji="1" lang="en-US" altLang="ja-JP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System.out.println</a:t>
            </a:r>
            <a:r>
              <a:rPr kumimoji="1" lang="en-US" altLang="ja-JP" dirty="0"/>
              <a:t>(</a:t>
            </a:r>
            <a:r>
              <a:rPr kumimoji="1" lang="en-US" altLang="ja-JP" dirty="0" err="1"/>
              <a:t>this.width</a:t>
            </a:r>
            <a:r>
              <a:rPr kumimoji="1" lang="en-US" altLang="ja-JP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}    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class </a:t>
            </a:r>
            <a:r>
              <a:rPr kumimoji="1" lang="en-US" altLang="ja-JP" dirty="0" err="1"/>
              <a:t>ColorRectangle</a:t>
            </a:r>
            <a:r>
              <a:rPr kumimoji="1" lang="en-US" altLang="ja-JP" dirty="0"/>
              <a:t> extends Rectangle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String color;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public </a:t>
            </a:r>
            <a:r>
              <a:rPr kumimoji="1" lang="en-US" altLang="ja-JP" dirty="0" err="1"/>
              <a:t>ColorRectangle</a:t>
            </a:r>
            <a:r>
              <a:rPr kumimoji="1" lang="en-US" altLang="ja-JP" dirty="0"/>
              <a:t>(double x, double y, double width, double height, String color)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super(x, y, width, height);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this.color</a:t>
            </a:r>
            <a:r>
              <a:rPr kumimoji="1" lang="en-US" altLang="ja-JP" dirty="0"/>
              <a:t> = color;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public void printout()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System.out.println</a:t>
            </a:r>
            <a:r>
              <a:rPr kumimoji="1" lang="en-US" altLang="ja-JP" dirty="0"/>
              <a:t>(</a:t>
            </a:r>
            <a:r>
              <a:rPr kumimoji="1" lang="en-US" altLang="ja-JP" dirty="0" err="1"/>
              <a:t>this.x</a:t>
            </a:r>
            <a:r>
              <a:rPr kumimoji="1" lang="en-US" altLang="ja-JP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System.out.println</a:t>
            </a:r>
            <a:r>
              <a:rPr kumimoji="1" lang="en-US" altLang="ja-JP" dirty="0"/>
              <a:t>(</a:t>
            </a:r>
            <a:r>
              <a:rPr kumimoji="1" lang="en-US" altLang="ja-JP" dirty="0" err="1"/>
              <a:t>this.y</a:t>
            </a:r>
            <a:r>
              <a:rPr kumimoji="1" lang="en-US" altLang="ja-JP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System.out.println</a:t>
            </a:r>
            <a:r>
              <a:rPr kumimoji="1" lang="en-US" altLang="ja-JP" dirty="0"/>
              <a:t>(</a:t>
            </a:r>
            <a:r>
              <a:rPr kumimoji="1" lang="en-US" altLang="ja-JP" dirty="0" err="1"/>
              <a:t>this.width</a:t>
            </a:r>
            <a:r>
              <a:rPr kumimoji="1" lang="en-US" altLang="ja-JP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System.out.println</a:t>
            </a:r>
            <a:r>
              <a:rPr kumimoji="1" lang="en-US" altLang="ja-JP" dirty="0"/>
              <a:t>(</a:t>
            </a:r>
            <a:r>
              <a:rPr kumimoji="1" lang="en-US" altLang="ja-JP" dirty="0" err="1"/>
              <a:t>this.height</a:t>
            </a:r>
            <a:r>
              <a:rPr kumimoji="1" lang="en-US" altLang="ja-JP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System.out.println</a:t>
            </a:r>
            <a:r>
              <a:rPr kumimoji="1" lang="en-US" altLang="ja-JP" dirty="0"/>
              <a:t>(</a:t>
            </a:r>
            <a:r>
              <a:rPr kumimoji="1" lang="en-US" altLang="ja-JP" dirty="0" err="1"/>
              <a:t>this.color</a:t>
            </a:r>
            <a:r>
              <a:rPr kumimoji="1" lang="en-US" altLang="ja-JP" dirty="0"/>
              <a:t>);   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}    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public class </a:t>
            </a:r>
            <a:r>
              <a:rPr kumimoji="1" lang="en-US" altLang="ja-JP" dirty="0" err="1"/>
              <a:t>YourClassNameHere</a:t>
            </a:r>
            <a:r>
              <a:rPr kumimoji="1" lang="en-US" altLang="ja-JP" dirty="0"/>
              <a:t>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public static void main(String[] </a:t>
            </a:r>
            <a:r>
              <a:rPr kumimoji="1" lang="en-US" altLang="ja-JP" dirty="0" err="1"/>
              <a:t>args</a:t>
            </a:r>
            <a:r>
              <a:rPr kumimoji="1" lang="en-US" altLang="ja-JP" dirty="0"/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Rectangle a = new Rectangle(4, 8, 1, 2);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Rectangle b = new Rectangle(8, 10, 2, 1);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a.printout</a:t>
            </a:r>
            <a:r>
              <a:rPr kumimoji="1" lang="en-US" altLang="ja-JP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b.printout</a:t>
            </a:r>
            <a:r>
              <a:rPr kumimoji="1" lang="en-US" altLang="ja-JP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Square c = new Square(0, 3, 1);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Square d = new Square(1, 1, 2);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c.printout</a:t>
            </a:r>
            <a:r>
              <a:rPr kumimoji="1" lang="en-US" altLang="ja-JP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d.printout</a:t>
            </a:r>
            <a:r>
              <a:rPr kumimoji="1" lang="en-US" altLang="ja-JP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ColorRectangle</a:t>
            </a:r>
            <a:r>
              <a:rPr kumimoji="1" lang="en-US" altLang="ja-JP" dirty="0"/>
              <a:t> e = new </a:t>
            </a:r>
            <a:r>
              <a:rPr kumimoji="1" lang="en-US" altLang="ja-JP" dirty="0" err="1"/>
              <a:t>ColorRectangle</a:t>
            </a:r>
            <a:r>
              <a:rPr kumimoji="1" lang="en-US" altLang="ja-JP" dirty="0"/>
              <a:t>(0, 0, 1, 4, "Red");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e.printout</a:t>
            </a:r>
            <a:r>
              <a:rPr kumimoji="1" lang="en-US" altLang="ja-JP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}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FC425B3-39B3-4473-B292-5C95FBA22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2548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AD28412-C3CF-417F-AF3F-782DBC22F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93615B0C-416B-EC60-C854-C0BCEDF80D07}"/>
              </a:ext>
            </a:extLst>
          </p:cNvPr>
          <p:cNvSpPr/>
          <p:nvPr/>
        </p:nvSpPr>
        <p:spPr>
          <a:xfrm>
            <a:off x="1291988" y="4453939"/>
            <a:ext cx="1383319" cy="122491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70529ED-D15D-573F-1821-7DF1EC13848B}"/>
              </a:ext>
            </a:extLst>
          </p:cNvPr>
          <p:cNvSpPr txBox="1"/>
          <p:nvPr/>
        </p:nvSpPr>
        <p:spPr>
          <a:xfrm>
            <a:off x="706661" y="5769550"/>
            <a:ext cx="325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半径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24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場所（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2, 4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色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green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50178CCF-4126-B811-907E-0E1F1E631664}"/>
              </a:ext>
            </a:extLst>
          </p:cNvPr>
          <p:cNvSpPr/>
          <p:nvPr/>
        </p:nvSpPr>
        <p:spPr>
          <a:xfrm>
            <a:off x="1620230" y="1704655"/>
            <a:ext cx="851783" cy="80613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5AAB91E-4782-C2BE-CAF6-C31380108EB1}"/>
              </a:ext>
            </a:extLst>
          </p:cNvPr>
          <p:cNvSpPr txBox="1"/>
          <p:nvPr/>
        </p:nvSpPr>
        <p:spPr>
          <a:xfrm>
            <a:off x="473366" y="2593765"/>
            <a:ext cx="4393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半径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24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場所（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8,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色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blue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DDB2E88-FD65-16F2-F871-78B39906C3B9}"/>
              </a:ext>
            </a:extLst>
          </p:cNvPr>
          <p:cNvSpPr txBox="1"/>
          <p:nvPr/>
        </p:nvSpPr>
        <p:spPr>
          <a:xfrm>
            <a:off x="4577580" y="2770304"/>
            <a:ext cx="3758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クラス定義のプログラム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B62E1D2-02FF-CF19-B27B-C0190805AA61}"/>
              </a:ext>
            </a:extLst>
          </p:cNvPr>
          <p:cNvSpPr txBox="1"/>
          <p:nvPr/>
        </p:nvSpPr>
        <p:spPr>
          <a:xfrm>
            <a:off x="1049456" y="524627"/>
            <a:ext cx="1899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solidFill>
                  <a:srgbClr val="FF0000"/>
                </a:solidFill>
              </a:rPr>
              <a:t>クラス </a:t>
            </a:r>
            <a:r>
              <a:rPr kumimoji="1" lang="en-US" altLang="ja-JP" sz="2800" b="1" dirty="0">
                <a:solidFill>
                  <a:srgbClr val="FF0000"/>
                </a:solidFill>
              </a:rPr>
              <a:t>Ball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53909A6-B6A0-4833-B64F-9B98E7471783}"/>
              </a:ext>
            </a:extLst>
          </p:cNvPr>
          <p:cNvSpPr txBox="1"/>
          <p:nvPr/>
        </p:nvSpPr>
        <p:spPr>
          <a:xfrm>
            <a:off x="1049456" y="4029027"/>
            <a:ext cx="2142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オブジェクト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3F5CC90-5559-47F9-9F25-E4BA28597159}"/>
              </a:ext>
            </a:extLst>
          </p:cNvPr>
          <p:cNvSpPr txBox="1"/>
          <p:nvPr/>
        </p:nvSpPr>
        <p:spPr>
          <a:xfrm>
            <a:off x="1116663" y="1233297"/>
            <a:ext cx="2142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オブジェクト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63DCCA63-CDEA-4FC3-BB8D-5A39F35FAC69}"/>
              </a:ext>
            </a:extLst>
          </p:cNvPr>
          <p:cNvSpPr/>
          <p:nvPr/>
        </p:nvSpPr>
        <p:spPr>
          <a:xfrm>
            <a:off x="136056" y="1164265"/>
            <a:ext cx="3987011" cy="5502349"/>
          </a:xfrm>
          <a:prstGeom prst="roundRect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6569BD0-75D0-4175-8DD6-32D76637D1EC}"/>
              </a:ext>
            </a:extLst>
          </p:cNvPr>
          <p:cNvSpPr txBox="1"/>
          <p:nvPr/>
        </p:nvSpPr>
        <p:spPr>
          <a:xfrm>
            <a:off x="4512892" y="4411810"/>
            <a:ext cx="4523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オブジェクト生成のプログラム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4F3C8C3-D9AB-4C9A-9F5F-C898125AA55D}"/>
              </a:ext>
            </a:extLst>
          </p:cNvPr>
          <p:cNvSpPr txBox="1"/>
          <p:nvPr/>
        </p:nvSpPr>
        <p:spPr>
          <a:xfrm>
            <a:off x="4484367" y="5894686"/>
            <a:ext cx="4523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メソッドアクセスのプログラム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2AB5C9F-5B04-6ECE-455E-DC67DCAC4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148" y="501484"/>
            <a:ext cx="3812837" cy="2210465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15C9558-E2CA-F21C-61AD-25C6DFC4EDB4}"/>
              </a:ext>
            </a:extLst>
          </p:cNvPr>
          <p:cNvSpPr txBox="1"/>
          <p:nvPr/>
        </p:nvSpPr>
        <p:spPr>
          <a:xfrm>
            <a:off x="4618024" y="3582312"/>
            <a:ext cx="4052610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b="1" dirty="0"/>
              <a:t>Ball a = new Ball(8, </a:t>
            </a:r>
            <a:r>
              <a:rPr lang="en-US" altLang="ja-JP" sz="2000" b="1" dirty="0"/>
              <a:t>10</a:t>
            </a:r>
            <a:r>
              <a:rPr kumimoji="1" lang="en-US" altLang="ja-JP" sz="2000" b="1" dirty="0"/>
              <a:t>, </a:t>
            </a:r>
            <a:r>
              <a:rPr lang="en-US" altLang="ja-JP" sz="2000" b="1" dirty="0"/>
              <a:t>1</a:t>
            </a:r>
            <a:r>
              <a:rPr kumimoji="1" lang="en-US" altLang="ja-JP" sz="2000" b="1" dirty="0"/>
              <a:t>, </a:t>
            </a:r>
            <a:r>
              <a:rPr lang="en-US" altLang="ja-JP" sz="2000" b="1" dirty="0"/>
              <a:t>"</a:t>
            </a:r>
            <a:r>
              <a:rPr kumimoji="1" lang="en-US" altLang="ja-JP" sz="2000" b="1" dirty="0"/>
              <a:t>blue");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b="1" dirty="0"/>
              <a:t>Ball b = new Ball(2, 4, 3, "green");</a:t>
            </a:r>
            <a:endParaRPr lang="ja-JP" altLang="en-US" sz="20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5F7C16B-8EFE-FD01-6431-BA4D8F65140E}"/>
              </a:ext>
            </a:extLst>
          </p:cNvPr>
          <p:cNvSpPr txBox="1"/>
          <p:nvPr/>
        </p:nvSpPr>
        <p:spPr>
          <a:xfrm>
            <a:off x="4599071" y="5063690"/>
            <a:ext cx="4071563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b="1" dirty="0" err="1"/>
              <a:t>a.printout</a:t>
            </a:r>
            <a:r>
              <a:rPr kumimoji="1" lang="en-US" altLang="ja-JP" sz="2000" b="1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b="1" dirty="0" err="1"/>
              <a:t>b.printout</a:t>
            </a:r>
            <a:r>
              <a:rPr kumimoji="1" lang="en-US" altLang="ja-JP" sz="2000" b="1" dirty="0"/>
              <a:t>();</a:t>
            </a:r>
            <a:endParaRPr lang="ja-JP" altLang="en-US" sz="2000" dirty="0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C5AF6D81-B821-DF67-E3D7-DDD1B4C68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Java </a:t>
            </a:r>
            <a:r>
              <a:rPr kumimoji="1" lang="ja-JP" altLang="en-US" dirty="0"/>
              <a:t>のクラス</a:t>
            </a:r>
          </a:p>
        </p:txBody>
      </p:sp>
    </p:spTree>
    <p:extLst>
      <p:ext uri="{BB962C8B-B14F-4D97-AF65-F5344CB8AC3E}">
        <p14:creationId xmlns:p14="http://schemas.microsoft.com/office/powerpoint/2010/main" val="1430445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486344-7B12-F0C3-DCD6-07CACBB5B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クラス定義のプログラム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C013BF7-76E4-0FF8-AE4A-4CB48F23F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A0BB64D-6C54-B0C0-5CF5-09FEBF887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134" y="589936"/>
            <a:ext cx="6858000" cy="3975877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CA40469-59D6-6A8E-7BFE-6DCD5332DE8B}"/>
              </a:ext>
            </a:extLst>
          </p:cNvPr>
          <p:cNvSpPr/>
          <p:nvPr/>
        </p:nvSpPr>
        <p:spPr>
          <a:xfrm>
            <a:off x="1897764" y="567142"/>
            <a:ext cx="587894" cy="277265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CC593F2-AEBA-9E33-EDC6-BD63300B4FE0}"/>
              </a:ext>
            </a:extLst>
          </p:cNvPr>
          <p:cNvSpPr/>
          <p:nvPr/>
        </p:nvSpPr>
        <p:spPr>
          <a:xfrm>
            <a:off x="1716282" y="1738282"/>
            <a:ext cx="6104395" cy="1308095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777EB92-1397-7E79-DB8D-F61011F109C2}"/>
              </a:ext>
            </a:extLst>
          </p:cNvPr>
          <p:cNvSpPr/>
          <p:nvPr/>
        </p:nvSpPr>
        <p:spPr>
          <a:xfrm>
            <a:off x="1716282" y="3092532"/>
            <a:ext cx="4291385" cy="1269922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81A0C4B-B62A-DD72-E572-210489382A09}"/>
              </a:ext>
            </a:extLst>
          </p:cNvPr>
          <p:cNvSpPr txBox="1"/>
          <p:nvPr/>
        </p:nvSpPr>
        <p:spPr>
          <a:xfrm>
            <a:off x="2571231" y="503019"/>
            <a:ext cx="2021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クラス名</a:t>
            </a:r>
            <a:r>
              <a:rPr kumimoji="1" lang="en-US" altLang="ja-JP" sz="2400" dirty="0">
                <a:solidFill>
                  <a:srgbClr val="FF0000"/>
                </a:solidFill>
              </a:rPr>
              <a:t>: Ball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1D281E5-B9BB-43C1-3F06-E9BF46EC2C21}"/>
              </a:ext>
            </a:extLst>
          </p:cNvPr>
          <p:cNvSpPr txBox="1"/>
          <p:nvPr/>
        </p:nvSpPr>
        <p:spPr>
          <a:xfrm>
            <a:off x="6007667" y="1225786"/>
            <a:ext cx="2021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メソッド</a:t>
            </a:r>
            <a:r>
              <a:rPr kumimoji="1" lang="en-US" altLang="ja-JP" sz="2400" dirty="0">
                <a:solidFill>
                  <a:srgbClr val="FF0000"/>
                </a:solidFill>
              </a:rPr>
              <a:t>: Ball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0B61BCB-5043-47E4-CA7B-B656142034B3}"/>
              </a:ext>
            </a:extLst>
          </p:cNvPr>
          <p:cNvSpPr txBox="1"/>
          <p:nvPr/>
        </p:nvSpPr>
        <p:spPr>
          <a:xfrm>
            <a:off x="6098155" y="3589142"/>
            <a:ext cx="2591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メソッド</a:t>
            </a:r>
            <a:r>
              <a:rPr kumimoji="1" lang="en-US" altLang="ja-JP" sz="2400" dirty="0">
                <a:solidFill>
                  <a:srgbClr val="FF0000"/>
                </a:solidFill>
              </a:rPr>
              <a:t>: printout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5" name="コンテンツ プレースホルダー 2">
            <a:extLst>
              <a:ext uri="{FF2B5EF4-FFF2-40B4-BE49-F238E27FC236}">
                <a16:creationId xmlns:a16="http://schemas.microsoft.com/office/drawing/2014/main" id="{B59F4080-735B-C39F-DA17-7F1E24173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63" y="4747515"/>
            <a:ext cx="8941425" cy="5338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このクラス定義を使用した，</a:t>
            </a:r>
            <a:r>
              <a:rPr lang="ja-JP" altLang="en-US" b="1" dirty="0">
                <a:solidFill>
                  <a:srgbClr val="C00000"/>
                </a:solidFill>
              </a:rPr>
              <a:t>オブジェクト</a:t>
            </a:r>
            <a:r>
              <a:rPr lang="ja-JP" altLang="en-US" dirty="0"/>
              <a:t>の生成</a:t>
            </a:r>
            <a:endParaRPr lang="en-US" altLang="ja-JP" dirty="0"/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10C1C70E-36B3-7839-5568-A8BB9F9BA8B6}"/>
              </a:ext>
            </a:extLst>
          </p:cNvPr>
          <p:cNvGrpSpPr/>
          <p:nvPr/>
        </p:nvGrpSpPr>
        <p:grpSpPr>
          <a:xfrm>
            <a:off x="-383055" y="4890759"/>
            <a:ext cx="5277361" cy="1712681"/>
            <a:chOff x="1190345" y="1525042"/>
            <a:chExt cx="5277361" cy="1712681"/>
          </a:xfrm>
        </p:grpSpPr>
        <p:sp>
          <p:nvSpPr>
            <p:cNvPr id="17" name="コンテンツ プレースホルダー 2">
              <a:extLst>
                <a:ext uri="{FF2B5EF4-FFF2-40B4-BE49-F238E27FC236}">
                  <a16:creationId xmlns:a16="http://schemas.microsoft.com/office/drawing/2014/main" id="{E3CA96AE-C8B5-1940-3790-EB7FF74896B1}"/>
                </a:ext>
              </a:extLst>
            </p:cNvPr>
            <p:cNvSpPr txBox="1">
              <a:spLocks/>
            </p:cNvSpPr>
            <p:nvPr/>
          </p:nvSpPr>
          <p:spPr>
            <a:xfrm>
              <a:off x="1190345" y="1525042"/>
              <a:ext cx="5277361" cy="1193873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 kern="12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S" altLang="ja-JP" sz="3000" dirty="0">
                <a:latin typeface="Arial" panose="020B0604020202020204" pitchFamily="34" charset="0"/>
              </a:endParaRPr>
            </a:p>
            <a:p>
              <a:pPr marL="0" indent="0">
                <a:buNone/>
              </a:pPr>
              <a:r>
                <a:rPr lang="en-US" altLang="ja-JP" sz="2400" b="1" dirty="0">
                  <a:latin typeface="Arial" panose="020B0604020202020204" pitchFamily="34" charset="0"/>
                </a:rPr>
                <a:t>        a  8     10    1    "red"</a:t>
              </a:r>
            </a:p>
            <a:p>
              <a:pPr marL="0" indent="0">
                <a:buNone/>
              </a:pPr>
              <a:r>
                <a:rPr lang="en-US" altLang="ja-JP" sz="2400" b="1" dirty="0">
                  <a:latin typeface="Arial" panose="020B0604020202020204" pitchFamily="34" charset="0"/>
                </a:rPr>
                <a:t>        b  2     4      3    "green"</a:t>
              </a:r>
              <a:endParaRPr lang="ja-JP" altLang="en-US" sz="2400" b="1" dirty="0">
                <a:latin typeface="Arial" panose="020B0604020202020204" pitchFamily="34" charset="0"/>
              </a:endParaRP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F3DFC254-E0EC-6BA1-4604-C69AADD4AB43}"/>
                </a:ext>
              </a:extLst>
            </p:cNvPr>
            <p:cNvSpPr/>
            <p:nvPr/>
          </p:nvSpPr>
          <p:spPr>
            <a:xfrm>
              <a:off x="2161220" y="2103478"/>
              <a:ext cx="3201672" cy="29251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kumimoji="1" lang="ja-JP" altLang="en-US" sz="2400"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99BA6F19-77F4-F0AB-D5E7-6607C0A2F8BD}"/>
                </a:ext>
              </a:extLst>
            </p:cNvPr>
            <p:cNvSpPr/>
            <p:nvPr/>
          </p:nvSpPr>
          <p:spPr>
            <a:xfrm>
              <a:off x="2161219" y="2513052"/>
              <a:ext cx="3201672" cy="33250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kumimoji="1" lang="ja-JP" altLang="en-US" sz="2400"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E9B73EE2-F342-4254-DA2B-B65D7001392C}"/>
                </a:ext>
              </a:extLst>
            </p:cNvPr>
            <p:cNvCxnSpPr/>
            <p:nvPr/>
          </p:nvCxnSpPr>
          <p:spPr>
            <a:xfrm>
              <a:off x="2647104" y="2096219"/>
              <a:ext cx="2858" cy="3325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D127501C-76ED-661B-30D4-07A33EE03604}"/>
                </a:ext>
              </a:extLst>
            </p:cNvPr>
            <p:cNvCxnSpPr/>
            <p:nvPr/>
          </p:nvCxnSpPr>
          <p:spPr>
            <a:xfrm>
              <a:off x="3289682" y="2093325"/>
              <a:ext cx="2858" cy="3325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3264BDAA-F9EB-112E-EF84-0E1DB7BBDAAA}"/>
                </a:ext>
              </a:extLst>
            </p:cNvPr>
            <p:cNvCxnSpPr/>
            <p:nvPr/>
          </p:nvCxnSpPr>
          <p:spPr>
            <a:xfrm>
              <a:off x="2647104" y="2510260"/>
              <a:ext cx="2858" cy="3325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064A7C93-269D-464C-8797-A4B1A7018026}"/>
                </a:ext>
              </a:extLst>
            </p:cNvPr>
            <p:cNvCxnSpPr/>
            <p:nvPr/>
          </p:nvCxnSpPr>
          <p:spPr>
            <a:xfrm>
              <a:off x="3297810" y="2520153"/>
              <a:ext cx="2858" cy="3325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3E09133B-13B4-B070-2AC4-7453B6CA427C}"/>
                </a:ext>
              </a:extLst>
            </p:cNvPr>
            <p:cNvSpPr txBox="1"/>
            <p:nvPr/>
          </p:nvSpPr>
          <p:spPr>
            <a:xfrm>
              <a:off x="2218463" y="2776058"/>
              <a:ext cx="2937022" cy="46166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kumimoji="1" lang="en-US" altLang="ja-JP" sz="24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メイリオ" panose="020B0604030504040204" pitchFamily="50" charset="-128"/>
                </a:rPr>
                <a:t>x      y     r      color</a:t>
              </a:r>
              <a:endParaRPr kumimoji="1" lang="ja-JP" altLang="en-US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78BC5578-B80A-5506-375B-B4F97AD5C7EF}"/>
                </a:ext>
              </a:extLst>
            </p:cNvPr>
            <p:cNvCxnSpPr/>
            <p:nvPr/>
          </p:nvCxnSpPr>
          <p:spPr>
            <a:xfrm>
              <a:off x="3889757" y="2093325"/>
              <a:ext cx="2858" cy="3325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C5D95EE8-B771-DC8F-C0F8-0BD5954CE1D0}"/>
                </a:ext>
              </a:extLst>
            </p:cNvPr>
            <p:cNvCxnSpPr/>
            <p:nvPr/>
          </p:nvCxnSpPr>
          <p:spPr>
            <a:xfrm>
              <a:off x="3894811" y="2502790"/>
              <a:ext cx="2858" cy="3325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E922A29-BECC-FBDD-5700-0D4BE929A14B}"/>
              </a:ext>
            </a:extLst>
          </p:cNvPr>
          <p:cNvSpPr txBox="1"/>
          <p:nvPr/>
        </p:nvSpPr>
        <p:spPr>
          <a:xfrm>
            <a:off x="5504767" y="6254690"/>
            <a:ext cx="2246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Java</a:t>
            </a:r>
            <a:r>
              <a:rPr kumimoji="1" lang="ja-JP" altLang="en-US" sz="2400" dirty="0"/>
              <a:t>プログラム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C028B30-D6D4-CBE1-DF97-85898858EF8F}"/>
              </a:ext>
            </a:extLst>
          </p:cNvPr>
          <p:cNvSpPr txBox="1"/>
          <p:nvPr/>
        </p:nvSpPr>
        <p:spPr>
          <a:xfrm>
            <a:off x="4748815" y="5541683"/>
            <a:ext cx="3940627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b="1" dirty="0"/>
              <a:t>Ball a = new Ball(8, </a:t>
            </a:r>
            <a:r>
              <a:rPr lang="en-US" altLang="ja-JP" sz="2000" b="1" dirty="0"/>
              <a:t>10</a:t>
            </a:r>
            <a:r>
              <a:rPr kumimoji="1" lang="en-US" altLang="ja-JP" sz="2000" b="1" dirty="0"/>
              <a:t>, </a:t>
            </a:r>
            <a:r>
              <a:rPr lang="en-US" altLang="ja-JP" sz="2000" b="1" dirty="0"/>
              <a:t>1</a:t>
            </a:r>
            <a:r>
              <a:rPr kumimoji="1" lang="en-US" altLang="ja-JP" sz="2000" b="1" dirty="0"/>
              <a:t>, </a:t>
            </a:r>
            <a:r>
              <a:rPr lang="en-US" altLang="ja-JP" sz="2000" b="1" dirty="0"/>
              <a:t>"</a:t>
            </a:r>
            <a:r>
              <a:rPr kumimoji="1" lang="en-US" altLang="ja-JP" sz="2000" b="1" dirty="0"/>
              <a:t>blue");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b="1" dirty="0"/>
              <a:t>Ball b = new Ball(2, 4, 3, "green");</a:t>
            </a:r>
            <a:endParaRPr lang="ja-JP" altLang="en-US" sz="2000" dirty="0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3F00FF72-41D2-2E74-3634-A2FB4FCBBB86}"/>
              </a:ext>
            </a:extLst>
          </p:cNvPr>
          <p:cNvSpPr/>
          <p:nvPr/>
        </p:nvSpPr>
        <p:spPr>
          <a:xfrm>
            <a:off x="1724410" y="867201"/>
            <a:ext cx="2021707" cy="871081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DF19ABF-0969-ABDD-3ED6-EAD5107DFC1B}"/>
              </a:ext>
            </a:extLst>
          </p:cNvPr>
          <p:cNvSpPr txBox="1"/>
          <p:nvPr/>
        </p:nvSpPr>
        <p:spPr>
          <a:xfrm>
            <a:off x="3707720" y="1011439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4</a:t>
            </a:r>
            <a:r>
              <a:rPr kumimoji="1" lang="ja-JP" altLang="en-US" sz="2400" dirty="0">
                <a:solidFill>
                  <a:srgbClr val="FF0000"/>
                </a:solidFill>
              </a:rPr>
              <a:t>つの属性</a:t>
            </a:r>
          </a:p>
        </p:txBody>
      </p:sp>
    </p:spTree>
    <p:extLst>
      <p:ext uri="{BB962C8B-B14F-4D97-AF65-F5344CB8AC3E}">
        <p14:creationId xmlns:p14="http://schemas.microsoft.com/office/powerpoint/2010/main" val="810987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メソッド</a:t>
            </a:r>
            <a:r>
              <a:rPr lang="ja-JP" altLang="en-US" dirty="0"/>
              <a:t>アクセス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EFE0467-0962-4A2C-8D46-82FDAD73C311}"/>
              </a:ext>
            </a:extLst>
          </p:cNvPr>
          <p:cNvSpPr/>
          <p:nvPr/>
        </p:nvSpPr>
        <p:spPr>
          <a:xfrm>
            <a:off x="1013494" y="3234460"/>
            <a:ext cx="6494925" cy="138499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	</a:t>
            </a:r>
            <a:r>
              <a:rPr kumimoji="1" lang="en-US" altLang="ja-JP" sz="28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a</a:t>
            </a:r>
            <a:r>
              <a:rPr kumimoji="1" lang="en-US" altLang="ja-JP" sz="28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1" lang="ja-JP" altLang="en-US" sz="28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や </a:t>
            </a:r>
            <a:r>
              <a:rPr kumimoji="1" lang="en-US" altLang="ja-JP" sz="28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b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		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オブジェクト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	</a:t>
            </a:r>
            <a:r>
              <a:rPr lang="en-US" altLang="ja-JP" sz="28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printout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() 	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メソッド</a:t>
            </a:r>
            <a:endParaRPr kumimoji="0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	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間を「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.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」で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区切って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いる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AF223E-1579-421F-AD51-C18E72DA0A4C}"/>
              </a:ext>
            </a:extLst>
          </p:cNvPr>
          <p:cNvSpPr txBox="1"/>
          <p:nvPr/>
        </p:nvSpPr>
        <p:spPr>
          <a:xfrm>
            <a:off x="5575492" y="1533864"/>
            <a:ext cx="3103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Java</a:t>
            </a:r>
            <a:r>
              <a:rPr kumimoji="1" lang="ja-JP" alt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プログラム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5545BB-0904-3D0F-82C8-60E5DEC50FEB}"/>
              </a:ext>
            </a:extLst>
          </p:cNvPr>
          <p:cNvSpPr txBox="1"/>
          <p:nvPr/>
        </p:nvSpPr>
        <p:spPr>
          <a:xfrm>
            <a:off x="1122447" y="1345215"/>
            <a:ext cx="4197266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kumimoji="1" lang="en-US" altLang="ja-JP" sz="2800" b="1" dirty="0" err="1"/>
              <a:t>a.printout</a:t>
            </a:r>
            <a:r>
              <a:rPr kumimoji="1" lang="en-US" altLang="ja-JP" sz="2800" b="1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800" b="1" dirty="0" err="1"/>
              <a:t>b.printout</a:t>
            </a:r>
            <a:r>
              <a:rPr kumimoji="1" lang="en-US" altLang="ja-JP" sz="2800" b="1" dirty="0"/>
              <a:t>();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987816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4A11C103-4493-46AF-838D-F7407C19E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156" y="4381196"/>
            <a:ext cx="5452712" cy="225131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Java Tutor </a:t>
            </a:r>
            <a:r>
              <a:rPr lang="ja-JP" altLang="en-US" dirty="0"/>
              <a:t>の起動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1395" y="971195"/>
            <a:ext cx="8678719" cy="50068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ja-JP" altLang="en-US" b="1" dirty="0"/>
              <a:t>ウェブブラウザ</a:t>
            </a:r>
            <a:r>
              <a:rPr lang="ja-JP" altLang="en-US" dirty="0"/>
              <a:t>を起動する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</a:t>
            </a:r>
            <a:r>
              <a:rPr lang="en-US" altLang="ja-JP" b="1" dirty="0"/>
              <a:t>Java Tutor </a:t>
            </a:r>
            <a:r>
              <a:rPr lang="ja-JP" altLang="en-US" dirty="0"/>
              <a:t>を使いたいので，次の </a:t>
            </a:r>
            <a:r>
              <a:rPr lang="en-US" altLang="ja-JP" dirty="0"/>
              <a:t>URL </a:t>
            </a:r>
            <a:r>
              <a:rPr lang="ja-JP" altLang="en-US" dirty="0"/>
              <a:t>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/>
              <a:t>http://</a:t>
            </a:r>
            <a:r>
              <a:rPr lang="en-US" altLang="ja-JP" b="1" dirty="0" err="1"/>
              <a:t>www.pythontutor.com</a:t>
            </a:r>
            <a:r>
              <a:rPr lang="en-US" altLang="ja-JP" b="1" dirty="0"/>
              <a:t>/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③ 「</a:t>
            </a:r>
            <a:r>
              <a:rPr lang="en-US" altLang="ja-JP" b="1" dirty="0"/>
              <a:t>Java</a:t>
            </a:r>
            <a:r>
              <a:rPr lang="ja-JP" altLang="en-US" dirty="0"/>
              <a:t>」をクリック　⇒ </a:t>
            </a:r>
            <a:r>
              <a:rPr lang="ja-JP" altLang="en-US" b="1" dirty="0"/>
              <a:t>編集画面</a:t>
            </a:r>
            <a:r>
              <a:rPr lang="ja-JP" altLang="en-US" dirty="0"/>
              <a:t>が開く　　</a:t>
            </a:r>
            <a:endParaRPr lang="en-US" altLang="ja-JP" dirty="0"/>
          </a:p>
        </p:txBody>
      </p:sp>
      <p:sp>
        <p:nvSpPr>
          <p:cNvPr id="10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ED950E6-79B1-88B3-39D0-D6A663465B5D}"/>
              </a:ext>
            </a:extLst>
          </p:cNvPr>
          <p:cNvSpPr/>
          <p:nvPr/>
        </p:nvSpPr>
        <p:spPr>
          <a:xfrm>
            <a:off x="4737461" y="5506851"/>
            <a:ext cx="738118" cy="3420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9822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図 27">
            <a:extLst>
              <a:ext uri="{FF2B5EF4-FFF2-40B4-BE49-F238E27FC236}">
                <a16:creationId xmlns:a16="http://schemas.microsoft.com/office/drawing/2014/main" id="{F100C7CB-B493-BF1F-EF73-DF9F883C7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787" y="4254773"/>
            <a:ext cx="2365501" cy="18269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94F64D8F-E460-4AEA-411D-0AB2D6C82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14" y="681021"/>
            <a:ext cx="3194214" cy="310213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31AA0F7E-E836-5149-588E-F0473225AB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6725" y="996687"/>
            <a:ext cx="3286294" cy="257188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Java Tutor </a:t>
            </a:r>
            <a:r>
              <a:rPr lang="ja-JP" altLang="en-US" dirty="0" err="1"/>
              <a:t>での</a:t>
            </a:r>
            <a:r>
              <a:rPr lang="ja-JP" altLang="en-US" dirty="0"/>
              <a:t>プログラム実行手順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470705" y="3336297"/>
            <a:ext cx="1320220" cy="44685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4087149" y="1614948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879344" y="859638"/>
            <a:ext cx="2948990" cy="114962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右矢印 20"/>
          <p:cNvSpPr/>
          <p:nvPr/>
        </p:nvSpPr>
        <p:spPr>
          <a:xfrm>
            <a:off x="8123063" y="1614948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6147914" y="5262289"/>
            <a:ext cx="1003736" cy="33454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コンテンツ プレースホルダー 2"/>
          <p:cNvSpPr txBox="1">
            <a:spLocks/>
          </p:cNvSpPr>
          <p:nvPr/>
        </p:nvSpPr>
        <p:spPr>
          <a:xfrm>
            <a:off x="26739" y="3844210"/>
            <a:ext cx="4767836" cy="706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(1)</a:t>
            </a:r>
            <a:r>
              <a:rPr lang="ja-JP" altLang="en-US" sz="2400" dirty="0">
                <a:latin typeface="Arial" panose="020B0604020202020204" pitchFamily="34" charset="0"/>
              </a:rPr>
              <a:t>「</a:t>
            </a:r>
            <a:r>
              <a:rPr lang="en-US" altLang="ja-JP" sz="2400" b="1" dirty="0">
                <a:latin typeface="Arial" panose="020B0604020202020204" pitchFamily="34" charset="0"/>
              </a:rPr>
              <a:t>Visualize Execution</a:t>
            </a:r>
            <a:r>
              <a:rPr lang="ja-JP" altLang="en-US" sz="2400" dirty="0">
                <a:latin typeface="Arial" panose="020B0604020202020204" pitchFamily="34" charset="0"/>
              </a:rPr>
              <a:t>」をクリックして</a:t>
            </a:r>
            <a:r>
              <a:rPr lang="ja-JP" altLang="en-US" sz="2400" b="1" dirty="0">
                <a:latin typeface="Arial" panose="020B0604020202020204" pitchFamily="34" charset="0"/>
              </a:rPr>
              <a:t>実行画面</a:t>
            </a:r>
            <a:r>
              <a:rPr lang="ja-JP" altLang="en-US" sz="2400" dirty="0">
                <a:latin typeface="Arial" panose="020B0604020202020204" pitchFamily="34" charset="0"/>
              </a:rPr>
              <a:t>に切り替える</a:t>
            </a: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</p:txBody>
      </p:sp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5060115" y="3900275"/>
            <a:ext cx="4288086" cy="7906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(2)</a:t>
            </a:r>
            <a:r>
              <a:rPr lang="ja-JP" altLang="en-US" sz="2400" dirty="0">
                <a:latin typeface="Arial" panose="020B0604020202020204" pitchFamily="34" charset="0"/>
              </a:rPr>
              <a:t>「</a:t>
            </a:r>
            <a:r>
              <a:rPr lang="en-US" altLang="ja-JP" sz="2400" b="1" dirty="0">
                <a:latin typeface="Arial" panose="020B0604020202020204" pitchFamily="34" charset="0"/>
              </a:rPr>
              <a:t>Last</a:t>
            </a:r>
            <a:r>
              <a:rPr lang="ja-JP" altLang="en-US" sz="2400" dirty="0">
                <a:latin typeface="Arial" panose="020B0604020202020204" pitchFamily="34" charset="0"/>
              </a:rPr>
              <a:t>」をクリック．</a:t>
            </a: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</p:txBody>
      </p:sp>
      <p:sp>
        <p:nvSpPr>
          <p:cNvPr id="22" name="コンテンツ プレースホルダー 2"/>
          <p:cNvSpPr txBox="1">
            <a:spLocks/>
          </p:cNvSpPr>
          <p:nvPr/>
        </p:nvSpPr>
        <p:spPr>
          <a:xfrm>
            <a:off x="757830" y="6302804"/>
            <a:ext cx="3535591" cy="5551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(3)</a:t>
            </a:r>
            <a:r>
              <a:rPr lang="ja-JP" altLang="en-US" sz="2400" dirty="0">
                <a:latin typeface="Arial" panose="020B0604020202020204" pitchFamily="34" charset="0"/>
              </a:rPr>
              <a:t> </a:t>
            </a:r>
            <a:r>
              <a:rPr lang="ja-JP" altLang="en-US" sz="2400" b="1" u="sng" dirty="0">
                <a:latin typeface="Arial" panose="020B0604020202020204" pitchFamily="34" charset="0"/>
              </a:rPr>
              <a:t>実行結果を確認</a:t>
            </a:r>
            <a:r>
              <a:rPr lang="ja-JP" altLang="en-US" sz="2400" dirty="0">
                <a:latin typeface="Arial" panose="020B0604020202020204" pitchFamily="34" charset="0"/>
              </a:rPr>
              <a:t>する．</a:t>
            </a: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</p:txBody>
      </p:sp>
      <p:sp>
        <p:nvSpPr>
          <p:cNvPr id="23" name="右矢印 22"/>
          <p:cNvSpPr/>
          <p:nvPr/>
        </p:nvSpPr>
        <p:spPr>
          <a:xfrm>
            <a:off x="4414935" y="4889607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6" name="右矢印 25"/>
          <p:cNvSpPr/>
          <p:nvPr/>
        </p:nvSpPr>
        <p:spPr>
          <a:xfrm>
            <a:off x="730619" y="4889607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B03CA64-8A7B-4BAF-8186-CFF3A92AE959}"/>
              </a:ext>
            </a:extLst>
          </p:cNvPr>
          <p:cNvSpPr txBox="1"/>
          <p:nvPr/>
        </p:nvSpPr>
        <p:spPr>
          <a:xfrm>
            <a:off x="5472223" y="60817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9F44D06-D09A-4A57-8467-778ED6D28523}"/>
              </a:ext>
            </a:extLst>
          </p:cNvPr>
          <p:cNvSpPr txBox="1"/>
          <p:nvPr/>
        </p:nvSpPr>
        <p:spPr>
          <a:xfrm>
            <a:off x="4414935" y="6081730"/>
            <a:ext cx="4052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(4)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Edit this code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」をクリックして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編集画面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に戻る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4A10BD86-7358-421F-AEB2-A8BB8BBDFF7F}"/>
              </a:ext>
            </a:extLst>
          </p:cNvPr>
          <p:cNvSpPr/>
          <p:nvPr/>
        </p:nvSpPr>
        <p:spPr>
          <a:xfrm>
            <a:off x="6840977" y="3136871"/>
            <a:ext cx="726361" cy="3197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62350835-17D3-9FA1-F012-41726681F1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1472" y="4612158"/>
            <a:ext cx="1870171" cy="168601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64724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1715</TotalTime>
  <Words>2985</Words>
  <Application>Microsoft Office PowerPoint</Application>
  <PresentationFormat>画面に合わせる (4:3)</PresentationFormat>
  <Paragraphs>508</Paragraphs>
  <Slides>46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46</vt:i4>
      </vt:variant>
    </vt:vector>
  </HeadingPairs>
  <TitlesOfParts>
    <vt:vector size="51" baseType="lpstr">
      <vt:lpstr>メイリオ</vt:lpstr>
      <vt:lpstr>游ゴシック</vt:lpstr>
      <vt:lpstr>Arial</vt:lpstr>
      <vt:lpstr>Calibri</vt:lpstr>
      <vt:lpstr>Office テーマ</vt:lpstr>
      <vt:lpstr>PowerPoint プレゼンテーション</vt:lpstr>
      <vt:lpstr>全体まとめ</vt:lpstr>
      <vt:lpstr>アウトライン</vt:lpstr>
      <vt:lpstr>クラスとオブジェクト</vt:lpstr>
      <vt:lpstr>Java のクラス</vt:lpstr>
      <vt:lpstr>クラス定義のプログラム</vt:lpstr>
      <vt:lpstr>メソッドアクセス</vt:lpstr>
      <vt:lpstr>Java Tutor の起動</vt:lpstr>
      <vt:lpstr>Java Tutor でのプログラム実行手順</vt:lpstr>
      <vt:lpstr>Java Tutor 使用上の注意点①</vt:lpstr>
      <vt:lpstr>Java Tutor 使用上の注意点②</vt:lpstr>
      <vt:lpstr>9-1. スーパークラス，サブクラス</vt:lpstr>
      <vt:lpstr>スーパークラスとサブクラス</vt:lpstr>
      <vt:lpstr>長方形と正方形</vt:lpstr>
      <vt:lpstr>長方形と正方形</vt:lpstr>
      <vt:lpstr>スーパークラスとサブクラス</vt:lpstr>
      <vt:lpstr>スーパークラス，サブクラス</vt:lpstr>
      <vt:lpstr>スーパークラス，サブクラスの例</vt:lpstr>
      <vt:lpstr>9-2. スーパークラス，サブクラスの Java プログラム，継承 </vt:lpstr>
      <vt:lpstr>Java でのクラス定義</vt:lpstr>
      <vt:lpstr>「長方形」のクラス定義の例</vt:lpstr>
      <vt:lpstr>継承</vt:lpstr>
      <vt:lpstr>「正方形」のクラス定義の例</vt:lpstr>
      <vt:lpstr>キーワード</vt:lpstr>
      <vt:lpstr>演習</vt:lpstr>
      <vt:lpstr>PowerPoint プレゼンテーション</vt:lpstr>
      <vt:lpstr>PowerPoint プレゼンテーション</vt:lpstr>
      <vt:lpstr>PowerPoint プレゼンテーション</vt:lpstr>
      <vt:lpstr>9-3. メソッドのオーバーライド</vt:lpstr>
      <vt:lpstr>メソッドのオーバーライド</vt:lpstr>
      <vt:lpstr>「正方形」のクラス定義の例</vt:lpstr>
      <vt:lpstr>演習</vt:lpstr>
      <vt:lpstr>PowerPoint プレゼンテーション</vt:lpstr>
      <vt:lpstr>PowerPoint プレゼンテーション</vt:lpstr>
      <vt:lpstr>9-4. サブクラスでの属性の追加</vt:lpstr>
      <vt:lpstr>サブクラスでの属性，メソッドの追加</vt:lpstr>
      <vt:lpstr>「色付きの長方形」のクラス定義の例</vt:lpstr>
      <vt:lpstr>演習</vt:lpstr>
      <vt:lpstr>PowerPoint プレゼンテーション</vt:lpstr>
      <vt:lpstr>PowerPoint プレゼンテーション</vt:lpstr>
      <vt:lpstr>PowerPoint プレゼンテーション</vt:lpstr>
      <vt:lpstr>全体まとめ</vt:lpstr>
      <vt:lpstr>関連ページ</vt:lpstr>
      <vt:lpstr>ソースコード (9-2)</vt:lpstr>
      <vt:lpstr>ソースコード (9-3)</vt:lpstr>
      <vt:lpstr>ソースコード (9-4)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 プログラミングを学ぶ</dc:title>
  <dc:creator>kaneko kunihiko</dc:creator>
  <cp:lastModifiedBy>金子　邦彦</cp:lastModifiedBy>
  <cp:revision>156</cp:revision>
  <dcterms:created xsi:type="dcterms:W3CDTF">2019-11-02T00:06:04Z</dcterms:created>
  <dcterms:modified xsi:type="dcterms:W3CDTF">2024-12-03T13:05:52Z</dcterms:modified>
</cp:coreProperties>
</file>