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1392" r:id="rId2"/>
    <p:sldId id="906" r:id="rId3"/>
    <p:sldId id="1375" r:id="rId4"/>
    <p:sldId id="1403" r:id="rId5"/>
    <p:sldId id="1393" r:id="rId6"/>
    <p:sldId id="1376" r:id="rId7"/>
    <p:sldId id="1352" r:id="rId8"/>
    <p:sldId id="1377" r:id="rId9"/>
    <p:sldId id="1378" r:id="rId10"/>
    <p:sldId id="1379" r:id="rId11"/>
    <p:sldId id="965" r:id="rId12"/>
    <p:sldId id="1143" r:id="rId13"/>
    <p:sldId id="1380" r:id="rId14"/>
    <p:sldId id="1381" r:id="rId15"/>
    <p:sldId id="1382" r:id="rId16"/>
    <p:sldId id="1383" r:id="rId17"/>
    <p:sldId id="1384" r:id="rId18"/>
    <p:sldId id="1385" r:id="rId19"/>
    <p:sldId id="1348" r:id="rId20"/>
    <p:sldId id="1349" r:id="rId21"/>
    <p:sldId id="1386" r:id="rId22"/>
    <p:sldId id="1353" r:id="rId23"/>
    <p:sldId id="797" r:id="rId24"/>
    <p:sldId id="1394" r:id="rId25"/>
    <p:sldId id="1395" r:id="rId26"/>
    <p:sldId id="1401" r:id="rId27"/>
    <p:sldId id="1355" r:id="rId28"/>
    <p:sldId id="876" r:id="rId29"/>
    <p:sldId id="877" r:id="rId30"/>
    <p:sldId id="1358" r:id="rId31"/>
    <p:sldId id="891" r:id="rId32"/>
    <p:sldId id="1388" r:id="rId33"/>
    <p:sldId id="1389" r:id="rId34"/>
    <p:sldId id="1071" r:id="rId35"/>
    <p:sldId id="1390" r:id="rId36"/>
    <p:sldId id="1391" r:id="rId37"/>
    <p:sldId id="885" r:id="rId38"/>
    <p:sldId id="1400" r:id="rId39"/>
    <p:sldId id="1404" r:id="rId40"/>
    <p:sldId id="1399" r:id="rId41"/>
    <p:sldId id="1398" r:id="rId4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55" d="100"/>
          <a:sy n="55" d="100"/>
        </p:scale>
        <p:origin x="796" y="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822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B405A699-99A3-4A52-9CDC-C30447050A96}" type="slidenum">
              <a:rPr lang="en-US" altLang="ja-JP" sz="1200" smtClean="0"/>
              <a:pPr/>
              <a:t>11</a:t>
            </a:fld>
            <a:endParaRPr lang="en-US" altLang="ja-JP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2644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822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822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kkaneko.jp/pro/pi/index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visualgo.net/ja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pro/pi/index.html" TargetMode="External"/><Relationship Id="rId2" Type="http://schemas.openxmlformats.org/officeDocument/2006/relationships/hyperlink" Target="https://www.kkaneko.jp/pro/ji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kaneko.jp/pro/java/index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90" y="575000"/>
            <a:ext cx="5334428" cy="173993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2800" dirty="0">
                <a:solidFill>
                  <a:srgbClr val="C00000"/>
                </a:solidFill>
              </a:rPr>
              <a:t>pi-5. </a:t>
            </a:r>
            <a:r>
              <a:rPr lang="en-US" altLang="ja-JP" sz="2800" b="1" dirty="0">
                <a:solidFill>
                  <a:srgbClr val="C00000"/>
                </a:solidFill>
              </a:rPr>
              <a:t>Java</a:t>
            </a:r>
            <a:r>
              <a:rPr lang="ja-JP" altLang="en-US" sz="2800" b="1" dirty="0">
                <a:solidFill>
                  <a:srgbClr val="C00000"/>
                </a:solidFill>
              </a:rPr>
              <a:t>におけるコレクション：リストとマップ</a:t>
            </a:r>
            <a:br>
              <a:rPr lang="ja-JP" altLang="en-US" sz="2800" dirty="0"/>
            </a:br>
            <a:endParaRPr lang="ja-JP" altLang="en-US" sz="2800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34228F5D-B8DA-4C70-A1BB-FB639B49FF68}"/>
              </a:ext>
            </a:extLst>
          </p:cNvPr>
          <p:cNvSpPr txBox="1">
            <a:spLocks/>
          </p:cNvSpPr>
          <p:nvPr/>
        </p:nvSpPr>
        <p:spPr>
          <a:xfrm>
            <a:off x="192389" y="3292997"/>
            <a:ext cx="5334428" cy="15915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800" dirty="0">
                <a:solidFill>
                  <a:schemeClr val="tx1"/>
                </a:solidFill>
              </a:rPr>
              <a:t>トピックス：コレクション，リスト，</a:t>
            </a:r>
            <a:r>
              <a:rPr lang="en-US" altLang="ja-JP" sz="1800" dirty="0" err="1">
                <a:solidFill>
                  <a:schemeClr val="tx1"/>
                </a:solidFill>
              </a:rPr>
              <a:t>ArrayList</a:t>
            </a:r>
            <a:r>
              <a:rPr lang="ja-JP" altLang="en-US" sz="1800" dirty="0">
                <a:solidFill>
                  <a:schemeClr val="tx1"/>
                </a:solidFill>
              </a:rPr>
              <a:t>、マップ，</a:t>
            </a:r>
            <a:r>
              <a:rPr lang="en-US" altLang="ja-JP" sz="1800" dirty="0">
                <a:solidFill>
                  <a:schemeClr val="tx1"/>
                </a:solidFill>
              </a:rPr>
              <a:t>HashMap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1800" dirty="0">
                <a:solidFill>
                  <a:schemeClr val="tx1"/>
                </a:solidFill>
              </a:rPr>
              <a:t>URL: </a:t>
            </a:r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en-US" altLang="ja-JP" sz="1800" dirty="0" err="1">
                <a:solidFill>
                  <a:schemeClr val="tx1"/>
                </a:solidFill>
                <a:hlinkClick r:id="rId4"/>
              </a:rPr>
              <a:t>www.kkaneko.jp</a:t>
            </a:r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/pro/pi/</a:t>
            </a:r>
            <a:r>
              <a:rPr lang="en-US" altLang="ja-JP" sz="1800" dirty="0" err="1">
                <a:solidFill>
                  <a:schemeClr val="tx1"/>
                </a:solidFill>
                <a:hlinkClick r:id="rId4"/>
              </a:rPr>
              <a:t>index.html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800" dirty="0">
                <a:solidFill>
                  <a:schemeClr val="tx1"/>
                </a:solidFill>
              </a:rPr>
              <a:t>（</a:t>
            </a:r>
            <a:r>
              <a:rPr lang="en-US" altLang="ja-JP" sz="1800" dirty="0">
                <a:solidFill>
                  <a:schemeClr val="tx1"/>
                </a:solidFill>
              </a:rPr>
              <a:t>Java </a:t>
            </a:r>
            <a:r>
              <a:rPr lang="ja-JP" altLang="en-US" sz="1800" dirty="0">
                <a:solidFill>
                  <a:schemeClr val="tx1"/>
                </a:solidFill>
              </a:rPr>
              <a:t>の基本，スライド資料とプログラム例）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543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9919" y="1122363"/>
            <a:ext cx="859999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5-1.</a:t>
            </a:r>
            <a:r>
              <a:rPr lang="ja-JP" altLang="en-US" dirty="0"/>
              <a:t> リスト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56005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477" y="295975"/>
            <a:ext cx="5829300" cy="672704"/>
          </a:xfrm>
        </p:spPr>
        <p:txBody>
          <a:bodyPr/>
          <a:lstStyle/>
          <a:p>
            <a:pPr eaLnBrk="1" hangingPunct="1"/>
            <a:r>
              <a:rPr lang="ja-JP" altLang="en-US" dirty="0"/>
              <a:t>リスト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244" y="1094841"/>
            <a:ext cx="7750905" cy="2860933"/>
          </a:xfrm>
        </p:spPr>
        <p:txBody>
          <a:bodyPr>
            <a:normAutofit/>
          </a:bodyPr>
          <a:lstStyle/>
          <a:p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リスト</a:t>
            </a:r>
            <a:r>
              <a:rPr lang="ja-JP" altLang="en-US" dirty="0">
                <a:latin typeface="メイリオ" panose="020B0604030504040204" pitchFamily="50" charset="-128"/>
              </a:rPr>
              <a:t>は，</a:t>
            </a:r>
            <a:r>
              <a:rPr lang="ja-JP" altLang="en-US" b="1" u="sng" dirty="0">
                <a:solidFill>
                  <a:srgbClr val="FF0000"/>
                </a:solidFill>
                <a:latin typeface="メイリオ" panose="020B0604030504040204" pitchFamily="50" charset="-128"/>
              </a:rPr>
              <a:t>同じ型の要素の並び</a:t>
            </a:r>
            <a:endParaRPr lang="en-US" altLang="ja-JP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  <a:p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リスト</a:t>
            </a:r>
            <a:r>
              <a:rPr lang="ja-JP" altLang="en-US" dirty="0">
                <a:latin typeface="メイリオ" panose="020B0604030504040204" pitchFamily="50" charset="-128"/>
              </a:rPr>
              <a:t>の要素には</a:t>
            </a:r>
            <a:r>
              <a:rPr lang="ja-JP" altLang="en-US" b="1" u="sng" dirty="0">
                <a:solidFill>
                  <a:srgbClr val="FF0000"/>
                </a:solidFill>
                <a:latin typeface="メイリオ" panose="020B0604030504040204" pitchFamily="50" charset="-128"/>
              </a:rPr>
              <a:t>順序がある</a:t>
            </a:r>
            <a:r>
              <a:rPr lang="ja-JP" altLang="en-US" dirty="0">
                <a:latin typeface="メイリオ" panose="020B0604030504040204" pitchFamily="50" charset="-128"/>
              </a:rPr>
              <a:t>．</a:t>
            </a:r>
            <a:r>
              <a:rPr lang="ja-JP" altLang="en-US" dirty="0">
                <a:solidFill>
                  <a:schemeClr val="tx2"/>
                </a:solidFill>
                <a:latin typeface="メイリオ" panose="020B0604030504040204" pitchFamily="50" charset="-128"/>
              </a:rPr>
              <a:t>０から始まる番号</a:t>
            </a:r>
            <a:r>
              <a:rPr lang="ja-JP" altLang="en-US" dirty="0">
                <a:latin typeface="メイリオ" panose="020B0604030504040204" pitchFamily="50" charset="-128"/>
              </a:rPr>
              <a:t>（</a:t>
            </a: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添字</a:t>
            </a:r>
            <a:r>
              <a:rPr lang="ja-JP" altLang="en-US" dirty="0">
                <a:latin typeface="メイリオ" panose="020B0604030504040204" pitchFamily="50" charset="-128"/>
              </a:rPr>
              <a:t>）が付いている</a:t>
            </a:r>
            <a:endParaRPr lang="en-US" altLang="ja-JP" dirty="0">
              <a:latin typeface="メイリオ" panose="020B0604030504040204" pitchFamily="50" charset="-128"/>
            </a:endParaRPr>
          </a:p>
          <a:p>
            <a:r>
              <a:rPr lang="ja-JP" altLang="en-US" dirty="0">
                <a:latin typeface="Arial" panose="020B0604020202020204" pitchFamily="34" charset="0"/>
              </a:rPr>
              <a:t>要素の</a:t>
            </a:r>
            <a:r>
              <a:rPr lang="ja-JP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削除</a:t>
            </a:r>
            <a:r>
              <a:rPr lang="ja-JP" altLang="en-US" dirty="0">
                <a:latin typeface="Arial" panose="020B0604020202020204" pitchFamily="34" charset="0"/>
              </a:rPr>
              <a:t>，</a:t>
            </a:r>
            <a:r>
              <a:rPr lang="ja-JP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挿入</a:t>
            </a:r>
            <a:r>
              <a:rPr lang="ja-JP" altLang="en-US" dirty="0">
                <a:latin typeface="Arial" panose="020B0604020202020204" pitchFamily="34" charset="0"/>
              </a:rPr>
              <a:t>により</a:t>
            </a:r>
            <a:r>
              <a:rPr lang="ja-JP" altLang="en-US" b="1" u="sng" dirty="0">
                <a:solidFill>
                  <a:srgbClr val="FF0000"/>
                </a:solidFill>
                <a:latin typeface="Arial" panose="020B0604020202020204" pitchFamily="34" charset="0"/>
              </a:rPr>
              <a:t>サイズが増減</a:t>
            </a:r>
            <a:r>
              <a:rPr lang="ja-JP" altLang="en-US" dirty="0">
                <a:latin typeface="Arial" panose="020B0604020202020204" pitchFamily="34" charset="0"/>
              </a:rPr>
              <a:t>する</a:t>
            </a:r>
          </a:p>
          <a:p>
            <a:endParaRPr lang="en-US" altLang="ja-JP" dirty="0">
              <a:latin typeface="メイリオ" panose="020B0604030504040204" pitchFamily="50" charset="-128"/>
            </a:endParaRPr>
          </a:p>
          <a:p>
            <a:endParaRPr lang="ja-JP" altLang="en-US" dirty="0">
              <a:latin typeface="メイリオ" panose="020B0604030504040204" pitchFamily="50" charset="-128"/>
            </a:endParaRPr>
          </a:p>
        </p:txBody>
      </p:sp>
      <p:sp>
        <p:nvSpPr>
          <p:cNvPr id="1025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557213" indent="-214313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857250" indent="-171450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200150" indent="-171450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1543050" indent="-171450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8F441FC7-660E-4AC8-B334-EE5344BF3C68}" type="slidenum">
              <a:rPr lang="en-US" altLang="ja-JP" sz="1800"/>
              <a:pPr/>
              <a:t>11</a:t>
            </a:fld>
            <a:endParaRPr lang="en-US" altLang="ja-JP" sz="1800"/>
          </a:p>
        </p:txBody>
      </p:sp>
      <p:sp>
        <p:nvSpPr>
          <p:cNvPr id="3" name="Oval 3">
            <a:extLst>
              <a:ext uri="{FF2B5EF4-FFF2-40B4-BE49-F238E27FC236}">
                <a16:creationId xmlns:a16="http://schemas.microsoft.com/office/drawing/2014/main" id="{CAB39FB2-28AF-B1E3-1A70-A6E7D6BED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143" y="4190862"/>
            <a:ext cx="965200" cy="965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C76809AD-89CE-3ACC-5ACB-D64F51207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4668" y="4440100"/>
            <a:ext cx="8001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latin typeface="Arial" panose="020B0604020202020204" pitchFamily="34" charset="0"/>
              </a:rPr>
              <a:t>１５</a:t>
            </a:r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9C4239C0-A8AE-750D-8B2A-0DE800185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2143" y="4190862"/>
            <a:ext cx="965200" cy="965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B756A020-15A2-F9A6-10E8-7792702C5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8368" y="4440100"/>
            <a:ext cx="4921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latin typeface="Arial" panose="020B0604020202020204" pitchFamily="34" charset="0"/>
              </a:rPr>
              <a:t>８</a:t>
            </a: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115DA9B2-954D-06E9-01E0-D9719A9B1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143" y="4190862"/>
            <a:ext cx="965200" cy="965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</a:endParaRP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5AF77E9F-B164-181F-DFAE-4490AAD03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068" y="4440100"/>
            <a:ext cx="4921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latin typeface="Arial" panose="020B0604020202020204" pitchFamily="34" charset="0"/>
              </a:rPr>
              <a:t>６</a:t>
            </a:r>
          </a:p>
        </p:txBody>
      </p:sp>
      <p:sp>
        <p:nvSpPr>
          <p:cNvPr id="9" name="Oval 9">
            <a:extLst>
              <a:ext uri="{FF2B5EF4-FFF2-40B4-BE49-F238E27FC236}">
                <a16:creationId xmlns:a16="http://schemas.microsoft.com/office/drawing/2014/main" id="{E0F67494-ED0B-913D-FE17-A92D0A007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0143" y="4190862"/>
            <a:ext cx="965200" cy="965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913080F2-7AE0-7E30-29DD-A22595D8F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4768" y="4440100"/>
            <a:ext cx="8001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latin typeface="Arial" panose="020B0604020202020204" pitchFamily="34" charset="0"/>
              </a:rPr>
              <a:t>３２</a:t>
            </a:r>
          </a:p>
        </p:txBody>
      </p:sp>
      <p:sp>
        <p:nvSpPr>
          <p:cNvPr id="11" name="Oval 11">
            <a:extLst>
              <a:ext uri="{FF2B5EF4-FFF2-40B4-BE49-F238E27FC236}">
                <a16:creationId xmlns:a16="http://schemas.microsoft.com/office/drawing/2014/main" id="{74ECD709-11CF-A44E-43E3-986FAC613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4143" y="4190862"/>
            <a:ext cx="965200" cy="965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</a:endParaRP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907CC6C3-ED09-6339-AA34-36B7A52F6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8768" y="4440100"/>
            <a:ext cx="8001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latin typeface="Arial" panose="020B0604020202020204" pitchFamily="34" charset="0"/>
              </a:rPr>
              <a:t>２３</a:t>
            </a:r>
          </a:p>
        </p:txBody>
      </p:sp>
      <p:sp>
        <p:nvSpPr>
          <p:cNvPr id="13" name="Line 14">
            <a:extLst>
              <a:ext uri="{FF2B5EF4-FFF2-40B4-BE49-F238E27FC236}">
                <a16:creationId xmlns:a16="http://schemas.microsoft.com/office/drawing/2014/main" id="{804DE6AD-0939-128B-E78A-BBA6EA830E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23343" y="4673462"/>
            <a:ext cx="546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Line 15">
            <a:extLst>
              <a:ext uri="{FF2B5EF4-FFF2-40B4-BE49-F238E27FC236}">
                <a16:creationId xmlns:a16="http://schemas.microsoft.com/office/drawing/2014/main" id="{5046A209-9BAE-FD90-F0D1-F26C5C5AC4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47343" y="4686162"/>
            <a:ext cx="546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Line 16">
            <a:extLst>
              <a:ext uri="{FF2B5EF4-FFF2-40B4-BE49-F238E27FC236}">
                <a16:creationId xmlns:a16="http://schemas.microsoft.com/office/drawing/2014/main" id="{A380C0B6-E934-32C2-D1E7-7D3A54C82F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71343" y="4686162"/>
            <a:ext cx="546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Line 17">
            <a:extLst>
              <a:ext uri="{FF2B5EF4-FFF2-40B4-BE49-F238E27FC236}">
                <a16:creationId xmlns:a16="http://schemas.microsoft.com/office/drawing/2014/main" id="{B8159010-3F3A-9EE0-F527-2D1D21F24D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95343" y="4686162"/>
            <a:ext cx="546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802F8E7-C779-1CD6-2CDC-075E50607762}"/>
              </a:ext>
            </a:extLst>
          </p:cNvPr>
          <p:cNvSpPr txBox="1"/>
          <p:nvPr/>
        </p:nvSpPr>
        <p:spPr>
          <a:xfrm>
            <a:off x="3719541" y="382032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2</a:t>
            </a:r>
            <a:endParaRPr kumimoji="1" lang="ja-JP" altLang="en-US" sz="28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3E8D703-40FB-C7D6-4B47-E011F6938308}"/>
              </a:ext>
            </a:extLst>
          </p:cNvPr>
          <p:cNvSpPr txBox="1"/>
          <p:nvPr/>
        </p:nvSpPr>
        <p:spPr>
          <a:xfrm>
            <a:off x="661948" y="382032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0</a:t>
            </a:r>
            <a:endParaRPr kumimoji="1" lang="ja-JP" altLang="en-US" sz="28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29A603D-4C79-424F-B59C-5BF2EF836548}"/>
              </a:ext>
            </a:extLst>
          </p:cNvPr>
          <p:cNvSpPr txBox="1"/>
          <p:nvPr/>
        </p:nvSpPr>
        <p:spPr>
          <a:xfrm>
            <a:off x="2150341" y="382078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</a:t>
            </a:r>
            <a:endParaRPr kumimoji="1" lang="ja-JP" altLang="en-US" sz="28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BE58E3-FACB-69C5-B8B1-D7861A513284}"/>
              </a:ext>
            </a:extLst>
          </p:cNvPr>
          <p:cNvSpPr txBox="1"/>
          <p:nvPr/>
        </p:nvSpPr>
        <p:spPr>
          <a:xfrm>
            <a:off x="5207934" y="382032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3</a:t>
            </a:r>
            <a:endParaRPr kumimoji="1" lang="ja-JP" altLang="en-US" sz="28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4ECE410-F785-64BA-8226-49514A71EDC6}"/>
              </a:ext>
            </a:extLst>
          </p:cNvPr>
          <p:cNvSpPr txBox="1"/>
          <p:nvPr/>
        </p:nvSpPr>
        <p:spPr>
          <a:xfrm>
            <a:off x="6696327" y="382032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4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54508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リストを生成するプログラム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20" name="Oval 3"/>
          <p:cNvSpPr>
            <a:spLocks noChangeArrowheads="1"/>
          </p:cNvSpPr>
          <p:nvPr/>
        </p:nvSpPr>
        <p:spPr bwMode="auto">
          <a:xfrm>
            <a:off x="1034596" y="761546"/>
            <a:ext cx="965200" cy="965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171121" y="1010784"/>
            <a:ext cx="8001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latin typeface="Arial" panose="020B0604020202020204" pitchFamily="34" charset="0"/>
              </a:rPr>
              <a:t>１５</a:t>
            </a:r>
          </a:p>
        </p:txBody>
      </p: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2558596" y="761546"/>
            <a:ext cx="965200" cy="965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2834821" y="1010784"/>
            <a:ext cx="4921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latin typeface="Arial" panose="020B0604020202020204" pitchFamily="34" charset="0"/>
              </a:rPr>
              <a:t>８</a:t>
            </a:r>
          </a:p>
        </p:txBody>
      </p:sp>
      <p:sp>
        <p:nvSpPr>
          <p:cNvPr id="24" name="Oval 7"/>
          <p:cNvSpPr>
            <a:spLocks noChangeArrowheads="1"/>
          </p:cNvSpPr>
          <p:nvPr/>
        </p:nvSpPr>
        <p:spPr bwMode="auto">
          <a:xfrm>
            <a:off x="4082596" y="761546"/>
            <a:ext cx="965200" cy="965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4371521" y="1010784"/>
            <a:ext cx="4921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latin typeface="Arial" panose="020B0604020202020204" pitchFamily="34" charset="0"/>
              </a:rPr>
              <a:t>６</a:t>
            </a:r>
          </a:p>
        </p:txBody>
      </p:sp>
      <p:sp>
        <p:nvSpPr>
          <p:cNvPr id="26" name="Oval 9"/>
          <p:cNvSpPr>
            <a:spLocks noChangeArrowheads="1"/>
          </p:cNvSpPr>
          <p:nvPr/>
        </p:nvSpPr>
        <p:spPr bwMode="auto">
          <a:xfrm>
            <a:off x="5606596" y="761546"/>
            <a:ext cx="965200" cy="965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5781221" y="1010784"/>
            <a:ext cx="8001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latin typeface="Arial" panose="020B0604020202020204" pitchFamily="34" charset="0"/>
              </a:rPr>
              <a:t>３２</a:t>
            </a:r>
          </a:p>
        </p:txBody>
      </p:sp>
      <p:sp>
        <p:nvSpPr>
          <p:cNvPr id="28" name="Oval 11"/>
          <p:cNvSpPr>
            <a:spLocks noChangeArrowheads="1"/>
          </p:cNvSpPr>
          <p:nvPr/>
        </p:nvSpPr>
        <p:spPr bwMode="auto">
          <a:xfrm>
            <a:off x="7130596" y="761546"/>
            <a:ext cx="965200" cy="965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</a:endParaRP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7305221" y="1010784"/>
            <a:ext cx="8001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latin typeface="Arial" panose="020B0604020202020204" pitchFamily="34" charset="0"/>
              </a:rPr>
              <a:t>２３</a:t>
            </a:r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 flipV="1">
            <a:off x="1999796" y="1244146"/>
            <a:ext cx="546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1" name="Line 15"/>
          <p:cNvSpPr>
            <a:spLocks noChangeShapeType="1"/>
          </p:cNvSpPr>
          <p:nvPr/>
        </p:nvSpPr>
        <p:spPr bwMode="auto">
          <a:xfrm flipV="1">
            <a:off x="3523796" y="1256846"/>
            <a:ext cx="546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2" name="Line 16"/>
          <p:cNvSpPr>
            <a:spLocks noChangeShapeType="1"/>
          </p:cNvSpPr>
          <p:nvPr/>
        </p:nvSpPr>
        <p:spPr bwMode="auto">
          <a:xfrm flipV="1">
            <a:off x="5047796" y="1256846"/>
            <a:ext cx="546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3" name="Line 17"/>
          <p:cNvSpPr>
            <a:spLocks noChangeShapeType="1"/>
          </p:cNvSpPr>
          <p:nvPr/>
        </p:nvSpPr>
        <p:spPr bwMode="auto">
          <a:xfrm flipV="1">
            <a:off x="6571796" y="1256846"/>
            <a:ext cx="546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977EB94-A4D3-F70F-DCCF-E9F12872C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42" y="2092637"/>
            <a:ext cx="8942915" cy="3929694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116D0C0-25F6-D8E6-5D88-78E0D16E14B4}"/>
              </a:ext>
            </a:extLst>
          </p:cNvPr>
          <p:cNvSpPr/>
          <p:nvPr/>
        </p:nvSpPr>
        <p:spPr>
          <a:xfrm>
            <a:off x="1726870" y="3447375"/>
            <a:ext cx="7334253" cy="31692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41F87D6-B99D-8B10-2456-E2C77F25781F}"/>
              </a:ext>
            </a:extLst>
          </p:cNvPr>
          <p:cNvSpPr txBox="1"/>
          <p:nvPr/>
        </p:nvSpPr>
        <p:spPr>
          <a:xfrm>
            <a:off x="6818142" y="2465298"/>
            <a:ext cx="2031325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空のリストの</a:t>
            </a:r>
            <a:endParaRPr kumimoji="1" lang="en-US" altLang="ja-JP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組み立て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AA0232F-2661-6374-FF52-D184A00DD575}"/>
              </a:ext>
            </a:extLst>
          </p:cNvPr>
          <p:cNvSpPr txBox="1"/>
          <p:nvPr/>
        </p:nvSpPr>
        <p:spPr>
          <a:xfrm>
            <a:off x="3993520" y="4279222"/>
            <a:ext cx="1723549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add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メソッドは</a:t>
            </a:r>
            <a:endParaRPr kumimoji="1" lang="en-US" altLang="ja-JP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要素の挿入</a:t>
            </a:r>
            <a:endParaRPr kumimoji="1" lang="en-US" altLang="ja-JP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EE533F7-3228-B7ED-C0FF-3DF9A9E57643}"/>
              </a:ext>
            </a:extLst>
          </p:cNvPr>
          <p:cNvSpPr/>
          <p:nvPr/>
        </p:nvSpPr>
        <p:spPr>
          <a:xfrm>
            <a:off x="524049" y="2092637"/>
            <a:ext cx="4831627" cy="48430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9393A99-8AD7-0479-D2C5-4CC8E1FAA1DC}"/>
              </a:ext>
            </a:extLst>
          </p:cNvPr>
          <p:cNvSpPr/>
          <p:nvPr/>
        </p:nvSpPr>
        <p:spPr>
          <a:xfrm>
            <a:off x="1725380" y="3758796"/>
            <a:ext cx="2148478" cy="168270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8709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add </a:t>
            </a:r>
            <a:r>
              <a:rPr lang="ja-JP" altLang="en-US" dirty="0"/>
              <a:t>メソッドは，要素の挿入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13</a:t>
            </a:fld>
            <a:endParaRPr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D44F9C0-382F-45D8-8E50-630C783EB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25930"/>
            <a:ext cx="4533209" cy="348521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DBABDAA-7CF8-484A-ABF0-39CB58105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244" y="1912577"/>
            <a:ext cx="703613" cy="66614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23D0557-3F6E-4CD1-8455-D81A24697B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9384" y="2628900"/>
            <a:ext cx="1706989" cy="66614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FF0A7AA-9811-4701-AA12-BB853F181A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9344" y="3345222"/>
            <a:ext cx="2651935" cy="64289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E2AFDC5-AED6-433F-9970-A4CBE138B6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8824" y="3983267"/>
            <a:ext cx="3977885" cy="68806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A751134-5C2E-420F-9872-F229166502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7604" y="4725790"/>
            <a:ext cx="4716396" cy="64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57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15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21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リスト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 err="1"/>
              <a:t>ArrayList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64541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223F3371-3DC1-578C-086D-4C18C6BDF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71" y="1136456"/>
            <a:ext cx="8942915" cy="392969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3614" y="387183"/>
            <a:ext cx="8621922" cy="9176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Java Tutor </a:t>
            </a:r>
            <a:r>
              <a:rPr lang="ja-JP" altLang="en-US" dirty="0"/>
              <a:t>のエディタで次のプログラムを入れる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EB6C859-4D81-4B8C-86BC-64D9A4845B44}"/>
              </a:ext>
            </a:extLst>
          </p:cNvPr>
          <p:cNvSpPr/>
          <p:nvPr/>
        </p:nvSpPr>
        <p:spPr>
          <a:xfrm>
            <a:off x="1793799" y="2491194"/>
            <a:ext cx="7334253" cy="31692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4052EB8-656D-402A-8A88-3C1512FF2E05}"/>
              </a:ext>
            </a:extLst>
          </p:cNvPr>
          <p:cNvSpPr txBox="1"/>
          <p:nvPr/>
        </p:nvSpPr>
        <p:spPr>
          <a:xfrm>
            <a:off x="6885071" y="1509117"/>
            <a:ext cx="2031325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空のリストの</a:t>
            </a:r>
            <a:endParaRPr kumimoji="1" lang="en-US" altLang="ja-JP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組み立て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D318CD7-8D3C-4910-BF4D-725270B5DDDA}"/>
              </a:ext>
            </a:extLst>
          </p:cNvPr>
          <p:cNvSpPr txBox="1"/>
          <p:nvPr/>
        </p:nvSpPr>
        <p:spPr>
          <a:xfrm>
            <a:off x="4060449" y="3323041"/>
            <a:ext cx="1723549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add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メソッドは</a:t>
            </a:r>
            <a:endParaRPr kumimoji="1" lang="en-US" altLang="ja-JP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要素の挿入</a:t>
            </a:r>
            <a:endParaRPr kumimoji="1" lang="en-US" altLang="ja-JP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75EFE97-D6F9-4739-BAF4-6A1216375116}"/>
              </a:ext>
            </a:extLst>
          </p:cNvPr>
          <p:cNvSpPr/>
          <p:nvPr/>
        </p:nvSpPr>
        <p:spPr>
          <a:xfrm>
            <a:off x="590978" y="1136456"/>
            <a:ext cx="4831627" cy="48430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C52D830-B02A-4F93-B047-B3C072655ED9}"/>
              </a:ext>
            </a:extLst>
          </p:cNvPr>
          <p:cNvSpPr/>
          <p:nvPr/>
        </p:nvSpPr>
        <p:spPr>
          <a:xfrm>
            <a:off x="1792309" y="2802615"/>
            <a:ext cx="2148478" cy="168270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1939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F414A037-2271-C5EA-09BA-1A6A9DBB9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10" y="1501880"/>
            <a:ext cx="8817265" cy="3734655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7110" y="328138"/>
            <a:ext cx="8621922" cy="9176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② 実行し，結果を確認する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（</a:t>
            </a:r>
            <a:r>
              <a:rPr lang="ja-JP" altLang="en-US" dirty="0">
                <a:solidFill>
                  <a:srgbClr val="FF0000"/>
                </a:solidFill>
              </a:rPr>
              <a:t>プログラムはあとで使うので消さないこと</a:t>
            </a:r>
            <a:r>
              <a:rPr lang="ja-JP" altLang="en-US" dirty="0"/>
              <a:t>）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5345132" y="1916490"/>
            <a:ext cx="3745705" cy="157436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8714F65-5D3E-485D-9556-6C3CE157378E}"/>
              </a:ext>
            </a:extLst>
          </p:cNvPr>
          <p:cNvSpPr txBox="1"/>
          <p:nvPr/>
        </p:nvSpPr>
        <p:spPr>
          <a:xfrm>
            <a:off x="4572000" y="4212331"/>
            <a:ext cx="2069797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オブジェクト </a:t>
            </a:r>
            <a:r>
              <a:rPr lang="en-US" altLang="ja-JP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m 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が生成される．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（</a:t>
            </a:r>
            <a:r>
              <a:rPr lang="en-US" altLang="ja-JP" sz="2100" dirty="0" err="1">
                <a:latin typeface="Arial" panose="020B0604020202020204" pitchFamily="34" charset="0"/>
                <a:ea typeface="メイリオ" panose="020B0604030504040204" pitchFamily="50" charset="-128"/>
              </a:rPr>
              <a:t>JavaTutor</a:t>
            </a:r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には，コレクションの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要素を表示する機能はない）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59EACAD-71FC-AA3B-3C47-39AECDC90B1A}"/>
              </a:ext>
            </a:extLst>
          </p:cNvPr>
          <p:cNvSpPr/>
          <p:nvPr/>
        </p:nvSpPr>
        <p:spPr>
          <a:xfrm>
            <a:off x="389693" y="6033185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</p:spTree>
    <p:extLst>
      <p:ext uri="{BB962C8B-B14F-4D97-AF65-F5344CB8AC3E}">
        <p14:creationId xmlns:p14="http://schemas.microsoft.com/office/powerpoint/2010/main" val="2799979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814AFE-56D5-4FD9-95AF-E946B3B5A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Java</a:t>
            </a:r>
            <a:r>
              <a:rPr kumimoji="1" lang="ja-JP" altLang="en-US" dirty="0"/>
              <a:t> の </a:t>
            </a:r>
            <a:r>
              <a:rPr kumimoji="1" lang="en-US" altLang="ja-JP" dirty="0" err="1"/>
              <a:t>ArrayList</a:t>
            </a:r>
            <a:r>
              <a:rPr kumimoji="1" lang="en-US" altLang="ja-JP" dirty="0"/>
              <a:t> </a:t>
            </a:r>
            <a:r>
              <a:rPr kumimoji="1" lang="ja-JP" altLang="en-US" dirty="0"/>
              <a:t>クラス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98685A-B0DB-488E-9F93-92C503923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783147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/>
              <a:t>標準機能として，次の</a:t>
            </a:r>
            <a:r>
              <a:rPr kumimoji="1" lang="ja-JP" altLang="en-US" b="1" dirty="0">
                <a:solidFill>
                  <a:srgbClr val="C00000"/>
                </a:solidFill>
              </a:rPr>
              <a:t>メソッド</a:t>
            </a:r>
            <a:r>
              <a:rPr kumimoji="1" lang="ja-JP" altLang="en-US" dirty="0"/>
              <a:t>がある．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コンストラクタ</a:t>
            </a:r>
            <a:r>
              <a:rPr lang="en-US" altLang="ja-JP" dirty="0"/>
              <a:t>	</a:t>
            </a:r>
            <a:r>
              <a:rPr lang="en-US" altLang="ja-JP" dirty="0" err="1"/>
              <a:t>ArrayList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要素の挿入</a:t>
            </a:r>
            <a:r>
              <a:rPr lang="en-US" altLang="ja-JP" dirty="0"/>
              <a:t>		add</a:t>
            </a:r>
          </a:p>
          <a:p>
            <a:pPr marL="0" indent="0">
              <a:buNone/>
            </a:pPr>
            <a:r>
              <a:rPr lang="ja-JP" altLang="en-US" dirty="0"/>
              <a:t>要素</a:t>
            </a:r>
            <a:r>
              <a:rPr kumimoji="1" lang="ja-JP" altLang="en-US" dirty="0"/>
              <a:t>の削除</a:t>
            </a:r>
            <a:r>
              <a:rPr kumimoji="1" lang="en-US" altLang="ja-JP" dirty="0"/>
              <a:t>		clear, remove</a:t>
            </a:r>
          </a:p>
          <a:p>
            <a:pPr marL="0" indent="0">
              <a:buNone/>
            </a:pPr>
            <a:r>
              <a:rPr lang="ja-JP" altLang="en-US" dirty="0"/>
              <a:t>要素の取得</a:t>
            </a:r>
            <a:r>
              <a:rPr lang="en-US" altLang="ja-JP" dirty="0"/>
              <a:t>		get</a:t>
            </a:r>
          </a:p>
          <a:p>
            <a:pPr marL="0" indent="0">
              <a:buNone/>
            </a:pPr>
            <a:r>
              <a:rPr kumimoji="1" lang="ja-JP" altLang="en-US" dirty="0"/>
              <a:t>検索</a:t>
            </a:r>
            <a:r>
              <a:rPr kumimoji="1" lang="en-US" altLang="ja-JP" dirty="0"/>
              <a:t>			</a:t>
            </a:r>
            <a:r>
              <a:rPr kumimoji="1" lang="en-US" altLang="ja-JP" dirty="0" err="1"/>
              <a:t>indexOf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要素値の更新</a:t>
            </a:r>
            <a:r>
              <a:rPr lang="en-US" altLang="ja-JP" dirty="0"/>
              <a:t>	set</a:t>
            </a:r>
          </a:p>
          <a:p>
            <a:pPr marL="0" indent="0">
              <a:buNone/>
            </a:pPr>
            <a:r>
              <a:rPr lang="ja-JP" altLang="en-US" dirty="0"/>
              <a:t>要素数</a:t>
            </a:r>
            <a:r>
              <a:rPr lang="en-US" altLang="ja-JP" dirty="0"/>
              <a:t>		size</a:t>
            </a:r>
          </a:p>
          <a:p>
            <a:pPr marL="0" indent="0">
              <a:buNone/>
            </a:pPr>
            <a:r>
              <a:rPr kumimoji="1" lang="ja-JP" altLang="en-US" dirty="0"/>
              <a:t>など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リストの機能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BD1B284-9D13-4211-8F77-E86AFF411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8346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1C891677-300F-8A40-6E59-7E379F17D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40" y="1667127"/>
            <a:ext cx="8821869" cy="4236019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331467"/>
            <a:ext cx="8621922" cy="9176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③ </a:t>
            </a:r>
            <a:r>
              <a:rPr lang="en-US" altLang="ja-JP" dirty="0"/>
              <a:t>Java Tutor </a:t>
            </a:r>
            <a:r>
              <a:rPr lang="ja-JP" altLang="en-US" dirty="0"/>
              <a:t>のエディタで次のプログラムを入れる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b="1" dirty="0"/>
              <a:t>	size </a:t>
            </a:r>
            <a:r>
              <a:rPr lang="ja-JP" altLang="en-US" b="1" dirty="0"/>
              <a:t>で要素数を数える</a:t>
            </a:r>
            <a:endParaRPr lang="en-US" altLang="ja-JP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4052EB8-656D-402A-8A88-3C1512FF2E05}"/>
              </a:ext>
            </a:extLst>
          </p:cNvPr>
          <p:cNvSpPr txBox="1"/>
          <p:nvPr/>
        </p:nvSpPr>
        <p:spPr>
          <a:xfrm>
            <a:off x="4573284" y="5381358"/>
            <a:ext cx="2031325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この中で</a:t>
            </a:r>
            <a:endParaRPr kumimoji="1" lang="en-US" altLang="ja-JP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メソッド 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size 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の呼び出し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C52D830-B02A-4F93-B047-B3C072655ED9}"/>
              </a:ext>
            </a:extLst>
          </p:cNvPr>
          <p:cNvSpPr/>
          <p:nvPr/>
        </p:nvSpPr>
        <p:spPr>
          <a:xfrm>
            <a:off x="1828127" y="4926406"/>
            <a:ext cx="5783526" cy="3495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9655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3078A2EF-98A6-CB52-1C3A-DB969145A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10" y="1848698"/>
            <a:ext cx="8621921" cy="4137242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5438282" y="1911205"/>
            <a:ext cx="1106548" cy="46171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8714F65-5D3E-485D-9556-6C3CE157378E}"/>
              </a:ext>
            </a:extLst>
          </p:cNvPr>
          <p:cNvSpPr txBox="1"/>
          <p:nvPr/>
        </p:nvSpPr>
        <p:spPr>
          <a:xfrm>
            <a:off x="4155611" y="1911205"/>
            <a:ext cx="2069797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サイズ </a:t>
            </a:r>
            <a:r>
              <a:rPr lang="en-US" altLang="ja-JP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5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8FDE750A-2332-C5A6-6CAE-AB0775866325}"/>
              </a:ext>
            </a:extLst>
          </p:cNvPr>
          <p:cNvSpPr txBox="1">
            <a:spLocks/>
          </p:cNvSpPr>
          <p:nvPr/>
        </p:nvSpPr>
        <p:spPr>
          <a:xfrm>
            <a:off x="379510" y="480538"/>
            <a:ext cx="8621922" cy="917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④ 実行し，結果を確認する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（</a:t>
            </a:r>
            <a:r>
              <a:rPr lang="ja-JP" altLang="en-US" dirty="0">
                <a:solidFill>
                  <a:srgbClr val="FF0000"/>
                </a:solidFill>
              </a:rPr>
              <a:t>プログラムはあとで使うので消さないこと</a:t>
            </a:r>
            <a:r>
              <a:rPr lang="ja-JP" altLang="en-US" dirty="0"/>
              <a:t>）</a:t>
            </a:r>
            <a:endParaRPr lang="en-US" altLang="ja-JP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0BF9DBB-6AB2-3976-24DE-F03CB8B1FF91}"/>
              </a:ext>
            </a:extLst>
          </p:cNvPr>
          <p:cNvSpPr/>
          <p:nvPr/>
        </p:nvSpPr>
        <p:spPr>
          <a:xfrm>
            <a:off x="141949" y="6144071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</p:spTree>
    <p:extLst>
      <p:ext uri="{BB962C8B-B14F-4D97-AF65-F5344CB8AC3E}">
        <p14:creationId xmlns:p14="http://schemas.microsoft.com/office/powerpoint/2010/main" val="238407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66215A-A693-4923-8155-A6CB7DA4D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C2631FE-DD33-441F-8E84-1F8CAB759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765788" cy="5333166"/>
          </a:xfrm>
        </p:spPr>
        <p:txBody>
          <a:bodyPr>
            <a:normAutofit lnSpcReduction="10000"/>
          </a:bodyPr>
          <a:lstStyle/>
          <a:p>
            <a:r>
              <a:rPr lang="ja-JP" altLang="en-US" b="1" dirty="0">
                <a:solidFill>
                  <a:srgbClr val="FF0000"/>
                </a:solidFill>
              </a:rPr>
              <a:t>複数データを扱うときの方法</a:t>
            </a:r>
            <a:endParaRPr lang="en-US" altLang="ja-JP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dirty="0"/>
              <a:t>単一の</a:t>
            </a:r>
            <a:r>
              <a:rPr kumimoji="1" lang="ja-JP" altLang="en-US" b="1" dirty="0">
                <a:solidFill>
                  <a:srgbClr val="C00000"/>
                </a:solidFill>
              </a:rPr>
              <a:t>コレクション</a:t>
            </a:r>
            <a:r>
              <a:rPr kumimoji="1" lang="ja-JP" altLang="en-US" dirty="0"/>
              <a:t>（</a:t>
            </a:r>
            <a:r>
              <a:rPr lang="ja-JP" altLang="en-US" dirty="0"/>
              <a:t>リストやマップなど</a:t>
            </a:r>
            <a:r>
              <a:rPr kumimoji="1" lang="ja-JP" altLang="en-US" dirty="0"/>
              <a:t>）で扱うことができる．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r>
              <a:rPr kumimoji="1" lang="en-US" altLang="ja-JP" b="1" u="sng" dirty="0">
                <a:solidFill>
                  <a:srgbClr val="FF0000"/>
                </a:solidFill>
              </a:rPr>
              <a:t>Java </a:t>
            </a:r>
            <a:r>
              <a:rPr kumimoji="1" lang="ja-JP" altLang="en-US" b="1" u="sng" dirty="0">
                <a:solidFill>
                  <a:srgbClr val="FF0000"/>
                </a:solidFill>
              </a:rPr>
              <a:t>の標準機能</a:t>
            </a:r>
            <a:r>
              <a:rPr kumimoji="1" lang="ja-JP" altLang="en-US" dirty="0"/>
              <a:t>に，</a:t>
            </a:r>
            <a:r>
              <a:rPr kumimoji="1" lang="ja-JP" altLang="en-US" b="1" dirty="0">
                <a:solidFill>
                  <a:srgbClr val="C00000"/>
                </a:solidFill>
              </a:rPr>
              <a:t>コレクション</a:t>
            </a:r>
            <a:r>
              <a:rPr kumimoji="1" lang="ja-JP" altLang="en-US" dirty="0"/>
              <a:t>がある．</a:t>
            </a:r>
            <a:endParaRPr kumimoji="1" lang="en-US" altLang="ja-JP" dirty="0"/>
          </a:p>
          <a:p>
            <a:r>
              <a:rPr kumimoji="1" lang="ja-JP" altLang="en-US" dirty="0"/>
              <a:t>検索，挿入，削除などを行いたい場合，単一の</a:t>
            </a:r>
            <a:r>
              <a:rPr kumimoji="1" lang="ja-JP" altLang="en-US" b="1" dirty="0">
                <a:solidFill>
                  <a:srgbClr val="C00000"/>
                </a:solidFill>
              </a:rPr>
              <a:t>コレクション</a:t>
            </a:r>
            <a:r>
              <a:rPr kumimoji="1" lang="ja-JP" altLang="en-US" dirty="0"/>
              <a:t>（オブジェクト）で扱う方が楽である</a:t>
            </a:r>
            <a:r>
              <a:rPr lang="ja-JP" altLang="en-US" dirty="0"/>
              <a:t>．</a:t>
            </a: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リスト</a:t>
            </a:r>
            <a:r>
              <a:rPr lang="ja-JP" altLang="en-US" dirty="0"/>
              <a:t>は，</a:t>
            </a:r>
            <a:r>
              <a:rPr lang="ja-JP" altLang="en-US" b="1" dirty="0"/>
              <a:t>順序のあるデータ</a:t>
            </a:r>
            <a:r>
              <a:rPr lang="ja-JP" altLang="en-US" dirty="0"/>
              <a:t>である．</a:t>
            </a:r>
            <a:r>
              <a:rPr lang="ja-JP" altLang="en-US" b="1" dirty="0"/>
              <a:t>要素の削除，挿入によりサイズが増減</a:t>
            </a:r>
            <a:r>
              <a:rPr lang="ja-JP" altLang="en-US" dirty="0"/>
              <a:t>する</a:t>
            </a: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マップ</a:t>
            </a:r>
            <a:r>
              <a:rPr lang="ja-JP" altLang="en-US" dirty="0"/>
              <a:t>は，</a:t>
            </a:r>
            <a:r>
              <a:rPr lang="ja-JP" altLang="en-US" b="1" dirty="0">
                <a:solidFill>
                  <a:srgbClr val="C00000"/>
                </a:solidFill>
              </a:rPr>
              <a:t>キ</a:t>
            </a:r>
            <a:r>
              <a:rPr lang="ja-JP" altLang="en-US" dirty="0"/>
              <a:t>ーと</a:t>
            </a:r>
            <a:r>
              <a:rPr lang="ja-JP" altLang="en-US" b="1" dirty="0">
                <a:solidFill>
                  <a:srgbClr val="C00000"/>
                </a:solidFill>
              </a:rPr>
              <a:t>値（バリュー）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ペア</a:t>
            </a:r>
            <a:r>
              <a:rPr lang="ja-JP" altLang="en-US" dirty="0"/>
              <a:t>の集まりである．</a:t>
            </a:r>
            <a:r>
              <a:rPr lang="ja-JP" altLang="en-US" b="1" dirty="0"/>
              <a:t>同じ値のキーは２回以上登場しない</a:t>
            </a:r>
            <a:endParaRPr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297E6D6-66C7-427C-B591-E4F0A147D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0804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4D115F1D-1202-D1BE-43A5-8EE0F57E0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04" y="1588267"/>
            <a:ext cx="8812270" cy="416387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2654" y="322351"/>
            <a:ext cx="8621922" cy="9176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⑤ </a:t>
            </a:r>
            <a:r>
              <a:rPr lang="en-US" altLang="ja-JP" dirty="0"/>
              <a:t>Java Tutor </a:t>
            </a:r>
            <a:r>
              <a:rPr lang="ja-JP" altLang="en-US" dirty="0"/>
              <a:t>のエディタで次のプログラムを入れる</a:t>
            </a:r>
            <a:endParaRPr lang="en-US" altLang="ja-JP" b="1" dirty="0"/>
          </a:p>
          <a:p>
            <a:pPr marL="0" indent="0">
              <a:buNone/>
            </a:pPr>
            <a:r>
              <a:rPr lang="en-US" altLang="ja-JP" b="1" dirty="0" err="1"/>
              <a:t>indexOf</a:t>
            </a:r>
            <a:r>
              <a:rPr lang="en-US" altLang="ja-JP" b="1" dirty="0"/>
              <a:t> </a:t>
            </a:r>
            <a:r>
              <a:rPr lang="ja-JP" altLang="en-US" b="1" dirty="0"/>
              <a:t>で，リストの中から「</a:t>
            </a:r>
            <a:r>
              <a:rPr lang="en-US" altLang="ja-JP" b="1" dirty="0"/>
              <a:t>"6"</a:t>
            </a:r>
            <a:r>
              <a:rPr lang="ja-JP" altLang="en-US" b="1" dirty="0"/>
              <a:t>」を探す．</a:t>
            </a:r>
            <a:endParaRPr lang="en-US" altLang="ja-JP" b="1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20</a:t>
            </a:fld>
            <a:endParaRPr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4052EB8-656D-402A-8A88-3C1512FF2E05}"/>
              </a:ext>
            </a:extLst>
          </p:cNvPr>
          <p:cNvSpPr txBox="1"/>
          <p:nvPr/>
        </p:nvSpPr>
        <p:spPr>
          <a:xfrm>
            <a:off x="4214510" y="5336715"/>
            <a:ext cx="2031325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この中で</a:t>
            </a:r>
            <a:endParaRPr kumimoji="1" lang="en-US" altLang="ja-JP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メソッド </a:t>
            </a:r>
            <a:r>
              <a:rPr kumimoji="1" lang="en-US" altLang="ja-JP" sz="2400" b="1" dirty="0" err="1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indexOf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の呼び出し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C52D830-B02A-4F93-B047-B3C072655ED9}"/>
              </a:ext>
            </a:extLst>
          </p:cNvPr>
          <p:cNvSpPr/>
          <p:nvPr/>
        </p:nvSpPr>
        <p:spPr>
          <a:xfrm>
            <a:off x="1969008" y="4800685"/>
            <a:ext cx="6522330" cy="3733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4345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F5CBD9C9-710E-97D4-36EF-061DA21E1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20" y="1643863"/>
            <a:ext cx="8559770" cy="4141678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21</a:t>
            </a:fld>
            <a:endParaRPr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5476686" y="1688464"/>
            <a:ext cx="1106548" cy="46171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8714F65-5D3E-485D-9556-6C3CE157378E}"/>
              </a:ext>
            </a:extLst>
          </p:cNvPr>
          <p:cNvSpPr txBox="1"/>
          <p:nvPr/>
        </p:nvSpPr>
        <p:spPr>
          <a:xfrm>
            <a:off x="4884058" y="1602272"/>
            <a:ext cx="2069797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3200" b="1" dirty="0">
                <a:latin typeface="Arial" panose="020B0604020202020204" pitchFamily="34" charset="0"/>
                <a:ea typeface="メイリオ" panose="020B0604030504040204" pitchFamily="50" charset="-128"/>
              </a:rPr>
              <a:t>2</a:t>
            </a: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45E574B6-BB64-7ED5-A567-081B9D35D571}"/>
              </a:ext>
            </a:extLst>
          </p:cNvPr>
          <p:cNvSpPr txBox="1">
            <a:spLocks/>
          </p:cNvSpPr>
          <p:nvPr/>
        </p:nvSpPr>
        <p:spPr>
          <a:xfrm>
            <a:off x="113292" y="281727"/>
            <a:ext cx="8621922" cy="917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⑥ 実行し，結果を確認する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（</a:t>
            </a:r>
            <a:r>
              <a:rPr lang="ja-JP" altLang="en-US" dirty="0">
                <a:solidFill>
                  <a:srgbClr val="FF0000"/>
                </a:solidFill>
              </a:rPr>
              <a:t>プログラムはあとで使うので消さないこと</a:t>
            </a:r>
            <a:r>
              <a:rPr lang="ja-JP" altLang="en-US" dirty="0"/>
              <a:t>）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737B7BF-8A14-DE2D-3016-707AB25D13D2}"/>
              </a:ext>
            </a:extLst>
          </p:cNvPr>
          <p:cNvSpPr/>
          <p:nvPr/>
        </p:nvSpPr>
        <p:spPr>
          <a:xfrm>
            <a:off x="201529" y="6063382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</p:spTree>
    <p:extLst>
      <p:ext uri="{BB962C8B-B14F-4D97-AF65-F5344CB8AC3E}">
        <p14:creationId xmlns:p14="http://schemas.microsoft.com/office/powerpoint/2010/main" val="1464827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9919" y="1122363"/>
            <a:ext cx="859999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5-2. </a:t>
            </a:r>
            <a:r>
              <a:rPr lang="ja-JP" altLang="en-US" dirty="0"/>
              <a:t>リストを演習できる</a:t>
            </a:r>
            <a:br>
              <a:rPr lang="ja-JP" altLang="en-US" dirty="0"/>
            </a:br>
            <a:r>
              <a:rPr lang="ja-JP" altLang="en-US" dirty="0"/>
              <a:t>オンラインサイトの紹介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262993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23</a:t>
            </a:fld>
            <a:endParaRPr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5" y="3358835"/>
            <a:ext cx="8536507" cy="157662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532399" y="5293020"/>
            <a:ext cx="6863608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リストは，同じ型の要素の並び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1850572" y="44677"/>
            <a:ext cx="77724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sz="3600" b="0" dirty="0">
                <a:latin typeface="Arial" panose="020B0604020202020204" pitchFamily="34" charset="0"/>
              </a:rPr>
              <a:t>「リスト」を演習できる</a:t>
            </a:r>
            <a:br>
              <a:rPr lang="en-US" altLang="ja-JP" sz="3600" b="0" dirty="0">
                <a:latin typeface="Arial" panose="020B0604020202020204" pitchFamily="34" charset="0"/>
              </a:rPr>
            </a:br>
            <a:r>
              <a:rPr lang="ja-JP" altLang="en-US" sz="3600" b="0" dirty="0">
                <a:latin typeface="Arial" panose="020B0604020202020204" pitchFamily="34" charset="0"/>
              </a:rPr>
              <a:t>オンラインサイトの紹介</a:t>
            </a:r>
            <a:br>
              <a:rPr lang="en-US" altLang="ja-JP" sz="3600" b="0" dirty="0">
                <a:latin typeface="Arial" panose="020B0604020202020204" pitchFamily="34" charset="0"/>
              </a:rPr>
            </a:br>
            <a:endParaRPr lang="ja-JP" altLang="en-US" sz="3600" b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355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C66008DF-ECF4-D729-EC12-7B67C211E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581" y="2675472"/>
            <a:ext cx="5231003" cy="404600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6" y="433503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ウェブブラウザを起動する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次の </a:t>
            </a:r>
            <a:r>
              <a:rPr lang="en-US" altLang="ja-JP" dirty="0"/>
              <a:t>URL </a:t>
            </a:r>
            <a:r>
              <a:rPr lang="ja-JP" altLang="en-US" dirty="0"/>
              <a:t>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dirty="0">
                <a:hlinkClick r:id="rId3"/>
              </a:rPr>
              <a:t>https://</a:t>
            </a:r>
            <a:r>
              <a:rPr lang="en-US" altLang="ja-JP" dirty="0" err="1">
                <a:hlinkClick r:id="rId3"/>
              </a:rPr>
              <a:t>visualgo.net</a:t>
            </a:r>
            <a:r>
              <a:rPr lang="en-US" altLang="ja-JP" dirty="0">
                <a:hlinkClick r:id="rId3"/>
              </a:rPr>
              <a:t>/ja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③ 「</a:t>
            </a:r>
            <a:r>
              <a:rPr lang="en-US" altLang="ja-JP" b="1" dirty="0"/>
              <a:t>Linked List </a:t>
            </a:r>
            <a:r>
              <a:rPr lang="en-US" altLang="ja-JP" dirty="0"/>
              <a:t>(</a:t>
            </a:r>
            <a:r>
              <a:rPr lang="ja-JP" altLang="en-US" dirty="0"/>
              <a:t>連結リスト</a:t>
            </a:r>
            <a:r>
              <a:rPr lang="en-US" altLang="ja-JP" dirty="0"/>
              <a:t>)</a:t>
            </a:r>
            <a:r>
              <a:rPr lang="ja-JP" altLang="en-US" dirty="0"/>
              <a:t>」をクリック</a:t>
            </a:r>
            <a:endParaRPr lang="en-US" altLang="ja-JP" dirty="0"/>
          </a:p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24</a:t>
            </a:fld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4827217" y="5314950"/>
            <a:ext cx="1535484" cy="11042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5912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>
            <a:extLst>
              <a:ext uri="{FF2B5EF4-FFF2-40B4-BE49-F238E27FC236}">
                <a16:creationId xmlns:a16="http://schemas.microsoft.com/office/drawing/2014/main" id="{B8B2C4A8-A006-39B1-F1B1-309DEA5E5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452" y="3860861"/>
            <a:ext cx="3971262" cy="197796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9690C6F-C23A-5702-9198-3D9E0A938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933" y="3784490"/>
            <a:ext cx="3232474" cy="217631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C3C52EC-B380-B8EA-F7E6-D9FB507AE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105" y="3750072"/>
            <a:ext cx="913564" cy="2193528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④ 説明が出る場合がある．</a:t>
            </a:r>
            <a:r>
              <a:rPr lang="en-US" altLang="ja-JP" b="1" dirty="0"/>
              <a:t>ESC </a:t>
            </a:r>
            <a:r>
              <a:rPr lang="ja-JP" altLang="en-US" b="1" dirty="0"/>
              <a:t>キー</a:t>
            </a:r>
            <a:r>
              <a:rPr lang="ja-JP" altLang="en-US" dirty="0"/>
              <a:t>を押して，説明を消す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⑤　左下のメニューで「</a:t>
            </a:r>
            <a:r>
              <a:rPr lang="en-US" altLang="ja-JP" b="1" dirty="0"/>
              <a:t>Enqueue</a:t>
            </a:r>
            <a:r>
              <a:rPr lang="en-US" altLang="ja-JP" dirty="0"/>
              <a:t> (</a:t>
            </a:r>
            <a:r>
              <a:rPr lang="ja-JP" altLang="en-US" dirty="0"/>
              <a:t>入れる</a:t>
            </a:r>
            <a:r>
              <a:rPr lang="en-US" altLang="ja-JP" dirty="0"/>
              <a:t>)</a:t>
            </a:r>
            <a:r>
              <a:rPr lang="ja-JP" altLang="en-US" dirty="0"/>
              <a:t>」をクリックし，「</a:t>
            </a:r>
            <a:r>
              <a:rPr lang="en-US" altLang="ja-JP" b="1" dirty="0"/>
              <a:t>Go</a:t>
            </a:r>
            <a:r>
              <a:rPr lang="ja-JP" altLang="en-US" dirty="0"/>
              <a:t>」をクリック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/>
              <a:t>	</a:t>
            </a: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25</a:t>
            </a:fld>
            <a:endParaRPr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2246731" y="4939437"/>
            <a:ext cx="1969027" cy="4181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8451849" y="4707500"/>
            <a:ext cx="625817" cy="5693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39105" y="4433454"/>
            <a:ext cx="583198" cy="5821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22FF62B6-BA89-DD5D-D02D-AF0A5F050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ja-JP" altLang="en-US"/>
          </a:p>
        </p:txBody>
      </p:sp>
      <p:sp>
        <p:nvSpPr>
          <p:cNvPr id="19" name="右矢印 19">
            <a:extLst>
              <a:ext uri="{FF2B5EF4-FFF2-40B4-BE49-F238E27FC236}">
                <a16:creationId xmlns:a16="http://schemas.microsoft.com/office/drawing/2014/main" id="{F45AB514-E8E4-27DC-0020-F010C75650C6}"/>
              </a:ext>
            </a:extLst>
          </p:cNvPr>
          <p:cNvSpPr/>
          <p:nvPr/>
        </p:nvSpPr>
        <p:spPr>
          <a:xfrm>
            <a:off x="1180135" y="4603578"/>
            <a:ext cx="159112" cy="5825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>
            <a:extLst>
              <a:ext uri="{FF2B5EF4-FFF2-40B4-BE49-F238E27FC236}">
                <a16:creationId xmlns:a16="http://schemas.microsoft.com/office/drawing/2014/main" id="{F7AF63D1-19A2-BDEF-F55E-AFFFC5C0F0CD}"/>
              </a:ext>
            </a:extLst>
          </p:cNvPr>
          <p:cNvSpPr/>
          <p:nvPr/>
        </p:nvSpPr>
        <p:spPr>
          <a:xfrm>
            <a:off x="4834488" y="4648172"/>
            <a:ext cx="159112" cy="5825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1132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⑥　 </a:t>
            </a:r>
            <a:r>
              <a:rPr lang="ja-JP" altLang="en-US" b="1" u="sng" dirty="0"/>
              <a:t>末尾に挿入される</a:t>
            </a:r>
            <a:r>
              <a:rPr lang="ja-JP" altLang="en-US" dirty="0"/>
              <a:t>ので，確認する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26</a:t>
            </a:fld>
            <a:endParaRPr lang="ja-JP" altLang="en-US" dirty="0"/>
          </a:p>
        </p:txBody>
      </p:sp>
      <p:sp>
        <p:nvSpPr>
          <p:cNvPr id="7" name="タイトル 6">
            <a:extLst>
              <a:ext uri="{FF2B5EF4-FFF2-40B4-BE49-F238E27FC236}">
                <a16:creationId xmlns:a16="http://schemas.microsoft.com/office/drawing/2014/main" id="{BFB07F57-1814-CD5D-8370-8E8AE4668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D5797FFB-6BEA-8F75-C233-2DECD45CE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667" y="1830360"/>
            <a:ext cx="8174062" cy="309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8834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9919" y="1122363"/>
            <a:ext cx="859999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5-3.</a:t>
            </a:r>
            <a:r>
              <a:rPr lang="ja-JP" altLang="en-US" dirty="0"/>
              <a:t> マップ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75304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254785" y="4434978"/>
            <a:ext cx="773801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marL="571500" indent="-571500">
              <a:spcBef>
                <a:spcPct val="0"/>
              </a:spcBef>
            </a:pPr>
            <a:r>
              <a:rPr lang="ja-JP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マップ</a:t>
            </a:r>
            <a:r>
              <a:rPr lang="ja-JP" altLang="en-US" dirty="0">
                <a:latin typeface="Arial" panose="020B0604020202020204" pitchFamily="34" charset="0"/>
              </a:rPr>
              <a:t>は，</a:t>
            </a:r>
            <a:r>
              <a:rPr lang="ja-JP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キー</a:t>
            </a:r>
            <a:r>
              <a:rPr lang="ja-JP" altLang="en-US" dirty="0">
                <a:latin typeface="Arial" panose="020B0604020202020204" pitchFamily="34" charset="0"/>
              </a:rPr>
              <a:t>と</a:t>
            </a:r>
            <a:r>
              <a:rPr lang="ja-JP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値（バリュー）</a:t>
            </a:r>
            <a:r>
              <a:rPr lang="ja-JP" altLang="en-US" dirty="0">
                <a:latin typeface="Arial" panose="020B0604020202020204" pitchFamily="34" charset="0"/>
              </a:rPr>
              <a:t>の</a:t>
            </a:r>
            <a:r>
              <a:rPr lang="ja-JP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ペア</a:t>
            </a:r>
            <a:endParaRPr lang="en-US" altLang="ja-JP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　</a:t>
            </a:r>
            <a:r>
              <a:rPr lang="ja-JP" altLang="en-US" dirty="0">
                <a:latin typeface="Arial" panose="020B0604020202020204" pitchFamily="34" charset="0"/>
              </a:rPr>
              <a:t>の集まり</a:t>
            </a:r>
            <a:endParaRPr lang="en-US" altLang="ja-JP" dirty="0">
              <a:latin typeface="Arial" panose="020B0604020202020204" pitchFamily="34" charset="0"/>
            </a:endParaRPr>
          </a:p>
          <a:p>
            <a:pPr marL="571500" indent="-571500">
              <a:spcBef>
                <a:spcPct val="0"/>
              </a:spcBef>
            </a:pPr>
            <a:r>
              <a:rPr lang="ja-JP" altLang="en-US" dirty="0">
                <a:latin typeface="Arial" panose="020B0604020202020204" pitchFamily="34" charset="0"/>
              </a:rPr>
              <a:t>同じ値の</a:t>
            </a:r>
            <a:r>
              <a:rPr lang="ja-JP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キー</a:t>
            </a:r>
            <a:r>
              <a:rPr lang="ja-JP" altLang="en-US" dirty="0">
                <a:latin typeface="Arial" panose="020B0604020202020204" pitchFamily="34" charset="0"/>
              </a:rPr>
              <a:t>は</a:t>
            </a:r>
            <a:r>
              <a:rPr lang="en-US" altLang="ja-JP" b="1" u="sng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ja-JP" altLang="en-US" b="1" u="sng" dirty="0">
                <a:solidFill>
                  <a:srgbClr val="FF0000"/>
                </a:solidFill>
                <a:latin typeface="Arial" panose="020B0604020202020204" pitchFamily="34" charset="0"/>
              </a:rPr>
              <a:t>回以上登場しない</a:t>
            </a: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マップ </a:t>
            </a:r>
            <a:r>
              <a:rPr lang="en-US" altLang="ja-JP" dirty="0"/>
              <a:t>(Map) 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28</a:t>
            </a:fld>
            <a:endParaRPr lang="ja-JP" altLang="en-US"/>
          </a:p>
        </p:txBody>
      </p:sp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1524000" y="1651000"/>
          <a:ext cx="60960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72218654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1775070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kumimoji="1" lang="ja-JP" altLang="en-US" sz="32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キー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値（バリュー）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113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32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32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Red</a:t>
                      </a:r>
                      <a:endParaRPr kumimoji="1" lang="ja-JP" altLang="en-US" sz="32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872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32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32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Yellow</a:t>
                      </a:r>
                      <a:endParaRPr kumimoji="1" lang="ja-JP" altLang="en-US" sz="32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53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32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sz="32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Blue</a:t>
                      </a:r>
                      <a:endParaRPr kumimoji="1" lang="ja-JP" altLang="en-US" sz="32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457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9318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C9D0EF6E-A8BB-23D0-1F3F-07AE55FD5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93" y="1226055"/>
            <a:ext cx="8979548" cy="2947198"/>
          </a:xfrm>
          <a:prstGeom prst="rect">
            <a:avLst/>
          </a:prstGeom>
        </p:spPr>
      </p:pic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マップを生成するプログラム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29</a:t>
            </a:fld>
            <a:endParaRPr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1415525" y="2291194"/>
            <a:ext cx="7677616" cy="3159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561109" y="1558432"/>
            <a:ext cx="2031325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空のマップの</a:t>
            </a:r>
            <a:endParaRPr kumimoji="1" lang="en-US" altLang="ja-JP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組み立て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235736" y="2629639"/>
            <a:ext cx="1723549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put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」は</a:t>
            </a:r>
            <a:endParaRPr kumimoji="1" lang="en-US" altLang="ja-JP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要素の挿入</a:t>
            </a:r>
            <a:endParaRPr kumimoji="1" lang="en-US" altLang="ja-JP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1415525" y="2597359"/>
            <a:ext cx="2820211" cy="79059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1415526" y="3387954"/>
            <a:ext cx="4395168" cy="37440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273A13A-9814-0B75-2BC8-812B1CE83465}"/>
              </a:ext>
            </a:extLst>
          </p:cNvPr>
          <p:cNvSpPr txBox="1"/>
          <p:nvPr/>
        </p:nvSpPr>
        <p:spPr>
          <a:xfrm>
            <a:off x="4009759" y="3914065"/>
            <a:ext cx="2031325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この中で</a:t>
            </a:r>
            <a:endParaRPr kumimoji="1" lang="en-US" altLang="ja-JP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メソッド 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size 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の呼び出し</a:t>
            </a:r>
          </a:p>
        </p:txBody>
      </p:sp>
    </p:spTree>
    <p:extLst>
      <p:ext uri="{BB962C8B-B14F-4D97-AF65-F5344CB8AC3E}">
        <p14:creationId xmlns:p14="http://schemas.microsoft.com/office/powerpoint/2010/main" val="1267763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CEE57B-D19F-463E-B4D5-C69386CB6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アウトライン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035BEC-B19B-4591-91F6-08865F59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EC19BA5D-E942-4717-A6D4-8E0870FDD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751371"/>
              </p:ext>
            </p:extLst>
          </p:nvPr>
        </p:nvGraphicFramePr>
        <p:xfrm>
          <a:off x="889262" y="855143"/>
          <a:ext cx="6987364" cy="271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210">
                  <a:extLst>
                    <a:ext uri="{9D8B030D-6E8A-4147-A177-3AD203B41FA5}">
                      <a16:colId xmlns:a16="http://schemas.microsoft.com/office/drawing/2014/main" val="3103978802"/>
                    </a:ext>
                  </a:extLst>
                </a:gridCol>
                <a:gridCol w="5667154">
                  <a:extLst>
                    <a:ext uri="{9D8B030D-6E8A-4147-A177-3AD203B41FA5}">
                      <a16:colId xmlns:a16="http://schemas.microsoft.com/office/drawing/2014/main" val="3168508019"/>
                    </a:ext>
                  </a:extLst>
                </a:gridCol>
              </a:tblGrid>
              <a:tr h="431886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番号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項目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250238"/>
                  </a:ext>
                </a:extLst>
              </a:tr>
              <a:tr h="431886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復習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650862"/>
                  </a:ext>
                </a:extLst>
              </a:tr>
              <a:tr h="431886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5-1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リスト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39676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5-2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2400" dirty="0"/>
                        <a:t>リストを演習できるオンラインサイトの紹介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36736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5-3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マップ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724965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83E4A11-384D-4420-8463-2600FCCCBA4B}"/>
              </a:ext>
            </a:extLst>
          </p:cNvPr>
          <p:cNvSpPr txBox="1"/>
          <p:nvPr/>
        </p:nvSpPr>
        <p:spPr>
          <a:xfrm>
            <a:off x="455427" y="4480176"/>
            <a:ext cx="7879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各自，資料を読み返したり，課題に取り組んだりも行う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EA7E060-9902-43D4-B4C9-EEFA9519C8D4}"/>
              </a:ext>
            </a:extLst>
          </p:cNvPr>
          <p:cNvSpPr txBox="1"/>
          <p:nvPr/>
        </p:nvSpPr>
        <p:spPr>
          <a:xfrm>
            <a:off x="455427" y="5152091"/>
            <a:ext cx="785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この授業では，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Java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を用いて基礎を学び，マスターする</a:t>
            </a:r>
          </a:p>
        </p:txBody>
      </p:sp>
    </p:spTree>
    <p:extLst>
      <p:ext uri="{BB962C8B-B14F-4D97-AF65-F5344CB8AC3E}">
        <p14:creationId xmlns:p14="http://schemas.microsoft.com/office/powerpoint/2010/main" val="21188022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31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36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マップ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HashMap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30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095574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1" y="80210"/>
            <a:ext cx="9020629" cy="9430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Java Tutor </a:t>
            </a:r>
            <a:r>
              <a:rPr lang="ja-JP" altLang="en-US" dirty="0"/>
              <a:t>のエディタで次のプログラムを入れる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31</a:t>
            </a:fld>
            <a:endParaRPr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6CD2495-471C-D18F-5BC2-A3BD7672F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93" y="1226055"/>
            <a:ext cx="8979548" cy="294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2727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7D6DD69-803B-2C9F-A6E5-CFF6C24C7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61" y="1589642"/>
            <a:ext cx="8897656" cy="4157255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32</a:t>
            </a:fld>
            <a:endParaRPr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5434258" y="1670641"/>
            <a:ext cx="1369038" cy="67408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817857BC-2DDC-0AEC-54B9-C0EF7264E308}"/>
              </a:ext>
            </a:extLst>
          </p:cNvPr>
          <p:cNvSpPr txBox="1">
            <a:spLocks/>
          </p:cNvSpPr>
          <p:nvPr/>
        </p:nvSpPr>
        <p:spPr>
          <a:xfrm>
            <a:off x="379510" y="480538"/>
            <a:ext cx="8621922" cy="917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② 実行し，結果を確認する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（</a:t>
            </a:r>
            <a:r>
              <a:rPr lang="ja-JP" altLang="en-US" dirty="0">
                <a:solidFill>
                  <a:srgbClr val="FF0000"/>
                </a:solidFill>
              </a:rPr>
              <a:t>プログラムはあとで使うので消さないこと</a:t>
            </a:r>
            <a:r>
              <a:rPr lang="ja-JP" altLang="en-US" dirty="0"/>
              <a:t>）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17BE216-598A-BCFD-480A-A44138BA2AF5}"/>
              </a:ext>
            </a:extLst>
          </p:cNvPr>
          <p:cNvSpPr/>
          <p:nvPr/>
        </p:nvSpPr>
        <p:spPr>
          <a:xfrm>
            <a:off x="304505" y="6161433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6658066-4E96-DE06-95C1-5B16B135D3D9}"/>
              </a:ext>
            </a:extLst>
          </p:cNvPr>
          <p:cNvSpPr txBox="1"/>
          <p:nvPr/>
        </p:nvSpPr>
        <p:spPr>
          <a:xfrm>
            <a:off x="4048980" y="1670641"/>
            <a:ext cx="2069797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サイズ </a:t>
            </a:r>
            <a:r>
              <a:rPr lang="en-US" altLang="ja-JP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3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33240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814AFE-56D5-4FD9-95AF-E946B3B5A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Java</a:t>
            </a:r>
            <a:r>
              <a:rPr kumimoji="1" lang="ja-JP" altLang="en-US" dirty="0"/>
              <a:t> の </a:t>
            </a:r>
            <a:r>
              <a:rPr lang="en-US" altLang="ja-JP" dirty="0"/>
              <a:t>HashMap</a:t>
            </a:r>
            <a:r>
              <a:rPr kumimoji="1" lang="en-US" altLang="ja-JP" dirty="0"/>
              <a:t> </a:t>
            </a:r>
            <a:r>
              <a:rPr kumimoji="1" lang="ja-JP" altLang="en-US" dirty="0"/>
              <a:t>クラス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98685A-B0DB-488E-9F93-92C503923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783147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標準機能として，次のメソッドがある．便利</a:t>
            </a:r>
            <a:r>
              <a:rPr lang="ja-JP" altLang="en-US" dirty="0"/>
              <a:t>．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コンストラクタ</a:t>
            </a:r>
            <a:r>
              <a:rPr lang="en-US" altLang="ja-JP" dirty="0"/>
              <a:t>	HashMap</a:t>
            </a:r>
          </a:p>
          <a:p>
            <a:pPr marL="0" indent="0">
              <a:buNone/>
            </a:pPr>
            <a:r>
              <a:rPr lang="ja-JP" altLang="en-US" dirty="0"/>
              <a:t>要素の挿入</a:t>
            </a:r>
            <a:r>
              <a:rPr lang="en-US" altLang="ja-JP" dirty="0"/>
              <a:t>		put</a:t>
            </a:r>
          </a:p>
          <a:p>
            <a:pPr marL="0" indent="0">
              <a:buNone/>
            </a:pPr>
            <a:r>
              <a:rPr lang="ja-JP" altLang="en-US" dirty="0"/>
              <a:t>要素</a:t>
            </a:r>
            <a:r>
              <a:rPr kumimoji="1" lang="ja-JP" altLang="en-US" dirty="0"/>
              <a:t>の削除</a:t>
            </a:r>
            <a:r>
              <a:rPr kumimoji="1" lang="en-US" altLang="ja-JP" dirty="0"/>
              <a:t>		clear, remove</a:t>
            </a:r>
          </a:p>
          <a:p>
            <a:pPr marL="0" indent="0">
              <a:buNone/>
            </a:pPr>
            <a:r>
              <a:rPr kumimoji="1" lang="ja-JP" altLang="en-US" dirty="0"/>
              <a:t>検索</a:t>
            </a:r>
            <a:r>
              <a:rPr kumimoji="1" lang="en-US" altLang="ja-JP" dirty="0"/>
              <a:t>			get</a:t>
            </a:r>
          </a:p>
          <a:p>
            <a:pPr marL="0" indent="0">
              <a:buNone/>
            </a:pPr>
            <a:r>
              <a:rPr lang="ja-JP" altLang="en-US" dirty="0"/>
              <a:t>要素数</a:t>
            </a:r>
            <a:r>
              <a:rPr lang="en-US" altLang="ja-JP" dirty="0"/>
              <a:t>		size		</a:t>
            </a:r>
          </a:p>
          <a:p>
            <a:pPr marL="0" indent="0">
              <a:buNone/>
            </a:pPr>
            <a:r>
              <a:rPr kumimoji="1" lang="ja-JP" altLang="en-US" dirty="0"/>
              <a:t>など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マップの機能．ペアを扱うときに</a:t>
            </a:r>
            <a:r>
              <a:rPr lang="ja-JP" altLang="en-US" dirty="0"/>
              <a:t>便利．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BD1B284-9D13-4211-8F77-E86AFF411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22450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461505" y="2878449"/>
            <a:ext cx="7738016" cy="3384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marL="571500" indent="-571500">
              <a:spcBef>
                <a:spcPct val="0"/>
              </a:spcBef>
            </a:pPr>
            <a:r>
              <a:rPr lang="en-US" altLang="ja-JP" sz="2800" b="1" dirty="0">
                <a:solidFill>
                  <a:srgbClr val="C00000"/>
                </a:solidFill>
                <a:latin typeface="Arial" panose="020B0604020202020204" pitchFamily="34" charset="0"/>
              </a:rPr>
              <a:t>get 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メソッド</a:t>
            </a:r>
            <a:endParaRPr lang="en-US" altLang="ja-JP" sz="28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キー</a:t>
            </a:r>
            <a:r>
              <a:rPr lang="ja-JP" altLang="en-US" sz="2800" dirty="0">
                <a:latin typeface="Arial" panose="020B0604020202020204" pitchFamily="34" charset="0"/>
              </a:rPr>
              <a:t>から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値（バリュー）</a:t>
            </a:r>
            <a:r>
              <a:rPr lang="ja-JP" altLang="en-US" sz="2800" dirty="0">
                <a:latin typeface="Arial" panose="020B0604020202020204" pitchFamily="34" charset="0"/>
              </a:rPr>
              <a:t>を得る</a:t>
            </a:r>
            <a:endParaRPr lang="en-US" altLang="ja-JP" sz="2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n-US" altLang="ja-JP" sz="2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ja-JP" sz="2800" dirty="0">
                <a:latin typeface="Arial" panose="020B0604020202020204" pitchFamily="34" charset="0"/>
              </a:rPr>
              <a:t>    </a:t>
            </a:r>
            <a:r>
              <a:rPr lang="en-US" altLang="ja-JP" sz="2800" dirty="0" err="1">
                <a:latin typeface="Arial" panose="020B0604020202020204" pitchFamily="34" charset="0"/>
              </a:rPr>
              <a:t>x.get</a:t>
            </a:r>
            <a:r>
              <a:rPr lang="en-US" altLang="ja-JP" sz="2800" dirty="0">
                <a:latin typeface="Arial" panose="020B0604020202020204" pitchFamily="34" charset="0"/>
              </a:rPr>
              <a:t>(</a:t>
            </a:r>
            <a:r>
              <a:rPr lang="en-US" altLang="ja-JP" sz="2800" b="1" dirty="0">
                <a:latin typeface="Arial" panose="020B0604020202020204" pitchFamily="34" charset="0"/>
              </a:rPr>
              <a:t>1</a:t>
            </a:r>
            <a:r>
              <a:rPr lang="en-US" altLang="ja-JP" sz="2800" dirty="0">
                <a:latin typeface="Arial" panose="020B0604020202020204" pitchFamily="34" charset="0"/>
              </a:rPr>
              <a:t>)    </a:t>
            </a:r>
            <a:r>
              <a:rPr lang="ja-JP" altLang="en-US" sz="2800" dirty="0">
                <a:latin typeface="Arial" panose="020B0604020202020204" pitchFamily="34" charset="0"/>
              </a:rPr>
              <a:t>→　結果は「</a:t>
            </a:r>
            <a:r>
              <a:rPr lang="en-US" altLang="ja-JP" sz="2800" b="1" dirty="0">
                <a:latin typeface="Arial" panose="020B0604020202020204" pitchFamily="34" charset="0"/>
              </a:rPr>
              <a:t>Red</a:t>
            </a:r>
            <a:r>
              <a:rPr lang="ja-JP" altLang="en-US" sz="2800" dirty="0">
                <a:latin typeface="Arial" panose="020B0604020202020204" pitchFamily="34" charset="0"/>
              </a:rPr>
              <a:t>」</a:t>
            </a:r>
            <a:endParaRPr lang="en-US" altLang="ja-JP" sz="2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ja-JP" sz="2800" dirty="0">
                <a:latin typeface="Arial" panose="020B0604020202020204" pitchFamily="34" charset="0"/>
              </a:rPr>
              <a:t>    </a:t>
            </a:r>
            <a:r>
              <a:rPr lang="en-US" altLang="ja-JP" sz="2800" dirty="0" err="1">
                <a:latin typeface="Arial" panose="020B0604020202020204" pitchFamily="34" charset="0"/>
              </a:rPr>
              <a:t>x.get</a:t>
            </a:r>
            <a:r>
              <a:rPr lang="en-US" altLang="ja-JP" sz="2800" dirty="0">
                <a:latin typeface="Arial" panose="020B0604020202020204" pitchFamily="34" charset="0"/>
              </a:rPr>
              <a:t>(</a:t>
            </a:r>
            <a:r>
              <a:rPr lang="en-US" altLang="ja-JP" sz="2800" b="1" dirty="0">
                <a:latin typeface="Arial" panose="020B0604020202020204" pitchFamily="34" charset="0"/>
              </a:rPr>
              <a:t>2</a:t>
            </a:r>
            <a:r>
              <a:rPr lang="en-US" altLang="ja-JP" sz="2800" dirty="0">
                <a:latin typeface="Arial" panose="020B0604020202020204" pitchFamily="34" charset="0"/>
              </a:rPr>
              <a:t>)    </a:t>
            </a:r>
            <a:r>
              <a:rPr lang="ja-JP" altLang="en-US" sz="2800" dirty="0">
                <a:latin typeface="Arial" panose="020B0604020202020204" pitchFamily="34" charset="0"/>
              </a:rPr>
              <a:t>→　結果は「</a:t>
            </a:r>
            <a:r>
              <a:rPr lang="en-US" altLang="ja-JP" sz="2800" b="1" dirty="0">
                <a:latin typeface="Arial" panose="020B0604020202020204" pitchFamily="34" charset="0"/>
              </a:rPr>
              <a:t>Yellow</a:t>
            </a:r>
            <a:r>
              <a:rPr lang="ja-JP" altLang="en-US" sz="2800" dirty="0">
                <a:latin typeface="Arial" panose="020B0604020202020204" pitchFamily="34" charset="0"/>
              </a:rPr>
              <a:t>」</a:t>
            </a:r>
            <a:endParaRPr lang="en-US" altLang="ja-JP" sz="2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ja-JP" sz="2800" dirty="0">
                <a:latin typeface="Arial" panose="020B0604020202020204" pitchFamily="34" charset="0"/>
              </a:rPr>
              <a:t>    </a:t>
            </a:r>
            <a:r>
              <a:rPr lang="en-US" altLang="ja-JP" sz="2800" dirty="0" err="1">
                <a:latin typeface="Arial" panose="020B0604020202020204" pitchFamily="34" charset="0"/>
              </a:rPr>
              <a:t>x.get</a:t>
            </a:r>
            <a:r>
              <a:rPr lang="en-US" altLang="ja-JP" sz="2800" dirty="0">
                <a:latin typeface="Arial" panose="020B0604020202020204" pitchFamily="34" charset="0"/>
              </a:rPr>
              <a:t>(</a:t>
            </a:r>
            <a:r>
              <a:rPr lang="en-US" altLang="ja-JP" sz="2800" b="1" dirty="0">
                <a:latin typeface="Arial" panose="020B0604020202020204" pitchFamily="34" charset="0"/>
              </a:rPr>
              <a:t>3</a:t>
            </a:r>
            <a:r>
              <a:rPr lang="en-US" altLang="ja-JP" sz="2800" dirty="0">
                <a:latin typeface="Arial" panose="020B0604020202020204" pitchFamily="34" charset="0"/>
              </a:rPr>
              <a:t>)    </a:t>
            </a:r>
            <a:r>
              <a:rPr lang="ja-JP" altLang="en-US" sz="2800" dirty="0">
                <a:latin typeface="Arial" panose="020B0604020202020204" pitchFamily="34" charset="0"/>
              </a:rPr>
              <a:t>→　結果は「</a:t>
            </a:r>
            <a:r>
              <a:rPr lang="en-US" altLang="ja-JP" sz="2800" b="1" dirty="0">
                <a:latin typeface="Arial" panose="020B0604020202020204" pitchFamily="34" charset="0"/>
              </a:rPr>
              <a:t>Blue</a:t>
            </a:r>
            <a:r>
              <a:rPr lang="ja-JP" altLang="en-US" sz="2800" dirty="0">
                <a:latin typeface="Arial" panose="020B0604020202020204" pitchFamily="34" charset="0"/>
              </a:rPr>
              <a:t>」</a:t>
            </a:r>
            <a:endParaRPr lang="en-US" altLang="ja-JP" sz="2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n-US" altLang="ja-JP" sz="2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n-US" altLang="ja-JP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ja-JP" altLang="en-US" b="1" u="sng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</a:t>
            </a:r>
            <a:r>
              <a:rPr lang="ja-JP" altLang="en-US" dirty="0"/>
              <a:t> の </a:t>
            </a:r>
            <a:r>
              <a:rPr lang="en-US" altLang="ja-JP" dirty="0"/>
              <a:t>HashMap </a:t>
            </a:r>
            <a:r>
              <a:rPr lang="ja-JP" altLang="en-US" dirty="0"/>
              <a:t>クラスの </a:t>
            </a:r>
            <a:r>
              <a:rPr lang="en-US" altLang="ja-JP" dirty="0"/>
              <a:t>get </a:t>
            </a:r>
            <a:r>
              <a:rPr lang="ja-JP" altLang="en-US" dirty="0"/>
              <a:t>メソッド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34</a:t>
            </a:fld>
            <a:endParaRPr lang="ja-JP" altLang="en-US"/>
          </a:p>
        </p:txBody>
      </p:sp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1504449" y="809171"/>
          <a:ext cx="6096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72218654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1775070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キー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値（バリュー）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113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Red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872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Yellow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53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Blue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457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51142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1" y="80210"/>
            <a:ext cx="9020629" cy="9430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③ </a:t>
            </a:r>
            <a:r>
              <a:rPr lang="en-US" altLang="ja-JP" dirty="0"/>
              <a:t>Java Tutor </a:t>
            </a:r>
            <a:r>
              <a:rPr lang="ja-JP" altLang="en-US" dirty="0"/>
              <a:t>のエディタで次のプログラムを入れる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35</a:t>
            </a:fld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8F68AF6-74F1-594E-BDF3-F60C6E819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13" y="1180951"/>
            <a:ext cx="8922672" cy="289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764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E8641EB2-D62A-CB21-E162-4D4DA101F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34" y="1709350"/>
            <a:ext cx="8796189" cy="3617561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36</a:t>
            </a:fld>
            <a:endParaRPr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5526330" y="1832120"/>
            <a:ext cx="1300457" cy="42099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A9D58621-B5E1-ADFC-711B-41B485ED1D4C}"/>
              </a:ext>
            </a:extLst>
          </p:cNvPr>
          <p:cNvSpPr txBox="1">
            <a:spLocks/>
          </p:cNvSpPr>
          <p:nvPr/>
        </p:nvSpPr>
        <p:spPr>
          <a:xfrm>
            <a:off x="379510" y="480538"/>
            <a:ext cx="8621922" cy="917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④ 実行し，結果を確認する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（</a:t>
            </a:r>
            <a:r>
              <a:rPr lang="ja-JP" altLang="en-US" dirty="0">
                <a:solidFill>
                  <a:srgbClr val="FF0000"/>
                </a:solidFill>
              </a:rPr>
              <a:t>プログラムはあとで使うので消さないこと</a:t>
            </a:r>
            <a:r>
              <a:rPr lang="ja-JP" altLang="en-US" dirty="0"/>
              <a:t>）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944DE7A-901B-9CE5-3948-7BFF41F3277C}"/>
              </a:ext>
            </a:extLst>
          </p:cNvPr>
          <p:cNvSpPr/>
          <p:nvPr/>
        </p:nvSpPr>
        <p:spPr>
          <a:xfrm>
            <a:off x="119698" y="6080744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</p:spTree>
    <p:extLst>
      <p:ext uri="{BB962C8B-B14F-4D97-AF65-F5344CB8AC3E}">
        <p14:creationId xmlns:p14="http://schemas.microsoft.com/office/powerpoint/2010/main" val="27442472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マップの生成，要素の挿入，拡張 </a:t>
            </a:r>
            <a:r>
              <a:rPr lang="en-US" altLang="ja-JP" dirty="0"/>
              <a:t>For</a:t>
            </a:r>
            <a:r>
              <a:rPr lang="ja-JP" altLang="en-US" dirty="0"/>
              <a:t>文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マップ</a:t>
            </a:r>
            <a:r>
              <a:rPr lang="ja-JP" altLang="en-US" b="1" dirty="0"/>
              <a:t>の生成</a:t>
            </a:r>
            <a:endParaRPr lang="en-US" altLang="ja-JP" b="1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b="1" dirty="0"/>
              <a:t>要素の挿入</a:t>
            </a:r>
            <a:endParaRPr lang="en-US" altLang="ja-JP" b="1" dirty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37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86124" y="1857829"/>
            <a:ext cx="2355132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x: </a:t>
            </a:r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オブジェクト名</a:t>
            </a:r>
            <a:endParaRPr kumimoji="1" lang="en-US" altLang="ja-JP" sz="21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45438" y="1851440"/>
            <a:ext cx="2339102" cy="17081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Integer: </a:t>
            </a:r>
          </a:p>
          <a:p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キーの</a:t>
            </a:r>
            <a:r>
              <a:rPr kumimoji="1" lang="ja-JP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クラス</a:t>
            </a:r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名</a:t>
            </a:r>
            <a:endParaRPr kumimoji="1" lang="en-US" altLang="ja-JP" sz="21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en-US" altLang="ja-JP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String:</a:t>
            </a:r>
          </a:p>
          <a:p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値（バリュー）の</a:t>
            </a:r>
            <a:endParaRPr kumimoji="1" lang="en-US" altLang="ja-JP" sz="21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クラス</a:t>
            </a:r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名</a:t>
            </a:r>
            <a:endParaRPr kumimoji="1" lang="en-US" altLang="ja-JP" sz="21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55468" y="4111864"/>
            <a:ext cx="2430474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x : </a:t>
            </a:r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オブジェクト名</a:t>
            </a:r>
            <a:endParaRPr kumimoji="1" lang="en-US" altLang="ja-JP" sz="21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343624" y="4118253"/>
            <a:ext cx="3191899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1, “Red”: </a:t>
            </a:r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挿入したい要素</a:t>
            </a:r>
            <a:endParaRPr kumimoji="1" lang="en-US" altLang="ja-JP" sz="21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988" y="3568212"/>
            <a:ext cx="2719135" cy="503543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99" y="1328149"/>
            <a:ext cx="8378572" cy="387896"/>
          </a:xfrm>
          <a:prstGeom prst="rect">
            <a:avLst/>
          </a:prstGeom>
        </p:spPr>
      </p:pic>
      <p:sp>
        <p:nvSpPr>
          <p:cNvPr id="14" name="Text Box 1035">
            <a:extLst>
              <a:ext uri="{FF2B5EF4-FFF2-40B4-BE49-F238E27FC236}">
                <a16:creationId xmlns:a16="http://schemas.microsoft.com/office/drawing/2014/main" id="{57B43009-3F91-4BA6-BAAE-9BBBED5BB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8921" y="669321"/>
            <a:ext cx="1723550" cy="3770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ja-JP" alt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まとめページ</a:t>
            </a:r>
          </a:p>
        </p:txBody>
      </p:sp>
    </p:spTree>
    <p:extLst>
      <p:ext uri="{BB962C8B-B14F-4D97-AF65-F5344CB8AC3E}">
        <p14:creationId xmlns:p14="http://schemas.microsoft.com/office/powerpoint/2010/main" val="35778638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66215A-A693-4923-8155-A6CB7DA4D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C2631FE-DD33-441F-8E84-1F8CAB759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765788" cy="5333166"/>
          </a:xfrm>
        </p:spPr>
        <p:txBody>
          <a:bodyPr>
            <a:normAutofit lnSpcReduction="10000"/>
          </a:bodyPr>
          <a:lstStyle/>
          <a:p>
            <a:r>
              <a:rPr lang="ja-JP" altLang="en-US" b="1" dirty="0">
                <a:solidFill>
                  <a:srgbClr val="FF0000"/>
                </a:solidFill>
              </a:rPr>
              <a:t>複数データを扱うときの方法</a:t>
            </a:r>
            <a:endParaRPr lang="en-US" altLang="ja-JP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dirty="0"/>
              <a:t>単一の</a:t>
            </a:r>
            <a:r>
              <a:rPr kumimoji="1" lang="ja-JP" altLang="en-US" b="1" dirty="0">
                <a:solidFill>
                  <a:srgbClr val="C00000"/>
                </a:solidFill>
              </a:rPr>
              <a:t>コレクション</a:t>
            </a:r>
            <a:r>
              <a:rPr kumimoji="1" lang="ja-JP" altLang="en-US" dirty="0"/>
              <a:t>（</a:t>
            </a:r>
            <a:r>
              <a:rPr lang="ja-JP" altLang="en-US" dirty="0"/>
              <a:t>リストやマップなど</a:t>
            </a:r>
            <a:r>
              <a:rPr kumimoji="1" lang="ja-JP" altLang="en-US" dirty="0"/>
              <a:t>）で扱うことができる．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r>
              <a:rPr kumimoji="1" lang="en-US" altLang="ja-JP" b="1" u="sng" dirty="0">
                <a:solidFill>
                  <a:srgbClr val="FF0000"/>
                </a:solidFill>
              </a:rPr>
              <a:t>Java </a:t>
            </a:r>
            <a:r>
              <a:rPr kumimoji="1" lang="ja-JP" altLang="en-US" b="1" u="sng" dirty="0">
                <a:solidFill>
                  <a:srgbClr val="FF0000"/>
                </a:solidFill>
              </a:rPr>
              <a:t>の標準機能</a:t>
            </a:r>
            <a:r>
              <a:rPr kumimoji="1" lang="ja-JP" altLang="en-US" dirty="0"/>
              <a:t>に，</a:t>
            </a:r>
            <a:r>
              <a:rPr kumimoji="1" lang="ja-JP" altLang="en-US" b="1" dirty="0">
                <a:solidFill>
                  <a:srgbClr val="C00000"/>
                </a:solidFill>
              </a:rPr>
              <a:t>コレクション</a:t>
            </a:r>
            <a:r>
              <a:rPr kumimoji="1" lang="ja-JP" altLang="en-US" dirty="0"/>
              <a:t>がある．</a:t>
            </a:r>
            <a:endParaRPr kumimoji="1" lang="en-US" altLang="ja-JP" dirty="0"/>
          </a:p>
          <a:p>
            <a:r>
              <a:rPr kumimoji="1" lang="ja-JP" altLang="en-US" dirty="0"/>
              <a:t>検索，挿入，削除などを行いたい場合，単一の</a:t>
            </a:r>
            <a:r>
              <a:rPr kumimoji="1" lang="ja-JP" altLang="en-US" b="1" dirty="0">
                <a:solidFill>
                  <a:srgbClr val="C00000"/>
                </a:solidFill>
              </a:rPr>
              <a:t>コレクション</a:t>
            </a:r>
            <a:r>
              <a:rPr kumimoji="1" lang="ja-JP" altLang="en-US" dirty="0"/>
              <a:t>（オブジェクト）で扱う方が楽である</a:t>
            </a:r>
            <a:r>
              <a:rPr lang="ja-JP" altLang="en-US" dirty="0"/>
              <a:t>．</a:t>
            </a: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リスト</a:t>
            </a:r>
            <a:r>
              <a:rPr lang="ja-JP" altLang="en-US" dirty="0"/>
              <a:t>は，</a:t>
            </a:r>
            <a:r>
              <a:rPr lang="ja-JP" altLang="en-US" b="1" dirty="0"/>
              <a:t>順序のあるデータ</a:t>
            </a:r>
            <a:r>
              <a:rPr lang="ja-JP" altLang="en-US" dirty="0"/>
              <a:t>である．</a:t>
            </a:r>
            <a:r>
              <a:rPr lang="ja-JP" altLang="en-US" b="1" dirty="0"/>
              <a:t>要素の削除，挿入によりサイズが増減</a:t>
            </a:r>
            <a:r>
              <a:rPr lang="ja-JP" altLang="en-US" dirty="0"/>
              <a:t>する</a:t>
            </a: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マップ</a:t>
            </a:r>
            <a:r>
              <a:rPr lang="ja-JP" altLang="en-US" dirty="0"/>
              <a:t>は，</a:t>
            </a:r>
            <a:r>
              <a:rPr lang="ja-JP" altLang="en-US" b="1" dirty="0">
                <a:solidFill>
                  <a:srgbClr val="C00000"/>
                </a:solidFill>
              </a:rPr>
              <a:t>キ</a:t>
            </a:r>
            <a:r>
              <a:rPr lang="ja-JP" altLang="en-US" dirty="0"/>
              <a:t>ーと</a:t>
            </a:r>
            <a:r>
              <a:rPr lang="ja-JP" altLang="en-US" b="1" dirty="0">
                <a:solidFill>
                  <a:srgbClr val="C00000"/>
                </a:solidFill>
              </a:rPr>
              <a:t>値（バリュー）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ペア</a:t>
            </a:r>
            <a:r>
              <a:rPr lang="ja-JP" altLang="en-US" dirty="0"/>
              <a:t>の集まりである．</a:t>
            </a:r>
            <a:r>
              <a:rPr lang="ja-JP" altLang="en-US" b="1" dirty="0"/>
              <a:t>同じ値のキーは２回以上登場しない</a:t>
            </a:r>
            <a:endParaRPr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297E6D6-66C7-427C-B591-E4F0A147D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23654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334986-D45B-4CDB-BE82-8C4998464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関連</a:t>
            </a:r>
            <a:r>
              <a:rPr lang="ja-JP" altLang="en-US" dirty="0"/>
              <a:t>ページ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1DE0C9-830C-4DC0-BB92-703530C92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91498"/>
            <a:ext cx="8742642" cy="5333166"/>
          </a:xfrm>
        </p:spPr>
        <p:txBody>
          <a:bodyPr>
            <a:noAutofit/>
          </a:bodyPr>
          <a:lstStyle/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プログラミング入門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/>
              <a:t>GDB online</a:t>
            </a:r>
            <a:r>
              <a:rPr lang="ja-JP" altLang="en-US" sz="2400" dirty="0"/>
              <a:t> を使用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2"/>
              </a:rPr>
              <a:t>https://</a:t>
            </a:r>
            <a:r>
              <a:rPr lang="en-US" altLang="ja-JP" sz="2400" dirty="0" err="1">
                <a:hlinkClick r:id="rId2"/>
              </a:rPr>
              <a:t>www.kkaneko.jp</a:t>
            </a:r>
            <a:r>
              <a:rPr lang="en-US" altLang="ja-JP" sz="2400" dirty="0">
                <a:hlinkClick r:id="rId2"/>
              </a:rPr>
              <a:t>/pro/</a:t>
            </a:r>
            <a:r>
              <a:rPr lang="en-US" altLang="ja-JP" sz="2400" dirty="0" err="1">
                <a:hlinkClick r:id="rId2"/>
              </a:rPr>
              <a:t>ji</a:t>
            </a:r>
            <a:r>
              <a:rPr lang="en-US" altLang="ja-JP" sz="2400" dirty="0">
                <a:hlinkClick r:id="rId2"/>
              </a:rPr>
              <a:t>/</a:t>
            </a:r>
            <a:r>
              <a:rPr lang="en-US" altLang="ja-JP" sz="2400" dirty="0" err="1">
                <a:hlinkClick r:id="rId2"/>
              </a:rPr>
              <a:t>index.html</a:t>
            </a:r>
            <a:endParaRPr lang="en-US" altLang="ja-JP" sz="2400" b="1" dirty="0"/>
          </a:p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の基本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/>
              <a:t>Java Tutor, GDB online</a:t>
            </a:r>
            <a:r>
              <a:rPr lang="ja-JP" altLang="en-US" sz="2400" dirty="0"/>
              <a:t> を使用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3"/>
              </a:rPr>
              <a:t>https://</a:t>
            </a:r>
            <a:r>
              <a:rPr lang="en-US" altLang="ja-JP" sz="2400" dirty="0" err="1">
                <a:hlinkClick r:id="rId3"/>
              </a:rPr>
              <a:t>www.kkaneko.jp</a:t>
            </a:r>
            <a:r>
              <a:rPr lang="en-US" altLang="ja-JP" sz="2400" dirty="0">
                <a:hlinkClick r:id="rId3"/>
              </a:rPr>
              <a:t>/pro/pi/</a:t>
            </a:r>
            <a:r>
              <a:rPr lang="en-US" altLang="ja-JP" sz="2400" dirty="0" err="1">
                <a:hlinkClick r:id="rId3"/>
              </a:rPr>
              <a:t>index.html</a:t>
            </a:r>
            <a:endParaRPr lang="en-US" altLang="ja-JP" sz="2400" dirty="0"/>
          </a:p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プログラム例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>
                <a:hlinkClick r:id="rId4"/>
              </a:rPr>
              <a:t>https://www.kkaneko.jp/pro/java/index.html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7942EC-4696-4A8A-9FA2-4B1323E8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9199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オブジェクトとメソッド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1529" y="3429000"/>
            <a:ext cx="8461208" cy="3070410"/>
          </a:xfrm>
        </p:spPr>
        <p:txBody>
          <a:bodyPr>
            <a:norm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メソッド</a:t>
            </a:r>
            <a:r>
              <a:rPr lang="en-US" altLang="ja-JP" sz="2400" b="1" dirty="0">
                <a:solidFill>
                  <a:srgbClr val="C00000"/>
                </a:solidFill>
              </a:rPr>
              <a:t>:</a:t>
            </a:r>
            <a:r>
              <a:rPr lang="ja-JP" altLang="en-US" sz="2400" b="1" dirty="0">
                <a:solidFill>
                  <a:srgbClr val="C00000"/>
                </a:solidFill>
              </a:rPr>
              <a:t> 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オブジェクト</a:t>
            </a:r>
            <a:r>
              <a:rPr kumimoji="1" lang="ja-JP" altLang="en-US" sz="2400" dirty="0"/>
              <a:t>に属する操作や処理</a:t>
            </a:r>
            <a:r>
              <a:rPr lang="ja-JP" altLang="en-US" sz="2400" dirty="0"/>
              <a:t>．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メソッド</a:t>
            </a:r>
            <a:r>
              <a:rPr lang="ja-JP" altLang="en-US" sz="2400" dirty="0"/>
              <a:t>呼び出しでは，</a:t>
            </a:r>
            <a:r>
              <a:rPr lang="ja-JP" altLang="en-US" sz="2400" b="1" dirty="0">
                <a:solidFill>
                  <a:srgbClr val="C00000"/>
                </a:solidFill>
              </a:rPr>
              <a:t>引数</a:t>
            </a:r>
            <a:r>
              <a:rPr lang="ja-JP" altLang="en-US" sz="2400" dirty="0"/>
              <a:t>を指定することがある．</a:t>
            </a:r>
            <a:r>
              <a:rPr lang="ja-JP" altLang="en-US" sz="2400" b="1" dirty="0">
                <a:solidFill>
                  <a:srgbClr val="C00000"/>
                </a:solidFill>
              </a:rPr>
              <a:t>引数</a:t>
            </a:r>
            <a:r>
              <a:rPr lang="ja-JP" altLang="en-US" sz="2400" dirty="0"/>
              <a:t>（ひきすう）は，</a:t>
            </a:r>
            <a:r>
              <a:rPr lang="ja-JP" altLang="en-US" sz="2400" b="1" dirty="0">
                <a:solidFill>
                  <a:srgbClr val="C00000"/>
                </a:solidFill>
              </a:rPr>
              <a:t>メソッド</a:t>
            </a:r>
            <a:r>
              <a:rPr lang="ja-JP" altLang="en-US" sz="2400" dirty="0"/>
              <a:t>に渡す値のこと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      </a:t>
            </a:r>
            <a:r>
              <a:rPr lang="en-US" altLang="ja-JP" sz="2400" b="1" dirty="0" err="1"/>
              <a:t>hero.attack</a:t>
            </a:r>
            <a:r>
              <a:rPr lang="en-US" altLang="ja-JP" sz="2400" b="1" dirty="0"/>
              <a:t>("fence", 36, 26)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kumimoji="1" lang="en-US" altLang="ja-JP" sz="2400" dirty="0"/>
          </a:p>
          <a:p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EFE0467-0962-4A2C-8D46-82FDAD73C311}"/>
              </a:ext>
            </a:extLst>
          </p:cNvPr>
          <p:cNvSpPr/>
          <p:nvPr/>
        </p:nvSpPr>
        <p:spPr>
          <a:xfrm>
            <a:off x="1304986" y="730395"/>
            <a:ext cx="6494925" cy="2246769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hero.moveDown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	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hero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			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オブジェクト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	</a:t>
            </a:r>
            <a:r>
              <a:rPr kumimoji="0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moveDown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() 	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メソッド</a:t>
            </a:r>
            <a:endParaRPr kumimoji="0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	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間を「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.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」で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区切って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いる</a:t>
            </a:r>
          </a:p>
        </p:txBody>
      </p:sp>
    </p:spTree>
    <p:extLst>
      <p:ext uri="{BB962C8B-B14F-4D97-AF65-F5344CB8AC3E}">
        <p14:creationId xmlns:p14="http://schemas.microsoft.com/office/powerpoint/2010/main" val="37510750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9BEDB6-46DB-A28C-3655-C22AE5180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資料中のソースコード </a:t>
            </a:r>
            <a:r>
              <a:rPr kumimoji="1" lang="en-US" altLang="ja-JP" dirty="0"/>
              <a:t>5-1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963C21-90DE-360F-2EF7-3FA7E7BCF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dirty="0"/>
              <a:t>import </a:t>
            </a:r>
            <a:r>
              <a:rPr kumimoji="1" lang="en-US" altLang="ja-JP" sz="2000" dirty="0" err="1"/>
              <a:t>java.util.</a:t>
            </a:r>
            <a:r>
              <a:rPr lang="en-US" altLang="ja-JP" sz="2000" dirty="0" err="1"/>
              <a:t>ArrayList</a:t>
            </a:r>
            <a:r>
              <a:rPr kumimoji="1" lang="en-US" altLang="ja-JP" sz="2000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kumimoji="1" lang="en-US" altLang="ja-JP" sz="2000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dirty="0"/>
              <a:t>public class </a:t>
            </a:r>
            <a:r>
              <a:rPr kumimoji="1" lang="en-US" altLang="ja-JP" sz="2000" dirty="0" err="1"/>
              <a:t>YourClassNameHere</a:t>
            </a:r>
            <a:r>
              <a:rPr kumimoji="1" lang="en-US" altLang="ja-JP" sz="2000" dirty="0"/>
              <a:t>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dirty="0"/>
              <a:t>    public static void main(String[] </a:t>
            </a:r>
            <a:r>
              <a:rPr kumimoji="1" lang="en-US" altLang="ja-JP" sz="2000" dirty="0" err="1"/>
              <a:t>args</a:t>
            </a:r>
            <a:r>
              <a:rPr kumimoji="1" lang="en-US" altLang="ja-JP" sz="2000" dirty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dirty="0"/>
              <a:t>        </a:t>
            </a:r>
            <a:r>
              <a:rPr kumimoji="1" lang="en-US" altLang="ja-JP" sz="2000" dirty="0" err="1"/>
              <a:t>ArrayList</a:t>
            </a:r>
            <a:r>
              <a:rPr kumimoji="1" lang="en-US" altLang="ja-JP" sz="2000" dirty="0"/>
              <a:t>&lt;String&gt; m = new </a:t>
            </a:r>
            <a:r>
              <a:rPr kumimoji="1" lang="en-US" altLang="ja-JP" sz="2000" dirty="0" err="1"/>
              <a:t>ArrayList</a:t>
            </a:r>
            <a:r>
              <a:rPr kumimoji="1" lang="en-US" altLang="ja-JP" sz="2000" dirty="0"/>
              <a:t>&lt;String&gt;();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dirty="0"/>
              <a:t>        </a:t>
            </a:r>
            <a:r>
              <a:rPr kumimoji="1" lang="en-US" altLang="ja-JP" sz="2000" dirty="0" err="1"/>
              <a:t>m.add</a:t>
            </a:r>
            <a:r>
              <a:rPr kumimoji="1" lang="en-US" altLang="ja-JP" sz="2000" dirty="0"/>
              <a:t>("15");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dirty="0"/>
              <a:t>        </a:t>
            </a:r>
            <a:r>
              <a:rPr kumimoji="1" lang="en-US" altLang="ja-JP" sz="2000" dirty="0" err="1"/>
              <a:t>m.add</a:t>
            </a:r>
            <a:r>
              <a:rPr kumimoji="1" lang="en-US" altLang="ja-JP" sz="2000" dirty="0"/>
              <a:t>("8");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dirty="0"/>
              <a:t>        </a:t>
            </a:r>
            <a:r>
              <a:rPr kumimoji="1" lang="en-US" altLang="ja-JP" sz="2000" dirty="0" err="1"/>
              <a:t>m.add</a:t>
            </a:r>
            <a:r>
              <a:rPr kumimoji="1" lang="en-US" altLang="ja-JP" sz="2000" dirty="0"/>
              <a:t>("6");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dirty="0"/>
              <a:t>        </a:t>
            </a:r>
            <a:r>
              <a:rPr kumimoji="1" lang="en-US" altLang="ja-JP" sz="2000" dirty="0" err="1"/>
              <a:t>m.add</a:t>
            </a:r>
            <a:r>
              <a:rPr kumimoji="1" lang="en-US" altLang="ja-JP" sz="2000" dirty="0"/>
              <a:t>("32");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dirty="0"/>
              <a:t>        </a:t>
            </a:r>
            <a:r>
              <a:rPr kumimoji="1" lang="en-US" altLang="ja-JP" sz="2000" dirty="0" err="1"/>
              <a:t>m.add</a:t>
            </a:r>
            <a:r>
              <a:rPr kumimoji="1" lang="en-US" altLang="ja-JP" sz="2000" dirty="0"/>
              <a:t>("23");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dirty="0"/>
              <a:t>        </a:t>
            </a:r>
            <a:r>
              <a:rPr kumimoji="1" lang="en-US" altLang="ja-JP" sz="2000" dirty="0" err="1"/>
              <a:t>System.out.println</a:t>
            </a:r>
            <a:r>
              <a:rPr lang="en-US" altLang="ja-JP" sz="2000" dirty="0"/>
              <a:t>(</a:t>
            </a:r>
            <a:r>
              <a:rPr kumimoji="1" lang="en-US" altLang="ja-JP" sz="2000" dirty="0" err="1"/>
              <a:t>m.size</a:t>
            </a:r>
            <a:r>
              <a:rPr kumimoji="1" lang="en-US" altLang="ja-JP" sz="2000" dirty="0"/>
              <a:t>());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kumimoji="1" lang="ja-JP" altLang="en-US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5896D7A-1E23-22C8-C462-034E53C19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90460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126750-DA39-7CD6-02EC-F5D25DA2C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資料中のソースコード </a:t>
            </a:r>
            <a:r>
              <a:rPr kumimoji="1" lang="en-US" altLang="ja-JP"/>
              <a:t>5-3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6849B78-FF28-27F0-16AA-A4DE3912E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803" y="878151"/>
            <a:ext cx="8461208" cy="533316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dirty="0"/>
              <a:t>import </a:t>
            </a:r>
            <a:r>
              <a:rPr kumimoji="1" lang="en-US" altLang="ja-JP" sz="2000" dirty="0" err="1"/>
              <a:t>java.util.HashMap</a:t>
            </a:r>
            <a:r>
              <a:rPr kumimoji="1" lang="en-US" altLang="ja-JP" sz="2000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kumimoji="1" lang="en-US" altLang="ja-JP" sz="2000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dirty="0"/>
              <a:t>public class </a:t>
            </a:r>
            <a:r>
              <a:rPr kumimoji="1" lang="en-US" altLang="ja-JP" sz="2000" dirty="0" err="1"/>
              <a:t>YourClassNameHere</a:t>
            </a:r>
            <a:r>
              <a:rPr kumimoji="1" lang="en-US" altLang="ja-JP" sz="2000" dirty="0"/>
              <a:t>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dirty="0"/>
              <a:t>    public static void main(String[] </a:t>
            </a:r>
            <a:r>
              <a:rPr kumimoji="1" lang="en-US" altLang="ja-JP" sz="2000" dirty="0" err="1"/>
              <a:t>args</a:t>
            </a:r>
            <a:r>
              <a:rPr kumimoji="1" lang="en-US" altLang="ja-JP" sz="2000" dirty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dirty="0"/>
              <a:t>        HashMap&lt;Integer, String&gt; x = new HashMap&lt;Integer, String&gt;();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dirty="0"/>
              <a:t>        </a:t>
            </a:r>
            <a:r>
              <a:rPr kumimoji="1" lang="en-US" altLang="ja-JP" sz="2000" dirty="0" err="1"/>
              <a:t>x.put</a:t>
            </a:r>
            <a:r>
              <a:rPr kumimoji="1" lang="en-US" altLang="ja-JP" sz="2000" dirty="0"/>
              <a:t>(1, "Red");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dirty="0"/>
              <a:t>        </a:t>
            </a:r>
            <a:r>
              <a:rPr kumimoji="1" lang="en-US" altLang="ja-JP" sz="2000" dirty="0" err="1"/>
              <a:t>x.put</a:t>
            </a:r>
            <a:r>
              <a:rPr kumimoji="1" lang="en-US" altLang="ja-JP" sz="2000" dirty="0"/>
              <a:t>(2, "Yellow");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000" dirty="0"/>
              <a:t>        </a:t>
            </a:r>
            <a:r>
              <a:rPr kumimoji="1" lang="en-US" altLang="ja-JP" sz="2000" dirty="0" err="1"/>
              <a:t>x.put</a:t>
            </a:r>
            <a:r>
              <a:rPr kumimoji="1" lang="en-US" altLang="ja-JP" sz="2000" dirty="0"/>
              <a:t>(3, "Blue");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000" dirty="0"/>
              <a:t>        </a:t>
            </a:r>
            <a:r>
              <a:rPr kumimoji="1" lang="en-US" altLang="ja-JP" sz="2000" dirty="0" err="1"/>
              <a:t>System.out.println</a:t>
            </a:r>
            <a:r>
              <a:rPr lang="en-US" altLang="ja-JP" sz="2000" dirty="0"/>
              <a:t>(</a:t>
            </a:r>
            <a:r>
              <a:rPr lang="en-US" altLang="ja-JP" sz="2000" dirty="0" err="1"/>
              <a:t>x</a:t>
            </a:r>
            <a:r>
              <a:rPr kumimoji="1" lang="en-US" altLang="ja-JP" sz="2000" dirty="0" err="1"/>
              <a:t>.size</a:t>
            </a:r>
            <a:r>
              <a:rPr kumimoji="1" lang="en-US" altLang="ja-JP" sz="2000" dirty="0"/>
              <a:t>());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2000" dirty="0"/>
              <a:t>    </a:t>
            </a:r>
            <a:r>
              <a:rPr kumimoji="1" lang="en-US" altLang="ja-JP" sz="2000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dirty="0"/>
              <a:t>}</a:t>
            </a:r>
            <a:endParaRPr kumimoji="1" lang="ja-JP" altLang="en-US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056447E-F191-B584-6A98-B65D664FC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1758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370D47-DED3-49AB-BA11-61B5E724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/>
              <a:t>Java </a:t>
            </a:r>
            <a:r>
              <a:rPr kumimoji="1" lang="ja-JP" altLang="en-US" dirty="0"/>
              <a:t>プログラムの書き方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4EB492-B2F9-46BC-95A8-BF634642E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1" y="2826286"/>
            <a:ext cx="8896349" cy="30701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2600" dirty="0"/>
          </a:p>
          <a:p>
            <a:r>
              <a:rPr lang="ja-JP" altLang="en-US" sz="2600" b="1" dirty="0">
                <a:solidFill>
                  <a:srgbClr val="C00000"/>
                </a:solidFill>
              </a:rPr>
              <a:t>代入</a:t>
            </a:r>
            <a:r>
              <a:rPr lang="ja-JP" altLang="en-US" sz="2600" dirty="0"/>
              <a:t>：</a:t>
            </a:r>
            <a:r>
              <a:rPr lang="ja-JP" altLang="en-US" sz="2600" b="1" dirty="0"/>
              <a:t>オブジェクト名 </a:t>
            </a:r>
            <a:r>
              <a:rPr lang="ja-JP" altLang="en-US" sz="2600" dirty="0"/>
              <a:t>＋ 「</a:t>
            </a:r>
            <a:r>
              <a:rPr lang="en-US" altLang="ja-JP" sz="2600" b="1" dirty="0">
                <a:solidFill>
                  <a:srgbClr val="C00000"/>
                </a:solidFill>
              </a:rPr>
              <a:t>=</a:t>
            </a:r>
            <a:r>
              <a:rPr lang="ja-JP" altLang="en-US" sz="2600" dirty="0"/>
              <a:t>」　</a:t>
            </a:r>
            <a:endParaRPr lang="en-US" altLang="ja-JP" sz="2600" dirty="0"/>
          </a:p>
          <a:p>
            <a:pPr marL="0" indent="0">
              <a:buNone/>
            </a:pPr>
            <a:r>
              <a:rPr lang="en-US" altLang="ja-JP" sz="2600" dirty="0"/>
              <a:t>	      </a:t>
            </a:r>
            <a:r>
              <a:rPr lang="ja-JP" altLang="en-US" sz="2600" dirty="0"/>
              <a:t>＋ 式または値またはメソッド呼び出し</a:t>
            </a:r>
            <a:endParaRPr lang="en-US" altLang="ja-JP" sz="2600" dirty="0"/>
          </a:p>
          <a:p>
            <a:r>
              <a:rPr kumimoji="1" lang="ja-JP" altLang="en-US" sz="2600" b="1" dirty="0">
                <a:solidFill>
                  <a:srgbClr val="C00000"/>
                </a:solidFill>
              </a:rPr>
              <a:t>メソッド</a:t>
            </a:r>
            <a:r>
              <a:rPr lang="ja-JP" altLang="en-US" sz="2600" b="1" dirty="0">
                <a:solidFill>
                  <a:srgbClr val="C00000"/>
                </a:solidFill>
              </a:rPr>
              <a:t>アクセス</a:t>
            </a:r>
            <a:r>
              <a:rPr lang="ja-JP" altLang="en-US" sz="2600" dirty="0"/>
              <a:t>：</a:t>
            </a:r>
            <a:r>
              <a:rPr lang="ja-JP" altLang="en-US" sz="2600" b="1" dirty="0"/>
              <a:t>オブジェクト名 </a:t>
            </a:r>
            <a:r>
              <a:rPr lang="ja-JP" altLang="en-US" sz="2600" dirty="0"/>
              <a:t> ＋ 「</a:t>
            </a:r>
            <a:r>
              <a:rPr lang="en-US" altLang="ja-JP" sz="2600" b="1" dirty="0">
                <a:solidFill>
                  <a:srgbClr val="C00000"/>
                </a:solidFill>
              </a:rPr>
              <a:t>.</a:t>
            </a:r>
            <a:r>
              <a:rPr lang="ja-JP" altLang="en-US" sz="2600" dirty="0"/>
              <a:t>」</a:t>
            </a:r>
            <a:endParaRPr lang="en-US" altLang="ja-JP" sz="2600" dirty="0"/>
          </a:p>
          <a:p>
            <a:pPr marL="0" indent="0">
              <a:buNone/>
            </a:pPr>
            <a:r>
              <a:rPr lang="en-US" altLang="ja-JP" sz="2600" dirty="0"/>
              <a:t>	      </a:t>
            </a:r>
            <a:r>
              <a:rPr lang="ja-JP" altLang="en-US" sz="2600" dirty="0"/>
              <a:t>＋ </a:t>
            </a:r>
            <a:r>
              <a:rPr lang="ja-JP" altLang="en-US" sz="2600" b="1" dirty="0"/>
              <a:t>メソッド名 </a:t>
            </a:r>
            <a:r>
              <a:rPr lang="ja-JP" altLang="en-US" sz="2600" dirty="0"/>
              <a:t>＋「</a:t>
            </a:r>
            <a:r>
              <a:rPr lang="en-US" altLang="ja-JP" sz="2600" b="1" dirty="0">
                <a:solidFill>
                  <a:srgbClr val="C00000"/>
                </a:solidFill>
              </a:rPr>
              <a:t>()</a:t>
            </a:r>
            <a:r>
              <a:rPr lang="ja-JP" altLang="en-US" sz="2600" dirty="0"/>
              <a:t>」 （引数を付けることも）</a:t>
            </a:r>
            <a:endParaRPr lang="en-US" altLang="ja-JP" sz="2600" dirty="0"/>
          </a:p>
          <a:p>
            <a:pPr marL="0" indent="0">
              <a:buNone/>
            </a:pPr>
            <a:endParaRPr kumimoji="1" lang="en-US" altLang="ja-JP" b="1" dirty="0">
              <a:solidFill>
                <a:srgbClr val="C0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091DED0-E5AB-4654-958A-7913142D9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3FF33B2-AEBC-2739-FBE6-7F724E1FA137}"/>
              </a:ext>
            </a:extLst>
          </p:cNvPr>
          <p:cNvSpPr txBox="1"/>
          <p:nvPr/>
        </p:nvSpPr>
        <p:spPr>
          <a:xfrm>
            <a:off x="1117599" y="1214262"/>
            <a:ext cx="715645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2800" b="1" dirty="0"/>
              <a:t>x = 100</a:t>
            </a:r>
          </a:p>
          <a:p>
            <a:pPr marL="0" indent="0">
              <a:buNone/>
            </a:pPr>
            <a:r>
              <a:rPr lang="en-US" altLang="ja-JP" sz="2800" b="1" dirty="0"/>
              <a:t>a = x + 200</a:t>
            </a:r>
          </a:p>
          <a:p>
            <a:pPr marL="0" indent="0">
              <a:buNone/>
            </a:pPr>
            <a:r>
              <a:rPr lang="en-US" altLang="ja-JP" sz="2800" b="1" dirty="0"/>
              <a:t>enermy1 = </a:t>
            </a:r>
            <a:r>
              <a:rPr lang="en-US" altLang="ja-JP" sz="2800" b="1" dirty="0" err="1"/>
              <a:t>hero.findNearestEnemy</a:t>
            </a:r>
            <a:r>
              <a:rPr lang="en-US" altLang="ja-JP" sz="2800" b="1" dirty="0"/>
              <a:t>()</a:t>
            </a:r>
          </a:p>
          <a:p>
            <a:pPr marL="0" indent="0">
              <a:buNone/>
            </a:pPr>
            <a:r>
              <a:rPr lang="en-US" altLang="ja-JP" sz="2800" b="1" dirty="0" err="1"/>
              <a:t>hero.attack</a:t>
            </a:r>
            <a:r>
              <a:rPr lang="en-US" altLang="ja-JP" sz="2800" b="1" dirty="0"/>
              <a:t>(enemy1)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B4AE5CB-D3F1-C7A3-5BFB-86A32538115F}"/>
              </a:ext>
            </a:extLst>
          </p:cNvPr>
          <p:cNvSpPr txBox="1"/>
          <p:nvPr/>
        </p:nvSpPr>
        <p:spPr>
          <a:xfrm>
            <a:off x="2730500" y="752597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プログラムの例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CF6AC4F-78A0-3D6E-41DB-FE152783AA7E}"/>
              </a:ext>
            </a:extLst>
          </p:cNvPr>
          <p:cNvSpPr txBox="1"/>
          <p:nvPr/>
        </p:nvSpPr>
        <p:spPr>
          <a:xfrm>
            <a:off x="268006" y="5643738"/>
            <a:ext cx="82227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/>
              <a:t>その他，属性アクセス，関数呼び出し，制御，「</a:t>
            </a:r>
            <a:r>
              <a:rPr lang="en-US" altLang="ja-JP" sz="2400" dirty="0"/>
              <a:t>*</a:t>
            </a:r>
            <a:r>
              <a:rPr lang="ja-JP" altLang="en-US" sz="2400" dirty="0"/>
              <a:t>」</a:t>
            </a:r>
            <a:r>
              <a:rPr lang="en-US" altLang="ja-JP" sz="2400" dirty="0"/>
              <a:t>, </a:t>
            </a:r>
            <a:r>
              <a:rPr lang="ja-JP" altLang="en-US" sz="2400" dirty="0"/>
              <a:t>「</a:t>
            </a:r>
            <a:r>
              <a:rPr lang="en-US" altLang="ja-JP" sz="2400" dirty="0"/>
              <a:t>+</a:t>
            </a:r>
            <a:r>
              <a:rPr lang="ja-JP" altLang="en-US" sz="2400" dirty="0"/>
              <a:t>」などの演算子，コマンド，定義など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17905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4A11C103-4493-46AF-838D-F7407C19E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156" y="4381196"/>
            <a:ext cx="5452712" cy="225131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 Tutor </a:t>
            </a:r>
            <a:r>
              <a:rPr lang="ja-JP" altLang="en-US" dirty="0"/>
              <a:t>の起動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5" y="971195"/>
            <a:ext cx="8678719" cy="50068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ja-JP" altLang="en-US" b="1" dirty="0"/>
              <a:t>ウェブブラウザ</a:t>
            </a:r>
            <a:r>
              <a:rPr lang="ja-JP" altLang="en-US" dirty="0"/>
              <a:t>を起動する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</a:t>
            </a:r>
            <a:r>
              <a:rPr lang="en-US" altLang="ja-JP" b="1" dirty="0"/>
              <a:t>Java Tutor </a:t>
            </a:r>
            <a:r>
              <a:rPr lang="ja-JP" altLang="en-US" dirty="0"/>
              <a:t>を使いたいので，次の </a:t>
            </a:r>
            <a:r>
              <a:rPr lang="en-US" altLang="ja-JP" dirty="0"/>
              <a:t>URL </a:t>
            </a:r>
            <a:r>
              <a:rPr lang="ja-JP" altLang="en-US" dirty="0"/>
              <a:t>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http://</a:t>
            </a:r>
            <a:r>
              <a:rPr lang="en-US" altLang="ja-JP" b="1" dirty="0" err="1"/>
              <a:t>www.pythontutor.com</a:t>
            </a:r>
            <a:r>
              <a:rPr lang="en-US" altLang="ja-JP" b="1" dirty="0"/>
              <a:t>/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③ 「</a:t>
            </a:r>
            <a:r>
              <a:rPr lang="en-US" altLang="ja-JP" b="1" dirty="0"/>
              <a:t>Java</a:t>
            </a:r>
            <a:r>
              <a:rPr lang="ja-JP" altLang="en-US" dirty="0"/>
              <a:t>」をクリック　⇒ </a:t>
            </a:r>
            <a:r>
              <a:rPr lang="ja-JP" altLang="en-US" b="1" dirty="0"/>
              <a:t>編集画面</a:t>
            </a:r>
            <a:r>
              <a:rPr lang="ja-JP" altLang="en-US" dirty="0"/>
              <a:t>が開く　　</a:t>
            </a:r>
            <a:endParaRPr lang="en-US" altLang="ja-JP" dirty="0"/>
          </a:p>
        </p:txBody>
      </p:sp>
      <p:sp>
        <p:nvSpPr>
          <p:cNvPr id="10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ED950E6-79B1-88B3-39D0-D6A663465B5D}"/>
              </a:ext>
            </a:extLst>
          </p:cNvPr>
          <p:cNvSpPr/>
          <p:nvPr/>
        </p:nvSpPr>
        <p:spPr>
          <a:xfrm>
            <a:off x="4737461" y="5506851"/>
            <a:ext cx="738118" cy="3420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9710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>
            <a:extLst>
              <a:ext uri="{FF2B5EF4-FFF2-40B4-BE49-F238E27FC236}">
                <a16:creationId xmlns:a16="http://schemas.microsoft.com/office/drawing/2014/main" id="{F100C7CB-B493-BF1F-EF73-DF9F883C7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787" y="4254773"/>
            <a:ext cx="2365501" cy="18269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94F64D8F-E460-4AEA-411D-0AB2D6C82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14" y="681021"/>
            <a:ext cx="3194214" cy="31021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31AA0F7E-E836-5149-588E-F0473225A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725" y="996687"/>
            <a:ext cx="3286294" cy="257188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 Tutor </a:t>
            </a:r>
            <a:r>
              <a:rPr lang="ja-JP" altLang="en-US" dirty="0" err="1"/>
              <a:t>での</a:t>
            </a:r>
            <a:r>
              <a:rPr lang="ja-JP" altLang="en-US" dirty="0"/>
              <a:t>プログラム実行手順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70705" y="3336297"/>
            <a:ext cx="1320220" cy="44685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4087149" y="1614948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879344" y="859638"/>
            <a:ext cx="2948990" cy="114962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右矢印 20"/>
          <p:cNvSpPr/>
          <p:nvPr/>
        </p:nvSpPr>
        <p:spPr>
          <a:xfrm>
            <a:off x="8123063" y="1614948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6147914" y="5262289"/>
            <a:ext cx="1003736" cy="33454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26739" y="3844210"/>
            <a:ext cx="4767836" cy="706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(1)</a:t>
            </a:r>
            <a:r>
              <a:rPr lang="ja-JP" altLang="en-US" sz="2400" dirty="0">
                <a:latin typeface="Arial" panose="020B0604020202020204" pitchFamily="34" charset="0"/>
              </a:rPr>
              <a:t>「</a:t>
            </a:r>
            <a:r>
              <a:rPr lang="en-US" altLang="ja-JP" sz="2400" b="1" dirty="0">
                <a:latin typeface="Arial" panose="020B0604020202020204" pitchFamily="34" charset="0"/>
              </a:rPr>
              <a:t>Visualize Execution</a:t>
            </a:r>
            <a:r>
              <a:rPr lang="ja-JP" altLang="en-US" sz="2400" dirty="0">
                <a:latin typeface="Arial" panose="020B0604020202020204" pitchFamily="34" charset="0"/>
              </a:rPr>
              <a:t>」をクリックして</a:t>
            </a:r>
            <a:r>
              <a:rPr lang="ja-JP" altLang="en-US" sz="2400" b="1" dirty="0">
                <a:latin typeface="Arial" panose="020B0604020202020204" pitchFamily="34" charset="0"/>
              </a:rPr>
              <a:t>実行画面</a:t>
            </a:r>
            <a:r>
              <a:rPr lang="ja-JP" altLang="en-US" sz="2400" dirty="0">
                <a:latin typeface="Arial" panose="020B0604020202020204" pitchFamily="34" charset="0"/>
              </a:rPr>
              <a:t>に切り替える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5060115" y="3900275"/>
            <a:ext cx="4288086" cy="790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(2)</a:t>
            </a:r>
            <a:r>
              <a:rPr lang="ja-JP" altLang="en-US" sz="2400" dirty="0">
                <a:latin typeface="Arial" panose="020B0604020202020204" pitchFamily="34" charset="0"/>
              </a:rPr>
              <a:t>「</a:t>
            </a:r>
            <a:r>
              <a:rPr lang="en-US" altLang="ja-JP" sz="2400" b="1" dirty="0">
                <a:latin typeface="Arial" panose="020B0604020202020204" pitchFamily="34" charset="0"/>
              </a:rPr>
              <a:t>Last</a:t>
            </a:r>
            <a:r>
              <a:rPr lang="ja-JP" altLang="en-US" sz="2400" dirty="0">
                <a:latin typeface="Arial" panose="020B0604020202020204" pitchFamily="34" charset="0"/>
              </a:rPr>
              <a:t>」をクリック．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757830" y="6302804"/>
            <a:ext cx="3535591" cy="555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(3)</a:t>
            </a:r>
            <a:r>
              <a:rPr lang="ja-JP" altLang="en-US" sz="2400" dirty="0">
                <a:latin typeface="Arial" panose="020B0604020202020204" pitchFamily="34" charset="0"/>
              </a:rPr>
              <a:t> </a:t>
            </a:r>
            <a:r>
              <a:rPr lang="ja-JP" altLang="en-US" sz="2400" b="1" u="sng" dirty="0">
                <a:latin typeface="Arial" panose="020B0604020202020204" pitchFamily="34" charset="0"/>
              </a:rPr>
              <a:t>実行結果を確認</a:t>
            </a:r>
            <a:r>
              <a:rPr lang="ja-JP" altLang="en-US" sz="2400" dirty="0">
                <a:latin typeface="Arial" panose="020B0604020202020204" pitchFamily="34" charset="0"/>
              </a:rPr>
              <a:t>する．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23" name="右矢印 22"/>
          <p:cNvSpPr/>
          <p:nvPr/>
        </p:nvSpPr>
        <p:spPr>
          <a:xfrm>
            <a:off x="4414935" y="4889607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右矢印 25"/>
          <p:cNvSpPr/>
          <p:nvPr/>
        </p:nvSpPr>
        <p:spPr>
          <a:xfrm>
            <a:off x="730619" y="4889607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B03CA64-8A7B-4BAF-8186-CFF3A92AE959}"/>
              </a:ext>
            </a:extLst>
          </p:cNvPr>
          <p:cNvSpPr txBox="1"/>
          <p:nvPr/>
        </p:nvSpPr>
        <p:spPr>
          <a:xfrm>
            <a:off x="5472223" y="60817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9F44D06-D09A-4A57-8467-778ED6D28523}"/>
              </a:ext>
            </a:extLst>
          </p:cNvPr>
          <p:cNvSpPr txBox="1"/>
          <p:nvPr/>
        </p:nvSpPr>
        <p:spPr>
          <a:xfrm>
            <a:off x="4414935" y="6081730"/>
            <a:ext cx="4052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(4)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Edit this code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」をクリックして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編集画面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に戻る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4A10BD86-7358-421F-AEB2-A8BB8BBDFF7F}"/>
              </a:ext>
            </a:extLst>
          </p:cNvPr>
          <p:cNvSpPr/>
          <p:nvPr/>
        </p:nvSpPr>
        <p:spPr>
          <a:xfrm>
            <a:off x="6840977" y="3136871"/>
            <a:ext cx="726361" cy="3197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62350835-17D3-9FA1-F012-41726681F1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1472" y="4612158"/>
            <a:ext cx="1870171" cy="168601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13512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B75E73-17EC-4008-BD5F-EDC650E90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/>
              <a:t>Java Tutor </a:t>
            </a:r>
            <a:r>
              <a:rPr kumimoji="1" lang="ja-JP" altLang="en-US" dirty="0"/>
              <a:t>使用上の注意点</a:t>
            </a:r>
            <a:r>
              <a:rPr lang="ja-JP" altLang="en-US" dirty="0"/>
              <a:t>①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BF3833-AD59-4C44-ABF0-F8B10806C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1741559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b="1" dirty="0"/>
              <a:t>実行画面で，次のような</a:t>
            </a:r>
            <a:r>
              <a:rPr kumimoji="1" lang="ja-JP" altLang="en-US" b="1" dirty="0">
                <a:solidFill>
                  <a:srgbClr val="FF0000"/>
                </a:solidFill>
              </a:rPr>
              <a:t>赤の表示</a:t>
            </a:r>
            <a:r>
              <a:rPr kumimoji="1" lang="ja-JP" altLang="en-US" b="1" dirty="0"/>
              <a:t>が出ることがある </a:t>
            </a:r>
            <a:r>
              <a:rPr kumimoji="1" lang="ja-JP" altLang="en-US" dirty="0"/>
              <a:t>→ </a:t>
            </a:r>
            <a:r>
              <a:rPr kumimoji="1" lang="ja-JP" altLang="en-US" b="1" dirty="0">
                <a:solidFill>
                  <a:srgbClr val="FF0000"/>
                </a:solidFill>
              </a:rPr>
              <a:t>無視</a:t>
            </a:r>
            <a:r>
              <a:rPr kumimoji="1" lang="ja-JP" altLang="en-US" dirty="0">
                <a:solidFill>
                  <a:srgbClr val="FF0000"/>
                </a:solidFill>
              </a:rPr>
              <a:t>してよい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　過去の文法ミスに関する確認表示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邪魔なときは「</a:t>
            </a:r>
            <a:r>
              <a:rPr kumimoji="1" lang="en-US" altLang="ja-JP" b="1" dirty="0"/>
              <a:t>Close</a:t>
            </a:r>
            <a:r>
              <a:rPr kumimoji="1" lang="ja-JP" altLang="en-US" dirty="0"/>
              <a:t>」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3C99B2-FC80-4BA6-A115-D6CAD7B3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687C7FF-36EE-49DD-8209-FB69C2CB7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15" y="2652813"/>
            <a:ext cx="7628823" cy="3507355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4244A5A-CEE3-47BB-BDE5-7126A05DDA89}"/>
              </a:ext>
            </a:extLst>
          </p:cNvPr>
          <p:cNvSpPr/>
          <p:nvPr/>
        </p:nvSpPr>
        <p:spPr>
          <a:xfrm>
            <a:off x="5421743" y="5481014"/>
            <a:ext cx="576000" cy="36633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6691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3CB29EBE-173B-474D-AFDA-B6051E1D6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173" y="1334425"/>
            <a:ext cx="2581774" cy="244507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4328F8E-7664-46D7-944C-A75EEF0A5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 Tutor </a:t>
            </a:r>
            <a:r>
              <a:rPr lang="ja-JP" altLang="en-US" dirty="0"/>
              <a:t>使用上の注意点②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8E8C34-FBE7-42F1-841F-E6B4B35C3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268" y="762416"/>
            <a:ext cx="8672744" cy="595905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dirty="0"/>
              <a:t>「</a:t>
            </a:r>
            <a:r>
              <a:rPr kumimoji="1" lang="en-US" altLang="ja-JP" b="1" dirty="0"/>
              <a:t>please wait ... executing</a:t>
            </a:r>
            <a:r>
              <a:rPr kumimoji="1" lang="ja-JP" altLang="en-US" dirty="0"/>
              <a:t>」のとき，</a:t>
            </a:r>
            <a:r>
              <a:rPr kumimoji="1" lang="ja-JP" altLang="en-US" b="1" dirty="0"/>
              <a:t>１０秒ほど待つ</a:t>
            </a:r>
            <a:r>
              <a:rPr kumimoji="1" lang="ja-JP" altLang="en-US" dirty="0"/>
              <a:t>．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→　</a:t>
            </a:r>
            <a:r>
              <a:rPr kumimoji="1" lang="ja-JP" altLang="en-US" b="1" dirty="0"/>
              <a:t>混雑しているとき</a:t>
            </a:r>
            <a:r>
              <a:rPr kumimoji="1" lang="ja-JP" altLang="en-US" dirty="0"/>
              <a:t>は，</a:t>
            </a:r>
            <a:r>
              <a:rPr lang="ja-JP" altLang="en-US" b="1" u="sng" dirty="0"/>
              <a:t> 「</a:t>
            </a:r>
            <a:r>
              <a:rPr lang="en-US" altLang="ja-JP" b="1" u="sng" dirty="0"/>
              <a:t>Server Busy</a:t>
            </a:r>
            <a:r>
              <a:rPr lang="ja-JP" altLang="en-US" b="1" u="sng" dirty="0"/>
              <a:t>・・・」 </a:t>
            </a:r>
            <a:endParaRPr lang="en-US" altLang="ja-JP" b="1" u="sng" dirty="0"/>
          </a:p>
          <a:p>
            <a:pPr marL="0" indent="0">
              <a:buNone/>
            </a:pPr>
            <a:r>
              <a:rPr lang="en-US" altLang="ja-JP" b="1" dirty="0"/>
              <a:t>    </a:t>
            </a:r>
            <a:r>
              <a:rPr lang="ja-JP" altLang="en-US" b="1" u="sng" dirty="0"/>
              <a:t>というメッセージが出る</a:t>
            </a:r>
            <a:r>
              <a:rPr lang="ja-JP" altLang="en-US" dirty="0"/>
              <a:t>ことがある．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混雑している．</a:t>
            </a:r>
            <a:r>
              <a:rPr lang="ja-JP" altLang="en-US" b="1" u="sng" dirty="0"/>
              <a:t>少し（数秒から数十秒）待つ</a:t>
            </a:r>
            <a:r>
              <a:rPr lang="ja-JP" altLang="en-US" dirty="0"/>
              <a:t>と自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動で表示が変わる（変わらない場合には，操作を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もう一度行ってみる）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DC11EB9-25EF-45CB-8BAD-5C1F3AEF8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5215409-9D0D-4022-AC4D-A709E353F770}"/>
              </a:ext>
            </a:extLst>
          </p:cNvPr>
          <p:cNvSpPr/>
          <p:nvPr/>
        </p:nvSpPr>
        <p:spPr>
          <a:xfrm>
            <a:off x="2291427" y="1579571"/>
            <a:ext cx="2521205" cy="1890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4205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1481</TotalTime>
  <Words>1852</Words>
  <Application>Microsoft Office PowerPoint</Application>
  <PresentationFormat>画面に合わせる (4:3)</PresentationFormat>
  <Paragraphs>328</Paragraphs>
  <Slides>41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41</vt:i4>
      </vt:variant>
    </vt:vector>
  </HeadingPairs>
  <TitlesOfParts>
    <vt:vector size="46" baseType="lpstr">
      <vt:lpstr>メイリオ</vt:lpstr>
      <vt:lpstr>游ゴシック</vt:lpstr>
      <vt:lpstr>Arial</vt:lpstr>
      <vt:lpstr>Calibri</vt:lpstr>
      <vt:lpstr>Office テーマ</vt:lpstr>
      <vt:lpstr>PowerPoint プレゼンテーション</vt:lpstr>
      <vt:lpstr>全体まとめ</vt:lpstr>
      <vt:lpstr>アウトライン</vt:lpstr>
      <vt:lpstr>オブジェクトとメソッド</vt:lpstr>
      <vt:lpstr>Java プログラムの書き方</vt:lpstr>
      <vt:lpstr>Java Tutor の起動</vt:lpstr>
      <vt:lpstr>Java Tutor でのプログラム実行手順</vt:lpstr>
      <vt:lpstr>Java Tutor 使用上の注意点①</vt:lpstr>
      <vt:lpstr>Java Tutor 使用上の注意点②</vt:lpstr>
      <vt:lpstr>5-1. リスト</vt:lpstr>
      <vt:lpstr>リスト</vt:lpstr>
      <vt:lpstr>リストを生成するプログラム</vt:lpstr>
      <vt:lpstr>add メソッドは，要素の挿入</vt:lpstr>
      <vt:lpstr>演習</vt:lpstr>
      <vt:lpstr>PowerPoint プレゼンテーション</vt:lpstr>
      <vt:lpstr>PowerPoint プレゼンテーション</vt:lpstr>
      <vt:lpstr>Java の ArrayList クラス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5-2. リストを演習できる オンラインサイトの紹介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5-3. マップ</vt:lpstr>
      <vt:lpstr>マップ (Map) </vt:lpstr>
      <vt:lpstr>マップを生成するプログラム</vt:lpstr>
      <vt:lpstr>演習</vt:lpstr>
      <vt:lpstr>PowerPoint プレゼンテーション</vt:lpstr>
      <vt:lpstr>PowerPoint プレゼンテーション</vt:lpstr>
      <vt:lpstr>Java の HashMap クラス</vt:lpstr>
      <vt:lpstr>Java の HashMap クラスの get メソッド</vt:lpstr>
      <vt:lpstr>PowerPoint プレゼンテーション</vt:lpstr>
      <vt:lpstr>PowerPoint プレゼンテーション</vt:lpstr>
      <vt:lpstr>マップの生成，要素の挿入，拡張 For文</vt:lpstr>
      <vt:lpstr>全体まとめ</vt:lpstr>
      <vt:lpstr>関連ページ</vt:lpstr>
      <vt:lpstr>資料中のソースコード 5-1</vt:lpstr>
      <vt:lpstr>資料中のソースコード 5-3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 の基本</dc:title>
  <dc:creator>kaneko kunihiko</dc:creator>
  <cp:lastModifiedBy>金子　邦彦</cp:lastModifiedBy>
  <cp:revision>144</cp:revision>
  <dcterms:created xsi:type="dcterms:W3CDTF">2019-11-02T00:06:04Z</dcterms:created>
  <dcterms:modified xsi:type="dcterms:W3CDTF">2024-12-03T13:03:58Z</dcterms:modified>
</cp:coreProperties>
</file>