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1374" r:id="rId2"/>
    <p:sldId id="1299" r:id="rId3"/>
    <p:sldId id="1294" r:id="rId4"/>
    <p:sldId id="1375" r:id="rId5"/>
    <p:sldId id="1388" r:id="rId6"/>
    <p:sldId id="1382" r:id="rId7"/>
    <p:sldId id="1376" r:id="rId8"/>
    <p:sldId id="1352" r:id="rId9"/>
    <p:sldId id="1377" r:id="rId10"/>
    <p:sldId id="1378" r:id="rId11"/>
    <p:sldId id="1360" r:id="rId12"/>
    <p:sldId id="898" r:id="rId13"/>
    <p:sldId id="685" r:id="rId14"/>
    <p:sldId id="1383" r:id="rId15"/>
    <p:sldId id="1361" r:id="rId16"/>
    <p:sldId id="726" r:id="rId17"/>
    <p:sldId id="1384" r:id="rId18"/>
    <p:sldId id="727" r:id="rId19"/>
    <p:sldId id="1385" r:id="rId20"/>
    <p:sldId id="1362" r:id="rId21"/>
    <p:sldId id="1298" r:id="rId22"/>
    <p:sldId id="1297" r:id="rId23"/>
    <p:sldId id="904" r:id="rId24"/>
    <p:sldId id="1363" r:id="rId25"/>
    <p:sldId id="687" r:id="rId26"/>
    <p:sldId id="691" r:id="rId27"/>
    <p:sldId id="692" r:id="rId28"/>
    <p:sldId id="693" r:id="rId29"/>
    <p:sldId id="694" r:id="rId30"/>
    <p:sldId id="697" r:id="rId31"/>
    <p:sldId id="698" r:id="rId32"/>
    <p:sldId id="1389" r:id="rId33"/>
    <p:sldId id="1386" r:id="rId3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55" d="100"/>
          <a:sy n="55" d="100"/>
        </p:scale>
        <p:origin x="796" y="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553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kkaneko.jp/pro/pi/index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i/index.html" TargetMode="External"/><Relationship Id="rId2" Type="http://schemas.openxmlformats.org/officeDocument/2006/relationships/hyperlink" Target="https://www.kkaneko.jp/pro/ji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kaneko.jp/pro/java/index.html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90" y="575000"/>
            <a:ext cx="5334428" cy="205824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800" dirty="0">
                <a:solidFill>
                  <a:srgbClr val="C00000"/>
                </a:solidFill>
              </a:rPr>
              <a:t>pi-4. </a:t>
            </a:r>
            <a:r>
              <a:rPr lang="en-US" altLang="ja-JP" sz="2800" b="1" dirty="0">
                <a:solidFill>
                  <a:srgbClr val="C00000"/>
                </a:solidFill>
              </a:rPr>
              <a:t>Java</a:t>
            </a:r>
            <a:r>
              <a:rPr lang="ja-JP" altLang="en-US" sz="2800" b="1" dirty="0">
                <a:solidFill>
                  <a:srgbClr val="C00000"/>
                </a:solidFill>
              </a:rPr>
              <a:t>プログラミングにおける条件分岐と実行フロー制御</a:t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34228F5D-B8DA-4C70-A1BB-FB639B49FF68}"/>
              </a:ext>
            </a:extLst>
          </p:cNvPr>
          <p:cNvSpPr txBox="1">
            <a:spLocks/>
          </p:cNvSpPr>
          <p:nvPr/>
        </p:nvSpPr>
        <p:spPr>
          <a:xfrm>
            <a:off x="192389" y="3292997"/>
            <a:ext cx="5334428" cy="15915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トピックス：条件分岐，</a:t>
            </a:r>
            <a:r>
              <a:rPr lang="en-US" altLang="ja-JP" sz="1800" dirty="0">
                <a:solidFill>
                  <a:schemeClr val="tx1"/>
                </a:solidFill>
              </a:rPr>
              <a:t>if</a:t>
            </a:r>
            <a:r>
              <a:rPr lang="ja-JP" altLang="en-US" sz="1800" dirty="0">
                <a:solidFill>
                  <a:schemeClr val="tx1"/>
                </a:solidFill>
              </a:rPr>
              <a:t>，</a:t>
            </a:r>
            <a:r>
              <a:rPr lang="en-US" altLang="ja-JP" sz="1800" dirty="0">
                <a:solidFill>
                  <a:schemeClr val="tx1"/>
                </a:solidFill>
              </a:rPr>
              <a:t>else</a:t>
            </a:r>
            <a:r>
              <a:rPr lang="ja-JP" altLang="en-US" sz="1800" dirty="0">
                <a:solidFill>
                  <a:schemeClr val="tx1"/>
                </a:solidFill>
              </a:rPr>
              <a:t>，ステップ実行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1800" dirty="0">
                <a:solidFill>
                  <a:schemeClr val="tx1"/>
                </a:solidFill>
              </a:rPr>
              <a:t>URL: 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www.kkaneko.jp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/pro/pi/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index.html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（</a:t>
            </a:r>
            <a:r>
              <a:rPr lang="en-US" altLang="ja-JP" sz="1800" dirty="0">
                <a:solidFill>
                  <a:schemeClr val="tx1"/>
                </a:solidFill>
              </a:rPr>
              <a:t>Java </a:t>
            </a:r>
            <a:r>
              <a:rPr lang="ja-JP" altLang="en-US" sz="1800" dirty="0">
                <a:solidFill>
                  <a:schemeClr val="tx1"/>
                </a:solidFill>
              </a:rPr>
              <a:t>の基本，スライド資料とプログラム例）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257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CB29EBE-173B-474D-AFDA-B6051E1D6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173" y="1334425"/>
            <a:ext cx="2581774" cy="244507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4328F8E-7664-46D7-944C-A75EEF0A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/>
              <a:t>使用上の注意点②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8E8C34-FBE7-42F1-841F-E6B4B35C3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68" y="762416"/>
            <a:ext cx="8672744" cy="59590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en-US" altLang="ja-JP" b="1" dirty="0"/>
              <a:t>please wait ... executing</a:t>
            </a:r>
            <a:r>
              <a:rPr kumimoji="1" lang="ja-JP" altLang="en-US" dirty="0"/>
              <a:t>」のとき，</a:t>
            </a:r>
            <a:r>
              <a:rPr kumimoji="1" lang="ja-JP" altLang="en-US" b="1" dirty="0"/>
              <a:t>１０秒ほど待つ</a:t>
            </a:r>
            <a:r>
              <a:rPr kumimoji="1" lang="ja-JP" altLang="en-US" dirty="0"/>
              <a:t>．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→　</a:t>
            </a:r>
            <a:r>
              <a:rPr kumimoji="1" lang="ja-JP" altLang="en-US" b="1" dirty="0"/>
              <a:t>混雑しているとき</a:t>
            </a:r>
            <a:r>
              <a:rPr kumimoji="1" lang="ja-JP" altLang="en-US" dirty="0"/>
              <a:t>は，</a:t>
            </a:r>
            <a:r>
              <a:rPr lang="ja-JP" altLang="en-US" b="1" u="sng" dirty="0"/>
              <a:t> 「</a:t>
            </a:r>
            <a:r>
              <a:rPr lang="en-US" altLang="ja-JP" b="1" u="sng" dirty="0"/>
              <a:t>Server Busy</a:t>
            </a:r>
            <a:r>
              <a:rPr lang="ja-JP" altLang="en-US" b="1" u="sng" dirty="0"/>
              <a:t>・・・」 </a:t>
            </a:r>
            <a:endParaRPr lang="en-US" altLang="ja-JP" b="1" u="sng" dirty="0"/>
          </a:p>
          <a:p>
            <a:pPr marL="0" indent="0">
              <a:buNone/>
            </a:pPr>
            <a:r>
              <a:rPr lang="en-US" altLang="ja-JP" b="1" dirty="0"/>
              <a:t>    </a:t>
            </a:r>
            <a:r>
              <a:rPr lang="ja-JP" altLang="en-US" b="1" u="sng" dirty="0"/>
              <a:t>というメッセージが出る</a:t>
            </a:r>
            <a:r>
              <a:rPr lang="ja-JP" altLang="en-US" dirty="0"/>
              <a:t>ことがある．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混雑している．</a:t>
            </a:r>
            <a:r>
              <a:rPr lang="ja-JP" altLang="en-US" b="1" u="sng" dirty="0"/>
              <a:t>少し（数秒から数十秒）待つ</a:t>
            </a:r>
            <a:r>
              <a:rPr lang="ja-JP" altLang="en-US" dirty="0"/>
              <a:t>と自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動で表示が変わる（変わらない場合には，操作を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もう一度行ってみる）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C11EB9-25EF-45CB-8BAD-5C1F3AEF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215409-9D0D-4022-AC4D-A709E353F770}"/>
              </a:ext>
            </a:extLst>
          </p:cNvPr>
          <p:cNvSpPr/>
          <p:nvPr/>
        </p:nvSpPr>
        <p:spPr>
          <a:xfrm>
            <a:off x="2291427" y="1579571"/>
            <a:ext cx="2521205" cy="1890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4205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4-1. </a:t>
            </a:r>
            <a:r>
              <a:rPr lang="ja-JP" altLang="en-US" dirty="0"/>
              <a:t>条件分岐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10215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条件分岐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9398" y="1285047"/>
            <a:ext cx="7314373" cy="30925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条件分岐</a:t>
            </a:r>
            <a:r>
              <a:rPr lang="ja-JP" altLang="en-US" dirty="0"/>
              <a:t>では，</a:t>
            </a:r>
            <a:r>
              <a:rPr lang="ja-JP" altLang="en-US" b="1" u="sng" dirty="0">
                <a:solidFill>
                  <a:srgbClr val="FF0000"/>
                </a:solidFill>
              </a:rPr>
              <a:t>変数や式の値</a:t>
            </a:r>
            <a:r>
              <a:rPr lang="ja-JP" altLang="en-US" dirty="0"/>
              <a:t>によって</a:t>
            </a:r>
            <a:r>
              <a:rPr lang="ja-JP" altLang="en-US" b="1" u="sng" dirty="0">
                <a:solidFill>
                  <a:srgbClr val="C00000"/>
                </a:solidFill>
              </a:rPr>
              <a:t>結果が変わる</a:t>
            </a:r>
            <a:r>
              <a:rPr lang="ja-JP" altLang="en-US" dirty="0"/>
              <a:t>などの判断を行う</a:t>
            </a: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　　</a:t>
            </a:r>
            <a:r>
              <a:rPr lang="ja-JP" altLang="en-US" dirty="0">
                <a:solidFill>
                  <a:srgbClr val="C00000"/>
                </a:solidFill>
              </a:rPr>
              <a:t>　</a:t>
            </a:r>
            <a:r>
              <a:rPr lang="en-US" altLang="ja-JP" b="1" dirty="0">
                <a:solidFill>
                  <a:srgbClr val="C00000"/>
                </a:solidFill>
              </a:rPr>
              <a:t>age </a:t>
            </a:r>
            <a:r>
              <a:rPr lang="ja-JP" altLang="en-US" dirty="0"/>
              <a:t>の値が </a:t>
            </a:r>
            <a:r>
              <a:rPr lang="en-US" altLang="ja-JP" b="1" dirty="0">
                <a:solidFill>
                  <a:srgbClr val="C00000"/>
                </a:solidFill>
              </a:rPr>
              <a:t>12</a:t>
            </a:r>
            <a:r>
              <a:rPr lang="ja-JP" altLang="en-US" dirty="0"/>
              <a:t>以下     →  </a:t>
            </a:r>
            <a:r>
              <a:rPr lang="en-US" altLang="ja-JP" b="1" dirty="0">
                <a:solidFill>
                  <a:srgbClr val="C00000"/>
                </a:solidFill>
              </a:rPr>
              <a:t>500</a:t>
            </a:r>
            <a:r>
              <a:rPr lang="en-US" altLang="ja-JP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dirty="0"/>
              <a:t>                              </a:t>
            </a:r>
            <a:r>
              <a:rPr lang="en-US" altLang="ja-JP" b="1" dirty="0">
                <a:solidFill>
                  <a:srgbClr val="C00000"/>
                </a:solidFill>
              </a:rPr>
              <a:t>13</a:t>
            </a:r>
            <a:r>
              <a:rPr lang="ja-JP" altLang="en-US" dirty="0"/>
              <a:t>以上     →  </a:t>
            </a:r>
            <a:r>
              <a:rPr lang="en-US" altLang="ja-JP" b="1" dirty="0">
                <a:solidFill>
                  <a:srgbClr val="C00000"/>
                </a:solidFill>
              </a:rPr>
              <a:t>1800</a:t>
            </a:r>
            <a:r>
              <a:rPr lang="en-US" altLang="ja-JP" dirty="0"/>
              <a:t>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538580" y="4755634"/>
            <a:ext cx="5264583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条件式は「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age &lt;= 12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」のようになる</a:t>
            </a:r>
          </a:p>
        </p:txBody>
      </p:sp>
    </p:spTree>
    <p:extLst>
      <p:ext uri="{BB962C8B-B14F-4D97-AF65-F5344CB8AC3E}">
        <p14:creationId xmlns:p14="http://schemas.microsoft.com/office/powerpoint/2010/main" val="1718975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条件分岐のプログラム例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51072" y="862492"/>
            <a:ext cx="7837277" cy="297727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public class </a:t>
            </a:r>
            <a:r>
              <a:rPr lang="en-US" altLang="ja-JP" sz="2400" b="1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YourClassNameHere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{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   public static void main(String[] </a:t>
            </a:r>
            <a:r>
              <a:rPr lang="en-US" altLang="ja-JP" sz="2400" dirty="0" err="1">
                <a:latin typeface="Arial" panose="020B0604020202020204" pitchFamily="34" charset="0"/>
                <a:ea typeface="メイリオ" panose="020B0604030504040204" pitchFamily="50" charset="-128"/>
              </a:rPr>
              <a:t>args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)  {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       </a:t>
            </a:r>
            <a:r>
              <a:rPr lang="en-US" altLang="ja-JP" sz="2400" dirty="0" err="1">
                <a:latin typeface="Arial" panose="020B0604020202020204" pitchFamily="34" charset="0"/>
                <a:ea typeface="メイリオ" panose="020B0604030504040204" pitchFamily="50" charset="-128"/>
              </a:rPr>
              <a:t>int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age = 10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       </a:t>
            </a:r>
            <a:r>
              <a:rPr lang="en-US" altLang="ja-JP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if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(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age &lt;= 12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) {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           </a:t>
            </a:r>
            <a:r>
              <a:rPr lang="en-US" altLang="ja-JP" sz="2400" dirty="0" err="1">
                <a:latin typeface="Arial" panose="020B0604020202020204" pitchFamily="34" charset="0"/>
                <a:ea typeface="メイリオ" panose="020B0604030504040204" pitchFamily="50" charset="-128"/>
              </a:rPr>
              <a:t>System.out.println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("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500 yen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");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       } </a:t>
            </a:r>
            <a:r>
              <a:rPr lang="en-US" altLang="ja-JP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else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{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           </a:t>
            </a:r>
            <a:r>
              <a:rPr lang="en-US" altLang="ja-JP" sz="2400" dirty="0" err="1">
                <a:latin typeface="Arial" panose="020B0604020202020204" pitchFamily="34" charset="0"/>
                <a:ea typeface="メイリオ" panose="020B0604030504040204" pitchFamily="50" charset="-128"/>
              </a:rPr>
              <a:t>System.out.println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("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1200 yen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");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       }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   }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}</a:t>
            </a:r>
            <a:endParaRPr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D4B1D7E-D816-499D-AC9F-7CC1489A059F}"/>
              </a:ext>
            </a:extLst>
          </p:cNvPr>
          <p:cNvSpPr txBox="1"/>
          <p:nvPr/>
        </p:nvSpPr>
        <p:spPr>
          <a:xfrm>
            <a:off x="2390600" y="5626615"/>
            <a:ext cx="5683357" cy="847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字下げを行うことで，</a:t>
            </a:r>
            <a:endParaRPr kumimoji="0" lang="en-US" altLang="ja-JP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プログラムを読みやすくしている</a:t>
            </a:r>
            <a:endParaRPr kumimoji="0" lang="ja-JP" alt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950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4-2. </a:t>
            </a:r>
            <a:r>
              <a:rPr lang="ja-JP" altLang="en-US" dirty="0"/>
              <a:t>演習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880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16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19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条件分岐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if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else</a:t>
            </a:r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06237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353682" y="63517"/>
            <a:ext cx="8131262" cy="17098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Java Tutor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のエディタで次のプログラムを入れる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10 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歳のときは 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500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F6125F1-1FF6-5480-F2D4-FCD685090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2" y="1993056"/>
            <a:ext cx="8842923" cy="389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78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15093" y="1688992"/>
            <a:ext cx="2486578" cy="10618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結果の</a:t>
            </a:r>
            <a:endParaRPr kumimoji="1"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500 yen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」が表示</a:t>
            </a:r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されるので確認</a:t>
            </a: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353682" y="63517"/>
            <a:ext cx="8131262" cy="17098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実行し，結果を確認する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10 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歳のときは 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500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F98964C-D8A6-563E-2C06-08AFC4A991E2}"/>
              </a:ext>
            </a:extLst>
          </p:cNvPr>
          <p:cNvSpPr/>
          <p:nvPr/>
        </p:nvSpPr>
        <p:spPr>
          <a:xfrm>
            <a:off x="271529" y="6211669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2A8E19F-7B79-970F-B118-0DA62AB5A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01" y="1549292"/>
            <a:ext cx="2555899" cy="43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81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F147FE99-C4D7-2CED-2D02-FA94007CA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2" y="2045448"/>
            <a:ext cx="8630786" cy="3707652"/>
          </a:xfrm>
          <a:prstGeom prst="rect">
            <a:avLst/>
          </a:prstGeom>
        </p:spPr>
      </p:pic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2443768" y="2766644"/>
            <a:ext cx="2642582" cy="4083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37FEF430-6B76-5F1E-1930-66261827FFFC}"/>
              </a:ext>
            </a:extLst>
          </p:cNvPr>
          <p:cNvSpPr txBox="1">
            <a:spLocks/>
          </p:cNvSpPr>
          <p:nvPr/>
        </p:nvSpPr>
        <p:spPr>
          <a:xfrm>
            <a:off x="353682" y="63517"/>
            <a:ext cx="8131262" cy="17098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 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Java Tutor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のエディタで次のプログラムを入れる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20 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歳のときは 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1200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6559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17060" y="1862455"/>
            <a:ext cx="2635658" cy="10618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結果の</a:t>
            </a:r>
            <a:endParaRPr kumimoji="1"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1200 yen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」が表示</a:t>
            </a:r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されるので確認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417060" y="3662640"/>
            <a:ext cx="3787140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★ 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プログラムは消さずに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残しておくこと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37FEF430-6B76-5F1E-1930-66261827FFFC}"/>
              </a:ext>
            </a:extLst>
          </p:cNvPr>
          <p:cNvSpPr txBox="1">
            <a:spLocks/>
          </p:cNvSpPr>
          <p:nvPr/>
        </p:nvSpPr>
        <p:spPr>
          <a:xfrm>
            <a:off x="353682" y="63517"/>
            <a:ext cx="8131262" cy="17098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 実行し，結果を確認する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20 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歳のときは 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1200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732BA9F-77BB-3529-7893-3056CD37289B}"/>
              </a:ext>
            </a:extLst>
          </p:cNvPr>
          <p:cNvSpPr/>
          <p:nvPr/>
        </p:nvSpPr>
        <p:spPr>
          <a:xfrm>
            <a:off x="103218" y="6267248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AF2C6C8-EC99-147E-F4A6-9A3B03B90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51" y="1547773"/>
            <a:ext cx="2635658" cy="440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53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39D5CA0-B89E-8CE3-B0EC-189DDB6B7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F13DD47-425F-646B-0D67-D2AEB456B74D}"/>
              </a:ext>
            </a:extLst>
          </p:cNvPr>
          <p:cNvSpPr txBox="1"/>
          <p:nvPr/>
        </p:nvSpPr>
        <p:spPr>
          <a:xfrm>
            <a:off x="2176470" y="2760995"/>
            <a:ext cx="5586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条件分岐，</a:t>
            </a:r>
            <a:r>
              <a:rPr kumimoji="1" lang="en-US" altLang="ja-JP" sz="2400" dirty="0"/>
              <a:t>age &lt;= 12 </a:t>
            </a:r>
            <a:r>
              <a:rPr kumimoji="1" lang="ja-JP" altLang="en-US" sz="2400" dirty="0"/>
              <a:t>のときは </a:t>
            </a:r>
            <a:r>
              <a:rPr kumimoji="1" lang="en-US" altLang="ja-JP" sz="2400" dirty="0"/>
              <a:t>500 yen</a:t>
            </a:r>
            <a:r>
              <a:rPr kumimoji="1" lang="ja-JP" altLang="en-US" sz="2400" dirty="0"/>
              <a:t>，</a:t>
            </a:r>
            <a:endParaRPr kumimoji="1" lang="en-US" altLang="ja-JP" sz="2400" dirty="0"/>
          </a:p>
          <a:p>
            <a:r>
              <a:rPr kumimoji="1" lang="en-US" altLang="ja-JP" sz="2400" dirty="0"/>
              <a:t>age &gt; 12 </a:t>
            </a:r>
            <a:r>
              <a:rPr kumimoji="1" lang="ja-JP" altLang="en-US" sz="2400" dirty="0"/>
              <a:t>のときは </a:t>
            </a:r>
            <a:r>
              <a:rPr kumimoji="1" lang="en-US" altLang="ja-JP" sz="2400" dirty="0"/>
              <a:t>1200 yen</a:t>
            </a:r>
            <a:endParaRPr kumimoji="1" lang="ja-JP" altLang="en-US" sz="2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515893D-DFA0-907E-E427-31287982F0AC}"/>
              </a:ext>
            </a:extLst>
          </p:cNvPr>
          <p:cNvSpPr txBox="1"/>
          <p:nvPr/>
        </p:nvSpPr>
        <p:spPr>
          <a:xfrm>
            <a:off x="1012134" y="6308080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ステップ実行により，ジャンプの様子を観察</a:t>
            </a:r>
            <a:endParaRPr kumimoji="1" lang="en-US" altLang="ja-JP" sz="2400" dirty="0"/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AD7CBF17-6CB6-C735-7255-AF55774993C0}"/>
              </a:ext>
            </a:extLst>
          </p:cNvPr>
          <p:cNvSpPr/>
          <p:nvPr/>
        </p:nvSpPr>
        <p:spPr>
          <a:xfrm>
            <a:off x="6019800" y="946150"/>
            <a:ext cx="228600" cy="736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C111FAA-9614-5D5C-4980-E724D4E1C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573" y="88255"/>
            <a:ext cx="1557278" cy="262450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8C85316-5E5F-A168-2957-C79646CCC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365" y="3782339"/>
            <a:ext cx="4052735" cy="238366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D1409480-55F9-CA5A-A53E-1FD4BF119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58" y="169130"/>
            <a:ext cx="5708669" cy="25339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32203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4-3. </a:t>
            </a:r>
            <a:r>
              <a:rPr lang="ja-JP" altLang="en-US" dirty="0"/>
              <a:t>条件分岐のステップ実行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44173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F70334-AF84-48E3-9E80-7A204F5FD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プログラム実行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60BD2F-4078-41B1-8DE0-50424DF59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命令（コマンド</a:t>
            </a:r>
            <a:r>
              <a:rPr lang="ja-JP" altLang="en-US" dirty="0"/>
              <a:t>）は，</a:t>
            </a:r>
            <a:r>
              <a:rPr lang="ja-JP" altLang="en-US" b="1" u="sng" dirty="0">
                <a:solidFill>
                  <a:srgbClr val="FF0000"/>
                </a:solidFill>
              </a:rPr>
              <a:t>順番に並んでいる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r>
              <a:rPr lang="ja-JP" altLang="en-US" dirty="0"/>
              <a:t>通常は，</a:t>
            </a:r>
            <a:r>
              <a:rPr lang="ja-JP" altLang="en-US" b="1" u="sng" dirty="0">
                <a:solidFill>
                  <a:srgbClr val="FF0000"/>
                </a:solidFill>
              </a:rPr>
              <a:t>上から順に１つずつ実行される</a:t>
            </a:r>
            <a:r>
              <a:rPr lang="ja-JP" altLang="en-US" dirty="0"/>
              <a:t>（</a:t>
            </a:r>
            <a:r>
              <a:rPr lang="ja-JP" altLang="en-US" b="1" dirty="0">
                <a:solidFill>
                  <a:srgbClr val="C00000"/>
                </a:solidFill>
              </a:rPr>
              <a:t>逐次実行</a:t>
            </a:r>
            <a:r>
              <a:rPr lang="ja-JP" altLang="en-US" dirty="0"/>
              <a:t>）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条件分岐</a:t>
            </a:r>
            <a:r>
              <a:rPr lang="ja-JP" altLang="en-US" dirty="0"/>
              <a:t>や</a:t>
            </a:r>
            <a:r>
              <a:rPr lang="ja-JP" altLang="en-US" b="1" dirty="0">
                <a:solidFill>
                  <a:srgbClr val="C00000"/>
                </a:solidFill>
              </a:rPr>
              <a:t>繰り返し（ループ）</a:t>
            </a:r>
            <a:r>
              <a:rPr lang="ja-JP" altLang="en-US" dirty="0"/>
              <a:t>では，逐次実行とは</a:t>
            </a:r>
            <a:r>
              <a:rPr lang="ja-JP" altLang="en-US" b="1" u="sng" dirty="0">
                <a:solidFill>
                  <a:srgbClr val="FF0000"/>
                </a:solidFill>
              </a:rPr>
              <a:t>違う実行の流れ</a:t>
            </a:r>
            <a:r>
              <a:rPr lang="ja-JP" altLang="en-US" dirty="0"/>
              <a:t>になる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※</a:t>
            </a:r>
            <a:r>
              <a:rPr lang="ja-JP" altLang="en-US" dirty="0"/>
              <a:t>　プログラミング言語の種類によっては，順番に並んでいないという場合もある： </a:t>
            </a:r>
            <a:r>
              <a:rPr lang="en-US" altLang="ja-JP" dirty="0"/>
              <a:t>SQL, Scheme, Prolog</a:t>
            </a:r>
            <a:r>
              <a:rPr lang="ja-JP" altLang="en-US" dirty="0"/>
              <a:t> など　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462A2C-9CFE-47FF-946C-F8B75DE13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430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4D457C-3F63-4218-9B9B-7873B3B35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ステップ実行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498FB5-15BF-487E-B934-1FC540EE3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/>
              <a:t>ステップ実行</a:t>
            </a:r>
            <a:r>
              <a:rPr lang="ja-JP" altLang="en-US" dirty="0"/>
              <a:t>により，</a:t>
            </a:r>
            <a:r>
              <a:rPr lang="ja-JP" altLang="en-US" b="1" dirty="0"/>
              <a:t>プログラム実行の流れ</a:t>
            </a:r>
            <a:r>
              <a:rPr lang="ja-JP" altLang="en-US" dirty="0"/>
              <a:t>を</a:t>
            </a:r>
            <a:r>
              <a:rPr lang="ja-JP" altLang="en-US" b="1" dirty="0"/>
              <a:t>ビジュアルに観察</a:t>
            </a:r>
            <a:endParaRPr lang="en-US" altLang="ja-JP" b="1" dirty="0"/>
          </a:p>
          <a:p>
            <a:endParaRPr lang="en-US" altLang="ja-JP" b="1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5F065D-EE78-4548-8721-E79AFD14B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09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78A5228D-1F1F-8EEB-3624-F1E53F17B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15" y="2097186"/>
            <a:ext cx="7583905" cy="446056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Java </a:t>
            </a:r>
            <a:r>
              <a:rPr lang="en-US" altLang="ja-JP" dirty="0"/>
              <a:t>T</a:t>
            </a:r>
            <a:r>
              <a:rPr kumimoji="1" lang="en-US" altLang="ja-JP" dirty="0"/>
              <a:t>utor</a:t>
            </a:r>
            <a:r>
              <a:rPr lang="ja-JP" altLang="en-US" dirty="0"/>
              <a:t> でのステップ実行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088623"/>
            <a:ext cx="7649338" cy="3879057"/>
          </a:xfrm>
        </p:spPr>
        <p:txBody>
          <a:bodyPr/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ステップ実行</a:t>
            </a:r>
            <a:r>
              <a:rPr lang="ja-JP" altLang="en-US" dirty="0"/>
              <a:t>により，</a:t>
            </a:r>
            <a:r>
              <a:rPr lang="ja-JP" altLang="en-US" b="1" dirty="0"/>
              <a:t>プログラム実行の流れ</a:t>
            </a:r>
            <a:r>
              <a:rPr lang="ja-JP" altLang="en-US" dirty="0"/>
              <a:t>を確認できる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42483" y="6419973"/>
            <a:ext cx="2057400" cy="273844"/>
          </a:xfrm>
        </p:spPr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23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126359" y="2614532"/>
            <a:ext cx="542334" cy="2353148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82556" y="5771063"/>
            <a:ext cx="5359444" cy="911909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944575" y="2085756"/>
            <a:ext cx="2245011" cy="2046432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999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25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31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/>
            <a:r>
              <a:rPr lang="en-US" altLang="ja-JP" dirty="0"/>
              <a:t>Java Tutor </a:t>
            </a:r>
            <a:r>
              <a:rPr lang="ja-JP" altLang="en-US" dirty="0"/>
              <a:t>でのステップ実行の操作</a:t>
            </a:r>
            <a:endParaRPr lang="en-US" altLang="ja-JP" dirty="0"/>
          </a:p>
          <a:p>
            <a:pPr lvl="1"/>
            <a:r>
              <a:rPr lang="ja-JP" altLang="en-US" dirty="0"/>
              <a:t>変数の値の変化</a:t>
            </a:r>
            <a:endParaRPr lang="en-US" altLang="ja-JP" dirty="0"/>
          </a:p>
          <a:p>
            <a:pPr lvl="1"/>
            <a:r>
              <a:rPr lang="ja-JP" altLang="en-US" dirty="0"/>
              <a:t>実行の流れの変化（ジャンプ）</a:t>
            </a:r>
            <a:endParaRPr lang="en-US" altLang="ja-JP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24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90194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3" y="977093"/>
            <a:ext cx="6354777" cy="5797753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136524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まずは，「</a:t>
            </a:r>
            <a:r>
              <a:rPr lang="en-US" altLang="ja-JP" b="1" dirty="0"/>
              <a:t>Visualize Execution</a:t>
            </a:r>
            <a:r>
              <a:rPr lang="ja-JP" altLang="en-US" dirty="0"/>
              <a:t>」をクリックして，実行開始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536412" y="6088630"/>
            <a:ext cx="2251238" cy="68621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8081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226979"/>
            <a:ext cx="8461208" cy="5952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②「</a:t>
            </a:r>
            <a:r>
              <a:rPr lang="en-US" altLang="ja-JP" b="1" dirty="0"/>
              <a:t>Step 1 of 5</a:t>
            </a:r>
            <a:r>
              <a:rPr lang="ja-JP" altLang="en-US" dirty="0"/>
              <a:t>」と表示されているので，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全部で，ステップ数は </a:t>
            </a:r>
            <a:r>
              <a:rPr lang="en-US" altLang="ja-JP" dirty="0"/>
              <a:t>5 </a:t>
            </a:r>
            <a:r>
              <a:rPr lang="ja-JP" altLang="en-US" dirty="0"/>
              <a:t>あることが分かる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    （ステップ数と，プログラムの行数は</a:t>
            </a:r>
            <a:r>
              <a:rPr lang="ja-JP" altLang="en-US" b="1" dirty="0">
                <a:solidFill>
                  <a:srgbClr val="FF0000"/>
                </a:solidFill>
              </a:rPr>
              <a:t>違うもの</a:t>
            </a:r>
            <a:r>
              <a:rPr lang="ja-JP" altLang="en-US" dirty="0"/>
              <a:t>）</a:t>
            </a:r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905" y="1967107"/>
            <a:ext cx="4982895" cy="4814604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3428258" y="6175438"/>
            <a:ext cx="1216188" cy="61025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0802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613" y="1904467"/>
            <a:ext cx="4885544" cy="4720541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847" y="232992"/>
            <a:ext cx="8400203" cy="23514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③ </a:t>
            </a:r>
            <a:r>
              <a:rPr lang="ja-JP" altLang="en-US" b="1" dirty="0"/>
              <a:t>ステップ実行</a:t>
            </a:r>
            <a:r>
              <a:rPr lang="ja-JP" altLang="en-US" dirty="0"/>
              <a:t>したいので，</a:t>
            </a:r>
            <a:r>
              <a:rPr lang="ja-JP" altLang="en-US" u="sng" dirty="0"/>
              <a:t>「</a:t>
            </a:r>
            <a:r>
              <a:rPr lang="en-US" altLang="ja-JP" b="1" u="sng" dirty="0"/>
              <a:t>Next</a:t>
            </a:r>
            <a:r>
              <a:rPr lang="ja-JP" altLang="en-US" u="sng" dirty="0"/>
              <a:t>」をクリックしながら</a:t>
            </a:r>
            <a:r>
              <a:rPr lang="ja-JP" altLang="en-US" dirty="0"/>
              <a:t>，</a:t>
            </a:r>
            <a:r>
              <a:rPr lang="ja-JP" altLang="en-US" b="1" dirty="0"/>
              <a:t>矢印の動きを確認</a:t>
            </a:r>
            <a:r>
              <a:rPr lang="ja-JP" altLang="en-US" dirty="0"/>
              <a:t>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※</a:t>
            </a:r>
            <a:r>
              <a:rPr lang="ja-JP" altLang="en-US" dirty="0"/>
              <a:t>「</a:t>
            </a:r>
            <a:r>
              <a:rPr lang="en-US" altLang="ja-JP" b="1" dirty="0"/>
              <a:t>Next</a:t>
            </a:r>
            <a:r>
              <a:rPr lang="ja-JP" altLang="en-US" dirty="0"/>
              <a:t>」ボタンを何度か押し，それ以上進めな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くなったら終了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5563195" y="6108617"/>
            <a:ext cx="1161455" cy="51639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1847" y="3898897"/>
            <a:ext cx="2669320" cy="10618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u="sng" dirty="0">
                <a:latin typeface="Arial" panose="020B0604020202020204" pitchFamily="34" charset="0"/>
                <a:ea typeface="メイリオ" panose="020B0604030504040204" pitchFamily="50" charset="-128"/>
              </a:rPr>
              <a:t>見どころ</a:t>
            </a:r>
            <a:endParaRPr kumimoji="1" lang="en-US" altLang="ja-JP" sz="2100" u="sng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４行目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から </a:t>
            </a:r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７行目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へ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ジャンプ</a:t>
            </a:r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する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ところ</a:t>
            </a:r>
            <a:endParaRPr kumimoji="1"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右カーブ矢印 1"/>
          <p:cNvSpPr/>
          <p:nvPr/>
        </p:nvSpPr>
        <p:spPr>
          <a:xfrm>
            <a:off x="2768592" y="3097527"/>
            <a:ext cx="565150" cy="91567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6116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01" y="1015256"/>
            <a:ext cx="7719412" cy="520401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295920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④  最後の行まで達したら，「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」をクリックして，エディタの画面に戻る</a:t>
            </a:r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5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625526" y="4363029"/>
            <a:ext cx="1518643" cy="51639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0835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842" y="262053"/>
            <a:ext cx="7917333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⑤　次のように「</a:t>
            </a:r>
            <a:r>
              <a:rPr lang="en-US" altLang="ja-JP" b="1" dirty="0"/>
              <a:t>age = 10</a:t>
            </a:r>
            <a:r>
              <a:rPr lang="ja-JP" altLang="en-US" dirty="0"/>
              <a:t>」と</a:t>
            </a:r>
            <a:r>
              <a:rPr lang="ja-JP" altLang="en-US" b="1" dirty="0"/>
              <a:t>書き換えて</a:t>
            </a:r>
            <a:r>
              <a:rPr lang="ja-JP" altLang="en-US" dirty="0"/>
              <a:t>，いままでと同じことを行う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1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31" y="1457728"/>
            <a:ext cx="8326054" cy="3863571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3375415" y="2369129"/>
            <a:ext cx="1825235" cy="38677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右カーブ矢印 13"/>
          <p:cNvSpPr/>
          <p:nvPr/>
        </p:nvSpPr>
        <p:spPr>
          <a:xfrm>
            <a:off x="323842" y="3192777"/>
            <a:ext cx="565150" cy="151257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42147" y="5461606"/>
            <a:ext cx="2669320" cy="10618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u="sng" dirty="0">
                <a:latin typeface="Arial" panose="020B0604020202020204" pitchFamily="34" charset="0"/>
                <a:ea typeface="メイリオ" panose="020B0604030504040204" pitchFamily="50" charset="-128"/>
              </a:rPr>
              <a:t>見どころ</a:t>
            </a:r>
            <a:endParaRPr kumimoji="1" lang="en-US" altLang="ja-JP" sz="2100" u="sng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５行目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から </a:t>
            </a:r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９行目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へ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ジャンプ</a:t>
            </a:r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する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ところ</a:t>
            </a:r>
            <a:endParaRPr kumimoji="1"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3489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0CA389-322E-4FF0-A3F3-220982FA2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全体まとめ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1AA72A-C0DD-4506-8308-BEE6D26A7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 lnSpcReduction="10000"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条件分岐</a:t>
            </a:r>
            <a:r>
              <a:rPr lang="ja-JP" altLang="en-US" dirty="0"/>
              <a:t>では，</a:t>
            </a:r>
            <a:r>
              <a:rPr lang="ja-JP" altLang="en-US" b="1" u="sng" dirty="0">
                <a:solidFill>
                  <a:srgbClr val="FF0000"/>
                </a:solidFill>
              </a:rPr>
              <a:t>変数や式の値</a:t>
            </a:r>
            <a:r>
              <a:rPr lang="ja-JP" altLang="en-US" dirty="0"/>
              <a:t>によって</a:t>
            </a:r>
            <a:r>
              <a:rPr lang="ja-JP" altLang="en-US" b="1" u="sng" dirty="0">
                <a:solidFill>
                  <a:srgbClr val="C00000"/>
                </a:solidFill>
              </a:rPr>
              <a:t>結果が変わる</a:t>
            </a:r>
            <a:r>
              <a:rPr lang="ja-JP" altLang="en-US" dirty="0"/>
              <a:t>などの判断を行う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	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条件式は「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age &lt;= 12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」のようになる</a:t>
            </a:r>
            <a:endParaRPr lang="en-US" altLang="ja-JP" b="1" dirty="0">
              <a:solidFill>
                <a:srgbClr val="C00000"/>
              </a:solidFill>
            </a:endParaRPr>
          </a:p>
          <a:p>
            <a:endParaRPr lang="en-US" altLang="ja-JP" b="1" dirty="0">
              <a:solidFill>
                <a:srgbClr val="C00000"/>
              </a:solidFill>
            </a:endParaRPr>
          </a:p>
          <a:p>
            <a:r>
              <a:rPr lang="ja-JP" altLang="en-US" dirty="0"/>
              <a:t>プログラムは，通常は，</a:t>
            </a:r>
            <a:r>
              <a:rPr lang="ja-JP" altLang="en-US" b="1" u="sng" dirty="0">
                <a:solidFill>
                  <a:srgbClr val="FF0000"/>
                </a:solidFill>
              </a:rPr>
              <a:t>上から順に１つずつ実行される</a:t>
            </a:r>
            <a:r>
              <a:rPr lang="ja-JP" altLang="en-US" dirty="0"/>
              <a:t>（</a:t>
            </a:r>
            <a:r>
              <a:rPr lang="ja-JP" altLang="en-US" b="1" dirty="0">
                <a:solidFill>
                  <a:srgbClr val="C00000"/>
                </a:solidFill>
              </a:rPr>
              <a:t>逐次実行</a:t>
            </a:r>
            <a:r>
              <a:rPr lang="ja-JP" altLang="en-US" dirty="0"/>
              <a:t>）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条件分岐</a:t>
            </a:r>
            <a:r>
              <a:rPr lang="ja-JP" altLang="en-US" dirty="0"/>
              <a:t>や</a:t>
            </a:r>
            <a:r>
              <a:rPr lang="ja-JP" altLang="en-US" b="1" dirty="0">
                <a:solidFill>
                  <a:srgbClr val="C00000"/>
                </a:solidFill>
              </a:rPr>
              <a:t>繰り返し（ループ）</a:t>
            </a:r>
            <a:r>
              <a:rPr lang="ja-JP" altLang="en-US" dirty="0"/>
              <a:t>では，逐次実行とは</a:t>
            </a:r>
            <a:r>
              <a:rPr lang="ja-JP" altLang="en-US" b="1" u="sng" dirty="0">
                <a:solidFill>
                  <a:srgbClr val="FF0000"/>
                </a:solidFill>
              </a:rPr>
              <a:t>違う実行の流れ</a:t>
            </a:r>
            <a:r>
              <a:rPr lang="ja-JP" altLang="en-US" dirty="0"/>
              <a:t>になる</a:t>
            </a:r>
            <a:endParaRPr lang="en-US" altLang="ja-JP" dirty="0"/>
          </a:p>
          <a:p>
            <a:endParaRPr lang="en-US" altLang="ja-JP" b="1" dirty="0">
              <a:solidFill>
                <a:srgbClr val="C0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ステップ実行</a:t>
            </a:r>
            <a:r>
              <a:rPr lang="ja-JP" altLang="en-US" dirty="0"/>
              <a:t>により，変数等の変化，プログラム実行の流れを観察できる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74D060-CD35-4EC8-B07C-3FCC6C2D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26333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次のプログラムを作成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30</a:t>
            </a:fld>
            <a:endParaRPr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06948" y="1404040"/>
            <a:ext cx="8576105" cy="238055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・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条件分岐</a:t>
            </a:r>
            <a:endParaRPr lang="en-US" altLang="ja-JP" sz="240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	weight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の値が </a:t>
            </a: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100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未満     →  </a:t>
            </a: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0</a:t>
            </a: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yen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	                     </a:t>
            </a: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100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以上     →  </a:t>
            </a: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1000</a:t>
            </a: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yen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・</a:t>
            </a:r>
            <a:r>
              <a:rPr lang="ja-JP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weight = 50</a:t>
            </a:r>
            <a:r>
              <a:rPr lang="ja-JP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」に設定してテスト実行</a:t>
            </a:r>
            <a:endParaRPr lang="en-US" altLang="ja-JP" sz="2400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264396" y="4247356"/>
            <a:ext cx="8576105" cy="261064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　　　正解の例は次のページ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C8169A68-9221-4094-AE39-D1EC63D39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3573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31</a:t>
            </a:fld>
            <a:endParaRPr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2" y="881056"/>
            <a:ext cx="8890350" cy="391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46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34986-D45B-4CDB-BE82-8C499846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関連</a:t>
            </a:r>
            <a:r>
              <a:rPr lang="ja-JP" altLang="en-US" dirty="0"/>
              <a:t>ページ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DE0C9-830C-4DC0-BB92-703530C92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91498"/>
            <a:ext cx="8742642" cy="5333166"/>
          </a:xfrm>
        </p:spPr>
        <p:txBody>
          <a:bodyPr>
            <a:noAutofit/>
          </a:bodyPr>
          <a:lstStyle/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プログラミング入門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</a:t>
            </a:r>
            <a:r>
              <a:rPr lang="en-US" altLang="ja-JP" sz="2400" dirty="0" err="1">
                <a:hlinkClick r:id="rId2"/>
              </a:rPr>
              <a:t>www.kkaneko.jp</a:t>
            </a:r>
            <a:r>
              <a:rPr lang="en-US" altLang="ja-JP" sz="2400" dirty="0">
                <a:hlinkClick r:id="rId2"/>
              </a:rPr>
              <a:t>/pro/</a:t>
            </a:r>
            <a:r>
              <a:rPr lang="en-US" altLang="ja-JP" sz="2400" dirty="0" err="1">
                <a:hlinkClick r:id="rId2"/>
              </a:rPr>
              <a:t>ji</a:t>
            </a:r>
            <a:r>
              <a:rPr lang="en-US" altLang="ja-JP" sz="2400" dirty="0">
                <a:hlinkClick r:id="rId2"/>
              </a:rPr>
              <a:t>/</a:t>
            </a:r>
            <a:r>
              <a:rPr lang="en-US" altLang="ja-JP" sz="2400" dirty="0" err="1">
                <a:hlinkClick r:id="rId2"/>
              </a:rPr>
              <a:t>index.html</a:t>
            </a:r>
            <a:endParaRPr lang="en-US" altLang="ja-JP" sz="2400" b="1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の基本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Java Tutor, 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</a:t>
            </a:r>
            <a:r>
              <a:rPr lang="en-US" altLang="ja-JP" sz="2400" dirty="0" err="1">
                <a:hlinkClick r:id="rId3"/>
              </a:rPr>
              <a:t>www.kkaneko.jp</a:t>
            </a:r>
            <a:r>
              <a:rPr lang="en-US" altLang="ja-JP" sz="2400" dirty="0">
                <a:hlinkClick r:id="rId3"/>
              </a:rPr>
              <a:t>/pro/pi/</a:t>
            </a:r>
            <a:r>
              <a:rPr lang="en-US" altLang="ja-JP" sz="2400" dirty="0" err="1">
                <a:hlinkClick r:id="rId3"/>
              </a:rPr>
              <a:t>index.html</a:t>
            </a:r>
            <a:endParaRPr lang="en-US" altLang="ja-JP" sz="2400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プログラム例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>
                <a:hlinkClick r:id="rId4"/>
              </a:rPr>
              <a:t>https://www.kkaneko.jp/pro/java/index.html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7942EC-4696-4A8A-9FA2-4B1323E8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3667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7B2494-0590-95C3-1FFB-8E7D4D538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資料中のソースコード </a:t>
            </a:r>
            <a:r>
              <a:rPr lang="en-US" altLang="ja-JP" dirty="0"/>
              <a:t>4-1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AAB459-A8D8-960F-F1BC-6B7F668A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391181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dirty="0"/>
              <a:t>public class </a:t>
            </a:r>
            <a:r>
              <a:rPr kumimoji="1" lang="en-US" altLang="ja-JP" sz="2400" dirty="0" err="1"/>
              <a:t>YourClassNameHere</a:t>
            </a:r>
            <a:r>
              <a:rPr kumimoji="1" lang="en-US" altLang="ja-JP" sz="2400" dirty="0"/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dirty="0"/>
              <a:t>    public static void main(String[] </a:t>
            </a:r>
            <a:r>
              <a:rPr kumimoji="1" lang="en-US" altLang="ja-JP" sz="2400" dirty="0" err="1"/>
              <a:t>args</a:t>
            </a:r>
            <a:r>
              <a:rPr kumimoji="1" lang="en-US" altLang="ja-JP" sz="2400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b="1" dirty="0"/>
              <a:t>        int age = 10;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b="1" dirty="0"/>
              <a:t>        if (age &lt;= 12)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b="1" dirty="0"/>
              <a:t>            </a:t>
            </a:r>
            <a:r>
              <a:rPr kumimoji="1" lang="en-US" altLang="ja-JP" sz="2400" b="1" dirty="0" err="1"/>
              <a:t>System.out.println</a:t>
            </a:r>
            <a:r>
              <a:rPr kumimoji="1" lang="en-US" altLang="ja-JP" sz="2400" b="1" dirty="0"/>
              <a:t>("500 yen");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b="1" dirty="0"/>
              <a:t>        } else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b="1" dirty="0"/>
              <a:t>            </a:t>
            </a:r>
            <a:r>
              <a:rPr kumimoji="1" lang="en-US" altLang="ja-JP" sz="2400" b="1" dirty="0" err="1"/>
              <a:t>System.out.println</a:t>
            </a:r>
            <a:r>
              <a:rPr kumimoji="1" lang="en-US" altLang="ja-JP" sz="2400" b="1" dirty="0"/>
              <a:t>("1200 yen");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b="1" dirty="0"/>
              <a:t>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dirty="0"/>
              <a:t>}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0DACF3-814C-A6D5-5F9F-0526EDC1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054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CEE57B-D19F-463E-B4D5-C69386CB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035BEC-B19B-4591-91F6-08865F59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EC19BA5D-E942-4717-A6D4-8E0870FDD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708680"/>
              </p:ext>
            </p:extLst>
          </p:nvPr>
        </p:nvGraphicFramePr>
        <p:xfrm>
          <a:off x="889262" y="855143"/>
          <a:ext cx="6987364" cy="2440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210">
                  <a:extLst>
                    <a:ext uri="{9D8B030D-6E8A-4147-A177-3AD203B41FA5}">
                      <a16:colId xmlns:a16="http://schemas.microsoft.com/office/drawing/2014/main" val="3103978802"/>
                    </a:ext>
                  </a:extLst>
                </a:gridCol>
                <a:gridCol w="5667154">
                  <a:extLst>
                    <a:ext uri="{9D8B030D-6E8A-4147-A177-3AD203B41FA5}">
                      <a16:colId xmlns:a16="http://schemas.microsoft.com/office/drawing/2014/main" val="3168508019"/>
                    </a:ext>
                  </a:extLst>
                </a:gridCol>
              </a:tblGrid>
              <a:tr h="431886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番号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項目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250238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条件分岐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650862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4-1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演習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3967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4-2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ステップ実行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3673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4-3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条件分岐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648561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3E4A11-384D-4420-8463-2600FCCCBA4B}"/>
              </a:ext>
            </a:extLst>
          </p:cNvPr>
          <p:cNvSpPr txBox="1"/>
          <p:nvPr/>
        </p:nvSpPr>
        <p:spPr>
          <a:xfrm>
            <a:off x="474477" y="4028581"/>
            <a:ext cx="787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各自、資料を読み返したり、課題に取り組んだりも行う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EA7E060-9902-43D4-B4C9-EEFA9519C8D4}"/>
              </a:ext>
            </a:extLst>
          </p:cNvPr>
          <p:cNvSpPr txBox="1"/>
          <p:nvPr/>
        </p:nvSpPr>
        <p:spPr>
          <a:xfrm>
            <a:off x="474477" y="4700496"/>
            <a:ext cx="785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この授業では、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Java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を用いて基礎を学び、マスターする</a:t>
            </a:r>
          </a:p>
        </p:txBody>
      </p:sp>
    </p:spTree>
    <p:extLst>
      <p:ext uri="{BB962C8B-B14F-4D97-AF65-F5344CB8AC3E}">
        <p14:creationId xmlns:p14="http://schemas.microsoft.com/office/powerpoint/2010/main" val="2118802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オブジェクトとメソッド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529" y="3429000"/>
            <a:ext cx="8461208" cy="3070410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en-US" altLang="ja-JP" sz="2400" b="1" dirty="0">
                <a:solidFill>
                  <a:srgbClr val="C00000"/>
                </a:solidFill>
              </a:rPr>
              <a:t>:</a:t>
            </a:r>
            <a:r>
              <a:rPr lang="ja-JP" altLang="en-US" sz="2400" b="1" dirty="0">
                <a:solidFill>
                  <a:srgbClr val="C00000"/>
                </a:solidFill>
              </a:rPr>
              <a:t> 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sz="2400" dirty="0"/>
              <a:t>に属する操作や処理</a:t>
            </a:r>
            <a:r>
              <a:rPr lang="ja-JP" altLang="en-US" sz="2400" dirty="0"/>
              <a:t>．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ja-JP" altLang="en-US" sz="2400" dirty="0"/>
              <a:t>呼び出しでは，</a:t>
            </a:r>
            <a:r>
              <a:rPr lang="ja-JP" altLang="en-US" sz="2400" b="1" dirty="0">
                <a:solidFill>
                  <a:srgbClr val="C00000"/>
                </a:solidFill>
              </a:rPr>
              <a:t>引数</a:t>
            </a:r>
            <a:r>
              <a:rPr lang="ja-JP" altLang="en-US" sz="2400" dirty="0"/>
              <a:t>を指定することがある．</a:t>
            </a:r>
            <a:r>
              <a:rPr lang="ja-JP" altLang="en-US" sz="2400" b="1" dirty="0">
                <a:solidFill>
                  <a:srgbClr val="C00000"/>
                </a:solidFill>
              </a:rPr>
              <a:t>引数</a:t>
            </a:r>
            <a:r>
              <a:rPr lang="ja-JP" altLang="en-US" sz="2400" dirty="0"/>
              <a:t>（ひきすう）は，</a:t>
            </a:r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ja-JP" altLang="en-US" sz="2400" dirty="0"/>
              <a:t>に渡す値のこと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      </a:t>
            </a:r>
            <a:r>
              <a:rPr lang="en-US" altLang="ja-JP" sz="2400" b="1" dirty="0" err="1"/>
              <a:t>hero.attack</a:t>
            </a:r>
            <a:r>
              <a:rPr lang="en-US" altLang="ja-JP" sz="2400" b="1" dirty="0"/>
              <a:t>("fence", 36, 26)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kumimoji="1" lang="en-US" altLang="ja-JP" sz="2400" dirty="0"/>
          </a:p>
          <a:p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EFE0467-0962-4A2C-8D46-82FDAD73C311}"/>
              </a:ext>
            </a:extLst>
          </p:cNvPr>
          <p:cNvSpPr/>
          <p:nvPr/>
        </p:nvSpPr>
        <p:spPr>
          <a:xfrm>
            <a:off x="1304986" y="730395"/>
            <a:ext cx="6494925" cy="2246769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hero.moveDown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hero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			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オブジェクト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0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moveDown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() 	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メソッド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間を「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」で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区切って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いる</a:t>
            </a:r>
          </a:p>
        </p:txBody>
      </p:sp>
    </p:spTree>
    <p:extLst>
      <p:ext uri="{BB962C8B-B14F-4D97-AF65-F5344CB8AC3E}">
        <p14:creationId xmlns:p14="http://schemas.microsoft.com/office/powerpoint/2010/main" val="505531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370D47-DED3-49AB-BA11-61B5E724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Java </a:t>
            </a:r>
            <a:r>
              <a:rPr kumimoji="1" lang="ja-JP" altLang="en-US" dirty="0"/>
              <a:t>プログラムの書き方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4EB492-B2F9-46BC-95A8-BF634642E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1" y="2826286"/>
            <a:ext cx="8896349" cy="30701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600" dirty="0"/>
          </a:p>
          <a:p>
            <a:r>
              <a:rPr lang="ja-JP" altLang="en-US" sz="2600" b="1" dirty="0">
                <a:solidFill>
                  <a:srgbClr val="C00000"/>
                </a:solidFill>
              </a:rPr>
              <a:t>代入</a:t>
            </a:r>
            <a:r>
              <a:rPr lang="ja-JP" altLang="en-US" sz="2600" dirty="0"/>
              <a:t>：</a:t>
            </a:r>
            <a:r>
              <a:rPr lang="ja-JP" altLang="en-US" sz="2600" b="1" dirty="0"/>
              <a:t>オブジェクト名 </a:t>
            </a:r>
            <a:r>
              <a:rPr lang="ja-JP" altLang="en-US" sz="2600" dirty="0"/>
              <a:t>＋ 「</a:t>
            </a:r>
            <a:r>
              <a:rPr lang="en-US" altLang="ja-JP" sz="2600" b="1" dirty="0">
                <a:solidFill>
                  <a:srgbClr val="C00000"/>
                </a:solidFill>
              </a:rPr>
              <a:t>=</a:t>
            </a:r>
            <a:r>
              <a:rPr lang="ja-JP" altLang="en-US" sz="2600" dirty="0"/>
              <a:t>」　</a:t>
            </a: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	      </a:t>
            </a:r>
            <a:r>
              <a:rPr lang="ja-JP" altLang="en-US" sz="2600" dirty="0"/>
              <a:t>＋ 式または値またはメソッド呼び出し</a:t>
            </a:r>
            <a:endParaRPr lang="en-US" altLang="ja-JP" sz="2600" dirty="0"/>
          </a:p>
          <a:p>
            <a:r>
              <a:rPr kumimoji="1" lang="ja-JP" altLang="en-US" sz="2600" b="1" dirty="0">
                <a:solidFill>
                  <a:srgbClr val="C00000"/>
                </a:solidFill>
              </a:rPr>
              <a:t>メソッド</a:t>
            </a:r>
            <a:r>
              <a:rPr lang="ja-JP" altLang="en-US" sz="2600" b="1" dirty="0">
                <a:solidFill>
                  <a:srgbClr val="C00000"/>
                </a:solidFill>
              </a:rPr>
              <a:t>アクセス</a:t>
            </a:r>
            <a:r>
              <a:rPr lang="ja-JP" altLang="en-US" sz="2600" dirty="0"/>
              <a:t>：</a:t>
            </a:r>
            <a:r>
              <a:rPr lang="ja-JP" altLang="en-US" sz="2600" b="1" dirty="0"/>
              <a:t>オブジェクト名 </a:t>
            </a:r>
            <a:r>
              <a:rPr lang="ja-JP" altLang="en-US" sz="2600" dirty="0"/>
              <a:t> ＋ 「</a:t>
            </a:r>
            <a:r>
              <a:rPr lang="en-US" altLang="ja-JP" sz="2600" b="1" dirty="0">
                <a:solidFill>
                  <a:srgbClr val="C00000"/>
                </a:solidFill>
              </a:rPr>
              <a:t>.</a:t>
            </a:r>
            <a:r>
              <a:rPr lang="ja-JP" altLang="en-US" sz="2600" dirty="0"/>
              <a:t>」</a:t>
            </a: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	      </a:t>
            </a:r>
            <a:r>
              <a:rPr lang="ja-JP" altLang="en-US" sz="2600" dirty="0"/>
              <a:t>＋ </a:t>
            </a:r>
            <a:r>
              <a:rPr lang="ja-JP" altLang="en-US" sz="2600" b="1" dirty="0"/>
              <a:t>メソッド名 </a:t>
            </a:r>
            <a:r>
              <a:rPr lang="ja-JP" altLang="en-US" sz="2600" dirty="0"/>
              <a:t>＋「</a:t>
            </a:r>
            <a:r>
              <a:rPr lang="en-US" altLang="ja-JP" sz="2600" b="1" dirty="0">
                <a:solidFill>
                  <a:srgbClr val="C00000"/>
                </a:solidFill>
              </a:rPr>
              <a:t>()</a:t>
            </a:r>
            <a:r>
              <a:rPr lang="ja-JP" altLang="en-US" sz="2600" dirty="0"/>
              <a:t>」 （引数を付けることも）</a:t>
            </a:r>
            <a:endParaRPr lang="en-US" altLang="ja-JP" sz="2600" dirty="0"/>
          </a:p>
          <a:p>
            <a:pPr marL="0" indent="0">
              <a:buNone/>
            </a:pPr>
            <a:endParaRPr kumimoji="1" lang="en-US" altLang="ja-JP" b="1" dirty="0">
              <a:solidFill>
                <a:srgbClr val="C0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91DED0-E5AB-4654-958A-7913142D9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3FF33B2-AEBC-2739-FBE6-7F724E1FA137}"/>
              </a:ext>
            </a:extLst>
          </p:cNvPr>
          <p:cNvSpPr txBox="1"/>
          <p:nvPr/>
        </p:nvSpPr>
        <p:spPr>
          <a:xfrm>
            <a:off x="1117599" y="1214262"/>
            <a:ext cx="715645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800" b="1" dirty="0"/>
              <a:t>x = 100</a:t>
            </a:r>
          </a:p>
          <a:p>
            <a:pPr marL="0" indent="0">
              <a:buNone/>
            </a:pPr>
            <a:r>
              <a:rPr lang="en-US" altLang="ja-JP" sz="2800" b="1" dirty="0"/>
              <a:t>a = x + 200</a:t>
            </a:r>
          </a:p>
          <a:p>
            <a:pPr marL="0" indent="0">
              <a:buNone/>
            </a:pPr>
            <a:r>
              <a:rPr lang="en-US" altLang="ja-JP" sz="2800" b="1" dirty="0"/>
              <a:t>enermy1 = </a:t>
            </a:r>
            <a:r>
              <a:rPr lang="en-US" altLang="ja-JP" sz="2800" b="1" dirty="0" err="1"/>
              <a:t>hero.findNearestEnemy</a:t>
            </a:r>
            <a:r>
              <a:rPr lang="en-US" altLang="ja-JP" sz="2800" b="1" dirty="0"/>
              <a:t>()</a:t>
            </a:r>
          </a:p>
          <a:p>
            <a:pPr marL="0" indent="0">
              <a:buNone/>
            </a:pPr>
            <a:r>
              <a:rPr lang="en-US" altLang="ja-JP" sz="2800" b="1" dirty="0" err="1"/>
              <a:t>hero.attack</a:t>
            </a:r>
            <a:r>
              <a:rPr lang="en-US" altLang="ja-JP" sz="2800" b="1" dirty="0"/>
              <a:t>(enemy1)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B4AE5CB-D3F1-C7A3-5BFB-86A32538115F}"/>
              </a:ext>
            </a:extLst>
          </p:cNvPr>
          <p:cNvSpPr txBox="1"/>
          <p:nvPr/>
        </p:nvSpPr>
        <p:spPr>
          <a:xfrm>
            <a:off x="2730500" y="75259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プログラムの例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F6AC4F-78A0-3D6E-41DB-FE152783AA7E}"/>
              </a:ext>
            </a:extLst>
          </p:cNvPr>
          <p:cNvSpPr txBox="1"/>
          <p:nvPr/>
        </p:nvSpPr>
        <p:spPr>
          <a:xfrm>
            <a:off x="268006" y="5643738"/>
            <a:ext cx="82227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その他，属性アクセス，関数呼び出し，制御，「</a:t>
            </a:r>
            <a:r>
              <a:rPr lang="en-US" altLang="ja-JP" sz="2400" dirty="0"/>
              <a:t>*</a:t>
            </a:r>
            <a:r>
              <a:rPr lang="ja-JP" altLang="en-US" sz="2400" dirty="0"/>
              <a:t>」</a:t>
            </a:r>
            <a:r>
              <a:rPr lang="en-US" altLang="ja-JP" sz="2400" dirty="0"/>
              <a:t>, </a:t>
            </a:r>
            <a:r>
              <a:rPr lang="ja-JP" altLang="en-US" sz="2400" dirty="0"/>
              <a:t>「</a:t>
            </a:r>
            <a:r>
              <a:rPr lang="en-US" altLang="ja-JP" sz="2400" dirty="0"/>
              <a:t>+</a:t>
            </a:r>
            <a:r>
              <a:rPr lang="ja-JP" altLang="en-US" sz="2400" dirty="0"/>
              <a:t>」などの演算子，コマンド，定義など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17905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A11C103-4493-46AF-838D-F7407C19E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56" y="4381196"/>
            <a:ext cx="5452712" cy="22513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/>
              <a:t>の起動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5" y="971195"/>
            <a:ext cx="8678719" cy="5006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ja-JP" altLang="en-US" b="1" dirty="0"/>
              <a:t>ウェブブラウザ</a:t>
            </a:r>
            <a:r>
              <a:rPr lang="ja-JP" altLang="en-US" dirty="0"/>
              <a:t>を起動する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en-US" altLang="ja-JP" b="1" dirty="0"/>
              <a:t>Java Tutor </a:t>
            </a:r>
            <a:r>
              <a:rPr lang="ja-JP" altLang="en-US" dirty="0"/>
              <a:t>を使いたいので，次の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http://</a:t>
            </a:r>
            <a:r>
              <a:rPr lang="en-US" altLang="ja-JP" b="1" dirty="0" err="1"/>
              <a:t>www.pythontutor.com</a:t>
            </a:r>
            <a:r>
              <a:rPr lang="en-US" altLang="ja-JP" b="1" dirty="0"/>
              <a:t>/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Java</a:t>
            </a:r>
            <a:r>
              <a:rPr lang="ja-JP" altLang="en-US" dirty="0"/>
              <a:t>」をクリック　⇒ </a:t>
            </a:r>
            <a:r>
              <a:rPr lang="ja-JP" altLang="en-US" b="1" dirty="0"/>
              <a:t>編集画面</a:t>
            </a:r>
            <a:r>
              <a:rPr lang="ja-JP" altLang="en-US" dirty="0"/>
              <a:t>が開く　　</a:t>
            </a:r>
            <a:endParaRPr lang="en-US" altLang="ja-JP" dirty="0"/>
          </a:p>
        </p:txBody>
      </p:sp>
      <p:sp>
        <p:nvSpPr>
          <p:cNvPr id="10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ED950E6-79B1-88B3-39D0-D6A663465B5D}"/>
              </a:ext>
            </a:extLst>
          </p:cNvPr>
          <p:cNvSpPr/>
          <p:nvPr/>
        </p:nvSpPr>
        <p:spPr>
          <a:xfrm>
            <a:off x="4737461" y="5506851"/>
            <a:ext cx="738118" cy="3420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9710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F100C7CB-B493-BF1F-EF73-DF9F883C7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787" y="4254773"/>
            <a:ext cx="2365501" cy="18269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4F64D8F-E460-4AEA-411D-0AB2D6C82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14" y="681021"/>
            <a:ext cx="3194214" cy="31021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1AA0F7E-E836-5149-588E-F0473225A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725" y="996687"/>
            <a:ext cx="3286294" cy="257188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 err="1"/>
              <a:t>での</a:t>
            </a:r>
            <a:r>
              <a:rPr lang="ja-JP" altLang="en-US" dirty="0"/>
              <a:t>プログラム実行手順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70705" y="3336297"/>
            <a:ext cx="1320220" cy="44685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4087149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79344" y="859638"/>
            <a:ext cx="2948990" cy="11496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8123063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147914" y="5262289"/>
            <a:ext cx="1003736" cy="3345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26739" y="3844210"/>
            <a:ext cx="4767836" cy="706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(1)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Visualize Execution</a:t>
            </a:r>
            <a:r>
              <a:rPr lang="ja-JP" altLang="en-US" sz="2400" dirty="0">
                <a:latin typeface="Arial" panose="020B0604020202020204" pitchFamily="34" charset="0"/>
              </a:rPr>
              <a:t>」をクリックして</a:t>
            </a:r>
            <a:r>
              <a:rPr lang="ja-JP" altLang="en-US" sz="2400" b="1" dirty="0">
                <a:latin typeface="Arial" panose="020B0604020202020204" pitchFamily="34" charset="0"/>
              </a:rPr>
              <a:t>実行画面</a:t>
            </a:r>
            <a:r>
              <a:rPr lang="ja-JP" altLang="en-US" sz="2400" dirty="0">
                <a:latin typeface="Arial" panose="020B0604020202020204" pitchFamily="34" charset="0"/>
              </a:rPr>
              <a:t>に切り替える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5060115" y="3900275"/>
            <a:ext cx="4288086" cy="79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(2)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Last</a:t>
            </a:r>
            <a:r>
              <a:rPr lang="ja-JP" altLang="en-US" sz="2400" dirty="0">
                <a:latin typeface="Arial" panose="020B0604020202020204" pitchFamily="34" charset="0"/>
              </a:rPr>
              <a:t>」をクリック．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757830" y="6302804"/>
            <a:ext cx="3535591" cy="555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(3)</a:t>
            </a:r>
            <a:r>
              <a:rPr lang="ja-JP" altLang="en-US" sz="2400" dirty="0">
                <a:latin typeface="Arial" panose="020B0604020202020204" pitchFamily="34" charset="0"/>
              </a:rPr>
              <a:t> </a:t>
            </a:r>
            <a:r>
              <a:rPr lang="ja-JP" altLang="en-US" sz="2400" b="1" u="sng" dirty="0">
                <a:latin typeface="Arial" panose="020B0604020202020204" pitchFamily="34" charset="0"/>
              </a:rPr>
              <a:t>実行結果を確認</a:t>
            </a:r>
            <a:r>
              <a:rPr lang="ja-JP" altLang="en-US" sz="2400" dirty="0">
                <a:latin typeface="Arial" panose="020B0604020202020204" pitchFamily="34" charset="0"/>
              </a:rPr>
              <a:t>する．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4414935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730619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03CA64-8A7B-4BAF-8186-CFF3A92AE959}"/>
              </a:ext>
            </a:extLst>
          </p:cNvPr>
          <p:cNvSpPr txBox="1"/>
          <p:nvPr/>
        </p:nvSpPr>
        <p:spPr>
          <a:xfrm>
            <a:off x="5472223" y="60817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F44D06-D09A-4A57-8467-778ED6D28523}"/>
              </a:ext>
            </a:extLst>
          </p:cNvPr>
          <p:cNvSpPr txBox="1"/>
          <p:nvPr/>
        </p:nvSpPr>
        <p:spPr>
          <a:xfrm>
            <a:off x="4414935" y="6081730"/>
            <a:ext cx="405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(4)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Edit this code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」をクリックして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編集画面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に戻る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A10BD86-7358-421F-AEB2-A8BB8BBDFF7F}"/>
              </a:ext>
            </a:extLst>
          </p:cNvPr>
          <p:cNvSpPr/>
          <p:nvPr/>
        </p:nvSpPr>
        <p:spPr>
          <a:xfrm>
            <a:off x="6840977" y="3136871"/>
            <a:ext cx="726361" cy="3197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62350835-17D3-9FA1-F012-41726681F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472" y="4612158"/>
            <a:ext cx="1870171" cy="16860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13512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B75E73-17EC-4008-BD5F-EDC650E90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Java Tutor </a:t>
            </a:r>
            <a:r>
              <a:rPr kumimoji="1" lang="ja-JP" altLang="en-US" dirty="0"/>
              <a:t>使用上の注意点</a:t>
            </a:r>
            <a:r>
              <a:rPr lang="ja-JP" altLang="en-US" dirty="0"/>
              <a:t>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BF3833-AD59-4C44-ABF0-F8B10806C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741559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b="1" dirty="0"/>
              <a:t>実行画面で，次のような</a:t>
            </a:r>
            <a:r>
              <a:rPr kumimoji="1" lang="ja-JP" altLang="en-US" b="1" dirty="0">
                <a:solidFill>
                  <a:srgbClr val="FF0000"/>
                </a:solidFill>
              </a:rPr>
              <a:t>赤の表示</a:t>
            </a:r>
            <a:r>
              <a:rPr kumimoji="1" lang="ja-JP" altLang="en-US" b="1" dirty="0"/>
              <a:t>が出ることがある </a:t>
            </a:r>
            <a:r>
              <a:rPr kumimoji="1" lang="ja-JP" altLang="en-US" dirty="0"/>
              <a:t>→ </a:t>
            </a:r>
            <a:r>
              <a:rPr kumimoji="1" lang="ja-JP" altLang="en-US" b="1" dirty="0">
                <a:solidFill>
                  <a:srgbClr val="FF0000"/>
                </a:solidFill>
              </a:rPr>
              <a:t>無視</a:t>
            </a:r>
            <a:r>
              <a:rPr kumimoji="1" lang="ja-JP" altLang="en-US" dirty="0">
                <a:solidFill>
                  <a:srgbClr val="FF0000"/>
                </a:solidFill>
              </a:rPr>
              <a:t>してよい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　過去の文法ミスに関する確認表示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邪魔なときは「</a:t>
            </a:r>
            <a:r>
              <a:rPr kumimoji="1" lang="en-US" altLang="ja-JP" b="1" dirty="0"/>
              <a:t>Close</a:t>
            </a:r>
            <a:r>
              <a:rPr kumimoji="1" lang="ja-JP" altLang="en-US" dirty="0"/>
              <a:t>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3C99B2-FC80-4BA6-A115-D6CAD7B3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687C7FF-36EE-49DD-8209-FB69C2CB7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15" y="2652813"/>
            <a:ext cx="7628823" cy="350735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4244A5A-CEE3-47BB-BDE5-7126A05DDA89}"/>
              </a:ext>
            </a:extLst>
          </p:cNvPr>
          <p:cNvSpPr/>
          <p:nvPr/>
        </p:nvSpPr>
        <p:spPr>
          <a:xfrm>
            <a:off x="5421743" y="5481014"/>
            <a:ext cx="576000" cy="3663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6691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1395</Words>
  <Application>Microsoft Office PowerPoint</Application>
  <PresentationFormat>画面に合わせる (4:3)</PresentationFormat>
  <Paragraphs>226</Paragraphs>
  <Slides>33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38" baseType="lpstr">
      <vt:lpstr>メイリオ</vt:lpstr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  <vt:lpstr>全体まとめ</vt:lpstr>
      <vt:lpstr>アウトライン</vt:lpstr>
      <vt:lpstr>オブジェクトとメソッド</vt:lpstr>
      <vt:lpstr>Java プログラムの書き方</vt:lpstr>
      <vt:lpstr>Java Tutor の起動</vt:lpstr>
      <vt:lpstr>Java Tutor でのプログラム実行手順</vt:lpstr>
      <vt:lpstr>Java Tutor 使用上の注意点①</vt:lpstr>
      <vt:lpstr>Java Tutor 使用上の注意点②</vt:lpstr>
      <vt:lpstr>4-1. 条件分岐</vt:lpstr>
      <vt:lpstr>条件分岐</vt:lpstr>
      <vt:lpstr>条件分岐のプログラム例</vt:lpstr>
      <vt:lpstr>4-2. 演習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4-3. 条件分岐のステップ実行</vt:lpstr>
      <vt:lpstr>プログラム実行</vt:lpstr>
      <vt:lpstr>ステップ実行</vt:lpstr>
      <vt:lpstr>Java Tutor でのステップ実行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関連ページ</vt:lpstr>
      <vt:lpstr>資料中のソースコード 4-1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の基本</dc:title>
  <dc:creator>kaneko kunihiko</dc:creator>
  <cp:lastModifiedBy>金子　邦彦</cp:lastModifiedBy>
  <cp:revision>145</cp:revision>
  <dcterms:created xsi:type="dcterms:W3CDTF">2019-11-02T00:06:04Z</dcterms:created>
  <dcterms:modified xsi:type="dcterms:W3CDTF">2024-12-03T13:03:26Z</dcterms:modified>
</cp:coreProperties>
</file>