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589" r:id="rId2"/>
    <p:sldId id="813" r:id="rId3"/>
    <p:sldId id="847" r:id="rId4"/>
    <p:sldId id="822" r:id="rId5"/>
    <p:sldId id="1385" r:id="rId6"/>
    <p:sldId id="1382" r:id="rId7"/>
    <p:sldId id="820" r:id="rId8"/>
    <p:sldId id="1342" r:id="rId9"/>
    <p:sldId id="1341" r:id="rId10"/>
    <p:sldId id="908" r:id="rId11"/>
    <p:sldId id="831" r:id="rId12"/>
    <p:sldId id="1315" r:id="rId13"/>
    <p:sldId id="832" r:id="rId14"/>
    <p:sldId id="1354" r:id="rId15"/>
    <p:sldId id="1380" r:id="rId16"/>
    <p:sldId id="1318" r:id="rId17"/>
    <p:sldId id="835" r:id="rId18"/>
    <p:sldId id="1294" r:id="rId19"/>
    <p:sldId id="1295" r:id="rId20"/>
    <p:sldId id="1319" r:id="rId21"/>
    <p:sldId id="594" r:id="rId22"/>
    <p:sldId id="757" r:id="rId23"/>
    <p:sldId id="799" r:id="rId24"/>
    <p:sldId id="823" r:id="rId25"/>
    <p:sldId id="759" r:id="rId26"/>
    <p:sldId id="1323" r:id="rId27"/>
    <p:sldId id="802" r:id="rId28"/>
    <p:sldId id="1343" r:id="rId29"/>
    <p:sldId id="773" r:id="rId30"/>
    <p:sldId id="850" r:id="rId31"/>
    <p:sldId id="1347" r:id="rId32"/>
    <p:sldId id="1383" r:id="rId33"/>
    <p:sldId id="774" r:id="rId34"/>
    <p:sldId id="775" r:id="rId35"/>
    <p:sldId id="851" r:id="rId36"/>
    <p:sldId id="815" r:id="rId37"/>
    <p:sldId id="817" r:id="rId38"/>
    <p:sldId id="819" r:id="rId39"/>
    <p:sldId id="1381" r:id="rId40"/>
    <p:sldId id="1386" r:id="rId41"/>
    <p:sldId id="1384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9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E498891-EDEB-43A6-A565-6F7F2C673837}" type="slidenum">
              <a:rPr lang="ja-JP" altLang="en-US" sz="1200"/>
              <a:pPr eaLnBrk="1" hangingPunct="1"/>
              <a:t>25</a:t>
            </a:fld>
            <a:endParaRPr lang="en-US" altLang="ja-JP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80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2B34F7E-101C-4216-8169-664811D48D1E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6464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8846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pi-3.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プログラミングの基本：メソッドと抽象化によるプログラミング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2621665"/>
            <a:ext cx="5334428" cy="161466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トピックス：式，変数，式の抽象化とメソッド，メソッド呼び出し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3-1.</a:t>
            </a:r>
            <a:r>
              <a:rPr lang="ja-JP" altLang="en-US" sz="4000" dirty="0"/>
              <a:t> 式，変数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26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853178" y="344330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6885071" y="342900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3" name="右矢印 12">
            <a:extLst>
              <a:ext uri="{FF2B5EF4-FFF2-40B4-BE49-F238E27FC236}">
                <a16:creationId xmlns:a16="http://schemas.microsoft.com/office/drawing/2014/main" id="{EB876D66-DF58-54C7-281B-DC879C8439F3}"/>
              </a:ext>
            </a:extLst>
          </p:cNvPr>
          <p:cNvSpPr/>
          <p:nvPr/>
        </p:nvSpPr>
        <p:spPr>
          <a:xfrm>
            <a:off x="5647479" y="2380798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150C76D-B4AA-2D68-08CF-3FF0C79E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302" y="1895386"/>
            <a:ext cx="2811169" cy="13865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44502D-9F23-C96E-61E0-B67A1141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1" y="1895386"/>
            <a:ext cx="5426531" cy="13408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993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sz="2800" b="1" u="sng" dirty="0">
                <a:solidFill>
                  <a:srgbClr val="FF0000"/>
                </a:solidFill>
              </a:rPr>
              <a:t>名前の付いたオブジェクト</a:t>
            </a:r>
            <a:r>
              <a:rPr lang="ja-JP" altLang="en-US" sz="2800" dirty="0"/>
              <a:t>のことを</a:t>
            </a:r>
            <a:r>
              <a:rPr lang="ja-JP" altLang="en-US" sz="2800" b="1" dirty="0">
                <a:solidFill>
                  <a:srgbClr val="C00000"/>
                </a:solidFill>
              </a:rPr>
              <a:t>変数</a:t>
            </a:r>
            <a:r>
              <a:rPr lang="ja-JP" altLang="en-US" sz="2800" dirty="0"/>
              <a:t>という場合がある（数学の変数とは違う意味）</a:t>
            </a:r>
            <a:endParaRPr lang="en-US" altLang="ja-JP" sz="2800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の中に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含めること</a:t>
            </a:r>
            <a:r>
              <a:rPr lang="ja-JP" altLang="en-US" dirty="0"/>
              <a:t>ができる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" name="右矢印 12">
            <a:extLst>
              <a:ext uri="{FF2B5EF4-FFF2-40B4-BE49-F238E27FC236}">
                <a16:creationId xmlns:a16="http://schemas.microsoft.com/office/drawing/2014/main" id="{BDFA28E4-B9D1-2E33-968C-B327E25381F3}"/>
              </a:ext>
            </a:extLst>
          </p:cNvPr>
          <p:cNvSpPr/>
          <p:nvPr/>
        </p:nvSpPr>
        <p:spPr>
          <a:xfrm>
            <a:off x="6119040" y="3573945"/>
            <a:ext cx="289052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E5AC58-7B1F-4032-D54A-44BA8C73E7D9}"/>
              </a:ext>
            </a:extLst>
          </p:cNvPr>
          <p:cNvSpPr txBox="1"/>
          <p:nvPr/>
        </p:nvSpPr>
        <p:spPr>
          <a:xfrm>
            <a:off x="2350505" y="538271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25D3D-7EEB-97F6-742E-01C0210A38B7}"/>
              </a:ext>
            </a:extLst>
          </p:cNvPr>
          <p:cNvSpPr txBox="1"/>
          <p:nvPr/>
        </p:nvSpPr>
        <p:spPr>
          <a:xfrm>
            <a:off x="6977114" y="49210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FEDE01-6B35-A164-52DA-543FFAAB4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59" y="3429000"/>
            <a:ext cx="2190096" cy="115477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8D1BC8-F3FB-2C91-851C-F26ED0CC1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8" y="3137358"/>
            <a:ext cx="5815709" cy="18571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689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449278" y="42355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977114" y="423558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8" name="右矢印 12">
            <a:extLst>
              <a:ext uri="{FF2B5EF4-FFF2-40B4-BE49-F238E27FC236}">
                <a16:creationId xmlns:a16="http://schemas.microsoft.com/office/drawing/2014/main" id="{E7351D7D-59E5-BD42-C4E6-9DFAF1B8959B}"/>
              </a:ext>
            </a:extLst>
          </p:cNvPr>
          <p:cNvSpPr/>
          <p:nvPr/>
        </p:nvSpPr>
        <p:spPr>
          <a:xfrm>
            <a:off x="6131694" y="30828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26D07F-9CA9-9E9F-E38A-2BC17A75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50" y="2047216"/>
            <a:ext cx="2276367" cy="207117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28A2F6-0F8C-8E90-59EA-153E5587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8" y="2495152"/>
            <a:ext cx="5815361" cy="1381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BEF739-A73A-0A63-08BB-C82C579C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87" y="1610426"/>
            <a:ext cx="1750851" cy="3133968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5680394" y="2871445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915575" y="4585303"/>
            <a:ext cx="2528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300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47B14B-C1A8-0772-0B41-9495F5FDDCDD}"/>
              </a:ext>
            </a:extLst>
          </p:cNvPr>
          <p:cNvSpPr txBox="1"/>
          <p:nvPr/>
        </p:nvSpPr>
        <p:spPr>
          <a:xfrm>
            <a:off x="95078" y="196506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+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344775" y="1868484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80973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660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②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B4FEE4-F8FC-2669-AA13-CA1389BD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60" y="1454779"/>
            <a:ext cx="1764141" cy="318447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029F94DD-85D2-4D41-8766-81D56546298A}"/>
              </a:ext>
            </a:extLst>
          </p:cNvPr>
          <p:cNvSpPr/>
          <p:nvPr/>
        </p:nvSpPr>
        <p:spPr>
          <a:xfrm>
            <a:off x="5598371" y="2686232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D383A6-0828-4A9C-A821-CD8C79965587}"/>
              </a:ext>
            </a:extLst>
          </p:cNvPr>
          <p:cNvSpPr/>
          <p:nvPr/>
        </p:nvSpPr>
        <p:spPr>
          <a:xfrm>
            <a:off x="6372860" y="1721276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241A5-1371-4494-97A7-573057B4B761}"/>
              </a:ext>
            </a:extLst>
          </p:cNvPr>
          <p:cNvSpPr txBox="1"/>
          <p:nvPr/>
        </p:nvSpPr>
        <p:spPr>
          <a:xfrm>
            <a:off x="5875064" y="4642716"/>
            <a:ext cx="2893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20000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0A13B8-731E-42A2-BC27-4E9C86F1B740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4C4CB6-C160-A789-EBAC-9886C9560734}"/>
              </a:ext>
            </a:extLst>
          </p:cNvPr>
          <p:cNvSpPr txBox="1"/>
          <p:nvPr/>
        </p:nvSpPr>
        <p:spPr>
          <a:xfrm>
            <a:off x="95078" y="196506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*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4916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660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97D7D3A-718F-1DB1-E457-36E0336F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77" y="1777714"/>
            <a:ext cx="1756989" cy="292653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029F94DD-85D2-4D41-8766-81D56546298A}"/>
              </a:ext>
            </a:extLst>
          </p:cNvPr>
          <p:cNvSpPr/>
          <p:nvPr/>
        </p:nvSpPr>
        <p:spPr>
          <a:xfrm>
            <a:off x="5598371" y="2647708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D383A6-0828-4A9C-A821-CD8C79965587}"/>
              </a:ext>
            </a:extLst>
          </p:cNvPr>
          <p:cNvSpPr/>
          <p:nvPr/>
        </p:nvSpPr>
        <p:spPr>
          <a:xfrm>
            <a:off x="6294944" y="2006810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241A5-1371-4494-97A7-573057B4B761}"/>
              </a:ext>
            </a:extLst>
          </p:cNvPr>
          <p:cNvSpPr txBox="1"/>
          <p:nvPr/>
        </p:nvSpPr>
        <p:spPr>
          <a:xfrm>
            <a:off x="5875064" y="4643566"/>
            <a:ext cx="2893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22000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0A13B8-731E-42A2-BC27-4E9C86F1B740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99439E-3ED2-9147-F561-77878DD76DD4}"/>
              </a:ext>
            </a:extLst>
          </p:cNvPr>
          <p:cNvSpPr txBox="1"/>
          <p:nvPr/>
        </p:nvSpPr>
        <p:spPr>
          <a:xfrm>
            <a:off x="95078" y="196506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((x + 10) *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157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D334AE-B631-84FD-73BB-BEB3602C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03" y="2843176"/>
            <a:ext cx="1245424" cy="23595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0717" y="363179"/>
            <a:ext cx="8461209" cy="2660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④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029F94DD-85D2-4D41-8766-81D56546298A}"/>
              </a:ext>
            </a:extLst>
          </p:cNvPr>
          <p:cNvSpPr/>
          <p:nvPr/>
        </p:nvSpPr>
        <p:spPr>
          <a:xfrm>
            <a:off x="6070183" y="3590496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D383A6-0828-4A9C-A821-CD8C79965587}"/>
              </a:ext>
            </a:extLst>
          </p:cNvPr>
          <p:cNvSpPr/>
          <p:nvPr/>
        </p:nvSpPr>
        <p:spPr>
          <a:xfrm>
            <a:off x="6714087" y="2971879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241A5-1371-4494-97A7-573057B4B761}"/>
              </a:ext>
            </a:extLst>
          </p:cNvPr>
          <p:cNvSpPr txBox="1"/>
          <p:nvPr/>
        </p:nvSpPr>
        <p:spPr>
          <a:xfrm>
            <a:off x="6161858" y="5192318"/>
            <a:ext cx="2624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6.25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0A13B8-731E-42A2-BC27-4E9C86F1B740}"/>
              </a:ext>
            </a:extLst>
          </p:cNvPr>
          <p:cNvSpPr/>
          <p:nvPr/>
        </p:nvSpPr>
        <p:spPr>
          <a:xfrm>
            <a:off x="546046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A43CF46-E21E-492C-9E33-F6B43079E3A1}"/>
              </a:ext>
            </a:extLst>
          </p:cNvPr>
          <p:cNvSpPr txBox="1">
            <a:spLocks/>
          </p:cNvSpPr>
          <p:nvPr/>
        </p:nvSpPr>
        <p:spPr>
          <a:xfrm>
            <a:off x="779045" y="1661066"/>
            <a:ext cx="7044155" cy="10079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底辺が</a:t>
            </a:r>
            <a:r>
              <a:rPr lang="ja-JP" altLang="en-US" b="1" dirty="0">
                <a:solidFill>
                  <a:srgbClr val="C00000"/>
                </a:solidFill>
              </a:rPr>
              <a:t>２．５</a:t>
            </a:r>
            <a:r>
              <a:rPr lang="ja-JP" altLang="en-US" dirty="0"/>
              <a:t>で，高さが</a:t>
            </a:r>
            <a:r>
              <a:rPr lang="ja-JP" altLang="en-US" b="1" dirty="0">
                <a:solidFill>
                  <a:srgbClr val="C00000"/>
                </a:solidFill>
              </a:rPr>
              <a:t>５</a:t>
            </a:r>
            <a:r>
              <a:rPr lang="ja-JP" altLang="en-US" dirty="0"/>
              <a:t>のとき，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     三角形の面積は，面積： </a:t>
            </a:r>
            <a:r>
              <a:rPr lang="ja-JP" altLang="en-US" b="1" dirty="0">
                <a:solidFill>
                  <a:srgbClr val="C00000"/>
                </a:solidFill>
              </a:rPr>
              <a:t>６．２５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5AC914-7A62-E6FE-67E2-0E24389CC24C}"/>
              </a:ext>
            </a:extLst>
          </p:cNvPr>
          <p:cNvSpPr txBox="1"/>
          <p:nvPr/>
        </p:nvSpPr>
        <p:spPr>
          <a:xfrm>
            <a:off x="54287" y="2850160"/>
            <a:ext cx="589091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double </a:t>
            </a:r>
            <a:r>
              <a:rPr lang="en-US" altLang="ja-JP" sz="2400" b="1" dirty="0" err="1"/>
              <a:t>teihen</a:t>
            </a:r>
            <a:r>
              <a:rPr lang="en-US" altLang="ja-JP" sz="2400" b="1" dirty="0"/>
              <a:t> = 2.5;</a:t>
            </a:r>
          </a:p>
          <a:p>
            <a:pPr marL="0" indent="0">
              <a:buNone/>
            </a:pPr>
            <a:r>
              <a:rPr lang="en-US" altLang="ja-JP" sz="2400" b="1" dirty="0"/>
              <a:t>        double </a:t>
            </a:r>
            <a:r>
              <a:rPr lang="en-US" altLang="ja-JP" sz="2400" b="1" dirty="0" err="1"/>
              <a:t>takasa</a:t>
            </a:r>
            <a:r>
              <a:rPr lang="en-US" altLang="ja-JP" sz="2400" b="1" dirty="0"/>
              <a:t> = 5;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</a:t>
            </a:r>
            <a:r>
              <a:rPr lang="en-US" altLang="ja-JP" sz="2400" b="1" dirty="0" err="1"/>
              <a:t>teihen</a:t>
            </a:r>
            <a:r>
              <a:rPr lang="en-US" altLang="ja-JP" sz="2400" b="1" dirty="0"/>
              <a:t> * </a:t>
            </a:r>
            <a:r>
              <a:rPr lang="en-US" altLang="ja-JP" sz="2400" b="1" dirty="0" err="1"/>
              <a:t>takasa</a:t>
            </a:r>
            <a:r>
              <a:rPr lang="en-US" altLang="ja-JP" sz="2400" b="1" dirty="0"/>
              <a:t> / 2);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25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19" y="758143"/>
            <a:ext cx="8360861" cy="5598208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抽象化</a:t>
            </a:r>
            <a:r>
              <a:rPr lang="ja-JP" altLang="en-US" dirty="0"/>
              <a:t>は ：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を使って，</a:t>
            </a:r>
            <a:r>
              <a:rPr lang="ja-JP" altLang="en-US" b="1" u="sng" dirty="0">
                <a:solidFill>
                  <a:srgbClr val="FF0000"/>
                </a:solidFill>
              </a:rPr>
              <a:t>複数の式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１つにまとめる</a:t>
            </a:r>
            <a:r>
              <a:rPr lang="ja-JP" altLang="en-US" dirty="0"/>
              <a:t>ことなど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メソッド呼び出し</a:t>
            </a:r>
            <a:r>
              <a:rPr lang="ja-JP" altLang="en-US" dirty="0"/>
              <a:t>：ジャンプ，変数の生成と消去が自動で行われる</a:t>
            </a:r>
            <a:endParaRPr lang="en-US" altLang="ja-JP" dirty="0"/>
          </a:p>
          <a:p>
            <a:endParaRPr lang="en-US" altLang="ja-JP" sz="2250" dirty="0"/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F15A5A-548A-6B81-1709-E5835EC65030}"/>
              </a:ext>
            </a:extLst>
          </p:cNvPr>
          <p:cNvSpPr txBox="1"/>
          <p:nvPr/>
        </p:nvSpPr>
        <p:spPr>
          <a:xfrm>
            <a:off x="1091165" y="4142353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F6F466-DEDA-84B0-ABB2-12EEB163E0FC}"/>
              </a:ext>
            </a:extLst>
          </p:cNvPr>
          <p:cNvSpPr txBox="1"/>
          <p:nvPr/>
        </p:nvSpPr>
        <p:spPr>
          <a:xfrm>
            <a:off x="5110500" y="2904335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2">
            <a:extLst>
              <a:ext uri="{FF2B5EF4-FFF2-40B4-BE49-F238E27FC236}">
                <a16:creationId xmlns:a16="http://schemas.microsoft.com/office/drawing/2014/main" id="{95DD8F7A-E0FA-EB0B-1E13-B72880DE16EE}"/>
              </a:ext>
            </a:extLst>
          </p:cNvPr>
          <p:cNvSpPr/>
          <p:nvPr/>
        </p:nvSpPr>
        <p:spPr>
          <a:xfrm>
            <a:off x="4374069" y="226483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CAA510-3376-77A6-2CA0-59E1ACA4F27B}"/>
              </a:ext>
            </a:extLst>
          </p:cNvPr>
          <p:cNvSpPr txBox="1"/>
          <p:nvPr/>
        </p:nvSpPr>
        <p:spPr>
          <a:xfrm>
            <a:off x="5740413" y="221110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52152B-069D-270F-70B9-7A8FF25C8F32}"/>
              </a:ext>
            </a:extLst>
          </p:cNvPr>
          <p:cNvSpPr txBox="1"/>
          <p:nvPr/>
        </p:nvSpPr>
        <p:spPr>
          <a:xfrm>
            <a:off x="1869283" y="1823374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75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62417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の中に，</a:t>
            </a:r>
            <a:r>
              <a:rPr lang="ja-JP" altLang="en-US" b="1" dirty="0">
                <a:solidFill>
                  <a:srgbClr val="C00000"/>
                </a:solidFill>
              </a:rPr>
              <a:t>変数名</a:t>
            </a:r>
            <a:r>
              <a:rPr lang="ja-JP" altLang="en-US" dirty="0"/>
              <a:t>を書くことができる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9871F1-319B-E1A5-0360-4B4F8FFC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54" y="3016750"/>
            <a:ext cx="1750851" cy="3133968"/>
          </a:xfrm>
          <a:prstGeom prst="rect">
            <a:avLst/>
          </a:prstGeom>
        </p:spPr>
      </p:pic>
      <p:sp>
        <p:nvSpPr>
          <p:cNvPr id="6" name="右矢印 20">
            <a:extLst>
              <a:ext uri="{FF2B5EF4-FFF2-40B4-BE49-F238E27FC236}">
                <a16:creationId xmlns:a16="http://schemas.microsoft.com/office/drawing/2014/main" id="{07A3B09B-1137-4A80-7B38-764F289F6F00}"/>
              </a:ext>
            </a:extLst>
          </p:cNvPr>
          <p:cNvSpPr/>
          <p:nvPr/>
        </p:nvSpPr>
        <p:spPr>
          <a:xfrm>
            <a:off x="5907161" y="4277769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467581-1801-AC19-C3B7-9596C25C9125}"/>
              </a:ext>
            </a:extLst>
          </p:cNvPr>
          <p:cNvSpPr txBox="1"/>
          <p:nvPr/>
        </p:nvSpPr>
        <p:spPr>
          <a:xfrm>
            <a:off x="321845" y="3371384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+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433A7D-5ABD-B71D-5146-E8C28436C293}"/>
              </a:ext>
            </a:extLst>
          </p:cNvPr>
          <p:cNvSpPr/>
          <p:nvPr/>
        </p:nvSpPr>
        <p:spPr>
          <a:xfrm>
            <a:off x="6571542" y="3274808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3835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3-2. </a:t>
            </a:r>
            <a:r>
              <a:rPr lang="ja-JP" altLang="en-US" dirty="0"/>
              <a:t>式の抽象化とメソッド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553" y="3251136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6590" y="227428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934" y="222055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1404477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50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747469BF-E1FD-ABB7-73A2-B125711A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7" y="3843979"/>
            <a:ext cx="5127802" cy="22262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式の抽象化とメソッド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947" y="2954339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80282" y="1716321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43851" y="107682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10195" y="1023093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9065" y="635360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555216" y="2607088"/>
            <a:ext cx="540098" cy="18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09357" y="6198754"/>
            <a:ext cx="3103423" cy="540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を使用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3F2552-92ED-CDA1-B1BD-0760AA114C4E}"/>
              </a:ext>
            </a:extLst>
          </p:cNvPr>
          <p:cNvSpPr/>
          <p:nvPr/>
        </p:nvSpPr>
        <p:spPr>
          <a:xfrm>
            <a:off x="826180" y="4082790"/>
            <a:ext cx="4022267" cy="6881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EE3B12-E2FD-4FFA-72A3-AC04D4BFF709}"/>
              </a:ext>
            </a:extLst>
          </p:cNvPr>
          <p:cNvSpPr txBox="1"/>
          <p:nvPr/>
        </p:nvSpPr>
        <p:spPr>
          <a:xfrm>
            <a:off x="5262250" y="4048410"/>
            <a:ext cx="3151532" cy="931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」を含む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定義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4DBCD9D-86F8-B763-7B08-6EF131F8814D}"/>
              </a:ext>
            </a:extLst>
          </p:cNvPr>
          <p:cNvSpPr/>
          <p:nvPr/>
        </p:nvSpPr>
        <p:spPr>
          <a:xfrm>
            <a:off x="3335507" y="4996966"/>
            <a:ext cx="928149" cy="6881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FCD214-34FC-4758-A971-6377B64E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705" y="5027668"/>
            <a:ext cx="2718077" cy="128048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F46ED2-0DDA-B22E-9252-9312C22EA5E7}"/>
              </a:ext>
            </a:extLst>
          </p:cNvPr>
          <p:cNvSpPr txBox="1"/>
          <p:nvPr/>
        </p:nvSpPr>
        <p:spPr>
          <a:xfrm>
            <a:off x="6310600" y="6308151"/>
            <a:ext cx="1961532" cy="540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11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8ACEEDD-A3CE-4FC8-8A21-E10A9A51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本体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return a * 1.1;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 a * 1.1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」に，</a:t>
            </a:r>
            <a:r>
              <a:rPr lang="ja-JP" altLang="en-US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en-US" altLang="ja-JP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 foo</a:t>
            </a:r>
            <a:r>
              <a:rPr lang="en-US" altLang="ja-JP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を付けたもの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と考えることもできる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1" y="911269"/>
            <a:ext cx="8793187" cy="14871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758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A14317-0FFC-9DAA-4B54-28C84F1F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7" y="1267912"/>
            <a:ext cx="4548035" cy="2161087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式の抽象化とメソッド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51360" y="2838195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05964" y="6148602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9988" y="3547226"/>
            <a:ext cx="287771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の定義と使用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52433" y="611602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同じ実行結果になる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8718" y="82705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抽象化前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77185" y="7684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抽象化後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252433" y="2347076"/>
            <a:ext cx="3530619" cy="648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920561" y="1495907"/>
            <a:ext cx="3862491" cy="648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4B0249-8384-FAAC-3CC1-B96FA82EA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863" y="4351289"/>
            <a:ext cx="3134635" cy="14767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83F529A-9E2A-8EEE-134C-68C1FA279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94" y="4410677"/>
            <a:ext cx="3246189" cy="14737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117EBD7-B588-5D0D-4B4B-165FF72D1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76" y="1267912"/>
            <a:ext cx="4329561" cy="1362762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9FF11FC-3025-D2D4-9F73-C7F941EB76AF}"/>
              </a:ext>
            </a:extLst>
          </p:cNvPr>
          <p:cNvSpPr/>
          <p:nvPr/>
        </p:nvSpPr>
        <p:spPr>
          <a:xfrm>
            <a:off x="956705" y="1635270"/>
            <a:ext cx="3083667" cy="650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40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式の抽象化とメソッド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862471-839D-7D0E-4A9C-2216293A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2" y="1373933"/>
            <a:ext cx="7982835" cy="379319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110" y="78791"/>
            <a:ext cx="8202127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716617" y="3297022"/>
            <a:ext cx="5710765" cy="1179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59798" y="1778898"/>
            <a:ext cx="7019938" cy="1113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52717" y="5114735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実行結果を確認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Visualize Execution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Last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編集画面に戻るには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Edit this code </a:t>
            </a: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5DA8BA-D7B3-C6D0-EE00-4DED9AC8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132" y="5167131"/>
            <a:ext cx="3134635" cy="14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1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3-3. </a:t>
            </a:r>
            <a:r>
              <a:rPr lang="ja-JP" altLang="en-US" dirty="0"/>
              <a:t>メソッド呼び出し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3756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メソッド呼び出し</a:t>
            </a:r>
          </a:p>
        </p:txBody>
      </p:sp>
      <p:sp>
        <p:nvSpPr>
          <p:cNvPr id="1025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159AA7E-E21C-4FFE-9F32-03259CA29DC7}" type="slidenum">
              <a:rPr lang="en-US" altLang="ja-JP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29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244" name="AutoShape 1031"/>
          <p:cNvSpPr>
            <a:spLocks noChangeArrowheads="1"/>
          </p:cNvSpPr>
          <p:nvPr/>
        </p:nvSpPr>
        <p:spPr bwMode="auto">
          <a:xfrm rot="2099221">
            <a:off x="3806933" y="2858797"/>
            <a:ext cx="857250" cy="4000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latin typeface="Arial" panose="020B0604020202020204" pitchFamily="34" charset="0"/>
            </a:endParaRPr>
          </a:p>
        </p:txBody>
      </p:sp>
      <p:sp>
        <p:nvSpPr>
          <p:cNvPr id="10248" name="AutoShape 1039" descr="25%"/>
          <p:cNvSpPr>
            <a:spLocks noChangeArrowheads="1"/>
          </p:cNvSpPr>
          <p:nvPr/>
        </p:nvSpPr>
        <p:spPr bwMode="auto">
          <a:xfrm>
            <a:off x="4758565" y="3146352"/>
            <a:ext cx="1314450" cy="85725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メソッド</a:t>
            </a:r>
            <a:r>
              <a:rPr lang="en-US" altLang="ja-JP" sz="2400" b="1" dirty="0">
                <a:latin typeface="Arial" panose="020B0604020202020204" pitchFamily="34" charset="0"/>
              </a:rPr>
              <a:t>foo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251" name="Text Box 1046"/>
          <p:cNvSpPr txBox="1">
            <a:spLocks noChangeArrowheads="1"/>
          </p:cNvSpPr>
          <p:nvPr/>
        </p:nvSpPr>
        <p:spPr bwMode="auto">
          <a:xfrm>
            <a:off x="3071712" y="3375953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呼び出され</a:t>
            </a:r>
          </a:p>
        </p:txBody>
      </p:sp>
      <p:sp>
        <p:nvSpPr>
          <p:cNvPr id="10252" name="Rectangle 1047"/>
          <p:cNvSpPr>
            <a:spLocks noChangeArrowheads="1"/>
          </p:cNvSpPr>
          <p:nvPr/>
        </p:nvSpPr>
        <p:spPr bwMode="auto">
          <a:xfrm>
            <a:off x="1639887" y="1765692"/>
            <a:ext cx="5197793" cy="280630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latin typeface="Arial" panose="020B0604020202020204" pitchFamily="34" charset="0"/>
            </a:endParaRPr>
          </a:p>
        </p:txBody>
      </p:sp>
      <p:sp>
        <p:nvSpPr>
          <p:cNvPr id="20" name="Text Box 1044"/>
          <p:cNvSpPr txBox="1">
            <a:spLocks noChangeArrowheads="1"/>
          </p:cNvSpPr>
          <p:nvPr/>
        </p:nvSpPr>
        <p:spPr bwMode="auto">
          <a:xfrm>
            <a:off x="2444540" y="1879992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呼び出し</a:t>
            </a:r>
          </a:p>
        </p:txBody>
      </p:sp>
      <p:sp>
        <p:nvSpPr>
          <p:cNvPr id="9" name="AutoShape 1039" descr="25%"/>
          <p:cNvSpPr>
            <a:spLocks noChangeArrowheads="1"/>
          </p:cNvSpPr>
          <p:nvPr/>
        </p:nvSpPr>
        <p:spPr bwMode="auto">
          <a:xfrm>
            <a:off x="2309253" y="2255466"/>
            <a:ext cx="1314450" cy="85725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メソッド</a:t>
            </a:r>
            <a:r>
              <a:rPr lang="en-US" altLang="ja-JP" sz="2400" b="1" dirty="0">
                <a:latin typeface="Arial" panose="020B0604020202020204" pitchFamily="34" charset="0"/>
              </a:rPr>
              <a:t>main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8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24231"/>
              </p:ext>
            </p:extLst>
          </p:nvPr>
        </p:nvGraphicFramePr>
        <p:xfrm>
          <a:off x="901285" y="1049528"/>
          <a:ext cx="6987364" cy="2440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58562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式，変数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式の抽象化とメソッド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メソッド呼び出し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8024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43852" y="4169539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43852" y="4765497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ステップ実行</a:t>
            </a:r>
            <a:r>
              <a:rPr lang="ja-JP" altLang="en-US" dirty="0"/>
              <a:t>により、プログラム実行の流れをビジュアルに観察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45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38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メソッド呼び出し</a:t>
            </a:r>
            <a:r>
              <a:rPr lang="ja-JP" altLang="en-US" dirty="0"/>
              <a:t>における</a:t>
            </a:r>
            <a:r>
              <a:rPr lang="ja-JP" altLang="en-US" b="1" dirty="0"/>
              <a:t>ジャンプ</a:t>
            </a:r>
            <a:endParaRPr lang="en-US" altLang="ja-JP" b="1" dirty="0"/>
          </a:p>
          <a:p>
            <a:pPr lvl="1"/>
            <a:r>
              <a:rPr lang="ja-JP" altLang="ja-JP" b="1" dirty="0"/>
              <a:t>メソッド</a:t>
            </a:r>
            <a:r>
              <a:rPr lang="ja-JP" altLang="ja-JP" dirty="0"/>
              <a:t>内で使用される変数</a:t>
            </a:r>
            <a:r>
              <a:rPr lang="ja-JP" altLang="en-US" dirty="0"/>
              <a:t>が</a:t>
            </a:r>
            <a:r>
              <a:rPr lang="ja-JP" altLang="en-US" b="1" dirty="0"/>
              <a:t>消える</a:t>
            </a:r>
            <a:r>
              <a:rPr lang="ja-JP" altLang="en-US" dirty="0"/>
              <a:t>タイミング</a:t>
            </a:r>
            <a:endParaRPr lang="en-US" altLang="ja-JP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344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862471-839D-7D0E-4A9C-2216293A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2" y="1373933"/>
            <a:ext cx="7982835" cy="379319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110" y="78791"/>
            <a:ext cx="8202127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716617" y="3297022"/>
            <a:ext cx="5710765" cy="1179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59798" y="1778898"/>
            <a:ext cx="7019938" cy="1113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52717" y="5114735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実行結果を確認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Visualize Execution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Last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編集画面に戻るには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Edit this code </a:t>
            </a: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5DA8BA-D7B3-C6D0-EE00-4DED9AC8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132" y="5167131"/>
            <a:ext cx="3134635" cy="14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8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70BA6EB-155C-690B-F4A5-620AF709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9" y="963241"/>
            <a:ext cx="8953221" cy="506898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512" y="278987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」をクリックして，最初に戻る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402769" y="5382025"/>
            <a:ext cx="1080532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236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2E9E6F3-5B0E-117E-0A8F-7D45E903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6" y="1977908"/>
            <a:ext cx="8805748" cy="48915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3471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Step 1 of 17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全部で，ステップ数は </a:t>
            </a:r>
            <a:r>
              <a:rPr lang="en-US" altLang="ja-JP" dirty="0"/>
              <a:t>17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（ステップ数と，プログラムの行数は違うもの）</a:t>
            </a: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2342455" y="6280002"/>
            <a:ext cx="1458877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80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57D2887-AFA4-91A1-1FE5-5546AD3B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6" y="2254102"/>
            <a:ext cx="8308540" cy="461533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137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最初に戻したので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/>
              <a:t>すべての</a:t>
            </a:r>
            <a:r>
              <a:rPr lang="ja-JP" altLang="en-US" b="1">
                <a:solidFill>
                  <a:srgbClr val="C00000"/>
                </a:solidFill>
              </a:rPr>
              <a:t>オブジェクト</a:t>
            </a:r>
            <a:r>
              <a:rPr lang="ja-JP" altLang="en-US" b="1" dirty="0"/>
              <a:t>は消えている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 b="1" dirty="0"/>
              <a:t>赤い矢印</a:t>
            </a:r>
            <a:r>
              <a:rPr lang="ja-JP" altLang="en-US" dirty="0"/>
              <a:t>は，</a:t>
            </a:r>
            <a:r>
              <a:rPr lang="en-US" altLang="ja-JP" b="1" dirty="0"/>
              <a:t>main </a:t>
            </a:r>
            <a:r>
              <a:rPr lang="ja-JP" altLang="en-US" b="1" dirty="0"/>
              <a:t>メソッドの先頭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　のところに</a:t>
            </a:r>
            <a:r>
              <a:rPr lang="ja-JP" altLang="en-US" b="1" dirty="0"/>
              <a:t>戻っている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1039296" y="3906504"/>
            <a:ext cx="4226622" cy="238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5622166" y="3506709"/>
            <a:ext cx="2754930" cy="1597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801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CDDFAA9-40A7-B4B0-7EB0-3B505CA6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298" y="2126378"/>
            <a:ext cx="6402059" cy="36511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6000"/>
            <a:ext cx="8329455" cy="2333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」ボタンを何度か押し，それ以上進めなくなったら終了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694275" y="5328276"/>
            <a:ext cx="701040" cy="305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484" y="3995417"/>
            <a:ext cx="2608406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main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の間で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 flipV="1">
            <a:off x="1835947" y="2828746"/>
            <a:ext cx="675712" cy="867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カーブ矢印 9"/>
          <p:cNvSpPr/>
          <p:nvPr/>
        </p:nvSpPr>
        <p:spPr>
          <a:xfrm>
            <a:off x="1946509" y="3117541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238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8C535A5-2E5A-F950-6C24-A82726D4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2" y="1256328"/>
            <a:ext cx="8858055" cy="502222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終わったら，もう一度，「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」をクリックして，最初に戻る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471882" y="5601672"/>
            <a:ext cx="1080532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48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860C4D4-B19F-8C4E-468F-1E39722E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70" y="2384315"/>
            <a:ext cx="6402059" cy="36511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954" y="224364"/>
            <a:ext cx="8461208" cy="2284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⑦ もう一度，</a:t>
            </a:r>
            <a:r>
              <a:rPr lang="ja-JP" altLang="en-US" b="1" dirty="0"/>
              <a:t>ステップ実行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今度は、</a:t>
            </a:r>
            <a:r>
              <a:rPr lang="ja-JP" altLang="en-US" b="1" dirty="0"/>
              <a:t>緑の矢印</a:t>
            </a:r>
            <a:r>
              <a:rPr lang="ja-JP" altLang="en-US" dirty="0"/>
              <a:t>を見ながら、</a:t>
            </a:r>
            <a:r>
              <a:rPr lang="ja-JP" altLang="en-US" b="1" dirty="0"/>
              <a:t>変数 </a:t>
            </a:r>
            <a:r>
              <a:rPr lang="en-US" altLang="ja-JP" b="1" dirty="0"/>
              <a:t>a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生成</a:t>
            </a:r>
            <a:r>
              <a:rPr lang="ja-JP" altLang="en-US" dirty="0"/>
              <a:t>、</a:t>
            </a:r>
            <a:r>
              <a:rPr lang="ja-JP" altLang="en-US" b="1" dirty="0"/>
              <a:t>消去</a:t>
            </a:r>
            <a:r>
              <a:rPr lang="ja-JP" altLang="en-US" dirty="0"/>
              <a:t>されるタイミングを確認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/>
              <a:t>緑の矢印</a:t>
            </a:r>
            <a:r>
              <a:rPr lang="ja-JP" altLang="en-US" dirty="0"/>
              <a:t>：</a:t>
            </a:r>
            <a:r>
              <a:rPr lang="ja-JP" altLang="en-US" b="1" u="sng" dirty="0">
                <a:solidFill>
                  <a:srgbClr val="FF0000"/>
                </a:solidFill>
              </a:rPr>
              <a:t>いま実行が終わった行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2" name="楕円 11"/>
          <p:cNvSpPr/>
          <p:nvPr/>
        </p:nvSpPr>
        <p:spPr>
          <a:xfrm>
            <a:off x="5501644" y="3981263"/>
            <a:ext cx="2499355" cy="1224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6623" y="5960272"/>
            <a:ext cx="39100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の実行中は，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が現れる</a:t>
            </a:r>
          </a:p>
        </p:txBody>
      </p:sp>
    </p:spTree>
    <p:extLst>
      <p:ext uri="{BB962C8B-B14F-4D97-AF65-F5344CB8AC3E}">
        <p14:creationId xmlns:p14="http://schemas.microsoft.com/office/powerpoint/2010/main" val="1098207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19" y="758143"/>
            <a:ext cx="8360861" cy="5598208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抽象化</a:t>
            </a:r>
            <a:r>
              <a:rPr lang="ja-JP" altLang="en-US" dirty="0"/>
              <a:t>は ：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を使って，</a:t>
            </a:r>
            <a:r>
              <a:rPr lang="ja-JP" altLang="en-US" b="1" u="sng" dirty="0">
                <a:solidFill>
                  <a:srgbClr val="FF0000"/>
                </a:solidFill>
              </a:rPr>
              <a:t>複数の式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１つにまとめる</a:t>
            </a:r>
            <a:r>
              <a:rPr lang="ja-JP" altLang="en-US" dirty="0"/>
              <a:t>ことなど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メソッド呼び出し</a:t>
            </a:r>
            <a:r>
              <a:rPr lang="ja-JP" altLang="en-US" dirty="0"/>
              <a:t>：ジャンプ，変数の生成と消去が自動で行われる</a:t>
            </a:r>
            <a:endParaRPr lang="en-US" altLang="ja-JP" dirty="0"/>
          </a:p>
          <a:p>
            <a:endParaRPr lang="en-US" altLang="ja-JP" sz="2250" dirty="0"/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F15A5A-548A-6B81-1709-E5835EC65030}"/>
              </a:ext>
            </a:extLst>
          </p:cNvPr>
          <p:cNvSpPr txBox="1"/>
          <p:nvPr/>
        </p:nvSpPr>
        <p:spPr>
          <a:xfrm>
            <a:off x="1091165" y="4142353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F6F466-DEDA-84B0-ABB2-12EEB163E0FC}"/>
              </a:ext>
            </a:extLst>
          </p:cNvPr>
          <p:cNvSpPr txBox="1"/>
          <p:nvPr/>
        </p:nvSpPr>
        <p:spPr>
          <a:xfrm>
            <a:off x="5110500" y="2904335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2">
            <a:extLst>
              <a:ext uri="{FF2B5EF4-FFF2-40B4-BE49-F238E27FC236}">
                <a16:creationId xmlns:a16="http://schemas.microsoft.com/office/drawing/2014/main" id="{95DD8F7A-E0FA-EB0B-1E13-B72880DE16EE}"/>
              </a:ext>
            </a:extLst>
          </p:cNvPr>
          <p:cNvSpPr/>
          <p:nvPr/>
        </p:nvSpPr>
        <p:spPr>
          <a:xfrm>
            <a:off x="4374069" y="226483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CAA510-3376-77A6-2CA0-59E1ACA4F27B}"/>
              </a:ext>
            </a:extLst>
          </p:cNvPr>
          <p:cNvSpPr txBox="1"/>
          <p:nvPr/>
        </p:nvSpPr>
        <p:spPr>
          <a:xfrm>
            <a:off x="5740413" y="221110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52152B-069D-270F-70B9-7A8FF25C8F32}"/>
              </a:ext>
            </a:extLst>
          </p:cNvPr>
          <p:cNvSpPr txBox="1"/>
          <p:nvPr/>
        </p:nvSpPr>
        <p:spPr>
          <a:xfrm>
            <a:off x="1869283" y="1823374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59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(source code)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854" y="869347"/>
            <a:ext cx="7628355" cy="5333166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を，何らかの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で書いたもの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2643" y="6259811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100 × 200 </a:t>
            </a:r>
            <a:r>
              <a:rPr kumimoji="1" lang="ja-JP" altLang="en-US" sz="2400" dirty="0"/>
              <a:t>を計算する </a:t>
            </a:r>
            <a:r>
              <a:rPr kumimoji="1" lang="en-US" altLang="ja-JP" sz="2400" dirty="0"/>
              <a:t>Java </a:t>
            </a:r>
            <a:r>
              <a:rPr kumimoji="1" lang="ja-JP" altLang="en-US" sz="2400" dirty="0"/>
              <a:t>言語プログラム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FE7AEE-AD93-01E3-CF7B-0218D0382E08}"/>
              </a:ext>
            </a:extLst>
          </p:cNvPr>
          <p:cNvSpPr txBox="1"/>
          <p:nvPr/>
        </p:nvSpPr>
        <p:spPr>
          <a:xfrm>
            <a:off x="1613701" y="342900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+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5695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642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A9E1E-02B2-68F0-30C9-36F86E51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/>
              <a:t>3-2, </a:t>
            </a:r>
            <a:r>
              <a:rPr lang="en-US" altLang="ja-JP"/>
              <a:t>3-3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1C753C-8391-4970-87CF-82D311BC5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public class </a:t>
            </a:r>
            <a:r>
              <a:rPr kumimoji="1" lang="en-US" altLang="ja-JP" sz="2400" dirty="0" err="1"/>
              <a:t>YourClassNameHere</a:t>
            </a:r>
            <a:r>
              <a:rPr kumimoji="1" lang="en-US" altLang="ja-JP" sz="24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public static double foo(double a)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return a * 1.1;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public static void main(String[] </a:t>
            </a:r>
            <a:r>
              <a:rPr kumimoji="1" lang="en-US" altLang="ja-JP" sz="2400" dirty="0" err="1"/>
              <a:t>args</a:t>
            </a:r>
            <a:r>
              <a:rPr kumimoji="1" lang="en-US" altLang="ja-JP" sz="24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</a:t>
            </a:r>
            <a:r>
              <a:rPr kumimoji="1" lang="en-US" altLang="ja-JP" sz="2400" b="1" dirty="0" err="1"/>
              <a:t>System.out.println</a:t>
            </a:r>
            <a:r>
              <a:rPr kumimoji="1" lang="en-US" altLang="ja-JP" sz="2400" b="1" dirty="0"/>
              <a:t>(foo(100));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</a:t>
            </a:r>
            <a:r>
              <a:rPr kumimoji="1" lang="en-US" altLang="ja-JP" sz="2400" b="1" dirty="0" err="1"/>
              <a:t>System.out.println</a:t>
            </a:r>
            <a:r>
              <a:rPr kumimoji="1" lang="en-US" altLang="ja-JP" sz="2400" b="1" dirty="0"/>
              <a:t>(foo(150));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b="1" dirty="0"/>
              <a:t>        </a:t>
            </a:r>
            <a:r>
              <a:rPr kumimoji="1" lang="en-US" altLang="ja-JP" sz="2400" b="1" dirty="0" err="1"/>
              <a:t>System.out.println</a:t>
            </a:r>
            <a:r>
              <a:rPr kumimoji="1" lang="en-US" altLang="ja-JP" sz="2400" b="1" dirty="0"/>
              <a:t>(foo(400));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}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DC560D-2D74-DE04-48B3-F9ACACE3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79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328622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843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1988</Words>
  <Application>Microsoft Office PowerPoint</Application>
  <PresentationFormat>画面に合わせる (4:3)</PresentationFormat>
  <Paragraphs>354</Paragraphs>
  <Slides>41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全体まとめ</vt:lpstr>
      <vt:lpstr>アウトライン</vt:lpstr>
      <vt:lpstr>ソースコード (source code)</vt:lpstr>
      <vt:lpstr>オブジェクトとメソッド</vt:lpstr>
      <vt:lpstr>Java プログラムの書き方</vt:lpstr>
      <vt:lpstr>Java Tutor の起動</vt:lpstr>
      <vt:lpstr>Java Tutor でのプログラム実行手順</vt:lpstr>
      <vt:lpstr>Java Tutor 使用上の注意点①</vt:lpstr>
      <vt:lpstr>Java Tutor 使用上の注意点②</vt:lpstr>
      <vt:lpstr>3-1. 式，変数</vt:lpstr>
      <vt:lpstr>式の実行結果</vt:lpstr>
      <vt:lpstr>変数</vt:lpstr>
      <vt:lpstr>代入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3-2. 式の抽象化とメソッド</vt:lpstr>
      <vt:lpstr>式の抽象化</vt:lpstr>
      <vt:lpstr>式の抽象化とメソッド</vt:lpstr>
      <vt:lpstr>メソッド</vt:lpstr>
      <vt:lpstr>式の抽象化とメソッド</vt:lpstr>
      <vt:lpstr>演習</vt:lpstr>
      <vt:lpstr>PowerPoint プレゼンテーション</vt:lpstr>
      <vt:lpstr>3-3. メソッド呼び出し</vt:lpstr>
      <vt:lpstr>メソッド呼び出し</vt:lpstr>
      <vt:lpstr>ステップ実行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関連ページ</vt:lpstr>
      <vt:lpstr>ソースコード 3-2, 3-3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金子　邦彦</cp:lastModifiedBy>
  <cp:revision>150</cp:revision>
  <dcterms:created xsi:type="dcterms:W3CDTF">2019-11-02T00:06:04Z</dcterms:created>
  <dcterms:modified xsi:type="dcterms:W3CDTF">2024-12-03T13:02:56Z</dcterms:modified>
</cp:coreProperties>
</file>