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589" r:id="rId2"/>
    <p:sldId id="1361" r:id="rId3"/>
    <p:sldId id="847" r:id="rId4"/>
    <p:sldId id="737" r:id="rId5"/>
    <p:sldId id="1383" r:id="rId6"/>
    <p:sldId id="419" r:id="rId7"/>
    <p:sldId id="820" r:id="rId8"/>
    <p:sldId id="1352" r:id="rId9"/>
    <p:sldId id="1346" r:id="rId10"/>
    <p:sldId id="908" r:id="rId11"/>
    <p:sldId id="1331" r:id="rId12"/>
    <p:sldId id="1376" r:id="rId13"/>
    <p:sldId id="1384" r:id="rId14"/>
    <p:sldId id="1332" r:id="rId15"/>
    <p:sldId id="555" r:id="rId16"/>
    <p:sldId id="1335" r:id="rId17"/>
    <p:sldId id="1377" r:id="rId18"/>
    <p:sldId id="1379" r:id="rId19"/>
    <p:sldId id="594" r:id="rId20"/>
    <p:sldId id="802" r:id="rId21"/>
    <p:sldId id="1323" r:id="rId22"/>
    <p:sldId id="720" r:id="rId23"/>
    <p:sldId id="660" r:id="rId24"/>
    <p:sldId id="855" r:id="rId25"/>
    <p:sldId id="856" r:id="rId26"/>
    <p:sldId id="1334" r:id="rId27"/>
    <p:sldId id="1349" r:id="rId28"/>
    <p:sldId id="1351" r:id="rId29"/>
    <p:sldId id="1381" r:id="rId30"/>
    <p:sldId id="1382" r:id="rId31"/>
    <p:sldId id="1385" r:id="rId3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01" autoAdjust="0"/>
    <p:restoredTop sz="94660"/>
  </p:normalViewPr>
  <p:slideViewPr>
    <p:cSldViewPr snapToGrid="0">
      <p:cViewPr varScale="1">
        <p:scale>
          <a:sx n="55" d="100"/>
          <a:sy n="55" d="100"/>
        </p:scale>
        <p:origin x="796" y="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683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82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499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2024/12/3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pro/pi/index.html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pro/pi/index.html" TargetMode="External"/><Relationship Id="rId2" Type="http://schemas.openxmlformats.org/officeDocument/2006/relationships/hyperlink" Target="https://www.kkaneko.jp/pro/ji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kkaneko.jp/pro/java/index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1"/>
            <a:ext cx="5117193" cy="185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800" dirty="0">
                <a:solidFill>
                  <a:srgbClr val="C00000"/>
                </a:solidFill>
              </a:rPr>
              <a:t>pi-2. </a:t>
            </a:r>
            <a:r>
              <a:rPr lang="en-US" altLang="ja-JP" sz="2800" b="1" dirty="0">
                <a:solidFill>
                  <a:srgbClr val="C00000"/>
                </a:solidFill>
              </a:rPr>
              <a:t>Java</a:t>
            </a:r>
            <a:r>
              <a:rPr lang="ja-JP" altLang="en-US" sz="2800" b="1" dirty="0">
                <a:solidFill>
                  <a:srgbClr val="C00000"/>
                </a:solidFill>
              </a:rPr>
              <a:t>プログラミングの基礎：オブジェクト指向と制御構造</a:t>
            </a:r>
            <a:br>
              <a:rPr lang="ja-JP" altLang="en-US" sz="2800" dirty="0"/>
            </a:br>
            <a:endParaRPr lang="ja-JP" altLang="en-US" sz="2800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34228F5D-B8DA-4C70-A1BB-FB639B49FF68}"/>
              </a:ext>
            </a:extLst>
          </p:cNvPr>
          <p:cNvSpPr txBox="1">
            <a:spLocks/>
          </p:cNvSpPr>
          <p:nvPr/>
        </p:nvSpPr>
        <p:spPr>
          <a:xfrm>
            <a:off x="192389" y="2944832"/>
            <a:ext cx="5334428" cy="1859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トピックス：オブジェクトとメソッド，引数，代入，データの種類，制御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1800" dirty="0">
                <a:solidFill>
                  <a:schemeClr val="tx1"/>
                </a:solidFill>
              </a:rPr>
              <a:t>URL: 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www.kkaneko.jp</a:t>
            </a:r>
            <a:r>
              <a:rPr lang="en-US" altLang="ja-JP" sz="1800" dirty="0">
                <a:solidFill>
                  <a:schemeClr val="tx1"/>
                </a:solidFill>
                <a:hlinkClick r:id="rId4"/>
              </a:rPr>
              <a:t>/pro/pi/</a:t>
            </a:r>
            <a:r>
              <a:rPr lang="en-US" altLang="ja-JP" sz="1800" dirty="0" err="1">
                <a:solidFill>
                  <a:schemeClr val="tx1"/>
                </a:solidFill>
                <a:hlinkClick r:id="rId4"/>
              </a:rPr>
              <a:t>index.html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800" dirty="0">
                <a:solidFill>
                  <a:schemeClr val="tx1"/>
                </a:solidFill>
              </a:rPr>
              <a:t>（</a:t>
            </a:r>
            <a:r>
              <a:rPr lang="en-US" altLang="ja-JP" sz="1800" dirty="0">
                <a:solidFill>
                  <a:schemeClr val="tx1"/>
                </a:solidFill>
              </a:rPr>
              <a:t>Java </a:t>
            </a:r>
            <a:r>
              <a:rPr lang="ja-JP" altLang="en-US" sz="1800" dirty="0">
                <a:solidFill>
                  <a:schemeClr val="tx1"/>
                </a:solidFill>
              </a:rPr>
              <a:t>の基本，スライド資料とプログラム例）</a:t>
            </a:r>
            <a:endParaRPr lang="en-US" altLang="ja-JP" sz="1800" dirty="0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844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CB29EBE-173B-474D-AFDA-B6051E1D6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173" y="1334425"/>
            <a:ext cx="2581774" cy="244507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328F8E-7664-46D7-944C-A75EEF0A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/>
              <a:t>使用上の注意点②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8E8C34-FBE7-42F1-841F-E6B4B35C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68" y="762416"/>
            <a:ext cx="8672744" cy="595905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kumimoji="1" lang="ja-JP" altLang="en-US" dirty="0"/>
              <a:t>「</a:t>
            </a:r>
            <a:r>
              <a:rPr kumimoji="1" lang="en-US" altLang="ja-JP" b="1" dirty="0"/>
              <a:t>please wait ... executing</a:t>
            </a:r>
            <a:r>
              <a:rPr kumimoji="1" lang="ja-JP" altLang="en-US" dirty="0"/>
              <a:t>」のとき，</a:t>
            </a:r>
            <a:r>
              <a:rPr kumimoji="1" lang="ja-JP" altLang="en-US" b="1" dirty="0"/>
              <a:t>１０秒ほど待つ</a:t>
            </a:r>
            <a:r>
              <a:rPr kumimoji="1" lang="ja-JP" altLang="en-US" dirty="0"/>
              <a:t>．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→　</a:t>
            </a:r>
            <a:r>
              <a:rPr kumimoji="1" lang="ja-JP" altLang="en-US" b="1" dirty="0"/>
              <a:t>混雑しているとき</a:t>
            </a:r>
            <a:r>
              <a:rPr kumimoji="1" lang="ja-JP" altLang="en-US" dirty="0"/>
              <a:t>は，</a:t>
            </a:r>
            <a:r>
              <a:rPr lang="ja-JP" altLang="en-US" b="1" u="sng" dirty="0"/>
              <a:t> 「</a:t>
            </a:r>
            <a:r>
              <a:rPr lang="en-US" altLang="ja-JP" b="1" u="sng" dirty="0"/>
              <a:t>Server Busy</a:t>
            </a:r>
            <a:r>
              <a:rPr lang="ja-JP" altLang="en-US" b="1" u="sng" dirty="0"/>
              <a:t>・・・」 </a:t>
            </a:r>
            <a:endParaRPr lang="en-US" altLang="ja-JP" b="1" u="sng" dirty="0"/>
          </a:p>
          <a:p>
            <a:pPr marL="0" indent="0">
              <a:buNone/>
            </a:pPr>
            <a:r>
              <a:rPr lang="en-US" altLang="ja-JP" b="1" dirty="0"/>
              <a:t>    </a:t>
            </a:r>
            <a:r>
              <a:rPr lang="ja-JP" altLang="en-US" b="1" u="sng" dirty="0"/>
              <a:t>というメッセージが出る</a:t>
            </a:r>
            <a:r>
              <a:rPr lang="ja-JP" altLang="en-US" dirty="0"/>
              <a:t>ことがある．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混雑している．</a:t>
            </a:r>
            <a:r>
              <a:rPr lang="ja-JP" altLang="en-US" b="1" u="sng" dirty="0"/>
              <a:t>少し（数秒から数十秒）待つ</a:t>
            </a:r>
            <a:r>
              <a:rPr lang="ja-JP" altLang="en-US" dirty="0"/>
              <a:t>と自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動で表示が変わる（変わらない場合には，操作を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もう一度行ってみる）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C11EB9-25EF-45CB-8BAD-5C1F3AEF8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5215409-9D0D-4022-AC4D-A709E353F770}"/>
              </a:ext>
            </a:extLst>
          </p:cNvPr>
          <p:cNvSpPr/>
          <p:nvPr/>
        </p:nvSpPr>
        <p:spPr>
          <a:xfrm>
            <a:off x="2291427" y="1579571"/>
            <a:ext cx="2521205" cy="1890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874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91387" y="1122363"/>
            <a:ext cx="8751084" cy="2387600"/>
          </a:xfrm>
        </p:spPr>
        <p:txBody>
          <a:bodyPr>
            <a:noAutofit/>
          </a:bodyPr>
          <a:lstStyle/>
          <a:p>
            <a:r>
              <a:rPr lang="en-US" altLang="ja-JP" sz="4000" dirty="0"/>
              <a:t>2-1. </a:t>
            </a:r>
            <a:r>
              <a:rPr lang="ja-JP" altLang="en-US" sz="4000" dirty="0"/>
              <a:t>オブジェクトとメソッド，引数，代入</a:t>
            </a:r>
            <a:br>
              <a:rPr lang="en-US" altLang="ja-JP" sz="4000" dirty="0"/>
            </a:br>
            <a:endParaRPr lang="ja-JP" altLang="en-US" sz="40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A793F25-BB79-E393-B4A5-95F4D91615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9216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028DAD-16EE-6734-C583-E0A5C058A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オブジェクト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4AC9A9-1A0A-6410-78F4-31585C121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z="2800" b="1" i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800" dirty="0"/>
              <a:t>：コンピュータでの</a:t>
            </a:r>
            <a:r>
              <a:rPr kumimoji="1" lang="ja-JP" altLang="en-US" sz="2800" b="1" u="sng" dirty="0">
                <a:solidFill>
                  <a:srgbClr val="FF0000"/>
                </a:solidFill>
              </a:rPr>
              <a:t>操作や処理の対象となるもの</a:t>
            </a:r>
            <a:r>
              <a:rPr kumimoji="1" lang="ja-JP" altLang="en-US" sz="2800" dirty="0"/>
              <a:t>のこと</a:t>
            </a:r>
            <a:endParaRPr kumimoji="1" lang="en-US" altLang="ja-JP" sz="2800" dirty="0"/>
          </a:p>
          <a:p>
            <a:endParaRPr lang="en-US" altLang="ja-JP" dirty="0"/>
          </a:p>
          <a:p>
            <a:r>
              <a:rPr kumimoji="1" lang="ja-JP" altLang="en-US" sz="2800" dirty="0"/>
              <a:t>名前の付いたオブジェクトには，</a:t>
            </a:r>
            <a:r>
              <a:rPr kumimoji="1" lang="ja-JP" altLang="en-US" sz="2800" b="1" dirty="0"/>
              <a:t>変数</a:t>
            </a:r>
            <a:r>
              <a:rPr kumimoji="1" lang="ja-JP" altLang="en-US" sz="2800" dirty="0"/>
              <a:t>，</a:t>
            </a:r>
            <a:r>
              <a:rPr kumimoji="1" lang="ja-JP" altLang="en-US" sz="2800" b="1" dirty="0"/>
              <a:t>関数</a:t>
            </a:r>
            <a:r>
              <a:rPr kumimoji="1" lang="ja-JP" altLang="en-US" sz="2800" dirty="0"/>
              <a:t>など</a:t>
            </a:r>
            <a:r>
              <a:rPr lang="ja-JP" altLang="en-US" dirty="0"/>
              <a:t>がある．</a:t>
            </a:r>
            <a:endParaRPr kumimoji="1" lang="en-US" altLang="ja-JP" sz="2800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0483F6A-1795-DFC6-CD4C-D027BEF3E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9871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オブジェクトとメソッド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01529" y="3429000"/>
            <a:ext cx="8461208" cy="3070410"/>
          </a:xfrm>
        </p:spPr>
        <p:txBody>
          <a:bodyPr>
            <a:normAutofit/>
          </a:bodyPr>
          <a:lstStyle/>
          <a:p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en-US" altLang="ja-JP" sz="2400" b="1" dirty="0">
                <a:solidFill>
                  <a:srgbClr val="C00000"/>
                </a:solidFill>
              </a:rPr>
              <a:t>: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に属する操作や処理</a:t>
            </a:r>
            <a:r>
              <a:rPr lang="ja-JP" altLang="en-US" sz="2400" dirty="0"/>
              <a:t>．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呼び出しでは，</a:t>
            </a:r>
            <a:r>
              <a:rPr lang="ja-JP" altLang="en-US" sz="2400" b="1" dirty="0">
                <a:solidFill>
                  <a:srgbClr val="C00000"/>
                </a:solidFill>
              </a:rPr>
              <a:t>引数</a:t>
            </a:r>
            <a:r>
              <a:rPr lang="ja-JP" altLang="en-US" sz="2400" dirty="0"/>
              <a:t>を指定することがある．</a:t>
            </a:r>
            <a:r>
              <a:rPr lang="ja-JP" altLang="en-US" sz="2400" b="1" dirty="0">
                <a:solidFill>
                  <a:srgbClr val="C00000"/>
                </a:solidFill>
              </a:rPr>
              <a:t>引数</a:t>
            </a:r>
            <a:r>
              <a:rPr lang="ja-JP" altLang="en-US" sz="2400" dirty="0"/>
              <a:t>（ひきすう）は，</a:t>
            </a:r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に渡す値のこと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      </a:t>
            </a:r>
            <a:r>
              <a:rPr lang="en-US" altLang="ja-JP" sz="2400" b="1" dirty="0" err="1"/>
              <a:t>hero.attack</a:t>
            </a:r>
            <a:r>
              <a:rPr lang="en-US" altLang="ja-JP" sz="2400" b="1" dirty="0"/>
              <a:t>("fence", 36, 26)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kumimoji="1" lang="en-US" altLang="ja-JP" sz="2400" dirty="0"/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EFE0467-0962-4A2C-8D46-82FDAD73C311}"/>
              </a:ext>
            </a:extLst>
          </p:cNvPr>
          <p:cNvSpPr/>
          <p:nvPr/>
        </p:nvSpPr>
        <p:spPr>
          <a:xfrm>
            <a:off x="1304986" y="730395"/>
            <a:ext cx="6494925" cy="2246769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</a:t>
            </a:r>
            <a:r>
              <a:rPr kumimoji="1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hero.moveDown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hero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			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オブジェクト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0" lang="en-US" altLang="ja-JP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moveDown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() 	</a:t>
            </a: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メソッド</a:t>
            </a: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		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間を「</a:t>
            </a: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」で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区切って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いる</a:t>
            </a:r>
          </a:p>
        </p:txBody>
      </p:sp>
    </p:spTree>
    <p:extLst>
      <p:ext uri="{BB962C8B-B14F-4D97-AF65-F5344CB8AC3E}">
        <p14:creationId xmlns:p14="http://schemas.microsoft.com/office/powerpoint/2010/main" val="3262871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A5FEDC-F0EF-4EAB-AA2B-9D1DEC5B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オブジェクトとメソッド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056B3F-F4CC-431A-ADCC-5802534E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A46C50EA-EF05-4A64-8EE7-28FF330D8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4708" y="1474648"/>
            <a:ext cx="4174214" cy="187085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28E832F-FD47-4546-8791-D31FC85AA709}"/>
              </a:ext>
            </a:extLst>
          </p:cNvPr>
          <p:cNvSpPr txBox="1"/>
          <p:nvPr/>
        </p:nvSpPr>
        <p:spPr>
          <a:xfrm>
            <a:off x="5523159" y="3655745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オブジェクトとメソッド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DCF96C7-ACE6-4C31-9DE1-34862987E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51" y="1408943"/>
            <a:ext cx="4238243" cy="216296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2830ACA-3FAE-4472-AFDD-C409F18CCE1B}"/>
              </a:ext>
            </a:extLst>
          </p:cNvPr>
          <p:cNvSpPr txBox="1"/>
          <p:nvPr/>
        </p:nvSpPr>
        <p:spPr>
          <a:xfrm>
            <a:off x="1543121" y="386289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実行画面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DA5203D-D268-4DD8-B26D-A0B4A2A5C0CF}"/>
              </a:ext>
            </a:extLst>
          </p:cNvPr>
          <p:cNvSpPr/>
          <p:nvPr/>
        </p:nvSpPr>
        <p:spPr>
          <a:xfrm>
            <a:off x="383281" y="1620733"/>
            <a:ext cx="2146376" cy="8048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57EA273-57E4-46F7-82A8-4A9DA5175915}"/>
              </a:ext>
            </a:extLst>
          </p:cNvPr>
          <p:cNvSpPr txBox="1"/>
          <p:nvPr/>
        </p:nvSpPr>
        <p:spPr>
          <a:xfrm>
            <a:off x="1543121" y="99053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オブジェクトが動く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281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8F38329-A5B5-40FA-BEDE-A1AD94273D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68" y="1387244"/>
            <a:ext cx="4122696" cy="234625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7A5FEDC-F0EF-4EAB-AA2B-9D1DEC5B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056B3F-F4CC-431A-ADCC-5802534E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28E832F-FD47-4546-8791-D31FC85AA709}"/>
              </a:ext>
            </a:extLst>
          </p:cNvPr>
          <p:cNvSpPr txBox="1"/>
          <p:nvPr/>
        </p:nvSpPr>
        <p:spPr>
          <a:xfrm>
            <a:off x="5546522" y="3644849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オブジェクトとメソッド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2830ACA-3FAE-4472-AFDD-C409F18CCE1B}"/>
              </a:ext>
            </a:extLst>
          </p:cNvPr>
          <p:cNvSpPr txBox="1"/>
          <p:nvPr/>
        </p:nvSpPr>
        <p:spPr>
          <a:xfrm>
            <a:off x="1312569" y="392184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実行画面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DA5203D-D268-4DD8-B26D-A0B4A2A5C0CF}"/>
              </a:ext>
            </a:extLst>
          </p:cNvPr>
          <p:cNvSpPr/>
          <p:nvPr/>
        </p:nvSpPr>
        <p:spPr>
          <a:xfrm>
            <a:off x="469933" y="1949260"/>
            <a:ext cx="2146376" cy="7063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57EA273-57E4-46F7-82A8-4A9DA5175915}"/>
              </a:ext>
            </a:extLst>
          </p:cNvPr>
          <p:cNvSpPr txBox="1"/>
          <p:nvPr/>
        </p:nvSpPr>
        <p:spPr>
          <a:xfrm>
            <a:off x="1543121" y="99053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オブジェクトが動く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B249719-547F-44E8-A6F7-D90ED1D185F7}"/>
              </a:ext>
            </a:extLst>
          </p:cNvPr>
          <p:cNvSpPr/>
          <p:nvPr/>
        </p:nvSpPr>
        <p:spPr>
          <a:xfrm>
            <a:off x="1812374" y="1949260"/>
            <a:ext cx="803936" cy="16152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5E3E55D8-18AA-46EB-A933-219433BFA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558" y="1387244"/>
            <a:ext cx="3890374" cy="204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25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FFBA522-E2E3-4CDA-AF45-568B247B5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4" y="1503394"/>
            <a:ext cx="4147540" cy="228014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7A5FEDC-F0EF-4EAB-AA2B-9D1DEC5B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メソッドの引数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056B3F-F4CC-431A-ADCC-5802534E0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28E832F-FD47-4546-8791-D31FC85AA709}"/>
              </a:ext>
            </a:extLst>
          </p:cNvPr>
          <p:cNvSpPr txBox="1"/>
          <p:nvPr/>
        </p:nvSpPr>
        <p:spPr>
          <a:xfrm>
            <a:off x="5085123" y="4718673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オブジェクトとメソッド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2830ACA-3FAE-4472-AFDD-C409F18CCE1B}"/>
              </a:ext>
            </a:extLst>
          </p:cNvPr>
          <p:cNvSpPr txBox="1"/>
          <p:nvPr/>
        </p:nvSpPr>
        <p:spPr>
          <a:xfrm>
            <a:off x="1143413" y="387443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実行画面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ADA5203D-D268-4DD8-B26D-A0B4A2A5C0CF}"/>
              </a:ext>
            </a:extLst>
          </p:cNvPr>
          <p:cNvSpPr/>
          <p:nvPr/>
        </p:nvSpPr>
        <p:spPr>
          <a:xfrm>
            <a:off x="469933" y="2218369"/>
            <a:ext cx="1638115" cy="3441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57EA273-57E4-46F7-82A8-4A9DA5175915}"/>
              </a:ext>
            </a:extLst>
          </p:cNvPr>
          <p:cNvSpPr txBox="1"/>
          <p:nvPr/>
        </p:nvSpPr>
        <p:spPr>
          <a:xfrm>
            <a:off x="1543121" y="99053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オブジェクトが動く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23AF4FE-EF80-46D6-BF72-EF429BC215D1}"/>
              </a:ext>
            </a:extLst>
          </p:cNvPr>
          <p:cNvSpPr/>
          <p:nvPr/>
        </p:nvSpPr>
        <p:spPr>
          <a:xfrm>
            <a:off x="2495654" y="3256929"/>
            <a:ext cx="1638115" cy="3441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BACD433-F1A3-45B9-AAA7-14A463BB583E}"/>
              </a:ext>
            </a:extLst>
          </p:cNvPr>
          <p:cNvSpPr/>
          <p:nvPr/>
        </p:nvSpPr>
        <p:spPr>
          <a:xfrm>
            <a:off x="1832059" y="1705509"/>
            <a:ext cx="971371" cy="33039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1090138-FD19-4080-9800-A67DF188F661}"/>
              </a:ext>
            </a:extLst>
          </p:cNvPr>
          <p:cNvSpPr/>
          <p:nvPr/>
        </p:nvSpPr>
        <p:spPr>
          <a:xfrm>
            <a:off x="1793728" y="1683609"/>
            <a:ext cx="347170" cy="9062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0AAFAA14-98EE-463B-9A1F-F0B701828C07}"/>
              </a:ext>
            </a:extLst>
          </p:cNvPr>
          <p:cNvSpPr/>
          <p:nvPr/>
        </p:nvSpPr>
        <p:spPr>
          <a:xfrm>
            <a:off x="2477532" y="1683609"/>
            <a:ext cx="347170" cy="19721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8756DC53-5A06-4ED7-A4AF-24DAF54F6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986" y="1504531"/>
            <a:ext cx="3892060" cy="3069915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8AEC289-91BA-4409-9B17-D88BE55F1304}"/>
              </a:ext>
            </a:extLst>
          </p:cNvPr>
          <p:cNvSpPr txBox="1"/>
          <p:nvPr/>
        </p:nvSpPr>
        <p:spPr>
          <a:xfrm>
            <a:off x="5201396" y="5732267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引数がある場合もあれば，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ない場合もある．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784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代入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071041" cy="5333166"/>
          </a:xfrm>
        </p:spPr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代入</a:t>
            </a:r>
            <a:r>
              <a:rPr lang="ja-JP" altLang="en-US" dirty="0"/>
              <a:t>：プログラムで，「</a:t>
            </a:r>
            <a:r>
              <a:rPr lang="en-US" altLang="ja-JP" b="1" u="sng" dirty="0"/>
              <a:t>x = 100</a:t>
            </a:r>
            <a:r>
              <a:rPr lang="ja-JP" altLang="en-US" dirty="0"/>
              <a:t>」のように書くと，</a:t>
            </a:r>
            <a:r>
              <a:rPr lang="en-US" altLang="ja-JP" b="1" u="sng" dirty="0">
                <a:solidFill>
                  <a:srgbClr val="FF0000"/>
                </a:solidFill>
              </a:rPr>
              <a:t>x </a:t>
            </a:r>
            <a:r>
              <a:rPr lang="ja-JP" altLang="en-US" b="1" u="sng" dirty="0">
                <a:solidFill>
                  <a:srgbClr val="FF0000"/>
                </a:solidFill>
              </a:rPr>
              <a:t>の値が </a:t>
            </a:r>
            <a:r>
              <a:rPr lang="en-US" altLang="ja-JP" b="1" u="sng" dirty="0">
                <a:solidFill>
                  <a:srgbClr val="FF0000"/>
                </a:solidFill>
              </a:rPr>
              <a:t>100 </a:t>
            </a:r>
            <a:r>
              <a:rPr lang="ja-JP" altLang="en-US" b="1" u="sng" dirty="0">
                <a:solidFill>
                  <a:srgbClr val="FF0000"/>
                </a:solidFill>
              </a:rPr>
              <a:t>に変化</a:t>
            </a:r>
            <a:r>
              <a:rPr lang="ja-JP" altLang="en-US" dirty="0"/>
              <a:t>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17</a:t>
            </a:fld>
            <a:endParaRPr lang="ja-JP" altLang="en-US"/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605159AD-BFE1-4935-89AE-D3102D172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992" y="2160233"/>
            <a:ext cx="2039369" cy="1845141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D19B562-EFA2-7883-01F5-273807847632}"/>
              </a:ext>
            </a:extLst>
          </p:cNvPr>
          <p:cNvSpPr txBox="1"/>
          <p:nvPr/>
        </p:nvSpPr>
        <p:spPr>
          <a:xfrm>
            <a:off x="2449278" y="4235582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B6787C6-77A3-9F39-1C68-4C1FBF1AA35C}"/>
              </a:ext>
            </a:extLst>
          </p:cNvPr>
          <p:cNvSpPr txBox="1"/>
          <p:nvPr/>
        </p:nvSpPr>
        <p:spPr>
          <a:xfrm>
            <a:off x="6841305" y="4235582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</a:t>
            </a:r>
          </a:p>
        </p:txBody>
      </p:sp>
      <p:sp>
        <p:nvSpPr>
          <p:cNvPr id="8" name="右矢印 12">
            <a:extLst>
              <a:ext uri="{FF2B5EF4-FFF2-40B4-BE49-F238E27FC236}">
                <a16:creationId xmlns:a16="http://schemas.microsoft.com/office/drawing/2014/main" id="{E7351D7D-59E5-BD42-C4E6-9DFAF1B8959B}"/>
              </a:ext>
            </a:extLst>
          </p:cNvPr>
          <p:cNvSpPr/>
          <p:nvPr/>
        </p:nvSpPr>
        <p:spPr>
          <a:xfrm>
            <a:off x="5700608" y="3082803"/>
            <a:ext cx="333500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38D3CED-EBAE-F354-AF60-E4A459ABF57C}"/>
              </a:ext>
            </a:extLst>
          </p:cNvPr>
          <p:cNvSpPr txBox="1"/>
          <p:nvPr/>
        </p:nvSpPr>
        <p:spPr>
          <a:xfrm>
            <a:off x="1136318" y="3029076"/>
            <a:ext cx="3987359" cy="5232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800" b="1" dirty="0"/>
              <a:t>x = 100</a:t>
            </a:r>
          </a:p>
        </p:txBody>
      </p:sp>
    </p:spTree>
    <p:extLst>
      <p:ext uri="{BB962C8B-B14F-4D97-AF65-F5344CB8AC3E}">
        <p14:creationId xmlns:p14="http://schemas.microsoft.com/office/powerpoint/2010/main" val="11789752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370D47-DED3-49AB-BA11-61B5E724D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Java </a:t>
            </a:r>
            <a:r>
              <a:rPr kumimoji="1" lang="ja-JP" altLang="en-US" dirty="0"/>
              <a:t>プログラムの書き方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64EB492-B2F9-46BC-95A8-BF634642E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1" y="2826286"/>
            <a:ext cx="8896349" cy="30701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600" dirty="0"/>
          </a:p>
          <a:p>
            <a:r>
              <a:rPr lang="ja-JP" altLang="en-US" sz="2600" b="1" dirty="0">
                <a:solidFill>
                  <a:srgbClr val="C00000"/>
                </a:solidFill>
              </a:rPr>
              <a:t>代入</a:t>
            </a:r>
            <a:r>
              <a:rPr lang="ja-JP" altLang="en-US" sz="2600" dirty="0"/>
              <a:t>：</a:t>
            </a:r>
            <a:r>
              <a:rPr lang="ja-JP" altLang="en-US" sz="2600" b="1" dirty="0"/>
              <a:t>オブジェクト名 </a:t>
            </a:r>
            <a:r>
              <a:rPr lang="ja-JP" altLang="en-US" sz="2600" dirty="0"/>
              <a:t>＋ 「</a:t>
            </a:r>
            <a:r>
              <a:rPr lang="en-US" altLang="ja-JP" sz="2600" b="1" dirty="0">
                <a:solidFill>
                  <a:srgbClr val="C00000"/>
                </a:solidFill>
              </a:rPr>
              <a:t>=</a:t>
            </a:r>
            <a:r>
              <a:rPr lang="ja-JP" altLang="en-US" sz="2600" dirty="0"/>
              <a:t>」　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	      </a:t>
            </a:r>
            <a:r>
              <a:rPr lang="ja-JP" altLang="en-US" sz="2600" dirty="0"/>
              <a:t>＋ 式または値またはメソッド呼び出し</a:t>
            </a:r>
            <a:endParaRPr lang="en-US" altLang="ja-JP" sz="2600" dirty="0"/>
          </a:p>
          <a:p>
            <a:r>
              <a:rPr kumimoji="1" lang="ja-JP" altLang="en-US" sz="2600" b="1" dirty="0">
                <a:solidFill>
                  <a:srgbClr val="C00000"/>
                </a:solidFill>
              </a:rPr>
              <a:t>メソッド</a:t>
            </a:r>
            <a:r>
              <a:rPr lang="ja-JP" altLang="en-US" sz="2600" b="1" dirty="0">
                <a:solidFill>
                  <a:srgbClr val="C00000"/>
                </a:solidFill>
              </a:rPr>
              <a:t>アクセス</a:t>
            </a:r>
            <a:r>
              <a:rPr lang="ja-JP" altLang="en-US" sz="2600" dirty="0"/>
              <a:t>：</a:t>
            </a:r>
            <a:r>
              <a:rPr lang="ja-JP" altLang="en-US" sz="2600" b="1" dirty="0"/>
              <a:t>オブジェクト名 </a:t>
            </a:r>
            <a:r>
              <a:rPr lang="ja-JP" altLang="en-US" sz="2600" dirty="0"/>
              <a:t> ＋ 「</a:t>
            </a:r>
            <a:r>
              <a:rPr lang="en-US" altLang="ja-JP" sz="2600" b="1" dirty="0">
                <a:solidFill>
                  <a:srgbClr val="C00000"/>
                </a:solidFill>
              </a:rPr>
              <a:t>.</a:t>
            </a:r>
            <a:r>
              <a:rPr lang="ja-JP" altLang="en-US" sz="2600" dirty="0"/>
              <a:t>」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	      </a:t>
            </a:r>
            <a:r>
              <a:rPr lang="ja-JP" altLang="en-US" sz="2600" dirty="0"/>
              <a:t>＋ </a:t>
            </a:r>
            <a:r>
              <a:rPr lang="ja-JP" altLang="en-US" sz="2600" b="1" dirty="0"/>
              <a:t>メソッド名 </a:t>
            </a:r>
            <a:r>
              <a:rPr lang="ja-JP" altLang="en-US" sz="2600" dirty="0"/>
              <a:t>＋「</a:t>
            </a:r>
            <a:r>
              <a:rPr lang="en-US" altLang="ja-JP" sz="2600" b="1" dirty="0">
                <a:solidFill>
                  <a:srgbClr val="C00000"/>
                </a:solidFill>
              </a:rPr>
              <a:t>()</a:t>
            </a:r>
            <a:r>
              <a:rPr lang="ja-JP" altLang="en-US" sz="2600" dirty="0"/>
              <a:t>」 （引数を付けることも）</a:t>
            </a:r>
            <a:endParaRPr lang="en-US" altLang="ja-JP" sz="2600" dirty="0"/>
          </a:p>
          <a:p>
            <a:pPr marL="0" indent="0">
              <a:buNone/>
            </a:pPr>
            <a:endParaRPr kumimoji="1" lang="en-US" altLang="ja-JP" b="1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91DED0-E5AB-4654-958A-7913142D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3FF33B2-AEBC-2739-FBE6-7F724E1FA137}"/>
              </a:ext>
            </a:extLst>
          </p:cNvPr>
          <p:cNvSpPr txBox="1"/>
          <p:nvPr/>
        </p:nvSpPr>
        <p:spPr>
          <a:xfrm>
            <a:off x="1117599" y="1214262"/>
            <a:ext cx="715645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800" b="1" dirty="0"/>
              <a:t>x = 100</a:t>
            </a:r>
          </a:p>
          <a:p>
            <a:pPr marL="0" indent="0">
              <a:buNone/>
            </a:pPr>
            <a:r>
              <a:rPr lang="en-US" altLang="ja-JP" sz="2800" b="1" dirty="0"/>
              <a:t>a = x + 200</a:t>
            </a:r>
          </a:p>
          <a:p>
            <a:pPr marL="0" indent="0">
              <a:buNone/>
            </a:pPr>
            <a:r>
              <a:rPr lang="en-US" altLang="ja-JP" sz="2800" b="1" dirty="0"/>
              <a:t>enermy1 = </a:t>
            </a:r>
            <a:r>
              <a:rPr lang="en-US" altLang="ja-JP" sz="2800" b="1" dirty="0" err="1"/>
              <a:t>hero.findNearestEnemy</a:t>
            </a:r>
            <a:r>
              <a:rPr lang="en-US" altLang="ja-JP" sz="2800" b="1" dirty="0"/>
              <a:t>()</a:t>
            </a:r>
          </a:p>
          <a:p>
            <a:pPr marL="0" indent="0">
              <a:buNone/>
            </a:pPr>
            <a:r>
              <a:rPr lang="en-US" altLang="ja-JP" sz="2800" b="1" dirty="0" err="1"/>
              <a:t>hero.attack</a:t>
            </a:r>
            <a:r>
              <a:rPr lang="en-US" altLang="ja-JP" sz="2800" b="1" dirty="0"/>
              <a:t>(enemy1)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B4AE5CB-D3F1-C7A3-5BFB-86A32538115F}"/>
              </a:ext>
            </a:extLst>
          </p:cNvPr>
          <p:cNvSpPr txBox="1"/>
          <p:nvPr/>
        </p:nvSpPr>
        <p:spPr>
          <a:xfrm>
            <a:off x="2730500" y="75259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プログラムの例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CF6AC4F-78A0-3D6E-41DB-FE152783AA7E}"/>
              </a:ext>
            </a:extLst>
          </p:cNvPr>
          <p:cNvSpPr txBox="1"/>
          <p:nvPr/>
        </p:nvSpPr>
        <p:spPr>
          <a:xfrm>
            <a:off x="268006" y="5643738"/>
            <a:ext cx="82227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その他，属性アクセス，関数呼び出し，制御，「</a:t>
            </a:r>
            <a:r>
              <a:rPr lang="en-US" altLang="ja-JP" sz="2400" dirty="0"/>
              <a:t>*</a:t>
            </a:r>
            <a:r>
              <a:rPr lang="ja-JP" altLang="en-US" sz="2400" dirty="0"/>
              <a:t>」</a:t>
            </a:r>
            <a:r>
              <a:rPr lang="en-US" altLang="ja-JP" sz="2400" dirty="0"/>
              <a:t>, </a:t>
            </a:r>
            <a:r>
              <a:rPr lang="ja-JP" altLang="en-US" sz="2400" dirty="0"/>
              <a:t>「</a:t>
            </a:r>
            <a:r>
              <a:rPr lang="en-US" altLang="ja-JP" sz="2400" dirty="0"/>
              <a:t>+</a:t>
            </a:r>
            <a:r>
              <a:rPr lang="ja-JP" altLang="en-US" sz="2400" dirty="0"/>
              <a:t>」などの演算子，コマンド，定義など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88478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9919" y="1122363"/>
            <a:ext cx="859999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2-2</a:t>
            </a:r>
            <a:r>
              <a:rPr lang="ja-JP" altLang="en-US" dirty="0"/>
              <a:t>．データの種類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049831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132ED0-DF85-4BA1-8BDC-2F71B2B9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49" y="198702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dirty="0"/>
              <a:t>オブジェクト，メソッド，代入，変数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8400BA-D1FA-4C88-99DD-99B9EFF61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43" y="845876"/>
            <a:ext cx="7978936" cy="5333166"/>
          </a:xfrm>
        </p:spPr>
        <p:txBody>
          <a:bodyPr>
            <a:noAutofit/>
          </a:bodyPr>
          <a:lstStyle/>
          <a:p>
            <a:r>
              <a:rPr kumimoji="1" lang="ja-JP" altLang="en-US" sz="2400" b="1" i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：コンピュータでの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操作や処理の対象となるもの</a:t>
            </a:r>
            <a:r>
              <a:rPr kumimoji="1" lang="ja-JP" altLang="en-US" sz="2400" dirty="0"/>
              <a:t>のこと</a:t>
            </a:r>
            <a:endParaRPr kumimoji="1"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en-US" altLang="ja-JP" sz="2400" b="1" dirty="0">
                <a:solidFill>
                  <a:srgbClr val="C00000"/>
                </a:solidFill>
              </a:rPr>
              <a:t>: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に属する操作や処理</a:t>
            </a:r>
            <a:r>
              <a:rPr lang="ja-JP" altLang="en-US" sz="2400" dirty="0"/>
              <a:t>．</a:t>
            </a:r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呼び出しでは，</a:t>
            </a:r>
            <a:r>
              <a:rPr lang="ja-JP" altLang="en-US" sz="2400" b="1" dirty="0">
                <a:solidFill>
                  <a:srgbClr val="C00000"/>
                </a:solidFill>
              </a:rPr>
              <a:t>引数</a:t>
            </a:r>
            <a:r>
              <a:rPr lang="ja-JP" altLang="en-US" sz="2400" dirty="0"/>
              <a:t>を指定することがある．</a:t>
            </a:r>
            <a:r>
              <a:rPr lang="ja-JP" altLang="en-US" sz="2400" b="1" dirty="0">
                <a:solidFill>
                  <a:srgbClr val="C00000"/>
                </a:solidFill>
              </a:rPr>
              <a:t>引数</a:t>
            </a:r>
            <a:r>
              <a:rPr lang="ja-JP" altLang="en-US" sz="2400" dirty="0"/>
              <a:t>（ひきすう）は，</a:t>
            </a:r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に渡す値のこと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      </a:t>
            </a:r>
            <a:r>
              <a:rPr lang="en-US" altLang="ja-JP" sz="2400" b="1" dirty="0" err="1"/>
              <a:t>Hero.attack</a:t>
            </a:r>
            <a:r>
              <a:rPr lang="en-US" altLang="ja-JP" sz="2400" b="1" dirty="0"/>
              <a:t>("fence", 36, 26)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>
                <a:solidFill>
                  <a:srgbClr val="C00000"/>
                </a:solidFill>
              </a:rPr>
              <a:t>代入</a:t>
            </a:r>
            <a:r>
              <a:rPr lang="ja-JP" altLang="en-US" sz="2400" dirty="0"/>
              <a:t>：「</a:t>
            </a:r>
            <a:r>
              <a:rPr lang="en-US" altLang="ja-JP" sz="2400" dirty="0"/>
              <a:t>=</a:t>
            </a:r>
            <a:r>
              <a:rPr lang="ja-JP" altLang="en-US" sz="2400" dirty="0"/>
              <a:t>」を使用．オブジェクトの</a:t>
            </a:r>
            <a:r>
              <a:rPr lang="ja-JP" altLang="en-US" sz="2400" b="1" u="sng" dirty="0">
                <a:solidFill>
                  <a:srgbClr val="FF0000"/>
                </a:solidFill>
              </a:rPr>
              <a:t>値が変化</a:t>
            </a:r>
            <a:r>
              <a:rPr lang="ja-JP" altLang="en-US" sz="2400" dirty="0"/>
              <a:t>する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      b = a + 100</a:t>
            </a:r>
          </a:p>
          <a:p>
            <a:r>
              <a:rPr lang="ja-JP" altLang="en-US" sz="2400" b="1" dirty="0"/>
              <a:t>データの種類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      </a:t>
            </a:r>
            <a:r>
              <a:rPr lang="en-US" altLang="ja-JP" sz="2400" b="1" dirty="0"/>
              <a:t>int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x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=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100                  </a:t>
            </a:r>
            <a:r>
              <a:rPr lang="ja-JP" altLang="en-US" sz="2400" dirty="0">
                <a:latin typeface="+mn-ea"/>
                <a:ea typeface="+mn-ea"/>
              </a:rPr>
              <a:t>・・・　整数</a:t>
            </a: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ja-JP" sz="2400" b="1" dirty="0"/>
              <a:t>      String s = “</a:t>
            </a:r>
            <a:r>
              <a:rPr lang="en-US" altLang="ja-JP" sz="2400" b="1" dirty="0" err="1"/>
              <a:t>abc</a:t>
            </a:r>
            <a:r>
              <a:rPr lang="en-US" altLang="ja-JP" sz="2400" b="1" dirty="0"/>
              <a:t>”        </a:t>
            </a:r>
            <a:r>
              <a:rPr lang="ja-JP" altLang="en-US" sz="2400" dirty="0">
                <a:latin typeface="+mn-ea"/>
                <a:ea typeface="+mn-ea"/>
              </a:rPr>
              <a:t>・・・　文字列</a:t>
            </a:r>
            <a:endParaRPr lang="en-US" altLang="ja-JP" sz="2400" dirty="0">
              <a:latin typeface="+mn-ea"/>
              <a:ea typeface="+mn-ea"/>
            </a:endParaRPr>
          </a:p>
          <a:p>
            <a:r>
              <a:rPr lang="ja-JP" altLang="en-US" sz="2400" b="1" dirty="0">
                <a:solidFill>
                  <a:srgbClr val="C00000"/>
                </a:solidFill>
              </a:rPr>
              <a:t>変数</a:t>
            </a:r>
            <a:r>
              <a:rPr lang="ja-JP" altLang="en-US" sz="2400" dirty="0"/>
              <a:t>：</a:t>
            </a:r>
            <a:r>
              <a:rPr lang="ja-JP" altLang="en-US" sz="2400" b="1" u="sng" dirty="0">
                <a:solidFill>
                  <a:srgbClr val="FF0000"/>
                </a:solidFill>
              </a:rPr>
              <a:t>名前の付いたオブジェクト</a:t>
            </a:r>
            <a:r>
              <a:rPr lang="ja-JP" altLang="en-US" sz="2400" dirty="0"/>
              <a:t>には，</a:t>
            </a:r>
            <a:r>
              <a:rPr lang="ja-JP" altLang="en-US" sz="2400" b="1" dirty="0">
                <a:solidFill>
                  <a:srgbClr val="C00000"/>
                </a:solidFill>
              </a:rPr>
              <a:t>変数</a:t>
            </a:r>
            <a:r>
              <a:rPr lang="ja-JP" altLang="en-US" sz="2400" dirty="0"/>
              <a:t>，</a:t>
            </a:r>
            <a:r>
              <a:rPr lang="ja-JP" altLang="en-US" sz="2400" b="1" dirty="0">
                <a:solidFill>
                  <a:srgbClr val="C00000"/>
                </a:solidFill>
              </a:rPr>
              <a:t>関数</a:t>
            </a:r>
            <a:r>
              <a:rPr lang="ja-JP" altLang="en-US" sz="2400" dirty="0"/>
              <a:t>などがある（「変数」は，数学の変数とは違う意味）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D4A4FB-CA78-4DC9-B60F-2F7EB373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2313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3C0052-AEEA-4AF7-ABF4-28D076C1B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Java </a:t>
            </a:r>
            <a:r>
              <a:rPr kumimoji="1" lang="ja-JP" altLang="en-US" dirty="0"/>
              <a:t>のデータの種類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206C79-242F-453B-8F11-AE1F2884D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60633D6A-F6FD-4154-9FB7-448455E0DC97}"/>
              </a:ext>
            </a:extLst>
          </p:cNvPr>
          <p:cNvGraphicFramePr>
            <a:graphicFrameLocks noGrp="1"/>
          </p:cNvGraphicFramePr>
          <p:nvPr/>
        </p:nvGraphicFramePr>
        <p:xfrm>
          <a:off x="1593331" y="1367915"/>
          <a:ext cx="6074535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4845">
                  <a:extLst>
                    <a:ext uri="{9D8B030D-6E8A-4147-A177-3AD203B41FA5}">
                      <a16:colId xmlns:a16="http://schemas.microsoft.com/office/drawing/2014/main" val="3666770419"/>
                    </a:ext>
                  </a:extLst>
                </a:gridCol>
                <a:gridCol w="2024845">
                  <a:extLst>
                    <a:ext uri="{9D8B030D-6E8A-4147-A177-3AD203B41FA5}">
                      <a16:colId xmlns:a16="http://schemas.microsoft.com/office/drawing/2014/main" val="2054342290"/>
                    </a:ext>
                  </a:extLst>
                </a:gridCol>
                <a:gridCol w="2024845">
                  <a:extLst>
                    <a:ext uri="{9D8B030D-6E8A-4147-A177-3AD203B41FA5}">
                      <a16:colId xmlns:a16="http://schemas.microsoft.com/office/drawing/2014/main" val="1322073426"/>
                    </a:ext>
                  </a:extLst>
                </a:gridCol>
              </a:tblGrid>
              <a:tr h="358549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データの種類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b="1" dirty="0">
                          <a:solidFill>
                            <a:srgbClr val="C00000"/>
                          </a:solidFill>
                        </a:rPr>
                        <a:t>基本データ型</a:t>
                      </a:r>
                      <a:endParaRPr kumimoji="1" lang="ja-JP" altLang="en-US" sz="2000" b="1" dirty="0">
                        <a:solidFill>
                          <a:srgbClr val="C00000"/>
                        </a:solidFill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サイズ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210796"/>
                  </a:ext>
                </a:extLst>
              </a:tr>
              <a:tr h="358549">
                <a:tc rowSpan="4">
                  <a:txBody>
                    <a:bodyPr/>
                    <a:lstStyle/>
                    <a:p>
                      <a:r>
                        <a:rPr kumimoji="1" lang="ja-JP" altLang="en-US" sz="2000" dirty="0"/>
                        <a:t>整数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byte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8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373149"/>
                  </a:ext>
                </a:extLst>
              </a:tr>
              <a:tr h="358549">
                <a:tc vMerge="1">
                  <a:txBody>
                    <a:bodyPr/>
                    <a:lstStyle/>
                    <a:p>
                      <a:endParaRPr kumimoji="1"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short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16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2795852"/>
                  </a:ext>
                </a:extLst>
              </a:tr>
              <a:tr h="358549">
                <a:tc vMerge="1">
                  <a:txBody>
                    <a:bodyPr/>
                    <a:lstStyle/>
                    <a:p>
                      <a:endParaRPr kumimoji="1"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int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32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141154"/>
                  </a:ext>
                </a:extLst>
              </a:tr>
              <a:tr h="358549">
                <a:tc vMerge="1">
                  <a:txBody>
                    <a:bodyPr/>
                    <a:lstStyle/>
                    <a:p>
                      <a:endParaRPr kumimoji="1"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long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64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878168"/>
                  </a:ext>
                </a:extLst>
              </a:tr>
              <a:tr h="358549">
                <a:tc rowSpan="2">
                  <a:txBody>
                    <a:bodyPr/>
                    <a:lstStyle/>
                    <a:p>
                      <a:r>
                        <a:rPr kumimoji="1" lang="ja-JP" altLang="en-US" sz="2000" dirty="0"/>
                        <a:t>浮動小数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float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32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526560"/>
                  </a:ext>
                </a:extLst>
              </a:tr>
              <a:tr h="358549">
                <a:tc vMerge="1">
                  <a:txBody>
                    <a:bodyPr/>
                    <a:lstStyle/>
                    <a:p>
                      <a:endParaRPr kumimoji="1" lang="ja-JP" altLang="en-US" sz="24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double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64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917248"/>
                  </a:ext>
                </a:extLst>
              </a:tr>
              <a:tr h="358549">
                <a:tc>
                  <a:txBody>
                    <a:bodyPr/>
                    <a:lstStyle/>
                    <a:p>
                      <a:r>
                        <a:rPr kumimoji="1" lang="ja-JP" altLang="en-US" sz="2000" dirty="0"/>
                        <a:t>文字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/>
                        <a:t>char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16 bit</a:t>
                      </a:r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77003"/>
                  </a:ext>
                </a:extLst>
              </a:tr>
              <a:tr h="358549">
                <a:tc>
                  <a:txBody>
                    <a:bodyPr/>
                    <a:lstStyle/>
                    <a:p>
                      <a:r>
                        <a:rPr kumimoji="1" lang="en-US" altLang="ja-JP" sz="2000" dirty="0"/>
                        <a:t>true/false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="1" dirty="0" err="1"/>
                        <a:t>boolean</a:t>
                      </a:r>
                      <a:endParaRPr kumimoji="1" lang="ja-JP" altLang="en-US" sz="2000" b="1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0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673855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0138172-110D-44E8-ACF4-2DB0AC15CFFE}"/>
              </a:ext>
            </a:extLst>
          </p:cNvPr>
          <p:cNvSpPr txBox="1"/>
          <p:nvPr/>
        </p:nvSpPr>
        <p:spPr>
          <a:xfrm>
            <a:off x="687852" y="869132"/>
            <a:ext cx="808426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① 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基本データ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② </a:t>
            </a:r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基本データ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配列</a:t>
            </a:r>
            <a:endParaRPr kumimoji="1" lang="en-US" altLang="ja-JP" sz="2400" b="1" dirty="0">
              <a:solidFill>
                <a:srgbClr val="C0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③ 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クラス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に属する</a:t>
            </a:r>
            <a:r>
              <a:rPr kumimoji="1" lang="ja-JP" altLang="en-US" sz="2400" b="1" dirty="0">
                <a:solidFill>
                  <a:srgbClr val="C0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オブジェクト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: </a:t>
            </a:r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String</a:t>
            </a:r>
            <a:r>
              <a:rPr kumimoji="1"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クラスなど多種</a:t>
            </a:r>
          </a:p>
        </p:txBody>
      </p:sp>
    </p:spTree>
    <p:extLst>
      <p:ext uri="{BB962C8B-B14F-4D97-AF65-F5344CB8AC3E}">
        <p14:creationId xmlns:p14="http://schemas.microsoft.com/office/powerpoint/2010/main" val="45045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ja-JP" altLang="en-US" sz="2400" dirty="0"/>
              <a:t>資料：</a:t>
            </a:r>
            <a:r>
              <a:rPr lang="en-US" altLang="ja-JP" sz="2400" b="1" dirty="0"/>
              <a:t>22</a:t>
            </a:r>
            <a:r>
              <a:rPr lang="ja-JP" altLang="en-US" sz="2400" b="1" dirty="0"/>
              <a:t> ～ </a:t>
            </a:r>
            <a:r>
              <a:rPr lang="en-US" altLang="ja-JP" sz="2400" b="1" dirty="0"/>
              <a:t>25</a:t>
            </a:r>
          </a:p>
          <a:p>
            <a:pPr>
              <a:spcAft>
                <a:spcPts val="600"/>
              </a:spcAft>
            </a:pPr>
            <a:endParaRPr lang="en-US" altLang="ja-JP" sz="2400" b="1" dirty="0"/>
          </a:p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lvl="1">
              <a:spcAft>
                <a:spcPts val="600"/>
              </a:spcAft>
            </a:pPr>
            <a:r>
              <a:rPr lang="ja-JP" altLang="en-US" b="1" dirty="0"/>
              <a:t>データの種類</a:t>
            </a:r>
            <a:endParaRPr lang="en-US" altLang="ja-JP" b="1" dirty="0"/>
          </a:p>
          <a:p>
            <a:pPr lvl="1">
              <a:spcAft>
                <a:spcPts val="600"/>
              </a:spcAft>
            </a:pPr>
            <a:r>
              <a:rPr lang="ja-JP" altLang="en-US" b="1" dirty="0"/>
              <a:t>変数</a:t>
            </a:r>
            <a:endParaRPr lang="en-US" altLang="ja-JP" b="1" dirty="0"/>
          </a:p>
          <a:p>
            <a:pPr marL="457200" lvl="1" indent="0">
              <a:spcAft>
                <a:spcPts val="600"/>
              </a:spcAft>
              <a:buNone/>
            </a:pPr>
            <a:endParaRPr lang="en-US" altLang="ja-JP" sz="17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6F77370-7F48-49C1-8603-DB37AE8840E1}" type="slidenum">
              <a:rPr lang="ja-JP" altLang="en-US" sz="2400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05939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変数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/>
              <a:t>①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のエディタで次のプログラムを入れる．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dirty="0"/>
              <a:t>	</a:t>
            </a:r>
            <a:r>
              <a:rPr lang="ja-JP" altLang="en-US" b="1" dirty="0"/>
              <a:t>整数を使ってみる．</a:t>
            </a:r>
            <a:endParaRPr lang="en-US" altLang="ja-JP" b="1" dirty="0"/>
          </a:p>
          <a:p>
            <a:pPr marL="0" indent="0">
              <a:buNone/>
            </a:pPr>
            <a:r>
              <a:rPr lang="en-US" altLang="ja-JP" b="1" dirty="0"/>
              <a:t>	</a:t>
            </a:r>
            <a:r>
              <a:rPr lang="ja-JP" altLang="en-US" b="1" dirty="0"/>
              <a:t>変数 </a:t>
            </a:r>
            <a:r>
              <a:rPr lang="en-US" altLang="ja-JP" b="1" dirty="0"/>
              <a:t>x</a:t>
            </a:r>
            <a:r>
              <a:rPr lang="ja-JP" altLang="en-US" b="1" dirty="0"/>
              <a:t> の値</a:t>
            </a:r>
            <a:r>
              <a:rPr lang="ja-JP" altLang="en-US" dirty="0"/>
              <a:t>を </a:t>
            </a:r>
            <a:r>
              <a:rPr lang="en-US" altLang="ja-JP" b="1" dirty="0"/>
              <a:t>100</a:t>
            </a:r>
            <a:r>
              <a:rPr lang="ja-JP" altLang="en-US" b="1" dirty="0"/>
              <a:t> に変化</a:t>
            </a:r>
            <a:r>
              <a:rPr lang="ja-JP" altLang="en-US" dirty="0"/>
              <a:t>させる．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dirty="0"/>
              <a:t>	</a:t>
            </a:r>
            <a:r>
              <a:rPr lang="ja-JP" altLang="en-US" dirty="0"/>
              <a:t>次のように「</a:t>
            </a:r>
            <a:r>
              <a:rPr lang="en-US" altLang="ja-JP" b="1" dirty="0" err="1"/>
              <a:t>int</a:t>
            </a:r>
            <a:r>
              <a:rPr lang="en-US" altLang="ja-JP" b="1" dirty="0"/>
              <a:t> x = 100;</a:t>
            </a:r>
            <a:r>
              <a:rPr lang="ja-JP" altLang="en-US" dirty="0"/>
              <a:t>」を入れる．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22</a:t>
            </a:fld>
            <a:endParaRPr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47" y="3082558"/>
            <a:ext cx="8535634" cy="2565405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2226632" y="4508344"/>
            <a:ext cx="2391212" cy="3776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77311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619" y="4108069"/>
            <a:ext cx="2693042" cy="1275829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294" y="1841784"/>
            <a:ext cx="1719420" cy="1871134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7763" y="2324719"/>
            <a:ext cx="2968042" cy="214962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91" y="2133765"/>
            <a:ext cx="2886794" cy="2847123"/>
          </a:xfrm>
          <a:prstGeom prst="rect">
            <a:avLst/>
          </a:prstGeom>
        </p:spPr>
      </p:pic>
      <p:sp>
        <p:nvSpPr>
          <p:cNvPr id="8" name="タイトル 7">
            <a:extLst>
              <a:ext uri="{FF2B5EF4-FFF2-40B4-BE49-F238E27FC236}">
                <a16:creationId xmlns:a16="http://schemas.microsoft.com/office/drawing/2014/main" id="{B0BE3A78-3C58-494E-8E9F-5713A1BAD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97286" y="857828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② 実行し，結果を確認する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「</a:t>
            </a:r>
            <a:r>
              <a:rPr lang="en-US" altLang="ja-JP" b="1" dirty="0"/>
              <a:t>x 100</a:t>
            </a:r>
            <a:r>
              <a:rPr lang="ja-JP" altLang="en-US" dirty="0"/>
              <a:t>」となっている．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23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107907" y="4697233"/>
            <a:ext cx="1105557" cy="3348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2920157" y="296708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60686" y="2618790"/>
            <a:ext cx="1007892" cy="17483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591404" y="4235555"/>
            <a:ext cx="621823" cy="2528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674298" y="2675948"/>
            <a:ext cx="1059316" cy="41637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6460771" y="2992576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右矢印 23"/>
          <p:cNvSpPr/>
          <p:nvPr/>
        </p:nvSpPr>
        <p:spPr>
          <a:xfrm rot="5400000">
            <a:off x="7655646" y="33697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7389030" y="5128037"/>
            <a:ext cx="948681" cy="3008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E825E5B-C7AC-3CBD-22F8-8923E0657C21}"/>
              </a:ext>
            </a:extLst>
          </p:cNvPr>
          <p:cNvSpPr/>
          <p:nvPr/>
        </p:nvSpPr>
        <p:spPr>
          <a:xfrm>
            <a:off x="467357" y="5941234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4085574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E961DB0B-3366-4F04-946E-DCA775C787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00" y="2255474"/>
            <a:ext cx="8474839" cy="2507026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変数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/>
              <a:t>③ </a:t>
            </a:r>
            <a:r>
              <a:rPr lang="en-US" altLang="ja-JP" dirty="0"/>
              <a:t>Java Tutor </a:t>
            </a:r>
            <a:r>
              <a:rPr lang="ja-JP" altLang="en-US" dirty="0"/>
              <a:t>のエディタで次のプログラムを入れる．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dirty="0"/>
              <a:t>	</a:t>
            </a:r>
            <a:r>
              <a:rPr lang="ja-JP" altLang="en-US" b="1" dirty="0"/>
              <a:t>今度は、</a:t>
            </a:r>
            <a:r>
              <a:rPr lang="ja-JP" altLang="en-US" b="1" dirty="0">
                <a:solidFill>
                  <a:srgbClr val="C00000"/>
                </a:solidFill>
              </a:rPr>
              <a:t>文字列</a:t>
            </a:r>
            <a:r>
              <a:rPr lang="ja-JP" altLang="en-US" b="1" dirty="0"/>
              <a:t>を使ってみる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24</a:t>
            </a:fld>
            <a:endParaRPr lang="ja-JP" altLang="en-US" dirty="0"/>
          </a:p>
        </p:txBody>
      </p:sp>
      <p:sp>
        <p:nvSpPr>
          <p:cNvPr id="22" name="正方形/長方形 21"/>
          <p:cNvSpPr/>
          <p:nvPr/>
        </p:nvSpPr>
        <p:spPr>
          <a:xfrm>
            <a:off x="2434788" y="3131821"/>
            <a:ext cx="3211632" cy="8686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2980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F1BC5E58-3A75-47D9-A83D-D82514745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857" y="3429000"/>
            <a:ext cx="3151143" cy="184801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FF95A6CB-4D85-46A7-B0FD-DC95CDD88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953" y="1351793"/>
            <a:ext cx="1296445" cy="155485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812C30B3-3F0B-4B53-AFED-CBAC0ED8D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1081" y="1681748"/>
            <a:ext cx="2852731" cy="2219134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4BEFFE0-AF1F-4E4B-906B-C3567E8FF3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46" y="1785265"/>
            <a:ext cx="2842629" cy="2407271"/>
          </a:xfrm>
          <a:prstGeom prst="rect">
            <a:avLst/>
          </a:prstGeom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200209"/>
            <a:ext cx="8461208" cy="22191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④ 実行し，結果を確認する．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「</a:t>
            </a:r>
            <a:r>
              <a:rPr lang="en-US" altLang="ja-JP" b="1" dirty="0"/>
              <a:t>s "</a:t>
            </a:r>
            <a:r>
              <a:rPr lang="en-US" altLang="ja-JP" b="1" dirty="0" err="1"/>
              <a:t>abc</a:t>
            </a:r>
            <a:r>
              <a:rPr lang="en-US" altLang="ja-JP" b="1" dirty="0"/>
              <a:t>"</a:t>
            </a:r>
            <a:r>
              <a:rPr lang="ja-JP" altLang="en-US" dirty="0"/>
              <a:t>」となっている．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25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88492" y="3997156"/>
            <a:ext cx="1105557" cy="3348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2900742" y="2333384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641271" y="1985085"/>
            <a:ext cx="1252254" cy="33485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5171565" y="3542085"/>
            <a:ext cx="621823" cy="2990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475589" y="2219311"/>
            <a:ext cx="911809" cy="22230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6441356" y="2358872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4" name="右矢印 23"/>
          <p:cNvSpPr/>
          <p:nvPr/>
        </p:nvSpPr>
        <p:spPr>
          <a:xfrm rot="5400000">
            <a:off x="7636231" y="2736044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946919" y="5017409"/>
            <a:ext cx="1176001" cy="3651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7707472-8CC5-5F6E-98E1-407D57616108}"/>
              </a:ext>
            </a:extLst>
          </p:cNvPr>
          <p:cNvSpPr/>
          <p:nvPr/>
        </p:nvSpPr>
        <p:spPr>
          <a:xfrm>
            <a:off x="447942" y="5963501"/>
            <a:ext cx="7810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「</a:t>
            </a:r>
            <a:r>
              <a:rPr lang="en-US" altLang="ja-JP" b="1" dirty="0"/>
              <a:t>Visual Execution</a:t>
            </a:r>
            <a:r>
              <a:rPr lang="ja-JP" altLang="en-US" dirty="0"/>
              <a:t>」をクリック．そして「</a:t>
            </a:r>
            <a:r>
              <a:rPr lang="en-US" altLang="ja-JP" b="1" dirty="0"/>
              <a:t>Last</a:t>
            </a:r>
            <a:r>
              <a:rPr lang="ja-JP" altLang="en-US" dirty="0"/>
              <a:t>」をクリック．結果を確認． 「</a:t>
            </a:r>
            <a:r>
              <a:rPr lang="en-US" altLang="ja-JP" b="1" dirty="0"/>
              <a:t>Edit this code</a:t>
            </a:r>
            <a:r>
              <a:rPr lang="ja-JP" altLang="en-US" dirty="0"/>
              <a:t>」をクリックすると，エディタの画面に戻る</a:t>
            </a:r>
          </a:p>
        </p:txBody>
      </p:sp>
    </p:spTree>
    <p:extLst>
      <p:ext uri="{BB962C8B-B14F-4D97-AF65-F5344CB8AC3E}">
        <p14:creationId xmlns:p14="http://schemas.microsoft.com/office/powerpoint/2010/main" val="13444253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sz="4000" dirty="0"/>
              <a:t>2-3. </a:t>
            </a:r>
            <a:r>
              <a:rPr lang="ja-JP" altLang="en-US" sz="4000" dirty="0"/>
              <a:t>制御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1920BFB-2B02-D5EC-8C44-C45D980F47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5725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6C4C836-2D91-E921-81AA-17130F209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制御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7C4453-F096-F9FA-B30B-0827DF368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プログラムは，上から順に実行（逐次実行）が基本である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条件分岐では，</a:t>
            </a:r>
            <a:r>
              <a:rPr kumimoji="1" lang="ja-JP" altLang="en-US" b="1" dirty="0"/>
              <a:t>「実行される部分」と「実行されない部分」がある</a:t>
            </a:r>
            <a:endParaRPr kumimoji="1" lang="en-US" altLang="ja-JP" b="1" dirty="0"/>
          </a:p>
          <a:p>
            <a:endParaRPr lang="en-US" altLang="ja-JP" dirty="0"/>
          </a:p>
          <a:p>
            <a:r>
              <a:rPr kumimoji="1" lang="ja-JP" altLang="en-US" dirty="0"/>
              <a:t>繰り返し（ループ）では，</a:t>
            </a:r>
            <a:r>
              <a:rPr kumimoji="1" lang="ja-JP" altLang="en-US" b="1" dirty="0"/>
              <a:t>同じ部分が繰り返し実行</a:t>
            </a:r>
            <a:r>
              <a:rPr kumimoji="1" lang="ja-JP" altLang="en-US" dirty="0"/>
              <a:t>される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5FD6AC-9946-1F16-062C-55A505A6B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6285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0C63DD9-4D44-87EE-C285-440441A25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11" y="1749455"/>
            <a:ext cx="7225911" cy="279182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条件分岐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071041" cy="9981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dirty="0"/>
              <a:t>条件分岐では，</a:t>
            </a:r>
            <a:r>
              <a:rPr kumimoji="1" lang="ja-JP" altLang="en-US" b="1" dirty="0"/>
              <a:t>「実行される部分」と「実行されない部分」がある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b="1" u="sng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28</a:t>
            </a:fld>
            <a:endParaRPr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216DF49-33B8-4AC0-902A-9AD3E1F3140A}"/>
              </a:ext>
            </a:extLst>
          </p:cNvPr>
          <p:cNvSpPr txBox="1"/>
          <p:nvPr/>
        </p:nvSpPr>
        <p:spPr>
          <a:xfrm>
            <a:off x="1580081" y="4541283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0C78774-D898-BA0F-A2A2-038948005D52}"/>
              </a:ext>
            </a:extLst>
          </p:cNvPr>
          <p:cNvSpPr/>
          <p:nvPr/>
        </p:nvSpPr>
        <p:spPr>
          <a:xfrm>
            <a:off x="2672285" y="2936927"/>
            <a:ext cx="4654489" cy="418671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3C252D6-48CE-8EC0-3012-CF20585EECA9}"/>
              </a:ext>
            </a:extLst>
          </p:cNvPr>
          <p:cNvSpPr/>
          <p:nvPr/>
        </p:nvSpPr>
        <p:spPr>
          <a:xfrm>
            <a:off x="2685694" y="3557859"/>
            <a:ext cx="4641079" cy="470182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7535F931-7A46-5EC1-0180-1DA75BDBAC7F}"/>
              </a:ext>
            </a:extLst>
          </p:cNvPr>
          <p:cNvSpPr txBox="1">
            <a:spLocks/>
          </p:cNvSpPr>
          <p:nvPr/>
        </p:nvSpPr>
        <p:spPr>
          <a:xfrm>
            <a:off x="673037" y="5044395"/>
            <a:ext cx="5826148" cy="1719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b="1" dirty="0"/>
              <a:t>age &lt;= 12 </a:t>
            </a:r>
            <a:r>
              <a:rPr lang="ja-JP" altLang="en-US" sz="2000" dirty="0"/>
              <a:t>のとき</a:t>
            </a:r>
            <a:r>
              <a:rPr lang="ja-JP" altLang="en-US" sz="2000" b="1" dirty="0"/>
              <a:t>のみ</a:t>
            </a:r>
            <a:endParaRPr lang="en-US" altLang="ja-JP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 err="1"/>
              <a:t>System.out.printf</a:t>
            </a:r>
            <a:r>
              <a:rPr lang="en-US" altLang="ja-JP" sz="2000" dirty="0"/>
              <a:t>("500 yen") </a:t>
            </a:r>
            <a:r>
              <a:rPr lang="ja-JP" altLang="en-US" sz="2000" dirty="0"/>
              <a:t>が実行される</a:t>
            </a:r>
            <a:endParaRPr lang="en-US" altLang="ja-JP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b="1" dirty="0"/>
              <a:t>age &gt; 12 </a:t>
            </a:r>
            <a:r>
              <a:rPr lang="ja-JP" altLang="en-US" sz="2000" dirty="0"/>
              <a:t>のとき</a:t>
            </a:r>
            <a:r>
              <a:rPr lang="ja-JP" altLang="en-US" sz="2000" b="1" dirty="0"/>
              <a:t>のみ</a:t>
            </a:r>
            <a:endParaRPr lang="en-US" altLang="ja-JP" sz="2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 err="1"/>
              <a:t>System.out.printf</a:t>
            </a:r>
            <a:r>
              <a:rPr lang="en-US" altLang="ja-JP" sz="2000" dirty="0"/>
              <a:t>(“1200 yen") </a:t>
            </a:r>
            <a:r>
              <a:rPr lang="ja-JP" altLang="en-US" sz="2000" dirty="0"/>
              <a:t>が実行される</a:t>
            </a:r>
            <a:endParaRPr lang="en-US" altLang="ja-JP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000" dirty="0"/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7471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55D3760D-2CDF-0E38-8148-1AB0E7DDD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89" y="2203169"/>
            <a:ext cx="4585347" cy="1894891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繰り返し（ループ）</a:t>
            </a:r>
          </a:p>
        </p:txBody>
      </p:sp>
      <p:sp>
        <p:nvSpPr>
          <p:cNvPr id="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3"/>
            <a:ext cx="8071041" cy="9981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dirty="0"/>
              <a:t>繰り返し（ループ）では，</a:t>
            </a:r>
            <a:r>
              <a:rPr kumimoji="1" lang="ja-JP" altLang="en-US" b="1" dirty="0"/>
              <a:t>同じ部分が繰り返し実行</a:t>
            </a:r>
            <a:r>
              <a:rPr kumimoji="1" lang="ja-JP" altLang="en-US" dirty="0"/>
              <a:t>される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29</a:t>
            </a:fld>
            <a:endParaRPr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216DF49-33B8-4AC0-902A-9AD3E1F3140A}"/>
              </a:ext>
            </a:extLst>
          </p:cNvPr>
          <p:cNvSpPr txBox="1"/>
          <p:nvPr/>
        </p:nvSpPr>
        <p:spPr>
          <a:xfrm>
            <a:off x="1580081" y="4541283"/>
            <a:ext cx="1092205" cy="360106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CD132F0-5981-3D31-9B3D-8C9B7BB8E651}"/>
              </a:ext>
            </a:extLst>
          </p:cNvPr>
          <p:cNvSpPr txBox="1"/>
          <p:nvPr/>
        </p:nvSpPr>
        <p:spPr>
          <a:xfrm>
            <a:off x="6228818" y="4098060"/>
            <a:ext cx="1415772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</a:t>
            </a:r>
          </a:p>
        </p:txBody>
      </p:sp>
      <p:sp>
        <p:nvSpPr>
          <p:cNvPr id="3" name="右矢印 12">
            <a:extLst>
              <a:ext uri="{FF2B5EF4-FFF2-40B4-BE49-F238E27FC236}">
                <a16:creationId xmlns:a16="http://schemas.microsoft.com/office/drawing/2014/main" id="{EB876D66-DF58-54C7-281B-DC879C8439F3}"/>
              </a:ext>
            </a:extLst>
          </p:cNvPr>
          <p:cNvSpPr/>
          <p:nvPr/>
        </p:nvSpPr>
        <p:spPr>
          <a:xfrm>
            <a:off x="4989952" y="3013234"/>
            <a:ext cx="333500" cy="415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3C252D6-48CE-8EC0-3012-CF20585EECA9}"/>
              </a:ext>
            </a:extLst>
          </p:cNvPr>
          <p:cNvSpPr/>
          <p:nvPr/>
        </p:nvSpPr>
        <p:spPr>
          <a:xfrm>
            <a:off x="1150563" y="2858226"/>
            <a:ext cx="2935299" cy="570774"/>
          </a:xfrm>
          <a:prstGeom prst="rect">
            <a:avLst/>
          </a:prstGeom>
          <a:noFill/>
          <a:ln w="76200">
            <a:solidFill>
              <a:srgbClr val="FF0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9730E214-472A-8951-B558-5EC513F6308A}"/>
              </a:ext>
            </a:extLst>
          </p:cNvPr>
          <p:cNvSpPr txBox="1">
            <a:spLocks/>
          </p:cNvSpPr>
          <p:nvPr/>
        </p:nvSpPr>
        <p:spPr>
          <a:xfrm>
            <a:off x="673037" y="5044395"/>
            <a:ext cx="3898963" cy="9198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足し算の </a:t>
            </a:r>
            <a:r>
              <a:rPr lang="en-US" altLang="ja-JP" sz="2000" dirty="0"/>
              <a:t>5</a:t>
            </a:r>
            <a:r>
              <a:rPr lang="ja-JP" altLang="en-US" sz="2000" dirty="0"/>
              <a:t>回繰り返し</a:t>
            </a:r>
            <a:endParaRPr lang="en-US" altLang="ja-JP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sz="2000" dirty="0"/>
              <a:t>0 + 1, 1 + 2, 3 + 3, 6 + 4, 10 + 5</a:t>
            </a: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endParaRPr lang="en-US" altLang="ja-JP" b="1" u="sng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u="sng" dirty="0">
              <a:solidFill>
                <a:srgbClr val="FF0000"/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F7553BBC-D0EB-7E94-CAE9-E34FD749D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093" y="2759940"/>
            <a:ext cx="3045493" cy="127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042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CEE57B-D19F-463E-B4D5-C69386CB6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035BEC-B19B-4591-91F6-08865F592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EC19BA5D-E942-4717-A6D4-8E0870FDD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882319"/>
              </p:ext>
            </p:extLst>
          </p:nvPr>
        </p:nvGraphicFramePr>
        <p:xfrm>
          <a:off x="775504" y="888091"/>
          <a:ext cx="7020100" cy="27680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946">
                  <a:extLst>
                    <a:ext uri="{9D8B030D-6E8A-4147-A177-3AD203B41FA5}">
                      <a16:colId xmlns:a16="http://schemas.microsoft.com/office/drawing/2014/main" val="3103978802"/>
                    </a:ext>
                  </a:extLst>
                </a:gridCol>
                <a:gridCol w="5667154">
                  <a:extLst>
                    <a:ext uri="{9D8B030D-6E8A-4147-A177-3AD203B41FA5}">
                      <a16:colId xmlns:a16="http://schemas.microsoft.com/office/drawing/2014/main" val="3168508019"/>
                    </a:ext>
                  </a:extLst>
                </a:gridCol>
              </a:tblGrid>
              <a:tr h="578830"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番号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/>
                        <a:t>項目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250238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復習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9001319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2-1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オブジェクトとメソッド，引数，代入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36736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2-2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データの種類</a:t>
                      </a:r>
                      <a:endParaRPr kumimoji="1" lang="en-US" altLang="ja-JP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460563"/>
                  </a:ext>
                </a:extLst>
              </a:tr>
              <a:tr h="547314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2-3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/>
                        <a:t>制御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648561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83E4A11-384D-4420-8463-2600FCCCBA4B}"/>
              </a:ext>
            </a:extLst>
          </p:cNvPr>
          <p:cNvSpPr txBox="1"/>
          <p:nvPr/>
        </p:nvSpPr>
        <p:spPr>
          <a:xfrm>
            <a:off x="408232" y="4382543"/>
            <a:ext cx="7879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各自、資料を読み返したり、課題に取り組んだりも行う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EA7E060-9902-43D4-B4C9-EEFA9519C8D4}"/>
              </a:ext>
            </a:extLst>
          </p:cNvPr>
          <p:cNvSpPr txBox="1"/>
          <p:nvPr/>
        </p:nvSpPr>
        <p:spPr>
          <a:xfrm>
            <a:off x="408232" y="5168319"/>
            <a:ext cx="785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この授業では、</a:t>
            </a:r>
            <a:r>
              <a:rPr kumimoji="1" lang="en-US" altLang="ja-JP" sz="2400" b="1" dirty="0"/>
              <a:t>Java </a:t>
            </a:r>
            <a:r>
              <a:rPr kumimoji="1" lang="ja-JP" altLang="en-US" sz="2400" dirty="0"/>
              <a:t>を用いて基礎を学び、マスターする</a:t>
            </a:r>
          </a:p>
        </p:txBody>
      </p:sp>
    </p:spTree>
    <p:extLst>
      <p:ext uri="{BB962C8B-B14F-4D97-AF65-F5344CB8AC3E}">
        <p14:creationId xmlns:p14="http://schemas.microsoft.com/office/powerpoint/2010/main" val="7961744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132ED0-DF85-4BA1-8BDC-2F71B2B94A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949" y="198702"/>
            <a:ext cx="8461208" cy="469865"/>
          </a:xfrm>
        </p:spPr>
        <p:txBody>
          <a:bodyPr>
            <a:noAutofit/>
          </a:bodyPr>
          <a:lstStyle/>
          <a:p>
            <a:r>
              <a:rPr kumimoji="1" lang="ja-JP" altLang="en-US" dirty="0"/>
              <a:t>オブジェクト，メソッド，代入，変数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18400BA-D1FA-4C88-99DD-99B9EFF61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843" y="845876"/>
            <a:ext cx="7978936" cy="5333166"/>
          </a:xfrm>
        </p:spPr>
        <p:txBody>
          <a:bodyPr>
            <a:noAutofit/>
          </a:bodyPr>
          <a:lstStyle/>
          <a:p>
            <a:r>
              <a:rPr kumimoji="1" lang="ja-JP" altLang="en-US" sz="2400" b="1" i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：コンピュータでの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操作や処理の対象となるもの</a:t>
            </a:r>
            <a:r>
              <a:rPr kumimoji="1" lang="ja-JP" altLang="en-US" sz="2400" dirty="0"/>
              <a:t>のこと</a:t>
            </a:r>
            <a:endParaRPr kumimoji="1"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en-US" altLang="ja-JP" sz="2400" b="1" dirty="0">
                <a:solidFill>
                  <a:srgbClr val="C00000"/>
                </a:solidFill>
              </a:rPr>
              <a:t>:</a:t>
            </a:r>
            <a:r>
              <a:rPr lang="ja-JP" altLang="en-US" sz="2400" b="1" dirty="0">
                <a:solidFill>
                  <a:srgbClr val="C00000"/>
                </a:solidFill>
              </a:rPr>
              <a:t> </a:t>
            </a:r>
            <a:r>
              <a:rPr kumimoji="1" lang="ja-JP" altLang="en-US" sz="2400" b="1" dirty="0">
                <a:solidFill>
                  <a:srgbClr val="C00000"/>
                </a:solidFill>
              </a:rPr>
              <a:t>オブジェクト</a:t>
            </a:r>
            <a:r>
              <a:rPr kumimoji="1" lang="ja-JP" altLang="en-US" sz="2400" dirty="0"/>
              <a:t>に属する操作や処理</a:t>
            </a:r>
            <a:r>
              <a:rPr lang="ja-JP" altLang="en-US" sz="2400" dirty="0"/>
              <a:t>．</a:t>
            </a:r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呼び出しでは，</a:t>
            </a:r>
            <a:r>
              <a:rPr lang="ja-JP" altLang="en-US" sz="2400" b="1" dirty="0">
                <a:solidFill>
                  <a:srgbClr val="C00000"/>
                </a:solidFill>
              </a:rPr>
              <a:t>引数</a:t>
            </a:r>
            <a:r>
              <a:rPr lang="ja-JP" altLang="en-US" sz="2400" dirty="0"/>
              <a:t>を指定することがある．</a:t>
            </a:r>
            <a:r>
              <a:rPr lang="ja-JP" altLang="en-US" sz="2400" b="1" dirty="0">
                <a:solidFill>
                  <a:srgbClr val="C00000"/>
                </a:solidFill>
              </a:rPr>
              <a:t>引数</a:t>
            </a:r>
            <a:r>
              <a:rPr lang="ja-JP" altLang="en-US" sz="2400" dirty="0"/>
              <a:t>（ひきすう）は，</a:t>
            </a:r>
            <a:r>
              <a:rPr lang="ja-JP" altLang="en-US" sz="2400" b="1" dirty="0">
                <a:solidFill>
                  <a:srgbClr val="C00000"/>
                </a:solidFill>
              </a:rPr>
              <a:t>メソッド</a:t>
            </a:r>
            <a:r>
              <a:rPr lang="ja-JP" altLang="en-US" sz="2400" dirty="0"/>
              <a:t>に渡す値のこと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      </a:t>
            </a:r>
            <a:r>
              <a:rPr lang="en-US" altLang="ja-JP" sz="2400" b="1" dirty="0" err="1"/>
              <a:t>Hero.attack</a:t>
            </a:r>
            <a:r>
              <a:rPr lang="en-US" altLang="ja-JP" sz="2400" b="1" dirty="0"/>
              <a:t>("fence", 36, 26)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>
                <a:solidFill>
                  <a:srgbClr val="C00000"/>
                </a:solidFill>
              </a:rPr>
              <a:t>代入</a:t>
            </a:r>
            <a:r>
              <a:rPr lang="ja-JP" altLang="en-US" sz="2400" dirty="0"/>
              <a:t>：「</a:t>
            </a:r>
            <a:r>
              <a:rPr lang="en-US" altLang="ja-JP" sz="2400" dirty="0"/>
              <a:t>=</a:t>
            </a:r>
            <a:r>
              <a:rPr lang="ja-JP" altLang="en-US" sz="2400" dirty="0"/>
              <a:t>」を使用．オブジェクトの</a:t>
            </a:r>
            <a:r>
              <a:rPr lang="ja-JP" altLang="en-US" sz="2400" b="1" u="sng" dirty="0">
                <a:solidFill>
                  <a:srgbClr val="FF0000"/>
                </a:solidFill>
              </a:rPr>
              <a:t>値が変化</a:t>
            </a:r>
            <a:r>
              <a:rPr lang="ja-JP" altLang="en-US" sz="2400" dirty="0"/>
              <a:t>する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      b = a + 100</a:t>
            </a:r>
          </a:p>
          <a:p>
            <a:r>
              <a:rPr lang="ja-JP" altLang="en-US" sz="2400" b="1" dirty="0"/>
              <a:t>データの種類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      </a:t>
            </a:r>
            <a:r>
              <a:rPr lang="en-US" altLang="ja-JP" sz="2400" b="1" dirty="0"/>
              <a:t>int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x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=</a:t>
            </a:r>
            <a:r>
              <a:rPr lang="ja-JP" altLang="en-US" sz="2400" b="1" dirty="0"/>
              <a:t> </a:t>
            </a:r>
            <a:r>
              <a:rPr lang="en-US" altLang="ja-JP" sz="2400" b="1" dirty="0"/>
              <a:t>100                  </a:t>
            </a:r>
            <a:r>
              <a:rPr lang="ja-JP" altLang="en-US" sz="2400" dirty="0">
                <a:latin typeface="+mn-ea"/>
                <a:ea typeface="+mn-ea"/>
              </a:rPr>
              <a:t>・・・　整数</a:t>
            </a:r>
            <a:endParaRPr lang="en-US" altLang="ja-JP" sz="2400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ja-JP" sz="2400" b="1" dirty="0"/>
              <a:t>      String s = “</a:t>
            </a:r>
            <a:r>
              <a:rPr lang="en-US" altLang="ja-JP" sz="2400" b="1" dirty="0" err="1"/>
              <a:t>abc</a:t>
            </a:r>
            <a:r>
              <a:rPr lang="en-US" altLang="ja-JP" sz="2400" b="1" dirty="0"/>
              <a:t>”        </a:t>
            </a:r>
            <a:r>
              <a:rPr lang="ja-JP" altLang="en-US" sz="2400" dirty="0">
                <a:latin typeface="+mn-ea"/>
                <a:ea typeface="+mn-ea"/>
              </a:rPr>
              <a:t>・・・　文字列</a:t>
            </a:r>
            <a:endParaRPr lang="en-US" altLang="ja-JP" sz="2400" dirty="0">
              <a:latin typeface="+mn-ea"/>
              <a:ea typeface="+mn-ea"/>
            </a:endParaRPr>
          </a:p>
          <a:p>
            <a:r>
              <a:rPr lang="ja-JP" altLang="en-US" sz="2400" b="1" dirty="0">
                <a:solidFill>
                  <a:srgbClr val="C00000"/>
                </a:solidFill>
              </a:rPr>
              <a:t>変数</a:t>
            </a:r>
            <a:r>
              <a:rPr lang="ja-JP" altLang="en-US" sz="2400" dirty="0"/>
              <a:t>：</a:t>
            </a:r>
            <a:r>
              <a:rPr lang="ja-JP" altLang="en-US" sz="2400" b="1" u="sng" dirty="0">
                <a:solidFill>
                  <a:srgbClr val="FF0000"/>
                </a:solidFill>
              </a:rPr>
              <a:t>名前の付いたオブジェクト</a:t>
            </a:r>
            <a:r>
              <a:rPr lang="ja-JP" altLang="en-US" sz="2400" dirty="0"/>
              <a:t>には，</a:t>
            </a:r>
            <a:r>
              <a:rPr lang="ja-JP" altLang="en-US" sz="2400" b="1" dirty="0">
                <a:solidFill>
                  <a:srgbClr val="C00000"/>
                </a:solidFill>
              </a:rPr>
              <a:t>変数</a:t>
            </a:r>
            <a:r>
              <a:rPr lang="ja-JP" altLang="en-US" sz="2400" dirty="0"/>
              <a:t>，</a:t>
            </a:r>
            <a:r>
              <a:rPr lang="ja-JP" altLang="en-US" sz="2400" b="1" dirty="0">
                <a:solidFill>
                  <a:srgbClr val="C00000"/>
                </a:solidFill>
              </a:rPr>
              <a:t>関数</a:t>
            </a:r>
            <a:r>
              <a:rPr lang="ja-JP" altLang="en-US" sz="2400" dirty="0"/>
              <a:t>などがある（「変数」は，数学の変数とは違う意味）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D4A4FB-CA78-4DC9-B60F-2F7EB3735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223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334986-D45B-4CDB-BE82-8C4998464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関連</a:t>
            </a:r>
            <a:r>
              <a:rPr lang="ja-JP" altLang="en-US" dirty="0"/>
              <a:t>ページ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51DE0C9-830C-4DC0-BB92-703530C92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91498"/>
            <a:ext cx="8742642" cy="5333166"/>
          </a:xfrm>
        </p:spPr>
        <p:txBody>
          <a:bodyPr>
            <a:noAutofit/>
          </a:bodyPr>
          <a:lstStyle/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プログラミング入門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</a:t>
            </a:r>
            <a:r>
              <a:rPr lang="en-US" altLang="ja-JP" sz="2400" dirty="0" err="1">
                <a:hlinkClick r:id="rId2"/>
              </a:rPr>
              <a:t>www.kkaneko.jp</a:t>
            </a:r>
            <a:r>
              <a:rPr lang="en-US" altLang="ja-JP" sz="2400" dirty="0">
                <a:hlinkClick r:id="rId2"/>
              </a:rPr>
              <a:t>/pro/</a:t>
            </a:r>
            <a:r>
              <a:rPr lang="en-US" altLang="ja-JP" sz="2400" dirty="0" err="1">
                <a:hlinkClick r:id="rId2"/>
              </a:rPr>
              <a:t>ji</a:t>
            </a:r>
            <a:r>
              <a:rPr lang="en-US" altLang="ja-JP" sz="2400" dirty="0">
                <a:hlinkClick r:id="rId2"/>
              </a:rPr>
              <a:t>/</a:t>
            </a:r>
            <a:r>
              <a:rPr lang="en-US" altLang="ja-JP" sz="2400" dirty="0" err="1">
                <a:hlinkClick r:id="rId2"/>
              </a:rPr>
              <a:t>index.html</a:t>
            </a:r>
            <a:endParaRPr lang="en-US" altLang="ja-JP" sz="2400" b="1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の基本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/>
              <a:t>Java Tutor, GDB online</a:t>
            </a:r>
            <a:r>
              <a:rPr lang="ja-JP" altLang="en-US" sz="2400" dirty="0"/>
              <a:t> を使用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3"/>
              </a:rPr>
              <a:t>https://</a:t>
            </a:r>
            <a:r>
              <a:rPr lang="en-US" altLang="ja-JP" sz="2400" dirty="0" err="1">
                <a:hlinkClick r:id="rId3"/>
              </a:rPr>
              <a:t>www.kkaneko.jp</a:t>
            </a:r>
            <a:r>
              <a:rPr lang="en-US" altLang="ja-JP" sz="2400" dirty="0">
                <a:hlinkClick r:id="rId3"/>
              </a:rPr>
              <a:t>/pro/pi/</a:t>
            </a:r>
            <a:r>
              <a:rPr lang="en-US" altLang="ja-JP" sz="2400" dirty="0" err="1">
                <a:hlinkClick r:id="rId3"/>
              </a:rPr>
              <a:t>index.html</a:t>
            </a:r>
            <a:endParaRPr lang="en-US" altLang="ja-JP" sz="2400" dirty="0"/>
          </a:p>
          <a:p>
            <a:r>
              <a:rPr lang="en-US" altLang="ja-JP" sz="2400" b="1" dirty="0"/>
              <a:t>Java </a:t>
            </a:r>
            <a:r>
              <a:rPr lang="ja-JP" altLang="en-US" sz="2400" b="1" dirty="0"/>
              <a:t>プログラム例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dirty="0">
                <a:hlinkClick r:id="rId4"/>
              </a:rPr>
              <a:t>https://www.kkaneko.jp/pro/java/index.html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87942EC-4696-4A8A-9FA2-4B1323E8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95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dirty="0"/>
              <a:t>プログラミング </a:t>
            </a:r>
            <a:r>
              <a:rPr lang="en-US" altLang="ja-JP" dirty="0"/>
              <a:t>(programming) 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ja-JP" altLang="en-US" b="1" dirty="0">
                <a:solidFill>
                  <a:srgbClr val="C00000"/>
                </a:solidFill>
              </a:rPr>
              <a:t>コンピュータ</a:t>
            </a:r>
            <a:r>
              <a:rPr lang="ja-JP" altLang="en-US" dirty="0"/>
              <a:t>は、</a:t>
            </a:r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で動く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プログラミング</a:t>
            </a:r>
            <a:r>
              <a:rPr lang="ja-JP" altLang="en-US" dirty="0"/>
              <a:t>は、</a:t>
            </a:r>
            <a:r>
              <a:rPr lang="ja-JP" altLang="en-US" b="1" u="sng" dirty="0">
                <a:solidFill>
                  <a:srgbClr val="FF0000"/>
                </a:solidFill>
              </a:rPr>
              <a:t>プログラムを設計、製作する</a:t>
            </a:r>
            <a:r>
              <a:rPr lang="ja-JP" altLang="en-US" dirty="0"/>
              <a:t>こと</a:t>
            </a:r>
            <a:endParaRPr lang="en-US" altLang="ja-JP" dirty="0"/>
          </a:p>
          <a:p>
            <a:r>
              <a:rPr lang="ja-JP" altLang="en-US" b="1" u="sng" dirty="0">
                <a:solidFill>
                  <a:srgbClr val="FF0000"/>
                </a:solidFill>
              </a:rPr>
              <a:t>何らかの作業</a:t>
            </a:r>
            <a:r>
              <a:rPr lang="ja-JP" altLang="en-US" dirty="0"/>
              <a:t>を、</a:t>
            </a:r>
            <a:r>
              <a:rPr lang="ja-JP" altLang="en-US" b="1" dirty="0">
                <a:solidFill>
                  <a:srgbClr val="C00000"/>
                </a:solidFill>
              </a:rPr>
              <a:t>コンピュータ</a:t>
            </a:r>
            <a:r>
              <a:rPr lang="ja-JP" altLang="en-US" dirty="0"/>
              <a:t>で実行させるために行う</a:t>
            </a: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553629" y="5525354"/>
            <a:ext cx="2031325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ソースコード</a:t>
            </a:r>
            <a:endParaRPr kumimoji="1" lang="en-US" altLang="ja-JP" sz="2400" b="1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（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Java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言語）</a:t>
            </a:r>
          </a:p>
        </p:txBody>
      </p:sp>
      <p:sp>
        <p:nvSpPr>
          <p:cNvPr id="7" name="右矢印 6"/>
          <p:cNvSpPr/>
          <p:nvPr/>
        </p:nvSpPr>
        <p:spPr>
          <a:xfrm>
            <a:off x="5830340" y="4435657"/>
            <a:ext cx="623455" cy="4559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751728" y="5320059"/>
            <a:ext cx="2031325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kumimoji="1" lang="ja-JP" altLang="en-US" sz="2400" b="1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プログラム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実行結果</a:t>
            </a: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21" y="3647254"/>
            <a:ext cx="5378100" cy="1789633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9276" y="4350442"/>
            <a:ext cx="2403195" cy="73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17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ソースコード </a:t>
            </a:r>
            <a:r>
              <a:rPr kumimoji="1" lang="en-US" altLang="ja-JP" dirty="0"/>
              <a:t>(source code)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5854" y="869347"/>
            <a:ext cx="7628355" cy="5333166"/>
          </a:xfrm>
        </p:spPr>
        <p:txBody>
          <a:bodyPr/>
          <a:lstStyle/>
          <a:p>
            <a:r>
              <a:rPr lang="ja-JP" altLang="en-US" b="1" dirty="0">
                <a:solidFill>
                  <a:srgbClr val="C00000"/>
                </a:solidFill>
              </a:rPr>
              <a:t>プログラム</a:t>
            </a:r>
            <a:r>
              <a:rPr lang="ja-JP" altLang="en-US" dirty="0"/>
              <a:t>を，何らかの</a:t>
            </a:r>
            <a:r>
              <a:rPr lang="ja-JP" altLang="en-US" b="1" dirty="0">
                <a:solidFill>
                  <a:srgbClr val="C00000"/>
                </a:solidFill>
              </a:rPr>
              <a:t>プログラミング言語</a:t>
            </a:r>
            <a:r>
              <a:rPr lang="ja-JP" altLang="en-US" dirty="0"/>
              <a:t>で書いたもの</a:t>
            </a:r>
            <a:endParaRPr lang="en-US" altLang="ja-JP" dirty="0"/>
          </a:p>
          <a:p>
            <a:r>
              <a:rPr lang="ja-JP" altLang="en-US" dirty="0"/>
              <a:t>「</a:t>
            </a:r>
            <a:r>
              <a:rPr lang="ja-JP" altLang="en-US" b="1" dirty="0"/>
              <a:t>ソフトウエアの設計図</a:t>
            </a:r>
            <a:r>
              <a:rPr lang="ja-JP" altLang="en-US" dirty="0"/>
              <a:t>」ということも．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b="1" u="sng" dirty="0">
                <a:solidFill>
                  <a:srgbClr val="FF0000"/>
                </a:solidFill>
              </a:rPr>
              <a:t>人間も読み書き，編集できる</a:t>
            </a:r>
            <a:endParaRPr lang="en-US" altLang="ja-JP" b="1" u="sng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12643" y="6259811"/>
            <a:ext cx="5985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100 × 200 </a:t>
            </a:r>
            <a:r>
              <a:rPr kumimoji="1" lang="ja-JP" altLang="en-US" sz="2400" dirty="0"/>
              <a:t>を計算する </a:t>
            </a:r>
            <a:r>
              <a:rPr kumimoji="1" lang="en-US" altLang="ja-JP" sz="2400" dirty="0"/>
              <a:t>Java </a:t>
            </a:r>
            <a:r>
              <a:rPr kumimoji="1" lang="ja-JP" altLang="en-US" sz="2400" dirty="0"/>
              <a:t>言語プログラム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7FE7AEE-AD93-01E3-CF7B-0218D0382E08}"/>
              </a:ext>
            </a:extLst>
          </p:cNvPr>
          <p:cNvSpPr txBox="1"/>
          <p:nvPr/>
        </p:nvSpPr>
        <p:spPr>
          <a:xfrm>
            <a:off x="1613701" y="3429000"/>
            <a:ext cx="5359078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400" dirty="0"/>
              <a:t>public class </a:t>
            </a:r>
            <a:r>
              <a:rPr lang="en-US" altLang="ja-JP" sz="2400" dirty="0" err="1"/>
              <a:t>YourClassNameHere</a:t>
            </a:r>
            <a:r>
              <a:rPr lang="en-US" altLang="ja-JP" sz="2400" dirty="0"/>
              <a:t> {</a:t>
            </a:r>
          </a:p>
          <a:p>
            <a:pPr marL="0" indent="0">
              <a:buNone/>
            </a:pPr>
            <a:r>
              <a:rPr lang="en-US" altLang="ja-JP" sz="2400" dirty="0"/>
              <a:t>    public static void main(String[] </a:t>
            </a:r>
            <a:r>
              <a:rPr lang="en-US" altLang="ja-JP" sz="2400" dirty="0" err="1"/>
              <a:t>args</a:t>
            </a:r>
            <a:r>
              <a:rPr lang="en-US" altLang="ja-JP" sz="2400" dirty="0"/>
              <a:t>) {</a:t>
            </a:r>
          </a:p>
          <a:p>
            <a:pPr marL="0" indent="0">
              <a:buNone/>
            </a:pPr>
            <a:r>
              <a:rPr lang="en-US" altLang="ja-JP" sz="2400" b="1" dirty="0"/>
              <a:t>        int x = 100;</a:t>
            </a:r>
          </a:p>
          <a:p>
            <a:pPr marL="0" indent="0">
              <a:buNone/>
            </a:pPr>
            <a:r>
              <a:rPr lang="en-US" altLang="ja-JP" sz="2400" b="1" dirty="0"/>
              <a:t>        int y = 200;</a:t>
            </a:r>
          </a:p>
          <a:p>
            <a:pPr marL="0" indent="0">
              <a:buNone/>
            </a:pPr>
            <a:r>
              <a:rPr lang="en-US" altLang="ja-JP" sz="2400" b="1" dirty="0"/>
              <a:t>        </a:t>
            </a:r>
            <a:r>
              <a:rPr lang="en-US" altLang="ja-JP" sz="2400" b="1" dirty="0" err="1"/>
              <a:t>System.out.println</a:t>
            </a:r>
            <a:r>
              <a:rPr lang="en-US" altLang="ja-JP" sz="2400" b="1" dirty="0"/>
              <a:t>(x + y);</a:t>
            </a:r>
          </a:p>
          <a:p>
            <a:pPr marL="0" indent="0">
              <a:buNone/>
            </a:pPr>
            <a:r>
              <a:rPr lang="en-US" altLang="ja-JP" sz="2400" dirty="0"/>
              <a:t>    }</a:t>
            </a:r>
          </a:p>
          <a:p>
            <a:pPr marL="0" indent="0">
              <a:buNone/>
            </a:pPr>
            <a:r>
              <a:rPr lang="en-US" altLang="ja-JP" sz="24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38024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dirty="0"/>
              <a:t>プログラムが役に立つ理由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55858" y="918677"/>
            <a:ext cx="8786613" cy="50206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プログラム次第で，様々な処理が可能．</a:t>
            </a:r>
            <a:endParaRPr lang="en-US" altLang="ja-JP" dirty="0"/>
          </a:p>
          <a:p>
            <a:pPr marL="0" indent="0">
              <a:buNone/>
            </a:pP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ja-JP" altLang="en-US" b="1" dirty="0"/>
              <a:t>プログラム</a:t>
            </a:r>
            <a:r>
              <a:rPr lang="ja-JP" altLang="en-US" dirty="0"/>
              <a:t>は，コンピュータでの様々な</a:t>
            </a:r>
            <a:r>
              <a:rPr lang="ja-JP" altLang="en-US" b="1" dirty="0"/>
              <a:t>処理</a:t>
            </a:r>
            <a:r>
              <a:rPr lang="ja-JP" altLang="en-US" dirty="0"/>
              <a:t>を</a:t>
            </a:r>
            <a:r>
              <a:rPr lang="ja-JP" altLang="en-US" b="1" u="sng" dirty="0">
                <a:solidFill>
                  <a:srgbClr val="FF0000"/>
                </a:solidFill>
              </a:rPr>
              <a:t>自動化</a:t>
            </a:r>
            <a:r>
              <a:rPr lang="ja-JP" altLang="en-US" dirty="0"/>
              <a:t>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</a:t>
            </a:r>
            <a:r>
              <a:rPr lang="ja-JP" altLang="en-US" b="1" dirty="0"/>
              <a:t>プログラム</a:t>
            </a:r>
            <a:r>
              <a:rPr lang="ja-JP" altLang="en-US" dirty="0"/>
              <a:t>の</a:t>
            </a:r>
            <a:r>
              <a:rPr lang="ja-JP" altLang="en-US" b="1" dirty="0"/>
              <a:t>ソースコード</a:t>
            </a:r>
            <a:r>
              <a:rPr lang="ja-JP" altLang="en-US" dirty="0"/>
              <a:t>は，</a:t>
            </a:r>
            <a:r>
              <a:rPr lang="ja-JP" altLang="en-US" b="1" u="sng" dirty="0">
                <a:solidFill>
                  <a:srgbClr val="FF0000"/>
                </a:solidFill>
              </a:rPr>
              <a:t>作業記録</a:t>
            </a:r>
            <a:r>
              <a:rPr lang="ja-JP" altLang="en-US" dirty="0"/>
              <a:t>としても使うことができる．</a:t>
            </a:r>
            <a:r>
              <a:rPr lang="ja-JP" altLang="en-US" b="1" u="sng" dirty="0">
                <a:solidFill>
                  <a:srgbClr val="FF0000"/>
                </a:solidFill>
              </a:rPr>
              <a:t>いつでも再現できる</a:t>
            </a:r>
            <a:r>
              <a:rPr lang="ja-JP" altLang="en-US" dirty="0"/>
              <a:t>．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④ </a:t>
            </a:r>
            <a:r>
              <a:rPr lang="ja-JP" altLang="en-US" b="1" dirty="0"/>
              <a:t>プログラム</a:t>
            </a:r>
            <a:r>
              <a:rPr lang="ja-JP" altLang="en-US" dirty="0"/>
              <a:t>中の</a:t>
            </a:r>
            <a:r>
              <a:rPr lang="ja-JP" altLang="en-US" b="1" u="sng" dirty="0">
                <a:solidFill>
                  <a:srgbClr val="FF0000"/>
                </a:solidFill>
              </a:rPr>
              <a:t>値などを変えて再実行</a:t>
            </a:r>
            <a:r>
              <a:rPr lang="ja-JP" altLang="en-US" dirty="0"/>
              <a:t>も簡単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743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4A11C103-4493-46AF-838D-F7407C19E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156" y="4381196"/>
            <a:ext cx="5452712" cy="225131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/>
              <a:t>の起動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5" y="971195"/>
            <a:ext cx="8678719" cy="50068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dirty="0"/>
              <a:t>① </a:t>
            </a:r>
            <a:r>
              <a:rPr lang="ja-JP" altLang="en-US" b="1" dirty="0"/>
              <a:t>ウェブブラウザ</a:t>
            </a:r>
            <a:r>
              <a:rPr lang="ja-JP" altLang="en-US" dirty="0"/>
              <a:t>を起動する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</a:t>
            </a:r>
            <a:r>
              <a:rPr lang="en-US" altLang="ja-JP" b="1" dirty="0"/>
              <a:t>Java Tutor </a:t>
            </a:r>
            <a:r>
              <a:rPr lang="ja-JP" altLang="en-US" dirty="0"/>
              <a:t>を使いたいので，次の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http://</a:t>
            </a:r>
            <a:r>
              <a:rPr lang="en-US" altLang="ja-JP" b="1" dirty="0" err="1"/>
              <a:t>www.pythontutor.com</a:t>
            </a:r>
            <a:r>
              <a:rPr lang="en-US" altLang="ja-JP" b="1" dirty="0"/>
              <a:t>/</a:t>
            </a:r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③ 「</a:t>
            </a:r>
            <a:r>
              <a:rPr lang="en-US" altLang="ja-JP" b="1" dirty="0"/>
              <a:t>Java</a:t>
            </a:r>
            <a:r>
              <a:rPr lang="ja-JP" altLang="en-US" dirty="0"/>
              <a:t>」をクリック　⇒ </a:t>
            </a:r>
            <a:r>
              <a:rPr lang="ja-JP" altLang="en-US" b="1" dirty="0"/>
              <a:t>編集画面</a:t>
            </a:r>
            <a:r>
              <a:rPr lang="ja-JP" altLang="en-US" dirty="0"/>
              <a:t>が開く　　</a:t>
            </a:r>
            <a:endParaRPr lang="en-US" altLang="ja-JP" dirty="0"/>
          </a:p>
        </p:txBody>
      </p:sp>
      <p:sp>
        <p:nvSpPr>
          <p:cNvPr id="10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ED950E6-79B1-88B3-39D0-D6A663465B5D}"/>
              </a:ext>
            </a:extLst>
          </p:cNvPr>
          <p:cNvSpPr/>
          <p:nvPr/>
        </p:nvSpPr>
        <p:spPr>
          <a:xfrm>
            <a:off x="4737461" y="5506851"/>
            <a:ext cx="738118" cy="3420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0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F100C7CB-B493-BF1F-EF73-DF9F883C7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787" y="4254773"/>
            <a:ext cx="2365501" cy="182695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4F64D8F-E460-4AEA-411D-0AB2D6C82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14" y="681021"/>
            <a:ext cx="3194214" cy="31021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31AA0F7E-E836-5149-588E-F0473225A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6725" y="996687"/>
            <a:ext cx="3286294" cy="257188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Java Tutor </a:t>
            </a:r>
            <a:r>
              <a:rPr lang="ja-JP" altLang="en-US" dirty="0" err="1"/>
              <a:t>での</a:t>
            </a:r>
            <a:r>
              <a:rPr lang="ja-JP" altLang="en-US" dirty="0"/>
              <a:t>プログラム実行手順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70705" y="3336297"/>
            <a:ext cx="1320220" cy="44685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3" name="右矢印 12"/>
          <p:cNvSpPr/>
          <p:nvPr/>
        </p:nvSpPr>
        <p:spPr>
          <a:xfrm>
            <a:off x="4087149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879344" y="859638"/>
            <a:ext cx="2948990" cy="1149629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8123063" y="1614948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6147914" y="5262289"/>
            <a:ext cx="1003736" cy="33454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18" name="コンテンツ プレースホルダー 2"/>
          <p:cNvSpPr txBox="1">
            <a:spLocks/>
          </p:cNvSpPr>
          <p:nvPr/>
        </p:nvSpPr>
        <p:spPr>
          <a:xfrm>
            <a:off x="26739" y="3844210"/>
            <a:ext cx="4767836" cy="7068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(1)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Visualize Execution</a:t>
            </a:r>
            <a:r>
              <a:rPr lang="ja-JP" altLang="en-US" sz="2400" dirty="0">
                <a:latin typeface="Arial" panose="020B0604020202020204" pitchFamily="34" charset="0"/>
              </a:rPr>
              <a:t>」をクリックして</a:t>
            </a:r>
            <a:r>
              <a:rPr lang="ja-JP" altLang="en-US" sz="2400" b="1" dirty="0">
                <a:latin typeface="Arial" panose="020B0604020202020204" pitchFamily="34" charset="0"/>
              </a:rPr>
              <a:t>実行画面</a:t>
            </a:r>
            <a:r>
              <a:rPr lang="ja-JP" altLang="en-US" sz="2400" dirty="0">
                <a:latin typeface="Arial" panose="020B0604020202020204" pitchFamily="34" charset="0"/>
              </a:rPr>
              <a:t>に切り替える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19" name="コンテンツ プレースホルダー 2"/>
          <p:cNvSpPr txBox="1">
            <a:spLocks/>
          </p:cNvSpPr>
          <p:nvPr/>
        </p:nvSpPr>
        <p:spPr>
          <a:xfrm>
            <a:off x="5060115" y="3900275"/>
            <a:ext cx="4288086" cy="790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(2)</a:t>
            </a:r>
            <a:r>
              <a:rPr lang="ja-JP" altLang="en-US" sz="2400" dirty="0">
                <a:latin typeface="Arial" panose="020B0604020202020204" pitchFamily="34" charset="0"/>
              </a:rPr>
              <a:t>「</a:t>
            </a:r>
            <a:r>
              <a:rPr lang="en-US" altLang="ja-JP" sz="2400" b="1" dirty="0">
                <a:latin typeface="Arial" panose="020B0604020202020204" pitchFamily="34" charset="0"/>
              </a:rPr>
              <a:t>Last</a:t>
            </a:r>
            <a:r>
              <a:rPr lang="ja-JP" altLang="en-US" sz="2400" dirty="0">
                <a:latin typeface="Arial" panose="020B0604020202020204" pitchFamily="34" charset="0"/>
              </a:rPr>
              <a:t>」をクリック．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2" name="コンテンツ プレースホルダー 2"/>
          <p:cNvSpPr txBox="1">
            <a:spLocks/>
          </p:cNvSpPr>
          <p:nvPr/>
        </p:nvSpPr>
        <p:spPr>
          <a:xfrm>
            <a:off x="757830" y="6302804"/>
            <a:ext cx="3535591" cy="555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5000"/>
              </a:lnSpc>
              <a:buFont typeface="Arial" panose="020B0604020202020204" pitchFamily="34" charset="0"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(3)</a:t>
            </a:r>
            <a:r>
              <a:rPr lang="ja-JP" altLang="en-US" sz="2400" dirty="0">
                <a:latin typeface="Arial" panose="020B0604020202020204" pitchFamily="34" charset="0"/>
              </a:rPr>
              <a:t> </a:t>
            </a:r>
            <a:r>
              <a:rPr lang="ja-JP" altLang="en-US" sz="2400" b="1" u="sng" dirty="0">
                <a:latin typeface="Arial" panose="020B0604020202020204" pitchFamily="34" charset="0"/>
              </a:rPr>
              <a:t>実行結果を確認</a:t>
            </a:r>
            <a:r>
              <a:rPr lang="ja-JP" altLang="en-US" sz="2400" dirty="0">
                <a:latin typeface="Arial" panose="020B0604020202020204" pitchFamily="34" charset="0"/>
              </a:rPr>
              <a:t>する．</a:t>
            </a: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23" name="右矢印 22"/>
          <p:cNvSpPr/>
          <p:nvPr/>
        </p:nvSpPr>
        <p:spPr>
          <a:xfrm>
            <a:off x="4414935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6" name="右矢印 25"/>
          <p:cNvSpPr/>
          <p:nvPr/>
        </p:nvSpPr>
        <p:spPr>
          <a:xfrm>
            <a:off x="730619" y="4889607"/>
            <a:ext cx="379640" cy="864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B03CA64-8A7B-4BAF-8186-CFF3A92AE959}"/>
              </a:ext>
            </a:extLst>
          </p:cNvPr>
          <p:cNvSpPr txBox="1"/>
          <p:nvPr/>
        </p:nvSpPr>
        <p:spPr>
          <a:xfrm>
            <a:off x="5472223" y="60817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9F44D06-D09A-4A57-8467-778ED6D28523}"/>
              </a:ext>
            </a:extLst>
          </p:cNvPr>
          <p:cNvSpPr txBox="1"/>
          <p:nvPr/>
        </p:nvSpPr>
        <p:spPr>
          <a:xfrm>
            <a:off x="4414935" y="6081730"/>
            <a:ext cx="4052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(4)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</a:t>
            </a:r>
            <a:r>
              <a:rPr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Edit this code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」をクリックして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編集画面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に戻る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4A10BD86-7358-421F-AEB2-A8BB8BBDFF7F}"/>
              </a:ext>
            </a:extLst>
          </p:cNvPr>
          <p:cNvSpPr/>
          <p:nvPr/>
        </p:nvSpPr>
        <p:spPr>
          <a:xfrm>
            <a:off x="6840977" y="3136871"/>
            <a:ext cx="726361" cy="31977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62350835-17D3-9FA1-F012-41726681F1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472" y="4612158"/>
            <a:ext cx="1870171" cy="168601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813512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B75E73-17EC-4008-BD5F-EDC650E90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/>
              <a:t>Java Tutor </a:t>
            </a:r>
            <a:r>
              <a:rPr kumimoji="1" lang="ja-JP" altLang="en-US" dirty="0"/>
              <a:t>使用上の注意点</a:t>
            </a:r>
            <a:r>
              <a:rPr lang="ja-JP" altLang="en-US" dirty="0"/>
              <a:t>①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7BF3833-AD59-4C44-ABF0-F8B10806C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1741559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b="1" dirty="0"/>
              <a:t>実行画面で，次のような</a:t>
            </a:r>
            <a:r>
              <a:rPr kumimoji="1" lang="ja-JP" altLang="en-US" b="1" dirty="0">
                <a:solidFill>
                  <a:srgbClr val="FF0000"/>
                </a:solidFill>
              </a:rPr>
              <a:t>赤の表示</a:t>
            </a:r>
            <a:r>
              <a:rPr kumimoji="1" lang="ja-JP" altLang="en-US" b="1" dirty="0"/>
              <a:t>が出ることがある </a:t>
            </a:r>
            <a:r>
              <a:rPr kumimoji="1" lang="ja-JP" altLang="en-US" dirty="0"/>
              <a:t>→ </a:t>
            </a:r>
            <a:r>
              <a:rPr kumimoji="1" lang="ja-JP" altLang="en-US" b="1" dirty="0">
                <a:solidFill>
                  <a:srgbClr val="FF0000"/>
                </a:solidFill>
              </a:rPr>
              <a:t>無視</a:t>
            </a:r>
            <a:r>
              <a:rPr kumimoji="1" lang="ja-JP" altLang="en-US" dirty="0">
                <a:solidFill>
                  <a:srgbClr val="FF0000"/>
                </a:solidFill>
              </a:rPr>
              <a:t>してよい</a:t>
            </a:r>
            <a:endParaRPr kumimoji="1" lang="en-US" altLang="ja-JP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dirty="0"/>
              <a:t>　　過去の文法ミスに関する確認表示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　　邪魔なときは「</a:t>
            </a:r>
            <a:r>
              <a:rPr kumimoji="1" lang="en-US" altLang="ja-JP" b="1" dirty="0"/>
              <a:t>Close</a:t>
            </a:r>
            <a:r>
              <a:rPr kumimoji="1" lang="ja-JP" altLang="en-US" dirty="0"/>
              <a:t>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3C99B2-FC80-4BA6-A115-D6CAD7B3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687C7FF-36EE-49DD-8209-FB69C2CB74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15" y="2652813"/>
            <a:ext cx="7628823" cy="3507355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4244A5A-CEE3-47BB-BDE5-7126A05DDA89}"/>
              </a:ext>
            </a:extLst>
          </p:cNvPr>
          <p:cNvSpPr/>
          <p:nvPr/>
        </p:nvSpPr>
        <p:spPr>
          <a:xfrm>
            <a:off x="5421743" y="5481014"/>
            <a:ext cx="576000" cy="36633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 sz="135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51711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1457</TotalTime>
  <Words>1562</Words>
  <Application>Microsoft Office PowerPoint</Application>
  <PresentationFormat>画面に合わせる (4:3)</PresentationFormat>
  <Paragraphs>272</Paragraphs>
  <Slides>31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36" baseType="lpstr">
      <vt:lpstr>メイリオ</vt:lpstr>
      <vt:lpstr>游ゴシック</vt:lpstr>
      <vt:lpstr>Arial</vt:lpstr>
      <vt:lpstr>Calibri</vt:lpstr>
      <vt:lpstr>Office テーマ</vt:lpstr>
      <vt:lpstr>PowerPoint プレゼンテーション</vt:lpstr>
      <vt:lpstr>オブジェクト，メソッド，代入，変数</vt:lpstr>
      <vt:lpstr>アウトライン</vt:lpstr>
      <vt:lpstr>プログラミング (programming) </vt:lpstr>
      <vt:lpstr>ソースコード (source code)</vt:lpstr>
      <vt:lpstr>プログラムが役に立つ理由</vt:lpstr>
      <vt:lpstr>Java Tutor の起動</vt:lpstr>
      <vt:lpstr>Java Tutor でのプログラム実行手順</vt:lpstr>
      <vt:lpstr>Java Tutor 使用上の注意点①</vt:lpstr>
      <vt:lpstr>Java Tutor 使用上の注意点②</vt:lpstr>
      <vt:lpstr>2-1. オブジェクトとメソッド，引数，代入 </vt:lpstr>
      <vt:lpstr>オブジェクト</vt:lpstr>
      <vt:lpstr>オブジェクトとメソッド</vt:lpstr>
      <vt:lpstr>オブジェクトとメソッド</vt:lpstr>
      <vt:lpstr>PowerPoint プレゼンテーション</vt:lpstr>
      <vt:lpstr>メソッドの引数</vt:lpstr>
      <vt:lpstr>代入</vt:lpstr>
      <vt:lpstr>Java プログラムの書き方</vt:lpstr>
      <vt:lpstr>2-2．データの種類</vt:lpstr>
      <vt:lpstr>Java のデータの種類</vt:lpstr>
      <vt:lpstr>演習</vt:lpstr>
      <vt:lpstr>変数</vt:lpstr>
      <vt:lpstr>PowerPoint プレゼンテーション</vt:lpstr>
      <vt:lpstr>変数</vt:lpstr>
      <vt:lpstr>PowerPoint プレゼンテーション</vt:lpstr>
      <vt:lpstr>2-3. 制御</vt:lpstr>
      <vt:lpstr>制御</vt:lpstr>
      <vt:lpstr>条件分岐</vt:lpstr>
      <vt:lpstr>繰り返し（ループ）</vt:lpstr>
      <vt:lpstr>オブジェクト，メソッド，代入，変数</vt:lpstr>
      <vt:lpstr>関連ページ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の基本</dc:title>
  <dc:creator>kaneko kunihiko</dc:creator>
  <cp:lastModifiedBy>金子　邦彦</cp:lastModifiedBy>
  <cp:revision>140</cp:revision>
  <dcterms:created xsi:type="dcterms:W3CDTF">2019-11-02T00:06:04Z</dcterms:created>
  <dcterms:modified xsi:type="dcterms:W3CDTF">2024-12-03T13:02:17Z</dcterms:modified>
</cp:coreProperties>
</file>