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589" r:id="rId2"/>
    <p:sldId id="1321" r:id="rId3"/>
    <p:sldId id="1343" r:id="rId4"/>
    <p:sldId id="1044" r:id="rId5"/>
    <p:sldId id="1045" r:id="rId6"/>
    <p:sldId id="1248" r:id="rId7"/>
    <p:sldId id="594" r:id="rId8"/>
    <p:sldId id="1052" r:id="rId9"/>
    <p:sldId id="1026" r:id="rId10"/>
    <p:sldId id="967" r:id="rId11"/>
    <p:sldId id="968" r:id="rId12"/>
    <p:sldId id="970" r:id="rId13"/>
    <p:sldId id="972" r:id="rId14"/>
    <p:sldId id="1344" r:id="rId15"/>
    <p:sldId id="1028" r:id="rId16"/>
    <p:sldId id="1029" r:id="rId17"/>
    <p:sldId id="1032" r:id="rId18"/>
    <p:sldId id="1033" r:id="rId19"/>
    <p:sldId id="1034" r:id="rId20"/>
    <p:sldId id="1035" r:id="rId21"/>
    <p:sldId id="1036" r:id="rId22"/>
    <p:sldId id="1031" r:id="rId23"/>
    <p:sldId id="1345" r:id="rId24"/>
    <p:sldId id="1347" r:id="rId25"/>
    <p:sldId id="1010" r:id="rId26"/>
    <p:sldId id="1011" r:id="rId27"/>
    <p:sldId id="1012" r:id="rId28"/>
    <p:sldId id="1013" r:id="rId29"/>
    <p:sldId id="1014" r:id="rId30"/>
    <p:sldId id="1015" r:id="rId31"/>
    <p:sldId id="1016" r:id="rId32"/>
    <p:sldId id="1038" r:id="rId33"/>
    <p:sldId id="1039" r:id="rId34"/>
    <p:sldId id="1040" r:id="rId35"/>
    <p:sldId id="1018" r:id="rId36"/>
    <p:sldId id="1022" r:id="rId37"/>
    <p:sldId id="1346" r:id="rId38"/>
    <p:sldId id="1323" r:id="rId39"/>
    <p:sldId id="1324" r:id="rId40"/>
    <p:sldId id="1048" r:id="rId41"/>
    <p:sldId id="1049" r:id="rId42"/>
    <p:sldId id="1051" r:id="rId43"/>
    <p:sldId id="1050" r:id="rId44"/>
    <p:sldId id="1058" r:id="rId45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6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428E50-0EB0-4DBD-BA6B-DA8A200961E1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3969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  <p:sldLayoutId id="214748367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aw.i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draw.i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90" y="575000"/>
            <a:ext cx="5334428" cy="1591521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pi-17.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におけるオブジェクト指向設計と</a:t>
            </a:r>
            <a:r>
              <a:rPr lang="en-US" altLang="ja-JP" sz="2800" b="1" dirty="0">
                <a:solidFill>
                  <a:srgbClr val="C00000"/>
                </a:solidFill>
              </a:rPr>
              <a:t>UML</a:t>
            </a:r>
            <a:r>
              <a:rPr lang="ja-JP" altLang="en-US" sz="2800" b="1" dirty="0">
                <a:solidFill>
                  <a:srgbClr val="C00000"/>
                </a:solidFill>
              </a:rPr>
              <a:t>クラス図</a:t>
            </a: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90" y="2633240"/>
            <a:ext cx="5334428" cy="159152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トピックス：クラス定義，クラス階層，継承，</a:t>
            </a:r>
            <a:r>
              <a:rPr lang="en-US" altLang="ja-JP" sz="1800" dirty="0">
                <a:solidFill>
                  <a:schemeClr val="tx1"/>
                </a:solidFill>
              </a:rPr>
              <a:t>UML</a:t>
            </a:r>
            <a:r>
              <a:rPr lang="ja-JP" altLang="en-US" sz="1800" dirty="0">
                <a:solidFill>
                  <a:schemeClr val="tx1"/>
                </a:solidFill>
              </a:rPr>
              <a:t> のクラス図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クラス階層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5249" y="855722"/>
            <a:ext cx="6379822" cy="4161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クラス階層</a:t>
            </a:r>
            <a:r>
              <a:rPr lang="ja-JP" altLang="en-US" dirty="0"/>
              <a:t>とは，</a:t>
            </a:r>
            <a:r>
              <a:rPr lang="ja-JP" altLang="en-US" b="1" u="sng" dirty="0">
                <a:solidFill>
                  <a:srgbClr val="FF0000"/>
                </a:solidFill>
              </a:rPr>
              <a:t>複数のクラスが親子関係をなす</a:t>
            </a:r>
            <a:r>
              <a:rPr lang="ja-JP" altLang="en-US" dirty="0"/>
              <a:t>こと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25164" y="1934625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27416" y="3491948"/>
            <a:ext cx="131318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B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V="1">
            <a:off x="3135086" y="2527379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3602124" y="2516699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83680" y="3091838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419232" y="5081262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D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2226902" y="4116693"/>
            <a:ext cx="369167" cy="8689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2693940" y="4106013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75496" y="468115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558388" y="3491948"/>
            <a:ext cx="13308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クラス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C</a:t>
            </a:r>
            <a:endParaRPr kumimoji="1" lang="ja-JP" altLang="en-US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 flipV="1">
            <a:off x="4256310" y="2516699"/>
            <a:ext cx="622383" cy="839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511093" y="2491895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親</a:t>
            </a: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952239" y="3100512"/>
            <a:ext cx="441146" cy="4001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000" dirty="0">
                <a:latin typeface="Arial" panose="020B0604020202020204" pitchFamily="34" charset="0"/>
                <a:ea typeface="メイリオ" panose="020B0604030504040204" pitchFamily="50" charset="-128"/>
              </a:rPr>
              <a:t>子</a:t>
            </a:r>
          </a:p>
        </p:txBody>
      </p:sp>
    </p:spTree>
    <p:extLst>
      <p:ext uri="{BB962C8B-B14F-4D97-AF65-F5344CB8AC3E}">
        <p14:creationId xmlns:p14="http://schemas.microsoft.com/office/powerpoint/2010/main" val="2565269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継承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928" y="1095971"/>
            <a:ext cx="8719027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継承</a:t>
            </a:r>
            <a:r>
              <a:rPr lang="ja-JP" altLang="en-US" dirty="0"/>
              <a:t>とは，</a:t>
            </a:r>
            <a:r>
              <a:rPr lang="ja-JP" altLang="en-US" b="1" dirty="0">
                <a:solidFill>
                  <a:srgbClr val="C00000"/>
                </a:solidFill>
              </a:rPr>
              <a:t>スーパークラス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を</a:t>
            </a:r>
            <a:r>
              <a:rPr lang="ja-JP" altLang="en-US" b="1" dirty="0">
                <a:solidFill>
                  <a:srgbClr val="C00000"/>
                </a:solidFill>
              </a:rPr>
              <a:t>サブクラス</a:t>
            </a:r>
            <a:r>
              <a:rPr lang="ja-JP" altLang="en-US" dirty="0"/>
              <a:t>が</a:t>
            </a:r>
            <a:r>
              <a:rPr lang="ja-JP" altLang="en-US" b="1" u="sng" dirty="0">
                <a:solidFill>
                  <a:srgbClr val="FF0000"/>
                </a:solidFill>
              </a:rPr>
              <a:t>受け継ぐ</a:t>
            </a:r>
            <a:r>
              <a:rPr lang="ja-JP" altLang="en-US" dirty="0"/>
              <a:t>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2996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クラスの類似性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類似した２つの</a:t>
            </a:r>
            <a:r>
              <a:rPr lang="ja-JP" altLang="en-US" b="1" dirty="0">
                <a:solidFill>
                  <a:srgbClr val="FF0000"/>
                </a:solidFill>
              </a:rPr>
              <a:t>クラス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Ball					Circle</a:t>
            </a:r>
          </a:p>
          <a:p>
            <a:pPr marL="0" indent="0">
              <a:buNone/>
            </a:pPr>
            <a:r>
              <a:rPr lang="ja-JP" altLang="en-US" dirty="0"/>
              <a:t>属性</a:t>
            </a:r>
            <a:r>
              <a:rPr lang="en-US" altLang="ja-JP" dirty="0"/>
              <a:t>					</a:t>
            </a:r>
            <a:r>
              <a:rPr lang="ja-JP" altLang="en-US" dirty="0"/>
              <a:t>属性 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x					</a:t>
            </a:r>
            <a:r>
              <a:rPr lang="ja-JP" altLang="en-US" dirty="0"/>
              <a:t>  </a:t>
            </a:r>
            <a:r>
              <a:rPr lang="en-US" altLang="ja-JP" dirty="0"/>
              <a:t>x</a:t>
            </a:r>
          </a:p>
          <a:p>
            <a:pPr marL="0" indent="0">
              <a:buNone/>
            </a:pPr>
            <a:r>
              <a:rPr lang="en-US" altLang="ja-JP" dirty="0"/>
              <a:t>  y					  y</a:t>
            </a:r>
          </a:p>
          <a:p>
            <a:pPr marL="0" indent="0">
              <a:buNone/>
            </a:pPr>
            <a:r>
              <a:rPr lang="en-US" altLang="ja-JP" dirty="0"/>
              <a:t>  color				</a:t>
            </a:r>
            <a:r>
              <a:rPr lang="ja-JP" altLang="en-US" dirty="0"/>
              <a:t>  </a:t>
            </a:r>
            <a:r>
              <a:rPr lang="en-US" altLang="ja-JP" dirty="0"/>
              <a:t>color</a:t>
            </a:r>
          </a:p>
          <a:p>
            <a:pPr marL="0" indent="0">
              <a:buNone/>
            </a:pPr>
            <a:r>
              <a:rPr lang="en-US" altLang="ja-JP" dirty="0"/>
              <a:t>					</a:t>
            </a:r>
            <a:r>
              <a:rPr lang="ja-JP" altLang="en-US" dirty="0"/>
              <a:t>  </a:t>
            </a:r>
            <a:r>
              <a:rPr lang="en-US" altLang="ja-JP" dirty="0"/>
              <a:t>r</a:t>
            </a:r>
          </a:p>
          <a:p>
            <a:pPr marL="0" indent="0">
              <a:buNone/>
            </a:pPr>
            <a:r>
              <a:rPr lang="ja-JP" altLang="en-US" dirty="0"/>
              <a:t>メソッド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move				</a:t>
            </a:r>
            <a:r>
              <a:rPr lang="ja-JP" altLang="en-US" dirty="0"/>
              <a:t>  </a:t>
            </a:r>
            <a:r>
              <a:rPr lang="en-US" altLang="ja-JP" dirty="0"/>
              <a:t>move</a:t>
            </a:r>
          </a:p>
          <a:p>
            <a:pPr marL="0" indent="0">
              <a:buNone/>
            </a:pPr>
            <a:r>
              <a:rPr lang="en-US" altLang="ja-JP" dirty="0"/>
              <a:t>  reset				</a:t>
            </a:r>
            <a:r>
              <a:rPr lang="ja-JP" altLang="en-US" dirty="0"/>
              <a:t>  </a:t>
            </a:r>
            <a:r>
              <a:rPr lang="en-US" altLang="ja-JP" dirty="0"/>
              <a:t>reset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5471" y="5327117"/>
            <a:ext cx="2401037" cy="111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824689" y="5271650"/>
            <a:ext cx="2401037" cy="1114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4824689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265471" y="2385644"/>
            <a:ext cx="2401037" cy="23515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左右矢印 10"/>
          <p:cNvSpPr/>
          <p:nvPr/>
        </p:nvSpPr>
        <p:spPr>
          <a:xfrm>
            <a:off x="3067732" y="5590372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59084" y="6196113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メソッドの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名前も</a:t>
            </a:r>
            <a:endParaRPr kumimoji="1" lang="en-US" altLang="ja-JP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中身も全く同じ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とする</a:t>
            </a:r>
            <a:endParaRPr kumimoji="1"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64953" y="4260514"/>
            <a:ext cx="6463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r </a:t>
            </a:r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の有り無しが</a:t>
            </a:r>
            <a:endParaRPr kumimoji="1" lang="en-US" altLang="ja-JP" b="1" dirty="0">
              <a:solidFill>
                <a:srgbClr val="FF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違う</a:t>
            </a:r>
          </a:p>
        </p:txBody>
      </p:sp>
      <p:sp>
        <p:nvSpPr>
          <p:cNvPr id="14" name="左右矢印 10">
            <a:extLst>
              <a:ext uri="{FF2B5EF4-FFF2-40B4-BE49-F238E27FC236}">
                <a16:creationId xmlns:a16="http://schemas.microsoft.com/office/drawing/2014/main" id="{AAB102BA-F886-4089-B594-B1A76EC90DC2}"/>
              </a:ext>
            </a:extLst>
          </p:cNvPr>
          <p:cNvSpPr/>
          <p:nvPr/>
        </p:nvSpPr>
        <p:spPr>
          <a:xfrm>
            <a:off x="3067731" y="3061461"/>
            <a:ext cx="1355733" cy="47753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F9B9BA4-B67C-47AF-BD69-E948031E8ECD}"/>
              </a:ext>
            </a:extLst>
          </p:cNvPr>
          <p:cNvSpPr txBox="1"/>
          <p:nvPr/>
        </p:nvSpPr>
        <p:spPr>
          <a:xfrm>
            <a:off x="2759084" y="3669321"/>
            <a:ext cx="1107996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x, y, color</a:t>
            </a:r>
            <a:r>
              <a:rPr kumimoji="1" lang="ja-JP" altLang="en-US" dirty="0">
                <a:latin typeface="Arial" panose="020B0604020202020204" pitchFamily="34" charset="0"/>
                <a:ea typeface="メイリオ" panose="020B0604030504040204" pitchFamily="50" charset="-128"/>
              </a:rPr>
              <a:t> は</a:t>
            </a:r>
            <a:r>
              <a:rPr kumimoji="1" lang="ja-JP" altLang="en-US" b="1" dirty="0">
                <a:latin typeface="Arial" panose="020B0604020202020204" pitchFamily="34" charset="0"/>
                <a:ea typeface="メイリオ" panose="020B0604030504040204" pitchFamily="50" charset="-128"/>
              </a:rPr>
              <a:t>同じ</a:t>
            </a:r>
          </a:p>
        </p:txBody>
      </p:sp>
    </p:spTree>
    <p:extLst>
      <p:ext uri="{BB962C8B-B14F-4D97-AF65-F5344CB8AC3E}">
        <p14:creationId xmlns:p14="http://schemas.microsoft.com/office/powerpoint/2010/main" val="3019236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クラスの親子関係</a:t>
            </a:r>
          </a:p>
        </p:txBody>
      </p:sp>
      <p:sp>
        <p:nvSpPr>
          <p:cNvPr id="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4399" y="5236584"/>
            <a:ext cx="3693265" cy="1422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クラス名 </a:t>
            </a:r>
            <a:r>
              <a:rPr lang="en-US" altLang="ja-JP" sz="2400" b="1" dirty="0"/>
              <a:t>Ball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属性 </a:t>
            </a:r>
            <a:r>
              <a:rPr lang="en-US" altLang="ja-JP" sz="2400" b="1" dirty="0"/>
              <a:t>x, y, color</a:t>
            </a:r>
          </a:p>
          <a:p>
            <a:pPr marL="0" indent="0">
              <a:buNone/>
            </a:pPr>
            <a:r>
              <a:rPr lang="en-US" altLang="ja-JP" sz="2400" dirty="0"/>
              <a:t>  </a:t>
            </a:r>
            <a:r>
              <a:rPr lang="ja-JP" altLang="en-US" sz="2400" dirty="0"/>
              <a:t>メソッド </a:t>
            </a:r>
            <a:r>
              <a:rPr lang="en-US" altLang="ja-JP" sz="2400" b="1" dirty="0"/>
              <a:t>move, reset</a:t>
            </a:r>
            <a:endParaRPr lang="ja-JP" altLang="en-US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383252" y="3100747"/>
            <a:ext cx="4906108" cy="108606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クラス名 </a:t>
            </a:r>
            <a:r>
              <a:rPr lang="en-US" altLang="ja-JP" sz="2400" b="1" dirty="0">
                <a:latin typeface="Arial" panose="020B0604020202020204" pitchFamily="34" charset="0"/>
              </a:rPr>
              <a:t>Circle</a:t>
            </a:r>
          </a:p>
          <a:p>
            <a:pPr marL="0" indent="0"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属性 </a:t>
            </a:r>
            <a:r>
              <a:rPr lang="en-US" altLang="ja-JP" sz="2400" b="1" dirty="0">
                <a:latin typeface="Arial" panose="020B0604020202020204" pitchFamily="34" charset="0"/>
              </a:rPr>
              <a:t>x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  <a:r>
              <a:rPr lang="en-US" altLang="ja-JP" sz="2400" b="1" dirty="0">
                <a:latin typeface="Arial" panose="020B0604020202020204" pitchFamily="34" charset="0"/>
              </a:rPr>
              <a:t>y</a:t>
            </a:r>
            <a:r>
              <a:rPr lang="en-US" altLang="ja-JP" sz="2400" dirty="0">
                <a:latin typeface="Arial" panose="020B0604020202020204" pitchFamily="34" charset="0"/>
              </a:rPr>
              <a:t>, </a:t>
            </a:r>
            <a:r>
              <a:rPr lang="en-US" altLang="ja-JP" sz="2400" b="1" dirty="0">
                <a:latin typeface="Arial" panose="020B0604020202020204" pitchFamily="34" charset="0"/>
              </a:rPr>
              <a:t>color,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</a:p>
          <a:p>
            <a:pPr marL="0" indent="0"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  </a:t>
            </a:r>
            <a:r>
              <a:rPr lang="ja-JP" altLang="en-US" sz="2400" dirty="0">
                <a:latin typeface="Arial" panose="020B0604020202020204" pitchFamily="34" charset="0"/>
              </a:rPr>
              <a:t>メソッド</a:t>
            </a:r>
            <a:r>
              <a:rPr lang="ja-JP" altLang="en-US" sz="2400" b="1" dirty="0">
                <a:latin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</a:rPr>
              <a:t>move, reset</a:t>
            </a:r>
            <a:endParaRPr lang="ja-JP" altLang="en-US" sz="2000" b="1" dirty="0">
              <a:latin typeface="Arial" panose="020B060402020202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4383252" y="4585522"/>
            <a:ext cx="4234296" cy="108607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dirty="0">
                <a:latin typeface="Arial" panose="020B0604020202020204" pitchFamily="34" charset="0"/>
              </a:rPr>
              <a:t>クラス </a:t>
            </a:r>
            <a:r>
              <a:rPr lang="en-US" altLang="ja-JP" sz="2400" b="1" dirty="0">
                <a:latin typeface="Arial" panose="020B0604020202020204" pitchFamily="34" charset="0"/>
              </a:rPr>
              <a:t>Circle </a:t>
            </a:r>
            <a:r>
              <a:rPr lang="ja-JP" altLang="en-US" sz="2400" dirty="0">
                <a:latin typeface="Arial" panose="020B0604020202020204" pitchFamily="34" charset="0"/>
              </a:rPr>
              <a:t>は，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親クラス</a:t>
            </a:r>
            <a:r>
              <a:rPr lang="ja-JP" altLang="en-US" sz="2400" dirty="0">
                <a:latin typeface="Arial" panose="020B0604020202020204" pitchFamily="34" charset="0"/>
              </a:rPr>
              <a:t>であるクラス </a:t>
            </a:r>
            <a:r>
              <a:rPr lang="en-US" altLang="ja-JP" sz="2400" b="1" dirty="0">
                <a:latin typeface="Arial" panose="020B0604020202020204" pitchFamily="34" charset="0"/>
              </a:rPr>
              <a:t>Ball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ja-JP" altLang="en-US" sz="2400" dirty="0">
                <a:latin typeface="Arial" panose="020B0604020202020204" pitchFamily="34" charset="0"/>
              </a:rPr>
              <a:t>の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属性</a:t>
            </a:r>
            <a:r>
              <a:rPr lang="ja-JP" altLang="en-US" sz="2400" dirty="0">
                <a:latin typeface="Arial" panose="020B0604020202020204" pitchFamily="34" charset="0"/>
              </a:rPr>
              <a:t>と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を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継承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674" y="604242"/>
            <a:ext cx="4007331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String color;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Ball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(double x, double y, String color)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this.color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color;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void move(double xx, double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+ xx;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+ </a:t>
            </a:r>
            <a:r>
              <a:rPr lang="en-US" altLang="ja-JP" dirty="0" err="1">
                <a:latin typeface="Arial" panose="020B0604020202020204" pitchFamily="34" charset="0"/>
                <a:ea typeface="メイリオ" panose="020B0604030504040204" pitchFamily="50" charset="-128"/>
              </a:rPr>
              <a:t>yy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void reset() {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this.x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= x;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this.y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y;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pPr>
              <a:lnSpc>
                <a:spcPct val="80000"/>
              </a:lnSpc>
            </a:pP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57664" y="604242"/>
            <a:ext cx="4919662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noAutofit/>
          </a:bodyPr>
          <a:lstStyle/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class </a:t>
            </a:r>
            <a:r>
              <a:rPr lang="en-US" altLang="ja-JP" b="1" dirty="0">
                <a:latin typeface="Arial" panose="020B0604020202020204" pitchFamily="34" charset="0"/>
                <a:ea typeface="メイリオ" panose="020B0604030504040204" pitchFamily="50" charset="-128"/>
              </a:rPr>
              <a:t>Circle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extends Ball 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{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double r;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public Circle(double x, double y, String color, double r) {</a:t>
            </a:r>
          </a:p>
          <a:p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supUML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(x, y, color);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  </a:t>
            </a:r>
            <a:r>
              <a:rPr lang="en-US" altLang="ja-JP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this.r</a:t>
            </a:r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= r;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  }</a:t>
            </a:r>
          </a:p>
          <a:p>
            <a:r>
              <a:rPr lang="en-US" altLang="ja-JP" dirty="0">
                <a:latin typeface="Arial" panose="020B0604020202020204" pitchFamily="34" charset="0"/>
                <a:ea typeface="メイリオ" panose="020B0604030504040204" pitchFamily="50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4188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17-2. UML </a:t>
            </a:r>
            <a:r>
              <a:rPr lang="ja-JP" altLang="en-US" dirty="0"/>
              <a:t>のクラス図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130803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1171D6-9CB4-4BE9-87D6-1C2A2D979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r>
              <a:rPr kumimoji="1" lang="ja-JP" altLang="en-US" dirty="0"/>
              <a:t> のクラス図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1308AFA-FB7E-4DFF-8441-233032697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6253"/>
            <a:ext cx="8942471" cy="5333166"/>
          </a:xfrm>
        </p:spPr>
        <p:txBody>
          <a:bodyPr>
            <a:normAutofit/>
          </a:bodyPr>
          <a:lstStyle/>
          <a:p>
            <a:r>
              <a:rPr lang="ja-JP" altLang="en-US" sz="2400" dirty="0"/>
              <a:t>プログラム（ソースコード）に関する</a:t>
            </a:r>
            <a:r>
              <a:rPr lang="ja-JP" altLang="en-US" sz="2400" b="1" dirty="0"/>
              <a:t>設計図の書き方の１つ</a:t>
            </a:r>
            <a:endParaRPr lang="en-US" altLang="ja-JP" sz="2400" b="1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と</a:t>
            </a:r>
            <a:r>
              <a:rPr kumimoji="1" lang="ja-JP" altLang="en-US" sz="2400" b="1" dirty="0"/>
              <a:t>相互関係</a:t>
            </a:r>
            <a:r>
              <a:rPr kumimoji="1" lang="ja-JP" altLang="en-US" sz="2400" dirty="0"/>
              <a:t>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の属性，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sz="2400" dirty="0"/>
              <a:t>の操作を書く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1AF0B9-1FD6-424D-B532-101E33CF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747E53B-0525-41BA-81F7-26DE333D6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66" y="2255518"/>
            <a:ext cx="5812015" cy="392390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2225921-A7B6-41EF-AF7E-513381FE57BB}"/>
              </a:ext>
            </a:extLst>
          </p:cNvPr>
          <p:cNvSpPr txBox="1"/>
          <p:nvPr/>
        </p:nvSpPr>
        <p:spPr>
          <a:xfrm>
            <a:off x="2403625" y="184775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026F74C-4ED4-472D-A880-3A5897150968}"/>
              </a:ext>
            </a:extLst>
          </p:cNvPr>
          <p:cNvSpPr txBox="1"/>
          <p:nvPr/>
        </p:nvSpPr>
        <p:spPr>
          <a:xfrm>
            <a:off x="5271151" y="184775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CFB000-BE0D-4DEC-8692-83BA719B18B2}"/>
              </a:ext>
            </a:extLst>
          </p:cNvPr>
          <p:cNvSpPr txBox="1"/>
          <p:nvPr/>
        </p:nvSpPr>
        <p:spPr>
          <a:xfrm>
            <a:off x="1228513" y="620590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B73CEEB-11FF-479B-B21B-176550315090}"/>
              </a:ext>
            </a:extLst>
          </p:cNvPr>
          <p:cNvSpPr txBox="1"/>
          <p:nvPr/>
        </p:nvSpPr>
        <p:spPr>
          <a:xfrm>
            <a:off x="3463937" y="589468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</a:p>
        </p:txBody>
      </p:sp>
      <p:sp>
        <p:nvSpPr>
          <p:cNvPr id="10" name="右中かっこ 9">
            <a:extLst>
              <a:ext uri="{FF2B5EF4-FFF2-40B4-BE49-F238E27FC236}">
                <a16:creationId xmlns:a16="http://schemas.microsoft.com/office/drawing/2014/main" id="{5E92C2C0-3850-4BB0-BFE0-D7B90E74E4D0}"/>
              </a:ext>
            </a:extLst>
          </p:cNvPr>
          <p:cNvSpPr/>
          <p:nvPr/>
        </p:nvSpPr>
        <p:spPr>
          <a:xfrm>
            <a:off x="6976647" y="2315007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中かっこ 10">
            <a:extLst>
              <a:ext uri="{FF2B5EF4-FFF2-40B4-BE49-F238E27FC236}">
                <a16:creationId xmlns:a16="http://schemas.microsoft.com/office/drawing/2014/main" id="{F5273EA8-1CEB-4436-8EAE-06507BA6AE90}"/>
              </a:ext>
            </a:extLst>
          </p:cNvPr>
          <p:cNvSpPr/>
          <p:nvPr/>
        </p:nvSpPr>
        <p:spPr>
          <a:xfrm>
            <a:off x="6976647" y="4024155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中かっこ 11">
            <a:extLst>
              <a:ext uri="{FF2B5EF4-FFF2-40B4-BE49-F238E27FC236}">
                <a16:creationId xmlns:a16="http://schemas.microsoft.com/office/drawing/2014/main" id="{F2C6596D-4EDE-4005-86E6-C5019FE41F57}"/>
              </a:ext>
            </a:extLst>
          </p:cNvPr>
          <p:cNvSpPr/>
          <p:nvPr/>
        </p:nvSpPr>
        <p:spPr>
          <a:xfrm>
            <a:off x="6965396" y="2790099"/>
            <a:ext cx="139104" cy="1186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DB621CB-0C17-4D57-BDC8-F54DB595AB85}"/>
              </a:ext>
            </a:extLst>
          </p:cNvPr>
          <p:cNvSpPr txBox="1"/>
          <p:nvPr/>
        </p:nvSpPr>
        <p:spPr>
          <a:xfrm>
            <a:off x="7139848" y="23094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クラス名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90405B2-3F17-4362-8F4E-61EDFAF923DC}"/>
              </a:ext>
            </a:extLst>
          </p:cNvPr>
          <p:cNvSpPr txBox="1"/>
          <p:nvPr/>
        </p:nvSpPr>
        <p:spPr>
          <a:xfrm>
            <a:off x="7253248" y="31981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5365D6-1B81-4025-9B76-6FDAAA7CBA60}"/>
              </a:ext>
            </a:extLst>
          </p:cNvPr>
          <p:cNvSpPr txBox="1"/>
          <p:nvPr/>
        </p:nvSpPr>
        <p:spPr>
          <a:xfrm>
            <a:off x="7253247" y="401358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</a:t>
            </a:r>
          </a:p>
        </p:txBody>
      </p:sp>
    </p:spTree>
    <p:extLst>
      <p:ext uri="{BB962C8B-B14F-4D97-AF65-F5344CB8AC3E}">
        <p14:creationId xmlns:p14="http://schemas.microsoft.com/office/powerpoint/2010/main" val="1968300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CB297-A059-463A-B0AD-078CE740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A151C-2E7F-4710-AC0B-8585DEC0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b="1" dirty="0">
                <a:solidFill>
                  <a:srgbClr val="C00000"/>
                </a:solidFill>
              </a:rPr>
              <a:t>UML</a:t>
            </a:r>
            <a:r>
              <a:rPr kumimoji="1" lang="en-US" altLang="ja-JP" b="1" dirty="0">
                <a:solidFill>
                  <a:srgbClr val="FF0000"/>
                </a:solidFill>
              </a:rPr>
              <a:t> </a:t>
            </a:r>
            <a:r>
              <a:rPr kumimoji="1" lang="ja-JP" altLang="en-US" b="1" dirty="0"/>
              <a:t>は，</a:t>
            </a:r>
            <a:r>
              <a:rPr kumimoji="1" lang="en-US" altLang="ja-JP" b="1" dirty="0"/>
              <a:t>Unified Modeling Language </a:t>
            </a:r>
            <a:r>
              <a:rPr kumimoji="1" lang="ja-JP" altLang="en-US" b="1" dirty="0"/>
              <a:t>のこと</a:t>
            </a:r>
            <a:endParaRPr kumimoji="1" lang="en-US" altLang="ja-JP" b="1" dirty="0"/>
          </a:p>
          <a:p>
            <a:r>
              <a:rPr lang="ja-JP" altLang="en-US" dirty="0"/>
              <a:t>モデリング（構造や，振る舞いや，インタラクション）の</a:t>
            </a:r>
            <a:r>
              <a:rPr lang="ja-JP" altLang="en-US" b="1" dirty="0"/>
              <a:t>書き方（表現）の方法を</a:t>
            </a:r>
            <a:r>
              <a:rPr lang="ja-JP" altLang="en-US" b="1" u="sng" dirty="0">
                <a:solidFill>
                  <a:srgbClr val="FF0000"/>
                </a:solidFill>
              </a:rPr>
              <a:t>統一</a:t>
            </a:r>
            <a:r>
              <a:rPr lang="ja-JP" altLang="en-US" dirty="0"/>
              <a:t>すること</a:t>
            </a:r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AE30E-E79C-4050-AD21-A36F891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255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859B9B-860D-4635-A4DE-65D7D42D3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問いかけ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DBB666-CD6C-4499-B25B-651C2A86A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170720" cy="5333166"/>
          </a:xfrm>
        </p:spPr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の</a:t>
            </a:r>
            <a:r>
              <a:rPr kumimoji="1" lang="ja-JP" altLang="en-US" b="1" dirty="0"/>
              <a:t>相互関係</a:t>
            </a:r>
            <a:r>
              <a:rPr kumimoji="1" lang="ja-JP" altLang="en-US" dirty="0"/>
              <a:t>には何があるのでしょうか？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親クラス</a:t>
            </a:r>
            <a:r>
              <a:rPr kumimoji="1" lang="ja-JP" altLang="en-US" dirty="0"/>
              <a:t>・</a:t>
            </a:r>
            <a:r>
              <a:rPr kumimoji="1" lang="ja-JP" altLang="en-US" b="1" dirty="0">
                <a:solidFill>
                  <a:srgbClr val="C00000"/>
                </a:solidFill>
              </a:rPr>
              <a:t>子クラス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b="1" dirty="0">
                <a:solidFill>
                  <a:srgbClr val="C00000"/>
                </a:solidFill>
              </a:rPr>
              <a:t>関連</a:t>
            </a:r>
            <a:r>
              <a:rPr lang="en-US" altLang="ja-JP" dirty="0"/>
              <a:t>: </a:t>
            </a:r>
            <a:r>
              <a:rPr kumimoji="1" lang="ja-JP" altLang="en-US" dirty="0"/>
              <a:t>ある</a:t>
            </a: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が，別の</a:t>
            </a:r>
            <a:r>
              <a:rPr kumimoji="1" lang="en-US" altLang="ja-JP" dirty="0"/>
              <a:t>	</a:t>
            </a:r>
          </a:p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　　　</a:t>
            </a:r>
            <a:r>
              <a:rPr kumimoji="1" lang="ja-JP" altLang="en-US" b="1" dirty="0">
                <a:solidFill>
                  <a:srgbClr val="C00000"/>
                </a:solidFill>
              </a:rPr>
              <a:t>クラス</a:t>
            </a:r>
            <a:r>
              <a:rPr kumimoji="1" lang="ja-JP" altLang="en-US" dirty="0"/>
              <a:t>の</a:t>
            </a:r>
            <a:r>
              <a:rPr kumimoji="1" lang="ja-JP" altLang="en-US" b="1" u="sng" dirty="0">
                <a:solidFill>
                  <a:srgbClr val="FF0000"/>
                </a:solidFill>
              </a:rPr>
              <a:t>振る舞いや属性を呼び出す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F0C94BC-FFBB-4574-A8F0-7E5839340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6927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親クラス・子クラス</a:t>
            </a:r>
            <a:endParaRPr kumimoji="1" lang="ja-JP" altLang="en-US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6DC6DC-126E-4912-9894-14136716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160" y="1612383"/>
            <a:ext cx="5812015" cy="3923901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77CE9BF-F7B5-43E0-8D4C-2D6389298697}"/>
              </a:ext>
            </a:extLst>
          </p:cNvPr>
          <p:cNvSpPr/>
          <p:nvPr/>
        </p:nvSpPr>
        <p:spPr>
          <a:xfrm>
            <a:off x="3048000" y="3059289"/>
            <a:ext cx="3172178" cy="14111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F46CE6-7CB3-483E-A234-E5407EE73DBE}"/>
              </a:ext>
            </a:extLst>
          </p:cNvPr>
          <p:cNvSpPr txBox="1"/>
          <p:nvPr/>
        </p:nvSpPr>
        <p:spPr>
          <a:xfrm>
            <a:off x="1055137" y="22981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親クラス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485CE1B-71D7-4950-BDAF-53F9C2C9163A}"/>
              </a:ext>
            </a:extLst>
          </p:cNvPr>
          <p:cNvSpPr txBox="1"/>
          <p:nvPr/>
        </p:nvSpPr>
        <p:spPr>
          <a:xfrm>
            <a:off x="1055137" y="474217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子クラス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89569E-DB51-4141-BA8E-2A970B3D17D0}"/>
              </a:ext>
            </a:extLst>
          </p:cNvPr>
          <p:cNvSpPr txBox="1"/>
          <p:nvPr/>
        </p:nvSpPr>
        <p:spPr>
          <a:xfrm>
            <a:off x="901248" y="3112668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三角の矢印</a:t>
            </a:r>
          </a:p>
        </p:txBody>
      </p:sp>
      <p:sp>
        <p:nvSpPr>
          <p:cNvPr id="10" name="二等辺三角形 9">
            <a:extLst>
              <a:ext uri="{FF2B5EF4-FFF2-40B4-BE49-F238E27FC236}">
                <a16:creationId xmlns:a16="http://schemas.microsoft.com/office/drawing/2014/main" id="{B6B068C0-ED2D-4A47-ADED-2C1E91EA3131}"/>
              </a:ext>
            </a:extLst>
          </p:cNvPr>
          <p:cNvSpPr/>
          <p:nvPr/>
        </p:nvSpPr>
        <p:spPr>
          <a:xfrm>
            <a:off x="1670756" y="3668889"/>
            <a:ext cx="321733" cy="197555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55E0FD9-C181-4C29-A256-71423A1C0015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831623" y="3866444"/>
            <a:ext cx="0" cy="53057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06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96DC6DC-126E-4912-9894-14136716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642" y="2204053"/>
            <a:ext cx="5812015" cy="3923901"/>
          </a:xfrm>
          <a:prstGeom prst="rect">
            <a:avLst/>
          </a:prstGeom>
        </p:spPr>
      </p:pic>
      <p:sp>
        <p:nvSpPr>
          <p:cNvPr id="5" name="楕円 4">
            <a:extLst>
              <a:ext uri="{FF2B5EF4-FFF2-40B4-BE49-F238E27FC236}">
                <a16:creationId xmlns:a16="http://schemas.microsoft.com/office/drawing/2014/main" id="{777CE9BF-F7B5-43E0-8D4C-2D6389298697}"/>
              </a:ext>
            </a:extLst>
          </p:cNvPr>
          <p:cNvSpPr/>
          <p:nvPr/>
        </p:nvSpPr>
        <p:spPr>
          <a:xfrm>
            <a:off x="4186056" y="2524059"/>
            <a:ext cx="2388061" cy="11802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A89569E-DB51-4141-BA8E-2A970B3D17D0}"/>
              </a:ext>
            </a:extLst>
          </p:cNvPr>
          <p:cNvSpPr txBox="1"/>
          <p:nvPr/>
        </p:nvSpPr>
        <p:spPr>
          <a:xfrm>
            <a:off x="2087872" y="610205"/>
            <a:ext cx="6955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「人」についてのデータ処理をするとき，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「住所」の属性や振る舞いを呼び出す場合がある</a:t>
            </a:r>
            <a:b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・「住んでいる」：呼び出す理由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0..1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」や「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」：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関連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多重度</a:t>
            </a:r>
          </a:p>
        </p:txBody>
      </p:sp>
    </p:spTree>
    <p:extLst>
      <p:ext uri="{BB962C8B-B14F-4D97-AF65-F5344CB8AC3E}">
        <p14:creationId xmlns:p14="http://schemas.microsoft.com/office/powerpoint/2010/main" val="329710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791734"/>
              </p:ext>
            </p:extLst>
          </p:nvPr>
        </p:nvGraphicFramePr>
        <p:xfrm>
          <a:off x="867727" y="887185"/>
          <a:ext cx="6987364" cy="3365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210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3311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154834"/>
                  </a:ext>
                </a:extLst>
              </a:tr>
              <a:tr h="431886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クラス定義，クラス階層，継承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23967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 </a:t>
                      </a:r>
                      <a:r>
                        <a:rPr kumimoji="1" lang="ja-JP" altLang="en-US" sz="2400" dirty="0"/>
                        <a:t>のクラス図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 </a:t>
                      </a:r>
                      <a:r>
                        <a:rPr kumimoji="1" lang="ja-JP" altLang="en-US" sz="2400" dirty="0"/>
                        <a:t>のクラス図に関する実演・演習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17-4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/>
                        <a:t>UML</a:t>
                      </a:r>
                      <a:r>
                        <a:rPr kumimoji="1" lang="ja-JP" altLang="en-US" sz="2400" dirty="0"/>
                        <a:t> のクラス図からの </a:t>
                      </a:r>
                      <a:r>
                        <a:rPr kumimoji="1" lang="en-US" altLang="ja-JP" sz="2400" dirty="0"/>
                        <a:t>Java </a:t>
                      </a:r>
                      <a:r>
                        <a:rPr kumimoji="1" lang="ja-JP" altLang="en-US" sz="2400" dirty="0"/>
                        <a:t>プログラム作成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037076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562107" y="4672552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562107" y="5376509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この授業では、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Java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1090365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EB1D5A-DD7B-4072-AC62-57404C66D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関連の多重度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8C7B27B-E87B-4F1A-A18B-44C29AEA0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471423B-C1AD-4BF3-89CA-8F4F7297F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1" y="1277369"/>
            <a:ext cx="3593058" cy="28643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4B92772-4AEE-4959-B55D-8C13567FA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91441"/>
            <a:ext cx="3493689" cy="1882259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5398C8-8109-49D7-BCEB-857684581AE4}"/>
              </a:ext>
            </a:extLst>
          </p:cNvPr>
          <p:cNvSpPr txBox="1"/>
          <p:nvPr/>
        </p:nvSpPr>
        <p:spPr>
          <a:xfrm>
            <a:off x="3916210" y="24811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D38A4D3-8838-4C31-A5ED-3FDEBFC50C0E}"/>
              </a:ext>
            </a:extLst>
          </p:cNvPr>
          <p:cNvSpPr txBox="1"/>
          <p:nvPr/>
        </p:nvSpPr>
        <p:spPr>
          <a:xfrm>
            <a:off x="8177740" y="2481157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住所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9BC8414-C4D2-4B3A-8B48-0D9F9820302A}"/>
              </a:ext>
            </a:extLst>
          </p:cNvPr>
          <p:cNvSpPr txBox="1"/>
          <p:nvPr/>
        </p:nvSpPr>
        <p:spPr>
          <a:xfrm>
            <a:off x="684556" y="4259134"/>
            <a:ext cx="736611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・１人の「人」には，住所は１つ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・住所は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誰もいなくなっても（引っ越しなど）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記録は残す．同居で複数人いても記録は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8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まとめない</a:t>
            </a:r>
            <a:endParaRPr kumimoji="1"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858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A3269-3E43-434F-A7D3-A2520DF73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クラス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C09795-E8D5-440A-9B24-8A62592F9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98C7FBB-2FB9-47C0-8D77-FCBEB4BE0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1841"/>
            <a:ext cx="5812015" cy="3923901"/>
          </a:xfrm>
          <a:prstGeom prst="rect">
            <a:avLst/>
          </a:prstGeom>
        </p:spPr>
      </p:pic>
      <p:sp>
        <p:nvSpPr>
          <p:cNvPr id="6" name="右中かっこ 5">
            <a:extLst>
              <a:ext uri="{FF2B5EF4-FFF2-40B4-BE49-F238E27FC236}">
                <a16:creationId xmlns:a16="http://schemas.microsoft.com/office/drawing/2014/main" id="{A980F0EB-A2CD-45AE-8C5A-467B2102536C}"/>
              </a:ext>
            </a:extLst>
          </p:cNvPr>
          <p:cNvSpPr/>
          <p:nvPr/>
        </p:nvSpPr>
        <p:spPr>
          <a:xfrm>
            <a:off x="5912835" y="1303712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69EE403C-547F-449C-B969-97998ACA0D03}"/>
              </a:ext>
            </a:extLst>
          </p:cNvPr>
          <p:cNvSpPr/>
          <p:nvPr/>
        </p:nvSpPr>
        <p:spPr>
          <a:xfrm>
            <a:off x="5912835" y="3012860"/>
            <a:ext cx="116601" cy="38662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F753BF72-1B90-4738-9A72-A5DA2C1DBADE}"/>
              </a:ext>
            </a:extLst>
          </p:cNvPr>
          <p:cNvSpPr/>
          <p:nvPr/>
        </p:nvSpPr>
        <p:spPr>
          <a:xfrm>
            <a:off x="5901584" y="1778804"/>
            <a:ext cx="139104" cy="11866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041743-717B-45AC-A7CE-50C3F0E910DF}"/>
              </a:ext>
            </a:extLst>
          </p:cNvPr>
          <p:cNvSpPr txBox="1"/>
          <p:nvPr/>
        </p:nvSpPr>
        <p:spPr>
          <a:xfrm>
            <a:off x="6076036" y="129812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クラス名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08861A-7950-4272-B057-1632ED30C2AB}"/>
              </a:ext>
            </a:extLst>
          </p:cNvPr>
          <p:cNvSpPr txBox="1"/>
          <p:nvPr/>
        </p:nvSpPr>
        <p:spPr>
          <a:xfrm>
            <a:off x="6189436" y="218687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属性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D8F849-A708-4A40-8F1B-49B20AF97E5F}"/>
              </a:ext>
            </a:extLst>
          </p:cNvPr>
          <p:cNvSpPr txBox="1"/>
          <p:nvPr/>
        </p:nvSpPr>
        <p:spPr>
          <a:xfrm>
            <a:off x="6189435" y="300229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操作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365D32C-7888-47FB-BD2B-784B9BBC7079}"/>
              </a:ext>
            </a:extLst>
          </p:cNvPr>
          <p:cNvSpPr txBox="1"/>
          <p:nvPr/>
        </p:nvSpPr>
        <p:spPr>
          <a:xfrm>
            <a:off x="5881568" y="3528554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・クラスがどういう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役割を担うか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・メソッド名とタイプ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 「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move: void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のように書くことも</a:t>
            </a:r>
          </a:p>
        </p:txBody>
      </p:sp>
    </p:spTree>
    <p:extLst>
      <p:ext uri="{BB962C8B-B14F-4D97-AF65-F5344CB8AC3E}">
        <p14:creationId xmlns:p14="http://schemas.microsoft.com/office/powerpoint/2010/main" val="2028519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FCB297-A059-463A-B0AD-078CE740C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UML</a:t>
            </a:r>
            <a:r>
              <a:rPr kumimoji="1" lang="ja-JP" altLang="en-US" dirty="0"/>
              <a:t>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A151C-2E7F-4710-AC0B-8585DEC08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UML </a:t>
            </a:r>
            <a:r>
              <a:rPr lang="ja-JP" altLang="en-US" dirty="0"/>
              <a:t>では，</a:t>
            </a:r>
            <a:r>
              <a:rPr lang="ja-JP" altLang="en-US" b="1" dirty="0"/>
              <a:t>書き方（表現）の方法を統一</a:t>
            </a:r>
            <a:r>
              <a:rPr lang="ja-JP" altLang="en-US" dirty="0"/>
              <a:t>するので，「人によって書き方の方法が</a:t>
            </a:r>
            <a:r>
              <a:rPr lang="ja-JP" altLang="en-US" b="1" dirty="0"/>
              <a:t>違う</a:t>
            </a:r>
            <a:r>
              <a:rPr lang="ja-JP" altLang="en-US" dirty="0"/>
              <a:t>」，「使用するプログラミング言語によって書き方の方法が</a:t>
            </a:r>
            <a:r>
              <a:rPr lang="ja-JP" altLang="en-US" b="1" dirty="0"/>
              <a:t>違う</a:t>
            </a:r>
            <a:r>
              <a:rPr lang="ja-JP" altLang="en-US" dirty="0"/>
              <a:t>」ということが</a:t>
            </a:r>
            <a:r>
              <a:rPr lang="ja-JP" altLang="en-US" b="1" dirty="0"/>
              <a:t>ない</a:t>
            </a:r>
            <a:endParaRPr lang="en-US" altLang="ja-JP" b="1" dirty="0"/>
          </a:p>
          <a:p>
            <a:r>
              <a:rPr lang="ja-JP" altLang="en-US" dirty="0"/>
              <a:t>クラス，パッケージ，オブジェクト，アクティビティ，ユースケース，ステートチャート，シーケンス，コラボレーションの書き方（表現）の書き方が統一される</a:t>
            </a:r>
            <a:endParaRPr lang="en-US" altLang="ja-JP" dirty="0"/>
          </a:p>
          <a:p>
            <a:endParaRPr kumimoji="1" lang="en-US" altLang="ja-JP" b="1" dirty="0"/>
          </a:p>
          <a:p>
            <a:pPr marL="0" indent="0">
              <a:buNone/>
            </a:pPr>
            <a:r>
              <a:rPr lang="en-US" altLang="ja-JP" b="1" dirty="0"/>
              <a:t>※ </a:t>
            </a:r>
            <a:r>
              <a:rPr lang="ja-JP" altLang="en-US" b="1" dirty="0"/>
              <a:t>この授業では，</a:t>
            </a:r>
            <a:r>
              <a:rPr lang="en-US" altLang="ja-JP" b="1" dirty="0"/>
              <a:t>UML</a:t>
            </a:r>
            <a:r>
              <a:rPr lang="ja-JP" altLang="en-US" b="1" dirty="0"/>
              <a:t>のクラス図の演習を実施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8AE30E-E79C-4050-AD21-A36F8917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886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17-3. UML </a:t>
            </a:r>
            <a:r>
              <a:rPr lang="ja-JP" altLang="en-US" dirty="0"/>
              <a:t>のクラス図に関する実演・演習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3353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25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26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UML</a:t>
            </a:r>
            <a:r>
              <a:rPr lang="ja-JP" altLang="en-US" b="1" dirty="0"/>
              <a:t>のクラス図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43376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hlinkClick r:id="rId2"/>
              </a:rPr>
              <a:t>オンラインのサイト </a:t>
            </a:r>
            <a:r>
              <a:rPr lang="en-US" altLang="ja-JP" dirty="0">
                <a:hlinkClick r:id="rId2"/>
              </a:rPr>
              <a:t>www.draw.io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664493"/>
            <a:ext cx="8348663" cy="4150519"/>
          </a:xfrm>
        </p:spPr>
        <p:txBody>
          <a:bodyPr/>
          <a:lstStyle/>
          <a:p>
            <a:r>
              <a:rPr lang="en-US" altLang="ja-JP" dirty="0">
                <a:hlinkClick r:id="rId2"/>
              </a:rPr>
              <a:t>https://www.draw.io/</a:t>
            </a:r>
            <a:endParaRPr lang="en-US" altLang="ja-JP" dirty="0"/>
          </a:p>
          <a:p>
            <a:r>
              <a:rPr kumimoji="1" lang="ja-JP" altLang="en-US" b="1" dirty="0"/>
              <a:t>チャート</a:t>
            </a:r>
            <a:r>
              <a:rPr kumimoji="1" lang="ja-JP" altLang="en-US" dirty="0"/>
              <a:t>、</a:t>
            </a:r>
            <a:r>
              <a:rPr kumimoji="1" lang="ja-JP" altLang="en-US" b="1" dirty="0"/>
              <a:t>設計図</a:t>
            </a:r>
            <a:r>
              <a:rPr kumimoji="1" lang="ja-JP" altLang="en-US" dirty="0"/>
              <a:t>等を作成できる</a:t>
            </a:r>
            <a:r>
              <a:rPr kumimoji="1" lang="ja-JP" altLang="en-US" b="1" dirty="0"/>
              <a:t>オンラインのサイト</a:t>
            </a:r>
            <a:endParaRPr kumimoji="1" lang="en-US" altLang="ja-JP" b="1" dirty="0"/>
          </a:p>
          <a:p>
            <a:r>
              <a:rPr kumimoji="1" lang="ja-JP" altLang="en-US" dirty="0"/>
              <a:t>さまざまな</a:t>
            </a:r>
            <a:r>
              <a:rPr kumimoji="1" lang="ja-JP" altLang="en-US" b="1" dirty="0"/>
              <a:t>シェイプ </a:t>
            </a:r>
            <a:r>
              <a:rPr kumimoji="1" lang="en-US" altLang="ja-JP" b="1" dirty="0"/>
              <a:t>(Shape) 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組み合わせ</a:t>
            </a:r>
            <a:r>
              <a:rPr kumimoji="1" lang="ja-JP" altLang="en-US" dirty="0"/>
              <a:t>て、チャート、設計図を作成</a:t>
            </a:r>
            <a:endParaRPr kumimoji="1" lang="en-US" altLang="ja-JP" dirty="0"/>
          </a:p>
          <a:p>
            <a:r>
              <a:rPr lang="ja-JP" altLang="en-US" dirty="0"/>
              <a:t>画像（</a:t>
            </a:r>
            <a:r>
              <a:rPr lang="en-US" altLang="ja-JP" dirty="0"/>
              <a:t>PNG, JPEG </a:t>
            </a:r>
            <a:r>
              <a:rPr lang="ja-JP" altLang="en-US" dirty="0"/>
              <a:t>など）、</a:t>
            </a:r>
            <a:r>
              <a:rPr lang="en-US" altLang="ja-JP" dirty="0"/>
              <a:t>PDF</a:t>
            </a:r>
            <a:r>
              <a:rPr lang="ja-JP" altLang="en-US" dirty="0"/>
              <a:t>ファイル形式、</a:t>
            </a:r>
            <a:r>
              <a:rPr lang="en-US" altLang="ja-JP" dirty="0"/>
              <a:t>XML</a:t>
            </a:r>
            <a:r>
              <a:rPr lang="ja-JP" altLang="en-US" dirty="0"/>
              <a:t>形式での</a:t>
            </a:r>
            <a:r>
              <a:rPr lang="ja-JP" altLang="en-US" b="1" dirty="0"/>
              <a:t>エクスポート機能</a:t>
            </a:r>
            <a:r>
              <a:rPr lang="ja-JP" altLang="en-US" dirty="0"/>
              <a:t>もある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4176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起動までの手順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Web</a:t>
            </a:r>
            <a:r>
              <a:rPr lang="ja-JP" altLang="en-US" dirty="0"/>
              <a:t>ブラウザで開く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hlinkClick r:id="rId2"/>
              </a:rPr>
              <a:t>https://www.draw.io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r>
              <a:rPr lang="ja-JP" altLang="en-US" b="1" dirty="0"/>
              <a:t>保存先</a:t>
            </a:r>
            <a:r>
              <a:rPr lang="ja-JP" altLang="en-US" dirty="0"/>
              <a:t>が</a:t>
            </a:r>
            <a:r>
              <a:rPr lang="ja-JP" altLang="en-US" b="1" dirty="0"/>
              <a:t>設定</a:t>
            </a:r>
            <a:r>
              <a:rPr lang="ja-JP" altLang="en-US" dirty="0"/>
              <a:t>できる．保存する必要がないので「</a:t>
            </a:r>
            <a:r>
              <a:rPr lang="en-US" altLang="ja-JP" b="1" dirty="0"/>
              <a:t>Decide </a:t>
            </a:r>
            <a:r>
              <a:rPr lang="en-US" altLang="ja-JP" b="1" dirty="0" err="1"/>
              <a:t>latet</a:t>
            </a:r>
            <a:r>
              <a:rPr lang="ja-JP" altLang="en-US" dirty="0"/>
              <a:t>」を選ぶ</a:t>
            </a:r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0F94F25-6268-4B4A-A120-6244C3FC6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565" y="3429000"/>
            <a:ext cx="3467400" cy="345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35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50" y="494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次のような画面が出ることがある（</a:t>
            </a:r>
            <a:r>
              <a:rPr lang="ja-JP" altLang="en-US" b="1" dirty="0"/>
              <a:t>初めて使用するときなど</a:t>
            </a:r>
            <a:r>
              <a:rPr lang="ja-JP" altLang="en-US" dirty="0"/>
              <a:t>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1412375"/>
            <a:ext cx="8753475" cy="631674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新規作成</a:t>
            </a:r>
            <a:r>
              <a:rPr kumimoji="1" lang="ja-JP" altLang="en-US" sz="2400" dirty="0"/>
              <a:t>したいので「</a:t>
            </a:r>
            <a:r>
              <a:rPr kumimoji="1" lang="en-US" altLang="ja-JP" sz="2400" b="1" dirty="0"/>
              <a:t>Create New Diagram</a:t>
            </a:r>
            <a:r>
              <a:rPr kumimoji="1" lang="ja-JP" altLang="en-US" sz="2400" dirty="0"/>
              <a:t>」を選ぶ</a:t>
            </a:r>
            <a:endParaRPr kumimoji="1" lang="en-US" altLang="ja-JP" sz="2400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297" y="1980331"/>
            <a:ext cx="2199923" cy="1834937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418114" y="2395931"/>
            <a:ext cx="2074288" cy="4301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209550" y="3801675"/>
            <a:ext cx="8753475" cy="6316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tx1"/>
                </a:solidFill>
              </a:rPr>
              <a:t>種類</a:t>
            </a:r>
            <a:r>
              <a:rPr lang="ja-JP" altLang="en-US" sz="2400" dirty="0">
                <a:solidFill>
                  <a:schemeClr val="tx1"/>
                </a:solidFill>
              </a:rPr>
              <a:t>は「</a:t>
            </a:r>
            <a:r>
              <a:rPr lang="en-US" altLang="ja-JP" sz="2400" b="1" dirty="0">
                <a:solidFill>
                  <a:schemeClr val="tx1"/>
                </a:solidFill>
              </a:rPr>
              <a:t>Brank Diagram</a:t>
            </a:r>
            <a:r>
              <a:rPr lang="ja-JP" altLang="en-US" sz="2400" dirty="0">
                <a:solidFill>
                  <a:schemeClr val="tx1"/>
                </a:solidFill>
              </a:rPr>
              <a:t>」を選び、「</a:t>
            </a:r>
            <a:r>
              <a:rPr lang="en-US" altLang="ja-JP" sz="2400" b="1" dirty="0">
                <a:solidFill>
                  <a:schemeClr val="tx1"/>
                </a:solidFill>
              </a:rPr>
              <a:t>Create</a:t>
            </a:r>
            <a:r>
              <a:rPr lang="ja-JP" altLang="en-US" sz="2400" dirty="0">
                <a:solidFill>
                  <a:schemeClr val="tx1"/>
                </a:solidFill>
              </a:rPr>
              <a:t>」をクリック</a:t>
            </a:r>
            <a:endParaRPr lang="en-US" altLang="ja-JP" sz="2400" dirty="0">
              <a:solidFill>
                <a:schemeClr val="tx1"/>
              </a:solidFill>
            </a:endParaRPr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en-US" altLang="ja-JP" sz="2100" dirty="0"/>
          </a:p>
          <a:p>
            <a:endParaRPr lang="ja-JP" altLang="en-US" sz="21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297" y="4241217"/>
            <a:ext cx="2291418" cy="163379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1864428" y="4443050"/>
            <a:ext cx="650173" cy="5997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>
            <a:off x="3230134" y="5624513"/>
            <a:ext cx="416582" cy="2738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3106561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720" y="1256111"/>
            <a:ext cx="6810375" cy="4009764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407569" y="33109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編集画面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55494" y="53494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シェイプの種類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71725" y="116655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メニュー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07644" y="150962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ボタン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72263" y="3967249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選択した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シェイプの</a:t>
            </a:r>
            <a:endParaRPr kumimoji="1" lang="en-US" altLang="ja-JP" sz="2400" b="1" dirty="0"/>
          </a:p>
          <a:p>
            <a:r>
              <a:rPr lang="ja-JP" altLang="en-US" sz="2400" b="1" dirty="0"/>
              <a:t>プロパティ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998722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2290066"/>
            <a:ext cx="4307121" cy="34303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3235" y="1396072"/>
            <a:ext cx="41437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全選択</a:t>
            </a:r>
            <a:r>
              <a:rPr kumimoji="1" lang="ja-JP" altLang="en-US" sz="2000" dirty="0"/>
              <a:t>： </a:t>
            </a:r>
            <a:r>
              <a:rPr kumimoji="1" lang="en-US" altLang="ja-JP" sz="2000" b="1" dirty="0"/>
              <a:t>CTRL + A </a:t>
            </a:r>
            <a:r>
              <a:rPr kumimoji="1" lang="ja-JP" altLang="en-US" sz="2000" dirty="0"/>
              <a:t>（同時押し）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lang="en-US" altLang="ja-JP" sz="2000" dirty="0"/>
              <a:t>※ CTRL </a:t>
            </a:r>
            <a:r>
              <a:rPr lang="ja-JP" altLang="en-US" sz="2000" dirty="0"/>
              <a:t>は「コントロールキー」</a:t>
            </a:r>
            <a:endParaRPr kumimoji="1" lang="ja-JP" altLang="en-US" sz="2000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112" y="2553721"/>
            <a:ext cx="2778919" cy="218598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4556352" y="1638149"/>
            <a:ext cx="468365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 dirty="0"/>
              <a:t>削除</a:t>
            </a:r>
            <a:r>
              <a:rPr kumimoji="1" lang="ja-JP" altLang="en-US" sz="2000" dirty="0"/>
              <a:t>： メニューの「</a:t>
            </a:r>
            <a:r>
              <a:rPr kumimoji="1" lang="en-US" altLang="ja-JP" sz="2000" b="1" dirty="0"/>
              <a:t>Edit</a:t>
            </a:r>
            <a:r>
              <a:rPr kumimoji="1" lang="ja-JP" altLang="en-US" sz="2000" dirty="0"/>
              <a:t>」の「</a:t>
            </a:r>
            <a:r>
              <a:rPr kumimoji="1" lang="en-US" altLang="ja-JP" sz="2000" b="1" dirty="0"/>
              <a:t>Delete</a:t>
            </a:r>
            <a:r>
              <a:rPr kumimoji="1" lang="ja-JP" altLang="en-US" sz="2000" dirty="0"/>
              <a:t>」</a:t>
            </a:r>
            <a:endParaRPr kumimoji="1" lang="en-US" altLang="ja-JP" sz="2000" dirty="0"/>
          </a:p>
          <a:p>
            <a:endParaRPr kumimoji="1" lang="ja-JP" altLang="en-US" sz="1400" dirty="0"/>
          </a:p>
        </p:txBody>
      </p:sp>
      <p:sp>
        <p:nvSpPr>
          <p:cNvPr id="8" name="正方形/長方形 7"/>
          <p:cNvSpPr/>
          <p:nvPr/>
        </p:nvSpPr>
        <p:spPr>
          <a:xfrm>
            <a:off x="6011545" y="2745975"/>
            <a:ext cx="496412" cy="261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9" name="正方形/長方形 8"/>
          <p:cNvSpPr/>
          <p:nvPr/>
        </p:nvSpPr>
        <p:spPr>
          <a:xfrm>
            <a:off x="6132989" y="4074712"/>
            <a:ext cx="710723" cy="297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011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8480EAF0-5E7F-4AB3-882B-CF6CA8C6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3975434"/>
            <a:ext cx="2461461" cy="245268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ja-JP" sz="3200" b="1" dirty="0">
                <a:solidFill>
                  <a:srgbClr val="FF0000"/>
                </a:solidFill>
              </a:rPr>
              <a:t>GDB online 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7FC1CF-304E-4D1B-BC5B-EA7CCB1AB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8450" y="6356350"/>
            <a:ext cx="2057400" cy="365125"/>
          </a:xfrm>
        </p:spPr>
        <p:txBody>
          <a:bodyPr>
            <a:normAutofit fontScale="92500" lnSpcReduction="20000"/>
          </a:bodyPr>
          <a:lstStyle/>
          <a:p>
            <a:pPr marL="0" marR="0" lvl="0" indent="0" defTabSz="4572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defTabSz="4572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B7CC945B-711B-4AF5-B97F-513CA841417F}"/>
              </a:ext>
            </a:extLst>
          </p:cNvPr>
          <p:cNvSpPr txBox="1">
            <a:spLocks/>
          </p:cNvSpPr>
          <p:nvPr/>
        </p:nvSpPr>
        <p:spPr>
          <a:xfrm>
            <a:off x="3193381" y="3742080"/>
            <a:ext cx="543255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ja-JP" sz="2400" b="1" dirty="0"/>
              <a:t>Java </a:t>
            </a:r>
            <a:r>
              <a:rPr lang="ja-JP" altLang="en-US" sz="2400" b="1" dirty="0"/>
              <a:t>などのプログラミング言語</a:t>
            </a:r>
            <a:r>
              <a:rPr lang="ja-JP" altLang="en-US" sz="2400" dirty="0"/>
              <a:t>の体験，演習ができる</a:t>
            </a:r>
            <a:r>
              <a:rPr lang="ja-JP" altLang="en-US" sz="2400" b="1" dirty="0"/>
              <a:t>オンラインサービス</a:t>
            </a: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/>
          </a:p>
          <a:p>
            <a:pPr marL="0" indent="0">
              <a:lnSpc>
                <a:spcPct val="90000"/>
              </a:lnSpc>
              <a:buNone/>
            </a:pPr>
            <a:r>
              <a:rPr lang="en-US" altLang="ja-JP" sz="2400" b="1" dirty="0"/>
              <a:t> http://www.pythontutor.com/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1E4A62-E29E-3FDF-3272-44BBE30E68E0}"/>
              </a:ext>
            </a:extLst>
          </p:cNvPr>
          <p:cNvSpPr txBox="1"/>
          <p:nvPr/>
        </p:nvSpPr>
        <p:spPr>
          <a:xfrm>
            <a:off x="3102252" y="6033184"/>
            <a:ext cx="56148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kumimoji="1" lang="ja-JP" altLang="en-US" dirty="0"/>
              <a:t>オンラインなので、「秘密にしたいプログラム」を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扱うには十分な注意が必要</a:t>
            </a:r>
            <a:endParaRPr kumimoji="1" lang="en-US" altLang="ja-JP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2BDD9F-45BC-BD83-2A69-8ADF13991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862"/>
            <a:ext cx="6653000" cy="392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773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797" y="2386013"/>
            <a:ext cx="2893219" cy="1628775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93235" y="1396072"/>
            <a:ext cx="502195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/>
              <a:t>アンドゥ</a:t>
            </a:r>
            <a:r>
              <a:rPr lang="ja-JP" altLang="en-US" sz="2000" dirty="0"/>
              <a:t>：メニューの「</a:t>
            </a:r>
            <a:r>
              <a:rPr lang="en-US" altLang="ja-JP" sz="2000" b="1" dirty="0"/>
              <a:t>Edit</a:t>
            </a:r>
            <a:r>
              <a:rPr lang="ja-JP" altLang="en-US" sz="2000" dirty="0"/>
              <a:t>」の「</a:t>
            </a:r>
            <a:r>
              <a:rPr lang="en-US" altLang="ja-JP" sz="2000" b="1" dirty="0"/>
              <a:t>Undo</a:t>
            </a:r>
            <a:r>
              <a:rPr lang="ja-JP" altLang="en-US" sz="2000" dirty="0"/>
              <a:t>」</a:t>
            </a:r>
            <a:endParaRPr lang="en-US" altLang="ja-JP" sz="2000" dirty="0"/>
          </a:p>
          <a:p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1402082" y="2710256"/>
            <a:ext cx="710723" cy="29726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/>
          <p:cNvSpPr/>
          <p:nvPr/>
        </p:nvSpPr>
        <p:spPr>
          <a:xfrm>
            <a:off x="960914" y="2553721"/>
            <a:ext cx="496412" cy="2615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2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D5ED210-646A-45C0-9A6A-122E7E806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60" y="1105847"/>
            <a:ext cx="7558481" cy="5348536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435322" y="690348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12" name="正方形/長方形 11"/>
          <p:cNvSpPr/>
          <p:nvPr/>
        </p:nvSpPr>
        <p:spPr>
          <a:xfrm>
            <a:off x="948876" y="1686693"/>
            <a:ext cx="1073107" cy="263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正方形/長方形 12"/>
          <p:cNvSpPr/>
          <p:nvPr/>
        </p:nvSpPr>
        <p:spPr>
          <a:xfrm>
            <a:off x="699163" y="1686695"/>
            <a:ext cx="249713" cy="26379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62584" y="1609195"/>
            <a:ext cx="7617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/>
              <a:t>展開</a:t>
            </a:r>
            <a:endParaRPr lang="en-US" altLang="ja-JP" sz="1500" b="1" dirty="0"/>
          </a:p>
          <a:p>
            <a:r>
              <a:rPr lang="ja-JP" altLang="en-US" sz="1500" b="1" dirty="0"/>
              <a:t>ボタン</a:t>
            </a:r>
            <a:endParaRPr lang="en-US" altLang="ja-JP" sz="1500" b="1" dirty="0"/>
          </a:p>
        </p:txBody>
      </p:sp>
      <p:sp>
        <p:nvSpPr>
          <p:cNvPr id="16" name="正方形/長方形 15"/>
          <p:cNvSpPr/>
          <p:nvPr/>
        </p:nvSpPr>
        <p:spPr>
          <a:xfrm>
            <a:off x="2913135" y="1609195"/>
            <a:ext cx="310804" cy="4521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403732" y="5716892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500" b="1" dirty="0"/>
              <a:t>スクロール</a:t>
            </a:r>
            <a:endParaRPr lang="en-US" altLang="ja-JP" sz="15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5173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64B3DDA7-5E24-435A-A8D2-E7E7C0342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1" y="1282086"/>
            <a:ext cx="5506972" cy="5147396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29811" y="316861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996F6D-79D3-4EA7-AF12-1438C9AA3E79}"/>
              </a:ext>
            </a:extLst>
          </p:cNvPr>
          <p:cNvSpPr/>
          <p:nvPr/>
        </p:nvSpPr>
        <p:spPr>
          <a:xfrm>
            <a:off x="1483351" y="1892756"/>
            <a:ext cx="673862" cy="509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305BC6C-AB13-45A7-BC59-EE0A09C26075}"/>
              </a:ext>
            </a:extLst>
          </p:cNvPr>
          <p:cNvCxnSpPr/>
          <p:nvPr/>
        </p:nvCxnSpPr>
        <p:spPr>
          <a:xfrm>
            <a:off x="2253803" y="2260242"/>
            <a:ext cx="1815921" cy="8500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9EB152D-21B4-46A8-9FDB-89DF0C5DDA42}"/>
              </a:ext>
            </a:extLst>
          </p:cNvPr>
          <p:cNvSpPr txBox="1"/>
          <p:nvPr/>
        </p:nvSpPr>
        <p:spPr>
          <a:xfrm>
            <a:off x="1345843" y="866588"/>
            <a:ext cx="1745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クラス</a:t>
            </a:r>
            <a:endParaRPr kumimoji="1" lang="en-US" altLang="ja-JP" sz="2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048D0-E97D-4B15-8B19-3EE2A5205D1B}"/>
              </a:ext>
            </a:extLst>
          </p:cNvPr>
          <p:cNvSpPr txBox="1"/>
          <p:nvPr/>
        </p:nvSpPr>
        <p:spPr>
          <a:xfrm>
            <a:off x="2305450" y="1502766"/>
            <a:ext cx="37089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「３段の四角」が使いやすい</a:t>
            </a:r>
            <a:endParaRPr kumimoji="1"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16425960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94206" y="280101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親クラス・子クラス</a:t>
            </a:r>
            <a:endParaRPr kumimoji="1" lang="en-US" altLang="ja-JP" sz="21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8BE5E3E-D90A-44E3-A7C6-8A4DC7A6A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66" y="907454"/>
            <a:ext cx="6274491" cy="3768082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33C4939-43BC-4C4B-9F97-9195B7330849}"/>
              </a:ext>
            </a:extLst>
          </p:cNvPr>
          <p:cNvSpPr/>
          <p:nvPr/>
        </p:nvSpPr>
        <p:spPr>
          <a:xfrm>
            <a:off x="1212894" y="2298440"/>
            <a:ext cx="686739" cy="14106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BFC59EF-AF99-40FF-A8DF-0D30B249A18E}"/>
              </a:ext>
            </a:extLst>
          </p:cNvPr>
          <p:cNvSpPr/>
          <p:nvPr/>
        </p:nvSpPr>
        <p:spPr>
          <a:xfrm>
            <a:off x="5512291" y="2515234"/>
            <a:ext cx="869191" cy="4469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36762F-99FE-4E28-9342-B22FB519A934}"/>
              </a:ext>
            </a:extLst>
          </p:cNvPr>
          <p:cNvSpPr txBox="1"/>
          <p:nvPr/>
        </p:nvSpPr>
        <p:spPr>
          <a:xfrm>
            <a:off x="492437" y="4675536"/>
            <a:ext cx="23391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マウスで線を引く</a:t>
            </a:r>
            <a:endParaRPr kumimoji="1" lang="en-US" altLang="ja-JP" sz="2100" b="1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69F4849-4397-46D0-8C6D-177CA345DB65}"/>
              </a:ext>
            </a:extLst>
          </p:cNvPr>
          <p:cNvSpPr txBox="1"/>
          <p:nvPr/>
        </p:nvSpPr>
        <p:spPr>
          <a:xfrm>
            <a:off x="6558293" y="2259804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b="1" dirty="0"/>
              <a:t>種類を選ぶ</a:t>
            </a:r>
            <a:endParaRPr kumimoji="1" lang="en-US" altLang="ja-JP" sz="2100" b="1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639BB71-71FD-47AC-8886-E8ECF19D1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071" y="2791494"/>
            <a:ext cx="1692259" cy="3535519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146112B-D1C2-4EFE-82AB-19DF6707B9B4}"/>
              </a:ext>
            </a:extLst>
          </p:cNvPr>
          <p:cNvSpPr/>
          <p:nvPr/>
        </p:nvSpPr>
        <p:spPr>
          <a:xfrm>
            <a:off x="7323887" y="5455910"/>
            <a:ext cx="869191" cy="44690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651692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414B4CA-9529-464B-AFF4-B78D31E5E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18" y="1969030"/>
            <a:ext cx="5772185" cy="3252604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3A0A9B1-5FF9-41C9-8BCD-C05F11DC5ADF}"/>
              </a:ext>
            </a:extLst>
          </p:cNvPr>
          <p:cNvSpPr txBox="1"/>
          <p:nvPr/>
        </p:nvSpPr>
        <p:spPr>
          <a:xfrm>
            <a:off x="629811" y="316861"/>
            <a:ext cx="500649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100" b="1" dirty="0"/>
              <a:t>UML</a:t>
            </a:r>
            <a:r>
              <a:rPr kumimoji="1" lang="ja-JP" altLang="en-US" sz="2100" b="1" dirty="0"/>
              <a:t>図</a:t>
            </a:r>
            <a:r>
              <a:rPr kumimoji="1" lang="ja-JP" altLang="en-US" sz="2100" dirty="0"/>
              <a:t>のためのシェイプは「</a:t>
            </a:r>
            <a:r>
              <a:rPr kumimoji="1" lang="en-US" altLang="ja-JP" sz="2100" b="1" dirty="0"/>
              <a:t>UML</a:t>
            </a:r>
            <a:r>
              <a:rPr kumimoji="1" lang="ja-JP" altLang="en-US" sz="2100" dirty="0"/>
              <a:t>」の下</a:t>
            </a:r>
            <a:endParaRPr kumimoji="1" lang="en-US" altLang="ja-JP" sz="2100" dirty="0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F996F6D-79D3-4EA7-AF12-1438C9AA3E79}"/>
              </a:ext>
            </a:extLst>
          </p:cNvPr>
          <p:cNvSpPr/>
          <p:nvPr/>
        </p:nvSpPr>
        <p:spPr>
          <a:xfrm>
            <a:off x="826529" y="3934058"/>
            <a:ext cx="673862" cy="50915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E305BC6C-AB13-45A7-BC59-EE0A09C26075}"/>
              </a:ext>
            </a:extLst>
          </p:cNvPr>
          <p:cNvCxnSpPr>
            <a:cxnSpLocks/>
          </p:cNvCxnSpPr>
          <p:nvPr/>
        </p:nvCxnSpPr>
        <p:spPr>
          <a:xfrm flipV="1">
            <a:off x="1500391" y="3077301"/>
            <a:ext cx="2878426" cy="11113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9EB152D-21B4-46A8-9FDB-89DF0C5DDA42}"/>
              </a:ext>
            </a:extLst>
          </p:cNvPr>
          <p:cNvSpPr txBox="1"/>
          <p:nvPr/>
        </p:nvSpPr>
        <p:spPr>
          <a:xfrm>
            <a:off x="1345843" y="866588"/>
            <a:ext cx="174508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関連</a:t>
            </a:r>
            <a:endParaRPr kumimoji="1" lang="en-US" altLang="ja-JP" sz="2100" b="1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F5048D0-E97D-4B15-8B19-3EE2A5205D1B}"/>
              </a:ext>
            </a:extLst>
          </p:cNvPr>
          <p:cNvSpPr txBox="1"/>
          <p:nvPr/>
        </p:nvSpPr>
        <p:spPr>
          <a:xfrm>
            <a:off x="495968" y="1425132"/>
            <a:ext cx="45959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Association</a:t>
            </a:r>
            <a:r>
              <a:rPr kumimoji="1" lang="ja-JP" altLang="en-US" sz="2100" b="1" dirty="0"/>
              <a:t> </a:t>
            </a:r>
            <a:r>
              <a:rPr kumimoji="1" lang="en-US" altLang="ja-JP" sz="2100" b="1" dirty="0"/>
              <a:t>1</a:t>
            </a:r>
            <a:r>
              <a:rPr kumimoji="1" lang="ja-JP" altLang="en-US" sz="2100" b="1" dirty="0"/>
              <a:t>」が使いやすい</a:t>
            </a:r>
            <a:endParaRPr kumimoji="1" lang="en-US" altLang="ja-JP" sz="2100" b="1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0CCFD9-ED0E-4889-A7A0-B53BDB118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846" y="1684647"/>
            <a:ext cx="2626257" cy="1206659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4BD28E-BA63-4038-B128-B2C458481FA0}"/>
              </a:ext>
            </a:extLst>
          </p:cNvPr>
          <p:cNvSpPr txBox="1"/>
          <p:nvPr/>
        </p:nvSpPr>
        <p:spPr>
          <a:xfrm>
            <a:off x="6110903" y="3013502"/>
            <a:ext cx="37089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0..1</a:t>
            </a:r>
            <a:r>
              <a:rPr kumimoji="1" lang="ja-JP" altLang="en-US" sz="2100" b="1" dirty="0"/>
              <a:t>」や「</a:t>
            </a:r>
            <a:r>
              <a:rPr kumimoji="1" lang="en-US" altLang="ja-JP" sz="2100" b="1" dirty="0"/>
              <a:t>1</a:t>
            </a:r>
            <a:r>
              <a:rPr kumimoji="1" lang="ja-JP" altLang="en-US" sz="2100" b="1" dirty="0"/>
              <a:t>」は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キーボードで入れる</a:t>
            </a:r>
            <a:endParaRPr kumimoji="1" lang="en-US" altLang="ja-JP" sz="2100" b="1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3D3E17-DAA6-4175-B9B5-C937EF2E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845" y="3848606"/>
            <a:ext cx="2730801" cy="1572857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524160E0-9837-4A09-94A7-2613E096634E}"/>
              </a:ext>
            </a:extLst>
          </p:cNvPr>
          <p:cNvSpPr/>
          <p:nvPr/>
        </p:nvSpPr>
        <p:spPr>
          <a:xfrm>
            <a:off x="8047033" y="3811169"/>
            <a:ext cx="581812" cy="3036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3765AAD-E79E-45E7-B42B-750E97C29995}"/>
              </a:ext>
            </a:extLst>
          </p:cNvPr>
          <p:cNvSpPr/>
          <p:nvPr/>
        </p:nvSpPr>
        <p:spPr>
          <a:xfrm>
            <a:off x="8223470" y="4535238"/>
            <a:ext cx="581812" cy="3036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DF68C22-324C-4F59-8BB2-275EF5CFA7E5}"/>
              </a:ext>
            </a:extLst>
          </p:cNvPr>
          <p:cNvSpPr txBox="1"/>
          <p:nvPr/>
        </p:nvSpPr>
        <p:spPr>
          <a:xfrm>
            <a:off x="5941331" y="5458900"/>
            <a:ext cx="370898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+</a:t>
            </a:r>
            <a:r>
              <a:rPr kumimoji="1" lang="ja-JP" altLang="en-US" sz="2100" b="1" dirty="0"/>
              <a:t>」</a:t>
            </a:r>
            <a:r>
              <a:rPr kumimoji="1" lang="en-US" altLang="ja-JP" sz="2100" b="1" dirty="0"/>
              <a:t>, </a:t>
            </a:r>
            <a:r>
              <a:rPr kumimoji="1" lang="ja-JP" altLang="en-US" sz="2100" b="1" dirty="0"/>
              <a:t>「</a:t>
            </a:r>
            <a:r>
              <a:rPr kumimoji="1" lang="en-US" altLang="ja-JP" sz="2100" b="1" dirty="0"/>
              <a:t>Text</a:t>
            </a:r>
            <a:r>
              <a:rPr kumimoji="1" lang="ja-JP" altLang="en-US" sz="2100" b="1" dirty="0"/>
              <a:t>」と操作し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「住んでいる」は，</a:t>
            </a:r>
            <a:endParaRPr kumimoji="1" lang="en-US" altLang="ja-JP" sz="2100" b="1" dirty="0"/>
          </a:p>
          <a:p>
            <a:r>
              <a:rPr kumimoji="1" lang="ja-JP" altLang="en-US" sz="2100" b="1" dirty="0"/>
              <a:t>キーボードで入れる</a:t>
            </a:r>
            <a:endParaRPr kumimoji="1" lang="en-US" altLang="ja-JP" sz="2100" b="1" dirty="0"/>
          </a:p>
        </p:txBody>
      </p:sp>
    </p:spTree>
    <p:extLst>
      <p:ext uri="{BB962C8B-B14F-4D97-AF65-F5344CB8AC3E}">
        <p14:creationId xmlns:p14="http://schemas.microsoft.com/office/powerpoint/2010/main" val="3738437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9550" y="844085"/>
            <a:ext cx="3712369" cy="38790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属性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減らす</a:t>
            </a:r>
            <a:r>
              <a:rPr kumimoji="1" lang="ja-JP" altLang="en-US" sz="2400" dirty="0"/>
              <a:t>ときは、</a:t>
            </a:r>
            <a:r>
              <a:rPr lang="ja-JP" altLang="en-US" sz="2400" dirty="0"/>
              <a:t>属性を選び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右クリックメニューで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「</a:t>
            </a:r>
            <a:r>
              <a:rPr kumimoji="1" lang="en-US" altLang="ja-JP" sz="2400" b="1" dirty="0"/>
              <a:t>Delete</a:t>
            </a:r>
            <a:r>
              <a:rPr kumimoji="1" lang="ja-JP" altLang="en-US" sz="2400" dirty="0"/>
              <a:t>」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4624471" y="428828"/>
            <a:ext cx="3772554" cy="1745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属性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増やす</a:t>
            </a:r>
            <a:r>
              <a:rPr lang="ja-JP" altLang="en-US" sz="2400" dirty="0"/>
              <a:t>ときは、属性を選び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右クリックメニューで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「</a:t>
            </a:r>
            <a:r>
              <a:rPr lang="en-US" altLang="ja-JP" sz="2400" b="1" dirty="0"/>
              <a:t>Duplicate</a:t>
            </a:r>
            <a:r>
              <a:rPr lang="ja-JP" altLang="en-US" sz="2400" dirty="0"/>
              <a:t>」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5126A20-3B6B-475A-9E9B-AF5312A79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46" y="2866146"/>
            <a:ext cx="3107609" cy="2696931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B7FA0FB-B204-4689-B670-90F95DC60BD2}"/>
              </a:ext>
            </a:extLst>
          </p:cNvPr>
          <p:cNvSpPr/>
          <p:nvPr/>
        </p:nvSpPr>
        <p:spPr>
          <a:xfrm>
            <a:off x="392805" y="3744746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E85279FF-693F-4780-9CD9-F2A754CB38E6}"/>
              </a:ext>
            </a:extLst>
          </p:cNvPr>
          <p:cNvSpPr/>
          <p:nvPr/>
        </p:nvSpPr>
        <p:spPr>
          <a:xfrm>
            <a:off x="988452" y="4021543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A4E76C3-AF37-4828-A61C-C568B639C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6539" y="2174049"/>
            <a:ext cx="2362460" cy="2133835"/>
          </a:xfrm>
          <a:prstGeom prst="rect">
            <a:avLst/>
          </a:prstGeom>
        </p:spPr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13D9269-1060-4112-ADA5-9246E628A0A7}"/>
              </a:ext>
            </a:extLst>
          </p:cNvPr>
          <p:cNvSpPr/>
          <p:nvPr/>
        </p:nvSpPr>
        <p:spPr>
          <a:xfrm>
            <a:off x="5116539" y="2497272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7109D6E-F457-41B7-A20B-4F849595ADF5}"/>
              </a:ext>
            </a:extLst>
          </p:cNvPr>
          <p:cNvSpPr/>
          <p:nvPr/>
        </p:nvSpPr>
        <p:spPr>
          <a:xfrm>
            <a:off x="5912475" y="3887916"/>
            <a:ext cx="1435995" cy="2863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FF932C75-9D90-4722-A2A8-EF6319CF0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6532" y="4907922"/>
            <a:ext cx="2671528" cy="1621545"/>
          </a:xfrm>
          <a:prstGeom prst="rect">
            <a:avLst/>
          </a:prstGeom>
        </p:spPr>
      </p:pic>
      <p:sp>
        <p:nvSpPr>
          <p:cNvPr id="19" name="コンテンツ プレースホルダー 2">
            <a:extLst>
              <a:ext uri="{FF2B5EF4-FFF2-40B4-BE49-F238E27FC236}">
                <a16:creationId xmlns:a16="http://schemas.microsoft.com/office/drawing/2014/main" id="{E80782CF-DBE3-49E1-B928-39B2ED9E0EC3}"/>
              </a:ext>
            </a:extLst>
          </p:cNvPr>
          <p:cNvSpPr txBox="1">
            <a:spLocks/>
          </p:cNvSpPr>
          <p:nvPr/>
        </p:nvSpPr>
        <p:spPr>
          <a:xfrm>
            <a:off x="6480655" y="5112778"/>
            <a:ext cx="2585305" cy="17452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/>
              <a:t>テキスト</a:t>
            </a:r>
            <a:r>
              <a:rPr lang="ja-JP" altLang="en-US" sz="2400" dirty="0"/>
              <a:t>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場所</a:t>
            </a:r>
            <a:r>
              <a:rPr lang="ja-JP" altLang="en-US" sz="2400" dirty="0"/>
              <a:t>は，マウスで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移動できる</a:t>
            </a:r>
          </a:p>
        </p:txBody>
      </p:sp>
    </p:spTree>
    <p:extLst>
      <p:ext uri="{BB962C8B-B14F-4D97-AF65-F5344CB8AC3E}">
        <p14:creationId xmlns:p14="http://schemas.microsoft.com/office/powerpoint/2010/main" val="3061334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1ED449-AB50-4270-814C-9C6FDBB23091}"/>
              </a:ext>
            </a:extLst>
          </p:cNvPr>
          <p:cNvSpPr txBox="1"/>
          <p:nvPr/>
        </p:nvSpPr>
        <p:spPr>
          <a:xfrm>
            <a:off x="417399" y="643467"/>
            <a:ext cx="8408193" cy="74483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次のクラス図を作成しなさい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0445243-EA9A-4AE2-991B-B30CDA9E3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23" y="1527120"/>
            <a:ext cx="7841861" cy="529325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24998" y="6075542"/>
            <a:ext cx="2057400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205D82C-95A1-431E-8E38-AA614A14CDCF}" type="slidenum">
              <a:rPr kumimoji="1" lang="en-US" altLang="ja-JP" sz="2400" smtClean="0"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36</a:t>
            </a:fld>
            <a:endParaRPr kumimoji="1" lang="en-US" altLang="ja-JP" sz="12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4836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17-4. UML </a:t>
            </a:r>
            <a:r>
              <a:rPr lang="ja-JP" altLang="en-US" dirty="0"/>
              <a:t>のクラス図からの </a:t>
            </a:r>
            <a:r>
              <a:rPr lang="en-US" altLang="ja-JP" dirty="0"/>
              <a:t>Java </a:t>
            </a:r>
            <a:r>
              <a:rPr lang="ja-JP" altLang="en-US" dirty="0"/>
              <a:t>プログラム作成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37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2213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39</a:t>
            </a:r>
            <a:r>
              <a:rPr lang="ja-JP" altLang="en-US" sz="2400" b="1" dirty="0"/>
              <a:t> ～ </a:t>
            </a:r>
            <a:r>
              <a:rPr lang="en-US" altLang="ja-JP" sz="2400" b="1"/>
              <a:t>43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en-US" altLang="ja-JP" b="1" dirty="0"/>
              <a:t>UML</a:t>
            </a:r>
            <a:r>
              <a:rPr lang="ja-JP" altLang="en-US" b="1" dirty="0"/>
              <a:t>のクラス図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プログラム作成</a:t>
            </a:r>
            <a:endParaRPr lang="en-US" altLang="ja-JP" dirty="0"/>
          </a:p>
          <a:p>
            <a:pPr lvl="1">
              <a:spcAft>
                <a:spcPts val="600"/>
              </a:spcAft>
            </a:pPr>
            <a:endParaRPr lang="en-US" altLang="ja-JP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38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1249B7A-1D59-49F2-936D-D74DC92F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303A499-6AC4-4F73-8D1F-540623AE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60" y="679640"/>
            <a:ext cx="8865368" cy="554085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F84C035-3135-4934-81EA-E653476BC0F9}"/>
              </a:ext>
            </a:extLst>
          </p:cNvPr>
          <p:cNvSpPr txBox="1"/>
          <p:nvPr/>
        </p:nvSpPr>
        <p:spPr>
          <a:xfrm>
            <a:off x="355247" y="136524"/>
            <a:ext cx="8408193" cy="620927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ja-JP" alt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次のクラス図の </a:t>
            </a:r>
            <a:r>
              <a:rPr kumimoji="1" lang="en-US" altLang="ja-JP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Java </a:t>
            </a:r>
            <a:r>
              <a:rPr kumimoji="1" lang="ja-JP" alt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プログラムを演習</a:t>
            </a:r>
          </a:p>
        </p:txBody>
      </p:sp>
    </p:spTree>
    <p:extLst>
      <p:ext uri="{BB962C8B-B14F-4D97-AF65-F5344CB8AC3E}">
        <p14:creationId xmlns:p14="http://schemas.microsoft.com/office/powerpoint/2010/main" val="25780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b="1" dirty="0"/>
              <a:t>GDB online </a:t>
            </a:r>
            <a:r>
              <a:rPr lang="ja-JP" altLang="en-US" b="1" dirty="0"/>
              <a:t>で </a:t>
            </a:r>
            <a:r>
              <a:rPr lang="en-US" altLang="ja-JP" b="1" dirty="0"/>
              <a:t>Java </a:t>
            </a:r>
            <a:r>
              <a:rPr lang="ja-JP" altLang="en-US" b="1" dirty="0"/>
              <a:t>を動かす手順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https://</a:t>
            </a:r>
            <a:r>
              <a:rPr lang="en-US" altLang="ja-JP" b="1" dirty="0" err="1"/>
              <a:t>www.onlinegdb.com</a:t>
            </a:r>
            <a:endParaRPr lang="en-US" altLang="ja-JP" b="1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055" y="3325682"/>
            <a:ext cx="7017906" cy="120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8198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40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05711" y="0"/>
            <a:ext cx="8524780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① </a:t>
            </a: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GDB online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エディタ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で，次のプログラムを入れる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931576" y="624084"/>
            <a:ext cx="3136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Address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クラス定義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8" y="1248169"/>
            <a:ext cx="8975239" cy="312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672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41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②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453005" y="478716"/>
            <a:ext cx="29456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Person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035" y="1154764"/>
            <a:ext cx="8802903" cy="426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42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42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384088" y="163415"/>
            <a:ext cx="8131262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③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5F7C93D-6547-4080-B2BA-66DE8420AFB0}"/>
              </a:ext>
            </a:extLst>
          </p:cNvPr>
          <p:cNvSpPr txBox="1"/>
          <p:nvPr/>
        </p:nvSpPr>
        <p:spPr>
          <a:xfrm>
            <a:off x="5453005" y="478716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Student </a:t>
            </a:r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クラス定義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3" y="1494521"/>
            <a:ext cx="8946422" cy="216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27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43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118427" y="4853"/>
            <a:ext cx="8472529" cy="17098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続けて</a:t>
            </a:r>
            <a:r>
              <a:rPr lang="ja-JP" altLang="en-US" sz="2400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，次のように入れ，実行し，実行結果を確認する</a:t>
            </a:r>
            <a:endParaRPr lang="en-US" altLang="ja-JP" sz="2400" dirty="0">
              <a:solidFill>
                <a:schemeClr val="tx1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7" y="715263"/>
            <a:ext cx="8650029" cy="40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4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91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2804" y="335562"/>
            <a:ext cx="8901196" cy="3788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Language</a:t>
            </a:r>
            <a:r>
              <a:rPr lang="ja-JP" altLang="en-US" dirty="0"/>
              <a:t>」のところで，「</a:t>
            </a:r>
            <a:r>
              <a:rPr lang="en-US" altLang="ja-JP" b="1" dirty="0"/>
              <a:t>Java</a:t>
            </a:r>
            <a:r>
              <a:rPr lang="ja-JP" altLang="en-US" dirty="0"/>
              <a:t>」を選ぶ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17" y="999951"/>
            <a:ext cx="7472417" cy="5610266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6319684" y="1225289"/>
            <a:ext cx="1873045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634308" y="2756663"/>
            <a:ext cx="1558422" cy="441279"/>
          </a:xfrm>
          <a:prstGeom prst="rect">
            <a:avLst/>
          </a:prstGeom>
          <a:noFill/>
          <a:ln w="76200">
            <a:solidFill>
              <a:srgbClr val="FF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03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005221B-8D9D-163D-9AB0-9652E97A9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813" y="671778"/>
            <a:ext cx="6115720" cy="2405369"/>
          </a:xfrm>
          <a:prstGeom prst="rect">
            <a:avLst/>
          </a:prstGeom>
        </p:spPr>
      </p:pic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40846" y="5260"/>
            <a:ext cx="7769654" cy="3568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 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 ソースコードを入れる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B3148E2-4788-46B4-B1F5-4B99AEB6AE33}"/>
              </a:ext>
            </a:extLst>
          </p:cNvPr>
          <p:cNvSpPr/>
          <p:nvPr/>
        </p:nvSpPr>
        <p:spPr>
          <a:xfrm>
            <a:off x="2079665" y="975424"/>
            <a:ext cx="3685868" cy="10747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コンテンツ プレースホルダー 2">
            <a:extLst>
              <a:ext uri="{FF2B5EF4-FFF2-40B4-BE49-F238E27FC236}">
                <a16:creationId xmlns:a16="http://schemas.microsoft.com/office/drawing/2014/main" id="{503B9D04-88C2-C353-1FAF-D1346729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39" y="3380793"/>
            <a:ext cx="8461208" cy="1074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⑤ </a:t>
            </a:r>
            <a:r>
              <a:rPr lang="ja-JP" altLang="en-US" b="1" dirty="0"/>
              <a:t>実行．実行結果を確認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「</a:t>
            </a:r>
            <a:r>
              <a:rPr lang="en-US" altLang="ja-JP" b="1" dirty="0"/>
              <a:t>Run</a:t>
            </a:r>
            <a:r>
              <a:rPr lang="ja-JP" altLang="en-US" dirty="0"/>
              <a:t>」をクリック．</a:t>
            </a:r>
            <a:endParaRPr lang="en-US" altLang="ja-JP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53F2B2A-B087-B810-B599-694A45FCE2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13" y="4543176"/>
            <a:ext cx="6115720" cy="219771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81D1FA0-FA45-8DEF-DCB0-E9FA80C89C0B}"/>
              </a:ext>
            </a:extLst>
          </p:cNvPr>
          <p:cNvSpPr/>
          <p:nvPr/>
        </p:nvSpPr>
        <p:spPr>
          <a:xfrm>
            <a:off x="2457137" y="4464543"/>
            <a:ext cx="619285" cy="29464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65B3823-C95C-85AE-0FFE-249AE6C92A9B}"/>
              </a:ext>
            </a:extLst>
          </p:cNvPr>
          <p:cNvSpPr/>
          <p:nvPr/>
        </p:nvSpPr>
        <p:spPr>
          <a:xfrm>
            <a:off x="2063899" y="6095819"/>
            <a:ext cx="2546602" cy="57448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355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17-1. </a:t>
            </a:r>
            <a:r>
              <a:rPr lang="ja-JP" altLang="en-US" dirty="0"/>
              <a:t>クラス定義，クラス階層，継承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1593331" y="1367915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8172-110D-44E8-ACF4-2DB0AC15CFFE}"/>
              </a:ext>
            </a:extLst>
          </p:cNvPr>
          <p:cNvSpPr txBox="1"/>
          <p:nvPr/>
        </p:nvSpPr>
        <p:spPr>
          <a:xfrm>
            <a:off x="687852" y="869132"/>
            <a:ext cx="798167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に属する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String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クラスなど多種</a:t>
            </a:r>
          </a:p>
        </p:txBody>
      </p:sp>
    </p:spTree>
    <p:extLst>
      <p:ext uri="{BB962C8B-B14F-4D97-AF65-F5344CB8AC3E}">
        <p14:creationId xmlns:p14="http://schemas.microsoft.com/office/powerpoint/2010/main" val="49505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クラス定義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1048976" y="5867327"/>
            <a:ext cx="6884291" cy="8156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オブジェクト</a:t>
            </a:r>
            <a:r>
              <a:rPr lang="ja-JP" altLang="en-US" sz="2400" dirty="0">
                <a:latin typeface="Arial" panose="020B0604020202020204" pitchFamily="34" charset="0"/>
              </a:rPr>
              <a:t>の生成を行う</a:t>
            </a: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メソッド</a:t>
            </a:r>
            <a:r>
              <a:rPr lang="ja-JP" altLang="en-US" sz="2400" dirty="0">
                <a:latin typeface="Arial" panose="020B0604020202020204" pitchFamily="34" charset="0"/>
              </a:rPr>
              <a:t>のことを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コンストラクタ</a:t>
            </a:r>
            <a:r>
              <a:rPr lang="ja-JP" altLang="en-US" sz="2400" dirty="0">
                <a:latin typeface="Arial" panose="020B0604020202020204" pitchFamily="34" charset="0"/>
              </a:rPr>
              <a:t>という</a:t>
            </a:r>
          </a:p>
        </p:txBody>
      </p:sp>
      <p:sp>
        <p:nvSpPr>
          <p:cNvPr id="18" name="コンテンツ プレースホルダー 2">
            <a:extLst>
              <a:ext uri="{FF2B5EF4-FFF2-40B4-BE49-F238E27FC236}">
                <a16:creationId xmlns:a16="http://schemas.microsoft.com/office/drawing/2014/main" id="{1CFB7E07-0AA2-4232-BEF5-E971BC7FE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42755" cy="11095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クラス定義</a:t>
            </a:r>
            <a:r>
              <a:rPr lang="ja-JP" altLang="en-US" dirty="0"/>
              <a:t>の中には，</a:t>
            </a:r>
            <a:r>
              <a:rPr lang="ja-JP" altLang="en-US" b="1" dirty="0">
                <a:solidFill>
                  <a:srgbClr val="C00000"/>
                </a:solidFill>
              </a:rPr>
              <a:t>属性</a:t>
            </a:r>
            <a:r>
              <a:rPr lang="ja-JP" altLang="en-US" dirty="0"/>
              <a:t>の定義（</a:t>
            </a:r>
            <a:r>
              <a:rPr lang="ja-JP" altLang="en-US" b="1" dirty="0">
                <a:solidFill>
                  <a:srgbClr val="C00000"/>
                </a:solidFill>
              </a:rPr>
              <a:t>属性名</a:t>
            </a:r>
            <a:r>
              <a:rPr lang="ja-JP" altLang="en-US" dirty="0"/>
              <a:t>と</a:t>
            </a:r>
            <a:r>
              <a:rPr lang="ja-JP" altLang="en-US" b="1" dirty="0">
                <a:solidFill>
                  <a:srgbClr val="C00000"/>
                </a:solidFill>
              </a:rPr>
              <a:t>データ型</a:t>
            </a:r>
            <a:r>
              <a:rPr lang="ja-JP" altLang="en-US" dirty="0"/>
              <a:t>），</a:t>
            </a:r>
            <a:r>
              <a:rPr lang="ja-JP" altLang="en-US" b="1" dirty="0">
                <a:solidFill>
                  <a:srgbClr val="C00000"/>
                </a:solidFill>
              </a:rPr>
              <a:t>コンストラクタ</a:t>
            </a:r>
            <a:r>
              <a:rPr lang="ja-JP" altLang="en-US" dirty="0"/>
              <a:t>の定義，その他</a:t>
            </a:r>
            <a:r>
              <a:rPr lang="ja-JP" altLang="en-US" b="1" dirty="0">
                <a:solidFill>
                  <a:srgbClr val="C00000"/>
                </a:solidFill>
              </a:rPr>
              <a:t>メソッド</a:t>
            </a:r>
            <a:r>
              <a:rPr lang="ja-JP" altLang="en-US" dirty="0"/>
              <a:t>の定義を含める．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EFD2C399-9381-4957-B45A-C94DE7E39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33" y="2157160"/>
            <a:ext cx="8643867" cy="339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8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1432</TotalTime>
  <Words>1543</Words>
  <Application>Microsoft Office PowerPoint</Application>
  <PresentationFormat>画面に合わせる (4:3)</PresentationFormat>
  <Paragraphs>339</Paragraphs>
  <Slides>44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9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アウトライン</vt:lpstr>
      <vt:lpstr>PowerPoint プレゼンテーション</vt:lpstr>
      <vt:lpstr>GDB online で Java を動かす手順</vt:lpstr>
      <vt:lpstr>PowerPoint プレゼンテーション</vt:lpstr>
      <vt:lpstr>PowerPoint プレゼンテーション</vt:lpstr>
      <vt:lpstr>17-1. クラス定義，クラス階層，継承</vt:lpstr>
      <vt:lpstr>Java のデータの種類</vt:lpstr>
      <vt:lpstr>クラス定義</vt:lpstr>
      <vt:lpstr>クラス階層</vt:lpstr>
      <vt:lpstr>継承</vt:lpstr>
      <vt:lpstr>クラスの類似性</vt:lpstr>
      <vt:lpstr>クラスの親子関係</vt:lpstr>
      <vt:lpstr>17-2. UML のクラス図</vt:lpstr>
      <vt:lpstr>UML のクラス図</vt:lpstr>
      <vt:lpstr>UML</vt:lpstr>
      <vt:lpstr>問いかけ</vt:lpstr>
      <vt:lpstr>親クラス・子クラス</vt:lpstr>
      <vt:lpstr>関連</vt:lpstr>
      <vt:lpstr>関連の多重度</vt:lpstr>
      <vt:lpstr>クラス</vt:lpstr>
      <vt:lpstr>UMLの特徴</vt:lpstr>
      <vt:lpstr>17-3. UML のクラス図に関する実演・演習</vt:lpstr>
      <vt:lpstr>演習</vt:lpstr>
      <vt:lpstr>オンラインのサイト www.draw.io</vt:lpstr>
      <vt:lpstr>起動までの手順</vt:lpstr>
      <vt:lpstr>次のような画面が出ることがある（初めて使用するときなど）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17-4. UML のクラス図からの Java プログラム作成</vt:lpstr>
      <vt:lpstr>演習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プログラミングを学ぶ</dc:title>
  <dc:creator>kaneko kunihiko</dc:creator>
  <cp:lastModifiedBy>金子　邦彦</cp:lastModifiedBy>
  <cp:revision>136</cp:revision>
  <dcterms:created xsi:type="dcterms:W3CDTF">2019-11-02T00:06:04Z</dcterms:created>
  <dcterms:modified xsi:type="dcterms:W3CDTF">2024-12-03T13:10:33Z</dcterms:modified>
</cp:coreProperties>
</file>