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589" r:id="rId2"/>
    <p:sldId id="1157" r:id="rId3"/>
    <p:sldId id="1321" r:id="rId4"/>
    <p:sldId id="1346" r:id="rId5"/>
    <p:sldId id="1044" r:id="rId6"/>
    <p:sldId id="1045" r:id="rId7"/>
    <p:sldId id="1248" r:id="rId8"/>
    <p:sldId id="594" r:id="rId9"/>
    <p:sldId id="1162" r:id="rId10"/>
    <p:sldId id="911" r:id="rId11"/>
    <p:sldId id="1160" r:id="rId12"/>
    <p:sldId id="1163" r:id="rId13"/>
    <p:sldId id="1156" r:id="rId14"/>
    <p:sldId id="1154" r:id="rId15"/>
    <p:sldId id="1347" r:id="rId16"/>
    <p:sldId id="1082" r:id="rId17"/>
    <p:sldId id="1335" r:id="rId18"/>
    <p:sldId id="1083" r:id="rId19"/>
    <p:sldId id="1348" r:id="rId20"/>
    <p:sldId id="1337" r:id="rId21"/>
    <p:sldId id="1323" r:id="rId22"/>
    <p:sldId id="1085" r:id="rId23"/>
    <p:sldId id="1086" r:id="rId24"/>
    <p:sldId id="1088" r:id="rId25"/>
    <p:sldId id="1087" r:id="rId26"/>
    <p:sldId id="1338" r:id="rId27"/>
    <p:sldId id="1090" r:id="rId28"/>
    <p:sldId id="1091" r:id="rId29"/>
    <p:sldId id="1092" r:id="rId30"/>
    <p:sldId id="1093" r:id="rId31"/>
    <p:sldId id="1349" r:id="rId32"/>
    <p:sldId id="1340" r:id="rId33"/>
    <p:sldId id="1342" r:id="rId34"/>
    <p:sldId id="1350" r:id="rId35"/>
    <p:sldId id="1124" r:id="rId36"/>
    <p:sldId id="1122" r:id="rId37"/>
    <p:sldId id="1328" r:id="rId38"/>
    <p:sldId id="1329" r:id="rId39"/>
    <p:sldId id="1351" r:id="rId40"/>
    <p:sldId id="1097" r:id="rId41"/>
    <p:sldId id="1330" r:id="rId42"/>
    <p:sldId id="1331" r:id="rId43"/>
    <p:sldId id="1094" r:id="rId44"/>
    <p:sldId id="1096" r:id="rId45"/>
    <p:sldId id="1098" r:id="rId46"/>
    <p:sldId id="1095" r:id="rId47"/>
    <p:sldId id="1332" r:id="rId48"/>
    <p:sldId id="1099" r:id="rId49"/>
    <p:sldId id="1100" r:id="rId50"/>
    <p:sldId id="1352" r:id="rId51"/>
    <p:sldId id="1333" r:id="rId52"/>
    <p:sldId id="1344" r:id="rId53"/>
    <p:sldId id="1345" r:id="rId5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9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5000"/>
            <a:ext cx="5334428" cy="241705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>
                <a:solidFill>
                  <a:srgbClr val="C00000"/>
                </a:solidFill>
              </a:rPr>
              <a:t>pi-15. </a:t>
            </a:r>
            <a:r>
              <a:rPr lang="ja-JP" altLang="en-US" sz="3600" b="1" dirty="0">
                <a:solidFill>
                  <a:srgbClr val="C00000"/>
                </a:solidFill>
              </a:rPr>
              <a:t>カプセル化，</a:t>
            </a:r>
            <a:r>
              <a:rPr lang="en-US" altLang="ja-JP" sz="3600" b="1" dirty="0">
                <a:solidFill>
                  <a:srgbClr val="C00000"/>
                </a:solidFill>
              </a:rPr>
              <a:t>MVC</a:t>
            </a:r>
            <a:r>
              <a:rPr lang="ja-JP" altLang="en-US" sz="3600" b="1" dirty="0">
                <a:solidFill>
                  <a:srgbClr val="C00000"/>
                </a:solidFill>
              </a:rPr>
              <a:t>モデル，オブジェクトのマッピング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3292997"/>
            <a:ext cx="5334428" cy="15915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トピックス：カプセル化，</a:t>
            </a:r>
            <a:r>
              <a:rPr lang="en-US" altLang="ja-JP" sz="1800" dirty="0">
                <a:solidFill>
                  <a:schemeClr val="tx1"/>
                </a:solidFill>
              </a:rPr>
              <a:t>MVC </a:t>
            </a:r>
            <a:r>
              <a:rPr lang="ja-JP" altLang="en-US" sz="1800" dirty="0">
                <a:solidFill>
                  <a:schemeClr val="tx1"/>
                </a:solidFill>
              </a:rPr>
              <a:t>モデル，</a:t>
            </a:r>
            <a:r>
              <a:rPr lang="en-US" altLang="ja-JP" sz="1800" dirty="0">
                <a:solidFill>
                  <a:schemeClr val="tx1"/>
                </a:solidFill>
              </a:rPr>
              <a:t>MVC </a:t>
            </a:r>
            <a:r>
              <a:rPr lang="ja-JP" altLang="en-US" sz="1800" dirty="0">
                <a:solidFill>
                  <a:schemeClr val="tx1"/>
                </a:solidFill>
              </a:rPr>
              <a:t>モデルの応用，オブジェクトのマッピング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</a:t>
            </a:r>
            <a:r>
              <a:rPr lang="ja-JP" altLang="en-US" sz="1800" dirty="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kumimoji="1" lang="ja-JP" altLang="en-US" dirty="0"/>
              <a:t>と考えることができる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447925" y="36385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B81E633-3BCA-4966-B68E-7C8B6DEE0770}"/>
              </a:ext>
            </a:extLst>
          </p:cNvPr>
          <p:cNvSpPr/>
          <p:nvPr/>
        </p:nvSpPr>
        <p:spPr>
          <a:xfrm>
            <a:off x="3300413" y="42862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3776663" y="342900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62C5A9-A69C-469A-90ED-E87B6F00360C}"/>
              </a:ext>
            </a:extLst>
          </p:cNvPr>
          <p:cNvSpPr/>
          <p:nvPr/>
        </p:nvSpPr>
        <p:spPr>
          <a:xfrm>
            <a:off x="5662613" y="2828925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448433B-5C98-45BF-8082-B7A1D21E03D5}"/>
              </a:ext>
            </a:extLst>
          </p:cNvPr>
          <p:cNvSpPr/>
          <p:nvPr/>
        </p:nvSpPr>
        <p:spPr>
          <a:xfrm>
            <a:off x="6465971" y="38623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453063" y="40147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957388" y="2881313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1551574" y="2243138"/>
            <a:ext cx="5792201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986213" y="201230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人間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2919294" y="2704381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学生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1915953" y="4767181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学生でもあり人間でもある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65D20E-F30A-4243-8FB6-4D931E91FCD2}"/>
              </a:ext>
            </a:extLst>
          </p:cNvPr>
          <p:cNvSpPr txBox="1"/>
          <p:nvPr/>
        </p:nvSpPr>
        <p:spPr>
          <a:xfrm>
            <a:off x="5234987" y="4699303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人間だが、学生ではない</a:t>
            </a:r>
          </a:p>
        </p:txBody>
      </p:sp>
    </p:spTree>
    <p:extLst>
      <p:ext uri="{BB962C8B-B14F-4D97-AF65-F5344CB8AC3E}">
        <p14:creationId xmlns:p14="http://schemas.microsoft.com/office/powerpoint/2010/main" val="162555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7E2E98-E71F-4780-AEF1-2918F2D3D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004" y="220271"/>
            <a:ext cx="4250155" cy="223010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ソースコード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・クラス定義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・オブジェクト生成など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24CF1-FBF0-42C8-8E97-32FD44AA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0DB4E2DC-2C67-4800-9432-E4BC54CF32D4}"/>
              </a:ext>
            </a:extLst>
          </p:cNvPr>
          <p:cNvSpPr/>
          <p:nvPr/>
        </p:nvSpPr>
        <p:spPr>
          <a:xfrm>
            <a:off x="3360644" y="2352086"/>
            <a:ext cx="968901" cy="423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952D5B-207D-4CEB-A4F8-914BF07A29B6}"/>
              </a:ext>
            </a:extLst>
          </p:cNvPr>
          <p:cNvSpPr txBox="1"/>
          <p:nvPr/>
        </p:nvSpPr>
        <p:spPr>
          <a:xfrm>
            <a:off x="4651598" y="2252760"/>
            <a:ext cx="326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プログラムの起動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B32F4A-8339-4B4D-84D5-FF1BF9805FC8}"/>
              </a:ext>
            </a:extLst>
          </p:cNvPr>
          <p:cNvSpPr txBox="1"/>
          <p:nvPr/>
        </p:nvSpPr>
        <p:spPr>
          <a:xfrm>
            <a:off x="1388149" y="5879297"/>
            <a:ext cx="6367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800" dirty="0"/>
              <a:t>が生成され、互いに連携しながら動作する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1154B6DC-35D1-4FBD-89AA-6E40DC6D0665}"/>
              </a:ext>
            </a:extLst>
          </p:cNvPr>
          <p:cNvSpPr/>
          <p:nvPr/>
        </p:nvSpPr>
        <p:spPr>
          <a:xfrm>
            <a:off x="3505200" y="3574473"/>
            <a:ext cx="671945" cy="602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9F22932-D8C0-4957-B149-CCEB8EAAED47}"/>
              </a:ext>
            </a:extLst>
          </p:cNvPr>
          <p:cNvSpPr/>
          <p:nvPr/>
        </p:nvSpPr>
        <p:spPr>
          <a:xfrm>
            <a:off x="4329545" y="4141755"/>
            <a:ext cx="671945" cy="602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863C75A-4754-4362-B556-DAFAD72FEE17}"/>
              </a:ext>
            </a:extLst>
          </p:cNvPr>
          <p:cNvSpPr/>
          <p:nvPr/>
        </p:nvSpPr>
        <p:spPr>
          <a:xfrm>
            <a:off x="2105891" y="4709190"/>
            <a:ext cx="671945" cy="6026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FDAA8B6A-58A8-46E7-8C35-99FA3FDD458F}"/>
              </a:ext>
            </a:extLst>
          </p:cNvPr>
          <p:cNvSpPr/>
          <p:nvPr/>
        </p:nvSpPr>
        <p:spPr>
          <a:xfrm>
            <a:off x="5867400" y="4843264"/>
            <a:ext cx="671945" cy="6026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7B57755-F254-41E9-B2E4-D3B0A076EE05}"/>
              </a:ext>
            </a:extLst>
          </p:cNvPr>
          <p:cNvCxnSpPr>
            <a:stCxn id="9" idx="7"/>
          </p:cNvCxnSpPr>
          <p:nvPr/>
        </p:nvCxnSpPr>
        <p:spPr>
          <a:xfrm flipV="1">
            <a:off x="2679432" y="4141755"/>
            <a:ext cx="775024" cy="655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7A38A72-D4B3-4EBF-8D48-6FA053E45907}"/>
              </a:ext>
            </a:extLst>
          </p:cNvPr>
          <p:cNvCxnSpPr>
            <a:cxnSpLocks/>
          </p:cNvCxnSpPr>
          <p:nvPr/>
        </p:nvCxnSpPr>
        <p:spPr>
          <a:xfrm flipV="1">
            <a:off x="2831832" y="4610506"/>
            <a:ext cx="1407659" cy="339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8279943-8D91-48A6-A0E5-86C076A760D5}"/>
              </a:ext>
            </a:extLst>
          </p:cNvPr>
          <p:cNvCxnSpPr>
            <a:cxnSpLocks/>
          </p:cNvCxnSpPr>
          <p:nvPr/>
        </p:nvCxnSpPr>
        <p:spPr>
          <a:xfrm>
            <a:off x="5001490" y="4626584"/>
            <a:ext cx="865910" cy="32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BA07BAC-9BC9-44B4-9057-87A223A286CD}"/>
              </a:ext>
            </a:extLst>
          </p:cNvPr>
          <p:cNvSpPr/>
          <p:nvPr/>
        </p:nvSpPr>
        <p:spPr>
          <a:xfrm>
            <a:off x="1386166" y="83127"/>
            <a:ext cx="6469361" cy="19188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00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42C590-9F33-48F6-B25D-114D302F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AB7930E-A19C-4243-8E10-6CD49A5D46BC}"/>
              </a:ext>
            </a:extLst>
          </p:cNvPr>
          <p:cNvSpPr/>
          <p:nvPr/>
        </p:nvSpPr>
        <p:spPr>
          <a:xfrm>
            <a:off x="3609108" y="990904"/>
            <a:ext cx="671945" cy="602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907CD75-D628-4B63-8A75-909DEE4C7DD0}"/>
              </a:ext>
            </a:extLst>
          </p:cNvPr>
          <p:cNvSpPr/>
          <p:nvPr/>
        </p:nvSpPr>
        <p:spPr>
          <a:xfrm>
            <a:off x="4433453" y="1558186"/>
            <a:ext cx="671945" cy="602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3E98637-A9D4-4099-A93D-D083E59F5A5A}"/>
              </a:ext>
            </a:extLst>
          </p:cNvPr>
          <p:cNvSpPr/>
          <p:nvPr/>
        </p:nvSpPr>
        <p:spPr>
          <a:xfrm>
            <a:off x="2209799" y="2125621"/>
            <a:ext cx="671945" cy="6026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2DAD370-D35A-4995-8C43-B0ABDC40C5DE}"/>
              </a:ext>
            </a:extLst>
          </p:cNvPr>
          <p:cNvSpPr/>
          <p:nvPr/>
        </p:nvSpPr>
        <p:spPr>
          <a:xfrm>
            <a:off x="5971308" y="2259695"/>
            <a:ext cx="671945" cy="6026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BC0BC0B-36F0-404D-8AED-D3A7B1C96B51}"/>
              </a:ext>
            </a:extLst>
          </p:cNvPr>
          <p:cNvCxnSpPr>
            <a:stCxn id="7" idx="7"/>
          </p:cNvCxnSpPr>
          <p:nvPr/>
        </p:nvCxnSpPr>
        <p:spPr>
          <a:xfrm flipV="1">
            <a:off x="2783340" y="1558186"/>
            <a:ext cx="775024" cy="655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DA2A4F0-88E9-414B-A9FF-ED2F37F4B371}"/>
              </a:ext>
            </a:extLst>
          </p:cNvPr>
          <p:cNvCxnSpPr>
            <a:cxnSpLocks/>
          </p:cNvCxnSpPr>
          <p:nvPr/>
        </p:nvCxnSpPr>
        <p:spPr>
          <a:xfrm flipV="1">
            <a:off x="2935740" y="2026937"/>
            <a:ext cx="1407659" cy="339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94B391C-B2D6-415E-8078-962B5203C309}"/>
              </a:ext>
            </a:extLst>
          </p:cNvPr>
          <p:cNvCxnSpPr>
            <a:cxnSpLocks/>
          </p:cNvCxnSpPr>
          <p:nvPr/>
        </p:nvCxnSpPr>
        <p:spPr>
          <a:xfrm>
            <a:off x="5105398" y="2043015"/>
            <a:ext cx="865910" cy="32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楕円 11">
            <a:extLst>
              <a:ext uri="{FF2B5EF4-FFF2-40B4-BE49-F238E27FC236}">
                <a16:creationId xmlns:a16="http://schemas.microsoft.com/office/drawing/2014/main" id="{5D41DE0E-134A-49F2-906E-3CD65E1A2926}"/>
              </a:ext>
            </a:extLst>
          </p:cNvPr>
          <p:cNvSpPr/>
          <p:nvPr/>
        </p:nvSpPr>
        <p:spPr>
          <a:xfrm>
            <a:off x="1537854" y="1698552"/>
            <a:ext cx="1925783" cy="152986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3888D44-5425-4E52-8409-69A068015953}"/>
              </a:ext>
            </a:extLst>
          </p:cNvPr>
          <p:cNvSpPr/>
          <p:nvPr/>
        </p:nvSpPr>
        <p:spPr>
          <a:xfrm>
            <a:off x="3165765" y="497076"/>
            <a:ext cx="1407660" cy="132443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7B6DF4F5-E651-4AA9-A9EC-17A40381AC09}"/>
              </a:ext>
            </a:extLst>
          </p:cNvPr>
          <p:cNvSpPr/>
          <p:nvPr/>
        </p:nvSpPr>
        <p:spPr>
          <a:xfrm>
            <a:off x="5538354" y="1859522"/>
            <a:ext cx="1686792" cy="136889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24680F-1F6C-4A55-ADF3-D8C8996A397A}"/>
              </a:ext>
            </a:extLst>
          </p:cNvPr>
          <p:cNvSpPr txBox="1"/>
          <p:nvPr/>
        </p:nvSpPr>
        <p:spPr>
          <a:xfrm>
            <a:off x="1766454" y="3609413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クラス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35CB0AB-F157-4722-83EB-805DCFCB33A1}"/>
              </a:ext>
            </a:extLst>
          </p:cNvPr>
          <p:cNvSpPr txBox="1"/>
          <p:nvPr/>
        </p:nvSpPr>
        <p:spPr>
          <a:xfrm>
            <a:off x="4120521" y="2606457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クラス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030953A-CB3B-4627-BA14-9DE8E106038B}"/>
              </a:ext>
            </a:extLst>
          </p:cNvPr>
          <p:cNvSpPr txBox="1"/>
          <p:nvPr/>
        </p:nvSpPr>
        <p:spPr>
          <a:xfrm>
            <a:off x="5806181" y="3474813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クラス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033E22AD-9EFD-4407-8866-0D5EED7C57C9}"/>
              </a:ext>
            </a:extLst>
          </p:cNvPr>
          <p:cNvSpPr/>
          <p:nvPr/>
        </p:nvSpPr>
        <p:spPr>
          <a:xfrm>
            <a:off x="4148273" y="1197302"/>
            <a:ext cx="1407660" cy="132443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3429C5-FB5A-4A44-81A5-5666910CE901}"/>
              </a:ext>
            </a:extLst>
          </p:cNvPr>
          <p:cNvSpPr txBox="1"/>
          <p:nvPr/>
        </p:nvSpPr>
        <p:spPr>
          <a:xfrm>
            <a:off x="2757016" y="13652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クラス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BCE9FC-C171-4AC7-BEFA-EEEC09ACEEE1}"/>
              </a:ext>
            </a:extLst>
          </p:cNvPr>
          <p:cNvSpPr txBox="1"/>
          <p:nvPr/>
        </p:nvSpPr>
        <p:spPr>
          <a:xfrm>
            <a:off x="983932" y="4744136"/>
            <a:ext cx="66914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すべての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カプセル化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されている。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必要な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属性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のみ、他のオブジェクトに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公開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何を公開し、何を公開しないか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は、クラス単位で</a:t>
            </a:r>
            <a:r>
              <a:rPr kumimoji="1"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指定可能</a:t>
            </a:r>
          </a:p>
        </p:txBody>
      </p:sp>
    </p:spTree>
    <p:extLst>
      <p:ext uri="{BB962C8B-B14F-4D97-AF65-F5344CB8AC3E}">
        <p14:creationId xmlns:p14="http://schemas.microsoft.com/office/powerpoint/2010/main" val="20358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E685C4-AF70-4C75-A309-ABCE0502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カプセル化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A28EB4-A670-4B11-8C5E-746E64289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公開</a:t>
            </a:r>
            <a:r>
              <a:rPr kumimoji="1" lang="en-US" altLang="ja-JP" dirty="0"/>
              <a:t>	</a:t>
            </a:r>
            <a:r>
              <a:rPr kumimoji="1" lang="en-US" altLang="ja-JP" b="1" dirty="0"/>
              <a:t>public</a:t>
            </a:r>
          </a:p>
          <a:p>
            <a:r>
              <a:rPr lang="ja-JP" altLang="en-US" dirty="0"/>
              <a:t>非公開 </a:t>
            </a:r>
            <a:r>
              <a:rPr lang="en-US" altLang="ja-JP" dirty="0"/>
              <a:t>	</a:t>
            </a:r>
            <a:r>
              <a:rPr lang="en-US" altLang="ja-JP" b="1" dirty="0"/>
              <a:t>private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1B5B55-A8DD-420E-AB57-94EA4516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F9948DD-A0B4-4DDA-B274-11EE2F33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40" y="2162535"/>
            <a:ext cx="7157020" cy="46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0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4033" y="828324"/>
            <a:ext cx="8461208" cy="5817512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カプセル化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/>
              <a:t>Java </a:t>
            </a:r>
            <a:r>
              <a:rPr lang="ja-JP" altLang="en-US" dirty="0"/>
              <a:t>では、</a:t>
            </a:r>
            <a:r>
              <a:rPr lang="en-US" altLang="ja-JP" dirty="0"/>
              <a:t>public, private </a:t>
            </a:r>
            <a:r>
              <a:rPr lang="ja-JP" altLang="en-US" dirty="0"/>
              <a:t>の指定により，属性やメソッドへの</a:t>
            </a:r>
            <a:r>
              <a:rPr lang="ja-JP" altLang="en-US" u="sng" dirty="0"/>
              <a:t>アクセス制御</a:t>
            </a:r>
            <a:r>
              <a:rPr lang="ja-JP" altLang="en-US" dirty="0"/>
              <a:t>を行う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509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15-2. MVC </a:t>
            </a:r>
            <a:r>
              <a:rPr lang="ja-JP" altLang="en-US" dirty="0"/>
              <a:t>モデル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441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118592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モデルとビューとコントローラ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2552036" y="615951"/>
            <a:ext cx="2962275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121156" y="3263901"/>
            <a:ext cx="2962275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4750807" y="3240089"/>
            <a:ext cx="2962275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上矢印 7"/>
          <p:cNvSpPr/>
          <p:nvPr/>
        </p:nvSpPr>
        <p:spPr>
          <a:xfrm rot="13180614">
            <a:off x="2313911" y="2350014"/>
            <a:ext cx="47625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 rot="19237148">
            <a:off x="4908448" y="2438032"/>
            <a:ext cx="47625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81147" y="133273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C00000"/>
                </a:solidFill>
              </a:rPr>
              <a:t>モデル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7463" y="403127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C00000"/>
                </a:solidFill>
              </a:rPr>
              <a:t>ビュー</a:t>
            </a:r>
          </a:p>
        </p:txBody>
      </p:sp>
      <p:sp>
        <p:nvSpPr>
          <p:cNvPr id="13" name="上矢印 12"/>
          <p:cNvSpPr/>
          <p:nvPr/>
        </p:nvSpPr>
        <p:spPr>
          <a:xfrm rot="10800000">
            <a:off x="1364168" y="5444970"/>
            <a:ext cx="476250" cy="5143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3205" y="619825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ユーザに見せる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87030" y="618645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ユーザから受け付ける</a:t>
            </a:r>
          </a:p>
        </p:txBody>
      </p:sp>
      <p:sp>
        <p:nvSpPr>
          <p:cNvPr id="16" name="上矢印 15"/>
          <p:cNvSpPr/>
          <p:nvPr/>
        </p:nvSpPr>
        <p:spPr>
          <a:xfrm>
            <a:off x="5993819" y="5421407"/>
            <a:ext cx="476250" cy="5143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18216" y="230220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更新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17616" y="250669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更新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43099" y="400743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C00000"/>
                </a:solidFill>
              </a:rPr>
              <a:t>コントローラ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19757" y="145178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データの保持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E65083E-FBFE-463D-A410-28CE081EAAB7}"/>
              </a:ext>
            </a:extLst>
          </p:cNvPr>
          <p:cNvSpPr txBox="1"/>
          <p:nvPr/>
        </p:nvSpPr>
        <p:spPr>
          <a:xfrm>
            <a:off x="3078514" y="41682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表示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E2D4755-9A38-40EC-B232-B334DFBF66A9}"/>
              </a:ext>
            </a:extLst>
          </p:cNvPr>
          <p:cNvSpPr txBox="1"/>
          <p:nvPr/>
        </p:nvSpPr>
        <p:spPr>
          <a:xfrm>
            <a:off x="7042815" y="2563814"/>
            <a:ext cx="19800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ユーザ操作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受け付け、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モデル更新</a:t>
            </a:r>
          </a:p>
        </p:txBody>
      </p:sp>
    </p:spTree>
    <p:extLst>
      <p:ext uri="{BB962C8B-B14F-4D97-AF65-F5344CB8AC3E}">
        <p14:creationId xmlns:p14="http://schemas.microsoft.com/office/powerpoint/2010/main" val="62518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0F2CD-0708-421C-9361-52900CBA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モデルとビューとコントローラ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8BE4AC-1EF3-4D28-9C88-D90756F1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オブジェクト指向</a:t>
            </a:r>
            <a:r>
              <a:rPr kumimoji="1" lang="ja-JP" altLang="en-US" dirty="0"/>
              <a:t>では、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アプリ（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アプリなど）は、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さまざまな</a:t>
            </a:r>
            <a:r>
              <a:rPr lang="ja-JP" altLang="en-US" b="1" u="sng" dirty="0"/>
              <a:t>オブジェクトの集まり</a:t>
            </a:r>
            <a:endParaRPr lang="en-US" altLang="ja-JP" b="1" u="sng" dirty="0"/>
          </a:p>
          <a:p>
            <a:pPr marL="0" indent="0">
              <a:buNone/>
            </a:pPr>
            <a:endParaRPr kumimoji="1" lang="en-US" altLang="ja-JP" b="1" u="sng" dirty="0"/>
          </a:p>
          <a:p>
            <a:r>
              <a:rPr lang="ja-JP" altLang="en-US" b="1" u="sng" dirty="0"/>
              <a:t>モデル、ビュー、コントローラーに分けて、</a:t>
            </a:r>
            <a:endParaRPr lang="en-US" altLang="ja-JP" b="1" u="sng" dirty="0"/>
          </a:p>
          <a:p>
            <a:pPr marL="0" indent="0">
              <a:buNone/>
            </a:pPr>
            <a:r>
              <a:rPr kumimoji="1" lang="ja-JP" altLang="en-US" b="1" u="sng" dirty="0"/>
              <a:t>プログラムを設計、製作、テストすることで、</a:t>
            </a:r>
            <a:endParaRPr kumimoji="1" lang="en-US" altLang="ja-JP" b="1" u="sng" dirty="0"/>
          </a:p>
          <a:p>
            <a:pPr marL="0" indent="0">
              <a:buNone/>
            </a:pPr>
            <a:r>
              <a:rPr lang="ja-JP" altLang="en-US" b="1" u="sng" dirty="0"/>
              <a:t>プログラムを見通し良く作成可能</a:t>
            </a:r>
            <a:r>
              <a:rPr lang="ja-JP" altLang="en-US" dirty="0"/>
              <a:t>　（私の見解）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FFB021-6068-4DE5-B824-E21A8F17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101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MVC</a:t>
            </a:r>
            <a:r>
              <a:rPr lang="ja-JP" altLang="en-US" dirty="0"/>
              <a:t> </a:t>
            </a:r>
            <a:r>
              <a:rPr kumimoji="1" lang="ja-JP" altLang="en-US" dirty="0"/>
              <a:t>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名簿を作るとき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モデル</a:t>
            </a:r>
            <a:r>
              <a:rPr lang="ja-JP" altLang="en-US" dirty="0"/>
              <a:t>の例</a:t>
            </a:r>
            <a:endParaRPr lang="en-US" altLang="ja-JP" dirty="0"/>
          </a:p>
          <a:p>
            <a:r>
              <a:rPr kumimoji="1" lang="en-US" altLang="ja-JP" b="1" dirty="0"/>
              <a:t>Person</a:t>
            </a:r>
            <a:r>
              <a:rPr kumimoji="1" lang="en-US" altLang="ja-JP" dirty="0"/>
              <a:t> </a:t>
            </a:r>
            <a:r>
              <a:rPr kumimoji="1" lang="ja-JP" altLang="en-US" dirty="0"/>
              <a:t>クラス：　オブジェクトは１人の人間</a:t>
            </a:r>
            <a:endParaRPr lang="en-US" altLang="ja-JP" dirty="0"/>
          </a:p>
          <a:p>
            <a:r>
              <a:rPr lang="en-US" altLang="ja-JP" b="1" dirty="0" err="1"/>
              <a:t>Meibo</a:t>
            </a:r>
            <a:r>
              <a:rPr lang="en-US" altLang="ja-JP" dirty="0"/>
              <a:t> </a:t>
            </a:r>
            <a:r>
              <a:rPr lang="ja-JP" altLang="en-US" dirty="0"/>
              <a:t>クラス：　オブジェクトは名簿全体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ビュー</a:t>
            </a:r>
            <a:r>
              <a:rPr lang="ja-JP" altLang="en-US" dirty="0"/>
              <a:t>の例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表やフォーム形式で、名簿データを表示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コントローラー</a:t>
            </a:r>
            <a:r>
              <a:rPr lang="ja-JP" altLang="en-US" dirty="0"/>
              <a:t>の例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フォーム記入内容をもとに、モデルを更新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418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15-3. Java </a:t>
            </a:r>
            <a:r>
              <a:rPr lang="ja-JP" altLang="en-US" dirty="0"/>
              <a:t>での </a:t>
            </a:r>
            <a:r>
              <a:rPr lang="en-US" altLang="ja-JP" dirty="0"/>
              <a:t>MVC </a:t>
            </a:r>
            <a:r>
              <a:rPr lang="ja-JP" altLang="en-US" dirty="0"/>
              <a:t>モデル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35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今回の内容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カプセル化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/>
              <a:t>Java </a:t>
            </a:r>
            <a:r>
              <a:rPr lang="ja-JP" altLang="en-US" dirty="0"/>
              <a:t>では、</a:t>
            </a:r>
            <a:r>
              <a:rPr lang="en-US" altLang="ja-JP" dirty="0"/>
              <a:t>public, private </a:t>
            </a:r>
            <a:r>
              <a:rPr lang="ja-JP" altLang="en-US" dirty="0"/>
              <a:t>の指定により，属性やメソッドへの</a:t>
            </a:r>
            <a:r>
              <a:rPr lang="ja-JP" altLang="en-US" u="sng" dirty="0"/>
              <a:t>アクセス制御</a:t>
            </a:r>
            <a:r>
              <a:rPr lang="ja-JP" altLang="en-US" dirty="0"/>
              <a:t>を行う</a:t>
            </a:r>
            <a:endParaRPr lang="en-US" altLang="ja-JP" dirty="0"/>
          </a:p>
          <a:p>
            <a:r>
              <a:rPr lang="en-US" altLang="ja-JP" b="1" dirty="0"/>
              <a:t>MVC</a:t>
            </a:r>
          </a:p>
          <a:p>
            <a:pPr marL="0" indent="0">
              <a:buNone/>
            </a:pPr>
            <a:r>
              <a:rPr lang="ja-JP" altLang="en-US" dirty="0"/>
              <a:t>「モデル」、「ビュー」、「コントローラー」のこと</a:t>
            </a:r>
            <a:endParaRPr lang="en-US" altLang="ja-JP" dirty="0"/>
          </a:p>
          <a:p>
            <a:r>
              <a:rPr lang="ja-JP" altLang="en-US" b="1" dirty="0"/>
              <a:t>マッピング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Java </a:t>
            </a:r>
            <a:r>
              <a:rPr lang="ja-JP" altLang="en-US" dirty="0"/>
              <a:t>のオブジェクトを、データベースや </a:t>
            </a:r>
            <a:r>
              <a:rPr lang="en-US" altLang="ja-JP" dirty="0"/>
              <a:t>DOM </a:t>
            </a:r>
            <a:r>
              <a:rPr lang="ja-JP" altLang="en-US" dirty="0"/>
              <a:t>オブジェクトにマッピングできる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241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19AC7-93FD-4AA2-A80B-CEDE8341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今から行うこと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D0632-4354-4A89-BF95-BF453AA92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モデル部分： </a:t>
            </a:r>
            <a:r>
              <a:rPr kumimoji="1" lang="en-US" altLang="ja-JP" dirty="0"/>
              <a:t>Person </a:t>
            </a:r>
            <a:r>
              <a:rPr kumimoji="1" lang="ja-JP" altLang="en-US" dirty="0"/>
              <a:t>クラス，</a:t>
            </a:r>
            <a:r>
              <a:rPr kumimoji="1" lang="en-US" altLang="ja-JP" dirty="0" err="1"/>
              <a:t>Meibo</a:t>
            </a:r>
            <a:r>
              <a:rPr kumimoji="1" lang="en-US" altLang="ja-JP" dirty="0"/>
              <a:t> </a:t>
            </a:r>
            <a:r>
              <a:rPr kumimoji="1" lang="ja-JP" altLang="en-US" dirty="0"/>
              <a:t>クラス</a:t>
            </a:r>
            <a:endParaRPr kumimoji="1" lang="en-US" altLang="ja-JP" dirty="0"/>
          </a:p>
          <a:p>
            <a:r>
              <a:rPr lang="ja-JP" altLang="en-US" dirty="0"/>
              <a:t>コントローラー部分：　</a:t>
            </a:r>
            <a:r>
              <a:rPr lang="en-US" altLang="ja-JP" dirty="0"/>
              <a:t>Main </a:t>
            </a:r>
            <a:r>
              <a:rPr lang="ja-JP" altLang="en-US" dirty="0"/>
              <a:t>クラス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※ </a:t>
            </a:r>
            <a:r>
              <a:rPr lang="ja-JP" altLang="en-US" dirty="0"/>
              <a:t>ビューは考えないことにする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885FDA-CF91-4DE0-B33B-310470C7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436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22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29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MVC </a:t>
            </a:r>
            <a:r>
              <a:rPr lang="ja-JP" altLang="en-US" b="1" dirty="0"/>
              <a:t>モデル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プログラム 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モデル部分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95D2456-E382-4F43-98D8-04882F275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52358"/>
            <a:ext cx="9066799" cy="42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93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プログラムの続き（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モデル部分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817262-77D3-4922-9733-F793A1BE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0" y="718944"/>
            <a:ext cx="8939786" cy="4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99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プログラムの続き（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コントローラー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部分）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55D1291-BE11-44A1-A8E1-E4FA78873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05" y="666291"/>
            <a:ext cx="8668362" cy="25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51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実行し結果を確認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9C9F13-F78D-471E-A600-2EDF4BA28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33" y="1190842"/>
            <a:ext cx="7591499" cy="29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29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19AC7-93FD-4AA2-A80B-CEDE8341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次に行うこと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D0632-4354-4A89-BF95-BF453AA92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モデル部分： </a:t>
            </a:r>
            <a:r>
              <a:rPr kumimoji="1" lang="en-US" altLang="ja-JP" dirty="0"/>
              <a:t>Person </a:t>
            </a:r>
            <a:r>
              <a:rPr kumimoji="1" lang="ja-JP" altLang="en-US" dirty="0"/>
              <a:t>クラス，</a:t>
            </a:r>
            <a:r>
              <a:rPr kumimoji="1" lang="en-US" altLang="ja-JP" dirty="0" err="1"/>
              <a:t>Meibo</a:t>
            </a:r>
            <a:r>
              <a:rPr kumimoji="1" lang="en-US" altLang="ja-JP" dirty="0"/>
              <a:t> </a:t>
            </a:r>
            <a:r>
              <a:rPr kumimoji="1" lang="ja-JP" altLang="en-US" dirty="0"/>
              <a:t>クラス</a:t>
            </a:r>
            <a:endParaRPr kumimoji="1" lang="en-US" altLang="ja-JP" dirty="0"/>
          </a:p>
          <a:p>
            <a:r>
              <a:rPr lang="ja-JP" altLang="en-US" dirty="0"/>
              <a:t>コントローラー部分：　</a:t>
            </a:r>
            <a:r>
              <a:rPr lang="en-US" altLang="ja-JP" dirty="0"/>
              <a:t>Main </a:t>
            </a:r>
            <a:r>
              <a:rPr lang="ja-JP" altLang="en-US" dirty="0"/>
              <a:t>クラス</a:t>
            </a:r>
            <a:endParaRPr lang="en-US" altLang="ja-JP" dirty="0"/>
          </a:p>
          <a:p>
            <a:r>
              <a:rPr kumimoji="1" lang="ja-JP" altLang="en-US" b="1" dirty="0"/>
              <a:t>ビュー部分：　</a:t>
            </a:r>
            <a:r>
              <a:rPr kumimoji="1" lang="en-US" altLang="ja-JP" b="1" dirty="0"/>
              <a:t>View </a:t>
            </a:r>
            <a:r>
              <a:rPr kumimoji="1" lang="ja-JP" altLang="en-US" b="1" dirty="0"/>
              <a:t>クラス（新しく追加）</a:t>
            </a:r>
            <a:endParaRPr kumimoji="1"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885FDA-CF91-4DE0-B33B-310470C7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26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C96DA2-9381-4B8C-8966-29EA4C84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6" y="627652"/>
            <a:ext cx="8917088" cy="509687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次のプログラムを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書き加え</a:t>
            </a: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63DF2B-0350-4BC5-A017-3753125FB168}"/>
              </a:ext>
            </a:extLst>
          </p:cNvPr>
          <p:cNvSpPr/>
          <p:nvPr/>
        </p:nvSpPr>
        <p:spPr>
          <a:xfrm>
            <a:off x="179623" y="712978"/>
            <a:ext cx="8516702" cy="4391760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632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2A39E3A-D7F0-4052-9E0D-04FA0E3BD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0" y="837236"/>
            <a:ext cx="9015180" cy="315431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次のように書き換える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（ビューを使うように）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63DF2B-0350-4BC5-A017-3753125FB168}"/>
              </a:ext>
            </a:extLst>
          </p:cNvPr>
          <p:cNvSpPr/>
          <p:nvPr/>
        </p:nvSpPr>
        <p:spPr>
          <a:xfrm>
            <a:off x="512170" y="2523271"/>
            <a:ext cx="4433541" cy="848082"/>
          </a:xfrm>
          <a:prstGeom prst="rect">
            <a:avLst/>
          </a:prstGeom>
          <a:noFill/>
          <a:ln w="762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1691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実行し結果を確認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D05BB3-4569-4ECC-B5A9-5E6A3360D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4" y="1018331"/>
            <a:ext cx="7087991" cy="28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5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50738"/>
              </p:ext>
            </p:extLst>
          </p:nvPr>
        </p:nvGraphicFramePr>
        <p:xfrm>
          <a:off x="809852" y="759999"/>
          <a:ext cx="6987364" cy="418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53311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071583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15-1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カプセル化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15-2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MVC </a:t>
                      </a:r>
                      <a:r>
                        <a:rPr kumimoji="1" lang="ja-JP" altLang="en-US" sz="2400" dirty="0"/>
                        <a:t>モデル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15-3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/>
                        <a:t>での </a:t>
                      </a:r>
                      <a:r>
                        <a:rPr kumimoji="1" lang="en-US" altLang="ja-JP" sz="2400" dirty="0"/>
                        <a:t>MVC </a:t>
                      </a:r>
                      <a:r>
                        <a:rPr kumimoji="1" lang="ja-JP" altLang="en-US" sz="2400" dirty="0"/>
                        <a:t>モデル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15-4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err="1"/>
                        <a:t>MVC</a:t>
                      </a:r>
                      <a:r>
                        <a:rPr kumimoji="1" lang="en-US" altLang="ja-JP" sz="2400" dirty="0"/>
                        <a:t> </a:t>
                      </a:r>
                      <a:r>
                        <a:rPr kumimoji="1" lang="ja-JP" altLang="en-US" sz="2400" dirty="0"/>
                        <a:t>モデルの応用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70765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15-5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オブジェクトのマッピング</a:t>
                      </a:r>
                      <a:endParaRPr kumimoji="1" lang="en-US" altLang="ja-JP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84832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15-6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 err="1"/>
                        <a:t>での</a:t>
                      </a:r>
                      <a:r>
                        <a:rPr kumimoji="1" lang="ja-JP" altLang="en-US" sz="2400" dirty="0"/>
                        <a:t>オブジェクトのマッピング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564721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562107" y="5137263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562107" y="5792112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1090365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モデルとビューの分離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73552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モデルの中の</a:t>
            </a:r>
            <a:r>
              <a:rPr kumimoji="1" lang="ja-JP" altLang="en-US" b="1" dirty="0"/>
              <a:t>データ</a:t>
            </a:r>
            <a:r>
              <a:rPr kumimoji="1" lang="ja-JP" altLang="en-US" dirty="0"/>
              <a:t>を，</a:t>
            </a:r>
            <a:r>
              <a:rPr kumimoji="1" lang="ja-JP" altLang="en-US" b="1" dirty="0"/>
              <a:t>全て見せる必要がない</a:t>
            </a:r>
            <a:r>
              <a:rPr kumimoji="1" lang="ja-JP" altLang="en-US" dirty="0"/>
              <a:t>（すべてを見せたくない）</a:t>
            </a:r>
            <a:r>
              <a:rPr kumimoji="1" lang="ja-JP" altLang="en-US" b="1" dirty="0"/>
              <a:t>場合などに有効となる考え方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「プログラムが作成しやすくなる」（私の見解）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例）「</a:t>
            </a:r>
            <a:r>
              <a:rPr lang="en-US" altLang="ja-JP" dirty="0"/>
              <a:t>『</a:t>
            </a:r>
            <a:r>
              <a:rPr lang="ja-JP" altLang="en-US" dirty="0"/>
              <a:t>表示にこだわりたい</a:t>
            </a:r>
            <a:r>
              <a:rPr lang="en-US" altLang="ja-JP" dirty="0"/>
              <a:t>』</a:t>
            </a:r>
            <a:r>
              <a:rPr lang="ja-JP" altLang="en-US" dirty="0"/>
              <a:t>という場合，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モデルとビューを分離しておけば，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ビューのプログラムに集中できる」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という考え方も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761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15-4. MVC </a:t>
            </a:r>
            <a:r>
              <a:rPr lang="ja-JP" altLang="en-US" dirty="0"/>
              <a:t>モデルの応用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4460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CBAEB-A996-4F68-9323-9243DAE6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EB4A58-A234-4531-8D58-F2EEB496E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フレームワーク</a:t>
            </a:r>
            <a:r>
              <a:rPr kumimoji="1" lang="ja-JP" altLang="en-US" dirty="0"/>
              <a:t>：アプリケーションの土台となるソフトウエア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 err="1"/>
              <a:t>MVC</a:t>
            </a:r>
            <a:r>
              <a:rPr kumimoji="1" lang="en-US" altLang="ja-JP" dirty="0"/>
              <a:t> </a:t>
            </a:r>
            <a:r>
              <a:rPr kumimoji="1" lang="ja-JP" altLang="en-US" dirty="0"/>
              <a:t>モデルに適する </a:t>
            </a:r>
            <a:r>
              <a:rPr kumimoji="1" lang="en-US" altLang="ja-JP" dirty="0"/>
              <a:t>Java </a:t>
            </a:r>
            <a:r>
              <a:rPr kumimoji="1" lang="ja-JP" altLang="en-US" dirty="0"/>
              <a:t>言語フレームワークも多数ある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Struts</a:t>
            </a:r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en-US" altLang="ja-JP" dirty="0" err="1"/>
              <a:t>JSF</a:t>
            </a:r>
            <a:r>
              <a:rPr kumimoji="1" lang="en-US" altLang="ja-JP" dirty="0"/>
              <a:t> (Java Server Faces)</a:t>
            </a:r>
          </a:p>
          <a:p>
            <a:pPr marL="0" indent="0">
              <a:buNone/>
            </a:pPr>
            <a:r>
              <a:rPr lang="en-US" altLang="ja-JP" dirty="0"/>
              <a:t>	Spring Framework</a:t>
            </a:r>
          </a:p>
          <a:p>
            <a:pPr marL="0" indent="0">
              <a:buNone/>
            </a:pPr>
            <a:r>
              <a:rPr kumimoji="1" lang="en-US" altLang="ja-JP" dirty="0"/>
              <a:t>Java </a:t>
            </a:r>
            <a:r>
              <a:rPr kumimoji="1" lang="ja-JP" altLang="en-US" dirty="0"/>
              <a:t>の標準機能外であるが、インストールは簡単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BED4F2-A8C8-481E-9901-586AABF2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94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7EAF4F-F70C-4786-88C4-86859A18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163FCD-5B47-46A5-AB3E-B276891F1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68429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Struts 2 </a:t>
            </a:r>
          </a:p>
          <a:p>
            <a:pPr marL="0" indent="0">
              <a:buNone/>
            </a:pPr>
            <a:r>
              <a:rPr kumimoji="1" lang="en-US" altLang="ja-JP" dirty="0"/>
              <a:t>https://</a:t>
            </a:r>
            <a:r>
              <a:rPr kumimoji="1" lang="en-US" altLang="ja-JP" dirty="0" err="1"/>
              <a:t>struts.apache.org</a:t>
            </a:r>
            <a:r>
              <a:rPr kumimoji="1" lang="en-US" altLang="ja-JP" dirty="0"/>
              <a:t>/getting-started/hello-world-using-</a:t>
            </a:r>
            <a:r>
              <a:rPr kumimoji="1" lang="en-US" altLang="ja-JP" dirty="0" err="1"/>
              <a:t>struts2.html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C3239F-F567-44B0-8C01-6EAAA8A5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3CCED17-F2E5-4F9C-A2C0-BD44E8FF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74" y="2485808"/>
            <a:ext cx="4575410" cy="4235668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BE293128-9666-4858-A695-8F984F09C7E7}"/>
              </a:ext>
            </a:extLst>
          </p:cNvPr>
          <p:cNvSpPr txBox="1">
            <a:spLocks/>
          </p:cNvSpPr>
          <p:nvPr/>
        </p:nvSpPr>
        <p:spPr>
          <a:xfrm>
            <a:off x="5415516" y="4110447"/>
            <a:ext cx="3387088" cy="23116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Web</a:t>
            </a:r>
            <a:r>
              <a:rPr lang="ja-JP" altLang="en-US" dirty="0"/>
              <a:t> アプリケーションのワーク</a:t>
            </a:r>
            <a:endParaRPr lang="en-US" altLang="ja-JP" dirty="0"/>
          </a:p>
          <a:p>
            <a:r>
              <a:rPr lang="en-US" altLang="ja-JP" dirty="0"/>
              <a:t>HTML, Java </a:t>
            </a:r>
            <a:r>
              <a:rPr lang="ja-JP" altLang="en-US" dirty="0"/>
              <a:t>の組み合わせでアプリケーションを作成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6723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15-5. </a:t>
            </a:r>
            <a:r>
              <a:rPr lang="ja-JP" altLang="en-US" dirty="0"/>
              <a:t>オブジェクトのマッピング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5821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3573666" y="776531"/>
            <a:ext cx="2199414" cy="1710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2385797" y="3415489"/>
            <a:ext cx="2199414" cy="1710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5772437" y="3400669"/>
            <a:ext cx="2199414" cy="1710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上矢印 7"/>
          <p:cNvSpPr/>
          <p:nvPr/>
        </p:nvSpPr>
        <p:spPr>
          <a:xfrm rot="13180614">
            <a:off x="3402925" y="2490657"/>
            <a:ext cx="353604" cy="8237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 rot="19237148">
            <a:off x="5891073" y="2656460"/>
            <a:ext cx="353604" cy="8237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6105" y="1296133"/>
            <a:ext cx="189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モデル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25691" y="4015328"/>
            <a:ext cx="180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ビュー</a:t>
            </a:r>
          </a:p>
        </p:txBody>
      </p:sp>
      <p:sp>
        <p:nvSpPr>
          <p:cNvPr id="13" name="上矢印 12"/>
          <p:cNvSpPr/>
          <p:nvPr/>
        </p:nvSpPr>
        <p:spPr>
          <a:xfrm rot="10800000">
            <a:off x="1650581" y="5693024"/>
            <a:ext cx="476250" cy="5143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7744" y="633478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ユーザに見せる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84447" y="607228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ユーザから受け付ける</a:t>
            </a:r>
          </a:p>
        </p:txBody>
      </p:sp>
      <p:sp>
        <p:nvSpPr>
          <p:cNvPr id="16" name="上矢印 15"/>
          <p:cNvSpPr/>
          <p:nvPr/>
        </p:nvSpPr>
        <p:spPr>
          <a:xfrm>
            <a:off x="6634019" y="5360074"/>
            <a:ext cx="476250" cy="5143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67875" y="3679760"/>
            <a:ext cx="2193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コントローラ</a:t>
            </a:r>
          </a:p>
        </p:txBody>
      </p:sp>
      <p:sp>
        <p:nvSpPr>
          <p:cNvPr id="10" name="矢印: 左右 9">
            <a:extLst>
              <a:ext uri="{FF2B5EF4-FFF2-40B4-BE49-F238E27FC236}">
                <a16:creationId xmlns:a16="http://schemas.microsoft.com/office/drawing/2014/main" id="{5E279BA8-82DA-408C-82FA-921F00008B74}"/>
              </a:ext>
            </a:extLst>
          </p:cNvPr>
          <p:cNvSpPr/>
          <p:nvPr/>
        </p:nvSpPr>
        <p:spPr>
          <a:xfrm>
            <a:off x="1986897" y="4158593"/>
            <a:ext cx="797799" cy="359799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1B9E111-6CF3-4E50-B7D8-D230FEB552A1}"/>
              </a:ext>
            </a:extLst>
          </p:cNvPr>
          <p:cNvSpPr txBox="1"/>
          <p:nvPr/>
        </p:nvSpPr>
        <p:spPr>
          <a:xfrm>
            <a:off x="1009671" y="3482030"/>
            <a:ext cx="264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マッピング</a:t>
            </a:r>
          </a:p>
        </p:txBody>
      </p:sp>
      <p:sp>
        <p:nvSpPr>
          <p:cNvPr id="22" name="矢印: 左右 21">
            <a:extLst>
              <a:ext uri="{FF2B5EF4-FFF2-40B4-BE49-F238E27FC236}">
                <a16:creationId xmlns:a16="http://schemas.microsoft.com/office/drawing/2014/main" id="{3ED3A976-53B1-487C-BCB7-81E78C044B51}"/>
              </a:ext>
            </a:extLst>
          </p:cNvPr>
          <p:cNvSpPr/>
          <p:nvPr/>
        </p:nvSpPr>
        <p:spPr>
          <a:xfrm>
            <a:off x="5852896" y="1460688"/>
            <a:ext cx="797799" cy="359799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CD0198C-FAE1-4F61-ACB4-BB6AAD395C72}"/>
              </a:ext>
            </a:extLst>
          </p:cNvPr>
          <p:cNvSpPr txBox="1"/>
          <p:nvPr/>
        </p:nvSpPr>
        <p:spPr>
          <a:xfrm>
            <a:off x="5426465" y="809776"/>
            <a:ext cx="264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マッピング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53708A0-1FA6-4262-BADD-700A41362294}"/>
              </a:ext>
            </a:extLst>
          </p:cNvPr>
          <p:cNvSpPr txBox="1"/>
          <p:nvPr/>
        </p:nvSpPr>
        <p:spPr>
          <a:xfrm>
            <a:off x="6749844" y="1421398"/>
            <a:ext cx="20313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データベース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0EA1F82-AD6D-4E9E-8C8C-A45F0ED61B99}"/>
              </a:ext>
            </a:extLst>
          </p:cNvPr>
          <p:cNvSpPr txBox="1"/>
          <p:nvPr/>
        </p:nvSpPr>
        <p:spPr>
          <a:xfrm>
            <a:off x="5573792" y="1978281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データベースシステム内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5FC567D-A73F-407B-99E0-6D74238E8222}"/>
              </a:ext>
            </a:extLst>
          </p:cNvPr>
          <p:cNvSpPr txBox="1"/>
          <p:nvPr/>
        </p:nvSpPr>
        <p:spPr>
          <a:xfrm>
            <a:off x="182908" y="3973352"/>
            <a:ext cx="20313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DOM</a:t>
            </a: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オブジェクト</a:t>
            </a:r>
          </a:p>
        </p:txBody>
      </p:sp>
    </p:spTree>
    <p:extLst>
      <p:ext uri="{BB962C8B-B14F-4D97-AF65-F5344CB8AC3E}">
        <p14:creationId xmlns:p14="http://schemas.microsoft.com/office/powerpoint/2010/main" val="2993463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情報システムのアーキテクチャ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12309" y="1508370"/>
            <a:ext cx="268849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サーバ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（コンピュータ）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3878" y="4161693"/>
            <a:ext cx="26884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デジタルデバイス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8092" y="1938941"/>
            <a:ext cx="26884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ネットワーク接続</a:t>
            </a:r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2946400" y="2461846"/>
            <a:ext cx="1000369" cy="153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926111" y="4981470"/>
            <a:ext cx="320822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・画面表示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・画面，マウス，キーボードでの操作</a:t>
            </a:r>
            <a:endParaRPr kumimoji="1" lang="en-US" altLang="ja-JP" sz="2400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3415322" y="2730415"/>
            <a:ext cx="687754" cy="1130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759199" y="3091377"/>
            <a:ext cx="26884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プログラム配信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2770554" y="2571233"/>
            <a:ext cx="687754" cy="1130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77116" y="2900286"/>
            <a:ext cx="26884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データのやり取り</a:t>
            </a:r>
          </a:p>
        </p:txBody>
      </p:sp>
      <p:sp>
        <p:nvSpPr>
          <p:cNvPr id="17" name="円柱 16"/>
          <p:cNvSpPr/>
          <p:nvPr/>
        </p:nvSpPr>
        <p:spPr>
          <a:xfrm>
            <a:off x="7038975" y="1207146"/>
            <a:ext cx="1085850" cy="146359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>
            <a:stCxn id="6" idx="3"/>
            <a:endCxn id="17" idx="2"/>
          </p:cNvCxnSpPr>
          <p:nvPr/>
        </p:nvCxnSpPr>
        <p:spPr>
          <a:xfrm>
            <a:off x="6400801" y="1923869"/>
            <a:ext cx="638174" cy="1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253979" y="2730415"/>
            <a:ext cx="26884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データベース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69525" y="3167133"/>
            <a:ext cx="268849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データベースとのマッピング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13901" y="3555839"/>
            <a:ext cx="26884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</a:rPr>
              <a:t>DOM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オブジェクトとのマッピング</a:t>
            </a:r>
          </a:p>
        </p:txBody>
      </p:sp>
    </p:spTree>
    <p:extLst>
      <p:ext uri="{BB962C8B-B14F-4D97-AF65-F5344CB8AC3E}">
        <p14:creationId xmlns:p14="http://schemas.microsoft.com/office/powerpoint/2010/main" val="1776565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65E91-6803-4EA2-834F-D2AE0D7F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オブジェクトのマッピングを行う理由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A8C45D-589A-44FF-8949-9252DCB92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データベースとのマッピング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Java </a:t>
            </a:r>
            <a:r>
              <a:rPr kumimoji="1" lang="ja-JP" altLang="en-US" dirty="0"/>
              <a:t>オブジェクトを，データベース（リレーショナルデータベースシステム内）に</a:t>
            </a:r>
            <a:r>
              <a:rPr kumimoji="1" lang="ja-JP" altLang="en-US" b="1" dirty="0">
                <a:solidFill>
                  <a:srgbClr val="C00000"/>
                </a:solidFill>
              </a:rPr>
              <a:t>マッピング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リレーショナルデータベースのデータ検索結</a:t>
            </a:r>
            <a:r>
              <a:rPr lang="en-US" altLang="ja-JP" dirty="0"/>
              <a:t>	</a:t>
            </a:r>
            <a:r>
              <a:rPr lang="ja-JP" altLang="en-US" dirty="0"/>
              <a:t>果などを </a:t>
            </a:r>
            <a:r>
              <a:rPr lang="en-US" altLang="ja-JP" dirty="0"/>
              <a:t>Java </a:t>
            </a:r>
            <a:r>
              <a:rPr lang="ja-JP" altLang="en-US" dirty="0" err="1"/>
              <a:t>で簡</a:t>
            </a:r>
            <a:r>
              <a:rPr lang="ja-JP" altLang="en-US" dirty="0"/>
              <a:t>単に扱えるように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DOM </a:t>
            </a:r>
            <a:r>
              <a:rPr lang="ja-JP" altLang="en-US" b="1" dirty="0"/>
              <a:t>オブジェクトとのマッピング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Java </a:t>
            </a:r>
            <a:r>
              <a:rPr lang="ja-JP" altLang="en-US" dirty="0"/>
              <a:t>オブジェクトを，</a:t>
            </a:r>
            <a:r>
              <a:rPr lang="en-US" altLang="ja-JP" b="1" dirty="0">
                <a:solidFill>
                  <a:srgbClr val="C00000"/>
                </a:solidFill>
              </a:rPr>
              <a:t>DOM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（</a:t>
            </a:r>
            <a:r>
              <a:rPr lang="en-US" altLang="ja-JP" b="1" dirty="0"/>
              <a:t>Web </a:t>
            </a:r>
            <a:r>
              <a:rPr lang="ja-JP" altLang="en-US" b="1" dirty="0"/>
              <a:t>ブラウザと相性が良い</a:t>
            </a:r>
            <a:r>
              <a:rPr lang="ja-JP" altLang="en-US" dirty="0"/>
              <a:t>）に</a:t>
            </a:r>
            <a:r>
              <a:rPr lang="ja-JP" altLang="en-US" b="1" dirty="0">
                <a:solidFill>
                  <a:srgbClr val="C00000"/>
                </a:solidFill>
              </a:rPr>
              <a:t>マッピング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en-US" altLang="ja-JP" dirty="0"/>
              <a:t>	Web </a:t>
            </a:r>
            <a:r>
              <a:rPr kumimoji="1" lang="ja-JP" altLang="en-US" dirty="0"/>
              <a:t>プログラムのダイナミック化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3BB213-6E3A-4BE7-AC58-BC19A072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443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02ACD-983D-4B3C-B33C-FDE2056D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マッピングのための技術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A214E0-490A-4ABF-9E6D-7DB32D95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68732" cy="533316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言語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データベース向け</a:t>
            </a:r>
            <a:r>
              <a:rPr kumimoji="1" lang="ja-JP" altLang="en-US" dirty="0"/>
              <a:t>： </a:t>
            </a:r>
            <a:r>
              <a:rPr kumimoji="1" lang="en-US" altLang="ja-JP" dirty="0"/>
              <a:t>SQL Alchemy 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② </a:t>
            </a:r>
            <a:r>
              <a:rPr kumimoji="1" lang="en-US" altLang="ja-JP" b="1" dirty="0"/>
              <a:t>DOM </a:t>
            </a:r>
            <a:r>
              <a:rPr kumimoji="1" lang="ja-JP" altLang="en-US" b="1" dirty="0"/>
              <a:t>向け</a:t>
            </a:r>
            <a:r>
              <a:rPr kumimoji="1" lang="ja-JP" altLang="en-US" dirty="0"/>
              <a:t>：</a:t>
            </a:r>
            <a:r>
              <a:rPr kumimoji="1" lang="en-US" altLang="ja-JP" dirty="0"/>
              <a:t>DOM, SAX </a:t>
            </a:r>
            <a:r>
              <a:rPr kumimoji="1" lang="ja-JP" altLang="en-US" dirty="0"/>
              <a:t>など（いずれも </a:t>
            </a:r>
            <a:r>
              <a:rPr kumimoji="1" lang="en-US" altLang="ja-JP" dirty="0"/>
              <a:t>Java </a:t>
            </a:r>
            <a:r>
              <a:rPr kumimoji="1" lang="ja-JP" altLang="en-US" dirty="0"/>
              <a:t>の標準）</a:t>
            </a:r>
            <a:endParaRPr kumimoji="1" lang="en-US" altLang="ja-JP" dirty="0"/>
          </a:p>
          <a:p>
            <a:r>
              <a:rPr kumimoji="1" lang="en-US" altLang="ja-JP" dirty="0"/>
              <a:t>Python </a:t>
            </a:r>
            <a:r>
              <a:rPr kumimoji="1" lang="ja-JP" altLang="en-US" dirty="0"/>
              <a:t>言語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データベース向け</a:t>
            </a:r>
            <a:r>
              <a:rPr lang="ja-JP" altLang="en-US" dirty="0"/>
              <a:t>： </a:t>
            </a:r>
            <a:r>
              <a:rPr lang="en-US" altLang="ja-JP" dirty="0" err="1"/>
              <a:t>SQLAlchemy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DOM </a:t>
            </a:r>
            <a:r>
              <a:rPr lang="ja-JP" altLang="en-US" b="1" dirty="0"/>
              <a:t>向け</a:t>
            </a:r>
            <a:r>
              <a:rPr lang="ja-JP" altLang="en-US" dirty="0"/>
              <a:t>：</a:t>
            </a:r>
            <a:r>
              <a:rPr lang="en-US" altLang="ja-JP" dirty="0" err="1"/>
              <a:t>dom</a:t>
            </a:r>
            <a:r>
              <a:rPr lang="en-US" altLang="ja-JP" dirty="0"/>
              <a:t> </a:t>
            </a:r>
            <a:r>
              <a:rPr lang="ja-JP" altLang="en-US" dirty="0"/>
              <a:t>パッケージなど</a:t>
            </a: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5F74C-FDDE-438D-AE54-F4FF07BA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49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15-6. Java </a:t>
            </a:r>
            <a:r>
              <a:rPr lang="ja-JP" altLang="en-US" dirty="0"/>
              <a:t>でのオブジェクトのマッピング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667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80EAF0-5E7F-4AB3-882B-CF6CA8C6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975434"/>
            <a:ext cx="24614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FF0000"/>
                </a:solidFill>
              </a:rPr>
              <a:t>GDB online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FC1CF-304E-4D1B-BC5B-EA7CC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CC945B-711B-4AF5-B97F-513CA841417F}"/>
              </a:ext>
            </a:extLst>
          </p:cNvPr>
          <p:cNvSpPr txBox="1">
            <a:spLocks/>
          </p:cNvSpPr>
          <p:nvPr/>
        </p:nvSpPr>
        <p:spPr>
          <a:xfrm>
            <a:off x="3193381" y="3742080"/>
            <a:ext cx="54325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ja-JP" sz="2400" b="1" dirty="0"/>
              <a:t>Java </a:t>
            </a:r>
            <a:r>
              <a:rPr lang="ja-JP" altLang="en-US" sz="2400" b="1" dirty="0"/>
              <a:t>などのプログラミング言語</a:t>
            </a:r>
            <a:r>
              <a:rPr lang="ja-JP" altLang="en-US" sz="2400" dirty="0"/>
              <a:t>の体験，演習ができる</a:t>
            </a:r>
            <a:r>
              <a:rPr lang="ja-JP" altLang="en-US" sz="2400" b="1" dirty="0"/>
              <a:t>オンラインサービス</a:t>
            </a: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b="1" dirty="0"/>
              <a:t> http://www.pythontutor.com/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4A62-E29E-3FDF-3272-44BBE30E68E0}"/>
              </a:ext>
            </a:extLst>
          </p:cNvPr>
          <p:cNvSpPr txBox="1"/>
          <p:nvPr/>
        </p:nvSpPr>
        <p:spPr>
          <a:xfrm>
            <a:off x="3102252" y="6033184"/>
            <a:ext cx="561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/>
              <a:t>オンラインなので、「秘密にしたいプログラム」を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扱うには十分な注意が必要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2BDD9F-45BC-BD83-2A69-8ADF1399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862"/>
            <a:ext cx="6653000" cy="39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7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0B5F67-41F8-4603-8965-9D7AC1C2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トピックス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52C2A4-8E04-47F9-BE27-1F4B3B37E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リレーショナルデータベース</a:t>
            </a:r>
            <a:r>
              <a:rPr lang="ja-JP" altLang="en-US" dirty="0"/>
              <a:t>とのマッピング</a:t>
            </a:r>
            <a:endParaRPr lang="en-US" altLang="ja-JP" dirty="0"/>
          </a:p>
          <a:p>
            <a:r>
              <a:rPr kumimoji="1" lang="en-US" altLang="ja-JP" b="1" dirty="0"/>
              <a:t>XML, HTML, DOM</a:t>
            </a:r>
          </a:p>
          <a:p>
            <a:r>
              <a:rPr lang="en-US" altLang="ja-JP" b="1" dirty="0"/>
              <a:t>DOM </a:t>
            </a:r>
            <a:r>
              <a:rPr lang="ja-JP" altLang="en-US" b="1" dirty="0"/>
              <a:t>オブジェクト</a:t>
            </a:r>
            <a:r>
              <a:rPr lang="ja-JP" altLang="en-US" dirty="0"/>
              <a:t>とのマッピング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68E954-A670-44C6-B6A3-355C708D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940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2872C-7907-439F-940B-CD4AFAED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Spring JDBC </a:t>
            </a:r>
            <a:r>
              <a:rPr kumimoji="1" lang="ja-JP" altLang="en-US" dirty="0"/>
              <a:t>のマッピングの例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A27A32-4CA3-45C5-9C28-81690D9B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3C0BA2-40DA-4118-B8E1-ECEAFFBE5B38}"/>
              </a:ext>
            </a:extLst>
          </p:cNvPr>
          <p:cNvSpPr txBox="1"/>
          <p:nvPr/>
        </p:nvSpPr>
        <p:spPr>
          <a:xfrm>
            <a:off x="3358579" y="2816842"/>
            <a:ext cx="222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Spring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JDBC</a:t>
            </a:r>
          </a:p>
          <a:p>
            <a:r>
              <a:rPr kumimoji="1" lang="ja-JP" altLang="en-US" sz="2400" dirty="0"/>
              <a:t>のライブラリ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2B6662-D776-40E0-B1AE-6A04037B2F54}"/>
              </a:ext>
            </a:extLst>
          </p:cNvPr>
          <p:cNvSpPr txBox="1"/>
          <p:nvPr/>
        </p:nvSpPr>
        <p:spPr>
          <a:xfrm>
            <a:off x="2806256" y="1844143"/>
            <a:ext cx="298698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マッピングを</a:t>
            </a:r>
            <a:endParaRPr kumimoji="1" lang="en-US" altLang="ja-JP" sz="2400" dirty="0"/>
          </a:p>
          <a:p>
            <a:r>
              <a:rPr kumimoji="1" lang="ja-JP" altLang="en-US" sz="2400" dirty="0"/>
              <a:t>行う </a:t>
            </a:r>
            <a:r>
              <a:rPr kumimoji="1" lang="en-US" altLang="ja-JP" sz="2400" dirty="0"/>
              <a:t>Java </a:t>
            </a:r>
            <a:r>
              <a:rPr kumimoji="1" lang="ja-JP" altLang="en-US" sz="2400" dirty="0"/>
              <a:t>プログラム</a:t>
            </a:r>
            <a:endParaRPr kumimoji="1" lang="en-US" altLang="ja-JP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01191A-E950-4DF7-B2C4-6D506B0ABDA5}"/>
              </a:ext>
            </a:extLst>
          </p:cNvPr>
          <p:cNvSpPr txBox="1"/>
          <p:nvPr/>
        </p:nvSpPr>
        <p:spPr>
          <a:xfrm>
            <a:off x="73644" y="927229"/>
            <a:ext cx="2307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Java </a:t>
            </a:r>
          </a:p>
          <a:p>
            <a:pPr algn="ctr"/>
            <a:r>
              <a:rPr kumimoji="1" lang="ja-JP" altLang="en-US" sz="2400" dirty="0"/>
              <a:t>オブジェクト</a:t>
            </a:r>
            <a:endParaRPr kumimoji="1" lang="en-US" altLang="ja-JP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7DC1EF-F7C3-4E0B-A1BF-91FDC5C13D85}"/>
              </a:ext>
            </a:extLst>
          </p:cNvPr>
          <p:cNvSpPr txBox="1"/>
          <p:nvPr/>
        </p:nvSpPr>
        <p:spPr>
          <a:xfrm>
            <a:off x="6106229" y="828479"/>
            <a:ext cx="252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リレーショナルデータベース</a:t>
            </a:r>
            <a:r>
              <a:rPr kumimoji="1" lang="ja-JP" altLang="en-US" sz="2400" dirty="0"/>
              <a:t>のテーブル</a:t>
            </a:r>
            <a:endParaRPr kumimoji="1" lang="en-US" altLang="ja-JP" sz="2400" dirty="0"/>
          </a:p>
        </p:txBody>
      </p:sp>
      <p:sp>
        <p:nvSpPr>
          <p:cNvPr id="9" name="矢印: 左右 8">
            <a:extLst>
              <a:ext uri="{FF2B5EF4-FFF2-40B4-BE49-F238E27FC236}">
                <a16:creationId xmlns:a16="http://schemas.microsoft.com/office/drawing/2014/main" id="{4D20565B-8291-43B5-9EBF-FEAD03F4CB9B}"/>
              </a:ext>
            </a:extLst>
          </p:cNvPr>
          <p:cNvSpPr/>
          <p:nvPr/>
        </p:nvSpPr>
        <p:spPr>
          <a:xfrm>
            <a:off x="2694107" y="1070651"/>
            <a:ext cx="3197331" cy="3579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55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C716CB-2406-41AE-BFD9-EA93FED9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Spring JDBC </a:t>
            </a:r>
            <a:r>
              <a:rPr lang="ja-JP" altLang="en-US" dirty="0"/>
              <a:t>のマッピングの例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43D77E-6212-4A95-B2DC-6F52AC34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4808DB2-C7DE-4986-9832-E96C6CFDF943}"/>
              </a:ext>
            </a:extLst>
          </p:cNvPr>
          <p:cNvSpPr/>
          <p:nvPr/>
        </p:nvSpPr>
        <p:spPr>
          <a:xfrm>
            <a:off x="980371" y="3228058"/>
            <a:ext cx="6986875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List&lt;Employee&gt; </a:t>
            </a:r>
            <a:r>
              <a:rPr lang="en-US" altLang="ja-JP" dirty="0" err="1"/>
              <a:t>employeeList</a:t>
            </a:r>
            <a:r>
              <a:rPr lang="ja-JP" altLang="en-US" dirty="0"/>
              <a:t> </a:t>
            </a:r>
            <a:r>
              <a:rPr lang="en-US" altLang="ja-JP" dirty="0"/>
              <a:t>= </a:t>
            </a:r>
            <a:r>
              <a:rPr lang="en-US" altLang="ja-JP" dirty="0" err="1"/>
              <a:t>jdbcTemplate.query</a:t>
            </a:r>
            <a:r>
              <a:rPr lang="en-US" altLang="ja-JP" dirty="0"/>
              <a:t>(</a:t>
            </a:r>
          </a:p>
          <a:p>
            <a:r>
              <a:rPr lang="en-US" altLang="ja-JP" dirty="0"/>
              <a:t>    "</a:t>
            </a:r>
            <a:r>
              <a:rPr lang="en-US" altLang="ja-JP" b="1" dirty="0"/>
              <a:t>SELECT * FROM</a:t>
            </a:r>
            <a:r>
              <a:rPr lang="ja-JP" altLang="en-US" b="1" dirty="0"/>
              <a:t> </a:t>
            </a:r>
            <a:r>
              <a:rPr lang="en-US" altLang="ja-JP" b="1" dirty="0"/>
              <a:t>Employee</a:t>
            </a:r>
            <a:r>
              <a:rPr lang="en-US" altLang="ja-JP" dirty="0"/>
              <a:t>",</a:t>
            </a:r>
          </a:p>
          <a:p>
            <a:r>
              <a:rPr lang="en-US" altLang="ja-JP" dirty="0"/>
              <a:t>     (</a:t>
            </a:r>
            <a:r>
              <a:rPr lang="en-US" altLang="ja-JP" dirty="0" err="1"/>
              <a:t>rs</a:t>
            </a:r>
            <a:r>
              <a:rPr lang="en-US" altLang="ja-JP" dirty="0"/>
              <a:t>, </a:t>
            </a:r>
            <a:r>
              <a:rPr lang="en-US" altLang="ja-JP" dirty="0" err="1"/>
              <a:t>rowNum</a:t>
            </a:r>
            <a:r>
              <a:rPr lang="en-US" altLang="ja-JP" dirty="0"/>
              <a:t>) -&gt; {</a:t>
            </a:r>
          </a:p>
          <a:p>
            <a:r>
              <a:rPr lang="en-US" altLang="ja-JP" dirty="0"/>
              <a:t>         int </a:t>
            </a:r>
            <a:r>
              <a:rPr lang="en-US" altLang="ja-JP" b="1" dirty="0"/>
              <a:t>id</a:t>
            </a:r>
            <a:r>
              <a:rPr lang="en-US" altLang="ja-JP" dirty="0"/>
              <a:t> = </a:t>
            </a:r>
            <a:r>
              <a:rPr lang="en-US" altLang="ja-JP" dirty="0" err="1"/>
              <a:t>rs.getInt</a:t>
            </a:r>
            <a:r>
              <a:rPr lang="en-US" altLang="ja-JP" dirty="0"/>
              <a:t>("id");</a:t>
            </a:r>
          </a:p>
          <a:p>
            <a:r>
              <a:rPr lang="en-US" altLang="ja-JP" dirty="0"/>
              <a:t>         String </a:t>
            </a:r>
            <a:r>
              <a:rPr lang="en-US" altLang="ja-JP" b="1" dirty="0"/>
              <a:t>name</a:t>
            </a:r>
            <a:r>
              <a:rPr lang="en-US" altLang="ja-JP" dirty="0"/>
              <a:t> = </a:t>
            </a:r>
            <a:r>
              <a:rPr lang="en-US" altLang="ja-JP" dirty="0" err="1"/>
              <a:t>rs.getString</a:t>
            </a:r>
            <a:r>
              <a:rPr lang="en-US" altLang="ja-JP" dirty="0"/>
              <a:t>("name");</a:t>
            </a:r>
          </a:p>
          <a:p>
            <a:r>
              <a:rPr lang="en-US" altLang="ja-JP" dirty="0"/>
              <a:t>         </a:t>
            </a:r>
            <a:r>
              <a:rPr lang="en-US" altLang="ja-JP" dirty="0" err="1"/>
              <a:t>BigDecimal</a:t>
            </a:r>
            <a:r>
              <a:rPr lang="en-US" altLang="ja-JP" dirty="0"/>
              <a:t> </a:t>
            </a:r>
            <a:r>
              <a:rPr lang="en-US" altLang="ja-JP" b="1" dirty="0"/>
              <a:t>salary</a:t>
            </a:r>
            <a:r>
              <a:rPr lang="en-US" altLang="ja-JP" dirty="0"/>
              <a:t> = </a:t>
            </a:r>
            <a:r>
              <a:rPr lang="en-US" altLang="ja-JP" dirty="0" err="1"/>
              <a:t>rs.getBigDecimal</a:t>
            </a:r>
            <a:r>
              <a:rPr lang="en-US" altLang="ja-JP" dirty="0"/>
              <a:t>("salary");</a:t>
            </a:r>
          </a:p>
          <a:p>
            <a:r>
              <a:rPr lang="en-US" altLang="ja-JP" dirty="0"/>
              <a:t>         </a:t>
            </a:r>
            <a:r>
              <a:rPr lang="en-US" altLang="ja-JP" dirty="0" err="1"/>
              <a:t>LocalDate</a:t>
            </a:r>
            <a:r>
              <a:rPr lang="en-US" altLang="ja-JP" dirty="0"/>
              <a:t> </a:t>
            </a:r>
            <a:r>
              <a:rPr lang="en-US" altLang="ja-JP" b="1" dirty="0"/>
              <a:t>joined</a:t>
            </a:r>
            <a:r>
              <a:rPr lang="en-US" altLang="ja-JP" dirty="0"/>
              <a:t> =  </a:t>
            </a:r>
            <a:r>
              <a:rPr lang="en-US" altLang="ja-JP" dirty="0" err="1"/>
              <a:t>rs.getDate</a:t>
            </a:r>
            <a:r>
              <a:rPr lang="en-US" altLang="ja-JP" dirty="0"/>
              <a:t>("joined").</a:t>
            </a:r>
            <a:r>
              <a:rPr lang="en-US" altLang="ja-JP" dirty="0" err="1"/>
              <a:t>toLocalDate</a:t>
            </a:r>
            <a:r>
              <a:rPr lang="en-US" altLang="ja-JP" dirty="0"/>
              <a:t>();</a:t>
            </a:r>
          </a:p>
          <a:p>
            <a:r>
              <a:rPr lang="en-US" altLang="ja-JP" dirty="0"/>
              <a:t>         return new Employee(id, name, salary, joined);     } ); 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E9FECA-A719-4403-B528-1F7429838175}"/>
              </a:ext>
            </a:extLst>
          </p:cNvPr>
          <p:cNvSpPr txBox="1"/>
          <p:nvPr/>
        </p:nvSpPr>
        <p:spPr>
          <a:xfrm>
            <a:off x="2806256" y="1844143"/>
            <a:ext cx="298698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マッピングを</a:t>
            </a:r>
            <a:endParaRPr kumimoji="1" lang="en-US" altLang="ja-JP" sz="2400" dirty="0"/>
          </a:p>
          <a:p>
            <a:r>
              <a:rPr kumimoji="1" lang="ja-JP" altLang="en-US" sz="2400" dirty="0"/>
              <a:t>行う </a:t>
            </a:r>
            <a:r>
              <a:rPr kumimoji="1" lang="en-US" altLang="ja-JP" sz="2400" dirty="0"/>
              <a:t>Java </a:t>
            </a:r>
            <a:r>
              <a:rPr kumimoji="1" lang="ja-JP" altLang="en-US" sz="2400" dirty="0"/>
              <a:t>プログラム</a:t>
            </a:r>
            <a:endParaRPr kumimoji="1" lang="en-US" altLang="ja-JP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9069E0-64C8-4C76-825A-66E2152FD8A5}"/>
              </a:ext>
            </a:extLst>
          </p:cNvPr>
          <p:cNvSpPr txBox="1"/>
          <p:nvPr/>
        </p:nvSpPr>
        <p:spPr>
          <a:xfrm>
            <a:off x="6106229" y="828479"/>
            <a:ext cx="252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リレーショナルデータベース</a:t>
            </a:r>
            <a:r>
              <a:rPr kumimoji="1" lang="ja-JP" altLang="en-US" sz="2400" dirty="0"/>
              <a:t>のテーブル</a:t>
            </a:r>
            <a:endParaRPr kumimoji="1" lang="en-US" altLang="ja-JP" sz="2400" dirty="0"/>
          </a:p>
        </p:txBody>
      </p:sp>
      <p:sp>
        <p:nvSpPr>
          <p:cNvPr id="8" name="矢印: 左右 7">
            <a:extLst>
              <a:ext uri="{FF2B5EF4-FFF2-40B4-BE49-F238E27FC236}">
                <a16:creationId xmlns:a16="http://schemas.microsoft.com/office/drawing/2014/main" id="{FFDBB329-DADF-4FEC-8F30-AC05E12A2FCB}"/>
              </a:ext>
            </a:extLst>
          </p:cNvPr>
          <p:cNvSpPr/>
          <p:nvPr/>
        </p:nvSpPr>
        <p:spPr>
          <a:xfrm>
            <a:off x="2694107" y="1070651"/>
            <a:ext cx="3197331" cy="3579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9F4F08-C230-4CCB-9C7C-9C27660CA950}"/>
              </a:ext>
            </a:extLst>
          </p:cNvPr>
          <p:cNvSpPr txBox="1"/>
          <p:nvPr/>
        </p:nvSpPr>
        <p:spPr>
          <a:xfrm>
            <a:off x="73644" y="927229"/>
            <a:ext cx="2307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Java </a:t>
            </a:r>
          </a:p>
          <a:p>
            <a:pPr algn="ctr"/>
            <a:r>
              <a:rPr kumimoji="1" lang="ja-JP" altLang="en-US" sz="2400" dirty="0"/>
              <a:t>オブジェクト</a:t>
            </a:r>
            <a:endParaRPr kumimoji="1" lang="en-US" altLang="ja-JP" sz="2400" dirty="0"/>
          </a:p>
        </p:txBody>
      </p:sp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E44DD752-17B9-4ABD-AECB-45529C515681}"/>
              </a:ext>
            </a:extLst>
          </p:cNvPr>
          <p:cNvGraphicFramePr>
            <a:graphicFrameLocks noGrp="1"/>
          </p:cNvGraphicFramePr>
          <p:nvPr/>
        </p:nvGraphicFramePr>
        <p:xfrm>
          <a:off x="6106228" y="2028808"/>
          <a:ext cx="29027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690">
                  <a:extLst>
                    <a:ext uri="{9D8B030D-6E8A-4147-A177-3AD203B41FA5}">
                      <a16:colId xmlns:a16="http://schemas.microsoft.com/office/drawing/2014/main" val="1566882493"/>
                    </a:ext>
                  </a:extLst>
                </a:gridCol>
                <a:gridCol w="725690">
                  <a:extLst>
                    <a:ext uri="{9D8B030D-6E8A-4147-A177-3AD203B41FA5}">
                      <a16:colId xmlns:a16="http://schemas.microsoft.com/office/drawing/2014/main" val="3936650075"/>
                    </a:ext>
                  </a:extLst>
                </a:gridCol>
                <a:gridCol w="725690">
                  <a:extLst>
                    <a:ext uri="{9D8B030D-6E8A-4147-A177-3AD203B41FA5}">
                      <a16:colId xmlns:a16="http://schemas.microsoft.com/office/drawing/2014/main" val="2245809196"/>
                    </a:ext>
                  </a:extLst>
                </a:gridCol>
                <a:gridCol w="725690">
                  <a:extLst>
                    <a:ext uri="{9D8B030D-6E8A-4147-A177-3AD203B41FA5}">
                      <a16:colId xmlns:a16="http://schemas.microsoft.com/office/drawing/2014/main" val="1889545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name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salary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joined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21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40011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D8A012-D136-4E62-9B08-C9F5FC01A096}"/>
              </a:ext>
            </a:extLst>
          </p:cNvPr>
          <p:cNvSpPr txBox="1"/>
          <p:nvPr/>
        </p:nvSpPr>
        <p:spPr>
          <a:xfrm>
            <a:off x="0" y="1844143"/>
            <a:ext cx="252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・</a:t>
            </a:r>
            <a:r>
              <a:rPr kumimoji="1" lang="ja-JP" altLang="en-US" sz="1600" dirty="0"/>
              <a:t>リストオブジェクト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・要素は </a:t>
            </a:r>
            <a:r>
              <a:rPr kumimoji="1" lang="en-US" altLang="ja-JP" sz="1600" dirty="0"/>
              <a:t>Employee </a:t>
            </a:r>
            <a:r>
              <a:rPr kumimoji="1" lang="ja-JP" altLang="en-US" sz="1600" dirty="0"/>
              <a:t>オブジェクト．属性は，</a:t>
            </a:r>
            <a:r>
              <a:rPr kumimoji="1" lang="en-US" altLang="ja-JP" sz="1600" dirty="0"/>
              <a:t>id, name ,salary, joined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DBAA60-5732-4DF5-9670-82B266A41079}"/>
              </a:ext>
            </a:extLst>
          </p:cNvPr>
          <p:cNvSpPr txBox="1"/>
          <p:nvPr/>
        </p:nvSpPr>
        <p:spPr>
          <a:xfrm>
            <a:off x="1136458" y="5673801"/>
            <a:ext cx="733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・テーブルを丸ごと読み込んで </a:t>
            </a:r>
            <a:r>
              <a:rPr kumimoji="1" lang="en-US" altLang="ja-JP" sz="2000" dirty="0"/>
              <a:t>Java </a:t>
            </a:r>
            <a:r>
              <a:rPr kumimoji="1" lang="ja-JP" altLang="en-US" sz="2000" dirty="0"/>
              <a:t>のリストオブジェクト化</a:t>
            </a:r>
            <a:endParaRPr kumimoji="1" lang="en-US" altLang="ja-JP" sz="2000" dirty="0"/>
          </a:p>
          <a:p>
            <a:r>
              <a:rPr kumimoji="1" lang="ja-JP" altLang="en-US" sz="2000" dirty="0"/>
              <a:t>・「</a:t>
            </a:r>
            <a:r>
              <a:rPr kumimoji="1" lang="en-US" altLang="ja-JP" sz="2000" dirty="0"/>
              <a:t>SELECT </a:t>
            </a:r>
            <a:r>
              <a:rPr kumimoji="1" lang="ja-JP" altLang="en-US" sz="2000" dirty="0"/>
              <a:t>・・・」のところには条件を指定可能</a:t>
            </a:r>
            <a:endParaRPr kumimoji="1" lang="en-US" altLang="ja-JP" sz="20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F1B9929-D2D0-43EE-874E-82F1D696CEE8}"/>
              </a:ext>
            </a:extLst>
          </p:cNvPr>
          <p:cNvSpPr/>
          <p:nvPr/>
        </p:nvSpPr>
        <p:spPr>
          <a:xfrm>
            <a:off x="408107" y="6398310"/>
            <a:ext cx="7803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※</a:t>
            </a:r>
            <a:r>
              <a:rPr lang="ja-JP" altLang="en-US" dirty="0"/>
              <a:t> 記事をアップしています https://www.kkaneko.jp/pro/jdbc/springjdbc.html</a:t>
            </a:r>
          </a:p>
        </p:txBody>
      </p:sp>
    </p:spTree>
    <p:extLst>
      <p:ext uri="{BB962C8B-B14F-4D97-AF65-F5344CB8AC3E}">
        <p14:creationId xmlns:p14="http://schemas.microsoft.com/office/powerpoint/2010/main" val="2193506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231F00-F374-4335-8029-19F76299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XML</a:t>
            </a:r>
            <a:r>
              <a:rPr kumimoji="1" lang="ja-JP" altLang="en-US" dirty="0"/>
              <a:t>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E49548-0E14-4317-824C-2D313622D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200329"/>
          </a:xfrm>
        </p:spPr>
        <p:txBody>
          <a:bodyPr/>
          <a:lstStyle/>
          <a:p>
            <a:r>
              <a:rPr lang="en-US" altLang="ja-JP" dirty="0"/>
              <a:t>XML</a:t>
            </a:r>
            <a:r>
              <a:rPr kumimoji="1" lang="en-US" altLang="ja-JP" dirty="0"/>
              <a:t> </a:t>
            </a:r>
            <a:r>
              <a:rPr kumimoji="1" lang="ja-JP" altLang="en-US" dirty="0"/>
              <a:t>とは </a:t>
            </a:r>
            <a:r>
              <a:rPr kumimoji="1" lang="en-US" altLang="ja-JP" dirty="0" err="1"/>
              <a:t>eXtensible</a:t>
            </a:r>
            <a:r>
              <a:rPr kumimoji="1" lang="en-US" altLang="ja-JP" dirty="0"/>
              <a:t> Markup Language </a:t>
            </a:r>
            <a:r>
              <a:rPr kumimoji="1" lang="ja-JP" altLang="en-US" dirty="0"/>
              <a:t>のこと</a:t>
            </a:r>
            <a:endParaRPr kumimoji="1" lang="en-US" altLang="ja-JP" dirty="0"/>
          </a:p>
          <a:p>
            <a:r>
              <a:rPr lang="ja-JP" altLang="en-US" b="1" dirty="0"/>
              <a:t>タグ</a:t>
            </a:r>
            <a:r>
              <a:rPr lang="ja-JP" altLang="en-US" dirty="0"/>
              <a:t>，</a:t>
            </a:r>
            <a:r>
              <a:rPr lang="ja-JP" altLang="en-US" b="1" dirty="0"/>
              <a:t>属性</a:t>
            </a:r>
            <a:r>
              <a:rPr lang="ja-JP" altLang="en-US" dirty="0"/>
              <a:t>を使い文書を書く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640096-9444-48B1-AC0B-5669009B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E300406-F03C-4D57-BFC2-053DD80F7B10}"/>
              </a:ext>
            </a:extLst>
          </p:cNvPr>
          <p:cNvSpPr/>
          <p:nvPr/>
        </p:nvSpPr>
        <p:spPr>
          <a:xfrm>
            <a:off x="772732" y="2312507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/>
              <a:t>&lt;items&gt;</a:t>
            </a:r>
          </a:p>
          <a:p>
            <a:r>
              <a:rPr lang="en-US" altLang="ja-JP" sz="2400" b="1" dirty="0"/>
              <a:t>&lt;item id="001"&gt;XX&lt;/item&gt;</a:t>
            </a:r>
          </a:p>
          <a:p>
            <a:r>
              <a:rPr lang="en-US" altLang="ja-JP" sz="2400" b="1" dirty="0"/>
              <a:t>&lt;item id="002"&gt;YY&lt;/item&gt;</a:t>
            </a:r>
          </a:p>
          <a:p>
            <a:r>
              <a:rPr lang="en-US" altLang="ja-JP" sz="2400" b="1" dirty="0"/>
              <a:t>&lt;/items&gt;</a:t>
            </a:r>
            <a:endParaRPr lang="ja-JP" altLang="en-US" sz="24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B1B6A2-6144-4B55-AB50-9DA639CD2BF5}"/>
              </a:ext>
            </a:extLst>
          </p:cNvPr>
          <p:cNvSpPr/>
          <p:nvPr/>
        </p:nvSpPr>
        <p:spPr>
          <a:xfrm>
            <a:off x="5344732" y="2681838"/>
            <a:ext cx="2622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/>
              <a:t>item, items </a:t>
            </a:r>
            <a:r>
              <a:rPr lang="ja-JP" altLang="en-US" sz="2400" b="1" dirty="0"/>
              <a:t>はタグ</a:t>
            </a:r>
            <a:endParaRPr lang="en-US" altLang="ja-JP" sz="2400" b="1" dirty="0"/>
          </a:p>
          <a:p>
            <a:r>
              <a:rPr lang="en-US" altLang="ja-JP" sz="2400" b="1" dirty="0"/>
              <a:t>id </a:t>
            </a:r>
            <a:r>
              <a:rPr lang="ja-JP" altLang="en-US" sz="2400" b="1" dirty="0"/>
              <a:t>は属性</a:t>
            </a:r>
          </a:p>
        </p:txBody>
      </p:sp>
    </p:spTree>
    <p:extLst>
      <p:ext uri="{BB962C8B-B14F-4D97-AF65-F5344CB8AC3E}">
        <p14:creationId xmlns:p14="http://schemas.microsoft.com/office/powerpoint/2010/main" val="504926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231F00-F374-4335-8029-19F76299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DOM</a:t>
            </a:r>
            <a:r>
              <a:rPr kumimoji="1" lang="ja-JP" altLang="en-US" dirty="0"/>
              <a:t>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E49548-0E14-4317-824C-2D313622D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20032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DOM </a:t>
            </a:r>
            <a:r>
              <a:rPr kumimoji="1" lang="ja-JP" altLang="en-US" dirty="0"/>
              <a:t>とは </a:t>
            </a:r>
            <a:r>
              <a:rPr kumimoji="1" lang="en-US" altLang="ja-JP" dirty="0"/>
              <a:t>Document Object Model </a:t>
            </a:r>
            <a:r>
              <a:rPr kumimoji="1" lang="ja-JP" altLang="en-US" dirty="0"/>
              <a:t>のこと</a:t>
            </a:r>
            <a:endParaRPr kumimoji="1" lang="en-US" altLang="ja-JP" dirty="0"/>
          </a:p>
          <a:p>
            <a:r>
              <a:rPr lang="en-US" altLang="ja-JP" b="1" dirty="0"/>
              <a:t>DOM </a:t>
            </a:r>
            <a:r>
              <a:rPr lang="ja-JP" altLang="en-US" b="1" dirty="0"/>
              <a:t>では，ノードが階層構造をなすと考える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640096-9444-48B1-AC0B-5669009B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E300406-F03C-4D57-BFC2-053DD80F7B10}"/>
              </a:ext>
            </a:extLst>
          </p:cNvPr>
          <p:cNvSpPr/>
          <p:nvPr/>
        </p:nvSpPr>
        <p:spPr>
          <a:xfrm>
            <a:off x="850006" y="453392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/>
              <a:t>&lt;items&gt;</a:t>
            </a:r>
          </a:p>
          <a:p>
            <a:r>
              <a:rPr lang="en-US" altLang="ja-JP" sz="2400" b="1" dirty="0"/>
              <a:t>&lt;item id="001"&gt;XX&lt;/item&gt;</a:t>
            </a:r>
          </a:p>
          <a:p>
            <a:r>
              <a:rPr lang="en-US" altLang="ja-JP" sz="2400" b="1" dirty="0"/>
              <a:t>&lt;item id="002"&gt;YY&lt;/item&gt;</a:t>
            </a:r>
          </a:p>
          <a:p>
            <a:r>
              <a:rPr lang="en-US" altLang="ja-JP" sz="2400" b="1" dirty="0"/>
              <a:t>&lt;/items&gt;</a:t>
            </a:r>
            <a:endParaRPr lang="ja-JP" altLang="en-US" sz="24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B1B6A2-6144-4B55-AB50-9DA639CD2BF5}"/>
              </a:ext>
            </a:extLst>
          </p:cNvPr>
          <p:cNvSpPr/>
          <p:nvPr/>
        </p:nvSpPr>
        <p:spPr>
          <a:xfrm>
            <a:off x="5422006" y="4903257"/>
            <a:ext cx="2622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/>
              <a:t>item, items </a:t>
            </a:r>
            <a:r>
              <a:rPr lang="ja-JP" altLang="en-US" sz="2400" b="1" dirty="0"/>
              <a:t>はタグ</a:t>
            </a:r>
            <a:endParaRPr lang="en-US" altLang="ja-JP" sz="2400" b="1" dirty="0"/>
          </a:p>
          <a:p>
            <a:r>
              <a:rPr lang="en-US" altLang="ja-JP" sz="2400" b="1" dirty="0"/>
              <a:t>id </a:t>
            </a:r>
            <a:r>
              <a:rPr lang="ja-JP" altLang="en-US" sz="2400" b="1" dirty="0"/>
              <a:t>は属性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5902C5-7510-4286-8E06-07BE5E7D17DD}"/>
              </a:ext>
            </a:extLst>
          </p:cNvPr>
          <p:cNvSpPr/>
          <p:nvPr/>
        </p:nvSpPr>
        <p:spPr>
          <a:xfrm>
            <a:off x="598868" y="4481661"/>
            <a:ext cx="7604975" cy="1751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上 7">
            <a:extLst>
              <a:ext uri="{FF2B5EF4-FFF2-40B4-BE49-F238E27FC236}">
                <a16:creationId xmlns:a16="http://schemas.microsoft.com/office/drawing/2014/main" id="{533C09FB-01C4-4D84-8058-35CF7C39A123}"/>
              </a:ext>
            </a:extLst>
          </p:cNvPr>
          <p:cNvSpPr/>
          <p:nvPr/>
        </p:nvSpPr>
        <p:spPr>
          <a:xfrm>
            <a:off x="3915177" y="3732872"/>
            <a:ext cx="785612" cy="6310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401CFF-BAAD-440E-B911-B685922976F6}"/>
              </a:ext>
            </a:extLst>
          </p:cNvPr>
          <p:cNvSpPr txBox="1"/>
          <p:nvPr/>
        </p:nvSpPr>
        <p:spPr>
          <a:xfrm>
            <a:off x="4597181" y="4078642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DOM</a:t>
            </a:r>
            <a:r>
              <a:rPr kumimoji="1" lang="ja-JP" altLang="en-US" sz="2400" dirty="0"/>
              <a:t> 化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1724F0F1-E27B-4717-B9C3-8791358F7310}"/>
              </a:ext>
            </a:extLst>
          </p:cNvPr>
          <p:cNvSpPr/>
          <p:nvPr/>
        </p:nvSpPr>
        <p:spPr>
          <a:xfrm>
            <a:off x="2727101" y="3040123"/>
            <a:ext cx="985234" cy="7136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755477D6-B8C5-4326-B1D9-1152C3327A4E}"/>
              </a:ext>
            </a:extLst>
          </p:cNvPr>
          <p:cNvSpPr/>
          <p:nvPr/>
        </p:nvSpPr>
        <p:spPr>
          <a:xfrm>
            <a:off x="3915177" y="2019512"/>
            <a:ext cx="985234" cy="7136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7AD7D2F-968E-40CE-B960-319ED39C1295}"/>
              </a:ext>
            </a:extLst>
          </p:cNvPr>
          <p:cNvSpPr/>
          <p:nvPr/>
        </p:nvSpPr>
        <p:spPr>
          <a:xfrm>
            <a:off x="5061397" y="3019219"/>
            <a:ext cx="985234" cy="7136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D618C7-01F1-467F-8EA7-0F2B4B461B74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3589280" y="2628653"/>
            <a:ext cx="470181" cy="554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0C95326-DBC3-4CD5-972D-C04613378576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4756127" y="2628653"/>
            <a:ext cx="449554" cy="495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320EFA-481E-4BD4-A889-B2B1B60DF373}"/>
              </a:ext>
            </a:extLst>
          </p:cNvPr>
          <p:cNvSpPr txBox="1"/>
          <p:nvPr/>
        </p:nvSpPr>
        <p:spPr>
          <a:xfrm>
            <a:off x="4813506" y="2323765"/>
            <a:ext cx="186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items </a:t>
            </a:r>
            <a:r>
              <a:rPr kumimoji="1" lang="ja-JP" altLang="en-US" sz="2400" dirty="0"/>
              <a:t>ノード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A3269BC-BF80-44FE-B459-8F710C08F1A1}"/>
              </a:ext>
            </a:extLst>
          </p:cNvPr>
          <p:cNvSpPr txBox="1"/>
          <p:nvPr/>
        </p:nvSpPr>
        <p:spPr>
          <a:xfrm>
            <a:off x="5814181" y="3516236"/>
            <a:ext cx="167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item</a:t>
            </a:r>
            <a:r>
              <a:rPr kumimoji="1" lang="ja-JP" altLang="en-US" sz="2400" dirty="0"/>
              <a:t>ノード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684452F-9725-48D6-996C-88101647D35E}"/>
              </a:ext>
            </a:extLst>
          </p:cNvPr>
          <p:cNvSpPr txBox="1"/>
          <p:nvPr/>
        </p:nvSpPr>
        <p:spPr>
          <a:xfrm>
            <a:off x="1939979" y="3680165"/>
            <a:ext cx="167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item</a:t>
            </a:r>
            <a:r>
              <a:rPr kumimoji="1" lang="ja-JP" altLang="en-US" sz="2400" dirty="0"/>
              <a:t>ノード</a:t>
            </a:r>
          </a:p>
        </p:txBody>
      </p:sp>
    </p:spTree>
    <p:extLst>
      <p:ext uri="{BB962C8B-B14F-4D97-AF65-F5344CB8AC3E}">
        <p14:creationId xmlns:p14="http://schemas.microsoft.com/office/powerpoint/2010/main" val="23685546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E766A8-95A1-4F75-B1A8-427B967D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HTML</a:t>
            </a:r>
            <a:r>
              <a:rPr kumimoji="1" lang="ja-JP" altLang="en-US" dirty="0"/>
              <a:t>をプログラムで扱う理由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CFA2DD-035A-421E-94DE-957DC445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ブラウザ</a:t>
            </a:r>
            <a:r>
              <a:rPr kumimoji="1" lang="ja-JP" altLang="en-US" dirty="0"/>
              <a:t>での表示を</a:t>
            </a:r>
            <a:r>
              <a:rPr kumimoji="1" lang="ja-JP" altLang="en-US" b="1" dirty="0"/>
              <a:t>ダイナミックに変えたい</a:t>
            </a:r>
            <a:r>
              <a:rPr kumimoji="1" lang="ja-JP" altLang="en-US" dirty="0"/>
              <a:t>とき，プログラムを書く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そのとき，</a:t>
            </a:r>
            <a:r>
              <a:rPr kumimoji="1" lang="en-US" altLang="ja-JP" b="1" dirty="0">
                <a:solidFill>
                  <a:srgbClr val="C00000"/>
                </a:solidFill>
              </a:rPr>
              <a:t>DOM </a:t>
            </a:r>
            <a:r>
              <a:rPr kumimoji="1"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を使うのは良い方針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83CB0C-F110-4FB7-9F36-E08F036B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08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385D82-806F-44D2-942C-0795F138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HTML </a:t>
            </a:r>
            <a:r>
              <a:rPr kumimoji="1" lang="ja-JP" altLang="en-US" dirty="0"/>
              <a:t>も </a:t>
            </a:r>
            <a:r>
              <a:rPr kumimoji="1" lang="en-US" altLang="ja-JP" dirty="0"/>
              <a:t>DOM </a:t>
            </a:r>
            <a:r>
              <a:rPr kumimoji="1" lang="ja-JP" altLang="en-US" dirty="0"/>
              <a:t>に準拠しつつある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8749F0-EB78-4B48-87EB-9AAD3CF26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4514172" cy="53331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/>
              <a:t>&lt;!DOCTYPE html&gt;</a:t>
            </a:r>
          </a:p>
          <a:p>
            <a:pPr marL="0" indent="0">
              <a:buNone/>
            </a:pPr>
            <a:r>
              <a:rPr lang="en-US" altLang="ja-JP" sz="1800" dirty="0"/>
              <a:t>&lt;html </a:t>
            </a:r>
            <a:r>
              <a:rPr lang="en-US" altLang="ja-JP" sz="1800" dirty="0" err="1"/>
              <a:t>lang</a:t>
            </a:r>
            <a:r>
              <a:rPr lang="en-US" altLang="ja-JP" sz="1800" dirty="0"/>
              <a:t>="ja"&gt;</a:t>
            </a:r>
          </a:p>
          <a:p>
            <a:pPr marL="0" indent="0">
              <a:buNone/>
            </a:pPr>
            <a:r>
              <a:rPr lang="en-US" altLang="ja-JP" sz="1800" dirty="0"/>
              <a:t>&lt;head&gt;</a:t>
            </a:r>
          </a:p>
          <a:p>
            <a:pPr marL="0" indent="0">
              <a:buNone/>
            </a:pPr>
            <a:r>
              <a:rPr lang="en-US" altLang="ja-JP" sz="1800" dirty="0"/>
              <a:t>&lt;meta content="text/html; charset=utf-8" http-</a:t>
            </a:r>
            <a:r>
              <a:rPr lang="en-US" altLang="ja-JP" sz="1800" dirty="0" err="1"/>
              <a:t>equiv</a:t>
            </a:r>
            <a:r>
              <a:rPr lang="en-US" altLang="ja-JP" sz="1800" dirty="0"/>
              <a:t>="Content-Type"&gt;</a:t>
            </a:r>
          </a:p>
          <a:p>
            <a:pPr marL="0" indent="0">
              <a:buNone/>
            </a:pPr>
            <a:r>
              <a:rPr lang="en-US" altLang="ja-JP" sz="1800" dirty="0"/>
              <a:t>&lt;meta content="width=device-width, initial-scale=1.0, maximum-scale=1.0, minimum-scale=1.0" name="viewport"&gt;</a:t>
            </a:r>
          </a:p>
          <a:p>
            <a:pPr marL="0" indent="0">
              <a:buNone/>
            </a:pPr>
            <a:r>
              <a:rPr lang="en-US" altLang="ja-JP" sz="1800" dirty="0"/>
              <a:t>&lt;title&gt;</a:t>
            </a:r>
            <a:r>
              <a:rPr lang="ja-JP" altLang="en-US" sz="1800" dirty="0"/>
              <a:t>サンプル</a:t>
            </a:r>
            <a:r>
              <a:rPr lang="en-US" altLang="ja-JP" sz="1800" dirty="0"/>
              <a:t>&lt;/title&gt;</a:t>
            </a:r>
          </a:p>
          <a:p>
            <a:pPr marL="0" indent="0">
              <a:buNone/>
            </a:pPr>
            <a:r>
              <a:rPr lang="en-US" altLang="ja-JP" sz="1800" dirty="0"/>
              <a:t>&lt;/head&gt;</a:t>
            </a:r>
          </a:p>
          <a:p>
            <a:pPr marL="0" indent="0">
              <a:buNone/>
            </a:pPr>
            <a:r>
              <a:rPr lang="en-US" altLang="ja-JP" sz="1800" dirty="0"/>
              <a:t>&lt;/body&gt;</a:t>
            </a:r>
          </a:p>
          <a:p>
            <a:pPr marL="0" indent="0">
              <a:buNone/>
            </a:pPr>
            <a:r>
              <a:rPr lang="en-US" altLang="ja-JP" sz="1800" dirty="0"/>
              <a:t>&lt;h1&gt;</a:t>
            </a:r>
            <a:r>
              <a:rPr lang="ja-JP" altLang="en-US" sz="1800" dirty="0"/>
              <a:t>サンプル</a:t>
            </a:r>
            <a:r>
              <a:rPr lang="en-US" altLang="ja-JP" sz="1800" dirty="0"/>
              <a:t>&lt;/h1&gt;</a:t>
            </a:r>
            <a:br>
              <a:rPr lang="en-US" altLang="ja-JP" sz="1800" dirty="0"/>
            </a:br>
            <a:r>
              <a:rPr lang="en-US" altLang="ja-JP" sz="1800" dirty="0"/>
              <a:t>&lt;/body&gt;</a:t>
            </a:r>
          </a:p>
          <a:p>
            <a:pPr marL="0" indent="0">
              <a:buNone/>
            </a:pPr>
            <a:r>
              <a:rPr lang="en-US" altLang="ja-JP" sz="1800" dirty="0"/>
              <a:t>&lt;/html&gt;</a:t>
            </a:r>
            <a:endParaRPr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E41DBB-A106-4AE6-95B4-C2EF15CD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7682CA-F8A8-4535-A606-2D80734A80F4}"/>
              </a:ext>
            </a:extLst>
          </p:cNvPr>
          <p:cNvSpPr/>
          <p:nvPr/>
        </p:nvSpPr>
        <p:spPr>
          <a:xfrm>
            <a:off x="1036748" y="6356351"/>
            <a:ext cx="262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/>
              <a:t>HTML </a:t>
            </a:r>
            <a:r>
              <a:rPr lang="ja-JP" altLang="en-US" sz="2400" b="1" dirty="0"/>
              <a:t>ファイル</a:t>
            </a:r>
          </a:p>
        </p:txBody>
      </p:sp>
      <p:pic>
        <p:nvPicPr>
          <p:cNvPr id="9" name="図 8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707C1CB2-7056-4564-9769-36B5F6360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12" y="1151766"/>
            <a:ext cx="3239238" cy="3124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BA36FF3-C34F-490E-BF9E-FDC0393F4AE9}"/>
              </a:ext>
            </a:extLst>
          </p:cNvPr>
          <p:cNvSpPr/>
          <p:nvPr/>
        </p:nvSpPr>
        <p:spPr>
          <a:xfrm>
            <a:off x="5422219" y="4552718"/>
            <a:ext cx="3172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/>
              <a:t>Web </a:t>
            </a:r>
            <a:r>
              <a:rPr lang="ja-JP" altLang="en-US" sz="2400" b="1" dirty="0"/>
              <a:t>ブラウザで表示</a:t>
            </a:r>
          </a:p>
        </p:txBody>
      </p:sp>
    </p:spTree>
    <p:extLst>
      <p:ext uri="{BB962C8B-B14F-4D97-AF65-F5344CB8AC3E}">
        <p14:creationId xmlns:p14="http://schemas.microsoft.com/office/powerpoint/2010/main" val="32495588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2872C-7907-439F-940B-CD4AFAED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DOM</a:t>
            </a:r>
            <a:r>
              <a:rPr kumimoji="1" lang="ja-JP" altLang="en-US" dirty="0"/>
              <a:t> </a:t>
            </a:r>
            <a:r>
              <a:rPr lang="ja-JP" altLang="en-US" dirty="0"/>
              <a:t>で</a:t>
            </a:r>
            <a:r>
              <a:rPr kumimoji="1" lang="ja-JP" altLang="en-US" dirty="0"/>
              <a:t>のマッピングの例 </a:t>
            </a:r>
            <a:r>
              <a:rPr kumimoji="1" lang="en-US" altLang="ja-JP" dirty="0"/>
              <a:t>(Java </a:t>
            </a:r>
            <a:r>
              <a:rPr kumimoji="1" lang="ja-JP" altLang="en-US" dirty="0"/>
              <a:t>言語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A27A32-4CA3-45C5-9C28-81690D9B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3C0BA2-40DA-4118-B8E1-ECEAFFBE5B38}"/>
              </a:ext>
            </a:extLst>
          </p:cNvPr>
          <p:cNvSpPr txBox="1"/>
          <p:nvPr/>
        </p:nvSpPr>
        <p:spPr>
          <a:xfrm>
            <a:off x="3358578" y="3085123"/>
            <a:ext cx="222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JDBC</a:t>
            </a:r>
            <a:r>
              <a:rPr kumimoji="1" lang="ja-JP" altLang="en-US" sz="2400" dirty="0"/>
              <a:t> の標準ライブラリ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2B6662-D776-40E0-B1AE-6A04037B2F54}"/>
              </a:ext>
            </a:extLst>
          </p:cNvPr>
          <p:cNvSpPr txBox="1"/>
          <p:nvPr/>
        </p:nvSpPr>
        <p:spPr>
          <a:xfrm>
            <a:off x="2806256" y="1844143"/>
            <a:ext cx="29869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DOM</a:t>
            </a:r>
            <a:r>
              <a:rPr kumimoji="1" lang="ja-JP" altLang="en-US" sz="2400" dirty="0"/>
              <a:t>オブジェクトの読み出し，書き込みを行うプログラム</a:t>
            </a:r>
            <a:endParaRPr kumimoji="1" lang="en-US" altLang="ja-JP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01191A-E950-4DF7-B2C4-6D506B0ABDA5}"/>
              </a:ext>
            </a:extLst>
          </p:cNvPr>
          <p:cNvSpPr txBox="1"/>
          <p:nvPr/>
        </p:nvSpPr>
        <p:spPr>
          <a:xfrm>
            <a:off x="73644" y="927229"/>
            <a:ext cx="230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Java</a:t>
            </a:r>
          </a:p>
        </p:txBody>
      </p:sp>
      <p:sp>
        <p:nvSpPr>
          <p:cNvPr id="9" name="矢印: 左右 8">
            <a:extLst>
              <a:ext uri="{FF2B5EF4-FFF2-40B4-BE49-F238E27FC236}">
                <a16:creationId xmlns:a16="http://schemas.microsoft.com/office/drawing/2014/main" id="{4D20565B-8291-43B5-9EBF-FEAD03F4CB9B}"/>
              </a:ext>
            </a:extLst>
          </p:cNvPr>
          <p:cNvSpPr/>
          <p:nvPr/>
        </p:nvSpPr>
        <p:spPr>
          <a:xfrm>
            <a:off x="2694107" y="1070651"/>
            <a:ext cx="3197331" cy="3579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8AEE482-032D-4C5B-80E8-C037C295A67D}"/>
              </a:ext>
            </a:extLst>
          </p:cNvPr>
          <p:cNvSpPr/>
          <p:nvPr/>
        </p:nvSpPr>
        <p:spPr>
          <a:xfrm>
            <a:off x="2185584" y="403881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Document d = new </a:t>
            </a:r>
            <a:r>
              <a:rPr lang="en-US" altLang="ja-JP" dirty="0" err="1"/>
              <a:t>XMLDocument</a:t>
            </a:r>
            <a:r>
              <a:rPr lang="en-US" altLang="ja-JP" dirty="0"/>
              <a:t>();</a:t>
            </a:r>
          </a:p>
          <a:p>
            <a:r>
              <a:rPr lang="en-US" altLang="ja-JP" dirty="0"/>
              <a:t>Element r = </a:t>
            </a:r>
            <a:r>
              <a:rPr lang="en-US" altLang="ja-JP" dirty="0" err="1"/>
              <a:t>document.createElement</a:t>
            </a:r>
            <a:r>
              <a:rPr lang="en-US" altLang="ja-JP" dirty="0"/>
              <a:t>("items");</a:t>
            </a:r>
          </a:p>
          <a:p>
            <a:r>
              <a:rPr lang="en-US" altLang="ja-JP" dirty="0" err="1"/>
              <a:t>d.appendChild</a:t>
            </a:r>
            <a:r>
              <a:rPr lang="en-US" altLang="ja-JP" dirty="0"/>
              <a:t>(r);</a:t>
            </a:r>
            <a:endParaRPr lang="ja-JP" altLang="en-US" dirty="0"/>
          </a:p>
          <a:p>
            <a:r>
              <a:rPr lang="en-US" altLang="ja-JP" dirty="0"/>
              <a:t>Element e = </a:t>
            </a:r>
            <a:r>
              <a:rPr lang="en-US" altLang="ja-JP" dirty="0" err="1"/>
              <a:t>d.createElement</a:t>
            </a:r>
            <a:r>
              <a:rPr lang="en-US" altLang="ja-JP" dirty="0"/>
              <a:t>("item");</a:t>
            </a:r>
          </a:p>
          <a:p>
            <a:r>
              <a:rPr lang="en-US" altLang="ja-JP" dirty="0" err="1"/>
              <a:t>r.appendChild</a:t>
            </a:r>
            <a:r>
              <a:rPr lang="en-US" altLang="ja-JP" dirty="0"/>
              <a:t>(e);</a:t>
            </a:r>
          </a:p>
          <a:p>
            <a:r>
              <a:rPr lang="en-US" altLang="ja-JP" dirty="0"/>
              <a:t>Text t = </a:t>
            </a:r>
            <a:r>
              <a:rPr lang="en-US" altLang="ja-JP" dirty="0" err="1"/>
              <a:t>d.createTextNode</a:t>
            </a:r>
            <a:r>
              <a:rPr lang="en-US" altLang="ja-JP" dirty="0"/>
              <a:t>("VALUE");</a:t>
            </a:r>
          </a:p>
          <a:p>
            <a:r>
              <a:rPr lang="en-US" altLang="ja-JP" dirty="0" err="1"/>
              <a:t>e.appendChild</a:t>
            </a:r>
            <a:r>
              <a:rPr lang="en-US" altLang="ja-JP" dirty="0"/>
              <a:t>(t);</a:t>
            </a:r>
          </a:p>
          <a:p>
            <a:r>
              <a:rPr lang="en-US" altLang="ja-JP" dirty="0" err="1"/>
              <a:t>e.setAttribute</a:t>
            </a:r>
            <a:r>
              <a:rPr lang="en-US" altLang="ja-JP" dirty="0"/>
              <a:t>("id", "ID");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A1390B-6C37-4BA5-A9FC-61725F8CA71D}"/>
              </a:ext>
            </a:extLst>
          </p:cNvPr>
          <p:cNvSpPr txBox="1"/>
          <p:nvPr/>
        </p:nvSpPr>
        <p:spPr>
          <a:xfrm>
            <a:off x="6424326" y="907003"/>
            <a:ext cx="2307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DOM </a:t>
            </a:r>
          </a:p>
          <a:p>
            <a:pPr algn="ctr"/>
            <a:r>
              <a:rPr kumimoji="1" lang="ja-JP" altLang="en-US" sz="2400" dirty="0"/>
              <a:t>オブジェクト</a:t>
            </a:r>
            <a:endParaRPr kumimoji="1" lang="en-US" altLang="ja-JP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4B48FA9-11D6-49EE-ABCE-491AF49FADAB}"/>
              </a:ext>
            </a:extLst>
          </p:cNvPr>
          <p:cNvSpPr/>
          <p:nvPr/>
        </p:nvSpPr>
        <p:spPr>
          <a:xfrm>
            <a:off x="6118718" y="2149207"/>
            <a:ext cx="3070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/>
              <a:t>&lt;items&gt;</a:t>
            </a:r>
          </a:p>
          <a:p>
            <a:r>
              <a:rPr lang="en-US" altLang="ja-JP" b="1" dirty="0"/>
              <a:t>&lt;item id="ID"&gt;VALUE&lt;/item&gt;</a:t>
            </a:r>
          </a:p>
          <a:p>
            <a:r>
              <a:rPr lang="en-US" altLang="ja-JP" b="1" dirty="0"/>
              <a:t>&lt;/items&gt;</a:t>
            </a:r>
            <a:endParaRPr lang="ja-JP" altLang="en-US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48A9043-57DD-4945-BC51-06008F770566}"/>
              </a:ext>
            </a:extLst>
          </p:cNvPr>
          <p:cNvSpPr txBox="1"/>
          <p:nvPr/>
        </p:nvSpPr>
        <p:spPr>
          <a:xfrm>
            <a:off x="2937868" y="6420372"/>
            <a:ext cx="222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書き込みの例</a:t>
            </a:r>
            <a:endParaRPr kumimoji="1" lang="en-US" altLang="ja-JP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DC60AF-50D6-40D2-8903-85A2CE70E059}"/>
              </a:ext>
            </a:extLst>
          </p:cNvPr>
          <p:cNvSpPr txBox="1"/>
          <p:nvPr/>
        </p:nvSpPr>
        <p:spPr>
          <a:xfrm>
            <a:off x="6424326" y="3198167"/>
            <a:ext cx="2226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書き込まれた</a:t>
            </a:r>
            <a:r>
              <a:rPr kumimoji="1" lang="en-US" altLang="ja-JP" sz="2400" dirty="0"/>
              <a:t>DOM</a:t>
            </a:r>
            <a:r>
              <a:rPr kumimoji="1" lang="ja-JP" altLang="en-US" sz="2400" dirty="0"/>
              <a:t>オブジェクト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7581308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2872C-7907-439F-940B-CD4AFAED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DOM</a:t>
            </a:r>
            <a:r>
              <a:rPr kumimoji="1" lang="ja-JP" altLang="en-US" dirty="0"/>
              <a:t> </a:t>
            </a:r>
            <a:r>
              <a:rPr lang="ja-JP" altLang="en-US" dirty="0"/>
              <a:t>で</a:t>
            </a:r>
            <a:r>
              <a:rPr kumimoji="1" lang="ja-JP" altLang="en-US" dirty="0"/>
              <a:t>のマッピングの例 </a:t>
            </a:r>
            <a:r>
              <a:rPr kumimoji="1" lang="en-US" altLang="ja-JP" dirty="0"/>
              <a:t>(Python </a:t>
            </a:r>
            <a:r>
              <a:rPr kumimoji="1" lang="ja-JP" altLang="en-US" dirty="0"/>
              <a:t>言語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A27A32-4CA3-45C5-9C28-81690D9B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2B6662-D776-40E0-B1AE-6A04037B2F54}"/>
              </a:ext>
            </a:extLst>
          </p:cNvPr>
          <p:cNvSpPr txBox="1"/>
          <p:nvPr/>
        </p:nvSpPr>
        <p:spPr>
          <a:xfrm>
            <a:off x="2806256" y="1844143"/>
            <a:ext cx="29869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DOM</a:t>
            </a:r>
            <a:r>
              <a:rPr kumimoji="1" lang="ja-JP" altLang="en-US" sz="2400" dirty="0"/>
              <a:t>オブジェクトの読み出し，書き込みを行うプログラム</a:t>
            </a:r>
            <a:endParaRPr kumimoji="1" lang="en-US" altLang="ja-JP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01191A-E950-4DF7-B2C4-6D506B0ABDA5}"/>
              </a:ext>
            </a:extLst>
          </p:cNvPr>
          <p:cNvSpPr txBox="1"/>
          <p:nvPr/>
        </p:nvSpPr>
        <p:spPr>
          <a:xfrm>
            <a:off x="54326" y="907003"/>
            <a:ext cx="230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Python</a:t>
            </a:r>
          </a:p>
        </p:txBody>
      </p:sp>
      <p:sp>
        <p:nvSpPr>
          <p:cNvPr id="9" name="矢印: 左右 8">
            <a:extLst>
              <a:ext uri="{FF2B5EF4-FFF2-40B4-BE49-F238E27FC236}">
                <a16:creationId xmlns:a16="http://schemas.microsoft.com/office/drawing/2014/main" id="{4D20565B-8291-43B5-9EBF-FEAD03F4CB9B}"/>
              </a:ext>
            </a:extLst>
          </p:cNvPr>
          <p:cNvSpPr/>
          <p:nvPr/>
        </p:nvSpPr>
        <p:spPr>
          <a:xfrm>
            <a:off x="2694107" y="1070651"/>
            <a:ext cx="3197331" cy="3579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A1390B-6C37-4BA5-A9FC-61725F8CA71D}"/>
              </a:ext>
            </a:extLst>
          </p:cNvPr>
          <p:cNvSpPr txBox="1"/>
          <p:nvPr/>
        </p:nvSpPr>
        <p:spPr>
          <a:xfrm>
            <a:off x="6424326" y="907003"/>
            <a:ext cx="2307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DOM </a:t>
            </a:r>
          </a:p>
          <a:p>
            <a:pPr algn="ctr"/>
            <a:r>
              <a:rPr kumimoji="1" lang="ja-JP" altLang="en-US" sz="2400" dirty="0"/>
              <a:t>オブジェクト</a:t>
            </a:r>
            <a:endParaRPr kumimoji="1" lang="en-US" altLang="ja-JP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5A4A3B4-E6C6-4747-B717-027605F3A3F5}"/>
              </a:ext>
            </a:extLst>
          </p:cNvPr>
          <p:cNvSpPr/>
          <p:nvPr/>
        </p:nvSpPr>
        <p:spPr>
          <a:xfrm>
            <a:off x="6129192" y="1876903"/>
            <a:ext cx="2897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/>
              <a:t>&lt;items&gt;</a:t>
            </a:r>
          </a:p>
          <a:p>
            <a:r>
              <a:rPr lang="en-US" altLang="ja-JP" b="1" dirty="0"/>
              <a:t>&lt;item id="001"&gt;XX&lt;/item&gt;</a:t>
            </a:r>
          </a:p>
          <a:p>
            <a:r>
              <a:rPr lang="en-US" altLang="ja-JP" b="1" dirty="0"/>
              <a:t>&lt;item id="002"&gt;YY&lt;/item&gt;</a:t>
            </a:r>
          </a:p>
          <a:p>
            <a:r>
              <a:rPr lang="en-US" altLang="ja-JP" b="1" dirty="0"/>
              <a:t>&lt;/items&gt;</a:t>
            </a:r>
            <a:endParaRPr lang="ja-JP" altLang="en-US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3268A0-213F-4FAC-BFA3-55368560A911}"/>
              </a:ext>
            </a:extLst>
          </p:cNvPr>
          <p:cNvSpPr txBox="1"/>
          <p:nvPr/>
        </p:nvSpPr>
        <p:spPr>
          <a:xfrm>
            <a:off x="2937868" y="6420372"/>
            <a:ext cx="222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書き込みの例</a:t>
            </a:r>
            <a:endParaRPr kumimoji="1" lang="en-US" altLang="ja-JP" sz="24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A9EF5AC-BD4F-4EA2-B3B4-FA9C2ED6D48A}"/>
              </a:ext>
            </a:extLst>
          </p:cNvPr>
          <p:cNvSpPr/>
          <p:nvPr/>
        </p:nvSpPr>
        <p:spPr>
          <a:xfrm>
            <a:off x="2006772" y="402079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import </a:t>
            </a:r>
            <a:r>
              <a:rPr lang="en-US" altLang="ja-JP" dirty="0" err="1"/>
              <a:t>xml.etree.ElementTree</a:t>
            </a:r>
            <a:r>
              <a:rPr lang="en-US" altLang="ja-JP" dirty="0"/>
              <a:t> as ET</a:t>
            </a:r>
          </a:p>
          <a:p>
            <a:r>
              <a:rPr lang="en-US" altLang="ja-JP" dirty="0"/>
              <a:t>all = </a:t>
            </a:r>
            <a:r>
              <a:rPr lang="en-US" altLang="ja-JP" dirty="0" err="1"/>
              <a:t>ET.Element</a:t>
            </a:r>
            <a:r>
              <a:rPr lang="en-US" altLang="ja-JP" dirty="0"/>
              <a:t>('items')</a:t>
            </a:r>
          </a:p>
          <a:p>
            <a:r>
              <a:rPr lang="en-US" altLang="ja-JP" dirty="0"/>
              <a:t>x = </a:t>
            </a:r>
            <a:r>
              <a:rPr lang="en-US" altLang="ja-JP" dirty="0" err="1"/>
              <a:t>ET.SubElement</a:t>
            </a:r>
            <a:r>
              <a:rPr lang="en-US" altLang="ja-JP" dirty="0"/>
              <a:t>(all, 'item', {'id':'001'})</a:t>
            </a:r>
          </a:p>
          <a:p>
            <a:r>
              <a:rPr lang="en-US" altLang="ja-JP" dirty="0" err="1"/>
              <a:t>x.text</a:t>
            </a:r>
            <a:r>
              <a:rPr lang="en-US" altLang="ja-JP" dirty="0"/>
              <a:t> = 'XX'</a:t>
            </a:r>
          </a:p>
          <a:p>
            <a:r>
              <a:rPr lang="en-US" altLang="ja-JP" dirty="0"/>
              <a:t>y = </a:t>
            </a:r>
            <a:r>
              <a:rPr lang="en-US" altLang="ja-JP" dirty="0" err="1"/>
              <a:t>ET.SubElement</a:t>
            </a:r>
            <a:r>
              <a:rPr lang="en-US" altLang="ja-JP" dirty="0"/>
              <a:t>(all, 'item', {'id':'002'})</a:t>
            </a:r>
          </a:p>
          <a:p>
            <a:r>
              <a:rPr lang="en-US" altLang="ja-JP" dirty="0" err="1"/>
              <a:t>y.text</a:t>
            </a:r>
            <a:r>
              <a:rPr lang="en-US" altLang="ja-JP" dirty="0"/>
              <a:t> = ‘YY'</a:t>
            </a:r>
          </a:p>
          <a:p>
            <a:r>
              <a:rPr lang="en-US" altLang="ja-JP" dirty="0" err="1"/>
              <a:t>ET.dump</a:t>
            </a:r>
            <a:r>
              <a:rPr lang="en-US" altLang="ja-JP" dirty="0"/>
              <a:t>(all)</a:t>
            </a:r>
          </a:p>
        </p:txBody>
      </p:sp>
    </p:spTree>
    <p:extLst>
      <p:ext uri="{BB962C8B-B14F-4D97-AF65-F5344CB8AC3E}">
        <p14:creationId xmlns:p14="http://schemas.microsoft.com/office/powerpoint/2010/main" val="2794110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9DBD97-6178-4F15-8541-92C42C11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F753F1-582A-47F4-AC0A-FD923A5E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リレーショナルデータベース</a:t>
            </a:r>
            <a:r>
              <a:rPr lang="ja-JP" altLang="en-US" dirty="0"/>
              <a:t>や、</a:t>
            </a:r>
            <a:r>
              <a:rPr lang="en-US" altLang="ja-JP" dirty="0"/>
              <a:t>DOM</a:t>
            </a:r>
            <a:r>
              <a:rPr lang="ja-JP" altLang="en-US" dirty="0"/>
              <a:t>オブジェクトは、</a:t>
            </a:r>
            <a:r>
              <a:rPr lang="en-US" altLang="ja-JP" dirty="0"/>
              <a:t>Java </a:t>
            </a:r>
            <a:r>
              <a:rPr lang="ja-JP" altLang="en-US" dirty="0"/>
              <a:t>オブジェクトへの</a:t>
            </a:r>
            <a:r>
              <a:rPr kumimoji="1" lang="ja-JP" altLang="en-US" b="1" dirty="0">
                <a:solidFill>
                  <a:srgbClr val="C00000"/>
                </a:solidFill>
              </a:rPr>
              <a:t>マッピング</a:t>
            </a:r>
            <a:r>
              <a:rPr lang="ja-JP" altLang="en-US" b="1" dirty="0">
                <a:solidFill>
                  <a:srgbClr val="C00000"/>
                </a:solidFill>
              </a:rPr>
              <a:t>可能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dirty="0"/>
              <a:t>リレーショナルデータベースや、</a:t>
            </a:r>
            <a:r>
              <a:rPr lang="en-US" altLang="ja-JP" dirty="0"/>
              <a:t>DOM</a:t>
            </a:r>
            <a:r>
              <a:rPr lang="ja-JP" altLang="en-US" dirty="0"/>
              <a:t>オブジェクトを、ふつうの </a:t>
            </a:r>
            <a:r>
              <a:rPr lang="en-US" altLang="ja-JP" dirty="0"/>
              <a:t>Java </a:t>
            </a:r>
            <a:r>
              <a:rPr lang="ja-JP" altLang="en-US"/>
              <a:t>オブジェクトと同じ感覚で</a:t>
            </a:r>
            <a:r>
              <a:rPr kumimoji="1" lang="ja-JP" altLang="en-US"/>
              <a:t>扱える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665385-51BA-4603-914B-9763A544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6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GDB online </a:t>
            </a:r>
            <a:r>
              <a:rPr lang="ja-JP" altLang="en-US" b="1" dirty="0"/>
              <a:t>で </a:t>
            </a:r>
            <a:r>
              <a:rPr lang="en-US" altLang="ja-JP" b="1" dirty="0"/>
              <a:t>Java </a:t>
            </a:r>
            <a:r>
              <a:rPr lang="ja-JP" altLang="en-US" b="1" dirty="0"/>
              <a:t>を動かす手順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</a:t>
            </a:r>
            <a:r>
              <a:rPr lang="en-US" altLang="ja-JP" b="1" dirty="0" err="1"/>
              <a:t>www.onlinegdb.com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55" y="3325682"/>
            <a:ext cx="7017906" cy="12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19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 smtClean="0">
                <a:hlinkClick r:id="rId2"/>
              </a:rPr>
              <a:t>www.kkaneko.jp</a:t>
            </a:r>
            <a:r>
              <a:rPr lang="en-US" altLang="ja-JP" sz="2400" dirty="0" smtClean="0">
                <a:hlinkClick r:id="rId2"/>
              </a:rPr>
              <a:t>/pro/</a:t>
            </a:r>
            <a:r>
              <a:rPr lang="en-US" altLang="ja-JP" sz="2400" dirty="0" err="1" smtClean="0">
                <a:hlinkClick r:id="rId2"/>
              </a:rPr>
              <a:t>ji</a:t>
            </a:r>
            <a:r>
              <a:rPr lang="en-US" altLang="ja-JP" sz="2400" dirty="0" smtClean="0">
                <a:hlinkClick r:id="rId2"/>
              </a:rPr>
              <a:t>/</a:t>
            </a:r>
            <a:r>
              <a:rPr lang="en-US" altLang="ja-JP" sz="2400" dirty="0" err="1" smtClean="0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 smtClean="0">
                <a:hlinkClick r:id="rId3"/>
              </a:rPr>
              <a:t>www.kkaneko.jp</a:t>
            </a:r>
            <a:r>
              <a:rPr lang="en-US" altLang="ja-JP" sz="2400" dirty="0" smtClean="0">
                <a:hlinkClick r:id="rId3"/>
              </a:rPr>
              <a:t>/pro/pi/</a:t>
            </a:r>
            <a:r>
              <a:rPr lang="en-US" altLang="ja-JP" sz="2400" dirty="0" err="1" smtClean="0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9618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DF9D-9055-4EFF-AB07-0FAD0F52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15-1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9454AA-D649-4FF6-8059-FF147329F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</a:t>
            </a:r>
            <a:r>
              <a:rPr lang="en-US" altLang="ja-JP" dirty="0"/>
              <a:t>.*;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Circle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double 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String color;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public Circle(double x, double y, double r,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this.x</a:t>
            </a:r>
            <a:r>
              <a:rPr lang="en-US" altLang="ja-JP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this.y</a:t>
            </a:r>
            <a:r>
              <a:rPr lang="en-US" altLang="ja-JP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this.r</a:t>
            </a:r>
            <a:r>
              <a:rPr lang="en-US" altLang="ja-JP" dirty="0"/>
              <a:t> = 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this.color</a:t>
            </a:r>
            <a:r>
              <a:rPr lang="en-US" altLang="ja-JP" dirty="0"/>
              <a:t> = color;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("%f %f %f %s\n", </a:t>
            </a:r>
            <a:r>
              <a:rPr lang="en-US" altLang="ja-JP" dirty="0" err="1"/>
              <a:t>this.x</a:t>
            </a:r>
            <a:r>
              <a:rPr lang="en-US" altLang="ja-JP" dirty="0"/>
              <a:t>, </a:t>
            </a:r>
            <a:r>
              <a:rPr lang="en-US" altLang="ja-JP" dirty="0" err="1"/>
              <a:t>this.y</a:t>
            </a:r>
            <a:r>
              <a:rPr lang="en-US" altLang="ja-JP" dirty="0"/>
              <a:t>, </a:t>
            </a:r>
            <a:r>
              <a:rPr lang="en-US" altLang="ja-JP" dirty="0" err="1"/>
              <a:t>this.r</a:t>
            </a:r>
            <a:r>
              <a:rPr lang="en-US" altLang="ja-JP" dirty="0"/>
              <a:t>, </a:t>
            </a:r>
            <a:r>
              <a:rPr lang="en-US" altLang="ja-JP" dirty="0" err="1"/>
              <a:t>this.color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throws Exception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Circle x = new Circle(2, 4, 3, "green");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Circle y = new Circle(8, 10, 1, "blue");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x.printout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y.printout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8AC272-46FE-4021-9DE0-5E4CC735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547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0AFE31-1431-4410-B4F8-B0944366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15-3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EE7765-F616-45ED-B75E-B8E1F5267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java.util.HashMap</a:t>
            </a:r>
            <a:r>
              <a:rPr lang="en-US" altLang="ja-JP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java.util.Iterator</a:t>
            </a:r>
            <a:r>
              <a:rPr lang="en-US" altLang="ja-JP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java.util.ArrayList</a:t>
            </a:r>
            <a:r>
              <a:rPr lang="en-US" altLang="ja-JP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Person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String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String address;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Person(String name, String address)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this.name =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this.address</a:t>
            </a:r>
            <a:r>
              <a:rPr lang="en-US" altLang="ja-JP" dirty="0"/>
              <a:t> = address;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("%s %s\n", this.name, </a:t>
            </a:r>
            <a:r>
              <a:rPr lang="en-US" altLang="ja-JP" dirty="0" err="1"/>
              <a:t>this.address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</a:t>
            </a:r>
            <a:r>
              <a:rPr lang="en-US" altLang="ja-JP" dirty="0" err="1"/>
              <a:t>Meibo</a:t>
            </a:r>
            <a:r>
              <a:rPr lang="en-US" altLang="ja-JP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HashMap&lt;Integer, Person&gt; 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</a:t>
            </a:r>
            <a:r>
              <a:rPr lang="en-US" altLang="ja-JP" dirty="0" err="1"/>
              <a:t>Meibo</a:t>
            </a:r>
            <a:r>
              <a:rPr lang="en-US" altLang="ja-JP" dirty="0"/>
              <a:t>(HashMap&lt;Integer, Person&gt; m)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this.m</a:t>
            </a:r>
            <a:r>
              <a:rPr lang="en-US" altLang="ja-JP" dirty="0"/>
              <a:t> = 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add(int id, String name, String address)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m.put</a:t>
            </a:r>
            <a:r>
              <a:rPr lang="en-US" altLang="ja-JP" dirty="0"/>
              <a:t>(id, new Person(name, address));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for(Integer </a:t>
            </a:r>
            <a:r>
              <a:rPr lang="en-US" altLang="ja-JP" dirty="0" err="1"/>
              <a:t>i</a:t>
            </a:r>
            <a:r>
              <a:rPr lang="en-US" altLang="ja-JP" dirty="0"/>
              <a:t> : </a:t>
            </a:r>
            <a:r>
              <a:rPr lang="en-US" altLang="ja-JP" dirty="0" err="1"/>
              <a:t>this.m.keySet</a:t>
            </a:r>
            <a:r>
              <a:rPr lang="en-US" altLang="ja-JP" dirty="0"/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("%d, ", </a:t>
            </a:r>
            <a:r>
              <a:rPr lang="en-US" altLang="ja-JP" dirty="0" err="1"/>
              <a:t>i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this.m.get</a:t>
            </a:r>
            <a:r>
              <a:rPr lang="en-US" altLang="ja-JP" dirty="0"/>
              <a:t>(</a:t>
            </a:r>
            <a:r>
              <a:rPr lang="en-US" altLang="ja-JP" dirty="0" err="1"/>
              <a:t>i</a:t>
            </a:r>
            <a:r>
              <a:rPr lang="en-US" altLang="ja-JP" dirty="0"/>
              <a:t>).printout();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throws Exception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HashMap&lt;Integer, Person&gt; m = new HashMap&lt;Integer, Person&gt;();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Meibo</a:t>
            </a:r>
            <a:r>
              <a:rPr lang="en-US" altLang="ja-JP" dirty="0"/>
              <a:t> a = new </a:t>
            </a:r>
            <a:r>
              <a:rPr lang="en-US" altLang="ja-JP" dirty="0" err="1"/>
              <a:t>Meibo</a:t>
            </a:r>
            <a:r>
              <a:rPr lang="en-US" altLang="ja-JP" dirty="0"/>
              <a:t>(m);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a.add</a:t>
            </a:r>
            <a:r>
              <a:rPr lang="en-US" altLang="ja-JP" dirty="0"/>
              <a:t>(1, "XX", "Fukuyama");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a.add</a:t>
            </a:r>
            <a:r>
              <a:rPr lang="en-US" altLang="ja-JP" dirty="0"/>
              <a:t>(2, "YY", "Okayama");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a.printout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03B888-A21F-450B-A15C-10587C17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646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0AFE31-1431-4410-B4F8-B0944366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15-3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EE7765-F616-45ED-B75E-B8E1F5267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java.util.HashMap</a:t>
            </a:r>
            <a:r>
              <a:rPr lang="en-US" altLang="ja-JP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java.util.Iterator</a:t>
            </a:r>
            <a:r>
              <a:rPr lang="en-US" altLang="ja-JP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java.util.ArrayList</a:t>
            </a:r>
            <a:r>
              <a:rPr lang="en-US" altLang="ja-JP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Person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String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String address;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Person(String name, String address)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this.name =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this.address</a:t>
            </a:r>
            <a:r>
              <a:rPr lang="en-US" altLang="ja-JP" dirty="0"/>
              <a:t> = address;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("%s %s\n", this.name, </a:t>
            </a:r>
            <a:r>
              <a:rPr lang="en-US" altLang="ja-JP" dirty="0" err="1"/>
              <a:t>this.address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</a:t>
            </a:r>
            <a:r>
              <a:rPr lang="en-US" altLang="ja-JP" dirty="0" err="1"/>
              <a:t>Meibo</a:t>
            </a:r>
            <a:r>
              <a:rPr lang="en-US" altLang="ja-JP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HashMap&lt;Integer, Person&gt; 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</a:t>
            </a:r>
            <a:r>
              <a:rPr lang="en-US" altLang="ja-JP" dirty="0" err="1"/>
              <a:t>Meibo</a:t>
            </a:r>
            <a:r>
              <a:rPr lang="en-US" altLang="ja-JP" dirty="0"/>
              <a:t>(HashMap&lt;Integer, Person&gt; m)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this.m</a:t>
            </a:r>
            <a:r>
              <a:rPr lang="en-US" altLang="ja-JP" dirty="0"/>
              <a:t> = 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add(int id, String name, String address)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m.put</a:t>
            </a:r>
            <a:r>
              <a:rPr lang="en-US" altLang="ja-JP" dirty="0"/>
              <a:t>(id, new Person(name, address));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for(Integer </a:t>
            </a:r>
            <a:r>
              <a:rPr lang="en-US" altLang="ja-JP" dirty="0" err="1"/>
              <a:t>i</a:t>
            </a:r>
            <a:r>
              <a:rPr lang="en-US" altLang="ja-JP" dirty="0"/>
              <a:t> : </a:t>
            </a:r>
            <a:r>
              <a:rPr lang="en-US" altLang="ja-JP" dirty="0" err="1"/>
              <a:t>this.m.keySet</a:t>
            </a:r>
            <a:r>
              <a:rPr lang="en-US" altLang="ja-JP" dirty="0"/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("%d, ", </a:t>
            </a:r>
            <a:r>
              <a:rPr lang="en-US" altLang="ja-JP" dirty="0" err="1"/>
              <a:t>i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this.m.get</a:t>
            </a:r>
            <a:r>
              <a:rPr lang="en-US" altLang="ja-JP" dirty="0"/>
              <a:t>(</a:t>
            </a:r>
            <a:r>
              <a:rPr lang="en-US" altLang="ja-JP" dirty="0" err="1"/>
              <a:t>i</a:t>
            </a:r>
            <a:r>
              <a:rPr lang="en-US" altLang="ja-JP" dirty="0"/>
              <a:t>).printout();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View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</a:t>
            </a:r>
            <a:r>
              <a:rPr lang="en-US" altLang="ja-JP" dirty="0" err="1"/>
              <a:t>ArrayList</a:t>
            </a:r>
            <a:r>
              <a:rPr lang="en-US" altLang="ja-JP" dirty="0"/>
              <a:t>&lt;Person&gt; v;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View()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update(</a:t>
            </a:r>
            <a:r>
              <a:rPr lang="en-US" altLang="ja-JP" dirty="0" err="1"/>
              <a:t>Meibo</a:t>
            </a:r>
            <a:r>
              <a:rPr lang="en-US" altLang="ja-JP" dirty="0"/>
              <a:t> </a:t>
            </a:r>
            <a:r>
              <a:rPr lang="en-US" altLang="ja-JP" dirty="0" err="1"/>
              <a:t>meibo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this.v</a:t>
            </a:r>
            <a:r>
              <a:rPr lang="en-US" altLang="ja-JP" dirty="0"/>
              <a:t> = new </a:t>
            </a:r>
            <a:r>
              <a:rPr lang="en-US" altLang="ja-JP" dirty="0" err="1"/>
              <a:t>ArrayList</a:t>
            </a:r>
            <a:r>
              <a:rPr lang="en-US" altLang="ja-JP" dirty="0"/>
              <a:t>&lt;Person&gt;();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for(Integer i: </a:t>
            </a:r>
            <a:r>
              <a:rPr lang="en-US" altLang="ja-JP" dirty="0" err="1"/>
              <a:t>meibo.m.keySet</a:t>
            </a:r>
            <a:r>
              <a:rPr lang="en-US" altLang="ja-JP" dirty="0"/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v.add</a:t>
            </a:r>
            <a:r>
              <a:rPr lang="en-US" altLang="ja-JP" dirty="0"/>
              <a:t>(</a:t>
            </a:r>
            <a:r>
              <a:rPr lang="en-US" altLang="ja-JP" dirty="0" err="1"/>
              <a:t>meibo.m.get</a:t>
            </a:r>
            <a:r>
              <a:rPr lang="en-US" altLang="ja-JP" dirty="0"/>
              <a:t>(</a:t>
            </a:r>
            <a:r>
              <a:rPr lang="en-US" altLang="ja-JP" dirty="0" err="1"/>
              <a:t>i</a:t>
            </a:r>
            <a:r>
              <a:rPr lang="en-US" altLang="ja-JP" dirty="0"/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for(Person p: </a:t>
            </a:r>
            <a:r>
              <a:rPr lang="en-US" altLang="ja-JP" dirty="0" err="1"/>
              <a:t>this.v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("%s %s\n", p.name, </a:t>
            </a:r>
            <a:r>
              <a:rPr lang="en-US" altLang="ja-JP" dirty="0" err="1"/>
              <a:t>p.address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throws Exception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HashMap&lt;Integer, Person&gt; m = new HashMap&lt;Integer, Person&gt;();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Meibo</a:t>
            </a:r>
            <a:r>
              <a:rPr lang="en-US" altLang="ja-JP" dirty="0"/>
              <a:t> a = new </a:t>
            </a:r>
            <a:r>
              <a:rPr lang="en-US" altLang="ja-JP" dirty="0" err="1"/>
              <a:t>Meibo</a:t>
            </a:r>
            <a:r>
              <a:rPr lang="en-US" altLang="ja-JP" dirty="0"/>
              <a:t>(m);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a.add</a:t>
            </a:r>
            <a:r>
              <a:rPr lang="en-US" altLang="ja-JP" dirty="0"/>
              <a:t>(1, "XX", "Fukuyama");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a.add</a:t>
            </a:r>
            <a:r>
              <a:rPr lang="en-US" altLang="ja-JP" dirty="0"/>
              <a:t>(2, "YY", "Okayama");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View v = new View();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v.update</a:t>
            </a:r>
            <a:r>
              <a:rPr lang="en-US" altLang="ja-JP" dirty="0"/>
              <a:t>(a);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v.printout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03B888-A21F-450B-A15C-10587C17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05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335562"/>
            <a:ext cx="8901196" cy="3788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Language</a:t>
            </a:r>
            <a:r>
              <a:rPr lang="ja-JP" altLang="en-US" dirty="0"/>
              <a:t>」のところで，「</a:t>
            </a:r>
            <a:r>
              <a:rPr lang="en-US" altLang="ja-JP" b="1" dirty="0"/>
              <a:t>Java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7" y="999951"/>
            <a:ext cx="7472417" cy="5610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319684" y="1225289"/>
            <a:ext cx="1873045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34308" y="2756663"/>
            <a:ext cx="1558422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03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005221B-8D9D-163D-9AB0-9652E97A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13" y="671778"/>
            <a:ext cx="6115720" cy="2405369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ソースコードを入れる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3148E2-4788-46B4-B1F5-4B99AEB6AE33}"/>
              </a:ext>
            </a:extLst>
          </p:cNvPr>
          <p:cNvSpPr/>
          <p:nvPr/>
        </p:nvSpPr>
        <p:spPr>
          <a:xfrm>
            <a:off x="2079665" y="975424"/>
            <a:ext cx="3685868" cy="10747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03B9D04-88C2-C353-1FAF-D1346729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" y="3380793"/>
            <a:ext cx="8461208" cy="1074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実行．実行結果を確認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Run</a:t>
            </a:r>
            <a:r>
              <a:rPr lang="ja-JP" altLang="en-US" dirty="0"/>
              <a:t>」をクリック．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3F2B2A-B087-B810-B599-694A45FC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13" y="4543176"/>
            <a:ext cx="6115720" cy="219771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1D1FA0-FA45-8DEF-DCB0-E9FA80C89C0B}"/>
              </a:ext>
            </a:extLst>
          </p:cNvPr>
          <p:cNvSpPr/>
          <p:nvPr/>
        </p:nvSpPr>
        <p:spPr>
          <a:xfrm>
            <a:off x="2457137" y="4464543"/>
            <a:ext cx="619285" cy="2946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5B3823-C95C-85AE-0FFE-249AE6C92A9B}"/>
              </a:ext>
            </a:extLst>
          </p:cNvPr>
          <p:cNvSpPr/>
          <p:nvPr/>
        </p:nvSpPr>
        <p:spPr>
          <a:xfrm>
            <a:off x="2063899" y="6095819"/>
            <a:ext cx="2546602" cy="574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15-1. </a:t>
            </a:r>
            <a:r>
              <a:rPr lang="ja-JP" altLang="en-US" dirty="0"/>
              <a:t>カプセル化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5C2500-9BD3-4AC6-90BF-A1F1D875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カプセル化とは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47E732-204C-4EBA-940C-4C6BF5CB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dirty="0"/>
              <a:t>は、</a:t>
            </a:r>
            <a:r>
              <a:rPr kumimoji="1" lang="ja-JP" altLang="en-US" b="1" dirty="0">
                <a:solidFill>
                  <a:srgbClr val="C00000"/>
                </a:solidFill>
              </a:rPr>
              <a:t>属性</a:t>
            </a:r>
            <a:r>
              <a:rPr kumimoji="1" lang="ja-JP" altLang="en-US" dirty="0"/>
              <a:t>と、</a:t>
            </a:r>
            <a:r>
              <a:rPr kumimoji="1" lang="ja-JP" altLang="en-US" b="1" dirty="0">
                <a:solidFill>
                  <a:srgbClr val="C00000"/>
                </a:solidFill>
              </a:rPr>
              <a:t>メソッド</a:t>
            </a:r>
            <a:r>
              <a:rPr kumimoji="1" lang="ja-JP" altLang="en-US" dirty="0"/>
              <a:t>を持つ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必要な</a:t>
            </a:r>
            <a:r>
              <a:rPr kumimoji="1" lang="ja-JP" altLang="en-US" b="1" dirty="0">
                <a:solidFill>
                  <a:srgbClr val="C00000"/>
                </a:solidFill>
              </a:rPr>
              <a:t>属性</a:t>
            </a:r>
            <a:r>
              <a:rPr kumimoji="1" lang="ja-JP" altLang="en-US" dirty="0"/>
              <a:t>と</a:t>
            </a:r>
            <a:r>
              <a:rPr kumimoji="1" lang="ja-JP" altLang="en-US" b="1" dirty="0">
                <a:solidFill>
                  <a:srgbClr val="C00000"/>
                </a:solidFill>
              </a:rPr>
              <a:t>メソッド</a:t>
            </a:r>
            <a:r>
              <a:rPr kumimoji="1" lang="ja-JP" altLang="en-US" dirty="0"/>
              <a:t>のみ、他のオブジェクトに</a:t>
            </a:r>
            <a:r>
              <a:rPr kumimoji="1" lang="ja-JP" altLang="en-US" b="1" dirty="0"/>
              <a:t>公開</a:t>
            </a:r>
            <a:r>
              <a:rPr kumimoji="1" lang="ja-JP" altLang="en-US" dirty="0"/>
              <a:t>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149C28-60A6-4528-96C0-F48660CF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134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2081</Words>
  <Application>Microsoft Office PowerPoint</Application>
  <PresentationFormat>画面に合わせる (4:3)</PresentationFormat>
  <Paragraphs>500</Paragraphs>
  <Slides>53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59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今回の内容</vt:lpstr>
      <vt:lpstr>アウトライン</vt:lpstr>
      <vt:lpstr>PowerPoint プレゼンテーション</vt:lpstr>
      <vt:lpstr>GDB online で Java を動かす手順</vt:lpstr>
      <vt:lpstr>PowerPoint プレゼンテーション</vt:lpstr>
      <vt:lpstr>PowerPoint プレゼンテーション</vt:lpstr>
      <vt:lpstr>15-1. カプセル化</vt:lpstr>
      <vt:lpstr>カプセル化とは</vt:lpstr>
      <vt:lpstr>クラス</vt:lpstr>
      <vt:lpstr>PowerPoint プレゼンテーション</vt:lpstr>
      <vt:lpstr>PowerPoint プレゼンテーション</vt:lpstr>
      <vt:lpstr>Java でのカプセル化</vt:lpstr>
      <vt:lpstr>まとめ</vt:lpstr>
      <vt:lpstr>15-2. MVC モデル</vt:lpstr>
      <vt:lpstr>モデルとビューとコントローラ</vt:lpstr>
      <vt:lpstr>モデルとビューとコントローラ</vt:lpstr>
      <vt:lpstr>MVC の例</vt:lpstr>
      <vt:lpstr>15-3. Java での MVC モデル</vt:lpstr>
      <vt:lpstr>今から行うこと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次に行うこと</vt:lpstr>
      <vt:lpstr>PowerPoint プレゼンテーション</vt:lpstr>
      <vt:lpstr>PowerPoint プレゼンテーション</vt:lpstr>
      <vt:lpstr>PowerPoint プレゼンテーション</vt:lpstr>
      <vt:lpstr>モデルとビューの分離</vt:lpstr>
      <vt:lpstr>15-4. MVC モデルの応用</vt:lpstr>
      <vt:lpstr>PowerPoint プレゼンテーション</vt:lpstr>
      <vt:lpstr>PowerPoint プレゼンテーション</vt:lpstr>
      <vt:lpstr>15-5. オブジェクトのマッピング</vt:lpstr>
      <vt:lpstr>PowerPoint プレゼンテーション</vt:lpstr>
      <vt:lpstr>情報システムのアーキテクチャ</vt:lpstr>
      <vt:lpstr>オブジェクトのマッピングを行う理由</vt:lpstr>
      <vt:lpstr>マッピングのための技術</vt:lpstr>
      <vt:lpstr>15-6. Java でのオブジェクトのマッピング</vt:lpstr>
      <vt:lpstr>トピックス</vt:lpstr>
      <vt:lpstr>Spring JDBC のマッピングの例</vt:lpstr>
      <vt:lpstr>Spring JDBC のマッピングの例</vt:lpstr>
      <vt:lpstr>XMLとは</vt:lpstr>
      <vt:lpstr>DOMとは</vt:lpstr>
      <vt:lpstr>HTMLをプログラムで扱う理由</vt:lpstr>
      <vt:lpstr>HTML も DOM に準拠しつつある</vt:lpstr>
      <vt:lpstr>DOM でのマッピングの例 (Java 言語)</vt:lpstr>
      <vt:lpstr>DOM でのマッピングの例 (Python 言語)</vt:lpstr>
      <vt:lpstr>まとめ</vt:lpstr>
      <vt:lpstr>関連ページ</vt:lpstr>
      <vt:lpstr>15-1</vt:lpstr>
      <vt:lpstr>15-3</vt:lpstr>
      <vt:lpstr>15-3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me</cp:lastModifiedBy>
  <cp:revision>129</cp:revision>
  <dcterms:created xsi:type="dcterms:W3CDTF">2019-11-02T00:06:04Z</dcterms:created>
  <dcterms:modified xsi:type="dcterms:W3CDTF">2023-01-30T03:30:37Z</dcterms:modified>
</cp:coreProperties>
</file>