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589" r:id="rId2"/>
    <p:sldId id="1199" r:id="rId3"/>
    <p:sldId id="847" r:id="rId4"/>
    <p:sldId id="1343" r:id="rId5"/>
    <p:sldId id="1044" r:id="rId6"/>
    <p:sldId id="1045" r:id="rId7"/>
    <p:sldId id="1248" r:id="rId8"/>
    <p:sldId id="594" r:id="rId9"/>
    <p:sldId id="897" r:id="rId10"/>
    <p:sldId id="851" r:id="rId11"/>
    <p:sldId id="1344" r:id="rId12"/>
    <p:sldId id="1254" r:id="rId13"/>
    <p:sldId id="1255" r:id="rId14"/>
    <p:sldId id="1350" r:id="rId15"/>
    <p:sldId id="1257" r:id="rId16"/>
    <p:sldId id="1256" r:id="rId17"/>
    <p:sldId id="965" r:id="rId18"/>
    <p:sldId id="1345" r:id="rId19"/>
    <p:sldId id="1261" r:id="rId20"/>
    <p:sldId id="1323" r:id="rId21"/>
    <p:sldId id="1260" r:id="rId22"/>
    <p:sldId id="1262" r:id="rId23"/>
    <p:sldId id="1263" r:id="rId24"/>
    <p:sldId id="966" r:id="rId25"/>
    <p:sldId id="967" r:id="rId26"/>
    <p:sldId id="1346" r:id="rId27"/>
    <p:sldId id="1266" r:id="rId28"/>
    <p:sldId id="1348" r:id="rId29"/>
    <p:sldId id="973" r:id="rId30"/>
    <p:sldId id="1347" r:id="rId31"/>
    <p:sldId id="976" r:id="rId32"/>
    <p:sldId id="1269" r:id="rId33"/>
    <p:sldId id="1349" r:id="rId34"/>
    <p:sldId id="1270" r:id="rId35"/>
    <p:sldId id="1271" r:id="rId36"/>
    <p:sldId id="1277" r:id="rId37"/>
    <p:sldId id="977" r:id="rId38"/>
    <p:sldId id="1273" r:id="rId39"/>
    <p:sldId id="1279" r:id="rId40"/>
    <p:sldId id="1280" r:id="rId41"/>
    <p:sldId id="1281" r:id="rId42"/>
    <p:sldId id="1351" r:id="rId43"/>
    <p:sldId id="1251" r:id="rId44"/>
    <p:sldId id="1258" r:id="rId45"/>
    <p:sldId id="1264" r:id="rId46"/>
    <p:sldId id="1268" r:id="rId47"/>
    <p:sldId id="1278" r:id="rId48"/>
    <p:sldId id="1282" r:id="rId4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587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37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57904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pi-12</a:t>
            </a:r>
            <a:r>
              <a:rPr lang="en-US" altLang="ja-JP" sz="2800">
                <a:solidFill>
                  <a:srgbClr val="C00000"/>
                </a:solidFill>
              </a:rPr>
              <a:t>. </a:t>
            </a:r>
            <a:r>
              <a:rPr lang="en-US" altLang="ja-JP" sz="2800" b="1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標準ライブラリによる時間制御と並行処理</a:t>
            </a:r>
            <a:br>
              <a:rPr lang="ja-JP" altLang="en-US" sz="2800" b="1" dirty="0"/>
            </a:br>
            <a:endParaRPr lang="ja-JP" altLang="en-US" sz="2800" b="1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66767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の標準ライブラリ，時間，スリープ，疑似乱数，マルチスレッド，タイマー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F21768-FF40-4F6C-BE67-A2A0552E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Java</a:t>
            </a:r>
            <a:r>
              <a:rPr lang="ja-JP" altLang="en-US" dirty="0"/>
              <a:t> の標準ライブラリの機能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BB0542-3BE3-4714-A724-2357DE7D0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コレクション </a:t>
            </a:r>
            <a:r>
              <a:rPr lang="en-US" altLang="ja-JP" b="1" dirty="0"/>
              <a:t>(</a:t>
            </a:r>
            <a:r>
              <a:rPr lang="en-US" altLang="ja-JP" b="1" dirty="0" err="1"/>
              <a:t>ArrayList</a:t>
            </a:r>
            <a:r>
              <a:rPr lang="en-US" altLang="ja-JP" b="1" dirty="0"/>
              <a:t>, </a:t>
            </a:r>
            <a:r>
              <a:rPr lang="en-US" altLang="ja-JP" b="1" dirty="0" err="1"/>
              <a:t>HashMap</a:t>
            </a:r>
            <a:r>
              <a:rPr lang="en-US" altLang="ja-JP" b="1" dirty="0"/>
              <a:t> </a:t>
            </a:r>
            <a:r>
              <a:rPr lang="ja-JP" altLang="en-US" b="1" dirty="0"/>
              <a:t>など</a:t>
            </a:r>
            <a:r>
              <a:rPr lang="en-US" altLang="ja-JP" b="1" dirty="0"/>
              <a:t>)</a:t>
            </a:r>
          </a:p>
          <a:p>
            <a:r>
              <a:rPr kumimoji="1" lang="ja-JP" altLang="en-US" b="1" dirty="0"/>
              <a:t>ラッパクラス（</a:t>
            </a:r>
            <a:r>
              <a:rPr kumimoji="1" lang="en-US" altLang="ja-JP" b="1" dirty="0"/>
              <a:t>Integer, Double </a:t>
            </a:r>
            <a:r>
              <a:rPr kumimoji="1" lang="ja-JP" altLang="en-US" b="1" dirty="0"/>
              <a:t>など）</a:t>
            </a:r>
            <a:endParaRPr lang="en-US" altLang="ja-JP" dirty="0"/>
          </a:p>
          <a:p>
            <a:r>
              <a:rPr lang="ja-JP" altLang="en-US" b="1" dirty="0"/>
              <a:t>文字列 </a:t>
            </a:r>
            <a:r>
              <a:rPr lang="en-US" altLang="ja-JP" b="1" dirty="0"/>
              <a:t>(String)</a:t>
            </a:r>
          </a:p>
          <a:p>
            <a:r>
              <a:rPr lang="ja-JP" altLang="en-US" b="1" dirty="0"/>
              <a:t>その他</a:t>
            </a:r>
            <a:endParaRPr lang="en-US" altLang="ja-JP" b="1" dirty="0"/>
          </a:p>
          <a:p>
            <a:pPr lvl="1"/>
            <a:r>
              <a:rPr kumimoji="1" lang="ja-JP" altLang="en-US" dirty="0"/>
              <a:t>時間，</a:t>
            </a:r>
            <a:r>
              <a:rPr lang="ja-JP" altLang="en-US" dirty="0"/>
              <a:t>スリープ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疑似乱数</a:t>
            </a:r>
            <a:endParaRPr kumimoji="1" lang="en-US" altLang="ja-JP" dirty="0"/>
          </a:p>
          <a:p>
            <a:pPr lvl="1"/>
            <a:r>
              <a:rPr lang="ja-JP" altLang="en-US" dirty="0"/>
              <a:t>スレッド</a:t>
            </a:r>
            <a:endParaRPr lang="en-US" altLang="ja-JP" dirty="0"/>
          </a:p>
          <a:p>
            <a:pPr lvl="1"/>
            <a:r>
              <a:rPr lang="ja-JP" altLang="en-US" dirty="0"/>
              <a:t>標準入出力</a:t>
            </a:r>
            <a:endParaRPr lang="en-US" altLang="ja-JP" dirty="0"/>
          </a:p>
          <a:p>
            <a:pPr lvl="1"/>
            <a:r>
              <a:rPr lang="ja-JP" altLang="en-US" dirty="0"/>
              <a:t>数値処理</a:t>
            </a:r>
            <a:endParaRPr lang="en-US" altLang="ja-JP" dirty="0"/>
          </a:p>
          <a:p>
            <a:pPr lvl="1"/>
            <a:r>
              <a:rPr lang="ja-JP" altLang="en-US" dirty="0"/>
              <a:t>ファイル読み書き　など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1975B4-43AD-446E-8B64-4958F451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363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12-2. </a:t>
            </a:r>
            <a:r>
              <a:rPr lang="ja-JP" altLang="en-US" dirty="0"/>
              <a:t>時間，スリープ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422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31F4E-7D33-4C60-94E1-CF14BE0D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時間，スリープ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93CA22-531A-4A6C-935B-5A11DAA3E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いまの日時（日付、時刻）を知る</a:t>
            </a:r>
            <a:endParaRPr kumimoji="1" lang="en-US" altLang="ja-JP" dirty="0"/>
          </a:p>
          <a:p>
            <a:r>
              <a:rPr kumimoji="1" lang="ja-JP" altLang="en-US" dirty="0"/>
              <a:t>日時に関する計算</a:t>
            </a:r>
            <a:endParaRPr kumimoji="1" lang="en-US" altLang="ja-JP" dirty="0"/>
          </a:p>
          <a:p>
            <a:r>
              <a:rPr lang="ja-JP" altLang="en-US" dirty="0"/>
              <a:t>処理を一定時間止める（タイミング，一定時間ごとの監視など）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86EEE1-BF9C-48DF-A7FE-1AA1E49C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137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F31F4E-7D33-4C60-94E1-CF14BE0D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 err="1"/>
              <a:t>での</a:t>
            </a:r>
            <a:r>
              <a:rPr kumimoji="1" lang="ja-JP" altLang="en-US" dirty="0"/>
              <a:t>時間，スリープ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93CA22-531A-4A6C-935B-5A11DAA3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20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いまの日時（日付、時刻）を知る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 err="1"/>
              <a:t>java.time.LocalDateTime.now</a:t>
            </a:r>
            <a:r>
              <a:rPr lang="en-US" altLang="ja-JP" dirty="0"/>
              <a:t>()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日時に関する計算</a:t>
            </a:r>
            <a:endParaRPr kumimoji="1" lang="en-US" altLang="ja-JP" b="1" dirty="0"/>
          </a:p>
          <a:p>
            <a:pPr marL="0" indent="0">
              <a:buNone/>
            </a:pPr>
            <a:r>
              <a:rPr lang="en-US" altLang="ja-JP" dirty="0" err="1"/>
              <a:t>plusHours</a:t>
            </a:r>
            <a:r>
              <a:rPr lang="en-US" altLang="ja-JP" dirty="0"/>
              <a:t>(1)	1</a:t>
            </a:r>
            <a:r>
              <a:rPr lang="ja-JP" altLang="en-US" dirty="0"/>
              <a:t>時間後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plusMinutes</a:t>
            </a:r>
            <a:r>
              <a:rPr lang="en-US" altLang="ja-JP" dirty="0"/>
              <a:t>(1)	1</a:t>
            </a:r>
            <a:r>
              <a:rPr lang="ja-JP" altLang="en-US" dirty="0"/>
              <a:t>分後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err="1"/>
              <a:t>plusSeconds</a:t>
            </a:r>
            <a:r>
              <a:rPr lang="en-US" altLang="ja-JP" dirty="0"/>
              <a:t>(1)	1</a:t>
            </a:r>
            <a:r>
              <a:rPr lang="ja-JP" altLang="en-US" dirty="0"/>
              <a:t>秒後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処理を一定時間止める</a:t>
            </a:r>
            <a:r>
              <a:rPr lang="ja-JP" altLang="en-US" dirty="0"/>
              <a:t>（タイミング，一定時間ごとの監視など）</a:t>
            </a:r>
            <a:endParaRPr lang="en-US" altLang="ja-JP" dirty="0"/>
          </a:p>
          <a:p>
            <a:r>
              <a:rPr kumimoji="1" lang="en-US" altLang="ja-JP" dirty="0" err="1"/>
              <a:t>Thread.sleep</a:t>
            </a:r>
            <a:r>
              <a:rPr kumimoji="1" lang="en-US" altLang="ja-JP" dirty="0"/>
              <a:t>(2000)  </a:t>
            </a:r>
            <a:r>
              <a:rPr lang="en-US" altLang="ja-JP" dirty="0"/>
              <a:t>2</a:t>
            </a:r>
            <a:r>
              <a:rPr lang="ja-JP" altLang="en-US" dirty="0"/>
              <a:t>秒止まる．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		</a:t>
            </a:r>
            <a:r>
              <a:rPr lang="ja-JP" altLang="en-US" dirty="0"/>
              <a:t>　「</a:t>
            </a:r>
            <a:r>
              <a:rPr lang="en-US" altLang="ja-JP" b="1" dirty="0"/>
              <a:t>2000</a:t>
            </a:r>
            <a:r>
              <a:rPr lang="ja-JP" altLang="en-US" dirty="0"/>
              <a:t>」とあるのはミリ秒単位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86EEE1-BF9C-48DF-A7FE-1AA1E49C8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5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17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日時に関する計算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処理を一定時間止める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47630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50E1AA-E437-406D-9E82-A2168C03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日時に関する計算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117584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1AC29FB-45D9-4609-8ACB-E23A54854722}"/>
              </a:ext>
            </a:extLst>
          </p:cNvPr>
          <p:cNvSpPr txBox="1">
            <a:spLocks/>
          </p:cNvSpPr>
          <p:nvPr/>
        </p:nvSpPr>
        <p:spPr>
          <a:xfrm>
            <a:off x="201529" y="400828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9412B0-99DC-4341-89D4-022302BA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3" y="1156700"/>
            <a:ext cx="7383671" cy="2782840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120745-416C-468C-9352-7633A56D01A0}"/>
              </a:ext>
            </a:extLst>
          </p:cNvPr>
          <p:cNvSpPr/>
          <p:nvPr/>
        </p:nvSpPr>
        <p:spPr>
          <a:xfrm>
            <a:off x="422807" y="2247102"/>
            <a:ext cx="7769654" cy="10142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0E54BE-5069-4A3D-8544-587968668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43" y="4451347"/>
            <a:ext cx="5927200" cy="183831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F60D2C-D1AA-4736-949B-6DFE3EBBC0DE}"/>
              </a:ext>
            </a:extLst>
          </p:cNvPr>
          <p:cNvSpPr txBox="1"/>
          <p:nvPr/>
        </p:nvSpPr>
        <p:spPr>
          <a:xfrm>
            <a:off x="1262984" y="642606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世界標準時が表示される．９時間ずれている．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141590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50E1AA-E437-406D-9E82-A2168C03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日時に関する計算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1AC29FB-45D9-4609-8ACB-E23A54854722}"/>
              </a:ext>
            </a:extLst>
          </p:cNvPr>
          <p:cNvSpPr txBox="1">
            <a:spLocks/>
          </p:cNvSpPr>
          <p:nvPr/>
        </p:nvSpPr>
        <p:spPr>
          <a:xfrm>
            <a:off x="144117" y="438358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29E236-9C9D-428F-9893-6C28A289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328" y="1124568"/>
            <a:ext cx="6214232" cy="314921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E2E842-CF2E-4833-B8BF-091256425A1C}"/>
              </a:ext>
            </a:extLst>
          </p:cNvPr>
          <p:cNvSpPr/>
          <p:nvPr/>
        </p:nvSpPr>
        <p:spPr>
          <a:xfrm>
            <a:off x="619025" y="2817054"/>
            <a:ext cx="7138135" cy="8862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7BCF5CD-7BB4-4CA2-B7E2-30596F16B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28" y="4770281"/>
            <a:ext cx="4931967" cy="19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9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7F1A213-B66F-4F76-B9CA-29DEB88F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5" y="1148295"/>
            <a:ext cx="6843744" cy="385754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処理を一定時間止める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45645" y="2957468"/>
            <a:ext cx="7305775" cy="15078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55181" y="5005842"/>
            <a:ext cx="17924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2</a:t>
            </a:r>
            <a:r>
              <a:rPr kumimoji="1" lang="ja-JP" altLang="en-US" sz="2400" dirty="0"/>
              <a:t>秒止まる</a:t>
            </a:r>
            <a:endParaRPr kumimoji="1" lang="en-US" altLang="ja-JP" sz="2400" dirty="0"/>
          </a:p>
          <a:p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2000</a:t>
            </a:r>
            <a:r>
              <a:rPr kumimoji="1" lang="ja-JP" altLang="en-US" sz="2400" dirty="0"/>
              <a:t>」</a:t>
            </a:r>
            <a:endParaRPr kumimoji="1" lang="en-US" altLang="ja-JP" sz="2400" dirty="0"/>
          </a:p>
          <a:p>
            <a:r>
              <a:rPr kumimoji="1" lang="ja-JP" altLang="en-US" sz="2400" dirty="0"/>
              <a:t>とあるのは</a:t>
            </a:r>
            <a:endParaRPr kumimoji="1" lang="en-US" altLang="ja-JP" sz="2400" dirty="0"/>
          </a:p>
          <a:p>
            <a:r>
              <a:rPr kumimoji="1" lang="ja-JP" altLang="en-US" sz="2400" b="1" dirty="0"/>
              <a:t>ミリ秒単位 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EBD89010-BF74-4FE8-BE7C-40BE4E461FD5}"/>
              </a:ext>
            </a:extLst>
          </p:cNvPr>
          <p:cNvSpPr txBox="1">
            <a:spLocks/>
          </p:cNvSpPr>
          <p:nvPr/>
        </p:nvSpPr>
        <p:spPr>
          <a:xfrm>
            <a:off x="63706" y="70630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09D1121E-7209-431D-8602-8F10CB27C059}"/>
              </a:ext>
            </a:extLst>
          </p:cNvPr>
          <p:cNvSpPr txBox="1">
            <a:spLocks/>
          </p:cNvSpPr>
          <p:nvPr/>
        </p:nvSpPr>
        <p:spPr>
          <a:xfrm>
            <a:off x="144117" y="5384582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CFF235-3C5E-45CB-A08B-6C10C672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052" y="5475818"/>
            <a:ext cx="3658190" cy="132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80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12-3. </a:t>
            </a:r>
            <a:r>
              <a:rPr lang="ja-JP" altLang="en-US" dirty="0"/>
              <a:t>スリープに関する演習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069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46C766-3F25-4B45-9568-89BE01DD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3FA5C1-2B4F-43F7-8A09-4640D19E5191}"/>
              </a:ext>
            </a:extLst>
          </p:cNvPr>
          <p:cNvSpPr txBox="1"/>
          <p:nvPr/>
        </p:nvSpPr>
        <p:spPr>
          <a:xfrm>
            <a:off x="1066800" y="1043940"/>
            <a:ext cx="378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Ball </a:t>
            </a:r>
            <a:r>
              <a:rPr kumimoji="1" lang="ja-JP" altLang="en-US" sz="2400" dirty="0"/>
              <a:t>クラスのオブジェクト</a:t>
            </a: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A81D3F6-A603-408D-8B52-C70A6EE5A37E}"/>
              </a:ext>
            </a:extLst>
          </p:cNvPr>
          <p:cNvCxnSpPr/>
          <p:nvPr/>
        </p:nvCxnSpPr>
        <p:spPr>
          <a:xfrm>
            <a:off x="601980" y="5158740"/>
            <a:ext cx="5036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B393D082-BD45-464C-BB64-277D9A67845A}"/>
              </a:ext>
            </a:extLst>
          </p:cNvPr>
          <p:cNvCxnSpPr>
            <a:cxnSpLocks/>
          </p:cNvCxnSpPr>
          <p:nvPr/>
        </p:nvCxnSpPr>
        <p:spPr>
          <a:xfrm flipV="1">
            <a:off x="754380" y="2019300"/>
            <a:ext cx="0" cy="3291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1481C2-6AA1-435B-A994-45B55A206E22}"/>
              </a:ext>
            </a:extLst>
          </p:cNvPr>
          <p:cNvSpPr txBox="1"/>
          <p:nvPr/>
        </p:nvSpPr>
        <p:spPr>
          <a:xfrm>
            <a:off x="360464" y="1699259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y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7E0AD6B-12C0-4BA0-8A4F-7A6A607DD3A9}"/>
              </a:ext>
            </a:extLst>
          </p:cNvPr>
          <p:cNvSpPr txBox="1"/>
          <p:nvPr/>
        </p:nvSpPr>
        <p:spPr>
          <a:xfrm>
            <a:off x="5479942" y="51587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x</a:t>
            </a:r>
            <a:endParaRPr kumimoji="1" lang="ja-JP" altLang="en-US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46AACB-6AE8-4140-9542-705AF11C7065}"/>
              </a:ext>
            </a:extLst>
          </p:cNvPr>
          <p:cNvSpPr txBox="1"/>
          <p:nvPr/>
        </p:nvSpPr>
        <p:spPr>
          <a:xfrm>
            <a:off x="5632342" y="531114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x</a:t>
            </a:r>
            <a:endParaRPr kumimoji="1" lang="ja-JP" altLang="en-US" sz="2400" dirty="0"/>
          </a:p>
        </p:txBody>
      </p:sp>
      <p:sp>
        <p:nvSpPr>
          <p:cNvPr id="11" name="フローチャート: 結合子 10">
            <a:extLst>
              <a:ext uri="{FF2B5EF4-FFF2-40B4-BE49-F238E27FC236}">
                <a16:creationId xmlns:a16="http://schemas.microsoft.com/office/drawing/2014/main" id="{630C1194-60FB-443A-9921-DAF5CBCCE158}"/>
              </a:ext>
            </a:extLst>
          </p:cNvPr>
          <p:cNvSpPr/>
          <p:nvPr/>
        </p:nvSpPr>
        <p:spPr>
          <a:xfrm>
            <a:off x="1927860" y="3916680"/>
            <a:ext cx="266700" cy="2743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: 結合子 11">
            <a:extLst>
              <a:ext uri="{FF2B5EF4-FFF2-40B4-BE49-F238E27FC236}">
                <a16:creationId xmlns:a16="http://schemas.microsoft.com/office/drawing/2014/main" id="{3DF5CF36-F889-4035-AC84-B6341CA11054}"/>
              </a:ext>
            </a:extLst>
          </p:cNvPr>
          <p:cNvSpPr/>
          <p:nvPr/>
        </p:nvSpPr>
        <p:spPr>
          <a:xfrm>
            <a:off x="2717111" y="2650184"/>
            <a:ext cx="266700" cy="27431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F6A40A68-08BF-46DC-902C-58517D180BD5}"/>
              </a:ext>
            </a:extLst>
          </p:cNvPr>
          <p:cNvCxnSpPr/>
          <p:nvPr/>
        </p:nvCxnSpPr>
        <p:spPr>
          <a:xfrm flipV="1">
            <a:off x="2194560" y="3035781"/>
            <a:ext cx="403860" cy="670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C679C3E-AE92-45F9-A33B-12E1E3C2B305}"/>
              </a:ext>
            </a:extLst>
          </p:cNvPr>
          <p:cNvSpPr txBox="1"/>
          <p:nvPr/>
        </p:nvSpPr>
        <p:spPr>
          <a:xfrm>
            <a:off x="2983811" y="3173522"/>
            <a:ext cx="5213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属性 </a:t>
            </a:r>
            <a:r>
              <a:rPr kumimoji="1" lang="en-US" altLang="ja-JP" sz="2400" dirty="0"/>
              <a:t>x </a:t>
            </a:r>
            <a:r>
              <a:rPr kumimoji="1" lang="ja-JP" altLang="en-US" sz="2400" dirty="0"/>
              <a:t>の値を </a:t>
            </a:r>
            <a:r>
              <a:rPr kumimoji="1" lang="en-US" altLang="ja-JP" sz="2400" dirty="0"/>
              <a:t>2 </a:t>
            </a:r>
            <a:r>
              <a:rPr kumimoji="1" lang="ja-JP" altLang="en-US" sz="2400" dirty="0"/>
              <a:t>増やし，</a:t>
            </a:r>
            <a:endParaRPr kumimoji="1" lang="en-US" altLang="ja-JP" sz="2400" dirty="0"/>
          </a:p>
          <a:p>
            <a:r>
              <a:rPr kumimoji="1" lang="ja-JP" altLang="en-US" sz="2400" dirty="0"/>
              <a:t>属性 </a:t>
            </a:r>
            <a:r>
              <a:rPr kumimoji="1" lang="en-US" altLang="ja-JP" sz="2400" dirty="0"/>
              <a:t>y </a:t>
            </a:r>
            <a:r>
              <a:rPr kumimoji="1" lang="ja-JP" altLang="en-US" sz="2400" dirty="0"/>
              <a:t>の値を </a:t>
            </a:r>
            <a:r>
              <a:rPr kumimoji="1" lang="en-US" altLang="ja-JP" sz="2400" dirty="0"/>
              <a:t>3 </a:t>
            </a:r>
            <a:r>
              <a:rPr kumimoji="1" lang="ja-JP" altLang="en-US" sz="2400" dirty="0"/>
              <a:t>増やすメソッド </a:t>
            </a:r>
            <a:r>
              <a:rPr kumimoji="1" lang="en-US" altLang="ja-JP" sz="2400" b="1" dirty="0"/>
              <a:t>move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8899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FA27E2-E9B3-4499-A69E-2BA8F8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51326A-3F42-4DB5-9612-C7E692F71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r>
              <a:rPr lang="en-US" altLang="ja-JP" b="1" dirty="0">
                <a:solidFill>
                  <a:srgbClr val="C00000"/>
                </a:solidFill>
              </a:rPr>
              <a:t>Java </a:t>
            </a:r>
            <a:r>
              <a:rPr lang="ja-JP" altLang="en-US" dirty="0"/>
              <a:t>で</a:t>
            </a:r>
            <a:r>
              <a:rPr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lang="ja-JP" altLang="en-US" dirty="0"/>
              <a:t>には、次のような機能がある</a:t>
            </a:r>
            <a:endParaRPr lang="en-US" altLang="ja-JP" dirty="0"/>
          </a:p>
          <a:p>
            <a:pPr lvl="1"/>
            <a:r>
              <a:rPr lang="ja-JP" altLang="en-US" dirty="0"/>
              <a:t>スレッド</a:t>
            </a:r>
            <a:endParaRPr lang="en-US" altLang="ja-JP" dirty="0"/>
          </a:p>
          <a:p>
            <a:pPr lvl="1"/>
            <a:r>
              <a:rPr lang="ja-JP" altLang="en-US" dirty="0"/>
              <a:t>時間，タイマー</a:t>
            </a:r>
            <a:endParaRPr lang="en-US" altLang="ja-JP" dirty="0"/>
          </a:p>
          <a:p>
            <a:pPr lvl="1"/>
            <a:r>
              <a:rPr lang="ja-JP" altLang="en-US" dirty="0"/>
              <a:t>疑似乱数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  <a:p>
            <a:r>
              <a:rPr lang="en-US" altLang="ja-JP" b="1" dirty="0">
                <a:solidFill>
                  <a:srgbClr val="C00000"/>
                </a:solidFill>
              </a:rPr>
              <a:t>Java </a:t>
            </a:r>
            <a:r>
              <a:rPr lang="ja-JP" altLang="en-US" dirty="0"/>
              <a:t>で</a:t>
            </a:r>
            <a:r>
              <a:rPr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lang="ja-JP" altLang="en-US" dirty="0"/>
              <a:t>の機能を使うとき，</a:t>
            </a:r>
            <a:r>
              <a:rPr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クラス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して使う場合がある</a:t>
            </a:r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E70813-746D-429A-BAF6-A93638C1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73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21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スリープ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7632BF5-DA66-456D-8ABA-DA067E8C1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8" y="630469"/>
            <a:ext cx="8953896" cy="5376499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201529" y="6182052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次のページに続く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00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28D670-F67B-4AA0-A46E-3729A8AE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D8F613-1028-4CEE-B0FC-02951F7F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6" y="211398"/>
            <a:ext cx="8616978" cy="3385242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974D416-A0B2-4CBF-946E-3ABF8FDDD5B9}"/>
              </a:ext>
            </a:extLst>
          </p:cNvPr>
          <p:cNvSpPr txBox="1">
            <a:spLocks/>
          </p:cNvSpPr>
          <p:nvPr/>
        </p:nvSpPr>
        <p:spPr>
          <a:xfrm>
            <a:off x="0" y="407878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A6AEE9-718B-4033-BBB6-556BB675F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2" y="4519256"/>
            <a:ext cx="5623462" cy="140148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BF6C3F-121F-40AD-BD0A-9A2D12BD5379}"/>
              </a:ext>
            </a:extLst>
          </p:cNvPr>
          <p:cNvSpPr txBox="1"/>
          <p:nvPr/>
        </p:nvSpPr>
        <p:spPr>
          <a:xfrm>
            <a:off x="1038937" y="6229035"/>
            <a:ext cx="391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動く前は </a:t>
            </a:r>
            <a:r>
              <a:rPr kumimoji="1" lang="en-US" altLang="ja-JP" dirty="0"/>
              <a:t>0 </a:t>
            </a:r>
            <a:r>
              <a:rPr kumimoji="1" lang="ja-JP" altLang="en-US" dirty="0"/>
              <a:t>と</a:t>
            </a:r>
            <a:r>
              <a:rPr kumimoji="1" lang="en-US" altLang="ja-JP" dirty="0"/>
              <a:t>0</a:t>
            </a:r>
            <a:r>
              <a:rPr kumimoji="1" lang="ja-JP" altLang="en-US" dirty="0" err="1"/>
              <a:t>．</a:t>
            </a:r>
            <a:r>
              <a:rPr kumimoji="1" lang="ja-JP" altLang="en-US" dirty="0"/>
              <a:t>動いた後は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と </a:t>
            </a:r>
            <a:r>
              <a:rPr kumimoji="1" lang="en-US" altLang="ja-JP" dirty="0"/>
              <a:t>3</a:t>
            </a:r>
            <a:r>
              <a:rPr kumimoji="1" lang="ja-JP" altLang="en-US" dirty="0" err="1"/>
              <a:t>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756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1BB600-ACB4-4341-AC94-EAD3E6D6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5DF93F-34CD-4A1D-AAA4-883420246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１０回動かす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for </a:t>
            </a:r>
            <a:r>
              <a:rPr lang="ja-JP" altLang="en-US" dirty="0"/>
              <a:t>文，メソッド </a:t>
            </a:r>
            <a:r>
              <a:rPr lang="en-US" altLang="ja-JP" dirty="0"/>
              <a:t>move</a:t>
            </a:r>
          </a:p>
          <a:p>
            <a:r>
              <a:rPr kumimoji="1" lang="ja-JP" altLang="en-US" dirty="0"/>
              <a:t>動かす</a:t>
            </a:r>
            <a:r>
              <a:rPr lang="ja-JP" altLang="en-US" dirty="0"/>
              <a:t>前</a:t>
            </a:r>
            <a:r>
              <a:rPr kumimoji="1" lang="ja-JP" altLang="en-US" dirty="0"/>
              <a:t>に１秒止まる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 </a:t>
            </a:r>
            <a:r>
              <a:rPr lang="en-US" altLang="ja-JP" dirty="0" err="1"/>
              <a:t>Thread.sleep</a:t>
            </a:r>
            <a:r>
              <a:rPr lang="en-US" altLang="ja-JP" dirty="0"/>
              <a:t>(1000) 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FA48A3-19A2-4CDE-87B2-F6CEC47F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72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05711" y="0"/>
            <a:ext cx="8524780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public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class Main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の中を次のように書き換える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76480B9-55A8-46A4-8247-FBFE39F81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41" y="539038"/>
            <a:ext cx="8437343" cy="525216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0A3A10-CF62-4B06-BA1D-355449BD7144}"/>
              </a:ext>
            </a:extLst>
          </p:cNvPr>
          <p:cNvSpPr/>
          <p:nvPr/>
        </p:nvSpPr>
        <p:spPr>
          <a:xfrm>
            <a:off x="169445" y="2477408"/>
            <a:ext cx="8296375" cy="26356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98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81568" y="466725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１つ表示のたびに，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１秒止まる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4AB69CD-3035-47AE-AD07-37836AC7E263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5967E2-C16B-46CF-BBF5-D55786DA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88" y="592390"/>
            <a:ext cx="4458177" cy="516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3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12-4. </a:t>
            </a:r>
            <a:r>
              <a:rPr lang="ja-JP" altLang="en-US" dirty="0"/>
              <a:t>疑似乱数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5599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09AF23-ED52-4F60-8B05-9780417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疑似乱数とは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FE212F-90F9-4835-936F-2ABAB8B1B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疑似乱数は，コンピュータによって生成されたランダムな数や数の列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「乱数」ということもある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疑似乱数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アルゴリズムにより生成される数である．再現が可能．その意味で「疑似」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C43228-A9A6-4DB5-9359-74D652E5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87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29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疑似乱数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8953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6C22F5-93E3-44AB-8008-2E095C7866C1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6A128C1-10D7-4A05-B874-AC4624B3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17" y="916253"/>
            <a:ext cx="8715858" cy="329760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1F221D-9088-485F-8B6F-285D1E4D688E}"/>
              </a:ext>
            </a:extLst>
          </p:cNvPr>
          <p:cNvSpPr txBox="1"/>
          <p:nvPr/>
        </p:nvSpPr>
        <p:spPr>
          <a:xfrm>
            <a:off x="1158240" y="4343400"/>
            <a:ext cx="7252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/>
              <a:t>nextInt</a:t>
            </a:r>
            <a:r>
              <a:rPr kumimoji="1" lang="en-US" altLang="ja-JP" sz="2400" dirty="0"/>
              <a:t>(10) </a:t>
            </a:r>
            <a:r>
              <a:rPr kumimoji="1" lang="ja-JP" altLang="en-US" sz="2400" dirty="0"/>
              <a:t>は、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から</a:t>
            </a:r>
            <a:r>
              <a:rPr kumimoji="1" lang="en-US" altLang="ja-JP" sz="2400" dirty="0"/>
              <a:t>9</a:t>
            </a:r>
            <a:r>
              <a:rPr kumimoji="1" lang="ja-JP" altLang="en-US" sz="2400" dirty="0" err="1"/>
              <a:t>までの</a:t>
            </a:r>
            <a:r>
              <a:rPr kumimoji="1" lang="ja-JP" altLang="en-US" sz="2400" dirty="0"/>
              <a:t>数（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通り）の中から </a:t>
            </a:r>
            <a:endParaRPr kumimoji="1" lang="en-US" altLang="ja-JP" sz="2400" dirty="0"/>
          </a:p>
          <a:p>
            <a:r>
              <a:rPr kumimoji="1" lang="en-US" altLang="ja-JP" sz="2400" dirty="0"/>
              <a:t>1</a:t>
            </a:r>
            <a:r>
              <a:rPr kumimoji="1" lang="ja-JP" altLang="en-US" sz="2400" dirty="0" err="1"/>
              <a:t>つを</a:t>
            </a:r>
            <a:r>
              <a:rPr kumimoji="1" lang="ja-JP" altLang="en-US" sz="2400" dirty="0"/>
              <a:t>ランダムに得る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BF9616-3C62-4AB1-8AE3-07003171C40E}"/>
              </a:ext>
            </a:extLst>
          </p:cNvPr>
          <p:cNvSpPr txBox="1"/>
          <p:nvPr/>
        </p:nvSpPr>
        <p:spPr>
          <a:xfrm>
            <a:off x="4784265" y="5840492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実行のたびに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結果は変わる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05B7BC-D79D-498F-ADD5-C4E68B3DD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8" y="5429394"/>
            <a:ext cx="3758642" cy="5738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CC61EAF-0ADD-459A-A348-1AE323EE9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18" y="6104158"/>
            <a:ext cx="2722322" cy="6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0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14579"/>
              </p:ext>
            </p:extLst>
          </p:nvPr>
        </p:nvGraphicFramePr>
        <p:xfrm>
          <a:off x="1007965" y="986366"/>
          <a:ext cx="6987364" cy="3816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/>
                        <a:t>復習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329215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Java</a:t>
                      </a:r>
                      <a:r>
                        <a:rPr kumimoji="1" lang="ja-JP" altLang="en-US" sz="2400" dirty="0"/>
                        <a:t> の標準ライブラリ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時間、スリープ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スリープに関する演習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884832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疑似乱数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87667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12-5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マルチスレッド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145708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516437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869475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12-5. </a:t>
            </a:r>
            <a:r>
              <a:rPr lang="ja-JP" altLang="en-US" dirty="0"/>
              <a:t>マルチスレッド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4961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スレッド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スレッド</a:t>
            </a:r>
            <a:r>
              <a:rPr kumimoji="1" lang="ja-JP" altLang="en-US" dirty="0"/>
              <a:t>とは，処理の流れのこと．</a:t>
            </a:r>
            <a:endParaRPr kumimoji="1" lang="en-US" altLang="ja-JP" dirty="0"/>
          </a:p>
          <a:p>
            <a:r>
              <a:rPr lang="ja-JP" altLang="en-US" b="1" dirty="0"/>
              <a:t>複数の処理を並行させたい</a:t>
            </a:r>
            <a:r>
              <a:rPr lang="ja-JP" altLang="en-US" dirty="0"/>
              <a:t>ときには，</a:t>
            </a:r>
            <a:r>
              <a:rPr lang="ja-JP" altLang="en-US" b="1" dirty="0">
                <a:solidFill>
                  <a:srgbClr val="C00000"/>
                </a:solidFill>
              </a:rPr>
              <a:t>マルチスレッド</a:t>
            </a:r>
            <a:r>
              <a:rPr lang="ja-JP" altLang="en-US" dirty="0"/>
              <a:t>（複数のスレッド）で処理を行う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762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9059-FB68-4724-AAAE-49091A6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361FB3F-CA42-4B94-B6E2-68350EF161AD}"/>
              </a:ext>
            </a:extLst>
          </p:cNvPr>
          <p:cNvSpPr txBox="1"/>
          <p:nvPr/>
        </p:nvSpPr>
        <p:spPr>
          <a:xfrm>
            <a:off x="117752" y="1342130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通常のプログラム実行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シングルスレッド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A67020B-5790-4E91-804A-6D23BC49666B}"/>
              </a:ext>
            </a:extLst>
          </p:cNvPr>
          <p:cNvSpPr/>
          <p:nvPr/>
        </p:nvSpPr>
        <p:spPr>
          <a:xfrm>
            <a:off x="1489888" y="2119370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4377332" y="134213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マルチスレッド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5067359" y="2148908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6152256" y="2820642"/>
            <a:ext cx="518160" cy="2979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BFF9A-C2F1-4D0C-B8B4-4ED1AE5E86B8}"/>
              </a:ext>
            </a:extLst>
          </p:cNvPr>
          <p:cNvSpPr txBox="1"/>
          <p:nvPr/>
        </p:nvSpPr>
        <p:spPr>
          <a:xfrm>
            <a:off x="3523598" y="6067418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ここではスレッド数は２．</a:t>
            </a:r>
            <a:endParaRPr kumimoji="1" lang="en-US" altLang="ja-JP" sz="2400" dirty="0"/>
          </a:p>
          <a:p>
            <a:r>
              <a:rPr kumimoji="1" lang="ja-JP" altLang="en-US" sz="2400" dirty="0"/>
              <a:t>（スレッド数は３以上にもできる）</a:t>
            </a:r>
          </a:p>
        </p:txBody>
      </p:sp>
    </p:spTree>
    <p:extLst>
      <p:ext uri="{BB962C8B-B14F-4D97-AF65-F5344CB8AC3E}">
        <p14:creationId xmlns:p14="http://schemas.microsoft.com/office/powerpoint/2010/main" val="4004870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41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マルチスレッド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4065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6C22F5-93E3-44AB-8008-2E095C7866C1}"/>
              </a:ext>
            </a:extLst>
          </p:cNvPr>
          <p:cNvSpPr txBox="1">
            <a:spLocks/>
          </p:cNvSpPr>
          <p:nvPr/>
        </p:nvSpPr>
        <p:spPr>
          <a:xfrm>
            <a:off x="144117" y="458527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次のソースコードを入れる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320A1EDE-DD95-4E03-B7CE-997157A721BA}"/>
              </a:ext>
            </a:extLst>
          </p:cNvPr>
          <p:cNvSpPr txBox="1">
            <a:spLocks/>
          </p:cNvSpPr>
          <p:nvPr/>
        </p:nvSpPr>
        <p:spPr>
          <a:xfrm>
            <a:off x="144117" y="51233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シングルスレッドの例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CD61A1-374B-4BCB-8747-270C5A3B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30" y="935834"/>
            <a:ext cx="8358940" cy="43448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F3120C-2056-4FE1-B643-4A46561FD3F5}"/>
              </a:ext>
            </a:extLst>
          </p:cNvPr>
          <p:cNvSpPr txBox="1"/>
          <p:nvPr/>
        </p:nvSpPr>
        <p:spPr>
          <a:xfrm>
            <a:off x="800100" y="5882640"/>
            <a:ext cx="658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Hello </a:t>
            </a:r>
            <a:r>
              <a:rPr kumimoji="1" lang="ja-JP" altLang="en-US" sz="2400" dirty="0"/>
              <a:t>を </a:t>
            </a:r>
            <a:r>
              <a:rPr kumimoji="1" lang="en-US" altLang="ja-JP" sz="2400" dirty="0"/>
              <a:t>100</a:t>
            </a:r>
            <a:r>
              <a:rPr kumimoji="1" lang="ja-JP" altLang="en-US" sz="2400" dirty="0"/>
              <a:t>回表示．表示のたびに 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秒止まる．</a:t>
            </a:r>
          </a:p>
        </p:txBody>
      </p:sp>
    </p:spTree>
    <p:extLst>
      <p:ext uri="{BB962C8B-B14F-4D97-AF65-F5344CB8AC3E}">
        <p14:creationId xmlns:p14="http://schemas.microsoft.com/office/powerpoint/2010/main" val="4206474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A4C5D7E-4F5A-415C-9E9D-9BE8E1133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7AB34866-E790-4700-BB79-3C7BC2140FE6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0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実行結果の確認</a:t>
            </a:r>
            <a:endParaRPr lang="en-US" altLang="ja-JP" sz="20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DA7461-76EF-48FF-B446-BC1CE3A14E22}"/>
              </a:ext>
            </a:extLst>
          </p:cNvPr>
          <p:cNvSpPr txBox="1"/>
          <p:nvPr/>
        </p:nvSpPr>
        <p:spPr>
          <a:xfrm>
            <a:off x="4310884" y="5383530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１つ表示のたびに，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１秒止まる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11DE93-3950-4E68-B774-FE0EF9F90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30" y="679919"/>
            <a:ext cx="3410050" cy="564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1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9059-FB68-4724-AAAE-49091A6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2179741" y="58946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メイン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2536341" y="1919314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4515430" y="2671879"/>
            <a:ext cx="518160" cy="2979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BFF9A-C2F1-4D0C-B8B4-4ED1AE5E86B8}"/>
              </a:ext>
            </a:extLst>
          </p:cNvPr>
          <p:cNvSpPr txBox="1"/>
          <p:nvPr/>
        </p:nvSpPr>
        <p:spPr>
          <a:xfrm>
            <a:off x="3385197" y="2091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起動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A4C5CB05-983C-41F5-8292-ED35AC42123C}"/>
              </a:ext>
            </a:extLst>
          </p:cNvPr>
          <p:cNvSpPr/>
          <p:nvPr/>
        </p:nvSpPr>
        <p:spPr>
          <a:xfrm>
            <a:off x="3523598" y="2553022"/>
            <a:ext cx="682011" cy="33847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98380-259B-4BF7-8CDF-0C3643E7FFFD}"/>
              </a:ext>
            </a:extLst>
          </p:cNvPr>
          <p:cNvSpPr txBox="1"/>
          <p:nvPr/>
        </p:nvSpPr>
        <p:spPr>
          <a:xfrm>
            <a:off x="4205609" y="59267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別スレッド</a:t>
            </a:r>
          </a:p>
        </p:txBody>
      </p:sp>
    </p:spTree>
    <p:extLst>
      <p:ext uri="{BB962C8B-B14F-4D97-AF65-F5344CB8AC3E}">
        <p14:creationId xmlns:p14="http://schemas.microsoft.com/office/powerpoint/2010/main" val="2118063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B14B6D9-7972-4705-B854-BE4D08AFD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" y="1421634"/>
            <a:ext cx="6619523" cy="51227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197979" y="2063152"/>
            <a:ext cx="5021263" cy="1657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6757433" y="2525016"/>
            <a:ext cx="2402034" cy="1609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run </a:t>
            </a:r>
            <a:r>
              <a:rPr lang="ja-JP" altLang="en-US" sz="2000" dirty="0"/>
              <a:t>メソッドの中に，別スレッドでの処理を書く</a:t>
            </a: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42526" y="1125031"/>
            <a:ext cx="7523455" cy="44503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Java </a:t>
            </a:r>
            <a:r>
              <a:rPr lang="ja-JP" altLang="en-US" dirty="0"/>
              <a:t>では標準ライブラリのクラス </a:t>
            </a:r>
            <a:r>
              <a:rPr lang="en-US" altLang="ja-JP" dirty="0"/>
              <a:t>Thread </a:t>
            </a:r>
            <a:r>
              <a:rPr lang="ja-JP" altLang="en-US" dirty="0"/>
              <a:t>の</a:t>
            </a:r>
            <a:r>
              <a:rPr lang="ja-JP" altLang="en-US" b="1" dirty="0"/>
              <a:t>サブクラスを定義</a:t>
            </a: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667124" y="5754962"/>
            <a:ext cx="2785356" cy="436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新しいスレッドを起動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69D6F2-688B-43E6-BF8D-81D0B17871B1}"/>
              </a:ext>
            </a:extLst>
          </p:cNvPr>
          <p:cNvSpPr/>
          <p:nvPr/>
        </p:nvSpPr>
        <p:spPr>
          <a:xfrm>
            <a:off x="1197893" y="5280081"/>
            <a:ext cx="4258508" cy="314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8525649-F087-4903-A3EC-F450B2A3D244}"/>
              </a:ext>
            </a:extLst>
          </p:cNvPr>
          <p:cNvSpPr/>
          <p:nvPr/>
        </p:nvSpPr>
        <p:spPr>
          <a:xfrm>
            <a:off x="1197893" y="5597705"/>
            <a:ext cx="4258508" cy="31451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DB374DE8-73B7-48BC-BB15-8E0749EB0C1C}"/>
              </a:ext>
            </a:extLst>
          </p:cNvPr>
          <p:cNvSpPr txBox="1">
            <a:spLocks/>
          </p:cNvSpPr>
          <p:nvPr/>
        </p:nvSpPr>
        <p:spPr>
          <a:xfrm>
            <a:off x="6727473" y="5280081"/>
            <a:ext cx="2402034" cy="4364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b="1" dirty="0"/>
              <a:t>オブジェクトを生成</a:t>
            </a:r>
            <a:endParaRPr lang="en-US" altLang="ja-JP" sz="2000" b="1" dirty="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A3CFB08F-1C97-4D52-B971-590AA57BCC18}"/>
              </a:ext>
            </a:extLst>
          </p:cNvPr>
          <p:cNvSpPr txBox="1">
            <a:spLocks/>
          </p:cNvSpPr>
          <p:nvPr/>
        </p:nvSpPr>
        <p:spPr>
          <a:xfrm>
            <a:off x="321845" y="644894"/>
            <a:ext cx="8669755" cy="5061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③ 前のソースコードは消して，次のソースコードを入れる</a:t>
            </a:r>
          </a:p>
        </p:txBody>
      </p:sp>
    </p:spTree>
    <p:extLst>
      <p:ext uri="{BB962C8B-B14F-4D97-AF65-F5344CB8AC3E}">
        <p14:creationId xmlns:p14="http://schemas.microsoft.com/office/powerpoint/2010/main" val="394464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実行結果の確認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963529" y="288037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２秒ごとに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Morning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556A1B-FF11-4998-AF58-8CF9AC65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85" y="985824"/>
            <a:ext cx="5776965" cy="144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4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C9059-FB68-4724-AAAE-49091A6B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4C1E6D-FF64-44FD-921D-18719B0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1A9EEA-AE80-43C2-90DD-0748387E6F7B}"/>
              </a:ext>
            </a:extLst>
          </p:cNvPr>
          <p:cNvSpPr txBox="1"/>
          <p:nvPr/>
        </p:nvSpPr>
        <p:spPr>
          <a:xfrm>
            <a:off x="2179741" y="58946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メイン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07F54F0-1A94-4E0E-B821-689C78EEBC41}"/>
              </a:ext>
            </a:extLst>
          </p:cNvPr>
          <p:cNvSpPr/>
          <p:nvPr/>
        </p:nvSpPr>
        <p:spPr>
          <a:xfrm>
            <a:off x="2536341" y="1919314"/>
            <a:ext cx="518160" cy="3680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EE3F0E2-3515-4E40-B331-2E3C760E56F4}"/>
              </a:ext>
            </a:extLst>
          </p:cNvPr>
          <p:cNvSpPr/>
          <p:nvPr/>
        </p:nvSpPr>
        <p:spPr>
          <a:xfrm>
            <a:off x="4515430" y="2671879"/>
            <a:ext cx="518160" cy="297918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BBFF9A-C2F1-4D0C-B8B4-4ED1AE5E86B8}"/>
              </a:ext>
            </a:extLst>
          </p:cNvPr>
          <p:cNvSpPr txBox="1"/>
          <p:nvPr/>
        </p:nvSpPr>
        <p:spPr>
          <a:xfrm>
            <a:off x="3385197" y="20913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起動</a:t>
            </a: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A4C5CB05-983C-41F5-8292-ED35AC42123C}"/>
              </a:ext>
            </a:extLst>
          </p:cNvPr>
          <p:cNvSpPr/>
          <p:nvPr/>
        </p:nvSpPr>
        <p:spPr>
          <a:xfrm>
            <a:off x="3523598" y="2553022"/>
            <a:ext cx="682011" cy="33847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CC98380-259B-4BF7-8CDF-0C3643E7FFFD}"/>
              </a:ext>
            </a:extLst>
          </p:cNvPr>
          <p:cNvSpPr txBox="1"/>
          <p:nvPr/>
        </p:nvSpPr>
        <p:spPr>
          <a:xfrm>
            <a:off x="4205609" y="59267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別スレッド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16E00AF-0483-4398-8024-F8E8C61E9702}"/>
              </a:ext>
            </a:extLst>
          </p:cNvPr>
          <p:cNvSpPr/>
          <p:nvPr/>
        </p:nvSpPr>
        <p:spPr>
          <a:xfrm>
            <a:off x="6128330" y="3129535"/>
            <a:ext cx="518160" cy="25215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AA5579-AFC9-423A-9DBB-B8B2802B19A2}"/>
              </a:ext>
            </a:extLst>
          </p:cNvPr>
          <p:cNvSpPr txBox="1"/>
          <p:nvPr/>
        </p:nvSpPr>
        <p:spPr>
          <a:xfrm>
            <a:off x="5929158" y="583780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別スレッド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9DB9FB3-0172-43B3-80C4-E36FBF67EAB0}"/>
              </a:ext>
            </a:extLst>
          </p:cNvPr>
          <p:cNvSpPr/>
          <p:nvPr/>
        </p:nvSpPr>
        <p:spPr>
          <a:xfrm>
            <a:off x="3503405" y="2980401"/>
            <a:ext cx="2425753" cy="3727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3504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421682-C91C-4738-A615-C278B64C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93" y="1151060"/>
            <a:ext cx="4556057" cy="565723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マルチスレッドの例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69429" y="3151090"/>
            <a:ext cx="3774071" cy="1871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A3CFB08F-1C97-4D52-B971-590AA57BCC18}"/>
              </a:ext>
            </a:extLst>
          </p:cNvPr>
          <p:cNvSpPr txBox="1">
            <a:spLocks/>
          </p:cNvSpPr>
          <p:nvPr/>
        </p:nvSpPr>
        <p:spPr>
          <a:xfrm>
            <a:off x="321845" y="644894"/>
            <a:ext cx="8669755" cy="5061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/>
              <a:t>⑤ 前のソースコードに書き加える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D98FA78-4BC6-4780-BE0F-4BF64389E793}"/>
              </a:ext>
            </a:extLst>
          </p:cNvPr>
          <p:cNvSpPr/>
          <p:nvPr/>
        </p:nvSpPr>
        <p:spPr>
          <a:xfrm>
            <a:off x="1718679" y="6000750"/>
            <a:ext cx="2802521" cy="419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58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AB9EC3-8EE8-4847-AC63-7964C016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61F1F8E-A1E0-45A1-8BFF-EEA2CC0F0557}"/>
              </a:ext>
            </a:extLst>
          </p:cNvPr>
          <p:cNvSpPr txBox="1">
            <a:spLocks/>
          </p:cNvSpPr>
          <p:nvPr/>
        </p:nvSpPr>
        <p:spPr>
          <a:xfrm>
            <a:off x="144117" y="136524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 実行結果の確認</a:t>
            </a:r>
            <a:endParaRPr lang="en-US" altLang="ja-JP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F8F9F329-DAEC-47B0-B7A2-686169D4E75D}"/>
              </a:ext>
            </a:extLst>
          </p:cNvPr>
          <p:cNvSpPr txBox="1">
            <a:spLocks/>
          </p:cNvSpPr>
          <p:nvPr/>
        </p:nvSpPr>
        <p:spPr>
          <a:xfrm>
            <a:off x="963529" y="2880378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２秒ごとに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Morning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３秒ごとに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Hello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を表示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42F2B99-7DAF-40CD-AAA2-CC5EB068D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60" y="687364"/>
            <a:ext cx="4967340" cy="211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5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275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Student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id;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name;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String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Student(String id, String name, String address)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this.id = id;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this.name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this.address</a:t>
            </a:r>
            <a:r>
              <a:rPr lang="en-US" altLang="ja-JP" dirty="0"/>
              <a:t> = address;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("%s %s %s", this.id, this.name, </a:t>
            </a:r>
            <a:r>
              <a:rPr lang="en-US" altLang="ja-JP" dirty="0" err="1"/>
              <a:t>this.address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Student k = new Student("t001", "</a:t>
            </a:r>
            <a:r>
              <a:rPr lang="en-US" altLang="ja-JP" dirty="0" err="1"/>
              <a:t>kaneko</a:t>
            </a:r>
            <a:r>
              <a:rPr lang="en-US" altLang="ja-JP" dirty="0"/>
              <a:t>", "</a:t>
            </a:r>
            <a:r>
              <a:rPr lang="en-US" altLang="ja-JP" dirty="0" err="1"/>
              <a:t>matsunaga</a:t>
            </a:r>
            <a:r>
              <a:rPr lang="en-US" altLang="ja-JP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k.printout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12-1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20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java.time.LocalDateTime</a:t>
            </a:r>
            <a:r>
              <a:rPr lang="en-US" altLang="ja-JP" dirty="0"/>
              <a:t>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java.time.LocalDateTime</a:t>
            </a:r>
            <a:r>
              <a:rPr lang="en-US" altLang="ja-JP" dirty="0"/>
              <a:t>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d.plusHours</a:t>
            </a:r>
            <a:r>
              <a:rPr lang="en-US" altLang="ja-JP" dirty="0"/>
              <a:t>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d.plusMinutes</a:t>
            </a:r>
            <a:r>
              <a:rPr lang="en-US" altLang="ja-JP" dirty="0"/>
              <a:t>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</a:t>
            </a:r>
            <a:r>
              <a:rPr lang="en-US" altLang="ja-JP" dirty="0" err="1"/>
              <a:t>d.plusSeconds</a:t>
            </a:r>
            <a:r>
              <a:rPr lang="en-US" altLang="ja-JP" dirty="0"/>
              <a:t>(1));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java.time.LocalDateTime</a:t>
            </a:r>
            <a:r>
              <a:rPr lang="en-US" altLang="ja-JP" dirty="0"/>
              <a:t> 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Thread.sleep</a:t>
            </a:r>
            <a:r>
              <a:rPr lang="en-US" altLang="ja-JP" dirty="0"/>
              <a:t>(2000);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d = </a:t>
            </a:r>
            <a:r>
              <a:rPr lang="en-US" altLang="ja-JP" dirty="0" err="1"/>
              <a:t>java.time.LocalDateTime.now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(d);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12-2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343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8582"/>
            <a:ext cx="8461208" cy="6118458"/>
          </a:xfrm>
        </p:spPr>
        <p:txBody>
          <a:bodyPr>
            <a:normAutofit fontScale="3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Ball(double x, double 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move()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this.x</a:t>
            </a:r>
            <a:r>
              <a:rPr lang="en-US" altLang="ja-JP" dirty="0"/>
              <a:t> = </a:t>
            </a:r>
            <a:r>
              <a:rPr lang="en-US" altLang="ja-JP" dirty="0" err="1"/>
              <a:t>this.x</a:t>
            </a:r>
            <a:r>
              <a:rPr lang="en-US" altLang="ja-JP" dirty="0"/>
              <a:t>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this.y</a:t>
            </a:r>
            <a:r>
              <a:rPr lang="en-US" altLang="ja-JP" dirty="0"/>
              <a:t> = </a:t>
            </a:r>
            <a:r>
              <a:rPr lang="en-US" altLang="ja-JP" dirty="0" err="1"/>
              <a:t>this.y</a:t>
            </a:r>
            <a:r>
              <a:rPr lang="en-US" altLang="ja-JP" dirty="0"/>
              <a:t> + 3;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Ball b = new Ball(0,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k.printout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------------------------------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class Ball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double y;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Ball(double x, double y)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this.x</a:t>
            </a:r>
            <a:r>
              <a:rPr lang="en-US" altLang="ja-JP" dirty="0"/>
              <a:t> = 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this.y</a:t>
            </a:r>
            <a:r>
              <a:rPr lang="en-US" altLang="ja-JP" dirty="0"/>
              <a:t> = 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move()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this.x</a:t>
            </a:r>
            <a:r>
              <a:rPr lang="en-US" altLang="ja-JP" dirty="0"/>
              <a:t> = </a:t>
            </a:r>
            <a:r>
              <a:rPr lang="en-US" altLang="ja-JP" dirty="0" err="1"/>
              <a:t>this.x</a:t>
            </a:r>
            <a:r>
              <a:rPr lang="en-US" altLang="ja-JP" dirty="0"/>
              <a:t> + 2;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this.y</a:t>
            </a:r>
            <a:r>
              <a:rPr lang="en-US" altLang="ja-JP" dirty="0"/>
              <a:t> = </a:t>
            </a:r>
            <a:r>
              <a:rPr lang="en-US" altLang="ja-JP" dirty="0" err="1"/>
              <a:t>this.y</a:t>
            </a:r>
            <a:r>
              <a:rPr lang="en-US" altLang="ja-JP" dirty="0"/>
              <a:t> + 3;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void printout()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System.out.printf</a:t>
            </a:r>
            <a:r>
              <a:rPr lang="en-US" altLang="ja-JP" dirty="0"/>
              <a:t>("%f %f\n", </a:t>
            </a:r>
            <a:r>
              <a:rPr lang="en-US" altLang="ja-JP" dirty="0" err="1"/>
              <a:t>this.x</a:t>
            </a:r>
            <a:r>
              <a:rPr lang="en-US" altLang="ja-JP" dirty="0"/>
              <a:t>, </a:t>
            </a:r>
            <a:r>
              <a:rPr lang="en-US" altLang="ja-JP" dirty="0" err="1"/>
              <a:t>this.y</a:t>
            </a:r>
            <a:r>
              <a:rPr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Ball b = new Ball(0,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b.printout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for(int </a:t>
            </a:r>
            <a:r>
              <a:rPr lang="en-US" altLang="ja-JP" dirty="0" err="1"/>
              <a:t>i</a:t>
            </a:r>
            <a:r>
              <a:rPr lang="en-US" altLang="ja-JP" dirty="0"/>
              <a:t> = 1; </a:t>
            </a:r>
            <a:r>
              <a:rPr lang="en-US" altLang="ja-JP" dirty="0" err="1"/>
              <a:t>i</a:t>
            </a:r>
            <a:r>
              <a:rPr lang="en-US" altLang="ja-JP" dirty="0"/>
              <a:t> &lt;= 10; </a:t>
            </a:r>
            <a:r>
              <a:rPr lang="en-US" altLang="ja-JP" dirty="0" err="1"/>
              <a:t>i</a:t>
            </a:r>
            <a:r>
              <a:rPr lang="en-US" altLang="ja-JP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Thread.sleep</a:t>
            </a:r>
            <a:r>
              <a:rPr lang="en-US" altLang="ja-JP" dirty="0"/>
              <a:t>(1000);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} catch(</a:t>
            </a:r>
            <a:r>
              <a:rPr lang="en-US" altLang="ja-JP" dirty="0" err="1"/>
              <a:t>InterruptedException</a:t>
            </a:r>
            <a:r>
              <a:rPr lang="en-US" altLang="ja-JP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b.move</a:t>
            </a:r>
            <a:r>
              <a:rPr lang="en-US" altLang="ja-JP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b.printout</a:t>
            </a:r>
            <a:r>
              <a:rPr lang="en-US" altLang="ja-JP" dirty="0"/>
              <a:t>();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12-3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788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D8EA1-AF3C-457D-9740-7D0FDAEFA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78582"/>
            <a:ext cx="8461208" cy="223987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public static void main(String[] </a:t>
            </a:r>
            <a:r>
              <a:rPr lang="en-US" altLang="ja-JP" sz="1400" dirty="0" err="1"/>
              <a:t>args</a:t>
            </a:r>
            <a:r>
              <a:rPr lang="en-US" altLang="ja-JP" sz="14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int a;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</a:t>
            </a:r>
            <a:r>
              <a:rPr lang="en-US" altLang="ja-JP" sz="1400" dirty="0" err="1"/>
              <a:t>java.util.Random</a:t>
            </a:r>
            <a:r>
              <a:rPr lang="en-US" altLang="ja-JP" sz="1400" dirty="0"/>
              <a:t> r = new </a:t>
            </a:r>
            <a:r>
              <a:rPr lang="en-US" altLang="ja-JP" sz="1400" dirty="0" err="1"/>
              <a:t>java.util.Random</a:t>
            </a:r>
            <a:r>
              <a:rPr lang="en-US" altLang="ja-JP" sz="1400" dirty="0"/>
              <a:t>();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a = </a:t>
            </a:r>
            <a:r>
              <a:rPr lang="en-US" altLang="ja-JP" sz="1400" dirty="0" err="1"/>
              <a:t>r.nextInt</a:t>
            </a:r>
            <a:r>
              <a:rPr lang="en-US" altLang="ja-JP" sz="1400" dirty="0"/>
              <a:t>(10);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  </a:t>
            </a:r>
            <a:r>
              <a:rPr lang="en-US" altLang="ja-JP" sz="1400" dirty="0" err="1"/>
              <a:t>System.out.println</a:t>
            </a:r>
            <a:r>
              <a:rPr lang="en-US" altLang="ja-JP" sz="1400" dirty="0"/>
              <a:t>(a);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1400" dirty="0"/>
              <a:t>}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A4BACD-765B-4794-9CD6-BB0513B25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E2D9D6-6DA1-4499-B074-A67F03BCC545}"/>
              </a:ext>
            </a:extLst>
          </p:cNvPr>
          <p:cNvSpPr txBox="1"/>
          <p:nvPr/>
        </p:nvSpPr>
        <p:spPr>
          <a:xfrm>
            <a:off x="184685" y="216916"/>
            <a:ext cx="745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12-4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51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DAD4C-9E17-424F-AE2C-247E8ACC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12-5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9CFA0F-7A61-427C-82E1-B16DB70A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ja-JP" dirty="0"/>
              <a:t>class Morning extends Thread {</a:t>
            </a:r>
          </a:p>
          <a:p>
            <a:pPr marL="0" indent="0">
              <a:buNone/>
            </a:pPr>
            <a:r>
              <a:rPr lang="en-US" altLang="ja-JP" dirty="0"/>
              <a:t>  public void run() {</a:t>
            </a:r>
          </a:p>
          <a:p>
            <a:pPr marL="0" indent="0">
              <a:buNone/>
            </a:pPr>
            <a:r>
              <a:rPr lang="en-US" altLang="ja-JP" dirty="0"/>
              <a:t>    for(int </a:t>
            </a:r>
            <a:r>
              <a:rPr lang="en-US" altLang="ja-JP" dirty="0" err="1"/>
              <a:t>i</a:t>
            </a:r>
            <a:r>
              <a:rPr lang="en-US" altLang="ja-JP" dirty="0"/>
              <a:t> = 0; </a:t>
            </a:r>
            <a:r>
              <a:rPr lang="en-US" altLang="ja-JP" dirty="0" err="1"/>
              <a:t>i</a:t>
            </a:r>
            <a:r>
              <a:rPr lang="en-US" altLang="ja-JP" dirty="0"/>
              <a:t> &lt; 50; </a:t>
            </a:r>
            <a:r>
              <a:rPr lang="en-US" altLang="ja-JP" dirty="0" err="1"/>
              <a:t>i</a:t>
            </a:r>
            <a:r>
              <a:rPr lang="en-US" altLang="ja-JP" dirty="0"/>
              <a:t>++) {</a:t>
            </a:r>
          </a:p>
          <a:p>
            <a:pPr marL="0" indent="0">
              <a:buNone/>
            </a:pPr>
            <a:r>
              <a:rPr lang="en-US" altLang="ja-JP" dirty="0"/>
              <a:t>      try {</a:t>
            </a:r>
          </a:p>
          <a:p>
            <a:pPr marL="0" indent="0">
              <a:buNone/>
            </a:pPr>
            <a:r>
              <a:rPr lang="en-US" altLang="ja-JP" dirty="0"/>
              <a:t>        </a:t>
            </a:r>
            <a:r>
              <a:rPr lang="en-US" altLang="ja-JP" dirty="0" err="1"/>
              <a:t>Thread.sleep</a:t>
            </a:r>
            <a:r>
              <a:rPr lang="en-US" altLang="ja-JP" dirty="0"/>
              <a:t>(2000);      </a:t>
            </a:r>
          </a:p>
          <a:p>
            <a:pPr marL="0" indent="0">
              <a:buNone/>
            </a:pPr>
            <a:r>
              <a:rPr lang="en-US" altLang="ja-JP" dirty="0"/>
              <a:t>      } catch(</a:t>
            </a:r>
            <a:r>
              <a:rPr lang="en-US" altLang="ja-JP" dirty="0" err="1"/>
              <a:t>InterruptedException</a:t>
            </a:r>
            <a:r>
              <a:rPr lang="en-US" altLang="ja-JP" dirty="0"/>
              <a:t> e) {}</a:t>
            </a:r>
          </a:p>
          <a:p>
            <a:pPr marL="0" indent="0">
              <a:buNone/>
            </a:pPr>
            <a:r>
              <a:rPr lang="en-US" altLang="ja-JP" dirty="0"/>
              <a:t>      </a:t>
            </a:r>
            <a:r>
              <a:rPr lang="en-US" altLang="ja-JP" dirty="0" err="1"/>
              <a:t>System.out.println</a:t>
            </a:r>
            <a:r>
              <a:rPr lang="en-US" altLang="ja-JP" dirty="0"/>
              <a:t>("Morning");</a:t>
            </a:r>
          </a:p>
          <a:p>
            <a:pPr marL="0" indent="0">
              <a:buNone/>
            </a:pPr>
            <a:r>
              <a:rPr lang="en-US" altLang="ja-JP" dirty="0"/>
              <a:t>    }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public class Main</a:t>
            </a:r>
          </a:p>
          <a:p>
            <a:pPr marL="0" indent="0">
              <a:buNone/>
            </a:pPr>
            <a:r>
              <a:rPr lang="en-US" altLang="ja-JP" dirty="0"/>
              <a:t>{</a:t>
            </a:r>
          </a:p>
          <a:p>
            <a:pPr marL="0" indent="0">
              <a:buNone/>
            </a:pPr>
            <a:r>
              <a:rPr lang="en-US" altLang="ja-JP" dirty="0"/>
              <a:t>  public static void main(String[] </a:t>
            </a:r>
            <a:r>
              <a:rPr lang="en-US" altLang="ja-JP" dirty="0" err="1"/>
              <a:t>args</a:t>
            </a:r>
            <a:r>
              <a:rPr lang="en-US" altLang="ja-JP" dirty="0"/>
              <a:t>) {</a:t>
            </a:r>
          </a:p>
          <a:p>
            <a:pPr marL="0" indent="0">
              <a:buNone/>
            </a:pPr>
            <a:r>
              <a:rPr lang="en-US" altLang="ja-JP" dirty="0"/>
              <a:t>    Morning m = new Morning();</a:t>
            </a:r>
          </a:p>
          <a:p>
            <a:pPr marL="0" indent="0">
              <a:buNone/>
            </a:pPr>
            <a:r>
              <a:rPr lang="en-US" altLang="ja-JP" dirty="0"/>
              <a:t>    </a:t>
            </a:r>
            <a:r>
              <a:rPr lang="en-US" altLang="ja-JP" dirty="0" err="1"/>
              <a:t>m.start</a:t>
            </a:r>
            <a:r>
              <a:rPr lang="en-US" altLang="ja-JP" dirty="0"/>
              <a:t>();</a:t>
            </a:r>
          </a:p>
          <a:p>
            <a:pPr marL="0" indent="0">
              <a:buNone/>
            </a:pPr>
            <a:r>
              <a:rPr lang="en-US" altLang="ja-JP" dirty="0"/>
              <a:t>  }</a:t>
            </a:r>
          </a:p>
          <a:p>
            <a:pPr marL="0" indent="0">
              <a:buNone/>
            </a:pPr>
            <a:r>
              <a:rPr lang="en-US" altLang="ja-JP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7D220-7BEE-4400-959D-78C3E5CA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9140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DAD4C-9E17-424F-AE2C-247E8ACC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12-5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9CFA0F-7A61-427C-82E1-B16DB70A8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13258"/>
            <a:ext cx="8461208" cy="659129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class Morning extends Thread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public void run()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for(int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= 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&lt; 50;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  </a:t>
            </a:r>
            <a:r>
              <a:rPr lang="en-US" altLang="ja-JP" sz="3500" dirty="0" err="1"/>
              <a:t>Thread.sleep</a:t>
            </a:r>
            <a:r>
              <a:rPr lang="en-US" altLang="ja-JP" sz="3500" dirty="0"/>
              <a:t>(2000);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} catch(</a:t>
            </a:r>
            <a:r>
              <a:rPr lang="en-US" altLang="ja-JP" sz="3500" dirty="0" err="1"/>
              <a:t>InterruptedException</a:t>
            </a:r>
            <a:r>
              <a:rPr lang="en-US" altLang="ja-JP" sz="3500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</a:t>
            </a:r>
            <a:r>
              <a:rPr lang="en-US" altLang="ja-JP" sz="3500" dirty="0" err="1"/>
              <a:t>System.out.println</a:t>
            </a:r>
            <a:r>
              <a:rPr lang="en-US" altLang="ja-JP" sz="3500" dirty="0"/>
              <a:t>("Morning");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35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class Hello extends Thread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public void run()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for(int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= 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 &lt; 50; </a:t>
            </a:r>
            <a:r>
              <a:rPr lang="en-US" altLang="ja-JP" sz="3500" dirty="0" err="1"/>
              <a:t>i</a:t>
            </a:r>
            <a:r>
              <a:rPr lang="en-US" altLang="ja-JP" sz="3500" dirty="0"/>
              <a:t>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try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  </a:t>
            </a:r>
            <a:r>
              <a:rPr lang="en-US" altLang="ja-JP" sz="3500" dirty="0" err="1"/>
              <a:t>Thread.sleep</a:t>
            </a:r>
            <a:r>
              <a:rPr lang="en-US" altLang="ja-JP" sz="3500" dirty="0"/>
              <a:t>(3000);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} catch(</a:t>
            </a:r>
            <a:r>
              <a:rPr lang="en-US" altLang="ja-JP" sz="3500" dirty="0" err="1"/>
              <a:t>InterruptedException</a:t>
            </a:r>
            <a:r>
              <a:rPr lang="en-US" altLang="ja-JP" sz="3500" dirty="0"/>
              <a:t> e)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  </a:t>
            </a:r>
            <a:r>
              <a:rPr lang="en-US" altLang="ja-JP" sz="3500" dirty="0" err="1"/>
              <a:t>System.out.println</a:t>
            </a:r>
            <a:r>
              <a:rPr lang="en-US" altLang="ja-JP" sz="3500" dirty="0"/>
              <a:t>("Hello");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3500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public class Main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public static void main(String[] </a:t>
            </a:r>
            <a:r>
              <a:rPr lang="en-US" altLang="ja-JP" sz="3500" dirty="0" err="1"/>
              <a:t>args</a:t>
            </a:r>
            <a:r>
              <a:rPr lang="en-US" altLang="ja-JP" sz="3500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Morning m = new Morning();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</a:t>
            </a:r>
            <a:r>
              <a:rPr lang="en-US" altLang="ja-JP" sz="3500" dirty="0" err="1"/>
              <a:t>m.start</a:t>
            </a:r>
            <a:r>
              <a:rPr lang="en-US" altLang="ja-JP" sz="35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Hello h = new Hello();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  </a:t>
            </a:r>
            <a:r>
              <a:rPr lang="en-US" altLang="ja-JP" sz="3500" dirty="0" err="1"/>
              <a:t>h.start</a:t>
            </a:r>
            <a:r>
              <a:rPr lang="en-US" altLang="ja-JP" sz="35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3500" dirty="0"/>
              <a:t>}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97D220-7BEE-4400-959D-78C3E5CA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75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12-1. Java </a:t>
            </a:r>
            <a:r>
              <a:rPr lang="ja-JP" altLang="en-US" dirty="0"/>
              <a:t>の標準ライブラリ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E9ACFA-793E-4726-8E76-E7B6E7482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ライブラリ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65C28C-783D-4246-B5AA-1FAD06F5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u="sng" dirty="0">
                <a:solidFill>
                  <a:srgbClr val="C00000"/>
                </a:solidFill>
              </a:rPr>
              <a:t>複数のプログラムが共有して使えるような機能</a:t>
            </a:r>
            <a:r>
              <a:rPr lang="ja-JP" altLang="en-US" dirty="0"/>
              <a:t>を持ったプログラムのこと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プログラミング言語処理系に元から備わっている</a:t>
            </a:r>
            <a:r>
              <a:rPr kumimoji="1" lang="ja-JP" altLang="en-US" b="1" dirty="0">
                <a:solidFill>
                  <a:srgbClr val="C00000"/>
                </a:solidFill>
              </a:rPr>
              <a:t>ライブラリ</a:t>
            </a:r>
            <a:r>
              <a:rPr kumimoji="1" lang="ja-JP" altLang="en-US" dirty="0"/>
              <a:t>のことを，</a:t>
            </a:r>
            <a:r>
              <a:rPr kumimoji="1" lang="ja-JP" altLang="en-US" b="1" dirty="0">
                <a:solidFill>
                  <a:srgbClr val="C00000"/>
                </a:solidFill>
              </a:rPr>
              <a:t>標準ライブラリ</a:t>
            </a:r>
            <a:r>
              <a:rPr kumimoji="1" lang="ja-JP" altLang="en-US" dirty="0"/>
              <a:t>という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1CE28D-0F5F-4707-A7E7-2B4332C8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0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2040</Words>
  <Application>Microsoft Office PowerPoint</Application>
  <PresentationFormat>画面に合わせる (4:3)</PresentationFormat>
  <Paragraphs>429</Paragraphs>
  <Slides>48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48</vt:i4>
      </vt:variant>
    </vt:vector>
  </HeadingPairs>
  <TitlesOfParts>
    <vt:vector size="53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全体まとめ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12-1. Java の標準ライブラリ</vt:lpstr>
      <vt:lpstr>ライブラリ</vt:lpstr>
      <vt:lpstr>Java の標準ライブラリの機能</vt:lpstr>
      <vt:lpstr>12-2. 時間，スリープ</vt:lpstr>
      <vt:lpstr>時間，スリープ</vt:lpstr>
      <vt:lpstr>Java での時間，スリープ</vt:lpstr>
      <vt:lpstr>演習</vt:lpstr>
      <vt:lpstr>日時に関する計算</vt:lpstr>
      <vt:lpstr>日時に関する計算</vt:lpstr>
      <vt:lpstr>処理を一定時間止める</vt:lpstr>
      <vt:lpstr>12-3. スリープに関する演習</vt:lpstr>
      <vt:lpstr>PowerPoint プレゼンテーション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12-4. 疑似乱数</vt:lpstr>
      <vt:lpstr>疑似乱数とは</vt:lpstr>
      <vt:lpstr>演習</vt:lpstr>
      <vt:lpstr>PowerPoint プレゼンテーション</vt:lpstr>
      <vt:lpstr>12-5. マルチスレッド</vt:lpstr>
      <vt:lpstr>スレッド</vt:lpstr>
      <vt:lpstr>PowerPoint プレゼンテーション</vt:lpstr>
      <vt:lpstr>演習</vt:lpstr>
      <vt:lpstr>PowerPoint プレゼンテーション</vt:lpstr>
      <vt:lpstr>PowerPoint プレゼンテーション</vt:lpstr>
      <vt:lpstr>マルチスレッドの例</vt:lpstr>
      <vt:lpstr>マルチスレッドの例</vt:lpstr>
      <vt:lpstr>PowerPoint プレゼンテーション</vt:lpstr>
      <vt:lpstr>マルチスレッドの例</vt:lpstr>
      <vt:lpstr>マルチスレッドの例</vt:lpstr>
      <vt:lpstr>PowerPoint プレゼンテーション</vt:lpstr>
      <vt:lpstr>関連ページ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12-5</vt:lpstr>
      <vt:lpstr>12-5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133</cp:revision>
  <dcterms:created xsi:type="dcterms:W3CDTF">2019-11-02T00:06:04Z</dcterms:created>
  <dcterms:modified xsi:type="dcterms:W3CDTF">2024-12-03T13:08:22Z</dcterms:modified>
</cp:coreProperties>
</file>