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589" r:id="rId2"/>
    <p:sldId id="1150" r:id="rId3"/>
    <p:sldId id="1199" r:id="rId4"/>
    <p:sldId id="847" r:id="rId5"/>
    <p:sldId id="820" r:id="rId6"/>
    <p:sldId id="1344" r:id="rId7"/>
    <p:sldId id="1341" r:id="rId8"/>
    <p:sldId id="1342" r:id="rId9"/>
    <p:sldId id="594" r:id="rId10"/>
    <p:sldId id="915" r:id="rId11"/>
    <p:sldId id="1142" r:id="rId12"/>
    <p:sldId id="1153" r:id="rId13"/>
    <p:sldId id="1323" r:id="rId14"/>
    <p:sldId id="1195" r:id="rId15"/>
    <p:sldId id="858" r:id="rId16"/>
    <p:sldId id="1205" r:id="rId17"/>
    <p:sldId id="1347" r:id="rId18"/>
    <p:sldId id="1206" r:id="rId19"/>
    <p:sldId id="1207" r:id="rId20"/>
    <p:sldId id="1208" r:id="rId21"/>
    <p:sldId id="1348" r:id="rId22"/>
    <p:sldId id="1209" r:id="rId23"/>
    <p:sldId id="1210" r:id="rId24"/>
    <p:sldId id="1211" r:id="rId25"/>
    <p:sldId id="1345" r:id="rId26"/>
    <p:sldId id="802" r:id="rId27"/>
    <p:sldId id="1213" r:id="rId28"/>
    <p:sldId id="908" r:id="rId29"/>
    <p:sldId id="913" r:id="rId30"/>
    <p:sldId id="1214" r:id="rId31"/>
    <p:sldId id="1346" r:id="rId32"/>
    <p:sldId id="1218" r:id="rId33"/>
    <p:sldId id="909" r:id="rId34"/>
    <p:sldId id="1217" r:id="rId35"/>
    <p:sldId id="1349" r:id="rId36"/>
    <p:sldId id="911" r:id="rId37"/>
    <p:sldId id="912" r:id="rId38"/>
    <p:sldId id="1350" r:id="rId39"/>
    <p:sldId id="1351" r:id="rId40"/>
    <p:sldId id="1203" r:id="rId41"/>
    <p:sldId id="1204" r:id="rId42"/>
    <p:sldId id="1219" r:id="rId4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117193" cy="2477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pi-10.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におけるコレクションとジェネリクス：データ型の柔軟な管理と型安全性の実現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210882" y="3268460"/>
            <a:ext cx="5334428" cy="163295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トピックス：コレクション，基本データ型，ジェネリクス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05A2D-F54C-4A8E-9676-A3A1F68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コレクションとは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E9D6FD-F4BE-4A9A-A70C-F69F54A1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は、</a:t>
            </a:r>
            <a:r>
              <a:rPr lang="ja-JP" altLang="en-US" b="1" dirty="0"/>
              <a:t>オブジェクトの集まりを１つのオブジェクトとして扱いたい</a:t>
            </a:r>
            <a:r>
              <a:rPr lang="ja-JP" altLang="en-US" dirty="0"/>
              <a:t>ときに使う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lang="ja-JP" altLang="en-US" dirty="0"/>
              <a:t>として，</a:t>
            </a:r>
            <a:r>
              <a:rPr lang="en-US" altLang="ja-JP" b="1" dirty="0" err="1"/>
              <a:t>ArrayList</a:t>
            </a:r>
            <a:r>
              <a:rPr lang="ja-JP" altLang="en-US" dirty="0" err="1"/>
              <a:t>，</a:t>
            </a:r>
            <a:r>
              <a:rPr lang="en-US" altLang="ja-JP" b="1" dirty="0"/>
              <a:t>HashMap</a:t>
            </a:r>
            <a:r>
              <a:rPr lang="en-US" altLang="ja-JP" dirty="0"/>
              <a:t> </a:t>
            </a:r>
            <a:r>
              <a:rPr lang="ja-JP" altLang="en-US" dirty="0"/>
              <a:t>など，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を扱うための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がある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75168F-0C94-43CF-B320-0315AE7D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36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947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84036" y="1642156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１５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471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47736" y="1642156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８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995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284436" y="1642156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６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519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694136" y="1642156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３２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043511" y="1392918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8136" y="1642156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２３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68299" y="3158601"/>
            <a:ext cx="85587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順序のあるデータ</a:t>
            </a:r>
            <a:endParaRPr lang="en-US" altLang="ja-JP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要素の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削除</a:t>
            </a:r>
            <a:r>
              <a:rPr lang="ja-JP" altLang="en-US" dirty="0">
                <a:latin typeface="Arial" panose="020B0604020202020204" pitchFamily="34" charset="0"/>
              </a:rPr>
              <a:t>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挿入</a:t>
            </a:r>
            <a:r>
              <a:rPr lang="ja-JP" altLang="en-US" dirty="0">
                <a:latin typeface="Arial" panose="020B0604020202020204" pitchFamily="34" charset="0"/>
              </a:rPr>
              <a:t>により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サイズが増減</a:t>
            </a:r>
            <a:r>
              <a:rPr lang="ja-JP" altLang="en-US" dirty="0">
                <a:latin typeface="Arial" panose="020B0604020202020204" pitchFamily="34" charset="0"/>
              </a:rPr>
              <a:t>する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1912711" y="1875518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3436711" y="1888218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4960711" y="1888218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6484711" y="1888218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リスト </a:t>
            </a:r>
            <a:r>
              <a:rPr lang="en-US" altLang="ja-JP" dirty="0"/>
              <a:t>(List) </a:t>
            </a:r>
            <a:r>
              <a:rPr lang="ja-JP" altLang="en-US" dirty="0"/>
              <a:t>とは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516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add </a:t>
            </a:r>
            <a:r>
              <a:rPr lang="ja-JP" altLang="en-US" dirty="0"/>
              <a:t>メソッドは、要素の挿入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D44F9C0-382F-45D8-8E50-630C783E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5930"/>
            <a:ext cx="4533209" cy="34852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BABDAA-7CF8-484A-ABF0-39CB5810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44" y="1912577"/>
            <a:ext cx="703613" cy="6661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23D0557-3F6E-4CD1-8455-D81A24697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84" y="2628900"/>
            <a:ext cx="1706989" cy="6661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F0A7AA-9811-4701-AA12-BB853F181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344" y="3345222"/>
            <a:ext cx="2651935" cy="6428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E2AFDC5-AED6-433F-9970-A4CBE138B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824" y="3983267"/>
            <a:ext cx="3977885" cy="6880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A751134-5C2E-420F-9872-F22916650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604" y="4725790"/>
            <a:ext cx="4716396" cy="6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D3457D4-1A19-4A20-9862-7E98B96F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8" y="774595"/>
            <a:ext cx="8993711" cy="52770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AEAB281-FED5-4A3D-A9D7-4D0D392AE7CD}"/>
              </a:ext>
            </a:extLst>
          </p:cNvPr>
          <p:cNvSpPr/>
          <p:nvPr/>
        </p:nvSpPr>
        <p:spPr>
          <a:xfrm>
            <a:off x="691807" y="664185"/>
            <a:ext cx="4656048" cy="76006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929BC0-C5A5-43F3-A5A8-E519825F3DC4}"/>
              </a:ext>
            </a:extLst>
          </p:cNvPr>
          <p:cNvSpPr/>
          <p:nvPr/>
        </p:nvSpPr>
        <p:spPr>
          <a:xfrm>
            <a:off x="1524476" y="4336756"/>
            <a:ext cx="5158957" cy="100001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7471F7-0D39-4442-BBBC-F94F3DD59996}"/>
              </a:ext>
            </a:extLst>
          </p:cNvPr>
          <p:cNvSpPr txBox="1"/>
          <p:nvPr/>
        </p:nvSpPr>
        <p:spPr>
          <a:xfrm>
            <a:off x="2408615" y="551421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拡張 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文で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リストの要素をたどる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7DB854-90BB-4048-9829-84B9EC6DFEBA}"/>
              </a:ext>
            </a:extLst>
          </p:cNvPr>
          <p:cNvSpPr/>
          <p:nvPr/>
        </p:nvSpPr>
        <p:spPr>
          <a:xfrm>
            <a:off x="1524476" y="2704815"/>
            <a:ext cx="2183000" cy="161632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245A93-B093-424F-A49F-20B09C5A8176}"/>
              </a:ext>
            </a:extLst>
          </p:cNvPr>
          <p:cNvSpPr txBox="1"/>
          <p:nvPr/>
        </p:nvSpPr>
        <p:spPr>
          <a:xfrm>
            <a:off x="7059377" y="1335291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空のリストの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0F681A4-7532-4703-AFB5-0B93C6AF8FC3}"/>
              </a:ext>
            </a:extLst>
          </p:cNvPr>
          <p:cNvSpPr txBox="1"/>
          <p:nvPr/>
        </p:nvSpPr>
        <p:spPr>
          <a:xfrm>
            <a:off x="3828336" y="3097478"/>
            <a:ext cx="1723549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add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メソッドは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要素の挿入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B98E42-35FB-4ECC-80DF-6C6600F70D7B}"/>
              </a:ext>
            </a:extLst>
          </p:cNvPr>
          <p:cNvSpPr/>
          <p:nvPr/>
        </p:nvSpPr>
        <p:spPr>
          <a:xfrm>
            <a:off x="1524476" y="2281113"/>
            <a:ext cx="7492923" cy="40199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5244077-4B58-8504-489C-F9FDE23F3ADB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31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13176" y="2066897"/>
            <a:ext cx="249147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15, 8, 6, 32, 23 </a:t>
            </a: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が表示される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A1AC5A-29B6-474D-935C-13A041FF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41" y="1672783"/>
            <a:ext cx="5163323" cy="366731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9E5102-16C5-F14B-F7BF-6CA33C0932A2}"/>
              </a:ext>
            </a:extLst>
          </p:cNvPr>
          <p:cNvSpPr/>
          <p:nvPr/>
        </p:nvSpPr>
        <p:spPr>
          <a:xfrm>
            <a:off x="321845" y="6077406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70651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05A2D-F54C-4A8E-9676-A3A1F68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Java </a:t>
            </a:r>
            <a:r>
              <a:rPr lang="ja-JP" altLang="en-US" dirty="0" err="1"/>
              <a:t>での</a:t>
            </a:r>
            <a:r>
              <a:rPr lang="ja-JP" altLang="en-US" dirty="0"/>
              <a:t>コレクションの使い方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E9D6FD-F4BE-4A9A-A70C-F69F54A1C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型変数</a:t>
            </a:r>
            <a:r>
              <a:rPr lang="ja-JP" altLang="en-US" dirty="0"/>
              <a:t>を使う（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に入れる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を示す）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異なるクラス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で扱いたいときは、</a:t>
            </a:r>
            <a:r>
              <a:rPr lang="ja-JP" altLang="en-US" b="1" u="sng" dirty="0">
                <a:solidFill>
                  <a:srgbClr val="FF0000"/>
                </a:solidFill>
              </a:rPr>
              <a:t>共通のスーパークラス</a:t>
            </a:r>
            <a:r>
              <a:rPr lang="ja-JP" altLang="en-US" dirty="0"/>
              <a:t>を、</a:t>
            </a:r>
            <a:r>
              <a:rPr lang="ja-JP" altLang="en-US" b="1" dirty="0">
                <a:solidFill>
                  <a:srgbClr val="C00000"/>
                </a:solidFill>
              </a:rPr>
              <a:t>型変数</a:t>
            </a:r>
            <a:r>
              <a:rPr lang="ja-JP" altLang="en-US" dirty="0"/>
              <a:t>に指定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75168F-0C94-43CF-B320-0315AE7D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8C3B03-997E-4757-9636-852C71E7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65" y="1831508"/>
            <a:ext cx="5525005" cy="329746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DF889A-A37C-41F4-BB4D-C2E3B22E2DB6}"/>
              </a:ext>
            </a:extLst>
          </p:cNvPr>
          <p:cNvSpPr/>
          <p:nvPr/>
        </p:nvSpPr>
        <p:spPr>
          <a:xfrm>
            <a:off x="3147990" y="2855057"/>
            <a:ext cx="891995" cy="30378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22829EB-971D-4FEA-B2F8-F25B81189A55}"/>
              </a:ext>
            </a:extLst>
          </p:cNvPr>
          <p:cNvSpPr/>
          <p:nvPr/>
        </p:nvSpPr>
        <p:spPr>
          <a:xfrm>
            <a:off x="5727706" y="2855057"/>
            <a:ext cx="891995" cy="30378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64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18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型変数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296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EEDE4B7-DB64-452C-B2C8-95E8C5974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1" y="664185"/>
            <a:ext cx="8973164" cy="5214697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929BC0-C5A5-43F3-A5A8-E519825F3DC4}"/>
              </a:ext>
            </a:extLst>
          </p:cNvPr>
          <p:cNvSpPr/>
          <p:nvPr/>
        </p:nvSpPr>
        <p:spPr>
          <a:xfrm>
            <a:off x="2233136" y="4279728"/>
            <a:ext cx="1235869" cy="266476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7DB854-90BB-4048-9829-84B9EC6DFEBA}"/>
              </a:ext>
            </a:extLst>
          </p:cNvPr>
          <p:cNvSpPr/>
          <p:nvPr/>
        </p:nvSpPr>
        <p:spPr>
          <a:xfrm>
            <a:off x="2520315" y="2704815"/>
            <a:ext cx="516602" cy="147007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B98E42-35FB-4ECC-80DF-6C6600F70D7B}"/>
              </a:ext>
            </a:extLst>
          </p:cNvPr>
          <p:cNvSpPr/>
          <p:nvPr/>
        </p:nvSpPr>
        <p:spPr>
          <a:xfrm>
            <a:off x="3036916" y="2281113"/>
            <a:ext cx="1451957" cy="40199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52C715E-D002-4B1F-BE24-7DA4F9287EC0}"/>
              </a:ext>
            </a:extLst>
          </p:cNvPr>
          <p:cNvSpPr/>
          <p:nvPr/>
        </p:nvSpPr>
        <p:spPr>
          <a:xfrm>
            <a:off x="7121236" y="2281984"/>
            <a:ext cx="1451957" cy="40199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4E3AD2-F0B1-FBD7-1C8F-D55A0C7D683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378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7847" y="2114342"/>
            <a:ext cx="249147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100, 200, 300, 400, 500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が表示される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F08A6F-E961-4F14-9FA3-239DD0A3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1" y="1262781"/>
            <a:ext cx="5703069" cy="425028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C6D861-81AE-EDB9-1896-C593C0EF6054}"/>
              </a:ext>
            </a:extLst>
          </p:cNvPr>
          <p:cNvSpPr/>
          <p:nvPr/>
        </p:nvSpPr>
        <p:spPr>
          <a:xfrm>
            <a:off x="321845" y="6012218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67687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D81646-A998-48C1-9803-FE9F247A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/>
              <a:t>オブジェクトの集まりを１つのオブジェクトとして扱いたい</a:t>
            </a:r>
            <a:endParaRPr kumimoji="1" lang="en-US" altLang="ja-JP" b="1" u="sng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→　コレクション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b="1" dirty="0"/>
              <a:t>Java </a:t>
            </a:r>
            <a:r>
              <a:rPr lang="ja-JP" altLang="en-US" b="1" dirty="0"/>
              <a:t>の標準機能（</a:t>
            </a:r>
            <a:r>
              <a:rPr lang="en-US" altLang="ja-JP" b="1" dirty="0" err="1"/>
              <a:t>ArrayList</a:t>
            </a:r>
            <a:r>
              <a:rPr lang="en-US" altLang="ja-JP" b="1" dirty="0"/>
              <a:t>, HashMap </a:t>
            </a:r>
            <a:r>
              <a:rPr lang="ja-JP" altLang="en-US" b="1" dirty="0"/>
              <a:t>など）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r>
              <a:rPr lang="ja-JP" altLang="en-US" dirty="0"/>
              <a:t>実際に使うときの注意点を説明</a:t>
            </a:r>
            <a:endParaRPr lang="en-US" altLang="ja-JP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1E3D77-6E38-43E7-91A0-C0B0AA1B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50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2FAC3-DFCD-4D70-99EE-520E3237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クラス階層のイメージ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0847F6-7022-4208-BE42-D653D811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89" y="5583988"/>
            <a:ext cx="8730715" cy="63393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String, Integer </a:t>
            </a:r>
            <a:r>
              <a:rPr kumimoji="1" lang="ja-JP" altLang="en-US" dirty="0" err="1"/>
              <a:t>に</a:t>
            </a:r>
            <a:r>
              <a:rPr kumimoji="1" lang="ja-JP" altLang="en-US" b="1" u="sng" dirty="0" err="1">
                <a:solidFill>
                  <a:srgbClr val="FF0000"/>
                </a:solidFill>
              </a:rPr>
              <a:t>共</a:t>
            </a:r>
            <a:r>
              <a:rPr kumimoji="1" lang="ja-JP" altLang="en-US" b="1" u="sng" dirty="0">
                <a:solidFill>
                  <a:srgbClr val="FF0000"/>
                </a:solidFill>
              </a:rPr>
              <a:t>通するスーパークラス</a:t>
            </a:r>
            <a:r>
              <a:rPr kumimoji="1" lang="ja-JP" altLang="en-US" dirty="0"/>
              <a:t>は </a:t>
            </a:r>
            <a:r>
              <a:rPr kumimoji="1" lang="en-US" altLang="ja-JP" dirty="0"/>
              <a:t>Object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4946AB-9B0F-44B8-A12A-FB87B721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7A7EDD-DE59-4DBE-ADC6-0707E6F995B8}"/>
              </a:ext>
            </a:extLst>
          </p:cNvPr>
          <p:cNvSpPr txBox="1"/>
          <p:nvPr/>
        </p:nvSpPr>
        <p:spPr>
          <a:xfrm>
            <a:off x="110389" y="365505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Boolean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527DF7-56AD-47DC-A940-9DD629BFB4A6}"/>
              </a:ext>
            </a:extLst>
          </p:cNvPr>
          <p:cNvSpPr txBox="1"/>
          <p:nvPr/>
        </p:nvSpPr>
        <p:spPr>
          <a:xfrm>
            <a:off x="911182" y="430068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Character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A8F0BB-33ED-4A45-BFBD-0CE69D13B26F}"/>
              </a:ext>
            </a:extLst>
          </p:cNvPr>
          <p:cNvSpPr txBox="1"/>
          <p:nvPr/>
        </p:nvSpPr>
        <p:spPr>
          <a:xfrm>
            <a:off x="1547989" y="3333774"/>
            <a:ext cx="74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Byte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1151DC-17F3-4889-B018-AEAB1AF80D99}"/>
              </a:ext>
            </a:extLst>
          </p:cNvPr>
          <p:cNvSpPr txBox="1"/>
          <p:nvPr/>
        </p:nvSpPr>
        <p:spPr>
          <a:xfrm>
            <a:off x="2902512" y="4300679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Short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98954B-D523-4415-983F-D550C2AC1470}"/>
              </a:ext>
            </a:extLst>
          </p:cNvPr>
          <p:cNvSpPr txBox="1"/>
          <p:nvPr/>
        </p:nvSpPr>
        <p:spPr>
          <a:xfrm>
            <a:off x="827363" y="936664"/>
            <a:ext cx="792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 </a:t>
            </a:r>
            <a:r>
              <a:rPr kumimoji="1" lang="ja-JP" altLang="en-US" sz="2400" dirty="0"/>
              <a:t>の標準機能の</a:t>
            </a:r>
            <a:r>
              <a:rPr kumimoji="1" lang="ja-JP" altLang="en-US" sz="2400" b="1" dirty="0"/>
              <a:t>クラス</a:t>
            </a:r>
            <a:r>
              <a:rPr kumimoji="1" lang="ja-JP" altLang="en-US" sz="2400" dirty="0"/>
              <a:t>の多くは、</a:t>
            </a:r>
            <a:r>
              <a:rPr kumimoji="1" lang="en-US" altLang="ja-JP" sz="2400" dirty="0"/>
              <a:t>Object 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サブクラス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55CA72-8E5C-494B-A2CD-BA538ABEA415}"/>
              </a:ext>
            </a:extLst>
          </p:cNvPr>
          <p:cNvSpPr txBox="1"/>
          <p:nvPr/>
        </p:nvSpPr>
        <p:spPr>
          <a:xfrm>
            <a:off x="3588051" y="3371268"/>
            <a:ext cx="107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Integer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F8ADAD-0E22-4F2F-A38F-89895E934A02}"/>
              </a:ext>
            </a:extLst>
          </p:cNvPr>
          <p:cNvSpPr txBox="1"/>
          <p:nvPr/>
        </p:nvSpPr>
        <p:spPr>
          <a:xfrm>
            <a:off x="4791750" y="4457853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Long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B19D18-0F56-4A28-BE7D-A5D3C469455C}"/>
              </a:ext>
            </a:extLst>
          </p:cNvPr>
          <p:cNvSpPr txBox="1"/>
          <p:nvPr/>
        </p:nvSpPr>
        <p:spPr>
          <a:xfrm>
            <a:off x="5187712" y="3411291"/>
            <a:ext cx="805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Float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EFD0C3-7F42-4F27-B361-58C4D79858E4}"/>
              </a:ext>
            </a:extLst>
          </p:cNvPr>
          <p:cNvSpPr txBox="1"/>
          <p:nvPr/>
        </p:nvSpPr>
        <p:spPr>
          <a:xfrm>
            <a:off x="6559354" y="4423743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Double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61BB57-45E0-47E3-A260-04529448188B}"/>
              </a:ext>
            </a:extLst>
          </p:cNvPr>
          <p:cNvSpPr txBox="1"/>
          <p:nvPr/>
        </p:nvSpPr>
        <p:spPr>
          <a:xfrm>
            <a:off x="7588054" y="3494330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String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1E6BAB-E2CA-466F-86CB-C2E18D4252B4}"/>
              </a:ext>
            </a:extLst>
          </p:cNvPr>
          <p:cNvSpPr txBox="1"/>
          <p:nvPr/>
        </p:nvSpPr>
        <p:spPr>
          <a:xfrm>
            <a:off x="3787315" y="1503668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Object</a:t>
            </a:r>
            <a:endParaRPr kumimoji="1" lang="ja-JP" altLang="en-US" sz="24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3E5FC1A-0BC6-465D-B943-B053B5A9E426}"/>
              </a:ext>
            </a:extLst>
          </p:cNvPr>
          <p:cNvCxnSpPr/>
          <p:nvPr/>
        </p:nvCxnSpPr>
        <p:spPr>
          <a:xfrm flipV="1">
            <a:off x="911182" y="2019300"/>
            <a:ext cx="2676869" cy="1596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1D3764B-2EA0-477F-AF05-FFB15C45AAE4}"/>
              </a:ext>
            </a:extLst>
          </p:cNvPr>
          <p:cNvCxnSpPr>
            <a:cxnSpLocks/>
          </p:cNvCxnSpPr>
          <p:nvPr/>
        </p:nvCxnSpPr>
        <p:spPr>
          <a:xfrm flipV="1">
            <a:off x="1615552" y="2096909"/>
            <a:ext cx="2285669" cy="227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A9592CA-C91D-4171-B0E8-92AF0368DC44}"/>
              </a:ext>
            </a:extLst>
          </p:cNvPr>
          <p:cNvCxnSpPr>
            <a:cxnSpLocks/>
          </p:cNvCxnSpPr>
          <p:nvPr/>
        </p:nvCxnSpPr>
        <p:spPr>
          <a:xfrm flipV="1">
            <a:off x="2133712" y="2096909"/>
            <a:ext cx="1628331" cy="1250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9DC774D-233F-4BC0-84A4-4FA8948E7E0F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332278" y="2165116"/>
            <a:ext cx="708202" cy="213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7963839-C1BD-4A8C-8581-491833BC84B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126436" y="2180862"/>
            <a:ext cx="116171" cy="119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AAF115B-808C-46E8-BE92-6720AC1C288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560720" y="2165117"/>
            <a:ext cx="622324" cy="2292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CB7591CB-226B-4377-B976-648E9E583D9B}"/>
              </a:ext>
            </a:extLst>
          </p:cNvPr>
          <p:cNvCxnSpPr>
            <a:cxnSpLocks/>
          </p:cNvCxnSpPr>
          <p:nvPr/>
        </p:nvCxnSpPr>
        <p:spPr>
          <a:xfrm flipH="1" flipV="1">
            <a:off x="4771160" y="2096909"/>
            <a:ext cx="692338" cy="133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E82BA48F-24BD-4545-8E87-28EBA3A40209}"/>
              </a:ext>
            </a:extLst>
          </p:cNvPr>
          <p:cNvCxnSpPr>
            <a:cxnSpLocks/>
          </p:cNvCxnSpPr>
          <p:nvPr/>
        </p:nvCxnSpPr>
        <p:spPr>
          <a:xfrm flipH="1" flipV="1">
            <a:off x="4981600" y="2028702"/>
            <a:ext cx="1903471" cy="2326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9F51C68-EF92-4204-A43E-E874C29EA5B5}"/>
              </a:ext>
            </a:extLst>
          </p:cNvPr>
          <p:cNvCxnSpPr>
            <a:cxnSpLocks/>
          </p:cNvCxnSpPr>
          <p:nvPr/>
        </p:nvCxnSpPr>
        <p:spPr>
          <a:xfrm flipH="1" flipV="1">
            <a:off x="5192041" y="1960496"/>
            <a:ext cx="2336407" cy="1694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0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22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23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型変数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クラス階層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2317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38CF6B-4755-4D12-BE74-A354355B1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43" y="860177"/>
            <a:ext cx="8465696" cy="4191883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929BC0-C5A5-43F3-A5A8-E519825F3DC4}"/>
              </a:ext>
            </a:extLst>
          </p:cNvPr>
          <p:cNvSpPr/>
          <p:nvPr/>
        </p:nvSpPr>
        <p:spPr>
          <a:xfrm>
            <a:off x="2332197" y="3467871"/>
            <a:ext cx="1012984" cy="30979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7DB854-90BB-4048-9829-84B9EC6DFEBA}"/>
              </a:ext>
            </a:extLst>
          </p:cNvPr>
          <p:cNvSpPr/>
          <p:nvPr/>
        </p:nvSpPr>
        <p:spPr>
          <a:xfrm>
            <a:off x="2592769" y="2809653"/>
            <a:ext cx="1235868" cy="61934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B98E42-35FB-4ECC-80DF-6C6600F70D7B}"/>
              </a:ext>
            </a:extLst>
          </p:cNvPr>
          <p:cNvSpPr/>
          <p:nvPr/>
        </p:nvSpPr>
        <p:spPr>
          <a:xfrm>
            <a:off x="3253005" y="2570012"/>
            <a:ext cx="960855" cy="20077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52C715E-D002-4B1F-BE24-7DA4F9287EC0}"/>
              </a:ext>
            </a:extLst>
          </p:cNvPr>
          <p:cNvSpPr/>
          <p:nvPr/>
        </p:nvSpPr>
        <p:spPr>
          <a:xfrm>
            <a:off x="7106123" y="2563482"/>
            <a:ext cx="1065986" cy="24617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4A0AAE1-BB57-3C5D-2BF2-F4FD4FCDF8F5}"/>
              </a:ext>
            </a:extLst>
          </p:cNvPr>
          <p:cNvSpPr txBox="1">
            <a:spLocks/>
          </p:cNvSpPr>
          <p:nvPr/>
        </p:nvSpPr>
        <p:spPr>
          <a:xfrm>
            <a:off x="40845" y="5261"/>
            <a:ext cx="8634379" cy="572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7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</a:t>
            </a:r>
            <a:r>
              <a:rPr lang="ja-JP" altLang="en-US" dirty="0">
                <a:solidFill>
                  <a:srgbClr val="FF0000"/>
                </a:solidFill>
              </a:rPr>
              <a:t>あとで使うので、プログラムを消さないこと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74281" y="2220750"/>
            <a:ext cx="249147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100, hello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が表示される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A7D35F-2CCE-4E80-9CD1-4E91F12F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8" y="1560484"/>
            <a:ext cx="4997851" cy="373703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C33166-F7A4-4CBC-77C2-03BDD429ED87}"/>
              </a:ext>
            </a:extLst>
          </p:cNvPr>
          <p:cNvSpPr/>
          <p:nvPr/>
        </p:nvSpPr>
        <p:spPr>
          <a:xfrm>
            <a:off x="321845" y="603318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340922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371E36C-DE72-4120-AFA7-327F1CC1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F7CC82-08CE-4E1E-8072-28EB4BD5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57" y="1678298"/>
            <a:ext cx="8563514" cy="39901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77403F-0459-40C2-8610-4477E2996C2C}"/>
              </a:ext>
            </a:extLst>
          </p:cNvPr>
          <p:cNvSpPr txBox="1"/>
          <p:nvPr/>
        </p:nvSpPr>
        <p:spPr>
          <a:xfrm>
            <a:off x="105621" y="922020"/>
            <a:ext cx="89545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型変数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は、毎回「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Object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」と書けば大丈夫ですか？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いいえ。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・プログラムが分かりにくくなる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・不便になる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型変数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には、なるべく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具体的なクラス名を書いた方がよい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です．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104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10-2. Java </a:t>
            </a:r>
            <a:r>
              <a:rPr lang="ja-JP" altLang="en-US" dirty="0"/>
              <a:t>の基本データ型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5032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38172-110D-44E8-ACF4-2DB0AC15CFFE}"/>
              </a:ext>
            </a:extLst>
          </p:cNvPr>
          <p:cNvSpPr txBox="1"/>
          <p:nvPr/>
        </p:nvSpPr>
        <p:spPr>
          <a:xfrm>
            <a:off x="687852" y="869132"/>
            <a:ext cx="728802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配列</a:t>
            </a:r>
            <a:endParaRPr kumimoji="1"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に属する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</a:p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Java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の標準機能のクラスは，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String, </a:t>
            </a:r>
            <a:r>
              <a:rPr kumimoji="1"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ArrayList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HashMap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クラスなど多種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C0052-AEEA-4AF7-ABF4-28D076C1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のデータの種類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206C79-242F-453B-8F11-AE1F2884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60633D6A-F6FD-4154-9FB7-448455E0DC97}"/>
              </a:ext>
            </a:extLst>
          </p:cNvPr>
          <p:cNvGraphicFramePr>
            <a:graphicFrameLocks noGrp="1"/>
          </p:cNvGraphicFramePr>
          <p:nvPr/>
        </p:nvGraphicFramePr>
        <p:xfrm>
          <a:off x="1593331" y="1367915"/>
          <a:ext cx="607453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845">
                  <a:extLst>
                    <a:ext uri="{9D8B030D-6E8A-4147-A177-3AD203B41FA5}">
                      <a16:colId xmlns:a16="http://schemas.microsoft.com/office/drawing/2014/main" val="3666770419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2054342290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1322073426"/>
                    </a:ext>
                  </a:extLst>
                </a:gridCol>
              </a:tblGrid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データの種類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C00000"/>
                          </a:solidFill>
                        </a:rPr>
                        <a:t>基本データ型</a:t>
                      </a:r>
                      <a:endParaRPr kumimoji="1" lang="ja-JP" altLang="en-US" sz="2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サイズ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10796"/>
                  </a:ext>
                </a:extLst>
              </a:tr>
              <a:tr h="358549">
                <a:tc rowSpan="4"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byte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8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73149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short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5852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int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41154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long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878168"/>
                  </a:ext>
                </a:extLst>
              </a:tr>
              <a:tr h="358549">
                <a:tc rowSpan="2">
                  <a:txBody>
                    <a:bodyPr/>
                    <a:lstStyle/>
                    <a:p>
                      <a:r>
                        <a:rPr kumimoji="1" lang="ja-JP" altLang="en-US" sz="2000" dirty="0"/>
                        <a:t>浮動小数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float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26560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double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17248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文字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char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003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true/false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err="1"/>
                        <a:t>boolean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45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3441C-EAB8-486C-B238-C8378BB5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 の</a:t>
            </a:r>
            <a:r>
              <a:rPr lang="ja-JP" altLang="en-US" dirty="0"/>
              <a:t>コレクションは、オブジェクトのコレクション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FA359-6C85-4F60-9402-AF3B5BB8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3979"/>
            <a:ext cx="8461208" cy="4815439"/>
          </a:xfrm>
        </p:spPr>
        <p:txBody>
          <a:bodyPr/>
          <a:lstStyle/>
          <a:p>
            <a:r>
              <a:rPr lang="en-US" altLang="ja-JP" dirty="0"/>
              <a:t>Java </a:t>
            </a:r>
            <a:r>
              <a:rPr lang="ja-JP" altLang="en-US" dirty="0"/>
              <a:t>では「</a:t>
            </a: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」というものは</a:t>
            </a:r>
            <a:r>
              <a:rPr lang="ja-JP" altLang="en-US" b="1" u="sng" dirty="0">
                <a:solidFill>
                  <a:srgbClr val="FF0000"/>
                </a:solidFill>
              </a:rPr>
              <a:t>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&lt;int&gt; </a:t>
            </a:r>
            <a:r>
              <a:rPr lang="ja-JP" altLang="en-US" b="1" dirty="0"/>
              <a:t>など</a:t>
            </a:r>
            <a:r>
              <a:rPr lang="ja-JP" altLang="en-US" dirty="0"/>
              <a:t>はない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AEF08F-0EA4-4CA4-A50A-FBE25202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5" name="表 6">
            <a:extLst>
              <a:ext uri="{FF2B5EF4-FFF2-40B4-BE49-F238E27FC236}">
                <a16:creationId xmlns:a16="http://schemas.microsoft.com/office/drawing/2014/main" id="{502333D0-22FE-4BA3-A877-9E8808B56A00}"/>
              </a:ext>
            </a:extLst>
          </p:cNvPr>
          <p:cNvGraphicFramePr>
            <a:graphicFrameLocks noGrp="1"/>
          </p:cNvGraphicFramePr>
          <p:nvPr/>
        </p:nvGraphicFramePr>
        <p:xfrm>
          <a:off x="1250431" y="3155316"/>
          <a:ext cx="607453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845">
                  <a:extLst>
                    <a:ext uri="{9D8B030D-6E8A-4147-A177-3AD203B41FA5}">
                      <a16:colId xmlns:a16="http://schemas.microsoft.com/office/drawing/2014/main" val="3666770419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2054342290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1322073426"/>
                    </a:ext>
                  </a:extLst>
                </a:gridCol>
              </a:tblGrid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データの種類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C00000"/>
                          </a:solidFill>
                        </a:rPr>
                        <a:t>基本データ型</a:t>
                      </a:r>
                      <a:endParaRPr kumimoji="1" lang="ja-JP" altLang="en-US" sz="2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サイズ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10796"/>
                  </a:ext>
                </a:extLst>
              </a:tr>
              <a:tr h="358549">
                <a:tc rowSpan="4"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byte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8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73149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short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5852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int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41154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long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878168"/>
                  </a:ext>
                </a:extLst>
              </a:tr>
              <a:tr h="358549">
                <a:tc rowSpan="2">
                  <a:txBody>
                    <a:bodyPr/>
                    <a:lstStyle/>
                    <a:p>
                      <a:r>
                        <a:rPr kumimoji="1" lang="ja-JP" altLang="en-US" sz="2000" dirty="0"/>
                        <a:t>浮動小数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float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26560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double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17248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文字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char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003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true/false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err="1"/>
                        <a:t>boolean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77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56269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のコレクションは、オブジェクトのコレクション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" y="1277346"/>
            <a:ext cx="9007670" cy="49339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35624" y="2037928"/>
            <a:ext cx="1457450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これは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5" y="3214973"/>
            <a:ext cx="8682253" cy="60954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728944" y="4170564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これは</a:t>
            </a:r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動かない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05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のラッパクラス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に</a:t>
            </a:r>
            <a:r>
              <a:rPr lang="ja-JP" altLang="en-US" b="1" u="sng" dirty="0"/>
              <a:t>対応した</a:t>
            </a:r>
            <a:r>
              <a:rPr lang="ja-JP" altLang="en-US" dirty="0"/>
              <a:t>クラス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24074" y="1528652"/>
            <a:ext cx="4859755" cy="5140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ラッパクラス</a:t>
            </a:r>
            <a:r>
              <a:rPr lang="ja-JP" altLang="en-US" sz="2400" dirty="0"/>
              <a:t>  </a:t>
            </a:r>
            <a:r>
              <a:rPr lang="ja-JP" altLang="en-US" sz="2400" b="1" dirty="0">
                <a:solidFill>
                  <a:srgbClr val="C00000"/>
                </a:solidFill>
              </a:rPr>
              <a:t>基本データ型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------------------------------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Boolean      	</a:t>
            </a:r>
            <a:r>
              <a:rPr lang="en-US" altLang="ja-JP" sz="2400" dirty="0" err="1"/>
              <a:t>boolean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Character   	char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Byte            	byte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Short          	short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Integer        	</a:t>
            </a:r>
            <a:r>
              <a:rPr lang="en-US" altLang="ja-JP" sz="2400" dirty="0" err="1"/>
              <a:t>int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Long           	long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Float           	float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/>
              <a:t>Double     	double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01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の基本データ型</a:t>
            </a:r>
            <a:r>
              <a:rPr lang="ja-JP" altLang="en-US" dirty="0"/>
              <a:t>のそれぞれに，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en-US" altLang="ja-JP" dirty="0"/>
              <a:t>Java </a:t>
            </a:r>
            <a:r>
              <a:rPr lang="ja-JP" altLang="en-US" dirty="0"/>
              <a:t>では「</a:t>
            </a: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」というものは</a:t>
            </a:r>
            <a:r>
              <a:rPr lang="ja-JP" altLang="en-US" b="1" u="sng" dirty="0">
                <a:solidFill>
                  <a:srgbClr val="FF0000"/>
                </a:solidFill>
              </a:rPr>
              <a:t>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&lt;int&gt; </a:t>
            </a:r>
            <a:r>
              <a:rPr lang="ja-JP" altLang="en-US" dirty="0"/>
              <a:t>はない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」で</a:t>
            </a:r>
            <a:r>
              <a:rPr lang="ja-JP" altLang="en-US" b="1" u="sng" dirty="0">
                <a:solidFill>
                  <a:srgbClr val="FF0000"/>
                </a:solidFill>
              </a:rPr>
              <a:t>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&lt;Integer&gt; </a:t>
            </a:r>
            <a:r>
              <a:rPr lang="ja-JP" altLang="en-US" dirty="0"/>
              <a:t>で代用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lang="ja-JP" altLang="en-US" dirty="0"/>
              <a:t>として，</a:t>
            </a:r>
            <a:r>
              <a:rPr lang="en-US" altLang="ja-JP" b="1" dirty="0" err="1"/>
              <a:t>ArrayList</a:t>
            </a:r>
            <a:r>
              <a:rPr lang="ja-JP" altLang="en-US" dirty="0" err="1"/>
              <a:t>，</a:t>
            </a:r>
            <a:r>
              <a:rPr lang="en-US" altLang="ja-JP" b="1" dirty="0"/>
              <a:t>HashMap</a:t>
            </a:r>
            <a:r>
              <a:rPr lang="en-US" altLang="ja-JP" dirty="0"/>
              <a:t> </a:t>
            </a:r>
            <a:r>
              <a:rPr lang="ja-JP" altLang="en-US" dirty="0"/>
              <a:t>など，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を扱うための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en-US" altLang="ja-JP" dirty="0"/>
              <a:t>Java 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コレクションのクラス</a:t>
            </a:r>
            <a:r>
              <a:rPr lang="ja-JP" altLang="en-US" dirty="0"/>
              <a:t>の基礎は，</a:t>
            </a:r>
            <a:r>
              <a:rPr lang="ja-JP" altLang="en-US" b="1" dirty="0">
                <a:solidFill>
                  <a:srgbClr val="C00000"/>
                </a:solidFill>
              </a:rPr>
              <a:t>ジェネリクス</a:t>
            </a:r>
            <a:r>
              <a:rPr lang="ja-JP" altLang="en-US" dirty="0"/>
              <a:t>である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73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3441C-EAB8-486C-B238-C8378BB5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0812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 の</a:t>
            </a:r>
            <a:r>
              <a:rPr lang="ja-JP" altLang="en-US" dirty="0"/>
              <a:t>コレクションは、オブジェクトのコレクション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FA359-6C85-4F60-9402-AF3B5BB8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18259"/>
            <a:ext cx="8461208" cy="4861159"/>
          </a:xfrm>
        </p:spPr>
        <p:txBody>
          <a:bodyPr/>
          <a:lstStyle/>
          <a:p>
            <a:r>
              <a:rPr lang="en-US" altLang="ja-JP" dirty="0"/>
              <a:t>Java </a:t>
            </a:r>
            <a:r>
              <a:rPr lang="ja-JP" altLang="en-US" dirty="0"/>
              <a:t>では「</a:t>
            </a: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」というものは</a:t>
            </a:r>
            <a:r>
              <a:rPr lang="ja-JP" altLang="en-US" b="1" u="sng" dirty="0">
                <a:solidFill>
                  <a:srgbClr val="FF0000"/>
                </a:solidFill>
              </a:rPr>
              <a:t>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&lt;int&gt; </a:t>
            </a:r>
            <a:r>
              <a:rPr lang="ja-JP" altLang="en-US" dirty="0"/>
              <a:t>はない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」で</a:t>
            </a:r>
            <a:r>
              <a:rPr lang="ja-JP" altLang="en-US" b="1" u="sng" dirty="0">
                <a:solidFill>
                  <a:srgbClr val="FF0000"/>
                </a:solidFill>
              </a:rPr>
              <a:t>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&lt;Integer&gt; </a:t>
            </a:r>
            <a:r>
              <a:rPr lang="ja-JP" altLang="en-US" dirty="0"/>
              <a:t>で代用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AEF08F-0EA4-4CA4-A50A-FBE25202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791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10-3. Java </a:t>
            </a:r>
            <a:r>
              <a:rPr lang="ja-JP" altLang="en-US" dirty="0"/>
              <a:t>のジェネリクス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5689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55AA82-4236-4BD5-9E06-C3F210F2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のジェネリクスとは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6BB9AB-9BDD-4C78-AAF2-ACE4ACCE5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クラス名の後</a:t>
            </a:r>
            <a:r>
              <a:rPr kumimoji="1" lang="ja-JP" altLang="en-US" dirty="0"/>
              <a:t>に「</a:t>
            </a:r>
            <a:r>
              <a:rPr kumimoji="1" lang="en-US" altLang="ja-JP" b="1" dirty="0"/>
              <a:t>&lt;</a:t>
            </a:r>
            <a:r>
              <a:rPr kumimoji="1" lang="ja-JP" altLang="en-US" b="1" dirty="0"/>
              <a:t>クラス名</a:t>
            </a:r>
            <a:r>
              <a:rPr kumimoji="1" lang="en-US" altLang="ja-JP" b="1" dirty="0"/>
              <a:t>&gt;</a:t>
            </a:r>
            <a:r>
              <a:rPr kumimoji="1" lang="ja-JP" altLang="en-US" dirty="0"/>
              <a:t>」を</a:t>
            </a:r>
            <a:r>
              <a:rPr kumimoji="1" lang="ja-JP" altLang="en-US" b="1" dirty="0"/>
              <a:t>指定</a:t>
            </a:r>
            <a:r>
              <a:rPr kumimoji="1" lang="ja-JP" altLang="en-US" dirty="0"/>
              <a:t>して、</a:t>
            </a:r>
            <a:r>
              <a:rPr kumimoji="1" lang="ja-JP" altLang="en-US" b="1" dirty="0"/>
              <a:t>種々の制限</a:t>
            </a:r>
            <a:r>
              <a:rPr kumimoji="1" lang="ja-JP" altLang="en-US" dirty="0"/>
              <a:t>などができる機能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b="1" dirty="0" err="1"/>
              <a:t>ArrayList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は，コレクションのクラス．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 err="1"/>
              <a:t>ArrayList</a:t>
            </a:r>
            <a:r>
              <a:rPr lang="en-US" altLang="ja-JP" b="1" dirty="0"/>
              <a:t>&lt;Integer&gt; </a:t>
            </a:r>
            <a:r>
              <a:rPr lang="ja-JP" altLang="en-US" dirty="0"/>
              <a:t>は，</a:t>
            </a:r>
            <a:r>
              <a:rPr kumimoji="1" lang="en-US" altLang="ja-JP" u="sng" dirty="0"/>
              <a:t>m </a:t>
            </a:r>
            <a:r>
              <a:rPr kumimoji="1" lang="ja-JP" altLang="en-US" u="sng" dirty="0" err="1"/>
              <a:t>には</a:t>
            </a:r>
            <a:r>
              <a:rPr lang="ja-JP" altLang="en-US" b="1" u="sng" dirty="0"/>
              <a:t>整数しか入れないという制限</a:t>
            </a:r>
            <a:endParaRPr kumimoji="1"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6DCF1-7CEC-4785-BD88-5CEAB0A8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44E0A88-5D94-4B78-BB53-4E620F1D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7046"/>
            <a:ext cx="9007670" cy="4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1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</a:t>
            </a:r>
            <a:r>
              <a:rPr lang="ja-JP" altLang="en-US" dirty="0"/>
              <a:t>のオブジェクトの生成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66557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b="1" u="sng" dirty="0">
                <a:solidFill>
                  <a:srgbClr val="FF0000"/>
                </a:solidFill>
              </a:rPr>
              <a:t>を生成する </a:t>
            </a:r>
            <a:r>
              <a:rPr lang="en-US" altLang="ja-JP" dirty="0"/>
              <a:t>Java </a:t>
            </a:r>
            <a:r>
              <a:rPr lang="ja-JP" altLang="en-US" dirty="0"/>
              <a:t>プログラム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このとき，次の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を使うことにする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-79654" y="1216482"/>
            <a:ext cx="4234296" cy="11938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3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a   1        2 </a:t>
            </a:r>
            <a:r>
              <a:rPr lang="ja-JP" altLang="en-US" sz="2400" b="1" dirty="0">
                <a:latin typeface="Arial" panose="020B0604020202020204" pitchFamily="34" charset="0"/>
              </a:rPr>
              <a:t>  </a:t>
            </a:r>
            <a:r>
              <a:rPr lang="en-US" altLang="ja-JP" sz="2400" b="1" dirty="0">
                <a:latin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      b   "xx"   "</a:t>
            </a:r>
            <a:r>
              <a:rPr lang="en-US" altLang="ja-JP" sz="2400" b="1" dirty="0" err="1">
                <a:latin typeface="Arial" panose="020B0604020202020204" pitchFamily="34" charset="0"/>
              </a:rPr>
              <a:t>yy</a:t>
            </a:r>
            <a:r>
              <a:rPr lang="en-US" altLang="ja-JP" sz="2400" b="1" dirty="0">
                <a:latin typeface="Arial" panose="020B0604020202020204" pitchFamily="34" charset="0"/>
              </a:rPr>
              <a:t>"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07659" y="1793876"/>
            <a:ext cx="1864570" cy="324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07658" y="2203450"/>
            <a:ext cx="1864571" cy="3406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816110" y="1785468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813252" y="2211543"/>
            <a:ext cx="2858" cy="33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50316" y="2614477"/>
            <a:ext cx="27751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s          e  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69197" y="4547124"/>
            <a:ext cx="4234296" cy="1193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  </a:t>
            </a:r>
            <a:r>
              <a:rPr lang="ja-JP" altLang="en-US" dirty="0">
                <a:latin typeface="Arial" panose="020B0604020202020204" pitchFamily="34" charset="0"/>
              </a:rPr>
              <a:t>クラス名 </a:t>
            </a:r>
            <a:r>
              <a:rPr lang="en-US" altLang="ja-JP" b="1" dirty="0">
                <a:latin typeface="Arial" panose="020B0604020202020204" pitchFamily="34" charset="0"/>
              </a:rPr>
              <a:t>Pair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  </a:t>
            </a:r>
            <a:r>
              <a:rPr lang="ja-JP" altLang="en-US" dirty="0">
                <a:latin typeface="Arial" panose="020B0604020202020204" pitchFamily="34" charset="0"/>
              </a:rPr>
              <a:t>属性 </a:t>
            </a:r>
            <a:r>
              <a:rPr lang="en-US" altLang="ja-JP" dirty="0">
                <a:latin typeface="Arial" panose="020B0604020202020204" pitchFamily="34" charset="0"/>
              </a:rPr>
              <a:t>s, e</a:t>
            </a:r>
            <a:endParaRPr lang="ja-JP" altLang="en-US" b="1" dirty="0">
              <a:latin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75" y="1864301"/>
            <a:ext cx="5532499" cy="61647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434" y="4661684"/>
            <a:ext cx="3907479" cy="2158626"/>
          </a:xfrm>
          <a:prstGeom prst="rect">
            <a:avLst/>
          </a:prstGeom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226378" y="3058174"/>
            <a:ext cx="7351563" cy="1193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rial" panose="020B0604020202020204" pitchFamily="34" charset="0"/>
              </a:rPr>
              <a:t>さまざまなクラスのオブジェクトが入る．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</a:rPr>
              <a:t>s </a:t>
            </a:r>
            <a:r>
              <a:rPr lang="ja-JP" altLang="en-US" dirty="0">
                <a:latin typeface="Arial" panose="020B0604020202020204" pitchFamily="34" charset="0"/>
              </a:rPr>
              <a:t>と </a:t>
            </a:r>
            <a:r>
              <a:rPr lang="en-US" altLang="ja-JP" dirty="0">
                <a:latin typeface="Arial" panose="020B0604020202020204" pitchFamily="34" charset="0"/>
              </a:rPr>
              <a:t>e </a:t>
            </a:r>
            <a:r>
              <a:rPr lang="ja-JP" altLang="en-US" dirty="0">
                <a:latin typeface="Arial" panose="020B0604020202020204" pitchFamily="34" charset="0"/>
              </a:rPr>
              <a:t>のクラスは同じに</a:t>
            </a:r>
            <a:r>
              <a:rPr lang="ja-JP" altLang="en-US" b="1" dirty="0">
                <a:latin typeface="Arial" panose="020B0604020202020204" pitchFamily="34" charset="0"/>
              </a:rPr>
              <a:t>制限</a:t>
            </a:r>
            <a:r>
              <a:rPr lang="ja-JP" altLang="en-US" dirty="0">
                <a:latin typeface="Arial" panose="020B0604020202020204" pitchFamily="34" charset="0"/>
              </a:rPr>
              <a:t>したい．</a:t>
            </a:r>
            <a:endParaRPr lang="en-US" altLang="ja-JP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20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164540-620A-4FEE-81AC-D1F7644E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198619"/>
            <a:ext cx="8461208" cy="1980799"/>
          </a:xfrm>
        </p:spPr>
        <p:txBody>
          <a:bodyPr/>
          <a:lstStyle/>
          <a:p>
            <a:pPr lvl="1"/>
            <a:r>
              <a:rPr lang="ja-JP" altLang="en-US" sz="2800" dirty="0"/>
              <a:t>クラス定義で「</a:t>
            </a:r>
            <a:r>
              <a:rPr lang="en-US" altLang="ja-JP" sz="2800" b="1" dirty="0"/>
              <a:t>class Pair&lt;T&gt;</a:t>
            </a:r>
            <a:r>
              <a:rPr lang="ja-JP" altLang="en-US" sz="2800" dirty="0"/>
              <a:t>」のような書き方ができる．</a:t>
            </a:r>
            <a:endParaRPr lang="en-US" altLang="ja-JP" sz="2800" dirty="0"/>
          </a:p>
          <a:p>
            <a:pPr lvl="1"/>
            <a:r>
              <a:rPr lang="ja-JP" altLang="en-US" sz="2800" dirty="0"/>
              <a:t>このとき、コンストラクタで「</a:t>
            </a:r>
            <a:r>
              <a:rPr lang="en-US" altLang="ja-JP" sz="2800" b="1" dirty="0"/>
              <a:t>new Pair&lt;Integer&gt;</a:t>
            </a:r>
            <a:r>
              <a:rPr lang="ja-JP" altLang="en-US" sz="2800" dirty="0"/>
              <a:t>」のような書き方ができる．</a:t>
            </a:r>
            <a:endParaRPr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301A59-DA22-42DA-8A61-BB31C0C7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48CA86-393D-43C9-82D5-554E4107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14" y="644893"/>
            <a:ext cx="5558049" cy="30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5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36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/>
              <a:t>ジェネリクス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2911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5" y="992519"/>
            <a:ext cx="7782630" cy="512470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97369" y="3123298"/>
            <a:ext cx="5493262" cy="13589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表示を確認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8473" y="79748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299" y="876171"/>
            <a:ext cx="2543194" cy="208599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A13EC9-E0C3-5753-AED5-F750A0A26141}"/>
              </a:ext>
            </a:extLst>
          </p:cNvPr>
          <p:cNvSpPr/>
          <p:nvPr/>
        </p:nvSpPr>
        <p:spPr>
          <a:xfrm>
            <a:off x="198473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394318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3" y="889806"/>
            <a:ext cx="5982003" cy="529203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31198" y="3747413"/>
            <a:ext cx="5493262" cy="13589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表示を確認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8473" y="79748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92" y="551752"/>
            <a:ext cx="2390792" cy="319566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917299" y="2682938"/>
            <a:ext cx="3839028" cy="1064475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392086" y="5140174"/>
            <a:ext cx="1937657" cy="545479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30A9E5-DE2E-4926-BEE4-5D202CD28F16}"/>
              </a:ext>
            </a:extLst>
          </p:cNvPr>
          <p:cNvSpPr/>
          <p:nvPr/>
        </p:nvSpPr>
        <p:spPr>
          <a:xfrm>
            <a:off x="198473" y="621166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995970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の基本データ型</a:t>
            </a:r>
            <a:r>
              <a:rPr lang="ja-JP" altLang="en-US" dirty="0"/>
              <a:t>のそれぞれに，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en-US" altLang="ja-JP" dirty="0"/>
              <a:t>Java </a:t>
            </a:r>
            <a:r>
              <a:rPr lang="ja-JP" altLang="en-US" dirty="0"/>
              <a:t>では「</a:t>
            </a:r>
            <a:r>
              <a:rPr lang="ja-JP" altLang="en-US" b="1" dirty="0">
                <a:solidFill>
                  <a:srgbClr val="C00000"/>
                </a:solidFill>
              </a:rPr>
              <a:t>基本データ型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」というものは</a:t>
            </a:r>
            <a:r>
              <a:rPr lang="ja-JP" altLang="en-US" b="1" u="sng" dirty="0">
                <a:solidFill>
                  <a:srgbClr val="FF0000"/>
                </a:solidFill>
              </a:rPr>
              <a:t>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&lt;int&gt; </a:t>
            </a:r>
            <a:r>
              <a:rPr lang="ja-JP" altLang="en-US" dirty="0"/>
              <a:t>はない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>
                <a:solidFill>
                  <a:srgbClr val="C00000"/>
                </a:solidFill>
              </a:rPr>
              <a:t>ラッパクラス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」で</a:t>
            </a:r>
            <a:r>
              <a:rPr lang="ja-JP" altLang="en-US" b="1" u="sng" dirty="0">
                <a:solidFill>
                  <a:srgbClr val="FF0000"/>
                </a:solidFill>
              </a:rPr>
              <a:t>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 err="1"/>
              <a:t>ArrayList</a:t>
            </a:r>
            <a:r>
              <a:rPr lang="en-US" altLang="ja-JP" b="1" dirty="0"/>
              <a:t>&lt;Integer&gt; </a:t>
            </a:r>
            <a:r>
              <a:rPr lang="ja-JP" altLang="en-US" dirty="0"/>
              <a:t>で代用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en-US" altLang="ja-JP" b="1" u="sng" dirty="0">
                <a:solidFill>
                  <a:srgbClr val="FF0000"/>
                </a:solidFill>
              </a:rPr>
              <a:t>Java </a:t>
            </a:r>
            <a:r>
              <a:rPr lang="ja-JP" altLang="en-US" b="1" u="sng" dirty="0">
                <a:solidFill>
                  <a:srgbClr val="FF0000"/>
                </a:solidFill>
              </a:rPr>
              <a:t>の標準機能</a:t>
            </a:r>
            <a:r>
              <a:rPr lang="ja-JP" altLang="en-US" dirty="0"/>
              <a:t>として，</a:t>
            </a:r>
            <a:r>
              <a:rPr lang="en-US" altLang="ja-JP" b="1" dirty="0" err="1"/>
              <a:t>ArrayList</a:t>
            </a:r>
            <a:r>
              <a:rPr lang="ja-JP" altLang="en-US" dirty="0" err="1"/>
              <a:t>，</a:t>
            </a:r>
            <a:r>
              <a:rPr lang="en-US" altLang="ja-JP" b="1" dirty="0"/>
              <a:t>HashMap</a:t>
            </a:r>
            <a:r>
              <a:rPr lang="en-US" altLang="ja-JP" dirty="0"/>
              <a:t> </a:t>
            </a:r>
            <a:r>
              <a:rPr lang="ja-JP" altLang="en-US" dirty="0"/>
              <a:t>など，</a:t>
            </a:r>
            <a:r>
              <a:rPr lang="ja-JP" altLang="en-US" b="1" dirty="0">
                <a:solidFill>
                  <a:srgbClr val="C00000"/>
                </a:solidFill>
              </a:rPr>
              <a:t>コレクション</a:t>
            </a:r>
            <a:r>
              <a:rPr lang="ja-JP" altLang="en-US" dirty="0"/>
              <a:t>を扱うための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en-US" altLang="ja-JP" dirty="0"/>
              <a:t>Java 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コレクションのクラス</a:t>
            </a:r>
            <a:r>
              <a:rPr lang="ja-JP" altLang="en-US" dirty="0"/>
              <a:t>の基礎は，</a:t>
            </a:r>
            <a:r>
              <a:rPr lang="ja-JP" altLang="en-US" b="1" dirty="0">
                <a:solidFill>
                  <a:srgbClr val="C00000"/>
                </a:solidFill>
              </a:rPr>
              <a:t>ジェネリクス</a:t>
            </a:r>
            <a:r>
              <a:rPr lang="ja-JP" altLang="en-US" dirty="0"/>
              <a:t>である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650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37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33505"/>
              </p:ext>
            </p:extLst>
          </p:nvPr>
        </p:nvGraphicFramePr>
        <p:xfrm>
          <a:off x="897470" y="1007276"/>
          <a:ext cx="6987364" cy="254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239680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</a:t>
                      </a:r>
                      <a:r>
                        <a:rPr kumimoji="1" lang="ja-JP" altLang="en-US" sz="2400" dirty="0"/>
                        <a:t> のコレクション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の基本データ型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ジェネリクス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54198" y="3878962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54198" y="4557276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188D0-2E33-4473-8721-6F55D0CB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10-1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C4309-95CE-4DC0-94EB-3FDF5663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java.util.ArrayList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java.util.Iterator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ArrayList</a:t>
            </a:r>
            <a:r>
              <a:rPr lang="en-US" altLang="ja-JP" dirty="0"/>
              <a:t>&lt;String&gt; m = new </a:t>
            </a:r>
            <a:r>
              <a:rPr lang="en-US" altLang="ja-JP" dirty="0" err="1"/>
              <a:t>ArrayList</a:t>
            </a:r>
            <a:r>
              <a:rPr lang="en-US" altLang="ja-JP" dirty="0"/>
              <a:t>&lt;String&gt;();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("15");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("8");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("6");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("32");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("23");</a:t>
            </a:r>
          </a:p>
          <a:p>
            <a:pPr marL="0" indent="0">
              <a:buNone/>
            </a:pPr>
            <a:r>
              <a:rPr lang="en-US" altLang="ja-JP" dirty="0"/>
              <a:t>      for(String s : m) {</a:t>
            </a:r>
          </a:p>
          <a:p>
            <a:pPr marL="0" indent="0">
              <a:buNone/>
            </a:pPr>
            <a:r>
              <a:rPr lang="ja-JP" altLang="en-US" dirty="0"/>
              <a:t>  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(s);</a:t>
            </a:r>
          </a:p>
          <a:p>
            <a:pPr marL="0" indent="0">
              <a:buNone/>
            </a:pPr>
            <a:r>
              <a:rPr lang="en-US" altLang="ja-JP" dirty="0"/>
              <a:t>     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DD11-82C7-400E-9FEF-AF2CB970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62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188D0-2E33-4473-8721-6F55D0CB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10-1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C4309-95CE-4DC0-94EB-3FDF5663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java.util.ArrayList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r>
              <a:rPr lang="en-US" altLang="ja-JP" dirty="0"/>
              <a:t>import </a:t>
            </a:r>
            <a:r>
              <a:rPr lang="en-US" altLang="ja-JP" dirty="0" err="1"/>
              <a:t>java.util.Iterator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ArrayList</a:t>
            </a:r>
            <a:r>
              <a:rPr lang="en-US" altLang="ja-JP" dirty="0"/>
              <a:t>&lt;Integer&gt; m = new </a:t>
            </a:r>
            <a:r>
              <a:rPr lang="en-US" altLang="ja-JP" dirty="0" err="1"/>
              <a:t>ArrayList</a:t>
            </a:r>
            <a:r>
              <a:rPr lang="en-US" altLang="ja-JP" dirty="0"/>
              <a:t>&lt;Integer&gt;();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(100);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(200);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(300);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(400);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m.add</a:t>
            </a:r>
            <a:r>
              <a:rPr lang="en-US" altLang="ja-JP" dirty="0"/>
              <a:t>(500);</a:t>
            </a:r>
          </a:p>
          <a:p>
            <a:pPr marL="0" indent="0">
              <a:buNone/>
            </a:pPr>
            <a:r>
              <a:rPr lang="en-US" altLang="ja-JP" dirty="0"/>
              <a:t>      for(Integer s : m)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(s);</a:t>
            </a:r>
          </a:p>
          <a:p>
            <a:pPr marL="0" indent="0">
              <a:buNone/>
            </a:pPr>
            <a:r>
              <a:rPr lang="en-US" altLang="ja-JP" dirty="0"/>
              <a:t>      }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DD11-82C7-400E-9FEF-AF2CB970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091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188D0-2E33-4473-8721-6F55D0CB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10-3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EC4309-95CE-4DC0-94EB-3FDF5663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Pair&lt;T&gt; {</a:t>
            </a:r>
          </a:p>
          <a:p>
            <a:pPr marL="0" indent="0">
              <a:buNone/>
            </a:pPr>
            <a:r>
              <a:rPr lang="en-US" altLang="ja-JP" dirty="0"/>
              <a:t>  T s;</a:t>
            </a:r>
          </a:p>
          <a:p>
            <a:pPr marL="0" indent="0">
              <a:buNone/>
            </a:pPr>
            <a:r>
              <a:rPr lang="en-US" altLang="ja-JP" dirty="0"/>
              <a:t>  T e;</a:t>
            </a:r>
          </a:p>
          <a:p>
            <a:pPr marL="0" indent="0">
              <a:buNone/>
            </a:pPr>
            <a:r>
              <a:rPr lang="en-US" altLang="ja-JP" dirty="0"/>
              <a:t>  public Pair(T s, T e) {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this.s</a:t>
            </a:r>
            <a:r>
              <a:rPr lang="en-US" altLang="ja-JP" dirty="0"/>
              <a:t> = s;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this.e</a:t>
            </a:r>
            <a:r>
              <a:rPr lang="en-US" altLang="ja-JP" dirty="0"/>
              <a:t> = e;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  public void print() {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(s);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(e);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pPr marL="0" indent="0">
              <a:buNone/>
            </a:pPr>
            <a:r>
              <a:rPr lang="en-US" altLang="ja-JP" dirty="0"/>
              <a:t>public class </a:t>
            </a:r>
            <a:r>
              <a:rPr lang="en-US" altLang="ja-JP" dirty="0" err="1"/>
              <a:t>YourClassNameHere</a:t>
            </a:r>
            <a:r>
              <a:rPr lang="en-US" altLang="ja-JP" dirty="0"/>
              <a:t> {</a:t>
            </a:r>
          </a:p>
          <a:p>
            <a:pPr marL="0" indent="0">
              <a:buNone/>
            </a:pPr>
            <a:r>
              <a:rPr lang="en-US" altLang="ja-JP" dirty="0"/>
              <a:t>  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  Pair a = new Pair&lt;Integer&gt;(1, 2);</a:t>
            </a:r>
          </a:p>
          <a:p>
            <a:pPr marL="0" indent="0">
              <a:buNone/>
            </a:pPr>
            <a:r>
              <a:rPr lang="en-US" altLang="ja-JP" dirty="0"/>
              <a:t>      Pair b = new Pair&lt;String&gt;("xx", "</a:t>
            </a:r>
            <a:r>
              <a:rPr lang="en-US" altLang="ja-JP" dirty="0" err="1"/>
              <a:t>yy</a:t>
            </a:r>
            <a:r>
              <a:rPr lang="en-US" altLang="ja-JP" dirty="0"/>
              <a:t>");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a.print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b.print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DD11-82C7-400E-9FEF-AF2CB970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57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748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10-1. Java </a:t>
            </a:r>
            <a:r>
              <a:rPr lang="ja-JP" altLang="en-US" dirty="0"/>
              <a:t>のコレクション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1926</Words>
  <Application>Microsoft Office PowerPoint</Application>
  <PresentationFormat>画面に合わせる (4:3)</PresentationFormat>
  <Paragraphs>403</Paragraphs>
  <Slides>42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7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全体まとめ</vt:lpstr>
      <vt:lpstr>アウトライン</vt:lpstr>
      <vt:lpstr>Java Tutor の起動</vt:lpstr>
      <vt:lpstr>Java Tutor でのプログラム実行手順</vt:lpstr>
      <vt:lpstr>Java Tutor 使用上の注意点①</vt:lpstr>
      <vt:lpstr>Java Tutor 使用上の注意点②</vt:lpstr>
      <vt:lpstr>10-1. Java のコレクション</vt:lpstr>
      <vt:lpstr>コレクションとは</vt:lpstr>
      <vt:lpstr>リスト (List) とは</vt:lpstr>
      <vt:lpstr>add メソッドは、要素の挿入</vt:lpstr>
      <vt:lpstr>演習</vt:lpstr>
      <vt:lpstr>PowerPoint プレゼンテーション</vt:lpstr>
      <vt:lpstr>PowerPoint プレゼンテーション</vt:lpstr>
      <vt:lpstr>Java でのコレクションの使い方</vt:lpstr>
      <vt:lpstr>演習</vt:lpstr>
      <vt:lpstr>PowerPoint プレゼンテーション</vt:lpstr>
      <vt:lpstr>PowerPoint プレゼンテーション</vt:lpstr>
      <vt:lpstr>クラス階層のイメージ</vt:lpstr>
      <vt:lpstr>演習</vt:lpstr>
      <vt:lpstr>PowerPoint プレゼンテーション</vt:lpstr>
      <vt:lpstr>PowerPoint プレゼンテーション</vt:lpstr>
      <vt:lpstr>PowerPoint プレゼンテーション</vt:lpstr>
      <vt:lpstr>10-2. Java の基本データ型</vt:lpstr>
      <vt:lpstr>Java のデータの種類</vt:lpstr>
      <vt:lpstr>Java のコレクションは、オブジェクトのコレクション</vt:lpstr>
      <vt:lpstr>Java のコレクションは、オブジェクトのコレクション</vt:lpstr>
      <vt:lpstr>Java のラッパクラス</vt:lpstr>
      <vt:lpstr>Java のコレクションは、オブジェクトのコレクション</vt:lpstr>
      <vt:lpstr>10-3. Java のジェネリクス</vt:lpstr>
      <vt:lpstr>Java のジェネリクスとは</vt:lpstr>
      <vt:lpstr>Java のオブジェクトの生成</vt:lpstr>
      <vt:lpstr>PowerPoint プレゼンテーション</vt:lpstr>
      <vt:lpstr>演習</vt:lpstr>
      <vt:lpstr>PowerPoint プレゼンテーション</vt:lpstr>
      <vt:lpstr>PowerPoint プレゼンテーション</vt:lpstr>
      <vt:lpstr>全体まとめ</vt:lpstr>
      <vt:lpstr>関連ページ</vt:lpstr>
      <vt:lpstr>ソースコード 10-1</vt:lpstr>
      <vt:lpstr>ソースコード 10-1</vt:lpstr>
      <vt:lpstr>ソースコード 10-3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金子　邦彦</cp:lastModifiedBy>
  <cp:revision>132</cp:revision>
  <dcterms:created xsi:type="dcterms:W3CDTF">2019-11-02T00:06:04Z</dcterms:created>
  <dcterms:modified xsi:type="dcterms:W3CDTF">2024-12-03T13:06:42Z</dcterms:modified>
</cp:coreProperties>
</file>