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7"/>
  </p:notesMasterIdLst>
  <p:sldIdLst>
    <p:sldId id="589" r:id="rId2"/>
    <p:sldId id="1055" r:id="rId3"/>
    <p:sldId id="1322" r:id="rId4"/>
    <p:sldId id="814" r:id="rId5"/>
    <p:sldId id="815" r:id="rId6"/>
    <p:sldId id="1320" r:id="rId7"/>
    <p:sldId id="836" r:id="rId8"/>
    <p:sldId id="837" r:id="rId9"/>
    <p:sldId id="838" r:id="rId10"/>
    <p:sldId id="737" r:id="rId11"/>
    <p:sldId id="1353" r:id="rId12"/>
    <p:sldId id="419" r:id="rId13"/>
    <p:sldId id="824" r:id="rId14"/>
    <p:sldId id="594" r:id="rId15"/>
    <p:sldId id="848" r:id="rId16"/>
    <p:sldId id="850" r:id="rId17"/>
    <p:sldId id="851" r:id="rId18"/>
    <p:sldId id="649" r:id="rId19"/>
    <p:sldId id="650" r:id="rId20"/>
    <p:sldId id="1323" r:id="rId21"/>
    <p:sldId id="825" r:id="rId22"/>
    <p:sldId id="1050" r:id="rId23"/>
    <p:sldId id="1060" r:id="rId24"/>
    <p:sldId id="1061" r:id="rId25"/>
    <p:sldId id="1062" r:id="rId26"/>
    <p:sldId id="554" r:id="rId27"/>
    <p:sldId id="1324" r:id="rId28"/>
    <p:sldId id="678" r:id="rId29"/>
    <p:sldId id="820" r:id="rId30"/>
    <p:sldId id="1340" r:id="rId31"/>
    <p:sldId id="896" r:id="rId32"/>
    <p:sldId id="1341" r:id="rId33"/>
    <p:sldId id="908" r:id="rId34"/>
    <p:sldId id="1342" r:id="rId35"/>
    <p:sldId id="1343" r:id="rId36"/>
    <p:sldId id="1044" r:id="rId37"/>
    <p:sldId id="1045" r:id="rId38"/>
    <p:sldId id="1046" r:id="rId39"/>
    <p:sldId id="1248" r:id="rId40"/>
    <p:sldId id="1325" r:id="rId41"/>
    <p:sldId id="657" r:id="rId42"/>
    <p:sldId id="1347" r:id="rId43"/>
    <p:sldId id="1348" r:id="rId44"/>
    <p:sldId id="1303" r:id="rId45"/>
    <p:sldId id="1344" r:id="rId46"/>
    <p:sldId id="1350" r:id="rId47"/>
    <p:sldId id="1351" r:id="rId48"/>
    <p:sldId id="1352" r:id="rId49"/>
    <p:sldId id="1346" r:id="rId50"/>
    <p:sldId id="1326" r:id="rId51"/>
    <p:sldId id="1321" r:id="rId52"/>
    <p:sldId id="601" r:id="rId53"/>
    <p:sldId id="827" r:id="rId54"/>
    <p:sldId id="828" r:id="rId55"/>
    <p:sldId id="608" r:id="rId56"/>
    <p:sldId id="609" r:id="rId57"/>
    <p:sldId id="610" r:id="rId58"/>
    <p:sldId id="611" r:id="rId59"/>
    <p:sldId id="612" r:id="rId60"/>
    <p:sldId id="613" r:id="rId61"/>
    <p:sldId id="829" r:id="rId62"/>
    <p:sldId id="588" r:id="rId63"/>
    <p:sldId id="797" r:id="rId64"/>
    <p:sldId id="606" r:id="rId65"/>
    <p:sldId id="1354" r:id="rId66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01" autoAdjust="0"/>
    <p:restoredTop sz="94660"/>
  </p:normalViewPr>
  <p:slideViewPr>
    <p:cSldViewPr snapToGrid="0">
      <p:cViewPr varScale="1">
        <p:scale>
          <a:sx n="55" d="100"/>
          <a:sy n="55" d="100"/>
        </p:scale>
        <p:origin x="796" y="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-89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13" Type="http://schemas.openxmlformats.org/officeDocument/2006/relationships/image" Target="../media/image54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svg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6" Type="http://schemas.openxmlformats.org/officeDocument/2006/relationships/image" Target="../media/image47.sv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svg"/><Relationship Id="rId4" Type="http://schemas.openxmlformats.org/officeDocument/2006/relationships/image" Target="../media/image45.svg"/><Relationship Id="rId9" Type="http://schemas.openxmlformats.org/officeDocument/2006/relationships/image" Target="../media/image50.png"/><Relationship Id="rId14" Type="http://schemas.openxmlformats.org/officeDocument/2006/relationships/image" Target="../media/image5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13" Type="http://schemas.openxmlformats.org/officeDocument/2006/relationships/image" Target="../media/image54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svg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6" Type="http://schemas.openxmlformats.org/officeDocument/2006/relationships/image" Target="../media/image47.sv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svg"/><Relationship Id="rId4" Type="http://schemas.openxmlformats.org/officeDocument/2006/relationships/image" Target="../media/image45.svg"/><Relationship Id="rId9" Type="http://schemas.openxmlformats.org/officeDocument/2006/relationships/image" Target="../media/image50.png"/><Relationship Id="rId14" Type="http://schemas.openxmlformats.org/officeDocument/2006/relationships/image" Target="../media/image5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DB7504-8C9D-480F-B01A-7B86C15148E0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8202F129-EA9B-40F8-B18F-588579562295}">
      <dgm:prSet custT="1"/>
      <dgm:spPr/>
      <dgm:t>
        <a:bodyPr/>
        <a:lstStyle/>
        <a:p>
          <a:pPr>
            <a:defRPr b="1"/>
          </a:pPr>
          <a:r>
            <a:rPr lang="ja-JP" sz="2000"/>
            <a:t>それぞれ特徴がある</a:t>
          </a:r>
          <a:endParaRPr lang="en-US" sz="2000"/>
        </a:p>
      </dgm:t>
    </dgm:pt>
    <dgm:pt modelId="{372DD1B9-16B8-445B-B32B-2E23882D7C66}" type="parTrans" cxnId="{A625F3C1-A9A5-4796-93B2-D6D54696B05D}">
      <dgm:prSet/>
      <dgm:spPr/>
      <dgm:t>
        <a:bodyPr/>
        <a:lstStyle/>
        <a:p>
          <a:endParaRPr lang="en-US" sz="2000"/>
        </a:p>
      </dgm:t>
    </dgm:pt>
    <dgm:pt modelId="{B0B9515F-AE4D-4788-807D-CD571FD7C476}" type="sibTrans" cxnId="{A625F3C1-A9A5-4796-93B2-D6D54696B05D}">
      <dgm:prSet/>
      <dgm:spPr/>
      <dgm:t>
        <a:bodyPr/>
        <a:lstStyle/>
        <a:p>
          <a:endParaRPr lang="en-US" sz="2000"/>
        </a:p>
      </dgm:t>
    </dgm:pt>
    <dgm:pt modelId="{F7EC8854-BF7E-4087-AD29-BEEDE23F496E}">
      <dgm:prSet custT="1"/>
      <dgm:spPr/>
      <dgm:t>
        <a:bodyPr/>
        <a:lstStyle/>
        <a:p>
          <a:pPr>
            <a:defRPr b="1"/>
          </a:pPr>
          <a:r>
            <a:rPr lang="en-US" sz="2000"/>
            <a:t>Java		</a:t>
          </a:r>
        </a:p>
      </dgm:t>
    </dgm:pt>
    <dgm:pt modelId="{5FB077F3-6F90-4EC6-90CB-4563A1F8A56B}" type="parTrans" cxnId="{E1D4D9FE-42FF-4FD1-8EC8-EBAAB13D57EC}">
      <dgm:prSet/>
      <dgm:spPr/>
      <dgm:t>
        <a:bodyPr/>
        <a:lstStyle/>
        <a:p>
          <a:endParaRPr lang="en-US" sz="2000"/>
        </a:p>
      </dgm:t>
    </dgm:pt>
    <dgm:pt modelId="{31081002-9664-4860-91A1-3B0A1B9F4EE3}" type="sibTrans" cxnId="{E1D4D9FE-42FF-4FD1-8EC8-EBAAB13D57EC}">
      <dgm:prSet/>
      <dgm:spPr/>
      <dgm:t>
        <a:bodyPr/>
        <a:lstStyle/>
        <a:p>
          <a:endParaRPr lang="en-US" sz="2000"/>
        </a:p>
      </dgm:t>
    </dgm:pt>
    <dgm:pt modelId="{1D071B22-4B05-4451-9AC3-77750F16C7FC}">
      <dgm:prSet custT="1"/>
      <dgm:spPr/>
      <dgm:t>
        <a:bodyPr/>
        <a:lstStyle/>
        <a:p>
          <a:r>
            <a:rPr lang="ja-JP" sz="2000" dirty="0"/>
            <a:t>ど</a:t>
          </a:r>
          <a:r>
            <a:rPr lang="ja-JP" altLang="en-US" sz="2000" dirty="0"/>
            <a:t>の</a:t>
          </a:r>
          <a:r>
            <a:rPr lang="ja-JP" sz="2000" dirty="0"/>
            <a:t>コンピュータでも同じプログラムが動く．</a:t>
          </a:r>
          <a:endParaRPr lang="en-US" sz="2000" dirty="0"/>
        </a:p>
      </dgm:t>
    </dgm:pt>
    <dgm:pt modelId="{1AC850E4-5087-4958-8FDE-0D365BB50002}" type="parTrans" cxnId="{3D0E1EDC-920F-497F-8F18-62C595C9F581}">
      <dgm:prSet/>
      <dgm:spPr/>
      <dgm:t>
        <a:bodyPr/>
        <a:lstStyle/>
        <a:p>
          <a:endParaRPr lang="en-US" sz="2000"/>
        </a:p>
      </dgm:t>
    </dgm:pt>
    <dgm:pt modelId="{B76D3A9F-39C7-4ECE-98B7-7EE9236D8450}" type="sibTrans" cxnId="{3D0E1EDC-920F-497F-8F18-62C595C9F581}">
      <dgm:prSet/>
      <dgm:spPr/>
      <dgm:t>
        <a:bodyPr/>
        <a:lstStyle/>
        <a:p>
          <a:endParaRPr lang="en-US" sz="2000"/>
        </a:p>
      </dgm:t>
    </dgm:pt>
    <dgm:pt modelId="{4EF86D83-3372-476E-85FB-C1F8C6FC812E}">
      <dgm:prSet custT="1"/>
      <dgm:spPr/>
      <dgm:t>
        <a:bodyPr/>
        <a:lstStyle/>
        <a:p>
          <a:r>
            <a:rPr lang="ja-JP" sz="2000" dirty="0"/>
            <a:t>普及度はトップレベル．</a:t>
          </a:r>
          <a:endParaRPr lang="en-US" sz="2000" dirty="0"/>
        </a:p>
      </dgm:t>
    </dgm:pt>
    <dgm:pt modelId="{3F56A585-D0DF-4F18-A278-91BF0F2581D1}" type="parTrans" cxnId="{CF8B9C81-065F-453B-96B9-9C96819DB109}">
      <dgm:prSet/>
      <dgm:spPr/>
      <dgm:t>
        <a:bodyPr/>
        <a:lstStyle/>
        <a:p>
          <a:endParaRPr lang="en-US" sz="2000"/>
        </a:p>
      </dgm:t>
    </dgm:pt>
    <dgm:pt modelId="{CDFEC304-C9EF-42D9-95F1-38DC1F402C0D}" type="sibTrans" cxnId="{CF8B9C81-065F-453B-96B9-9C96819DB109}">
      <dgm:prSet/>
      <dgm:spPr/>
      <dgm:t>
        <a:bodyPr/>
        <a:lstStyle/>
        <a:p>
          <a:endParaRPr lang="en-US" sz="2000"/>
        </a:p>
      </dgm:t>
    </dgm:pt>
    <dgm:pt modelId="{FB431C7B-4951-40BB-9333-5A9AB07A3BDA}">
      <dgm:prSet custT="1"/>
      <dgm:spPr/>
      <dgm:t>
        <a:bodyPr/>
        <a:lstStyle/>
        <a:p>
          <a:pPr>
            <a:defRPr b="1"/>
          </a:pPr>
          <a:r>
            <a:rPr lang="en-US" sz="2000"/>
            <a:t>Python	</a:t>
          </a:r>
        </a:p>
      </dgm:t>
    </dgm:pt>
    <dgm:pt modelId="{5AB566DC-B763-4AC7-863A-1D10F6773FED}" type="parTrans" cxnId="{D881748E-75BE-49E8-96C4-1327C2F930C2}">
      <dgm:prSet/>
      <dgm:spPr/>
      <dgm:t>
        <a:bodyPr/>
        <a:lstStyle/>
        <a:p>
          <a:endParaRPr lang="en-US" sz="2000"/>
        </a:p>
      </dgm:t>
    </dgm:pt>
    <dgm:pt modelId="{339A8A34-67E3-4719-8196-2843C80556AD}" type="sibTrans" cxnId="{D881748E-75BE-49E8-96C4-1327C2F930C2}">
      <dgm:prSet/>
      <dgm:spPr/>
      <dgm:t>
        <a:bodyPr/>
        <a:lstStyle/>
        <a:p>
          <a:endParaRPr lang="en-US" sz="2000"/>
        </a:p>
      </dgm:t>
    </dgm:pt>
    <dgm:pt modelId="{16DDBF70-9443-4317-8608-19D282AA777A}">
      <dgm:prSet custT="1"/>
      <dgm:spPr/>
      <dgm:t>
        <a:bodyPr/>
        <a:lstStyle/>
        <a:p>
          <a:r>
            <a:rPr lang="ja-JP" sz="2000" dirty="0"/>
            <a:t>初心者向け．そのおかげで，多数の拡張機能も．</a:t>
          </a:r>
          <a:endParaRPr lang="en-US" sz="2000" dirty="0"/>
        </a:p>
      </dgm:t>
    </dgm:pt>
    <dgm:pt modelId="{F670810B-C67C-45E2-8972-2B607D938081}" type="parTrans" cxnId="{639A5262-16C3-4218-A5B5-F3D6C4A097F3}">
      <dgm:prSet/>
      <dgm:spPr/>
      <dgm:t>
        <a:bodyPr/>
        <a:lstStyle/>
        <a:p>
          <a:endParaRPr lang="en-US" sz="2000"/>
        </a:p>
      </dgm:t>
    </dgm:pt>
    <dgm:pt modelId="{ECA162D9-BD21-4E0C-B5CD-D4B8B4307713}" type="sibTrans" cxnId="{639A5262-16C3-4218-A5B5-F3D6C4A097F3}">
      <dgm:prSet/>
      <dgm:spPr/>
      <dgm:t>
        <a:bodyPr/>
        <a:lstStyle/>
        <a:p>
          <a:endParaRPr lang="en-US" sz="2000"/>
        </a:p>
      </dgm:t>
    </dgm:pt>
    <dgm:pt modelId="{EB3D128B-09BC-43F5-9162-001F5A0260B5}">
      <dgm:prSet custT="1"/>
      <dgm:spPr/>
      <dgm:t>
        <a:bodyPr/>
        <a:lstStyle/>
        <a:p>
          <a:pPr>
            <a:defRPr b="1"/>
          </a:pPr>
          <a:r>
            <a:rPr lang="en-US" sz="2000"/>
            <a:t>C / C++ 	</a:t>
          </a:r>
        </a:p>
      </dgm:t>
    </dgm:pt>
    <dgm:pt modelId="{2B1764CF-1E82-492F-808C-A5A10BCE2040}" type="parTrans" cxnId="{547AB8AC-623B-40C1-8783-9ED74F8BC894}">
      <dgm:prSet/>
      <dgm:spPr/>
      <dgm:t>
        <a:bodyPr/>
        <a:lstStyle/>
        <a:p>
          <a:endParaRPr lang="en-US" sz="2000"/>
        </a:p>
      </dgm:t>
    </dgm:pt>
    <dgm:pt modelId="{3C2E9478-DEC8-4FDC-8E93-FF7C93F2D449}" type="sibTrans" cxnId="{547AB8AC-623B-40C1-8783-9ED74F8BC894}">
      <dgm:prSet/>
      <dgm:spPr/>
      <dgm:t>
        <a:bodyPr/>
        <a:lstStyle/>
        <a:p>
          <a:endParaRPr lang="en-US" sz="2000"/>
        </a:p>
      </dgm:t>
    </dgm:pt>
    <dgm:pt modelId="{6A8DC7A2-935A-4019-A3C1-89FFB07EEA5E}">
      <dgm:prSet custT="1"/>
      <dgm:spPr/>
      <dgm:t>
        <a:bodyPr/>
        <a:lstStyle/>
        <a:p>
          <a:r>
            <a:rPr lang="ja-JP" sz="2000" dirty="0"/>
            <a:t>コンピュータの性能を最大限引き出す</a:t>
          </a:r>
          <a:r>
            <a:rPr lang="ja-JP" altLang="en-US" sz="2000" dirty="0"/>
            <a:t>．</a:t>
          </a:r>
          <a:endParaRPr lang="en-US" sz="2000" dirty="0"/>
        </a:p>
      </dgm:t>
    </dgm:pt>
    <dgm:pt modelId="{95A6A471-13E6-48B3-A582-063ED876366C}" type="parTrans" cxnId="{6CF24808-3E98-49B9-BD30-4EF97295BED5}">
      <dgm:prSet/>
      <dgm:spPr/>
      <dgm:t>
        <a:bodyPr/>
        <a:lstStyle/>
        <a:p>
          <a:endParaRPr lang="en-US" sz="2000"/>
        </a:p>
      </dgm:t>
    </dgm:pt>
    <dgm:pt modelId="{3902450E-64D3-4DF1-91F7-F743767E0A4D}" type="sibTrans" cxnId="{6CF24808-3E98-49B9-BD30-4EF97295BED5}">
      <dgm:prSet/>
      <dgm:spPr/>
      <dgm:t>
        <a:bodyPr/>
        <a:lstStyle/>
        <a:p>
          <a:endParaRPr lang="en-US" sz="2000"/>
        </a:p>
      </dgm:t>
    </dgm:pt>
    <dgm:pt modelId="{F425C14C-1BF9-49FA-812D-C183A3DC4664}">
      <dgm:prSet custT="1"/>
      <dgm:spPr/>
      <dgm:t>
        <a:bodyPr/>
        <a:lstStyle/>
        <a:p>
          <a:pPr>
            <a:defRPr b="1"/>
          </a:pPr>
          <a:r>
            <a:rPr lang="en-US" sz="2000"/>
            <a:t>R			</a:t>
          </a:r>
        </a:p>
      </dgm:t>
    </dgm:pt>
    <dgm:pt modelId="{74C20827-4081-4ACC-91B7-B9402737B9A7}" type="parTrans" cxnId="{F1479ECD-8988-4364-8097-93B2AFC97D5E}">
      <dgm:prSet/>
      <dgm:spPr/>
      <dgm:t>
        <a:bodyPr/>
        <a:lstStyle/>
        <a:p>
          <a:endParaRPr lang="en-US" sz="2000"/>
        </a:p>
      </dgm:t>
    </dgm:pt>
    <dgm:pt modelId="{2AEB5216-91A8-48A8-BE4A-45CD43BCC596}" type="sibTrans" cxnId="{F1479ECD-8988-4364-8097-93B2AFC97D5E}">
      <dgm:prSet/>
      <dgm:spPr/>
      <dgm:t>
        <a:bodyPr/>
        <a:lstStyle/>
        <a:p>
          <a:endParaRPr lang="en-US" sz="2000"/>
        </a:p>
      </dgm:t>
    </dgm:pt>
    <dgm:pt modelId="{EB03B293-C161-43D5-821A-D4695D9F4352}">
      <dgm:prSet custT="1"/>
      <dgm:spPr/>
      <dgm:t>
        <a:bodyPr/>
        <a:lstStyle/>
        <a:p>
          <a:r>
            <a:rPr lang="ja-JP" sz="2000"/>
            <a:t>「データ処理」に特化したコマンド言語</a:t>
          </a:r>
          <a:endParaRPr lang="en-US" sz="2000"/>
        </a:p>
      </dgm:t>
    </dgm:pt>
    <dgm:pt modelId="{9CEF4E6C-A31F-4CDA-849E-55017B159951}" type="parTrans" cxnId="{3033593B-9046-4D3E-9B11-458FB3683945}">
      <dgm:prSet/>
      <dgm:spPr/>
      <dgm:t>
        <a:bodyPr/>
        <a:lstStyle/>
        <a:p>
          <a:endParaRPr lang="en-US" sz="2000"/>
        </a:p>
      </dgm:t>
    </dgm:pt>
    <dgm:pt modelId="{FE847EF8-F19E-42B0-B070-6966DC096ABA}" type="sibTrans" cxnId="{3033593B-9046-4D3E-9B11-458FB3683945}">
      <dgm:prSet/>
      <dgm:spPr/>
      <dgm:t>
        <a:bodyPr/>
        <a:lstStyle/>
        <a:p>
          <a:endParaRPr lang="en-US" sz="2000"/>
        </a:p>
      </dgm:t>
    </dgm:pt>
    <dgm:pt modelId="{AE16DAE4-C97F-4BEA-9EB0-E0BC1BFA864A}">
      <dgm:prSet custT="1"/>
      <dgm:spPr/>
      <dgm:t>
        <a:bodyPr/>
        <a:lstStyle/>
        <a:p>
          <a:pPr>
            <a:defRPr b="1"/>
          </a:pPr>
          <a:r>
            <a:rPr lang="en-US" sz="2000"/>
            <a:t>SQL			</a:t>
          </a:r>
        </a:p>
      </dgm:t>
    </dgm:pt>
    <dgm:pt modelId="{E341CBD5-EE6D-460D-A0F3-C608377C3745}" type="parTrans" cxnId="{93F4CD2D-C29B-4531-9EDF-CE0AA1AF968C}">
      <dgm:prSet/>
      <dgm:spPr/>
      <dgm:t>
        <a:bodyPr/>
        <a:lstStyle/>
        <a:p>
          <a:endParaRPr lang="en-US" sz="2000"/>
        </a:p>
      </dgm:t>
    </dgm:pt>
    <dgm:pt modelId="{4F8A938E-9520-44F5-958B-405C3EE6E32E}" type="sibTrans" cxnId="{93F4CD2D-C29B-4531-9EDF-CE0AA1AF968C}">
      <dgm:prSet/>
      <dgm:spPr/>
      <dgm:t>
        <a:bodyPr/>
        <a:lstStyle/>
        <a:p>
          <a:endParaRPr lang="en-US" sz="2000"/>
        </a:p>
      </dgm:t>
    </dgm:pt>
    <dgm:pt modelId="{45535DF1-17E0-4A65-A7D5-69F3A55FA5D0}">
      <dgm:prSet custT="1"/>
      <dgm:spPr/>
      <dgm:t>
        <a:bodyPr/>
        <a:lstStyle/>
        <a:p>
          <a:r>
            <a:rPr lang="ja-JP" sz="2000"/>
            <a:t>「データベース」に特化したコマンド言語</a:t>
          </a:r>
          <a:endParaRPr lang="en-US" sz="2000"/>
        </a:p>
      </dgm:t>
    </dgm:pt>
    <dgm:pt modelId="{BAFF28DA-887D-4FF6-B435-4E58195677C1}" type="parTrans" cxnId="{4FEFA32D-D391-499C-A0AD-8C8E2C0E26E4}">
      <dgm:prSet/>
      <dgm:spPr/>
      <dgm:t>
        <a:bodyPr/>
        <a:lstStyle/>
        <a:p>
          <a:endParaRPr lang="en-US" sz="2000"/>
        </a:p>
      </dgm:t>
    </dgm:pt>
    <dgm:pt modelId="{8F2D5768-3562-4361-BD9D-AA3E4B538872}" type="sibTrans" cxnId="{4FEFA32D-D391-499C-A0AD-8C8E2C0E26E4}">
      <dgm:prSet/>
      <dgm:spPr/>
      <dgm:t>
        <a:bodyPr/>
        <a:lstStyle/>
        <a:p>
          <a:endParaRPr lang="en-US" sz="2000"/>
        </a:p>
      </dgm:t>
    </dgm:pt>
    <dgm:pt modelId="{26E93CB6-5BA0-4F32-B3A5-1B32E5593119}">
      <dgm:prSet custT="1"/>
      <dgm:spPr/>
      <dgm:t>
        <a:bodyPr/>
        <a:lstStyle/>
        <a:p>
          <a:pPr>
            <a:defRPr b="1"/>
          </a:pPr>
          <a:r>
            <a:rPr lang="en-US" sz="2000"/>
            <a:t>MATLAB / Octave	</a:t>
          </a:r>
        </a:p>
      </dgm:t>
    </dgm:pt>
    <dgm:pt modelId="{B49C6F60-3D1C-47CA-9E4C-2DCF29A86F62}" type="parTrans" cxnId="{59CB9A2A-80AE-4FCB-91AF-35337DB74EFA}">
      <dgm:prSet/>
      <dgm:spPr/>
      <dgm:t>
        <a:bodyPr/>
        <a:lstStyle/>
        <a:p>
          <a:endParaRPr lang="en-US" sz="2000"/>
        </a:p>
      </dgm:t>
    </dgm:pt>
    <dgm:pt modelId="{4950526B-0D84-4405-9172-854E83D8898A}" type="sibTrans" cxnId="{59CB9A2A-80AE-4FCB-91AF-35337DB74EFA}">
      <dgm:prSet/>
      <dgm:spPr/>
      <dgm:t>
        <a:bodyPr/>
        <a:lstStyle/>
        <a:p>
          <a:endParaRPr lang="en-US" sz="2000"/>
        </a:p>
      </dgm:t>
    </dgm:pt>
    <dgm:pt modelId="{AF30F617-4E25-486F-BE29-C4848B1083A2}">
      <dgm:prSet custT="1"/>
      <dgm:spPr/>
      <dgm:t>
        <a:bodyPr/>
        <a:lstStyle/>
        <a:p>
          <a:r>
            <a:rPr lang="ja-JP" sz="2000"/>
            <a:t>「数値計算」，「信号処理」などに特化したコマンド言語</a:t>
          </a:r>
          <a:endParaRPr lang="en-US" sz="2000"/>
        </a:p>
      </dgm:t>
    </dgm:pt>
    <dgm:pt modelId="{42F60972-DD67-4195-A167-05A86DFE226A}" type="parTrans" cxnId="{288EAD99-6CCD-4E30-B10D-5F4CB44D87F6}">
      <dgm:prSet/>
      <dgm:spPr/>
      <dgm:t>
        <a:bodyPr/>
        <a:lstStyle/>
        <a:p>
          <a:endParaRPr lang="en-US" sz="2000"/>
        </a:p>
      </dgm:t>
    </dgm:pt>
    <dgm:pt modelId="{6E663389-EBFC-4159-8F18-8056460B6687}" type="sibTrans" cxnId="{288EAD99-6CCD-4E30-B10D-5F4CB44D87F6}">
      <dgm:prSet/>
      <dgm:spPr/>
      <dgm:t>
        <a:bodyPr/>
        <a:lstStyle/>
        <a:p>
          <a:endParaRPr lang="en-US" sz="2000"/>
        </a:p>
      </dgm:t>
    </dgm:pt>
    <dgm:pt modelId="{C0055F46-AE63-4BD8-9C62-B948D75B3138}" type="pres">
      <dgm:prSet presAssocID="{84DB7504-8C9D-480F-B01A-7B86C15148E0}" presName="root" presStyleCnt="0">
        <dgm:presLayoutVars>
          <dgm:dir/>
          <dgm:resizeHandles val="exact"/>
        </dgm:presLayoutVars>
      </dgm:prSet>
      <dgm:spPr/>
    </dgm:pt>
    <dgm:pt modelId="{E1F1B721-E63C-41BA-850B-98BDF48D7B6D}" type="pres">
      <dgm:prSet presAssocID="{8202F129-EA9B-40F8-B18F-588579562295}" presName="compNode" presStyleCnt="0"/>
      <dgm:spPr/>
    </dgm:pt>
    <dgm:pt modelId="{CA5FAA0A-B465-4D95-95FC-94D304BBA4D0}" type="pres">
      <dgm:prSet presAssocID="{8202F129-EA9B-40F8-B18F-588579562295}" presName="iconRect" presStyleLbl="node1" presStyleIdx="0" presStyleCnt="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515DA85D-7113-4E7A-86EB-ED79ED6E41C8}" type="pres">
      <dgm:prSet presAssocID="{8202F129-EA9B-40F8-B18F-588579562295}" presName="iconSpace" presStyleCnt="0"/>
      <dgm:spPr/>
    </dgm:pt>
    <dgm:pt modelId="{2C4FC00F-946A-45C6-9A5C-D5042F3673B9}" type="pres">
      <dgm:prSet presAssocID="{8202F129-EA9B-40F8-B18F-588579562295}" presName="parTx" presStyleLbl="revTx" presStyleIdx="0" presStyleCnt="14">
        <dgm:presLayoutVars>
          <dgm:chMax val="0"/>
          <dgm:chPref val="0"/>
        </dgm:presLayoutVars>
      </dgm:prSet>
      <dgm:spPr/>
    </dgm:pt>
    <dgm:pt modelId="{0403FA67-4E27-4B6C-ADD6-5BC932EAB15A}" type="pres">
      <dgm:prSet presAssocID="{8202F129-EA9B-40F8-B18F-588579562295}" presName="txSpace" presStyleCnt="0"/>
      <dgm:spPr/>
    </dgm:pt>
    <dgm:pt modelId="{8379923F-AA02-4B63-8DCC-9E46A82D0DA0}" type="pres">
      <dgm:prSet presAssocID="{8202F129-EA9B-40F8-B18F-588579562295}" presName="desTx" presStyleLbl="revTx" presStyleIdx="1" presStyleCnt="14">
        <dgm:presLayoutVars/>
      </dgm:prSet>
      <dgm:spPr/>
    </dgm:pt>
    <dgm:pt modelId="{DA05D1EB-39D6-4931-9F85-152CF281ADCD}" type="pres">
      <dgm:prSet presAssocID="{B0B9515F-AE4D-4788-807D-CD571FD7C476}" presName="sibTrans" presStyleCnt="0"/>
      <dgm:spPr/>
    </dgm:pt>
    <dgm:pt modelId="{DC2184A8-88CB-4BC5-8624-B57F512EE4FF}" type="pres">
      <dgm:prSet presAssocID="{F7EC8854-BF7E-4087-AD29-BEEDE23F496E}" presName="compNode" presStyleCnt="0"/>
      <dgm:spPr/>
    </dgm:pt>
    <dgm:pt modelId="{1CBF0BFA-9446-4350-9873-D795E92046BA}" type="pres">
      <dgm:prSet presAssocID="{F7EC8854-BF7E-4087-AD29-BEEDE23F496E}" presName="iconRect" presStyleLbl="node1" presStyleIdx="1" presStyleCnt="7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0649F4D7-53B6-401B-8A15-A3F7F72EFDC2}" type="pres">
      <dgm:prSet presAssocID="{F7EC8854-BF7E-4087-AD29-BEEDE23F496E}" presName="iconSpace" presStyleCnt="0"/>
      <dgm:spPr/>
    </dgm:pt>
    <dgm:pt modelId="{5C048B27-4864-41BF-B14F-D7DD75B35B34}" type="pres">
      <dgm:prSet presAssocID="{F7EC8854-BF7E-4087-AD29-BEEDE23F496E}" presName="parTx" presStyleLbl="revTx" presStyleIdx="2" presStyleCnt="14">
        <dgm:presLayoutVars>
          <dgm:chMax val="0"/>
          <dgm:chPref val="0"/>
        </dgm:presLayoutVars>
      </dgm:prSet>
      <dgm:spPr/>
    </dgm:pt>
    <dgm:pt modelId="{34FAD95E-42B4-44B4-B8B8-D4BB0AC4407A}" type="pres">
      <dgm:prSet presAssocID="{F7EC8854-BF7E-4087-AD29-BEEDE23F496E}" presName="txSpace" presStyleCnt="0"/>
      <dgm:spPr/>
    </dgm:pt>
    <dgm:pt modelId="{B69E8182-6010-41A8-8CFB-7746B4833970}" type="pres">
      <dgm:prSet presAssocID="{F7EC8854-BF7E-4087-AD29-BEEDE23F496E}" presName="desTx" presStyleLbl="revTx" presStyleIdx="3" presStyleCnt="14">
        <dgm:presLayoutVars/>
      </dgm:prSet>
      <dgm:spPr/>
    </dgm:pt>
    <dgm:pt modelId="{1A5858E2-9EC9-4CD5-A36F-EF5F63257A9A}" type="pres">
      <dgm:prSet presAssocID="{31081002-9664-4860-91A1-3B0A1B9F4EE3}" presName="sibTrans" presStyleCnt="0"/>
      <dgm:spPr/>
    </dgm:pt>
    <dgm:pt modelId="{5BC37CF6-6B21-4881-8ED1-2151C779CE02}" type="pres">
      <dgm:prSet presAssocID="{FB431C7B-4951-40BB-9333-5A9AB07A3BDA}" presName="compNode" presStyleCnt="0"/>
      <dgm:spPr/>
    </dgm:pt>
    <dgm:pt modelId="{C34AED2E-FDCE-46D9-98C9-F23CE692E80F}" type="pres">
      <dgm:prSet presAssocID="{FB431C7B-4951-40BB-9333-5A9AB07A3BDA}" presName="iconRect" presStyleLbl="node1" presStyleIdx="2" presStyleCnt="7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7000C766-48D6-4DF3-AC0B-55D222EB5ACE}" type="pres">
      <dgm:prSet presAssocID="{FB431C7B-4951-40BB-9333-5A9AB07A3BDA}" presName="iconSpace" presStyleCnt="0"/>
      <dgm:spPr/>
    </dgm:pt>
    <dgm:pt modelId="{4D0B0B3E-DBEB-43B5-A7A8-CFDDCD4B6E9B}" type="pres">
      <dgm:prSet presAssocID="{FB431C7B-4951-40BB-9333-5A9AB07A3BDA}" presName="parTx" presStyleLbl="revTx" presStyleIdx="4" presStyleCnt="14">
        <dgm:presLayoutVars>
          <dgm:chMax val="0"/>
          <dgm:chPref val="0"/>
        </dgm:presLayoutVars>
      </dgm:prSet>
      <dgm:spPr/>
    </dgm:pt>
    <dgm:pt modelId="{2A900940-2A2C-4549-8AB5-E49107EFF399}" type="pres">
      <dgm:prSet presAssocID="{FB431C7B-4951-40BB-9333-5A9AB07A3BDA}" presName="txSpace" presStyleCnt="0"/>
      <dgm:spPr/>
    </dgm:pt>
    <dgm:pt modelId="{CFBE253C-E0DD-4F4B-BF1D-C79B1E963FFC}" type="pres">
      <dgm:prSet presAssocID="{FB431C7B-4951-40BB-9333-5A9AB07A3BDA}" presName="desTx" presStyleLbl="revTx" presStyleIdx="5" presStyleCnt="14">
        <dgm:presLayoutVars/>
      </dgm:prSet>
      <dgm:spPr/>
    </dgm:pt>
    <dgm:pt modelId="{0AB92477-7498-4FF0-B26D-F029B5E37FB0}" type="pres">
      <dgm:prSet presAssocID="{339A8A34-67E3-4719-8196-2843C80556AD}" presName="sibTrans" presStyleCnt="0"/>
      <dgm:spPr/>
    </dgm:pt>
    <dgm:pt modelId="{A7E98EB5-4DE6-4D2B-BE6C-E5DF98871B12}" type="pres">
      <dgm:prSet presAssocID="{EB3D128B-09BC-43F5-9162-001F5A0260B5}" presName="compNode" presStyleCnt="0"/>
      <dgm:spPr/>
    </dgm:pt>
    <dgm:pt modelId="{2744B937-E974-4F66-90C3-056662FF9D80}" type="pres">
      <dgm:prSet presAssocID="{EB3D128B-09BC-43F5-9162-001F5A0260B5}" presName="iconRect" presStyleLbl="node1" presStyleIdx="3" presStyleCnt="7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d Chime"/>
        </a:ext>
      </dgm:extLst>
    </dgm:pt>
    <dgm:pt modelId="{AA6DAC53-0900-4772-B756-8A270443069B}" type="pres">
      <dgm:prSet presAssocID="{EB3D128B-09BC-43F5-9162-001F5A0260B5}" presName="iconSpace" presStyleCnt="0"/>
      <dgm:spPr/>
    </dgm:pt>
    <dgm:pt modelId="{0AEF1B6C-4A7B-4365-8908-1BFE37B8FB23}" type="pres">
      <dgm:prSet presAssocID="{EB3D128B-09BC-43F5-9162-001F5A0260B5}" presName="parTx" presStyleLbl="revTx" presStyleIdx="6" presStyleCnt="14">
        <dgm:presLayoutVars>
          <dgm:chMax val="0"/>
          <dgm:chPref val="0"/>
        </dgm:presLayoutVars>
      </dgm:prSet>
      <dgm:spPr/>
    </dgm:pt>
    <dgm:pt modelId="{BE303A7B-B3B5-4A5C-BCBF-DC90DE90C2C2}" type="pres">
      <dgm:prSet presAssocID="{EB3D128B-09BC-43F5-9162-001F5A0260B5}" presName="txSpace" presStyleCnt="0"/>
      <dgm:spPr/>
    </dgm:pt>
    <dgm:pt modelId="{E2F7DA72-A315-47C5-BEF2-E3A2D705943F}" type="pres">
      <dgm:prSet presAssocID="{EB3D128B-09BC-43F5-9162-001F5A0260B5}" presName="desTx" presStyleLbl="revTx" presStyleIdx="7" presStyleCnt="14">
        <dgm:presLayoutVars/>
      </dgm:prSet>
      <dgm:spPr/>
    </dgm:pt>
    <dgm:pt modelId="{D21B4DF9-C462-4410-A95C-7752F51897CB}" type="pres">
      <dgm:prSet presAssocID="{3C2E9478-DEC8-4FDC-8E93-FF7C93F2D449}" presName="sibTrans" presStyleCnt="0"/>
      <dgm:spPr/>
    </dgm:pt>
    <dgm:pt modelId="{8CFE31CD-51E9-462B-971E-017B83C92424}" type="pres">
      <dgm:prSet presAssocID="{F425C14C-1BF9-49FA-812D-C183A3DC4664}" presName="compNode" presStyleCnt="0"/>
      <dgm:spPr/>
    </dgm:pt>
    <dgm:pt modelId="{F8CFA6DE-5C43-470A-B920-7764985D4256}" type="pres">
      <dgm:prSet presAssocID="{F425C14C-1BF9-49FA-812D-C183A3DC4664}" presName="iconRect" presStyleLbl="node1" presStyleIdx="4" presStyleCnt="7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73BF21F8-12A4-4270-8097-A776B531698A}" type="pres">
      <dgm:prSet presAssocID="{F425C14C-1BF9-49FA-812D-C183A3DC4664}" presName="iconSpace" presStyleCnt="0"/>
      <dgm:spPr/>
    </dgm:pt>
    <dgm:pt modelId="{B67A5EEC-BBB0-4D77-B956-DFE7A89B3A0B}" type="pres">
      <dgm:prSet presAssocID="{F425C14C-1BF9-49FA-812D-C183A3DC4664}" presName="parTx" presStyleLbl="revTx" presStyleIdx="8" presStyleCnt="14">
        <dgm:presLayoutVars>
          <dgm:chMax val="0"/>
          <dgm:chPref val="0"/>
        </dgm:presLayoutVars>
      </dgm:prSet>
      <dgm:spPr/>
    </dgm:pt>
    <dgm:pt modelId="{DEFEF3A8-8353-4C71-B1C4-6ECDA2C80D9E}" type="pres">
      <dgm:prSet presAssocID="{F425C14C-1BF9-49FA-812D-C183A3DC4664}" presName="txSpace" presStyleCnt="0"/>
      <dgm:spPr/>
    </dgm:pt>
    <dgm:pt modelId="{1E3D9CB9-B201-4402-B818-4448A5432D66}" type="pres">
      <dgm:prSet presAssocID="{F425C14C-1BF9-49FA-812D-C183A3DC4664}" presName="desTx" presStyleLbl="revTx" presStyleIdx="9" presStyleCnt="14">
        <dgm:presLayoutVars/>
      </dgm:prSet>
      <dgm:spPr/>
    </dgm:pt>
    <dgm:pt modelId="{BB75EDE0-4CB8-4E52-B0AD-FEE85B742A27}" type="pres">
      <dgm:prSet presAssocID="{2AEB5216-91A8-48A8-BE4A-45CD43BCC596}" presName="sibTrans" presStyleCnt="0"/>
      <dgm:spPr/>
    </dgm:pt>
    <dgm:pt modelId="{025EFCDF-7245-4E26-BAEE-5AF41776FC16}" type="pres">
      <dgm:prSet presAssocID="{AE16DAE4-C97F-4BEA-9EB0-E0BC1BFA864A}" presName="compNode" presStyleCnt="0"/>
      <dgm:spPr/>
    </dgm:pt>
    <dgm:pt modelId="{6645098B-45EB-44E1-99E6-973F1DB89F61}" type="pres">
      <dgm:prSet presAssocID="{AE16DAE4-C97F-4BEA-9EB0-E0BC1BFA864A}" presName="iconRect" presStyleLbl="node1" presStyleIdx="5" presStyleCnt="7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ngue"/>
        </a:ext>
      </dgm:extLst>
    </dgm:pt>
    <dgm:pt modelId="{3DB06F83-7C9A-427F-83B5-5D508A177236}" type="pres">
      <dgm:prSet presAssocID="{AE16DAE4-C97F-4BEA-9EB0-E0BC1BFA864A}" presName="iconSpace" presStyleCnt="0"/>
      <dgm:spPr/>
    </dgm:pt>
    <dgm:pt modelId="{D5D6BCB0-FE70-4B57-8663-4E5CA3D4636A}" type="pres">
      <dgm:prSet presAssocID="{AE16DAE4-C97F-4BEA-9EB0-E0BC1BFA864A}" presName="parTx" presStyleLbl="revTx" presStyleIdx="10" presStyleCnt="14">
        <dgm:presLayoutVars>
          <dgm:chMax val="0"/>
          <dgm:chPref val="0"/>
        </dgm:presLayoutVars>
      </dgm:prSet>
      <dgm:spPr/>
    </dgm:pt>
    <dgm:pt modelId="{EEC14A6F-8D19-4F64-B0E6-9950F55C293C}" type="pres">
      <dgm:prSet presAssocID="{AE16DAE4-C97F-4BEA-9EB0-E0BC1BFA864A}" presName="txSpace" presStyleCnt="0"/>
      <dgm:spPr/>
    </dgm:pt>
    <dgm:pt modelId="{E97475B9-2AA3-4FF5-BE07-39F93E770C6B}" type="pres">
      <dgm:prSet presAssocID="{AE16DAE4-C97F-4BEA-9EB0-E0BC1BFA864A}" presName="desTx" presStyleLbl="revTx" presStyleIdx="11" presStyleCnt="14">
        <dgm:presLayoutVars/>
      </dgm:prSet>
      <dgm:spPr/>
    </dgm:pt>
    <dgm:pt modelId="{F6B5B577-AB7D-4112-B3DF-8E9FEB14B94C}" type="pres">
      <dgm:prSet presAssocID="{4F8A938E-9520-44F5-958B-405C3EE6E32E}" presName="sibTrans" presStyleCnt="0"/>
      <dgm:spPr/>
    </dgm:pt>
    <dgm:pt modelId="{F5E6D7FC-260A-4667-BF91-514753FECF03}" type="pres">
      <dgm:prSet presAssocID="{26E93CB6-5BA0-4F32-B3A5-1B32E5593119}" presName="compNode" presStyleCnt="0"/>
      <dgm:spPr/>
    </dgm:pt>
    <dgm:pt modelId="{DF80E3E1-C92F-44F9-B71B-49EABD5ED70F}" type="pres">
      <dgm:prSet presAssocID="{26E93CB6-5BA0-4F32-B3A5-1B32E5593119}" presName="iconRect" presStyleLbl="node1" presStyleIdx="6" presStyleCnt="7"/>
      <dgm:spPr>
        <a:blipFill>
          <a:blip xmlns:r="http://schemas.openxmlformats.org/officeDocument/2006/relationships"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EE514775-42AE-4012-BAFD-220D12FED883}" type="pres">
      <dgm:prSet presAssocID="{26E93CB6-5BA0-4F32-B3A5-1B32E5593119}" presName="iconSpace" presStyleCnt="0"/>
      <dgm:spPr/>
    </dgm:pt>
    <dgm:pt modelId="{1EAB8795-71AB-4955-ABEB-560F430E4DE5}" type="pres">
      <dgm:prSet presAssocID="{26E93CB6-5BA0-4F32-B3A5-1B32E5593119}" presName="parTx" presStyleLbl="revTx" presStyleIdx="12" presStyleCnt="14">
        <dgm:presLayoutVars>
          <dgm:chMax val="0"/>
          <dgm:chPref val="0"/>
        </dgm:presLayoutVars>
      </dgm:prSet>
      <dgm:spPr/>
    </dgm:pt>
    <dgm:pt modelId="{8CE99271-9971-44A2-BF98-6F1012E5719D}" type="pres">
      <dgm:prSet presAssocID="{26E93CB6-5BA0-4F32-B3A5-1B32E5593119}" presName="txSpace" presStyleCnt="0"/>
      <dgm:spPr/>
    </dgm:pt>
    <dgm:pt modelId="{E1E69FBA-0535-4948-9808-EF9F1FD21C6D}" type="pres">
      <dgm:prSet presAssocID="{26E93CB6-5BA0-4F32-B3A5-1B32E5593119}" presName="desTx" presStyleLbl="revTx" presStyleIdx="13" presStyleCnt="14">
        <dgm:presLayoutVars/>
      </dgm:prSet>
      <dgm:spPr/>
    </dgm:pt>
  </dgm:ptLst>
  <dgm:cxnLst>
    <dgm:cxn modelId="{6CF24808-3E98-49B9-BD30-4EF97295BED5}" srcId="{EB3D128B-09BC-43F5-9162-001F5A0260B5}" destId="{6A8DC7A2-935A-4019-A3C1-89FFB07EEA5E}" srcOrd="0" destOrd="0" parTransId="{95A6A471-13E6-48B3-A582-063ED876366C}" sibTransId="{3902450E-64D3-4DF1-91F7-F743767E0A4D}"/>
    <dgm:cxn modelId="{F22F740D-C4AC-4ED8-9DE3-9BE2D5336AE4}" type="presOf" srcId="{1D071B22-4B05-4451-9AC3-77750F16C7FC}" destId="{B69E8182-6010-41A8-8CFB-7746B4833970}" srcOrd="0" destOrd="0" presId="urn:microsoft.com/office/officeart/2018/5/layout/CenteredIconLabelDescriptionList"/>
    <dgm:cxn modelId="{6E0ABB0D-E46D-44C5-88E0-94CD8C148C8F}" type="presOf" srcId="{45535DF1-17E0-4A65-A7D5-69F3A55FA5D0}" destId="{E97475B9-2AA3-4FF5-BE07-39F93E770C6B}" srcOrd="0" destOrd="0" presId="urn:microsoft.com/office/officeart/2018/5/layout/CenteredIconLabelDescriptionList"/>
    <dgm:cxn modelId="{59CB9A2A-80AE-4FCB-91AF-35337DB74EFA}" srcId="{84DB7504-8C9D-480F-B01A-7B86C15148E0}" destId="{26E93CB6-5BA0-4F32-B3A5-1B32E5593119}" srcOrd="6" destOrd="0" parTransId="{B49C6F60-3D1C-47CA-9E4C-2DCF29A86F62}" sibTransId="{4950526B-0D84-4405-9172-854E83D8898A}"/>
    <dgm:cxn modelId="{4FEFA32D-D391-499C-A0AD-8C8E2C0E26E4}" srcId="{AE16DAE4-C97F-4BEA-9EB0-E0BC1BFA864A}" destId="{45535DF1-17E0-4A65-A7D5-69F3A55FA5D0}" srcOrd="0" destOrd="0" parTransId="{BAFF28DA-887D-4FF6-B435-4E58195677C1}" sibTransId="{8F2D5768-3562-4361-BD9D-AA3E4B538872}"/>
    <dgm:cxn modelId="{93F4CD2D-C29B-4531-9EDF-CE0AA1AF968C}" srcId="{84DB7504-8C9D-480F-B01A-7B86C15148E0}" destId="{AE16DAE4-C97F-4BEA-9EB0-E0BC1BFA864A}" srcOrd="5" destOrd="0" parTransId="{E341CBD5-EE6D-460D-A0F3-C608377C3745}" sibTransId="{4F8A938E-9520-44F5-958B-405C3EE6E32E}"/>
    <dgm:cxn modelId="{CFE81535-3D0A-40AB-9707-372B2AF339AF}" type="presOf" srcId="{8202F129-EA9B-40F8-B18F-588579562295}" destId="{2C4FC00F-946A-45C6-9A5C-D5042F3673B9}" srcOrd="0" destOrd="0" presId="urn:microsoft.com/office/officeart/2018/5/layout/CenteredIconLabelDescriptionList"/>
    <dgm:cxn modelId="{1A057A35-B467-4BDC-8F10-F0AEDC53BF77}" type="presOf" srcId="{F7EC8854-BF7E-4087-AD29-BEEDE23F496E}" destId="{5C048B27-4864-41BF-B14F-D7DD75B35B34}" srcOrd="0" destOrd="0" presId="urn:microsoft.com/office/officeart/2018/5/layout/CenteredIconLabelDescriptionList"/>
    <dgm:cxn modelId="{3033593B-9046-4D3E-9B11-458FB3683945}" srcId="{F425C14C-1BF9-49FA-812D-C183A3DC4664}" destId="{EB03B293-C161-43D5-821A-D4695D9F4352}" srcOrd="0" destOrd="0" parTransId="{9CEF4E6C-A31F-4CDA-849E-55017B159951}" sibTransId="{FE847EF8-F19E-42B0-B070-6966DC096ABA}"/>
    <dgm:cxn modelId="{7E8A8D3D-E42C-424E-B7B3-6F0662485C78}" type="presOf" srcId="{6A8DC7A2-935A-4019-A3C1-89FFB07EEA5E}" destId="{E2F7DA72-A315-47C5-BEF2-E3A2D705943F}" srcOrd="0" destOrd="0" presId="urn:microsoft.com/office/officeart/2018/5/layout/CenteredIconLabelDescriptionList"/>
    <dgm:cxn modelId="{639A5262-16C3-4218-A5B5-F3D6C4A097F3}" srcId="{FB431C7B-4951-40BB-9333-5A9AB07A3BDA}" destId="{16DDBF70-9443-4317-8608-19D282AA777A}" srcOrd="0" destOrd="0" parTransId="{F670810B-C67C-45E2-8972-2B607D938081}" sibTransId="{ECA162D9-BD21-4E0C-B5CD-D4B8B4307713}"/>
    <dgm:cxn modelId="{F44F494B-8AB4-4B3A-A2CF-78DE82B73F27}" type="presOf" srcId="{F425C14C-1BF9-49FA-812D-C183A3DC4664}" destId="{B67A5EEC-BBB0-4D77-B956-DFE7A89B3A0B}" srcOrd="0" destOrd="0" presId="urn:microsoft.com/office/officeart/2018/5/layout/CenteredIconLabelDescriptionList"/>
    <dgm:cxn modelId="{DA24BD72-F6ED-4AAD-8BBE-B20B7FF8CA81}" type="presOf" srcId="{AF30F617-4E25-486F-BE29-C4848B1083A2}" destId="{E1E69FBA-0535-4948-9808-EF9F1FD21C6D}" srcOrd="0" destOrd="0" presId="urn:microsoft.com/office/officeart/2018/5/layout/CenteredIconLabelDescriptionList"/>
    <dgm:cxn modelId="{D5A7DA7A-8A44-40B6-AFE0-E1F714150975}" type="presOf" srcId="{FB431C7B-4951-40BB-9333-5A9AB07A3BDA}" destId="{4D0B0B3E-DBEB-43B5-A7A8-CFDDCD4B6E9B}" srcOrd="0" destOrd="0" presId="urn:microsoft.com/office/officeart/2018/5/layout/CenteredIconLabelDescriptionList"/>
    <dgm:cxn modelId="{CF8B9C81-065F-453B-96B9-9C96819DB109}" srcId="{F7EC8854-BF7E-4087-AD29-BEEDE23F496E}" destId="{4EF86D83-3372-476E-85FB-C1F8C6FC812E}" srcOrd="1" destOrd="0" parTransId="{3F56A585-D0DF-4F18-A278-91BF0F2581D1}" sibTransId="{CDFEC304-C9EF-42D9-95F1-38DC1F402C0D}"/>
    <dgm:cxn modelId="{CD3CEC86-0C83-46F5-89BC-042932E79064}" type="presOf" srcId="{26E93CB6-5BA0-4F32-B3A5-1B32E5593119}" destId="{1EAB8795-71AB-4955-ABEB-560F430E4DE5}" srcOrd="0" destOrd="0" presId="urn:microsoft.com/office/officeart/2018/5/layout/CenteredIconLabelDescriptionList"/>
    <dgm:cxn modelId="{D881748E-75BE-49E8-96C4-1327C2F930C2}" srcId="{84DB7504-8C9D-480F-B01A-7B86C15148E0}" destId="{FB431C7B-4951-40BB-9333-5A9AB07A3BDA}" srcOrd="2" destOrd="0" parTransId="{5AB566DC-B763-4AC7-863A-1D10F6773FED}" sibTransId="{339A8A34-67E3-4719-8196-2843C80556AD}"/>
    <dgm:cxn modelId="{66A26295-BFB8-4683-8BF6-6A9AF038230D}" type="presOf" srcId="{16DDBF70-9443-4317-8608-19D282AA777A}" destId="{CFBE253C-E0DD-4F4B-BF1D-C79B1E963FFC}" srcOrd="0" destOrd="0" presId="urn:microsoft.com/office/officeart/2018/5/layout/CenteredIconLabelDescriptionList"/>
    <dgm:cxn modelId="{288EAD99-6CCD-4E30-B10D-5F4CB44D87F6}" srcId="{26E93CB6-5BA0-4F32-B3A5-1B32E5593119}" destId="{AF30F617-4E25-486F-BE29-C4848B1083A2}" srcOrd="0" destOrd="0" parTransId="{42F60972-DD67-4195-A167-05A86DFE226A}" sibTransId="{6E663389-EBFC-4159-8F18-8056460B6687}"/>
    <dgm:cxn modelId="{5445599E-0156-4E74-8BCF-08B3B349FACA}" type="presOf" srcId="{EB03B293-C161-43D5-821A-D4695D9F4352}" destId="{1E3D9CB9-B201-4402-B818-4448A5432D66}" srcOrd="0" destOrd="0" presId="urn:microsoft.com/office/officeart/2018/5/layout/CenteredIconLabelDescriptionList"/>
    <dgm:cxn modelId="{4AA0BBA7-6711-4195-9D13-1C5D25D047F9}" type="presOf" srcId="{84DB7504-8C9D-480F-B01A-7B86C15148E0}" destId="{C0055F46-AE63-4BD8-9C62-B948D75B3138}" srcOrd="0" destOrd="0" presId="urn:microsoft.com/office/officeart/2018/5/layout/CenteredIconLabelDescriptionList"/>
    <dgm:cxn modelId="{547AB8AC-623B-40C1-8783-9ED74F8BC894}" srcId="{84DB7504-8C9D-480F-B01A-7B86C15148E0}" destId="{EB3D128B-09BC-43F5-9162-001F5A0260B5}" srcOrd="3" destOrd="0" parTransId="{2B1764CF-1E82-492F-808C-A5A10BCE2040}" sibTransId="{3C2E9478-DEC8-4FDC-8E93-FF7C93F2D449}"/>
    <dgm:cxn modelId="{A625F3C1-A9A5-4796-93B2-D6D54696B05D}" srcId="{84DB7504-8C9D-480F-B01A-7B86C15148E0}" destId="{8202F129-EA9B-40F8-B18F-588579562295}" srcOrd="0" destOrd="0" parTransId="{372DD1B9-16B8-445B-B32B-2E23882D7C66}" sibTransId="{B0B9515F-AE4D-4788-807D-CD571FD7C476}"/>
    <dgm:cxn modelId="{524197CC-203E-4D3D-8660-2B2C10EDE170}" type="presOf" srcId="{AE16DAE4-C97F-4BEA-9EB0-E0BC1BFA864A}" destId="{D5D6BCB0-FE70-4B57-8663-4E5CA3D4636A}" srcOrd="0" destOrd="0" presId="urn:microsoft.com/office/officeart/2018/5/layout/CenteredIconLabelDescriptionList"/>
    <dgm:cxn modelId="{F1479ECD-8988-4364-8097-93B2AFC97D5E}" srcId="{84DB7504-8C9D-480F-B01A-7B86C15148E0}" destId="{F425C14C-1BF9-49FA-812D-C183A3DC4664}" srcOrd="4" destOrd="0" parTransId="{74C20827-4081-4ACC-91B7-B9402737B9A7}" sibTransId="{2AEB5216-91A8-48A8-BE4A-45CD43BCC596}"/>
    <dgm:cxn modelId="{3D0E1EDC-920F-497F-8F18-62C595C9F581}" srcId="{F7EC8854-BF7E-4087-AD29-BEEDE23F496E}" destId="{1D071B22-4B05-4451-9AC3-77750F16C7FC}" srcOrd="0" destOrd="0" parTransId="{1AC850E4-5087-4958-8FDE-0D365BB50002}" sibTransId="{B76D3A9F-39C7-4ECE-98B7-7EE9236D8450}"/>
    <dgm:cxn modelId="{1189DCE8-7662-45E7-A4D2-38BF8DC99619}" type="presOf" srcId="{EB3D128B-09BC-43F5-9162-001F5A0260B5}" destId="{0AEF1B6C-4A7B-4365-8908-1BFE37B8FB23}" srcOrd="0" destOrd="0" presId="urn:microsoft.com/office/officeart/2018/5/layout/CenteredIconLabelDescriptionList"/>
    <dgm:cxn modelId="{7958AFEC-3851-41D6-8AC9-574019125838}" type="presOf" srcId="{4EF86D83-3372-476E-85FB-C1F8C6FC812E}" destId="{B69E8182-6010-41A8-8CFB-7746B4833970}" srcOrd="0" destOrd="1" presId="urn:microsoft.com/office/officeart/2018/5/layout/CenteredIconLabelDescriptionList"/>
    <dgm:cxn modelId="{E1D4D9FE-42FF-4FD1-8EC8-EBAAB13D57EC}" srcId="{84DB7504-8C9D-480F-B01A-7B86C15148E0}" destId="{F7EC8854-BF7E-4087-AD29-BEEDE23F496E}" srcOrd="1" destOrd="0" parTransId="{5FB077F3-6F90-4EC6-90CB-4563A1F8A56B}" sibTransId="{31081002-9664-4860-91A1-3B0A1B9F4EE3}"/>
    <dgm:cxn modelId="{7503A3AA-4955-49BB-B3BD-228AEC2B6705}" type="presParOf" srcId="{C0055F46-AE63-4BD8-9C62-B948D75B3138}" destId="{E1F1B721-E63C-41BA-850B-98BDF48D7B6D}" srcOrd="0" destOrd="0" presId="urn:microsoft.com/office/officeart/2018/5/layout/CenteredIconLabelDescriptionList"/>
    <dgm:cxn modelId="{A06F1319-1091-4919-B7C3-79FF1C1073C3}" type="presParOf" srcId="{E1F1B721-E63C-41BA-850B-98BDF48D7B6D}" destId="{CA5FAA0A-B465-4D95-95FC-94D304BBA4D0}" srcOrd="0" destOrd="0" presId="urn:microsoft.com/office/officeart/2018/5/layout/CenteredIconLabelDescriptionList"/>
    <dgm:cxn modelId="{3C773295-E774-410F-98FC-9AE58C55640C}" type="presParOf" srcId="{E1F1B721-E63C-41BA-850B-98BDF48D7B6D}" destId="{515DA85D-7113-4E7A-86EB-ED79ED6E41C8}" srcOrd="1" destOrd="0" presId="urn:microsoft.com/office/officeart/2018/5/layout/CenteredIconLabelDescriptionList"/>
    <dgm:cxn modelId="{45C8B675-90D6-4EB6-9BB4-B5E0FA704E52}" type="presParOf" srcId="{E1F1B721-E63C-41BA-850B-98BDF48D7B6D}" destId="{2C4FC00F-946A-45C6-9A5C-D5042F3673B9}" srcOrd="2" destOrd="0" presId="urn:microsoft.com/office/officeart/2018/5/layout/CenteredIconLabelDescriptionList"/>
    <dgm:cxn modelId="{C1E80298-3B65-416B-88F2-A24DE312DE57}" type="presParOf" srcId="{E1F1B721-E63C-41BA-850B-98BDF48D7B6D}" destId="{0403FA67-4E27-4B6C-ADD6-5BC932EAB15A}" srcOrd="3" destOrd="0" presId="urn:microsoft.com/office/officeart/2018/5/layout/CenteredIconLabelDescriptionList"/>
    <dgm:cxn modelId="{90C84BA0-773A-4174-8CE3-C794DE716C35}" type="presParOf" srcId="{E1F1B721-E63C-41BA-850B-98BDF48D7B6D}" destId="{8379923F-AA02-4B63-8DCC-9E46A82D0DA0}" srcOrd="4" destOrd="0" presId="urn:microsoft.com/office/officeart/2018/5/layout/CenteredIconLabelDescriptionList"/>
    <dgm:cxn modelId="{3F99CB17-1CDB-44A5-9756-CE187A7EE2F6}" type="presParOf" srcId="{C0055F46-AE63-4BD8-9C62-B948D75B3138}" destId="{DA05D1EB-39D6-4931-9F85-152CF281ADCD}" srcOrd="1" destOrd="0" presId="urn:microsoft.com/office/officeart/2018/5/layout/CenteredIconLabelDescriptionList"/>
    <dgm:cxn modelId="{08AD5B79-678A-465E-8AFB-D126291EBCF5}" type="presParOf" srcId="{C0055F46-AE63-4BD8-9C62-B948D75B3138}" destId="{DC2184A8-88CB-4BC5-8624-B57F512EE4FF}" srcOrd="2" destOrd="0" presId="urn:microsoft.com/office/officeart/2018/5/layout/CenteredIconLabelDescriptionList"/>
    <dgm:cxn modelId="{797E2D60-E55C-4915-A5B3-EE56A7321EDA}" type="presParOf" srcId="{DC2184A8-88CB-4BC5-8624-B57F512EE4FF}" destId="{1CBF0BFA-9446-4350-9873-D795E92046BA}" srcOrd="0" destOrd="0" presId="urn:microsoft.com/office/officeart/2018/5/layout/CenteredIconLabelDescriptionList"/>
    <dgm:cxn modelId="{4280C672-F06B-4DD7-879B-938CA2402BFE}" type="presParOf" srcId="{DC2184A8-88CB-4BC5-8624-B57F512EE4FF}" destId="{0649F4D7-53B6-401B-8A15-A3F7F72EFDC2}" srcOrd="1" destOrd="0" presId="urn:microsoft.com/office/officeart/2018/5/layout/CenteredIconLabelDescriptionList"/>
    <dgm:cxn modelId="{CDFE8EAF-F880-435B-9A69-194CDADB204E}" type="presParOf" srcId="{DC2184A8-88CB-4BC5-8624-B57F512EE4FF}" destId="{5C048B27-4864-41BF-B14F-D7DD75B35B34}" srcOrd="2" destOrd="0" presId="urn:microsoft.com/office/officeart/2018/5/layout/CenteredIconLabelDescriptionList"/>
    <dgm:cxn modelId="{B783295B-B879-4C68-9AB5-7054E8E15958}" type="presParOf" srcId="{DC2184A8-88CB-4BC5-8624-B57F512EE4FF}" destId="{34FAD95E-42B4-44B4-B8B8-D4BB0AC4407A}" srcOrd="3" destOrd="0" presId="urn:microsoft.com/office/officeart/2018/5/layout/CenteredIconLabelDescriptionList"/>
    <dgm:cxn modelId="{577C486C-FA82-40B2-A2BB-C44E3599416F}" type="presParOf" srcId="{DC2184A8-88CB-4BC5-8624-B57F512EE4FF}" destId="{B69E8182-6010-41A8-8CFB-7746B4833970}" srcOrd="4" destOrd="0" presId="urn:microsoft.com/office/officeart/2018/5/layout/CenteredIconLabelDescriptionList"/>
    <dgm:cxn modelId="{2A48ABBE-BA21-4524-A080-6C952D28BFEC}" type="presParOf" srcId="{C0055F46-AE63-4BD8-9C62-B948D75B3138}" destId="{1A5858E2-9EC9-4CD5-A36F-EF5F63257A9A}" srcOrd="3" destOrd="0" presId="urn:microsoft.com/office/officeart/2018/5/layout/CenteredIconLabelDescriptionList"/>
    <dgm:cxn modelId="{ADAD4A50-4051-471B-86DF-77D32499EB6E}" type="presParOf" srcId="{C0055F46-AE63-4BD8-9C62-B948D75B3138}" destId="{5BC37CF6-6B21-4881-8ED1-2151C779CE02}" srcOrd="4" destOrd="0" presId="urn:microsoft.com/office/officeart/2018/5/layout/CenteredIconLabelDescriptionList"/>
    <dgm:cxn modelId="{2F8839BE-8712-4F34-8285-734EAD3160E0}" type="presParOf" srcId="{5BC37CF6-6B21-4881-8ED1-2151C779CE02}" destId="{C34AED2E-FDCE-46D9-98C9-F23CE692E80F}" srcOrd="0" destOrd="0" presId="urn:microsoft.com/office/officeart/2018/5/layout/CenteredIconLabelDescriptionList"/>
    <dgm:cxn modelId="{3EACA59F-D96A-436A-B3EC-9DABD6F3BCE7}" type="presParOf" srcId="{5BC37CF6-6B21-4881-8ED1-2151C779CE02}" destId="{7000C766-48D6-4DF3-AC0B-55D222EB5ACE}" srcOrd="1" destOrd="0" presId="urn:microsoft.com/office/officeart/2018/5/layout/CenteredIconLabelDescriptionList"/>
    <dgm:cxn modelId="{2B77DB4A-D48D-4B69-BFC6-6E6F9C66B4BA}" type="presParOf" srcId="{5BC37CF6-6B21-4881-8ED1-2151C779CE02}" destId="{4D0B0B3E-DBEB-43B5-A7A8-CFDDCD4B6E9B}" srcOrd="2" destOrd="0" presId="urn:microsoft.com/office/officeart/2018/5/layout/CenteredIconLabelDescriptionList"/>
    <dgm:cxn modelId="{B829C2DA-A082-4A03-926E-3BF4FB3F4EE1}" type="presParOf" srcId="{5BC37CF6-6B21-4881-8ED1-2151C779CE02}" destId="{2A900940-2A2C-4549-8AB5-E49107EFF399}" srcOrd="3" destOrd="0" presId="urn:microsoft.com/office/officeart/2018/5/layout/CenteredIconLabelDescriptionList"/>
    <dgm:cxn modelId="{20C5638B-BAA5-40A9-9B22-D6DCA0B52686}" type="presParOf" srcId="{5BC37CF6-6B21-4881-8ED1-2151C779CE02}" destId="{CFBE253C-E0DD-4F4B-BF1D-C79B1E963FFC}" srcOrd="4" destOrd="0" presId="urn:microsoft.com/office/officeart/2018/5/layout/CenteredIconLabelDescriptionList"/>
    <dgm:cxn modelId="{3D3AC085-EE86-4CFB-98A0-753F56065CB4}" type="presParOf" srcId="{C0055F46-AE63-4BD8-9C62-B948D75B3138}" destId="{0AB92477-7498-4FF0-B26D-F029B5E37FB0}" srcOrd="5" destOrd="0" presId="urn:microsoft.com/office/officeart/2018/5/layout/CenteredIconLabelDescriptionList"/>
    <dgm:cxn modelId="{EEC90D44-334A-40EE-B39E-7E6BE036CE6B}" type="presParOf" srcId="{C0055F46-AE63-4BD8-9C62-B948D75B3138}" destId="{A7E98EB5-4DE6-4D2B-BE6C-E5DF98871B12}" srcOrd="6" destOrd="0" presId="urn:microsoft.com/office/officeart/2018/5/layout/CenteredIconLabelDescriptionList"/>
    <dgm:cxn modelId="{4145CB21-CC51-42F7-9AB5-A74C525DF4B6}" type="presParOf" srcId="{A7E98EB5-4DE6-4D2B-BE6C-E5DF98871B12}" destId="{2744B937-E974-4F66-90C3-056662FF9D80}" srcOrd="0" destOrd="0" presId="urn:microsoft.com/office/officeart/2018/5/layout/CenteredIconLabelDescriptionList"/>
    <dgm:cxn modelId="{968266D0-860A-4E42-B02A-430B10DC9F2D}" type="presParOf" srcId="{A7E98EB5-4DE6-4D2B-BE6C-E5DF98871B12}" destId="{AA6DAC53-0900-4772-B756-8A270443069B}" srcOrd="1" destOrd="0" presId="urn:microsoft.com/office/officeart/2018/5/layout/CenteredIconLabelDescriptionList"/>
    <dgm:cxn modelId="{31D537EA-730C-4D99-884D-8EA14B0CDB3E}" type="presParOf" srcId="{A7E98EB5-4DE6-4D2B-BE6C-E5DF98871B12}" destId="{0AEF1B6C-4A7B-4365-8908-1BFE37B8FB23}" srcOrd="2" destOrd="0" presId="urn:microsoft.com/office/officeart/2018/5/layout/CenteredIconLabelDescriptionList"/>
    <dgm:cxn modelId="{79FC5CA1-63E9-48F1-A554-27B6D4B3E4F2}" type="presParOf" srcId="{A7E98EB5-4DE6-4D2B-BE6C-E5DF98871B12}" destId="{BE303A7B-B3B5-4A5C-BCBF-DC90DE90C2C2}" srcOrd="3" destOrd="0" presId="urn:microsoft.com/office/officeart/2018/5/layout/CenteredIconLabelDescriptionList"/>
    <dgm:cxn modelId="{033F6018-8B49-464B-8528-A6AC267F6E73}" type="presParOf" srcId="{A7E98EB5-4DE6-4D2B-BE6C-E5DF98871B12}" destId="{E2F7DA72-A315-47C5-BEF2-E3A2D705943F}" srcOrd="4" destOrd="0" presId="urn:microsoft.com/office/officeart/2018/5/layout/CenteredIconLabelDescriptionList"/>
    <dgm:cxn modelId="{9E9404F7-D0CD-4886-8805-3343D3FC4881}" type="presParOf" srcId="{C0055F46-AE63-4BD8-9C62-B948D75B3138}" destId="{D21B4DF9-C462-4410-A95C-7752F51897CB}" srcOrd="7" destOrd="0" presId="urn:microsoft.com/office/officeart/2018/5/layout/CenteredIconLabelDescriptionList"/>
    <dgm:cxn modelId="{41603C74-FA32-431E-8FE9-FBA4449B0645}" type="presParOf" srcId="{C0055F46-AE63-4BD8-9C62-B948D75B3138}" destId="{8CFE31CD-51E9-462B-971E-017B83C92424}" srcOrd="8" destOrd="0" presId="urn:microsoft.com/office/officeart/2018/5/layout/CenteredIconLabelDescriptionList"/>
    <dgm:cxn modelId="{B66830EC-17B2-4D13-B4AC-992E4919931A}" type="presParOf" srcId="{8CFE31CD-51E9-462B-971E-017B83C92424}" destId="{F8CFA6DE-5C43-470A-B920-7764985D4256}" srcOrd="0" destOrd="0" presId="urn:microsoft.com/office/officeart/2018/5/layout/CenteredIconLabelDescriptionList"/>
    <dgm:cxn modelId="{C063955C-2E8A-4BF5-925C-C671C5CD7CD2}" type="presParOf" srcId="{8CFE31CD-51E9-462B-971E-017B83C92424}" destId="{73BF21F8-12A4-4270-8097-A776B531698A}" srcOrd="1" destOrd="0" presId="urn:microsoft.com/office/officeart/2018/5/layout/CenteredIconLabelDescriptionList"/>
    <dgm:cxn modelId="{852DE5F7-C1DB-44A3-BC9D-691F1F283D1B}" type="presParOf" srcId="{8CFE31CD-51E9-462B-971E-017B83C92424}" destId="{B67A5EEC-BBB0-4D77-B956-DFE7A89B3A0B}" srcOrd="2" destOrd="0" presId="urn:microsoft.com/office/officeart/2018/5/layout/CenteredIconLabelDescriptionList"/>
    <dgm:cxn modelId="{C36450AE-634D-4BD4-81B4-22A7F6F4FA51}" type="presParOf" srcId="{8CFE31CD-51E9-462B-971E-017B83C92424}" destId="{DEFEF3A8-8353-4C71-B1C4-6ECDA2C80D9E}" srcOrd="3" destOrd="0" presId="urn:microsoft.com/office/officeart/2018/5/layout/CenteredIconLabelDescriptionList"/>
    <dgm:cxn modelId="{D2BD6917-5A52-4093-9044-4C606B487CF2}" type="presParOf" srcId="{8CFE31CD-51E9-462B-971E-017B83C92424}" destId="{1E3D9CB9-B201-4402-B818-4448A5432D66}" srcOrd="4" destOrd="0" presId="urn:microsoft.com/office/officeart/2018/5/layout/CenteredIconLabelDescriptionList"/>
    <dgm:cxn modelId="{4DAC0A26-C29F-4470-B2C8-CCF7F6CFD172}" type="presParOf" srcId="{C0055F46-AE63-4BD8-9C62-B948D75B3138}" destId="{BB75EDE0-4CB8-4E52-B0AD-FEE85B742A27}" srcOrd="9" destOrd="0" presId="urn:microsoft.com/office/officeart/2018/5/layout/CenteredIconLabelDescriptionList"/>
    <dgm:cxn modelId="{9AB81520-10D8-4C00-8510-58B9BF9F34A6}" type="presParOf" srcId="{C0055F46-AE63-4BD8-9C62-B948D75B3138}" destId="{025EFCDF-7245-4E26-BAEE-5AF41776FC16}" srcOrd="10" destOrd="0" presId="urn:microsoft.com/office/officeart/2018/5/layout/CenteredIconLabelDescriptionList"/>
    <dgm:cxn modelId="{EA37E370-DAEC-4093-9851-2480857D49C6}" type="presParOf" srcId="{025EFCDF-7245-4E26-BAEE-5AF41776FC16}" destId="{6645098B-45EB-44E1-99E6-973F1DB89F61}" srcOrd="0" destOrd="0" presId="urn:microsoft.com/office/officeart/2018/5/layout/CenteredIconLabelDescriptionList"/>
    <dgm:cxn modelId="{8DD696BE-7523-4412-BDD0-EEE2A0E32B18}" type="presParOf" srcId="{025EFCDF-7245-4E26-BAEE-5AF41776FC16}" destId="{3DB06F83-7C9A-427F-83B5-5D508A177236}" srcOrd="1" destOrd="0" presId="urn:microsoft.com/office/officeart/2018/5/layout/CenteredIconLabelDescriptionList"/>
    <dgm:cxn modelId="{C4748CE6-0A96-449E-BE3A-E13C4027B232}" type="presParOf" srcId="{025EFCDF-7245-4E26-BAEE-5AF41776FC16}" destId="{D5D6BCB0-FE70-4B57-8663-4E5CA3D4636A}" srcOrd="2" destOrd="0" presId="urn:microsoft.com/office/officeart/2018/5/layout/CenteredIconLabelDescriptionList"/>
    <dgm:cxn modelId="{2F595BC8-8AF2-454B-98AD-127332D2F121}" type="presParOf" srcId="{025EFCDF-7245-4E26-BAEE-5AF41776FC16}" destId="{EEC14A6F-8D19-4F64-B0E6-9950F55C293C}" srcOrd="3" destOrd="0" presId="urn:microsoft.com/office/officeart/2018/5/layout/CenteredIconLabelDescriptionList"/>
    <dgm:cxn modelId="{E9370114-0D0B-4C19-BE8F-FBCE63E2BBDA}" type="presParOf" srcId="{025EFCDF-7245-4E26-BAEE-5AF41776FC16}" destId="{E97475B9-2AA3-4FF5-BE07-39F93E770C6B}" srcOrd="4" destOrd="0" presId="urn:microsoft.com/office/officeart/2018/5/layout/CenteredIconLabelDescriptionList"/>
    <dgm:cxn modelId="{D57FD891-2C83-42D1-869A-60CF7CE3FAC6}" type="presParOf" srcId="{C0055F46-AE63-4BD8-9C62-B948D75B3138}" destId="{F6B5B577-AB7D-4112-B3DF-8E9FEB14B94C}" srcOrd="11" destOrd="0" presId="urn:microsoft.com/office/officeart/2018/5/layout/CenteredIconLabelDescriptionList"/>
    <dgm:cxn modelId="{C61E361E-3537-4D36-8990-94B6FF2F12DE}" type="presParOf" srcId="{C0055F46-AE63-4BD8-9C62-B948D75B3138}" destId="{F5E6D7FC-260A-4667-BF91-514753FECF03}" srcOrd="12" destOrd="0" presId="urn:microsoft.com/office/officeart/2018/5/layout/CenteredIconLabelDescriptionList"/>
    <dgm:cxn modelId="{433B87D8-6E8F-463F-904E-63F2A9639876}" type="presParOf" srcId="{F5E6D7FC-260A-4667-BF91-514753FECF03}" destId="{DF80E3E1-C92F-44F9-B71B-49EABD5ED70F}" srcOrd="0" destOrd="0" presId="urn:microsoft.com/office/officeart/2018/5/layout/CenteredIconLabelDescriptionList"/>
    <dgm:cxn modelId="{34151DCF-0E4D-4F6F-9FC3-E9496AF797A8}" type="presParOf" srcId="{F5E6D7FC-260A-4667-BF91-514753FECF03}" destId="{EE514775-42AE-4012-BAFD-220D12FED883}" srcOrd="1" destOrd="0" presId="urn:microsoft.com/office/officeart/2018/5/layout/CenteredIconLabelDescriptionList"/>
    <dgm:cxn modelId="{3F961BE4-3AC1-4ADD-8DF8-CC9E82E007A7}" type="presParOf" srcId="{F5E6D7FC-260A-4667-BF91-514753FECF03}" destId="{1EAB8795-71AB-4955-ABEB-560F430E4DE5}" srcOrd="2" destOrd="0" presId="urn:microsoft.com/office/officeart/2018/5/layout/CenteredIconLabelDescriptionList"/>
    <dgm:cxn modelId="{5C11A696-2E22-4C23-AF77-7784C93A35AC}" type="presParOf" srcId="{F5E6D7FC-260A-4667-BF91-514753FECF03}" destId="{8CE99271-9971-44A2-BF98-6F1012E5719D}" srcOrd="3" destOrd="0" presId="urn:microsoft.com/office/officeart/2018/5/layout/CenteredIconLabelDescriptionList"/>
    <dgm:cxn modelId="{0BF90B5D-9A86-4A31-8486-874D2B258C2D}" type="presParOf" srcId="{F5E6D7FC-260A-4667-BF91-514753FECF03}" destId="{E1E69FBA-0535-4948-9808-EF9F1FD21C6D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5FAA0A-B465-4D95-95FC-94D304BBA4D0}">
      <dsp:nvSpPr>
        <dsp:cNvPr id="0" name=""/>
        <dsp:cNvSpPr/>
      </dsp:nvSpPr>
      <dsp:spPr>
        <a:xfrm>
          <a:off x="369084" y="47889"/>
          <a:ext cx="383156" cy="376177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4FC00F-946A-45C6-9A5C-D5042F3673B9}">
      <dsp:nvSpPr>
        <dsp:cNvPr id="0" name=""/>
        <dsp:cNvSpPr/>
      </dsp:nvSpPr>
      <dsp:spPr>
        <a:xfrm>
          <a:off x="13296" y="634747"/>
          <a:ext cx="1094733" cy="1149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ja-JP" sz="2000" kern="1200"/>
            <a:t>それぞれ特徴がある</a:t>
          </a:r>
          <a:endParaRPr lang="en-US" sz="2000" kern="1200"/>
        </a:p>
      </dsp:txBody>
      <dsp:txXfrm>
        <a:off x="13296" y="634747"/>
        <a:ext cx="1094733" cy="1149808"/>
      </dsp:txXfrm>
    </dsp:sp>
    <dsp:sp modelId="{8379923F-AA02-4B63-8DCC-9E46A82D0DA0}">
      <dsp:nvSpPr>
        <dsp:cNvPr id="0" name=""/>
        <dsp:cNvSpPr/>
      </dsp:nvSpPr>
      <dsp:spPr>
        <a:xfrm>
          <a:off x="13296" y="1882547"/>
          <a:ext cx="1094733" cy="3064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BF0BFA-9446-4350-9873-D795E92046BA}">
      <dsp:nvSpPr>
        <dsp:cNvPr id="0" name=""/>
        <dsp:cNvSpPr/>
      </dsp:nvSpPr>
      <dsp:spPr>
        <a:xfrm>
          <a:off x="1655396" y="47889"/>
          <a:ext cx="383156" cy="376177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048B27-4864-41BF-B14F-D7DD75B35B34}">
      <dsp:nvSpPr>
        <dsp:cNvPr id="0" name=""/>
        <dsp:cNvSpPr/>
      </dsp:nvSpPr>
      <dsp:spPr>
        <a:xfrm>
          <a:off x="1299608" y="634747"/>
          <a:ext cx="1094733" cy="1149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Java		</a:t>
          </a:r>
        </a:p>
      </dsp:txBody>
      <dsp:txXfrm>
        <a:off x="1299608" y="634747"/>
        <a:ext cx="1094733" cy="1149808"/>
      </dsp:txXfrm>
    </dsp:sp>
    <dsp:sp modelId="{B69E8182-6010-41A8-8CFB-7746B4833970}">
      <dsp:nvSpPr>
        <dsp:cNvPr id="0" name=""/>
        <dsp:cNvSpPr/>
      </dsp:nvSpPr>
      <dsp:spPr>
        <a:xfrm>
          <a:off x="1299608" y="1882547"/>
          <a:ext cx="1094733" cy="3064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sz="2000" kern="1200" dirty="0"/>
            <a:t>ど</a:t>
          </a:r>
          <a:r>
            <a:rPr lang="ja-JP" altLang="en-US" sz="2000" kern="1200" dirty="0"/>
            <a:t>の</a:t>
          </a:r>
          <a:r>
            <a:rPr lang="ja-JP" sz="2000" kern="1200" dirty="0"/>
            <a:t>コンピュータでも同じプログラムが動く．</a:t>
          </a:r>
          <a:endParaRPr lang="en-US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sz="2000" kern="1200" dirty="0"/>
            <a:t>普及度はトップレベル．</a:t>
          </a:r>
          <a:endParaRPr lang="en-US" sz="2000" kern="1200" dirty="0"/>
        </a:p>
      </dsp:txBody>
      <dsp:txXfrm>
        <a:off x="1299608" y="1882547"/>
        <a:ext cx="1094733" cy="3064896"/>
      </dsp:txXfrm>
    </dsp:sp>
    <dsp:sp modelId="{C34AED2E-FDCE-46D9-98C9-F23CE692E80F}">
      <dsp:nvSpPr>
        <dsp:cNvPr id="0" name=""/>
        <dsp:cNvSpPr/>
      </dsp:nvSpPr>
      <dsp:spPr>
        <a:xfrm>
          <a:off x="2941708" y="47889"/>
          <a:ext cx="383156" cy="376177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0B0B3E-DBEB-43B5-A7A8-CFDDCD4B6E9B}">
      <dsp:nvSpPr>
        <dsp:cNvPr id="0" name=""/>
        <dsp:cNvSpPr/>
      </dsp:nvSpPr>
      <dsp:spPr>
        <a:xfrm>
          <a:off x="2585920" y="634747"/>
          <a:ext cx="1094733" cy="1149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Python	</a:t>
          </a:r>
        </a:p>
      </dsp:txBody>
      <dsp:txXfrm>
        <a:off x="2585920" y="634747"/>
        <a:ext cx="1094733" cy="1149808"/>
      </dsp:txXfrm>
    </dsp:sp>
    <dsp:sp modelId="{CFBE253C-E0DD-4F4B-BF1D-C79B1E963FFC}">
      <dsp:nvSpPr>
        <dsp:cNvPr id="0" name=""/>
        <dsp:cNvSpPr/>
      </dsp:nvSpPr>
      <dsp:spPr>
        <a:xfrm>
          <a:off x="2585920" y="1882547"/>
          <a:ext cx="1094733" cy="3064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sz="2000" kern="1200" dirty="0"/>
            <a:t>初心者向け．そのおかげで，多数の拡張機能も．</a:t>
          </a:r>
          <a:endParaRPr lang="en-US" sz="2000" kern="1200" dirty="0"/>
        </a:p>
      </dsp:txBody>
      <dsp:txXfrm>
        <a:off x="2585920" y="1882547"/>
        <a:ext cx="1094733" cy="3064896"/>
      </dsp:txXfrm>
    </dsp:sp>
    <dsp:sp modelId="{2744B937-E974-4F66-90C3-056662FF9D80}">
      <dsp:nvSpPr>
        <dsp:cNvPr id="0" name=""/>
        <dsp:cNvSpPr/>
      </dsp:nvSpPr>
      <dsp:spPr>
        <a:xfrm>
          <a:off x="4228021" y="47889"/>
          <a:ext cx="383156" cy="376177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EF1B6C-4A7B-4365-8908-1BFE37B8FB23}">
      <dsp:nvSpPr>
        <dsp:cNvPr id="0" name=""/>
        <dsp:cNvSpPr/>
      </dsp:nvSpPr>
      <dsp:spPr>
        <a:xfrm>
          <a:off x="3872232" y="634747"/>
          <a:ext cx="1094733" cy="1149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C / C++ 	</a:t>
          </a:r>
        </a:p>
      </dsp:txBody>
      <dsp:txXfrm>
        <a:off x="3872232" y="634747"/>
        <a:ext cx="1094733" cy="1149808"/>
      </dsp:txXfrm>
    </dsp:sp>
    <dsp:sp modelId="{E2F7DA72-A315-47C5-BEF2-E3A2D705943F}">
      <dsp:nvSpPr>
        <dsp:cNvPr id="0" name=""/>
        <dsp:cNvSpPr/>
      </dsp:nvSpPr>
      <dsp:spPr>
        <a:xfrm>
          <a:off x="3872232" y="1882547"/>
          <a:ext cx="1094733" cy="3064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sz="2000" kern="1200" dirty="0"/>
            <a:t>コンピュータの性能を最大限引き出す</a:t>
          </a:r>
          <a:r>
            <a:rPr lang="ja-JP" altLang="en-US" sz="2000" kern="1200" dirty="0"/>
            <a:t>．</a:t>
          </a:r>
          <a:endParaRPr lang="en-US" sz="2000" kern="1200" dirty="0"/>
        </a:p>
      </dsp:txBody>
      <dsp:txXfrm>
        <a:off x="3872232" y="1882547"/>
        <a:ext cx="1094733" cy="3064896"/>
      </dsp:txXfrm>
    </dsp:sp>
    <dsp:sp modelId="{F8CFA6DE-5C43-470A-B920-7764985D4256}">
      <dsp:nvSpPr>
        <dsp:cNvPr id="0" name=""/>
        <dsp:cNvSpPr/>
      </dsp:nvSpPr>
      <dsp:spPr>
        <a:xfrm>
          <a:off x="5514333" y="47889"/>
          <a:ext cx="383156" cy="376177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7A5EEC-BBB0-4D77-B956-DFE7A89B3A0B}">
      <dsp:nvSpPr>
        <dsp:cNvPr id="0" name=""/>
        <dsp:cNvSpPr/>
      </dsp:nvSpPr>
      <dsp:spPr>
        <a:xfrm>
          <a:off x="5158544" y="634747"/>
          <a:ext cx="1094733" cy="1149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R			</a:t>
          </a:r>
        </a:p>
      </dsp:txBody>
      <dsp:txXfrm>
        <a:off x="5158544" y="634747"/>
        <a:ext cx="1094733" cy="1149808"/>
      </dsp:txXfrm>
    </dsp:sp>
    <dsp:sp modelId="{1E3D9CB9-B201-4402-B818-4448A5432D66}">
      <dsp:nvSpPr>
        <dsp:cNvPr id="0" name=""/>
        <dsp:cNvSpPr/>
      </dsp:nvSpPr>
      <dsp:spPr>
        <a:xfrm>
          <a:off x="5158544" y="1882547"/>
          <a:ext cx="1094733" cy="3064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sz="2000" kern="1200"/>
            <a:t>「データ処理」に特化したコマンド言語</a:t>
          </a:r>
          <a:endParaRPr lang="en-US" sz="2000" kern="1200"/>
        </a:p>
      </dsp:txBody>
      <dsp:txXfrm>
        <a:off x="5158544" y="1882547"/>
        <a:ext cx="1094733" cy="3064896"/>
      </dsp:txXfrm>
    </dsp:sp>
    <dsp:sp modelId="{6645098B-45EB-44E1-99E6-973F1DB89F61}">
      <dsp:nvSpPr>
        <dsp:cNvPr id="0" name=""/>
        <dsp:cNvSpPr/>
      </dsp:nvSpPr>
      <dsp:spPr>
        <a:xfrm>
          <a:off x="6800645" y="47889"/>
          <a:ext cx="383156" cy="376177"/>
        </a:xfrm>
        <a:prstGeom prst="rect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D6BCB0-FE70-4B57-8663-4E5CA3D4636A}">
      <dsp:nvSpPr>
        <dsp:cNvPr id="0" name=""/>
        <dsp:cNvSpPr/>
      </dsp:nvSpPr>
      <dsp:spPr>
        <a:xfrm>
          <a:off x="6444856" y="634747"/>
          <a:ext cx="1094733" cy="1149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SQL			</a:t>
          </a:r>
        </a:p>
      </dsp:txBody>
      <dsp:txXfrm>
        <a:off x="6444856" y="634747"/>
        <a:ext cx="1094733" cy="1149808"/>
      </dsp:txXfrm>
    </dsp:sp>
    <dsp:sp modelId="{E97475B9-2AA3-4FF5-BE07-39F93E770C6B}">
      <dsp:nvSpPr>
        <dsp:cNvPr id="0" name=""/>
        <dsp:cNvSpPr/>
      </dsp:nvSpPr>
      <dsp:spPr>
        <a:xfrm>
          <a:off x="6444856" y="1882547"/>
          <a:ext cx="1094733" cy="3064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sz="2000" kern="1200"/>
            <a:t>「データベース」に特化したコマンド言語</a:t>
          </a:r>
          <a:endParaRPr lang="en-US" sz="2000" kern="1200"/>
        </a:p>
      </dsp:txBody>
      <dsp:txXfrm>
        <a:off x="6444856" y="1882547"/>
        <a:ext cx="1094733" cy="3064896"/>
      </dsp:txXfrm>
    </dsp:sp>
    <dsp:sp modelId="{DF80E3E1-C92F-44F9-B71B-49EABD5ED70F}">
      <dsp:nvSpPr>
        <dsp:cNvPr id="0" name=""/>
        <dsp:cNvSpPr/>
      </dsp:nvSpPr>
      <dsp:spPr>
        <a:xfrm>
          <a:off x="8086957" y="47889"/>
          <a:ext cx="383156" cy="376177"/>
        </a:xfrm>
        <a:prstGeom prst="rect">
          <a:avLst/>
        </a:prstGeom>
        <a:blipFill>
          <a:blip xmlns:r="http://schemas.openxmlformats.org/officeDocument/2006/relationships"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AB8795-71AB-4955-ABEB-560F430E4DE5}">
      <dsp:nvSpPr>
        <dsp:cNvPr id="0" name=""/>
        <dsp:cNvSpPr/>
      </dsp:nvSpPr>
      <dsp:spPr>
        <a:xfrm>
          <a:off x="7731168" y="634747"/>
          <a:ext cx="1094733" cy="1149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MATLAB / Octave	</a:t>
          </a:r>
        </a:p>
      </dsp:txBody>
      <dsp:txXfrm>
        <a:off x="7731168" y="634747"/>
        <a:ext cx="1094733" cy="1149808"/>
      </dsp:txXfrm>
    </dsp:sp>
    <dsp:sp modelId="{E1E69FBA-0535-4948-9808-EF9F1FD21C6D}">
      <dsp:nvSpPr>
        <dsp:cNvPr id="0" name=""/>
        <dsp:cNvSpPr/>
      </dsp:nvSpPr>
      <dsp:spPr>
        <a:xfrm>
          <a:off x="7731168" y="1882547"/>
          <a:ext cx="1094733" cy="3064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sz="2000" kern="1200"/>
            <a:t>「数値計算」，「信号処理」などに特化したコマンド言語</a:t>
          </a:r>
          <a:endParaRPr lang="en-US" sz="2000" kern="1200"/>
        </a:p>
      </dsp:txBody>
      <dsp:txXfrm>
        <a:off x="7731168" y="1882547"/>
        <a:ext cx="1094733" cy="30648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2024/12/3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2479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9822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1496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9410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9785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8196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50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7575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62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1864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2024/12/3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2024/12/3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2024/12/3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2024/12/3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2024/12/3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kkaneko.jp/pro/pi/index.htm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colab.research.google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hyperlink" Target="https://pythontutor.com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onlinegdb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hyperlink" Target="https://www.tutorialspoint.com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jsfiddle.net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hyperlink" Target="https://paiza.io/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kaneko.jp/pro/pi/index.html" TargetMode="External"/><Relationship Id="rId2" Type="http://schemas.openxmlformats.org/officeDocument/2006/relationships/hyperlink" Target="https://www.kkaneko.jp/pro/ji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kkaneko.jp/pro/java/index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B743759-250A-4CA4-A37F-4E7983A1C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F82376D-EA5A-4EB5-B560-13402A85E2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38FEEB8D-B090-4B29-8808-094DF7AF3E3C}"/>
              </a:ext>
            </a:extLst>
          </p:cNvPr>
          <p:cNvSpPr txBox="1">
            <a:spLocks/>
          </p:cNvSpPr>
          <p:nvPr/>
        </p:nvSpPr>
        <p:spPr>
          <a:xfrm>
            <a:off x="192389" y="575001"/>
            <a:ext cx="5117193" cy="185966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marL="21600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2800" dirty="0">
                <a:solidFill>
                  <a:srgbClr val="C00000"/>
                </a:solidFill>
              </a:rPr>
              <a:t>pi-1. </a:t>
            </a:r>
            <a:r>
              <a:rPr lang="ja-JP" altLang="en-US" sz="2800" b="1" dirty="0">
                <a:solidFill>
                  <a:srgbClr val="C00000"/>
                </a:solidFill>
              </a:rPr>
              <a:t>プログラミング入門：</a:t>
            </a:r>
            <a:r>
              <a:rPr lang="en-US" altLang="ja-JP" sz="2800" b="1" dirty="0">
                <a:solidFill>
                  <a:srgbClr val="C00000"/>
                </a:solidFill>
              </a:rPr>
              <a:t>Java</a:t>
            </a:r>
            <a:r>
              <a:rPr lang="ja-JP" altLang="en-US" sz="2800" b="1" dirty="0">
                <a:solidFill>
                  <a:srgbClr val="C00000"/>
                </a:solidFill>
              </a:rPr>
              <a:t>言語の基礎と実行環境の理解</a:t>
            </a:r>
            <a:br>
              <a:rPr lang="ja-JP" altLang="en-US" sz="2800" dirty="0"/>
            </a:br>
            <a:endParaRPr lang="ja-JP" altLang="en-US" sz="2800" dirty="0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859CCDBF-9651-46AF-8354-4C080E716D9E}"/>
              </a:ext>
            </a:extLst>
          </p:cNvPr>
          <p:cNvSpPr txBox="1">
            <a:spLocks/>
          </p:cNvSpPr>
          <p:nvPr/>
        </p:nvSpPr>
        <p:spPr>
          <a:xfrm>
            <a:off x="1049885" y="5314663"/>
            <a:ext cx="3437681" cy="75254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3600" dirty="0">
                <a:solidFill>
                  <a:schemeClr val="tx1"/>
                </a:solidFill>
                <a:latin typeface="メイリオ" panose="020B0604030504040204" pitchFamily="50" charset="-128"/>
              </a:rPr>
              <a:t>金子邦彦</a:t>
            </a:r>
            <a:endParaRPr lang="ja-JP" altLang="en-US" sz="3600" dirty="0"/>
          </a:p>
        </p:txBody>
      </p:sp>
      <p:pic>
        <p:nvPicPr>
          <p:cNvPr id="9" name="Picture 2" descr="https://mirrors.creativecommons.org/presskit/buttons/88x31/png/by-nc-sa.eu.png">
            <a:extLst>
              <a:ext uri="{FF2B5EF4-FFF2-40B4-BE49-F238E27FC236}">
                <a16:creationId xmlns:a16="http://schemas.microsoft.com/office/drawing/2014/main" id="{FB093CEA-1F83-4E94-BF85-682B97E40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830" y="6283000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タイトル 1">
            <a:extLst>
              <a:ext uri="{FF2B5EF4-FFF2-40B4-BE49-F238E27FC236}">
                <a16:creationId xmlns:a16="http://schemas.microsoft.com/office/drawing/2014/main" id="{34228F5D-B8DA-4C70-A1BB-FB639B49FF68}"/>
              </a:ext>
            </a:extLst>
          </p:cNvPr>
          <p:cNvSpPr txBox="1">
            <a:spLocks/>
          </p:cNvSpPr>
          <p:nvPr/>
        </p:nvSpPr>
        <p:spPr>
          <a:xfrm>
            <a:off x="192389" y="2944832"/>
            <a:ext cx="5334428" cy="208808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1800" dirty="0">
                <a:solidFill>
                  <a:schemeClr val="tx1"/>
                </a:solidFill>
              </a:rPr>
              <a:t>トピックス：プログラミング，</a:t>
            </a:r>
            <a:r>
              <a:rPr lang="en-US" altLang="ja-JP" sz="1800" dirty="0">
                <a:solidFill>
                  <a:schemeClr val="tx1"/>
                </a:solidFill>
              </a:rPr>
              <a:t>Java Tutor </a:t>
            </a:r>
            <a:r>
              <a:rPr lang="ja-JP" altLang="en-US" sz="1800" dirty="0">
                <a:solidFill>
                  <a:schemeClr val="tx1"/>
                </a:solidFill>
              </a:rPr>
              <a:t>での </a:t>
            </a:r>
            <a:r>
              <a:rPr lang="en-US" altLang="ja-JP" sz="1800" dirty="0">
                <a:solidFill>
                  <a:schemeClr val="tx1"/>
                </a:solidFill>
              </a:rPr>
              <a:t>Java </a:t>
            </a:r>
            <a:r>
              <a:rPr lang="ja-JP" altLang="en-US" sz="1800" dirty="0">
                <a:solidFill>
                  <a:schemeClr val="tx1"/>
                </a:solidFill>
              </a:rPr>
              <a:t>プログラム実行，</a:t>
            </a:r>
            <a:r>
              <a:rPr lang="en-US" altLang="ja-JP" sz="1800" dirty="0">
                <a:solidFill>
                  <a:schemeClr val="tx1"/>
                </a:solidFill>
              </a:rPr>
              <a:t>GDB online </a:t>
            </a:r>
            <a:r>
              <a:rPr lang="ja-JP" altLang="en-US" sz="1800" dirty="0">
                <a:solidFill>
                  <a:schemeClr val="tx1"/>
                </a:solidFill>
              </a:rPr>
              <a:t>での </a:t>
            </a:r>
            <a:r>
              <a:rPr lang="en-US" altLang="ja-JP" sz="1800" dirty="0">
                <a:solidFill>
                  <a:schemeClr val="tx1"/>
                </a:solidFill>
              </a:rPr>
              <a:t>Java </a:t>
            </a:r>
            <a:r>
              <a:rPr lang="ja-JP" altLang="en-US" sz="1800" dirty="0">
                <a:solidFill>
                  <a:schemeClr val="tx1"/>
                </a:solidFill>
              </a:rPr>
              <a:t>プログラム実行，計算誤差，さまざまなプログラミング言語</a:t>
            </a:r>
            <a:endParaRPr lang="en-US" altLang="ja-JP" sz="18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1800" dirty="0">
                <a:solidFill>
                  <a:schemeClr val="tx1"/>
                </a:solidFill>
              </a:rPr>
              <a:t>URL: </a:t>
            </a:r>
            <a:r>
              <a:rPr lang="en-US" altLang="ja-JP" sz="1800" dirty="0">
                <a:solidFill>
                  <a:schemeClr val="tx1"/>
                </a:solidFill>
                <a:hlinkClick r:id="rId4"/>
              </a:rPr>
              <a:t>https://</a:t>
            </a:r>
            <a:r>
              <a:rPr lang="en-US" altLang="ja-JP" sz="1800" dirty="0" err="1">
                <a:solidFill>
                  <a:schemeClr val="tx1"/>
                </a:solidFill>
                <a:hlinkClick r:id="rId4"/>
              </a:rPr>
              <a:t>www.kkaneko.jp</a:t>
            </a:r>
            <a:r>
              <a:rPr lang="en-US" altLang="ja-JP" sz="1800" dirty="0">
                <a:solidFill>
                  <a:schemeClr val="tx1"/>
                </a:solidFill>
                <a:hlinkClick r:id="rId4"/>
              </a:rPr>
              <a:t>/pro/pi/</a:t>
            </a:r>
            <a:r>
              <a:rPr lang="en-US" altLang="ja-JP" sz="1800" dirty="0" err="1">
                <a:solidFill>
                  <a:schemeClr val="tx1"/>
                </a:solidFill>
                <a:hlinkClick r:id="rId4"/>
              </a:rPr>
              <a:t>index.html</a:t>
            </a:r>
            <a:endParaRPr lang="en-US" altLang="ja-JP" sz="18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1800" dirty="0">
                <a:solidFill>
                  <a:schemeClr val="tx1"/>
                </a:solidFill>
              </a:rPr>
              <a:t>（</a:t>
            </a:r>
            <a:r>
              <a:rPr lang="en-US" altLang="ja-JP" sz="1800" dirty="0">
                <a:solidFill>
                  <a:schemeClr val="tx1"/>
                </a:solidFill>
              </a:rPr>
              <a:t>Java </a:t>
            </a:r>
            <a:r>
              <a:rPr lang="ja-JP" altLang="en-US" sz="1800" dirty="0">
                <a:solidFill>
                  <a:schemeClr val="tx1"/>
                </a:solidFill>
              </a:rPr>
              <a:t>の基本，スライド資料とプログラム例）</a:t>
            </a:r>
            <a:endParaRPr lang="en-US" altLang="ja-JP" sz="18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ja-JP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844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プログラミング </a:t>
            </a:r>
            <a:r>
              <a:rPr lang="en-US" altLang="ja-JP" dirty="0"/>
              <a:t>(programming) 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b="1" dirty="0">
                <a:solidFill>
                  <a:srgbClr val="C00000"/>
                </a:solidFill>
              </a:rPr>
              <a:t>コンピュータ</a:t>
            </a:r>
            <a:r>
              <a:rPr lang="ja-JP" altLang="en-US" dirty="0"/>
              <a:t>は、</a:t>
            </a:r>
            <a:r>
              <a:rPr lang="ja-JP" altLang="en-US" b="1" dirty="0">
                <a:solidFill>
                  <a:srgbClr val="C00000"/>
                </a:solidFill>
              </a:rPr>
              <a:t>プログラム</a:t>
            </a:r>
            <a:r>
              <a:rPr lang="ja-JP" altLang="en-US" dirty="0"/>
              <a:t>で動く</a:t>
            </a:r>
            <a:endParaRPr lang="en-US" altLang="ja-JP" dirty="0"/>
          </a:p>
          <a:p>
            <a:r>
              <a:rPr lang="ja-JP" altLang="en-US" b="1" dirty="0">
                <a:solidFill>
                  <a:srgbClr val="C00000"/>
                </a:solidFill>
              </a:rPr>
              <a:t>プログラミング</a:t>
            </a:r>
            <a:r>
              <a:rPr lang="ja-JP" altLang="en-US" dirty="0"/>
              <a:t>は、</a:t>
            </a:r>
            <a:r>
              <a:rPr lang="ja-JP" altLang="en-US" b="1" u="sng" dirty="0">
                <a:solidFill>
                  <a:srgbClr val="FF0000"/>
                </a:solidFill>
              </a:rPr>
              <a:t>プログラムを設計、製作する</a:t>
            </a:r>
            <a:r>
              <a:rPr lang="ja-JP" altLang="en-US" dirty="0"/>
              <a:t>こと</a:t>
            </a:r>
            <a:endParaRPr lang="en-US" altLang="ja-JP" dirty="0"/>
          </a:p>
          <a:p>
            <a:r>
              <a:rPr lang="ja-JP" altLang="en-US" b="1" u="sng" dirty="0">
                <a:solidFill>
                  <a:srgbClr val="FF0000"/>
                </a:solidFill>
              </a:rPr>
              <a:t>何らかの作業</a:t>
            </a:r>
            <a:r>
              <a:rPr lang="ja-JP" altLang="en-US" dirty="0"/>
              <a:t>を、</a:t>
            </a:r>
            <a:r>
              <a:rPr lang="ja-JP" altLang="en-US" b="1" dirty="0">
                <a:solidFill>
                  <a:srgbClr val="C00000"/>
                </a:solidFill>
              </a:rPr>
              <a:t>コンピュータ</a:t>
            </a:r>
            <a:r>
              <a:rPr lang="ja-JP" altLang="en-US" dirty="0"/>
              <a:t>で実行させるために行う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10</a:t>
            </a:fld>
            <a:endParaRPr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553629" y="5525354"/>
            <a:ext cx="2031325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プログラム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の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ソースコード</a:t>
            </a:r>
            <a:endParaRPr kumimoji="1" lang="en-US" altLang="ja-JP" sz="2400" b="1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（</a:t>
            </a:r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Java 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言語）</a:t>
            </a:r>
          </a:p>
        </p:txBody>
      </p:sp>
      <p:sp>
        <p:nvSpPr>
          <p:cNvPr id="7" name="右矢印 6"/>
          <p:cNvSpPr/>
          <p:nvPr/>
        </p:nvSpPr>
        <p:spPr>
          <a:xfrm>
            <a:off x="5830340" y="4435657"/>
            <a:ext cx="623455" cy="4559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751728" y="5320059"/>
            <a:ext cx="2031325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プログラム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の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実行結果</a:t>
            </a: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21" y="3647254"/>
            <a:ext cx="5378100" cy="1789633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9276" y="4350442"/>
            <a:ext cx="2403195" cy="73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917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ソースコード </a:t>
            </a:r>
            <a:r>
              <a:rPr kumimoji="1" lang="en-US" altLang="ja-JP" dirty="0"/>
              <a:t>(source code)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5854" y="869347"/>
            <a:ext cx="7628355" cy="5333166"/>
          </a:xfrm>
        </p:spPr>
        <p:txBody>
          <a:bodyPr/>
          <a:lstStyle/>
          <a:p>
            <a:r>
              <a:rPr lang="ja-JP" altLang="en-US" b="1" dirty="0">
                <a:solidFill>
                  <a:srgbClr val="C00000"/>
                </a:solidFill>
              </a:rPr>
              <a:t>プログラム</a:t>
            </a:r>
            <a:r>
              <a:rPr lang="ja-JP" altLang="en-US" dirty="0"/>
              <a:t>を，何らかの</a:t>
            </a:r>
            <a:r>
              <a:rPr lang="ja-JP" altLang="en-US" b="1" dirty="0">
                <a:solidFill>
                  <a:srgbClr val="C00000"/>
                </a:solidFill>
              </a:rPr>
              <a:t>プログラミング言語</a:t>
            </a:r>
            <a:r>
              <a:rPr lang="ja-JP" altLang="en-US" dirty="0"/>
              <a:t>で書いたもの</a:t>
            </a:r>
            <a:endParaRPr lang="en-US" altLang="ja-JP" dirty="0"/>
          </a:p>
          <a:p>
            <a:r>
              <a:rPr lang="ja-JP" altLang="en-US" dirty="0"/>
              <a:t>「</a:t>
            </a:r>
            <a:r>
              <a:rPr lang="ja-JP" altLang="en-US" b="1" dirty="0"/>
              <a:t>ソフトウエアの設計図</a:t>
            </a:r>
            <a:r>
              <a:rPr lang="ja-JP" altLang="en-US" dirty="0"/>
              <a:t>」ということも．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b="1" u="sng" dirty="0">
                <a:solidFill>
                  <a:srgbClr val="FF0000"/>
                </a:solidFill>
              </a:rPr>
              <a:t>人間も読み書き，編集できる</a:t>
            </a:r>
            <a:endParaRPr lang="en-US" altLang="ja-JP" b="1" u="sng" dirty="0">
              <a:solidFill>
                <a:srgbClr val="FF0000"/>
              </a:solidFill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412643" y="6259811"/>
            <a:ext cx="5985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100 × 200 </a:t>
            </a:r>
            <a:r>
              <a:rPr kumimoji="1" lang="ja-JP" altLang="en-US" sz="2400" dirty="0"/>
              <a:t>を計算する </a:t>
            </a:r>
            <a:r>
              <a:rPr kumimoji="1" lang="en-US" altLang="ja-JP" sz="2400" dirty="0"/>
              <a:t>Java </a:t>
            </a:r>
            <a:r>
              <a:rPr kumimoji="1" lang="ja-JP" altLang="en-US" sz="2400" dirty="0"/>
              <a:t>言語プログラム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7FE7AEE-AD93-01E3-CF7B-0218D0382E08}"/>
              </a:ext>
            </a:extLst>
          </p:cNvPr>
          <p:cNvSpPr txBox="1"/>
          <p:nvPr/>
        </p:nvSpPr>
        <p:spPr>
          <a:xfrm>
            <a:off x="1613701" y="3429000"/>
            <a:ext cx="5359078" cy="26776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ja-JP" sz="2400" dirty="0"/>
              <a:t>public class </a:t>
            </a:r>
            <a:r>
              <a:rPr lang="en-US" altLang="ja-JP" sz="2400" dirty="0" err="1"/>
              <a:t>YourClassNameHere</a:t>
            </a:r>
            <a:r>
              <a:rPr lang="en-US" altLang="ja-JP" sz="2400" dirty="0"/>
              <a:t> {</a:t>
            </a:r>
          </a:p>
          <a:p>
            <a:pPr marL="0" indent="0">
              <a:buNone/>
            </a:pPr>
            <a:r>
              <a:rPr lang="en-US" altLang="ja-JP" sz="2400" dirty="0"/>
              <a:t>    public static void main(String[] </a:t>
            </a:r>
            <a:r>
              <a:rPr lang="en-US" altLang="ja-JP" sz="2400" dirty="0" err="1"/>
              <a:t>args</a:t>
            </a:r>
            <a:r>
              <a:rPr lang="en-US" altLang="ja-JP" sz="2400" dirty="0"/>
              <a:t>) {</a:t>
            </a:r>
          </a:p>
          <a:p>
            <a:pPr marL="0" indent="0">
              <a:buNone/>
            </a:pPr>
            <a:r>
              <a:rPr lang="en-US" altLang="ja-JP" sz="2400" b="1" dirty="0"/>
              <a:t>        int x = 100;</a:t>
            </a:r>
          </a:p>
          <a:p>
            <a:pPr marL="0" indent="0">
              <a:buNone/>
            </a:pPr>
            <a:r>
              <a:rPr lang="en-US" altLang="ja-JP" sz="2400" b="1" dirty="0"/>
              <a:t>        int y = 200;</a:t>
            </a:r>
          </a:p>
          <a:p>
            <a:pPr marL="0" indent="0">
              <a:buNone/>
            </a:pPr>
            <a:r>
              <a:rPr lang="en-US" altLang="ja-JP" sz="2400" b="1" dirty="0"/>
              <a:t>        </a:t>
            </a:r>
            <a:r>
              <a:rPr lang="en-US" altLang="ja-JP" sz="2400" b="1" dirty="0" err="1"/>
              <a:t>System.out.println</a:t>
            </a:r>
            <a:r>
              <a:rPr lang="en-US" altLang="ja-JP" sz="2400" b="1" dirty="0"/>
              <a:t>(x + y);</a:t>
            </a:r>
          </a:p>
          <a:p>
            <a:pPr marL="0" indent="0">
              <a:buNone/>
            </a:pPr>
            <a:r>
              <a:rPr lang="en-US" altLang="ja-JP" sz="2400" dirty="0"/>
              <a:t>    }</a:t>
            </a:r>
          </a:p>
          <a:p>
            <a:pPr marL="0" indent="0">
              <a:buNone/>
            </a:pPr>
            <a:r>
              <a:rPr lang="en-US" altLang="ja-JP" sz="24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734709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プログラムが役に立つ理由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5858" y="918677"/>
            <a:ext cx="8786613" cy="50206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① プログラム次第で，様々な処理が可能．</a:t>
            </a:r>
            <a:endParaRPr lang="en-US" altLang="ja-JP" dirty="0"/>
          </a:p>
          <a:p>
            <a:pPr marL="0" indent="0">
              <a:buNone/>
            </a:pPr>
            <a:endParaRPr lang="en-US" altLang="ja-JP" b="1" dirty="0"/>
          </a:p>
          <a:p>
            <a:pPr marL="0" indent="0">
              <a:buNone/>
            </a:pPr>
            <a:r>
              <a:rPr lang="ja-JP" altLang="en-US" dirty="0"/>
              <a:t>② </a:t>
            </a:r>
            <a:r>
              <a:rPr lang="ja-JP" altLang="en-US" b="1" dirty="0"/>
              <a:t>プログラム</a:t>
            </a:r>
            <a:r>
              <a:rPr lang="ja-JP" altLang="en-US" dirty="0"/>
              <a:t>は，コンピュータでの様々な</a:t>
            </a:r>
            <a:r>
              <a:rPr lang="ja-JP" altLang="en-US" b="1" dirty="0"/>
              <a:t>処理</a:t>
            </a:r>
            <a:r>
              <a:rPr lang="ja-JP" altLang="en-US" dirty="0"/>
              <a:t>を</a:t>
            </a:r>
            <a:r>
              <a:rPr lang="ja-JP" altLang="en-US" b="1" u="sng" dirty="0">
                <a:solidFill>
                  <a:srgbClr val="FF0000"/>
                </a:solidFill>
              </a:rPr>
              <a:t>自動化</a:t>
            </a:r>
            <a:r>
              <a:rPr lang="ja-JP" altLang="en-US" dirty="0"/>
              <a:t>する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③ </a:t>
            </a:r>
            <a:r>
              <a:rPr lang="ja-JP" altLang="en-US" b="1" dirty="0"/>
              <a:t>プログラム</a:t>
            </a:r>
            <a:r>
              <a:rPr lang="ja-JP" altLang="en-US" dirty="0"/>
              <a:t>の</a:t>
            </a:r>
            <a:r>
              <a:rPr lang="ja-JP" altLang="en-US" b="1" dirty="0"/>
              <a:t>ソースコード</a:t>
            </a:r>
            <a:r>
              <a:rPr lang="ja-JP" altLang="en-US" dirty="0"/>
              <a:t>は，</a:t>
            </a:r>
            <a:r>
              <a:rPr lang="ja-JP" altLang="en-US" b="1" u="sng" dirty="0">
                <a:solidFill>
                  <a:srgbClr val="FF0000"/>
                </a:solidFill>
              </a:rPr>
              <a:t>作業記録</a:t>
            </a:r>
            <a:r>
              <a:rPr lang="ja-JP" altLang="en-US" dirty="0"/>
              <a:t>としても使うことができる．</a:t>
            </a:r>
            <a:r>
              <a:rPr lang="ja-JP" altLang="en-US" b="1" u="sng" dirty="0">
                <a:solidFill>
                  <a:srgbClr val="FF0000"/>
                </a:solidFill>
              </a:rPr>
              <a:t>いつでも再現できる</a:t>
            </a:r>
            <a:r>
              <a:rPr lang="ja-JP" altLang="en-US" dirty="0"/>
              <a:t>．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④ </a:t>
            </a:r>
            <a:r>
              <a:rPr lang="ja-JP" altLang="en-US" b="1" dirty="0"/>
              <a:t>プログラム</a:t>
            </a:r>
            <a:r>
              <a:rPr lang="ja-JP" altLang="en-US" dirty="0"/>
              <a:t>中の</a:t>
            </a:r>
            <a:r>
              <a:rPr lang="ja-JP" altLang="en-US" b="1" u="sng" dirty="0">
                <a:solidFill>
                  <a:srgbClr val="FF0000"/>
                </a:solidFill>
              </a:rPr>
              <a:t>値などを変えて再実行</a:t>
            </a:r>
            <a:r>
              <a:rPr lang="ja-JP" altLang="en-US" dirty="0"/>
              <a:t>も簡単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0743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234237"/>
            <a:ext cx="8461208" cy="469865"/>
          </a:xfrm>
        </p:spPr>
        <p:txBody>
          <a:bodyPr>
            <a:noAutofit/>
          </a:bodyPr>
          <a:lstStyle/>
          <a:p>
            <a:r>
              <a:rPr kumimoji="1" lang="ja-JP" altLang="en-US" dirty="0"/>
              <a:t>プログラミングで気を付けること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4744" y="813574"/>
            <a:ext cx="8794512" cy="5810189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dirty="0"/>
              <a:t>① コンピュータにも，</a:t>
            </a:r>
            <a:r>
              <a:rPr lang="ja-JP" altLang="en-US" sz="2400" b="1" dirty="0">
                <a:solidFill>
                  <a:srgbClr val="FF0000"/>
                </a:solidFill>
              </a:rPr>
              <a:t>できないことがある</a:t>
            </a:r>
            <a:endParaRPr lang="en-US" altLang="ja-JP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2400" dirty="0"/>
              <a:t>② 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コンピュータを使うからといって，</a:t>
            </a:r>
            <a:r>
              <a:rPr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計算が完璧に正確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というわけでは</a:t>
            </a:r>
            <a:r>
              <a:rPr lang="ja-JP" altLang="en-US" sz="24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ない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③ </a:t>
            </a:r>
            <a:r>
              <a:rPr lang="ja-JP" altLang="en-US" sz="2400" b="1" dirty="0">
                <a:solidFill>
                  <a:srgbClr val="FF0000"/>
                </a:solidFill>
              </a:rPr>
              <a:t>人間</a:t>
            </a:r>
            <a:r>
              <a:rPr lang="ja-JP" altLang="en-US" sz="2400" dirty="0"/>
              <a:t>がプログラムを作るとき，書き間違い，勘違い，思い込みなどによる</a:t>
            </a:r>
            <a:r>
              <a:rPr lang="ja-JP" altLang="en-US" sz="2400" b="1" dirty="0">
                <a:solidFill>
                  <a:srgbClr val="FF0000"/>
                </a:solidFill>
              </a:rPr>
              <a:t>ミスがありえる</a:t>
            </a:r>
            <a:r>
              <a:rPr lang="ja-JP" altLang="en-US" sz="2400" dirty="0"/>
              <a:t>．</a:t>
            </a:r>
            <a:endParaRPr lang="en-US" altLang="ja-JP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2400" dirty="0"/>
              <a:t>④ 「</a:t>
            </a:r>
            <a:r>
              <a:rPr lang="ja-JP" altLang="en-US" sz="2400" b="1" dirty="0"/>
              <a:t>プログラムが期待通りに動いているか</a:t>
            </a:r>
            <a:r>
              <a:rPr lang="ja-JP" altLang="en-US" sz="2400" dirty="0"/>
              <a:t>」の</a:t>
            </a:r>
            <a:r>
              <a:rPr lang="ja-JP" altLang="en-US" sz="2400" b="1" dirty="0">
                <a:solidFill>
                  <a:srgbClr val="FF0000"/>
                </a:solidFill>
              </a:rPr>
              <a:t>テストが重要</a:t>
            </a:r>
            <a:endParaRPr lang="en-US" altLang="ja-JP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2400" dirty="0"/>
              <a:t>⑤ </a:t>
            </a:r>
            <a:r>
              <a:rPr lang="ja-JP" altLang="en-US" sz="2400" b="1" dirty="0"/>
              <a:t>ミスを減らす</a:t>
            </a:r>
            <a:r>
              <a:rPr lang="ja-JP" altLang="en-US" sz="2400" dirty="0"/>
              <a:t>ためにも，</a:t>
            </a:r>
            <a:r>
              <a:rPr lang="ja-JP" altLang="en-US" sz="2400" b="1" dirty="0"/>
              <a:t>「やりたいこと」を１回書いて済ませる</a:t>
            </a:r>
            <a:r>
              <a:rPr lang="ja-JP" altLang="en-US" sz="2400" dirty="0"/>
              <a:t>ことが大切．次のようなさまざまな手段がある</a:t>
            </a:r>
            <a:endParaRPr lang="en-US" altLang="ja-JP" sz="2400" dirty="0"/>
          </a:p>
          <a:p>
            <a:r>
              <a:rPr lang="ja-JP" altLang="en-US" sz="2400" b="1" dirty="0"/>
              <a:t>抽象化</a:t>
            </a:r>
            <a:endParaRPr lang="en-US" altLang="ja-JP" sz="2400" b="1" dirty="0"/>
          </a:p>
          <a:p>
            <a:r>
              <a:rPr lang="ja-JP" altLang="en-US" sz="2400" b="1" dirty="0"/>
              <a:t>標準ライブラリ</a:t>
            </a:r>
            <a:endParaRPr lang="en-US" altLang="ja-JP" sz="2400" b="1" dirty="0"/>
          </a:p>
          <a:p>
            <a:r>
              <a:rPr lang="ja-JP" altLang="en-US" sz="2400" b="1" dirty="0"/>
              <a:t>クラス階層</a:t>
            </a:r>
            <a:endParaRPr lang="en-US" altLang="ja-JP" sz="2400" b="1" dirty="0"/>
          </a:p>
          <a:p>
            <a:pPr marL="0" indent="0">
              <a:buNone/>
            </a:pPr>
            <a:r>
              <a:rPr lang="ja-JP" altLang="en-US" sz="2400" dirty="0"/>
              <a:t>⑥ </a:t>
            </a:r>
            <a:r>
              <a:rPr lang="ja-JP" altLang="en-US" sz="2400" b="1" dirty="0"/>
              <a:t>問題</a:t>
            </a:r>
            <a:r>
              <a:rPr lang="ja-JP" altLang="en-US" sz="2400" dirty="0"/>
              <a:t>をコンピュータで解くとき，解くべき</a:t>
            </a:r>
            <a:r>
              <a:rPr lang="ja-JP" altLang="en-US" sz="2400" b="1" dirty="0">
                <a:solidFill>
                  <a:srgbClr val="FF0000"/>
                </a:solidFill>
              </a:rPr>
              <a:t>問題を深く理解</a:t>
            </a:r>
            <a:r>
              <a:rPr lang="ja-JP" altLang="en-US" sz="2400" dirty="0"/>
              <a:t>した上で，必要に応じて，</a:t>
            </a:r>
            <a:r>
              <a:rPr lang="ja-JP" altLang="en-US" sz="2400" b="1" dirty="0">
                <a:solidFill>
                  <a:srgbClr val="FF0000"/>
                </a:solidFill>
              </a:rPr>
              <a:t>算法（アルゴリズム）</a:t>
            </a:r>
            <a:r>
              <a:rPr lang="ja-JP" altLang="en-US" sz="2400" dirty="0"/>
              <a:t>を活用する</a:t>
            </a:r>
            <a:endParaRPr lang="ja-JP" altLang="en-US" sz="24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690619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19919" y="1122363"/>
            <a:ext cx="859999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1-2. Java </a:t>
            </a:r>
            <a:r>
              <a:rPr lang="ja-JP" altLang="en-US" dirty="0"/>
              <a:t>プログラムの実行方法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49831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63E80D7-8BB8-4A15-AA74-AEA908C60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プラットフォームとは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8AA042C-BBE9-40CA-964D-FF3988D17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もともとは、</a:t>
            </a:r>
            <a:r>
              <a:rPr kumimoji="1" lang="ja-JP" altLang="en-US" b="1" dirty="0"/>
              <a:t>大地</a:t>
            </a:r>
            <a:r>
              <a:rPr kumimoji="1" lang="ja-JP" altLang="en-US" dirty="0"/>
              <a:t>、</a:t>
            </a:r>
            <a:r>
              <a:rPr kumimoji="1" lang="ja-JP" altLang="en-US" b="1" dirty="0"/>
              <a:t>乗り降り場</a:t>
            </a:r>
            <a:r>
              <a:rPr kumimoji="1" lang="ja-JP" altLang="en-US" dirty="0"/>
              <a:t>等の意味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en-US" altLang="ja-JP" dirty="0"/>
              <a:t>IT </a:t>
            </a:r>
            <a:r>
              <a:rPr kumimoji="1" lang="ja-JP" altLang="en-US" dirty="0"/>
              <a:t>では、ソフトウエア等を</a:t>
            </a:r>
            <a:r>
              <a:rPr kumimoji="1" lang="ja-JP" altLang="en-US" b="1" u="sng" dirty="0">
                <a:solidFill>
                  <a:srgbClr val="FF0000"/>
                </a:solidFill>
              </a:rPr>
              <a:t>動作させるのに必要</a:t>
            </a:r>
            <a:r>
              <a:rPr kumimoji="1" lang="ja-JP" altLang="en-US" dirty="0"/>
              <a:t>な</a:t>
            </a:r>
            <a:r>
              <a:rPr kumimoji="1" lang="ja-JP" altLang="en-US" b="1" dirty="0"/>
              <a:t>機器</a:t>
            </a:r>
            <a:r>
              <a:rPr kumimoji="1" lang="ja-JP" altLang="en-US" dirty="0"/>
              <a:t>や</a:t>
            </a:r>
            <a:r>
              <a:rPr kumimoji="1" lang="ja-JP" altLang="en-US" b="1" dirty="0"/>
              <a:t>ソフトウエア</a:t>
            </a:r>
            <a:r>
              <a:rPr kumimoji="1" lang="ja-JP" altLang="en-US" dirty="0"/>
              <a:t>のこと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en-US" altLang="ja-JP" dirty="0"/>
              <a:t>	Windows 10 +</a:t>
            </a:r>
            <a:r>
              <a:rPr kumimoji="1" lang="ja-JP" altLang="en-US" dirty="0"/>
              <a:t> パソコン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	Max OS X + </a:t>
            </a:r>
            <a:r>
              <a:rPr lang="ja-JP" altLang="en-US" dirty="0"/>
              <a:t>パソコン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	Linux + </a:t>
            </a:r>
            <a:r>
              <a:rPr lang="ja-JP" altLang="en-US" dirty="0"/>
              <a:t>サーバコンピュータ</a:t>
            </a:r>
            <a:endParaRPr lang="en-US" altLang="ja-JP" dirty="0"/>
          </a:p>
          <a:p>
            <a:pPr marL="0" indent="0">
              <a:buNone/>
            </a:pPr>
            <a:r>
              <a:rPr kumimoji="1" lang="en-US" altLang="ja-JP" dirty="0"/>
              <a:t>	Android + </a:t>
            </a:r>
            <a:r>
              <a:rPr kumimoji="1" lang="ja-JP" altLang="en-US" dirty="0"/>
              <a:t>スマホ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D203A0B-2A42-43AC-B0C8-0E9247222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1590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239C3B6-84DA-4FD8-B907-1A6F47DE8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dirty="0"/>
              <a:t>Java </a:t>
            </a:r>
            <a:r>
              <a:rPr kumimoji="1" lang="ja-JP" altLang="en-US" dirty="0"/>
              <a:t>言語の良さ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5088090-4AC4-42E2-8A3E-59659A4DC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5742116"/>
          </a:xfrm>
        </p:spPr>
        <p:txBody>
          <a:bodyPr>
            <a:normAutofit/>
          </a:bodyPr>
          <a:lstStyle/>
          <a:p>
            <a:r>
              <a:rPr lang="ja-JP" altLang="en-US" dirty="0"/>
              <a:t>さまざまな</a:t>
            </a:r>
            <a:r>
              <a:rPr lang="ja-JP" altLang="en-US" b="1" dirty="0">
                <a:solidFill>
                  <a:srgbClr val="C00000"/>
                </a:solidFill>
              </a:rPr>
              <a:t>プラットフォーム</a:t>
            </a:r>
            <a:r>
              <a:rPr lang="ja-JP" altLang="en-US" dirty="0"/>
              <a:t>で、</a:t>
            </a:r>
            <a:r>
              <a:rPr lang="ja-JP" altLang="en-US" b="1" u="sng" dirty="0">
                <a:solidFill>
                  <a:srgbClr val="FF0000"/>
                </a:solidFill>
              </a:rPr>
              <a:t>同じプログラムが動く</a:t>
            </a:r>
            <a:r>
              <a:rPr lang="ja-JP" altLang="en-US" b="1" dirty="0"/>
              <a:t>（プラットフォーム非依存）</a:t>
            </a:r>
            <a:endParaRPr lang="en-US" altLang="ja-JP" b="1" dirty="0"/>
          </a:p>
          <a:p>
            <a:endParaRPr lang="en-US" altLang="ja-JP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dirty="0"/>
              <a:t>私の見解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・</a:t>
            </a:r>
            <a:r>
              <a:rPr lang="en-US" altLang="ja-JP" b="1" dirty="0"/>
              <a:t>Java</a:t>
            </a:r>
            <a:r>
              <a:rPr lang="en-US" altLang="ja-JP" dirty="0"/>
              <a:t> </a:t>
            </a:r>
            <a:r>
              <a:rPr lang="ja-JP" altLang="en-US" dirty="0"/>
              <a:t>の</a:t>
            </a:r>
            <a:r>
              <a:rPr lang="ja-JP" altLang="en-US" b="1" dirty="0"/>
              <a:t>登場前</a:t>
            </a:r>
            <a:r>
              <a:rPr lang="ja-JP" altLang="en-US" dirty="0"/>
              <a:t>は，「違うプラットフォームで動かすときは、プログラムの書き替えが</a:t>
            </a:r>
            <a:r>
              <a:rPr lang="ja-JP" altLang="en-US" b="1" u="sng" dirty="0"/>
              <a:t>必要</a:t>
            </a:r>
            <a:r>
              <a:rPr lang="ja-JP" altLang="en-US" dirty="0"/>
              <a:t>」なのが常識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・</a:t>
            </a:r>
            <a:r>
              <a:rPr lang="en-US" altLang="ja-JP" dirty="0"/>
              <a:t>Java </a:t>
            </a:r>
            <a:r>
              <a:rPr lang="ja-JP" altLang="en-US" dirty="0"/>
              <a:t>の登場により，これが変化．人気の理由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・インターネットの普及により，</a:t>
            </a:r>
            <a:r>
              <a:rPr lang="en-US" altLang="ja-JP" dirty="0"/>
              <a:t>Windows, Linux </a:t>
            </a:r>
            <a:r>
              <a:rPr lang="ja-JP" altLang="en-US" dirty="0"/>
              <a:t>等がミックスして動く </a:t>
            </a:r>
            <a:r>
              <a:rPr lang="en-US" altLang="ja-JP" dirty="0"/>
              <a:t>IT </a:t>
            </a:r>
            <a:r>
              <a:rPr lang="ja-JP" altLang="en-US" dirty="0"/>
              <a:t>システムが当たり前．</a:t>
            </a:r>
            <a:r>
              <a:rPr lang="en-US" altLang="ja-JP" dirty="0"/>
              <a:t>Java </a:t>
            </a:r>
            <a:r>
              <a:rPr lang="ja-JP" altLang="en-US" dirty="0"/>
              <a:t>は便利に利用できる．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E794349-8F33-4DF7-A84F-CCE60DC0D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21098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239C3B6-84DA-4FD8-B907-1A6F47DE8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dirty="0"/>
              <a:t>Java </a:t>
            </a:r>
            <a:r>
              <a:rPr kumimoji="1" lang="ja-JP" altLang="en-US" dirty="0"/>
              <a:t>言語の特徴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5088090-4AC4-42E2-8A3E-59659A4DC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574211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ja-JP" altLang="en-US" dirty="0"/>
              <a:t>さまざまな</a:t>
            </a:r>
            <a:r>
              <a:rPr lang="ja-JP" altLang="en-US" b="1" dirty="0">
                <a:solidFill>
                  <a:srgbClr val="C00000"/>
                </a:solidFill>
              </a:rPr>
              <a:t>プラットフォーム</a:t>
            </a:r>
            <a:r>
              <a:rPr lang="ja-JP" altLang="en-US" dirty="0"/>
              <a:t>で、</a:t>
            </a:r>
            <a:r>
              <a:rPr lang="ja-JP" altLang="en-US" b="1" u="sng" dirty="0">
                <a:solidFill>
                  <a:srgbClr val="FF0000"/>
                </a:solidFill>
              </a:rPr>
              <a:t>同じプログラムが動く</a:t>
            </a:r>
            <a:r>
              <a:rPr lang="ja-JP" altLang="en-US" b="1" dirty="0"/>
              <a:t>（プラットフォーム非依存）</a:t>
            </a:r>
            <a:endParaRPr lang="en-US" altLang="ja-JP" b="1" u="sng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altLang="ja-JP" b="1" u="sng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b="1" dirty="0">
                <a:solidFill>
                  <a:srgbClr val="C00000"/>
                </a:solidFill>
              </a:rPr>
              <a:t>オブジェクト指向</a:t>
            </a:r>
            <a:r>
              <a:rPr lang="ja-JP" altLang="en-US" dirty="0"/>
              <a:t>の</a:t>
            </a:r>
            <a:r>
              <a:rPr lang="ja-JP" altLang="en-US" b="1" dirty="0">
                <a:solidFill>
                  <a:srgbClr val="C00000"/>
                </a:solidFill>
              </a:rPr>
              <a:t>プログラミング言語</a:t>
            </a:r>
            <a:r>
              <a:rPr lang="ja-JP" altLang="en-US" dirty="0"/>
              <a:t>である</a:t>
            </a: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/>
              <a:t>標準ライブラリ（標準機能として備わっているライブラリ）が充実している</a:t>
            </a: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endParaRPr lang="en-US" altLang="ja-JP" dirty="0"/>
          </a:p>
          <a:p>
            <a:pPr marL="457200" indent="-457200">
              <a:buFont typeface="+mj-lt"/>
              <a:buAutoNum type="arabicPeriod"/>
            </a:pPr>
            <a:r>
              <a:rPr lang="en-US" altLang="ja-JP" dirty="0"/>
              <a:t>C++</a:t>
            </a:r>
            <a:r>
              <a:rPr lang="ja-JP" altLang="en-US" dirty="0"/>
              <a:t>言語と書き方が類似</a:t>
            </a:r>
            <a:endParaRPr lang="en-US" altLang="ja-JP" dirty="0"/>
          </a:p>
          <a:p>
            <a:pPr marL="457200" lvl="1" indent="0">
              <a:buNone/>
            </a:pPr>
            <a:r>
              <a:rPr lang="en-US" altLang="ja-JP" sz="2800" dirty="0"/>
              <a:t>Java</a:t>
            </a:r>
            <a:r>
              <a:rPr lang="ja-JP" altLang="en-US" sz="2800" dirty="0"/>
              <a:t> のことを「</a:t>
            </a:r>
            <a:r>
              <a:rPr lang="en-US" altLang="ja-JP" sz="2800" dirty="0"/>
              <a:t>C++ </a:t>
            </a:r>
            <a:r>
              <a:rPr lang="ja-JP" altLang="en-US" sz="2800" dirty="0"/>
              <a:t>の改良」という人も</a:t>
            </a:r>
            <a:endParaRPr lang="en-US" altLang="ja-JP" sz="2800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E794349-8F33-4DF7-A84F-CCE60DC0D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11878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Java</a:t>
            </a:r>
            <a:r>
              <a:rPr lang="ja-JP" altLang="en-US" dirty="0"/>
              <a:t> のプログラムを動かすには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90797" y="583494"/>
            <a:ext cx="4011019" cy="4259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2000" dirty="0"/>
              <a:t>Java </a:t>
            </a:r>
            <a:r>
              <a:rPr lang="ja-JP" altLang="en-US" sz="2000" dirty="0"/>
              <a:t>の</a:t>
            </a:r>
            <a:r>
              <a:rPr lang="ja-JP" altLang="en-US" sz="2000" b="1" dirty="0">
                <a:solidFill>
                  <a:srgbClr val="C00000"/>
                </a:solidFill>
              </a:rPr>
              <a:t>ソースコード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18</a:t>
            </a:fld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45" y="1033064"/>
            <a:ext cx="4924496" cy="3146301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73904" y="948059"/>
            <a:ext cx="4011019" cy="32106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右矢印 6"/>
          <p:cNvSpPr/>
          <p:nvPr/>
        </p:nvSpPr>
        <p:spPr>
          <a:xfrm>
            <a:off x="4454832" y="2036363"/>
            <a:ext cx="1739043" cy="5609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4231888" y="2751220"/>
            <a:ext cx="2086852" cy="960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コンパイル</a:t>
            </a:r>
            <a:endParaRPr lang="en-US" altLang="ja-JP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（ビルド）</a:t>
            </a: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6220541" y="5761368"/>
            <a:ext cx="2721930" cy="960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　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6282994" y="1355698"/>
            <a:ext cx="2581449" cy="18515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6423239" y="2038718"/>
            <a:ext cx="2441204" cy="5586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バイトコード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5963234" y="860574"/>
            <a:ext cx="3147321" cy="49624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193875" y="5106850"/>
            <a:ext cx="2723823" cy="6463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全部がそろって，</a:t>
            </a:r>
            <a:endParaRPr kumimoji="1" lang="en-US" altLang="ja-JP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１つの</a:t>
            </a:r>
            <a:r>
              <a:rPr kumimoji="1" lang="ja-JP" altLang="en-US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アプリケーション</a:t>
            </a:r>
            <a:endParaRPr kumimoji="1" lang="en-US" altLang="ja-JP" b="1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コンテンツ プレースホルダー 2"/>
          <p:cNvSpPr txBox="1">
            <a:spLocks/>
          </p:cNvSpPr>
          <p:nvPr/>
        </p:nvSpPr>
        <p:spPr>
          <a:xfrm>
            <a:off x="6064683" y="3813317"/>
            <a:ext cx="2942133" cy="58702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dirty="0">
                <a:latin typeface="Arial" panose="020B0604020202020204" pitchFamily="34" charset="0"/>
              </a:rPr>
              <a:t>Java </a:t>
            </a:r>
            <a:r>
              <a:rPr lang="ja-JP" altLang="en-US" dirty="0">
                <a:latin typeface="Arial" panose="020B0604020202020204" pitchFamily="34" charset="0"/>
              </a:rPr>
              <a:t>仮想マシン</a:t>
            </a:r>
            <a:endParaRPr lang="ja-JP" altLang="en-US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5" name="コンテンツ プレースホルダー 2"/>
          <p:cNvSpPr txBox="1">
            <a:spLocks/>
          </p:cNvSpPr>
          <p:nvPr/>
        </p:nvSpPr>
        <p:spPr>
          <a:xfrm>
            <a:off x="6064682" y="4445565"/>
            <a:ext cx="2942133" cy="58702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>
                <a:latin typeface="Arial" panose="020B0604020202020204" pitchFamily="34" charset="0"/>
              </a:rPr>
              <a:t>標準ライブラリ</a:t>
            </a:r>
            <a:endParaRPr lang="ja-JP" altLang="en-US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104178" y="5887533"/>
            <a:ext cx="2954655" cy="6463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これで，プラットフォーム</a:t>
            </a:r>
            <a:endParaRPr kumimoji="1" lang="en-US" altLang="ja-JP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非依存を達成</a:t>
            </a:r>
            <a:endParaRPr kumimoji="1" lang="en-US" altLang="ja-JP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407B236-C1E4-4734-953A-5D8464316E2F}"/>
              </a:ext>
            </a:extLst>
          </p:cNvPr>
          <p:cNvSpPr txBox="1"/>
          <p:nvPr/>
        </p:nvSpPr>
        <p:spPr>
          <a:xfrm>
            <a:off x="1172805" y="5263610"/>
            <a:ext cx="2954655" cy="6463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コンパイル（ビルド）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は、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ソースコード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を</a:t>
            </a:r>
            <a:r>
              <a:rPr kumimoji="1"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バイトコード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に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変換する操作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/>
            <a:endParaRPr kumimoji="1" lang="en-US" altLang="ja-JP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A54B7C2-21B3-46A6-859E-F63B4D2700A0}"/>
              </a:ext>
            </a:extLst>
          </p:cNvPr>
          <p:cNvSpPr txBox="1"/>
          <p:nvPr/>
        </p:nvSpPr>
        <p:spPr>
          <a:xfrm>
            <a:off x="702085" y="4223748"/>
            <a:ext cx="2954655" cy="6463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ファイル名</a:t>
            </a:r>
            <a:r>
              <a:rPr kumimoji="1"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: Main.java</a:t>
            </a:r>
          </a:p>
        </p:txBody>
      </p:sp>
      <p:sp>
        <p:nvSpPr>
          <p:cNvPr id="19" name="矢印: 上下 18">
            <a:extLst>
              <a:ext uri="{FF2B5EF4-FFF2-40B4-BE49-F238E27FC236}">
                <a16:creationId xmlns:a16="http://schemas.microsoft.com/office/drawing/2014/main" id="{F3D5BA7D-9B7F-497A-8652-98E5E2AEAEC4}"/>
              </a:ext>
            </a:extLst>
          </p:cNvPr>
          <p:cNvSpPr/>
          <p:nvPr/>
        </p:nvSpPr>
        <p:spPr>
          <a:xfrm>
            <a:off x="7139354" y="3343779"/>
            <a:ext cx="240804" cy="36754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06B0E4C-BCB9-4AE9-9F81-08916277F650}"/>
              </a:ext>
            </a:extLst>
          </p:cNvPr>
          <p:cNvSpPr txBox="1"/>
          <p:nvPr/>
        </p:nvSpPr>
        <p:spPr>
          <a:xfrm>
            <a:off x="7408783" y="3382143"/>
            <a:ext cx="1583978" cy="3935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自動結合</a:t>
            </a:r>
            <a:endParaRPr kumimoji="1" lang="en-US" altLang="ja-JP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57304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5451" y="136524"/>
            <a:ext cx="8461208" cy="469865"/>
          </a:xfrm>
        </p:spPr>
        <p:txBody>
          <a:bodyPr>
            <a:noAutofit/>
          </a:bodyPr>
          <a:lstStyle/>
          <a:p>
            <a:r>
              <a:rPr lang="en-US" altLang="ja-JP" sz="2800" dirty="0"/>
              <a:t>Java</a:t>
            </a:r>
            <a:r>
              <a:rPr lang="ja-JP" altLang="en-US" sz="2800" dirty="0"/>
              <a:t> のプログラムのコンパイル（ビルド）と実行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19</a:t>
            </a:fld>
            <a:endParaRPr lang="ja-JP" altLang="en-US"/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6220541" y="5761368"/>
            <a:ext cx="2721930" cy="960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　</a:t>
            </a:r>
          </a:p>
        </p:txBody>
      </p:sp>
      <p:sp>
        <p:nvSpPr>
          <p:cNvPr id="17" name="コンテンツ プレースホルダー 2"/>
          <p:cNvSpPr txBox="1">
            <a:spLocks/>
          </p:cNvSpPr>
          <p:nvPr/>
        </p:nvSpPr>
        <p:spPr>
          <a:xfrm>
            <a:off x="4740295" y="1998704"/>
            <a:ext cx="3927806" cy="15358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400" dirty="0">
                <a:latin typeface="Arial" panose="020B0604020202020204" pitchFamily="34" charset="0"/>
              </a:rPr>
              <a:t>Java </a:t>
            </a:r>
            <a:r>
              <a:rPr lang="ja-JP" altLang="en-US" sz="2400" dirty="0">
                <a:latin typeface="Arial" panose="020B0604020202020204" pitchFamily="34" charset="0"/>
              </a:rPr>
              <a:t>のアプリケーションを起動すると，</a:t>
            </a:r>
            <a:r>
              <a:rPr lang="en-US" altLang="ja-JP" sz="2400" b="1" dirty="0">
                <a:solidFill>
                  <a:srgbClr val="C00000"/>
                </a:solidFill>
                <a:latin typeface="Arial" panose="020B0604020202020204" pitchFamily="34" charset="0"/>
              </a:rPr>
              <a:t>main </a:t>
            </a:r>
            <a:r>
              <a:rPr lang="ja-JP" altLang="en-US" sz="2400" b="1" dirty="0">
                <a:solidFill>
                  <a:srgbClr val="C00000"/>
                </a:solidFill>
                <a:latin typeface="Arial" panose="020B0604020202020204" pitchFamily="34" charset="0"/>
              </a:rPr>
              <a:t>メソッド</a:t>
            </a:r>
            <a:r>
              <a:rPr lang="ja-JP" altLang="en-US" sz="2400" dirty="0">
                <a:latin typeface="Arial" panose="020B0604020202020204" pitchFamily="34" charset="0"/>
              </a:rPr>
              <a:t>が</a:t>
            </a:r>
            <a:r>
              <a:rPr lang="ja-JP" altLang="en-US" sz="2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実行される</a:t>
            </a:r>
          </a:p>
        </p:txBody>
      </p:sp>
      <p:sp>
        <p:nvSpPr>
          <p:cNvPr id="18" name="コンテンツ プレースホルダー 2"/>
          <p:cNvSpPr txBox="1">
            <a:spLocks/>
          </p:cNvSpPr>
          <p:nvPr/>
        </p:nvSpPr>
        <p:spPr>
          <a:xfrm>
            <a:off x="5295667" y="1301241"/>
            <a:ext cx="2670272" cy="606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b="1" u="sng" dirty="0">
                <a:latin typeface="Arial" panose="020B0604020202020204" pitchFamily="34" charset="0"/>
              </a:rPr>
              <a:t>Java </a:t>
            </a:r>
            <a:r>
              <a:rPr lang="ja-JP" altLang="en-US" b="1" u="sng" dirty="0">
                <a:latin typeface="Arial" panose="020B0604020202020204" pitchFamily="34" charset="0"/>
              </a:rPr>
              <a:t>のルール</a:t>
            </a:r>
            <a:endParaRPr lang="ja-JP" altLang="en-US" b="1" u="sng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201BBA41-5EE2-417E-9E97-D9A834AEB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797" y="583494"/>
            <a:ext cx="4011019" cy="4259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2000" dirty="0"/>
              <a:t>Java </a:t>
            </a:r>
            <a:r>
              <a:rPr lang="ja-JP" altLang="en-US" sz="2000" dirty="0"/>
              <a:t>のソースコード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98AA757F-0CA4-4215-A410-B3CB85B02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45" y="1033064"/>
            <a:ext cx="4924496" cy="3146301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97B82A08-CFBA-4390-A463-FA4AB46FCDCC}"/>
              </a:ext>
            </a:extLst>
          </p:cNvPr>
          <p:cNvSpPr/>
          <p:nvPr/>
        </p:nvSpPr>
        <p:spPr>
          <a:xfrm>
            <a:off x="173904" y="948059"/>
            <a:ext cx="4011019" cy="32106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1BCD401-CDC2-4003-A2B2-BC1F987344E5}"/>
              </a:ext>
            </a:extLst>
          </p:cNvPr>
          <p:cNvSpPr txBox="1"/>
          <p:nvPr/>
        </p:nvSpPr>
        <p:spPr>
          <a:xfrm>
            <a:off x="702085" y="4223748"/>
            <a:ext cx="2954655" cy="6463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ファイル名</a:t>
            </a:r>
            <a:r>
              <a:rPr kumimoji="1"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: Main.java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278E8EB-3674-4AF8-8714-92F442DF4D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904" y="4914462"/>
            <a:ext cx="5161258" cy="1638738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ED105D3-6750-4B68-A08C-9B0826C82AC3}"/>
              </a:ext>
            </a:extLst>
          </p:cNvPr>
          <p:cNvSpPr/>
          <p:nvPr/>
        </p:nvSpPr>
        <p:spPr>
          <a:xfrm>
            <a:off x="2227385" y="4914462"/>
            <a:ext cx="2512910" cy="39023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F562871D-719F-4347-BCC8-80B2508112A2}"/>
              </a:ext>
            </a:extLst>
          </p:cNvPr>
          <p:cNvSpPr/>
          <p:nvPr/>
        </p:nvSpPr>
        <p:spPr>
          <a:xfrm>
            <a:off x="2227385" y="5299218"/>
            <a:ext cx="1805353" cy="39023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コンテンツ プレースホルダー 2">
            <a:extLst>
              <a:ext uri="{FF2B5EF4-FFF2-40B4-BE49-F238E27FC236}">
                <a16:creationId xmlns:a16="http://schemas.microsoft.com/office/drawing/2014/main" id="{09E4EDE2-0679-416F-B72E-E172D0FBDE76}"/>
              </a:ext>
            </a:extLst>
          </p:cNvPr>
          <p:cNvSpPr txBox="1">
            <a:spLocks/>
          </p:cNvSpPr>
          <p:nvPr/>
        </p:nvSpPr>
        <p:spPr>
          <a:xfrm>
            <a:off x="5335162" y="4788857"/>
            <a:ext cx="3867453" cy="15358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400" b="1" dirty="0" err="1">
                <a:latin typeface="Arial" panose="020B0604020202020204" pitchFamily="34" charset="0"/>
              </a:rPr>
              <a:t>javac</a:t>
            </a:r>
            <a:r>
              <a:rPr lang="en-US" altLang="ja-JP" sz="2400" dirty="0">
                <a:latin typeface="Arial" panose="020B0604020202020204" pitchFamily="34" charset="0"/>
              </a:rPr>
              <a:t> </a:t>
            </a:r>
            <a:r>
              <a:rPr lang="ja-JP" altLang="en-US" sz="2400" dirty="0">
                <a:latin typeface="Arial" panose="020B0604020202020204" pitchFamily="34" charset="0"/>
              </a:rPr>
              <a:t>は、</a:t>
            </a:r>
            <a:r>
              <a:rPr lang="ja-JP" altLang="en-US" sz="2400" b="1" dirty="0">
                <a:solidFill>
                  <a:srgbClr val="C00000"/>
                </a:solidFill>
                <a:latin typeface="Arial" panose="020B0604020202020204" pitchFamily="34" charset="0"/>
              </a:rPr>
              <a:t>コンパイル（ビルド）</a:t>
            </a:r>
            <a:r>
              <a:rPr lang="ja-JP" altLang="en-US" sz="2400" dirty="0">
                <a:latin typeface="Arial" panose="020B0604020202020204" pitchFamily="34" charset="0"/>
              </a:rPr>
              <a:t>を行うコマンド</a:t>
            </a: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400" b="1" dirty="0">
                <a:latin typeface="Arial" panose="020B0604020202020204" pitchFamily="34" charset="0"/>
              </a:rPr>
              <a:t>java</a:t>
            </a:r>
            <a:r>
              <a:rPr lang="en-US" altLang="ja-JP" sz="2400" dirty="0">
                <a:latin typeface="Arial" panose="020B0604020202020204" pitchFamily="34" charset="0"/>
              </a:rPr>
              <a:t> </a:t>
            </a:r>
            <a:r>
              <a:rPr lang="ja-JP" altLang="en-US" sz="2400" dirty="0">
                <a:latin typeface="Arial" panose="020B0604020202020204" pitchFamily="34" charset="0"/>
              </a:rPr>
              <a:t>は</a:t>
            </a:r>
            <a:r>
              <a:rPr lang="ja-JP" altLang="en-US" sz="2400" b="1" dirty="0">
                <a:latin typeface="Arial" panose="020B0604020202020204" pitchFamily="34" charset="0"/>
              </a:rPr>
              <a:t>アプリケーションの起動</a:t>
            </a:r>
            <a:r>
              <a:rPr lang="ja-JP" altLang="en-US" sz="2400" dirty="0">
                <a:latin typeface="Arial" panose="020B0604020202020204" pitchFamily="34" charset="0"/>
              </a:rPr>
              <a:t>を行うコマンド</a:t>
            </a:r>
            <a:endParaRPr lang="ja-JP" altLang="en-US" sz="2400" b="1" u="sng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373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F18BDF5-C4E3-4A96-BAA8-4E040E9CF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77995BE-F4B8-4A13-B5A6-D49C142DF971}"/>
              </a:ext>
            </a:extLst>
          </p:cNvPr>
          <p:cNvSpPr txBox="1"/>
          <p:nvPr/>
        </p:nvSpPr>
        <p:spPr>
          <a:xfrm>
            <a:off x="319189" y="2479109"/>
            <a:ext cx="23407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dirty="0">
                <a:solidFill>
                  <a:srgbClr val="C00000"/>
                </a:solidFill>
                <a:latin typeface="+mn-ea"/>
              </a:rPr>
              <a:t>Java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ea"/>
                <a:cs typeface="+mn-cs"/>
              </a:rPr>
              <a:t>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ea"/>
                <a:cs typeface="+mn-cs"/>
              </a:rPr>
              <a:t>プログラム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の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ea"/>
                <a:cs typeface="+mn-cs"/>
              </a:rPr>
              <a:t>ソースコード</a:t>
            </a:r>
          </a:p>
        </p:txBody>
      </p:sp>
      <p:sp>
        <p:nvSpPr>
          <p:cNvPr id="5" name="矢印: 右 4">
            <a:extLst>
              <a:ext uri="{FF2B5EF4-FFF2-40B4-BE49-F238E27FC236}">
                <a16:creationId xmlns:a16="http://schemas.microsoft.com/office/drawing/2014/main" id="{8FD1C4D9-CE66-E709-2D22-0FEF52D93A7B}"/>
              </a:ext>
            </a:extLst>
          </p:cNvPr>
          <p:cNvSpPr/>
          <p:nvPr/>
        </p:nvSpPr>
        <p:spPr>
          <a:xfrm>
            <a:off x="3389626" y="933827"/>
            <a:ext cx="267232" cy="619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94D5DD1-6CCB-CAFA-65B5-28AF439CA5C0}"/>
              </a:ext>
            </a:extLst>
          </p:cNvPr>
          <p:cNvSpPr txBox="1"/>
          <p:nvPr/>
        </p:nvSpPr>
        <p:spPr>
          <a:xfrm>
            <a:off x="3048049" y="6174430"/>
            <a:ext cx="24929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b="1" dirty="0"/>
              <a:t>さまざまな</a:t>
            </a:r>
            <a:endParaRPr kumimoji="1" lang="en-US" altLang="ja-JP" sz="2000" b="1" dirty="0"/>
          </a:p>
          <a:p>
            <a:pPr algn="ctr"/>
            <a:r>
              <a:rPr kumimoji="1" lang="ja-JP" altLang="en-US" sz="2000" b="1" dirty="0"/>
              <a:t>プログラミング言語</a:t>
            </a:r>
          </a:p>
        </p:txBody>
      </p:sp>
      <p:sp>
        <p:nvSpPr>
          <p:cNvPr id="24" name="コンテンツ プレースホルダー 2">
            <a:extLst>
              <a:ext uri="{FF2B5EF4-FFF2-40B4-BE49-F238E27FC236}">
                <a16:creationId xmlns:a16="http://schemas.microsoft.com/office/drawing/2014/main" id="{DAA391E4-2F2A-DE24-9EE8-987EE5B5A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550" y="3298716"/>
            <a:ext cx="1665981" cy="154481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lnSpc>
                <a:spcPct val="86000"/>
              </a:lnSpc>
              <a:spcBef>
                <a:spcPts val="0"/>
              </a:spcBef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x = 100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None/>
            </a:pPr>
            <a:r>
              <a:rPr lang="en-US" altLang="ja-JP" sz="1200" b="1" dirty="0">
                <a:solidFill>
                  <a:srgbClr val="C00000"/>
                </a:solidFill>
                <a:latin typeface="Segoe UI" panose="020B0502040204020203" pitchFamily="34" charset="0"/>
              </a:rPr>
              <a:t>if</a:t>
            </a:r>
            <a:r>
              <a:rPr lang="en-US" altLang="ja-JP" sz="1200" dirty="0">
                <a:latin typeface="Segoe UI" panose="020B0502040204020203" pitchFamily="34" charset="0"/>
              </a:rPr>
              <a:t> (x &gt; 20):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    print("big")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None/>
            </a:pPr>
            <a:r>
              <a:rPr lang="en-US" altLang="ja-JP" sz="1200" b="1" dirty="0">
                <a:solidFill>
                  <a:srgbClr val="C00000"/>
                </a:solidFill>
                <a:latin typeface="Segoe UI" panose="020B0502040204020203" pitchFamily="34" charset="0"/>
              </a:rPr>
              <a:t>else</a:t>
            </a:r>
            <a:r>
              <a:rPr lang="en-US" altLang="ja-JP" sz="1200" dirty="0">
                <a:latin typeface="Segoe UI" panose="020B0502040204020203" pitchFamily="34" charset="0"/>
              </a:rPr>
              <a:t>: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    print("small")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s = 0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None/>
            </a:pPr>
            <a:r>
              <a:rPr lang="en-US" altLang="ja-JP" sz="1200" b="1" dirty="0">
                <a:solidFill>
                  <a:srgbClr val="C00000"/>
                </a:solidFill>
                <a:latin typeface="Segoe UI" panose="020B0502040204020203" pitchFamily="34" charset="0"/>
              </a:rPr>
              <a:t>for</a:t>
            </a:r>
            <a:r>
              <a:rPr lang="en-US" altLang="ja-JP" sz="1200" dirty="0">
                <a:latin typeface="Segoe UI" panose="020B0502040204020203" pitchFamily="34" charset="0"/>
              </a:rPr>
              <a:t> </a:t>
            </a:r>
            <a:r>
              <a:rPr lang="en-US" altLang="ja-JP" sz="1200" dirty="0" err="1">
                <a:latin typeface="Segoe UI" panose="020B0502040204020203" pitchFamily="34" charset="0"/>
              </a:rPr>
              <a:t>i</a:t>
            </a:r>
            <a:r>
              <a:rPr lang="en-US" altLang="ja-JP" sz="1200" dirty="0">
                <a:latin typeface="Segoe UI" panose="020B0502040204020203" pitchFamily="34" charset="0"/>
              </a:rPr>
              <a:t> in [1, 2, 3, 4, 5]: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    s = s + </a:t>
            </a:r>
            <a:r>
              <a:rPr lang="en-US" altLang="ja-JP" sz="1200" dirty="0" err="1">
                <a:latin typeface="Segoe UI" panose="020B0502040204020203" pitchFamily="34" charset="0"/>
              </a:rPr>
              <a:t>i</a:t>
            </a:r>
            <a:endParaRPr lang="en-US" altLang="ja-JP" sz="1200" dirty="0">
              <a:latin typeface="Segoe UI" panose="020B0502040204020203" pitchFamily="34" charset="0"/>
            </a:endParaRPr>
          </a:p>
          <a:p>
            <a:pPr marL="0" indent="0">
              <a:lnSpc>
                <a:spcPct val="86000"/>
              </a:lnSpc>
              <a:spcBef>
                <a:spcPts val="0"/>
              </a:spcBef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print(s)</a:t>
            </a:r>
            <a:endParaRPr lang="ja-JP" altLang="en-US" sz="1200" dirty="0">
              <a:latin typeface="Segoe UI" panose="020B0502040204020203" pitchFamily="34" charset="0"/>
            </a:endParaRPr>
          </a:p>
        </p:txBody>
      </p:sp>
      <p:sp>
        <p:nvSpPr>
          <p:cNvPr id="25" name="コンテンツ プレースホルダー 2">
            <a:extLst>
              <a:ext uri="{FF2B5EF4-FFF2-40B4-BE49-F238E27FC236}">
                <a16:creationId xmlns:a16="http://schemas.microsoft.com/office/drawing/2014/main" id="{D7BAAAA2-E7EC-438E-E426-39F39D859756}"/>
              </a:ext>
            </a:extLst>
          </p:cNvPr>
          <p:cNvSpPr txBox="1">
            <a:spLocks/>
          </p:cNvSpPr>
          <p:nvPr/>
        </p:nvSpPr>
        <p:spPr>
          <a:xfrm>
            <a:off x="2272379" y="3297750"/>
            <a:ext cx="4021611" cy="26264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public class Main {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    public static void main(String[] </a:t>
            </a:r>
            <a:r>
              <a:rPr lang="en-US" altLang="ja-JP" sz="1200" dirty="0" err="1">
                <a:latin typeface="Segoe UI" panose="020B0502040204020203" pitchFamily="34" charset="0"/>
              </a:rPr>
              <a:t>args</a:t>
            </a:r>
            <a:r>
              <a:rPr lang="en-US" altLang="ja-JP" sz="1200" dirty="0">
                <a:latin typeface="Segoe UI" panose="020B0502040204020203" pitchFamily="34" charset="0"/>
              </a:rPr>
              <a:t>) throws Exception {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        int x = 100;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       </a:t>
            </a:r>
            <a:r>
              <a:rPr lang="en-US" altLang="ja-JP" sz="1200" b="1" dirty="0">
                <a:solidFill>
                  <a:srgbClr val="C00000"/>
                </a:solidFill>
                <a:latin typeface="Segoe UI" panose="020B0502040204020203" pitchFamily="34" charset="0"/>
              </a:rPr>
              <a:t> if </a:t>
            </a:r>
            <a:r>
              <a:rPr lang="en-US" altLang="ja-JP" sz="1200" dirty="0">
                <a:latin typeface="Segoe UI" panose="020B0502040204020203" pitchFamily="34" charset="0"/>
              </a:rPr>
              <a:t>(x &gt; 20) {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            </a:t>
            </a:r>
            <a:r>
              <a:rPr lang="en-US" altLang="ja-JP" sz="1200" dirty="0" err="1">
                <a:latin typeface="Segoe UI" panose="020B0502040204020203" pitchFamily="34" charset="0"/>
              </a:rPr>
              <a:t>System.out.printf</a:t>
            </a:r>
            <a:r>
              <a:rPr lang="en-US" altLang="ja-JP" sz="1200" dirty="0">
                <a:latin typeface="Segoe UI" panose="020B0502040204020203" pitchFamily="34" charset="0"/>
              </a:rPr>
              <a:t>("big\n");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        } </a:t>
            </a:r>
            <a:r>
              <a:rPr lang="en-US" altLang="ja-JP" sz="1200" b="1" dirty="0">
                <a:solidFill>
                  <a:srgbClr val="C00000"/>
                </a:solidFill>
                <a:latin typeface="Segoe UI" panose="020B0502040204020203" pitchFamily="34" charset="0"/>
              </a:rPr>
              <a:t>else</a:t>
            </a:r>
            <a:r>
              <a:rPr lang="en-US" altLang="ja-JP" sz="1200" dirty="0">
                <a:latin typeface="Segoe UI" panose="020B0502040204020203" pitchFamily="34" charset="0"/>
              </a:rPr>
              <a:t> {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            </a:t>
            </a:r>
            <a:r>
              <a:rPr lang="en-US" altLang="ja-JP" sz="1200" dirty="0" err="1">
                <a:latin typeface="Segoe UI" panose="020B0502040204020203" pitchFamily="34" charset="0"/>
              </a:rPr>
              <a:t>System.out.printf</a:t>
            </a:r>
            <a:r>
              <a:rPr lang="en-US" altLang="ja-JP" sz="1200" dirty="0">
                <a:latin typeface="Segoe UI" panose="020B0502040204020203" pitchFamily="34" charset="0"/>
              </a:rPr>
              <a:t>("small\n");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        }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        int s = 0;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        </a:t>
            </a:r>
            <a:r>
              <a:rPr lang="en-US" altLang="ja-JP" sz="1200" b="1" dirty="0">
                <a:solidFill>
                  <a:srgbClr val="C00000"/>
                </a:solidFill>
                <a:latin typeface="Segoe UI" panose="020B0502040204020203" pitchFamily="34" charset="0"/>
              </a:rPr>
              <a:t>for</a:t>
            </a:r>
            <a:r>
              <a:rPr lang="en-US" altLang="ja-JP" sz="1200" dirty="0">
                <a:latin typeface="Segoe UI" panose="020B0502040204020203" pitchFamily="34" charset="0"/>
              </a:rPr>
              <a:t>(int </a:t>
            </a:r>
            <a:r>
              <a:rPr lang="en-US" altLang="ja-JP" sz="1200" dirty="0" err="1">
                <a:latin typeface="Segoe UI" panose="020B0502040204020203" pitchFamily="34" charset="0"/>
              </a:rPr>
              <a:t>i</a:t>
            </a:r>
            <a:r>
              <a:rPr lang="en-US" altLang="ja-JP" sz="1200" dirty="0">
                <a:latin typeface="Segoe UI" panose="020B0502040204020203" pitchFamily="34" charset="0"/>
              </a:rPr>
              <a:t> = 1; </a:t>
            </a:r>
            <a:r>
              <a:rPr lang="en-US" altLang="ja-JP" sz="1200" dirty="0" err="1">
                <a:latin typeface="Segoe UI" panose="020B0502040204020203" pitchFamily="34" charset="0"/>
              </a:rPr>
              <a:t>i</a:t>
            </a:r>
            <a:r>
              <a:rPr lang="en-US" altLang="ja-JP" sz="1200" dirty="0">
                <a:latin typeface="Segoe UI" panose="020B0502040204020203" pitchFamily="34" charset="0"/>
              </a:rPr>
              <a:t> &lt;= 5; </a:t>
            </a:r>
            <a:r>
              <a:rPr lang="en-US" altLang="ja-JP" sz="1200" dirty="0" err="1">
                <a:latin typeface="Segoe UI" panose="020B0502040204020203" pitchFamily="34" charset="0"/>
              </a:rPr>
              <a:t>i</a:t>
            </a:r>
            <a:r>
              <a:rPr lang="en-US" altLang="ja-JP" sz="1200" dirty="0">
                <a:latin typeface="Segoe UI" panose="020B0502040204020203" pitchFamily="34" charset="0"/>
              </a:rPr>
              <a:t>++) {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            s = s + </a:t>
            </a:r>
            <a:r>
              <a:rPr lang="en-US" altLang="ja-JP" sz="1200" dirty="0" err="1">
                <a:latin typeface="Segoe UI" panose="020B0502040204020203" pitchFamily="34" charset="0"/>
              </a:rPr>
              <a:t>i</a:t>
            </a:r>
            <a:r>
              <a:rPr lang="en-US" altLang="ja-JP" sz="1200" dirty="0">
                <a:latin typeface="Segoe UI" panose="020B0502040204020203" pitchFamily="34" charset="0"/>
              </a:rPr>
              <a:t>;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        }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        </a:t>
            </a:r>
            <a:r>
              <a:rPr lang="en-US" altLang="ja-JP" sz="1200" dirty="0" err="1">
                <a:latin typeface="Segoe UI" panose="020B0502040204020203" pitchFamily="34" charset="0"/>
              </a:rPr>
              <a:t>System.out.printf</a:t>
            </a:r>
            <a:r>
              <a:rPr lang="en-US" altLang="ja-JP" sz="1200" dirty="0">
                <a:latin typeface="Segoe UI" panose="020B0502040204020203" pitchFamily="34" charset="0"/>
              </a:rPr>
              <a:t>("%d\n", s);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       }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}</a:t>
            </a:r>
            <a:endParaRPr lang="ja-JP" altLang="en-US" sz="1200" dirty="0">
              <a:latin typeface="Segoe UI" panose="020B0502040204020203" pitchFamily="34" charset="0"/>
            </a:endParaRPr>
          </a:p>
        </p:txBody>
      </p:sp>
      <p:sp>
        <p:nvSpPr>
          <p:cNvPr id="26" name="コンテンツ プレースホルダー 2">
            <a:extLst>
              <a:ext uri="{FF2B5EF4-FFF2-40B4-BE49-F238E27FC236}">
                <a16:creationId xmlns:a16="http://schemas.microsoft.com/office/drawing/2014/main" id="{584B2776-C16C-32F3-A8C3-5D9018BC4E5E}"/>
              </a:ext>
            </a:extLst>
          </p:cNvPr>
          <p:cNvSpPr txBox="1">
            <a:spLocks/>
          </p:cNvSpPr>
          <p:nvPr/>
        </p:nvSpPr>
        <p:spPr>
          <a:xfrm>
            <a:off x="6484105" y="3309031"/>
            <a:ext cx="2131701" cy="26264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#include &lt;</a:t>
            </a:r>
            <a:r>
              <a:rPr lang="en-US" altLang="ja-JP" sz="1200" dirty="0" err="1">
                <a:latin typeface="Segoe UI" panose="020B0502040204020203" pitchFamily="34" charset="0"/>
              </a:rPr>
              <a:t>stdio.h</a:t>
            </a:r>
            <a:r>
              <a:rPr lang="en-US" altLang="ja-JP" sz="1200" dirty="0">
                <a:latin typeface="Segoe UI" panose="020B0502040204020203" pitchFamily="34" charset="0"/>
              </a:rPr>
              <a:t>&gt;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int main(void){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    int x, s, </a:t>
            </a:r>
            <a:r>
              <a:rPr lang="en-US" altLang="ja-JP" sz="1200" dirty="0" err="1">
                <a:latin typeface="Segoe UI" panose="020B0502040204020203" pitchFamily="34" charset="0"/>
              </a:rPr>
              <a:t>i</a:t>
            </a:r>
            <a:r>
              <a:rPr lang="en-US" altLang="ja-JP" sz="1200" dirty="0">
                <a:latin typeface="Segoe UI" panose="020B0502040204020203" pitchFamily="34" charset="0"/>
              </a:rPr>
              <a:t>;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    x = 100;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    </a:t>
            </a:r>
            <a:r>
              <a:rPr lang="en-US" altLang="ja-JP" sz="1200" b="1" dirty="0">
                <a:solidFill>
                  <a:srgbClr val="C00000"/>
                </a:solidFill>
                <a:latin typeface="Segoe UI" panose="020B0502040204020203" pitchFamily="34" charset="0"/>
              </a:rPr>
              <a:t>if</a:t>
            </a:r>
            <a:r>
              <a:rPr lang="en-US" altLang="ja-JP" sz="1200" dirty="0">
                <a:latin typeface="Segoe UI" panose="020B0502040204020203" pitchFamily="34" charset="0"/>
              </a:rPr>
              <a:t> (x &gt; 20) {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        </a:t>
            </a:r>
            <a:r>
              <a:rPr lang="en-US" altLang="ja-JP" sz="1200" dirty="0" err="1">
                <a:latin typeface="Segoe UI" panose="020B0502040204020203" pitchFamily="34" charset="0"/>
              </a:rPr>
              <a:t>printf</a:t>
            </a:r>
            <a:r>
              <a:rPr lang="en-US" altLang="ja-JP" sz="1200" dirty="0">
                <a:latin typeface="Segoe UI" panose="020B0502040204020203" pitchFamily="34" charset="0"/>
              </a:rPr>
              <a:t>("big\n");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    }</a:t>
            </a:r>
            <a:r>
              <a:rPr lang="ja-JP" altLang="en-US" sz="1200" dirty="0">
                <a:latin typeface="Segoe UI" panose="020B0502040204020203" pitchFamily="34" charset="0"/>
              </a:rPr>
              <a:t> </a:t>
            </a:r>
            <a:r>
              <a:rPr lang="en-US" altLang="ja-JP" sz="1200" b="1" dirty="0">
                <a:solidFill>
                  <a:srgbClr val="C00000"/>
                </a:solidFill>
                <a:latin typeface="Segoe UI" panose="020B0502040204020203" pitchFamily="34" charset="0"/>
              </a:rPr>
              <a:t>else</a:t>
            </a:r>
            <a:r>
              <a:rPr lang="en-US" altLang="ja-JP" sz="1200" dirty="0">
                <a:latin typeface="Segoe UI" panose="020B0502040204020203" pitchFamily="34" charset="0"/>
              </a:rPr>
              <a:t> {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        </a:t>
            </a:r>
            <a:r>
              <a:rPr lang="en-US" altLang="ja-JP" sz="1200" dirty="0" err="1">
                <a:latin typeface="Segoe UI" panose="020B0502040204020203" pitchFamily="34" charset="0"/>
              </a:rPr>
              <a:t>printf</a:t>
            </a:r>
            <a:r>
              <a:rPr lang="en-US" altLang="ja-JP" sz="1200" dirty="0">
                <a:latin typeface="Segoe UI" panose="020B0502040204020203" pitchFamily="34" charset="0"/>
              </a:rPr>
              <a:t>("small\n");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    }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    s = 0;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    </a:t>
            </a:r>
            <a:r>
              <a:rPr lang="en-US" altLang="ja-JP" sz="1200" b="1" dirty="0">
                <a:solidFill>
                  <a:srgbClr val="C00000"/>
                </a:solidFill>
                <a:latin typeface="Segoe UI" panose="020B0502040204020203" pitchFamily="34" charset="0"/>
              </a:rPr>
              <a:t>for</a:t>
            </a:r>
            <a:r>
              <a:rPr lang="en-US" altLang="ja-JP" sz="1200" dirty="0">
                <a:latin typeface="Segoe UI" panose="020B0502040204020203" pitchFamily="34" charset="0"/>
              </a:rPr>
              <a:t>(</a:t>
            </a:r>
            <a:r>
              <a:rPr lang="en-US" altLang="ja-JP" sz="1200" dirty="0" err="1">
                <a:latin typeface="Segoe UI" panose="020B0502040204020203" pitchFamily="34" charset="0"/>
              </a:rPr>
              <a:t>i</a:t>
            </a:r>
            <a:r>
              <a:rPr lang="en-US" altLang="ja-JP" sz="1200" dirty="0">
                <a:latin typeface="Segoe UI" panose="020B0502040204020203" pitchFamily="34" charset="0"/>
              </a:rPr>
              <a:t> = 1; </a:t>
            </a:r>
            <a:r>
              <a:rPr lang="en-US" altLang="ja-JP" sz="1200" dirty="0" err="1">
                <a:latin typeface="Segoe UI" panose="020B0502040204020203" pitchFamily="34" charset="0"/>
              </a:rPr>
              <a:t>i</a:t>
            </a:r>
            <a:r>
              <a:rPr lang="en-US" altLang="ja-JP" sz="1200" dirty="0">
                <a:latin typeface="Segoe UI" panose="020B0502040204020203" pitchFamily="34" charset="0"/>
              </a:rPr>
              <a:t> &lt;= 5; </a:t>
            </a:r>
            <a:r>
              <a:rPr lang="en-US" altLang="ja-JP" sz="1200" dirty="0" err="1">
                <a:latin typeface="Segoe UI" panose="020B0502040204020203" pitchFamily="34" charset="0"/>
              </a:rPr>
              <a:t>i</a:t>
            </a:r>
            <a:r>
              <a:rPr lang="en-US" altLang="ja-JP" sz="1200" dirty="0">
                <a:latin typeface="Segoe UI" panose="020B0502040204020203" pitchFamily="34" charset="0"/>
              </a:rPr>
              <a:t>++) {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        s = s + </a:t>
            </a:r>
            <a:r>
              <a:rPr lang="en-US" altLang="ja-JP" sz="1200" dirty="0" err="1">
                <a:latin typeface="Segoe UI" panose="020B0502040204020203" pitchFamily="34" charset="0"/>
              </a:rPr>
              <a:t>i</a:t>
            </a:r>
            <a:r>
              <a:rPr lang="en-US" altLang="ja-JP" sz="1200" dirty="0">
                <a:latin typeface="Segoe UI" panose="020B0502040204020203" pitchFamily="34" charset="0"/>
              </a:rPr>
              <a:t>;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    }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    </a:t>
            </a:r>
            <a:r>
              <a:rPr lang="en-US" altLang="ja-JP" sz="1200" dirty="0" err="1">
                <a:latin typeface="Segoe UI" panose="020B0502040204020203" pitchFamily="34" charset="0"/>
              </a:rPr>
              <a:t>printf</a:t>
            </a:r>
            <a:r>
              <a:rPr lang="en-US" altLang="ja-JP" sz="1200" dirty="0">
                <a:latin typeface="Segoe UI" panose="020B0502040204020203" pitchFamily="34" charset="0"/>
              </a:rPr>
              <a:t>("%d\n", s);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    return; 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}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56A8BD90-17DE-0679-6EFA-7474EACB3531}"/>
              </a:ext>
            </a:extLst>
          </p:cNvPr>
          <p:cNvSpPr txBox="1"/>
          <p:nvPr/>
        </p:nvSpPr>
        <p:spPr>
          <a:xfrm>
            <a:off x="845725" y="4843534"/>
            <a:ext cx="9476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/>
              <a:t>Python</a:t>
            </a:r>
            <a:endParaRPr kumimoji="1" lang="ja-JP" altLang="en-US" sz="2000" b="1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6A439A8-C490-4E13-11BE-45BE63147214}"/>
              </a:ext>
            </a:extLst>
          </p:cNvPr>
          <p:cNvSpPr txBox="1"/>
          <p:nvPr/>
        </p:nvSpPr>
        <p:spPr>
          <a:xfrm>
            <a:off x="3975900" y="5849247"/>
            <a:ext cx="637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/>
              <a:t>Java</a:t>
            </a:r>
            <a:endParaRPr kumimoji="1" lang="ja-JP" altLang="en-US" sz="2000" b="1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8E424FDE-7F08-06BF-2270-BCA38304876D}"/>
              </a:ext>
            </a:extLst>
          </p:cNvPr>
          <p:cNvSpPr txBox="1"/>
          <p:nvPr/>
        </p:nvSpPr>
        <p:spPr>
          <a:xfrm>
            <a:off x="7549955" y="5849247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/>
              <a:t>C</a:t>
            </a:r>
            <a:endParaRPr kumimoji="1" lang="ja-JP" altLang="en-US" sz="2000" b="1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2EC39FE-344E-D1CD-C10E-A0EE8813D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39" y="157010"/>
            <a:ext cx="2839980" cy="22621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69C75DC-4FC5-77EA-B23C-E4DF30C69D12}"/>
              </a:ext>
            </a:extLst>
          </p:cNvPr>
          <p:cNvSpPr txBox="1"/>
          <p:nvPr/>
        </p:nvSpPr>
        <p:spPr>
          <a:xfrm>
            <a:off x="3523242" y="2231724"/>
            <a:ext cx="45422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/>
              <a:t>Java </a:t>
            </a:r>
            <a:r>
              <a:rPr kumimoji="1" lang="ja-JP" altLang="en-US" sz="2000" b="1" dirty="0"/>
              <a:t>プログラム実行のためのコマンド</a:t>
            </a:r>
            <a:endParaRPr kumimoji="1" lang="en-US" altLang="ja-JP" sz="2000" b="1" dirty="0"/>
          </a:p>
          <a:p>
            <a:pPr algn="ctr"/>
            <a:r>
              <a:rPr kumimoji="1" lang="ja-JP" altLang="en-US" sz="2000" b="1" dirty="0"/>
              <a:t>と実行結果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97A3DAF6-3EF9-6AA2-32ED-D29585830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5900" y="676312"/>
            <a:ext cx="3821519" cy="140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4625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1-3. </a:t>
            </a:r>
            <a:r>
              <a:rPr lang="ja-JP" altLang="en-US" dirty="0"/>
              <a:t>オンライン開発環境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490152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プログラム開発環境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78868"/>
            <a:ext cx="7920725" cy="58426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ja-JP" altLang="en-US" b="1" dirty="0">
                <a:solidFill>
                  <a:srgbClr val="C00000"/>
                </a:solidFill>
              </a:rPr>
              <a:t>プログラム開発環境</a:t>
            </a:r>
            <a:r>
              <a:rPr kumimoji="1" lang="ja-JP" altLang="en-US" dirty="0"/>
              <a:t>は，</a:t>
            </a:r>
            <a:r>
              <a:rPr kumimoji="1" lang="ja-JP" altLang="en-US" b="1" dirty="0">
                <a:solidFill>
                  <a:srgbClr val="C00000"/>
                </a:solidFill>
              </a:rPr>
              <a:t>プログラミング</a:t>
            </a:r>
            <a:r>
              <a:rPr kumimoji="1" lang="ja-JP" altLang="en-US" dirty="0"/>
              <a:t>におけるさまざまなことを支援する機能をもった</a:t>
            </a:r>
            <a:r>
              <a:rPr kumimoji="1" lang="ja-JP" altLang="en-US" b="1" dirty="0">
                <a:solidFill>
                  <a:srgbClr val="C00000"/>
                </a:solidFill>
              </a:rPr>
              <a:t>プログラム</a:t>
            </a:r>
            <a:endParaRPr kumimoji="1" lang="en-US" altLang="ja-JP" b="1" dirty="0">
              <a:solidFill>
                <a:srgbClr val="C00000"/>
              </a:solidFill>
            </a:endParaRPr>
          </a:p>
          <a:p>
            <a:pPr lvl="1"/>
            <a:r>
              <a:rPr lang="ja-JP" altLang="en-US" dirty="0"/>
              <a:t>プログラムの作成，編集（</a:t>
            </a:r>
            <a:r>
              <a:rPr lang="ja-JP" altLang="en-US" b="1" dirty="0"/>
              <a:t>エディタ</a:t>
            </a:r>
            <a:r>
              <a:rPr lang="ja-JP" altLang="en-US" dirty="0"/>
              <a:t>）</a:t>
            </a:r>
            <a:endParaRPr lang="en-US" altLang="ja-JP" dirty="0"/>
          </a:p>
          <a:p>
            <a:pPr lvl="1"/>
            <a:r>
              <a:rPr kumimoji="1" lang="ja-JP" altLang="en-US" dirty="0"/>
              <a:t>プログラム中の誤り（</a:t>
            </a:r>
            <a:r>
              <a:rPr lang="ja-JP" altLang="en-US" b="1" dirty="0">
                <a:solidFill>
                  <a:srgbClr val="C00000"/>
                </a:solidFill>
              </a:rPr>
              <a:t>バグ</a:t>
            </a:r>
            <a:r>
              <a:rPr kumimoji="1" lang="ja-JP" altLang="en-US" dirty="0"/>
              <a:t>）の発見やテストの支援（</a:t>
            </a:r>
            <a:r>
              <a:rPr kumimoji="1" lang="ja-JP" altLang="en-US" b="1" dirty="0"/>
              <a:t>デバッガ</a:t>
            </a:r>
            <a:r>
              <a:rPr kumimoji="1" lang="ja-JP" altLang="en-US" dirty="0"/>
              <a:t>）</a:t>
            </a:r>
            <a:endParaRPr kumimoji="1" lang="en-US" altLang="ja-JP" dirty="0"/>
          </a:p>
          <a:p>
            <a:pPr lvl="1"/>
            <a:r>
              <a:rPr lang="ja-JP" altLang="en-US" dirty="0"/>
              <a:t>プログラムの実行</a:t>
            </a:r>
            <a:endParaRPr lang="en-US" altLang="ja-JP" dirty="0"/>
          </a:p>
          <a:p>
            <a:pPr lvl="1"/>
            <a:r>
              <a:rPr lang="ja-JP" altLang="en-US" dirty="0"/>
              <a:t>マニュアルの表示</a:t>
            </a:r>
            <a:endParaRPr lang="en-US" altLang="ja-JP" dirty="0"/>
          </a:p>
          <a:p>
            <a:pPr lvl="1"/>
            <a:r>
              <a:rPr lang="ja-JP" altLang="en-US" dirty="0"/>
              <a:t>プログラムが扱うファイルのブラウズ</a:t>
            </a:r>
            <a:endParaRPr lang="en-US" altLang="ja-JP" dirty="0"/>
          </a:p>
          <a:p>
            <a:pPr lvl="1"/>
            <a:r>
              <a:rPr kumimoji="1" lang="ja-JP" altLang="en-US" dirty="0"/>
              <a:t>プログラムの配布（</a:t>
            </a:r>
            <a:r>
              <a:rPr kumimoji="1" lang="ja-JP" altLang="en-US" b="1" dirty="0"/>
              <a:t>パッケージ機能</a:t>
            </a:r>
            <a:r>
              <a:rPr kumimoji="1" lang="ja-JP" altLang="en-US" dirty="0"/>
              <a:t>など）</a:t>
            </a:r>
            <a:r>
              <a:rPr lang="ja-JP" altLang="en-US" dirty="0"/>
              <a:t>，共有，共同編集</a:t>
            </a:r>
            <a:endParaRPr kumimoji="1" lang="en-US" altLang="ja-JP" dirty="0"/>
          </a:p>
          <a:p>
            <a:pPr lvl="1"/>
            <a:r>
              <a:rPr lang="ja-JP" altLang="en-US" dirty="0"/>
              <a:t>バックアップ，バージョン管理</a:t>
            </a:r>
            <a:endParaRPr kumimoji="1" lang="en-US" altLang="ja-JP" dirty="0"/>
          </a:p>
          <a:p>
            <a:pPr marL="457200" lvl="1" indent="0">
              <a:buNone/>
            </a:pPr>
            <a:endParaRPr lang="en-US" altLang="ja-JP" dirty="0"/>
          </a:p>
          <a:p>
            <a:pPr marL="457200" lvl="1" indent="0">
              <a:buNone/>
            </a:pPr>
            <a:r>
              <a:rPr lang="ja-JP" altLang="en-US" dirty="0"/>
              <a:t>これらが簡単に行えるようになる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3001545" y="3615404"/>
            <a:ext cx="4675605" cy="2749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6919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オンラインのプログラム開発環境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b="1" dirty="0">
                <a:solidFill>
                  <a:srgbClr val="C00000"/>
                </a:solidFill>
              </a:rPr>
              <a:t>プログラム開発環境</a:t>
            </a:r>
            <a:r>
              <a:rPr lang="ja-JP" altLang="en-US" dirty="0"/>
              <a:t>の操作は，ウエブブラウザでできる</a:t>
            </a:r>
            <a:endParaRPr lang="en-US" altLang="ja-JP" dirty="0"/>
          </a:p>
          <a:p>
            <a:r>
              <a:rPr lang="ja-JP" altLang="en-US" dirty="0"/>
              <a:t>自分のパソコンに，特別なソフトをインストールする</a:t>
            </a:r>
            <a:r>
              <a:rPr lang="ja-JP" altLang="en-US" b="1" u="sng" dirty="0">
                <a:solidFill>
                  <a:srgbClr val="FF0000"/>
                </a:solidFill>
              </a:rPr>
              <a:t>必要がない</a:t>
            </a:r>
            <a:endParaRPr lang="en-US" altLang="ja-JP" b="1" u="sng" dirty="0">
              <a:solidFill>
                <a:srgbClr val="FF0000"/>
              </a:solidFill>
            </a:endParaRPr>
          </a:p>
          <a:p>
            <a:r>
              <a:rPr lang="ja-JP" altLang="en-US" dirty="0"/>
              <a:t>機能制限がある場合が多い</a:t>
            </a:r>
            <a:endParaRPr lang="en-US" altLang="ja-JP" dirty="0"/>
          </a:p>
          <a:p>
            <a:r>
              <a:rPr lang="ja-JP" altLang="en-US" dirty="0"/>
              <a:t>利用登録の有無と内容，利用条件，料金については，利用者で確認のこと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27CC91-C432-44F8-8C26-04739D1A0D7D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67243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274802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プログラム作成ができるウエブサービス</a:t>
            </a:r>
            <a:br>
              <a:rPr lang="en-US" altLang="ja-JP" dirty="0"/>
            </a:br>
            <a:r>
              <a:rPr lang="ja-JP" altLang="en-US" dirty="0"/>
              <a:t>（オンラインの開発環境）の例 ①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95998" y="6002226"/>
            <a:ext cx="3961385" cy="58097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  <a:hlinkClick r:id="rId2"/>
              </a:rPr>
              <a:t>https://colab.research.google.com/</a:t>
            </a:r>
            <a:endParaRPr kumimoji="0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950715" y="3880821"/>
            <a:ext cx="3021888" cy="51988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Google 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Colaboratory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0558DDF-98E0-43A8-8B8E-5BB88D48B4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40" y="1487315"/>
            <a:ext cx="4224065" cy="2306514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1B7B370-B9FE-4F06-82D4-EBB132B0FDB9}"/>
              </a:ext>
            </a:extLst>
          </p:cNvPr>
          <p:cNvSpPr/>
          <p:nvPr/>
        </p:nvSpPr>
        <p:spPr>
          <a:xfrm>
            <a:off x="-285750" y="4316151"/>
            <a:ext cx="50763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Python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の開発環境</a:t>
            </a: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多数のパッケージがインストール済み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ノートブックにより、記録が簡単に残せる．ビジュアルな表示も簡単に可能</a:t>
            </a: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プログラムの共有も簡単 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97576C83-5F0A-40EE-9D3C-F568A1608556}"/>
              </a:ext>
            </a:extLst>
          </p:cNvPr>
          <p:cNvSpPr/>
          <p:nvPr/>
        </p:nvSpPr>
        <p:spPr>
          <a:xfrm>
            <a:off x="4921504" y="6384848"/>
            <a:ext cx="3244606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hlinkClick r:id="rId4"/>
              </a:rPr>
              <a:t>https://</a:t>
            </a:r>
            <a:r>
              <a:rPr lang="en-US" altLang="ja-JP" sz="2000" dirty="0" err="1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hlinkClick r:id="rId4"/>
              </a:rPr>
              <a:t>pythontutor.com</a:t>
            </a:r>
            <a:r>
              <a:rPr lang="en-US" altLang="ja-JP" sz="20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hlinkClick r:id="rId4"/>
              </a:rPr>
              <a:t>/</a:t>
            </a:r>
            <a:endParaRPr lang="en-US" altLang="ja-JP" sz="2000" dirty="0">
              <a:solidFill>
                <a:prstClr val="black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5" name="コンテンツ プレースホルダー 2">
            <a:extLst>
              <a:ext uri="{FF2B5EF4-FFF2-40B4-BE49-F238E27FC236}">
                <a16:creationId xmlns:a16="http://schemas.microsoft.com/office/drawing/2014/main" id="{02204E99-45D1-40E7-A3AF-87F3D7D0762D}"/>
              </a:ext>
            </a:extLst>
          </p:cNvPr>
          <p:cNvSpPr txBox="1">
            <a:spLocks/>
          </p:cNvSpPr>
          <p:nvPr/>
        </p:nvSpPr>
        <p:spPr>
          <a:xfrm>
            <a:off x="5604468" y="4603266"/>
            <a:ext cx="2512449" cy="51988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Java Tutor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894A6A6F-897A-49A1-9E40-00846B9D3E72}"/>
              </a:ext>
            </a:extLst>
          </p:cNvPr>
          <p:cNvSpPr/>
          <p:nvPr/>
        </p:nvSpPr>
        <p:spPr>
          <a:xfrm>
            <a:off x="4475743" y="4993372"/>
            <a:ext cx="41361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Python, </a:t>
            </a:r>
            <a:r>
              <a:rPr lang="en-US" altLang="ja-JP" sz="20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JavaScript, C, C++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Java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ステップ実行、オブジェクトの表示がビジュアル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に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97981E2B-24D4-4FB2-850D-1344B4F14B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6071" y="1362623"/>
            <a:ext cx="3608440" cy="322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6371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29154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プログラム作成ができるウエブサービス</a:t>
            </a:r>
            <a:br>
              <a:rPr lang="en-US" altLang="ja-JP" dirty="0"/>
            </a:br>
            <a:r>
              <a:rPr lang="ja-JP" altLang="en-US" dirty="0"/>
              <a:t>（オンラインの開発環境）の例 ②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54080" y="6205835"/>
            <a:ext cx="2254143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  <a:hlinkClick r:id="rId2"/>
              </a:rPr>
              <a:t>https://www.onlinegdb.com/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1352106" y="4223370"/>
            <a:ext cx="2512449" cy="51988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GDB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online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844B964-4DE9-4EFC-BD0B-FA8069FC7235}"/>
              </a:ext>
            </a:extLst>
          </p:cNvPr>
          <p:cNvSpPr/>
          <p:nvPr/>
        </p:nvSpPr>
        <p:spPr>
          <a:xfrm>
            <a:off x="-321039" y="4623477"/>
            <a:ext cx="487213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C, C++, Java, Python, PHP, C#, </a:t>
            </a:r>
            <a:r>
              <a:rPr lang="en-US" altLang="ja-JP" sz="2000" dirty="0" err="1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OCam</a:t>
            </a:r>
            <a:r>
              <a:rPr lang="en-US" altLang="ja-JP" sz="20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, VB, HTML, Ruby, Perl, Pascal, R, Fortran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Haskell, </a:t>
            </a:r>
            <a:r>
              <a:rPr lang="ja-JP" altLang="en-US" sz="20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アセンブリ</a:t>
            </a:r>
            <a:r>
              <a:rPr lang="en-US" altLang="ja-JP" sz="20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, Objective C, SQLite, 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Javascript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Prolog, Swift, Rust, Go, Bash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0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デバッガの機能あり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CB32B92E-3FB8-4E74-9FCA-3F22CA3BC8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529" y="1122894"/>
            <a:ext cx="3953079" cy="3068747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A4C41439-9518-49CA-9C5F-6F3C2B893B73}"/>
              </a:ext>
            </a:extLst>
          </p:cNvPr>
          <p:cNvSpPr/>
          <p:nvPr/>
        </p:nvSpPr>
        <p:spPr>
          <a:xfrm>
            <a:off x="4679847" y="5560422"/>
            <a:ext cx="6346265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  <a:hlinkClick r:id="rId4"/>
              </a:rPr>
              <a:t>https://www.tutorialspoint.com/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  <a:hlinkClick r:id="rId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  <a:hlinkClick r:id="rId4"/>
              </a:rPr>
              <a:t>codingground.htm</a:t>
            </a:r>
            <a:endParaRPr kumimoji="0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コンテンツ プレースホルダー 2">
            <a:extLst>
              <a:ext uri="{FF2B5EF4-FFF2-40B4-BE49-F238E27FC236}">
                <a16:creationId xmlns:a16="http://schemas.microsoft.com/office/drawing/2014/main" id="{EA566569-2FCA-4041-9097-82A7CE11D755}"/>
              </a:ext>
            </a:extLst>
          </p:cNvPr>
          <p:cNvSpPr txBox="1">
            <a:spLocks/>
          </p:cNvSpPr>
          <p:nvPr/>
        </p:nvSpPr>
        <p:spPr>
          <a:xfrm>
            <a:off x="5677767" y="3138887"/>
            <a:ext cx="2512449" cy="51988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Coding Ground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963555DD-00D6-4181-8BF1-BC6632ECB2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1098" y="1122894"/>
            <a:ext cx="4536677" cy="1847309"/>
          </a:xfrm>
          <a:prstGeom prst="rect">
            <a:avLst/>
          </a:prstGeom>
        </p:spPr>
      </p:pic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BCE24C78-CED4-425F-B490-F2EB18EDFAA8}"/>
              </a:ext>
            </a:extLst>
          </p:cNvPr>
          <p:cNvSpPr/>
          <p:nvPr/>
        </p:nvSpPr>
        <p:spPr>
          <a:xfrm>
            <a:off x="4177955" y="3621430"/>
            <a:ext cx="49098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Python, C, Java, JavaScript, R, Octave/MATLAB, SQL, bash,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アセンブリ</a:t>
            </a:r>
            <a:r>
              <a:rPr lang="en-US" altLang="ja-JP" sz="20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,</a:t>
            </a:r>
            <a:r>
              <a:rPr lang="ja-JP" altLang="en-US" sz="20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endParaRPr lang="en-US" altLang="ja-JP" sz="2000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MySQL, SQLite, 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その他多数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ファイル作成，ファイル読み書き</a:t>
            </a:r>
            <a:r>
              <a:rPr lang="ja-JP" altLang="en-US" sz="2000" b="1" dirty="0" err="1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，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複数プログラムファイルの組み合わせ可能</a:t>
            </a: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08996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274802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プログラム作成ができるウエブサービス</a:t>
            </a:r>
            <a:br>
              <a:rPr lang="en-US" altLang="ja-JP" dirty="0"/>
            </a:br>
            <a:r>
              <a:rPr lang="ja-JP" altLang="en-US" dirty="0"/>
              <a:t>（オンラインの開発環境）の例 ③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1F41F59C-E778-4A4F-B475-AD9F5B77FC30}"/>
              </a:ext>
            </a:extLst>
          </p:cNvPr>
          <p:cNvSpPr/>
          <p:nvPr/>
        </p:nvSpPr>
        <p:spPr>
          <a:xfrm>
            <a:off x="310042" y="5550082"/>
            <a:ext cx="3244606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lvl="0">
              <a:defRPr/>
            </a:pPr>
            <a:r>
              <a:rPr lang="en-US" altLang="ja-JP" sz="20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hlinkClick r:id="rId2"/>
              </a:rPr>
              <a:t>https://</a:t>
            </a:r>
            <a:r>
              <a:rPr lang="en-US" altLang="ja-JP" sz="2000" dirty="0" err="1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hlinkClick r:id="rId2"/>
              </a:rPr>
              <a:t>jsfiddle.net</a:t>
            </a:r>
            <a:r>
              <a:rPr lang="en-US" altLang="ja-JP" sz="20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hlinkClick r:id="rId2"/>
              </a:rPr>
              <a:t>/</a:t>
            </a:r>
            <a:endParaRPr kumimoji="0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コンテンツ プレースホルダー 2">
            <a:extLst>
              <a:ext uri="{FF2B5EF4-FFF2-40B4-BE49-F238E27FC236}">
                <a16:creationId xmlns:a16="http://schemas.microsoft.com/office/drawing/2014/main" id="{323AF23B-18F8-4E89-A4F8-424C50FE96E9}"/>
              </a:ext>
            </a:extLst>
          </p:cNvPr>
          <p:cNvSpPr txBox="1">
            <a:spLocks/>
          </p:cNvSpPr>
          <p:nvPr/>
        </p:nvSpPr>
        <p:spPr>
          <a:xfrm>
            <a:off x="1552554" y="4265927"/>
            <a:ext cx="2512449" cy="51988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JSFiddle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DD5ED170-8788-48E8-BA76-62CE0AE98261}"/>
              </a:ext>
            </a:extLst>
          </p:cNvPr>
          <p:cNvSpPr/>
          <p:nvPr/>
        </p:nvSpPr>
        <p:spPr>
          <a:xfrm>
            <a:off x="-169965" y="472967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HTML, CSS, JavaScript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0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見た目をオンラインで確認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12D597AA-D969-43A4-A51D-3E544A82BA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82" y="1407640"/>
            <a:ext cx="4040611" cy="2721711"/>
          </a:xfrm>
          <a:prstGeom prst="rect">
            <a:avLst/>
          </a:prstGeom>
        </p:spPr>
      </p:pic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98655B10-498B-44BE-8ADF-2538FD1B7932}"/>
              </a:ext>
            </a:extLst>
          </p:cNvPr>
          <p:cNvSpPr/>
          <p:nvPr/>
        </p:nvSpPr>
        <p:spPr>
          <a:xfrm>
            <a:off x="4572000" y="6095947"/>
            <a:ext cx="2254143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hlinkClick r:id="rId4"/>
              </a:rPr>
              <a:t>https://</a:t>
            </a:r>
            <a:r>
              <a:rPr lang="en-US" altLang="ja-JP" sz="2000" dirty="0" err="1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hlinkClick r:id="rId4"/>
              </a:rPr>
              <a:t>paiza.io</a:t>
            </a:r>
            <a:r>
              <a:rPr lang="en-US" altLang="ja-JP" sz="20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hlinkClick r:id="rId4"/>
              </a:rPr>
              <a:t>/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コンテンツ プレースホルダー 2">
            <a:extLst>
              <a:ext uri="{FF2B5EF4-FFF2-40B4-BE49-F238E27FC236}">
                <a16:creationId xmlns:a16="http://schemas.microsoft.com/office/drawing/2014/main" id="{253EB8CB-0ACF-4FCD-8A0D-0785F4C386B9}"/>
              </a:ext>
            </a:extLst>
          </p:cNvPr>
          <p:cNvSpPr txBox="1">
            <a:spLocks/>
          </p:cNvSpPr>
          <p:nvPr/>
        </p:nvSpPr>
        <p:spPr>
          <a:xfrm>
            <a:off x="6022517" y="4331500"/>
            <a:ext cx="2512449" cy="51988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Paiza.IO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700EF963-A351-4029-8760-B0F33267EB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5601" y="1439492"/>
            <a:ext cx="4174106" cy="2615103"/>
          </a:xfrm>
          <a:prstGeom prst="rect">
            <a:avLst/>
          </a:prstGeom>
        </p:spPr>
      </p:pic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A9BEC0A3-57B9-46AF-9038-E5542D957259}"/>
              </a:ext>
            </a:extLst>
          </p:cNvPr>
          <p:cNvSpPr/>
          <p:nvPr/>
        </p:nvSpPr>
        <p:spPr>
          <a:xfrm>
            <a:off x="4108054" y="4751090"/>
            <a:ext cx="47259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Python, C, Java, JavaScript, R</a:t>
            </a:r>
            <a:r>
              <a:rPr kumimoji="0" lang="en-US" altLang="ja-JP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MySQL 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など多数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表示は日本語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．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一定の条件下でファイル操作も可能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52084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ED01D0-97A8-48D7-8F06-6A42BB6F0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無料のオンラインサービス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5E45133-EB8A-4494-9B0D-E961D1EAB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一定の条件下で無料で使える</a:t>
            </a:r>
            <a:r>
              <a:rPr lang="ja-JP" altLang="en-US" dirty="0"/>
              <a:t>．</a:t>
            </a:r>
            <a:endParaRPr kumimoji="1" lang="en-US" altLang="ja-JP" dirty="0"/>
          </a:p>
          <a:p>
            <a:r>
              <a:rPr lang="ja-JP" altLang="en-US" dirty="0"/>
              <a:t>活用によって，</a:t>
            </a:r>
            <a:r>
              <a:rPr lang="en-US" altLang="ja-JP" dirty="0"/>
              <a:t>ICT</a:t>
            </a:r>
            <a:r>
              <a:rPr lang="ja-JP" altLang="en-US" dirty="0"/>
              <a:t>はより便利になる．</a:t>
            </a:r>
            <a:endParaRPr lang="en-US" altLang="ja-JP" dirty="0"/>
          </a:p>
          <a:p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【</a:t>
            </a:r>
            <a:r>
              <a:rPr lang="ja-JP" altLang="en-US" dirty="0"/>
              <a:t>マナー</a:t>
            </a:r>
            <a:r>
              <a:rPr lang="en-US" altLang="ja-JP" dirty="0"/>
              <a:t>】</a:t>
            </a:r>
          </a:p>
          <a:p>
            <a:pPr marL="0" indent="0">
              <a:buNone/>
            </a:pPr>
            <a:r>
              <a:rPr kumimoji="1" lang="ja-JP" altLang="en-US" dirty="0"/>
              <a:t>・作者が定める</a:t>
            </a:r>
            <a:r>
              <a:rPr kumimoji="1" lang="ja-JP" altLang="en-US" b="1" dirty="0"/>
              <a:t>利用条件</a:t>
            </a:r>
            <a:r>
              <a:rPr kumimoji="1" lang="ja-JP" altLang="en-US" dirty="0"/>
              <a:t>を確認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・</a:t>
            </a:r>
            <a:r>
              <a:rPr lang="ja-JP" altLang="en-US" b="1" dirty="0"/>
              <a:t>著作権</a:t>
            </a:r>
            <a:r>
              <a:rPr lang="ja-JP" altLang="en-US" dirty="0"/>
              <a:t>を尊重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・安全意識：秘密にしたいデータをアップロードしない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/>
              <a:t>・広告等が表示される場合がある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B799C7C-73ED-4A90-88DF-2144CE28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59267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1-4. Java</a:t>
            </a:r>
            <a:r>
              <a:rPr lang="ja-JP" altLang="en-US" dirty="0"/>
              <a:t> </a:t>
            </a:r>
            <a:r>
              <a:rPr lang="en-US" altLang="ja-JP" dirty="0"/>
              <a:t>Tutor</a:t>
            </a:r>
            <a:r>
              <a:rPr lang="ja-JP" altLang="en-US" dirty="0"/>
              <a:t> での </a:t>
            </a:r>
            <a:r>
              <a:rPr lang="en-US" altLang="ja-JP" dirty="0"/>
              <a:t>Java </a:t>
            </a:r>
            <a:r>
              <a:rPr lang="ja-JP" altLang="en-US" dirty="0"/>
              <a:t>プログラム実行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5791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8480EAF0-5E7F-4AB3-882B-CF6CA8C6D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50" y="3975434"/>
            <a:ext cx="2461461" cy="245268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kumimoji="1" lang="en-US" altLang="ja-JP" sz="3200" b="1" dirty="0">
                <a:solidFill>
                  <a:srgbClr val="FF0000"/>
                </a:solidFill>
              </a:rPr>
              <a:t>Java Tutor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07FC1CF-304E-4D1B-BC5B-EA7CCB1AB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48450" y="6356350"/>
            <a:ext cx="2057400" cy="365125"/>
          </a:xfrm>
        </p:spPr>
        <p:txBody>
          <a:bodyPr>
            <a:normAutofit fontScale="92500" lnSpcReduction="20000"/>
          </a:bodyPr>
          <a:lstStyle/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defTabSz="4572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ja-JP" alt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B7CC945B-711B-4AF5-B97F-513CA841417F}"/>
              </a:ext>
            </a:extLst>
          </p:cNvPr>
          <p:cNvSpPr txBox="1">
            <a:spLocks/>
          </p:cNvSpPr>
          <p:nvPr/>
        </p:nvSpPr>
        <p:spPr>
          <a:xfrm>
            <a:off x="3193381" y="3742080"/>
            <a:ext cx="5432557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ja-JP" sz="2400" b="1" dirty="0"/>
              <a:t>Java </a:t>
            </a:r>
            <a:r>
              <a:rPr lang="ja-JP" altLang="en-US" sz="2400" b="1" dirty="0"/>
              <a:t>などのプログラミング言語</a:t>
            </a:r>
            <a:r>
              <a:rPr lang="ja-JP" altLang="en-US" sz="2400" dirty="0"/>
              <a:t>の体験，演習ができる</a:t>
            </a:r>
            <a:r>
              <a:rPr lang="ja-JP" altLang="en-US" sz="2400" b="1" dirty="0"/>
              <a:t>オンラインサービス</a:t>
            </a:r>
            <a:endParaRPr lang="en-US" altLang="ja-JP" sz="2400" b="1" dirty="0"/>
          </a:p>
          <a:p>
            <a:pPr marL="0" indent="0">
              <a:lnSpc>
                <a:spcPct val="90000"/>
              </a:lnSpc>
              <a:buNone/>
            </a:pPr>
            <a:endParaRPr lang="en-US" altLang="ja-JP" sz="2400" b="1" dirty="0"/>
          </a:p>
          <a:p>
            <a:pPr marL="0" indent="0">
              <a:lnSpc>
                <a:spcPct val="90000"/>
              </a:lnSpc>
              <a:buNone/>
            </a:pPr>
            <a:r>
              <a:rPr lang="en-US" altLang="ja-JP" sz="2400" b="1" dirty="0"/>
              <a:t> http://www.pythontutor.com/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E29752C-63CC-407F-A423-319E69B8B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074" y="0"/>
            <a:ext cx="8439851" cy="4104836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F1E4A62-E29E-3FDF-3272-44BBE30E68E0}"/>
              </a:ext>
            </a:extLst>
          </p:cNvPr>
          <p:cNvSpPr txBox="1"/>
          <p:nvPr/>
        </p:nvSpPr>
        <p:spPr>
          <a:xfrm>
            <a:off x="3102252" y="6033184"/>
            <a:ext cx="56148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kumimoji="1" lang="ja-JP" altLang="en-US" dirty="0"/>
              <a:t>オンラインなので、「秘密にしたいプログラム」を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扱うには十分な注意が必要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882328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4A11C103-4493-46AF-838D-F7407C19E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156" y="4381196"/>
            <a:ext cx="5452712" cy="225131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Java Tutor </a:t>
            </a:r>
            <a:r>
              <a:rPr lang="ja-JP" altLang="en-US" dirty="0"/>
              <a:t>の起動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1395" y="971195"/>
            <a:ext cx="8678719" cy="50068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① </a:t>
            </a:r>
            <a:r>
              <a:rPr lang="ja-JP" altLang="en-US" b="1" dirty="0"/>
              <a:t>ウェブブラウザ</a:t>
            </a:r>
            <a:r>
              <a:rPr lang="ja-JP" altLang="en-US" dirty="0"/>
              <a:t>を起動する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</a:t>
            </a:r>
            <a:r>
              <a:rPr lang="en-US" altLang="ja-JP" b="1" dirty="0"/>
              <a:t>Java Tutor </a:t>
            </a:r>
            <a:r>
              <a:rPr lang="ja-JP" altLang="en-US" dirty="0"/>
              <a:t>を使いたいので，次の </a:t>
            </a:r>
            <a:r>
              <a:rPr lang="en-US" altLang="ja-JP" dirty="0"/>
              <a:t>URL </a:t>
            </a:r>
            <a:r>
              <a:rPr lang="ja-JP" altLang="en-US" dirty="0"/>
              <a:t>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b="1" dirty="0"/>
              <a:t>http://</a:t>
            </a:r>
            <a:r>
              <a:rPr lang="en-US" altLang="ja-JP" b="1" dirty="0" err="1"/>
              <a:t>www.pythontutor.com</a:t>
            </a:r>
            <a:r>
              <a:rPr lang="en-US" altLang="ja-JP" b="1" dirty="0"/>
              <a:t>/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③ 「</a:t>
            </a:r>
            <a:r>
              <a:rPr lang="en-US" altLang="ja-JP" b="1" dirty="0"/>
              <a:t>Java</a:t>
            </a:r>
            <a:r>
              <a:rPr lang="ja-JP" altLang="en-US" dirty="0"/>
              <a:t>」をクリック　⇒ </a:t>
            </a:r>
            <a:r>
              <a:rPr lang="ja-JP" altLang="en-US" b="1" dirty="0"/>
              <a:t>編集画面</a:t>
            </a:r>
            <a:r>
              <a:rPr lang="ja-JP" altLang="en-US" dirty="0"/>
              <a:t>が開く　　</a:t>
            </a:r>
            <a:endParaRPr lang="en-US" altLang="ja-JP" dirty="0"/>
          </a:p>
        </p:txBody>
      </p:sp>
      <p:sp>
        <p:nvSpPr>
          <p:cNvPr id="10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29</a:t>
            </a:fld>
            <a:endParaRPr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ED950E6-79B1-88B3-39D0-D6A663465B5D}"/>
              </a:ext>
            </a:extLst>
          </p:cNvPr>
          <p:cNvSpPr/>
          <p:nvPr/>
        </p:nvSpPr>
        <p:spPr>
          <a:xfrm>
            <a:off x="4737461" y="5506851"/>
            <a:ext cx="738118" cy="3420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0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3A22B05-4321-BEB2-4123-0D09BD007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8CE323A-B9CA-0BDA-3B52-0045C72E2365}"/>
              </a:ext>
            </a:extLst>
          </p:cNvPr>
          <p:cNvSpPr txBox="1"/>
          <p:nvPr/>
        </p:nvSpPr>
        <p:spPr>
          <a:xfrm>
            <a:off x="435533" y="2736397"/>
            <a:ext cx="38304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b="1" dirty="0"/>
              <a:t>オンラインでの </a:t>
            </a:r>
            <a:r>
              <a:rPr kumimoji="1" lang="en-US" altLang="ja-JP" sz="2000" b="1" dirty="0"/>
              <a:t>Java </a:t>
            </a:r>
            <a:r>
              <a:rPr kumimoji="1" lang="ja-JP" altLang="en-US" sz="2000" b="1" dirty="0"/>
              <a:t>プログラム</a:t>
            </a:r>
            <a:endParaRPr kumimoji="1" lang="en-US" altLang="ja-JP" sz="2000" b="1" dirty="0"/>
          </a:p>
          <a:p>
            <a:pPr algn="ctr"/>
            <a:r>
              <a:rPr kumimoji="1" lang="ja-JP" altLang="en-US" sz="2000" b="1" dirty="0"/>
              <a:t>実行（</a:t>
            </a:r>
            <a:r>
              <a:rPr kumimoji="1" lang="en-US" altLang="ja-JP" sz="2000" b="1" dirty="0"/>
              <a:t>Java Tutor </a:t>
            </a:r>
            <a:r>
              <a:rPr kumimoji="1" lang="ja-JP" altLang="en-US" sz="2000" b="1" dirty="0"/>
              <a:t>を使用）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4637566-A1FF-0720-E302-BDAEA7C82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796" y="109374"/>
            <a:ext cx="3371946" cy="2627023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29019163-3BB1-7CBE-C6C8-ACD45B4AE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732" y="109374"/>
            <a:ext cx="3429794" cy="2628194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488EB71-F856-ABA1-79A3-1838A991CF62}"/>
              </a:ext>
            </a:extLst>
          </p:cNvPr>
          <p:cNvSpPr txBox="1"/>
          <p:nvPr/>
        </p:nvSpPr>
        <p:spPr>
          <a:xfrm>
            <a:off x="4448393" y="2736397"/>
            <a:ext cx="38304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b="1" dirty="0"/>
              <a:t>オンラインでの </a:t>
            </a:r>
            <a:r>
              <a:rPr kumimoji="1" lang="en-US" altLang="ja-JP" sz="2000" b="1" dirty="0"/>
              <a:t>Java </a:t>
            </a:r>
            <a:r>
              <a:rPr kumimoji="1" lang="ja-JP" altLang="en-US" sz="2000" b="1" dirty="0"/>
              <a:t>プログラム</a:t>
            </a:r>
            <a:endParaRPr kumimoji="1" lang="en-US" altLang="ja-JP" sz="2000" b="1" dirty="0"/>
          </a:p>
          <a:p>
            <a:pPr algn="ctr"/>
            <a:r>
              <a:rPr kumimoji="1" lang="ja-JP" altLang="en-US" sz="2000" b="1" dirty="0"/>
              <a:t>実行（</a:t>
            </a:r>
            <a:r>
              <a:rPr kumimoji="1" lang="en-US" altLang="ja-JP" sz="2000" b="1" dirty="0"/>
              <a:t>GDB online </a:t>
            </a:r>
            <a:r>
              <a:rPr kumimoji="1" lang="ja-JP" altLang="en-US" sz="2000" b="1" dirty="0"/>
              <a:t>を使用）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4C6C8A7-299F-573E-68CD-490AB2CB0F1B}"/>
              </a:ext>
            </a:extLst>
          </p:cNvPr>
          <p:cNvSpPr/>
          <p:nvPr/>
        </p:nvSpPr>
        <p:spPr>
          <a:xfrm>
            <a:off x="110400" y="3956849"/>
            <a:ext cx="8923200" cy="83099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コンピュータは便利なものであるが，コンピュータを使うからといって，</a:t>
            </a:r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計算が完璧に正確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というわけでは</a:t>
            </a:r>
            <a:r>
              <a:rPr lang="ja-JP" altLang="en-US" sz="24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ない</a:t>
            </a:r>
            <a:endParaRPr lang="en-US" altLang="ja-JP" sz="2400" b="1" u="sng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右矢印 12">
            <a:extLst>
              <a:ext uri="{FF2B5EF4-FFF2-40B4-BE49-F238E27FC236}">
                <a16:creationId xmlns:a16="http://schemas.microsoft.com/office/drawing/2014/main" id="{674DBE9F-1906-59E9-6383-FC7BF6E40296}"/>
              </a:ext>
            </a:extLst>
          </p:cNvPr>
          <p:cNvSpPr/>
          <p:nvPr/>
        </p:nvSpPr>
        <p:spPr>
          <a:xfrm>
            <a:off x="4572000" y="5364938"/>
            <a:ext cx="333500" cy="4157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70B8897-0BCD-B798-DBAB-ADBA9DC74E08}"/>
              </a:ext>
            </a:extLst>
          </p:cNvPr>
          <p:cNvSpPr txBox="1"/>
          <p:nvPr/>
        </p:nvSpPr>
        <p:spPr>
          <a:xfrm>
            <a:off x="5930033" y="6335507"/>
            <a:ext cx="1415772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実行結果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A7E5A43-BF43-23F7-5827-09125C34675F}"/>
              </a:ext>
            </a:extLst>
          </p:cNvPr>
          <p:cNvSpPr txBox="1"/>
          <p:nvPr/>
        </p:nvSpPr>
        <p:spPr>
          <a:xfrm>
            <a:off x="1463607" y="6206233"/>
            <a:ext cx="1092205" cy="36010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プログラム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91D33925-A9E6-808E-3317-A428C5F0A5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3289" y="4967192"/>
            <a:ext cx="2411908" cy="1001721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DBE3EBA3-6937-0B55-0CDC-0D11937E8D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545" y="5042144"/>
            <a:ext cx="4142491" cy="1001721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9748194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0A6AA00-F47E-4572-A53A-AC4E7FB01B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75" y="910532"/>
            <a:ext cx="8976748" cy="5404215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2D883FD7-1689-4E6D-988B-A2AE4EAC6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dirty="0"/>
              <a:t>Java Tutor </a:t>
            </a:r>
            <a:r>
              <a:rPr kumimoji="1" lang="ja-JP" altLang="en-US" dirty="0"/>
              <a:t>の編集画面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C062DD7-B1C0-4C1A-A775-15A9FF5B2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30</a:t>
            </a:fld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1742752-6D14-49F5-9646-04E077495255}"/>
              </a:ext>
            </a:extLst>
          </p:cNvPr>
          <p:cNvSpPr/>
          <p:nvPr/>
        </p:nvSpPr>
        <p:spPr>
          <a:xfrm>
            <a:off x="177381" y="1597714"/>
            <a:ext cx="6385739" cy="29013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C565F1B-11C4-4CC6-9A59-B4B78C9EAE13}"/>
              </a:ext>
            </a:extLst>
          </p:cNvPr>
          <p:cNvSpPr/>
          <p:nvPr/>
        </p:nvSpPr>
        <p:spPr>
          <a:xfrm>
            <a:off x="0" y="4754726"/>
            <a:ext cx="2034216" cy="4698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CA0E6A1-389B-4B62-89A4-43D502BC527A}"/>
              </a:ext>
            </a:extLst>
          </p:cNvPr>
          <p:cNvSpPr/>
          <p:nvPr/>
        </p:nvSpPr>
        <p:spPr>
          <a:xfrm>
            <a:off x="911901" y="1287052"/>
            <a:ext cx="949364" cy="28010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1D266D6-E1B9-442E-B126-538562734117}"/>
              </a:ext>
            </a:extLst>
          </p:cNvPr>
          <p:cNvSpPr txBox="1"/>
          <p:nvPr/>
        </p:nvSpPr>
        <p:spPr>
          <a:xfrm>
            <a:off x="1759996" y="859050"/>
            <a:ext cx="3130985" cy="73866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kumimoji="1" lang="en-US" altLang="ja-JP" sz="21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kumimoji="1" lang="en-US" altLang="ja-JP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Java 8</a:t>
            </a:r>
            <a:r>
              <a:rPr kumimoji="1"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」になっている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21B77EF-BD23-47B8-AD4B-1378D304F558}"/>
              </a:ext>
            </a:extLst>
          </p:cNvPr>
          <p:cNvSpPr txBox="1"/>
          <p:nvPr/>
        </p:nvSpPr>
        <p:spPr>
          <a:xfrm>
            <a:off x="2098291" y="4809093"/>
            <a:ext cx="2608406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実行のためのボタン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D2C9F3A-47A6-44BE-8AB4-4EBDAB3B6B4D}"/>
              </a:ext>
            </a:extLst>
          </p:cNvPr>
          <p:cNvSpPr txBox="1"/>
          <p:nvPr/>
        </p:nvSpPr>
        <p:spPr>
          <a:xfrm>
            <a:off x="491758" y="2538191"/>
            <a:ext cx="60324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エディタ</a:t>
            </a:r>
            <a:endParaRPr kumimoji="1" lang="en-US" altLang="ja-JP" sz="2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（プログラムを書き換えることができる）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0B02E5E-0FC1-4735-B81F-76A4EED7348A}"/>
              </a:ext>
            </a:extLst>
          </p:cNvPr>
          <p:cNvSpPr txBox="1"/>
          <p:nvPr/>
        </p:nvSpPr>
        <p:spPr>
          <a:xfrm>
            <a:off x="4305481" y="1766904"/>
            <a:ext cx="3340979" cy="73866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最初から </a:t>
            </a:r>
            <a:r>
              <a:rPr kumimoji="1" lang="en-US" altLang="ja-JP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main </a:t>
            </a:r>
            <a:r>
              <a:rPr kumimoji="1" lang="ja-JP" altLang="en-US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メソッドの</a:t>
            </a:r>
            <a:endParaRPr kumimoji="1" lang="en-US" altLang="ja-JP" sz="21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ひな形が入っている</a:t>
            </a:r>
          </a:p>
        </p:txBody>
      </p:sp>
    </p:spTree>
    <p:extLst>
      <p:ext uri="{BB962C8B-B14F-4D97-AF65-F5344CB8AC3E}">
        <p14:creationId xmlns:p14="http://schemas.microsoft.com/office/powerpoint/2010/main" val="14873027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図 27">
            <a:extLst>
              <a:ext uri="{FF2B5EF4-FFF2-40B4-BE49-F238E27FC236}">
                <a16:creationId xmlns:a16="http://schemas.microsoft.com/office/drawing/2014/main" id="{F100C7CB-B493-BF1F-EF73-DF9F883C7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9787" y="4254773"/>
            <a:ext cx="2365501" cy="182695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94F64D8F-E460-4AEA-411D-0AB2D6C82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14" y="681021"/>
            <a:ext cx="3194214" cy="310213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31AA0F7E-E836-5149-588E-F0473225AB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6725" y="996687"/>
            <a:ext cx="3286294" cy="2571882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Java Tutor </a:t>
            </a:r>
            <a:r>
              <a:rPr lang="ja-JP" altLang="en-US" dirty="0" err="1"/>
              <a:t>での</a:t>
            </a:r>
            <a:r>
              <a:rPr lang="ja-JP" altLang="en-US" dirty="0"/>
              <a:t>プログラム実行手順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31</a:t>
            </a:fld>
            <a:endParaRPr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470705" y="3336297"/>
            <a:ext cx="1320220" cy="44685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右矢印 12"/>
          <p:cNvSpPr/>
          <p:nvPr/>
        </p:nvSpPr>
        <p:spPr>
          <a:xfrm>
            <a:off x="4087149" y="1614948"/>
            <a:ext cx="379640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879344" y="859638"/>
            <a:ext cx="2948990" cy="114962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1" name="右矢印 20"/>
          <p:cNvSpPr/>
          <p:nvPr/>
        </p:nvSpPr>
        <p:spPr>
          <a:xfrm>
            <a:off x="8123063" y="1614948"/>
            <a:ext cx="379640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6147914" y="5262289"/>
            <a:ext cx="1003736" cy="33454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コンテンツ プレースホルダー 2"/>
          <p:cNvSpPr txBox="1">
            <a:spLocks/>
          </p:cNvSpPr>
          <p:nvPr/>
        </p:nvSpPr>
        <p:spPr>
          <a:xfrm>
            <a:off x="26739" y="3844210"/>
            <a:ext cx="4767836" cy="7068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buFont typeface="Arial" panose="020B0604020202020204" pitchFamily="34" charset="0"/>
              <a:buNone/>
            </a:pPr>
            <a:r>
              <a:rPr lang="en-US" altLang="ja-JP" sz="2400" dirty="0">
                <a:latin typeface="Arial" panose="020B0604020202020204" pitchFamily="34" charset="0"/>
              </a:rPr>
              <a:t>(1)</a:t>
            </a:r>
            <a:r>
              <a:rPr lang="ja-JP" altLang="en-US" sz="2400" dirty="0">
                <a:latin typeface="Arial" panose="020B0604020202020204" pitchFamily="34" charset="0"/>
              </a:rPr>
              <a:t>「</a:t>
            </a:r>
            <a:r>
              <a:rPr lang="en-US" altLang="ja-JP" sz="2400" b="1" dirty="0">
                <a:latin typeface="Arial" panose="020B0604020202020204" pitchFamily="34" charset="0"/>
              </a:rPr>
              <a:t>Visualize Execution</a:t>
            </a:r>
            <a:r>
              <a:rPr lang="ja-JP" altLang="en-US" sz="2400" dirty="0">
                <a:latin typeface="Arial" panose="020B0604020202020204" pitchFamily="34" charset="0"/>
              </a:rPr>
              <a:t>」をクリックして</a:t>
            </a:r>
            <a:r>
              <a:rPr lang="ja-JP" altLang="en-US" sz="2400" b="1" dirty="0">
                <a:latin typeface="Arial" panose="020B0604020202020204" pitchFamily="34" charset="0"/>
              </a:rPr>
              <a:t>実行画面</a:t>
            </a:r>
            <a:r>
              <a:rPr lang="ja-JP" altLang="en-US" sz="2400" dirty="0">
                <a:latin typeface="Arial" panose="020B0604020202020204" pitchFamily="34" charset="0"/>
              </a:rPr>
              <a:t>に切り替える</a:t>
            </a: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</p:txBody>
      </p:sp>
      <p:sp>
        <p:nvSpPr>
          <p:cNvPr id="19" name="コンテンツ プレースホルダー 2"/>
          <p:cNvSpPr txBox="1">
            <a:spLocks/>
          </p:cNvSpPr>
          <p:nvPr/>
        </p:nvSpPr>
        <p:spPr>
          <a:xfrm>
            <a:off x="5060115" y="3900275"/>
            <a:ext cx="4288086" cy="7906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buFont typeface="Arial" panose="020B0604020202020204" pitchFamily="34" charset="0"/>
              <a:buNone/>
            </a:pPr>
            <a:r>
              <a:rPr lang="en-US" altLang="ja-JP" sz="2400" dirty="0">
                <a:latin typeface="Arial" panose="020B0604020202020204" pitchFamily="34" charset="0"/>
              </a:rPr>
              <a:t>(2)</a:t>
            </a:r>
            <a:r>
              <a:rPr lang="ja-JP" altLang="en-US" sz="2400" dirty="0">
                <a:latin typeface="Arial" panose="020B0604020202020204" pitchFamily="34" charset="0"/>
              </a:rPr>
              <a:t>「</a:t>
            </a:r>
            <a:r>
              <a:rPr lang="en-US" altLang="ja-JP" sz="2400" b="1" dirty="0">
                <a:latin typeface="Arial" panose="020B0604020202020204" pitchFamily="34" charset="0"/>
              </a:rPr>
              <a:t>Last</a:t>
            </a:r>
            <a:r>
              <a:rPr lang="ja-JP" altLang="en-US" sz="2400" dirty="0">
                <a:latin typeface="Arial" panose="020B0604020202020204" pitchFamily="34" charset="0"/>
              </a:rPr>
              <a:t>」をクリック．</a:t>
            </a: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</p:txBody>
      </p:sp>
      <p:sp>
        <p:nvSpPr>
          <p:cNvPr id="22" name="コンテンツ プレースホルダー 2"/>
          <p:cNvSpPr txBox="1">
            <a:spLocks/>
          </p:cNvSpPr>
          <p:nvPr/>
        </p:nvSpPr>
        <p:spPr>
          <a:xfrm>
            <a:off x="757830" y="6302804"/>
            <a:ext cx="3535591" cy="5551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buFont typeface="Arial" panose="020B0604020202020204" pitchFamily="34" charset="0"/>
              <a:buNone/>
            </a:pPr>
            <a:r>
              <a:rPr lang="en-US" altLang="ja-JP" sz="2400" dirty="0">
                <a:latin typeface="Arial" panose="020B0604020202020204" pitchFamily="34" charset="0"/>
              </a:rPr>
              <a:t>(3)</a:t>
            </a:r>
            <a:r>
              <a:rPr lang="ja-JP" altLang="en-US" sz="2400" dirty="0">
                <a:latin typeface="Arial" panose="020B0604020202020204" pitchFamily="34" charset="0"/>
              </a:rPr>
              <a:t> </a:t>
            </a:r>
            <a:r>
              <a:rPr lang="ja-JP" altLang="en-US" sz="2400" b="1" u="sng" dirty="0">
                <a:latin typeface="Arial" panose="020B0604020202020204" pitchFamily="34" charset="0"/>
              </a:rPr>
              <a:t>実行結果を確認</a:t>
            </a:r>
            <a:r>
              <a:rPr lang="ja-JP" altLang="en-US" sz="2400" dirty="0">
                <a:latin typeface="Arial" panose="020B0604020202020204" pitchFamily="34" charset="0"/>
              </a:rPr>
              <a:t>する．</a:t>
            </a: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</p:txBody>
      </p:sp>
      <p:sp>
        <p:nvSpPr>
          <p:cNvPr id="23" name="右矢印 22"/>
          <p:cNvSpPr/>
          <p:nvPr/>
        </p:nvSpPr>
        <p:spPr>
          <a:xfrm>
            <a:off x="4414935" y="4889607"/>
            <a:ext cx="379640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6" name="右矢印 25"/>
          <p:cNvSpPr/>
          <p:nvPr/>
        </p:nvSpPr>
        <p:spPr>
          <a:xfrm>
            <a:off x="730619" y="4889607"/>
            <a:ext cx="379640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B03CA64-8A7B-4BAF-8186-CFF3A92AE959}"/>
              </a:ext>
            </a:extLst>
          </p:cNvPr>
          <p:cNvSpPr txBox="1"/>
          <p:nvPr/>
        </p:nvSpPr>
        <p:spPr>
          <a:xfrm>
            <a:off x="5472223" y="60817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9F44D06-D09A-4A57-8467-778ED6D28523}"/>
              </a:ext>
            </a:extLst>
          </p:cNvPr>
          <p:cNvSpPr txBox="1"/>
          <p:nvPr/>
        </p:nvSpPr>
        <p:spPr>
          <a:xfrm>
            <a:off x="4414935" y="6081730"/>
            <a:ext cx="4052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(4)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Edit this code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」をクリックして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編集画面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に戻る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4A10BD86-7358-421F-AEB2-A8BB8BBDFF7F}"/>
              </a:ext>
            </a:extLst>
          </p:cNvPr>
          <p:cNvSpPr/>
          <p:nvPr/>
        </p:nvSpPr>
        <p:spPr>
          <a:xfrm>
            <a:off x="6840977" y="3136871"/>
            <a:ext cx="726361" cy="31977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62350835-17D3-9FA1-F012-41726681F1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1472" y="4612158"/>
            <a:ext cx="1870171" cy="168601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645859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B75E73-17EC-4008-BD5F-EDC650E90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dirty="0"/>
              <a:t>Java Tutor </a:t>
            </a:r>
            <a:r>
              <a:rPr kumimoji="1" lang="ja-JP" altLang="en-US" dirty="0"/>
              <a:t>使用上の注意点</a:t>
            </a:r>
            <a:r>
              <a:rPr lang="ja-JP" altLang="en-US" dirty="0"/>
              <a:t>①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7BF3833-AD59-4C44-ABF0-F8B10806C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1741559"/>
          </a:xfrm>
        </p:spPr>
        <p:txBody>
          <a:bodyPr>
            <a:normAutofit fontScale="92500" lnSpcReduction="20000"/>
          </a:bodyPr>
          <a:lstStyle/>
          <a:p>
            <a:r>
              <a:rPr kumimoji="1" lang="ja-JP" altLang="en-US" b="1" dirty="0"/>
              <a:t>実行画面で，次のような</a:t>
            </a:r>
            <a:r>
              <a:rPr kumimoji="1" lang="ja-JP" altLang="en-US" b="1" dirty="0">
                <a:solidFill>
                  <a:srgbClr val="FF0000"/>
                </a:solidFill>
              </a:rPr>
              <a:t>赤の表示</a:t>
            </a:r>
            <a:r>
              <a:rPr kumimoji="1" lang="ja-JP" altLang="en-US" b="1" dirty="0"/>
              <a:t>が出ることがある </a:t>
            </a:r>
            <a:r>
              <a:rPr kumimoji="1" lang="ja-JP" altLang="en-US" dirty="0"/>
              <a:t>→ </a:t>
            </a:r>
            <a:r>
              <a:rPr kumimoji="1" lang="ja-JP" altLang="en-US" b="1" dirty="0">
                <a:solidFill>
                  <a:srgbClr val="FF0000"/>
                </a:solidFill>
              </a:rPr>
              <a:t>無視</a:t>
            </a:r>
            <a:r>
              <a:rPr kumimoji="1" lang="ja-JP" altLang="en-US" dirty="0">
                <a:solidFill>
                  <a:srgbClr val="FF0000"/>
                </a:solidFill>
              </a:rPr>
              <a:t>してよい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dirty="0"/>
              <a:t>　　過去の文法ミスに関する確認表示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　　邪魔なときは「</a:t>
            </a:r>
            <a:r>
              <a:rPr kumimoji="1" lang="en-US" altLang="ja-JP" b="1" dirty="0"/>
              <a:t>Close</a:t>
            </a:r>
            <a:r>
              <a:rPr kumimoji="1" lang="ja-JP" altLang="en-US" dirty="0"/>
              <a:t>」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33C99B2-FC80-4BA6-A115-D6CAD7B36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32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687C7FF-36EE-49DD-8209-FB69C2CB7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615" y="2652813"/>
            <a:ext cx="7628823" cy="3507355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4244A5A-CEE3-47BB-BDE5-7126A05DDA89}"/>
              </a:ext>
            </a:extLst>
          </p:cNvPr>
          <p:cNvSpPr/>
          <p:nvPr/>
        </p:nvSpPr>
        <p:spPr>
          <a:xfrm>
            <a:off x="5421743" y="5481014"/>
            <a:ext cx="576000" cy="36633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51711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3CB29EBE-173B-474D-AFDA-B6051E1D6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173" y="1334425"/>
            <a:ext cx="2581774" cy="2445077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4328F8E-7664-46D7-944C-A75EEF0A5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Java Tutor </a:t>
            </a:r>
            <a:r>
              <a:rPr lang="ja-JP" altLang="en-US" dirty="0"/>
              <a:t>使用上の注意点②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8E8C34-FBE7-42F1-841F-E6B4B35C3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268" y="762416"/>
            <a:ext cx="8672744" cy="595905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ja-JP" altLang="en-US" dirty="0"/>
              <a:t>「</a:t>
            </a:r>
            <a:r>
              <a:rPr kumimoji="1" lang="en-US" altLang="ja-JP" b="1" dirty="0"/>
              <a:t>please wait ... executing</a:t>
            </a:r>
            <a:r>
              <a:rPr kumimoji="1" lang="ja-JP" altLang="en-US" dirty="0"/>
              <a:t>」のとき，</a:t>
            </a:r>
            <a:r>
              <a:rPr kumimoji="1" lang="ja-JP" altLang="en-US" b="1" dirty="0"/>
              <a:t>１０秒ほど待つ</a:t>
            </a:r>
            <a:r>
              <a:rPr kumimoji="1" lang="ja-JP" altLang="en-US" dirty="0"/>
              <a:t>．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→　</a:t>
            </a:r>
            <a:r>
              <a:rPr kumimoji="1" lang="ja-JP" altLang="en-US" b="1" dirty="0"/>
              <a:t>混雑しているとき</a:t>
            </a:r>
            <a:r>
              <a:rPr kumimoji="1" lang="ja-JP" altLang="en-US" dirty="0"/>
              <a:t>は，</a:t>
            </a:r>
            <a:r>
              <a:rPr lang="ja-JP" altLang="en-US" b="1" u="sng" dirty="0"/>
              <a:t> 「</a:t>
            </a:r>
            <a:r>
              <a:rPr lang="en-US" altLang="ja-JP" b="1" u="sng" dirty="0"/>
              <a:t>Server Busy</a:t>
            </a:r>
            <a:r>
              <a:rPr lang="ja-JP" altLang="en-US" b="1" u="sng" dirty="0"/>
              <a:t>・・・」 </a:t>
            </a:r>
            <a:endParaRPr lang="en-US" altLang="ja-JP" b="1" u="sng" dirty="0"/>
          </a:p>
          <a:p>
            <a:pPr marL="0" indent="0">
              <a:buNone/>
            </a:pPr>
            <a:r>
              <a:rPr lang="en-US" altLang="ja-JP" b="1" dirty="0"/>
              <a:t>    </a:t>
            </a:r>
            <a:r>
              <a:rPr lang="ja-JP" altLang="en-US" b="1" u="sng" dirty="0"/>
              <a:t>というメッセージが出る</a:t>
            </a:r>
            <a:r>
              <a:rPr lang="ja-JP" altLang="en-US" dirty="0"/>
              <a:t>ことがある．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混雑している．</a:t>
            </a:r>
            <a:r>
              <a:rPr lang="ja-JP" altLang="en-US" b="1" u="sng" dirty="0"/>
              <a:t>少し（数秒から数十秒）待つ</a:t>
            </a:r>
            <a:r>
              <a:rPr lang="ja-JP" altLang="en-US" dirty="0"/>
              <a:t>と自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動で表示が変わる（変わらない場合には，操作を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もう一度行ってみる）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DC11EB9-25EF-45CB-8BAD-5C1F3AEF8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33</a:t>
            </a:fld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5215409-9D0D-4022-AC4D-A709E353F770}"/>
              </a:ext>
            </a:extLst>
          </p:cNvPr>
          <p:cNvSpPr/>
          <p:nvPr/>
        </p:nvSpPr>
        <p:spPr>
          <a:xfrm>
            <a:off x="2291427" y="1579571"/>
            <a:ext cx="2521205" cy="1890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38741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1-5. GDB online</a:t>
            </a:r>
            <a:r>
              <a:rPr lang="ja-JP" altLang="en-US" dirty="0"/>
              <a:t> での </a:t>
            </a:r>
            <a:r>
              <a:rPr lang="en-US" altLang="ja-JP" dirty="0"/>
              <a:t>Java </a:t>
            </a:r>
            <a:r>
              <a:rPr lang="ja-JP" altLang="en-US" dirty="0"/>
              <a:t>プログラム実行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362627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8480EAF0-5E7F-4AB3-882B-CF6CA8C6D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50" y="3975434"/>
            <a:ext cx="2461461" cy="245268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altLang="ja-JP" sz="3200" b="1" dirty="0">
                <a:solidFill>
                  <a:srgbClr val="FF0000"/>
                </a:solidFill>
              </a:rPr>
              <a:t>GDB online 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07FC1CF-304E-4D1B-BC5B-EA7CCB1AB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48450" y="6356350"/>
            <a:ext cx="2057400" cy="365125"/>
          </a:xfrm>
        </p:spPr>
        <p:txBody>
          <a:bodyPr>
            <a:normAutofit fontScale="92500" lnSpcReduction="20000"/>
          </a:bodyPr>
          <a:lstStyle/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defTabSz="4572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1" lang="ja-JP" alt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B7CC945B-711B-4AF5-B97F-513CA841417F}"/>
              </a:ext>
            </a:extLst>
          </p:cNvPr>
          <p:cNvSpPr txBox="1">
            <a:spLocks/>
          </p:cNvSpPr>
          <p:nvPr/>
        </p:nvSpPr>
        <p:spPr>
          <a:xfrm>
            <a:off x="3193381" y="3742080"/>
            <a:ext cx="5432557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ja-JP" sz="2400" b="1" dirty="0"/>
              <a:t>Java </a:t>
            </a:r>
            <a:r>
              <a:rPr lang="ja-JP" altLang="en-US" sz="2400" b="1" dirty="0"/>
              <a:t>などのプログラミング言語</a:t>
            </a:r>
            <a:r>
              <a:rPr lang="ja-JP" altLang="en-US" sz="2400" dirty="0"/>
              <a:t>の体験，演習ができる</a:t>
            </a:r>
            <a:r>
              <a:rPr lang="ja-JP" altLang="en-US" sz="2400" b="1" dirty="0"/>
              <a:t>オンラインサービス</a:t>
            </a:r>
            <a:endParaRPr lang="en-US" altLang="ja-JP" sz="2400" b="1" dirty="0"/>
          </a:p>
          <a:p>
            <a:pPr marL="0" indent="0">
              <a:lnSpc>
                <a:spcPct val="90000"/>
              </a:lnSpc>
              <a:buNone/>
            </a:pPr>
            <a:endParaRPr lang="en-US" altLang="ja-JP" sz="2400" b="1" dirty="0"/>
          </a:p>
          <a:p>
            <a:pPr marL="0" indent="0">
              <a:lnSpc>
                <a:spcPct val="90000"/>
              </a:lnSpc>
              <a:buNone/>
            </a:pPr>
            <a:r>
              <a:rPr lang="en-US" altLang="ja-JP" sz="2400" b="1" dirty="0"/>
              <a:t> http://www.pythontutor.com/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F1E4A62-E29E-3FDF-3272-44BBE30E68E0}"/>
              </a:ext>
            </a:extLst>
          </p:cNvPr>
          <p:cNvSpPr txBox="1"/>
          <p:nvPr/>
        </p:nvSpPr>
        <p:spPr>
          <a:xfrm>
            <a:off x="3102252" y="6033184"/>
            <a:ext cx="56148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kumimoji="1" lang="ja-JP" altLang="en-US" dirty="0"/>
              <a:t>オンラインなので、「秘密にしたいプログラム」を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扱うには十分な注意が必要</a:t>
            </a:r>
            <a:endParaRPr kumimoji="1" lang="en-US" altLang="ja-JP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6D2BDD9F-45BC-BD83-2A69-8ADF13991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6862"/>
            <a:ext cx="6653000" cy="392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6773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b="1" dirty="0"/>
              <a:t>GDB online </a:t>
            </a:r>
            <a:r>
              <a:rPr lang="ja-JP" altLang="en-US" b="1" dirty="0"/>
              <a:t>で </a:t>
            </a:r>
            <a:r>
              <a:rPr lang="en-US" altLang="ja-JP" b="1" dirty="0"/>
              <a:t>Java </a:t>
            </a:r>
            <a:r>
              <a:rPr lang="ja-JP" altLang="en-US" b="1" dirty="0"/>
              <a:t>を動かす手順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① ウェブブラウザを起動する</a:t>
            </a:r>
            <a:endParaRPr kumimoji="1" lang="en-US" altLang="ja-JP" dirty="0"/>
          </a:p>
          <a:p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次の </a:t>
            </a:r>
            <a:r>
              <a:rPr lang="en-US" altLang="ja-JP" dirty="0"/>
              <a:t>URL </a:t>
            </a:r>
            <a:r>
              <a:rPr lang="ja-JP" altLang="en-US" dirty="0"/>
              <a:t>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b="1" dirty="0"/>
              <a:t>https://</a:t>
            </a:r>
            <a:r>
              <a:rPr lang="en-US" altLang="ja-JP" b="1" dirty="0" err="1"/>
              <a:t>www.onlinegdb.com</a:t>
            </a:r>
            <a:endParaRPr lang="en-US" altLang="ja-JP" b="1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36</a:t>
            </a:fld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055" y="3325682"/>
            <a:ext cx="7017906" cy="120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8198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42804" y="335562"/>
            <a:ext cx="8901196" cy="37881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③ 「</a:t>
            </a:r>
            <a:r>
              <a:rPr lang="en-US" altLang="ja-JP" b="1" dirty="0"/>
              <a:t>Language</a:t>
            </a:r>
            <a:r>
              <a:rPr lang="ja-JP" altLang="en-US" dirty="0"/>
              <a:t>」のところで，「</a:t>
            </a:r>
            <a:r>
              <a:rPr lang="en-US" altLang="ja-JP" b="1" dirty="0"/>
              <a:t>Java</a:t>
            </a:r>
            <a:r>
              <a:rPr lang="ja-JP" altLang="en-US" dirty="0"/>
              <a:t>」を選ぶ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37</a:t>
            </a:fld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817" y="999951"/>
            <a:ext cx="7472417" cy="5610266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6319684" y="1225289"/>
            <a:ext cx="1873045" cy="441279"/>
          </a:xfrm>
          <a:prstGeom prst="rect">
            <a:avLst/>
          </a:prstGeom>
          <a:noFill/>
          <a:ln w="76200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6634308" y="2756663"/>
            <a:ext cx="1558422" cy="441279"/>
          </a:xfrm>
          <a:prstGeom prst="rect">
            <a:avLst/>
          </a:prstGeom>
          <a:noFill/>
          <a:ln w="76200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90396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674" y="49293"/>
            <a:ext cx="5634154" cy="6672183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2177674" y="1620479"/>
            <a:ext cx="5634154" cy="339386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7" name="正方形/長方形 6"/>
          <p:cNvSpPr/>
          <p:nvPr/>
        </p:nvSpPr>
        <p:spPr>
          <a:xfrm>
            <a:off x="2832198" y="866467"/>
            <a:ext cx="1256055" cy="54760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7141" y="2718210"/>
            <a:ext cx="180049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100" dirty="0">
                <a:solidFill>
                  <a:srgbClr val="FF0000"/>
                </a:solidFill>
              </a:rPr>
              <a:t>エディタ画面</a:t>
            </a:r>
            <a:endParaRPr kumimoji="1" lang="ja-JP" altLang="en-US" sz="2100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26446" y="732693"/>
            <a:ext cx="153118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100" dirty="0">
                <a:solidFill>
                  <a:srgbClr val="FF0000"/>
                </a:solidFill>
              </a:rPr>
              <a:t>実行ボタン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-16932" y="3635603"/>
            <a:ext cx="2069797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100" dirty="0"/>
              <a:t>プログラムを</a:t>
            </a:r>
            <a:endParaRPr lang="en-US" altLang="ja-JP" sz="2100" dirty="0"/>
          </a:p>
          <a:p>
            <a:r>
              <a:rPr lang="ja-JP" altLang="en-US" sz="2100" b="1" dirty="0">
                <a:solidFill>
                  <a:srgbClr val="FF0000"/>
                </a:solidFill>
              </a:rPr>
              <a:t>書き換えること</a:t>
            </a:r>
            <a:endParaRPr lang="en-US" altLang="ja-JP" sz="2100" b="1" dirty="0">
              <a:solidFill>
                <a:srgbClr val="FF0000"/>
              </a:solidFill>
            </a:endParaRPr>
          </a:p>
          <a:p>
            <a:r>
              <a:rPr lang="ja-JP" altLang="en-US" sz="2100" b="1" dirty="0">
                <a:solidFill>
                  <a:srgbClr val="FF0000"/>
                </a:solidFill>
              </a:rPr>
              <a:t>ができる</a:t>
            </a:r>
            <a:endParaRPr kumimoji="1" lang="ja-JP" altLang="en-US" sz="2100" b="1" dirty="0">
              <a:solidFill>
                <a:srgbClr val="FF0000"/>
              </a:solidFill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12316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1005221B-8D9D-163D-9AB0-9652E97A9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813" y="671778"/>
            <a:ext cx="6115720" cy="2405369"/>
          </a:xfrm>
          <a:prstGeom prst="rect">
            <a:avLst/>
          </a:prstGeom>
        </p:spPr>
      </p:pic>
      <p:sp>
        <p:nvSpPr>
          <p:cNvPr id="9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39</a:t>
            </a:fld>
            <a:endParaRPr lang="ja-JP" altLang="en-US" dirty="0"/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40846" y="5260"/>
            <a:ext cx="7769654" cy="35686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④ ソースコードを入れる</a:t>
            </a:r>
            <a:endParaRPr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B3148E2-4788-46B4-B1F5-4B99AEB6AE33}"/>
              </a:ext>
            </a:extLst>
          </p:cNvPr>
          <p:cNvSpPr/>
          <p:nvPr/>
        </p:nvSpPr>
        <p:spPr>
          <a:xfrm>
            <a:off x="2079665" y="975424"/>
            <a:ext cx="3685868" cy="107475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コンテンツ プレースホルダー 2">
            <a:extLst>
              <a:ext uri="{FF2B5EF4-FFF2-40B4-BE49-F238E27FC236}">
                <a16:creationId xmlns:a16="http://schemas.microsoft.com/office/drawing/2014/main" id="{503B9D04-88C2-C353-1FAF-D13467297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39" y="3380793"/>
            <a:ext cx="8461208" cy="10747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⑤ </a:t>
            </a:r>
            <a:r>
              <a:rPr lang="ja-JP" altLang="en-US" b="1" dirty="0"/>
              <a:t>実行．実行結果を確認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dirty="0"/>
              <a:t>「</a:t>
            </a:r>
            <a:r>
              <a:rPr lang="en-US" altLang="ja-JP" b="1" dirty="0"/>
              <a:t>Run</a:t>
            </a:r>
            <a:r>
              <a:rPr lang="ja-JP" altLang="en-US" dirty="0"/>
              <a:t>」をクリック．</a:t>
            </a:r>
            <a:endParaRPr lang="en-US" altLang="ja-JP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53F2B2A-B087-B810-B599-694A45FCE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813" y="4543176"/>
            <a:ext cx="6115720" cy="2197711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81D1FA0-FA45-8DEF-DCB0-E9FA80C89C0B}"/>
              </a:ext>
            </a:extLst>
          </p:cNvPr>
          <p:cNvSpPr/>
          <p:nvPr/>
        </p:nvSpPr>
        <p:spPr>
          <a:xfrm>
            <a:off x="2457137" y="4464543"/>
            <a:ext cx="619285" cy="29464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65B3823-C95C-85AE-0FFE-249AE6C92A9B}"/>
              </a:ext>
            </a:extLst>
          </p:cNvPr>
          <p:cNvSpPr/>
          <p:nvPr/>
        </p:nvSpPr>
        <p:spPr>
          <a:xfrm>
            <a:off x="2063899" y="6095819"/>
            <a:ext cx="2546602" cy="57448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355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CEE57B-D19F-463E-B4D5-C69386CB6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アウトライン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F035BEC-B19B-4591-91F6-08865F592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</a:t>
            </a:fld>
            <a:endParaRPr kumimoji="1" lang="ja-JP" altLang="en-US"/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EC19BA5D-E942-4717-A6D4-8E0870FDD2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915040"/>
              </p:ext>
            </p:extLst>
          </p:nvPr>
        </p:nvGraphicFramePr>
        <p:xfrm>
          <a:off x="926407" y="808441"/>
          <a:ext cx="6987364" cy="4630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210">
                  <a:extLst>
                    <a:ext uri="{9D8B030D-6E8A-4147-A177-3AD203B41FA5}">
                      <a16:colId xmlns:a16="http://schemas.microsoft.com/office/drawing/2014/main" val="3103978802"/>
                    </a:ext>
                  </a:extLst>
                </a:gridCol>
                <a:gridCol w="5667154">
                  <a:extLst>
                    <a:ext uri="{9D8B030D-6E8A-4147-A177-3AD203B41FA5}">
                      <a16:colId xmlns:a16="http://schemas.microsoft.com/office/drawing/2014/main" val="3168508019"/>
                    </a:ext>
                  </a:extLst>
                </a:gridCol>
              </a:tblGrid>
              <a:tr h="431886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番号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項目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4250238"/>
                  </a:ext>
                </a:extLst>
              </a:tr>
              <a:tr h="431886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1-1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プログラミング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239676"/>
                  </a:ext>
                </a:extLst>
              </a:tr>
              <a:tr h="547314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1-2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Java </a:t>
                      </a:r>
                      <a:r>
                        <a:rPr kumimoji="1" lang="ja-JP" altLang="en-US" sz="2400" dirty="0"/>
                        <a:t>プログラムの実行方法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36736"/>
                  </a:ext>
                </a:extLst>
              </a:tr>
              <a:tr h="547314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1-3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オンライン開発環境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9684238"/>
                  </a:ext>
                </a:extLst>
              </a:tr>
              <a:tr h="547314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1-4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Java Tutor </a:t>
                      </a:r>
                      <a:r>
                        <a:rPr kumimoji="1" lang="ja-JP" altLang="en-US" sz="2400" dirty="0"/>
                        <a:t>での </a:t>
                      </a:r>
                      <a:r>
                        <a:rPr kumimoji="1" lang="en-US" altLang="ja-JP" sz="2400" dirty="0"/>
                        <a:t>Java </a:t>
                      </a:r>
                      <a:r>
                        <a:rPr kumimoji="1" lang="ja-JP" altLang="en-US" sz="2400" dirty="0"/>
                        <a:t>プログラム実行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8437971"/>
                  </a:ext>
                </a:extLst>
              </a:tr>
              <a:tr h="547314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1-5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/>
                        <a:t>GDB online </a:t>
                      </a:r>
                      <a:r>
                        <a:rPr kumimoji="1" lang="ja-JP" altLang="en-US" sz="2400" dirty="0"/>
                        <a:t>での </a:t>
                      </a:r>
                      <a:r>
                        <a:rPr kumimoji="1" lang="en-US" altLang="ja-JP" sz="2400" dirty="0"/>
                        <a:t>Java </a:t>
                      </a:r>
                      <a:r>
                        <a:rPr kumimoji="1" lang="ja-JP" altLang="en-US" sz="2400" dirty="0"/>
                        <a:t>プログラム実行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549759"/>
                  </a:ext>
                </a:extLst>
              </a:tr>
              <a:tr h="547314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1-6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dirty="0"/>
                        <a:t>計算誤差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053538"/>
                  </a:ext>
                </a:extLst>
              </a:tr>
              <a:tr h="547314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1-7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dirty="0"/>
                        <a:t>さまざまなプログラミング言語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8648561"/>
                  </a:ext>
                </a:extLst>
              </a:tr>
              <a:tr h="431886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1-8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この授業の全体計画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4729281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9DC7C88-B0DF-4093-8535-E93CA2B45FD3}"/>
              </a:ext>
            </a:extLst>
          </p:cNvPr>
          <p:cNvSpPr txBox="1"/>
          <p:nvPr/>
        </p:nvSpPr>
        <p:spPr>
          <a:xfrm>
            <a:off x="440572" y="5771524"/>
            <a:ext cx="7879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各自、資料を読み返したり、課題に取り組んだりも行う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0F354A5-1D1D-B559-2C6D-A4808E4DE734}"/>
              </a:ext>
            </a:extLst>
          </p:cNvPr>
          <p:cNvSpPr txBox="1"/>
          <p:nvPr/>
        </p:nvSpPr>
        <p:spPr>
          <a:xfrm>
            <a:off x="440572" y="6396335"/>
            <a:ext cx="785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この授業では、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Java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を用いて基礎を学び、マスターする</a:t>
            </a:r>
          </a:p>
        </p:txBody>
      </p:sp>
    </p:spTree>
    <p:extLst>
      <p:ext uri="{BB962C8B-B14F-4D97-AF65-F5344CB8AC3E}">
        <p14:creationId xmlns:p14="http://schemas.microsoft.com/office/powerpoint/2010/main" val="7961744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1-5. </a:t>
            </a:r>
            <a:r>
              <a:rPr lang="ja-JP" altLang="en-US" dirty="0"/>
              <a:t>計算誤差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257037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D70A882-FCDF-475A-84A1-31230E66C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7729955" cy="961657"/>
          </a:xfrm>
        </p:spPr>
        <p:txBody>
          <a:bodyPr>
            <a:normAutofit fontScale="90000"/>
          </a:bodyPr>
          <a:lstStyle/>
          <a:p>
            <a:r>
              <a:rPr lang="ja-JP" altLang="en-US" sz="3600" dirty="0"/>
              <a:t>コンピュータで「１</a:t>
            </a:r>
            <a:r>
              <a:rPr lang="en-US" altLang="ja-JP" sz="3600" dirty="0"/>
              <a:t>÷</a:t>
            </a:r>
            <a:r>
              <a:rPr lang="ja-JP" altLang="en-US" sz="3600" dirty="0"/>
              <a:t>３」</a:t>
            </a:r>
            <a:r>
              <a:rPr lang="en-US" altLang="ja-JP" sz="3600" dirty="0"/>
              <a:t> </a:t>
            </a:r>
            <a:r>
              <a:rPr lang="ja-JP" altLang="en-US" sz="3600" dirty="0"/>
              <a:t>を求めると</a:t>
            </a:r>
            <a:br>
              <a:rPr lang="en-US" altLang="ja-JP" sz="3600" dirty="0"/>
            </a:br>
            <a:r>
              <a:rPr lang="ja-JP" altLang="en-US" sz="3600" dirty="0"/>
              <a:t>どうなると思いますか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CBB9608-8238-4961-BFDB-BB4E9BA27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136685"/>
            <a:ext cx="8461208" cy="504273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ja-JP" altLang="en-US" dirty="0"/>
              <a:t>　</a:t>
            </a:r>
            <a:r>
              <a:rPr lang="en-US" altLang="ja-JP" dirty="0"/>
              <a:t>0.333333333333333333333333333333</a:t>
            </a:r>
            <a:r>
              <a:rPr lang="ja-JP" altLang="en-US" dirty="0"/>
              <a:t> と無限に表示される</a:t>
            </a: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/>
              <a:t>　計算できない</a:t>
            </a: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/>
              <a:t>　正確な値が表示されない（誤差を含む）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D4A9DDF-614C-4963-B3B2-C1A265F3D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20091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dirty="0"/>
              <a:t>資料：</a:t>
            </a:r>
            <a:r>
              <a:rPr lang="en-US" altLang="ja-JP" sz="2400" b="1" dirty="0"/>
              <a:t>43</a:t>
            </a:r>
            <a:r>
              <a:rPr lang="ja-JP" altLang="en-US" sz="2400" b="1" dirty="0"/>
              <a:t> ～ </a:t>
            </a:r>
            <a:r>
              <a:rPr lang="en-US" altLang="ja-JP" sz="2400" b="1"/>
              <a:t>45</a:t>
            </a:r>
            <a:endParaRPr lang="en-US" altLang="ja-JP" sz="2400" b="1" dirty="0"/>
          </a:p>
          <a:p>
            <a:pPr>
              <a:spcAft>
                <a:spcPts val="600"/>
              </a:spcAft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計算誤差</a:t>
            </a:r>
            <a:endParaRPr lang="en-US" altLang="ja-JP" dirty="0"/>
          </a:p>
          <a:p>
            <a:pPr lvl="1">
              <a:spcAft>
                <a:spcPts val="600"/>
              </a:spcAft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42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059393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43</a:t>
            </a:fld>
            <a:endParaRPr kumimoji="1" lang="ja-JP" altLang="en-US"/>
          </a:p>
        </p:txBody>
      </p:sp>
      <p:sp>
        <p:nvSpPr>
          <p:cNvPr id="19" name="コンテンツ プレースホルダー 2">
            <a:extLst>
              <a:ext uri="{FF2B5EF4-FFF2-40B4-BE49-F238E27FC236}">
                <a16:creationId xmlns:a16="http://schemas.microsoft.com/office/drawing/2014/main" id="{71053A83-DDDE-46CF-9B92-ACB25D75C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292" y="373194"/>
            <a:ext cx="8149057" cy="237742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ja-JP" altLang="en-US" dirty="0"/>
              <a:t>① </a:t>
            </a:r>
            <a:r>
              <a:rPr lang="en-US" altLang="ja-JP" dirty="0"/>
              <a:t>Java Tutor </a:t>
            </a:r>
            <a:r>
              <a:rPr lang="ja-JP" altLang="en-US" dirty="0"/>
              <a:t>のエディタで次のプログラムを入れる</a:t>
            </a:r>
            <a:endParaRPr lang="en-US" altLang="ja-JP" dirty="0"/>
          </a:p>
          <a:p>
            <a:pPr marL="0" indent="0">
              <a:lnSpc>
                <a:spcPct val="120000"/>
              </a:lnSpc>
              <a:buNone/>
            </a:pPr>
            <a:endParaRPr lang="en-US" altLang="ja-JP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8CDCA60-E25D-0943-5629-D6C05BFD9BE9}"/>
              </a:ext>
            </a:extLst>
          </p:cNvPr>
          <p:cNvSpPr txBox="1"/>
          <p:nvPr/>
        </p:nvSpPr>
        <p:spPr>
          <a:xfrm>
            <a:off x="958851" y="1986359"/>
            <a:ext cx="6092283" cy="224676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2800" dirty="0"/>
              <a:t>public class YourClassNameHere {</a:t>
            </a:r>
          </a:p>
          <a:p>
            <a:r>
              <a:rPr lang="ja-JP" altLang="en-US" sz="2800" dirty="0"/>
              <a:t>    public static void main(String[] args) {</a:t>
            </a:r>
          </a:p>
          <a:p>
            <a:r>
              <a:rPr lang="ja-JP" altLang="en-US" sz="2800" dirty="0"/>
              <a:t>        </a:t>
            </a:r>
            <a:r>
              <a:rPr lang="ja-JP" altLang="en-US" sz="2800" b="1" dirty="0">
                <a:solidFill>
                  <a:srgbClr val="FF0000"/>
                </a:solidFill>
              </a:rPr>
              <a:t>System.out.print</a:t>
            </a:r>
            <a:r>
              <a:rPr lang="en-US" altLang="ja-JP" sz="2800" b="1" dirty="0">
                <a:solidFill>
                  <a:srgbClr val="FF0000"/>
                </a:solidFill>
              </a:rPr>
              <a:t>ln</a:t>
            </a:r>
            <a:r>
              <a:rPr lang="ja-JP" altLang="en-US" sz="2800" b="1" dirty="0">
                <a:solidFill>
                  <a:srgbClr val="FF0000"/>
                </a:solidFill>
              </a:rPr>
              <a:t>(1</a:t>
            </a:r>
            <a:r>
              <a:rPr lang="en-US" altLang="ja-JP" sz="2800" b="1" dirty="0">
                <a:solidFill>
                  <a:srgbClr val="FF0000"/>
                </a:solidFill>
              </a:rPr>
              <a:t>.0</a:t>
            </a:r>
            <a:r>
              <a:rPr lang="ja-JP" altLang="en-US" sz="2800" b="1" dirty="0">
                <a:solidFill>
                  <a:srgbClr val="FF0000"/>
                </a:solidFill>
              </a:rPr>
              <a:t>/3</a:t>
            </a:r>
            <a:r>
              <a:rPr lang="en-US" altLang="ja-JP" sz="2800" b="1" dirty="0">
                <a:solidFill>
                  <a:srgbClr val="FF0000"/>
                </a:solidFill>
              </a:rPr>
              <a:t>.0</a:t>
            </a:r>
            <a:r>
              <a:rPr lang="ja-JP" altLang="en-US" sz="2800" b="1" dirty="0">
                <a:solidFill>
                  <a:srgbClr val="FF0000"/>
                </a:solidFill>
              </a:rPr>
              <a:t>);</a:t>
            </a:r>
          </a:p>
          <a:p>
            <a:r>
              <a:rPr lang="ja-JP" altLang="en-US" sz="2800" dirty="0"/>
              <a:t>    }</a:t>
            </a:r>
          </a:p>
          <a:p>
            <a:r>
              <a:rPr lang="ja-JP" altLang="en-US" sz="28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6783949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50C0311A-322A-6ED4-635B-807F136F3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587" y="1878607"/>
            <a:ext cx="5794484" cy="3100786"/>
          </a:xfrm>
          <a:prstGeom prst="rect">
            <a:avLst/>
          </a:prstGeom>
        </p:spPr>
      </p:pic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44</a:t>
            </a:fld>
            <a:endParaRPr kumimoji="1" lang="ja-JP" altLang="en-US"/>
          </a:p>
        </p:txBody>
      </p:sp>
      <p:sp>
        <p:nvSpPr>
          <p:cNvPr id="19" name="コンテンツ プレースホルダー 2">
            <a:extLst>
              <a:ext uri="{FF2B5EF4-FFF2-40B4-BE49-F238E27FC236}">
                <a16:creationId xmlns:a16="http://schemas.microsoft.com/office/drawing/2014/main" id="{71053A83-DDDE-46CF-9B92-ACB25D75C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291" y="405813"/>
            <a:ext cx="8384009" cy="1276937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② 実行するために，「</a:t>
            </a:r>
            <a:r>
              <a:rPr lang="en-US" altLang="ja-JP" b="1" dirty="0"/>
              <a:t>Visual Execution</a:t>
            </a:r>
            <a:r>
              <a:rPr lang="ja-JP" altLang="en-US" dirty="0"/>
              <a:t>」をクリック．そして「</a:t>
            </a:r>
            <a:r>
              <a:rPr lang="en-US" altLang="ja-JP" b="1" dirty="0"/>
              <a:t>Last</a:t>
            </a:r>
            <a:r>
              <a:rPr lang="ja-JP" altLang="en-US" dirty="0"/>
              <a:t>」をクリック．結果を確認</a:t>
            </a:r>
            <a:endParaRPr lang="en-US" altLang="ja-JP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FF11BEC-531D-F2A2-2668-8CEF19A35354}"/>
              </a:ext>
            </a:extLst>
          </p:cNvPr>
          <p:cNvSpPr txBox="1"/>
          <p:nvPr/>
        </p:nvSpPr>
        <p:spPr>
          <a:xfrm>
            <a:off x="5007146" y="1426589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</a:rPr>
              <a:t>結果</a:t>
            </a:r>
            <a:r>
              <a:rPr lang="ja-JP" altLang="en-US" sz="2800" dirty="0">
                <a:solidFill>
                  <a:srgbClr val="FF0000"/>
                </a:solidFill>
              </a:rPr>
              <a:t>を</a:t>
            </a:r>
            <a:r>
              <a:rPr kumimoji="1" lang="ja-JP" altLang="en-US" sz="2800" dirty="0">
                <a:solidFill>
                  <a:srgbClr val="FF0000"/>
                </a:solidFill>
              </a:rPr>
              <a:t>確認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837AFFBB-CEA5-8DAE-3330-7028DCFFBF59}"/>
              </a:ext>
            </a:extLst>
          </p:cNvPr>
          <p:cNvSpPr/>
          <p:nvPr/>
        </p:nvSpPr>
        <p:spPr>
          <a:xfrm>
            <a:off x="7237794" y="2086380"/>
            <a:ext cx="1777210" cy="70235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誤差がある</a:t>
            </a:r>
            <a:endParaRPr kumimoji="1" lang="en-US" altLang="ja-JP" sz="21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" name="コンテンツ プレースホルダー 2">
            <a:extLst>
              <a:ext uri="{FF2B5EF4-FFF2-40B4-BE49-F238E27FC236}">
                <a16:creationId xmlns:a16="http://schemas.microsoft.com/office/drawing/2014/main" id="{77F89B94-90A1-4D2E-E125-99E41245781C}"/>
              </a:ext>
            </a:extLst>
          </p:cNvPr>
          <p:cNvSpPr txBox="1">
            <a:spLocks/>
          </p:cNvSpPr>
          <p:nvPr/>
        </p:nvSpPr>
        <p:spPr>
          <a:xfrm>
            <a:off x="201529" y="5202192"/>
            <a:ext cx="8040771" cy="134465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③ 「</a:t>
            </a:r>
            <a:r>
              <a:rPr lang="en-US" altLang="ja-JP" b="1" dirty="0"/>
              <a:t>Edit this code</a:t>
            </a:r>
            <a:r>
              <a:rPr lang="ja-JP" altLang="en-US" dirty="0"/>
              <a:t>」をクリックして，エディタの画面に戻る</a:t>
            </a: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endParaRPr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DCE786B-011D-99C0-D124-331AEE17CB04}"/>
              </a:ext>
            </a:extLst>
          </p:cNvPr>
          <p:cNvSpPr/>
          <p:nvPr/>
        </p:nvSpPr>
        <p:spPr>
          <a:xfrm>
            <a:off x="5129594" y="2046019"/>
            <a:ext cx="2108200" cy="6148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81489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45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8CDCA60-E25D-0943-5629-D6C05BFD9BE9}"/>
              </a:ext>
            </a:extLst>
          </p:cNvPr>
          <p:cNvSpPr txBox="1"/>
          <p:nvPr/>
        </p:nvSpPr>
        <p:spPr>
          <a:xfrm>
            <a:off x="952501" y="2037159"/>
            <a:ext cx="7138203" cy="224676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2800" dirty="0"/>
              <a:t>public class YourClassNameHere {</a:t>
            </a:r>
          </a:p>
          <a:p>
            <a:r>
              <a:rPr lang="ja-JP" altLang="en-US" sz="2800" dirty="0"/>
              <a:t>    public static void main(String[] args) {</a:t>
            </a:r>
          </a:p>
          <a:p>
            <a:r>
              <a:rPr lang="ja-JP" altLang="en-US" sz="2800" dirty="0"/>
              <a:t>        </a:t>
            </a:r>
            <a:r>
              <a:rPr lang="ja-JP" altLang="en-US" sz="2800" b="1" dirty="0">
                <a:solidFill>
                  <a:srgbClr val="FF0000"/>
                </a:solidFill>
              </a:rPr>
              <a:t>System.out.print</a:t>
            </a:r>
            <a:r>
              <a:rPr lang="en-US" altLang="ja-JP" sz="2800" b="1" dirty="0">
                <a:solidFill>
                  <a:srgbClr val="FF0000"/>
                </a:solidFill>
              </a:rPr>
              <a:t>ln</a:t>
            </a:r>
            <a:r>
              <a:rPr lang="ja-JP" altLang="en-US" sz="2800" b="1" dirty="0">
                <a:solidFill>
                  <a:srgbClr val="FF0000"/>
                </a:solidFill>
              </a:rPr>
              <a:t>(</a:t>
            </a:r>
            <a:r>
              <a:rPr lang="en-US" altLang="ja-JP" sz="2800" b="1" dirty="0">
                <a:solidFill>
                  <a:srgbClr val="FF0000"/>
                </a:solidFill>
              </a:rPr>
              <a:t>6</a:t>
            </a:r>
            <a:r>
              <a:rPr lang="ja-JP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ja-JP" sz="2800" b="1" dirty="0">
                <a:solidFill>
                  <a:srgbClr val="FF0000"/>
                </a:solidFill>
              </a:rPr>
              <a:t>*</a:t>
            </a:r>
            <a:r>
              <a:rPr lang="ja-JP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ja-JP" sz="2800" b="1" dirty="0">
                <a:solidFill>
                  <a:srgbClr val="FF0000"/>
                </a:solidFill>
              </a:rPr>
              <a:t>1.1</a:t>
            </a:r>
            <a:r>
              <a:rPr lang="ja-JP" altLang="en-US" sz="2800" b="1" dirty="0">
                <a:solidFill>
                  <a:srgbClr val="FF0000"/>
                </a:solidFill>
              </a:rPr>
              <a:t>);</a:t>
            </a:r>
          </a:p>
          <a:p>
            <a:r>
              <a:rPr lang="ja-JP" altLang="en-US" sz="2800" dirty="0"/>
              <a:t>    }</a:t>
            </a:r>
          </a:p>
          <a:p>
            <a:r>
              <a:rPr lang="ja-JP" altLang="en-US" sz="2800" dirty="0"/>
              <a:t>}</a:t>
            </a:r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37AC2DA1-845D-0754-07C1-21D6057C1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292" y="373194"/>
            <a:ext cx="8149057" cy="1392106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ja-JP" altLang="en-US" dirty="0"/>
              <a:t>④ </a:t>
            </a:r>
            <a:r>
              <a:rPr lang="en-US" altLang="ja-JP" dirty="0"/>
              <a:t>Java Tutor </a:t>
            </a:r>
            <a:r>
              <a:rPr lang="ja-JP" altLang="en-US" dirty="0"/>
              <a:t>のエディタで次のプログラムを入れる</a:t>
            </a:r>
            <a:endParaRPr lang="en-US" altLang="ja-JP" dirty="0"/>
          </a:p>
          <a:p>
            <a:pPr marL="0" indent="0">
              <a:lnSpc>
                <a:spcPct val="120000"/>
              </a:lnSpc>
              <a:buNone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933314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3CA21579-5CE7-E31B-6791-E6DC584E6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493" y="1841180"/>
            <a:ext cx="5999276" cy="3135496"/>
          </a:xfrm>
          <a:prstGeom prst="rect">
            <a:avLst/>
          </a:prstGeom>
        </p:spPr>
      </p:pic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46</a:t>
            </a:fld>
            <a:endParaRPr kumimoji="1" lang="ja-JP" altLang="en-US"/>
          </a:p>
        </p:txBody>
      </p:sp>
      <p:sp>
        <p:nvSpPr>
          <p:cNvPr id="19" name="コンテンツ プレースホルダー 2">
            <a:extLst>
              <a:ext uri="{FF2B5EF4-FFF2-40B4-BE49-F238E27FC236}">
                <a16:creationId xmlns:a16="http://schemas.microsoft.com/office/drawing/2014/main" id="{71053A83-DDDE-46CF-9B92-ACB25D75C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291" y="405813"/>
            <a:ext cx="8549109" cy="976815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⑤ 実行するために，「</a:t>
            </a:r>
            <a:r>
              <a:rPr lang="en-US" altLang="ja-JP" b="1" dirty="0"/>
              <a:t>Visual Execution</a:t>
            </a:r>
            <a:r>
              <a:rPr lang="ja-JP" altLang="en-US" dirty="0"/>
              <a:t>」をクリック．そして「</a:t>
            </a:r>
            <a:r>
              <a:rPr lang="en-US" altLang="ja-JP" b="1" dirty="0"/>
              <a:t>Last</a:t>
            </a:r>
            <a:r>
              <a:rPr lang="ja-JP" altLang="en-US" dirty="0"/>
              <a:t>」をクリック．結果を確認</a:t>
            </a:r>
            <a:endParaRPr lang="en-US" altLang="ja-JP" dirty="0"/>
          </a:p>
        </p:txBody>
      </p:sp>
      <p:sp>
        <p:nvSpPr>
          <p:cNvPr id="2" name="コンテンツ プレースホルダー 2">
            <a:extLst>
              <a:ext uri="{FF2B5EF4-FFF2-40B4-BE49-F238E27FC236}">
                <a16:creationId xmlns:a16="http://schemas.microsoft.com/office/drawing/2014/main" id="{77F89B94-90A1-4D2E-E125-99E41245781C}"/>
              </a:ext>
            </a:extLst>
          </p:cNvPr>
          <p:cNvSpPr txBox="1">
            <a:spLocks/>
          </p:cNvSpPr>
          <p:nvPr/>
        </p:nvSpPr>
        <p:spPr>
          <a:xfrm>
            <a:off x="239291" y="5122560"/>
            <a:ext cx="8207680" cy="132962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⑥ 「</a:t>
            </a:r>
            <a:r>
              <a:rPr lang="en-US" altLang="ja-JP" b="1" dirty="0"/>
              <a:t>Edit this code</a:t>
            </a:r>
            <a:r>
              <a:rPr lang="ja-JP" altLang="en-US" dirty="0"/>
              <a:t>」をクリックして，エディタの画面に戻る</a:t>
            </a: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190AC0A-36C2-57DD-6D68-3CA5C907723A}"/>
              </a:ext>
            </a:extLst>
          </p:cNvPr>
          <p:cNvSpPr txBox="1"/>
          <p:nvPr/>
        </p:nvSpPr>
        <p:spPr>
          <a:xfrm>
            <a:off x="5524500" y="1350294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</a:rPr>
              <a:t>結果</a:t>
            </a:r>
            <a:r>
              <a:rPr lang="ja-JP" altLang="en-US" sz="2800" dirty="0">
                <a:solidFill>
                  <a:srgbClr val="FF0000"/>
                </a:solidFill>
              </a:rPr>
              <a:t>を</a:t>
            </a:r>
            <a:r>
              <a:rPr kumimoji="1" lang="ja-JP" altLang="en-US" sz="2800" dirty="0">
                <a:solidFill>
                  <a:srgbClr val="FF0000"/>
                </a:solidFill>
              </a:rPr>
              <a:t>確認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666AECB-4EEC-CF05-732C-0866F5AA0625}"/>
              </a:ext>
            </a:extLst>
          </p:cNvPr>
          <p:cNvSpPr/>
          <p:nvPr/>
        </p:nvSpPr>
        <p:spPr>
          <a:xfrm>
            <a:off x="7597415" y="2062722"/>
            <a:ext cx="1813285" cy="9568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誤差がある</a:t>
            </a:r>
            <a:endParaRPr kumimoji="1" lang="en-US" altLang="ja-JP" sz="21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CB573D3-B8DA-DF35-BB82-96C71EA36100}"/>
              </a:ext>
            </a:extLst>
          </p:cNvPr>
          <p:cNvSpPr/>
          <p:nvPr/>
        </p:nvSpPr>
        <p:spPr>
          <a:xfrm>
            <a:off x="5524500" y="2001580"/>
            <a:ext cx="2108200" cy="6148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97902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47</a:t>
            </a:fld>
            <a:endParaRPr kumimoji="1" lang="ja-JP" altLang="en-US"/>
          </a:p>
        </p:txBody>
      </p:sp>
      <p:sp>
        <p:nvSpPr>
          <p:cNvPr id="19" name="コンテンツ プレースホルダー 2">
            <a:extLst>
              <a:ext uri="{FF2B5EF4-FFF2-40B4-BE49-F238E27FC236}">
                <a16:creationId xmlns:a16="http://schemas.microsoft.com/office/drawing/2014/main" id="{71053A83-DDDE-46CF-9B92-ACB25D75C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292" y="373194"/>
            <a:ext cx="8149057" cy="237742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ja-JP" altLang="en-US" dirty="0"/>
              <a:t>⑦ </a:t>
            </a:r>
            <a:r>
              <a:rPr lang="en-US" altLang="ja-JP" dirty="0"/>
              <a:t>Java Tutor </a:t>
            </a:r>
            <a:r>
              <a:rPr lang="ja-JP" altLang="en-US" dirty="0"/>
              <a:t>のエディタで次のプログラムを入れる</a:t>
            </a:r>
            <a:endParaRPr lang="en-US" altLang="ja-JP" dirty="0"/>
          </a:p>
          <a:p>
            <a:pPr marL="0" indent="0">
              <a:lnSpc>
                <a:spcPct val="120000"/>
              </a:lnSpc>
              <a:buNone/>
            </a:pPr>
            <a:endParaRPr lang="en-US" altLang="ja-JP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83AE4FA-0259-F957-5B54-B1E4CEC50B2B}"/>
              </a:ext>
            </a:extLst>
          </p:cNvPr>
          <p:cNvSpPr txBox="1"/>
          <p:nvPr/>
        </p:nvSpPr>
        <p:spPr>
          <a:xfrm>
            <a:off x="914401" y="1781118"/>
            <a:ext cx="6092283" cy="224676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2800" dirty="0"/>
              <a:t>public class YourClassNameHere {</a:t>
            </a:r>
          </a:p>
          <a:p>
            <a:r>
              <a:rPr lang="ja-JP" altLang="en-US" sz="2800" dirty="0"/>
              <a:t>    public static void main(String[] args) {</a:t>
            </a:r>
          </a:p>
          <a:p>
            <a:r>
              <a:rPr lang="ja-JP" altLang="en-US" sz="2800" dirty="0"/>
              <a:t>        </a:t>
            </a:r>
            <a:r>
              <a:rPr lang="ja-JP" altLang="en-US" sz="2800" b="1" dirty="0">
                <a:solidFill>
                  <a:srgbClr val="FF0000"/>
                </a:solidFill>
              </a:rPr>
              <a:t>System.out.print</a:t>
            </a:r>
            <a:r>
              <a:rPr lang="en-US" altLang="ja-JP" sz="2800" b="1" dirty="0">
                <a:solidFill>
                  <a:srgbClr val="FF0000"/>
                </a:solidFill>
              </a:rPr>
              <a:t>ln</a:t>
            </a:r>
            <a:r>
              <a:rPr lang="ja-JP" altLang="en-US" sz="2800" b="1" dirty="0">
                <a:solidFill>
                  <a:srgbClr val="FF0000"/>
                </a:solidFill>
              </a:rPr>
              <a:t>(</a:t>
            </a:r>
            <a:r>
              <a:rPr lang="en-US" altLang="ja-JP" sz="2800" b="1" dirty="0">
                <a:solidFill>
                  <a:srgbClr val="FF0000"/>
                </a:solidFill>
              </a:rPr>
              <a:t>3 * 1.1</a:t>
            </a:r>
            <a:r>
              <a:rPr lang="ja-JP" altLang="en-US" sz="2800" b="1" dirty="0">
                <a:solidFill>
                  <a:srgbClr val="FF0000"/>
                </a:solidFill>
              </a:rPr>
              <a:t>);</a:t>
            </a:r>
          </a:p>
          <a:p>
            <a:r>
              <a:rPr lang="ja-JP" altLang="en-US" sz="2800" dirty="0"/>
              <a:t>    }</a:t>
            </a:r>
          </a:p>
          <a:p>
            <a:r>
              <a:rPr lang="ja-JP" altLang="en-US" sz="28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8554256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E03CB4C-F04D-3AD9-24AE-28EC16B94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711" y="1808054"/>
            <a:ext cx="6581890" cy="3441603"/>
          </a:xfrm>
          <a:prstGeom prst="rect">
            <a:avLst/>
          </a:prstGeom>
        </p:spPr>
      </p:pic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48</a:t>
            </a:fld>
            <a:endParaRPr kumimoji="1" lang="ja-JP" altLang="en-US"/>
          </a:p>
        </p:txBody>
      </p:sp>
      <p:sp>
        <p:nvSpPr>
          <p:cNvPr id="19" name="コンテンツ プレースホルダー 2">
            <a:extLst>
              <a:ext uri="{FF2B5EF4-FFF2-40B4-BE49-F238E27FC236}">
                <a16:creationId xmlns:a16="http://schemas.microsoft.com/office/drawing/2014/main" id="{71053A83-DDDE-46CF-9B92-ACB25D75C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291" y="405813"/>
            <a:ext cx="8461209" cy="1181687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⑧ 実行するために，「</a:t>
            </a:r>
            <a:r>
              <a:rPr lang="en-US" altLang="ja-JP" b="1" dirty="0"/>
              <a:t>Visual Execution</a:t>
            </a:r>
            <a:r>
              <a:rPr lang="ja-JP" altLang="en-US" dirty="0"/>
              <a:t>」をクリック．そして「</a:t>
            </a:r>
            <a:r>
              <a:rPr lang="en-US" altLang="ja-JP" b="1" dirty="0"/>
              <a:t>Last</a:t>
            </a:r>
            <a:r>
              <a:rPr lang="ja-JP" altLang="en-US" dirty="0"/>
              <a:t>」をクリック．結果を確認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9FEFF66-E34D-1DFA-CFC5-E677BEA49F98}"/>
              </a:ext>
            </a:extLst>
          </p:cNvPr>
          <p:cNvSpPr txBox="1"/>
          <p:nvPr/>
        </p:nvSpPr>
        <p:spPr>
          <a:xfrm>
            <a:off x="5281175" y="1406744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</a:rPr>
              <a:t>結果</a:t>
            </a:r>
            <a:r>
              <a:rPr lang="ja-JP" altLang="en-US" sz="2800" dirty="0">
                <a:solidFill>
                  <a:srgbClr val="FF0000"/>
                </a:solidFill>
              </a:rPr>
              <a:t>を</a:t>
            </a:r>
            <a:r>
              <a:rPr kumimoji="1" lang="ja-JP" altLang="en-US" sz="2800" dirty="0">
                <a:solidFill>
                  <a:srgbClr val="FF0000"/>
                </a:solidFill>
              </a:rPr>
              <a:t>確認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F20BD15E-060F-BE80-D97F-65B1EABE78F8}"/>
              </a:ext>
            </a:extLst>
          </p:cNvPr>
          <p:cNvSpPr/>
          <p:nvPr/>
        </p:nvSpPr>
        <p:spPr>
          <a:xfrm>
            <a:off x="7595391" y="2020411"/>
            <a:ext cx="1789910" cy="80078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誤差がある</a:t>
            </a:r>
            <a:endParaRPr kumimoji="1" lang="en-US" altLang="ja-JP" sz="21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591B0E5-01C4-134E-E108-11D897B5A011}"/>
              </a:ext>
            </a:extLst>
          </p:cNvPr>
          <p:cNvSpPr/>
          <p:nvPr/>
        </p:nvSpPr>
        <p:spPr>
          <a:xfrm>
            <a:off x="5346700" y="2020411"/>
            <a:ext cx="2108200" cy="6148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82312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F8CDC3-6988-4B6D-ADBC-D851E0915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9AF8C0C-D1E6-DA59-AFC1-DEC11B3D0D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コンピュータだから「計算が完璧に正確」という思い込みはしないこと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      </a:t>
            </a:r>
            <a:r>
              <a:rPr lang="en-US" altLang="ja-JP" dirty="0"/>
              <a:t>	1 ÷ 3 </a:t>
            </a:r>
            <a:r>
              <a:rPr lang="ja-JP" altLang="en-US" dirty="0"/>
              <a:t>を計算して表示させると、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en-US" altLang="ja-JP" dirty="0"/>
              <a:t>	</a:t>
            </a:r>
            <a:r>
              <a:rPr lang="ja-JP" altLang="en-US" dirty="0"/>
              <a:t>正確な値が表示されない（誤差を含む）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r>
              <a:rPr kumimoji="1" lang="ja-JP" altLang="en-US" dirty="0"/>
              <a:t>誤差があっても、十分に役に立つ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誤差を許しているから、計算が効率的に済むという考え方もある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A4F8FE4-99FA-2D7E-8AAA-114D86F42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4459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1-1. </a:t>
            </a:r>
            <a:r>
              <a:rPr lang="ja-JP" altLang="en-US" dirty="0"/>
              <a:t>プログラミング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364371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1-6. </a:t>
            </a:r>
            <a:r>
              <a:rPr lang="ja-JP" altLang="en-US" dirty="0"/>
              <a:t>さまざまなプログラミング言語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50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502352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b="1" dirty="0"/>
              <a:t>プログラミングを学ぶときに気を付けること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2"/>
            <a:ext cx="7755355" cy="4407919"/>
          </a:xfrm>
        </p:spPr>
        <p:txBody>
          <a:bodyPr>
            <a:normAutofit/>
          </a:bodyPr>
          <a:lstStyle/>
          <a:p>
            <a:r>
              <a:rPr lang="ja-JP" altLang="en-US" b="1" dirty="0">
                <a:solidFill>
                  <a:srgbClr val="C00000"/>
                </a:solidFill>
              </a:rPr>
              <a:t>プログラミング言語</a:t>
            </a:r>
            <a:r>
              <a:rPr lang="ja-JP" altLang="en-US" dirty="0"/>
              <a:t>には，種類が</a:t>
            </a:r>
            <a:r>
              <a:rPr lang="ja-JP" altLang="en-US" b="1" u="sng" dirty="0"/>
              <a:t>数多く</a:t>
            </a:r>
            <a:r>
              <a:rPr lang="ja-JP" altLang="en-US" dirty="0"/>
              <a:t>ある</a:t>
            </a:r>
            <a:endParaRPr lang="en-US" altLang="ja-JP" dirty="0"/>
          </a:p>
          <a:p>
            <a:endParaRPr lang="en-US" altLang="ja-JP" b="1" dirty="0">
              <a:solidFill>
                <a:srgbClr val="C00000"/>
              </a:solidFill>
            </a:endParaRPr>
          </a:p>
          <a:p>
            <a:r>
              <a:rPr lang="ja-JP" altLang="en-US" b="1" dirty="0">
                <a:solidFill>
                  <a:srgbClr val="C00000"/>
                </a:solidFill>
              </a:rPr>
              <a:t>基礎</a:t>
            </a:r>
            <a:r>
              <a:rPr lang="ja-JP" altLang="en-US" dirty="0"/>
              <a:t>となる知識が大事．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b="1" dirty="0">
                <a:solidFill>
                  <a:srgbClr val="C00000"/>
                </a:solidFill>
              </a:rPr>
              <a:t>　</a:t>
            </a:r>
            <a:r>
              <a:rPr lang="ja-JP" altLang="en-US" dirty="0"/>
              <a:t>一度，あるプログラミング言語で</a:t>
            </a:r>
            <a:r>
              <a:rPr lang="ja-JP" altLang="en-US" b="1" dirty="0"/>
              <a:t>基礎をマスター</a:t>
            </a:r>
            <a:r>
              <a:rPr lang="ja-JP" altLang="en-US" dirty="0"/>
              <a:t>しておけば，</a:t>
            </a:r>
            <a:r>
              <a:rPr lang="ja-JP" altLang="en-US" b="1" dirty="0"/>
              <a:t>他のプログラミング言語</a:t>
            </a:r>
            <a:r>
              <a:rPr lang="ja-JP" altLang="en-US" dirty="0"/>
              <a:t>でも</a:t>
            </a:r>
            <a:r>
              <a:rPr lang="ja-JP" altLang="en-US" b="1" dirty="0"/>
              <a:t>応用が利く</a:t>
            </a:r>
            <a:r>
              <a:rPr lang="ja-JP" altLang="en-US" dirty="0"/>
              <a:t>，という考え方も</a:t>
            </a:r>
            <a:endParaRPr lang="en-US" altLang="ja-JP" dirty="0"/>
          </a:p>
          <a:p>
            <a:pPr marL="0" indent="0">
              <a:buNone/>
            </a:pPr>
            <a:endParaRPr lang="en-US" altLang="ja-JP" b="1" dirty="0">
              <a:solidFill>
                <a:srgbClr val="C00000"/>
              </a:solidFill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21406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プログラミング言語は複数ある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b="1" dirty="0"/>
              <a:t>複数のプログラミング言語を学ぶことは大事</a:t>
            </a:r>
            <a:r>
              <a:rPr lang="ja-JP" altLang="en-US" dirty="0"/>
              <a:t>．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b="1" dirty="0">
                <a:solidFill>
                  <a:srgbClr val="FF0000"/>
                </a:solidFill>
              </a:rPr>
              <a:t>賛成できますか？</a:t>
            </a:r>
            <a:endParaRPr lang="en-US" altLang="ja-JP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dirty="0"/>
          </a:p>
          <a:p>
            <a:r>
              <a:rPr lang="ja-JP" altLang="en-US" dirty="0"/>
              <a:t>「１つを知っていれば，</a:t>
            </a:r>
            <a:r>
              <a:rPr lang="ja-JP" altLang="en-US" b="1" dirty="0"/>
              <a:t>どの言語も大体似ている</a:t>
            </a:r>
            <a:r>
              <a:rPr lang="ja-JP" altLang="en-US" dirty="0"/>
              <a:t>ので，</a:t>
            </a:r>
            <a:r>
              <a:rPr lang="ja-JP" altLang="en-US" b="1" dirty="0"/>
              <a:t>応用が利く</a:t>
            </a:r>
            <a:r>
              <a:rPr lang="ja-JP" altLang="en-US" dirty="0"/>
              <a:t>」という考え方もある．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「やりたいこと，学びたいことに向いた言語を，</a:t>
            </a:r>
            <a:r>
              <a:rPr lang="ja-JP" altLang="en-US" b="1" dirty="0"/>
              <a:t>そのときどきで選ぶ</a:t>
            </a:r>
            <a:r>
              <a:rPr lang="ja-JP" altLang="en-US" dirty="0"/>
              <a:t>のが，一番良い」とも．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人によって「</a:t>
            </a:r>
            <a:r>
              <a:rPr lang="ja-JP" altLang="en-US" b="1" dirty="0"/>
              <a:t>好きな言語</a:t>
            </a:r>
            <a:r>
              <a:rPr lang="ja-JP" altLang="en-US" dirty="0"/>
              <a:t>が違う」ということも</a:t>
            </a:r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52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7767583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さまざまなプログラミング言語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0160" y="978418"/>
            <a:ext cx="3564355" cy="5044407"/>
          </a:xfrm>
        </p:spPr>
        <p:txBody>
          <a:bodyPr/>
          <a:lstStyle/>
          <a:p>
            <a:r>
              <a:rPr kumimoji="1" lang="en-US" altLang="ja-JP" dirty="0"/>
              <a:t>Python</a:t>
            </a:r>
          </a:p>
          <a:p>
            <a:r>
              <a:rPr lang="en-US" altLang="ja-JP" dirty="0"/>
              <a:t>C</a:t>
            </a:r>
          </a:p>
          <a:p>
            <a:r>
              <a:rPr kumimoji="1" lang="en-US" altLang="ja-JP" dirty="0"/>
              <a:t>Java</a:t>
            </a:r>
          </a:p>
          <a:p>
            <a:r>
              <a:rPr kumimoji="1" lang="en-US" altLang="ja-JP" dirty="0"/>
              <a:t>JavaScript</a:t>
            </a:r>
          </a:p>
          <a:p>
            <a:r>
              <a:rPr lang="en-US" altLang="ja-JP" dirty="0"/>
              <a:t>R</a:t>
            </a:r>
          </a:p>
          <a:p>
            <a:r>
              <a:rPr kumimoji="1" lang="en-US" altLang="ja-JP" dirty="0"/>
              <a:t>Octave</a:t>
            </a:r>
          </a:p>
          <a:p>
            <a:r>
              <a:rPr lang="en-US" altLang="ja-JP" dirty="0"/>
              <a:t>Scheme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など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CC91-C432-44F8-8C26-04739D1A0D7D}" type="slidenum">
              <a:rPr kumimoji="1" lang="ja-JP" altLang="en-US" smtClean="0"/>
              <a:t>53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665220" y="1264920"/>
            <a:ext cx="48397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ここで行う作業</a:t>
            </a:r>
            <a:endParaRPr kumimoji="1" lang="en-US" altLang="ja-JP" sz="2400" dirty="0"/>
          </a:p>
          <a:p>
            <a:r>
              <a:rPr kumimoji="1" lang="ja-JP" altLang="en-US" sz="2400" dirty="0"/>
              <a:t>１．</a:t>
            </a:r>
            <a:r>
              <a:rPr kumimoji="1" lang="en-US" altLang="ja-JP" sz="2400" dirty="0"/>
              <a:t>20 </a:t>
            </a:r>
            <a:r>
              <a:rPr kumimoji="1" lang="ja-JP" altLang="en-US" sz="2400" dirty="0"/>
              <a:t>より大きければ「</a:t>
            </a:r>
            <a:r>
              <a:rPr kumimoji="1" lang="en-US" altLang="ja-JP" sz="2400" dirty="0"/>
              <a:t>big</a:t>
            </a:r>
            <a:r>
              <a:rPr kumimoji="1" lang="ja-JP" altLang="en-US" sz="2400" dirty="0"/>
              <a:t>」、</a:t>
            </a:r>
            <a:endParaRPr kumimoji="1" lang="en-US" altLang="ja-JP" sz="2400" dirty="0"/>
          </a:p>
          <a:p>
            <a:r>
              <a:rPr kumimoji="1" lang="ja-JP" altLang="en-US" sz="2400" dirty="0"/>
              <a:t>　　さもなければ「</a:t>
            </a:r>
            <a:r>
              <a:rPr kumimoji="1" lang="en-US" altLang="ja-JP" sz="2400" dirty="0"/>
              <a:t>small</a:t>
            </a:r>
            <a:r>
              <a:rPr kumimoji="1" lang="ja-JP" altLang="en-US" sz="2400" dirty="0"/>
              <a:t>」と表示</a:t>
            </a:r>
            <a:endParaRPr kumimoji="1" lang="en-US" altLang="ja-JP" sz="2400" dirty="0"/>
          </a:p>
          <a:p>
            <a:r>
              <a:rPr kumimoji="1" lang="ja-JP" altLang="en-US" sz="2400" dirty="0"/>
              <a:t>２．</a:t>
            </a:r>
            <a:r>
              <a:rPr kumimoji="1" lang="en-US" altLang="ja-JP" sz="2400" dirty="0"/>
              <a:t>0 + 1 + 2 + 3 + 4 + 5 </a:t>
            </a:r>
            <a:r>
              <a:rPr kumimoji="1" lang="ja-JP" altLang="en-US" sz="2400" dirty="0"/>
              <a:t>を求める</a:t>
            </a:r>
            <a:endParaRPr kumimoji="1" lang="en-US" altLang="ja-JP" sz="2400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855EC15-B9E3-4CE7-A1B8-B17B0C901413}"/>
              </a:ext>
            </a:extLst>
          </p:cNvPr>
          <p:cNvSpPr/>
          <p:nvPr/>
        </p:nvSpPr>
        <p:spPr>
          <a:xfrm>
            <a:off x="513834" y="5879582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国家資格取得にも関係する</a:t>
            </a:r>
            <a:endParaRPr lang="en-US" altLang="ja-JP" dirty="0"/>
          </a:p>
          <a:p>
            <a:r>
              <a:rPr lang="ja-JP" altLang="en-US" dirty="0"/>
              <a:t>（</a:t>
            </a:r>
            <a:r>
              <a:rPr lang="en-US" altLang="ja-JP" dirty="0"/>
              <a:t>Java, Python, C/C++</a:t>
            </a:r>
            <a:r>
              <a:rPr lang="ja-JP" altLang="en-US" dirty="0"/>
              <a:t>）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006087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lang="ja-JP" altLang="en-US" sz="2700" dirty="0"/>
              <a:t>なぜプログラミング言語は</a:t>
            </a:r>
            <a:br>
              <a:rPr lang="en-US" altLang="ja-JP" sz="2700" dirty="0"/>
            </a:br>
            <a:r>
              <a:rPr lang="ja-JP" altLang="en-US" sz="2700" dirty="0"/>
              <a:t>たくさんあるのでしょうか？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205D82C-95A1-431E-8E38-AA614A14CDCF}" type="slidenum">
              <a:rPr lang="ja-JP" altLang="en-US" sz="1800" smtClean="0"/>
              <a:pPr>
                <a:lnSpc>
                  <a:spcPct val="90000"/>
                </a:lnSpc>
                <a:spcAft>
                  <a:spcPts val="600"/>
                </a:spcAft>
              </a:pPr>
              <a:t>54</a:t>
            </a:fld>
            <a:endParaRPr lang="ja-JP" altLang="en-US" sz="1800"/>
          </a:p>
        </p:txBody>
      </p:sp>
      <p:graphicFrame>
        <p:nvGraphicFramePr>
          <p:cNvPr id="6" name="コンテンツ プレースホルダー 2">
            <a:extLst>
              <a:ext uri="{FF2B5EF4-FFF2-40B4-BE49-F238E27FC236}">
                <a16:creationId xmlns:a16="http://schemas.microsoft.com/office/drawing/2014/main" id="{EBDA7023-CC9C-4A84-9E43-934AB7726E0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8533" y="1244600"/>
          <a:ext cx="8839199" cy="4995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010881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Python </a:t>
            </a:r>
            <a:r>
              <a:rPr lang="ja-JP" altLang="en-US" dirty="0"/>
              <a:t>プログラム見本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/>
              <a:t>x = 100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/>
              <a:t>if (x &gt; 20):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/>
              <a:t>    print("big")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/>
              <a:t>else: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/>
              <a:t>    print("small")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/>
              <a:t>s = 0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/>
              <a:t>for </a:t>
            </a:r>
            <a:r>
              <a:rPr lang="en-US" altLang="ja-JP" sz="2000" dirty="0" err="1"/>
              <a:t>i</a:t>
            </a:r>
            <a:r>
              <a:rPr lang="en-US" altLang="ja-JP" sz="2000" dirty="0"/>
              <a:t> in [1, 2, 3, 4, 5]: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/>
              <a:t>    s = s + </a:t>
            </a:r>
            <a:r>
              <a:rPr lang="en-US" altLang="ja-JP" sz="2000" dirty="0" err="1"/>
              <a:t>i</a:t>
            </a:r>
            <a:endParaRPr lang="en-US" altLang="ja-JP" sz="2000" dirty="0"/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/>
              <a:t>print(s)</a:t>
            </a:r>
            <a:endParaRPr lang="ja-JP" altLang="en-US" sz="2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2B27CC91-C432-44F8-8C26-04739D1A0D7D}" type="slidenum">
              <a:rPr lang="ja-JP" altLang="en-US" smtClean="0"/>
              <a:pPr/>
              <a:t>55</a:t>
            </a:fld>
            <a:endParaRPr lang="ja-JP" altLang="en-US"/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4054447" y="846253"/>
            <a:ext cx="4040981" cy="186809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</a:pP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すぐに実行できる</a:t>
            </a:r>
            <a:endParaRPr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>
              <a:lnSpc>
                <a:spcPct val="85000"/>
              </a:lnSpc>
            </a:pP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さまざまな「パッケージ」で機能を拡張できる</a:t>
            </a:r>
            <a:endParaRPr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>
              <a:lnSpc>
                <a:spcPct val="85000"/>
              </a:lnSpc>
            </a:pPr>
            <a:r>
              <a:rPr lang="en-US" altLang="ja-JP" sz="2100" dirty="0">
                <a:latin typeface="Arial" panose="020B0604020202020204" pitchFamily="34" charset="0"/>
                <a:ea typeface="メイリオ" panose="020B0604030504040204" pitchFamily="50" charset="-128"/>
              </a:rPr>
              <a:t>Windows 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でも </a:t>
            </a:r>
            <a:r>
              <a:rPr lang="en-US" altLang="ja-JP" sz="2100" dirty="0">
                <a:latin typeface="Arial" panose="020B0604020202020204" pitchFamily="34" charset="0"/>
                <a:ea typeface="メイリオ" panose="020B0604030504040204" pitchFamily="50" charset="-128"/>
              </a:rPr>
              <a:t>Linux 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でも，ほほ同じプログラムで動く</a:t>
            </a:r>
            <a:endParaRPr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187680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Java </a:t>
            </a:r>
            <a:r>
              <a:rPr lang="ja-JP" altLang="en-US" dirty="0"/>
              <a:t>プログラム見本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4973" y="762417"/>
            <a:ext cx="8461208" cy="5333166"/>
          </a:xfrm>
        </p:spPr>
        <p:txBody>
          <a:bodyPr>
            <a:noAutofit/>
          </a:bodyPr>
          <a:lstStyle/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/>
              <a:t>public class Main {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/>
              <a:t>    public static void main(String[] </a:t>
            </a:r>
            <a:r>
              <a:rPr lang="en-US" altLang="ja-JP" sz="2000" dirty="0" err="1"/>
              <a:t>args</a:t>
            </a:r>
            <a:r>
              <a:rPr lang="en-US" altLang="ja-JP" sz="2000" dirty="0"/>
              <a:t>) throws Exception {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/>
              <a:t>        </a:t>
            </a:r>
            <a:r>
              <a:rPr lang="en-US" altLang="ja-JP" sz="2000" dirty="0" err="1"/>
              <a:t>int</a:t>
            </a:r>
            <a:r>
              <a:rPr lang="en-US" altLang="ja-JP" sz="2000" dirty="0"/>
              <a:t> x = 100;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/>
              <a:t>        if (x &gt; 20) {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/>
              <a:t>            </a:t>
            </a:r>
            <a:r>
              <a:rPr lang="en-US" altLang="ja-JP" sz="2000" dirty="0" err="1"/>
              <a:t>System.out.printf</a:t>
            </a:r>
            <a:r>
              <a:rPr lang="en-US" altLang="ja-JP" sz="2000" dirty="0"/>
              <a:t>("big\n");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/>
              <a:t>        } else {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/>
              <a:t>            </a:t>
            </a:r>
            <a:r>
              <a:rPr lang="en-US" altLang="ja-JP" sz="2000" dirty="0" err="1"/>
              <a:t>System.out.printf</a:t>
            </a:r>
            <a:r>
              <a:rPr lang="en-US" altLang="ja-JP" sz="2000" dirty="0"/>
              <a:t>("small\n");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/>
              <a:t>        }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/>
              <a:t>        </a:t>
            </a:r>
            <a:r>
              <a:rPr lang="en-US" altLang="ja-JP" sz="2000" dirty="0" err="1"/>
              <a:t>int</a:t>
            </a:r>
            <a:r>
              <a:rPr lang="en-US" altLang="ja-JP" sz="2000" dirty="0"/>
              <a:t> s = 0;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/>
              <a:t>        for(</a:t>
            </a:r>
            <a:r>
              <a:rPr lang="en-US" altLang="ja-JP" sz="2000" dirty="0" err="1"/>
              <a:t>int</a:t>
            </a:r>
            <a:r>
              <a:rPr lang="en-US" altLang="ja-JP" sz="2000" dirty="0"/>
              <a:t> </a:t>
            </a:r>
            <a:r>
              <a:rPr lang="en-US" altLang="ja-JP" sz="2000" dirty="0" err="1"/>
              <a:t>i</a:t>
            </a:r>
            <a:r>
              <a:rPr lang="en-US" altLang="ja-JP" sz="2000" dirty="0"/>
              <a:t> = 1; </a:t>
            </a:r>
            <a:r>
              <a:rPr lang="en-US" altLang="ja-JP" sz="2000" dirty="0" err="1"/>
              <a:t>i</a:t>
            </a:r>
            <a:r>
              <a:rPr lang="en-US" altLang="ja-JP" sz="2000" dirty="0"/>
              <a:t> &lt;= 5; </a:t>
            </a:r>
            <a:r>
              <a:rPr lang="en-US" altLang="ja-JP" sz="2000" dirty="0" err="1"/>
              <a:t>i</a:t>
            </a:r>
            <a:r>
              <a:rPr lang="en-US" altLang="ja-JP" sz="2000" dirty="0"/>
              <a:t>++) {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/>
              <a:t>            s = s + </a:t>
            </a:r>
            <a:r>
              <a:rPr lang="en-US" altLang="ja-JP" sz="2000" dirty="0" err="1"/>
              <a:t>i</a:t>
            </a:r>
            <a:r>
              <a:rPr lang="en-US" altLang="ja-JP" sz="2000" dirty="0"/>
              <a:t>;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/>
              <a:t>        }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/>
              <a:t>        </a:t>
            </a:r>
            <a:r>
              <a:rPr lang="en-US" altLang="ja-JP" sz="2000" dirty="0" err="1"/>
              <a:t>System.out.printf</a:t>
            </a:r>
            <a:r>
              <a:rPr lang="en-US" altLang="ja-JP" sz="2000" dirty="0"/>
              <a:t>("%d\n", s);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/>
              <a:t>       }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/>
              <a:t>}</a:t>
            </a:r>
            <a:endParaRPr lang="ja-JP" altLang="en-US" sz="32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2B27CC91-C432-44F8-8C26-04739D1A0D7D}" type="slidenum">
              <a:rPr lang="ja-JP" altLang="en-US" smtClean="0"/>
              <a:pPr/>
              <a:t>56</a:t>
            </a:fld>
            <a:endParaRPr lang="ja-JP" altLang="en-US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4864580" y="2149856"/>
            <a:ext cx="4040981" cy="105370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ja-JP" sz="2100" dirty="0">
                <a:latin typeface="Arial" panose="020B0604020202020204" pitchFamily="34" charset="0"/>
                <a:ea typeface="メイリオ" panose="020B0604030504040204" pitchFamily="50" charset="-128"/>
              </a:rPr>
              <a:t>Windows 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でも </a:t>
            </a:r>
            <a:r>
              <a:rPr lang="en-US" altLang="ja-JP" sz="2100" dirty="0">
                <a:latin typeface="Arial" panose="020B0604020202020204" pitchFamily="34" charset="0"/>
                <a:ea typeface="メイリオ" panose="020B0604030504040204" pitchFamily="50" charset="-128"/>
              </a:rPr>
              <a:t>Linux 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でも </a:t>
            </a:r>
            <a:r>
              <a:rPr lang="en-US" altLang="ja-JP" sz="2100" dirty="0">
                <a:latin typeface="Arial" panose="020B0604020202020204" pitchFamily="34" charset="0"/>
                <a:ea typeface="メイリオ" panose="020B0604030504040204" pitchFamily="50" charset="-128"/>
              </a:rPr>
              <a:t>Android 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アプリでも，同じプログラムで動く</a:t>
            </a:r>
            <a:endParaRPr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8989602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C </a:t>
            </a:r>
            <a:r>
              <a:rPr lang="ja-JP" altLang="en-US" dirty="0"/>
              <a:t>プログラム見本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60947" y="727655"/>
            <a:ext cx="8461208" cy="5125533"/>
          </a:xfrm>
        </p:spPr>
        <p:txBody>
          <a:bodyPr>
            <a:noAutofit/>
          </a:bodyPr>
          <a:lstStyle/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/>
              <a:t>#include &lt;</a:t>
            </a:r>
            <a:r>
              <a:rPr lang="en-US" altLang="ja-JP" sz="2000" dirty="0" err="1"/>
              <a:t>stdio.h</a:t>
            </a:r>
            <a:r>
              <a:rPr lang="en-US" altLang="ja-JP" sz="2000" dirty="0"/>
              <a:t>&gt;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 err="1"/>
              <a:t>int</a:t>
            </a:r>
            <a:r>
              <a:rPr lang="en-US" altLang="ja-JP" sz="2000" dirty="0"/>
              <a:t> main(void){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/>
              <a:t>    </a:t>
            </a:r>
            <a:r>
              <a:rPr lang="en-US" altLang="ja-JP" sz="2000" dirty="0" err="1"/>
              <a:t>int</a:t>
            </a:r>
            <a:r>
              <a:rPr lang="en-US" altLang="ja-JP" sz="2000" dirty="0"/>
              <a:t> x, s, </a:t>
            </a:r>
            <a:r>
              <a:rPr lang="en-US" altLang="ja-JP" sz="2000" dirty="0" err="1"/>
              <a:t>i</a:t>
            </a:r>
            <a:r>
              <a:rPr lang="en-US" altLang="ja-JP" sz="2000" dirty="0"/>
              <a:t>;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/>
              <a:t>    x = 100;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/>
              <a:t>    if (x &gt; 20) {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/>
              <a:t>        </a:t>
            </a:r>
            <a:r>
              <a:rPr lang="en-US" altLang="ja-JP" sz="2000" dirty="0" err="1"/>
              <a:t>printf</a:t>
            </a:r>
            <a:r>
              <a:rPr lang="en-US" altLang="ja-JP" sz="2000" dirty="0"/>
              <a:t>("big\n");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/>
              <a:t>    }</a:t>
            </a:r>
            <a:r>
              <a:rPr lang="ja-JP" altLang="en-US" sz="2000" dirty="0"/>
              <a:t> </a:t>
            </a:r>
            <a:r>
              <a:rPr lang="en-US" altLang="ja-JP" sz="2000" dirty="0"/>
              <a:t>else {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/>
              <a:t>        </a:t>
            </a:r>
            <a:r>
              <a:rPr lang="en-US" altLang="ja-JP" sz="2000" dirty="0" err="1"/>
              <a:t>printf</a:t>
            </a:r>
            <a:r>
              <a:rPr lang="en-US" altLang="ja-JP" sz="2000" dirty="0"/>
              <a:t>("small\n");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/>
              <a:t>    }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/>
              <a:t>    s = 0;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/>
              <a:t>    for(</a:t>
            </a:r>
            <a:r>
              <a:rPr lang="en-US" altLang="ja-JP" sz="2000" dirty="0" err="1"/>
              <a:t>i</a:t>
            </a:r>
            <a:r>
              <a:rPr lang="en-US" altLang="ja-JP" sz="2000" dirty="0"/>
              <a:t> = 1; </a:t>
            </a:r>
            <a:r>
              <a:rPr lang="en-US" altLang="ja-JP" sz="2000" dirty="0" err="1"/>
              <a:t>i</a:t>
            </a:r>
            <a:r>
              <a:rPr lang="en-US" altLang="ja-JP" sz="2000" dirty="0"/>
              <a:t> &lt;= 5; </a:t>
            </a:r>
            <a:r>
              <a:rPr lang="en-US" altLang="ja-JP" sz="2000" dirty="0" err="1"/>
              <a:t>i</a:t>
            </a:r>
            <a:r>
              <a:rPr lang="en-US" altLang="ja-JP" sz="2000" dirty="0"/>
              <a:t>++) {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/>
              <a:t>        s = s + </a:t>
            </a:r>
            <a:r>
              <a:rPr lang="en-US" altLang="ja-JP" sz="2000" dirty="0" err="1"/>
              <a:t>i</a:t>
            </a:r>
            <a:r>
              <a:rPr lang="en-US" altLang="ja-JP" sz="2000" dirty="0"/>
              <a:t>;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/>
              <a:t>    }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/>
              <a:t>    </a:t>
            </a:r>
            <a:r>
              <a:rPr lang="en-US" altLang="ja-JP" sz="2000" dirty="0" err="1"/>
              <a:t>printf</a:t>
            </a:r>
            <a:r>
              <a:rPr lang="en-US" altLang="ja-JP" sz="2000" dirty="0"/>
              <a:t>("%d\n", s);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/>
              <a:t>    return; 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/>
              <a:t>}</a:t>
            </a:r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2B27CC91-C432-44F8-8C26-04739D1A0D7D}" type="slidenum">
              <a:rPr lang="ja-JP" altLang="en-US" smtClean="0"/>
              <a:pPr/>
              <a:t>57</a:t>
            </a:fld>
            <a:endParaRPr lang="ja-JP" altLang="en-US"/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3882315" y="727655"/>
            <a:ext cx="4031456" cy="122515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5000"/>
              </a:lnSpc>
              <a:buNone/>
            </a:pP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・コンピュータの決め細かなコントロール</a:t>
            </a:r>
            <a:endParaRPr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lnSpc>
                <a:spcPct val="85000"/>
              </a:lnSpc>
              <a:buNone/>
            </a:pP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・高速実行できるチューニング</a:t>
            </a:r>
            <a:endParaRPr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752676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JavaScript </a:t>
            </a:r>
            <a:r>
              <a:rPr lang="ja-JP" altLang="en-US" dirty="0"/>
              <a:t>プログラム見本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 err="1"/>
              <a:t>process.stdin.resume</a:t>
            </a:r>
            <a:r>
              <a:rPr lang="en-US" altLang="ja-JP" sz="2000" dirty="0"/>
              <a:t>();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 err="1"/>
              <a:t>process.stdin.setEncoding</a:t>
            </a:r>
            <a:r>
              <a:rPr lang="en-US" altLang="ja-JP" sz="2000" dirty="0"/>
              <a:t>('utf8');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 err="1"/>
              <a:t>var</a:t>
            </a:r>
            <a:r>
              <a:rPr lang="en-US" altLang="ja-JP" sz="2000" dirty="0"/>
              <a:t> </a:t>
            </a:r>
            <a:r>
              <a:rPr lang="en-US" altLang="ja-JP" sz="2000" dirty="0" err="1"/>
              <a:t>util</a:t>
            </a:r>
            <a:r>
              <a:rPr lang="en-US" altLang="ja-JP" sz="2000" dirty="0"/>
              <a:t> = require('</a:t>
            </a:r>
            <a:r>
              <a:rPr lang="en-US" altLang="ja-JP" sz="2000" dirty="0" err="1"/>
              <a:t>util</a:t>
            </a:r>
            <a:r>
              <a:rPr lang="en-US" altLang="ja-JP" sz="2000" dirty="0"/>
              <a:t>');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 err="1"/>
              <a:t>var</a:t>
            </a:r>
            <a:r>
              <a:rPr lang="en-US" altLang="ja-JP" sz="2000" dirty="0"/>
              <a:t> x = 100;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/>
              <a:t>if (x &gt; 20) {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/>
              <a:t>    </a:t>
            </a:r>
            <a:r>
              <a:rPr lang="en-US" altLang="ja-JP" sz="2000" dirty="0" err="1"/>
              <a:t>process.stdout.write</a:t>
            </a:r>
            <a:r>
              <a:rPr lang="en-US" altLang="ja-JP" sz="2000" dirty="0"/>
              <a:t>('big\n');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/>
              <a:t>} else {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/>
              <a:t>    </a:t>
            </a:r>
            <a:r>
              <a:rPr lang="en-US" altLang="ja-JP" sz="2000" dirty="0" err="1"/>
              <a:t>process.stdout.write</a:t>
            </a:r>
            <a:r>
              <a:rPr lang="en-US" altLang="ja-JP" sz="2000" dirty="0"/>
              <a:t>('small\n')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/>
              <a:t>}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 err="1"/>
              <a:t>var</a:t>
            </a:r>
            <a:r>
              <a:rPr lang="en-US" altLang="ja-JP" sz="2000" dirty="0"/>
              <a:t> s = 0;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/>
              <a:t>for(</a:t>
            </a:r>
            <a:r>
              <a:rPr lang="en-US" altLang="ja-JP" sz="2000" dirty="0" err="1"/>
              <a:t>var</a:t>
            </a:r>
            <a:r>
              <a:rPr lang="en-US" altLang="ja-JP" sz="2000" dirty="0"/>
              <a:t> </a:t>
            </a:r>
            <a:r>
              <a:rPr lang="en-US" altLang="ja-JP" sz="2000" dirty="0" err="1"/>
              <a:t>i</a:t>
            </a:r>
            <a:r>
              <a:rPr lang="en-US" altLang="ja-JP" sz="2000" dirty="0"/>
              <a:t> = 1; </a:t>
            </a:r>
            <a:r>
              <a:rPr lang="en-US" altLang="ja-JP" sz="2000" dirty="0" err="1"/>
              <a:t>i</a:t>
            </a:r>
            <a:r>
              <a:rPr lang="en-US" altLang="ja-JP" sz="2000" dirty="0"/>
              <a:t> &lt;= 5; </a:t>
            </a:r>
            <a:r>
              <a:rPr lang="en-US" altLang="ja-JP" sz="2000" dirty="0" err="1"/>
              <a:t>i</a:t>
            </a:r>
            <a:r>
              <a:rPr lang="en-US" altLang="ja-JP" sz="2000" dirty="0"/>
              <a:t>++) {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/>
              <a:t>    s = s + </a:t>
            </a:r>
            <a:r>
              <a:rPr lang="en-US" altLang="ja-JP" sz="2000" dirty="0" err="1"/>
              <a:t>i</a:t>
            </a:r>
            <a:r>
              <a:rPr lang="en-US" altLang="ja-JP" sz="2000" dirty="0"/>
              <a:t>;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/>
              <a:t>}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 err="1"/>
              <a:t>process.stdout.write</a:t>
            </a:r>
            <a:r>
              <a:rPr lang="en-US" altLang="ja-JP" sz="2000" dirty="0"/>
              <a:t>(</a:t>
            </a:r>
            <a:r>
              <a:rPr lang="en-US" altLang="ja-JP" sz="2000" dirty="0" err="1"/>
              <a:t>util.format</a:t>
            </a:r>
            <a:r>
              <a:rPr lang="en-US" altLang="ja-JP" sz="2000" dirty="0"/>
              <a:t>('%d\n', s));</a:t>
            </a:r>
            <a:endParaRPr lang="ja-JP" altLang="en-US" sz="2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2B27CC91-C432-44F8-8C26-04739D1A0D7D}" type="slidenum">
              <a:rPr lang="ja-JP" altLang="en-US" smtClean="0"/>
              <a:pPr/>
              <a:t>58</a:t>
            </a:fld>
            <a:endParaRPr lang="ja-JP" altLang="en-US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5084846" y="857422"/>
            <a:ext cx="2828925" cy="38933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5000"/>
              </a:lnSpc>
              <a:buNone/>
            </a:pPr>
            <a:r>
              <a:rPr lang="en-US" altLang="ja-JP" sz="2100" dirty="0">
                <a:latin typeface="Arial" panose="020B0604020202020204" pitchFamily="34" charset="0"/>
                <a:ea typeface="メイリオ" panose="020B0604030504040204" pitchFamily="50" charset="-128"/>
              </a:rPr>
              <a:t>Web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アプリに向く</a:t>
            </a:r>
            <a:endParaRPr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1120527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R </a:t>
            </a:r>
            <a:r>
              <a:rPr lang="ja-JP" altLang="en-US" dirty="0"/>
              <a:t>プログラム見本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/>
              <a:t>x &lt;- 100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/>
              <a:t>if (x &gt; 20) {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/>
              <a:t>    print("big")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/>
              <a:t>} else {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/>
              <a:t>    print("small")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/>
              <a:t>}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/>
              <a:t>s &lt;- 0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/>
              <a:t>for (</a:t>
            </a:r>
            <a:r>
              <a:rPr lang="en-US" altLang="ja-JP" sz="2000" dirty="0" err="1"/>
              <a:t>i</a:t>
            </a:r>
            <a:r>
              <a:rPr lang="en-US" altLang="ja-JP" sz="2000" dirty="0"/>
              <a:t> in c(1,2,3,4,5)) {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/>
              <a:t>    s &lt;- s + </a:t>
            </a:r>
            <a:r>
              <a:rPr lang="en-US" altLang="ja-JP" sz="2000" dirty="0" err="1"/>
              <a:t>i</a:t>
            </a:r>
            <a:endParaRPr lang="en-US" altLang="ja-JP" sz="2000" dirty="0"/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/>
              <a:t>}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/>
              <a:t>print(s)</a:t>
            </a:r>
            <a:endParaRPr lang="ja-JP" altLang="en-US" sz="32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2B27CC91-C432-44F8-8C26-04739D1A0D7D}" type="slidenum">
              <a:rPr lang="ja-JP" altLang="en-US" smtClean="0"/>
              <a:pPr/>
              <a:t>59</a:t>
            </a:fld>
            <a:endParaRPr lang="ja-JP" altLang="en-US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4056146" y="859460"/>
            <a:ext cx="2828925" cy="38933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5000"/>
              </a:lnSpc>
              <a:buNone/>
            </a:pP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データ専門家向け</a:t>
            </a:r>
            <a:endParaRPr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9857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7892" y="347063"/>
            <a:ext cx="6565106" cy="38040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kumimoji="1" lang="ja-JP" altLang="en-US" sz="28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プログラム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487317" y="1010231"/>
            <a:ext cx="7976193" cy="247638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ja-JP" altLang="en-US" b="1" dirty="0">
                <a:solidFill>
                  <a:srgbClr val="C00000"/>
                </a:solidFill>
              </a:rPr>
              <a:t>コンピュータ</a:t>
            </a:r>
            <a:r>
              <a:rPr lang="ja-JP" altLang="en-US" dirty="0"/>
              <a:t>は，</a:t>
            </a:r>
            <a:r>
              <a:rPr lang="ja-JP" altLang="en-US" b="1" dirty="0">
                <a:solidFill>
                  <a:srgbClr val="C00000"/>
                </a:solidFill>
              </a:rPr>
              <a:t>プログラム</a:t>
            </a:r>
            <a:r>
              <a:rPr lang="ja-JP" altLang="en-US" dirty="0"/>
              <a:t>で動く</a:t>
            </a:r>
            <a:endParaRPr lang="en-US" altLang="ja-JP" dirty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dirty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r>
              <a:rPr lang="ja-JP" altLang="en-US" dirty="0">
                <a:latin typeface="Segoe UI" panose="020B0502040204020203" pitchFamily="34" charset="0"/>
              </a:rPr>
              <a:t>プログラムを設計，制作することはクリエイティブである</a:t>
            </a:r>
            <a:endParaRPr lang="en-US" altLang="ja-JP" dirty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6</a:t>
            </a:fld>
            <a:endParaRPr kumimoji="1" lang="ja-JP" altLang="en-US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6322220" y="3299508"/>
            <a:ext cx="1459079" cy="1754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13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68689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Octave </a:t>
            </a:r>
            <a:r>
              <a:rPr lang="ja-JP" altLang="en-US" dirty="0"/>
              <a:t>プログラム見本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/>
              <a:t>x = 100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/>
              <a:t>if (x &gt; 20)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/>
              <a:t>  </a:t>
            </a:r>
            <a:r>
              <a:rPr lang="en-US" altLang="ja-JP" sz="2000" dirty="0" err="1"/>
              <a:t>printf</a:t>
            </a:r>
            <a:r>
              <a:rPr lang="en-US" altLang="ja-JP" sz="2000" dirty="0"/>
              <a:t>("big\n")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/>
              <a:t>else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/>
              <a:t>  </a:t>
            </a:r>
            <a:r>
              <a:rPr lang="en-US" altLang="ja-JP" sz="2000" dirty="0" err="1"/>
              <a:t>printf</a:t>
            </a:r>
            <a:r>
              <a:rPr lang="en-US" altLang="ja-JP" sz="2000" dirty="0"/>
              <a:t>("small\n")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 err="1"/>
              <a:t>endif</a:t>
            </a:r>
            <a:endParaRPr lang="en-US" altLang="ja-JP" sz="2000" dirty="0"/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/>
              <a:t>s = 0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/>
              <a:t>for </a:t>
            </a:r>
            <a:r>
              <a:rPr lang="en-US" altLang="ja-JP" sz="2000" dirty="0" err="1"/>
              <a:t>i</a:t>
            </a:r>
            <a:r>
              <a:rPr lang="en-US" altLang="ja-JP" sz="2000" dirty="0"/>
              <a:t> = [1 2 3 4 5]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/>
              <a:t>  s = s + </a:t>
            </a:r>
            <a:r>
              <a:rPr lang="en-US" altLang="ja-JP" sz="2000" dirty="0" err="1"/>
              <a:t>i</a:t>
            </a:r>
            <a:endParaRPr lang="en-US" altLang="ja-JP" sz="2000" dirty="0"/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 err="1"/>
              <a:t>endfor</a:t>
            </a:r>
            <a:endParaRPr lang="en-US" altLang="ja-JP" sz="2000" dirty="0"/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 err="1"/>
              <a:t>printf</a:t>
            </a:r>
            <a:r>
              <a:rPr lang="en-US" altLang="ja-JP" sz="2000" dirty="0"/>
              <a:t>("%d", s)</a:t>
            </a:r>
            <a:endParaRPr lang="ja-JP" altLang="en-US" sz="32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2B27CC91-C432-44F8-8C26-04739D1A0D7D}" type="slidenum">
              <a:rPr lang="ja-JP" altLang="en-US" smtClean="0"/>
              <a:pPr/>
              <a:t>60</a:t>
            </a:fld>
            <a:endParaRPr lang="ja-JP" altLang="en-US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3697541" y="846253"/>
            <a:ext cx="3403159" cy="88595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5000"/>
              </a:lnSpc>
              <a:buNone/>
            </a:pP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行列計算，信号処理など</a:t>
            </a:r>
            <a:endParaRPr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lnSpc>
                <a:spcPct val="85000"/>
              </a:lnSpc>
              <a:buNone/>
            </a:pP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に向く</a:t>
            </a:r>
            <a:endParaRPr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869061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Scheme </a:t>
            </a:r>
            <a:r>
              <a:rPr lang="ja-JP" altLang="en-US" dirty="0"/>
              <a:t>プログラム見本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/>
              <a:t>(define (decide x)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/>
              <a:t>    (</a:t>
            </a:r>
            <a:r>
              <a:rPr lang="en-US" altLang="ja-JP" sz="2000" b="1" dirty="0" err="1">
                <a:solidFill>
                  <a:srgbClr val="C00000"/>
                </a:solidFill>
              </a:rPr>
              <a:t>cond</a:t>
            </a:r>
            <a:endParaRPr lang="en-US" altLang="ja-JP" sz="2000" b="1" dirty="0">
              <a:solidFill>
                <a:srgbClr val="C00000"/>
              </a:solidFill>
            </a:endParaRP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/>
              <a:t>        ((&gt; x 20) "big")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/>
              <a:t>        (else "small")))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/>
              <a:t>(define (sum n)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/>
              <a:t>    (</a:t>
            </a:r>
            <a:r>
              <a:rPr lang="en-US" altLang="ja-JP" sz="2000" dirty="0" err="1"/>
              <a:t>cond</a:t>
            </a:r>
            <a:endParaRPr lang="en-US" altLang="ja-JP" sz="2000" dirty="0"/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/>
              <a:t>        ((= n 0) 0)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/>
              <a:t>        (else (+ (sum (- n 1)) n))))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/>
              <a:t>(begin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/>
              <a:t>    (print (decide 100))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/>
              <a:t>    (print (sum 5)))</a:t>
            </a:r>
          </a:p>
          <a:p>
            <a:pPr marL="0" indent="0">
              <a:lnSpc>
                <a:spcPct val="86000"/>
              </a:lnSpc>
              <a:buNone/>
            </a:pPr>
            <a:endParaRPr lang="en-US" altLang="ja-JP" sz="2000" dirty="0"/>
          </a:p>
          <a:p>
            <a:pPr marL="0" indent="0">
              <a:lnSpc>
                <a:spcPct val="86000"/>
              </a:lnSpc>
              <a:buNone/>
            </a:pPr>
            <a:endParaRPr lang="en-US" altLang="ja-JP" sz="2000" dirty="0"/>
          </a:p>
          <a:p>
            <a:pPr marL="0" indent="0">
              <a:lnSpc>
                <a:spcPct val="86000"/>
              </a:lnSpc>
              <a:buNone/>
            </a:pPr>
            <a:endParaRPr lang="ja-JP" altLang="en-US" sz="2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2B27CC91-C432-44F8-8C26-04739D1A0D7D}" type="slidenum">
              <a:rPr lang="ja-JP" altLang="en-US" smtClean="0"/>
              <a:pPr/>
              <a:t>61</a:t>
            </a:fld>
            <a:endParaRPr lang="ja-JP" altLang="en-US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3697541" y="846253"/>
            <a:ext cx="3403159" cy="88595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5000"/>
              </a:lnSpc>
              <a:buNone/>
            </a:pP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関数型言語</a:t>
            </a:r>
            <a:endParaRPr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741548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1-7 </a:t>
            </a:r>
            <a:r>
              <a:rPr lang="ja-JP" altLang="en-US" dirty="0"/>
              <a:t>この授業の全体計画</a:t>
            </a:r>
          </a:p>
        </p:txBody>
      </p:sp>
      <p:sp>
        <p:nvSpPr>
          <p:cNvPr id="15" name="字幕 14">
            <a:extLst>
              <a:ext uri="{FF2B5EF4-FFF2-40B4-BE49-F238E27FC236}">
                <a16:creationId xmlns:a16="http://schemas.microsoft.com/office/drawing/2014/main" id="{65E07C63-201C-432C-8668-3F219BF62E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62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394998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この授業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ja-JP" altLang="en-US" b="1" dirty="0">
                <a:solidFill>
                  <a:srgbClr val="C00000"/>
                </a:solidFill>
              </a:rPr>
              <a:t>プログラム</a:t>
            </a:r>
            <a:r>
              <a:rPr lang="ja-JP" altLang="en-US" dirty="0"/>
              <a:t>に上達するとよいことがたくさんある</a:t>
            </a:r>
            <a:endParaRPr lang="en-US" altLang="ja-JP" dirty="0"/>
          </a:p>
          <a:p>
            <a:pPr marL="0" indent="0">
              <a:spcBef>
                <a:spcPts val="0"/>
              </a:spcBef>
              <a:buNone/>
            </a:pPr>
            <a:endParaRPr lang="en-US" altLang="ja-JP" b="1" dirty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</a:pPr>
            <a:r>
              <a:rPr lang="ja-JP" altLang="en-US" dirty="0"/>
              <a:t>この授業では，</a:t>
            </a:r>
            <a:r>
              <a:rPr lang="ja-JP" altLang="en-US" b="1" dirty="0">
                <a:solidFill>
                  <a:srgbClr val="C00000"/>
                </a:solidFill>
              </a:rPr>
              <a:t>プログラミング</a:t>
            </a:r>
            <a:r>
              <a:rPr lang="ja-JP" altLang="en-US" dirty="0"/>
              <a:t>に関する基礎，大切なことを学ぶ．</a:t>
            </a:r>
            <a:endParaRPr lang="en-US" altLang="ja-JP" dirty="0"/>
          </a:p>
          <a:p>
            <a:pPr>
              <a:spcBef>
                <a:spcPts val="0"/>
              </a:spcBef>
            </a:pPr>
            <a:endParaRPr lang="en-US" altLang="ja-JP" dirty="0">
              <a:solidFill>
                <a:srgbClr val="C00000"/>
              </a:solidFill>
            </a:endParaRPr>
          </a:p>
          <a:p>
            <a:r>
              <a:rPr lang="ja-JP" altLang="en-US" b="1" dirty="0">
                <a:solidFill>
                  <a:srgbClr val="C00000"/>
                </a:solidFill>
              </a:rPr>
              <a:t>プログラミング</a:t>
            </a:r>
            <a:r>
              <a:rPr lang="ja-JP" altLang="en-US" dirty="0"/>
              <a:t>の初心者を対象</a:t>
            </a:r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63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9215922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この授業の</a:t>
            </a:r>
            <a:br>
              <a:rPr lang="en-US" altLang="ja-JP" dirty="0"/>
            </a:br>
            <a:r>
              <a:rPr lang="ja-JP" altLang="en-US" dirty="0"/>
              <a:t>主な内容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64</a:t>
            </a:fld>
            <a:endParaRPr lang="ja-JP" altLang="en-US"/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EDBAC463-6015-4CC4-A456-7C1C00917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2233" y="539695"/>
            <a:ext cx="4479334" cy="271130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noAutofit/>
          </a:bodyPr>
          <a:lstStyle/>
          <a:p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オブジェクト</a:t>
            </a:r>
            <a:endParaRPr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メソッド</a:t>
            </a:r>
            <a:endParaRPr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データの種類</a:t>
            </a:r>
            <a:endParaRPr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クラス</a:t>
            </a:r>
            <a:endParaRPr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配列</a:t>
            </a:r>
            <a:endParaRPr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条件分岐，繰り返し</a:t>
            </a:r>
            <a:endParaRPr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0A5EF67-45B4-4309-9D95-761E29391821}"/>
              </a:ext>
            </a:extLst>
          </p:cNvPr>
          <p:cNvSpPr txBox="1"/>
          <p:nvPr/>
        </p:nvSpPr>
        <p:spPr>
          <a:xfrm>
            <a:off x="5570496" y="85870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入門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6079E72-6FE2-4972-A355-808F7A0CB283}"/>
              </a:ext>
            </a:extLst>
          </p:cNvPr>
          <p:cNvSpPr txBox="1"/>
          <p:nvPr/>
        </p:nvSpPr>
        <p:spPr>
          <a:xfrm>
            <a:off x="5570495" y="3327723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発展</a:t>
            </a:r>
          </a:p>
        </p:txBody>
      </p:sp>
      <p:sp>
        <p:nvSpPr>
          <p:cNvPr id="9" name="コンテンツ プレースホルダー 6">
            <a:extLst>
              <a:ext uri="{FF2B5EF4-FFF2-40B4-BE49-F238E27FC236}">
                <a16:creationId xmlns:a16="http://schemas.microsoft.com/office/drawing/2014/main" id="{465D7868-5175-4305-AF1B-DAA9F42463A8}"/>
              </a:ext>
            </a:extLst>
          </p:cNvPr>
          <p:cNvSpPr txBox="1">
            <a:spLocks/>
          </p:cNvSpPr>
          <p:nvPr/>
        </p:nvSpPr>
        <p:spPr>
          <a:xfrm>
            <a:off x="3831516" y="3829296"/>
            <a:ext cx="4479334" cy="271130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800" b="1" dirty="0"/>
              <a:t>バグのないプログラム</a:t>
            </a:r>
            <a:r>
              <a:rPr lang="ja-JP" altLang="en-US" sz="2800" dirty="0"/>
              <a:t>を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作成するのに役立つ実践</a:t>
            </a:r>
            <a:endParaRPr lang="en-US" altLang="ja-JP" sz="2800" dirty="0"/>
          </a:p>
          <a:p>
            <a:r>
              <a:rPr lang="ja-JP" altLang="en-US" sz="2800" b="1" dirty="0"/>
              <a:t>プログラムの設計法</a:t>
            </a:r>
            <a:endParaRPr lang="en-US" altLang="ja-JP" sz="2800" b="1" dirty="0"/>
          </a:p>
          <a:p>
            <a:r>
              <a:rPr lang="ja-JP" altLang="en-US" sz="2800" dirty="0"/>
              <a:t>プログラムでできる</a:t>
            </a:r>
            <a:r>
              <a:rPr lang="ja-JP" altLang="en-US" sz="2800" b="1" dirty="0"/>
              <a:t>種々</a:t>
            </a:r>
            <a:endParaRPr lang="en-US" altLang="ja-JP" sz="2800" b="1" dirty="0"/>
          </a:p>
          <a:p>
            <a:pPr marL="0" indent="0">
              <a:buNone/>
            </a:pPr>
            <a:r>
              <a:rPr lang="ja-JP" altLang="en-US" sz="2800" b="1" dirty="0"/>
              <a:t>の機能</a:t>
            </a:r>
            <a:r>
              <a:rPr lang="ja-JP" altLang="en-US" sz="2800" dirty="0"/>
              <a:t>（タイマー，グラ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フィックスなど）</a:t>
            </a:r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184627399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334986-D45B-4CDB-BE82-8C4998464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関連</a:t>
            </a:r>
            <a:r>
              <a:rPr lang="ja-JP" altLang="en-US" dirty="0"/>
              <a:t>ページ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1DE0C9-830C-4DC0-BB92-703530C92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691498"/>
            <a:ext cx="8742642" cy="5333166"/>
          </a:xfrm>
        </p:spPr>
        <p:txBody>
          <a:bodyPr>
            <a:noAutofit/>
          </a:bodyPr>
          <a:lstStyle/>
          <a:p>
            <a:r>
              <a:rPr lang="en-US" altLang="ja-JP" sz="2400" b="1" dirty="0"/>
              <a:t>Java </a:t>
            </a:r>
            <a:r>
              <a:rPr lang="ja-JP" altLang="en-US" sz="2400" b="1" dirty="0"/>
              <a:t>プログラミング入門</a:t>
            </a: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dirty="0"/>
              <a:t>GDB online</a:t>
            </a:r>
            <a:r>
              <a:rPr lang="ja-JP" altLang="en-US" sz="2400" dirty="0"/>
              <a:t> を使用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>
                <a:hlinkClick r:id="rId2"/>
              </a:rPr>
              <a:t>https://</a:t>
            </a:r>
            <a:r>
              <a:rPr lang="en-US" altLang="ja-JP" sz="2400" dirty="0" err="1">
                <a:hlinkClick r:id="rId2"/>
              </a:rPr>
              <a:t>www.kkaneko.jp</a:t>
            </a:r>
            <a:r>
              <a:rPr lang="en-US" altLang="ja-JP" sz="2400" dirty="0">
                <a:hlinkClick r:id="rId2"/>
              </a:rPr>
              <a:t>/pro/</a:t>
            </a:r>
            <a:r>
              <a:rPr lang="en-US" altLang="ja-JP" sz="2400" dirty="0" err="1">
                <a:hlinkClick r:id="rId2"/>
              </a:rPr>
              <a:t>ji</a:t>
            </a:r>
            <a:r>
              <a:rPr lang="en-US" altLang="ja-JP" sz="2400" dirty="0">
                <a:hlinkClick r:id="rId2"/>
              </a:rPr>
              <a:t>/</a:t>
            </a:r>
            <a:r>
              <a:rPr lang="en-US" altLang="ja-JP" sz="2400" dirty="0" err="1">
                <a:hlinkClick r:id="rId2"/>
              </a:rPr>
              <a:t>index.html</a:t>
            </a:r>
            <a:endParaRPr lang="en-US" altLang="ja-JP" sz="2400" b="1" dirty="0"/>
          </a:p>
          <a:p>
            <a:r>
              <a:rPr lang="en-US" altLang="ja-JP" sz="2400" b="1" dirty="0"/>
              <a:t>Java </a:t>
            </a:r>
            <a:r>
              <a:rPr lang="ja-JP" altLang="en-US" sz="2400" b="1" dirty="0"/>
              <a:t>の基本</a:t>
            </a: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dirty="0"/>
              <a:t>Java Tutor, GDB online</a:t>
            </a:r>
            <a:r>
              <a:rPr lang="ja-JP" altLang="en-US" sz="2400" dirty="0"/>
              <a:t> を使用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>
                <a:hlinkClick r:id="rId3"/>
              </a:rPr>
              <a:t>https://</a:t>
            </a:r>
            <a:r>
              <a:rPr lang="en-US" altLang="ja-JP" sz="2400" dirty="0" err="1">
                <a:hlinkClick r:id="rId3"/>
              </a:rPr>
              <a:t>www.kkaneko.jp</a:t>
            </a:r>
            <a:r>
              <a:rPr lang="en-US" altLang="ja-JP" sz="2400" dirty="0">
                <a:hlinkClick r:id="rId3"/>
              </a:rPr>
              <a:t>/pro/pi/</a:t>
            </a:r>
            <a:r>
              <a:rPr lang="en-US" altLang="ja-JP" sz="2400" dirty="0" err="1">
                <a:hlinkClick r:id="rId3"/>
              </a:rPr>
              <a:t>index.html</a:t>
            </a:r>
            <a:endParaRPr lang="en-US" altLang="ja-JP" sz="2400" dirty="0"/>
          </a:p>
          <a:p>
            <a:r>
              <a:rPr lang="en-US" altLang="ja-JP" sz="2400" b="1" dirty="0"/>
              <a:t>Java </a:t>
            </a:r>
            <a:r>
              <a:rPr lang="ja-JP" altLang="en-US" sz="2400" b="1" dirty="0"/>
              <a:t>プログラム例</a:t>
            </a: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dirty="0">
                <a:hlinkClick r:id="rId4"/>
              </a:rPr>
              <a:t>https://www.kkaneko.jp/pro/java/index.html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7942EC-4696-4A8A-9FA2-4B1323E8D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3753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7892" y="347063"/>
            <a:ext cx="6565106" cy="380405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kumimoji="1" lang="ja-JP" altLang="en-US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① さまざまなアプリ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726550" y="5789566"/>
            <a:ext cx="7976193" cy="627183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ja-JP" altLang="en-US" b="1" dirty="0">
                <a:solidFill>
                  <a:srgbClr val="C0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アプリ</a:t>
            </a:r>
            <a:r>
              <a:rPr lang="ja-JP" altLang="en-US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では，</a:t>
            </a:r>
            <a:r>
              <a:rPr lang="ja-JP" altLang="en-US" b="1" dirty="0">
                <a:solidFill>
                  <a:srgbClr val="C0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プログラム</a:t>
            </a:r>
            <a:r>
              <a:rPr lang="ja-JP" altLang="en-US" dirty="0">
                <a:latin typeface="Segoe UI" panose="020B0502040204020203" pitchFamily="34" charset="0"/>
              </a:rPr>
              <a:t>が動いている</a:t>
            </a:r>
            <a:endParaRPr lang="en-US" altLang="ja-JP" dirty="0">
              <a:latin typeface="Segoe UI" panose="020B0502040204020203" pitchFamily="34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7</a:t>
            </a:fld>
            <a:endParaRPr kumimoji="1" lang="ja-JP" altLang="en-US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6322220" y="3299508"/>
            <a:ext cx="1459079" cy="1754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B76304A-C28A-4AA9-8E33-2062C438C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92" y="1813183"/>
            <a:ext cx="3513112" cy="2078334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F020AA2-EE2B-4EE9-B4E3-385754C02F2D}"/>
              </a:ext>
            </a:extLst>
          </p:cNvPr>
          <p:cNvSpPr txBox="1"/>
          <p:nvPr/>
        </p:nvSpPr>
        <p:spPr>
          <a:xfrm>
            <a:off x="1167018" y="4146698"/>
            <a:ext cx="2063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Web </a:t>
            </a:r>
            <a:r>
              <a:rPr kumimoji="1" lang="ja-JP" altLang="en-US" sz="2400" dirty="0"/>
              <a:t>ブラウザ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52B10B5-3FBD-4F07-B07F-5272775A0D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646" y="1124182"/>
            <a:ext cx="3707584" cy="3002669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AB8193F-E161-4015-BEE8-44E8CDA2FB72}"/>
              </a:ext>
            </a:extLst>
          </p:cNvPr>
          <p:cNvSpPr txBox="1"/>
          <p:nvPr/>
        </p:nvSpPr>
        <p:spPr>
          <a:xfrm>
            <a:off x="4475557" y="4331364"/>
            <a:ext cx="41857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/>
              <a:t>ワープロ</a:t>
            </a:r>
            <a:endParaRPr kumimoji="1" lang="en-US" altLang="ja-JP" sz="2400" dirty="0"/>
          </a:p>
          <a:p>
            <a:pPr algn="ctr"/>
            <a:r>
              <a:rPr kumimoji="1" lang="ja-JP" altLang="en-US" sz="2400" dirty="0"/>
              <a:t>（マイクロソフト・ワード）</a:t>
            </a:r>
          </a:p>
        </p:txBody>
      </p:sp>
    </p:spTree>
    <p:extLst>
      <p:ext uri="{BB962C8B-B14F-4D97-AF65-F5344CB8AC3E}">
        <p14:creationId xmlns:p14="http://schemas.microsoft.com/office/powerpoint/2010/main" val="3651340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C0F79B-DB6D-46C3-A098-7DCFB2BC6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②　コンピュータを細かくコントロール</a:t>
            </a:r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66B5F763-05FE-4EAA-891B-DA257D47F2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7" y="1539144"/>
            <a:ext cx="5007232" cy="3438702"/>
          </a:xfr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E2C25C3-1718-41B2-8A8D-9DFA4B81B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BACAC3E-37B4-44A5-8E2F-31F406C6372C}"/>
              </a:ext>
            </a:extLst>
          </p:cNvPr>
          <p:cNvSpPr txBox="1"/>
          <p:nvPr/>
        </p:nvSpPr>
        <p:spPr>
          <a:xfrm>
            <a:off x="5259273" y="2104333"/>
            <a:ext cx="387798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人工知能のプログラム</a:t>
            </a:r>
            <a:endParaRPr kumimoji="1" lang="en-US" altLang="ja-JP" sz="2400" dirty="0"/>
          </a:p>
          <a:p>
            <a:r>
              <a:rPr kumimoji="1" lang="ja-JP" altLang="en-US" sz="2400" dirty="0"/>
              <a:t>（</a:t>
            </a:r>
            <a:r>
              <a:rPr kumimoji="1" lang="en-US" altLang="ja-JP" sz="2400" dirty="0"/>
              <a:t>Python </a:t>
            </a:r>
            <a:r>
              <a:rPr kumimoji="1" lang="ja-JP" altLang="en-US" sz="2400" dirty="0"/>
              <a:t>言語）</a:t>
            </a:r>
            <a:endParaRPr kumimoji="1" lang="en-US" altLang="ja-JP" sz="2400" dirty="0"/>
          </a:p>
          <a:p>
            <a:endParaRPr kumimoji="1" lang="en-US" altLang="ja-JP" sz="2400" dirty="0"/>
          </a:p>
          <a:p>
            <a:r>
              <a:rPr kumimoji="1" lang="ja-JP" altLang="en-US" sz="2400" dirty="0"/>
              <a:t>ニューラルネットワークを</a:t>
            </a:r>
            <a:endParaRPr kumimoji="1" lang="en-US" altLang="ja-JP" sz="2400" dirty="0"/>
          </a:p>
          <a:p>
            <a:r>
              <a:rPr kumimoji="1" lang="ja-JP" altLang="en-US" sz="2400" dirty="0"/>
              <a:t>作成している</a:t>
            </a:r>
            <a:endParaRPr kumimoji="1"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2252799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C0F79B-DB6D-46C3-A098-7DCFB2BC6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994015"/>
          </a:xfrm>
        </p:spPr>
        <p:txBody>
          <a:bodyPr>
            <a:normAutofit/>
          </a:bodyPr>
          <a:lstStyle/>
          <a:p>
            <a:r>
              <a:rPr lang="ja-JP" altLang="en-US" dirty="0"/>
              <a:t>③</a:t>
            </a:r>
            <a:r>
              <a:rPr kumimoji="1" lang="ja-JP" altLang="en-US" dirty="0"/>
              <a:t>　コンピュータどうしがつながるときも</a:t>
            </a:r>
            <a:br>
              <a:rPr kumimoji="1" lang="en-US" altLang="ja-JP" dirty="0"/>
            </a:br>
            <a:r>
              <a:rPr kumimoji="1" lang="ja-JP" altLang="en-US" dirty="0"/>
              <a:t>プログラムが必要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E2C25C3-1718-41B2-8A8D-9DFA4B81B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31" name="テキスト ボックス 27">
            <a:extLst>
              <a:ext uri="{FF2B5EF4-FFF2-40B4-BE49-F238E27FC236}">
                <a16:creationId xmlns:a16="http://schemas.microsoft.com/office/drawing/2014/main" id="{2458F1AF-E419-4B8F-9B70-BEA83F433F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363" y="2883182"/>
            <a:ext cx="8771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利用者</a:t>
            </a:r>
            <a:endParaRPr lang="en-US" altLang="ja-JP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5" name="Rectangle 30">
            <a:extLst>
              <a:ext uri="{FF2B5EF4-FFF2-40B4-BE49-F238E27FC236}">
                <a16:creationId xmlns:a16="http://schemas.microsoft.com/office/drawing/2014/main" id="{8515C27C-3A31-4F50-9CC3-6644A673E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8688" y="2664822"/>
            <a:ext cx="3318272" cy="19871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180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36" name="Text Box 31">
            <a:extLst>
              <a:ext uri="{FF2B5EF4-FFF2-40B4-BE49-F238E27FC236}">
                <a16:creationId xmlns:a16="http://schemas.microsoft.com/office/drawing/2014/main" id="{3587AD63-F07B-4F88-9C0C-8FCF6CF3C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9339" y="3415933"/>
            <a:ext cx="1569660" cy="348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 dirty="0">
                <a:solidFill>
                  <a:schemeClr val="tx1"/>
                </a:solidFill>
                <a:latin typeface="Calibri Light" panose="020F0302020204030204" pitchFamily="34" charset="0"/>
              </a:rPr>
              <a:t>コンピュータ</a:t>
            </a:r>
          </a:p>
        </p:txBody>
      </p:sp>
      <p:sp>
        <p:nvSpPr>
          <p:cNvPr id="38" name="テキスト ボックス 27">
            <a:extLst>
              <a:ext uri="{FF2B5EF4-FFF2-40B4-BE49-F238E27FC236}">
                <a16:creationId xmlns:a16="http://schemas.microsoft.com/office/drawing/2014/main" id="{E0BA8BF8-EBC2-48F5-85EB-B79F507D06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208" y="3945100"/>
            <a:ext cx="8771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利用者</a:t>
            </a:r>
            <a:endParaRPr lang="en-US" altLang="ja-JP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9" name="テキスト ボックス 27">
            <a:extLst>
              <a:ext uri="{FF2B5EF4-FFF2-40B4-BE49-F238E27FC236}">
                <a16:creationId xmlns:a16="http://schemas.microsoft.com/office/drawing/2014/main" id="{3AC03201-D812-49E3-94F7-02F4CF4A9B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548" y="4022307"/>
            <a:ext cx="8771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chemeClr val="tx1"/>
                </a:solidFill>
                <a:latin typeface="Calibri" panose="020F0502020204030204" pitchFamily="34" charset="0"/>
              </a:rPr>
              <a:t>利用者</a:t>
            </a:r>
            <a:endParaRPr lang="en-US" altLang="ja-JP" sz="1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1" name="Line 38">
            <a:extLst>
              <a:ext uri="{FF2B5EF4-FFF2-40B4-BE49-F238E27FC236}">
                <a16:creationId xmlns:a16="http://schemas.microsoft.com/office/drawing/2014/main" id="{4D018FEA-E320-40C0-91AD-CAB117E3E6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45291" y="2848177"/>
            <a:ext cx="865584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ja-JP" altLang="en-US"/>
          </a:p>
        </p:txBody>
      </p:sp>
      <p:sp>
        <p:nvSpPr>
          <p:cNvPr id="42" name="Line 39">
            <a:extLst>
              <a:ext uri="{FF2B5EF4-FFF2-40B4-BE49-F238E27FC236}">
                <a16:creationId xmlns:a16="http://schemas.microsoft.com/office/drawing/2014/main" id="{0404A3E3-14D2-4D6A-8AF4-6AC89F0CE7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63126" y="3148216"/>
            <a:ext cx="1079897" cy="79176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ja-JP" altLang="en-US"/>
          </a:p>
        </p:txBody>
      </p:sp>
      <p:sp>
        <p:nvSpPr>
          <p:cNvPr id="43" name="Line 40">
            <a:extLst>
              <a:ext uri="{FF2B5EF4-FFF2-40B4-BE49-F238E27FC236}">
                <a16:creationId xmlns:a16="http://schemas.microsoft.com/office/drawing/2014/main" id="{6A0549FE-0475-4139-8DA5-9EDEB3DED73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10875" y="3354192"/>
            <a:ext cx="210741" cy="6143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ja-JP" altLang="en-US"/>
          </a:p>
        </p:txBody>
      </p:sp>
      <p:sp>
        <p:nvSpPr>
          <p:cNvPr id="44" name="Line 42">
            <a:extLst>
              <a:ext uri="{FF2B5EF4-FFF2-40B4-BE49-F238E27FC236}">
                <a16:creationId xmlns:a16="http://schemas.microsoft.com/office/drawing/2014/main" id="{313921FB-7E7C-43FC-975A-67BE04650DD2}"/>
              </a:ext>
            </a:extLst>
          </p:cNvPr>
          <p:cNvSpPr>
            <a:spLocks noChangeShapeType="1"/>
          </p:cNvSpPr>
          <p:nvPr/>
        </p:nvSpPr>
        <p:spPr bwMode="auto">
          <a:xfrm>
            <a:off x="3384782" y="2987481"/>
            <a:ext cx="783431" cy="16073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ja-JP" altLang="en-US"/>
          </a:p>
        </p:txBody>
      </p:sp>
      <p:sp>
        <p:nvSpPr>
          <p:cNvPr id="45" name="テキスト ボックス 5">
            <a:extLst>
              <a:ext uri="{FF2B5EF4-FFF2-40B4-BE49-F238E27FC236}">
                <a16:creationId xmlns:a16="http://schemas.microsoft.com/office/drawing/2014/main" id="{F83B4CBC-53DE-40E6-AF26-C98785311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6266" y="4865861"/>
            <a:ext cx="31854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1800" dirty="0">
                <a:solidFill>
                  <a:srgbClr val="800000"/>
                </a:solidFill>
                <a:latin typeface="Calibri" panose="020F0502020204030204" pitchFamily="34" charset="0"/>
              </a:rPr>
              <a:t>サーバ（サービスを提供する</a:t>
            </a:r>
            <a:endParaRPr lang="en-US" altLang="ja-JP" sz="1800" dirty="0">
              <a:solidFill>
                <a:srgbClr val="8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ja-JP" sz="1800" dirty="0">
                <a:solidFill>
                  <a:srgbClr val="800000"/>
                </a:solidFill>
                <a:latin typeface="Calibri" panose="020F0502020204030204" pitchFamily="34" charset="0"/>
              </a:rPr>
              <a:t>IT</a:t>
            </a:r>
            <a:r>
              <a:rPr lang="ja-JP" altLang="en-US" sz="1800" dirty="0">
                <a:solidFill>
                  <a:srgbClr val="800000"/>
                </a:solidFill>
                <a:latin typeface="Calibri" panose="020F0502020204030204" pitchFamily="34" charset="0"/>
              </a:rPr>
              <a:t>システム）</a:t>
            </a:r>
          </a:p>
        </p:txBody>
      </p:sp>
      <p:sp>
        <p:nvSpPr>
          <p:cNvPr id="47" name="Text Box 46">
            <a:extLst>
              <a:ext uri="{FF2B5EF4-FFF2-40B4-BE49-F238E27FC236}">
                <a16:creationId xmlns:a16="http://schemas.microsoft.com/office/drawing/2014/main" id="{188845FD-8344-43D4-A79F-6E19A0EC4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5403" y="2274142"/>
            <a:ext cx="1569660" cy="348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 dirty="0">
                <a:solidFill>
                  <a:schemeClr val="tx1"/>
                </a:solidFill>
                <a:latin typeface="Calibri Light" panose="020F0302020204030204" pitchFamily="34" charset="0"/>
              </a:rPr>
              <a:t>ネットワーク</a:t>
            </a:r>
          </a:p>
        </p:txBody>
      </p:sp>
      <p:sp>
        <p:nvSpPr>
          <p:cNvPr id="3" name="吹き出し: 四角形 2">
            <a:extLst>
              <a:ext uri="{FF2B5EF4-FFF2-40B4-BE49-F238E27FC236}">
                <a16:creationId xmlns:a16="http://schemas.microsoft.com/office/drawing/2014/main" id="{8F728076-BD7A-4E3D-BD02-63A64115D876}"/>
              </a:ext>
            </a:extLst>
          </p:cNvPr>
          <p:cNvSpPr/>
          <p:nvPr/>
        </p:nvSpPr>
        <p:spPr>
          <a:xfrm>
            <a:off x="6358999" y="1703397"/>
            <a:ext cx="1400338" cy="516888"/>
          </a:xfrm>
          <a:prstGeom prst="wedgeRectCallout">
            <a:avLst>
              <a:gd name="adj1" fmla="val -95087"/>
              <a:gd name="adj2" fmla="val 25962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Text Box 31">
            <a:extLst>
              <a:ext uri="{FF2B5EF4-FFF2-40B4-BE49-F238E27FC236}">
                <a16:creationId xmlns:a16="http://schemas.microsoft.com/office/drawing/2014/main" id="{0AD2BB76-9746-4646-B02C-DEB265AD0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9754" y="1820663"/>
            <a:ext cx="1338828" cy="348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 dirty="0">
                <a:solidFill>
                  <a:schemeClr val="tx1"/>
                </a:solidFill>
                <a:latin typeface="Calibri Light" panose="020F0302020204030204" pitchFamily="34" charset="0"/>
              </a:rPr>
              <a:t>プログラム</a:t>
            </a:r>
          </a:p>
        </p:txBody>
      </p:sp>
      <p:sp>
        <p:nvSpPr>
          <p:cNvPr id="24" name="吹き出し: 四角形 23">
            <a:extLst>
              <a:ext uri="{FF2B5EF4-FFF2-40B4-BE49-F238E27FC236}">
                <a16:creationId xmlns:a16="http://schemas.microsoft.com/office/drawing/2014/main" id="{DBB00F14-9967-482F-A618-0B1085A7D738}"/>
              </a:ext>
            </a:extLst>
          </p:cNvPr>
          <p:cNvSpPr/>
          <p:nvPr/>
        </p:nvSpPr>
        <p:spPr>
          <a:xfrm>
            <a:off x="1577251" y="1465114"/>
            <a:ext cx="1400338" cy="516888"/>
          </a:xfrm>
          <a:prstGeom prst="wedgeRectCallout">
            <a:avLst>
              <a:gd name="adj1" fmla="val -55535"/>
              <a:gd name="adj2" fmla="val 21615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吹き出し: 四角形 24">
            <a:extLst>
              <a:ext uri="{FF2B5EF4-FFF2-40B4-BE49-F238E27FC236}">
                <a16:creationId xmlns:a16="http://schemas.microsoft.com/office/drawing/2014/main" id="{50AD270C-A628-4F60-BB7A-A4CBFDBCE69F}"/>
              </a:ext>
            </a:extLst>
          </p:cNvPr>
          <p:cNvSpPr/>
          <p:nvPr/>
        </p:nvSpPr>
        <p:spPr>
          <a:xfrm>
            <a:off x="2535403" y="5460409"/>
            <a:ext cx="1400338" cy="516888"/>
          </a:xfrm>
          <a:prstGeom prst="wedgeRectCallout">
            <a:avLst>
              <a:gd name="adj1" fmla="val -67848"/>
              <a:gd name="adj2" fmla="val -28726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吹き出し: 四角形 25">
            <a:extLst>
              <a:ext uri="{FF2B5EF4-FFF2-40B4-BE49-F238E27FC236}">
                <a16:creationId xmlns:a16="http://schemas.microsoft.com/office/drawing/2014/main" id="{90E36115-0BFC-4AE6-A7B4-734A4D7A5669}"/>
              </a:ext>
            </a:extLst>
          </p:cNvPr>
          <p:cNvSpPr/>
          <p:nvPr/>
        </p:nvSpPr>
        <p:spPr>
          <a:xfrm>
            <a:off x="162788" y="5460409"/>
            <a:ext cx="1400338" cy="516888"/>
          </a:xfrm>
          <a:prstGeom prst="wedgeRectCallout">
            <a:avLst>
              <a:gd name="adj1" fmla="val 25063"/>
              <a:gd name="adj2" fmla="val -28625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Text Box 31">
            <a:extLst>
              <a:ext uri="{FF2B5EF4-FFF2-40B4-BE49-F238E27FC236}">
                <a16:creationId xmlns:a16="http://schemas.microsoft.com/office/drawing/2014/main" id="{A71D2230-596E-40B8-99F7-7B568F26B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6526" y="1591322"/>
            <a:ext cx="1338828" cy="348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 dirty="0">
                <a:solidFill>
                  <a:schemeClr val="tx1"/>
                </a:solidFill>
                <a:latin typeface="Calibri Light" panose="020F0302020204030204" pitchFamily="34" charset="0"/>
              </a:rPr>
              <a:t>プログラム</a:t>
            </a:r>
          </a:p>
        </p:txBody>
      </p:sp>
      <p:sp>
        <p:nvSpPr>
          <p:cNvPr id="29" name="Text Box 31">
            <a:extLst>
              <a:ext uri="{FF2B5EF4-FFF2-40B4-BE49-F238E27FC236}">
                <a16:creationId xmlns:a16="http://schemas.microsoft.com/office/drawing/2014/main" id="{96465AB8-CB23-48C2-B797-E173C1B3D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543" y="5589740"/>
            <a:ext cx="1338828" cy="348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 dirty="0">
                <a:solidFill>
                  <a:schemeClr val="tx1"/>
                </a:solidFill>
                <a:latin typeface="Calibri Light" panose="020F0302020204030204" pitchFamily="34" charset="0"/>
              </a:rPr>
              <a:t>プログラム</a:t>
            </a:r>
          </a:p>
        </p:txBody>
      </p:sp>
      <p:sp>
        <p:nvSpPr>
          <p:cNvPr id="33" name="Text Box 31">
            <a:extLst>
              <a:ext uri="{FF2B5EF4-FFF2-40B4-BE49-F238E27FC236}">
                <a16:creationId xmlns:a16="http://schemas.microsoft.com/office/drawing/2014/main" id="{E7EC8595-607B-480E-B924-23A10CB9F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6158" y="5553574"/>
            <a:ext cx="1338828" cy="348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 dirty="0">
                <a:solidFill>
                  <a:schemeClr val="tx1"/>
                </a:solidFill>
                <a:latin typeface="Calibri Light" panose="020F0302020204030204" pitchFamily="34" charset="0"/>
              </a:rPr>
              <a:t>プログラム</a:t>
            </a: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C393171A-256D-4C44-B7A7-1BE9CF6F4865}"/>
              </a:ext>
            </a:extLst>
          </p:cNvPr>
          <p:cNvSpPr/>
          <p:nvPr/>
        </p:nvSpPr>
        <p:spPr>
          <a:xfrm>
            <a:off x="2566158" y="2664822"/>
            <a:ext cx="850771" cy="7511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3846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1414</TotalTime>
  <Words>3561</Words>
  <Application>Microsoft Office PowerPoint</Application>
  <PresentationFormat>画面に合わせる (4:3)</PresentationFormat>
  <Paragraphs>634</Paragraphs>
  <Slides>65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65</vt:i4>
      </vt:variant>
    </vt:vector>
  </HeadingPairs>
  <TitlesOfParts>
    <vt:vector size="72" baseType="lpstr">
      <vt:lpstr>メイリオ</vt:lpstr>
      <vt:lpstr>游ゴシック</vt:lpstr>
      <vt:lpstr>Arial</vt:lpstr>
      <vt:lpstr>Calibri</vt:lpstr>
      <vt:lpstr>Calibri Light</vt:lpstr>
      <vt:lpstr>Segoe UI</vt:lpstr>
      <vt:lpstr>Office テーマ</vt:lpstr>
      <vt:lpstr>PowerPoint プレゼンテーション</vt:lpstr>
      <vt:lpstr>PowerPoint プレゼンテーション</vt:lpstr>
      <vt:lpstr>PowerPoint プレゼンテーション</vt:lpstr>
      <vt:lpstr>アウトライン</vt:lpstr>
      <vt:lpstr>1-1. プログラミング</vt:lpstr>
      <vt:lpstr>プログラム</vt:lpstr>
      <vt:lpstr>① さまざまなアプリ</vt:lpstr>
      <vt:lpstr>②　コンピュータを細かくコントロール</vt:lpstr>
      <vt:lpstr>③　コンピュータどうしがつながるときも プログラムが必要</vt:lpstr>
      <vt:lpstr>プログラミング (programming) </vt:lpstr>
      <vt:lpstr>ソースコード (source code)</vt:lpstr>
      <vt:lpstr>プログラムが役に立つ理由</vt:lpstr>
      <vt:lpstr>プログラミングで気を付けること</vt:lpstr>
      <vt:lpstr>1-2. Java プログラムの実行方法</vt:lpstr>
      <vt:lpstr>プラットフォームとは</vt:lpstr>
      <vt:lpstr>Java 言語の良さ</vt:lpstr>
      <vt:lpstr>Java 言語の特徴</vt:lpstr>
      <vt:lpstr>Java のプログラムを動かすには</vt:lpstr>
      <vt:lpstr>Java のプログラムのコンパイル（ビルド）と実行</vt:lpstr>
      <vt:lpstr>1-3. オンライン開発環境</vt:lpstr>
      <vt:lpstr>プログラム開発環境</vt:lpstr>
      <vt:lpstr>オンラインのプログラム開発環境</vt:lpstr>
      <vt:lpstr>プログラム作成ができるウエブサービス （オンラインの開発環境）の例 ①</vt:lpstr>
      <vt:lpstr>プログラム作成ができるウエブサービス （オンラインの開発環境）の例 ②</vt:lpstr>
      <vt:lpstr>プログラム作成ができるウエブサービス （オンラインの開発環境）の例 ③</vt:lpstr>
      <vt:lpstr>無料のオンラインサービス</vt:lpstr>
      <vt:lpstr>1-4. Java Tutor での Java プログラム実行</vt:lpstr>
      <vt:lpstr>PowerPoint プレゼンテーション</vt:lpstr>
      <vt:lpstr>Java Tutor の起動</vt:lpstr>
      <vt:lpstr>Java Tutor の編集画面</vt:lpstr>
      <vt:lpstr>Java Tutor でのプログラム実行手順</vt:lpstr>
      <vt:lpstr>Java Tutor 使用上の注意点①</vt:lpstr>
      <vt:lpstr>Java Tutor 使用上の注意点②</vt:lpstr>
      <vt:lpstr>1-5. GDB online での Java プログラム実行</vt:lpstr>
      <vt:lpstr>PowerPoint プレゼンテーション</vt:lpstr>
      <vt:lpstr>GDB online で Java を動かす手順</vt:lpstr>
      <vt:lpstr>PowerPoint プレゼンテーション</vt:lpstr>
      <vt:lpstr>PowerPoint プレゼンテーション</vt:lpstr>
      <vt:lpstr>PowerPoint プレゼンテーション</vt:lpstr>
      <vt:lpstr>1-5. 計算誤差</vt:lpstr>
      <vt:lpstr>コンピュータで「１÷３」 を求めると どうなると思いますか</vt:lpstr>
      <vt:lpstr>演習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1-6. さまざまなプログラミング言語</vt:lpstr>
      <vt:lpstr>プログラミングを学ぶときに気を付けること</vt:lpstr>
      <vt:lpstr>プログラミング言語は複数ある</vt:lpstr>
      <vt:lpstr>さまざまなプログラミング言語</vt:lpstr>
      <vt:lpstr>なぜプログラミング言語は たくさんあるのでしょうか？</vt:lpstr>
      <vt:lpstr>Python プログラム見本</vt:lpstr>
      <vt:lpstr>Java プログラム見本</vt:lpstr>
      <vt:lpstr>C プログラム見本</vt:lpstr>
      <vt:lpstr>JavaScript プログラム見本</vt:lpstr>
      <vt:lpstr>R プログラム見本</vt:lpstr>
      <vt:lpstr>Octave プログラム見本</vt:lpstr>
      <vt:lpstr>Scheme プログラム見本</vt:lpstr>
      <vt:lpstr>1-7 この授業の全体計画</vt:lpstr>
      <vt:lpstr>この授業</vt:lpstr>
      <vt:lpstr>この授業の 主な内容</vt:lpstr>
      <vt:lpstr>関連ページ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Python プログラミングを学ぶ</dc:title>
  <dc:creator>kaneko kunihiko</dc:creator>
  <cp:lastModifiedBy>金子　邦彦</cp:lastModifiedBy>
  <cp:revision>132</cp:revision>
  <dcterms:created xsi:type="dcterms:W3CDTF">2019-11-02T00:06:04Z</dcterms:created>
  <dcterms:modified xsi:type="dcterms:W3CDTF">2024-12-03T13:01:39Z</dcterms:modified>
</cp:coreProperties>
</file>