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947" r:id="rId2"/>
    <p:sldId id="271" r:id="rId3"/>
    <p:sldId id="1815" r:id="rId4"/>
    <p:sldId id="974" r:id="rId5"/>
    <p:sldId id="957" r:id="rId6"/>
    <p:sldId id="1771" r:id="rId7"/>
    <p:sldId id="850" r:id="rId8"/>
    <p:sldId id="1363" r:id="rId9"/>
    <p:sldId id="820" r:id="rId10"/>
    <p:sldId id="1340" r:id="rId11"/>
    <p:sldId id="1758" r:id="rId12"/>
    <p:sldId id="896" r:id="rId13"/>
    <p:sldId id="907" r:id="rId14"/>
    <p:sldId id="908" r:id="rId15"/>
    <p:sldId id="1385" r:id="rId16"/>
    <p:sldId id="1759" r:id="rId17"/>
    <p:sldId id="1350" r:id="rId18"/>
    <p:sldId id="910" r:id="rId19"/>
    <p:sldId id="774" r:id="rId20"/>
    <p:sldId id="775" r:id="rId21"/>
    <p:sldId id="851" r:id="rId22"/>
    <p:sldId id="815" r:id="rId23"/>
    <p:sldId id="817" r:id="rId24"/>
    <p:sldId id="819" r:id="rId25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601" autoAdjust="0"/>
    <p:restoredTop sz="94660"/>
  </p:normalViewPr>
  <p:slideViewPr>
    <p:cSldViewPr snapToGrid="0">
      <p:cViewPr varScale="1">
        <p:scale>
          <a:sx n="70" d="100"/>
          <a:sy n="70" d="100"/>
        </p:scale>
        <p:origin x="245" y="19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55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64EF8-74FE-40A1-902E-125A64E3EB0E}" type="datetimeFigureOut">
              <a:rPr kumimoji="1" lang="ja-JP" altLang="en-US" smtClean="0"/>
              <a:t>2023/7/18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223C1-63D0-4CA4-8D67-2118CF2CB8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2311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39270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FBDB-3FE1-4E23-8A3E-D23037547262}" type="datetime1">
              <a:rPr kumimoji="1" lang="ja-JP" altLang="en-US" smtClean="0"/>
              <a:t>2023/7/18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0792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2023/7/18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5038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2023/7/18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8172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7190-F4F2-435C-9433-79F7AB9E97BF}" type="datetime1">
              <a:rPr kumimoji="1" lang="ja-JP" altLang="en-US" smtClean="0"/>
              <a:t>2023/7/18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8162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BE731-6ED8-4A42-8A57-3C41D7584935}" type="datetime1">
              <a:rPr kumimoji="1" lang="ja-JP" altLang="en-US" smtClean="0"/>
              <a:t>2023/7/18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fld id="{E205D82C-95A1-431E-8E38-AA614A14CDC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D9445425-3AD1-45CB-BDD6-281EC62A9D6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22" y="90311"/>
            <a:ext cx="746942" cy="70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42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7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kaneko.jp/pro/pf/index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trinket.io/python/0fd59392c8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trinket.io/python/d60de93fb8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ythontutor.com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00955" y="344366"/>
            <a:ext cx="7772400" cy="2387600"/>
          </a:xfrm>
        </p:spPr>
        <p:txBody>
          <a:bodyPr>
            <a:noAutofit/>
          </a:bodyPr>
          <a:lstStyle/>
          <a:p>
            <a:r>
              <a:rPr lang="en-US" altLang="ja-JP" dirty="0"/>
              <a:t>pf-9. </a:t>
            </a:r>
            <a:r>
              <a:rPr lang="ja-JP" altLang="en-US" dirty="0"/>
              <a:t>関数呼び出し</a:t>
            </a:r>
          </a:p>
        </p:txBody>
      </p:sp>
      <p:sp>
        <p:nvSpPr>
          <p:cNvPr id="10" name="字幕 5">
            <a:extLst>
              <a:ext uri="{FF2B5EF4-FFF2-40B4-BE49-F238E27FC236}">
                <a16:creationId xmlns:a16="http://schemas.microsoft.com/office/drawing/2014/main" id="{C84E1CA8-AB97-4D64-AAA1-5B084FB857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8155" y="2824041"/>
            <a:ext cx="6858000" cy="1655762"/>
          </a:xfrm>
        </p:spPr>
        <p:txBody>
          <a:bodyPr>
            <a:noAutofit/>
          </a:bodyPr>
          <a:lstStyle/>
          <a:p>
            <a:r>
              <a:rPr lang="ja-JP" altLang="en-US" dirty="0"/>
              <a:t>（</a:t>
            </a:r>
            <a:r>
              <a:rPr lang="en-US" altLang="ja-JP" dirty="0"/>
              <a:t>Python </a:t>
            </a:r>
            <a:r>
              <a:rPr lang="ja-JP" altLang="en-US" dirty="0"/>
              <a:t>入門）</a:t>
            </a:r>
            <a:endParaRPr lang="en-US" altLang="ja-JP" dirty="0"/>
          </a:p>
          <a:p>
            <a:r>
              <a:rPr lang="en-US" altLang="ja-JP" dirty="0"/>
              <a:t>URL:</a:t>
            </a:r>
            <a:r>
              <a:rPr lang="ja-JP" altLang="en-US" dirty="0"/>
              <a:t> </a:t>
            </a:r>
            <a:r>
              <a:rPr lang="en-US" altLang="ja-JP" dirty="0">
                <a:hlinkClick r:id="rId3"/>
              </a:rPr>
              <a:t>https://www.kkaneko.jp/pro/pf/index.html</a:t>
            </a: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lvl="0"/>
            <a:fld id="{55940FB6-D91C-4C45-82A6-6C3F63B50793}" type="slidenum">
              <a:rPr lang="ja-JP" altLang="en-US" noProof="0" smtClean="0"/>
              <a:pPr lvl="0"/>
              <a:t>1</a:t>
            </a:fld>
            <a:endParaRPr lang="ja-JP" altLang="en-US" noProof="0" dirty="0"/>
          </a:p>
        </p:txBody>
      </p:sp>
      <p:sp>
        <p:nvSpPr>
          <p:cNvPr id="9" name="正方形/長方形 8"/>
          <p:cNvSpPr/>
          <p:nvPr/>
        </p:nvSpPr>
        <p:spPr>
          <a:xfrm>
            <a:off x="3875482" y="4869762"/>
            <a:ext cx="1415772" cy="46166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金子邦彦</a:t>
            </a:r>
          </a:p>
        </p:txBody>
      </p:sp>
      <p:pic>
        <p:nvPicPr>
          <p:cNvPr id="7" name="Picture 2" descr="https://mirrors.creativecommons.org/presskit/buttons/88x31/png/by-nc-sa.e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780" y="6105526"/>
            <a:ext cx="1433790" cy="50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図 4" descr="メガネをかけた男性&#10;&#10;自動的に生成された説明">
            <a:extLst>
              <a:ext uri="{FF2B5EF4-FFF2-40B4-BE49-F238E27FC236}">
                <a16:creationId xmlns:a16="http://schemas.microsoft.com/office/drawing/2014/main" id="{1C3B59FE-4A47-434A-A600-E43D38ADCC7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428" y="4610382"/>
            <a:ext cx="710957" cy="937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8151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D883FD7-1689-4E6D-988B-A2AE4EAC6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en-US" altLang="ja-JP" sz="2900" dirty="0"/>
              <a:t>Python Tutor </a:t>
            </a:r>
            <a:r>
              <a:rPr kumimoji="1" lang="ja-JP" altLang="en-US" sz="2900" dirty="0"/>
              <a:t>の編集画面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C062DD7-B1C0-4C1A-A775-15A9FF5B2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10</a:t>
            </a:fld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C7716B6D-FC6E-4BF2-94F9-E212FDE7C6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030" y="928582"/>
            <a:ext cx="8215803" cy="5427769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41742752-6D14-49F5-9646-04E077495255}"/>
              </a:ext>
            </a:extLst>
          </p:cNvPr>
          <p:cNvSpPr/>
          <p:nvPr/>
        </p:nvSpPr>
        <p:spPr>
          <a:xfrm>
            <a:off x="680572" y="1662113"/>
            <a:ext cx="5643309" cy="290132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BC565F1B-11C4-4CC6-9A59-B4B78C9EAE13}"/>
              </a:ext>
            </a:extLst>
          </p:cNvPr>
          <p:cNvSpPr/>
          <p:nvPr/>
        </p:nvSpPr>
        <p:spPr>
          <a:xfrm>
            <a:off x="491758" y="4627837"/>
            <a:ext cx="2034216" cy="46986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7CA0E6A1-389B-4B62-89A4-43D502BC527A}"/>
              </a:ext>
            </a:extLst>
          </p:cNvPr>
          <p:cNvSpPr/>
          <p:nvPr/>
        </p:nvSpPr>
        <p:spPr>
          <a:xfrm>
            <a:off x="1463786" y="1343940"/>
            <a:ext cx="1998551" cy="25377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1D266D6-E1B9-442E-B126-538562734117}"/>
              </a:ext>
            </a:extLst>
          </p:cNvPr>
          <p:cNvSpPr txBox="1"/>
          <p:nvPr/>
        </p:nvSpPr>
        <p:spPr>
          <a:xfrm>
            <a:off x="3502226" y="875970"/>
            <a:ext cx="3130985" cy="738664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endParaRPr kumimoji="1" lang="en-US" altLang="ja-JP" sz="2100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kumimoji="1" lang="ja-JP" altLang="en-US" sz="24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「</a:t>
            </a:r>
            <a:r>
              <a:rPr kumimoji="1" lang="en-US" altLang="ja-JP" sz="24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Python 3.6</a:t>
            </a:r>
            <a:r>
              <a:rPr kumimoji="1" lang="ja-JP" altLang="en-US" sz="24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」になっている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F21B77EF-BD23-47B8-AD4B-1378D304F558}"/>
              </a:ext>
            </a:extLst>
          </p:cNvPr>
          <p:cNvSpPr txBox="1"/>
          <p:nvPr/>
        </p:nvSpPr>
        <p:spPr>
          <a:xfrm>
            <a:off x="2655843" y="4658397"/>
            <a:ext cx="2608406" cy="41549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4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実行のためのボタン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DD2C9F3A-47A6-44BE-8AB4-4EBDAB3B6B4D}"/>
              </a:ext>
            </a:extLst>
          </p:cNvPr>
          <p:cNvSpPr txBox="1"/>
          <p:nvPr/>
        </p:nvSpPr>
        <p:spPr>
          <a:xfrm>
            <a:off x="491758" y="2538191"/>
            <a:ext cx="60324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エディタ</a:t>
            </a:r>
            <a:endParaRPr kumimoji="1" lang="en-US" altLang="ja-JP" sz="24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24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（プログラムを書き換えることができる）</a:t>
            </a:r>
          </a:p>
        </p:txBody>
      </p:sp>
    </p:spTree>
    <p:extLst>
      <p:ext uri="{BB962C8B-B14F-4D97-AF65-F5344CB8AC3E}">
        <p14:creationId xmlns:p14="http://schemas.microsoft.com/office/powerpoint/2010/main" val="1487302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C50F07C5-FB06-0A1B-074A-B52D193765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293" y="2877256"/>
            <a:ext cx="4717189" cy="2309060"/>
          </a:xfrm>
          <a:prstGeom prst="rect">
            <a:avLst/>
          </a:prstGeom>
        </p:spPr>
      </p:pic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5CC115E-177C-4A9A-B883-1E1A7F4972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4" y="585480"/>
            <a:ext cx="8822156" cy="6223534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altLang="ja-JP" sz="2400" b="1" dirty="0"/>
              <a:t>Python Tutor </a:t>
            </a:r>
            <a:r>
              <a:rPr lang="ja-JP" altLang="en-US" sz="2400" dirty="0"/>
              <a:t>は </a:t>
            </a:r>
            <a:r>
              <a:rPr lang="en-US" altLang="ja-JP" sz="2400" b="1" dirty="0"/>
              <a:t>Python </a:t>
            </a:r>
            <a:r>
              <a:rPr lang="ja-JP" altLang="en-US" sz="2400" b="1" dirty="0"/>
              <a:t>などのプログラムを書き実行できる</a:t>
            </a:r>
            <a:r>
              <a:rPr lang="ja-JP" altLang="en-US" sz="2400" dirty="0"/>
              <a:t>サイト．</a:t>
            </a:r>
            <a:r>
              <a:rPr lang="ja-JP" altLang="en-US" sz="2400" b="1" dirty="0"/>
              <a:t>ステップ実行</a:t>
            </a:r>
            <a:r>
              <a:rPr lang="ja-JP" altLang="en-US" sz="2400" dirty="0"/>
              <a:t>、</a:t>
            </a:r>
            <a:r>
              <a:rPr lang="ja-JP" altLang="en-US" sz="2400" b="1" dirty="0"/>
              <a:t>変数の値表示</a:t>
            </a:r>
            <a:r>
              <a:rPr lang="ja-JP" altLang="en-US" sz="2400" dirty="0"/>
              <a:t>などの機能がある。</a:t>
            </a:r>
            <a:endParaRPr lang="en-US" altLang="ja-JP" sz="2400" dirty="0"/>
          </a:p>
          <a:p>
            <a:r>
              <a:rPr lang="en-US" altLang="ja-JP" sz="2400" b="1" dirty="0"/>
              <a:t>Python Tutor</a:t>
            </a:r>
            <a:r>
              <a:rPr lang="ja-JP" altLang="en-US" sz="2400" dirty="0"/>
              <a:t>のウェブサイトにアクセス．「</a:t>
            </a:r>
            <a:r>
              <a:rPr lang="en-US" altLang="ja-JP" sz="2400" b="1" dirty="0"/>
              <a:t>Python</a:t>
            </a:r>
            <a:r>
              <a:rPr lang="ja-JP" altLang="en-US" sz="2400" dirty="0"/>
              <a:t>」を選択</a:t>
            </a:r>
            <a:r>
              <a:rPr lang="en-US" altLang="ja-JP" sz="2400" dirty="0"/>
              <a:t>https://www.pythontutor.com/</a:t>
            </a:r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1158A90F-92D6-4F03-8819-199DBCBC9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Python Tutor </a:t>
            </a:r>
            <a:r>
              <a:rPr kumimoji="1" lang="ja-JP" altLang="en-US" dirty="0"/>
              <a:t>でのプログラム実行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915B582-13F3-4F13-B0B0-2DF096846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C23A46CF-BB57-F763-CA0A-379D4E7AEFB7}"/>
              </a:ext>
            </a:extLst>
          </p:cNvPr>
          <p:cNvSpPr txBox="1"/>
          <p:nvPr/>
        </p:nvSpPr>
        <p:spPr>
          <a:xfrm>
            <a:off x="178883" y="5993570"/>
            <a:ext cx="35487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Visualize Execution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ボタン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7B96B45-96AC-A9E1-F385-37DFA7762F67}"/>
              </a:ext>
            </a:extLst>
          </p:cNvPr>
          <p:cNvSpPr txBox="1"/>
          <p:nvPr/>
        </p:nvSpPr>
        <p:spPr>
          <a:xfrm>
            <a:off x="2235" y="2920812"/>
            <a:ext cx="48013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dirty="0">
                <a:solidFill>
                  <a:srgbClr val="FF0000"/>
                </a:solidFill>
                <a:latin typeface="Calibri" panose="020F0502020204030204"/>
                <a:ea typeface="游ゴシック" panose="020B0400000000000000" pitchFamily="50" charset="-128"/>
              </a:rPr>
              <a:t>メイン画面で、プログラムを書く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63B75ABF-6D5A-A936-071C-2FBE7491C188}"/>
              </a:ext>
            </a:extLst>
          </p:cNvPr>
          <p:cNvSpPr txBox="1"/>
          <p:nvPr/>
        </p:nvSpPr>
        <p:spPr>
          <a:xfrm>
            <a:off x="4587510" y="5707916"/>
            <a:ext cx="37208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通常実行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: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Last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dirty="0">
                <a:solidFill>
                  <a:srgbClr val="FF0000"/>
                </a:solidFill>
                <a:latin typeface="Calibri" panose="020F0502020204030204"/>
                <a:ea typeface="游ゴシック" panose="020B0400000000000000" pitchFamily="50" charset="-128"/>
              </a:rPr>
              <a:t>ステップ実行</a:t>
            </a:r>
            <a:r>
              <a:rPr kumimoji="1" lang="en-US" altLang="ja-JP" sz="2400" dirty="0">
                <a:solidFill>
                  <a:srgbClr val="FF0000"/>
                </a:solidFill>
                <a:latin typeface="Calibri" panose="020F0502020204030204"/>
                <a:ea typeface="游ゴシック" panose="020B0400000000000000" pitchFamily="50" charset="-128"/>
              </a:rPr>
              <a:t>: </a:t>
            </a:r>
            <a:r>
              <a:rPr kumimoji="1" lang="ja-JP" altLang="en-US" sz="2400" dirty="0">
                <a:solidFill>
                  <a:srgbClr val="FF0000"/>
                </a:solidFill>
                <a:latin typeface="Calibri" panose="020F0502020204030204"/>
                <a:ea typeface="游ゴシック" panose="020B0400000000000000" pitchFamily="50" charset="-128"/>
              </a:rPr>
              <a:t>他のボタン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8B003E23-9879-D622-F966-6184695F9AA7}"/>
              </a:ext>
            </a:extLst>
          </p:cNvPr>
          <p:cNvSpPr txBox="1"/>
          <p:nvPr/>
        </p:nvSpPr>
        <p:spPr>
          <a:xfrm>
            <a:off x="7331759" y="2906473"/>
            <a:ext cx="172354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dirty="0">
                <a:solidFill>
                  <a:srgbClr val="FF0000"/>
                </a:solidFill>
                <a:latin typeface="Calibri" panose="020F0502020204030204"/>
                <a:ea typeface="游ゴシック" panose="020B0400000000000000" pitchFamily="50" charset="-128"/>
              </a:rPr>
              <a:t>変数の値を</a:t>
            </a:r>
            <a:endParaRPr kumimoji="1" lang="en-US" altLang="ja-JP" sz="2400" dirty="0">
              <a:solidFill>
                <a:srgbClr val="FF0000"/>
              </a:solidFill>
              <a:latin typeface="Calibri" panose="020F0502020204030204"/>
              <a:ea typeface="游ゴシック" panose="020B0400000000000000" pitchFamily="50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dirty="0">
                <a:solidFill>
                  <a:srgbClr val="FF0000"/>
                </a:solidFill>
                <a:latin typeface="Calibri" panose="020F0502020204030204"/>
                <a:ea typeface="游ゴシック" panose="020B0400000000000000" pitchFamily="50" charset="-128"/>
              </a:rPr>
              <a:t>視覚的に</a:t>
            </a:r>
            <a:endParaRPr kumimoji="1" lang="en-US" altLang="ja-JP" sz="2400" dirty="0">
              <a:solidFill>
                <a:srgbClr val="FF0000"/>
              </a:solidFill>
              <a:latin typeface="Calibri" panose="020F0502020204030204"/>
              <a:ea typeface="游ゴシック" panose="020B0400000000000000" pitchFamily="50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dirty="0">
                <a:solidFill>
                  <a:srgbClr val="FF0000"/>
                </a:solidFill>
                <a:latin typeface="Calibri" panose="020F0502020204030204"/>
                <a:ea typeface="游ゴシック" panose="020B0400000000000000" pitchFamily="50" charset="-128"/>
              </a:rPr>
              <a:t>確認できる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2BE30BB1-B8A4-D842-350C-74CA50084F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2706" y="3461985"/>
            <a:ext cx="1877936" cy="230217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F5672B9D-D768-2700-E6C1-AE4C965CF5F4}"/>
              </a:ext>
            </a:extLst>
          </p:cNvPr>
          <p:cNvSpPr/>
          <p:nvPr/>
        </p:nvSpPr>
        <p:spPr>
          <a:xfrm>
            <a:off x="1277852" y="5449514"/>
            <a:ext cx="1123270" cy="40277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37629F1A-705B-35B4-3A31-8C3FDD2ED7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2768" y="3718181"/>
            <a:ext cx="2948991" cy="1902197"/>
          </a:xfrm>
          <a:prstGeom prst="rect">
            <a:avLst/>
          </a:prstGeom>
        </p:spPr>
      </p:pic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8CCC58D5-455F-C209-0530-DFA0C6504C2D}"/>
              </a:ext>
            </a:extLst>
          </p:cNvPr>
          <p:cNvSpPr/>
          <p:nvPr/>
        </p:nvSpPr>
        <p:spPr>
          <a:xfrm>
            <a:off x="4488034" y="5046743"/>
            <a:ext cx="2713099" cy="40277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176FE6C7-95EE-CD00-514A-EC779FDCB6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3035" y="4095109"/>
            <a:ext cx="1673441" cy="1514064"/>
          </a:xfrm>
          <a:prstGeom prst="rect">
            <a:avLst/>
          </a:prstGeom>
        </p:spPr>
      </p:pic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D166F8E9-96B3-DD60-A9C4-1B460EE35652}"/>
              </a:ext>
            </a:extLst>
          </p:cNvPr>
          <p:cNvSpPr/>
          <p:nvPr/>
        </p:nvSpPr>
        <p:spPr>
          <a:xfrm>
            <a:off x="5270324" y="4266508"/>
            <a:ext cx="1275020" cy="40277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E015F0D3-26DD-58BA-EBB4-1D7A85E5A913}"/>
              </a:ext>
            </a:extLst>
          </p:cNvPr>
          <p:cNvSpPr txBox="1"/>
          <p:nvPr/>
        </p:nvSpPr>
        <p:spPr>
          <a:xfrm>
            <a:off x="4972316" y="2488332"/>
            <a:ext cx="20313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メイン画面に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dirty="0">
                <a:solidFill>
                  <a:srgbClr val="FF0000"/>
                </a:solidFill>
                <a:latin typeface="Calibri" panose="020F0502020204030204"/>
                <a:ea typeface="游ゴシック" panose="020B0400000000000000" pitchFamily="50" charset="-128"/>
              </a:rPr>
              <a:t>戻るには</a:t>
            </a:r>
            <a:endParaRPr kumimoji="1" lang="en-US" altLang="ja-JP" sz="2400" dirty="0">
              <a:solidFill>
                <a:srgbClr val="FF0000"/>
              </a:solidFill>
              <a:latin typeface="Calibri" panose="020F0502020204030204"/>
              <a:ea typeface="游ゴシック" panose="020B0400000000000000" pitchFamily="50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dirty="0">
                <a:solidFill>
                  <a:srgbClr val="FF0000"/>
                </a:solidFill>
                <a:latin typeface="Calibri" panose="020F0502020204030204"/>
                <a:ea typeface="游ゴシック" panose="020B0400000000000000" pitchFamily="50" charset="-128"/>
              </a:rPr>
              <a:t>Edit</a:t>
            </a:r>
            <a:r>
              <a:rPr kumimoji="1" lang="ja-JP" altLang="en-US" sz="2400" dirty="0">
                <a:solidFill>
                  <a:srgbClr val="FF0000"/>
                </a:solidFill>
                <a:latin typeface="Calibri" panose="020F0502020204030204"/>
                <a:ea typeface="游ゴシック" panose="020B0400000000000000" pitchFamily="50" charset="-128"/>
              </a:rPr>
              <a:t> </a:t>
            </a:r>
            <a:r>
              <a:rPr kumimoji="1" lang="en-US" altLang="ja-JP" sz="2400" dirty="0">
                <a:solidFill>
                  <a:srgbClr val="FF0000"/>
                </a:solidFill>
                <a:latin typeface="Calibri" panose="020F0502020204030204"/>
                <a:ea typeface="游ゴシック" panose="020B0400000000000000" pitchFamily="50" charset="-128"/>
              </a:rPr>
              <a:t>this</a:t>
            </a:r>
            <a:r>
              <a:rPr kumimoji="1" lang="ja-JP" altLang="en-US" sz="2400" dirty="0">
                <a:solidFill>
                  <a:srgbClr val="FF0000"/>
                </a:solidFill>
                <a:latin typeface="Calibri" panose="020F0502020204030204"/>
                <a:ea typeface="游ゴシック" panose="020B0400000000000000" pitchFamily="50" charset="-128"/>
              </a:rPr>
              <a:t> </a:t>
            </a:r>
            <a:r>
              <a:rPr kumimoji="1" lang="en-US" altLang="ja-JP" sz="2400" dirty="0">
                <a:solidFill>
                  <a:srgbClr val="FF0000"/>
                </a:solidFill>
                <a:latin typeface="Calibri" panose="020F0502020204030204"/>
                <a:ea typeface="游ゴシック" panose="020B0400000000000000" pitchFamily="50" charset="-128"/>
              </a:rPr>
              <a:t>code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84046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3840F43E-4E1B-424B-8CAF-821CA90F67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7174" y="4587893"/>
            <a:ext cx="3092584" cy="139681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C73EF71A-BDE0-46A5-8623-515877BEF9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079" y="710289"/>
            <a:ext cx="2495831" cy="305966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7" name="図 26">
            <a:extLst>
              <a:ext uri="{FF2B5EF4-FFF2-40B4-BE49-F238E27FC236}">
                <a16:creationId xmlns:a16="http://schemas.microsoft.com/office/drawing/2014/main" id="{3DCE27DF-BE3A-412C-9249-1F6BCE31F9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7799" y="1160396"/>
            <a:ext cx="2948991" cy="1902197"/>
          </a:xfrm>
          <a:prstGeom prst="rect">
            <a:avLst/>
          </a:prstGeom>
        </p:spPr>
      </p:pic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sz="2900" dirty="0"/>
              <a:t>Python Tutor </a:t>
            </a:r>
            <a:r>
              <a:rPr lang="ja-JP" altLang="en-US" sz="2900" dirty="0" err="1"/>
              <a:t>での</a:t>
            </a:r>
            <a:r>
              <a:rPr lang="ja-JP" altLang="en-US" sz="2900" dirty="0"/>
              <a:t>プログラム実行手順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12</a:t>
            </a:fld>
            <a:endParaRPr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475247" y="3429001"/>
            <a:ext cx="1395664" cy="34095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3" name="右矢印 12"/>
          <p:cNvSpPr/>
          <p:nvPr/>
        </p:nvSpPr>
        <p:spPr>
          <a:xfrm>
            <a:off x="4087149" y="1614948"/>
            <a:ext cx="379640" cy="8648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879343" y="934175"/>
            <a:ext cx="1214151" cy="62993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6964288" y="2574817"/>
            <a:ext cx="726361" cy="31977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1" name="右矢印 20"/>
          <p:cNvSpPr/>
          <p:nvPr/>
        </p:nvSpPr>
        <p:spPr>
          <a:xfrm>
            <a:off x="8123063" y="1614948"/>
            <a:ext cx="379640" cy="8648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6964288" y="5301817"/>
            <a:ext cx="1447652" cy="39578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8" name="コンテンツ プレースホルダー 2"/>
          <p:cNvSpPr txBox="1">
            <a:spLocks/>
          </p:cNvSpPr>
          <p:nvPr/>
        </p:nvSpPr>
        <p:spPr>
          <a:xfrm>
            <a:off x="26739" y="3844210"/>
            <a:ext cx="4767836" cy="7068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5000"/>
              </a:lnSpc>
              <a:buFont typeface="Arial" panose="020B0604020202020204" pitchFamily="34" charset="0"/>
              <a:buNone/>
            </a:pPr>
            <a:r>
              <a:rPr lang="en-US" altLang="ja-JP" sz="2400" dirty="0">
                <a:latin typeface="Arial" panose="020B0604020202020204" pitchFamily="34" charset="0"/>
              </a:rPr>
              <a:t>(1)</a:t>
            </a:r>
            <a:r>
              <a:rPr lang="ja-JP" altLang="en-US" sz="2400" dirty="0">
                <a:latin typeface="Arial" panose="020B0604020202020204" pitchFamily="34" charset="0"/>
              </a:rPr>
              <a:t>「</a:t>
            </a:r>
            <a:r>
              <a:rPr lang="en-US" altLang="ja-JP" sz="2400" b="1" dirty="0">
                <a:latin typeface="Arial" panose="020B0604020202020204" pitchFamily="34" charset="0"/>
              </a:rPr>
              <a:t>Visualize Execution</a:t>
            </a:r>
            <a:r>
              <a:rPr lang="ja-JP" altLang="en-US" sz="2400" dirty="0">
                <a:latin typeface="Arial" panose="020B0604020202020204" pitchFamily="34" charset="0"/>
              </a:rPr>
              <a:t>」をクリックして</a:t>
            </a:r>
            <a:r>
              <a:rPr lang="ja-JP" altLang="en-US" sz="2400" b="1" dirty="0">
                <a:latin typeface="Arial" panose="020B0604020202020204" pitchFamily="34" charset="0"/>
              </a:rPr>
              <a:t>実行画面</a:t>
            </a:r>
            <a:r>
              <a:rPr lang="ja-JP" altLang="en-US" sz="2400" dirty="0">
                <a:latin typeface="Arial" panose="020B0604020202020204" pitchFamily="34" charset="0"/>
              </a:rPr>
              <a:t>に切り替える</a:t>
            </a:r>
            <a:endParaRPr lang="en-US" altLang="ja-JP" sz="2400" dirty="0">
              <a:latin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en-US" altLang="ja-JP" sz="2400" dirty="0">
              <a:latin typeface="Arial" panose="020B0604020202020204" pitchFamily="34" charset="0"/>
            </a:endParaRPr>
          </a:p>
        </p:txBody>
      </p:sp>
      <p:sp>
        <p:nvSpPr>
          <p:cNvPr id="19" name="コンテンツ プレースホルダー 2"/>
          <p:cNvSpPr txBox="1">
            <a:spLocks/>
          </p:cNvSpPr>
          <p:nvPr/>
        </p:nvSpPr>
        <p:spPr>
          <a:xfrm>
            <a:off x="5060115" y="3900275"/>
            <a:ext cx="4288086" cy="7906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5000"/>
              </a:lnSpc>
              <a:buFont typeface="Arial" panose="020B0604020202020204" pitchFamily="34" charset="0"/>
              <a:buNone/>
            </a:pPr>
            <a:r>
              <a:rPr lang="en-US" altLang="ja-JP" sz="2400" dirty="0">
                <a:latin typeface="Arial" panose="020B0604020202020204" pitchFamily="34" charset="0"/>
              </a:rPr>
              <a:t>(2)</a:t>
            </a:r>
            <a:r>
              <a:rPr lang="ja-JP" altLang="en-US" sz="2400" dirty="0">
                <a:latin typeface="Arial" panose="020B0604020202020204" pitchFamily="34" charset="0"/>
              </a:rPr>
              <a:t>「</a:t>
            </a:r>
            <a:r>
              <a:rPr lang="en-US" altLang="ja-JP" sz="2400" b="1" dirty="0">
                <a:latin typeface="Arial" panose="020B0604020202020204" pitchFamily="34" charset="0"/>
              </a:rPr>
              <a:t>Last</a:t>
            </a:r>
            <a:r>
              <a:rPr lang="ja-JP" altLang="en-US" sz="2400" dirty="0">
                <a:latin typeface="Arial" panose="020B0604020202020204" pitchFamily="34" charset="0"/>
              </a:rPr>
              <a:t>」をクリック．</a:t>
            </a:r>
            <a:endParaRPr lang="en-US" altLang="ja-JP" sz="2400" dirty="0">
              <a:latin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en-US" altLang="ja-JP" sz="2400" dirty="0">
              <a:latin typeface="Arial" panose="020B0604020202020204" pitchFamily="34" charset="0"/>
            </a:endParaRPr>
          </a:p>
        </p:txBody>
      </p:sp>
      <p:sp>
        <p:nvSpPr>
          <p:cNvPr id="22" name="コンテンツ プレースホルダー 2"/>
          <p:cNvSpPr txBox="1">
            <a:spLocks/>
          </p:cNvSpPr>
          <p:nvPr/>
        </p:nvSpPr>
        <p:spPr>
          <a:xfrm>
            <a:off x="879344" y="6296476"/>
            <a:ext cx="3535591" cy="5551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5000"/>
              </a:lnSpc>
              <a:buFont typeface="Arial" panose="020B0604020202020204" pitchFamily="34" charset="0"/>
              <a:buNone/>
            </a:pPr>
            <a:r>
              <a:rPr lang="en-US" altLang="ja-JP" sz="2400" dirty="0">
                <a:latin typeface="Arial" panose="020B0604020202020204" pitchFamily="34" charset="0"/>
              </a:rPr>
              <a:t>(3)</a:t>
            </a:r>
            <a:r>
              <a:rPr lang="ja-JP" altLang="en-US" sz="2400" dirty="0">
                <a:latin typeface="Arial" panose="020B0604020202020204" pitchFamily="34" charset="0"/>
              </a:rPr>
              <a:t> </a:t>
            </a:r>
            <a:r>
              <a:rPr lang="ja-JP" altLang="en-US" sz="2400" b="1" u="sng" dirty="0">
                <a:latin typeface="Arial" panose="020B0604020202020204" pitchFamily="34" charset="0"/>
              </a:rPr>
              <a:t>実行結果を確認</a:t>
            </a:r>
            <a:r>
              <a:rPr lang="ja-JP" altLang="en-US" sz="2400" dirty="0">
                <a:latin typeface="Arial" panose="020B0604020202020204" pitchFamily="34" charset="0"/>
              </a:rPr>
              <a:t>する．</a:t>
            </a:r>
            <a:endParaRPr lang="en-US" altLang="ja-JP" sz="2400" dirty="0">
              <a:latin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en-US" altLang="ja-JP" sz="2400" dirty="0">
              <a:latin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en-US" altLang="ja-JP" sz="2400" dirty="0">
              <a:latin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en-US" altLang="ja-JP" sz="2400" dirty="0">
              <a:latin typeface="Arial" panose="020B0604020202020204" pitchFamily="34" charset="0"/>
            </a:endParaRPr>
          </a:p>
        </p:txBody>
      </p:sp>
      <p:sp>
        <p:nvSpPr>
          <p:cNvPr id="23" name="右矢印 22"/>
          <p:cNvSpPr/>
          <p:nvPr/>
        </p:nvSpPr>
        <p:spPr>
          <a:xfrm>
            <a:off x="4414935" y="4889607"/>
            <a:ext cx="379640" cy="8648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6" name="右矢印 25"/>
          <p:cNvSpPr/>
          <p:nvPr/>
        </p:nvSpPr>
        <p:spPr>
          <a:xfrm>
            <a:off x="730619" y="4889607"/>
            <a:ext cx="379640" cy="8648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B03CA64-8A7B-4BAF-8186-CFF3A92AE959}"/>
              </a:ext>
            </a:extLst>
          </p:cNvPr>
          <p:cNvSpPr txBox="1"/>
          <p:nvPr/>
        </p:nvSpPr>
        <p:spPr>
          <a:xfrm>
            <a:off x="5472223" y="608173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9F44D06-D09A-4A57-8467-778ED6D28523}"/>
              </a:ext>
            </a:extLst>
          </p:cNvPr>
          <p:cNvSpPr txBox="1"/>
          <p:nvPr/>
        </p:nvSpPr>
        <p:spPr>
          <a:xfrm>
            <a:off x="4414935" y="6081730"/>
            <a:ext cx="40527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(4)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「</a:t>
            </a:r>
            <a:r>
              <a:rPr lang="en-US" altLang="ja-JP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Edit this code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」をクリックして</a:t>
            </a:r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編集画面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に戻る</a:t>
            </a: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28" name="図 27">
            <a:extLst>
              <a:ext uri="{FF2B5EF4-FFF2-40B4-BE49-F238E27FC236}">
                <a16:creationId xmlns:a16="http://schemas.microsoft.com/office/drawing/2014/main" id="{F0C5DE02-0A8B-4B69-8705-8459B22950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6082" y="4656622"/>
            <a:ext cx="1673441" cy="1514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5859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BB75E73-17EC-4008-BD5F-EDC650E90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en-US" altLang="ja-JP" sz="2900" dirty="0"/>
              <a:t>Python Tutor </a:t>
            </a:r>
            <a:r>
              <a:rPr kumimoji="1" lang="ja-JP" altLang="en-US" sz="2900" dirty="0"/>
              <a:t>使用上の注意点</a:t>
            </a:r>
            <a:r>
              <a:rPr lang="ja-JP" altLang="en-US" sz="2900" dirty="0"/>
              <a:t>①</a:t>
            </a:r>
            <a:endParaRPr kumimoji="1" lang="ja-JP" altLang="en-US" sz="2900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7BF3833-AD59-4C44-ABF0-F8B10806CD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4" y="846253"/>
            <a:ext cx="8758655" cy="28811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b="1" dirty="0"/>
              <a:t>実行画面で，</a:t>
            </a:r>
            <a:r>
              <a:rPr kumimoji="1" lang="ja-JP" altLang="en-US" b="1" dirty="0">
                <a:solidFill>
                  <a:srgbClr val="FF0000"/>
                </a:solidFill>
              </a:rPr>
              <a:t>赤いエラーメッセージ</a:t>
            </a:r>
            <a:r>
              <a:rPr kumimoji="1" lang="ja-JP" altLang="en-US" b="1" dirty="0"/>
              <a:t>が出ることがある </a:t>
            </a:r>
            <a:endParaRPr lang="en-US" altLang="ja-JP" b="1" dirty="0"/>
          </a:p>
          <a:p>
            <a:pPr marL="0" indent="0">
              <a:buNone/>
            </a:pPr>
            <a:r>
              <a:rPr lang="ja-JP" altLang="en-US" dirty="0"/>
              <a:t>　　過去の文法ミスに関する確認表示．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　基本的には，</a:t>
            </a:r>
            <a:r>
              <a:rPr kumimoji="1" lang="ja-JP" altLang="en-US" dirty="0"/>
              <a:t> </a:t>
            </a:r>
            <a:r>
              <a:rPr kumimoji="1" lang="ja-JP" altLang="en-US" b="1" dirty="0">
                <a:solidFill>
                  <a:srgbClr val="FF0000"/>
                </a:solidFill>
              </a:rPr>
              <a:t>無視</a:t>
            </a:r>
            <a:r>
              <a:rPr kumimoji="1" lang="ja-JP" altLang="en-US" dirty="0">
                <a:solidFill>
                  <a:srgbClr val="FF0000"/>
                </a:solidFill>
              </a:rPr>
              <a:t>して問題ない</a:t>
            </a: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　　邪魔なときは「</a:t>
            </a:r>
            <a:r>
              <a:rPr kumimoji="1" lang="en-US" altLang="ja-JP" b="1" dirty="0"/>
              <a:t>Close</a:t>
            </a:r>
            <a:r>
              <a:rPr kumimoji="1" lang="ja-JP" altLang="en-US" dirty="0"/>
              <a:t>」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33C99B2-FC80-4BA6-A115-D6CAD7B36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13</a:t>
            </a:fld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E2AB45E8-8779-4074-BC11-4DECB7169F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844" y="3133776"/>
            <a:ext cx="8536655" cy="3222575"/>
          </a:xfrm>
          <a:prstGeom prst="rect">
            <a:avLst/>
          </a:prstGeom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A62FABD7-2395-4A95-A40C-45CECA55D610}"/>
              </a:ext>
            </a:extLst>
          </p:cNvPr>
          <p:cNvSpPr/>
          <p:nvPr/>
        </p:nvSpPr>
        <p:spPr>
          <a:xfrm>
            <a:off x="5584225" y="5897237"/>
            <a:ext cx="726361" cy="31977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251711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4239A4B1-734B-45FA-8670-F0AC88082B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5476" y="1217954"/>
            <a:ext cx="2583488" cy="2750637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44328F8E-7664-46D7-944C-A75EEF0A5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sz="2900" dirty="0"/>
              <a:t>Python Tutor </a:t>
            </a:r>
            <a:r>
              <a:rPr lang="ja-JP" altLang="en-US" sz="2900" dirty="0"/>
              <a:t>使用上の注意点②</a:t>
            </a:r>
            <a:endParaRPr kumimoji="1" lang="ja-JP" altLang="en-US" sz="2900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A8E8C34-FBE7-42F1-841F-E6B4B35C3E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268" y="762416"/>
            <a:ext cx="8672744" cy="595905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kumimoji="1" lang="ja-JP" altLang="en-US" dirty="0"/>
              <a:t>「</a:t>
            </a:r>
            <a:r>
              <a:rPr kumimoji="1" lang="en-US" altLang="ja-JP" b="1" dirty="0"/>
              <a:t>please wait ... executing</a:t>
            </a:r>
            <a:r>
              <a:rPr kumimoji="1" lang="ja-JP" altLang="en-US" dirty="0"/>
              <a:t>」のとき，</a:t>
            </a:r>
            <a:r>
              <a:rPr kumimoji="1" lang="ja-JP" altLang="en-US" b="1" dirty="0"/>
              <a:t>１０秒ほど待つ</a:t>
            </a:r>
            <a:r>
              <a:rPr kumimoji="1" lang="ja-JP" altLang="en-US" dirty="0"/>
              <a:t>．</a:t>
            </a:r>
            <a:endParaRPr kumimoji="1"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 dirty="0"/>
              <a:t>　</a:t>
            </a:r>
            <a:endParaRPr kumimoji="1"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r>
              <a:rPr lang="en-US" altLang="ja-JP" b="1" dirty="0"/>
              <a:t>Python</a:t>
            </a:r>
            <a:r>
              <a:rPr lang="ja-JP" altLang="en-US" b="1" dirty="0"/>
              <a:t> </a:t>
            </a:r>
            <a:r>
              <a:rPr lang="en-US" altLang="ja-JP" b="1" dirty="0"/>
              <a:t>Tutor </a:t>
            </a:r>
            <a:r>
              <a:rPr lang="ja-JP" altLang="en-US" b="1" dirty="0"/>
              <a:t>が</a:t>
            </a:r>
            <a:r>
              <a:rPr kumimoji="1" lang="ja-JP" altLang="en-US" b="1" dirty="0"/>
              <a:t>混雑しているとき</a:t>
            </a:r>
            <a:r>
              <a:rPr kumimoji="1" lang="ja-JP" altLang="en-US" dirty="0"/>
              <a:t>，</a:t>
            </a:r>
            <a:r>
              <a:rPr lang="ja-JP" altLang="en-US" b="1" u="sng" dirty="0"/>
              <a:t> 「</a:t>
            </a:r>
            <a:r>
              <a:rPr lang="en-US" altLang="ja-JP" b="1" u="sng" dirty="0"/>
              <a:t>Server Busy</a:t>
            </a:r>
            <a:r>
              <a:rPr lang="ja-JP" altLang="en-US" b="1" u="sng" dirty="0"/>
              <a:t>・・・」</a:t>
            </a:r>
            <a:r>
              <a:rPr lang="en-US" altLang="ja-JP" b="1" dirty="0"/>
              <a:t> </a:t>
            </a:r>
            <a:r>
              <a:rPr lang="ja-JP" altLang="en-US" b="1" u="sng" dirty="0"/>
              <a:t>と表示される場合</a:t>
            </a:r>
            <a:r>
              <a:rPr lang="ja-JP" altLang="en-US" dirty="0"/>
              <a:t>がある．</a:t>
            </a:r>
            <a:endParaRPr lang="en-US" altLang="ja-JP" dirty="0"/>
          </a:p>
          <a:p>
            <a:r>
              <a:rPr lang="ja-JP" altLang="en-US" dirty="0"/>
              <a:t>このメッセージは，サーバが混雑していることを示す．</a:t>
            </a:r>
            <a:endParaRPr lang="en-US" altLang="ja-JP" dirty="0"/>
          </a:p>
          <a:p>
            <a:r>
              <a:rPr lang="ja-JP" altLang="en-US" b="1" u="sng" dirty="0"/>
              <a:t>数秒から数十秒待つ</a:t>
            </a:r>
            <a:r>
              <a:rPr lang="ja-JP" altLang="en-US" dirty="0"/>
              <a:t>と</a:t>
            </a:r>
            <a:r>
              <a:rPr lang="ja-JP" altLang="en-US" b="1" dirty="0"/>
              <a:t>自動で処理が始まる</a:t>
            </a:r>
            <a:r>
              <a:rPr lang="ja-JP" altLang="en-US" dirty="0"/>
              <a:t>はずです（しかし，表示が変わらないときは，操作をもう一度試してください）</a:t>
            </a: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DC11EB9-25EF-45CB-8BAD-5C1F3AEF8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14</a:t>
            </a:fld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75215409-9D0D-4022-AC4D-A709E353F770}"/>
              </a:ext>
            </a:extLst>
          </p:cNvPr>
          <p:cNvSpPr/>
          <p:nvPr/>
        </p:nvSpPr>
        <p:spPr>
          <a:xfrm>
            <a:off x="2343444" y="1435445"/>
            <a:ext cx="2926388" cy="27303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38741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anchor="b">
            <a:normAutofit/>
          </a:bodyPr>
          <a:lstStyle/>
          <a:p>
            <a:pPr algn="l"/>
            <a:r>
              <a:rPr lang="ja-JP" altLang="en-US" dirty="0"/>
              <a:t>演習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4073" y="2438400"/>
            <a:ext cx="5177644" cy="3785419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ja-JP" altLang="en-US" sz="2400" dirty="0"/>
              <a:t>資料：</a:t>
            </a:r>
            <a:r>
              <a:rPr lang="en-US" altLang="ja-JP" sz="2400" b="1" dirty="0"/>
              <a:t>16</a:t>
            </a:r>
            <a:r>
              <a:rPr lang="ja-JP" altLang="en-US" sz="2400" b="1" dirty="0"/>
              <a:t> ～ </a:t>
            </a:r>
            <a:r>
              <a:rPr lang="en-US" altLang="ja-JP" sz="2400" b="1" dirty="0"/>
              <a:t>24</a:t>
            </a:r>
          </a:p>
          <a:p>
            <a:pPr>
              <a:spcAft>
                <a:spcPts val="600"/>
              </a:spcAft>
            </a:pPr>
            <a:endParaRPr lang="en-US" altLang="ja-JP" sz="2400" b="1" dirty="0"/>
          </a:p>
          <a:p>
            <a:pPr marL="0" indent="0">
              <a:spcAft>
                <a:spcPts val="600"/>
              </a:spcAft>
              <a:buNone/>
            </a:pPr>
            <a:r>
              <a:rPr lang="en-US" altLang="ja-JP" sz="2400" b="1" dirty="0"/>
              <a:t>【</a:t>
            </a:r>
            <a:r>
              <a:rPr lang="ja-JP" altLang="en-US" sz="2400" b="1" dirty="0"/>
              <a:t>トピックス</a:t>
            </a:r>
            <a:r>
              <a:rPr lang="en-US" altLang="ja-JP" sz="2400" b="1" dirty="0"/>
              <a:t>】</a:t>
            </a:r>
          </a:p>
          <a:p>
            <a:pPr lvl="1"/>
            <a:r>
              <a:rPr lang="en-US" altLang="ja-JP" b="1" dirty="0"/>
              <a:t>Python Tutor</a:t>
            </a:r>
          </a:p>
          <a:p>
            <a:pPr lvl="1"/>
            <a:r>
              <a:rPr lang="ja-JP" altLang="en-US" b="1" dirty="0"/>
              <a:t>ステップ実行</a:t>
            </a:r>
            <a:endParaRPr lang="en-US" altLang="ja-JP" b="1" dirty="0"/>
          </a:p>
          <a:p>
            <a:pPr lvl="1"/>
            <a:r>
              <a:rPr lang="ja-JP" altLang="en-US" b="1" dirty="0"/>
              <a:t>関数呼び出し</a:t>
            </a:r>
            <a:r>
              <a:rPr lang="ja-JP" altLang="en-US" dirty="0"/>
              <a:t>における</a:t>
            </a:r>
            <a:r>
              <a:rPr lang="ja-JP" altLang="en-US" b="1" dirty="0"/>
              <a:t>ジャンプ</a:t>
            </a:r>
            <a:endParaRPr lang="en-US" altLang="ja-JP" b="1" dirty="0"/>
          </a:p>
          <a:p>
            <a:pPr lvl="1"/>
            <a:r>
              <a:rPr lang="ja-JP" altLang="en-US" b="1" dirty="0"/>
              <a:t>関数</a:t>
            </a:r>
            <a:r>
              <a:rPr lang="ja-JP" altLang="ja-JP" dirty="0"/>
              <a:t>内で使用される変数</a:t>
            </a:r>
            <a:r>
              <a:rPr lang="ja-JP" altLang="en-US" dirty="0"/>
              <a:t>が</a:t>
            </a:r>
            <a:r>
              <a:rPr lang="ja-JP" altLang="en-US" b="1" dirty="0"/>
              <a:t>消える</a:t>
            </a:r>
            <a:r>
              <a:rPr lang="ja-JP" altLang="en-US" dirty="0"/>
              <a:t>タイミング</a:t>
            </a:r>
            <a:endParaRPr lang="en-US" altLang="ja-JP" dirty="0"/>
          </a:p>
          <a:p>
            <a:pPr marL="457200" lvl="1" indent="0">
              <a:spcAft>
                <a:spcPts val="600"/>
              </a:spcAft>
              <a:buNone/>
            </a:pPr>
            <a:endParaRPr lang="en-US" altLang="ja-JP" sz="17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6F77370-7F48-49C1-8603-DB37AE8840E1}" type="slidenum">
              <a:rPr lang="ja-JP" altLang="en-US" sz="2400" smtClean="0"/>
              <a:pPr>
                <a:lnSpc>
                  <a:spcPct val="90000"/>
                </a:lnSpc>
                <a:spcAft>
                  <a:spcPts val="600"/>
                </a:spcAft>
              </a:pPr>
              <a:t>15</a:t>
            </a:fld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8534428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C7FAC30-EBAE-CE00-C392-7F42019A5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ステップ実行により確認できること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ED9FA83-4F40-33A5-8828-7E0EB8687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16</a:t>
            </a:fld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ACF1335-B520-8309-5253-1C503974D85C}"/>
              </a:ext>
            </a:extLst>
          </p:cNvPr>
          <p:cNvSpPr txBox="1"/>
          <p:nvPr/>
        </p:nvSpPr>
        <p:spPr>
          <a:xfrm>
            <a:off x="1382350" y="894043"/>
            <a:ext cx="63401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ステップ実行により，ジャンプの様子を観察</a:t>
            </a:r>
            <a:endParaRPr kumimoji="1" lang="en-US" altLang="ja-JP" sz="2400" dirty="0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DEB4C109-53AB-DC10-9E81-CE07BF359D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4658" y="1852288"/>
            <a:ext cx="7278726" cy="3793248"/>
          </a:xfrm>
          <a:prstGeom prst="rect">
            <a:avLst/>
          </a:prstGeom>
        </p:spPr>
      </p:pic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B4A4723F-B7D8-9411-BBD2-138F6716A8D9}"/>
              </a:ext>
            </a:extLst>
          </p:cNvPr>
          <p:cNvSpPr/>
          <p:nvPr/>
        </p:nvSpPr>
        <p:spPr>
          <a:xfrm>
            <a:off x="1797723" y="2252359"/>
            <a:ext cx="542334" cy="1627001"/>
          </a:xfrm>
          <a:prstGeom prst="rect">
            <a:avLst/>
          </a:prstGeom>
          <a:noFill/>
          <a:ln w="76200">
            <a:solidFill>
              <a:srgbClr val="FF0000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A5B81D86-BAEC-AFC7-AFC2-B95104566AFD}"/>
              </a:ext>
            </a:extLst>
          </p:cNvPr>
          <p:cNvSpPr/>
          <p:nvPr/>
        </p:nvSpPr>
        <p:spPr>
          <a:xfrm>
            <a:off x="1236470" y="4722782"/>
            <a:ext cx="3323371" cy="922754"/>
          </a:xfrm>
          <a:prstGeom prst="rect">
            <a:avLst/>
          </a:prstGeom>
          <a:noFill/>
          <a:ln w="76200">
            <a:solidFill>
              <a:srgbClr val="FF0000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ADF012E5-BB29-D9C7-1333-27AE530332DA}"/>
              </a:ext>
            </a:extLst>
          </p:cNvPr>
          <p:cNvSpPr/>
          <p:nvPr/>
        </p:nvSpPr>
        <p:spPr>
          <a:xfrm>
            <a:off x="6218373" y="2097790"/>
            <a:ext cx="2245011" cy="2046432"/>
          </a:xfrm>
          <a:prstGeom prst="rect">
            <a:avLst/>
          </a:prstGeom>
          <a:noFill/>
          <a:ln w="76200">
            <a:solidFill>
              <a:srgbClr val="FF0000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731867C9-7FF1-8620-C6ED-8DCA68B96EE3}"/>
              </a:ext>
            </a:extLst>
          </p:cNvPr>
          <p:cNvSpPr txBox="1"/>
          <p:nvPr/>
        </p:nvSpPr>
        <p:spPr>
          <a:xfrm>
            <a:off x="74174" y="2315058"/>
            <a:ext cx="172354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ジャンプの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dirty="0">
                <a:solidFill>
                  <a:srgbClr val="FF0000"/>
                </a:solidFill>
                <a:latin typeface="Calibri" panose="020F0502020204030204"/>
                <a:ea typeface="游ゴシック" panose="020B0400000000000000" pitchFamily="50" charset="-128"/>
              </a:rPr>
              <a:t>様子を示す</a:t>
            </a:r>
            <a:endParaRPr kumimoji="1" lang="en-US" altLang="ja-JP" sz="2400" dirty="0">
              <a:solidFill>
                <a:srgbClr val="FF0000"/>
              </a:solidFill>
              <a:latin typeface="Calibri" panose="020F0502020204030204"/>
              <a:ea typeface="游ゴシック" panose="020B0400000000000000" pitchFamily="50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dirty="0">
                <a:solidFill>
                  <a:srgbClr val="FF0000"/>
                </a:solidFill>
                <a:latin typeface="Calibri" panose="020F0502020204030204"/>
                <a:ea typeface="游ゴシック" panose="020B0400000000000000" pitchFamily="50" charset="-128"/>
              </a:rPr>
              <a:t>矢印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D928B629-26D6-5410-070B-9AD2FE331B83}"/>
              </a:ext>
            </a:extLst>
          </p:cNvPr>
          <p:cNvSpPr txBox="1"/>
          <p:nvPr/>
        </p:nvSpPr>
        <p:spPr>
          <a:xfrm>
            <a:off x="1310920" y="5726617"/>
            <a:ext cx="51090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ステップ実行は、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dirty="0">
                <a:solidFill>
                  <a:srgbClr val="FF0000"/>
                </a:solidFill>
                <a:latin typeface="Calibri" panose="020F0502020204030204"/>
                <a:ea typeface="游ゴシック" panose="020B0400000000000000" pitchFamily="50" charset="-128"/>
              </a:rPr>
              <a:t>ボタンやスライダーでコントロール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B8343A30-E74C-E132-C468-A7F51A2A77D8}"/>
              </a:ext>
            </a:extLst>
          </p:cNvPr>
          <p:cNvSpPr txBox="1"/>
          <p:nvPr/>
        </p:nvSpPr>
        <p:spPr>
          <a:xfrm>
            <a:off x="6132903" y="4205054"/>
            <a:ext cx="20313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変数の値の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dirty="0">
                <a:solidFill>
                  <a:srgbClr val="FF0000"/>
                </a:solidFill>
                <a:latin typeface="Calibri" panose="020F0502020204030204"/>
                <a:ea typeface="游ゴシック" panose="020B0400000000000000" pitchFamily="50" charset="-128"/>
              </a:rPr>
              <a:t>確認もできる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02969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A38091E3-F014-4EED-8E4F-719BE045CC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6156" y="4381196"/>
            <a:ext cx="5452712" cy="225131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Python Tutor </a:t>
            </a:r>
            <a:r>
              <a:rPr lang="ja-JP" altLang="en-US" dirty="0"/>
              <a:t>の起動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41395" y="971195"/>
            <a:ext cx="8678719" cy="50068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/>
              <a:t>① </a:t>
            </a:r>
            <a:r>
              <a:rPr lang="ja-JP" altLang="en-US" b="1" dirty="0"/>
              <a:t>ウェブブラウザ</a:t>
            </a:r>
            <a:r>
              <a:rPr lang="ja-JP" altLang="en-US" dirty="0"/>
              <a:t>を起動する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② </a:t>
            </a:r>
            <a:r>
              <a:rPr lang="en-US" altLang="ja-JP" b="1" dirty="0"/>
              <a:t>Python Tutor </a:t>
            </a:r>
            <a:r>
              <a:rPr lang="ja-JP" altLang="en-US" dirty="0"/>
              <a:t>を使いたいので，次の </a:t>
            </a:r>
            <a:r>
              <a:rPr lang="en-US" altLang="ja-JP" dirty="0"/>
              <a:t>URL </a:t>
            </a:r>
            <a:r>
              <a:rPr lang="ja-JP" altLang="en-US" dirty="0"/>
              <a:t>を開く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	</a:t>
            </a:r>
            <a:r>
              <a:rPr lang="en-US" altLang="ja-JP" b="1" dirty="0"/>
              <a:t>https://www.pythontutor.com/</a:t>
            </a:r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③ 「</a:t>
            </a:r>
            <a:r>
              <a:rPr lang="en-US" altLang="ja-JP" b="1" dirty="0"/>
              <a:t>Python</a:t>
            </a:r>
            <a:r>
              <a:rPr lang="ja-JP" altLang="en-US" dirty="0"/>
              <a:t>」をクリック　⇒ </a:t>
            </a:r>
            <a:r>
              <a:rPr lang="ja-JP" altLang="en-US" b="1" dirty="0"/>
              <a:t>メイン画面</a:t>
            </a:r>
            <a:r>
              <a:rPr lang="ja-JP" altLang="en-US" dirty="0"/>
              <a:t>が開く　　</a:t>
            </a:r>
            <a:endParaRPr lang="en-US" altLang="ja-JP" dirty="0"/>
          </a:p>
        </p:txBody>
      </p:sp>
      <p:sp>
        <p:nvSpPr>
          <p:cNvPr id="10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17</a:t>
            </a:fld>
            <a:endParaRPr lang="ja-JP" altLang="en-US" dirty="0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7ED950E6-79B1-88B3-39D0-D6A663465B5D}"/>
              </a:ext>
            </a:extLst>
          </p:cNvPr>
          <p:cNvSpPr/>
          <p:nvPr/>
        </p:nvSpPr>
        <p:spPr>
          <a:xfrm>
            <a:off x="2529914" y="5506851"/>
            <a:ext cx="970777" cy="37995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664983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86599" y="170383"/>
            <a:ext cx="8315006" cy="9292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b="1" dirty="0"/>
              <a:t>④ </a:t>
            </a:r>
            <a:r>
              <a:rPr lang="en-US" altLang="ja-JP" dirty="0"/>
              <a:t>Python Tutor </a:t>
            </a:r>
            <a:r>
              <a:rPr lang="ja-JP" altLang="en-US" dirty="0"/>
              <a:t>のエディタで次のプログラムを入れ，実行し，結果を確認する（</a:t>
            </a:r>
            <a:r>
              <a:rPr lang="ja-JP" altLang="en-US" dirty="0">
                <a:solidFill>
                  <a:srgbClr val="FF0000"/>
                </a:solidFill>
              </a:rPr>
              <a:t>あとで使うので消さないこと</a:t>
            </a:r>
            <a:r>
              <a:rPr lang="ja-JP" altLang="en-US" dirty="0"/>
              <a:t>）</a:t>
            </a:r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18</a:t>
            </a:fld>
            <a:endParaRPr lang="ja-JP" altLang="en-US" dirty="0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CDADC92D-9046-36E7-AAA2-910A438E5C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0059" y="2068294"/>
            <a:ext cx="2717042" cy="1303631"/>
          </a:xfrm>
          <a:prstGeom prst="rect">
            <a:avLst/>
          </a:prstGeom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C4634203-FBD7-6714-52CA-64EC834E844F}"/>
              </a:ext>
            </a:extLst>
          </p:cNvPr>
          <p:cNvSpPr/>
          <p:nvPr/>
        </p:nvSpPr>
        <p:spPr>
          <a:xfrm>
            <a:off x="476196" y="5710020"/>
            <a:ext cx="78105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/>
              <a:t>「</a:t>
            </a:r>
            <a:r>
              <a:rPr lang="en-US" altLang="ja-JP" b="1" dirty="0"/>
              <a:t>Visual Execution</a:t>
            </a:r>
            <a:r>
              <a:rPr lang="ja-JP" altLang="en-US" dirty="0"/>
              <a:t>」をクリック．そして「</a:t>
            </a:r>
            <a:r>
              <a:rPr lang="en-US" altLang="ja-JP" b="1" dirty="0"/>
              <a:t>Last</a:t>
            </a:r>
            <a:r>
              <a:rPr lang="ja-JP" altLang="en-US" dirty="0"/>
              <a:t>」をクリック．結果を確認． 「</a:t>
            </a:r>
            <a:r>
              <a:rPr lang="en-US" altLang="ja-JP" b="1" dirty="0"/>
              <a:t>Edit this code</a:t>
            </a:r>
            <a:r>
              <a:rPr lang="ja-JP" altLang="en-US" dirty="0"/>
              <a:t>」をクリックすると，エディタの画面に戻る</a:t>
            </a:r>
          </a:p>
        </p:txBody>
      </p:sp>
      <p:sp>
        <p:nvSpPr>
          <p:cNvPr id="6" name="右矢印 20">
            <a:extLst>
              <a:ext uri="{FF2B5EF4-FFF2-40B4-BE49-F238E27FC236}">
                <a16:creationId xmlns:a16="http://schemas.microsoft.com/office/drawing/2014/main" id="{6B65FECF-153C-A1D4-6E30-C89565DD755E}"/>
              </a:ext>
            </a:extLst>
          </p:cNvPr>
          <p:cNvSpPr/>
          <p:nvPr/>
        </p:nvSpPr>
        <p:spPr>
          <a:xfrm>
            <a:off x="5280267" y="2309245"/>
            <a:ext cx="328517" cy="8648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9FD6CBE3-27DA-13AF-C4AD-28C14284F80E}"/>
              </a:ext>
            </a:extLst>
          </p:cNvPr>
          <p:cNvSpPr/>
          <p:nvPr/>
        </p:nvSpPr>
        <p:spPr>
          <a:xfrm>
            <a:off x="5900059" y="2404238"/>
            <a:ext cx="2386690" cy="86488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31D8451-C2D3-315C-C73C-00EEC38EDE2A}"/>
              </a:ext>
            </a:extLst>
          </p:cNvPr>
          <p:cNvSpPr txBox="1"/>
          <p:nvPr/>
        </p:nvSpPr>
        <p:spPr>
          <a:xfrm>
            <a:off x="5961821" y="3446259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>
                <a:solidFill>
                  <a:srgbClr val="FF0000"/>
                </a:solidFill>
              </a:rPr>
              <a:t>結果</a:t>
            </a:r>
            <a:r>
              <a:rPr lang="ja-JP" altLang="en-US" sz="2800" dirty="0">
                <a:solidFill>
                  <a:srgbClr val="FF0000"/>
                </a:solidFill>
              </a:rPr>
              <a:t>を</a:t>
            </a:r>
            <a:r>
              <a:rPr kumimoji="1" lang="ja-JP" altLang="en-US" sz="2800" dirty="0">
                <a:solidFill>
                  <a:srgbClr val="FF0000"/>
                </a:solidFill>
              </a:rPr>
              <a:t>確認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B181B125-3AC1-0A91-8E2F-D0D715F9A965}"/>
              </a:ext>
            </a:extLst>
          </p:cNvPr>
          <p:cNvSpPr txBox="1"/>
          <p:nvPr/>
        </p:nvSpPr>
        <p:spPr>
          <a:xfrm>
            <a:off x="853207" y="1917759"/>
            <a:ext cx="3987359" cy="224676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altLang="ja-JP" sz="2800" b="1" dirty="0"/>
              <a:t>def foo(a):</a:t>
            </a:r>
          </a:p>
          <a:p>
            <a:pPr marL="0" indent="0">
              <a:buNone/>
            </a:pPr>
            <a:r>
              <a:rPr lang="en-US" altLang="ja-JP" sz="2800" b="1" dirty="0"/>
              <a:t>    return a * 1.1</a:t>
            </a:r>
          </a:p>
          <a:p>
            <a:pPr marL="0" indent="0">
              <a:buNone/>
            </a:pPr>
            <a:r>
              <a:rPr lang="en-US" altLang="ja-JP" sz="2800" b="1" dirty="0"/>
              <a:t>print(foo(100))</a:t>
            </a:r>
          </a:p>
          <a:p>
            <a:pPr marL="0" indent="0">
              <a:buNone/>
            </a:pPr>
            <a:r>
              <a:rPr lang="en-US" altLang="ja-JP" sz="2800" b="1" dirty="0"/>
              <a:t>print(foo(150))</a:t>
            </a:r>
          </a:p>
          <a:p>
            <a:pPr marL="0" indent="0">
              <a:buNone/>
            </a:pPr>
            <a:r>
              <a:rPr lang="en-US" altLang="ja-JP" sz="2800" b="1" dirty="0"/>
              <a:t>print(foo(400))</a:t>
            </a:r>
            <a:endParaRPr lang="es-ES" altLang="ja-JP" sz="2800" b="1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F47CDC0D-6541-98DA-9D31-5F9F98B88DFB}"/>
              </a:ext>
            </a:extLst>
          </p:cNvPr>
          <p:cNvSpPr txBox="1"/>
          <p:nvPr/>
        </p:nvSpPr>
        <p:spPr>
          <a:xfrm>
            <a:off x="5961821" y="4092590"/>
            <a:ext cx="24929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>
                <a:solidFill>
                  <a:srgbClr val="FF0000"/>
                </a:solidFill>
              </a:rPr>
              <a:t>（計算誤差がある．</a:t>
            </a:r>
            <a:endParaRPr kumimoji="1" lang="en-US" altLang="ja-JP" sz="2000" dirty="0">
              <a:solidFill>
                <a:srgbClr val="FF0000"/>
              </a:solidFill>
            </a:endParaRPr>
          </a:p>
          <a:p>
            <a:r>
              <a:rPr kumimoji="1" lang="ja-JP" altLang="en-US" sz="2000" dirty="0">
                <a:solidFill>
                  <a:srgbClr val="FF0000"/>
                </a:solidFill>
              </a:rPr>
              <a:t>　動作は正常）</a:t>
            </a:r>
            <a:endParaRPr kumimoji="1" lang="en-US" altLang="ja-JP" sz="2000" dirty="0">
              <a:solidFill>
                <a:srgbClr val="FF0000"/>
              </a:solidFill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31EBF442-5AA9-AA48-C89B-46AAB330AEC4}"/>
              </a:ext>
            </a:extLst>
          </p:cNvPr>
          <p:cNvSpPr txBox="1"/>
          <p:nvPr/>
        </p:nvSpPr>
        <p:spPr>
          <a:xfrm>
            <a:off x="658160" y="4328031"/>
            <a:ext cx="52814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>
                <a:solidFill>
                  <a:srgbClr val="FF0000"/>
                </a:solidFill>
              </a:rPr>
              <a:t>「</a:t>
            </a:r>
            <a:r>
              <a:rPr kumimoji="1" lang="en-US" altLang="ja-JP" sz="2400" b="1" dirty="0">
                <a:solidFill>
                  <a:srgbClr val="FF0000"/>
                </a:solidFill>
              </a:rPr>
              <a:t>return a * 1.1</a:t>
            </a:r>
            <a:r>
              <a:rPr kumimoji="1" lang="ja-JP" altLang="en-US" sz="2400" b="1" dirty="0">
                <a:solidFill>
                  <a:srgbClr val="FF0000"/>
                </a:solidFill>
              </a:rPr>
              <a:t>」の行は字下げが必要</a:t>
            </a:r>
            <a:endParaRPr kumimoji="1" lang="en-US" altLang="ja-JP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7802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08B3FC59-6AF7-82CE-DC09-3C532B40B3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785" y="906864"/>
            <a:ext cx="8535065" cy="4151273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79511" y="278987"/>
            <a:ext cx="8482523" cy="68097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/>
              <a:t>⑤「</a:t>
            </a:r>
            <a:r>
              <a:rPr lang="en-US" altLang="ja-JP" b="1" dirty="0"/>
              <a:t>First</a:t>
            </a:r>
            <a:r>
              <a:rPr lang="ja-JP" altLang="en-US" dirty="0"/>
              <a:t>」をクリックして，最初に戻る</a:t>
            </a:r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19</a:t>
            </a:fld>
            <a:endParaRPr lang="ja-JP" altLang="en-US" dirty="0"/>
          </a:p>
        </p:txBody>
      </p:sp>
      <p:sp>
        <p:nvSpPr>
          <p:cNvPr id="18" name="正方形/長方形 17"/>
          <p:cNvSpPr/>
          <p:nvPr/>
        </p:nvSpPr>
        <p:spPr>
          <a:xfrm>
            <a:off x="492785" y="4344931"/>
            <a:ext cx="1080532" cy="535441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02236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9BAE02EF-DA59-91A2-1274-D8F98C2931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182" y="673483"/>
            <a:ext cx="5286040" cy="2690161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/>
              <a:t>関数の中の式の評価のタイミング</a:t>
            </a:r>
            <a:endParaRPr lang="ja-JP" altLang="en-US" dirty="0"/>
          </a:p>
        </p:txBody>
      </p:sp>
      <p:sp>
        <p:nvSpPr>
          <p:cNvPr id="13" name="スライド番号プレースホルダー 12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2</a:t>
            </a:fld>
            <a:endParaRPr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134988" y="2308547"/>
            <a:ext cx="3863558" cy="95410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en-US" altLang="ja-JP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foo(100)</a:t>
            </a:r>
            <a:r>
              <a:rPr kumimoji="1" lang="en-US" altLang="ja-JP" sz="2400" dirty="0"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の値は </a:t>
            </a:r>
            <a:r>
              <a:rPr kumimoji="1" lang="en-US" altLang="ja-JP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40000</a:t>
            </a:r>
          </a:p>
          <a:p>
            <a:r>
              <a:rPr lang="en-US" altLang="ja-JP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	a 100  x 400</a:t>
            </a:r>
            <a:endParaRPr kumimoji="1" lang="ja-JP" altLang="en-US" sz="2400" b="1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134988" y="3464634"/>
            <a:ext cx="4063933" cy="95410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en-US" altLang="ja-JP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foo(100)</a:t>
            </a:r>
            <a:r>
              <a:rPr kumimoji="1" lang="en-US" altLang="ja-JP" sz="2400" dirty="0"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の値は </a:t>
            </a:r>
            <a:r>
              <a:rPr kumimoji="1" lang="en-US" altLang="ja-JP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300000</a:t>
            </a:r>
          </a:p>
          <a:p>
            <a:r>
              <a:rPr lang="en-US" altLang="ja-JP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	a 100  x 3000</a:t>
            </a:r>
            <a:endParaRPr lang="ja-JP" altLang="en-US" sz="2400" b="1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5955910" y="2795089"/>
            <a:ext cx="540328" cy="33250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240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6898820" y="2766160"/>
            <a:ext cx="540328" cy="33250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240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5944846" y="3941687"/>
            <a:ext cx="540328" cy="33250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240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6888367" y="3941687"/>
            <a:ext cx="722284" cy="33250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240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11726" y="5027298"/>
            <a:ext cx="7214317" cy="84826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kumimoji="1" lang="ja-JP" altLang="en-US" sz="28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関数</a:t>
            </a:r>
            <a:r>
              <a:rPr kumimoji="1"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の中の</a:t>
            </a:r>
            <a:r>
              <a:rPr kumimoji="1" lang="ja-JP" altLang="en-US" sz="28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式</a:t>
            </a:r>
            <a:r>
              <a:rPr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「</a:t>
            </a:r>
            <a:r>
              <a:rPr lang="en-US" altLang="ja-JP" sz="2800" dirty="0">
                <a:latin typeface="Arial" panose="020B0604020202020204" pitchFamily="34" charset="0"/>
                <a:ea typeface="メイリオ" panose="020B0604030504040204" pitchFamily="50" charset="-128"/>
              </a:rPr>
              <a:t>a * x</a:t>
            </a:r>
            <a:r>
              <a:rPr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」の評価では，</a:t>
            </a:r>
            <a:endParaRPr lang="en-US" altLang="ja-JP" sz="28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最新</a:t>
            </a:r>
            <a:r>
              <a:rPr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の </a:t>
            </a:r>
            <a:r>
              <a:rPr lang="en-US" altLang="ja-JP" sz="2800" dirty="0">
                <a:latin typeface="Arial" panose="020B0604020202020204" pitchFamily="34" charset="0"/>
                <a:ea typeface="メイリオ" panose="020B0604030504040204" pitchFamily="50" charset="-128"/>
              </a:rPr>
              <a:t>a </a:t>
            </a:r>
            <a:r>
              <a:rPr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の</a:t>
            </a:r>
            <a:r>
              <a:rPr lang="ja-JP" altLang="en-US" sz="28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値</a:t>
            </a:r>
            <a:r>
              <a:rPr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，</a:t>
            </a:r>
            <a:r>
              <a:rPr kumimoji="1" lang="ja-JP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最新</a:t>
            </a:r>
            <a:r>
              <a:rPr kumimoji="1"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の </a:t>
            </a:r>
            <a:r>
              <a:rPr kumimoji="1" lang="en-US" altLang="ja-JP" sz="2800" dirty="0">
                <a:latin typeface="Arial" panose="020B0604020202020204" pitchFamily="34" charset="0"/>
                <a:ea typeface="メイリオ" panose="020B0604030504040204" pitchFamily="50" charset="-128"/>
              </a:rPr>
              <a:t>x</a:t>
            </a:r>
            <a:r>
              <a:rPr kumimoji="1"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の</a:t>
            </a:r>
            <a:r>
              <a:rPr lang="ja-JP" altLang="en-US" sz="28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値</a:t>
            </a:r>
            <a:r>
              <a:rPr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が用いられる</a:t>
            </a:r>
            <a:endParaRPr kumimoji="1" lang="ja-JP" altLang="en-US" sz="28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cxnSp>
        <p:nvCxnSpPr>
          <p:cNvPr id="14" name="直線矢印コネクタ 13"/>
          <p:cNvCxnSpPr>
            <a:cxnSpLocks/>
          </p:cNvCxnSpPr>
          <p:nvPr/>
        </p:nvCxnSpPr>
        <p:spPr>
          <a:xfrm flipH="1">
            <a:off x="2242782" y="2546430"/>
            <a:ext cx="2892206" cy="13308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/>
          <p:cNvCxnSpPr>
            <a:cxnSpLocks/>
          </p:cNvCxnSpPr>
          <p:nvPr/>
        </p:nvCxnSpPr>
        <p:spPr>
          <a:xfrm flipH="1" flipV="1">
            <a:off x="2210937" y="3262654"/>
            <a:ext cx="2847833" cy="35903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50993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8E0A881F-04E1-79A7-127E-9B0E2013A9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263" y="2027560"/>
            <a:ext cx="8881055" cy="3950763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41396" y="234710"/>
            <a:ext cx="8461208" cy="53331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/>
              <a:t>⑥ 「</a:t>
            </a:r>
            <a:r>
              <a:rPr lang="en-US" altLang="ja-JP" b="1" dirty="0"/>
              <a:t>Step 1 of 13</a:t>
            </a:r>
            <a:r>
              <a:rPr lang="ja-JP" altLang="en-US" dirty="0"/>
              <a:t>」と表示されているので，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全部で，ステップ数は </a:t>
            </a:r>
            <a:r>
              <a:rPr lang="en-US" altLang="ja-JP" dirty="0"/>
              <a:t>13 </a:t>
            </a:r>
            <a:r>
              <a:rPr lang="ja-JP" altLang="en-US" dirty="0"/>
              <a:t>あることが分かる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  </a:t>
            </a:r>
            <a:r>
              <a:rPr lang="ja-JP" altLang="en-US" dirty="0"/>
              <a:t>（ステップ数と，プログラムの行数は違うもの）</a:t>
            </a:r>
          </a:p>
        </p:txBody>
      </p:sp>
      <p:sp>
        <p:nvSpPr>
          <p:cNvPr id="7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20</a:t>
            </a:fld>
            <a:endParaRPr lang="ja-JP" altLang="en-US" dirty="0"/>
          </a:p>
        </p:txBody>
      </p:sp>
      <p:sp>
        <p:nvSpPr>
          <p:cNvPr id="8" name="楕円 7"/>
          <p:cNvSpPr/>
          <p:nvPr/>
        </p:nvSpPr>
        <p:spPr>
          <a:xfrm>
            <a:off x="2555577" y="5619649"/>
            <a:ext cx="1458877" cy="5476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29806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97CB9182-56B6-D12F-829E-12F9E0A419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16" y="2039864"/>
            <a:ext cx="8881055" cy="3950763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72137" y="136524"/>
            <a:ext cx="8461208" cy="53331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/>
              <a:t>⑦ 最初に戻したので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　・すべての</a:t>
            </a:r>
            <a:r>
              <a:rPr lang="ja-JP" altLang="en-US" b="1" dirty="0">
                <a:solidFill>
                  <a:srgbClr val="C00000"/>
                </a:solidFill>
              </a:rPr>
              <a:t>オブジェクト</a:t>
            </a:r>
            <a:r>
              <a:rPr lang="ja-JP" altLang="en-US" b="1" dirty="0"/>
              <a:t>は消えている</a:t>
            </a:r>
            <a:endParaRPr lang="en-US" altLang="ja-JP" b="1" dirty="0"/>
          </a:p>
          <a:p>
            <a:pPr marL="0" indent="0">
              <a:buNone/>
            </a:pPr>
            <a:r>
              <a:rPr lang="ja-JP" altLang="en-US" dirty="0"/>
              <a:t>　　・</a:t>
            </a:r>
            <a:r>
              <a:rPr lang="ja-JP" altLang="en-US" b="1" dirty="0"/>
              <a:t>赤い矢印</a:t>
            </a:r>
            <a:r>
              <a:rPr lang="ja-JP" altLang="en-US" dirty="0"/>
              <a:t>は</a:t>
            </a:r>
            <a:r>
              <a:rPr lang="ja-JP" altLang="en-US" b="1" dirty="0"/>
              <a:t>先頭</a:t>
            </a:r>
            <a:r>
              <a:rPr lang="ja-JP" altLang="en-US" dirty="0"/>
              <a:t>のところに</a:t>
            </a:r>
            <a:r>
              <a:rPr lang="ja-JP" altLang="en-US" b="1" dirty="0"/>
              <a:t>戻っている</a:t>
            </a:r>
            <a:endParaRPr lang="en-US" altLang="ja-JP" b="1" dirty="0"/>
          </a:p>
          <a:p>
            <a:pPr marL="0" indent="0">
              <a:buNone/>
            </a:pPr>
            <a:endParaRPr lang="en-US" altLang="ja-JP" dirty="0"/>
          </a:p>
        </p:txBody>
      </p:sp>
      <p:sp>
        <p:nvSpPr>
          <p:cNvPr id="7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21</a:t>
            </a:fld>
            <a:endParaRPr lang="ja-JP" altLang="en-US" dirty="0"/>
          </a:p>
        </p:txBody>
      </p:sp>
      <p:sp>
        <p:nvSpPr>
          <p:cNvPr id="8" name="楕円 7"/>
          <p:cNvSpPr/>
          <p:nvPr/>
        </p:nvSpPr>
        <p:spPr>
          <a:xfrm>
            <a:off x="1483845" y="2730775"/>
            <a:ext cx="3088155" cy="2343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6" name="楕円 5"/>
          <p:cNvSpPr/>
          <p:nvPr/>
        </p:nvSpPr>
        <p:spPr>
          <a:xfrm>
            <a:off x="6123882" y="3584320"/>
            <a:ext cx="2754930" cy="177475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588014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301E2DB1-DE6C-CD56-3D19-C596163C5F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2221" y="2510260"/>
            <a:ext cx="6454668" cy="2877755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41396" y="196000"/>
            <a:ext cx="8461208" cy="53331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/>
              <a:t>⑧ </a:t>
            </a:r>
            <a:r>
              <a:rPr lang="ja-JP" altLang="en-US" b="1" dirty="0"/>
              <a:t>ステップ実行</a:t>
            </a:r>
            <a:r>
              <a:rPr lang="ja-JP" altLang="en-US" dirty="0"/>
              <a:t>したいので，「</a:t>
            </a:r>
            <a:r>
              <a:rPr lang="en-US" altLang="ja-JP" b="1" dirty="0"/>
              <a:t>Next</a:t>
            </a:r>
            <a:r>
              <a:rPr lang="ja-JP" altLang="en-US" dirty="0"/>
              <a:t>」をクリックしながら，</a:t>
            </a:r>
            <a:r>
              <a:rPr lang="ja-JP" altLang="en-US" b="1" dirty="0"/>
              <a:t>矢印の動きを確認</a:t>
            </a:r>
            <a:r>
              <a:rPr lang="ja-JP" altLang="en-US" dirty="0"/>
              <a:t>．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※</a:t>
            </a:r>
            <a:r>
              <a:rPr lang="ja-JP" altLang="en-US" dirty="0"/>
              <a:t>「</a:t>
            </a:r>
            <a:r>
              <a:rPr lang="en-US" altLang="ja-JP" b="1" dirty="0"/>
              <a:t>Next</a:t>
            </a:r>
            <a:r>
              <a:rPr lang="ja-JP" altLang="en-US" dirty="0"/>
              <a:t>」ボタンを何度か押し，それ以上進めなくなったら終了</a:t>
            </a:r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22</a:t>
            </a:fld>
            <a:endParaRPr lang="ja-JP" altLang="en-US" dirty="0"/>
          </a:p>
        </p:txBody>
      </p:sp>
      <p:sp>
        <p:nvSpPr>
          <p:cNvPr id="18" name="正方形/長方形 17"/>
          <p:cNvSpPr/>
          <p:nvPr/>
        </p:nvSpPr>
        <p:spPr>
          <a:xfrm>
            <a:off x="4797707" y="4904287"/>
            <a:ext cx="701040" cy="30591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5484" y="3995417"/>
            <a:ext cx="2608406" cy="106182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100" u="sng" dirty="0">
                <a:latin typeface="Arial" panose="020B0604020202020204" pitchFamily="34" charset="0"/>
                <a:ea typeface="メイリオ" panose="020B0604030504040204" pitchFamily="50" charset="-128"/>
              </a:rPr>
              <a:t>見どころ</a:t>
            </a:r>
            <a:endParaRPr kumimoji="1" lang="en-US" altLang="ja-JP" sz="2100" u="sng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en-US" altLang="ja-JP" sz="2100" dirty="0">
                <a:latin typeface="Arial" panose="020B0604020202020204" pitchFamily="34" charset="0"/>
                <a:ea typeface="メイリオ" panose="020B0604030504040204" pitchFamily="50" charset="-128"/>
              </a:rPr>
              <a:t>foo </a:t>
            </a:r>
            <a:r>
              <a:rPr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との間で</a:t>
            </a:r>
            <a:endParaRPr lang="en-US" altLang="ja-JP" sz="21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sz="21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ジャンプ</a:t>
            </a:r>
            <a:r>
              <a:rPr lang="ja-JP" altLang="en-US" sz="2100" b="1" dirty="0">
                <a:latin typeface="Arial" panose="020B0604020202020204" pitchFamily="34" charset="0"/>
                <a:ea typeface="メイリオ" panose="020B0604030504040204" pitchFamily="50" charset="-128"/>
              </a:rPr>
              <a:t>する</a:t>
            </a:r>
            <a:r>
              <a:rPr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ところ</a:t>
            </a:r>
            <a:endParaRPr kumimoji="1" lang="ja-JP" altLang="en-US" sz="21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" name="右カーブ矢印 1"/>
          <p:cNvSpPr/>
          <p:nvPr/>
        </p:nvSpPr>
        <p:spPr>
          <a:xfrm flipV="1">
            <a:off x="3311720" y="2927131"/>
            <a:ext cx="675712" cy="867775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>
              <a:solidFill>
                <a:schemeClr val="tx1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0" name="右カーブ矢印 9"/>
          <p:cNvSpPr/>
          <p:nvPr/>
        </p:nvSpPr>
        <p:spPr>
          <a:xfrm>
            <a:off x="3422282" y="3215926"/>
            <a:ext cx="565150" cy="915673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>
              <a:solidFill>
                <a:schemeClr val="tx1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962382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4C4BB109-F643-72C4-14F7-69C09DF10F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142816"/>
            <a:ext cx="9017457" cy="4112089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41396" y="136524"/>
            <a:ext cx="8461208" cy="53331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/>
              <a:t>⑨ 終わったら，もう一度，「</a:t>
            </a:r>
            <a:r>
              <a:rPr lang="en-US" altLang="ja-JP" b="1" dirty="0"/>
              <a:t>First</a:t>
            </a:r>
            <a:r>
              <a:rPr lang="ja-JP" altLang="en-US" dirty="0"/>
              <a:t>」をクリックして，最初に戻る</a:t>
            </a:r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23</a:t>
            </a:fld>
            <a:endParaRPr lang="ja-JP" altLang="en-US" dirty="0"/>
          </a:p>
        </p:txBody>
      </p:sp>
      <p:sp>
        <p:nvSpPr>
          <p:cNvPr id="18" name="正方形/長方形 17"/>
          <p:cNvSpPr/>
          <p:nvPr/>
        </p:nvSpPr>
        <p:spPr>
          <a:xfrm>
            <a:off x="1504048" y="4559136"/>
            <a:ext cx="1080532" cy="535441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564826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879A80FB-0BA8-21EB-EE2E-0D508FF3C4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005" y="2379000"/>
            <a:ext cx="8092387" cy="3529194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07954" y="224364"/>
            <a:ext cx="8320973" cy="228734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/>
              <a:t>⑩ もう一度，</a:t>
            </a:r>
            <a:r>
              <a:rPr lang="ja-JP" altLang="en-US" b="1" dirty="0"/>
              <a:t>ステップ実行</a:t>
            </a:r>
            <a:r>
              <a:rPr lang="ja-JP" altLang="en-US" dirty="0"/>
              <a:t>．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今度は、</a:t>
            </a:r>
            <a:r>
              <a:rPr lang="ja-JP" altLang="en-US" b="1" dirty="0"/>
              <a:t>緑の矢印</a:t>
            </a:r>
            <a:r>
              <a:rPr lang="ja-JP" altLang="en-US" dirty="0"/>
              <a:t>を見ながら、</a:t>
            </a:r>
            <a:r>
              <a:rPr lang="ja-JP" altLang="en-US" b="1" dirty="0"/>
              <a:t>変数 </a:t>
            </a:r>
            <a:r>
              <a:rPr lang="en-US" altLang="ja-JP" b="1" dirty="0"/>
              <a:t>a</a:t>
            </a:r>
            <a:r>
              <a:rPr lang="en-US" altLang="ja-JP" dirty="0"/>
              <a:t> </a:t>
            </a:r>
            <a:r>
              <a:rPr lang="ja-JP" altLang="en-US" dirty="0"/>
              <a:t>が</a:t>
            </a:r>
            <a:r>
              <a:rPr lang="ja-JP" altLang="en-US" b="1" dirty="0"/>
              <a:t>生成</a:t>
            </a:r>
            <a:r>
              <a:rPr lang="ja-JP" altLang="en-US" dirty="0"/>
              <a:t>、</a:t>
            </a:r>
            <a:r>
              <a:rPr lang="ja-JP" altLang="en-US" b="1" dirty="0"/>
              <a:t>消去</a:t>
            </a:r>
            <a:r>
              <a:rPr lang="ja-JP" altLang="en-US" dirty="0"/>
              <a:t>されるタイミングを確認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b="1" dirty="0"/>
              <a:t>緑の矢印</a:t>
            </a:r>
            <a:r>
              <a:rPr lang="ja-JP" altLang="en-US" dirty="0"/>
              <a:t>：</a:t>
            </a:r>
            <a:r>
              <a:rPr lang="ja-JP" altLang="en-US" b="1" u="sng" dirty="0">
                <a:solidFill>
                  <a:srgbClr val="FF0000"/>
                </a:solidFill>
              </a:rPr>
              <a:t>いま実行が終わった行</a:t>
            </a:r>
            <a:endParaRPr lang="en-US" altLang="ja-JP" b="1" u="sng" dirty="0">
              <a:solidFill>
                <a:srgbClr val="FF0000"/>
              </a:solidFill>
            </a:endParaRPr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24</a:t>
            </a:fld>
            <a:endParaRPr lang="ja-JP" altLang="en-US" dirty="0"/>
          </a:p>
        </p:txBody>
      </p:sp>
      <p:sp>
        <p:nvSpPr>
          <p:cNvPr id="12" name="楕円 11"/>
          <p:cNvSpPr/>
          <p:nvPr/>
        </p:nvSpPr>
        <p:spPr>
          <a:xfrm>
            <a:off x="6008038" y="4930815"/>
            <a:ext cx="1509720" cy="9596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546623" y="5960272"/>
            <a:ext cx="3910045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r>
              <a:rPr kumimoji="1"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関数 </a:t>
            </a:r>
            <a:r>
              <a:rPr kumimoji="1" lang="en-US" altLang="ja-JP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foo </a:t>
            </a:r>
            <a:r>
              <a:rPr kumimoji="1"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の実行中は，</a:t>
            </a:r>
            <a:endParaRPr kumimoji="1" lang="en-US" altLang="ja-JP" sz="2400" b="1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kumimoji="1"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変数 </a:t>
            </a:r>
            <a:r>
              <a:rPr kumimoji="1" lang="en-US" altLang="ja-JP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a </a:t>
            </a:r>
            <a:r>
              <a:rPr kumimoji="1"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が現れる</a:t>
            </a:r>
          </a:p>
        </p:txBody>
      </p:sp>
    </p:spTree>
    <p:extLst>
      <p:ext uri="{BB962C8B-B14F-4D97-AF65-F5344CB8AC3E}">
        <p14:creationId xmlns:p14="http://schemas.microsoft.com/office/powerpoint/2010/main" val="10982076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158A90F-92D6-4F03-8819-199DBCBC9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trinket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5CC115E-177C-4A9A-B883-1E1A7F4972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2"/>
            <a:ext cx="8461208" cy="5962761"/>
          </a:xfrm>
        </p:spPr>
        <p:txBody>
          <a:bodyPr>
            <a:normAutofit/>
          </a:bodyPr>
          <a:lstStyle/>
          <a:p>
            <a:r>
              <a:rPr lang="en-US" altLang="ja-JP" sz="2400" b="1" dirty="0"/>
              <a:t>Trinket</a:t>
            </a:r>
            <a:r>
              <a:rPr lang="en-US" altLang="ja-JP" sz="2400" dirty="0"/>
              <a:t> </a:t>
            </a:r>
            <a:r>
              <a:rPr lang="ja-JP" altLang="en-US" sz="2400" dirty="0"/>
              <a:t>は</a:t>
            </a:r>
            <a:r>
              <a:rPr lang="ja-JP" altLang="en-US" sz="2400" b="1" dirty="0"/>
              <a:t>オンライン</a:t>
            </a:r>
            <a:r>
              <a:rPr lang="ja-JP" altLang="en-US" sz="2400" dirty="0"/>
              <a:t>の </a:t>
            </a:r>
            <a:r>
              <a:rPr lang="en-US" altLang="ja-JP" sz="2400" b="1" dirty="0"/>
              <a:t>Python</a:t>
            </a:r>
            <a:r>
              <a:rPr lang="ja-JP" altLang="en-US" sz="2400" b="1" dirty="0"/>
              <a:t>、</a:t>
            </a:r>
            <a:r>
              <a:rPr lang="en-US" altLang="ja-JP" sz="2400" b="1" dirty="0"/>
              <a:t>HTML </a:t>
            </a:r>
            <a:r>
              <a:rPr lang="ja-JP" altLang="en-US" sz="2400" dirty="0"/>
              <a:t>等の</a:t>
            </a:r>
            <a:r>
              <a:rPr lang="ja-JP" altLang="en-US" sz="2400" b="1" dirty="0"/>
              <a:t>学習サイト</a:t>
            </a:r>
            <a:endParaRPr lang="en-US" altLang="ja-JP" sz="2400" b="1" dirty="0"/>
          </a:p>
          <a:p>
            <a:r>
              <a:rPr lang="ja-JP" altLang="en-US" sz="2400" dirty="0"/>
              <a:t>有料の機能と無料の機能がある</a:t>
            </a:r>
            <a:endParaRPr lang="en-US" altLang="ja-JP" sz="2400" dirty="0"/>
          </a:p>
          <a:p>
            <a:r>
              <a:rPr lang="ja-JP" altLang="en-US" sz="2400" b="1" dirty="0"/>
              <a:t>自分が作成した </a:t>
            </a:r>
            <a:r>
              <a:rPr lang="en-US" altLang="ja-JP" sz="2400" b="1" dirty="0"/>
              <a:t>Python </a:t>
            </a:r>
            <a:r>
              <a:rPr lang="ja-JP" altLang="en-US" sz="2400" b="1" dirty="0"/>
              <a:t>プログラムを公開し、他の人に実行してもらうことが可能</a:t>
            </a:r>
            <a:r>
              <a:rPr lang="ja-JP" altLang="en-US" sz="2400" dirty="0"/>
              <a:t>（そのとき、書き替えて実行も可能）</a:t>
            </a:r>
            <a:endParaRPr lang="en-US" altLang="ja-JP" sz="2400" dirty="0"/>
          </a:p>
          <a:p>
            <a:endParaRPr lang="en-US" altLang="ja-JP" sz="2400" dirty="0"/>
          </a:p>
          <a:p>
            <a:r>
              <a:rPr lang="en-US" altLang="ja-JP" sz="2400" b="1" dirty="0"/>
              <a:t>Python </a:t>
            </a:r>
            <a:r>
              <a:rPr lang="ja-JP" altLang="en-US" sz="2400" b="1" dirty="0"/>
              <a:t>の標準機能</a:t>
            </a:r>
            <a:r>
              <a:rPr lang="ja-JP" altLang="en-US" sz="2400" dirty="0"/>
              <a:t>を登載、その他、次のモジュールやパッケージがインストール済み</a:t>
            </a:r>
          </a:p>
          <a:p>
            <a:pPr marL="0" indent="0">
              <a:buNone/>
            </a:pPr>
            <a:r>
              <a:rPr lang="en-US" altLang="ja-JP" sz="2400" dirty="0"/>
              <a:t>math, </a:t>
            </a:r>
            <a:r>
              <a:rPr lang="en-US" altLang="ja-JP" sz="2400" dirty="0" err="1"/>
              <a:t>matplotlib.pyplot</a:t>
            </a:r>
            <a:r>
              <a:rPr lang="en-US" altLang="ja-JP" sz="2400" dirty="0"/>
              <a:t>, </a:t>
            </a:r>
            <a:r>
              <a:rPr lang="en-US" altLang="ja-JP" sz="2400" dirty="0" err="1"/>
              <a:t>numpy</a:t>
            </a:r>
            <a:r>
              <a:rPr lang="en-US" altLang="ja-JP" sz="2400" dirty="0"/>
              <a:t>, operator, processing, </a:t>
            </a:r>
            <a:r>
              <a:rPr lang="en-US" altLang="ja-JP" sz="2400" dirty="0" err="1"/>
              <a:t>pygal</a:t>
            </a:r>
            <a:r>
              <a:rPr lang="en-US" altLang="ja-JP" sz="2400" dirty="0"/>
              <a:t>, random, re, string, time, turtle, </a:t>
            </a:r>
            <a:r>
              <a:rPr lang="en-US" altLang="ja-JP" sz="2400" dirty="0" err="1"/>
              <a:t>urllib.request</a:t>
            </a:r>
            <a:endParaRPr lang="en-US" altLang="ja-JP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915B582-13F3-4F13-B0B0-2DF096846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02956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5CC115E-177C-4A9A-B883-1E1A7F4972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4" y="585480"/>
            <a:ext cx="8822156" cy="6223534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altLang="ja-JP" sz="2400" b="1" dirty="0"/>
              <a:t>trinket</a:t>
            </a:r>
            <a:r>
              <a:rPr lang="en-US" altLang="ja-JP" sz="2400" dirty="0"/>
              <a:t> </a:t>
            </a:r>
            <a:r>
              <a:rPr lang="ja-JP" altLang="en-US" sz="2400" dirty="0"/>
              <a:t>は </a:t>
            </a:r>
            <a:r>
              <a:rPr lang="en-US" altLang="ja-JP" sz="2400" b="1" dirty="0"/>
              <a:t>Python, HTML </a:t>
            </a:r>
            <a:r>
              <a:rPr lang="ja-JP" altLang="en-US" sz="2400" b="1" dirty="0"/>
              <a:t>などのプログラムを書き実行できる</a:t>
            </a:r>
            <a:r>
              <a:rPr lang="ja-JP" altLang="en-US" sz="2400" dirty="0"/>
              <a:t>サイト</a:t>
            </a:r>
            <a:endParaRPr lang="en-US" altLang="ja-JP" sz="2400" dirty="0"/>
          </a:p>
          <a:p>
            <a:r>
              <a:rPr lang="en-US" altLang="ja-JP" sz="2400" dirty="0">
                <a:hlinkClick r:id="rId2"/>
              </a:rPr>
              <a:t>https://trinket.io/python/0fd59392c8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のように、違うプログラムには違う </a:t>
            </a:r>
            <a:r>
              <a:rPr lang="en-US" altLang="ja-JP" sz="2400" dirty="0"/>
              <a:t>URL </a:t>
            </a:r>
            <a:r>
              <a:rPr lang="ja-JP" altLang="en-US" sz="2400" dirty="0"/>
              <a:t>が割り当てられる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r>
              <a:rPr lang="ja-JP" altLang="en-US" sz="2400" dirty="0"/>
              <a:t>実行が開始しないときは、「</a:t>
            </a:r>
            <a:r>
              <a:rPr lang="ja-JP" altLang="en-US" sz="2400" b="1" dirty="0"/>
              <a:t>実行ボタン</a:t>
            </a:r>
            <a:r>
              <a:rPr lang="ja-JP" altLang="en-US" sz="2400" dirty="0"/>
              <a:t>」で</a:t>
            </a:r>
            <a:r>
              <a:rPr lang="ja-JP" altLang="en-US" sz="2400" b="1" dirty="0"/>
              <a:t>実行</a:t>
            </a:r>
            <a:endParaRPr lang="en-US" altLang="ja-JP" sz="2400" b="1" dirty="0"/>
          </a:p>
          <a:p>
            <a:r>
              <a:rPr lang="ja-JP" altLang="en-US" sz="2400" dirty="0"/>
              <a:t>ソースコードを</a:t>
            </a:r>
            <a:r>
              <a:rPr lang="ja-JP" altLang="en-US" sz="2400" b="1" dirty="0"/>
              <a:t>書き替えて再度実行</a:t>
            </a:r>
            <a:r>
              <a:rPr lang="ja-JP" altLang="en-US" sz="2400" dirty="0"/>
              <a:t>することも可能</a:t>
            </a:r>
            <a:endParaRPr lang="en-US" altLang="ja-JP" sz="2400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C50F07C5-FB06-0A1B-074A-B52D193765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0234" y="2327545"/>
            <a:ext cx="4717189" cy="2309060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1158A90F-92D6-4F03-8819-199DBCBC9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trinket </a:t>
            </a:r>
            <a:r>
              <a:rPr kumimoji="1" lang="ja-JP" altLang="en-US" dirty="0"/>
              <a:t>でのプログラム実行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915B582-13F3-4F13-B0B0-2DF096846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右中かっこ 6">
            <a:extLst>
              <a:ext uri="{FF2B5EF4-FFF2-40B4-BE49-F238E27FC236}">
                <a16:creationId xmlns:a16="http://schemas.microsoft.com/office/drawing/2014/main" id="{5CFE043C-DC4C-4062-B60C-FD394D4CC3EC}"/>
              </a:ext>
            </a:extLst>
          </p:cNvPr>
          <p:cNvSpPr/>
          <p:nvPr/>
        </p:nvSpPr>
        <p:spPr>
          <a:xfrm rot="5400000">
            <a:off x="2472981" y="3758073"/>
            <a:ext cx="218512" cy="246603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右中かっこ 7">
            <a:extLst>
              <a:ext uri="{FF2B5EF4-FFF2-40B4-BE49-F238E27FC236}">
                <a16:creationId xmlns:a16="http://schemas.microsoft.com/office/drawing/2014/main" id="{8854BCCF-7937-49F2-9FE6-C07FB349A19B}"/>
              </a:ext>
            </a:extLst>
          </p:cNvPr>
          <p:cNvSpPr/>
          <p:nvPr/>
        </p:nvSpPr>
        <p:spPr>
          <a:xfrm rot="5400000">
            <a:off x="4687849" y="4209624"/>
            <a:ext cx="170463" cy="161098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96BD922-CC0B-412A-9DF4-A337A36CD975}"/>
              </a:ext>
            </a:extLst>
          </p:cNvPr>
          <p:cNvSpPr txBox="1"/>
          <p:nvPr/>
        </p:nvSpPr>
        <p:spPr>
          <a:xfrm>
            <a:off x="1476153" y="5070208"/>
            <a:ext cx="23391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ソースコードの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メイン画面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02784C6-0936-4E5D-91AB-5FF9C54086F2}"/>
              </a:ext>
            </a:extLst>
          </p:cNvPr>
          <p:cNvSpPr txBox="1"/>
          <p:nvPr/>
        </p:nvSpPr>
        <p:spPr>
          <a:xfrm>
            <a:off x="4077673" y="5233854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実行結果</a:t>
            </a: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F5672B9D-D768-2700-E6C1-AE4C965CF5F4}"/>
              </a:ext>
            </a:extLst>
          </p:cNvPr>
          <p:cNvSpPr/>
          <p:nvPr/>
        </p:nvSpPr>
        <p:spPr>
          <a:xfrm>
            <a:off x="2615459" y="2840145"/>
            <a:ext cx="670867" cy="40277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C23A46CF-BB57-F763-CA0A-379D4E7AEFB7}"/>
              </a:ext>
            </a:extLst>
          </p:cNvPr>
          <p:cNvSpPr txBox="1"/>
          <p:nvPr/>
        </p:nvSpPr>
        <p:spPr>
          <a:xfrm>
            <a:off x="3724509" y="2579865"/>
            <a:ext cx="2743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実行、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STOP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ボタン</a:t>
            </a:r>
          </a:p>
        </p:txBody>
      </p:sp>
    </p:spTree>
    <p:extLst>
      <p:ext uri="{BB962C8B-B14F-4D97-AF65-F5344CB8AC3E}">
        <p14:creationId xmlns:p14="http://schemas.microsoft.com/office/powerpoint/2010/main" val="29480050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anchor="b">
            <a:normAutofit/>
          </a:bodyPr>
          <a:lstStyle/>
          <a:p>
            <a:pPr algn="l"/>
            <a:r>
              <a:rPr lang="ja-JP" altLang="en-US" dirty="0"/>
              <a:t>演習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4073" y="2438400"/>
            <a:ext cx="4939867" cy="3785419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ja-JP" altLang="en-US" sz="2400" dirty="0"/>
              <a:t>資料：</a:t>
            </a:r>
            <a:r>
              <a:rPr lang="en-US" altLang="ja-JP" sz="2400" dirty="0"/>
              <a:t>6</a:t>
            </a:r>
            <a:endParaRPr lang="en-US" altLang="ja-JP" sz="2400" b="1" dirty="0"/>
          </a:p>
          <a:p>
            <a:pPr>
              <a:spcAft>
                <a:spcPts val="600"/>
              </a:spcAft>
            </a:pPr>
            <a:endParaRPr lang="en-US" altLang="ja-JP" sz="2400" b="1" dirty="0"/>
          </a:p>
          <a:p>
            <a:pPr marL="0" indent="0">
              <a:spcAft>
                <a:spcPts val="600"/>
              </a:spcAft>
              <a:buNone/>
            </a:pPr>
            <a:r>
              <a:rPr lang="en-US" altLang="ja-JP" sz="2400" b="1" dirty="0"/>
              <a:t>【</a:t>
            </a:r>
            <a:r>
              <a:rPr lang="ja-JP" altLang="en-US" sz="2400" b="1" dirty="0"/>
              <a:t>トピックス</a:t>
            </a:r>
            <a:r>
              <a:rPr lang="en-US" altLang="ja-JP" sz="2400" b="1" dirty="0"/>
              <a:t>】</a:t>
            </a:r>
          </a:p>
          <a:p>
            <a:pPr lvl="1">
              <a:spcAft>
                <a:spcPts val="600"/>
              </a:spcAft>
            </a:pPr>
            <a:r>
              <a:rPr lang="ja-JP" altLang="en-US" b="1" dirty="0"/>
              <a:t>関数呼び出し</a:t>
            </a:r>
            <a:endParaRPr lang="en-US" altLang="ja-JP" b="1" dirty="0"/>
          </a:p>
          <a:p>
            <a:pPr lvl="1">
              <a:spcAft>
                <a:spcPts val="600"/>
              </a:spcAft>
            </a:pPr>
            <a:endParaRPr lang="en-US" altLang="ja-JP" sz="17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6F77370-7F48-49C1-8603-DB37AE8840E1}" type="slidenum">
              <a:rPr lang="ja-JP" alt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5</a:t>
            </a:fld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6583815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9BDC2A5-6C11-7153-1E0E-0BB19D536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8AF9A70-3861-8057-F79F-3605FF2183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ja-JP" altLang="en-US" dirty="0"/>
              <a:t>① </a:t>
            </a:r>
            <a:r>
              <a:rPr lang="en-US" altLang="ja-JP" dirty="0"/>
              <a:t>trinket </a:t>
            </a:r>
            <a:r>
              <a:rPr lang="ja-JP" altLang="en-US" dirty="0"/>
              <a:t>の次のページを開く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>
                <a:latin typeface="Merriweather" panose="00000500000000000000" pitchFamily="2" charset="0"/>
                <a:hlinkClick r:id="rId2"/>
              </a:rPr>
              <a:t>https://trinket.io/python/d60de93fb8</a:t>
            </a:r>
            <a:endParaRPr lang="en-US" altLang="ja-JP" dirty="0">
              <a:latin typeface="Merriweather" panose="00000500000000000000" pitchFamily="2" charset="0"/>
            </a:endParaRPr>
          </a:p>
          <a:p>
            <a:pPr marL="0" indent="0">
              <a:buNone/>
            </a:pPr>
            <a:endParaRPr lang="en-US" altLang="ja-JP" dirty="0">
              <a:latin typeface="Merriweather" panose="00000500000000000000" pitchFamily="2" charset="0"/>
            </a:endParaRPr>
          </a:p>
          <a:p>
            <a:pPr marL="0" indent="0">
              <a:buNone/>
            </a:pPr>
            <a:r>
              <a:rPr lang="ja-JP" altLang="en-US" dirty="0"/>
              <a:t>② 実行結果が，次のように表示されることを確認</a:t>
            </a:r>
            <a:endParaRPr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26C1D8A-4F75-182B-75C2-E9D793C66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6</a:t>
            </a:fld>
            <a:endParaRPr kumimoji="1"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CF626C1B-56B3-1DB5-2E89-356C1CBEBF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271" y="3148541"/>
            <a:ext cx="7997969" cy="3232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4196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ステップ実行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b="1" dirty="0"/>
              <a:t>ステップ実行</a:t>
            </a:r>
            <a:r>
              <a:rPr lang="ja-JP" altLang="en-US" dirty="0"/>
              <a:t>により、プログラム実行の流れをビジュアルに観察</a:t>
            </a:r>
            <a:endParaRPr lang="en-US" altLang="ja-JP" dirty="0"/>
          </a:p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7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114556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ADE5C89F-0CB4-504E-E8F6-BD3C6D03C7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79" r="11079"/>
          <a:stretch/>
        </p:blipFill>
        <p:spPr>
          <a:xfrm>
            <a:off x="4667250" y="0"/>
            <a:ext cx="4476750" cy="6865139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effectLst>
            <a:softEdge rad="635000"/>
          </a:effectLst>
        </p:spPr>
      </p:pic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71AC035-0C11-72EC-EAF9-C2E472D89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E7DD4950-D159-4EF1-90C3-DB06CAAE7C11}" type="slidenum">
              <a:rPr kumimoji="1" lang="ja-JP" altLang="en-US" sz="1800">
                <a:solidFill>
                  <a:srgbClr val="FFFFFF"/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</a:pPr>
              <a:t>8</a:t>
            </a:fld>
            <a:endParaRPr kumimoji="1" lang="ja-JP" altLang="en-US" sz="1800">
              <a:solidFill>
                <a:srgbClr val="FFFFFF"/>
              </a:solidFill>
            </a:endParaRP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AC1D10E3-8A1C-93DE-BAA9-EFB285F4F0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2"/>
            <a:ext cx="5291555" cy="6011747"/>
          </a:xfrm>
        </p:spPr>
        <p:txBody>
          <a:bodyPr>
            <a:normAutofit/>
          </a:bodyPr>
          <a:lstStyle/>
          <a:p>
            <a:r>
              <a:rPr lang="en-US" altLang="ja-JP" b="1" dirty="0"/>
              <a:t>Python Tutor</a:t>
            </a:r>
            <a:r>
              <a:rPr lang="ja-JP" altLang="en-US" dirty="0"/>
              <a:t> という</a:t>
            </a:r>
            <a:r>
              <a:rPr lang="ja-JP" altLang="en-US" b="1" dirty="0"/>
              <a:t>ウェブサイト</a:t>
            </a:r>
            <a:r>
              <a:rPr lang="ja-JP" altLang="en-US" dirty="0"/>
              <a:t>を利用しよう</a:t>
            </a:r>
            <a:r>
              <a:rPr lang="en-US" altLang="ja-JP" b="1" dirty="0">
                <a:hlinkClick r:id="rId3"/>
              </a:rPr>
              <a:t>http://www.pythontutor.com/</a:t>
            </a:r>
            <a:endParaRPr lang="en-US" altLang="ja-JP" b="1" dirty="0"/>
          </a:p>
          <a:p>
            <a:endParaRPr kumimoji="1" lang="en-US" altLang="ja-JP" dirty="0"/>
          </a:p>
          <a:p>
            <a:r>
              <a:rPr lang="en-US" altLang="ja-JP" b="1" dirty="0"/>
              <a:t>Web </a:t>
            </a:r>
            <a:r>
              <a:rPr lang="ja-JP" altLang="en-US" b="1" dirty="0"/>
              <a:t>ブラウザ</a:t>
            </a:r>
            <a:r>
              <a:rPr lang="ja-JP" altLang="en-US" dirty="0"/>
              <a:t>を使ってアクセスできる</a:t>
            </a:r>
            <a:endParaRPr lang="en-US" altLang="ja-JP" dirty="0"/>
          </a:p>
          <a:p>
            <a:endParaRPr kumimoji="1" lang="en-US" altLang="ja-JP" dirty="0"/>
          </a:p>
          <a:p>
            <a:r>
              <a:rPr kumimoji="1" lang="en-US" altLang="ja-JP" b="1" dirty="0" err="1"/>
              <a:t>PythonTutor</a:t>
            </a:r>
            <a:r>
              <a:rPr lang="ja-JP" altLang="en-US" dirty="0"/>
              <a:t> </a:t>
            </a:r>
            <a:r>
              <a:rPr kumimoji="1" lang="ja-JP" altLang="en-US" dirty="0"/>
              <a:t>では，</a:t>
            </a:r>
            <a:r>
              <a:rPr kumimoji="1" lang="en-US" altLang="ja-JP" b="1" dirty="0"/>
              <a:t>Python</a:t>
            </a:r>
            <a:r>
              <a:rPr kumimoji="1" lang="ja-JP" altLang="en-US" b="1" dirty="0"/>
              <a:t>だけでなく</a:t>
            </a:r>
            <a:r>
              <a:rPr kumimoji="1" lang="ja-JP" altLang="en-US" dirty="0"/>
              <a:t>，</a:t>
            </a:r>
            <a:r>
              <a:rPr kumimoji="1" lang="en-US" altLang="ja-JP" dirty="0"/>
              <a:t>Java</a:t>
            </a:r>
            <a:r>
              <a:rPr kumimoji="1" lang="ja-JP" altLang="en-US" dirty="0"/>
              <a:t>，</a:t>
            </a:r>
            <a:r>
              <a:rPr kumimoji="1" lang="en-US" altLang="ja-JP" dirty="0"/>
              <a:t>C,</a:t>
            </a:r>
            <a:r>
              <a:rPr kumimoji="1" lang="ja-JP" altLang="en-US" dirty="0"/>
              <a:t>，</a:t>
            </a:r>
            <a:r>
              <a:rPr kumimoji="1" lang="en-US" altLang="ja-JP" dirty="0"/>
              <a:t>C++</a:t>
            </a:r>
            <a:r>
              <a:rPr kumimoji="1" lang="ja-JP" altLang="en-US" dirty="0"/>
              <a:t>，</a:t>
            </a:r>
            <a:r>
              <a:rPr kumimoji="1" lang="en-US" altLang="ja-JP" dirty="0"/>
              <a:t>JavaScript</a:t>
            </a:r>
            <a:r>
              <a:rPr kumimoji="1" lang="ja-JP" altLang="en-US" dirty="0"/>
              <a:t>，</a:t>
            </a:r>
            <a:r>
              <a:rPr kumimoji="1" lang="en-US" altLang="ja-JP" dirty="0"/>
              <a:t>Ruby </a:t>
            </a:r>
            <a:r>
              <a:rPr kumimoji="1" lang="ja-JP" altLang="en-US" dirty="0"/>
              <a:t>など，多くのプログラミング言語を学ぶことができる．</a:t>
            </a:r>
            <a:endParaRPr kumimoji="1" lang="en-US" altLang="ja-JP" dirty="0"/>
          </a:p>
          <a:p>
            <a:endParaRPr lang="ja-JP" altLang="en-US" dirty="0"/>
          </a:p>
        </p:txBody>
      </p:sp>
      <p:sp>
        <p:nvSpPr>
          <p:cNvPr id="9" name="タイトル 8">
            <a:extLst>
              <a:ext uri="{FF2B5EF4-FFF2-40B4-BE49-F238E27FC236}">
                <a16:creationId xmlns:a16="http://schemas.microsoft.com/office/drawing/2014/main" id="{738A3EB0-E328-8FE0-E52B-B626E7063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>
                <a:latin typeface="Segoe UI" panose="020B0502040204020203" pitchFamily="34" charset="0"/>
              </a:rPr>
              <a:t>Python Tutor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223356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A38091E3-F014-4EED-8E4F-719BE045CC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6156" y="4381196"/>
            <a:ext cx="5452712" cy="225131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sz="2900" dirty="0"/>
              <a:t>Python Tutor </a:t>
            </a:r>
            <a:r>
              <a:rPr lang="ja-JP" altLang="en-US" sz="2900" dirty="0"/>
              <a:t>の使用方法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41395" y="971195"/>
            <a:ext cx="8678719" cy="50068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/>
              <a:t>① まず，</a:t>
            </a:r>
            <a:r>
              <a:rPr lang="ja-JP" altLang="en-US" b="1" dirty="0"/>
              <a:t>ウェブブラウザ</a:t>
            </a:r>
            <a:r>
              <a:rPr lang="ja-JP" altLang="en-US" dirty="0"/>
              <a:t>を開く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② </a:t>
            </a:r>
            <a:r>
              <a:rPr lang="en-US" altLang="ja-JP" b="1" dirty="0"/>
              <a:t>Python Tutor </a:t>
            </a:r>
            <a:r>
              <a:rPr lang="ja-JP" altLang="en-US" dirty="0"/>
              <a:t>を利用するために，以下の </a:t>
            </a:r>
            <a:r>
              <a:rPr lang="en-US" altLang="ja-JP" dirty="0"/>
              <a:t>URL </a:t>
            </a:r>
            <a:r>
              <a:rPr lang="ja-JP" altLang="en-US" dirty="0"/>
              <a:t>にアクセス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	</a:t>
            </a:r>
            <a:r>
              <a:rPr lang="en-US" altLang="ja-JP" b="1" dirty="0"/>
              <a:t>http://</a:t>
            </a:r>
            <a:r>
              <a:rPr lang="en-US" altLang="ja-JP" b="1" dirty="0" err="1"/>
              <a:t>www.pythontutor.com</a:t>
            </a:r>
            <a:r>
              <a:rPr lang="en-US" altLang="ja-JP" b="1" dirty="0"/>
              <a:t>/</a:t>
            </a:r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③ 「</a:t>
            </a:r>
            <a:r>
              <a:rPr lang="en-US" altLang="ja-JP" b="1" dirty="0"/>
              <a:t>Python</a:t>
            </a:r>
            <a:r>
              <a:rPr lang="ja-JP" altLang="en-US" dirty="0"/>
              <a:t>」をクリック　⇒ </a:t>
            </a:r>
            <a:r>
              <a:rPr lang="ja-JP" altLang="en-US" b="1" dirty="0"/>
              <a:t>編集画面</a:t>
            </a:r>
            <a:r>
              <a:rPr lang="ja-JP" altLang="en-US" dirty="0"/>
              <a:t>が開く　　</a:t>
            </a:r>
            <a:endParaRPr lang="en-US" altLang="ja-JP" dirty="0"/>
          </a:p>
        </p:txBody>
      </p:sp>
      <p:sp>
        <p:nvSpPr>
          <p:cNvPr id="10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9</a:t>
            </a:fld>
            <a:endParaRPr lang="ja-JP" altLang="en-US" dirty="0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7ED950E6-79B1-88B3-39D0-D6A663465B5D}"/>
              </a:ext>
            </a:extLst>
          </p:cNvPr>
          <p:cNvSpPr/>
          <p:nvPr/>
        </p:nvSpPr>
        <p:spPr>
          <a:xfrm>
            <a:off x="2529914" y="5506851"/>
            <a:ext cx="970777" cy="37995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205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821</TotalTime>
  <Words>1122</Words>
  <Application>Microsoft Office PowerPoint</Application>
  <PresentationFormat>画面に合わせる (4:3)</PresentationFormat>
  <Paragraphs>184</Paragraphs>
  <Slides>24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24</vt:i4>
      </vt:variant>
    </vt:vector>
  </HeadingPairs>
  <TitlesOfParts>
    <vt:vector size="31" baseType="lpstr">
      <vt:lpstr>メイリオ</vt:lpstr>
      <vt:lpstr>游ゴシック</vt:lpstr>
      <vt:lpstr>Arial</vt:lpstr>
      <vt:lpstr>Calibri</vt:lpstr>
      <vt:lpstr>Merriweather</vt:lpstr>
      <vt:lpstr>Segoe UI</vt:lpstr>
      <vt:lpstr>Office テーマ</vt:lpstr>
      <vt:lpstr>pf-9. 関数呼び出し</vt:lpstr>
      <vt:lpstr>関数の中の式の評価のタイミング</vt:lpstr>
      <vt:lpstr>trinket</vt:lpstr>
      <vt:lpstr>trinket でのプログラム実行</vt:lpstr>
      <vt:lpstr>演習</vt:lpstr>
      <vt:lpstr>PowerPoint プレゼンテーション</vt:lpstr>
      <vt:lpstr>ステップ実行</vt:lpstr>
      <vt:lpstr>Python Tutor</vt:lpstr>
      <vt:lpstr>Python Tutor の使用方法</vt:lpstr>
      <vt:lpstr>Python Tutor の編集画面</vt:lpstr>
      <vt:lpstr>Python Tutor でのプログラム実行</vt:lpstr>
      <vt:lpstr>Python Tutor でのプログラム実行手順</vt:lpstr>
      <vt:lpstr>Python Tutor 使用上の注意点①</vt:lpstr>
      <vt:lpstr>Python Tutor 使用上の注意点②</vt:lpstr>
      <vt:lpstr>演習</vt:lpstr>
      <vt:lpstr>ステップ実行により確認できること</vt:lpstr>
      <vt:lpstr>Python Tutor の起動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関数呼び出し</dc:title>
  <dc:creator>kaneko kunihiko</dc:creator>
  <cp:lastModifiedBy>金子　邦彦</cp:lastModifiedBy>
  <cp:revision>69</cp:revision>
  <dcterms:created xsi:type="dcterms:W3CDTF">2019-11-02T00:06:04Z</dcterms:created>
  <dcterms:modified xsi:type="dcterms:W3CDTF">2023-07-18T07:18:47Z</dcterms:modified>
</cp:coreProperties>
</file>