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947" r:id="rId2"/>
    <p:sldId id="1789" r:id="rId3"/>
    <p:sldId id="1815" r:id="rId4"/>
    <p:sldId id="974" r:id="rId5"/>
    <p:sldId id="1790" r:id="rId6"/>
    <p:sldId id="1791" r:id="rId7"/>
    <p:sldId id="1794" r:id="rId8"/>
    <p:sldId id="1795" r:id="rId9"/>
    <p:sldId id="1792" r:id="rId10"/>
    <p:sldId id="1793" r:id="rId11"/>
    <p:sldId id="1808" r:id="rId12"/>
    <p:sldId id="1809" r:id="rId13"/>
    <p:sldId id="1067" r:id="rId14"/>
    <p:sldId id="1796" r:id="rId15"/>
    <p:sldId id="1797" r:id="rId16"/>
    <p:sldId id="1798" r:id="rId17"/>
    <p:sldId id="1770" r:id="rId18"/>
    <p:sldId id="781" r:id="rId19"/>
    <p:sldId id="1771" r:id="rId20"/>
    <p:sldId id="1762" r:id="rId21"/>
    <p:sldId id="1767" r:id="rId22"/>
    <p:sldId id="1763" r:id="rId23"/>
    <p:sldId id="1772" r:id="rId24"/>
    <p:sldId id="1764" r:id="rId25"/>
    <p:sldId id="1810" r:id="rId26"/>
    <p:sldId id="1766" r:id="rId27"/>
    <p:sldId id="987" r:id="rId28"/>
    <p:sldId id="797" r:id="rId29"/>
    <p:sldId id="798" r:id="rId30"/>
    <p:sldId id="799" r:id="rId31"/>
    <p:sldId id="800" r:id="rId32"/>
    <p:sldId id="1765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4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7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rinket.io/python/895c3ea5b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rinket.io/python/0d8dbc113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rinket.io/python/88a728c3c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trinket.io/python/cc2c13d79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e27702ef75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f33df42c8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j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inket.io/python/27f6ebe1d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inket.io/python/b7eb53245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0229" y="36457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pf-7. </a:t>
            </a:r>
            <a:r>
              <a:rPr lang="ja-JP" altLang="en-US" dirty="0"/>
              <a:t>繰り返し，リスト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429" y="2844248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⑥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314BA41-F54E-F08D-08FF-4BF6E1A0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40" y="644893"/>
            <a:ext cx="6126260" cy="33237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A966E2-47E1-9A69-5179-F066C3CD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40" y="4044917"/>
            <a:ext cx="6640610" cy="28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カーソルを使って絵を描く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0BF10A-7077-A044-8A01-C50D1821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159519"/>
            <a:ext cx="4768456" cy="13727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867005-06D9-5668-E59E-F7137E5A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175" y="1715235"/>
            <a:ext cx="3061210" cy="21924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DE0297-29E6-0BDA-76E9-66415A2F0D03}"/>
              </a:ext>
            </a:extLst>
          </p:cNvPr>
          <p:cNvSpPr txBox="1"/>
          <p:nvPr/>
        </p:nvSpPr>
        <p:spPr>
          <a:xfrm>
            <a:off x="5782270" y="353445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BEDD02-5E15-0294-768F-613B1685E173}"/>
              </a:ext>
            </a:extLst>
          </p:cNvPr>
          <p:cNvSpPr txBox="1"/>
          <p:nvPr/>
        </p:nvSpPr>
        <p:spPr>
          <a:xfrm>
            <a:off x="5782269" y="171523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100)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AD6B46-D400-1605-56C3-620E1EB8C15F}"/>
              </a:ext>
            </a:extLst>
          </p:cNvPr>
          <p:cNvSpPr txBox="1"/>
          <p:nvPr/>
        </p:nvSpPr>
        <p:spPr>
          <a:xfrm>
            <a:off x="7183624" y="3601149"/>
            <a:ext cx="182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3E7F2B-4588-20AA-09E0-F8A028D20B57}"/>
              </a:ext>
            </a:extLst>
          </p:cNvPr>
          <p:cNvSpPr txBox="1"/>
          <p:nvPr/>
        </p:nvSpPr>
        <p:spPr>
          <a:xfrm>
            <a:off x="699941" y="3532257"/>
            <a:ext cx="4689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タートルグラフィックスの機能をインポートする「import turtle」が必要</a:t>
            </a:r>
          </a:p>
        </p:txBody>
      </p:sp>
    </p:spTree>
    <p:extLst>
      <p:ext uri="{BB962C8B-B14F-4D97-AF65-F5344CB8AC3E}">
        <p14:creationId xmlns:p14="http://schemas.microsoft.com/office/powerpoint/2010/main" val="335471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主なメソッド</a:t>
            </a:r>
            <a:endParaRPr kumimoji="1" lang="en-US" altLang="ja-JP" sz="2400" dirty="0"/>
          </a:p>
          <a:p>
            <a:r>
              <a:rPr lang="en-US" altLang="ja-JP" sz="2400" b="1" dirty="0" err="1"/>
              <a:t>goto</a:t>
            </a:r>
            <a:r>
              <a:rPr lang="ja-JP" altLang="en-US" sz="2400" dirty="0"/>
              <a:t>（＜横方向の値＞，</a:t>
            </a:r>
            <a:r>
              <a:rPr lang="en-US" altLang="ja-JP" sz="2400" dirty="0"/>
              <a:t>&lt;</a:t>
            </a:r>
            <a:r>
              <a:rPr lang="ja-JP" altLang="en-US" sz="2400" dirty="0"/>
              <a:t>縦方向の値</a:t>
            </a:r>
            <a:r>
              <a:rPr lang="en-US" altLang="ja-JP" sz="2400" dirty="0"/>
              <a:t>&gt;</a:t>
            </a:r>
            <a:r>
              <a:rPr lang="ja-JP" altLang="en-US" sz="2400" dirty="0"/>
              <a:t>）</a:t>
            </a:r>
            <a:r>
              <a:rPr lang="en-US" altLang="ja-JP" sz="2400" dirty="0"/>
              <a:t>	</a:t>
            </a:r>
            <a:r>
              <a:rPr lang="ja-JP" altLang="en-US" sz="2400" b="1" dirty="0"/>
              <a:t>移動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forward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kumimoji="1" lang="en-US" altLang="ja-JP" sz="2400" dirty="0"/>
              <a:t>)		</a:t>
            </a:r>
            <a:r>
              <a:rPr lang="ja-JP" altLang="en-US" sz="2400" b="1" dirty="0"/>
              <a:t>前進</a:t>
            </a:r>
            <a:endParaRPr kumimoji="1" lang="en-US" altLang="ja-JP" sz="2400" b="1" dirty="0"/>
          </a:p>
          <a:p>
            <a:r>
              <a:rPr lang="en-US" altLang="ja-JP" sz="2400" b="1" dirty="0" err="1"/>
              <a:t>backword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lang="en-US" altLang="ja-JP" sz="2400" dirty="0"/>
              <a:t>)		</a:t>
            </a:r>
            <a:r>
              <a:rPr lang="ja-JP" altLang="en-US" sz="2400" b="1" dirty="0"/>
              <a:t>後退</a:t>
            </a:r>
            <a:endParaRPr lang="en-US" altLang="ja-JP" sz="2400" b="1" dirty="0"/>
          </a:p>
          <a:p>
            <a:r>
              <a:rPr kumimoji="1" lang="en-US" altLang="ja-JP" sz="2400" b="1" dirty="0"/>
              <a:t>right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kumimoji="1" lang="en-US" altLang="ja-JP" sz="2400" dirty="0"/>
              <a:t>)			</a:t>
            </a:r>
            <a:r>
              <a:rPr kumimoji="1" lang="ja-JP" altLang="en-US" sz="2400" b="1" dirty="0"/>
              <a:t>右回りに回転</a:t>
            </a:r>
            <a:endParaRPr kumimoji="1" lang="en-US" altLang="ja-JP" sz="2400" b="1" dirty="0"/>
          </a:p>
          <a:p>
            <a:r>
              <a:rPr lang="en-US" altLang="ja-JP" sz="2400" b="1" dirty="0"/>
              <a:t>left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lang="en-US" altLang="ja-JP" sz="2400" dirty="0"/>
              <a:t>)			</a:t>
            </a:r>
            <a:r>
              <a:rPr lang="ja-JP" altLang="en-US" sz="2400" b="1" dirty="0"/>
              <a:t>左回りに回転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EE38D8-2560-84FF-BA1D-CE49A63D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158037"/>
            <a:ext cx="4834994" cy="13918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3295F0-DAA2-E5B8-D5E6-7D03D6F99D30}"/>
              </a:ext>
            </a:extLst>
          </p:cNvPr>
          <p:cNvSpPr/>
          <p:nvPr/>
        </p:nvSpPr>
        <p:spPr>
          <a:xfrm>
            <a:off x="1344284" y="1905348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108F82-D59C-1882-5454-4418B783BC0E}"/>
              </a:ext>
            </a:extLst>
          </p:cNvPr>
          <p:cNvSpPr/>
          <p:nvPr/>
        </p:nvSpPr>
        <p:spPr>
          <a:xfrm>
            <a:off x="1344283" y="2232429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14F909-DDA9-569C-9BB0-57505D5528AF}"/>
              </a:ext>
            </a:extLst>
          </p:cNvPr>
          <p:cNvSpPr/>
          <p:nvPr/>
        </p:nvSpPr>
        <p:spPr>
          <a:xfrm>
            <a:off x="960239" y="1587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62B31F-C123-AD29-50E4-380E6D0C8380}"/>
              </a:ext>
            </a:extLst>
          </p:cNvPr>
          <p:cNvSpPr/>
          <p:nvPr/>
        </p:nvSpPr>
        <p:spPr>
          <a:xfrm>
            <a:off x="960238" y="19053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B4677-D97B-094C-21E5-A2C7C13C1D04}"/>
              </a:ext>
            </a:extLst>
          </p:cNvPr>
          <p:cNvSpPr/>
          <p:nvPr/>
        </p:nvSpPr>
        <p:spPr>
          <a:xfrm>
            <a:off x="960237" y="2222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47A5E-170C-7490-B4DF-C67705BF5409}"/>
              </a:ext>
            </a:extLst>
          </p:cNvPr>
          <p:cNvSpPr txBox="1"/>
          <p:nvPr/>
        </p:nvSpPr>
        <p:spPr>
          <a:xfrm>
            <a:off x="2131077" y="25874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メソッド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907377-75BD-74F3-2C86-80D98B5CEC37}"/>
              </a:ext>
            </a:extLst>
          </p:cNvPr>
          <p:cNvSpPr txBox="1"/>
          <p:nvPr/>
        </p:nvSpPr>
        <p:spPr>
          <a:xfrm>
            <a:off x="99752" y="26839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オブジェクト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36AFE9D-F94B-D32E-8540-F93E1A91D3BC}"/>
              </a:ext>
            </a:extLst>
          </p:cNvPr>
          <p:cNvSpPr txBox="1">
            <a:spLocks/>
          </p:cNvSpPr>
          <p:nvPr/>
        </p:nvSpPr>
        <p:spPr>
          <a:xfrm>
            <a:off x="4523874" y="1196542"/>
            <a:ext cx="4258252" cy="244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solidFill>
                  <a:srgbClr val="C00000"/>
                </a:solidFill>
              </a:rPr>
              <a:t>メソッド</a:t>
            </a:r>
            <a:r>
              <a:rPr lang="ja-JP" altLang="en-US" sz="2400"/>
              <a:t>は、オブジェクトが持つ機能を呼び出すためのもの</a:t>
            </a:r>
            <a:endParaRPr lang="en-US" altLang="ja-JP" sz="2400"/>
          </a:p>
          <a:p>
            <a:r>
              <a:rPr lang="ja-JP" altLang="en-US" sz="2400"/>
              <a:t>「</a:t>
            </a:r>
            <a:r>
              <a:rPr lang="en-US" altLang="ja-JP" sz="2400" b="1"/>
              <a:t>goto</a:t>
            </a:r>
            <a:r>
              <a:rPr lang="ja-JP" altLang="en-US" sz="2400"/>
              <a:t>」は</a:t>
            </a:r>
            <a:r>
              <a:rPr lang="ja-JP" altLang="en-US" sz="2400" b="1"/>
              <a:t>指定した座標への移動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84334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95445-A72F-658A-C5CB-B6A706A3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0E2BAD-9A81-38A6-726F-7C0F2D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F0EEF-7EF2-6E6B-3C6B-8AEDAFB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06" y="1284251"/>
            <a:ext cx="5826588" cy="4684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6905A4-520C-E8AF-AE4F-2F37779DE85E}"/>
              </a:ext>
            </a:extLst>
          </p:cNvPr>
          <p:cNvCxnSpPr/>
          <p:nvPr/>
        </p:nvCxnSpPr>
        <p:spPr>
          <a:xfrm>
            <a:off x="1121658" y="3640100"/>
            <a:ext cx="6900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733D1F-107D-6283-D382-A3B0B0AE594F}"/>
              </a:ext>
            </a:extLst>
          </p:cNvPr>
          <p:cNvCxnSpPr>
            <a:cxnSpLocks/>
          </p:cNvCxnSpPr>
          <p:nvPr/>
        </p:nvCxnSpPr>
        <p:spPr>
          <a:xfrm flipV="1">
            <a:off x="4474458" y="1098550"/>
            <a:ext cx="0" cy="492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387F1A-AE97-AAE8-0C9B-02DB3BE5D711}"/>
              </a:ext>
            </a:extLst>
          </p:cNvPr>
          <p:cNvSpPr txBox="1"/>
          <p:nvPr/>
        </p:nvSpPr>
        <p:spPr>
          <a:xfrm>
            <a:off x="2332493" y="4028415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亀の最初の位置は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6BB04C-8851-F4F4-BA81-1745B8D18903}"/>
              </a:ext>
            </a:extLst>
          </p:cNvPr>
          <p:cNvSpPr txBox="1"/>
          <p:nvPr/>
        </p:nvSpPr>
        <p:spPr>
          <a:xfrm>
            <a:off x="6303535" y="3797582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99CA41-1B45-C259-5E42-A51E0413F172}"/>
              </a:ext>
            </a:extLst>
          </p:cNvPr>
          <p:cNvSpPr txBox="1"/>
          <p:nvPr/>
        </p:nvSpPr>
        <p:spPr>
          <a:xfrm>
            <a:off x="96481" y="3704732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505DD-9DED-3887-7933-61FF5CA34B06}"/>
              </a:ext>
            </a:extLst>
          </p:cNvPr>
          <p:cNvSpPr txBox="1"/>
          <p:nvPr/>
        </p:nvSpPr>
        <p:spPr>
          <a:xfrm>
            <a:off x="4416229" y="132282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797BE-FBC5-A402-17E8-8E72B4889A69}"/>
              </a:ext>
            </a:extLst>
          </p:cNvPr>
          <p:cNvSpPr txBox="1"/>
          <p:nvPr/>
        </p:nvSpPr>
        <p:spPr>
          <a:xfrm>
            <a:off x="4416228" y="5475877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繰り返し，変数値をマスターしていく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ページ１５，１６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en-US" altLang="ja-JP" b="1" dirty="0" err="1"/>
              <a:t>i</a:t>
            </a:r>
            <a:r>
              <a:rPr lang="en-US" altLang="ja-JP" b="1" dirty="0"/>
              <a:t> in range </a:t>
            </a:r>
            <a:r>
              <a:rPr lang="ja-JP" altLang="en-US" b="1" dirty="0"/>
              <a:t>での </a:t>
            </a:r>
            <a:r>
              <a:rPr lang="en-US" altLang="ja-JP" b="1" dirty="0" err="1"/>
              <a:t>i</a:t>
            </a:r>
            <a:r>
              <a:rPr lang="ja-JP" altLang="en-US" b="1" dirty="0"/>
              <a:t> の値の変化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自主的にプログラムを書き換えて，変化をみる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354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https://trinket.io/python/895c3ea5b6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FC2BF2-E820-20D3-FD85-67F9C995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9" y="3051881"/>
            <a:ext cx="7516981" cy="36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0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44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https://trinket.io/python/0d8dbc1139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プログラム内の</a:t>
            </a:r>
            <a:r>
              <a:rPr lang="ja-JP" altLang="en-US" b="1" dirty="0"/>
              <a:t>「</a:t>
            </a:r>
            <a:r>
              <a:rPr lang="en-US" altLang="ja-JP" b="1" dirty="0"/>
              <a:t>5</a:t>
            </a:r>
            <a:r>
              <a:rPr lang="ja-JP" altLang="en-US" b="1" dirty="0"/>
              <a:t>」や「</a:t>
            </a:r>
            <a:r>
              <a:rPr lang="en-US" altLang="ja-JP" b="1" dirty="0"/>
              <a:t>20</a:t>
            </a:r>
            <a:r>
              <a:rPr lang="ja-JP" altLang="en-US" b="1" dirty="0"/>
              <a:t>」や「</a:t>
            </a:r>
            <a:r>
              <a:rPr lang="en-US" altLang="ja-JP" b="1" dirty="0"/>
              <a:t>100</a:t>
            </a:r>
            <a:r>
              <a:rPr lang="ja-JP" altLang="en-US" b="1" dirty="0"/>
              <a:t>」や「</a:t>
            </a:r>
            <a:r>
              <a:rPr lang="en-US" altLang="ja-JP" b="1" dirty="0"/>
              <a:t>170</a:t>
            </a:r>
            <a:r>
              <a:rPr lang="ja-JP" altLang="en-US" b="1" dirty="0"/>
              <a:t>」をいろいろ書き換えて実行</a:t>
            </a:r>
            <a:r>
              <a:rPr lang="ja-JP" altLang="en-US" dirty="0"/>
              <a:t>してみる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5F3B54-2FBC-C65E-FC9D-B872B6F8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42" y="2471554"/>
            <a:ext cx="5648615" cy="23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リスト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複数の要素を保持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r>
              <a:rPr lang="ja-JP" altLang="en-US" sz="2400" dirty="0"/>
              <a:t>リストの要素には順序を持ち、</a:t>
            </a:r>
            <a:r>
              <a:rPr lang="ja-JP" altLang="en-US" sz="2400" b="1" dirty="0"/>
              <a:t>順序の番号</a:t>
            </a:r>
            <a:r>
              <a:rPr lang="ja-JP" altLang="en-US" sz="2400" dirty="0"/>
              <a:t>は　</a:t>
            </a:r>
            <a:r>
              <a:rPr lang="ja-JP" altLang="en-US" sz="2400" b="1" dirty="0"/>
              <a:t>０から開始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r>
              <a:rPr lang="ja-JP" altLang="en-US" sz="2400" dirty="0"/>
              <a:t>リストの要素は変更可能（</a:t>
            </a:r>
            <a:r>
              <a:rPr lang="ja-JP" altLang="en-US" sz="2400" b="1" dirty="0"/>
              <a:t>新しい要素の挿入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既存の要素の削除</a:t>
            </a:r>
            <a:r>
              <a:rPr lang="ja-JP" altLang="en-US" sz="2400" dirty="0"/>
              <a:t>が可能）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175028"/>
            <a:ext cx="8461208" cy="872722"/>
          </a:xfrm>
        </p:spPr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でのリストの組み立て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1845" y="4277338"/>
            <a:ext cx="2929355" cy="5815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リストの組み立てを行う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272F64-4F57-4403-BE05-BB302C5E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27" y="1235654"/>
            <a:ext cx="5163361" cy="181568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8429E38-AFB0-4D4C-A196-EF03F7E7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26" y="5202436"/>
            <a:ext cx="6415587" cy="7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資料：１９</a:t>
            </a:r>
            <a:r>
              <a:rPr lang="en-US" altLang="ja-JP" sz="2400" dirty="0"/>
              <a:t> </a:t>
            </a:r>
            <a:r>
              <a:rPr lang="ja-JP" altLang="en-US" sz="2400" dirty="0"/>
              <a:t>～ ２５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2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 </a:t>
            </a:r>
            <a:r>
              <a:rPr kumimoji="1" lang="ja-JP" altLang="en-US" dirty="0"/>
              <a:t>による繰り返し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for</a:t>
            </a:r>
            <a:r>
              <a:rPr lang="ja-JP" altLang="en-US" sz="2400" b="1" dirty="0"/>
              <a:t> 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特定の</a:t>
            </a:r>
            <a:r>
              <a:rPr kumimoji="1" lang="ja-JP" altLang="en-US" sz="2400" b="1" dirty="0"/>
              <a:t>処理を繰り返す</a:t>
            </a:r>
            <a:r>
              <a:rPr kumimoji="1" lang="ja-JP" altLang="en-US" sz="2400" dirty="0"/>
              <a:t>ことができる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dirty="0"/>
              <a:t>では，「</a:t>
            </a:r>
            <a:r>
              <a:rPr lang="en-US" altLang="ja-JP" sz="2400" b="1" dirty="0"/>
              <a:t>for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in range(10)</a:t>
            </a:r>
            <a:r>
              <a:rPr lang="ja-JP" altLang="en-US" sz="2400" dirty="0"/>
              <a:t>」により，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の値</a:t>
            </a:r>
            <a:r>
              <a:rPr lang="ja-JP" altLang="en-US" sz="2400" dirty="0"/>
              <a:t>は，</a:t>
            </a:r>
            <a:r>
              <a:rPr lang="en-US" altLang="ja-JP" sz="2400" b="1" dirty="0"/>
              <a:t>0, 1, 2, 3, 4, 5, 6, 7, 8, 9 </a:t>
            </a:r>
            <a:r>
              <a:rPr lang="ja-JP" altLang="en-US" sz="2400" b="1" dirty="0"/>
              <a:t>と変化</a:t>
            </a:r>
            <a:r>
              <a:rPr lang="ja-JP" altLang="en-US" sz="2400" dirty="0"/>
              <a:t>する．</a:t>
            </a:r>
            <a:endParaRPr lang="en-US" altLang="ja-JP" sz="2400" dirty="0"/>
          </a:p>
          <a:p>
            <a:r>
              <a:rPr lang="en-US" altLang="ja-JP" sz="2400" dirty="0"/>
              <a:t>for </a:t>
            </a:r>
            <a:r>
              <a:rPr lang="ja-JP" altLang="en-US" sz="2400" dirty="0"/>
              <a:t>で繰り返し処理したい部分は</a:t>
            </a:r>
            <a:r>
              <a:rPr lang="ja-JP" altLang="en-US" sz="2400" b="1" dirty="0"/>
              <a:t>字下げ</a:t>
            </a:r>
            <a:r>
              <a:rPr lang="ja-JP" altLang="en-US" sz="2400" dirty="0"/>
              <a:t>する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891190-A40D-E4BF-D9E1-EC07ED3F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8" y="1458289"/>
            <a:ext cx="4226809" cy="267985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F85DA-B3D9-D059-6ACF-1401903E5E27}"/>
              </a:ext>
            </a:extLst>
          </p:cNvPr>
          <p:cNvSpPr txBox="1"/>
          <p:nvPr/>
        </p:nvSpPr>
        <p:spPr>
          <a:xfrm>
            <a:off x="2015545" y="433929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C07FAD-2CC7-F237-1039-848801754181}"/>
              </a:ext>
            </a:extLst>
          </p:cNvPr>
          <p:cNvSpPr txBox="1"/>
          <p:nvPr/>
        </p:nvSpPr>
        <p:spPr>
          <a:xfrm>
            <a:off x="4446805" y="428851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92369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29329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https://trinket.io/python/88a728c3cb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en-US" altLang="ja-JP" sz="2400" b="1" dirty="0"/>
              <a:t>30, 31</a:t>
            </a:r>
            <a:r>
              <a:rPr lang="ja-JP" altLang="en-US" sz="2400" b="1" dirty="0"/>
              <a:t> 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/>
              <a:t>8</a:t>
            </a:r>
            <a:r>
              <a:rPr lang="ja-JP" altLang="en-US" sz="2400" dirty="0"/>
              <a:t>月や</a:t>
            </a:r>
            <a:r>
              <a:rPr lang="en-US" altLang="ja-JP" sz="2400" dirty="0"/>
              <a:t>9</a:t>
            </a:r>
            <a:r>
              <a:rPr lang="ja-JP" altLang="en-US" sz="2400" dirty="0"/>
              <a:t>月について表示できるように、プログラムを変更し実行してみる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１．月の日数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7F2F6C3-7448-9513-610E-7788A6D1CF3D}"/>
              </a:ext>
            </a:extLst>
          </p:cNvPr>
          <p:cNvSpPr txBox="1">
            <a:spLocks/>
          </p:cNvSpPr>
          <p:nvPr/>
        </p:nvSpPr>
        <p:spPr>
          <a:xfrm>
            <a:off x="321845" y="887951"/>
            <a:ext cx="8075596" cy="939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03CC17-DBBE-A906-5355-8DE082FE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84" y="3805305"/>
            <a:ext cx="5729087" cy="13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696F0F-D504-38BF-0477-46B8C0B1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870DE8-F522-8B21-668E-3360CA21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1" y="1501943"/>
            <a:ext cx="8762594" cy="205148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4C7AB1-FB80-362F-CBEB-A4DEBDB6ECD2}"/>
              </a:ext>
            </a:extLst>
          </p:cNvPr>
          <p:cNvSpPr/>
          <p:nvPr/>
        </p:nvSpPr>
        <p:spPr>
          <a:xfrm>
            <a:off x="1462846" y="2391549"/>
            <a:ext cx="5539837" cy="40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2EB9A0-9A36-66F9-94B5-46EC52A2873F}"/>
              </a:ext>
            </a:extLst>
          </p:cNvPr>
          <p:cNvSpPr txBox="1"/>
          <p:nvPr/>
        </p:nvSpPr>
        <p:spPr>
          <a:xfrm>
            <a:off x="3864114" y="1376174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2B6927-DA7A-5FDC-E477-C79DD9DF6B6A}"/>
              </a:ext>
            </a:extLst>
          </p:cNvPr>
          <p:cNvSpPr/>
          <p:nvPr/>
        </p:nvSpPr>
        <p:spPr>
          <a:xfrm>
            <a:off x="839743" y="2780052"/>
            <a:ext cx="1660390" cy="648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4EDA5-5032-54F6-5D45-982CC04548F5}"/>
              </a:ext>
            </a:extLst>
          </p:cNvPr>
          <p:cNvSpPr txBox="1"/>
          <p:nvPr/>
        </p:nvSpPr>
        <p:spPr>
          <a:xfrm>
            <a:off x="1180716" y="3463858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６番の要素、７番の要素の表示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4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64458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https://trinket.io/python/cc2c13d793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結果が５つ表示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２．計算の繰り返し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B7BF99-5FFB-BC19-AA53-52195C51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4" y="2558089"/>
            <a:ext cx="7534991" cy="31287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6458672" y="4051138"/>
            <a:ext cx="856527" cy="1635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38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CF1B6D6-3F69-A35B-33B5-E3E0DEF5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1" y="1791938"/>
            <a:ext cx="8921436" cy="24976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849388" y="2418515"/>
            <a:ext cx="3861722" cy="77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4172373" y="1451386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1421498" y="3467090"/>
            <a:ext cx="3239692" cy="351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3928278" y="4349529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= x[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* 1.1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の値を変えながら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回繰り返す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A2B46267-7EFB-8820-13ED-64D271E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713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3EA2111-9920-C8B2-021A-C942B630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86" y="3727082"/>
            <a:ext cx="6638886" cy="299439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2135566"/>
            <a:ext cx="8461208" cy="402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https://trinket.io/python/e27702ef75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３．重力と落下距離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256252" y="4148106"/>
            <a:ext cx="1064873" cy="264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DBC487F-0B93-1639-6841-59B7C627FA29}"/>
              </a:ext>
            </a:extLst>
          </p:cNvPr>
          <p:cNvSpPr txBox="1">
            <a:spLocks/>
          </p:cNvSpPr>
          <p:nvPr/>
        </p:nvSpPr>
        <p:spPr>
          <a:xfrm>
            <a:off x="401259" y="731972"/>
            <a:ext cx="8341482" cy="11984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物体を落とすと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9.8 ×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時間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÷ 2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の分，落ちていく．（空気抵抗は無視する）．</a:t>
            </a:r>
            <a:r>
              <a:rPr lang="ja-JP" altLang="en-US" sz="2400" dirty="0"/>
              <a:t>時間は </a:t>
            </a:r>
            <a:r>
              <a:rPr lang="en-US" altLang="ja-JP" sz="2400" dirty="0"/>
              <a:t>0, 1, 2, 3, 4, 5, 6, 7, 8, 9, 10</a:t>
            </a:r>
            <a:r>
              <a:rPr lang="ja-JP" altLang="en-US" sz="2400" dirty="0"/>
              <a:t>　⇒ 同じ式の計算を </a:t>
            </a:r>
            <a:r>
              <a:rPr lang="en-US" altLang="ja-JP" sz="2400" dirty="0"/>
              <a:t>11 </a:t>
            </a:r>
            <a:r>
              <a:rPr lang="ja-JP" altLang="en-US" sz="2400" dirty="0"/>
              <a:t>回繰り返し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6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886A70C-387B-47FD-6587-E95BC27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97" y="4826747"/>
            <a:ext cx="6652824" cy="189055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3345084"/>
            <a:ext cx="8461208" cy="281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>
                <a:hlinkClick r:id="rId3"/>
              </a:rPr>
              <a:t>https://trinket.io/python/f33df42c8d</a:t>
            </a:r>
            <a:endParaRPr lang="en-US" altLang="ja-JP" sz="2400"/>
          </a:p>
          <a:p>
            <a:pPr marL="0" indent="0">
              <a:buNone/>
            </a:pPr>
            <a:r>
              <a:rPr lang="ja-JP" altLang="en-US" sz="2400"/>
              <a:t>② </a:t>
            </a:r>
            <a:r>
              <a:rPr lang="ja-JP" altLang="en-US" sz="2400" dirty="0"/>
              <a:t>実行する。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４．リストの組み立て，要素の挿入と削除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080107" y="5552105"/>
            <a:ext cx="2278897" cy="886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1C684-09AE-6824-C893-56C9EAC15D94}"/>
              </a:ext>
            </a:extLst>
          </p:cNvPr>
          <p:cNvSpPr txBox="1"/>
          <p:nvPr/>
        </p:nvSpPr>
        <p:spPr>
          <a:xfrm>
            <a:off x="1776378" y="862589"/>
            <a:ext cx="4735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x = [15, 8, 6, 32 ,23]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x.append(4)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x.remove(8)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</p:txBody>
      </p:sp>
    </p:spTree>
    <p:extLst>
      <p:ext uri="{BB962C8B-B14F-4D97-AF65-F5344CB8AC3E}">
        <p14:creationId xmlns:p14="http://schemas.microsoft.com/office/powerpoint/2010/main" val="326423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53A00-0E99-78A8-9FFE-F4A93B9A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リストの</a:t>
            </a:r>
            <a:r>
              <a:rPr kumimoji="1" lang="ja-JP" altLang="en-US" dirty="0"/>
              <a:t>プログラム例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34F3D-0FBC-DDE9-5C71-3D085891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428E17-7742-77F1-C1BC-6E203405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950"/>
            <a:ext cx="8932210" cy="18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3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3600"/>
              <a:t>リストを</a:t>
            </a:r>
            <a:r>
              <a:rPr lang="ja-JP" altLang="en-US" sz="3600" dirty="0"/>
              <a:t>演習できる</a:t>
            </a:r>
            <a:br>
              <a:rPr lang="en-US" altLang="ja-JP" sz="3600" dirty="0"/>
            </a:br>
            <a:r>
              <a:rPr lang="ja-JP" altLang="en-US" sz="3600" dirty="0"/>
              <a:t>オンラインサイトの紹介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2A7F548-3044-49A8-B6BD-47575B8D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1637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8835"/>
            <a:ext cx="8536507" cy="15766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32399" y="5293020"/>
            <a:ext cx="686360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リストは，同じ型の要素の並び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850572" y="4467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600" b="0" dirty="0">
                <a:latin typeface="Arial" panose="020B0604020202020204" pitchFamily="34" charset="0"/>
              </a:rPr>
              <a:t>「リスト」を演習できる</a:t>
            </a:r>
            <a:br>
              <a:rPr lang="en-US" altLang="ja-JP" sz="3600" b="0" dirty="0">
                <a:latin typeface="Arial" panose="020B0604020202020204" pitchFamily="34" charset="0"/>
              </a:rPr>
            </a:br>
            <a:r>
              <a:rPr lang="ja-JP" altLang="en-US" sz="3600" b="0" dirty="0">
                <a:latin typeface="Arial" panose="020B0604020202020204" pitchFamily="34" charset="0"/>
              </a:rPr>
              <a:t>オンラインサイトの紹介</a:t>
            </a:r>
            <a:br>
              <a:rPr lang="en-US" altLang="ja-JP" sz="3600" b="0" dirty="0">
                <a:latin typeface="Arial" panose="020B0604020202020204" pitchFamily="34" charset="0"/>
              </a:rPr>
            </a:br>
            <a:endParaRPr lang="ja-JP" altLang="en-US" sz="36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5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66008DF-ECF4-D729-EC12-7B67C211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81" y="2675472"/>
            <a:ext cx="5231003" cy="404600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43350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visualgo.net</a:t>
            </a:r>
            <a:r>
              <a:rPr lang="en-US" altLang="ja-JP" dirty="0">
                <a:hlinkClick r:id="rId3"/>
              </a:rPr>
              <a:t>/ja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Linked List </a:t>
            </a:r>
            <a:r>
              <a:rPr lang="en-US" altLang="ja-JP" dirty="0"/>
              <a:t>(</a:t>
            </a:r>
            <a:r>
              <a:rPr lang="ja-JP" altLang="en-US" dirty="0"/>
              <a:t>連結リスト</a:t>
            </a:r>
            <a:r>
              <a:rPr lang="en-US" altLang="ja-JP" dirty="0"/>
              <a:t>)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27217" y="5314950"/>
            <a:ext cx="1535484" cy="1104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1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B8B2C4A8-A006-39B1-F1B1-309DEA5E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52" y="3860861"/>
            <a:ext cx="3971262" cy="19779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690C6F-C23A-5702-9198-3D9E0A93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33" y="3784490"/>
            <a:ext cx="3232474" cy="21763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3C52EC-B380-B8EA-F7E6-D9FB507AE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" y="3750072"/>
            <a:ext cx="913564" cy="21935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説明が出る場合がある．</a:t>
            </a:r>
            <a:r>
              <a:rPr lang="en-US" altLang="ja-JP" b="1" dirty="0"/>
              <a:t>ESC </a:t>
            </a:r>
            <a:r>
              <a:rPr lang="ja-JP" altLang="en-US" b="1" dirty="0"/>
              <a:t>キー</a:t>
            </a:r>
            <a:r>
              <a:rPr lang="ja-JP" altLang="en-US" dirty="0"/>
              <a:t>を押して，説明を消す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　左下のメニューで「</a:t>
            </a:r>
            <a:r>
              <a:rPr lang="en-US" altLang="ja-JP" b="1" dirty="0"/>
              <a:t>Enqueue</a:t>
            </a:r>
            <a:r>
              <a:rPr lang="en-US" altLang="ja-JP" dirty="0"/>
              <a:t> (</a:t>
            </a:r>
            <a:r>
              <a:rPr lang="ja-JP" altLang="en-US" dirty="0"/>
              <a:t>入れる</a:t>
            </a:r>
            <a:r>
              <a:rPr lang="en-US" altLang="ja-JP" dirty="0"/>
              <a:t>)</a:t>
            </a:r>
            <a:r>
              <a:rPr lang="ja-JP" altLang="en-US" dirty="0"/>
              <a:t>」をクリックし，「</a:t>
            </a:r>
            <a:r>
              <a:rPr lang="en-US" altLang="ja-JP" b="1" dirty="0"/>
              <a:t>Go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46731" y="4939437"/>
            <a:ext cx="1969027" cy="418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451849" y="4707500"/>
            <a:ext cx="625817" cy="569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105" y="4433454"/>
            <a:ext cx="583198" cy="582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FF62B6-BA89-DD5D-D02D-AF0A5F05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sp>
        <p:nvSpPr>
          <p:cNvPr id="19" name="右矢印 19">
            <a:extLst>
              <a:ext uri="{FF2B5EF4-FFF2-40B4-BE49-F238E27FC236}">
                <a16:creationId xmlns:a16="http://schemas.microsoft.com/office/drawing/2014/main" id="{F45AB514-E8E4-27DC-0020-F010C75650C6}"/>
              </a:ext>
            </a:extLst>
          </p:cNvPr>
          <p:cNvSpPr/>
          <p:nvPr/>
        </p:nvSpPr>
        <p:spPr>
          <a:xfrm>
            <a:off x="1180135" y="4603578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F7AF63D1-19A2-BDEF-F55E-AFFFC5C0F0CD}"/>
              </a:ext>
            </a:extLst>
          </p:cNvPr>
          <p:cNvSpPr/>
          <p:nvPr/>
        </p:nvSpPr>
        <p:spPr>
          <a:xfrm>
            <a:off x="4834488" y="4648172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3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　 </a:t>
            </a:r>
            <a:r>
              <a:rPr lang="ja-JP" altLang="en-US" b="1" u="sng" dirty="0"/>
              <a:t>末尾に挿入される</a:t>
            </a:r>
            <a:r>
              <a:rPr lang="ja-JP" altLang="en-US" dirty="0"/>
              <a:t>ので，確認する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FB07F57-1814-CD5D-8370-8E8AE466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797FFB-6BEA-8F75-C233-2DECD45C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7" y="1830360"/>
            <a:ext cx="8174062" cy="30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E0541-DEA4-F24F-20B1-96506C2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7B2CE-C53B-E67F-CF67-BAA5C877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39742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for</a:t>
            </a:r>
            <a:r>
              <a:rPr lang="ja-JP" altLang="en-US" sz="2400" b="1" dirty="0"/>
              <a:t> 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特定の</a:t>
            </a:r>
            <a:r>
              <a:rPr kumimoji="1" lang="ja-JP" altLang="en-US" sz="2400" b="1" dirty="0"/>
              <a:t>処理を繰り返す</a:t>
            </a:r>
            <a:r>
              <a:rPr kumimoji="1" lang="ja-JP" altLang="en-US" sz="2400" dirty="0"/>
              <a:t>ことができる．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kumimoji="1" lang="en-US" altLang="ja-JP" sz="2400" dirty="0"/>
              <a:t>for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 in range(10)</a:t>
            </a:r>
            <a:r>
              <a:rPr kumimoji="1" lang="ja-JP" altLang="en-US" sz="2400" dirty="0"/>
              <a:t>」は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から</a:t>
            </a:r>
            <a:r>
              <a:rPr kumimoji="1" lang="en-US" altLang="ja-JP" sz="2400" b="1" dirty="0"/>
              <a:t>9</a:t>
            </a:r>
            <a:r>
              <a:rPr kumimoji="1" lang="ja-JP" altLang="en-US" sz="2400" b="1" dirty="0"/>
              <a:t>までの値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 err="1"/>
              <a:t>i</a:t>
            </a:r>
            <a:r>
              <a:rPr kumimoji="1" lang="en-US" altLang="ja-JP" sz="2400" b="1" dirty="0"/>
              <a:t> 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順次代入</a:t>
            </a:r>
            <a:r>
              <a:rPr kumimoji="1" lang="ja-JP" altLang="en-US" sz="2400" dirty="0"/>
              <a:t>する</a:t>
            </a:r>
          </a:p>
          <a:p>
            <a:r>
              <a:rPr kumimoji="1" lang="ja-JP" altLang="en-US" sz="2400" b="1" dirty="0"/>
              <a:t>タートルグラフィックス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カーソルで絵を描く</a:t>
            </a:r>
            <a:r>
              <a:rPr kumimoji="1" lang="ja-JP" altLang="en-US" sz="2400" dirty="0"/>
              <a:t>ツールで、</a:t>
            </a:r>
            <a:r>
              <a:rPr kumimoji="1" lang="en-US" altLang="ja-JP" sz="2400" dirty="0" err="1"/>
              <a:t>goto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forward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backward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right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left</a:t>
            </a:r>
            <a:r>
              <a:rPr kumimoji="1" lang="ja-JP" altLang="en-US" sz="2400" dirty="0"/>
              <a:t>などのメソッドで操作</a:t>
            </a:r>
          </a:p>
          <a:p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の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リスト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複数の要素を一度に保持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できる。リストの要素は順序を持ち、番号は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から始まる。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months = ["", "January", "February", "March", "April", "May", "June", "July", "August", "September", "October",  "November", "December"]</a:t>
            </a: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print(months[6])</a:t>
            </a: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繰り返し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: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繰り返し計算では、特定の計算を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何度も行う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7D3F9-9772-5661-4600-D4F17191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4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480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繰り返しでの変数値の変化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ページ６～１０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en-US" altLang="ja-JP" b="1" dirty="0" err="1"/>
              <a:t>i</a:t>
            </a:r>
            <a:r>
              <a:rPr lang="en-US" altLang="ja-JP" b="1" dirty="0"/>
              <a:t> in range(5) </a:t>
            </a:r>
            <a:r>
              <a:rPr lang="ja-JP" altLang="en-US" b="1" dirty="0"/>
              <a:t>での </a:t>
            </a:r>
            <a:r>
              <a:rPr lang="en-US" altLang="ja-JP" b="1" dirty="0" err="1"/>
              <a:t>i</a:t>
            </a:r>
            <a:r>
              <a:rPr lang="ja-JP" altLang="en-US" b="1" dirty="0"/>
              <a:t> の値の変化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https://trinket.io/python/27f6ebe1da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 </a:t>
            </a:r>
            <a:r>
              <a:rPr lang="ja-JP" altLang="en-US" dirty="0"/>
              <a:t>で「</a:t>
            </a:r>
            <a:r>
              <a:rPr lang="en-US" altLang="ja-JP" b="1" dirty="0" err="1"/>
              <a:t>i</a:t>
            </a:r>
            <a:r>
              <a:rPr lang="en-US" altLang="ja-JP" b="1" dirty="0"/>
              <a:t> * '&amp;'</a:t>
            </a:r>
            <a:r>
              <a:rPr lang="ja-JP" altLang="en-US" dirty="0"/>
              <a:t>」は，</a:t>
            </a:r>
            <a:r>
              <a:rPr lang="en-US" altLang="ja-JP" b="1" dirty="0"/>
              <a:t>&amp; </a:t>
            </a:r>
            <a:r>
              <a:rPr lang="ja-JP" altLang="en-US" b="1" dirty="0"/>
              <a:t>を </a:t>
            </a:r>
            <a:r>
              <a:rPr lang="en-US" altLang="ja-JP" b="1" dirty="0" err="1"/>
              <a:t>i</a:t>
            </a:r>
            <a:r>
              <a:rPr lang="en-US" altLang="ja-JP" b="1" dirty="0"/>
              <a:t> </a:t>
            </a:r>
            <a:r>
              <a:rPr lang="ja-JP" altLang="en-US" b="1" dirty="0"/>
              <a:t>個</a:t>
            </a:r>
            <a:r>
              <a:rPr lang="ja-JP" altLang="en-US" dirty="0"/>
              <a:t>の意味になる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1FFFC5-FBB7-B8B5-47EE-E60B92D9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9" y="3036069"/>
            <a:ext cx="6077771" cy="22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&amp; </a:t>
            </a:r>
            <a:r>
              <a:rPr lang="ja-JP" altLang="en-US" sz="2400" b="1" dirty="0"/>
              <a:t>を 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個まで表示</a:t>
            </a:r>
            <a:r>
              <a:rPr lang="ja-JP" altLang="en-US" sz="2400" dirty="0"/>
              <a:t>したい（下図のように）ときは，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どのようにプログラムを書き換えますか？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B5ACF8-4DBC-48CF-AAE5-E65DC8DA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56" y="2348092"/>
            <a:ext cx="6344451" cy="12627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このプログラムを書き換える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C54226D-54C1-83DE-CAA2-CDE7A426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2" y="4454077"/>
            <a:ext cx="1701080" cy="231010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2451634" y="536027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このような結果を得る</a:t>
            </a:r>
          </a:p>
        </p:txBody>
      </p:sp>
    </p:spTree>
    <p:extLst>
      <p:ext uri="{BB962C8B-B14F-4D97-AF65-F5344CB8AC3E}">
        <p14:creationId xmlns:p14="http://schemas.microsoft.com/office/powerpoint/2010/main" val="380607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④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https://trinket.io/python/b7eb532453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実行する。１</a:t>
            </a:r>
            <a:r>
              <a:rPr lang="en-US" altLang="ja-JP" dirty="0"/>
              <a:t>×</a:t>
            </a:r>
            <a:r>
              <a:rPr lang="ja-JP" altLang="en-US" dirty="0"/>
              <a:t>２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r>
              <a:rPr lang="en-US" altLang="ja-JP" dirty="0"/>
              <a:t>×</a:t>
            </a:r>
            <a:r>
              <a:rPr lang="ja-JP" altLang="en-US" dirty="0"/>
              <a:t>４</a:t>
            </a:r>
            <a:r>
              <a:rPr lang="en-US" altLang="ja-JP" dirty="0"/>
              <a:t>×</a:t>
            </a:r>
            <a:r>
              <a:rPr lang="ja-JP" altLang="en-US" dirty="0"/>
              <a:t>５の計算が行われる．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１２０が表示される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652E01-765A-625F-9E06-00841F90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2" y="3439090"/>
            <a:ext cx="5524598" cy="3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１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２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４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５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６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７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８</a:t>
            </a:r>
            <a:r>
              <a:rPr lang="ja-JP" altLang="en-US" sz="2400" dirty="0"/>
              <a:t>を</a:t>
            </a:r>
            <a:r>
              <a:rPr lang="ja-JP" altLang="en-US" sz="2400" b="1" dirty="0"/>
              <a:t>表示</a:t>
            </a:r>
            <a:r>
              <a:rPr lang="ja-JP" altLang="en-US" sz="2400" dirty="0"/>
              <a:t>したい（下図のように）ときは，どのようにプログラムを書き換えますか？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このプログラムを書き換える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5169434" y="5369556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このような結果を得る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248142-49A4-AE57-B412-C7C6151D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54" y="2165794"/>
            <a:ext cx="3885746" cy="15036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F794C79-E398-FC38-EB47-344DFD7A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" y="4718558"/>
            <a:ext cx="4730095" cy="15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1477</Words>
  <Application>Microsoft Office PowerPoint</Application>
  <PresentationFormat>画面に合わせる (4:3)</PresentationFormat>
  <Paragraphs>262</Paragraphs>
  <Slides>32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メイリオ</vt:lpstr>
      <vt:lpstr>游ゴシック</vt:lpstr>
      <vt:lpstr>Arial</vt:lpstr>
      <vt:lpstr>Calibri</vt:lpstr>
      <vt:lpstr>Segoe UI</vt:lpstr>
      <vt:lpstr>Office テーマ</vt:lpstr>
      <vt:lpstr>pf-7. 繰り返し，リスト</vt:lpstr>
      <vt:lpstr>for による繰り返し</vt:lpstr>
      <vt:lpstr>trinket</vt:lpstr>
      <vt:lpstr>trinket でのプログラム実行</vt:lpstr>
      <vt:lpstr>演習 繰り返しでの変数値の変化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タートルグラフィックス</vt:lpstr>
      <vt:lpstr>タートルグラフィックス</vt:lpstr>
      <vt:lpstr>PowerPoint プレゼンテーション</vt:lpstr>
      <vt:lpstr>演習 繰り返し，変数値をマスターしていく</vt:lpstr>
      <vt:lpstr>PowerPoint プレゼンテーション</vt:lpstr>
      <vt:lpstr>PowerPoint プレゼンテーション</vt:lpstr>
      <vt:lpstr>Python のリスト</vt:lpstr>
      <vt:lpstr>Python でのリストの組み立て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リストのプログラム例</vt:lpstr>
      <vt:lpstr>リストを演習できる オンラインサイトの紹介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繰り返し，リスト</dc:title>
  <dc:creator>kaneko kunihiko</dc:creator>
  <cp:lastModifiedBy>金子　邦彦</cp:lastModifiedBy>
  <cp:revision>72</cp:revision>
  <dcterms:created xsi:type="dcterms:W3CDTF">2019-11-02T00:06:04Z</dcterms:created>
  <dcterms:modified xsi:type="dcterms:W3CDTF">2023-07-18T07:18:36Z</dcterms:modified>
</cp:coreProperties>
</file>