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948" r:id="rId2"/>
    <p:sldId id="2039" r:id="rId3"/>
    <p:sldId id="2059" r:id="rId4"/>
    <p:sldId id="1894" r:id="rId5"/>
    <p:sldId id="2040" r:id="rId6"/>
    <p:sldId id="1899" r:id="rId7"/>
    <p:sldId id="554" r:id="rId8"/>
    <p:sldId id="2060" r:id="rId9"/>
    <p:sldId id="2061" r:id="rId10"/>
    <p:sldId id="2062" r:id="rId11"/>
    <p:sldId id="1893" r:id="rId12"/>
    <p:sldId id="1773" r:id="rId13"/>
    <p:sldId id="1898" r:id="rId14"/>
    <p:sldId id="1895" r:id="rId15"/>
    <p:sldId id="1896" r:id="rId16"/>
    <p:sldId id="1897" r:id="rId17"/>
    <p:sldId id="2063" r:id="rId18"/>
    <p:sldId id="2038" r:id="rId19"/>
    <p:sldId id="2064" r:id="rId20"/>
    <p:sldId id="1357" r:id="rId21"/>
    <p:sldId id="2065" r:id="rId22"/>
    <p:sldId id="2029" r:id="rId23"/>
    <p:sldId id="1902" r:id="rId24"/>
    <p:sldId id="1903" r:id="rId25"/>
    <p:sldId id="2066" r:id="rId26"/>
    <p:sldId id="2028" r:id="rId27"/>
    <p:sldId id="2067" r:id="rId28"/>
    <p:sldId id="2068" r:id="rId29"/>
    <p:sldId id="1364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96" y="-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4BFAA-0ED5-2668-8CC7-C05A4738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83A182-DD72-599C-697F-C972C2D55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E2561B-0C00-6E1A-A7F8-5759BC7BF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EBE97E-8D59-04B5-4A1C-A0FB04902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9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FCD-A7D2-477C-9714-3B09BC308FA1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820C-0323-4667-8F1A-A5A128B7FF06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70EA-8E98-4987-9E4B-6014FEAE4961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084F-8BD7-43E3-88F4-E470FD32D210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12FD-1862-4BB2-A85A-72ACA286F6F0}" type="datetime1">
              <a:rPr kumimoji="1" lang="ja-JP" altLang="en-US" smtClean="0"/>
              <a:t>2024/11/4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abafd851480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9870e86d63b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b869619b087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45f0bed9236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abafd851480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rinket.io/python/035810ce8d4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ddb86114713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python/5366def2f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rinket.io/python/f8cd55469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6215" y="52118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3. Python</a:t>
            </a:r>
            <a:r>
              <a:rPr lang="ja-JP" altLang="en-US" sz="4000" dirty="0"/>
              <a:t>入門：プログラミングの基礎と創造的学習への展開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415" y="3000858"/>
            <a:ext cx="6858000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プログラミング講座：基礎から応用まで</a:t>
            </a:r>
            <a:r>
              <a:rPr lang="en-US" altLang="ja-JP" dirty="0"/>
              <a:t>(</a:t>
            </a:r>
            <a:r>
              <a:rPr lang="ja-JP" altLang="en-US" dirty="0"/>
              <a:t>全</a:t>
            </a:r>
            <a:r>
              <a:rPr lang="en-US" altLang="ja-JP" dirty="0"/>
              <a:t>15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7C0B3-C6CC-4198-F7D1-43A71CFB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5D3978-019A-C8C8-F41A-D680383F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2400" dirty="0"/>
              <a:t>公開プログラムごとに固有の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 </a:t>
            </a:r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r>
              <a:rPr lang="ja-JP" altLang="en-US" sz="2400" dirty="0"/>
              <a:t>「</a:t>
            </a:r>
            <a:r>
              <a:rPr lang="en-US" altLang="ja-JP" sz="2400" dirty="0"/>
              <a:t>Run</a:t>
            </a:r>
            <a:r>
              <a:rPr lang="ja-JP" altLang="en-US" sz="2400" dirty="0"/>
              <a:t>」ボタンによるプログラムの開始，「</a:t>
            </a:r>
            <a:r>
              <a:rPr lang="en-US" altLang="ja-JP" sz="2400" dirty="0"/>
              <a:t>STOP</a:t>
            </a:r>
            <a:r>
              <a:rPr lang="ja-JP" altLang="en-US" sz="2400" dirty="0"/>
              <a:t>」ボタンによる終了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メイン画面</a:t>
            </a:r>
            <a:r>
              <a:rPr lang="ja-JP" altLang="en-US" sz="2400" dirty="0"/>
              <a:t>での</a:t>
            </a:r>
            <a:r>
              <a:rPr lang="ja-JP" altLang="en-US" sz="2400" b="1" dirty="0"/>
              <a:t>プログラム編集と再実行</a:t>
            </a:r>
            <a:r>
              <a:rPr lang="ja-JP" altLang="en-US" sz="2400" dirty="0"/>
              <a:t>が可能</a:t>
            </a:r>
            <a:endParaRPr lang="en-US" altLang="ja-JP" sz="2400" dirty="0"/>
          </a:p>
          <a:p>
            <a:r>
              <a:rPr lang="ja-JP" altLang="en-US" sz="2400" dirty="0"/>
              <a:t>左側で実行結果を確認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2D8A12E-F8DC-E1B6-F067-63036095F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74D7F81-6924-51CC-AEA5-E9511AEC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の基本操作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857C2B-B453-DEF1-7AF6-15F7B63A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8A0A1D9D-5360-A804-8AF6-84C2DCD3EDA9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D14A90A9-CD72-D2BA-E5E3-0AC2668B2505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DF5DB8-5796-BA29-08FC-63FC52E80F38}"/>
              </a:ext>
            </a:extLst>
          </p:cNvPr>
          <p:cNvSpPr txBox="1"/>
          <p:nvPr/>
        </p:nvSpPr>
        <p:spPr>
          <a:xfrm>
            <a:off x="1476153" y="5070208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確認編集用の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1495A7-426F-C603-466E-28072258CEB4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9328870-2490-9F3B-8C2B-3129DDFA7D2E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187EC6-3C61-436E-E333-A0EC551A46A1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08463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7"/>
            <a:ext cx="4939868" cy="174227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演習．変数と代入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2C1348E-0F50-D709-B2E6-FF47FFEE24D3}"/>
              </a:ext>
            </a:extLst>
          </p:cNvPr>
          <p:cNvSpPr txBox="1">
            <a:spLocks/>
          </p:cNvSpPr>
          <p:nvPr/>
        </p:nvSpPr>
        <p:spPr>
          <a:xfrm>
            <a:off x="3724073" y="2912939"/>
            <a:ext cx="4939867" cy="374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FE456E5-1E3E-E2A3-4751-A8795839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3510920"/>
            <a:ext cx="7067550" cy="19812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１．基本的な変数の使用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https://trinket.io/python/abafd851480a</a:t>
            </a:r>
            <a:endParaRPr lang="en-US" altLang="ja-JP" sz="2400" dirty="0"/>
          </a:p>
          <a:p>
            <a:r>
              <a:rPr lang="ja-JP" altLang="en-US" sz="2400" dirty="0"/>
              <a:t>変数</a:t>
            </a:r>
            <a:endParaRPr lang="en-US" altLang="ja-JP" sz="2400" dirty="0"/>
          </a:p>
          <a:p>
            <a:r>
              <a:rPr lang="ja-JP" altLang="en-US" sz="2400" dirty="0"/>
              <a:t>値を代入方法</a:t>
            </a:r>
          </a:p>
          <a:p>
            <a:r>
              <a:rPr lang="en-US" altLang="ja-JP" sz="2400" dirty="0"/>
              <a:t>print() </a:t>
            </a:r>
            <a:r>
              <a:rPr lang="ja-JP" altLang="en-US" sz="2400" dirty="0"/>
              <a:t>関数を使って変数の内容を表示する方法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315636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7F99F91-4E8D-95B3-AE0E-AC34BC21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" y="3534943"/>
            <a:ext cx="6781800" cy="23336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２．基本的な変数の使用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https://trinket.io/python/9870e86d63b9</a:t>
            </a:r>
            <a:endParaRPr lang="en-US" altLang="ja-JP" sz="2400" dirty="0"/>
          </a:p>
          <a:p>
            <a:r>
              <a:rPr lang="ja-JP" altLang="en-US" sz="2400" dirty="0"/>
              <a:t>複数の変数を使って簡単な計算を行う</a:t>
            </a:r>
          </a:p>
          <a:p>
            <a:r>
              <a:rPr lang="en-US" altLang="ja-JP" sz="2400" dirty="0"/>
              <a:t>print() </a:t>
            </a:r>
            <a:r>
              <a:rPr lang="ja-JP" altLang="en-US" sz="2400" dirty="0"/>
              <a:t>関数を使って変数の内容を表示する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62402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775549-996C-CA15-23A0-A7E7AC14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" y="3555216"/>
            <a:ext cx="6448425" cy="228600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３．変数の更新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https://trinket.io/python/b869619b0874</a:t>
            </a:r>
            <a:endParaRPr lang="en-US" altLang="ja-JP" sz="2400" dirty="0"/>
          </a:p>
          <a:p>
            <a:r>
              <a:rPr lang="ja-JP" altLang="en-US" sz="2400" dirty="0"/>
              <a:t>既存の変数に新しい値を代入して更新</a:t>
            </a:r>
            <a:endParaRPr lang="en-US" altLang="ja-JP" sz="2400" dirty="0"/>
          </a:p>
          <a:p>
            <a:r>
              <a:rPr lang="ja-JP" altLang="en-US" sz="2400" dirty="0"/>
              <a:t>プログラムの中で変数の値が変化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68868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358996F-09F8-2B20-0A95-1934E86C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88" y="3594673"/>
            <a:ext cx="7639050" cy="21812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４．ユーザー入力と変数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https://trinket.io/python/45f0bed92360</a:t>
            </a:r>
            <a:endParaRPr lang="en-US" altLang="ja-JP" sz="2400" dirty="0"/>
          </a:p>
          <a:p>
            <a:r>
              <a:rPr lang="en-US" altLang="ja-JP" sz="2400" dirty="0"/>
              <a:t>input() </a:t>
            </a:r>
            <a:r>
              <a:rPr lang="ja-JP" altLang="en-US" sz="2400" dirty="0"/>
              <a:t>関数を使ってユーザーからの入力を受け取る</a:t>
            </a:r>
          </a:p>
          <a:p>
            <a:r>
              <a:rPr lang="ja-JP" altLang="en-US" sz="2400" dirty="0"/>
              <a:t>入力された値を変数に保存し，プログラム内で利用</a:t>
            </a:r>
          </a:p>
          <a:p>
            <a:r>
              <a:rPr lang="ja-JP" altLang="en-US" sz="2400" dirty="0"/>
              <a:t>対話的なプログラムの基本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184018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E0A325E-CEFF-3E84-92B3-EC88EDB0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65" y="3504287"/>
            <a:ext cx="7877175" cy="216217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５．複数の変数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https://trinket.io/python/abafd851480a</a:t>
            </a:r>
            <a:endParaRPr lang="en-US" altLang="ja-JP" sz="2400" dirty="0"/>
          </a:p>
          <a:p>
            <a:r>
              <a:rPr lang="ja-JP" altLang="en-US" sz="2400" dirty="0"/>
              <a:t>異なる値を別々の変数に保存</a:t>
            </a:r>
            <a:endParaRPr lang="en-US" altLang="ja-JP" sz="2400" dirty="0"/>
          </a:p>
          <a:p>
            <a:r>
              <a:rPr lang="ja-JP" altLang="en-US" sz="2400" dirty="0"/>
              <a:t>複数の変数を利用して計算や表示を行う</a:t>
            </a:r>
            <a:endParaRPr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925272"/>
            <a:ext cx="8025743" cy="852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F72D09-CF18-54A3-05FD-E404CF41A5B1}"/>
              </a:ext>
            </a:extLst>
          </p:cNvPr>
          <p:cNvSpPr/>
          <p:nvPr/>
        </p:nvSpPr>
        <p:spPr>
          <a:xfrm>
            <a:off x="1433087" y="359467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AD8014-F1FA-FD2C-BE48-B1D2447AF855}"/>
              </a:ext>
            </a:extLst>
          </p:cNvPr>
          <p:cNvSpPr txBox="1"/>
          <p:nvPr/>
        </p:nvSpPr>
        <p:spPr>
          <a:xfrm>
            <a:off x="2167111" y="3429000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80160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4ED6F8-86DC-5D23-4B6B-F410D4D3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1FD25-205D-1BBE-7955-B499F5959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変数と代入は，プログラミングにおける基本的なデータの保存と参照の仕組み</a:t>
            </a:r>
            <a:endParaRPr kumimoji="1" lang="en-US" altLang="ja-JP" dirty="0"/>
          </a:p>
          <a:p>
            <a:r>
              <a:rPr kumimoji="1" lang="ja-JP" altLang="en-US" dirty="0"/>
              <a:t>変数の使用方法を理解することで，プログラミング学習の基礎を確立できる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07298B-A6C2-C2B0-8C03-769E8327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7BEDB-29B6-E9AE-25A2-8DF1A29FC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B73FB-409B-D30B-FF38-08F008210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356EAC-F42F-4039-01F7-7DC8CC9F2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E6440D7-505A-2246-819A-4A09619E4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3-3. 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プログラミングの楽しさと達成感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5EF6259-65C4-C0B3-ED79-5A2C5474C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5152EB-2547-4168-66EA-B054250EE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2CAEFD-6C75-B053-6835-6D40A9B6D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F3F7F23-0F42-F5B5-B011-B3EFA08C4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AD2CBC-56E1-CD18-9B6E-F1B29339F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41D45E-5E27-E651-510C-6B4B45A7E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A6B852-4AE0-B6E5-EC3D-77F5B04B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22CD20-1635-346D-9DEB-3FEE0A6D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252E44-83DB-0EE0-BE42-7309A80B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5361F86-916B-40DD-AE29-E44ECA76F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6E2FE5A-99FA-1C5E-03D8-B6BD41F10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799C583-C416-2CB5-9670-44E74F06C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6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660B-0B8F-BE6C-BAB6-D42DB7684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4BF3A81-D1AB-533A-44CF-D32ACF9A3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7" r="28287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9ABD98-773C-A340-B463-C47E5D0E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9E3900D-C8F8-F435-A676-84D2DEEA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論理的思考力や課題解決力の向上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プログラム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作成と実行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を通じて，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コンピュータ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の動作原理を学び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，問題解決能力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を高める</a:t>
            </a:r>
            <a:endParaRPr lang="en-US" altLang="ja-JP" sz="240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自分の作ったプログラム</a:t>
            </a:r>
            <a:r>
              <a:rPr lang="ja-JP" altLang="en-US" sz="2400" dirty="0"/>
              <a:t>が動作する</a:t>
            </a:r>
            <a:r>
              <a:rPr lang="ja-JP" altLang="en-US" sz="2400" b="1" dirty="0"/>
              <a:t>喜び</a:t>
            </a:r>
            <a:r>
              <a:rPr lang="ja-JP" altLang="en-US" sz="2400" dirty="0"/>
              <a:t>と</a:t>
            </a:r>
            <a:r>
              <a:rPr lang="ja-JP" altLang="en-US" sz="2400" b="1" dirty="0"/>
              <a:t>達成感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05C8D3FA-566D-7988-19F9-63102377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プログラミング学習の意義と目標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34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3-1. Python </a:t>
            </a:r>
            <a:r>
              <a:rPr lang="ja-JP" altLang="en-US" sz="4500" dirty="0">
                <a:solidFill>
                  <a:schemeClr val="tx2"/>
                </a:solidFill>
              </a:rPr>
              <a:t>プログラミングの基礎</a:t>
            </a:r>
            <a:br>
              <a:rPr lang="ja-JP" altLang="en-US" sz="4500" dirty="0">
                <a:solidFill>
                  <a:schemeClr val="tx2"/>
                </a:solidFill>
              </a:rPr>
            </a:b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ソースコード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sz="2400" dirty="0"/>
              <a:t>で書かれた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人間が</a:t>
            </a:r>
            <a:r>
              <a:rPr kumimoji="1" lang="ja-JP" altLang="en-US" sz="2400" b="1" dirty="0"/>
              <a:t>読み書き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編集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プログラムの動作を理解</a:t>
            </a:r>
            <a:r>
              <a:rPr lang="ja-JP" altLang="en-US" sz="2400" dirty="0"/>
              <a:t>し，必要に応じて</a:t>
            </a:r>
            <a:r>
              <a:rPr lang="ja-JP" altLang="en-US" sz="2400" b="1" dirty="0"/>
              <a:t>改変</a:t>
            </a:r>
            <a:r>
              <a:rPr lang="ja-JP" altLang="en-US" sz="2400" dirty="0"/>
              <a:t>するための基礎になる</a:t>
            </a:r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200" dirty="0"/>
              <a:t>ソースコード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151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A8D419-8929-E752-7E30-35C7B6F5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22350"/>
            <a:ext cx="8620626" cy="569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① プログラミング</a:t>
            </a:r>
            <a:r>
              <a:rPr lang="ja-JP" altLang="en-US" sz="2400" b="1" dirty="0"/>
              <a:t>の基本概念の理解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② 創造的なプログラム作成の態度．習慣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問題解決能力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④ 自主的な学習態度と探求心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B6A1B5-3253-7116-0418-56D4FD35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8">
            <a:extLst>
              <a:ext uri="{FF2B5EF4-FFF2-40B4-BE49-F238E27FC236}">
                <a16:creationId xmlns:a16="http://schemas.microsoft.com/office/drawing/2014/main" id="{478D5EA2-EB09-FFE0-F272-94972AE5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演習でプログラミングを学ぶ意義，成果</a:t>
            </a:r>
          </a:p>
        </p:txBody>
      </p:sp>
    </p:spTree>
    <p:extLst>
      <p:ext uri="{BB962C8B-B14F-4D97-AF65-F5344CB8AC3E}">
        <p14:creationId xmlns:p14="http://schemas.microsoft.com/office/powerpoint/2010/main" val="3074040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E8FC-2707-1ECC-5FED-D26E731B0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7981D2-5D8B-E731-038C-CB6E5932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図形のバリエーション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63BBA-2D23-794A-9148-82426617D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54678-5D5A-0739-DA43-DFDC1408A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7A8C07-3F93-F697-E089-F17F911D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8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247650"/>
            <a:ext cx="8461208" cy="563680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プログラムを試す．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https://trinket.io/python/035810ce8d49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err="1"/>
              <a:t>goto</a:t>
            </a:r>
            <a:r>
              <a:rPr lang="en-US" altLang="ja-JP" dirty="0"/>
              <a:t> </a:t>
            </a:r>
            <a:r>
              <a:rPr lang="ja-JP" altLang="en-US" dirty="0"/>
              <a:t>の組み合わせによって，独自の図形を描く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CD326DC-9648-A2B0-DBE4-7B5780A01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5" y="2588005"/>
            <a:ext cx="8001000" cy="302895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25C194-0A81-EF16-490D-A3B835A4A6FF}"/>
              </a:ext>
            </a:extLst>
          </p:cNvPr>
          <p:cNvSpPr/>
          <p:nvPr/>
        </p:nvSpPr>
        <p:spPr>
          <a:xfrm>
            <a:off x="2425209" y="2602908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7F9491-FE0D-D7A4-508A-51E46B05096A}"/>
              </a:ext>
            </a:extLst>
          </p:cNvPr>
          <p:cNvSpPr txBox="1"/>
          <p:nvPr/>
        </p:nvSpPr>
        <p:spPr>
          <a:xfrm>
            <a:off x="3096076" y="2447369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417034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1AF7296-4934-F586-16A8-9E80B317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43" y="2544864"/>
            <a:ext cx="7134511" cy="306290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136524"/>
            <a:ext cx="8461208" cy="574792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③ プログラムを試す．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3"/>
              </a:rPr>
              <a:t>https://trinket.io/python/ddb861147133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forward, left </a:t>
            </a:r>
            <a:r>
              <a:rPr lang="ja-JP" altLang="en-US" dirty="0"/>
              <a:t>のような新しいメソッドを探求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25C194-0A81-EF16-490D-A3B835A4A6FF}"/>
              </a:ext>
            </a:extLst>
          </p:cNvPr>
          <p:cNvSpPr/>
          <p:nvPr/>
        </p:nvSpPr>
        <p:spPr>
          <a:xfrm>
            <a:off x="1839336" y="2550583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7F9491-FE0D-D7A4-508A-51E46B05096A}"/>
              </a:ext>
            </a:extLst>
          </p:cNvPr>
          <p:cNvSpPr txBox="1"/>
          <p:nvPr/>
        </p:nvSpPr>
        <p:spPr>
          <a:xfrm>
            <a:off x="2510203" y="2395044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85010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15FE7-933F-4405-A75D-EBD4F064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B36093-9133-E372-D29F-7B72BE9A8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22350"/>
            <a:ext cx="8620626" cy="569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① 具体的トピックスでの学習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Python</a:t>
            </a:r>
            <a:r>
              <a:rPr lang="ja-JP" altLang="en-US" sz="2400" dirty="0"/>
              <a:t>でグラフィックスを描く．基本的な図形描画の技術を習得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②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の基本を押さえる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オブジェクト，メソッド，引数の概念を理解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③ 発想力，創造力を育む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独自のデザインし実装する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④ 自主性，自己研鑽力を高める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新しい機能を自ら調べ，理解し，試す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6E4488-4F10-9FFF-974A-D0591F333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8">
            <a:extLst>
              <a:ext uri="{FF2B5EF4-FFF2-40B4-BE49-F238E27FC236}">
                <a16:creationId xmlns:a16="http://schemas.microsoft.com/office/drawing/2014/main" id="{EDE67CC4-241B-CFF3-81D4-6B5E4FEF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自己主導型学習の４つの観点</a:t>
            </a:r>
          </a:p>
        </p:txBody>
      </p:sp>
    </p:spTree>
    <p:extLst>
      <p:ext uri="{BB962C8B-B14F-4D97-AF65-F5344CB8AC3E}">
        <p14:creationId xmlns:p14="http://schemas.microsoft.com/office/powerpoint/2010/main" val="340365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dirty="0"/>
              <a:t>プログラミングの楽しさと達成感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6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DF5D1FF-DE6B-35EB-2D07-8E5CEF82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80" y="4292936"/>
            <a:ext cx="3032330" cy="262762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763719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①　</a:t>
            </a:r>
            <a:r>
              <a:rPr lang="en-US" altLang="ja-JP" b="0" i="0" dirty="0">
                <a:effectLst/>
                <a:hlinkClick r:id="rId3"/>
              </a:rPr>
              <a:t>https://trinket.io/python/5366def2f4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1353895"/>
            <a:ext cx="3516134" cy="3824844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(0, 100)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(58, -80)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(-95, 30)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(95, 30)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(-58, -80)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(0, 100)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1395370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移動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</a:b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819888" y="51692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4014937" y="5707323"/>
            <a:ext cx="2299763" cy="748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942426" y="6262994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841364" y="5643609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最初の位置は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(0, 0) 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FDB153-0BEF-FFE9-A22C-EBBDC65B63B0}"/>
              </a:ext>
            </a:extLst>
          </p:cNvPr>
          <p:cNvSpPr txBox="1"/>
          <p:nvPr/>
        </p:nvSpPr>
        <p:spPr>
          <a:xfrm>
            <a:off x="206942" y="-19230"/>
            <a:ext cx="8128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オブジェクトの生成，座標指定による移動などの基本操作を学ぶ</a:t>
            </a:r>
          </a:p>
        </p:txBody>
      </p:sp>
    </p:spTree>
    <p:extLst>
      <p:ext uri="{BB962C8B-B14F-4D97-AF65-F5344CB8AC3E}">
        <p14:creationId xmlns:p14="http://schemas.microsoft.com/office/powerpoint/2010/main" val="168165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108679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hlinkClick r:id="rId2"/>
              </a:rPr>
              <a:t>②　</a:t>
            </a:r>
            <a:r>
              <a:rPr kumimoji="1" lang="en-US" altLang="ja-JP" dirty="0">
                <a:hlinkClick r:id="rId2"/>
              </a:rPr>
              <a:t>https://trinket.io/python/f8cd554693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98" y="1632521"/>
            <a:ext cx="4800866" cy="38731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000" dirty="0"/>
              <a:t>t</a:t>
            </a:r>
            <a:r>
              <a:rPr kumimoji="1" lang="en-US" altLang="ja-JP" sz="2000" dirty="0"/>
              <a:t> = </a:t>
            </a:r>
            <a:r>
              <a:rPr kumimoji="1" lang="en-US" altLang="ja-JP" sz="2000" dirty="0" err="1"/>
              <a:t>turtle.Turtle</a:t>
            </a:r>
            <a:r>
              <a:rPr kumimoji="1" lang="en-US" altLang="ja-JP" sz="20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colors = ["red", "green", "blue"]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for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in range(3):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t.color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(colors[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])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t.circle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(30)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t.forward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(50)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5236076" y="1632520"/>
            <a:ext cx="3907924" cy="442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オブジェクト生成。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へのセット。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色は、赤、緑、青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色を変える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半径３０の円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50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2212737" y="54173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03619EB-B60E-3F4C-A4EE-BE69E76AD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59" y="4886076"/>
            <a:ext cx="4071394" cy="186761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06D95C-14DB-C3B8-5AAF-8DFF55651BBE}"/>
              </a:ext>
            </a:extLst>
          </p:cNvPr>
          <p:cNvSpPr txBox="1"/>
          <p:nvPr/>
        </p:nvSpPr>
        <p:spPr>
          <a:xfrm>
            <a:off x="321845" y="148028"/>
            <a:ext cx="7194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色の指定方法，繰り返し処理，円の描画方法など，より発展的なプログラミング</a:t>
            </a:r>
          </a:p>
        </p:txBody>
      </p:sp>
    </p:spTree>
    <p:extLst>
      <p:ext uri="{BB962C8B-B14F-4D97-AF65-F5344CB8AC3E}">
        <p14:creationId xmlns:p14="http://schemas.microsoft.com/office/powerpoint/2010/main" val="1560783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4C739C-813B-0B5D-2073-72447CED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256653" cy="811596"/>
          </a:xfrm>
        </p:spPr>
        <p:txBody>
          <a:bodyPr/>
          <a:lstStyle/>
          <a:p>
            <a:r>
              <a:rPr lang="ja-JP" altLang="en-US" dirty="0"/>
              <a:t>プログラミングを学ぶ意義と達成感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C7180B-FA0F-4D49-C26B-DD1B0B42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221204"/>
            <a:ext cx="8256653" cy="563679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①卒業後は，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IT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エンジニアとして活躍しよう</a:t>
            </a: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②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基本的なプログラミングの知識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：変数と式，オブジェクトの生成，メソッドの使用をおさえておくこと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③プログラミングの世界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においても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失敗やエラーは成長のチャンス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になる．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④楽しみながらプログラミングに取り組もう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プログラミングは創造的な作業であり，自分のアイデアを形にする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ことができるもの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⑤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将来は，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自分が興味を持つテーマやプロジェクト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を見つけ，プログラミングによる作品作りに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挑戦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してみよう．行動や体験が自信と成長につながる．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B18D43-72B6-A854-CACD-9956CB51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5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9C149-C2B3-3C02-9023-56ADFF31B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6AC9CB-B32F-BC0F-DBB5-AE6E295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00" dirty="0"/>
              <a:t>Python </a:t>
            </a:r>
            <a:r>
              <a:rPr lang="ja-JP" altLang="en-US" sz="2900" dirty="0"/>
              <a:t>プログラミングの基礎の全体像</a:t>
            </a:r>
            <a:endParaRPr kumimoji="1" lang="ja-JP" altLang="en-US" sz="29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C6EE0D-22CC-A3F3-BADF-74A2FFED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76300"/>
            <a:ext cx="7733909" cy="53403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を作成する</a:t>
            </a:r>
            <a:r>
              <a:rPr lang="ja-JP" altLang="en-US" sz="2400" b="1" dirty="0"/>
              <a:t>創造的な活動</a:t>
            </a:r>
            <a:endParaRPr lang="en-US" altLang="ja-JP" sz="2400" b="1" dirty="0"/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プログラム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C00000"/>
                </a:solidFill>
              </a:rPr>
              <a:t>コンピュータ</a:t>
            </a:r>
            <a:r>
              <a:rPr lang="ja-JP" altLang="en-US" sz="2400" dirty="0"/>
              <a:t>に指示を出し，所定の作業を遂行させる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400" b="1" dirty="0">
                <a:solidFill>
                  <a:srgbClr val="C00000"/>
                </a:solidFill>
              </a:rPr>
              <a:t>Python</a:t>
            </a:r>
            <a:r>
              <a:rPr lang="en-US" altLang="ja-JP" sz="2400" dirty="0"/>
              <a:t> </a:t>
            </a:r>
            <a:r>
              <a:rPr lang="ja-JP" altLang="en-US" sz="2400" dirty="0"/>
              <a:t>は，</a:t>
            </a:r>
            <a:r>
              <a:rPr lang="ja-JP" altLang="en-US" sz="2400" b="1" i="0" dirty="0">
                <a:effectLst/>
                <a:latin typeface="Söhne"/>
              </a:rPr>
              <a:t>読みやすさ</a:t>
            </a:r>
            <a:r>
              <a:rPr lang="ja-JP" altLang="en-US" sz="2400" dirty="0"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書きやすさ</a:t>
            </a:r>
            <a:r>
              <a:rPr lang="ja-JP" altLang="en-US" sz="2400" b="0" i="0" dirty="0">
                <a:effectLst/>
                <a:latin typeface="Söhne"/>
              </a:rPr>
              <a:t>，</a:t>
            </a:r>
            <a:r>
              <a:rPr lang="ja-JP" altLang="en-US" sz="2400" b="1" i="0" dirty="0">
                <a:effectLst/>
                <a:latin typeface="Söhne"/>
              </a:rPr>
              <a:t>幅広い応用範囲</a:t>
            </a:r>
            <a:r>
              <a:rPr lang="ja-JP" altLang="en-US" sz="2400" b="0" i="0" dirty="0">
                <a:effectLst/>
                <a:latin typeface="Söhne"/>
              </a:rPr>
              <a:t>が特徴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4E8F4D-0594-538A-8018-1C077D03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7D7087-8F3C-3FE5-F768-D00147EE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21" y="3869863"/>
            <a:ext cx="3937928" cy="149444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C8FAE9-8BD0-3E4F-F584-A48C4CC42C5E}"/>
              </a:ext>
            </a:extLst>
          </p:cNvPr>
          <p:cNvSpPr txBox="1"/>
          <p:nvPr/>
        </p:nvSpPr>
        <p:spPr>
          <a:xfrm>
            <a:off x="740158" y="5474135"/>
            <a:ext cx="3631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言語のプログラム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右矢印 6">
            <a:extLst>
              <a:ext uri="{FF2B5EF4-FFF2-40B4-BE49-F238E27FC236}">
                <a16:creationId xmlns:a16="http://schemas.microsoft.com/office/drawing/2014/main" id="{57491BBA-871F-7C34-D4E9-379A59ED906B}"/>
              </a:ext>
            </a:extLst>
          </p:cNvPr>
          <p:cNvSpPr/>
          <p:nvPr/>
        </p:nvSpPr>
        <p:spPr>
          <a:xfrm>
            <a:off x="5056435" y="4389130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D99187-67A7-07D2-19D8-944934FA1328}"/>
              </a:ext>
            </a:extLst>
          </p:cNvPr>
          <p:cNvSpPr txBox="1"/>
          <p:nvPr/>
        </p:nvSpPr>
        <p:spPr>
          <a:xfrm>
            <a:off x="6105342" y="538566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186307-930A-2884-F4A1-86CA1FC4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75" y="3911181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7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である．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できる仕組み．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される操作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EA2AFC-AFB4-6B49-31A5-7668A16BEE6B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08647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</a:t>
            </a:r>
            <a:r>
              <a:rPr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t.goto</a:t>
            </a:r>
            <a:r>
              <a:rPr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(0,100)	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t.goto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			t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オブジェクト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					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goto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(0,100)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メソッド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                                            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間を「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区切って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いる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36E0C097-8F99-1B74-5C14-EDFF3BBD506D}"/>
              </a:ext>
            </a:extLst>
          </p:cNvPr>
          <p:cNvSpPr/>
          <p:nvPr/>
        </p:nvSpPr>
        <p:spPr>
          <a:xfrm rot="5400000">
            <a:off x="3479800" y="5219700"/>
            <a:ext cx="323850" cy="6921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007280-BF15-7A8C-D4B2-869C2807EB7A}"/>
              </a:ext>
            </a:extLst>
          </p:cNvPr>
          <p:cNvSpPr txBox="1"/>
          <p:nvPr/>
        </p:nvSpPr>
        <p:spPr>
          <a:xfrm>
            <a:off x="3187581" y="5894686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引数は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65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1314108"/>
            <a:ext cx="7978936" cy="5543892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インデント（字下げ）によるブロックの区切り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（通常「タブ」または「４つの半角スペース」）</a:t>
            </a:r>
            <a:endParaRPr lang="en-US" altLang="ja-JP" sz="2400" dirty="0"/>
          </a:p>
          <a:p>
            <a:r>
              <a:rPr lang="ja-JP" altLang="en-US" sz="2400" b="1" dirty="0"/>
              <a:t>コメント</a:t>
            </a:r>
            <a:r>
              <a:rPr lang="ja-JP" altLang="en-US" sz="2400" dirty="0"/>
              <a:t>：行の先頭に「</a:t>
            </a:r>
            <a:r>
              <a:rPr lang="en-US" altLang="ja-JP" sz="2400" dirty="0"/>
              <a:t>#</a:t>
            </a:r>
            <a:r>
              <a:rPr lang="ja-JP" altLang="en-US" sz="2400" dirty="0"/>
              <a:t>」．プログラムの説明を記述</a:t>
            </a:r>
            <a:endParaRPr lang="en-US" altLang="ja-JP" sz="2400" dirty="0"/>
          </a:p>
          <a:p>
            <a:r>
              <a:rPr lang="ja-JP" altLang="en-US" sz="2400" b="1" dirty="0"/>
              <a:t>空白行</a:t>
            </a:r>
            <a:r>
              <a:rPr lang="ja-JP" altLang="en-US" sz="2400" dirty="0"/>
              <a:t>：プログラムを読みやすくするために挿入可能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1"/>
            <a:ext cx="7785912" cy="1000421"/>
          </a:xfrm>
        </p:spPr>
        <p:txBody>
          <a:bodyPr>
            <a:noAutofit/>
          </a:bodyPr>
          <a:lstStyle/>
          <a:p>
            <a:r>
              <a:rPr kumimoji="1" lang="en-US" altLang="ja-JP" sz="2900" dirty="0"/>
              <a:t>Python </a:t>
            </a:r>
            <a:r>
              <a:rPr kumimoji="1" lang="ja-JP" altLang="en-US" sz="2900" dirty="0"/>
              <a:t>プログラムの書き方（コーディングスタイル）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3E5D92-EB55-B8E8-73F0-898B70231E23}"/>
              </a:ext>
            </a:extLst>
          </p:cNvPr>
          <p:cNvSpPr txBox="1"/>
          <p:nvPr/>
        </p:nvSpPr>
        <p:spPr>
          <a:xfrm>
            <a:off x="756221" y="36792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619F87-49F8-7FF6-4C39-E075165C736E}"/>
              </a:ext>
            </a:extLst>
          </p:cNvPr>
          <p:cNvSpPr txBox="1"/>
          <p:nvPr/>
        </p:nvSpPr>
        <p:spPr>
          <a:xfrm>
            <a:off x="1807125" y="3376626"/>
            <a:ext cx="3421929" cy="310854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import turtle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 i in range(4):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turtle.forward(100)  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turtle.right(90)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turtle.done()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3C2ADA-F16F-CCAE-4F6A-73BFDABE5E1C}"/>
              </a:ext>
            </a:extLst>
          </p:cNvPr>
          <p:cNvSpPr txBox="1"/>
          <p:nvPr/>
        </p:nvSpPr>
        <p:spPr>
          <a:xfrm>
            <a:off x="5354989" y="380543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空白行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3624C88-7090-FD3A-ECD9-58CBDE4A9585}"/>
              </a:ext>
            </a:extLst>
          </p:cNvPr>
          <p:cNvSpPr txBox="1"/>
          <p:nvPr/>
        </p:nvSpPr>
        <p:spPr>
          <a:xfrm>
            <a:off x="5333053" y="554389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空白行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4DADE1E5-3110-CD90-25C4-B507F6F58AA0}"/>
              </a:ext>
            </a:extLst>
          </p:cNvPr>
          <p:cNvSpPr/>
          <p:nvPr/>
        </p:nvSpPr>
        <p:spPr>
          <a:xfrm>
            <a:off x="5398793" y="4686984"/>
            <a:ext cx="262821" cy="65705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1B28DD-7ED9-F60C-1C5B-23DBDBDB9F4D}"/>
              </a:ext>
            </a:extLst>
          </p:cNvPr>
          <p:cNvSpPr txBox="1"/>
          <p:nvPr/>
        </p:nvSpPr>
        <p:spPr>
          <a:xfrm>
            <a:off x="5777075" y="480645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インデント（字下げ）</a:t>
            </a:r>
          </a:p>
        </p:txBody>
      </p:sp>
    </p:spTree>
    <p:extLst>
      <p:ext uri="{BB962C8B-B14F-4D97-AF65-F5344CB8AC3E}">
        <p14:creationId xmlns:p14="http://schemas.microsoft.com/office/powerpoint/2010/main" val="99773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3-2. </a:t>
            </a:r>
            <a:r>
              <a:rPr lang="ja-JP" altLang="en-US" sz="4500" dirty="0">
                <a:solidFill>
                  <a:schemeClr val="tx2"/>
                </a:solidFill>
              </a:rPr>
              <a:t>変数，代入</a:t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495C9-10BC-DBA2-A1C3-C651699E8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360BCA-1406-B131-9461-A95B8EE6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sz="2900" dirty="0"/>
              <a:t>変数，代入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E18A60-C067-C68A-D0C8-08A8FA7B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：プログラム内で名前を付けて利用する</a:t>
            </a:r>
            <a:r>
              <a:rPr lang="ja-JP" altLang="en-US" sz="2400" b="1" u="sng" dirty="0">
                <a:solidFill>
                  <a:srgbClr val="FF0000"/>
                </a:solidFill>
              </a:rPr>
              <a:t>オブジェクト</a:t>
            </a:r>
            <a:r>
              <a:rPr lang="ja-JP" altLang="en-US" sz="2400" dirty="0"/>
              <a:t>である．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値を保存</a:t>
            </a:r>
            <a:r>
              <a:rPr lang="ja-JP" altLang="en-US" sz="2400" dirty="0"/>
              <a:t>し，後から</a:t>
            </a:r>
            <a:r>
              <a:rPr lang="ja-JP" altLang="en-US" sz="2400" b="1" u="sng" dirty="0">
                <a:solidFill>
                  <a:srgbClr val="FF0000"/>
                </a:solidFill>
              </a:rPr>
              <a:t>参照</a:t>
            </a:r>
            <a:r>
              <a:rPr lang="ja-JP" altLang="en-US" sz="2400" dirty="0"/>
              <a:t>できる仕組み．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b="1" u="sng" dirty="0"/>
              <a:t>x = 100</a:t>
            </a:r>
            <a:r>
              <a:rPr lang="ja-JP" altLang="en-US" sz="2400" dirty="0"/>
              <a:t>」のように書くことで，</a:t>
            </a:r>
            <a:r>
              <a:rPr lang="en-US" altLang="ja-JP" sz="2400" b="1" u="sng" dirty="0">
                <a:solidFill>
                  <a:srgbClr val="FF0000"/>
                </a:solidFill>
              </a:rPr>
              <a:t>x </a:t>
            </a:r>
            <a:r>
              <a:rPr lang="ja-JP" altLang="en-US" sz="2400" b="1" u="sng" dirty="0">
                <a:solidFill>
                  <a:srgbClr val="FF0000"/>
                </a:solidFill>
              </a:rPr>
              <a:t>という名前の変数に、値 </a:t>
            </a:r>
            <a:r>
              <a:rPr lang="en-US" altLang="ja-JP" sz="2400" b="1" u="sng" dirty="0">
                <a:solidFill>
                  <a:srgbClr val="FF0000"/>
                </a:solidFill>
              </a:rPr>
              <a:t>100 </a:t>
            </a:r>
            <a:r>
              <a:rPr lang="ja-JP" altLang="en-US" sz="2400" b="1" u="sng" dirty="0">
                <a:solidFill>
                  <a:srgbClr val="FF0000"/>
                </a:solidFill>
              </a:rPr>
              <a:t>が保存</a:t>
            </a:r>
            <a:r>
              <a:rPr lang="ja-JP" altLang="en-US" sz="2400" dirty="0"/>
              <a:t>される操作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DB73BD-572B-F94B-6D2A-F6E67CB0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7C70E6D-3B3A-58E8-167E-43EA2F9745B3}"/>
              </a:ext>
            </a:extLst>
          </p:cNvPr>
          <p:cNvSpPr txBox="1"/>
          <p:nvPr/>
        </p:nvSpPr>
        <p:spPr>
          <a:xfrm>
            <a:off x="2158130" y="3250849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= 100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D4485E-8703-22A1-7FA6-4DFE3B329AB2}"/>
              </a:ext>
            </a:extLst>
          </p:cNvPr>
          <p:cNvSpPr txBox="1"/>
          <p:nvPr/>
        </p:nvSpPr>
        <p:spPr>
          <a:xfrm>
            <a:off x="1270913" y="331240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ACA097-187E-5F93-2066-CD237B3D36D7}"/>
              </a:ext>
            </a:extLst>
          </p:cNvPr>
          <p:cNvSpPr txBox="1"/>
          <p:nvPr/>
        </p:nvSpPr>
        <p:spPr>
          <a:xfrm>
            <a:off x="1297984" y="4209649"/>
            <a:ext cx="743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保存された値は，プログラムの中で何度でも参照することが可能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別の値で上書きすることも可能．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8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6B339-63A2-E3E8-0CA6-FE5C6CA7B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979BCF-A293-3307-EE5C-EC39ECD4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lang="ja-JP" altLang="en-US" dirty="0"/>
              <a:t>の概要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F37BCD-1311-DB32-F173-0E8146EF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有料の機能と無料の機能を提供</a:t>
            </a:r>
            <a:endParaRPr lang="en-US" altLang="ja-JP" sz="2400" dirty="0"/>
          </a:p>
          <a:p>
            <a:r>
              <a:rPr lang="ja-JP" altLang="en-US" sz="2400" b="1" dirty="0"/>
              <a:t>自作プログラムの公開と共有が可能</a:t>
            </a:r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に加え，外部ライブラリ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r>
              <a:rPr lang="ja-JP" altLang="en-US" sz="2400" dirty="0"/>
              <a:t> が利用可能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38948B-8948-DF14-3F1E-FB71CB0E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F38750-2227-BEB8-CC19-E7B3D901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4" y="3827632"/>
            <a:ext cx="5425378" cy="26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4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1750</Words>
  <Application>Microsoft Office PowerPoint</Application>
  <PresentationFormat>画面に合わせる (4:3)</PresentationFormat>
  <Paragraphs>260</Paragraphs>
  <Slides>29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3. Python入門：プログラミングの基礎と創造的学習への展開</vt:lpstr>
      <vt:lpstr>3-1. Python プログラミングの基礎  </vt:lpstr>
      <vt:lpstr>Python プログラミングの基礎の全体像</vt:lpstr>
      <vt:lpstr>変数，代入</vt:lpstr>
      <vt:lpstr>オブジェクトとメソッド</vt:lpstr>
      <vt:lpstr>Python プログラムの書き方（コーディングスタイル）</vt:lpstr>
      <vt:lpstr>3-2. 変数，代入 </vt:lpstr>
      <vt:lpstr>変数，代入</vt:lpstr>
      <vt:lpstr>Trinket の概要</vt:lpstr>
      <vt:lpstr>Trinket の基本操作</vt:lpstr>
      <vt:lpstr>演習．変数と代入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3-3. プログラミングの楽しさと達成感 </vt:lpstr>
      <vt:lpstr>プログラミング学習の意義と目標</vt:lpstr>
      <vt:lpstr>ソースコード</vt:lpstr>
      <vt:lpstr>演習でプログラミングを学ぶ意義，成果</vt:lpstr>
      <vt:lpstr>演習 図形のバリエーション</vt:lpstr>
      <vt:lpstr>PowerPoint プレゼンテーション</vt:lpstr>
      <vt:lpstr>PowerPoint プレゼンテーション</vt:lpstr>
      <vt:lpstr>自己主導型学習の４つの観点</vt:lpstr>
      <vt:lpstr>演習 プログラミングの楽しさと達成感</vt:lpstr>
      <vt:lpstr>①　https://trinket.io/python/5366def2f4</vt:lpstr>
      <vt:lpstr>②　https://trinket.io/python/f8cd554693</vt:lpstr>
      <vt:lpstr>プログラミングを学ぶ意義と達成感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変数，代入，入力と出力</dc:title>
  <dc:creator>kaneko kunihiko</dc:creator>
  <cp:lastModifiedBy>金子　邦彦</cp:lastModifiedBy>
  <cp:revision>97</cp:revision>
  <dcterms:created xsi:type="dcterms:W3CDTF">2019-11-02T00:06:04Z</dcterms:created>
  <dcterms:modified xsi:type="dcterms:W3CDTF">2024-11-04T03:07:33Z</dcterms:modified>
</cp:coreProperties>
</file>