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947" r:id="rId2"/>
    <p:sldId id="1815" r:id="rId3"/>
    <p:sldId id="1383" r:id="rId4"/>
    <p:sldId id="1392" r:id="rId5"/>
    <p:sldId id="1393" r:id="rId6"/>
    <p:sldId id="1394" r:id="rId7"/>
    <p:sldId id="1406" r:id="rId8"/>
    <p:sldId id="1748" r:id="rId9"/>
    <p:sldId id="1405" r:id="rId10"/>
    <p:sldId id="1358" r:id="rId11"/>
    <p:sldId id="1408" r:id="rId12"/>
    <p:sldId id="1409" r:id="rId13"/>
    <p:sldId id="1410" r:id="rId14"/>
    <p:sldId id="1411" r:id="rId15"/>
    <p:sldId id="1412" r:id="rId16"/>
    <p:sldId id="1413" r:id="rId17"/>
    <p:sldId id="1414" r:id="rId18"/>
    <p:sldId id="1415" r:id="rId19"/>
    <p:sldId id="1416" r:id="rId20"/>
    <p:sldId id="1417" r:id="rId21"/>
    <p:sldId id="1418" r:id="rId22"/>
    <p:sldId id="1419" r:id="rId23"/>
    <p:sldId id="1420" r:id="rId24"/>
    <p:sldId id="1421" r:id="rId25"/>
    <p:sldId id="1422" r:id="rId26"/>
    <p:sldId id="1423" r:id="rId27"/>
    <p:sldId id="1424" r:id="rId28"/>
    <p:sldId id="1425" r:id="rId29"/>
    <p:sldId id="1816" r:id="rId30"/>
    <p:sldId id="1806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4" d="100"/>
          <a:sy n="54" d="100"/>
        </p:scale>
        <p:origin x="420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6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39FCD-A7D2-477C-9714-3B09BC308FA1}" type="datetime1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20C-0323-4667-8F1A-A5A128B7FF06}" type="datetime1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0EA-8E98-4987-9E4B-6014FEAE4961}" type="datetime1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084F-8BD7-43E3-88F4-E470FD32D210}" type="datetime1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12FD-1862-4BB2-A85A-72ACA286F6F0}" type="datetime1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pro/pf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9314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pf-2. </a:t>
            </a:r>
            <a:r>
              <a:rPr lang="en-US" altLang="ja-JP" dirty="0" err="1"/>
              <a:t>CodeCombat</a:t>
            </a:r>
            <a:r>
              <a:rPr lang="ja-JP" altLang="en-US" dirty="0"/>
              <a:t>，オブジェクト，メソッド，引数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18989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Python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/>
              <a:t>URL: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https://www.kkaneko.jp/pro/pf/index.html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lvl="0"/>
            <a:fld id="{55940FB6-D91C-4C45-82A6-6C3F63B50793}" type="slidenum">
              <a:rPr lang="ja-JP" altLang="en-US" noProof="0" smtClean="0"/>
              <a:pPr lvl="0"/>
              <a:t>1</a:t>
            </a:fld>
            <a:endParaRPr lang="ja-JP" altLang="en-US" noProof="0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1723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b="1" dirty="0"/>
              <a:t>プログラミングを行う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1915429"/>
            <a:ext cx="4939867" cy="4942572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ページ１１～２８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内容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プログラミング学習サイト </a:t>
            </a:r>
            <a:r>
              <a:rPr lang="en-US" altLang="ja-JP" sz="2400" b="1" dirty="0" err="1"/>
              <a:t>CodeCombat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無料の機能、クラスコード無しで、各自、プログラミングを行う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オブジェクト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メソッド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引数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文字列</a:t>
            </a:r>
            <a:endParaRPr lang="en-US" altLang="ja-JP" b="1" dirty="0"/>
          </a:p>
          <a:p>
            <a:pPr marL="457200" lvl="1" indent="0">
              <a:spcAft>
                <a:spcPts val="600"/>
              </a:spcAft>
              <a:buNone/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Web 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4304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DF5D1CB-B1DA-4B9D-A393-979080A2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" y="1878521"/>
            <a:ext cx="6946232" cy="350931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「今すぐプレイ」をクリック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26658" y="4705349"/>
            <a:ext cx="1621045" cy="454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782702" y="223369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281239" y="184002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6498BC-6D26-4AF2-9A97-26C3EF7E4F97}"/>
              </a:ext>
            </a:extLst>
          </p:cNvPr>
          <p:cNvSpPr/>
          <p:nvPr/>
        </p:nvSpPr>
        <p:spPr>
          <a:xfrm>
            <a:off x="2547468" y="1828695"/>
            <a:ext cx="1846006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706F7F-6B6F-3CDF-AF86-8640F117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30" y="3843656"/>
            <a:ext cx="4348327" cy="30143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6477406" y="5979605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97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1F06FA1-B846-F3FB-7878-68864BC7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0" y="1015688"/>
            <a:ext cx="8353273" cy="57057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キースガードのダンジョンを選んでみる。「ゲームスタート」をクリック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72BF93-D44F-E1ED-17AB-1D1E0A84AE53}"/>
              </a:ext>
            </a:extLst>
          </p:cNvPr>
          <p:cNvSpPr/>
          <p:nvPr/>
        </p:nvSpPr>
        <p:spPr>
          <a:xfrm>
            <a:off x="484616" y="4317092"/>
            <a:ext cx="1230792" cy="546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1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83359A-B5E0-B463-17B2-BA50930DD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659612"/>
            <a:ext cx="7662577" cy="4626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7879811" y="3499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9090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音声が出るので、このとき、各自で「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071ABE0-37CB-E498-F419-58B239AF3494}"/>
              </a:ext>
            </a:extLst>
          </p:cNvPr>
          <p:cNvSpPr/>
          <p:nvPr/>
        </p:nvSpPr>
        <p:spPr>
          <a:xfrm>
            <a:off x="615951" y="4235450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660828-D34F-AA89-649F-4837DE603338}"/>
              </a:ext>
            </a:extLst>
          </p:cNvPr>
          <p:cNvSpPr/>
          <p:nvPr/>
        </p:nvSpPr>
        <p:spPr>
          <a:xfrm>
            <a:off x="6742185" y="3206035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EDC632-6AD0-C8BC-17A4-44095197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" y="1088356"/>
            <a:ext cx="8591992" cy="51818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6EF421-0C15-C4E2-62BA-E8CB94FBF7E5}"/>
              </a:ext>
            </a:extLst>
          </p:cNvPr>
          <p:cNvSpPr/>
          <p:nvPr/>
        </p:nvSpPr>
        <p:spPr>
          <a:xfrm>
            <a:off x="1085349" y="3823149"/>
            <a:ext cx="1524501" cy="494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14577E-864C-4B09-C07B-0B296C8D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9" y="1168134"/>
            <a:ext cx="8569765" cy="51882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（デフォルト）」を選び、「次へ」をクリック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2413000" y="4368800"/>
            <a:ext cx="2889250" cy="5968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5440446" y="4260850"/>
            <a:ext cx="1444625" cy="800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1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33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4603062-DEB8-B4AA-7E1D-33C20B8F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53" y="838067"/>
            <a:ext cx="8630094" cy="5181866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D053D82F-E93A-EFD1-9B3C-0760E81E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990D09-16F9-B633-AE5B-82A7116C51AD}"/>
              </a:ext>
            </a:extLst>
          </p:cNvPr>
          <p:cNvSpPr/>
          <p:nvPr/>
        </p:nvSpPr>
        <p:spPr>
          <a:xfrm>
            <a:off x="5149515" y="5091764"/>
            <a:ext cx="3542097" cy="731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2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12258" y="1634121"/>
            <a:ext cx="6636774" cy="47222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① プログラミングと論理的思考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②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コンピュータでの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世界のデジタル化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③ デジタルリテラシー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459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6CB52B6-62D4-D78E-BBBB-36D4686E9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" y="1289115"/>
            <a:ext cx="9060965" cy="46828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を見たいときは、「ヒント」をクリック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9B9C9F-8623-5969-5E96-B9C419DBECDE}"/>
              </a:ext>
            </a:extLst>
          </p:cNvPr>
          <p:cNvSpPr/>
          <p:nvPr/>
        </p:nvSpPr>
        <p:spPr>
          <a:xfrm>
            <a:off x="8081603" y="1201754"/>
            <a:ext cx="1020879" cy="5582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5DD1FB-34F3-820B-3F0F-20BC0FEE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" y="1505015"/>
            <a:ext cx="9060965" cy="46828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ときは、「メソッド」のリストの中から、説明を見たいメソッドをクリック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A3787C-CDED-0124-F5CA-F7EBAE93895F}"/>
              </a:ext>
            </a:extLst>
          </p:cNvPr>
          <p:cNvSpPr/>
          <p:nvPr/>
        </p:nvSpPr>
        <p:spPr>
          <a:xfrm flipH="1" flipV="1">
            <a:off x="5149582" y="5255526"/>
            <a:ext cx="2076717" cy="10201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2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編集画面で、試しに、「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」と追加して、「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AA31E1B-04D7-2258-C26B-C621185E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" y="1940357"/>
            <a:ext cx="8954276" cy="46790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右に動き</a:t>
            </a:r>
            <a:r>
              <a:rPr lang="ja-JP" altLang="en-US" dirty="0"/>
              <a:t>、</a:t>
            </a:r>
            <a:r>
              <a:rPr lang="en-US" altLang="ja-JP" dirty="0" err="1"/>
              <a:t>hero.moveDown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下に動く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86918-F0D8-4C47-EDC4-557C08792AB4}"/>
              </a:ext>
            </a:extLst>
          </p:cNvPr>
          <p:cNvSpPr/>
          <p:nvPr/>
        </p:nvSpPr>
        <p:spPr>
          <a:xfrm flipV="1">
            <a:off x="149024" y="3248679"/>
            <a:ext cx="3393207" cy="2281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8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4ED7F3C-75AE-74C5-61BA-713BD4740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61" y="2557654"/>
            <a:ext cx="7163192" cy="393522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もある．楽しんで解く．</a:t>
            </a:r>
            <a:endParaRPr lang="en-US" altLang="ja-JP" dirty="0"/>
          </a:p>
          <a:p>
            <a:r>
              <a:rPr lang="ja-JP" altLang="en-US" dirty="0"/>
              <a:t>ヒントや説明が，英語で表示される場合がある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E97728-01C4-CAB1-CF9A-263289588B08}"/>
              </a:ext>
            </a:extLst>
          </p:cNvPr>
          <p:cNvSpPr/>
          <p:nvPr/>
        </p:nvSpPr>
        <p:spPr>
          <a:xfrm flipV="1">
            <a:off x="1388991" y="2892256"/>
            <a:ext cx="1520391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80109F-F989-759B-DD13-34790392E000}"/>
              </a:ext>
            </a:extLst>
          </p:cNvPr>
          <p:cNvSpPr txBox="1"/>
          <p:nvPr/>
        </p:nvSpPr>
        <p:spPr>
          <a:xfrm>
            <a:off x="13312" y="289225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すべての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目標達成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を目指す</a:t>
            </a:r>
          </a:p>
        </p:txBody>
      </p:sp>
    </p:spTree>
    <p:extLst>
      <p:ext uri="{BB962C8B-B14F-4D97-AF65-F5344CB8AC3E}">
        <p14:creationId xmlns:p14="http://schemas.microsoft.com/office/powerpoint/2010/main" val="1881624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C8697E8-8C6A-1657-AC50-5A2C0A67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15" y="1652115"/>
            <a:ext cx="8485443" cy="47042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⑫「目標：成功！」になるまで、編集画面を書き換えて、「実行」を繰り返す。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木法が成功したら、「完了」をクリック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EAC324-ABB5-7CDF-EE59-69836B62FF37}"/>
              </a:ext>
            </a:extLst>
          </p:cNvPr>
          <p:cNvSpPr/>
          <p:nvPr/>
        </p:nvSpPr>
        <p:spPr>
          <a:xfrm flipV="1">
            <a:off x="6735691" y="4695655"/>
            <a:ext cx="1849509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95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　完了の確認．「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833622"/>
            <a:ext cx="8254888" cy="538932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4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続けてみる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706960" cy="5333166"/>
          </a:xfrm>
        </p:spPr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を選択できる</a:t>
            </a:r>
            <a:endParaRPr lang="en-US" altLang="ja-JP" dirty="0"/>
          </a:p>
          <a:p>
            <a:r>
              <a:rPr lang="ja-JP" altLang="en-US" dirty="0"/>
              <a:t>有料のものもある</a:t>
            </a:r>
            <a:endParaRPr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1" y="233949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201529" y="415034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8" y="472306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201529" y="63719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青い旗はクリア済み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CE760-F615-0E0B-19D4-E1A5A1CA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58" y="2000869"/>
            <a:ext cx="5443395" cy="38268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C490E-5409-43C1-49B1-DA5A3A521964}"/>
              </a:ext>
            </a:extLst>
          </p:cNvPr>
          <p:cNvSpPr txBox="1"/>
          <p:nvPr/>
        </p:nvSpPr>
        <p:spPr>
          <a:xfrm>
            <a:off x="4081379" y="600464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「（ロック）」と表示される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場合は有料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7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続けてみる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屋内, テーブル, 建物, 部屋 が含まれている画像&#10;&#10;自動的に生成された説明">
            <a:extLst>
              <a:ext uri="{FF2B5EF4-FFF2-40B4-BE49-F238E27FC236}">
                <a16:creationId xmlns:a16="http://schemas.microsoft.com/office/drawing/2014/main" id="{F0E17951-054B-989B-0698-13C77B745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3" y="1146348"/>
            <a:ext cx="1699175" cy="909036"/>
          </a:xfrm>
          <a:prstGeom prst="rect">
            <a:avLst/>
          </a:prstGeom>
        </p:spPr>
      </p:pic>
      <p:pic>
        <p:nvPicPr>
          <p:cNvPr id="9" name="図 8" descr="屋内, 建物, テーブル, 装飾 が含まれている画像&#10;&#10;自動的に生成された説明">
            <a:extLst>
              <a:ext uri="{FF2B5EF4-FFF2-40B4-BE49-F238E27FC236}">
                <a16:creationId xmlns:a16="http://schemas.microsoft.com/office/drawing/2014/main" id="{D6879BF6-32F0-DD0C-DCF0-B59CB0DA1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54" y="1146348"/>
            <a:ext cx="1451791" cy="893949"/>
          </a:xfrm>
          <a:prstGeom prst="rect">
            <a:avLst/>
          </a:prstGeom>
        </p:spPr>
      </p:pic>
      <p:pic>
        <p:nvPicPr>
          <p:cNvPr id="11" name="図 10" descr="建物, 光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FF052FCC-16C2-3FD2-F0A4-A95620638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30" y="1146348"/>
            <a:ext cx="1442686" cy="893950"/>
          </a:xfrm>
          <a:prstGeom prst="rect">
            <a:avLst/>
          </a:prstGeom>
        </p:spPr>
      </p:pic>
      <p:pic>
        <p:nvPicPr>
          <p:cNvPr id="13" name="図 12" descr="屋内, テーブル, コンピュータ, 建物 が含まれている画像&#10;&#10;自動的に生成された説明">
            <a:extLst>
              <a:ext uri="{FF2B5EF4-FFF2-40B4-BE49-F238E27FC236}">
                <a16:creationId xmlns:a16="http://schemas.microsoft.com/office/drawing/2014/main" id="{13CA5CF4-99C0-E99E-40FF-B8A84F74B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19" y="1160282"/>
            <a:ext cx="1110473" cy="893950"/>
          </a:xfrm>
          <a:prstGeom prst="rect">
            <a:avLst/>
          </a:prstGeom>
        </p:spPr>
      </p:pic>
      <p:pic>
        <p:nvPicPr>
          <p:cNvPr id="15" name="図 14" descr="建物の前にある交通信号機&#10;&#10;中程度の精度で自動的に生成された説明">
            <a:extLst>
              <a:ext uri="{FF2B5EF4-FFF2-40B4-BE49-F238E27FC236}">
                <a16:creationId xmlns:a16="http://schemas.microsoft.com/office/drawing/2014/main" id="{D93515F9-E65A-1553-74F8-5D0462BD3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0" y="1256159"/>
            <a:ext cx="1430085" cy="73485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B6CEC6-5380-6FE4-F0F9-FAE87E92E25D}"/>
              </a:ext>
            </a:extLst>
          </p:cNvPr>
          <p:cNvSpPr txBox="1"/>
          <p:nvPr/>
        </p:nvSpPr>
        <p:spPr>
          <a:xfrm>
            <a:off x="1754858" y="2249999"/>
            <a:ext cx="633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無料で、クラスコードを使わず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に、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Python 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の 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5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つのレベル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を学ぶことができる</a:t>
            </a:r>
            <a:endParaRPr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205F1B-8CFB-D45C-8049-A21688C712E8}"/>
              </a:ext>
            </a:extLst>
          </p:cNvPr>
          <p:cNvSpPr txBox="1"/>
          <p:nvPr/>
        </p:nvSpPr>
        <p:spPr>
          <a:xfrm>
            <a:off x="203281" y="3526653"/>
            <a:ext cx="8461208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次のことは、</a:t>
            </a:r>
            <a:r>
              <a:rPr lang="ja-JP" altLang="en-US" sz="2400" b="1" u="sng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各自の判断とする</a:t>
            </a: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（このことは、授業の成績に関係しない。）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</a:t>
            </a:r>
            <a:r>
              <a:rPr kumimoji="0" lang="en-US" altLang="ja-JP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CODECOMBAT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プレミアムへの登録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・・・　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有料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②</a:t>
            </a:r>
            <a:r>
              <a:rPr lang="ja-JP" altLang="en-US" sz="2400" dirty="0"/>
              <a:t>クラスコード（大学のセレッソで案内）の利用</a:t>
            </a:r>
            <a:endParaRPr lang="en-US" altLang="ja-JP" sz="2400" dirty="0"/>
          </a:p>
          <a:p>
            <a:pPr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・・・　登録が必要。使い方や、何ができるかは、</a:t>
            </a:r>
            <a:endParaRPr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　　各自で自主的に試し、調べてください</a:t>
            </a:r>
            <a:r>
              <a:rPr kumimoji="0" lang="ja-JP" alt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endParaRPr kumimoji="0" lang="en-US" altLang="ja-JP" sz="24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52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12258" y="932098"/>
            <a:ext cx="6636774" cy="542425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① プログラミングと論理的思考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000" b="0" i="0" dirty="0">
                <a:solidFill>
                  <a:srgbClr val="374151"/>
                </a:solidFill>
                <a:effectLst/>
                <a:latin typeface="Söhne"/>
              </a:rPr>
              <a:t>プログラミングは、単純な要素を論理的に組み合わせて解決していくプロセスです．プログラミングの経験は，論理的思考力を鍛えます．</a:t>
            </a:r>
            <a:endParaRPr lang="en-US" altLang="ja-JP" sz="2000" b="1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②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コンピュータでの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世界のデジタル化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000" dirty="0">
                <a:solidFill>
                  <a:srgbClr val="374151"/>
                </a:solidFill>
                <a:latin typeface="Söhne"/>
              </a:rPr>
              <a:t>実世界をコンピュータ内の</a:t>
            </a:r>
            <a:r>
              <a:rPr lang="ja-JP" altLang="en-US" sz="2000" b="0" i="0" dirty="0">
                <a:solidFill>
                  <a:srgbClr val="374151"/>
                </a:solidFill>
                <a:effectLst/>
                <a:latin typeface="Söhne"/>
              </a:rPr>
              <a:t>オブジェクトとそれらの相互作用として表現することは、複雑な問題を理解し、解決するのに有効です．</a:t>
            </a:r>
            <a:endParaRPr lang="en-US" altLang="ja-JP" sz="2000" b="1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③ デジタルリテラシー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000" b="0" i="0" dirty="0">
                <a:solidFill>
                  <a:srgbClr val="374151"/>
                </a:solidFill>
                <a:effectLst/>
                <a:latin typeface="Söhne"/>
              </a:rPr>
              <a:t>プログラミング</a:t>
            </a:r>
            <a:r>
              <a:rPr lang="ja-JP" altLang="en-US" sz="2000" dirty="0">
                <a:solidFill>
                  <a:srgbClr val="374151"/>
                </a:solidFill>
                <a:latin typeface="Söhne"/>
              </a:rPr>
              <a:t>を学ぶことで、デジタルリテラシーが向上し、新しい</a:t>
            </a:r>
            <a:r>
              <a:rPr lang="ja-JP" altLang="en-US" sz="2000" b="0" i="0" dirty="0">
                <a:solidFill>
                  <a:srgbClr val="374151"/>
                </a:solidFill>
                <a:effectLst/>
                <a:latin typeface="Söhne"/>
              </a:rPr>
              <a:t>デジタルテクノロジーを理解し活用する能力が身に付きます．</a:t>
            </a:r>
            <a:endParaRPr lang="en-US" altLang="ja-JP" sz="20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508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呼び出しのときに、引数を指定できる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	</a:t>
            </a:r>
            <a:r>
              <a:rPr lang="en-US" altLang="ja-JP" sz="2400" b="1" dirty="0" err="1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hero.moveDown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()</a:t>
            </a:r>
            <a:r>
              <a:rPr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hero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 			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オブジェクト</a:t>
            </a:r>
            <a:endParaRPr lang="en-US" altLang="ja-JP" sz="24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	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　　　　　　　　　　　　  </a:t>
            </a: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moveDown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() 	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メソッド</a:t>
            </a:r>
            <a:endParaRPr lang="en-US" altLang="ja-JP" sz="24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	                                             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間を「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」で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区切って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いる</a:t>
            </a:r>
          </a:p>
        </p:txBody>
      </p:sp>
    </p:spTree>
    <p:extLst>
      <p:ext uri="{BB962C8B-B14F-4D97-AF65-F5344CB8AC3E}">
        <p14:creationId xmlns:p14="http://schemas.microsoft.com/office/powerpoint/2010/main" val="197050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15D433-80C9-6084-6D83-BE7D7F6C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C9F0AA-9717-23A0-DC4B-8CC872F3A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や操作．オブジェクトがもつ能力に相当する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呼び出しのときに、引数を指定できる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58A42B-AB70-E2B0-91B3-B744E95F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8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57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764" y="1103705"/>
            <a:ext cx="7977203" cy="4793833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コードコンバット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 プログラム学習</a:t>
            </a:r>
            <a:r>
              <a:rPr lang="ja-JP" altLang="en-US" sz="2400" dirty="0"/>
              <a:t>などができるゲーム．オンラインで実行．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ゲーム内で、キャラクタに指示をするためにプログラムを書く</a:t>
            </a: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5D567F-21EF-2365-4584-4AF9DF28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832" y="3732862"/>
            <a:ext cx="5061068" cy="27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コードコンバットの授業の範囲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251" y="762417"/>
            <a:ext cx="9048750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無料、クラスコード無し：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en-US" altLang="ja-JP" sz="2400" dirty="0"/>
              <a:t>Python </a:t>
            </a:r>
            <a:r>
              <a:rPr lang="ja-JP" altLang="en-US" sz="2400" dirty="0"/>
              <a:t>の</a:t>
            </a:r>
            <a:r>
              <a:rPr lang="ja-JP" altLang="en-US" sz="2400" b="1" dirty="0"/>
              <a:t>５つのレベル</a:t>
            </a:r>
            <a:r>
              <a:rPr lang="ja-JP" altLang="en-US" sz="2400" dirty="0"/>
              <a:t>のゲームなど　</a:t>
            </a:r>
            <a:r>
              <a:rPr lang="ja-JP" altLang="en-US" sz="2400" b="1" dirty="0"/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授業の範囲内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b="1" dirty="0"/>
              <a:t>有料（会員登録）：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５００以上のレベル</a:t>
            </a:r>
            <a:r>
              <a:rPr lang="ja-JP" altLang="en-US" sz="2400" b="1" dirty="0"/>
              <a:t>　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b="1" dirty="0"/>
              <a:t>          </a:t>
            </a:r>
            <a:r>
              <a:rPr lang="ja-JP" altLang="en-US" sz="2400" b="1" dirty="0"/>
              <a:t>←　興味のある人のみ（各自の判断）</a:t>
            </a:r>
            <a:endParaRPr lang="en-US" altLang="ja-JP" sz="2400" b="1" dirty="0"/>
          </a:p>
          <a:p>
            <a:r>
              <a:rPr lang="ja-JP" altLang="en-US" sz="2400" b="1" dirty="0"/>
              <a:t>無料、クラスコードあり：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Python</a:t>
            </a:r>
            <a:r>
              <a:rPr lang="ja-JP" altLang="en-US" sz="2400" dirty="0"/>
              <a:t> のより多くのレベルのゲーム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</a:t>
            </a:r>
            <a:r>
              <a:rPr lang="ja-JP" altLang="en-US" sz="2400" dirty="0"/>
              <a:t>（各自で、名前、メールアドレス等の登録が必要です）   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  </a:t>
            </a:r>
            <a:r>
              <a:rPr lang="ja-JP" altLang="en-US" sz="2400" b="1" dirty="0"/>
              <a:t>←　挑戦は、興味のある人の自習とします（各自の判断）</a:t>
            </a:r>
            <a:endParaRPr lang="en-US" altLang="ja-JP" sz="2400" b="1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1B7AD1-231E-3771-4868-9EFF9C09DF81}"/>
              </a:ext>
            </a:extLst>
          </p:cNvPr>
          <p:cNvSpPr/>
          <p:nvPr/>
        </p:nvSpPr>
        <p:spPr>
          <a:xfrm>
            <a:off x="95250" y="644893"/>
            <a:ext cx="6629400" cy="1412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C192A0-D264-AF07-147F-8E7AF0E70ECF}"/>
              </a:ext>
            </a:extLst>
          </p:cNvPr>
          <p:cNvSpPr txBox="1"/>
          <p:nvPr/>
        </p:nvSpPr>
        <p:spPr>
          <a:xfrm>
            <a:off x="844550" y="5940852"/>
            <a:ext cx="6877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この授業では，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会員登録しない、クラスコードも使わない</a:t>
            </a:r>
            <a:r>
              <a:rPr lang="ja-JP" altLang="en-US" sz="2400" dirty="0">
                <a:solidFill>
                  <a:srgbClr val="FF0000"/>
                </a:solidFill>
              </a:rPr>
              <a:t>として説明する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71255" cy="9870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コードコンバットの最初の５つのレベルのトピックス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297102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lang="ja-JP" altLang="en-US" sz="2400" b="1" dirty="0"/>
              <a:t>と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文字列</a:t>
            </a:r>
            <a:r>
              <a:rPr lang="ja-JP" altLang="en-US" sz="2400" dirty="0"/>
              <a:t>は「</a:t>
            </a:r>
            <a:r>
              <a:rPr lang="en-US" altLang="ja-JP" sz="2400" dirty="0"/>
              <a:t>"</a:t>
            </a:r>
            <a:r>
              <a:rPr lang="ja-JP" altLang="en-US" sz="2400" dirty="0"/>
              <a:t>」または「</a:t>
            </a:r>
            <a:r>
              <a:rPr lang="en-US" altLang="ja-JP" sz="2400" dirty="0"/>
              <a:t>'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囲む</a:t>
            </a:r>
            <a:endParaRPr lang="en-US" altLang="ja-JP" sz="2400" b="1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を指定できる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CC67B1-EFB9-44AC-BA56-18E2D9108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17" y="4935517"/>
            <a:ext cx="4664954" cy="18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1069</Words>
  <Application>Microsoft Office PowerPoint</Application>
  <PresentationFormat>画面に合わせる (4:3)</PresentationFormat>
  <Paragraphs>163</Paragraphs>
  <Slides>30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Söhne</vt:lpstr>
      <vt:lpstr>ヒラギノ角ゴ Pro W3</vt:lpstr>
      <vt:lpstr>メイリオ</vt:lpstr>
      <vt:lpstr>游ゴシック</vt:lpstr>
      <vt:lpstr>Arial</vt:lpstr>
      <vt:lpstr>Calibri</vt:lpstr>
      <vt:lpstr>Office テーマ</vt:lpstr>
      <vt:lpstr>pf-2. CodeCombat，オブジェクト，メソッド，引数</vt:lpstr>
      <vt:lpstr>PowerPoint プレゼンテーション</vt:lpstr>
      <vt:lpstr>オブジェクトとメソッド</vt:lpstr>
      <vt:lpstr>オブジェクトとメソッド</vt:lpstr>
      <vt:lpstr>オブジェクトとメソッド</vt:lpstr>
      <vt:lpstr>引数</vt:lpstr>
      <vt:lpstr>コードコンバット</vt:lpstr>
      <vt:lpstr>コードコンバットの授業の範囲</vt:lpstr>
      <vt:lpstr>コードコンバットの最初の５つのレベルのトピックス</vt:lpstr>
      <vt:lpstr>演習 プログラミングを行う</vt:lpstr>
      <vt:lpstr>① Web ブラウザを使う</vt:lpstr>
      <vt:lpstr>② 「今すぐプレイ」をクリック </vt:lpstr>
      <vt:lpstr>③ キースガードのダンジョンを選んでみる。「ゲームスタート」をクリック </vt:lpstr>
      <vt:lpstr>④ 「キースガードのダンジョン」の最初のダンジョンを選ぶ </vt:lpstr>
      <vt:lpstr>⑤ 「ゲームスタート」をクリック </vt:lpstr>
      <vt:lpstr>⑥ 「Python（デフォルト）」を選び、「次へ」をクリック </vt:lpstr>
      <vt:lpstr>⑦ 使用可能なアイテムを選ぶ（ダブルクリック）</vt:lpstr>
      <vt:lpstr>⑧「ゲームスタート」をクリック </vt:lpstr>
      <vt:lpstr>⑨ 「レベルスタート」をクリック  </vt:lpstr>
      <vt:lpstr>ヒントを見たいときは、「ヒント」をクリック </vt:lpstr>
      <vt:lpstr>メソッドの説明を見たいときは、「メソッド」のリストの中から、説明を見たいメソッドをクリック </vt:lpstr>
      <vt:lpstr>⑩ 編集画面で、試しに、「hero.moveDown()」と追加して、「実行」をクリック</vt:lpstr>
      <vt:lpstr>⑪ 「実行」で，キャラクタが動くので確認する</vt:lpstr>
      <vt:lpstr>迷ったら，「ミッション（目標）」や「ヒント」を確認する</vt:lpstr>
      <vt:lpstr>⑫「目標：成功！」になるまで、編集画面を書き換えて、「実行」を繰り返す。 </vt:lpstr>
      <vt:lpstr>⑬　完了の確認．「続ける」をクリック</vt:lpstr>
      <vt:lpstr>続けてみる</vt:lpstr>
      <vt:lpstr>続けてみる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変数，代入，入力と出力</dc:title>
  <dc:creator>kaneko kunihiko</dc:creator>
  <cp:lastModifiedBy>金子　邦彦</cp:lastModifiedBy>
  <cp:revision>90</cp:revision>
  <dcterms:created xsi:type="dcterms:W3CDTF">2019-11-02T00:06:04Z</dcterms:created>
  <dcterms:modified xsi:type="dcterms:W3CDTF">2023-07-12T13:24:02Z</dcterms:modified>
</cp:coreProperties>
</file>