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947" r:id="rId2"/>
    <p:sldId id="1401" r:id="rId3"/>
    <p:sldId id="1402" r:id="rId4"/>
    <p:sldId id="991" r:id="rId5"/>
    <p:sldId id="961" r:id="rId6"/>
    <p:sldId id="1404" r:id="rId7"/>
    <p:sldId id="1405" r:id="rId8"/>
    <p:sldId id="1343" r:id="rId9"/>
  </p:sldIdLst>
  <p:sldSz cx="9144000" cy="6858000" type="screen4x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601" autoAdjust="0"/>
    <p:restoredTop sz="94660"/>
  </p:normalViewPr>
  <p:slideViewPr>
    <p:cSldViewPr snapToGrid="0">
      <p:cViewPr varScale="1">
        <p:scale>
          <a:sx n="54" d="100"/>
          <a:sy n="54" d="100"/>
        </p:scale>
        <p:origin x="630" y="-1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64EF8-74FE-40A1-902E-125A64E3EB0E}" type="datetimeFigureOut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6813" y="1241425"/>
            <a:ext cx="44640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3223C1-63D0-4CA4-8D67-2118CF2CB84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2311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9C5B174-42CB-4E29-BEDB-5B349DA0C657}" type="slidenum">
              <a:rPr kumimoji="1" lang="ja-JP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游ゴシック" panose="020F0502020204030204"/>
                <a:ea typeface="游ゴシック" panose="020B0400000000000000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1" lang="ja-JP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游ゴシック" panose="020F0502020204030204"/>
              <a:ea typeface="游ゴシック" panose="020B0400000000000000" pitchFamily="50" charset="-128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239270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>
            <a:normAutofit/>
          </a:bodyPr>
          <a:lstStyle>
            <a:lvl1pPr algn="ctr">
              <a:defRPr sz="4400"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81FBDB-3FE1-4E23-8A3E-D23037547262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07921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750384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9376" y="2614172"/>
            <a:ext cx="3086100" cy="1397000"/>
          </a:xfrm>
        </p:spPr>
        <p:txBody>
          <a:bodyPr/>
          <a:lstStyle>
            <a:lvl1pPr algn="r">
              <a:lnSpc>
                <a:spcPct val="100000"/>
              </a:lnSpc>
              <a:defRPr/>
            </a:lvl1pPr>
          </a:lstStyle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22284" y="946596"/>
            <a:ext cx="5311720" cy="5267459"/>
          </a:xfrm>
        </p:spPr>
        <p:txBody>
          <a:bodyPr anchor="ctr"/>
          <a:lstStyle>
            <a:lvl1pPr>
              <a:spcBef>
                <a:spcPts val="0"/>
              </a:spcBef>
              <a:defRPr sz="2600"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</a:lstStyle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AA3E3D-4D1D-4163-AD90-B772FBC95A7D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FEE24C5F-FDEB-41AC-8EE7-D7A90FDF0D4E}"/>
              </a:ext>
            </a:extLst>
          </p:cNvPr>
          <p:cNvCxnSpPr/>
          <p:nvPr userDrawn="1"/>
        </p:nvCxnSpPr>
        <p:spPr>
          <a:xfrm>
            <a:off x="3408372" y="1771739"/>
            <a:ext cx="0" cy="308186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481724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17190-F4F2-435C-9433-79F7AB9E97BF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162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21845" y="175028"/>
            <a:ext cx="8461208" cy="46986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dirty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1845" y="846253"/>
            <a:ext cx="8461208" cy="53331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FBE731-6ED8-4A42-8A57-3C41D7584935}" type="datetime1">
              <a:rPr kumimoji="1" lang="ja-JP" altLang="en-US" smtClean="0"/>
              <a:t>2023/7/17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85071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ea typeface="メイリオ" panose="020B0604030504040204" pitchFamily="50" charset="-128"/>
              </a:defRPr>
            </a:lvl1pPr>
          </a:lstStyle>
          <a:p>
            <a:fld id="{E205D82C-95A1-431E-8E38-AA614A14CDCF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D9445425-3AD1-45CB-BDD6-281EC62A9D61}"/>
              </a:ext>
            </a:extLst>
          </p:cNvPr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08622" y="90311"/>
            <a:ext cx="746942" cy="701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8423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72" r:id="rId3"/>
    <p:sldLayoutId id="2147483667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3200" kern="1200">
          <a:solidFill>
            <a:srgbClr val="FF0000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Arial" panose="020B0604020202020204" pitchFamily="34" charset="0"/>
          <a:ea typeface="メイリオ" panose="020B0604030504040204" pitchFamily="50" charset="-128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kaneko.jp/pro/pf/index.html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30229" y="364573"/>
            <a:ext cx="7772400" cy="2387600"/>
          </a:xfrm>
        </p:spPr>
        <p:txBody>
          <a:bodyPr>
            <a:noAutofit/>
          </a:bodyPr>
          <a:lstStyle/>
          <a:p>
            <a:r>
              <a:rPr lang="en-US" altLang="ja-JP" dirty="0"/>
              <a:t>pf-15. </a:t>
            </a:r>
            <a:r>
              <a:rPr lang="ja-JP" altLang="en-US" dirty="0"/>
              <a:t>データの種類</a:t>
            </a:r>
          </a:p>
        </p:txBody>
      </p:sp>
      <p:sp>
        <p:nvSpPr>
          <p:cNvPr id="10" name="字幕 5">
            <a:extLst>
              <a:ext uri="{FF2B5EF4-FFF2-40B4-BE49-F238E27FC236}">
                <a16:creationId xmlns:a16="http://schemas.microsoft.com/office/drawing/2014/main" id="{C84E1CA8-AB97-4D64-AAA1-5B084FB8570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087429" y="2844248"/>
            <a:ext cx="6858000" cy="1655762"/>
          </a:xfrm>
        </p:spPr>
        <p:txBody>
          <a:bodyPr>
            <a:noAutofit/>
          </a:bodyPr>
          <a:lstStyle/>
          <a:p>
            <a:r>
              <a:rPr lang="ja-JP" altLang="en-US" dirty="0"/>
              <a:t>（</a:t>
            </a:r>
            <a:r>
              <a:rPr lang="en-US" altLang="ja-JP" dirty="0"/>
              <a:t>Python </a:t>
            </a:r>
            <a:r>
              <a:rPr lang="ja-JP" altLang="en-US" dirty="0"/>
              <a:t>入門）</a:t>
            </a:r>
            <a:endParaRPr lang="en-US" altLang="ja-JP" dirty="0"/>
          </a:p>
          <a:p>
            <a:r>
              <a:rPr lang="en-US" altLang="ja-JP" dirty="0"/>
              <a:t>URL:</a:t>
            </a:r>
            <a:r>
              <a:rPr lang="ja-JP" altLang="en-US" dirty="0"/>
              <a:t> </a:t>
            </a:r>
            <a:r>
              <a:rPr lang="en-US" altLang="ja-JP" dirty="0">
                <a:hlinkClick r:id="rId3"/>
              </a:rPr>
              <a:t>https://www.kkaneko.jp/pro/pf/index.html</a:t>
            </a:r>
            <a:endParaRPr lang="en-US" altLang="ja-JP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lvl="0"/>
            <a:fld id="{55940FB6-D91C-4C45-82A6-6C3F63B50793}" type="slidenum">
              <a:rPr lang="ja-JP" altLang="en-US" noProof="0" smtClean="0"/>
              <a:pPr lvl="0"/>
              <a:t>1</a:t>
            </a:fld>
            <a:endParaRPr lang="ja-JP" altLang="en-US" noProof="0" dirty="0"/>
          </a:p>
        </p:txBody>
      </p:sp>
      <p:sp>
        <p:nvSpPr>
          <p:cNvPr id="9" name="正方形/長方形 8"/>
          <p:cNvSpPr/>
          <p:nvPr/>
        </p:nvSpPr>
        <p:spPr>
          <a:xfrm>
            <a:off x="3875482" y="4869762"/>
            <a:ext cx="1415772" cy="461665"/>
          </a:xfrm>
          <a:prstGeom prst="rect">
            <a:avLst/>
          </a:prstGeom>
        </p:spPr>
        <p:txBody>
          <a:bodyPr wrap="none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ja-JP" alt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t>金子邦彦</a:t>
            </a:r>
          </a:p>
        </p:txBody>
      </p:sp>
      <p:pic>
        <p:nvPicPr>
          <p:cNvPr id="7" name="Picture 2" descr="https://mirrors.creativecommons.org/presskit/buttons/88x31/png/by-nc-sa.eu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21780" y="6105526"/>
            <a:ext cx="1433790" cy="5016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図 4" descr="メガネをかけた男性&#10;&#10;自動的に生成された説明">
            <a:extLst>
              <a:ext uri="{FF2B5EF4-FFF2-40B4-BE49-F238E27FC236}">
                <a16:creationId xmlns:a16="http://schemas.microsoft.com/office/drawing/2014/main" id="{1C3B59FE-4A47-434A-A600-E43D38ADCC70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9428" y="4610382"/>
            <a:ext cx="710957" cy="9370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881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dirty="0"/>
              <a:t>データの種類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文字データ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r>
              <a:rPr lang="ja-JP" altLang="en-US" dirty="0"/>
              <a:t>数値データ</a:t>
            </a: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endParaRPr lang="en-US" altLang="ja-JP" dirty="0"/>
          </a:p>
          <a:p>
            <a:r>
              <a:rPr kumimoji="1" lang="ja-JP" altLang="en-US" dirty="0"/>
              <a:t>その他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1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892435" y="934890"/>
            <a:ext cx="3992636" cy="1445715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92958" y="2581964"/>
            <a:ext cx="3890242" cy="1423107"/>
          </a:xfrm>
          <a:prstGeom prst="rect">
            <a:avLst/>
          </a:prstGeom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92434" y="4206430"/>
            <a:ext cx="4002531" cy="13714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53891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83C0052-AEEA-4AF7-ABF4-28D076C1B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/>
              <a:t>Python </a:t>
            </a:r>
            <a:r>
              <a:rPr lang="ja-JP" altLang="en-US"/>
              <a:t>の主なデータの種類</a:t>
            </a:r>
            <a:endParaRPr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8C206C79-242F-453B-8F11-AE1F2884D2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205D82C-95A1-431E-8E38-AA614A14CDCF}" type="slidenum">
              <a:rPr kumimoji="0" lang="ja-JP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メイリオ" panose="020B0604030504040204" pitchFamily="50" charset="-128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ja-JP" altLang="en-US" sz="28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メイリオ" panose="020B0604030504040204" pitchFamily="50" charset="-128"/>
              <a:cs typeface="+mn-cs"/>
            </a:endParaRPr>
          </a:p>
        </p:txBody>
      </p:sp>
      <p:graphicFrame>
        <p:nvGraphicFramePr>
          <p:cNvPr id="6" name="表 6">
            <a:extLst>
              <a:ext uri="{FF2B5EF4-FFF2-40B4-BE49-F238E27FC236}">
                <a16:creationId xmlns:a16="http://schemas.microsoft.com/office/drawing/2014/main" id="{60633D6A-F6FD-4154-9FB7-448455E0DC97}"/>
              </a:ext>
            </a:extLst>
          </p:cNvPr>
          <p:cNvGraphicFramePr>
            <a:graphicFrameLocks noGrp="1"/>
          </p:cNvGraphicFramePr>
          <p:nvPr/>
        </p:nvGraphicFramePr>
        <p:xfrm>
          <a:off x="181978" y="860489"/>
          <a:ext cx="8740942" cy="57607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33671">
                  <a:extLst>
                    <a:ext uri="{9D8B030D-6E8A-4147-A177-3AD203B41FA5}">
                      <a16:colId xmlns:a16="http://schemas.microsoft.com/office/drawing/2014/main" val="3666770419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val="2054342290"/>
                    </a:ext>
                  </a:extLst>
                </a:gridCol>
                <a:gridCol w="4218071">
                  <a:extLst>
                    <a:ext uri="{9D8B030D-6E8A-4147-A177-3AD203B41FA5}">
                      <a16:colId xmlns:a16="http://schemas.microsoft.com/office/drawing/2014/main" val="1322073426"/>
                    </a:ext>
                  </a:extLst>
                </a:gridCol>
              </a:tblGrid>
              <a:tr h="358549"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データの種類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400" b="1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クラス名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20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Python</a:t>
                      </a:r>
                      <a:r>
                        <a:rPr kumimoji="1" lang="ja-JP" altLang="en-US" sz="20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プログラムでの書き方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36210796"/>
                  </a:ext>
                </a:extLst>
              </a:tr>
              <a:tr h="358549">
                <a:tc rowSpan="2"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整数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int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10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8373149"/>
                  </a:ext>
                </a:extLst>
              </a:tr>
              <a:tr h="358549">
                <a:tc vMerge="1">
                  <a:txBody>
                    <a:bodyPr/>
                    <a:lstStyle/>
                    <a:p>
                      <a:endParaRPr kumimoji="1" lang="ja-JP" altLang="en-US" sz="2400" b="1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Decimal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import decimal</a:t>
                      </a:r>
                    </a:p>
                    <a:p>
                      <a:r>
                        <a:rPr kumimoji="1" lang="en-US" altLang="ja-JP" sz="18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decimal.Decimal</a:t>
                      </a:r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(10)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2795852"/>
                  </a:ext>
                </a:extLst>
              </a:tr>
              <a:tr h="358549">
                <a:tc rowSpan="2"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浮動小数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float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1.23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20526560"/>
                  </a:ext>
                </a:extLst>
              </a:tr>
              <a:tr h="358549">
                <a:tc vMerge="1">
                  <a:txBody>
                    <a:bodyPr/>
                    <a:lstStyle/>
                    <a:p>
                      <a:endParaRPr kumimoji="1" lang="ja-JP" altLang="en-US" sz="2400" b="0" dirty="0"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complex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4299547"/>
                  </a:ext>
                </a:extLst>
              </a:tr>
              <a:tr h="358549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文字列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str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"Hello, World\n"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1077003"/>
                  </a:ext>
                </a:extLst>
              </a:tr>
              <a:tr h="358549">
                <a:tc>
                  <a:txBody>
                    <a:bodyPr/>
                    <a:lstStyle/>
                    <a:p>
                      <a:r>
                        <a:rPr kumimoji="1" lang="en-US" altLang="ja-JP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true/false</a:t>
                      </a:r>
                      <a:endParaRPr kumimoji="1" lang="ja-JP" altLang="en-US" sz="2400" b="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bool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True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42673855"/>
                  </a:ext>
                </a:extLst>
              </a:tr>
              <a:tr h="346588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日時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datetime.datetime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import datetime as dt</a:t>
                      </a:r>
                    </a:p>
                    <a:p>
                      <a:r>
                        <a:rPr kumimoji="1" lang="en-US" altLang="ja-JP" sz="18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dt.datetime</a:t>
                      </a:r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(2022, 12, 1, 1, 23, 45)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66233992"/>
                  </a:ext>
                </a:extLst>
              </a:tr>
              <a:tr h="358549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リスト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List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[1, 2, 3]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45473764"/>
                  </a:ext>
                </a:extLst>
              </a:tr>
              <a:tr h="358549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レンジ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range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range(1, 4)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4746101"/>
                  </a:ext>
                </a:extLst>
              </a:tr>
              <a:tr h="358549">
                <a:tc>
                  <a:txBody>
                    <a:bodyPr/>
                    <a:lstStyle/>
                    <a:p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辞書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dict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fr-FR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{1: "orange", 2: "apple", 3: "apple"}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2094425"/>
                  </a:ext>
                </a:extLst>
              </a:tr>
              <a:tr h="358549">
                <a:tc>
                  <a:txBody>
                    <a:bodyPr/>
                    <a:lstStyle/>
                    <a:p>
                      <a:r>
                        <a:rPr kumimoji="1" lang="en-US" altLang="ja-JP" sz="2400" b="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numpy</a:t>
                      </a:r>
                      <a:r>
                        <a:rPr kumimoji="1" lang="en-US" altLang="ja-JP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</a:t>
                      </a:r>
                      <a:r>
                        <a:rPr kumimoji="1" lang="ja-JP" altLang="en-US" sz="2400" b="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配列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b="1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numpy.ndarray</a:t>
                      </a:r>
                      <a:endParaRPr kumimoji="1" lang="ja-JP" altLang="en-US" sz="1800" b="1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import </a:t>
                      </a:r>
                      <a:r>
                        <a:rPr kumimoji="1" lang="en-US" altLang="ja-JP" sz="18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numpy</a:t>
                      </a:r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 as np</a:t>
                      </a:r>
                    </a:p>
                    <a:p>
                      <a:r>
                        <a:rPr kumimoji="1" lang="en-US" altLang="ja-JP" sz="1800" dirty="0" err="1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np.array</a:t>
                      </a:r>
                      <a:r>
                        <a:rPr kumimoji="1" lang="en-US" altLang="ja-JP" sz="1800" dirty="0">
                          <a:latin typeface="Arial" panose="020B0604020202020204" pitchFamily="34" charset="0"/>
                          <a:ea typeface="メイリオ" panose="020B0604030504040204" pitchFamily="50" charset="-128"/>
                        </a:rPr>
                        <a:t>([1, 2, 3])</a:t>
                      </a:r>
                      <a:endParaRPr kumimoji="1" lang="ja-JP" altLang="en-US" sz="1800" dirty="0">
                        <a:latin typeface="Arial" panose="020B0604020202020204" pitchFamily="34" charset="0"/>
                        <a:ea typeface="メイリオ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838506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104690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Python</a:t>
            </a:r>
            <a:r>
              <a:rPr lang="ja-JP" altLang="en-US" dirty="0"/>
              <a:t> の主なキーワード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en-US" altLang="ja-JP" sz="2400" dirty="0"/>
              <a:t>print		</a:t>
            </a:r>
            <a:r>
              <a:rPr lang="ja-JP" altLang="en-US" sz="2400" dirty="0"/>
              <a:t>表示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type		</a:t>
            </a:r>
            <a:r>
              <a:rPr lang="ja-JP" altLang="en-US" sz="2400" dirty="0"/>
              <a:t>型名（クラス名）の取得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if, else	</a:t>
            </a:r>
            <a:r>
              <a:rPr lang="ja-JP" altLang="en-US" sz="2400" dirty="0"/>
              <a:t>条件分岐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for, while	</a:t>
            </a:r>
            <a:r>
              <a:rPr lang="ja-JP" altLang="en-US" sz="2400" dirty="0"/>
              <a:t>繰り返し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 err="1"/>
              <a:t>def</a:t>
            </a:r>
            <a:r>
              <a:rPr lang="en-US" altLang="ja-JP" sz="2400" dirty="0"/>
              <a:t>		</a:t>
            </a:r>
            <a:r>
              <a:rPr lang="ja-JP" altLang="en-US" sz="2400" dirty="0"/>
              <a:t>関数定義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return	</a:t>
            </a:r>
            <a:r>
              <a:rPr lang="ja-JP" altLang="en-US" sz="2400" dirty="0"/>
              <a:t>関数の評価値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class	</a:t>
            </a:r>
            <a:r>
              <a:rPr lang="ja-JP" altLang="en-US" sz="2400" dirty="0"/>
              <a:t>クラス定義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__</a:t>
            </a:r>
            <a:r>
              <a:rPr lang="en-US" altLang="ja-JP" sz="2400" dirty="0" err="1"/>
              <a:t>init</a:t>
            </a:r>
            <a:r>
              <a:rPr lang="en-US" altLang="ja-JP" sz="2400" dirty="0"/>
              <a:t>__	</a:t>
            </a:r>
            <a:r>
              <a:rPr lang="ja-JP" altLang="en-US" sz="2400" dirty="0"/>
              <a:t>オブジェクトの生成（コンストラクタ）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self		</a:t>
            </a:r>
            <a:r>
              <a:rPr lang="ja-JP" altLang="en-US" sz="2400" dirty="0"/>
              <a:t>クラス定義内で自オブジェクトへアクセス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type		</a:t>
            </a:r>
            <a:r>
              <a:rPr lang="ja-JP" altLang="en-US" sz="2400" dirty="0"/>
              <a:t>オブジェクトのクラス名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 err="1"/>
              <a:t>dir</a:t>
            </a:r>
            <a:r>
              <a:rPr lang="en-US" altLang="ja-JP" sz="2400" dirty="0"/>
              <a:t>		</a:t>
            </a:r>
            <a:r>
              <a:rPr lang="ja-JP" altLang="en-US" sz="2400" dirty="0"/>
              <a:t>オブジェクトのメソッド名と属性名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vars		</a:t>
            </a:r>
            <a:r>
              <a:rPr lang="ja-JP" altLang="en-US" sz="2400" dirty="0"/>
              <a:t>オブジェクトの属性名と値</a:t>
            </a:r>
            <a:endParaRPr lang="en-US" altLang="ja-JP" sz="2400" dirty="0"/>
          </a:p>
          <a:p>
            <a:pPr>
              <a:spcBef>
                <a:spcPts val="600"/>
              </a:spcBef>
            </a:pPr>
            <a:r>
              <a:rPr lang="en-US" altLang="ja-JP" sz="2400" dirty="0"/>
              <a:t>super	</a:t>
            </a:r>
            <a:r>
              <a:rPr lang="ja-JP" altLang="en-US" sz="2400" dirty="0"/>
              <a:t>親クラス（スーパークラス）</a:t>
            </a: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795473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031ECB9-0D06-412E-969B-55876D453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ja-JP" dirty="0"/>
              <a:t>Python </a:t>
            </a:r>
            <a:r>
              <a:rPr lang="ja-JP" altLang="en-US" dirty="0" err="1"/>
              <a:t>での</a:t>
            </a:r>
            <a:r>
              <a:rPr lang="ja-JP" altLang="en-US" dirty="0"/>
              <a:t>クラスの取得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80BA4AF-757B-42C9-A030-8D251543D0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1845" y="846253"/>
            <a:ext cx="8461208" cy="121245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dirty="0"/>
              <a:t>Python </a:t>
            </a:r>
            <a:r>
              <a:rPr lang="ja-JP" altLang="en-US" dirty="0"/>
              <a:t>では，</a:t>
            </a:r>
            <a:r>
              <a:rPr lang="en-US" altLang="ja-JP" b="1" dirty="0"/>
              <a:t>type</a:t>
            </a:r>
            <a:r>
              <a:rPr lang="en-US" altLang="ja-JP" dirty="0"/>
              <a:t> </a:t>
            </a:r>
            <a:r>
              <a:rPr lang="ja-JP" altLang="en-US" dirty="0"/>
              <a:t>を用いてオブジェクトのクラス名を取得できる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9274839-31BE-4398-9588-21A9235EC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>
            <a:noAutofit/>
          </a:bodyPr>
          <a:lstStyle/>
          <a:p>
            <a:fld id="{E205D82C-95A1-431E-8E38-AA614A14CDCF}" type="slidenum">
              <a:rPr lang="ja-JP" altLang="en-US" smtClean="0"/>
              <a:pPr/>
              <a:t>5</a:t>
            </a:fld>
            <a:endParaRPr lang="ja-JP" altLang="en-US"/>
          </a:p>
        </p:txBody>
      </p:sp>
      <p:pic>
        <p:nvPicPr>
          <p:cNvPr id="8" name="図 7">
            <a:extLst>
              <a:ext uri="{FF2B5EF4-FFF2-40B4-BE49-F238E27FC236}">
                <a16:creationId xmlns:a16="http://schemas.microsoft.com/office/drawing/2014/main" id="{13115ADC-E922-4F1D-8056-2E93CA9BC6F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3918" y="2277652"/>
            <a:ext cx="3600538" cy="2231645"/>
          </a:xfrm>
          <a:prstGeom prst="rect">
            <a:avLst/>
          </a:prstGeom>
          <a:ln>
            <a:solidFill>
              <a:schemeClr val="tx1"/>
            </a:solidFill>
          </a:ln>
        </p:spPr>
      </p:pic>
      <p:pic>
        <p:nvPicPr>
          <p:cNvPr id="9" name="図 8">
            <a:extLst>
              <a:ext uri="{FF2B5EF4-FFF2-40B4-BE49-F238E27FC236}">
                <a16:creationId xmlns:a16="http://schemas.microsoft.com/office/drawing/2014/main" id="{45B32627-B6CE-42EC-81DB-98B1C01EB8D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63938" y="2277652"/>
            <a:ext cx="3627853" cy="2231645"/>
          </a:xfrm>
          <a:prstGeom prst="rect">
            <a:avLst/>
          </a:prstGeom>
          <a:ln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8243240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67E8C0-A46E-4D9C-A63A-39E6B4E0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Python </a:t>
            </a:r>
            <a:r>
              <a:rPr kumimoji="1" lang="ja-JP" altLang="en-US" dirty="0"/>
              <a:t>でのメソッド名，属性名の取得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8EA2B0-F2EE-47AD-A014-62DAFDF1F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Python </a:t>
            </a:r>
            <a:r>
              <a:rPr lang="ja-JP" altLang="en-US" dirty="0"/>
              <a:t>では，</a:t>
            </a:r>
            <a:r>
              <a:rPr lang="en-US" altLang="ja-JP" b="1" dirty="0" err="1"/>
              <a:t>dir</a:t>
            </a:r>
            <a:r>
              <a:rPr lang="en-US" altLang="ja-JP" dirty="0"/>
              <a:t> </a:t>
            </a:r>
            <a:r>
              <a:rPr lang="ja-JP" altLang="en-US" dirty="0"/>
              <a:t>を用いて，</a:t>
            </a:r>
            <a:r>
              <a:rPr lang="ja-JP" altLang="en-US" b="1" dirty="0"/>
              <a:t>オブジェクトのメソッド名，属性名など</a:t>
            </a:r>
            <a:r>
              <a:rPr lang="ja-JP" altLang="en-US" dirty="0"/>
              <a:t>を</a:t>
            </a:r>
            <a:r>
              <a:rPr lang="ja-JP" altLang="en-US" b="1" dirty="0"/>
              <a:t>取得</a:t>
            </a:r>
            <a:r>
              <a:rPr lang="ja-JP" altLang="en-US" dirty="0"/>
              <a:t>できる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CC64D83-B77F-4347-BCC2-093BA10E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6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16CCF0-BAD2-4D04-B596-1E91F1A83884}"/>
              </a:ext>
            </a:extLst>
          </p:cNvPr>
          <p:cNvSpPr txBox="1"/>
          <p:nvPr/>
        </p:nvSpPr>
        <p:spPr>
          <a:xfrm>
            <a:off x="1130506" y="2151912"/>
            <a:ext cx="688298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800" dirty="0"/>
              <a:t>print(</a:t>
            </a:r>
            <a:r>
              <a:rPr lang="en-US" altLang="ja-JP" sz="2800" dirty="0" err="1"/>
              <a:t>dir</a:t>
            </a:r>
            <a:r>
              <a:rPr lang="en-US" altLang="ja-JP" sz="2800" dirty="0"/>
              <a:t>(</a:t>
            </a:r>
            <a:r>
              <a:rPr lang="en-US" altLang="ja-JP" sz="2800" b="1" dirty="0">
                <a:solidFill>
                  <a:srgbClr val="C00000"/>
                </a:solidFill>
              </a:rPr>
              <a:t>a</a:t>
            </a:r>
            <a:r>
              <a:rPr lang="en-US" altLang="ja-JP" sz="2800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410269435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367E8C0-A46E-4D9C-A63A-39E6B4E019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en-US" altLang="ja-JP" dirty="0"/>
              <a:t>Python </a:t>
            </a:r>
            <a:r>
              <a:rPr kumimoji="1" lang="ja-JP" altLang="en-US" dirty="0"/>
              <a:t>でのメソッド名，属性名の取得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8EA2B0-F2EE-47AD-A014-62DAFDF1FA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ja-JP" dirty="0"/>
              <a:t>Python </a:t>
            </a:r>
            <a:r>
              <a:rPr lang="ja-JP" altLang="en-US" dirty="0"/>
              <a:t>では，</a:t>
            </a:r>
            <a:r>
              <a:rPr lang="en-US" altLang="ja-JP" b="1" dirty="0"/>
              <a:t>var</a:t>
            </a:r>
            <a:r>
              <a:rPr lang="en-US" altLang="ja-JP" dirty="0"/>
              <a:t> </a:t>
            </a:r>
            <a:r>
              <a:rPr lang="ja-JP" altLang="en-US" dirty="0"/>
              <a:t>を用いて，</a:t>
            </a:r>
            <a:r>
              <a:rPr lang="ja-JP" altLang="en-US" b="1" dirty="0"/>
              <a:t>オブジェクトの属性名と属性値</a:t>
            </a:r>
            <a:r>
              <a:rPr lang="ja-JP" altLang="en-US" dirty="0"/>
              <a:t>を</a:t>
            </a:r>
            <a:r>
              <a:rPr lang="ja-JP" altLang="en-US" b="1" dirty="0"/>
              <a:t>取得</a:t>
            </a:r>
            <a:r>
              <a:rPr lang="ja-JP" altLang="en-US" dirty="0"/>
              <a:t>できる</a:t>
            </a:r>
            <a:endParaRPr lang="en-US" altLang="ja-JP" dirty="0"/>
          </a:p>
          <a:p>
            <a:endParaRPr kumimoji="1" lang="en-US" altLang="ja-JP" dirty="0"/>
          </a:p>
          <a:p>
            <a:endParaRPr lang="en-US" altLang="ja-JP" dirty="0"/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CC64D83-B77F-4347-BCC2-093BA10E6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7</a:t>
            </a:fld>
            <a:endParaRPr kumimoji="1" lang="ja-JP" altLang="en-US"/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116CCF0-BAD2-4D04-B596-1E91F1A83884}"/>
              </a:ext>
            </a:extLst>
          </p:cNvPr>
          <p:cNvSpPr txBox="1"/>
          <p:nvPr/>
        </p:nvSpPr>
        <p:spPr>
          <a:xfrm>
            <a:off x="1130506" y="2151912"/>
            <a:ext cx="6882987" cy="5232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pPr marL="0" indent="0">
              <a:buNone/>
            </a:pPr>
            <a:r>
              <a:rPr lang="en-US" altLang="ja-JP" sz="2800" dirty="0"/>
              <a:t>print</a:t>
            </a:r>
            <a:r>
              <a:rPr lang="en-US" altLang="ja-JP" sz="2800"/>
              <a:t>(vars(</a:t>
            </a:r>
            <a:r>
              <a:rPr lang="en-US" altLang="ja-JP" sz="2800" b="1" dirty="0">
                <a:solidFill>
                  <a:srgbClr val="C00000"/>
                </a:solidFill>
              </a:rPr>
              <a:t>a</a:t>
            </a:r>
            <a:r>
              <a:rPr lang="en-US" altLang="ja-JP" sz="2800" dirty="0"/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1315517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5C37C-1706-0777-A76B-6FA0D03703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3D26699-2D2E-5021-5FA7-6B81BE4345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/>
              <a:t>メソッド名，メソッドの実行結果として得られるオブジェクトのクラスの表示</a:t>
            </a:r>
            <a:endParaRPr kumimoji="1" lang="en-US" altLang="ja-JP" dirty="0"/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lang="en-US" altLang="ja-JP" dirty="0"/>
              <a:t>obj = 100</a:t>
            </a:r>
          </a:p>
          <a:p>
            <a:pPr marL="0" indent="0">
              <a:buNone/>
            </a:pPr>
            <a:r>
              <a:rPr lang="en-US" altLang="ja-JP" dirty="0"/>
              <a:t>for x in </a:t>
            </a:r>
            <a:r>
              <a:rPr lang="en-US" altLang="ja-JP" dirty="0" err="1"/>
              <a:t>dir</a:t>
            </a:r>
            <a:r>
              <a:rPr lang="en-US" altLang="ja-JP" dirty="0"/>
              <a:t>(obj):    print(x, ':', type(eval("</a:t>
            </a:r>
            <a:r>
              <a:rPr lang="en-US" altLang="ja-JP" dirty="0" err="1"/>
              <a:t>obj."+x</a:t>
            </a:r>
            <a:r>
              <a:rPr lang="en-US" altLang="ja-JP" dirty="0"/>
              <a:t>)))</a:t>
            </a:r>
          </a:p>
          <a:p>
            <a:pPr marL="0" indent="0">
              <a:buNone/>
            </a:pPr>
            <a:endParaRPr lang="en-US" altLang="ja-JP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E3DFCC4-00A7-5F8A-920B-FE0E156689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05D82C-95A1-431E-8E38-AA614A14CDCF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12637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978</TotalTime>
  <Words>377</Words>
  <Application>Microsoft Office PowerPoint</Application>
  <PresentationFormat>画面に合わせる (4:3)</PresentationFormat>
  <Paragraphs>86</Paragraphs>
  <Slides>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12" baseType="lpstr">
      <vt:lpstr>游ゴシック</vt:lpstr>
      <vt:lpstr>Arial</vt:lpstr>
      <vt:lpstr>Calibri</vt:lpstr>
      <vt:lpstr>Office テーマ</vt:lpstr>
      <vt:lpstr>pf-15. データの種類</vt:lpstr>
      <vt:lpstr>データの種類</vt:lpstr>
      <vt:lpstr>Python の主なデータの種類</vt:lpstr>
      <vt:lpstr>Python の主なキーワード</vt:lpstr>
      <vt:lpstr>Python でのクラスの取得</vt:lpstr>
      <vt:lpstr>Python でのメソッド名，属性名の取得</vt:lpstr>
      <vt:lpstr>Python でのメソッド名，属性名の取得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辞書</dc:title>
  <dc:creator>kaneko kunihiko</dc:creator>
  <cp:lastModifiedBy>金子　邦彦</cp:lastModifiedBy>
  <cp:revision>77</cp:revision>
  <dcterms:created xsi:type="dcterms:W3CDTF">2019-11-02T00:06:04Z</dcterms:created>
  <dcterms:modified xsi:type="dcterms:W3CDTF">2023-07-17T06:11:22Z</dcterms:modified>
</cp:coreProperties>
</file>