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947" r:id="rId2"/>
    <p:sldId id="409" r:id="rId3"/>
    <p:sldId id="412" r:id="rId4"/>
    <p:sldId id="413" r:id="rId5"/>
    <p:sldId id="404" r:id="rId6"/>
    <p:sldId id="405" r:id="rId7"/>
    <p:sldId id="406" r:id="rId8"/>
    <p:sldId id="407" r:id="rId9"/>
    <p:sldId id="1357" r:id="rId1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6" d="100"/>
          <a:sy n="56" d="100"/>
        </p:scale>
        <p:origin x="704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2024/9/22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39FCD-A7D2-477C-9714-3B09BC308FA1}" type="datetime1">
              <a:rPr kumimoji="1" lang="ja-JP" altLang="en-US" smtClean="0"/>
              <a:t>2024/9/22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C820C-0323-4667-8F1A-A5A128B7FF06}" type="datetime1">
              <a:rPr kumimoji="1" lang="ja-JP" altLang="en-US" smtClean="0"/>
              <a:t>2024/9/22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270EA-8E98-4987-9E4B-6014FEAE4961}" type="datetime1">
              <a:rPr kumimoji="1" lang="ja-JP" altLang="en-US" smtClean="0"/>
              <a:t>2024/9/22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084F-8BD7-43E3-88F4-E470FD32D210}" type="datetime1">
              <a:rPr kumimoji="1" lang="ja-JP" altLang="en-US" smtClean="0"/>
              <a:t>2024/9/22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212FD-1862-4BB2-A85A-72ACA286F6F0}" type="datetime1">
              <a:rPr kumimoji="1" lang="ja-JP" altLang="en-US" smtClean="0"/>
              <a:t>2024/9/22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pro/pf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339314"/>
            <a:ext cx="7772400" cy="2387600"/>
          </a:xfrm>
        </p:spPr>
        <p:txBody>
          <a:bodyPr>
            <a:noAutofit/>
          </a:bodyPr>
          <a:lstStyle/>
          <a:p>
            <a:r>
              <a:rPr lang="en-US" altLang="ja-JP" dirty="0"/>
              <a:t>pf-13. </a:t>
            </a:r>
            <a:r>
              <a:rPr lang="ja-JP" altLang="en-US" dirty="0"/>
              <a:t>アルゴリズム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18989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Python </a:t>
            </a:r>
            <a:r>
              <a:rPr lang="ja-JP" altLang="en-US" dirty="0"/>
              <a:t>入門）</a:t>
            </a:r>
            <a:endParaRPr lang="en-US" altLang="ja-JP" dirty="0"/>
          </a:p>
          <a:p>
            <a:r>
              <a:rPr lang="en-US" altLang="ja-JP" dirty="0"/>
              <a:t>URL:</a:t>
            </a:r>
            <a:r>
              <a:rPr lang="ja-JP" altLang="en-US" dirty="0"/>
              <a:t> </a:t>
            </a:r>
            <a:r>
              <a:rPr lang="en-US" altLang="ja-JP" dirty="0">
                <a:hlinkClick r:id="rId3"/>
              </a:rPr>
              <a:t>https://www.kkaneko.jp/pro/pf/index.html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lvl="0"/>
            <a:fld id="{55940FB6-D91C-4C45-82A6-6C3F63B50793}" type="slidenum">
              <a:rPr lang="ja-JP" altLang="en-US" noProof="0" smtClean="0"/>
              <a:pPr lvl="0"/>
              <a:t>1</a:t>
            </a:fld>
            <a:endParaRPr lang="ja-JP" altLang="en-US" noProof="0" dirty="0"/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815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0038" y="993573"/>
            <a:ext cx="8753475" cy="1213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５</a:t>
            </a:r>
            <a:r>
              <a:rPr kumimoji="1" lang="en-US" altLang="ja-JP" dirty="0"/>
              <a:t>×</a:t>
            </a:r>
            <a:r>
              <a:rPr kumimoji="1" lang="ja-JP" altLang="en-US" dirty="0"/>
              <a:t>５</a:t>
            </a:r>
            <a:r>
              <a:rPr kumimoji="1" lang="en-US" altLang="ja-JP" dirty="0"/>
              <a:t>×</a:t>
            </a:r>
            <a:r>
              <a:rPr kumimoji="1" lang="ja-JP" altLang="en-US" dirty="0"/>
              <a:t>５</a:t>
            </a:r>
            <a:r>
              <a:rPr kumimoji="1" lang="en-US" altLang="ja-JP" dirty="0"/>
              <a:t>×</a:t>
            </a:r>
            <a:r>
              <a:rPr kumimoji="1" lang="ja-JP" altLang="en-US" dirty="0"/>
              <a:t>５</a:t>
            </a:r>
            <a:r>
              <a:rPr kumimoji="1" lang="en-US" altLang="ja-JP" dirty="0"/>
              <a:t>×</a:t>
            </a:r>
            <a:r>
              <a:rPr kumimoji="1" lang="ja-JP" altLang="en-US" dirty="0"/>
              <a:t>５</a:t>
            </a:r>
            <a:r>
              <a:rPr kumimoji="1" lang="en-US" altLang="ja-JP" dirty="0"/>
              <a:t>×</a:t>
            </a:r>
            <a:r>
              <a:rPr kumimoji="1" lang="ja-JP" altLang="en-US" dirty="0"/>
              <a:t>５</a:t>
            </a:r>
            <a:r>
              <a:rPr kumimoji="1" lang="en-US" altLang="ja-JP" dirty="0"/>
              <a:t>×</a:t>
            </a:r>
            <a:r>
              <a:rPr kumimoji="1" lang="ja-JP" altLang="en-US" dirty="0"/>
              <a:t>５</a:t>
            </a:r>
            <a:r>
              <a:rPr kumimoji="1" lang="en-US" altLang="ja-JP" dirty="0"/>
              <a:t>×</a:t>
            </a:r>
            <a:r>
              <a:rPr kumimoji="1" lang="ja-JP" altLang="en-US" dirty="0"/>
              <a:t>５</a:t>
            </a:r>
            <a:r>
              <a:rPr lang="en-US" altLang="ja-JP" dirty="0"/>
              <a:t>×</a:t>
            </a:r>
            <a:r>
              <a:rPr lang="ja-JP" altLang="en-US" dirty="0"/>
              <a:t>５</a:t>
            </a:r>
            <a:r>
              <a:rPr lang="en-US" altLang="ja-JP" dirty="0"/>
              <a:t>×</a:t>
            </a:r>
            <a:r>
              <a:rPr lang="ja-JP" altLang="en-US" dirty="0"/>
              <a:t>５</a:t>
            </a:r>
            <a:r>
              <a:rPr lang="en-US" altLang="ja-JP" dirty="0"/>
              <a:t>×</a:t>
            </a:r>
            <a:r>
              <a:rPr lang="ja-JP" altLang="en-US" dirty="0"/>
              <a:t>５</a:t>
            </a:r>
            <a:r>
              <a:rPr lang="en-US" altLang="ja-JP" dirty="0"/>
              <a:t>×</a:t>
            </a:r>
            <a:r>
              <a:rPr lang="ja-JP" altLang="en-US" dirty="0"/>
              <a:t>５</a:t>
            </a:r>
            <a:r>
              <a:rPr lang="en-US" altLang="ja-JP" dirty="0"/>
              <a:t>×</a:t>
            </a:r>
            <a:r>
              <a:rPr lang="ja-JP" altLang="en-US" dirty="0"/>
              <a:t>５</a:t>
            </a:r>
            <a:r>
              <a:rPr lang="en-US" altLang="ja-JP" dirty="0"/>
              <a:t>×</a:t>
            </a:r>
            <a:r>
              <a:rPr lang="ja-JP" altLang="en-US" dirty="0"/>
              <a:t>５</a:t>
            </a:r>
            <a:r>
              <a:rPr lang="en-US" altLang="ja-JP" dirty="0"/>
              <a:t>×</a:t>
            </a:r>
            <a:r>
              <a:rPr lang="ja-JP" altLang="en-US" dirty="0"/>
              <a:t>５</a:t>
            </a:r>
            <a:r>
              <a:rPr lang="en-US" altLang="ja-JP" dirty="0"/>
              <a:t>×</a:t>
            </a:r>
            <a:r>
              <a:rPr lang="ja-JP" altLang="en-US" dirty="0"/>
              <a:t>５　</a:t>
            </a:r>
            <a:r>
              <a:rPr kumimoji="1" lang="en-US" altLang="ja-JP" dirty="0"/>
              <a:t>	</a:t>
            </a:r>
            <a:r>
              <a:rPr kumimoji="1" lang="ja-JP" altLang="en-US" dirty="0"/>
              <a:t>は</a:t>
            </a:r>
            <a:r>
              <a:rPr lang="en-US" altLang="ja-JP" dirty="0"/>
              <a:t>		</a:t>
            </a:r>
            <a:r>
              <a:rPr lang="en-US" altLang="ja-JP" b="1" dirty="0">
                <a:solidFill>
                  <a:srgbClr val="C00000"/>
                </a:solidFill>
              </a:rPr>
              <a:t>152587890625</a:t>
            </a:r>
            <a:endParaRPr kumimoji="1" lang="ja-JP" altLang="en-US" b="1" dirty="0">
              <a:solidFill>
                <a:srgbClr val="C0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0" y="2101049"/>
            <a:ext cx="2826645" cy="2764521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458890" y="4930014"/>
            <a:ext cx="159210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掛け算</a:t>
            </a:r>
            <a:r>
              <a:rPr kumimoji="1" lang="en-US" altLang="ja-JP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: 4 </a:t>
            </a:r>
            <a:r>
              <a:rPr kumimoji="1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回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95280" y="4091382"/>
            <a:ext cx="172835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掛け算</a:t>
            </a:r>
            <a:r>
              <a:rPr kumimoji="1" lang="en-US" altLang="ja-JP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: 15 </a:t>
            </a:r>
            <a:r>
              <a:rPr kumimoji="1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回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5936" y="3071872"/>
            <a:ext cx="5588064" cy="818817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52380" y="5448238"/>
            <a:ext cx="880241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算法（アルゴリズム）の工夫で，掛け算の回数を削減できる場合がある</a:t>
            </a:r>
          </a:p>
        </p:txBody>
      </p:sp>
      <p:sp>
        <p:nvSpPr>
          <p:cNvPr id="10" name="左右矢印 9"/>
          <p:cNvSpPr/>
          <p:nvPr/>
        </p:nvSpPr>
        <p:spPr>
          <a:xfrm>
            <a:off x="2919970" y="3353071"/>
            <a:ext cx="595022" cy="35103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878828" y="3928479"/>
            <a:ext cx="72327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同じ</a:t>
            </a:r>
            <a:endParaRPr kumimoji="1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結果</a:t>
            </a:r>
            <a:endParaRPr kumimoji="1" lang="ja-JP" altLang="en-US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31EBD1D-7F06-4D04-BE2F-62ACDC528102}"/>
              </a:ext>
            </a:extLst>
          </p:cNvPr>
          <p:cNvSpPr txBox="1"/>
          <p:nvPr/>
        </p:nvSpPr>
        <p:spPr>
          <a:xfrm>
            <a:off x="170795" y="216852"/>
            <a:ext cx="4493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算法（アルゴリズム）の例</a:t>
            </a:r>
          </a:p>
        </p:txBody>
      </p:sp>
    </p:spTree>
    <p:extLst>
      <p:ext uri="{BB962C8B-B14F-4D97-AF65-F5344CB8AC3E}">
        <p14:creationId xmlns:p14="http://schemas.microsoft.com/office/powerpoint/2010/main" val="2075380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4740" y="833586"/>
            <a:ext cx="8235425" cy="2841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次の２つのプログラムは，</a:t>
            </a:r>
            <a:r>
              <a:rPr lang="ja-JP" altLang="en-US" b="1" dirty="0"/>
              <a:t>同じ答えが出る．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sz="2400" b="1" dirty="0"/>
              <a:t>a = </a:t>
            </a:r>
            <a:r>
              <a:rPr lang="en-US" altLang="ja-JP" sz="2400" b="1" dirty="0">
                <a:solidFill>
                  <a:srgbClr val="C00000"/>
                </a:solidFill>
              </a:rPr>
              <a:t>5</a:t>
            </a:r>
            <a:r>
              <a:rPr lang="en-US" altLang="ja-JP" sz="2400" b="1" dirty="0"/>
              <a:t> * </a:t>
            </a:r>
            <a:r>
              <a:rPr lang="en-US" altLang="ja-JP" sz="2400" b="1" dirty="0">
                <a:solidFill>
                  <a:srgbClr val="C00000"/>
                </a:solidFill>
              </a:rPr>
              <a:t>5</a:t>
            </a:r>
          </a:p>
          <a:p>
            <a:pPr marL="0" indent="0">
              <a:buNone/>
            </a:pPr>
            <a:r>
              <a:rPr lang="en-US" altLang="ja-JP" sz="2400" b="1" dirty="0"/>
              <a:t>b = a * a</a:t>
            </a:r>
          </a:p>
          <a:p>
            <a:pPr marL="0" indent="0">
              <a:buNone/>
            </a:pPr>
            <a:r>
              <a:rPr lang="en-US" altLang="ja-JP" sz="2400" b="1" dirty="0"/>
              <a:t>c = b * b</a:t>
            </a:r>
          </a:p>
          <a:p>
            <a:pPr marL="0" indent="0">
              <a:buNone/>
            </a:pPr>
            <a:r>
              <a:rPr lang="en-US" altLang="ja-JP" sz="2400" b="1" dirty="0"/>
              <a:t>d = c * c</a:t>
            </a:r>
          </a:p>
          <a:p>
            <a:pPr marL="0" indent="0">
              <a:buNone/>
            </a:pPr>
            <a:r>
              <a:rPr lang="en-US" altLang="ja-JP" sz="2400" b="1" dirty="0"/>
              <a:t>print(d)</a:t>
            </a:r>
          </a:p>
          <a:p>
            <a:pPr marL="0" indent="0">
              <a:buNone/>
            </a:pPr>
            <a:r>
              <a:rPr lang="en-US" altLang="ja-JP" sz="2400" b="1" dirty="0"/>
              <a:t>print(5*5*5*5*5*5*5*5*5*5*5*5*5*5*5*5)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7747" y="1433513"/>
            <a:ext cx="3081513" cy="3403997"/>
          </a:xfrm>
          <a:prstGeom prst="rect">
            <a:avLst/>
          </a:prstGeom>
        </p:spPr>
      </p:pic>
      <p:sp>
        <p:nvSpPr>
          <p:cNvPr id="8" name="タイトル 7">
            <a:extLst>
              <a:ext uri="{FF2B5EF4-FFF2-40B4-BE49-F238E27FC236}">
                <a16:creationId xmlns:a16="http://schemas.microsoft.com/office/drawing/2014/main" id="{A123FC11-8D09-4E77-9CB6-6FB3EBCD2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3B4F59C-F1E4-42E4-A306-F3D811D415A4}"/>
              </a:ext>
            </a:extLst>
          </p:cNvPr>
          <p:cNvSpPr/>
          <p:nvPr/>
        </p:nvSpPr>
        <p:spPr>
          <a:xfrm>
            <a:off x="154740" y="1433513"/>
            <a:ext cx="5622173" cy="238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0C16C01-45E0-46AA-846C-4429567A815D}"/>
              </a:ext>
            </a:extLst>
          </p:cNvPr>
          <p:cNvSpPr/>
          <p:nvPr/>
        </p:nvSpPr>
        <p:spPr>
          <a:xfrm>
            <a:off x="154740" y="3914776"/>
            <a:ext cx="5622173" cy="5333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0684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9379" y="551638"/>
            <a:ext cx="8186439" cy="20168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次の２つのプログラムは，</a:t>
            </a:r>
            <a:r>
              <a:rPr lang="ja-JP" altLang="en-US" sz="2400" b="1" dirty="0"/>
              <a:t>同じ答えが出る</a:t>
            </a:r>
            <a:endParaRPr lang="en-US" altLang="ja-JP" sz="2400" b="1" dirty="0"/>
          </a:p>
          <a:p>
            <a:pPr marL="0" indent="0">
              <a:buNone/>
            </a:pPr>
            <a:r>
              <a:rPr lang="en-US" altLang="ja-JP" sz="2400" b="1" dirty="0"/>
              <a:t>a = </a:t>
            </a:r>
            <a:r>
              <a:rPr lang="en-US" altLang="ja-JP" sz="2400" b="1" dirty="0">
                <a:solidFill>
                  <a:srgbClr val="C00000"/>
                </a:solidFill>
              </a:rPr>
              <a:t>10</a:t>
            </a:r>
            <a:r>
              <a:rPr lang="en-US" altLang="ja-JP" sz="2400" b="1" dirty="0"/>
              <a:t> * </a:t>
            </a:r>
            <a:r>
              <a:rPr lang="en-US" altLang="ja-JP" sz="2400" b="1" dirty="0">
                <a:solidFill>
                  <a:srgbClr val="C00000"/>
                </a:solidFill>
              </a:rPr>
              <a:t>10</a:t>
            </a:r>
          </a:p>
          <a:p>
            <a:pPr marL="0" indent="0">
              <a:buNone/>
            </a:pPr>
            <a:r>
              <a:rPr lang="en-US" altLang="ja-JP" sz="2400" b="1" dirty="0"/>
              <a:t>b = a * a</a:t>
            </a:r>
          </a:p>
          <a:p>
            <a:pPr marL="0" indent="0">
              <a:buNone/>
            </a:pPr>
            <a:r>
              <a:rPr lang="en-US" altLang="ja-JP" sz="2400" b="1" dirty="0"/>
              <a:t>c = b * b</a:t>
            </a:r>
          </a:p>
          <a:p>
            <a:pPr marL="0" indent="0">
              <a:buNone/>
            </a:pPr>
            <a:r>
              <a:rPr lang="en-US" altLang="ja-JP" sz="2400" b="1" dirty="0"/>
              <a:t>print(c)</a:t>
            </a:r>
          </a:p>
          <a:p>
            <a:pPr marL="0" indent="0">
              <a:buNone/>
            </a:pPr>
            <a:r>
              <a:rPr lang="en-US" altLang="ja-JP" sz="2400" b="1" dirty="0"/>
              <a:t>print(10*10*10*10*10*10*10*10)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5698" y="1136355"/>
            <a:ext cx="3566773" cy="3940040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7CB64A8-9443-4E95-B414-F8AD97D70260}"/>
              </a:ext>
            </a:extLst>
          </p:cNvPr>
          <p:cNvSpPr/>
          <p:nvPr/>
        </p:nvSpPr>
        <p:spPr>
          <a:xfrm>
            <a:off x="169379" y="1047750"/>
            <a:ext cx="4994575" cy="19216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5C2A219-89F1-4425-847E-187EC82700E9}"/>
              </a:ext>
            </a:extLst>
          </p:cNvPr>
          <p:cNvSpPr/>
          <p:nvPr/>
        </p:nvSpPr>
        <p:spPr>
          <a:xfrm>
            <a:off x="169379" y="3024137"/>
            <a:ext cx="4994575" cy="5083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5323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暗号を作成する </a:t>
            </a:r>
            <a:r>
              <a:rPr lang="en-US" altLang="ja-JP" dirty="0"/>
              <a:t>Python </a:t>
            </a:r>
            <a:r>
              <a:rPr lang="ja-JP" altLang="en-US" dirty="0"/>
              <a:t>プログラム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00162" y="4990655"/>
            <a:ext cx="6700838" cy="5245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1125" dirty="0"/>
              <a:t>参考ウェブページ</a:t>
            </a:r>
            <a:endParaRPr lang="en-US" altLang="ja-JP" sz="1125" dirty="0"/>
          </a:p>
          <a:p>
            <a:pPr marL="0" indent="0">
              <a:buNone/>
            </a:pPr>
            <a:r>
              <a:rPr lang="en-US" altLang="ja-JP" sz="1350" dirty="0"/>
              <a:t>http://</a:t>
            </a:r>
            <a:r>
              <a:rPr lang="en-US" altLang="ja-JP" sz="1350" dirty="0" err="1"/>
              <a:t>nbviewer.jupyter.org</a:t>
            </a:r>
            <a:r>
              <a:rPr lang="en-US" altLang="ja-JP" sz="1350" dirty="0"/>
              <a:t>/</a:t>
            </a:r>
            <a:r>
              <a:rPr lang="en-US" altLang="ja-JP" sz="1350" dirty="0" err="1"/>
              <a:t>github</a:t>
            </a:r>
            <a:r>
              <a:rPr lang="en-US" altLang="ja-JP" sz="1350" dirty="0"/>
              <a:t>/</a:t>
            </a:r>
            <a:r>
              <a:rPr lang="en-US" altLang="ja-JP" sz="1350" dirty="0" err="1"/>
              <a:t>yoavram</a:t>
            </a:r>
            <a:r>
              <a:rPr lang="en-US" altLang="ja-JP" sz="1350" dirty="0"/>
              <a:t>/</a:t>
            </a:r>
            <a:r>
              <a:rPr lang="en-US" altLang="ja-JP" sz="1350" dirty="0" err="1"/>
              <a:t>CS1001.py</a:t>
            </a:r>
            <a:r>
              <a:rPr lang="en-US" altLang="ja-JP" sz="1350" dirty="0"/>
              <a:t>/blob/master/</a:t>
            </a:r>
            <a:r>
              <a:rPr lang="en-US" altLang="ja-JP" sz="1350" dirty="0" err="1"/>
              <a:t>recitation4.ipynb</a:t>
            </a:r>
            <a:endParaRPr lang="en-US" altLang="ja-JP" sz="135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70702" y="4620867"/>
            <a:ext cx="4516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Diffie</a:t>
            </a: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-Hellman</a:t>
            </a: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法で暗号化（</a:t>
            </a: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Python</a:t>
            </a: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を使用）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067" y="1155326"/>
            <a:ext cx="7981227" cy="3128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780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暗号を解読する </a:t>
            </a:r>
            <a:r>
              <a:rPr lang="en-US" altLang="ja-JP" dirty="0"/>
              <a:t>Python </a:t>
            </a:r>
            <a:r>
              <a:rPr lang="ja-JP" altLang="en-US" dirty="0"/>
              <a:t>プログラム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71286" y="5483382"/>
            <a:ext cx="6700838" cy="5245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1125" dirty="0"/>
              <a:t>参考ウェブページ</a:t>
            </a:r>
            <a:endParaRPr lang="en-US" altLang="ja-JP" sz="1125" dirty="0"/>
          </a:p>
          <a:p>
            <a:pPr marL="0" indent="0">
              <a:buNone/>
            </a:pPr>
            <a:r>
              <a:rPr lang="en-US" altLang="ja-JP" sz="1350" dirty="0"/>
              <a:t>http://</a:t>
            </a:r>
            <a:r>
              <a:rPr lang="en-US" altLang="ja-JP" sz="1350" dirty="0" err="1"/>
              <a:t>nbviewer.jupyter.org</a:t>
            </a:r>
            <a:r>
              <a:rPr lang="en-US" altLang="ja-JP" sz="1350" dirty="0"/>
              <a:t>/</a:t>
            </a:r>
            <a:r>
              <a:rPr lang="en-US" altLang="ja-JP" sz="1350" dirty="0" err="1"/>
              <a:t>github</a:t>
            </a:r>
            <a:r>
              <a:rPr lang="en-US" altLang="ja-JP" sz="1350" dirty="0"/>
              <a:t>/</a:t>
            </a:r>
            <a:r>
              <a:rPr lang="en-US" altLang="ja-JP" sz="1350" dirty="0" err="1"/>
              <a:t>yoavram</a:t>
            </a:r>
            <a:r>
              <a:rPr lang="en-US" altLang="ja-JP" sz="1350" dirty="0"/>
              <a:t>/</a:t>
            </a:r>
            <a:r>
              <a:rPr lang="en-US" altLang="ja-JP" sz="1350" dirty="0" err="1"/>
              <a:t>CS1001.py</a:t>
            </a:r>
            <a:r>
              <a:rPr lang="en-US" altLang="ja-JP" sz="1350" dirty="0"/>
              <a:t>/blob/master/</a:t>
            </a:r>
            <a:r>
              <a:rPr lang="en-US" altLang="ja-JP" sz="1350" dirty="0" err="1"/>
              <a:t>recitation4.ipynb</a:t>
            </a:r>
            <a:endParaRPr lang="en-US" altLang="ja-JP" sz="135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1" y="850062"/>
            <a:ext cx="5207392" cy="3682452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1944315" y="4813307"/>
            <a:ext cx="4771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Diffie</a:t>
            </a: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-Hellman</a:t>
            </a: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法の暗号を解読するプログラム</a:t>
            </a:r>
            <a:endParaRPr kumimoji="0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769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51" y="188921"/>
            <a:ext cx="7807778" cy="82697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暗号作成より，暗号解読の方が手間がかかる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8828" y="1222838"/>
            <a:ext cx="8219395" cy="4191000"/>
          </a:xfrm>
        </p:spPr>
        <p:txBody>
          <a:bodyPr>
            <a:normAutofit fontScale="70000" lnSpcReduction="20000"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暗号解読</a:t>
            </a:r>
            <a:r>
              <a:rPr kumimoji="1" lang="ja-JP" altLang="en-US" dirty="0"/>
              <a:t>の</a:t>
            </a:r>
            <a:r>
              <a:rPr lang="ja-JP" altLang="en-US" b="1" dirty="0"/>
              <a:t>算法（アルゴリズム）</a:t>
            </a:r>
            <a:r>
              <a:rPr kumimoji="1" lang="ja-JP" altLang="en-US" dirty="0"/>
              <a:t>は</a:t>
            </a:r>
            <a:r>
              <a:rPr lang="ja-JP" altLang="en-US" b="1" u="sng" dirty="0">
                <a:solidFill>
                  <a:srgbClr val="FF0000"/>
                </a:solidFill>
              </a:rPr>
              <a:t>発見済み</a:t>
            </a:r>
            <a:r>
              <a:rPr kumimoji="1" lang="ja-JP" altLang="en-US" b="1" dirty="0"/>
              <a:t>　</a:t>
            </a:r>
            <a:r>
              <a:rPr kumimoji="1" lang="ja-JP" altLang="en-US" dirty="0"/>
              <a:t>ということが多い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→　</a:t>
            </a:r>
            <a:r>
              <a:rPr lang="ja-JP" altLang="en-US" dirty="0"/>
              <a:t>プログラムを作成可能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kumimoji="1" lang="ja-JP" altLang="en-US" dirty="0"/>
              <a:t>しかし，</a:t>
            </a:r>
            <a:r>
              <a:rPr lang="ja-JP" altLang="en-US" dirty="0"/>
              <a:t>プログラムが答えを出すまでに</a:t>
            </a:r>
            <a:r>
              <a:rPr kumimoji="1" lang="ja-JP" altLang="en-US" b="1" dirty="0"/>
              <a:t>時間がかかる場合</a:t>
            </a:r>
            <a:r>
              <a:rPr kumimoji="1" lang="ja-JP" altLang="en-US" dirty="0"/>
              <a:t>がある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すでに，</a:t>
            </a:r>
            <a:r>
              <a:rPr lang="en-US" altLang="ja-JP" dirty="0"/>
              <a:t>2012 </a:t>
            </a:r>
            <a:r>
              <a:rPr lang="ja-JP" altLang="en-US" dirty="0"/>
              <a:t>年に，このようなレポート</a:t>
            </a:r>
            <a:r>
              <a:rPr lang="ja-JP" altLang="en-US"/>
              <a:t>が．（</a:t>
            </a:r>
            <a:r>
              <a:rPr lang="en-US" altLang="ja-JP"/>
              <a:t>https</a:t>
            </a:r>
            <a:r>
              <a:rPr lang="en-US" altLang="ja-JP" dirty="0"/>
              <a:t>://</a:t>
            </a:r>
            <a:r>
              <a:rPr lang="en-US" altLang="ja-JP" dirty="0" err="1"/>
              <a:t>www.dit.co.jp</a:t>
            </a:r>
            <a:r>
              <a:rPr lang="en-US" altLang="ja-JP" dirty="0"/>
              <a:t>/service/security/report/</a:t>
            </a:r>
            <a:r>
              <a:rPr lang="en-US" altLang="ja-JP" dirty="0" err="1"/>
              <a:t>03</a:t>
            </a:r>
            <a:r>
              <a:rPr lang="en-US" altLang="ja-JP" err="1"/>
              <a:t>.</a:t>
            </a:r>
            <a:r>
              <a:rPr lang="en-US" altLang="ja-JP"/>
              <a:t>html</a:t>
            </a:r>
            <a:r>
              <a:rPr lang="ja-JP" altLang="en-US" dirty="0"/>
              <a:t>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zh-CN" altLang="en-US" dirty="0"/>
              <a:t>英大小文字</a:t>
            </a:r>
            <a:r>
              <a:rPr lang="en-US" altLang="zh-CN" dirty="0"/>
              <a:t>+</a:t>
            </a:r>
            <a:r>
              <a:rPr lang="zh-CN" altLang="en-US" dirty="0"/>
              <a:t>数字</a:t>
            </a:r>
            <a:r>
              <a:rPr lang="en-US" altLang="zh-CN" dirty="0"/>
              <a:t>+</a:t>
            </a:r>
            <a:r>
              <a:rPr lang="zh-CN" altLang="en-US" dirty="0"/>
              <a:t>記号</a:t>
            </a:r>
            <a:r>
              <a:rPr lang="ja-JP" altLang="en-US" dirty="0"/>
              <a:t>を組み合わせた </a:t>
            </a:r>
            <a:r>
              <a:rPr lang="en-US" altLang="ja-JP" dirty="0"/>
              <a:t>ZIP </a:t>
            </a:r>
            <a:r>
              <a:rPr lang="ja-JP" altLang="en-US" dirty="0"/>
              <a:t>のパスワード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ja-JP" altLang="en-US" b="1" dirty="0"/>
              <a:t>６桁</a:t>
            </a:r>
            <a:r>
              <a:rPr lang="ja-JP" altLang="en-US" dirty="0"/>
              <a:t>の解読時間：　２分２４秒　　＝　超危険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ja-JP" altLang="en-US" b="1" dirty="0"/>
              <a:t>８桁</a:t>
            </a:r>
            <a:r>
              <a:rPr lang="ja-JP" altLang="en-US" dirty="0"/>
              <a:t>の解読時間：　１４日　　　　＝　危険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１０桁の解読時間：　３４１年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7493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「計算可能性」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9550" y="1664494"/>
            <a:ext cx="8156122" cy="3879057"/>
          </a:xfrm>
        </p:spPr>
        <p:txBody>
          <a:bodyPr/>
          <a:lstStyle/>
          <a:p>
            <a:r>
              <a:rPr lang="ja-JP" altLang="en-US" b="1" dirty="0"/>
              <a:t>算法（アルゴリズム）の作成</a:t>
            </a:r>
            <a:r>
              <a:rPr kumimoji="1" lang="ja-JP" altLang="en-US" b="1" dirty="0"/>
              <a:t>が不可能</a:t>
            </a:r>
            <a:r>
              <a:rPr kumimoji="1" lang="ja-JP" altLang="en-US" dirty="0"/>
              <a:t>という問題</a:t>
            </a:r>
            <a:r>
              <a:rPr lang="ja-JP" altLang="en-US" dirty="0"/>
              <a:t>は，すでに発見済みである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人間にもコンピュータにも解けない問題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チューリングマシンの停止判定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3180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8560" y="130376"/>
            <a:ext cx="8461208" cy="469865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全体まとめ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5858" y="968991"/>
            <a:ext cx="8786613" cy="551294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ja-JP" altLang="en-US" sz="2400" b="1"/>
              <a:t>算法</a:t>
            </a:r>
            <a:r>
              <a:rPr lang="ja-JP" altLang="en-US" sz="2400" b="1" dirty="0"/>
              <a:t>（</a:t>
            </a:r>
            <a:r>
              <a:rPr lang="ja-JP" altLang="en-US" sz="2400" b="1" dirty="0">
                <a:solidFill>
                  <a:srgbClr val="C00000"/>
                </a:solidFill>
              </a:rPr>
              <a:t>アルゴリズム</a:t>
            </a:r>
            <a:r>
              <a:rPr lang="ja-JP" altLang="en-US" sz="2400" b="1" dirty="0"/>
              <a:t>）</a:t>
            </a:r>
            <a:endParaRPr lang="en-US" altLang="ja-JP" sz="2400" b="1" dirty="0"/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400" dirty="0"/>
              <a:t>※</a:t>
            </a:r>
            <a:r>
              <a:rPr lang="ja-JP" altLang="en-US" sz="2400" dirty="0"/>
              <a:t>　コンピュータは，ある定まった手順により問題を解く</a:t>
            </a:r>
            <a:endParaRPr lang="en-US" altLang="ja-JP" sz="2400" dirty="0"/>
          </a:p>
          <a:p>
            <a:pPr marL="0" indent="0">
              <a:spcBef>
                <a:spcPts val="600"/>
              </a:spcBef>
              <a:buNone/>
            </a:pPr>
            <a:r>
              <a:rPr lang="ja-JP" altLang="en-US" sz="2400" dirty="0"/>
              <a:t>プログラムの見通しの良さ，性能向上，バグの防止に役立つ</a:t>
            </a:r>
            <a:endParaRPr lang="en-US" altLang="ja-JP" sz="2400" dirty="0"/>
          </a:p>
          <a:p>
            <a:pPr>
              <a:spcBef>
                <a:spcPts val="600"/>
              </a:spcBef>
            </a:pPr>
            <a:endParaRPr lang="en-US" altLang="ja-JP" sz="2400" dirty="0"/>
          </a:p>
          <a:p>
            <a:pPr>
              <a:spcBef>
                <a:spcPts val="600"/>
              </a:spcBef>
            </a:pPr>
            <a:r>
              <a:rPr lang="ja-JP" altLang="en-US" sz="2400" b="1" dirty="0"/>
              <a:t>算法（アルゴリズム）を駆使しても，</a:t>
            </a:r>
            <a:r>
              <a:rPr lang="en-US" altLang="ja-JP" sz="2400" b="1" dirty="0"/>
              <a:t> </a:t>
            </a:r>
            <a:r>
              <a:rPr lang="ja-JP" altLang="en-US" sz="2400" b="1" u="sng" dirty="0">
                <a:solidFill>
                  <a:srgbClr val="FF0000"/>
                </a:solidFill>
              </a:rPr>
              <a:t>解くのに時間がかかりすぎるため難しいという問題がある</a:t>
            </a:r>
            <a:endParaRPr lang="en-US" altLang="ja-JP" sz="2400" b="1" u="sng" dirty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kumimoji="1" lang="ja-JP" altLang="en-US" sz="2400" dirty="0"/>
              <a:t>　このことは，</a:t>
            </a:r>
            <a:r>
              <a:rPr kumimoji="1" lang="ja-JP" altLang="en-US" sz="2400" b="1" dirty="0">
                <a:solidFill>
                  <a:srgbClr val="C00000"/>
                </a:solidFill>
              </a:rPr>
              <a:t>暗号</a:t>
            </a:r>
            <a:r>
              <a:rPr kumimoji="1" lang="ja-JP" altLang="en-US" sz="2400" dirty="0"/>
              <a:t>の基礎として役立つ</a:t>
            </a:r>
            <a:endParaRPr kumimoji="1" lang="en-US" altLang="ja-JP" sz="2400" dirty="0"/>
          </a:p>
          <a:p>
            <a:pPr marL="0" indent="0">
              <a:spcBef>
                <a:spcPts val="600"/>
              </a:spcBef>
              <a:buNone/>
            </a:pP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5316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1259</TotalTime>
  <Words>478</Words>
  <Application>Microsoft Office PowerPoint</Application>
  <PresentationFormat>画面に合わせる (4:3)</PresentationFormat>
  <Paragraphs>67</Paragraphs>
  <Slides>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メイリオ</vt:lpstr>
      <vt:lpstr>游ゴシック</vt:lpstr>
      <vt:lpstr>Arial</vt:lpstr>
      <vt:lpstr>Calibri</vt:lpstr>
      <vt:lpstr>Office テーマ</vt:lpstr>
      <vt:lpstr>pf-13. アルゴリズム</vt:lpstr>
      <vt:lpstr>PowerPoint プレゼンテーション</vt:lpstr>
      <vt:lpstr>PowerPoint プレゼンテーション</vt:lpstr>
      <vt:lpstr>PowerPoint プレゼンテーション</vt:lpstr>
      <vt:lpstr>暗号を作成する Python プログラム</vt:lpstr>
      <vt:lpstr>暗号を解読する Python プログラム</vt:lpstr>
      <vt:lpstr>暗号作成より，暗号解読の方が手間がかかる</vt:lpstr>
      <vt:lpstr>「計算可能性」</vt:lpstr>
      <vt:lpstr>全体まとめ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変数，代入，入力と出力</dc:title>
  <dc:creator>kaneko kunihiko</dc:creator>
  <cp:lastModifiedBy>金子　邦彦</cp:lastModifiedBy>
  <cp:revision>96</cp:revision>
  <dcterms:created xsi:type="dcterms:W3CDTF">2019-11-02T00:06:04Z</dcterms:created>
  <dcterms:modified xsi:type="dcterms:W3CDTF">2024-09-22T14:33:54Z</dcterms:modified>
</cp:coreProperties>
</file>