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947" r:id="rId2"/>
    <p:sldId id="409" r:id="rId3"/>
    <p:sldId id="412" r:id="rId4"/>
    <p:sldId id="413" r:id="rId5"/>
    <p:sldId id="404" r:id="rId6"/>
    <p:sldId id="405" r:id="rId7"/>
    <p:sldId id="406" r:id="rId8"/>
    <p:sldId id="407" r:id="rId9"/>
    <p:sldId id="135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9FCD-A7D2-477C-9714-3B09BC308FA1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820C-0323-4667-8F1A-A5A128B7FF06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70EA-8E98-4987-9E4B-6014FEAE4961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084F-8BD7-43E3-88F4-E470FD32D210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12FD-1862-4BB2-A85A-72ACA286F6F0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9314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pf-13. </a:t>
            </a:r>
            <a:r>
              <a:rPr lang="ja-JP" altLang="en-US" dirty="0"/>
              <a:t>アルゴリズム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18989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038" y="993573"/>
            <a:ext cx="8753475" cy="1213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　</a:t>
            </a:r>
            <a:r>
              <a:rPr kumimoji="1" lang="en-US" altLang="ja-JP" dirty="0"/>
              <a:t>	</a:t>
            </a:r>
            <a:r>
              <a:rPr kumimoji="1" lang="ja-JP" altLang="en-US" dirty="0"/>
              <a:t>は</a:t>
            </a:r>
            <a:r>
              <a:rPr lang="en-US" altLang="ja-JP" dirty="0"/>
              <a:t>		</a:t>
            </a:r>
            <a:r>
              <a:rPr lang="en-US" altLang="ja-JP" b="1" dirty="0">
                <a:solidFill>
                  <a:srgbClr val="C00000"/>
                </a:solidFill>
              </a:rPr>
              <a:t>152587890625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0" y="2101049"/>
            <a:ext cx="2826645" cy="276452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8890" y="4930014"/>
            <a:ext cx="1592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掛け算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4 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280" y="4091382"/>
            <a:ext cx="17283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掛け算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15 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回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936" y="3071872"/>
            <a:ext cx="5588064" cy="81881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2380" y="5448238"/>
            <a:ext cx="88024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算法（アルゴリズム）の工夫で，掛け算の回数を削減できる場合がある</a:t>
            </a:r>
          </a:p>
        </p:txBody>
      </p:sp>
      <p:sp>
        <p:nvSpPr>
          <p:cNvPr id="10" name="左右矢印 9"/>
          <p:cNvSpPr/>
          <p:nvPr/>
        </p:nvSpPr>
        <p:spPr>
          <a:xfrm>
            <a:off x="2919970" y="3353071"/>
            <a:ext cx="595022" cy="351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78828" y="3928479"/>
            <a:ext cx="723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同じ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結果</a:t>
            </a:r>
            <a:endParaRPr kumimoji="1" lang="ja-JP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1EBD1D-7F06-4D04-BE2F-62ACDC528102}"/>
              </a:ext>
            </a:extLst>
          </p:cNvPr>
          <p:cNvSpPr txBox="1"/>
          <p:nvPr/>
        </p:nvSpPr>
        <p:spPr>
          <a:xfrm>
            <a:off x="170795" y="21685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算法（アルゴリズム）の例</a:t>
            </a:r>
          </a:p>
        </p:txBody>
      </p:sp>
    </p:spTree>
    <p:extLst>
      <p:ext uri="{BB962C8B-B14F-4D97-AF65-F5344CB8AC3E}">
        <p14:creationId xmlns:p14="http://schemas.microsoft.com/office/powerpoint/2010/main" val="207538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4740" y="833586"/>
            <a:ext cx="8235425" cy="2841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次の２つのプログラムは，</a:t>
            </a:r>
            <a:r>
              <a:rPr lang="ja-JP" altLang="en-US" b="1" dirty="0"/>
              <a:t>同じ答えが出る．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a = </a:t>
            </a:r>
            <a:r>
              <a:rPr lang="en-US" altLang="ja-JP" sz="2400" b="1" dirty="0">
                <a:solidFill>
                  <a:srgbClr val="C00000"/>
                </a:solidFill>
              </a:rPr>
              <a:t>5</a:t>
            </a:r>
            <a:r>
              <a:rPr lang="en-US" altLang="ja-JP" sz="2400" b="1" dirty="0"/>
              <a:t> * </a:t>
            </a:r>
            <a:r>
              <a:rPr lang="en-US" altLang="ja-JP" sz="2400" b="1" dirty="0">
                <a:solidFill>
                  <a:srgbClr val="C0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altLang="ja-JP" sz="2400" b="1" dirty="0"/>
              <a:t>b = a * a</a:t>
            </a:r>
          </a:p>
          <a:p>
            <a:pPr marL="0" indent="0">
              <a:buNone/>
            </a:pPr>
            <a:r>
              <a:rPr lang="en-US" altLang="ja-JP" sz="2400" b="1" dirty="0"/>
              <a:t>c = b * b</a:t>
            </a:r>
          </a:p>
          <a:p>
            <a:pPr marL="0" indent="0">
              <a:buNone/>
            </a:pPr>
            <a:r>
              <a:rPr lang="en-US" altLang="ja-JP" sz="2400" b="1" dirty="0"/>
              <a:t>d = c * c</a:t>
            </a:r>
          </a:p>
          <a:p>
            <a:pPr marL="0" indent="0">
              <a:buNone/>
            </a:pPr>
            <a:r>
              <a:rPr lang="en-US" altLang="ja-JP" sz="2400" b="1" dirty="0"/>
              <a:t>print(d)</a:t>
            </a:r>
          </a:p>
          <a:p>
            <a:pPr marL="0" indent="0">
              <a:buNone/>
            </a:pPr>
            <a:r>
              <a:rPr lang="en-US" altLang="ja-JP" sz="2400" b="1" dirty="0"/>
              <a:t>print(5*5*5*5*5*5*5*5*5*5*5*5*5*5*5*5)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747" y="1433513"/>
            <a:ext cx="3081513" cy="3403997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A123FC11-8D09-4E77-9CB6-6FB3EBCD2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B4F59C-F1E4-42E4-A306-F3D811D415A4}"/>
              </a:ext>
            </a:extLst>
          </p:cNvPr>
          <p:cNvSpPr/>
          <p:nvPr/>
        </p:nvSpPr>
        <p:spPr>
          <a:xfrm>
            <a:off x="154740" y="1433513"/>
            <a:ext cx="5622173" cy="238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16C01-45E0-46AA-846C-4429567A815D}"/>
              </a:ext>
            </a:extLst>
          </p:cNvPr>
          <p:cNvSpPr/>
          <p:nvPr/>
        </p:nvSpPr>
        <p:spPr>
          <a:xfrm>
            <a:off x="154740" y="3914776"/>
            <a:ext cx="5622173" cy="53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68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379" y="551638"/>
            <a:ext cx="8186439" cy="2016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次の２つのプログラムは，</a:t>
            </a:r>
            <a:r>
              <a:rPr lang="ja-JP" altLang="en-US" sz="2400" b="1" dirty="0"/>
              <a:t>同じ答えが出る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a = </a:t>
            </a:r>
            <a:r>
              <a:rPr lang="en-US" altLang="ja-JP" sz="2400" b="1" dirty="0">
                <a:solidFill>
                  <a:srgbClr val="C00000"/>
                </a:solidFill>
              </a:rPr>
              <a:t>10</a:t>
            </a:r>
            <a:r>
              <a:rPr lang="en-US" altLang="ja-JP" sz="2400" b="1" dirty="0"/>
              <a:t> * </a:t>
            </a:r>
            <a:r>
              <a:rPr lang="en-US" altLang="ja-JP" sz="2400" b="1" dirty="0">
                <a:solidFill>
                  <a:srgbClr val="C00000"/>
                </a:solidFill>
              </a:rPr>
              <a:t>10</a:t>
            </a:r>
          </a:p>
          <a:p>
            <a:pPr marL="0" indent="0">
              <a:buNone/>
            </a:pPr>
            <a:r>
              <a:rPr lang="en-US" altLang="ja-JP" sz="2400" b="1" dirty="0"/>
              <a:t>b = a * a</a:t>
            </a:r>
          </a:p>
          <a:p>
            <a:pPr marL="0" indent="0">
              <a:buNone/>
            </a:pPr>
            <a:r>
              <a:rPr lang="en-US" altLang="ja-JP" sz="2400" b="1" dirty="0"/>
              <a:t>c = b * b</a:t>
            </a:r>
          </a:p>
          <a:p>
            <a:pPr marL="0" indent="0">
              <a:buNone/>
            </a:pPr>
            <a:r>
              <a:rPr lang="en-US" altLang="ja-JP" sz="2400" b="1" dirty="0"/>
              <a:t>print(c)</a:t>
            </a:r>
          </a:p>
          <a:p>
            <a:pPr marL="0" indent="0">
              <a:buNone/>
            </a:pPr>
            <a:r>
              <a:rPr lang="en-US" altLang="ja-JP" sz="2400" b="1" dirty="0"/>
              <a:t>print(10*10*10*10*10*10*10*10)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698" y="1136355"/>
            <a:ext cx="3566773" cy="394004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CB64A8-9443-4E95-B414-F8AD97D70260}"/>
              </a:ext>
            </a:extLst>
          </p:cNvPr>
          <p:cNvSpPr/>
          <p:nvPr/>
        </p:nvSpPr>
        <p:spPr>
          <a:xfrm>
            <a:off x="169379" y="1047750"/>
            <a:ext cx="4994575" cy="1921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C2A219-89F1-4425-847E-187EC82700E9}"/>
              </a:ext>
            </a:extLst>
          </p:cNvPr>
          <p:cNvSpPr/>
          <p:nvPr/>
        </p:nvSpPr>
        <p:spPr>
          <a:xfrm>
            <a:off x="169379" y="3024137"/>
            <a:ext cx="4994575" cy="508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2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暗号を作成する </a:t>
            </a:r>
            <a:r>
              <a:rPr lang="en-US" altLang="ja-JP" dirty="0"/>
              <a:t>Python </a:t>
            </a:r>
            <a:r>
              <a:rPr lang="ja-JP" altLang="en-US" dirty="0"/>
              <a:t>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00162" y="4990655"/>
            <a:ext cx="6700838" cy="5245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125" dirty="0"/>
              <a:t>参考ウェブページ</a:t>
            </a:r>
            <a:endParaRPr lang="en-US" altLang="ja-JP" sz="1125" dirty="0"/>
          </a:p>
          <a:p>
            <a:pPr marL="0" indent="0">
              <a:buNone/>
            </a:pPr>
            <a:r>
              <a:rPr lang="en-US" altLang="ja-JP" sz="1350" dirty="0"/>
              <a:t>http://</a:t>
            </a:r>
            <a:r>
              <a:rPr lang="en-US" altLang="ja-JP" sz="1350" dirty="0" err="1"/>
              <a:t>nbviewer.jupyter.org</a:t>
            </a:r>
            <a:r>
              <a:rPr lang="en-US" altLang="ja-JP" sz="1350" dirty="0"/>
              <a:t>/</a:t>
            </a:r>
            <a:r>
              <a:rPr lang="en-US" altLang="ja-JP" sz="1350" dirty="0" err="1"/>
              <a:t>github</a:t>
            </a:r>
            <a:r>
              <a:rPr lang="en-US" altLang="ja-JP" sz="1350" dirty="0"/>
              <a:t>/</a:t>
            </a:r>
            <a:r>
              <a:rPr lang="en-US" altLang="ja-JP" sz="1350" dirty="0" err="1"/>
              <a:t>yoavram</a:t>
            </a:r>
            <a:r>
              <a:rPr lang="en-US" altLang="ja-JP" sz="1350" dirty="0"/>
              <a:t>/</a:t>
            </a:r>
            <a:r>
              <a:rPr lang="en-US" altLang="ja-JP" sz="1350" dirty="0" err="1"/>
              <a:t>CS1001.py</a:t>
            </a:r>
            <a:r>
              <a:rPr lang="en-US" altLang="ja-JP" sz="1350" dirty="0"/>
              <a:t>/blob/master/</a:t>
            </a:r>
            <a:r>
              <a:rPr lang="en-US" altLang="ja-JP" sz="1350" dirty="0" err="1"/>
              <a:t>recitation4.ipynb</a:t>
            </a:r>
            <a:endParaRPr lang="en-US" altLang="ja-JP" sz="13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0702" y="4620867"/>
            <a:ext cx="451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Diffie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-Hellman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法で暗号化（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Python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を使用）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67" y="1155326"/>
            <a:ext cx="7981227" cy="31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8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暗号を解読する </a:t>
            </a:r>
            <a:r>
              <a:rPr lang="en-US" altLang="ja-JP" dirty="0"/>
              <a:t>Python </a:t>
            </a:r>
            <a:r>
              <a:rPr lang="ja-JP" altLang="en-US" dirty="0"/>
              <a:t>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286" y="5483382"/>
            <a:ext cx="6700838" cy="5245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125" dirty="0"/>
              <a:t>参考ウェブページ</a:t>
            </a:r>
            <a:endParaRPr lang="en-US" altLang="ja-JP" sz="1125" dirty="0"/>
          </a:p>
          <a:p>
            <a:pPr marL="0" indent="0">
              <a:buNone/>
            </a:pPr>
            <a:r>
              <a:rPr lang="en-US" altLang="ja-JP" sz="1350" dirty="0"/>
              <a:t>http://</a:t>
            </a:r>
            <a:r>
              <a:rPr lang="en-US" altLang="ja-JP" sz="1350" dirty="0" err="1"/>
              <a:t>nbviewer.jupyter.org</a:t>
            </a:r>
            <a:r>
              <a:rPr lang="en-US" altLang="ja-JP" sz="1350" dirty="0"/>
              <a:t>/</a:t>
            </a:r>
            <a:r>
              <a:rPr lang="en-US" altLang="ja-JP" sz="1350" dirty="0" err="1"/>
              <a:t>github</a:t>
            </a:r>
            <a:r>
              <a:rPr lang="en-US" altLang="ja-JP" sz="1350" dirty="0"/>
              <a:t>/</a:t>
            </a:r>
            <a:r>
              <a:rPr lang="en-US" altLang="ja-JP" sz="1350" dirty="0" err="1"/>
              <a:t>yoavram</a:t>
            </a:r>
            <a:r>
              <a:rPr lang="en-US" altLang="ja-JP" sz="1350" dirty="0"/>
              <a:t>/</a:t>
            </a:r>
            <a:r>
              <a:rPr lang="en-US" altLang="ja-JP" sz="1350" dirty="0" err="1"/>
              <a:t>CS1001.py</a:t>
            </a:r>
            <a:r>
              <a:rPr lang="en-US" altLang="ja-JP" sz="1350" dirty="0"/>
              <a:t>/blob/master/</a:t>
            </a:r>
            <a:r>
              <a:rPr lang="en-US" altLang="ja-JP" sz="1350" dirty="0" err="1"/>
              <a:t>recitation4.ipynb</a:t>
            </a:r>
            <a:endParaRPr lang="en-US" altLang="ja-JP" sz="13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1" y="850062"/>
            <a:ext cx="5207392" cy="368245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944315" y="4813307"/>
            <a:ext cx="4771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Diffie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-Hellman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法の暗号を解読するプログラム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6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1" y="188921"/>
            <a:ext cx="7807778" cy="8269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暗号作成より，暗号解読の方が手間がかかる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828" y="1222838"/>
            <a:ext cx="8219395" cy="419100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暗号解読</a:t>
            </a:r>
            <a:r>
              <a:rPr kumimoji="1" lang="ja-JP" altLang="en-US" dirty="0"/>
              <a:t>の</a:t>
            </a:r>
            <a:r>
              <a:rPr lang="ja-JP" altLang="en-US" b="1" dirty="0"/>
              <a:t>算法（アルゴリズム）</a:t>
            </a:r>
            <a:r>
              <a:rPr kumimoji="1" lang="ja-JP" altLang="en-US" dirty="0"/>
              <a:t>は</a:t>
            </a:r>
            <a:r>
              <a:rPr lang="ja-JP" altLang="en-US" b="1" u="sng" dirty="0">
                <a:solidFill>
                  <a:srgbClr val="FF0000"/>
                </a:solidFill>
              </a:rPr>
              <a:t>発見済み</a:t>
            </a:r>
            <a:r>
              <a:rPr kumimoji="1" lang="ja-JP" altLang="en-US" b="1" dirty="0"/>
              <a:t>　</a:t>
            </a:r>
            <a:r>
              <a:rPr kumimoji="1" lang="ja-JP" altLang="en-US" dirty="0"/>
              <a:t>ということが多い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→　</a:t>
            </a:r>
            <a:r>
              <a:rPr lang="ja-JP" altLang="en-US" dirty="0"/>
              <a:t>プログラムを作成可能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しかし，</a:t>
            </a:r>
            <a:r>
              <a:rPr lang="ja-JP" altLang="en-US" dirty="0"/>
              <a:t>プログラムが答えを出すまでに</a:t>
            </a:r>
            <a:r>
              <a:rPr kumimoji="1" lang="ja-JP" altLang="en-US" b="1" dirty="0"/>
              <a:t>時間がかかる場合</a:t>
            </a:r>
            <a:r>
              <a:rPr kumimoji="1" lang="ja-JP" altLang="en-US" dirty="0"/>
              <a:t>がある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すでに，</a:t>
            </a:r>
            <a:r>
              <a:rPr lang="en-US" altLang="ja-JP" dirty="0"/>
              <a:t>2012 </a:t>
            </a:r>
            <a:r>
              <a:rPr lang="ja-JP" altLang="en-US" dirty="0"/>
              <a:t>年に，このようなレポート</a:t>
            </a:r>
            <a:r>
              <a:rPr lang="ja-JP" altLang="en-US"/>
              <a:t>が．（</a:t>
            </a:r>
            <a:r>
              <a:rPr lang="en-US" altLang="ja-JP"/>
              <a:t>https</a:t>
            </a:r>
            <a:r>
              <a:rPr lang="en-US" altLang="ja-JP" dirty="0"/>
              <a:t>://</a:t>
            </a:r>
            <a:r>
              <a:rPr lang="en-US" altLang="ja-JP" dirty="0" err="1"/>
              <a:t>www.dit.co.jp</a:t>
            </a:r>
            <a:r>
              <a:rPr lang="en-US" altLang="ja-JP" dirty="0"/>
              <a:t>/service/security/report/</a:t>
            </a:r>
            <a:r>
              <a:rPr lang="en-US" altLang="ja-JP" dirty="0" err="1"/>
              <a:t>03</a:t>
            </a:r>
            <a:r>
              <a:rPr lang="en-US" altLang="ja-JP" err="1"/>
              <a:t>.</a:t>
            </a:r>
            <a:r>
              <a:rPr lang="en-US" altLang="ja-JP"/>
              <a:t>html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zh-CN" altLang="en-US" dirty="0"/>
              <a:t>英大小文字</a:t>
            </a:r>
            <a:r>
              <a:rPr lang="en-US" altLang="zh-CN" dirty="0"/>
              <a:t>+</a:t>
            </a:r>
            <a:r>
              <a:rPr lang="zh-CN" altLang="en-US" dirty="0"/>
              <a:t>数字</a:t>
            </a:r>
            <a:r>
              <a:rPr lang="en-US" altLang="zh-CN" dirty="0"/>
              <a:t>+</a:t>
            </a:r>
            <a:r>
              <a:rPr lang="zh-CN" altLang="en-US" dirty="0"/>
              <a:t>記号</a:t>
            </a:r>
            <a:r>
              <a:rPr lang="ja-JP" altLang="en-US" dirty="0"/>
              <a:t>を組み合わせた </a:t>
            </a:r>
            <a:r>
              <a:rPr lang="en-US" altLang="ja-JP" dirty="0"/>
              <a:t>ZIP </a:t>
            </a:r>
            <a:r>
              <a:rPr lang="ja-JP" altLang="en-US" dirty="0"/>
              <a:t>のパスワード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b="1" dirty="0"/>
              <a:t>６桁</a:t>
            </a:r>
            <a:r>
              <a:rPr lang="ja-JP" altLang="en-US" dirty="0"/>
              <a:t>の解読時間：　２分２４秒　　＝　超危険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b="1" dirty="0"/>
              <a:t>８桁</a:t>
            </a:r>
            <a:r>
              <a:rPr lang="ja-JP" altLang="en-US" dirty="0"/>
              <a:t>の解読時間：　１４日　　　　＝　危険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１０桁の解読時間：　３４１年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49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「計算可能性」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664494"/>
            <a:ext cx="8156122" cy="3879057"/>
          </a:xfrm>
        </p:spPr>
        <p:txBody>
          <a:bodyPr/>
          <a:lstStyle/>
          <a:p>
            <a:r>
              <a:rPr lang="ja-JP" altLang="en-US" b="1" dirty="0"/>
              <a:t>算法（アルゴリズム）の作成</a:t>
            </a:r>
            <a:r>
              <a:rPr kumimoji="1" lang="ja-JP" altLang="en-US" b="1" dirty="0"/>
              <a:t>が不可能</a:t>
            </a:r>
            <a:r>
              <a:rPr kumimoji="1" lang="ja-JP" altLang="en-US" dirty="0"/>
              <a:t>という問題</a:t>
            </a:r>
            <a:r>
              <a:rPr lang="ja-JP" altLang="en-US" dirty="0"/>
              <a:t>は，すでに発見済みである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人間にもコンピュータにも解けない問題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チューリングマシンの停止判定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18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560" y="130376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全体まとめ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858" y="968991"/>
            <a:ext cx="8786613" cy="55129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b="1"/>
              <a:t>算法</a:t>
            </a:r>
            <a:r>
              <a:rPr lang="ja-JP" altLang="en-US" sz="2400" b="1" dirty="0"/>
              <a:t>（</a:t>
            </a:r>
            <a:r>
              <a:rPr lang="ja-JP" altLang="en-US" sz="2400" b="1" dirty="0">
                <a:solidFill>
                  <a:srgbClr val="C00000"/>
                </a:solidFill>
              </a:rPr>
              <a:t>アルゴリズム</a:t>
            </a:r>
            <a:r>
              <a:rPr lang="ja-JP" altLang="en-US" sz="2400" b="1" dirty="0"/>
              <a:t>）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　コンピュータは，ある定まった手順により問題を解く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プログラムの見通しの良さ，性能向上，バグの防止に役立つ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b="1" dirty="0"/>
              <a:t>算法（アルゴリズム）を駆使しても，</a:t>
            </a:r>
            <a:r>
              <a:rPr lang="en-US" altLang="ja-JP" sz="2400" b="1" dirty="0"/>
              <a:t> </a:t>
            </a:r>
            <a:r>
              <a:rPr lang="ja-JP" altLang="en-US" sz="2400" b="1" u="sng" dirty="0">
                <a:solidFill>
                  <a:srgbClr val="FF0000"/>
                </a:solidFill>
              </a:rPr>
              <a:t>解くのに時間がかかりすぎるため難しいという問題がある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　このことは，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暗号</a:t>
            </a:r>
            <a:r>
              <a:rPr kumimoji="1" lang="ja-JP" altLang="en-US" sz="2400" dirty="0"/>
              <a:t>の基礎として役立つ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31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478</Words>
  <Application>Microsoft Office PowerPoint</Application>
  <PresentationFormat>画面に合わせる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Office テーマ</vt:lpstr>
      <vt:lpstr>pf-13. アルゴリズム</vt:lpstr>
      <vt:lpstr>PowerPoint プレゼンテーション</vt:lpstr>
      <vt:lpstr>PowerPoint プレゼンテーション</vt:lpstr>
      <vt:lpstr>PowerPoint プレゼンテーション</vt:lpstr>
      <vt:lpstr>暗号を作成する Python プログラム</vt:lpstr>
      <vt:lpstr>暗号を解読する Python プログラム</vt:lpstr>
      <vt:lpstr>暗号作成より，暗号解読の方が手間がかかる</vt:lpstr>
      <vt:lpstr>「計算可能性」</vt:lpstr>
      <vt:lpstr>全体まとめ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変数，代入，入力と出力</dc:title>
  <dc:creator>kaneko kunihiko</dc:creator>
  <cp:lastModifiedBy>金子　邦彦</cp:lastModifiedBy>
  <cp:revision>96</cp:revision>
  <dcterms:created xsi:type="dcterms:W3CDTF">2019-11-02T00:06:04Z</dcterms:created>
  <dcterms:modified xsi:type="dcterms:W3CDTF">2024-09-22T14:33:54Z</dcterms:modified>
</cp:coreProperties>
</file>