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947" r:id="rId2"/>
    <p:sldId id="1302" r:id="rId3"/>
    <p:sldId id="843" r:id="rId4"/>
    <p:sldId id="1815" r:id="rId5"/>
    <p:sldId id="974" r:id="rId6"/>
    <p:sldId id="1790" r:id="rId7"/>
    <p:sldId id="1791" r:id="rId8"/>
    <p:sldId id="1792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245" y="-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pf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trinket.io/python/0fd59392c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trinket.io/python/d5c56a529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trinket.io/python/93ede6cc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0229" y="364573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pf-12. </a:t>
            </a:r>
            <a:r>
              <a:rPr lang="ja-JP" altLang="en-US" dirty="0"/>
              <a:t>辞書</a:t>
            </a:r>
          </a:p>
        </p:txBody>
      </p:sp>
      <p:sp>
        <p:nvSpPr>
          <p:cNvPr id="10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429" y="2844248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入門）</a:t>
            </a:r>
            <a:endParaRPr lang="en-US" altLang="ja-JP" dirty="0"/>
          </a:p>
          <a:p>
            <a:r>
              <a:rPr lang="en-US" altLang="ja-JP" dirty="0"/>
              <a:t>URL:</a:t>
            </a:r>
            <a:r>
              <a:rPr lang="ja-JP" altLang="en-US" dirty="0"/>
              <a:t> </a:t>
            </a:r>
            <a:r>
              <a:rPr lang="en-US" altLang="ja-JP" dirty="0">
                <a:hlinkClick r:id="rId3"/>
              </a:rPr>
              <a:t>https://www.kkaneko.jp/pro/pf/index.html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1</a:t>
            </a:fld>
            <a:endParaRPr lang="ja-JP" altLang="en-US" noProof="0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B49C8-006C-4B4F-BAA6-A110D97F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辞書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CC6FD7-D16A-43DC-A973-6DFD77DA9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96" y="990600"/>
            <a:ext cx="8461208" cy="5589840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辞書</a:t>
            </a:r>
            <a:r>
              <a:rPr lang="ja-JP" altLang="en-US" sz="2800" dirty="0">
                <a:latin typeface="Arial" panose="020B0604020202020204" pitchFamily="34" charset="0"/>
              </a:rPr>
              <a:t>は，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キー</a:t>
            </a:r>
            <a:r>
              <a:rPr lang="ja-JP" altLang="en-US" sz="2800" dirty="0">
                <a:latin typeface="Arial" panose="020B0604020202020204" pitchFamily="34" charset="0"/>
              </a:rPr>
              <a:t>と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値（バリュー）</a:t>
            </a:r>
            <a:r>
              <a:rPr lang="ja-JP" altLang="en-US" sz="2800" dirty="0">
                <a:latin typeface="Arial" panose="020B0604020202020204" pitchFamily="34" charset="0"/>
              </a:rPr>
              <a:t>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ペア</a:t>
            </a:r>
            <a:r>
              <a:rPr lang="ja-JP" altLang="en-US" sz="2800" dirty="0">
                <a:latin typeface="Arial" panose="020B0604020202020204" pitchFamily="34" charset="0"/>
              </a:rPr>
              <a:t>の</a:t>
            </a:r>
            <a:r>
              <a:rPr lang="ja-JP" altLang="en-US" sz="2800" u="sng" dirty="0">
                <a:solidFill>
                  <a:srgbClr val="C00000"/>
                </a:solidFill>
                <a:latin typeface="Arial" panose="020B0604020202020204" pitchFamily="34" charset="0"/>
              </a:rPr>
              <a:t>集まり</a:t>
            </a:r>
            <a:endParaRPr lang="en-US" altLang="ja-JP" u="sng" dirty="0">
              <a:solidFill>
                <a:srgbClr val="C00000"/>
              </a:solidFill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辞書</a:t>
            </a:r>
            <a:r>
              <a:rPr lang="ja-JP" altLang="en-US" sz="2800" dirty="0">
                <a:latin typeface="Arial" panose="020B0604020202020204" pitchFamily="34" charset="0"/>
              </a:rPr>
              <a:t>に，</a:t>
            </a:r>
            <a:r>
              <a:rPr lang="ja-JP" altLang="en-US" sz="2800" b="1" dirty="0">
                <a:latin typeface="Arial" panose="020B0604020202020204" pitchFamily="34" charset="0"/>
              </a:rPr>
              <a:t>同じ値</a:t>
            </a:r>
            <a:r>
              <a:rPr lang="ja-JP" altLang="en-US" sz="2800" dirty="0">
                <a:latin typeface="Arial" panose="020B0604020202020204" pitchFamily="34" charset="0"/>
              </a:rPr>
              <a:t>の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キー</a:t>
            </a:r>
            <a:r>
              <a:rPr lang="ja-JP" altLang="en-US" sz="2800" dirty="0">
                <a:latin typeface="Arial" panose="020B0604020202020204" pitchFamily="34" charset="0"/>
              </a:rPr>
              <a:t>は</a:t>
            </a:r>
            <a:r>
              <a:rPr lang="en-US" altLang="ja-JP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回以上登場しない</a:t>
            </a:r>
          </a:p>
          <a:p>
            <a:endParaRPr lang="ja-JP" altLang="en-US" dirty="0">
              <a:latin typeface="メイリオ" panose="020B0604030504040204" pitchFamily="50" charset="-128"/>
            </a:endParaRPr>
          </a:p>
          <a:p>
            <a:endParaRPr lang="en-US" altLang="ja-JP" dirty="0"/>
          </a:p>
          <a:p>
            <a:endParaRPr lang="en-US" altLang="ja-JP" b="1" dirty="0"/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608854-A85E-4B52-B23D-3510386E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6E91378-AF7C-8CB8-2E0F-E5F5A7A15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970" y="3772235"/>
            <a:ext cx="1841734" cy="176691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6F874F5-9743-B3A0-4DA1-808C8EC8C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488" y="3772235"/>
            <a:ext cx="1441497" cy="182689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A07FFCE-6B19-306A-3603-39554D9D7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4768" y="3772235"/>
            <a:ext cx="1441497" cy="1846127"/>
          </a:xfrm>
          <a:prstGeom prst="rect">
            <a:avLst/>
          </a:prstGeom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5AFAFDE9-D858-7981-908C-6AAEFF0263EE}"/>
              </a:ext>
            </a:extLst>
          </p:cNvPr>
          <p:cNvSpPr/>
          <p:nvPr/>
        </p:nvSpPr>
        <p:spPr>
          <a:xfrm rot="16200000">
            <a:off x="2726959" y="4493948"/>
            <a:ext cx="406274" cy="3834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F9DF05FC-67B0-EC27-2F40-CAB7AF85BCD3}"/>
              </a:ext>
            </a:extLst>
          </p:cNvPr>
          <p:cNvSpPr/>
          <p:nvPr/>
        </p:nvSpPr>
        <p:spPr>
          <a:xfrm rot="16200000">
            <a:off x="5437240" y="4503563"/>
            <a:ext cx="406274" cy="3834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953AA9-EB54-52E3-9255-82B36CD4175A}"/>
              </a:ext>
            </a:extLst>
          </p:cNvPr>
          <p:cNvSpPr txBox="1"/>
          <p:nvPr/>
        </p:nvSpPr>
        <p:spPr>
          <a:xfrm>
            <a:off x="1723824" y="3300397"/>
            <a:ext cx="3095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/>
              <a:t>4, "Orange"</a:t>
            </a:r>
            <a:r>
              <a:rPr kumimoji="1" lang="en-US" altLang="ja-JP" sz="2800" dirty="0"/>
              <a:t> </a:t>
            </a:r>
            <a:r>
              <a:rPr kumimoji="1" lang="ja-JP" altLang="en-US" sz="2800" dirty="0"/>
              <a:t>の削除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A6A865B-3FD0-9A14-697F-4C36A0B96ACE}"/>
              </a:ext>
            </a:extLst>
          </p:cNvPr>
          <p:cNvSpPr txBox="1"/>
          <p:nvPr/>
        </p:nvSpPr>
        <p:spPr>
          <a:xfrm>
            <a:off x="5072501" y="3271098"/>
            <a:ext cx="3873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/>
              <a:t>3 </a:t>
            </a:r>
            <a:r>
              <a:rPr kumimoji="1" lang="ja-JP" altLang="en-US" sz="2800" b="1" dirty="0"/>
              <a:t>を</a:t>
            </a:r>
            <a:r>
              <a:rPr kumimoji="1" lang="en-US" altLang="ja-JP" sz="2800" b="1" dirty="0"/>
              <a:t> "Black"</a:t>
            </a:r>
            <a:r>
              <a:rPr kumimoji="1" lang="en-US" altLang="ja-JP" sz="2800" dirty="0"/>
              <a:t> </a:t>
            </a:r>
            <a:r>
              <a:rPr kumimoji="1" lang="ja-JP" altLang="en-US" sz="2800" dirty="0"/>
              <a:t>に置き換え</a:t>
            </a:r>
          </a:p>
        </p:txBody>
      </p:sp>
    </p:spTree>
    <p:extLst>
      <p:ext uri="{BB962C8B-B14F-4D97-AF65-F5344CB8AC3E}">
        <p14:creationId xmlns:p14="http://schemas.microsoft.com/office/powerpoint/2010/main" val="107307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C619DDFA-4BDB-1633-CEF0-6F05C99EE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7" y="1206234"/>
            <a:ext cx="9009485" cy="213987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辞書のプログラム例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4F4C1BA-850D-4C1D-A6A5-B9DF589E6C0B}"/>
              </a:ext>
            </a:extLst>
          </p:cNvPr>
          <p:cNvSpPr/>
          <p:nvPr/>
        </p:nvSpPr>
        <p:spPr>
          <a:xfrm>
            <a:off x="925884" y="1206234"/>
            <a:ext cx="8078416" cy="6662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A2888C-0EF6-4AB6-9E06-996A5EBC251F}"/>
              </a:ext>
            </a:extLst>
          </p:cNvPr>
          <p:cNvSpPr txBox="1"/>
          <p:nvPr/>
        </p:nvSpPr>
        <p:spPr>
          <a:xfrm>
            <a:off x="6177185" y="314958"/>
            <a:ext cx="141577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辞書の</a:t>
            </a:r>
            <a:endParaRPr kumimoji="1"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組み立て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EE20FE-83FF-413B-97C1-49DB24E5B988}"/>
              </a:ext>
            </a:extLst>
          </p:cNvPr>
          <p:cNvSpPr/>
          <p:nvPr/>
        </p:nvSpPr>
        <p:spPr>
          <a:xfrm>
            <a:off x="887593" y="1872465"/>
            <a:ext cx="3109313" cy="13659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304247-E43B-4B2A-9E80-3C8CEE580C8F}"/>
              </a:ext>
            </a:extLst>
          </p:cNvPr>
          <p:cNvSpPr txBox="1"/>
          <p:nvPr/>
        </p:nvSpPr>
        <p:spPr>
          <a:xfrm>
            <a:off x="4256488" y="2436008"/>
            <a:ext cx="3098925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辞書のキー 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1, 2, 3 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のそれぞれに</a:t>
            </a:r>
            <a:endParaRPr kumimoji="1"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ついて，値（バリュー）を表示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3FF93D8-AE6A-78CD-FBD3-3B32D268F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3283" y="4156194"/>
            <a:ext cx="2630588" cy="1841411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5850E6-6D69-4F9C-3FB0-E4CE9392257A}"/>
              </a:ext>
            </a:extLst>
          </p:cNvPr>
          <p:cNvSpPr txBox="1"/>
          <p:nvPr/>
        </p:nvSpPr>
        <p:spPr>
          <a:xfrm>
            <a:off x="3003550" y="490855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実行結果</a:t>
            </a:r>
          </a:p>
        </p:txBody>
      </p:sp>
    </p:spTree>
    <p:extLst>
      <p:ext uri="{BB962C8B-B14F-4D97-AF65-F5344CB8AC3E}">
        <p14:creationId xmlns:p14="http://schemas.microsoft.com/office/powerpoint/2010/main" val="42830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8A90F-92D6-4F03-8819-199DBCBC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trinket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CC115E-177C-4A9A-B883-1E1A7F497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962761"/>
          </a:xfrm>
        </p:spPr>
        <p:txBody>
          <a:bodyPr>
            <a:normAutofit/>
          </a:bodyPr>
          <a:lstStyle/>
          <a:p>
            <a:r>
              <a:rPr lang="en-US" altLang="ja-JP" sz="2400" b="1" dirty="0"/>
              <a:t>Trinket</a:t>
            </a:r>
            <a:r>
              <a:rPr lang="en-US" altLang="ja-JP" sz="2400" dirty="0"/>
              <a:t> </a:t>
            </a:r>
            <a:r>
              <a:rPr lang="ja-JP" altLang="en-US" sz="2400" dirty="0"/>
              <a:t>は</a:t>
            </a:r>
            <a:r>
              <a:rPr lang="ja-JP" altLang="en-US" sz="2400" b="1" dirty="0"/>
              <a:t>オンライン</a:t>
            </a:r>
            <a:r>
              <a:rPr lang="ja-JP" altLang="en-US" sz="2400" dirty="0"/>
              <a:t>の </a:t>
            </a:r>
            <a:r>
              <a:rPr lang="en-US" altLang="ja-JP" sz="2400" b="1" dirty="0"/>
              <a:t>Python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HTML </a:t>
            </a:r>
            <a:r>
              <a:rPr lang="ja-JP" altLang="en-US" sz="2400" dirty="0"/>
              <a:t>等の</a:t>
            </a:r>
            <a:r>
              <a:rPr lang="ja-JP" altLang="en-US" sz="2400" b="1" dirty="0"/>
              <a:t>学習サイト</a:t>
            </a:r>
            <a:endParaRPr lang="en-US" altLang="ja-JP" sz="2400" b="1" dirty="0"/>
          </a:p>
          <a:p>
            <a:r>
              <a:rPr lang="ja-JP" altLang="en-US" sz="2400" dirty="0"/>
              <a:t>有料の機能と無料の機能がある</a:t>
            </a:r>
            <a:endParaRPr lang="en-US" altLang="ja-JP" sz="2400" dirty="0"/>
          </a:p>
          <a:p>
            <a:r>
              <a:rPr lang="ja-JP" altLang="en-US" sz="2400" b="1" dirty="0"/>
              <a:t>自分が作成した </a:t>
            </a:r>
            <a:r>
              <a:rPr lang="en-US" altLang="ja-JP" sz="2400" b="1" dirty="0"/>
              <a:t>Python </a:t>
            </a:r>
            <a:r>
              <a:rPr lang="ja-JP" altLang="en-US" sz="2400" b="1" dirty="0"/>
              <a:t>プログラムを公開し、他の人に実行してもらうことが可能</a:t>
            </a:r>
            <a:r>
              <a:rPr lang="ja-JP" altLang="en-US" sz="2400" dirty="0"/>
              <a:t>（そのとき、書き替えて実行も可能）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b="1" dirty="0"/>
              <a:t>Python </a:t>
            </a:r>
            <a:r>
              <a:rPr lang="ja-JP" altLang="en-US" sz="2400" b="1" dirty="0"/>
              <a:t>の標準機能</a:t>
            </a:r>
            <a:r>
              <a:rPr lang="ja-JP" altLang="en-US" sz="2400" dirty="0"/>
              <a:t>を登載、その他、次のモジュールやパッケージがインストール済み</a:t>
            </a:r>
          </a:p>
          <a:p>
            <a:pPr marL="0" indent="0">
              <a:buNone/>
            </a:pPr>
            <a:r>
              <a:rPr lang="en-US" altLang="ja-JP" sz="2400" dirty="0"/>
              <a:t>math, </a:t>
            </a:r>
            <a:r>
              <a:rPr lang="en-US" altLang="ja-JP" sz="2400" dirty="0" err="1"/>
              <a:t>matplotlib.pyplot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numpy</a:t>
            </a:r>
            <a:r>
              <a:rPr lang="en-US" altLang="ja-JP" sz="2400" dirty="0"/>
              <a:t>, operator, processing, </a:t>
            </a:r>
            <a:r>
              <a:rPr lang="en-US" altLang="ja-JP" sz="2400" dirty="0" err="1"/>
              <a:t>pygal</a:t>
            </a:r>
            <a:r>
              <a:rPr lang="en-US" altLang="ja-JP" sz="2400" dirty="0"/>
              <a:t>, random, re, string, time, turtle, </a:t>
            </a:r>
            <a:r>
              <a:rPr lang="en-US" altLang="ja-JP" sz="2400" dirty="0" err="1"/>
              <a:t>urllib.request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15B582-13F3-4F13-B0B0-2DF09684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29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CC115E-177C-4A9A-B883-1E1A7F497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585480"/>
            <a:ext cx="8822156" cy="622353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ja-JP" sz="2400" b="1" dirty="0"/>
              <a:t>trinket</a:t>
            </a:r>
            <a:r>
              <a:rPr lang="en-US" altLang="ja-JP" sz="2400" dirty="0"/>
              <a:t> </a:t>
            </a:r>
            <a:r>
              <a:rPr lang="ja-JP" altLang="en-US" sz="2400" dirty="0"/>
              <a:t>は </a:t>
            </a:r>
            <a:r>
              <a:rPr lang="en-US" altLang="ja-JP" sz="2400" b="1" dirty="0"/>
              <a:t>Python, HTML </a:t>
            </a:r>
            <a:r>
              <a:rPr lang="ja-JP" altLang="en-US" sz="2400" b="1" dirty="0"/>
              <a:t>などのプログラムを書き実行できる</a:t>
            </a:r>
            <a:r>
              <a:rPr lang="ja-JP" altLang="en-US" sz="2400" dirty="0"/>
              <a:t>サイト</a:t>
            </a:r>
            <a:endParaRPr lang="en-US" altLang="ja-JP" sz="2400" dirty="0"/>
          </a:p>
          <a:p>
            <a:r>
              <a:rPr lang="en-US" altLang="ja-JP" sz="2400" dirty="0">
                <a:hlinkClick r:id="rId2"/>
              </a:rPr>
              <a:t>https://trinket.io/python/0fd59392c8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のように、違うプログラムには違う </a:t>
            </a:r>
            <a:r>
              <a:rPr lang="en-US" altLang="ja-JP" sz="2400" dirty="0"/>
              <a:t>URL </a:t>
            </a:r>
            <a:r>
              <a:rPr lang="ja-JP" altLang="en-US" sz="2400" dirty="0"/>
              <a:t>が割り当てられる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 dirty="0"/>
              <a:t>実行が開始しないときは、「</a:t>
            </a:r>
            <a:r>
              <a:rPr lang="ja-JP" altLang="en-US" sz="2400" b="1" dirty="0"/>
              <a:t>実行ボタン</a:t>
            </a:r>
            <a:r>
              <a:rPr lang="ja-JP" altLang="en-US" sz="2400" dirty="0"/>
              <a:t>」で</a:t>
            </a:r>
            <a:r>
              <a:rPr lang="ja-JP" altLang="en-US" sz="2400" b="1" dirty="0"/>
              <a:t>実行</a:t>
            </a:r>
            <a:endParaRPr lang="en-US" altLang="ja-JP" sz="2400" b="1" dirty="0"/>
          </a:p>
          <a:p>
            <a:r>
              <a:rPr lang="ja-JP" altLang="en-US" sz="2400" dirty="0"/>
              <a:t>ソースコードを</a:t>
            </a:r>
            <a:r>
              <a:rPr lang="ja-JP" altLang="en-US" sz="2400" b="1" dirty="0"/>
              <a:t>書き替えて再度実行</a:t>
            </a:r>
            <a:r>
              <a:rPr lang="ja-JP" altLang="en-US" sz="2400" dirty="0"/>
              <a:t>することも可能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50F07C5-FB06-0A1B-074A-B52D19376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34" y="2327545"/>
            <a:ext cx="4717189" cy="230906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158A90F-92D6-4F03-8819-199DBCBC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trinket </a:t>
            </a:r>
            <a:r>
              <a:rPr kumimoji="1" lang="ja-JP" altLang="en-US" dirty="0"/>
              <a:t>でのプログラム実行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15B582-13F3-4F13-B0B0-2DF09684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5CFE043C-DC4C-4062-B60C-FD394D4CC3EC}"/>
              </a:ext>
            </a:extLst>
          </p:cNvPr>
          <p:cNvSpPr/>
          <p:nvPr/>
        </p:nvSpPr>
        <p:spPr>
          <a:xfrm rot="5400000">
            <a:off x="2472981" y="3758073"/>
            <a:ext cx="218512" cy="24660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8854BCCF-7937-49F2-9FE6-C07FB349A19B}"/>
              </a:ext>
            </a:extLst>
          </p:cNvPr>
          <p:cNvSpPr/>
          <p:nvPr/>
        </p:nvSpPr>
        <p:spPr>
          <a:xfrm rot="5400000">
            <a:off x="4687849" y="4209624"/>
            <a:ext cx="170463" cy="16109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6BD922-CC0B-412A-9DF4-A337A36CD975}"/>
              </a:ext>
            </a:extLst>
          </p:cNvPr>
          <p:cNvSpPr txBox="1"/>
          <p:nvPr/>
        </p:nvSpPr>
        <p:spPr>
          <a:xfrm>
            <a:off x="1476153" y="5070208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ソースコードの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メイン画面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2784C6-0936-4E5D-91AB-5FF9C54086F2}"/>
              </a:ext>
            </a:extLst>
          </p:cNvPr>
          <p:cNvSpPr txBox="1"/>
          <p:nvPr/>
        </p:nvSpPr>
        <p:spPr>
          <a:xfrm>
            <a:off x="4077673" y="523385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実行結果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72B9D-D768-2700-E6C1-AE4C965CF5F4}"/>
              </a:ext>
            </a:extLst>
          </p:cNvPr>
          <p:cNvSpPr/>
          <p:nvPr/>
        </p:nvSpPr>
        <p:spPr>
          <a:xfrm>
            <a:off x="2615459" y="2840145"/>
            <a:ext cx="670867" cy="4027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23A46CF-BB57-F763-CA0A-379D4E7AEFB7}"/>
              </a:ext>
            </a:extLst>
          </p:cNvPr>
          <p:cNvSpPr txBox="1"/>
          <p:nvPr/>
        </p:nvSpPr>
        <p:spPr>
          <a:xfrm>
            <a:off x="3724509" y="2579865"/>
            <a:ext cx="2743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実行、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STOP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ボタン</a:t>
            </a:r>
          </a:p>
        </p:txBody>
      </p:sp>
    </p:spTree>
    <p:extLst>
      <p:ext uri="{BB962C8B-B14F-4D97-AF65-F5344CB8AC3E}">
        <p14:creationId xmlns:p14="http://schemas.microsoft.com/office/powerpoint/2010/main" val="2948005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ja-JP" altLang="en-US" dirty="0"/>
              <a:t>演習</a:t>
            </a:r>
            <a:br>
              <a:rPr lang="en-US" altLang="ja-JP" dirty="0"/>
            </a:br>
            <a:r>
              <a:rPr lang="ja-JP" altLang="en-US" dirty="0"/>
              <a:t>繰り返しでの変数値の変化</a:t>
            </a:r>
            <a:endParaRPr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24073" y="2027321"/>
            <a:ext cx="4939867" cy="462614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ja-JP" altLang="en-US" sz="2400" b="1" dirty="0"/>
              <a:t>ページ７～８</a:t>
            </a:r>
            <a:endParaRPr lang="en-US" altLang="ja-JP" sz="24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altLang="ja-JP" sz="2400" b="1" dirty="0"/>
              <a:t>【</a:t>
            </a:r>
            <a:r>
              <a:rPr lang="ja-JP" altLang="en-US" sz="2400" b="1" dirty="0"/>
              <a:t>トピックス</a:t>
            </a:r>
            <a:r>
              <a:rPr lang="en-US" altLang="ja-JP" sz="2400" b="1" dirty="0"/>
              <a:t>】</a:t>
            </a:r>
          </a:p>
          <a:p>
            <a:pPr lvl="1">
              <a:spcAft>
                <a:spcPts val="600"/>
              </a:spcAft>
            </a:pPr>
            <a:r>
              <a:rPr lang="en-US" altLang="ja-JP" b="1" dirty="0"/>
              <a:t>trinket </a:t>
            </a:r>
            <a:r>
              <a:rPr lang="ja-JP" altLang="en-US" b="1" dirty="0"/>
              <a:t>の利用</a:t>
            </a:r>
            <a:endParaRPr lang="en-US" altLang="ja-JP" b="1" dirty="0"/>
          </a:p>
          <a:p>
            <a:pPr lvl="1">
              <a:spcAft>
                <a:spcPts val="600"/>
              </a:spcAft>
            </a:pPr>
            <a:r>
              <a:rPr lang="ja-JP" altLang="en-US" b="1" dirty="0"/>
              <a:t>辞書</a:t>
            </a:r>
            <a:endParaRPr lang="en-US" altLang="ja-JP" b="1" dirty="0"/>
          </a:p>
          <a:p>
            <a:pPr lvl="1">
              <a:spcAft>
                <a:spcPts val="600"/>
              </a:spcAft>
            </a:pPr>
            <a:r>
              <a:rPr lang="en-US" altLang="ja-JP" b="1" dirty="0"/>
              <a:t>for </a:t>
            </a:r>
            <a:r>
              <a:rPr lang="ja-JP" altLang="en-US" b="1" dirty="0"/>
              <a:t>による繰り返し</a:t>
            </a:r>
            <a:endParaRPr lang="en-US" altLang="ja-JP" b="1" dirty="0"/>
          </a:p>
          <a:p>
            <a:pPr marL="457200" lvl="1" indent="0">
              <a:spcAft>
                <a:spcPts val="600"/>
              </a:spcAft>
              <a:buNone/>
            </a:pPr>
            <a:endParaRPr lang="en-US" altLang="ja-JP" b="1" dirty="0"/>
          </a:p>
          <a:p>
            <a:pPr lvl="1">
              <a:spcAft>
                <a:spcPts val="600"/>
              </a:spcAft>
            </a:pPr>
            <a:endParaRPr lang="en-US" altLang="ja-JP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25C89A-4CA9-463F-B084-0B2641B956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77" r="2930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011648" y="6364538"/>
            <a:ext cx="890069" cy="365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6F77370-7F48-49C1-8603-DB37AE8840E1}" type="slidenum">
              <a:rPr lang="ja-JP" altLang="en-US" sz="24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564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F9A70-3861-8057-F79F-3605FF218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65472"/>
            <a:ext cx="8461208" cy="6456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en-US" altLang="ja-JP" sz="2400" dirty="0"/>
              <a:t>trinket </a:t>
            </a:r>
            <a:r>
              <a:rPr lang="ja-JP" altLang="en-US" sz="2400" dirty="0"/>
              <a:t>の次のページを開く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https://trinket.io/python/d5c56a529f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実行結果が，次のように表示されることを確認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このプログラムは，辞書を作成し，要素にアクセスし，要素を追加する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6C1D8A-4F75-182B-75C2-E9D793C6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5F31283-85FB-1AD6-DA4E-04B9A85C7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15" y="3314914"/>
            <a:ext cx="8647290" cy="299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2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F9A70-3861-8057-F79F-3605FF218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65472"/>
            <a:ext cx="8461208" cy="6456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en-US" altLang="ja-JP" sz="2400" dirty="0"/>
              <a:t>trinket </a:t>
            </a:r>
            <a:r>
              <a:rPr lang="ja-JP" altLang="en-US" sz="2400" dirty="0"/>
              <a:t>の次のページを開く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https://trinket.io/python/93ede6cc09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実行結果が，次のように表示されることを確認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このプログラムは，辞書を作成し，辞書の各キーとそれに対応する値を順に表示する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6C1D8A-4F75-182B-75C2-E9D793C6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335A049-CDC0-8EE3-5CE8-019E8347E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44" y="3331691"/>
            <a:ext cx="8588877" cy="247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2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391</Words>
  <Application>Microsoft Office PowerPoint</Application>
  <PresentationFormat>画面に合わせる (4:3)</PresentationFormat>
  <Paragraphs>70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Office テーマ</vt:lpstr>
      <vt:lpstr>pf-12. 辞書</vt:lpstr>
      <vt:lpstr>辞書</vt:lpstr>
      <vt:lpstr>辞書のプログラム例</vt:lpstr>
      <vt:lpstr>trinket</vt:lpstr>
      <vt:lpstr>trinket でのプログラム実行</vt:lpstr>
      <vt:lpstr>演習 繰り返しでの変数値の変化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辞書</dc:title>
  <dc:creator>kaneko kunihiko</dc:creator>
  <cp:lastModifiedBy>金子　邦彦</cp:lastModifiedBy>
  <cp:revision>72</cp:revision>
  <dcterms:created xsi:type="dcterms:W3CDTF">2019-11-02T00:06:04Z</dcterms:created>
  <dcterms:modified xsi:type="dcterms:W3CDTF">2023-07-18T07:15:11Z</dcterms:modified>
</cp:coreProperties>
</file>