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947" r:id="rId2"/>
    <p:sldId id="1817" r:id="rId3"/>
    <p:sldId id="1383" r:id="rId4"/>
    <p:sldId id="973" r:id="rId5"/>
    <p:sldId id="1437" r:id="rId6"/>
    <p:sldId id="1387" r:id="rId7"/>
    <p:sldId id="1439" r:id="rId8"/>
    <p:sldId id="1440" r:id="rId9"/>
    <p:sldId id="1441" r:id="rId10"/>
    <p:sldId id="1442" r:id="rId11"/>
    <p:sldId id="1443" r:id="rId12"/>
    <p:sldId id="968" r:id="rId13"/>
    <p:sldId id="1815" r:id="rId14"/>
    <p:sldId id="974" r:id="rId15"/>
    <p:sldId id="1444" r:id="rId16"/>
    <p:sldId id="1771" r:id="rId17"/>
    <p:sldId id="1772" r:id="rId18"/>
    <p:sldId id="1773" r:id="rId19"/>
    <p:sldId id="1816" r:id="rId20"/>
    <p:sldId id="1774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281" y="1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rinket.io/python/0fd59392c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rinket.io/python/6fdf17af8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rinket.io/python/2fd4a420d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6216" y="474945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pf-10. </a:t>
            </a:r>
            <a:r>
              <a:rPr lang="ja-JP" altLang="en-US" dirty="0"/>
              <a:t>クラス定義，オブジェクト生成，メソッド，属性</a:t>
            </a:r>
          </a:p>
        </p:txBody>
      </p:sp>
      <p:sp>
        <p:nvSpPr>
          <p:cNvPr id="10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416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E3EF1-4E27-7C38-35FB-C15D0E09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Ball </a:t>
            </a:r>
            <a:r>
              <a:rPr kumimoji="1" lang="ja-JP" altLang="en-US" dirty="0"/>
              <a:t>クラスの属性アクセス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D555AD-39A6-62E0-B209-A6D5A28D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51411"/>
            <a:ext cx="8461208" cy="3244645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では，「</a:t>
            </a:r>
            <a:r>
              <a:rPr lang="ja-JP" altLang="en-US" sz="2400" b="1" dirty="0"/>
              <a:t>オブジェクト </a:t>
            </a:r>
            <a:r>
              <a:rPr lang="en-US" altLang="ja-JP" sz="2400" b="1" dirty="0"/>
              <a:t>. </a:t>
            </a:r>
            <a:r>
              <a:rPr lang="ja-JP" altLang="en-US" sz="2400" b="1" dirty="0"/>
              <a:t>属性名</a:t>
            </a:r>
            <a:r>
              <a:rPr kumimoji="1" lang="ja-JP" altLang="en-US" sz="2400" dirty="0"/>
              <a:t>」の形式で</a:t>
            </a:r>
            <a:r>
              <a:rPr lang="ja-JP" altLang="en-US" sz="2400" b="1" dirty="0"/>
              <a:t>属性にアクセス</a:t>
            </a:r>
            <a:r>
              <a:rPr kumimoji="1" lang="ja-JP" altLang="en-US" sz="2400" dirty="0"/>
              <a:t>する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kumimoji="1" lang="ja-JP" altLang="en-US" sz="2400" dirty="0"/>
              <a:t>属性値の変更は「</a:t>
            </a:r>
            <a:r>
              <a:rPr lang="ja-JP" altLang="en-US" sz="2400" b="1" dirty="0"/>
              <a:t>オブジェクト </a:t>
            </a:r>
            <a:r>
              <a:rPr lang="en-US" altLang="ja-JP" sz="2400" b="1" dirty="0"/>
              <a:t>. </a:t>
            </a:r>
            <a:r>
              <a:rPr lang="ja-JP" altLang="en-US" sz="2400" b="1" dirty="0"/>
              <a:t>属性名 </a:t>
            </a:r>
            <a:r>
              <a:rPr lang="en-US" altLang="ja-JP" sz="2400" dirty="0"/>
              <a:t>= </a:t>
            </a:r>
            <a:r>
              <a:rPr lang="ja-JP" altLang="en-US" sz="2400" dirty="0"/>
              <a:t>値や式」の形式で行う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527738-6E2A-965A-2FDC-C823E70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E5490C-08A4-CA1B-6C1C-348163CD3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78" y="773690"/>
            <a:ext cx="6999254" cy="24216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6A1E390-5C7F-E44D-AFEB-78FE1957A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76" y="4554443"/>
            <a:ext cx="6285052" cy="5367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EFD2DD-4543-4424-0625-9C689C47B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838" y="5935159"/>
            <a:ext cx="3079532" cy="8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5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E3EF1-4E27-7C38-35FB-C15D0E09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Ball </a:t>
            </a:r>
            <a:r>
              <a:rPr kumimoji="1" lang="ja-JP" altLang="en-US" dirty="0"/>
              <a:t>クラスのメソッド呼び出し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D555AD-39A6-62E0-B209-A6D5A28D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51411"/>
            <a:ext cx="8461208" cy="3244645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では，「</a:t>
            </a:r>
            <a:r>
              <a:rPr lang="ja-JP" altLang="en-US" sz="2400" b="1" dirty="0"/>
              <a:t>オブジェクト </a:t>
            </a:r>
            <a:r>
              <a:rPr lang="en-US" altLang="ja-JP" sz="2400" b="1" dirty="0"/>
              <a:t>. </a:t>
            </a:r>
            <a:r>
              <a:rPr lang="ja-JP" altLang="en-US" sz="2400" b="1" dirty="0"/>
              <a:t>メソッド名 </a:t>
            </a:r>
            <a:r>
              <a:rPr lang="en-US" altLang="ja-JP" sz="2400" b="1" dirty="0"/>
              <a:t>()</a:t>
            </a:r>
            <a:r>
              <a:rPr kumimoji="1" lang="ja-JP" altLang="en-US" sz="2400" dirty="0"/>
              <a:t>」の形式で</a:t>
            </a:r>
            <a:r>
              <a:rPr lang="ja-JP" altLang="en-US" sz="2400" b="1" dirty="0"/>
              <a:t>メソッドを呼び出す</a:t>
            </a:r>
            <a:endParaRPr lang="en-US" altLang="ja-JP" sz="2400" b="1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527738-6E2A-965A-2FDC-C823E70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E5490C-08A4-CA1B-6C1C-348163CD3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78" y="773690"/>
            <a:ext cx="6999254" cy="24216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E3F50F6-EFCC-A02F-3841-3FD691DB9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788" y="4629311"/>
            <a:ext cx="3708559" cy="4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108333" cy="1057937"/>
          </a:xfrm>
        </p:spPr>
        <p:txBody>
          <a:bodyPr>
            <a:noAutofit/>
          </a:bodyPr>
          <a:lstStyle/>
          <a:p>
            <a:r>
              <a:rPr lang="ja-JP" altLang="en-US" dirty="0"/>
              <a:t>メソッド定義内での属性アクセス，メソッド呼び出し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8A7F6E1-EFD1-4B02-ACEF-F939F2A99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45053"/>
            <a:ext cx="8461208" cy="4834366"/>
          </a:xfrm>
        </p:spPr>
        <p:txBody>
          <a:bodyPr>
            <a:noAutofit/>
          </a:bodyPr>
          <a:lstStyle/>
          <a:p>
            <a:r>
              <a:rPr lang="ja-JP" altLang="en-US" sz="2400" b="1" dirty="0"/>
              <a:t>メソッド定義内</a:t>
            </a:r>
            <a:r>
              <a:rPr lang="ja-JP" altLang="en-US" sz="2400" dirty="0"/>
              <a:t>の属性アクセスは，</a:t>
            </a: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self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. </a:t>
            </a:r>
            <a:r>
              <a:rPr lang="ja-JP" altLang="en-US" sz="2400" b="1" dirty="0"/>
              <a:t>属性名</a:t>
            </a:r>
            <a:r>
              <a:rPr kumimoji="1" lang="ja-JP" altLang="en-US" sz="2400" dirty="0"/>
              <a:t>」の形式</a:t>
            </a:r>
            <a:endParaRPr lang="en-US" altLang="ja-JP" sz="2400" dirty="0"/>
          </a:p>
          <a:p>
            <a:r>
              <a:rPr lang="ja-JP" altLang="en-US" sz="2400" b="1" dirty="0"/>
              <a:t>メソッド定義内</a:t>
            </a:r>
            <a:r>
              <a:rPr lang="ja-JP" altLang="en-US" sz="2400" dirty="0"/>
              <a:t>のメソッド呼び出しは，</a:t>
            </a: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self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. </a:t>
            </a:r>
            <a:r>
              <a:rPr lang="ja-JP" altLang="en-US" sz="2400" b="1" dirty="0"/>
              <a:t>メソッド名 </a:t>
            </a:r>
            <a:r>
              <a:rPr lang="en-US" altLang="ja-JP" sz="2400" b="1" dirty="0"/>
              <a:t>() </a:t>
            </a:r>
            <a:r>
              <a:rPr kumimoji="1" lang="ja-JP" altLang="en-US" sz="2400" dirty="0"/>
              <a:t>」の形式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7294383" y="958918"/>
            <a:ext cx="4285803" cy="64349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b="1" dirty="0">
              <a:latin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619C88-8238-6B55-389B-CFE33968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5" y="3488571"/>
            <a:ext cx="8893387" cy="307698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335CE1-5498-6C60-2B23-085A1483D5F1}"/>
              </a:ext>
            </a:extLst>
          </p:cNvPr>
          <p:cNvSpPr/>
          <p:nvPr/>
        </p:nvSpPr>
        <p:spPr>
          <a:xfrm>
            <a:off x="1565753" y="4327742"/>
            <a:ext cx="1240077" cy="31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B53E86-E226-3493-BFED-048FBD067A0F}"/>
              </a:ext>
            </a:extLst>
          </p:cNvPr>
          <p:cNvSpPr/>
          <p:nvPr/>
        </p:nvSpPr>
        <p:spPr>
          <a:xfrm>
            <a:off x="1569389" y="4696180"/>
            <a:ext cx="1240077" cy="31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F779650-D559-62EA-AD84-1EA0D1EFC693}"/>
              </a:ext>
            </a:extLst>
          </p:cNvPr>
          <p:cNvSpPr/>
          <p:nvPr/>
        </p:nvSpPr>
        <p:spPr>
          <a:xfrm>
            <a:off x="1565753" y="5060513"/>
            <a:ext cx="1240077" cy="31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663930E-762B-9A4A-2D65-7EAEAC1DD9C7}"/>
              </a:ext>
            </a:extLst>
          </p:cNvPr>
          <p:cNvSpPr/>
          <p:nvPr/>
        </p:nvSpPr>
        <p:spPr>
          <a:xfrm>
            <a:off x="1565753" y="5426478"/>
            <a:ext cx="1908967" cy="31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479232E-CFB2-C811-F074-E7A24F835CD6}"/>
              </a:ext>
            </a:extLst>
          </p:cNvPr>
          <p:cNvSpPr/>
          <p:nvPr/>
        </p:nvSpPr>
        <p:spPr>
          <a:xfrm>
            <a:off x="2674356" y="6199775"/>
            <a:ext cx="1124830" cy="325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E58C655-30EC-3711-5AC2-B921B4258FD8}"/>
              </a:ext>
            </a:extLst>
          </p:cNvPr>
          <p:cNvSpPr/>
          <p:nvPr/>
        </p:nvSpPr>
        <p:spPr>
          <a:xfrm>
            <a:off x="4087938" y="6193631"/>
            <a:ext cx="1124830" cy="325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A69C1FF-9811-6DCA-FBB0-C44EDECFB10B}"/>
              </a:ext>
            </a:extLst>
          </p:cNvPr>
          <p:cNvSpPr/>
          <p:nvPr/>
        </p:nvSpPr>
        <p:spPr>
          <a:xfrm>
            <a:off x="5501520" y="6187487"/>
            <a:ext cx="1124830" cy="325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1943E5C-45F0-7A71-5119-FE0D5D9B3397}"/>
              </a:ext>
            </a:extLst>
          </p:cNvPr>
          <p:cNvSpPr/>
          <p:nvPr/>
        </p:nvSpPr>
        <p:spPr>
          <a:xfrm>
            <a:off x="6915101" y="6181343"/>
            <a:ext cx="1867951" cy="325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63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62761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オンライン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Python</a:t>
            </a:r>
            <a:r>
              <a:rPr lang="ja-JP" altLang="en-US" sz="2400" b="1" dirty="0"/>
              <a:t>、</a:t>
            </a:r>
            <a:r>
              <a:rPr lang="en-US" altLang="ja-JP" sz="2400" b="1" dirty="0"/>
              <a:t>HTML </a:t>
            </a:r>
            <a:r>
              <a:rPr lang="ja-JP" altLang="en-US" sz="2400" dirty="0"/>
              <a:t>等の</a:t>
            </a:r>
            <a:r>
              <a:rPr lang="ja-JP" altLang="en-US" sz="2400" b="1" dirty="0"/>
              <a:t>学習サイト</a:t>
            </a:r>
            <a:endParaRPr lang="en-US" altLang="ja-JP" sz="2400" b="1" dirty="0"/>
          </a:p>
          <a:p>
            <a:r>
              <a:rPr lang="ja-JP" altLang="en-US" sz="2400" dirty="0"/>
              <a:t>有料の機能と無料の機能がある</a:t>
            </a:r>
            <a:endParaRPr lang="en-US" altLang="ja-JP" sz="2400" dirty="0"/>
          </a:p>
          <a:p>
            <a:r>
              <a:rPr lang="ja-JP" altLang="en-US" sz="2400" b="1" dirty="0"/>
              <a:t>自分が作成した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プログラムを公開し、他の人に実行してもらうことが可能</a:t>
            </a:r>
            <a:r>
              <a:rPr lang="ja-JP" altLang="en-US" sz="2400" dirty="0"/>
              <a:t>（そのとき、書き替えて実行も可能）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/>
              <a:t>Python </a:t>
            </a:r>
            <a:r>
              <a:rPr lang="ja-JP" altLang="en-US" sz="2400" b="1" dirty="0"/>
              <a:t>の標準機能</a:t>
            </a:r>
            <a:r>
              <a:rPr lang="ja-JP" altLang="en-US" sz="2400" dirty="0"/>
              <a:t>を登載、その他、次のモジュールやパッケージがインストール済み</a:t>
            </a:r>
          </a:p>
          <a:p>
            <a:pPr marL="0" indent="0">
              <a:buNone/>
            </a:pPr>
            <a:r>
              <a:rPr lang="en-US" altLang="ja-JP" sz="2400" dirty="0"/>
              <a:t>math, </a:t>
            </a:r>
            <a:r>
              <a:rPr lang="en-US" altLang="ja-JP" sz="2400" dirty="0" err="1"/>
              <a:t>matplotlib.pyplot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, operator, processing, </a:t>
            </a:r>
            <a:r>
              <a:rPr lang="en-US" altLang="ja-JP" sz="2400" dirty="0" err="1"/>
              <a:t>pygal</a:t>
            </a:r>
            <a:r>
              <a:rPr lang="en-US" altLang="ja-JP" sz="2400" dirty="0"/>
              <a:t>, random, re, string, time, turtle, </a:t>
            </a:r>
            <a:r>
              <a:rPr lang="en-US" altLang="ja-JP" sz="2400" dirty="0" err="1"/>
              <a:t>urllib.request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29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trinket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Python, HTML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</a:t>
            </a:r>
            <a:endParaRPr lang="en-US" altLang="ja-JP" sz="2400" dirty="0"/>
          </a:p>
          <a:p>
            <a:r>
              <a:rPr lang="en-US" altLang="ja-JP" sz="2400" dirty="0">
                <a:hlinkClick r:id="rId2"/>
              </a:rPr>
              <a:t>https://trinket.io/python/0fd59392c8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のように、違うプログラムには違う </a:t>
            </a:r>
            <a:r>
              <a:rPr lang="en-US" altLang="ja-JP" sz="2400" dirty="0"/>
              <a:t>URL </a:t>
            </a:r>
            <a:r>
              <a:rPr lang="ja-JP" altLang="en-US" sz="2400" dirty="0"/>
              <a:t>が割り当てられる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実行が開始しないときは、「</a:t>
            </a:r>
            <a:r>
              <a:rPr lang="ja-JP" altLang="en-US" sz="2400" b="1" dirty="0"/>
              <a:t>実行ボタン</a:t>
            </a:r>
            <a:r>
              <a:rPr lang="ja-JP" altLang="en-US" sz="2400" dirty="0"/>
              <a:t>」で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r>
              <a:rPr lang="ja-JP" altLang="en-US" sz="2400" dirty="0"/>
              <a:t>ソースコードを</a:t>
            </a:r>
            <a:r>
              <a:rPr lang="ja-JP" altLang="en-US" sz="2400" b="1" dirty="0"/>
              <a:t>書き替えて再度実行</a:t>
            </a:r>
            <a:r>
              <a:rPr lang="ja-JP" altLang="en-US" sz="2400" dirty="0"/>
              <a:t>することも可能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4" y="2327545"/>
            <a:ext cx="4717189" cy="2309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trinket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5CFE043C-DC4C-4062-B60C-FD394D4CC3EC}"/>
              </a:ext>
            </a:extLst>
          </p:cNvPr>
          <p:cNvSpPr/>
          <p:nvPr/>
        </p:nvSpPr>
        <p:spPr>
          <a:xfrm rot="5400000">
            <a:off x="2472981" y="3758073"/>
            <a:ext cx="218512" cy="24660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854BCCF-7937-49F2-9FE6-C07FB349A19B}"/>
              </a:ext>
            </a:extLst>
          </p:cNvPr>
          <p:cNvSpPr/>
          <p:nvPr/>
        </p:nvSpPr>
        <p:spPr>
          <a:xfrm rot="5400000">
            <a:off x="4687849" y="4209624"/>
            <a:ext cx="170463" cy="16109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96BD922-CC0B-412A-9DF4-A337A36CD975}"/>
              </a:ext>
            </a:extLst>
          </p:cNvPr>
          <p:cNvSpPr txBox="1"/>
          <p:nvPr/>
        </p:nvSpPr>
        <p:spPr>
          <a:xfrm>
            <a:off x="1476153" y="507020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ソースコードの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2784C6-0936-4E5D-91AB-5FF9C54086F2}"/>
              </a:ext>
            </a:extLst>
          </p:cNvPr>
          <p:cNvSpPr txBox="1"/>
          <p:nvPr/>
        </p:nvSpPr>
        <p:spPr>
          <a:xfrm>
            <a:off x="4077673" y="52338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実行結果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2615459" y="2840145"/>
            <a:ext cx="670867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3724509" y="2579865"/>
            <a:ext cx="274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STOP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</p:spTree>
    <p:extLst>
      <p:ext uri="{BB962C8B-B14F-4D97-AF65-F5344CB8AC3E}">
        <p14:creationId xmlns:p14="http://schemas.microsoft.com/office/powerpoint/2010/main" val="294800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16</a:t>
            </a:r>
            <a:r>
              <a:rPr lang="ja-JP" altLang="en-US" sz="2400" dirty="0"/>
              <a:t> 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クラス定義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class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オブジェクト生成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メソッド呼び出し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890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https://trinket.io/python/6fdf17af8f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このプログラムは，</a:t>
            </a:r>
            <a:r>
              <a:rPr lang="ja-JP" altLang="en-US" sz="2400" b="1" dirty="0"/>
              <a:t>オブジェクト </a:t>
            </a:r>
            <a:r>
              <a:rPr lang="en-US" altLang="ja-JP" sz="2400" b="1" dirty="0"/>
              <a:t>a, b </a:t>
            </a:r>
            <a:r>
              <a:rPr lang="ja-JP" altLang="en-US" sz="2400" b="1" dirty="0"/>
              <a:t>を生成</a:t>
            </a:r>
            <a:r>
              <a:rPr lang="ja-JP" altLang="en-US" sz="2400" dirty="0"/>
              <a:t>する．そして，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メソッド </a:t>
            </a:r>
            <a:r>
              <a:rPr lang="en-US" altLang="ja-JP" sz="2400" b="1" dirty="0"/>
              <a:t>printout </a:t>
            </a:r>
            <a:r>
              <a:rPr lang="ja-JP" altLang="en-US" sz="2400" b="1" dirty="0"/>
              <a:t>を呼び出し</a:t>
            </a:r>
            <a:r>
              <a:rPr lang="ja-JP" altLang="en-US" sz="2400" dirty="0"/>
              <a:t>て，属性値を表示させる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5E427D-34C2-D4BF-FC12-F3270C82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02" y="3894732"/>
            <a:ext cx="7606108" cy="27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dirty="0"/>
              <a:t>18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クラス定義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class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オブジェクト生成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属性アクセス</a:t>
            </a:r>
            <a:endParaRPr lang="en-US" altLang="ja-JP" sz="17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8107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DC2A5-6C11-7153-1E0E-0BB19D53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AF9A70-3861-8057-F79F-3605FF21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trinket </a:t>
            </a:r>
            <a:r>
              <a:rPr lang="ja-JP" altLang="en-US" sz="2400" dirty="0"/>
              <a:t>の次のページを開く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https://trinket.io/python/2fd4a420de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latin typeface="Merriweather" panose="00000500000000000000" pitchFamily="2" charset="0"/>
            </a:endParaRPr>
          </a:p>
          <a:p>
            <a:pPr marL="0" indent="0">
              <a:buNone/>
            </a:pPr>
            <a:r>
              <a:rPr lang="ja-JP" altLang="en-US" sz="2400" dirty="0"/>
              <a:t>② 実行結果が，次のように表示されることを確認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このプログラムは，</a:t>
            </a:r>
            <a:r>
              <a:rPr lang="ja-JP" altLang="en-US" sz="2400" b="1" dirty="0"/>
              <a:t>オブジェクト </a:t>
            </a:r>
            <a:r>
              <a:rPr lang="en-US" altLang="ja-JP" sz="2400" b="1" dirty="0"/>
              <a:t>a </a:t>
            </a:r>
            <a:r>
              <a:rPr lang="ja-JP" altLang="en-US" sz="2400" b="1" dirty="0"/>
              <a:t>を生成</a:t>
            </a:r>
            <a:r>
              <a:rPr lang="ja-JP" altLang="en-US" sz="2400" dirty="0"/>
              <a:t>する．そして，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属性 </a:t>
            </a:r>
            <a:r>
              <a:rPr lang="en-US" altLang="ja-JP" sz="2400" b="1" dirty="0"/>
              <a:t>x, y </a:t>
            </a:r>
            <a:r>
              <a:rPr lang="ja-JP" altLang="en-US" sz="2400" b="1" dirty="0"/>
              <a:t>にアクセス</a:t>
            </a:r>
            <a:r>
              <a:rPr lang="ja-JP" altLang="en-US" sz="2400" dirty="0"/>
              <a:t>する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6C1D8A-4F75-182B-75C2-E9D793C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B1434B-51CE-4660-11D8-96BB82E17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41" y="3912080"/>
            <a:ext cx="6317203" cy="28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2258" y="932098"/>
            <a:ext cx="6636774" cy="542425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①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ソフトウエア設計の理解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クラス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メソッド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属性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を使用することで、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プログラムは読みやすく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なり、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将来必要となる変更も行いやすく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なります。更には、これらの要素を適切に使用することで、全体的なソフトウェアアーキテクチャと設計への理解を深め、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効率的で再利用可能なコードを作成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することができます。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② 抽象化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同じ種類のオブジェクトをクラスにまとめる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という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抽象化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を行うことで、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現実世界の概念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を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プログラムに取り入れる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ことが容易になるとともに、</a:t>
            </a:r>
            <a:r>
              <a:rPr lang="ja-JP" altLang="en-US" sz="2000" b="1" dirty="0">
                <a:solidFill>
                  <a:srgbClr val="374151"/>
                </a:solidFill>
                <a:latin typeface="Söhne"/>
              </a:rPr>
              <a:t>プログラムが読みやすく再利用しやすく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なります。また、抽象化により、システム全体の柔軟性を向上させることができます。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508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2258" y="2188661"/>
            <a:ext cx="6636774" cy="416769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①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ソフトウエア設計の理解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  <a:p>
            <a:pPr marL="0" indent="0" algn="l">
              <a:buNone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② 抽象化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721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3103A5-4F2A-019B-AD3E-6D8DB4C9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3439A6-B78A-A513-CB4A-F7B50FDB2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49804"/>
          </a:xfrm>
        </p:spPr>
        <p:txBody>
          <a:bodyPr>
            <a:normAutofit fontScale="55000" lnSpcReduction="20000"/>
          </a:bodyPr>
          <a:lstStyle/>
          <a:p>
            <a:r>
              <a:rPr kumimoji="1" lang="ja-JP" altLang="en-US" sz="4400" b="1" dirty="0"/>
              <a:t>クラス</a:t>
            </a:r>
            <a:r>
              <a:rPr kumimoji="1" lang="ja-JP" altLang="en-US" sz="4400" dirty="0"/>
              <a:t>は</a:t>
            </a:r>
            <a:r>
              <a:rPr kumimoji="1" lang="ja-JP" altLang="en-US" sz="4400" b="1" dirty="0"/>
              <a:t>同じ種類のオブジェクトの集まり</a:t>
            </a:r>
          </a:p>
          <a:p>
            <a:r>
              <a:rPr kumimoji="1" lang="ja-JP" altLang="en-US" sz="4400" b="1" dirty="0"/>
              <a:t>属性</a:t>
            </a:r>
            <a:r>
              <a:rPr kumimoji="1" lang="ja-JP" altLang="en-US" sz="4400" dirty="0"/>
              <a:t>は</a:t>
            </a:r>
            <a:r>
              <a:rPr kumimoji="1" lang="ja-JP" altLang="en-US" sz="4400" b="1" dirty="0"/>
              <a:t>オブジェクトの状態</a:t>
            </a:r>
            <a:r>
              <a:rPr kumimoji="1" lang="ja-JP" altLang="en-US" sz="4400" dirty="0"/>
              <a:t>を表す</a:t>
            </a:r>
          </a:p>
          <a:p>
            <a:r>
              <a:rPr kumimoji="1" lang="ja-JP" altLang="en-US" sz="4400" b="1" dirty="0"/>
              <a:t>メソッド</a:t>
            </a:r>
            <a:r>
              <a:rPr kumimoji="1" lang="ja-JP" altLang="en-US" sz="4400" dirty="0"/>
              <a:t>は</a:t>
            </a:r>
            <a:r>
              <a:rPr kumimoji="1" lang="ja-JP" altLang="en-US" sz="4400" b="1" dirty="0"/>
              <a:t>オブジェクトに属する機能や操作</a:t>
            </a:r>
            <a:r>
              <a:rPr kumimoji="1" lang="ja-JP" altLang="en-US" sz="4400" dirty="0"/>
              <a:t>．</a:t>
            </a:r>
            <a:endParaRPr kumimoji="1" lang="en-US" altLang="ja-JP" sz="4400" dirty="0"/>
          </a:p>
          <a:p>
            <a:r>
              <a:rPr kumimoji="1" lang="ja-JP" altLang="en-US" sz="4400" dirty="0"/>
              <a:t>次の</a:t>
            </a:r>
            <a:r>
              <a:rPr kumimoji="1" lang="ja-JP" altLang="en-US" sz="4400" b="1" dirty="0"/>
              <a:t>クラス定義</a:t>
            </a:r>
            <a:r>
              <a:rPr kumimoji="1" lang="ja-JP" altLang="en-US" sz="4400" dirty="0"/>
              <a:t>により、「</a:t>
            </a:r>
            <a:r>
              <a:rPr kumimoji="1" lang="en-US" altLang="ja-JP" sz="4400" dirty="0"/>
              <a:t>Ball</a:t>
            </a:r>
            <a:r>
              <a:rPr kumimoji="1" lang="ja-JP" altLang="en-US" sz="4400" dirty="0"/>
              <a:t>」クラスの</a:t>
            </a:r>
            <a:r>
              <a:rPr kumimoji="1" lang="ja-JP" altLang="en-US" sz="4400" b="1" dirty="0"/>
              <a:t>オブジェクトの生成</a:t>
            </a:r>
            <a:r>
              <a:rPr kumimoji="1" lang="ja-JP" altLang="en-US" sz="4400" dirty="0"/>
              <a:t>、「</a:t>
            </a:r>
            <a:r>
              <a:rPr kumimoji="1" lang="en-US" altLang="ja-JP" sz="4400" dirty="0"/>
              <a:t>color</a:t>
            </a:r>
            <a:r>
              <a:rPr kumimoji="1" lang="ja-JP" altLang="en-US" sz="4400" dirty="0"/>
              <a:t>」や「</a:t>
            </a:r>
            <a:r>
              <a:rPr kumimoji="1" lang="en-US" altLang="ja-JP" sz="4400" dirty="0"/>
              <a:t>x</a:t>
            </a:r>
            <a:r>
              <a:rPr kumimoji="1" lang="ja-JP" altLang="en-US" sz="4400" dirty="0"/>
              <a:t>」などの</a:t>
            </a:r>
            <a:r>
              <a:rPr kumimoji="1" lang="ja-JP" altLang="en-US" sz="4400" b="1" dirty="0"/>
              <a:t>属性アクセス</a:t>
            </a:r>
            <a:r>
              <a:rPr kumimoji="1" lang="ja-JP" altLang="en-US" sz="4400" dirty="0"/>
              <a:t>、情報を表示する「</a:t>
            </a:r>
            <a:r>
              <a:rPr kumimoji="1" lang="en-US" altLang="ja-JP" sz="4400" dirty="0"/>
              <a:t>printout</a:t>
            </a:r>
            <a:r>
              <a:rPr kumimoji="1" lang="ja-JP" altLang="en-US" sz="4400" dirty="0"/>
              <a:t>」</a:t>
            </a:r>
            <a:r>
              <a:rPr kumimoji="1" lang="ja-JP" altLang="en-US" sz="4400" b="1" dirty="0"/>
              <a:t>メソッドへのアクセス</a:t>
            </a:r>
            <a:r>
              <a:rPr kumimoji="1" lang="ja-JP" altLang="en-US" sz="4400" dirty="0"/>
              <a:t>ができるようになる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/>
              <a:t>class Ball: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/>
              <a:t>    def __</a:t>
            </a:r>
            <a:r>
              <a:rPr kumimoji="1" lang="en-US" altLang="ja-JP" sz="4400" dirty="0" err="1"/>
              <a:t>init</a:t>
            </a:r>
            <a:r>
              <a:rPr kumimoji="1" lang="en-US" altLang="ja-JP" sz="4400" dirty="0"/>
              <a:t>__(self, x, y, r, color):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/>
              <a:t>        </a:t>
            </a:r>
            <a:r>
              <a:rPr kumimoji="1" lang="en-US" altLang="ja-JP" sz="4400" dirty="0" err="1"/>
              <a:t>self.x</a:t>
            </a:r>
            <a:r>
              <a:rPr kumimoji="1" lang="en-US" altLang="ja-JP" sz="4400" dirty="0"/>
              <a:t> = x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/>
              <a:t>        </a:t>
            </a:r>
            <a:r>
              <a:rPr kumimoji="1" lang="en-US" altLang="ja-JP" sz="4400" dirty="0" err="1"/>
              <a:t>self.y</a:t>
            </a:r>
            <a:r>
              <a:rPr kumimoji="1" lang="en-US" altLang="ja-JP" sz="4400" dirty="0"/>
              <a:t> = y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/>
              <a:t>        </a:t>
            </a:r>
            <a:r>
              <a:rPr kumimoji="1" lang="en-US" altLang="ja-JP" sz="4400" dirty="0" err="1"/>
              <a:t>self.r</a:t>
            </a:r>
            <a:r>
              <a:rPr kumimoji="1" lang="en-US" altLang="ja-JP" sz="4400" dirty="0"/>
              <a:t> = 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/>
              <a:t>        </a:t>
            </a:r>
            <a:r>
              <a:rPr kumimoji="1" lang="en-US" altLang="ja-JP" sz="4400" dirty="0" err="1"/>
              <a:t>self.color</a:t>
            </a:r>
            <a:r>
              <a:rPr kumimoji="1" lang="en-US" altLang="ja-JP" sz="4400" dirty="0"/>
              <a:t> = color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/>
              <a:t>    def printout(self):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/>
              <a:t>        print(</a:t>
            </a:r>
            <a:r>
              <a:rPr kumimoji="1" lang="en-US" altLang="ja-JP" sz="4400" dirty="0" err="1"/>
              <a:t>self.x</a:t>
            </a:r>
            <a:r>
              <a:rPr kumimoji="1" lang="en-US" altLang="ja-JP" sz="4400" dirty="0"/>
              <a:t>, </a:t>
            </a:r>
            <a:r>
              <a:rPr kumimoji="1" lang="en-US" altLang="ja-JP" sz="4400" dirty="0" err="1"/>
              <a:t>self.y</a:t>
            </a:r>
            <a:r>
              <a:rPr kumimoji="1" lang="en-US" altLang="ja-JP" sz="4400" dirty="0"/>
              <a:t>, </a:t>
            </a:r>
            <a:r>
              <a:rPr kumimoji="1" lang="en-US" altLang="ja-JP" sz="4400" dirty="0" err="1"/>
              <a:t>self.r</a:t>
            </a:r>
            <a:r>
              <a:rPr kumimoji="1" lang="en-US" altLang="ja-JP" sz="4400" dirty="0"/>
              <a:t>, </a:t>
            </a:r>
            <a:r>
              <a:rPr kumimoji="1" lang="en-US" altLang="ja-JP" sz="4400" dirty="0" err="1"/>
              <a:t>self.color</a:t>
            </a:r>
            <a:r>
              <a:rPr kumimoji="1" lang="en-US" altLang="ja-JP" sz="4400" dirty="0"/>
              <a:t>)</a:t>
            </a:r>
          </a:p>
          <a:p>
            <a:r>
              <a:rPr kumimoji="1" lang="ja-JP" altLang="en-US" sz="4400" dirty="0"/>
              <a:t>次のプログラムに</a:t>
            </a:r>
            <a:r>
              <a:rPr kumimoji="1" lang="ja-JP" altLang="en-US" sz="4400" b="1" dirty="0"/>
              <a:t>より </a:t>
            </a:r>
            <a:r>
              <a:rPr kumimoji="1" lang="en-US" altLang="ja-JP" sz="4400" b="1" dirty="0"/>
              <a:t>x = 8, y = 10, r = 1, color = "blue" </a:t>
            </a:r>
            <a:r>
              <a:rPr kumimoji="1" lang="ja-JP" altLang="en-US" sz="4400" b="1" dirty="0"/>
              <a:t>のボールが生成</a:t>
            </a:r>
            <a:r>
              <a:rPr kumimoji="1" lang="ja-JP" altLang="en-US" sz="4400" dirty="0"/>
              <a:t>され，</a:t>
            </a:r>
            <a:r>
              <a:rPr kumimoji="1" lang="ja-JP" altLang="en-US" sz="4400" b="1" dirty="0"/>
              <a:t>表示</a:t>
            </a:r>
            <a:r>
              <a:rPr kumimoji="1" lang="ja-JP" altLang="en-US" sz="4400" dirty="0"/>
              <a:t>が行われる</a:t>
            </a:r>
            <a:endParaRPr kumimoji="1" lang="en-US" altLang="ja-JP" sz="4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/>
              <a:t>a = Ball(8, 10, 1, "blue")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4400" dirty="0" err="1"/>
              <a:t>a.printout</a:t>
            </a:r>
            <a:r>
              <a:rPr kumimoji="1" lang="en-US" altLang="ja-JP" sz="4400" dirty="0"/>
              <a:t>()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74513A-A4AF-3EFC-4AB8-72633945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55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6012124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</a:t>
            </a:r>
            <a:r>
              <a:rPr lang="ja-JP" altLang="en-US" sz="2400" dirty="0"/>
              <a:t>機能</a:t>
            </a:r>
            <a:r>
              <a:rPr kumimoji="1" lang="ja-JP" altLang="en-US" sz="2400" dirty="0"/>
              <a:t>や操作．オブジェクトがもつ能力に相当する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引数：メソッド</a:t>
            </a:r>
            <a:r>
              <a:rPr lang="ja-JP" altLang="en-US" sz="2400" dirty="0"/>
              <a:t>が行う操作の詳細に関する情報，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呼び出しのときに、引数を指定できる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25F51B-B9CF-DE61-0BBA-C886F9D514AF}"/>
              </a:ext>
            </a:extLst>
          </p:cNvPr>
          <p:cNvSpPr/>
          <p:nvPr/>
        </p:nvSpPr>
        <p:spPr>
          <a:xfrm>
            <a:off x="155710" y="1816686"/>
            <a:ext cx="8697685" cy="113051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hero.moveDown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()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　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hero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		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オブジェクト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　　　　　　　　　　　　  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moveDown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() 	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メソッド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		                                            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間を「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.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」で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区切って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197050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クラスとオブジェクト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人間だが，学生ではない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45065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B9EB7-C029-26A6-664A-AFB1B2EE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同じクラスの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つのオブジェクト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8391F4-C1B2-D412-2439-C970674C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8F9E0AE-A3A0-480E-17F3-3967119AD165}"/>
              </a:ext>
            </a:extLst>
          </p:cNvPr>
          <p:cNvSpPr/>
          <p:nvPr/>
        </p:nvSpPr>
        <p:spPr>
          <a:xfrm>
            <a:off x="149679" y="722571"/>
            <a:ext cx="3987011" cy="59066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9AB5426-BEDC-CFDC-FC26-9F9B94FFD772}"/>
              </a:ext>
            </a:extLst>
          </p:cNvPr>
          <p:cNvSpPr/>
          <p:nvPr/>
        </p:nvSpPr>
        <p:spPr>
          <a:xfrm>
            <a:off x="1286561" y="4321032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A2549B-879A-22C8-FF97-2135C62E12D0}"/>
              </a:ext>
            </a:extLst>
          </p:cNvPr>
          <p:cNvSpPr txBox="1"/>
          <p:nvPr/>
        </p:nvSpPr>
        <p:spPr>
          <a:xfrm>
            <a:off x="701234" y="5636643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4A2976C3-7A66-017F-5390-FB42C702A988}"/>
              </a:ext>
            </a:extLst>
          </p:cNvPr>
          <p:cNvSpPr/>
          <p:nvPr/>
        </p:nvSpPr>
        <p:spPr>
          <a:xfrm>
            <a:off x="1728346" y="1582893"/>
            <a:ext cx="499747" cy="4296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B2A03A-645C-9CED-FD26-7DB62E2B551E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1F9D7D-6A5F-EE75-6C20-9035E1D17476}"/>
              </a:ext>
            </a:extLst>
          </p:cNvPr>
          <p:cNvSpPr txBox="1"/>
          <p:nvPr/>
        </p:nvSpPr>
        <p:spPr>
          <a:xfrm>
            <a:off x="1044029" y="389612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524453-923F-BB88-21ED-1DED7408EF09}"/>
              </a:ext>
            </a:extLst>
          </p:cNvPr>
          <p:cNvSpPr txBox="1"/>
          <p:nvPr/>
        </p:nvSpPr>
        <p:spPr>
          <a:xfrm>
            <a:off x="952820" y="1094133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9868E2-4264-6568-B4CA-0BA2C63B9650}"/>
              </a:ext>
            </a:extLst>
          </p:cNvPr>
          <p:cNvSpPr txBox="1"/>
          <p:nvPr/>
        </p:nvSpPr>
        <p:spPr>
          <a:xfrm>
            <a:off x="4251043" y="3433239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は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半径，場所，色などの属性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を持つことができる</a:t>
            </a:r>
            <a:endParaRPr kumimoji="1" lang="en-US" altLang="ja-JP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94592A6-7561-80C1-C294-4BA2E81298D8}"/>
              </a:ext>
            </a:extLst>
          </p:cNvPr>
          <p:cNvSpPr txBox="1"/>
          <p:nvPr/>
        </p:nvSpPr>
        <p:spPr>
          <a:xfrm>
            <a:off x="4444352" y="1167730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</p:spTree>
    <p:extLst>
      <p:ext uri="{BB962C8B-B14F-4D97-AF65-F5344CB8AC3E}">
        <p14:creationId xmlns:p14="http://schemas.microsoft.com/office/powerpoint/2010/main" val="395832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9570B07-F163-44EC-A814-7466E3E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6" y="4080237"/>
            <a:ext cx="8251200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クラス名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C00000"/>
                </a:solidFill>
              </a:rPr>
              <a:t>Ball</a:t>
            </a:r>
          </a:p>
          <a:p>
            <a:pPr marL="0" indent="0">
              <a:buNone/>
            </a:pPr>
            <a:r>
              <a:rPr lang="ja-JP" altLang="en-US" sz="2400" b="1" dirty="0"/>
              <a:t>属性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C00000"/>
                </a:solidFill>
              </a:rPr>
              <a:t>x, y, r, color</a:t>
            </a:r>
          </a:p>
          <a:p>
            <a:pPr marL="0" indent="0">
              <a:buNone/>
            </a:pPr>
            <a:r>
              <a:rPr lang="ja-JP" altLang="en-US" sz="2400" b="1" dirty="0"/>
              <a:t>メソッド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C00000"/>
                </a:solidFill>
              </a:rPr>
              <a:t>__</a:t>
            </a:r>
            <a:r>
              <a:rPr lang="en-US" altLang="ja-JP" sz="2400" dirty="0" err="1">
                <a:solidFill>
                  <a:srgbClr val="C00000"/>
                </a:solidFill>
              </a:rPr>
              <a:t>init</a:t>
            </a:r>
            <a:r>
              <a:rPr lang="en-US" altLang="ja-JP" sz="2400" dirty="0">
                <a:solidFill>
                  <a:srgbClr val="C00000"/>
                </a:solidFill>
              </a:rPr>
              <a:t>__, printout</a:t>
            </a:r>
          </a:p>
          <a:p>
            <a:pPr marL="0" indent="0">
              <a:buNone/>
            </a:pPr>
            <a:endParaRPr lang="en-US" altLang="ja-JP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オブジェクト生成の際に，メソッド </a:t>
            </a:r>
            <a:r>
              <a:rPr lang="en-US" altLang="ja-JP" sz="2400" dirty="0"/>
              <a:t>__</a:t>
            </a:r>
            <a:r>
              <a:rPr lang="en-US" altLang="ja-JP" sz="2400" dirty="0" err="1"/>
              <a:t>init</a:t>
            </a:r>
            <a:r>
              <a:rPr lang="en-US" altLang="ja-JP" sz="2400" dirty="0"/>
              <a:t>__ </a:t>
            </a:r>
            <a:r>
              <a:rPr lang="ja-JP" altLang="en-US" sz="2400" dirty="0"/>
              <a:t>が自動で実行される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>
              <a:solidFill>
                <a:srgbClr val="C0000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662AA9-C668-865B-B0FC-19875A60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1698"/>
            <a:ext cx="8893387" cy="30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9570B07-F163-44EC-A814-7466E3E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75" y="4080237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クラス名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Ball</a:t>
            </a:r>
          </a:p>
          <a:p>
            <a:pPr marL="0" indent="0">
              <a:buNone/>
            </a:pPr>
            <a:r>
              <a:rPr lang="ja-JP" altLang="en-US" b="1" dirty="0"/>
              <a:t>属性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x, y, r, color</a:t>
            </a:r>
          </a:p>
          <a:p>
            <a:pPr marL="0" indent="0">
              <a:buNone/>
            </a:pPr>
            <a:r>
              <a:rPr lang="ja-JP" altLang="en-US" b="1" dirty="0"/>
              <a:t>メソッド</a:t>
            </a:r>
            <a:r>
              <a:rPr lang="en-US" altLang="ja-JP" dirty="0"/>
              <a:t>: </a:t>
            </a:r>
            <a:r>
              <a:rPr lang="en-US" altLang="ja-JP" dirty="0">
                <a:solidFill>
                  <a:srgbClr val="C00000"/>
                </a:solidFill>
              </a:rPr>
              <a:t>__</a:t>
            </a:r>
            <a:r>
              <a:rPr lang="en-US" altLang="ja-JP" dirty="0" err="1">
                <a:solidFill>
                  <a:srgbClr val="C00000"/>
                </a:solidFill>
              </a:rPr>
              <a:t>init</a:t>
            </a:r>
            <a:r>
              <a:rPr lang="en-US" altLang="ja-JP" dirty="0">
                <a:solidFill>
                  <a:srgbClr val="C00000"/>
                </a:solidFill>
              </a:rPr>
              <a:t>__, printout</a:t>
            </a:r>
          </a:p>
          <a:p>
            <a:pPr marL="0" indent="0">
              <a:buNone/>
            </a:pPr>
            <a:r>
              <a:rPr lang="en-US" altLang="ja-JP" dirty="0"/>
              <a:t>__</a:t>
            </a:r>
            <a:r>
              <a:rPr lang="en-US" altLang="ja-JP" dirty="0" err="1"/>
              <a:t>init</a:t>
            </a:r>
            <a:r>
              <a:rPr lang="en-US" altLang="ja-JP" dirty="0"/>
              <a:t>__ </a:t>
            </a:r>
            <a:r>
              <a:rPr lang="ja-JP" altLang="en-US" dirty="0"/>
              <a:t>は，オブジェクトが生成される際に自動的に呼び出されるメソッド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662AA9-C668-865B-B0FC-19875A60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51698"/>
            <a:ext cx="8893387" cy="307698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52460C8-1A2A-56AA-4802-319A1E33C687}"/>
              </a:ext>
            </a:extLst>
          </p:cNvPr>
          <p:cNvSpPr/>
          <p:nvPr/>
        </p:nvSpPr>
        <p:spPr>
          <a:xfrm>
            <a:off x="1171072" y="707936"/>
            <a:ext cx="715723" cy="48182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0F314BD-A4E7-ECB8-C044-9C2D20EBE306}"/>
              </a:ext>
            </a:extLst>
          </p:cNvPr>
          <p:cNvSpPr/>
          <p:nvPr/>
        </p:nvSpPr>
        <p:spPr>
          <a:xfrm>
            <a:off x="857275" y="1173232"/>
            <a:ext cx="6316340" cy="187083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6839EA2-9962-BBFC-AC6A-A054A97D3568}"/>
              </a:ext>
            </a:extLst>
          </p:cNvPr>
          <p:cNvSpPr/>
          <p:nvPr/>
        </p:nvSpPr>
        <p:spPr>
          <a:xfrm>
            <a:off x="857274" y="3044067"/>
            <a:ext cx="7525343" cy="825910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7AA0D5-2A39-88BF-7CC1-E1869AFF3ED8}"/>
              </a:ext>
            </a:extLst>
          </p:cNvPr>
          <p:cNvSpPr txBox="1"/>
          <p:nvPr/>
        </p:nvSpPr>
        <p:spPr>
          <a:xfrm>
            <a:off x="2019608" y="714422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クラス名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Ball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903C08-7E54-26B0-2CED-CEDFC993BFDA}"/>
              </a:ext>
            </a:extLst>
          </p:cNvPr>
          <p:cNvSpPr txBox="1"/>
          <p:nvPr/>
        </p:nvSpPr>
        <p:spPr>
          <a:xfrm>
            <a:off x="4393763" y="1946199"/>
            <a:ext cx="258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__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init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__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E348B2-1A20-8BF6-B1B5-6A9030CFAE56}"/>
              </a:ext>
            </a:extLst>
          </p:cNvPr>
          <p:cNvSpPr txBox="1"/>
          <p:nvPr/>
        </p:nvSpPr>
        <p:spPr>
          <a:xfrm>
            <a:off x="5951193" y="3865957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printout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87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4AF2B0-F1D1-94B0-5779-AB40EB5F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クラスの利用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C8AEEA-D69D-A5F0-64EB-2DAFDC4C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51411"/>
            <a:ext cx="8461208" cy="3232845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オブジェクト生成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Ball </a:t>
            </a:r>
            <a:r>
              <a:rPr lang="ja-JP" altLang="en-US" sz="2400" b="1" dirty="0"/>
              <a:t>クラス</a:t>
            </a:r>
            <a:r>
              <a:rPr lang="ja-JP" altLang="en-US" sz="2400" dirty="0"/>
              <a:t>のオブジェクト生成</a:t>
            </a:r>
            <a:endParaRPr lang="en-US" altLang="ja-JP" sz="2400" dirty="0"/>
          </a:p>
          <a:p>
            <a:r>
              <a:rPr kumimoji="1" lang="ja-JP" altLang="en-US" sz="2400" b="1" dirty="0"/>
              <a:t>属性アクセス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属性 </a:t>
            </a:r>
            <a:r>
              <a:rPr lang="en-US" altLang="ja-JP" sz="2400" b="1" dirty="0"/>
              <a:t>x, y, r, color </a:t>
            </a:r>
            <a:r>
              <a:rPr lang="ja-JP" altLang="en-US" sz="2400" dirty="0"/>
              <a:t>の値の取得や変更</a:t>
            </a:r>
            <a:endParaRPr lang="en-US" altLang="ja-JP" sz="2400" dirty="0"/>
          </a:p>
          <a:p>
            <a:r>
              <a:rPr kumimoji="1" lang="ja-JP" altLang="en-US" sz="2400" b="1" dirty="0"/>
              <a:t>メソッド呼び出し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メソッド </a:t>
            </a:r>
            <a:r>
              <a:rPr lang="en-US" altLang="ja-JP" sz="2400" b="1" dirty="0"/>
              <a:t>printout </a:t>
            </a:r>
            <a:r>
              <a:rPr lang="ja-JP" altLang="en-US" sz="2400" dirty="0"/>
              <a:t>の呼び出し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37001A1-8847-047F-3AB9-98799B2C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C4DA97-9B9C-9780-F7C7-5009DEA01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78" y="773690"/>
            <a:ext cx="6999254" cy="24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0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7E3EF1-4E27-7C38-35FB-C15D0E09B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Ball </a:t>
            </a:r>
            <a:r>
              <a:rPr kumimoji="1" lang="ja-JP" altLang="en-US" dirty="0"/>
              <a:t>クラスのオブジェクト生成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D555AD-39A6-62E0-B209-A6D5A28DB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51411"/>
            <a:ext cx="8461208" cy="3244645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では，「</a:t>
            </a:r>
            <a:r>
              <a:rPr kumimoji="1" lang="ja-JP" altLang="en-US" sz="2400" b="1" dirty="0"/>
              <a:t>クラス名</a:t>
            </a:r>
            <a:r>
              <a:rPr kumimoji="1" lang="en-US" altLang="ja-JP" sz="2400" b="1" dirty="0"/>
              <a:t>()</a:t>
            </a:r>
            <a:r>
              <a:rPr kumimoji="1" lang="ja-JP" altLang="en-US" sz="2400" dirty="0"/>
              <a:t>」の形式で</a:t>
            </a:r>
            <a:r>
              <a:rPr kumimoji="1" lang="ja-JP" altLang="en-US" sz="2400" b="1" dirty="0"/>
              <a:t>オブジェクト生成</a:t>
            </a:r>
            <a:r>
              <a:rPr kumimoji="1" lang="ja-JP" altLang="en-US" sz="2400" dirty="0"/>
              <a:t>を行う</a:t>
            </a:r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ja-JP" altLang="en-US" sz="2400" dirty="0"/>
              <a:t>オブジェクト生成の際に，メソッド </a:t>
            </a:r>
            <a:r>
              <a:rPr lang="en-US" altLang="ja-JP" sz="2400" dirty="0"/>
              <a:t>__</a:t>
            </a:r>
            <a:r>
              <a:rPr lang="en-US" altLang="ja-JP" sz="2400" dirty="0" err="1"/>
              <a:t>init</a:t>
            </a:r>
            <a:r>
              <a:rPr lang="en-US" altLang="ja-JP" sz="2400" dirty="0"/>
              <a:t>__ </a:t>
            </a:r>
            <a:r>
              <a:rPr lang="ja-JP" altLang="en-US" sz="2400" dirty="0"/>
              <a:t>が自動で実行される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527738-6E2A-965A-2FDC-C823E70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E5490C-08A4-CA1B-6C1C-348163CD3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78" y="773690"/>
            <a:ext cx="6999254" cy="24216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F72DEBA-5C59-50EE-43FA-211F91728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43" y="4450310"/>
            <a:ext cx="4903442" cy="7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66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1092</Words>
  <Application>Microsoft Office PowerPoint</Application>
  <PresentationFormat>画面に合わせる (4:3)</PresentationFormat>
  <Paragraphs>176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Söhne</vt:lpstr>
      <vt:lpstr>メイリオ</vt:lpstr>
      <vt:lpstr>游ゴシック</vt:lpstr>
      <vt:lpstr>Arial</vt:lpstr>
      <vt:lpstr>Calibri</vt:lpstr>
      <vt:lpstr>Merriweather</vt:lpstr>
      <vt:lpstr>Office テーマ</vt:lpstr>
      <vt:lpstr>pf-10. クラス定義，オブジェクト生成，メソッド，属性</vt:lpstr>
      <vt:lpstr>PowerPoint プレゼンテーション</vt:lpstr>
      <vt:lpstr>オブジェクトとメソッド</vt:lpstr>
      <vt:lpstr>クラスとオブジェクト</vt:lpstr>
      <vt:lpstr>同じクラスの2つのオブジェクト</vt:lpstr>
      <vt:lpstr>クラス定義の例</vt:lpstr>
      <vt:lpstr>クラス定義の例</vt:lpstr>
      <vt:lpstr>クラスの利用</vt:lpstr>
      <vt:lpstr>Ball クラスのオブジェクト生成</vt:lpstr>
      <vt:lpstr>Ball クラスの属性アクセス</vt:lpstr>
      <vt:lpstr>Ball クラスのメソッド呼び出し</vt:lpstr>
      <vt:lpstr>メソッド定義内での属性アクセス，メソッド呼び出し</vt:lpstr>
      <vt:lpstr>trinket</vt:lpstr>
      <vt:lpstr>trinket でのプログラム実行</vt:lpstr>
      <vt:lpstr>演習</vt:lpstr>
      <vt:lpstr>PowerPoint プレゼンテーション</vt:lpstr>
      <vt:lpstr>演習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メソッド，クラス，コンストラクタ，継承</dc:title>
  <dc:creator>kaneko kunihiko</dc:creator>
  <cp:lastModifiedBy>金子　邦彦</cp:lastModifiedBy>
  <cp:revision>72</cp:revision>
  <dcterms:created xsi:type="dcterms:W3CDTF">2019-11-02T00:06:04Z</dcterms:created>
  <dcterms:modified xsi:type="dcterms:W3CDTF">2023-07-18T07:14:43Z</dcterms:modified>
</cp:coreProperties>
</file>