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947" r:id="rId2"/>
    <p:sldId id="1767" r:id="rId3"/>
    <p:sldId id="1773" r:id="rId4"/>
    <p:sldId id="1759" r:id="rId5"/>
    <p:sldId id="1761" r:id="rId6"/>
    <p:sldId id="1760" r:id="rId7"/>
    <p:sldId id="1763" r:id="rId8"/>
    <p:sldId id="1393" r:id="rId9"/>
    <p:sldId id="1764" r:id="rId10"/>
    <p:sldId id="1766" r:id="rId11"/>
    <p:sldId id="1769" r:id="rId12"/>
    <p:sldId id="1770" r:id="rId13"/>
    <p:sldId id="1768" r:id="rId14"/>
    <p:sldId id="1771" r:id="rId15"/>
    <p:sldId id="1772" r:id="rId16"/>
    <p:sldId id="1758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>
        <p:scale>
          <a:sx n="66" d="100"/>
          <a:sy n="66" d="100"/>
        </p:scale>
        <p:origin x="19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88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9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723-41BF-4AE9-8B92-C852E996CC89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C5FF-E236-4F71-BACD-8149C44A8981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8EE2-AFFF-4988-861C-F97E3F6594B2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456-97B6-4A29-9E69-C7BDB77BD431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97F9-09B1-4EFE-8049-F5867BC70503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pl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ab.research.google.com/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tutor.com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tutor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ja-jp/dev/products/code-vs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314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プログラム実行，</a:t>
            </a:r>
            <a:br>
              <a:rPr lang="en-US" altLang="ja-JP" dirty="0"/>
            </a:br>
            <a:r>
              <a:rPr lang="en-US" altLang="ja-JP" dirty="0"/>
              <a:t>Python </a:t>
            </a:r>
            <a:r>
              <a:rPr lang="ja-JP" altLang="en-US" dirty="0"/>
              <a:t>環境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8989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9D179-A512-FDFA-94E0-4EFC7744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開発環境活用のメリット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31C05-A2A4-A15A-60D1-E4445D73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ja-JP" altLang="en-US" sz="2400" b="1" dirty="0"/>
              <a:t>多様な開発環境の理解</a:t>
            </a:r>
            <a:r>
              <a:rPr lang="ja-JP" altLang="en-US" sz="2400" dirty="0"/>
              <a:t>：適切な環境を選択することで作業効率が向上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データ分析と視覚化</a:t>
            </a:r>
            <a:r>
              <a:rPr lang="ja-JP" altLang="en-US" sz="2400" dirty="0"/>
              <a:t>：データ視覚化と分析が容易になる</a:t>
            </a:r>
            <a:endParaRPr lang="en-US" altLang="ja-JP" sz="2400" dirty="0"/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デバッグ機能</a:t>
            </a:r>
            <a:r>
              <a:rPr lang="ja-JP" altLang="en-US" sz="2400" dirty="0"/>
              <a:t>：変数探索などのデバッグ機能は効率的なコード開発に役立つ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効率の向上</a:t>
            </a:r>
            <a:r>
              <a:rPr lang="ja-JP" altLang="en-US" sz="2400" dirty="0"/>
              <a:t>：自動補完や自動インデントなどの機能は作業効率とコーディングスキルの向上につながる</a:t>
            </a:r>
          </a:p>
          <a:p>
            <a:pPr>
              <a:buFont typeface="+mj-lt"/>
              <a:buAutoNum type="arabicPeriod"/>
            </a:pPr>
            <a:r>
              <a:rPr lang="en-US" altLang="ja-JP" sz="2400" b="1" dirty="0" err="1"/>
              <a:t>Jupyter</a:t>
            </a:r>
            <a:r>
              <a:rPr lang="ja-JP" altLang="en-US" sz="2400" b="1" dirty="0"/>
              <a:t>ノートブックの特色</a:t>
            </a:r>
            <a:r>
              <a:rPr lang="ja-JP" altLang="en-US" sz="2400" dirty="0"/>
              <a:t>：ノートブックである </a:t>
            </a:r>
            <a:r>
              <a:rPr lang="en-US" altLang="ja-JP" sz="2400" dirty="0" err="1"/>
              <a:t>Jupyter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</a:t>
            </a:r>
            <a:r>
              <a:rPr lang="en-US" altLang="ja-JP" sz="2400" dirty="0"/>
              <a:t> </a:t>
            </a:r>
            <a:r>
              <a:rPr lang="ja-JP" altLang="en-US" sz="2400" dirty="0"/>
              <a:t>はドキュメンテーションと結果の再現性に役立つ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7375B-9272-48DD-71B3-FB88F752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30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オンライン開発環境の概要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D4E52B-32AA-3885-41AE-99706D52CA1C}"/>
              </a:ext>
            </a:extLst>
          </p:cNvPr>
          <p:cNvSpPr txBox="1"/>
          <p:nvPr/>
        </p:nvSpPr>
        <p:spPr>
          <a:xfrm>
            <a:off x="4389731" y="4077988"/>
            <a:ext cx="4082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Repl.it</a:t>
            </a:r>
          </a:p>
          <a:p>
            <a:r>
              <a:rPr lang="en-US" altLang="ja-JP" sz="2000" dirty="0">
                <a:hlinkClick r:id="rId2"/>
              </a:rPr>
              <a:t>https://replit.com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編集画面でプログラムを編集し，コンソールで実行結果を確認．</a:t>
            </a:r>
            <a:r>
              <a:rPr lang="ja-JP" altLang="en-US" sz="2000" b="1" dirty="0"/>
              <a:t>グラフ表示や画像の表示</a:t>
            </a:r>
            <a:r>
              <a:rPr lang="ja-JP" altLang="en-US" sz="2000" dirty="0"/>
              <a:t>が簡単にできる．多数の言語をサポート．</a:t>
            </a:r>
            <a:endParaRPr kumimoji="1" lang="ja-JP" altLang="en-US" sz="20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698ACC6-441B-EAEA-2DCA-A1764D4B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46638"/>
            <a:ext cx="3346622" cy="46547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0EBF70D-D009-D33E-75D5-FB44B5D6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267" y="806785"/>
            <a:ext cx="4781888" cy="317528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E72309-F18E-4775-ABF5-738FC41974BA}"/>
              </a:ext>
            </a:extLst>
          </p:cNvPr>
          <p:cNvSpPr txBox="1"/>
          <p:nvPr/>
        </p:nvSpPr>
        <p:spPr>
          <a:xfrm>
            <a:off x="201529" y="5534561"/>
            <a:ext cx="408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Google </a:t>
            </a:r>
            <a:r>
              <a:rPr lang="en-US" altLang="ja-JP" sz="2000" b="1" dirty="0" err="1"/>
              <a:t>Colaboratory</a:t>
            </a:r>
            <a:endParaRPr lang="en-US" altLang="ja-JP" sz="2000" b="1" dirty="0"/>
          </a:p>
          <a:p>
            <a:r>
              <a:rPr lang="en-US" altLang="ja-JP" sz="2000" dirty="0">
                <a:hlinkClick r:id="rId5"/>
              </a:rPr>
              <a:t>https://colab.research.google.com</a:t>
            </a:r>
            <a:endParaRPr lang="en-US" altLang="ja-JP" sz="2000" dirty="0"/>
          </a:p>
          <a:p>
            <a:r>
              <a:rPr lang="ja-JP" altLang="en-US" sz="2000" dirty="0"/>
              <a:t>ノートブックの画面が開き，コードセルやテキストセルを追加可能．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517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教育向けオンライン開発環境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528F19E-A9DB-2448-3FEB-66726A71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08" y="911747"/>
            <a:ext cx="4281563" cy="40798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549728-0B02-BBAB-C58B-EC289FCBAAE9}"/>
              </a:ext>
            </a:extLst>
          </p:cNvPr>
          <p:cNvSpPr txBox="1"/>
          <p:nvPr/>
        </p:nvSpPr>
        <p:spPr>
          <a:xfrm>
            <a:off x="4525009" y="5134590"/>
            <a:ext cx="4082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Trinket</a:t>
            </a:r>
          </a:p>
          <a:p>
            <a:r>
              <a:rPr lang="en-US" altLang="ja-JP" sz="2000" dirty="0">
                <a:hlinkClick r:id="rId3"/>
              </a:rPr>
              <a:t>https://trinket.io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編集画面でプログラムを編集し，実行結果を確認．に学習目的に適している．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5717A2-1A64-1040-F60A-F482D0C33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34" y="911748"/>
            <a:ext cx="4035607" cy="29228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163C-B5BD-9ADC-0BCE-B69C32601C56}"/>
              </a:ext>
            </a:extLst>
          </p:cNvPr>
          <p:cNvSpPr txBox="1"/>
          <p:nvPr/>
        </p:nvSpPr>
        <p:spPr>
          <a:xfrm>
            <a:off x="157982" y="4075091"/>
            <a:ext cx="408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Python Tutor</a:t>
            </a:r>
          </a:p>
          <a:p>
            <a:r>
              <a:rPr lang="en-US" altLang="ja-JP" sz="2000" dirty="0">
                <a:hlinkClick r:id="rId5"/>
              </a:rPr>
              <a:t>https://pythontutor.com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編集画面でプログラムを編集し，実行結果を確認．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790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1EE383-D06A-94E4-4113-1061E333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オンライン</a:t>
            </a:r>
            <a:r>
              <a:rPr lang="ja-JP" altLang="en-US" sz="2400" dirty="0"/>
              <a:t>で</a:t>
            </a:r>
            <a:r>
              <a:rPr lang="ja-JP" altLang="en-US" sz="2400" b="1" dirty="0"/>
              <a:t>プログラミングを実行</a:t>
            </a:r>
            <a:r>
              <a:rPr lang="ja-JP" altLang="en-US" sz="2400" dirty="0"/>
              <a:t>する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/>
              <a:t>、</a:t>
            </a:r>
            <a:r>
              <a:rPr lang="en-US" altLang="ja-JP" sz="2400" dirty="0"/>
              <a:t>trinket</a:t>
            </a:r>
            <a:r>
              <a:rPr lang="ja-JP" altLang="en-US" sz="2400" dirty="0"/>
              <a:t>、</a:t>
            </a:r>
            <a:r>
              <a:rPr lang="en-US" altLang="ja-JP" sz="2400" dirty="0"/>
              <a:t>Repl.it</a:t>
            </a:r>
            <a:r>
              <a:rPr lang="ja-JP" altLang="en-US" sz="2400" dirty="0"/>
              <a:t>、</a:t>
            </a:r>
            <a:r>
              <a:rPr lang="en-US" altLang="ja-JP" sz="2400" dirty="0"/>
              <a:t>Python Tutor </a:t>
            </a:r>
            <a:r>
              <a:rPr lang="ja-JP" altLang="en-US" sz="2400" dirty="0"/>
              <a:t>など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アクセスの容易さ</a:t>
            </a:r>
            <a:r>
              <a:rPr lang="ja-JP" altLang="en-US" sz="2400" dirty="0"/>
              <a:t> インターネット接続と </a:t>
            </a:r>
            <a:r>
              <a:rPr lang="en-US" altLang="ja-JP" sz="2400" dirty="0"/>
              <a:t>Web </a:t>
            </a:r>
            <a:r>
              <a:rPr lang="ja-JP" altLang="en-US" sz="2400" dirty="0"/>
              <a:t>ブラウザを通じてすぐに利用可能で、開発環境のインストール不要．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プログラムの共有や公開の容易さ</a:t>
            </a:r>
            <a:r>
              <a:rPr lang="ja-JP" altLang="en-US" sz="2400" dirty="0"/>
              <a:t>複数の利用者による共有やプログラムの公開が容易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ビジュアルでインタラクティブな実行</a:t>
            </a:r>
            <a:r>
              <a:rPr lang="en-US" altLang="ja-JP" sz="2400" b="1" dirty="0"/>
              <a:t>:</a:t>
            </a:r>
            <a:r>
              <a:rPr lang="ja-JP" altLang="en-US" sz="2400" dirty="0"/>
              <a:t> インストール不要で，実行結果をリアルタイムでビジュアルに確認可能</a:t>
            </a:r>
            <a:endParaRPr lang="en-US" altLang="ja-JP" sz="2400" dirty="0"/>
          </a:p>
          <a:p>
            <a:pPr>
              <a:buFont typeface="+mj-lt"/>
              <a:buAutoNum type="arabicPeriod"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プログラミングを学ぶときや，プログラムの開発プロジェクトでも有用．多くの場合，</a:t>
            </a:r>
            <a:r>
              <a:rPr lang="ja-JP" altLang="en-US" sz="2400" b="1" dirty="0"/>
              <a:t>アカウントの作成やログインが必要</a:t>
            </a:r>
            <a:r>
              <a:rPr lang="ja-JP" altLang="en-US" sz="2400" dirty="0"/>
              <a:t>．</a:t>
            </a:r>
            <a:r>
              <a:rPr lang="ja-JP" altLang="en-US" sz="2400" b="1" dirty="0"/>
              <a:t>有料の利用料金</a:t>
            </a:r>
            <a:r>
              <a:rPr lang="ja-JP" altLang="en-US" sz="2400" dirty="0"/>
              <a:t>が発生する場合もある．よく確認してから利用すること．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41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F7111-036E-0655-E426-9028CCF9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オンラインの開発環境の特徴比較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830D8-AEF3-2D2A-CD58-8F45BC93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77850"/>
            <a:ext cx="8461208" cy="628015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Jupyter</a:t>
            </a:r>
            <a:r>
              <a:rPr lang="ja-JP" altLang="en-US" sz="2000" dirty="0"/>
              <a:t>ノートブックをオンラインで利用可能</a:t>
            </a:r>
            <a:endParaRPr lang="en-US" altLang="ja-JP" sz="2000" dirty="0"/>
          </a:p>
          <a:p>
            <a:pPr lvl="1"/>
            <a:r>
              <a:rPr lang="ja-JP" altLang="en-US" sz="2000" dirty="0"/>
              <a:t>グラフ表示や画像表示</a:t>
            </a:r>
            <a:endParaRPr lang="en-US" altLang="ja-JP" sz="2000" dirty="0"/>
          </a:p>
          <a:p>
            <a:pPr lvl="1"/>
            <a:r>
              <a:rPr lang="en-US" altLang="ja-JP" sz="2000" dirty="0"/>
              <a:t>AI</a:t>
            </a:r>
            <a:r>
              <a:rPr lang="ja-JP" altLang="en-US" sz="2000" dirty="0"/>
              <a:t>に関連する多くのパッケージがインストール済み</a:t>
            </a:r>
            <a:endParaRPr lang="en-US" altLang="ja-JP" sz="2000" dirty="0"/>
          </a:p>
          <a:p>
            <a:pPr lvl="1"/>
            <a:r>
              <a:rPr lang="en-US" altLang="ja-JP" sz="2000" dirty="0"/>
              <a:t>Google Drive</a:t>
            </a:r>
            <a:r>
              <a:rPr lang="ja-JP" altLang="en-US" sz="2000" dirty="0"/>
              <a:t>と統合</a:t>
            </a:r>
            <a:endParaRPr lang="en-US" altLang="ja-JP" sz="2000" dirty="0"/>
          </a:p>
          <a:p>
            <a:r>
              <a:rPr lang="en-US" altLang="ja-JP" sz="2000" dirty="0"/>
              <a:t>Repl.it</a:t>
            </a:r>
          </a:p>
          <a:p>
            <a:pPr lvl="1"/>
            <a:r>
              <a:rPr lang="ja-JP" altLang="en-US" sz="2000" dirty="0"/>
              <a:t>グラフ表示や画像表示</a:t>
            </a:r>
            <a:endParaRPr lang="en-US" altLang="ja-JP" sz="2000" dirty="0"/>
          </a:p>
          <a:p>
            <a:pPr lvl="1"/>
            <a:r>
              <a:rPr lang="ja-JP" altLang="en-US" sz="2000" dirty="0"/>
              <a:t>必要なパッケージの追加</a:t>
            </a:r>
            <a:endParaRPr lang="en-US" altLang="ja-JP" sz="2000" dirty="0"/>
          </a:p>
          <a:p>
            <a:pPr lvl="1"/>
            <a:r>
              <a:rPr lang="ja-JP" altLang="en-US" sz="2000" dirty="0"/>
              <a:t>リアルタイムの共同編集機能</a:t>
            </a:r>
            <a:endParaRPr lang="en-US" altLang="ja-JP" sz="2000" dirty="0"/>
          </a:p>
          <a:p>
            <a:r>
              <a:rPr lang="en-US" altLang="ja-JP" sz="2000" dirty="0"/>
              <a:t>Python Tutor</a:t>
            </a:r>
          </a:p>
          <a:p>
            <a:pPr lvl="1"/>
            <a:r>
              <a:rPr lang="ja-JP" altLang="en-US" sz="2000" dirty="0"/>
              <a:t>変数探索やステップ実行をビジュアルに可能で，主に学習目的である．</a:t>
            </a:r>
            <a:endParaRPr lang="en-US" altLang="ja-JP" sz="2000" dirty="0"/>
          </a:p>
          <a:p>
            <a:r>
              <a:rPr lang="en-US" altLang="ja-JP" sz="2000" dirty="0"/>
              <a:t>Trinket</a:t>
            </a:r>
          </a:p>
          <a:p>
            <a:pPr lvl="1"/>
            <a:r>
              <a:rPr lang="ja-JP" altLang="en-US" sz="2000" dirty="0"/>
              <a:t>タートルグラフィックスをサポート</a:t>
            </a:r>
            <a:endParaRPr lang="en-US" altLang="ja-JP" sz="2000" dirty="0"/>
          </a:p>
          <a:p>
            <a:pPr lvl="1"/>
            <a:r>
              <a:rPr lang="ja-JP" altLang="en-US" sz="2000" dirty="0"/>
              <a:t>作成したプログラムを他者が容易に実行可能．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B71D66-E89D-6F7B-4CAE-E2F7906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2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46F6CD-E1D9-392D-7FDF-108F83B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ステップ実行と通常実行の概要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F757D7-D2CF-F83C-5FFA-85F318AE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では，</a:t>
            </a:r>
            <a:r>
              <a:rPr kumimoji="1" lang="ja-JP" altLang="en-US" sz="2400" b="1" dirty="0"/>
              <a:t>１行ずつの実行</a:t>
            </a:r>
            <a:r>
              <a:rPr kumimoji="1" lang="ja-JP" altLang="en-US" sz="2400" dirty="0"/>
              <a:t>が行われ，そのときの変数の値の変化などを</a:t>
            </a:r>
            <a:r>
              <a:rPr kumimoji="1" lang="ja-JP" altLang="en-US" sz="2400" b="1" dirty="0"/>
              <a:t>確認</a:t>
            </a:r>
            <a:r>
              <a:rPr kumimoji="1" lang="ja-JP" altLang="en-US" sz="2400" dirty="0"/>
              <a:t>できる</a:t>
            </a:r>
            <a:r>
              <a:rPr lang="ja-JP" altLang="en-US" sz="2400" dirty="0"/>
              <a:t>．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でき、不具合が発生している箇所の特定，プログラムの学習に役立つ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するもので，プログラム実行中の変数の値の変化を確認するなどは困難。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07AFA-F781-7B79-0516-6D49E4B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3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50" y="3217759"/>
            <a:ext cx="4717189" cy="230906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000" b="1" dirty="0"/>
              <a:t>Python Tutor </a:t>
            </a:r>
            <a:r>
              <a:rPr lang="ja-JP" altLang="en-US" sz="2000" dirty="0"/>
              <a:t>は </a:t>
            </a:r>
            <a:r>
              <a:rPr lang="en-US" altLang="ja-JP" sz="2000" b="1" dirty="0"/>
              <a:t>Python </a:t>
            </a:r>
            <a:r>
              <a:rPr lang="ja-JP" altLang="en-US" sz="2000" b="1" dirty="0"/>
              <a:t>などのプログラムを書き実行できる</a:t>
            </a:r>
            <a:r>
              <a:rPr lang="ja-JP" altLang="en-US" sz="2000" dirty="0"/>
              <a:t>サイト．</a:t>
            </a:r>
            <a:r>
              <a:rPr lang="ja-JP" altLang="en-US" sz="2000" b="1" dirty="0"/>
              <a:t>ステップ実行，変数の値表示</a:t>
            </a:r>
            <a:r>
              <a:rPr lang="ja-JP" altLang="en-US" sz="2000" dirty="0"/>
              <a:t>などの機能がある．</a:t>
            </a:r>
            <a:endParaRPr lang="en-US" altLang="ja-JP" sz="2000" dirty="0"/>
          </a:p>
          <a:p>
            <a:r>
              <a:rPr lang="en-US" altLang="ja-JP" sz="2000" b="1" dirty="0"/>
              <a:t>Python Tutor</a:t>
            </a:r>
            <a:r>
              <a:rPr lang="ja-JP" altLang="en-US" sz="2000" dirty="0"/>
              <a:t>のウェブサイト： </a:t>
            </a:r>
            <a:r>
              <a:rPr lang="en-US" altLang="ja-JP" sz="2000" dirty="0">
                <a:hlinkClick r:id="rId3"/>
              </a:rPr>
              <a:t>https://www.pythontutor.com/</a:t>
            </a:r>
            <a:r>
              <a:rPr lang="ja-JP" altLang="en-US" sz="2000" dirty="0"/>
              <a:t>　で「</a:t>
            </a:r>
            <a:r>
              <a:rPr lang="en-US" altLang="ja-JP" sz="2000" dirty="0"/>
              <a:t>Python</a:t>
            </a:r>
            <a:r>
              <a:rPr lang="ja-JP" altLang="en-US" sz="2000" dirty="0"/>
              <a:t>」を選択</a:t>
            </a:r>
            <a:endParaRPr lang="en-US" altLang="ja-JP" sz="2000" dirty="0"/>
          </a:p>
          <a:p>
            <a:r>
              <a:rPr lang="ja-JP" altLang="en-US" sz="2000" dirty="0"/>
              <a:t>メイン画面でプログラムを書き，</a:t>
            </a:r>
            <a:r>
              <a:rPr lang="en-US" altLang="ja-JP" sz="2000" dirty="0"/>
              <a:t>Visualize Execution</a:t>
            </a:r>
            <a:r>
              <a:rPr lang="ja-JP" altLang="en-US" sz="2000" dirty="0"/>
              <a:t>ボタンをクリックすると実行される．通常実行は</a:t>
            </a:r>
            <a:r>
              <a:rPr lang="en-US" altLang="ja-JP" sz="2000" dirty="0"/>
              <a:t>Last</a:t>
            </a:r>
            <a:r>
              <a:rPr lang="ja-JP" altLang="en-US" sz="2000" dirty="0"/>
              <a:t>ボタン，ステップ実行は他のボタンで行う．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によるステップ実行の活用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265340" y="6334073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Visualize Execution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96B45-96AC-A9E1-F385-37DFA7762F67}"/>
              </a:ext>
            </a:extLst>
          </p:cNvPr>
          <p:cNvSpPr txBox="1"/>
          <p:nvPr/>
        </p:nvSpPr>
        <p:spPr>
          <a:xfrm>
            <a:off x="88692" y="3261315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メイン画面で、プログラムを書く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B75ABF-6D5A-A936-071C-2FBE7491C188}"/>
              </a:ext>
            </a:extLst>
          </p:cNvPr>
          <p:cNvSpPr txBox="1"/>
          <p:nvPr/>
        </p:nvSpPr>
        <p:spPr>
          <a:xfrm>
            <a:off x="4673967" y="6048419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通常実行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ステップ実行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他のボタン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003E23-9879-D622-F966-6184695F9AA7}"/>
              </a:ext>
            </a:extLst>
          </p:cNvPr>
          <p:cNvSpPr txBox="1"/>
          <p:nvPr/>
        </p:nvSpPr>
        <p:spPr>
          <a:xfrm>
            <a:off x="7331759" y="290647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変数の値を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視覚的に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BE30BB1-B8A4-D842-350C-74CA50084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163" y="3802488"/>
            <a:ext cx="1877936" cy="2302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64309" y="5790017"/>
            <a:ext cx="112327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629F1A-705B-35B4-3A31-8C3FDD2E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225" y="4058684"/>
            <a:ext cx="2948991" cy="190219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C58D5-455F-C209-0530-DFA0C6504C2D}"/>
              </a:ext>
            </a:extLst>
          </p:cNvPr>
          <p:cNvSpPr/>
          <p:nvPr/>
        </p:nvSpPr>
        <p:spPr>
          <a:xfrm>
            <a:off x="4574491" y="5387246"/>
            <a:ext cx="2713099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FE6C7-95EE-CD00-514A-EC779FDCB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035" y="4095109"/>
            <a:ext cx="1673441" cy="151406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66F8E9-96B3-DD60-A9C4-1B460EE35652}"/>
              </a:ext>
            </a:extLst>
          </p:cNvPr>
          <p:cNvSpPr/>
          <p:nvPr/>
        </p:nvSpPr>
        <p:spPr>
          <a:xfrm>
            <a:off x="5356781" y="4607011"/>
            <a:ext cx="127502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15F0D3-26DD-58BA-EBB4-1D7A85E5A913}"/>
              </a:ext>
            </a:extLst>
          </p:cNvPr>
          <p:cNvSpPr txBox="1"/>
          <p:nvPr/>
        </p:nvSpPr>
        <p:spPr>
          <a:xfrm>
            <a:off x="5058773" y="282883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戻るには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Edit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this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code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DD838-AE0F-6757-223F-DCB1B841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実行環境の概要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5413E-5625-AF9F-8960-EAA0B937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37427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Python</a:t>
            </a:r>
            <a:r>
              <a:rPr lang="ja-JP" altLang="en-US" sz="2400" b="1" dirty="0"/>
              <a:t>は複数の環境で実行可能</a:t>
            </a:r>
            <a:r>
              <a:rPr lang="ja-JP" altLang="en-US" sz="2400" dirty="0"/>
              <a:t>である．</a:t>
            </a:r>
            <a:endParaRPr lang="en-US" altLang="ja-JP" sz="2400" dirty="0"/>
          </a:p>
          <a:p>
            <a:r>
              <a:rPr lang="ja-JP" altLang="en-US" sz="2400" dirty="0"/>
              <a:t>関連ツール：</a:t>
            </a:r>
            <a:r>
              <a:rPr lang="ja-JP" altLang="en-US" sz="2400" b="1" dirty="0"/>
              <a:t>コマンドプロンプト，</a:t>
            </a:r>
            <a:r>
              <a:rPr lang="en-US" altLang="ja-JP" sz="2400" b="1" dirty="0"/>
              <a:t>Visual Studio Code</a:t>
            </a:r>
            <a:r>
              <a:rPr lang="ja-JP" altLang="en-US" sz="2400" b="1" dirty="0"/>
              <a:t>，</a:t>
            </a:r>
            <a:r>
              <a:rPr lang="en-US" altLang="ja-JP" sz="2400" b="1" dirty="0"/>
              <a:t>PyCharm</a:t>
            </a:r>
            <a:r>
              <a:rPr lang="ja-JP" altLang="en-US" sz="2400" b="1" dirty="0"/>
              <a:t>，</a:t>
            </a:r>
            <a:r>
              <a:rPr lang="en-US" altLang="ja-JP" sz="2400" b="1" dirty="0"/>
              <a:t>Spyder</a:t>
            </a:r>
            <a:r>
              <a:rPr lang="ja-JP" altLang="en-US" sz="2400" b="1" dirty="0"/>
              <a:t>，</a:t>
            </a:r>
            <a:r>
              <a:rPr lang="en-US" altLang="ja-JP" sz="2400" b="1" dirty="0" err="1"/>
              <a:t>Jupyter</a:t>
            </a:r>
            <a:r>
              <a:rPr lang="ja-JP" altLang="en-US" sz="2400" b="1" dirty="0"/>
              <a:t>ノートブック</a:t>
            </a:r>
            <a:r>
              <a:rPr lang="ja-JP" altLang="en-US" sz="2400" dirty="0"/>
              <a:t>など（それぞれ特徴がある）．</a:t>
            </a:r>
            <a:endParaRPr lang="en-US" altLang="ja-JP" sz="2400" dirty="0"/>
          </a:p>
          <a:p>
            <a:r>
              <a:rPr lang="ja-JP" altLang="en-US" sz="2400" dirty="0"/>
              <a:t>機能：</a:t>
            </a:r>
            <a:r>
              <a:rPr lang="ja-JP" altLang="en-US" sz="2400" b="1" dirty="0"/>
              <a:t>プログラム作成・編集・実行，シンタックスハイライト，自動補完，自動インデント，変数探索</a:t>
            </a:r>
            <a:r>
              <a:rPr lang="ja-JP" altLang="en-US" sz="2400" dirty="0"/>
              <a:t>など</a:t>
            </a:r>
            <a:endParaRPr lang="en-US" altLang="ja-JP" sz="2400" dirty="0"/>
          </a:p>
          <a:p>
            <a:r>
              <a:rPr lang="ja-JP" altLang="en-US" sz="2400" b="1" dirty="0"/>
              <a:t>オンライン実行環境</a:t>
            </a:r>
            <a:r>
              <a:rPr lang="ja-JP" altLang="en-US" sz="2400" dirty="0"/>
              <a:t>も選択可能：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/>
              <a:t>，</a:t>
            </a:r>
            <a:r>
              <a:rPr lang="en-US" altLang="ja-JP" sz="2400" dirty="0"/>
              <a:t>Trinket</a:t>
            </a:r>
            <a:r>
              <a:rPr lang="ja-JP" altLang="en-US" sz="2400" dirty="0"/>
              <a:t>，</a:t>
            </a:r>
            <a:r>
              <a:rPr lang="en-US" altLang="ja-JP" sz="2400" dirty="0"/>
              <a:t>Python Tutor</a:t>
            </a:r>
            <a:r>
              <a:rPr lang="ja-JP" altLang="en-US" sz="2400" dirty="0"/>
              <a:t>，</a:t>
            </a:r>
            <a:r>
              <a:rPr lang="en-US" altLang="ja-JP" sz="2400" dirty="0"/>
              <a:t>Repl.it</a:t>
            </a:r>
            <a:r>
              <a:rPr lang="ja-JP" altLang="en-US" sz="2400" dirty="0"/>
              <a:t>などのオンライン実行環境も利用可能である．</a:t>
            </a:r>
            <a:endParaRPr lang="en-US" altLang="ja-JP" sz="2400" dirty="0"/>
          </a:p>
          <a:p>
            <a:r>
              <a:rPr lang="ja-JP" altLang="en-US" sz="2400" b="1" dirty="0"/>
              <a:t>作業の目的や内容に応じて適切な環境を選択</a:t>
            </a:r>
            <a:r>
              <a:rPr lang="ja-JP" altLang="en-US" sz="2400" dirty="0"/>
              <a:t>することで，作業効率が向上する．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51CCA2-E772-7BCD-3831-D9388BB9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47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05DE9-4098-9B2F-5A22-A31664C5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実行環境の基本機能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687AF4-6341-1756-8A6F-DF09CE68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プログラム作成・編集・実行および結果表示</a:t>
            </a:r>
            <a:endParaRPr kumimoji="1" lang="en-US" altLang="ja-JP" sz="2400" dirty="0"/>
          </a:p>
          <a:p>
            <a:r>
              <a:rPr kumimoji="1" lang="ja-JP" altLang="en-US" sz="2400" dirty="0"/>
              <a:t>シンタックスハイライト（可読性向上）</a:t>
            </a:r>
            <a:endParaRPr kumimoji="1" lang="en-US" altLang="ja-JP" sz="2400" dirty="0"/>
          </a:p>
          <a:p>
            <a:r>
              <a:rPr kumimoji="1" lang="ja-JP" altLang="en-US" sz="2400" dirty="0"/>
              <a:t>自動補完（プログラム作成支援）</a:t>
            </a:r>
            <a:endParaRPr kumimoji="1" lang="en-US" altLang="ja-JP" sz="2400" dirty="0"/>
          </a:p>
          <a:p>
            <a:r>
              <a:rPr kumimoji="1" lang="ja-JP" altLang="en-US" sz="2400" dirty="0"/>
              <a:t>自動インデント（プログラム作成支援）</a:t>
            </a:r>
            <a:endParaRPr kumimoji="1" lang="en-US" altLang="ja-JP" sz="2400" dirty="0"/>
          </a:p>
          <a:p>
            <a:r>
              <a:rPr kumimoji="1" lang="ja-JP" altLang="en-US" sz="2400" dirty="0"/>
              <a:t>変数探索，ファイル管理（閲覧，編集，作成）</a:t>
            </a:r>
            <a:endParaRPr kumimoji="1" lang="en-US" altLang="ja-JP" sz="2400" dirty="0"/>
          </a:p>
          <a:p>
            <a:r>
              <a:rPr kumimoji="1" lang="ja-JP" altLang="en-US" sz="2400" dirty="0"/>
              <a:t>マニュアル表示による情報参照</a:t>
            </a:r>
            <a:endParaRPr kumimoji="1" lang="en-US" altLang="ja-JP" sz="2400" dirty="0"/>
          </a:p>
          <a:p>
            <a:r>
              <a:rPr lang="en-US" altLang="ja-JP" sz="2400" dirty="0"/>
              <a:t>AI</a:t>
            </a:r>
            <a:r>
              <a:rPr lang="ja-JP" altLang="en-US" sz="2400" dirty="0"/>
              <a:t>連携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これらの機能は，効率的なプログラム開発を支援する．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5C74F-75B6-AB57-F0DE-78EF9B11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8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30793" y="4695774"/>
            <a:ext cx="14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</a:t>
            </a:r>
            <a:endParaRPr kumimoji="1" lang="en-US" altLang="ja-JP" dirty="0"/>
          </a:p>
          <a:p>
            <a:r>
              <a:rPr kumimoji="1" lang="ja-JP" altLang="en-US" dirty="0"/>
              <a:t>結果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30" y="3132927"/>
            <a:ext cx="3777268" cy="27059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コマンドプロンプトによる</a:t>
            </a:r>
            <a:r>
              <a:rPr lang="en-US" altLang="ja-JP" dirty="0"/>
              <a:t>Python</a:t>
            </a:r>
            <a:r>
              <a:rPr lang="ja-JP" altLang="en-US" dirty="0"/>
              <a:t>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765712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Windows</a:t>
            </a:r>
            <a:r>
              <a:rPr lang="ja-JP" altLang="en-US" sz="2000" dirty="0"/>
              <a:t>でコマンドプロンプトから</a:t>
            </a:r>
            <a:r>
              <a:rPr lang="en-US" altLang="ja-JP" sz="2000" dirty="0"/>
              <a:t>Python</a:t>
            </a:r>
            <a:r>
              <a:rPr lang="ja-JP" altLang="en-US" sz="2000" dirty="0"/>
              <a:t>を実行する場合</a:t>
            </a:r>
            <a:endParaRPr lang="en-US" altLang="ja-JP" sz="2000" dirty="0"/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のインストール（</a:t>
            </a:r>
            <a:r>
              <a:rPr lang="en-US" altLang="ja-JP" sz="2000" dirty="0">
                <a:latin typeface="+mn-ea"/>
                <a:ea typeface="+mn-ea"/>
                <a:hlinkClick r:id="rId3"/>
              </a:rPr>
              <a:t>https://www.python.org</a:t>
            </a:r>
            <a:r>
              <a:rPr lang="ja-JP" altLang="en-US" sz="2000" dirty="0">
                <a:latin typeface="+mn-ea"/>
                <a:ea typeface="+mn-ea"/>
              </a:rPr>
              <a:t> から）</a:t>
            </a:r>
            <a:endParaRPr lang="en-US" altLang="ja-JP" sz="2000" dirty="0"/>
          </a:p>
          <a:p>
            <a:r>
              <a:rPr lang="en-US" altLang="ja-JP" sz="2000" b="1" dirty="0"/>
              <a:t>python</a:t>
            </a:r>
            <a:r>
              <a:rPr lang="ja-JP" altLang="en-US" sz="2000" b="1" dirty="0"/>
              <a:t>コマンド</a:t>
            </a:r>
            <a:r>
              <a:rPr lang="ja-JP" altLang="en-US" sz="2000" dirty="0"/>
              <a:t>で</a:t>
            </a:r>
            <a:r>
              <a:rPr lang="en-US" altLang="ja-JP" sz="2000" dirty="0"/>
              <a:t>Python</a:t>
            </a:r>
            <a:r>
              <a:rPr lang="ja-JP" altLang="en-US" sz="2000" dirty="0"/>
              <a:t>を起動すると，</a:t>
            </a:r>
            <a:r>
              <a:rPr lang="ja-JP" altLang="en-US" sz="2000" b="1" dirty="0"/>
              <a:t>プログラムを入力するたびに結果が得られる対話的実行</a:t>
            </a:r>
            <a:r>
              <a:rPr lang="ja-JP" altLang="en-US" sz="2000" dirty="0"/>
              <a:t>が可能</a:t>
            </a:r>
            <a:endParaRPr lang="en-US" altLang="ja-JP" sz="2000" dirty="0"/>
          </a:p>
          <a:p>
            <a:r>
              <a:rPr lang="ja-JP" altLang="en-US" sz="2000" dirty="0"/>
              <a:t>終了は</a:t>
            </a:r>
            <a:r>
              <a:rPr lang="en-US" altLang="ja-JP" sz="2000" b="1" dirty="0"/>
              <a:t>exit()</a:t>
            </a:r>
            <a:r>
              <a:rPr lang="ja-JP" altLang="en-US" sz="2000" b="1" dirty="0"/>
              <a:t>コマンド</a:t>
            </a:r>
            <a:endParaRPr lang="ja-JP" altLang="en-US" sz="32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cxnSp>
        <p:nvCxnSpPr>
          <p:cNvPr id="17" name="直線矢印コネクタ 16"/>
          <p:cNvCxnSpPr>
            <a:cxnSpLocks/>
          </p:cNvCxnSpPr>
          <p:nvPr/>
        </p:nvCxnSpPr>
        <p:spPr>
          <a:xfrm>
            <a:off x="808181" y="5237802"/>
            <a:ext cx="559458" cy="351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cxnSpLocks/>
          </p:cNvCxnSpPr>
          <p:nvPr/>
        </p:nvCxnSpPr>
        <p:spPr>
          <a:xfrm flipV="1">
            <a:off x="808181" y="4695774"/>
            <a:ext cx="559458" cy="199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5348945" y="4341508"/>
            <a:ext cx="3966279" cy="2407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400" dirty="0">
                <a:latin typeface="+mn-ea"/>
                <a:ea typeface="+mn-ea"/>
              </a:rPr>
              <a:t>Windows </a:t>
            </a:r>
            <a:r>
              <a:rPr lang="ja-JP" altLang="en-US" sz="2400" dirty="0">
                <a:latin typeface="+mn-ea"/>
                <a:ea typeface="+mn-ea"/>
              </a:rPr>
              <a:t>では，</a:t>
            </a:r>
            <a:r>
              <a:rPr lang="en-US" altLang="ja-JP" sz="2400" b="1" dirty="0">
                <a:latin typeface="+mn-ea"/>
                <a:ea typeface="+mn-ea"/>
              </a:rPr>
              <a:t>python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コマンドで実行</a:t>
            </a:r>
            <a:endParaRPr lang="en-US" altLang="ja-JP" sz="24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latin typeface="+mn-ea"/>
                <a:ea typeface="+mn-ea"/>
              </a:rPr>
              <a:t>終了は </a:t>
            </a:r>
            <a:r>
              <a:rPr lang="en-US" altLang="ja-JP" sz="2400" b="1" dirty="0">
                <a:latin typeface="+mn-ea"/>
                <a:ea typeface="+mn-ea"/>
              </a:rPr>
              <a:t>exit()</a:t>
            </a:r>
            <a:endParaRPr lang="ja-JP" altLang="en-US" sz="2400" b="1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952DC0-A1FB-A62A-4B76-36D25825FF34}"/>
              </a:ext>
            </a:extLst>
          </p:cNvPr>
          <p:cNvSpPr txBox="1"/>
          <p:nvPr/>
        </p:nvSpPr>
        <p:spPr>
          <a:xfrm>
            <a:off x="130793" y="3826339"/>
            <a:ext cx="141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Python</a:t>
            </a:r>
          </a:p>
          <a:p>
            <a:r>
              <a:rPr kumimoji="1" lang="ja-JP" altLang="en-US" dirty="0"/>
              <a:t>プログ</a:t>
            </a:r>
            <a:endParaRPr kumimoji="1" lang="en-US" altLang="ja-JP" dirty="0"/>
          </a:p>
          <a:p>
            <a:r>
              <a:rPr kumimoji="1" lang="ja-JP" altLang="en-US" dirty="0"/>
              <a:t>ラム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153737F-C2E2-53B2-AA17-E8D28A493A69}"/>
              </a:ext>
            </a:extLst>
          </p:cNvPr>
          <p:cNvCxnSpPr>
            <a:cxnSpLocks/>
          </p:cNvCxnSpPr>
          <p:nvPr/>
        </p:nvCxnSpPr>
        <p:spPr>
          <a:xfrm>
            <a:off x="972646" y="4523717"/>
            <a:ext cx="337242" cy="420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BA3A86B-8321-F66C-51F9-80A212532024}"/>
              </a:ext>
            </a:extLst>
          </p:cNvPr>
          <p:cNvCxnSpPr>
            <a:cxnSpLocks/>
          </p:cNvCxnSpPr>
          <p:nvPr/>
        </p:nvCxnSpPr>
        <p:spPr>
          <a:xfrm flipV="1">
            <a:off x="1032314" y="4061178"/>
            <a:ext cx="335325" cy="137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4D69C8-09E6-18AF-18CA-19AD48CC4D49}"/>
              </a:ext>
            </a:extLst>
          </p:cNvPr>
          <p:cNvSpPr txBox="1"/>
          <p:nvPr/>
        </p:nvSpPr>
        <p:spPr>
          <a:xfrm>
            <a:off x="5348945" y="2825241"/>
            <a:ext cx="292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コマンドプロンプトで </a:t>
            </a:r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で開始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C699B5-66E8-30C7-BE43-5026C48D7498}"/>
              </a:ext>
            </a:extLst>
          </p:cNvPr>
          <p:cNvSpPr/>
          <p:nvPr/>
        </p:nvSpPr>
        <p:spPr>
          <a:xfrm>
            <a:off x="2445669" y="3096181"/>
            <a:ext cx="919212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743EBA1-09A7-C7BA-E660-127EB4D4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7" y="3197646"/>
            <a:ext cx="4183101" cy="358950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-83724" y="5347925"/>
            <a:ext cx="14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</a:t>
            </a:r>
            <a:endParaRPr kumimoji="1" lang="en-US" altLang="ja-JP" dirty="0"/>
          </a:p>
          <a:p>
            <a:r>
              <a:rPr kumimoji="1" lang="ja-JP" altLang="en-US" dirty="0"/>
              <a:t>結果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 Code</a:t>
            </a:r>
            <a:r>
              <a:rPr lang="ja-JP" altLang="en-US" dirty="0"/>
              <a:t>による開発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708008"/>
            <a:ext cx="8461208" cy="2197012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Visual Studio Code</a:t>
            </a:r>
            <a:r>
              <a:rPr lang="ja-JP" altLang="en-US" sz="2000" dirty="0"/>
              <a:t>は，</a:t>
            </a:r>
            <a:r>
              <a:rPr lang="en-US" altLang="ja-JP" sz="2000" dirty="0"/>
              <a:t>Microsoft</a:t>
            </a:r>
            <a:r>
              <a:rPr lang="ja-JP" altLang="en-US" sz="2000" dirty="0"/>
              <a:t>が開発した多言語対応の統合開発環境</a:t>
            </a:r>
            <a:endParaRPr lang="en-US" altLang="ja-JP" sz="2000" dirty="0"/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のインストール（</a:t>
            </a:r>
            <a:r>
              <a:rPr lang="en-US" altLang="ja-JP" sz="2000" dirty="0">
                <a:latin typeface="+mn-ea"/>
                <a:ea typeface="+mn-ea"/>
                <a:hlinkClick r:id="rId3"/>
              </a:rPr>
              <a:t>https://www.python.org</a:t>
            </a:r>
            <a:r>
              <a:rPr lang="ja-JP" altLang="en-US" sz="2000" dirty="0">
                <a:latin typeface="+mn-ea"/>
                <a:ea typeface="+mn-ea"/>
              </a:rPr>
              <a:t> から）</a:t>
            </a:r>
            <a:endParaRPr lang="en-US" altLang="ja-JP" sz="2000" dirty="0"/>
          </a:p>
          <a:p>
            <a:r>
              <a:rPr lang="en-US" altLang="ja-JP" sz="2000" dirty="0"/>
              <a:t>Visual Studio Code</a:t>
            </a:r>
            <a:r>
              <a:rPr lang="ja-JP" altLang="en-US" sz="2000" dirty="0"/>
              <a:t>のインストール（</a:t>
            </a:r>
            <a:r>
              <a:rPr lang="en-US" altLang="ja-JP" sz="2000" dirty="0">
                <a:latin typeface="+mn-ea"/>
                <a:ea typeface="+mn-ea"/>
                <a:hlinkClick r:id="rId4"/>
              </a:rPr>
              <a:t>https://www.microsoft.com/ja-jp/dev/products/code-vs.aspx</a:t>
            </a:r>
            <a:r>
              <a:rPr lang="ja-JP" altLang="en-US" sz="2000" dirty="0"/>
              <a:t>）が必要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編集画面でプログラムを編集し，ターミナル（端末）で実行結果を確認できる．デバッグ機能により変数探索も可能である．</a:t>
            </a:r>
            <a:endParaRPr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596343" y="5770946"/>
            <a:ext cx="581434" cy="615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5133271" y="2408736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952DC0-A1FB-A62A-4B76-36D25825FF34}"/>
              </a:ext>
            </a:extLst>
          </p:cNvPr>
          <p:cNvSpPr txBox="1"/>
          <p:nvPr/>
        </p:nvSpPr>
        <p:spPr>
          <a:xfrm>
            <a:off x="55911" y="4185697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4D69C8-09E6-18AF-18CA-19AD48CC4D49}"/>
              </a:ext>
            </a:extLst>
          </p:cNvPr>
          <p:cNvSpPr txBox="1"/>
          <p:nvPr/>
        </p:nvSpPr>
        <p:spPr>
          <a:xfrm>
            <a:off x="5329564" y="3577251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C699B5-66E8-30C7-BE43-5026C48D7498}"/>
              </a:ext>
            </a:extLst>
          </p:cNvPr>
          <p:cNvSpPr/>
          <p:nvPr/>
        </p:nvSpPr>
        <p:spPr>
          <a:xfrm>
            <a:off x="4152610" y="3358283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25651B-AE3A-1B69-FF0F-7D0B633DE942}"/>
              </a:ext>
            </a:extLst>
          </p:cNvPr>
          <p:cNvSpPr txBox="1"/>
          <p:nvPr/>
        </p:nvSpPr>
        <p:spPr>
          <a:xfrm>
            <a:off x="-83724" y="3005031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メニュー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4CA97F-C538-A8AD-F19A-3FF47B9EE62B}"/>
              </a:ext>
            </a:extLst>
          </p:cNvPr>
          <p:cNvSpPr/>
          <p:nvPr/>
        </p:nvSpPr>
        <p:spPr>
          <a:xfrm flipH="1" flipV="1">
            <a:off x="981146" y="3141351"/>
            <a:ext cx="1116957" cy="2169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D851AAA-D247-1C94-0418-4BFDD32AC6BB}"/>
              </a:ext>
            </a:extLst>
          </p:cNvPr>
          <p:cNvSpPr/>
          <p:nvPr/>
        </p:nvSpPr>
        <p:spPr>
          <a:xfrm flipH="1" flipV="1">
            <a:off x="1256126" y="3603404"/>
            <a:ext cx="2044700" cy="1694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468173-E146-85A3-271F-2D89ED52A52E}"/>
              </a:ext>
            </a:extLst>
          </p:cNvPr>
          <p:cNvSpPr txBox="1"/>
          <p:nvPr/>
        </p:nvSpPr>
        <p:spPr>
          <a:xfrm>
            <a:off x="5335666" y="5775696"/>
            <a:ext cx="380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</a:t>
            </a:r>
            <a:r>
              <a:rPr kumimoji="1" lang="ja-JP" altLang="en-US" dirty="0"/>
              <a:t>「デバッグ」の機能により変数探索も可能</a:t>
            </a:r>
          </a:p>
        </p:txBody>
      </p:sp>
    </p:spTree>
    <p:extLst>
      <p:ext uri="{BB962C8B-B14F-4D97-AF65-F5344CB8AC3E}">
        <p14:creationId xmlns:p14="http://schemas.microsoft.com/office/powerpoint/2010/main" val="258025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Spyder</a:t>
            </a:r>
            <a:r>
              <a:rPr lang="ja-JP" altLang="en-US" dirty="0"/>
              <a:t>による開発とデータ分析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76" y="766499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Spyder</a:t>
            </a:r>
            <a:r>
              <a:rPr lang="ja-JP" altLang="en-US" sz="2000" dirty="0"/>
              <a:t>は科学技術計算やデータ分析に特化した開発環境</a:t>
            </a:r>
            <a:endParaRPr lang="en-US" altLang="ja-JP" sz="2000" dirty="0"/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のインストール（</a:t>
            </a:r>
            <a:r>
              <a:rPr lang="en-US" altLang="ja-JP" sz="2000" dirty="0">
                <a:latin typeface="+mn-ea"/>
                <a:ea typeface="+mn-ea"/>
                <a:hlinkClick r:id="rId2"/>
              </a:rPr>
              <a:t>https://www.python.org</a:t>
            </a:r>
            <a:r>
              <a:rPr lang="ja-JP" altLang="en-US" sz="2000" dirty="0">
                <a:latin typeface="+mn-ea"/>
                <a:ea typeface="+mn-ea"/>
              </a:rPr>
              <a:t> から）</a:t>
            </a:r>
            <a:endParaRPr lang="en-US" altLang="ja-JP" sz="2000" dirty="0"/>
          </a:p>
          <a:p>
            <a:r>
              <a:rPr lang="en-US" altLang="ja-JP" sz="2000" dirty="0"/>
              <a:t>Anaconda</a:t>
            </a:r>
            <a:r>
              <a:rPr lang="ja-JP" altLang="en-US" sz="2000" dirty="0"/>
              <a:t>に含まれている（</a:t>
            </a:r>
            <a:r>
              <a:rPr lang="en-US" altLang="ja-JP" sz="2000" dirty="0">
                <a:hlinkClick r:id="rId3"/>
              </a:rPr>
              <a:t>https://www.anaconda.com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編集画面でプログラムを編集し，コンソールで実行結果を確認できる．グラフ表示や画像の表示が容易である．</a:t>
            </a:r>
            <a:endParaRPr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69D0537-9689-436B-09CA-F1FBAD6C5AFE}"/>
              </a:ext>
            </a:extLst>
          </p:cNvPr>
          <p:cNvSpPr txBox="1">
            <a:spLocks/>
          </p:cNvSpPr>
          <p:nvPr/>
        </p:nvSpPr>
        <p:spPr>
          <a:xfrm>
            <a:off x="5057404" y="2864129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22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4DABB0B-1074-03BF-2626-EAF55AE9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26" y="3000195"/>
            <a:ext cx="4540584" cy="369551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19DE08-73C6-0139-0C33-749F6BC58948}"/>
              </a:ext>
            </a:extLst>
          </p:cNvPr>
          <p:cNvSpPr txBox="1"/>
          <p:nvPr/>
        </p:nvSpPr>
        <p:spPr>
          <a:xfrm>
            <a:off x="47259" y="3794712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987C71-495A-876E-60DB-CDD92E933EFB}"/>
              </a:ext>
            </a:extLst>
          </p:cNvPr>
          <p:cNvSpPr/>
          <p:nvPr/>
        </p:nvSpPr>
        <p:spPr>
          <a:xfrm flipH="1" flipV="1">
            <a:off x="888725" y="3632036"/>
            <a:ext cx="2202999" cy="297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D31130-4EC6-5D7E-C1DA-DE9B021B228F}"/>
              </a:ext>
            </a:extLst>
          </p:cNvPr>
          <p:cNvSpPr txBox="1"/>
          <p:nvPr/>
        </p:nvSpPr>
        <p:spPr>
          <a:xfrm>
            <a:off x="1491665" y="2692651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D2E7F4-62C1-2D45-380D-E6F3E73048FC}"/>
              </a:ext>
            </a:extLst>
          </p:cNvPr>
          <p:cNvSpPr/>
          <p:nvPr/>
        </p:nvSpPr>
        <p:spPr>
          <a:xfrm>
            <a:off x="1860709" y="3256587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EEC0ED-5EED-A2CA-C62C-A61EB083371E}"/>
              </a:ext>
            </a:extLst>
          </p:cNvPr>
          <p:cNvSpPr txBox="1"/>
          <p:nvPr/>
        </p:nvSpPr>
        <p:spPr>
          <a:xfrm>
            <a:off x="6061519" y="5455239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795B550-6EDF-E9D7-C2F1-848626AAC889}"/>
              </a:ext>
            </a:extLst>
          </p:cNvPr>
          <p:cNvCxnSpPr>
            <a:cxnSpLocks/>
          </p:cNvCxnSpPr>
          <p:nvPr/>
        </p:nvCxnSpPr>
        <p:spPr>
          <a:xfrm flipH="1">
            <a:off x="3533261" y="5545649"/>
            <a:ext cx="2397639" cy="313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65213A-1418-A1D5-9BC6-8DB77DA324B2}"/>
              </a:ext>
            </a:extLst>
          </p:cNvPr>
          <p:cNvSpPr/>
          <p:nvPr/>
        </p:nvSpPr>
        <p:spPr>
          <a:xfrm flipH="1" flipV="1">
            <a:off x="3159016" y="3632036"/>
            <a:ext cx="2270293" cy="1446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DFECF-0F97-0D0E-DB83-FAC6D8FAC6A1}"/>
              </a:ext>
            </a:extLst>
          </p:cNvPr>
          <p:cNvSpPr txBox="1"/>
          <p:nvPr/>
        </p:nvSpPr>
        <p:spPr>
          <a:xfrm>
            <a:off x="5631709" y="3705711"/>
            <a:ext cx="29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変数の値，図やグラフの表示（タブ切り替え）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202769-A3F2-2D6C-7B3F-8C3F54400861}"/>
              </a:ext>
            </a:extLst>
          </p:cNvPr>
          <p:cNvSpPr txBox="1"/>
          <p:nvPr/>
        </p:nvSpPr>
        <p:spPr>
          <a:xfrm>
            <a:off x="5429310" y="5798030"/>
            <a:ext cx="380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 </a:t>
            </a:r>
            <a:r>
              <a:rPr kumimoji="1" lang="ja-JP" altLang="en-US" dirty="0"/>
              <a:t>画面右上の「</a:t>
            </a:r>
            <a:r>
              <a:rPr kumimoji="1" lang="en-US" altLang="ja-JP" dirty="0"/>
              <a:t>Variable Explorer</a:t>
            </a:r>
            <a:r>
              <a:rPr kumimoji="1" lang="ja-JP" altLang="en-US" dirty="0"/>
              <a:t>」タブにより変数探索も可能</a:t>
            </a:r>
          </a:p>
        </p:txBody>
      </p:sp>
    </p:spTree>
    <p:extLst>
      <p:ext uri="{BB962C8B-B14F-4D97-AF65-F5344CB8AC3E}">
        <p14:creationId xmlns:p14="http://schemas.microsoft.com/office/powerpoint/2010/main" val="302605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sz="2800" dirty="0" err="1"/>
              <a:t>Jupyter</a:t>
            </a:r>
            <a:r>
              <a:rPr lang="ja-JP" altLang="en-US" sz="2800" dirty="0"/>
              <a:t>ノートブックによる開発とドキュメント化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710569"/>
            <a:ext cx="8461208" cy="1353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dirty="0" err="1"/>
              <a:t>Jupyter</a:t>
            </a:r>
            <a:r>
              <a:rPr lang="ja-JP" altLang="en-US" sz="1600" dirty="0"/>
              <a:t>ノートブックは，</a:t>
            </a:r>
            <a:r>
              <a:rPr lang="en-US" altLang="ja-JP" sz="1600" dirty="0"/>
              <a:t>Anaconda</a:t>
            </a:r>
            <a:r>
              <a:rPr lang="ja-JP" altLang="en-US" sz="1600" dirty="0"/>
              <a:t>に含まれる対話型の開発環境．</a:t>
            </a:r>
            <a:endParaRPr lang="en-US" altLang="ja-JP" sz="1600" dirty="0"/>
          </a:p>
          <a:p>
            <a:r>
              <a:rPr lang="en-US" altLang="ja-JP" sz="1600" dirty="0"/>
              <a:t>Python</a:t>
            </a:r>
            <a:r>
              <a:rPr lang="ja-JP" altLang="en-US" sz="1600" dirty="0"/>
              <a:t>のインストール（</a:t>
            </a:r>
            <a:r>
              <a:rPr lang="en-US" altLang="ja-JP" sz="1600" dirty="0">
                <a:latin typeface="+mn-ea"/>
                <a:ea typeface="+mn-ea"/>
                <a:hlinkClick r:id="rId2"/>
              </a:rPr>
              <a:t>https://www.python.org</a:t>
            </a:r>
            <a:r>
              <a:rPr lang="ja-JP" altLang="en-US" sz="1600" dirty="0">
                <a:latin typeface="+mn-ea"/>
                <a:ea typeface="+mn-ea"/>
              </a:rPr>
              <a:t> から）</a:t>
            </a:r>
            <a:endParaRPr lang="en-US" altLang="ja-JP" sz="1600" dirty="0"/>
          </a:p>
          <a:p>
            <a:r>
              <a:rPr lang="en-US" altLang="ja-JP" sz="1600" dirty="0"/>
              <a:t>Anaconda</a:t>
            </a:r>
            <a:r>
              <a:rPr lang="ja-JP" altLang="en-US" sz="1600" dirty="0"/>
              <a:t>に含まれている（</a:t>
            </a:r>
            <a:r>
              <a:rPr lang="en-US" altLang="ja-JP" sz="1600" dirty="0">
                <a:hlinkClick r:id="rId3"/>
              </a:rPr>
              <a:t>https://www.anaconda.com</a:t>
            </a:r>
            <a:r>
              <a:rPr lang="ja-JP" altLang="en-US" sz="1600" dirty="0"/>
              <a:t>）</a:t>
            </a:r>
            <a:endParaRPr lang="en-US" altLang="ja-JP" sz="1600" dirty="0"/>
          </a:p>
          <a:p>
            <a:r>
              <a:rPr lang="ja-JP" altLang="en-US" sz="1600" dirty="0"/>
              <a:t>ノートブックの画面上で，コードセルやテキストセルを追加可能</a:t>
            </a:r>
            <a:endParaRPr lang="en-US" altLang="ja-JP" sz="1600" dirty="0"/>
          </a:p>
          <a:p>
            <a:r>
              <a:rPr lang="ja-JP" altLang="en-US" sz="1600" dirty="0"/>
              <a:t>実行ボタンで実行でき，グラフ表示や画像の表示が容易である．</a:t>
            </a:r>
            <a:endParaRPr lang="en-US" altLang="ja-JP" sz="1600" dirty="0"/>
          </a:p>
          <a:p>
            <a:r>
              <a:rPr lang="ja-JP" altLang="en-US" sz="1600" dirty="0"/>
              <a:t>プログラム，実行結果，テキスト，画像を含む全体をノートブックとして保存できる．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9C8C56-6F05-45E7-2D9B-BE704E27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12" y="3120323"/>
            <a:ext cx="2640116" cy="366682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59671B-200C-BD28-52D3-3C3A8CFC2446}"/>
              </a:ext>
            </a:extLst>
          </p:cNvPr>
          <p:cNvSpPr txBox="1"/>
          <p:nvPr/>
        </p:nvSpPr>
        <p:spPr>
          <a:xfrm>
            <a:off x="852752" y="3161410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8BE444-DC68-464E-AFDD-0AB748A04E10}"/>
              </a:ext>
            </a:extLst>
          </p:cNvPr>
          <p:cNvSpPr/>
          <p:nvPr/>
        </p:nvSpPr>
        <p:spPr>
          <a:xfrm>
            <a:off x="1832670" y="3558887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F399AC-59EB-86F7-F367-9FD9667E640A}"/>
              </a:ext>
            </a:extLst>
          </p:cNvPr>
          <p:cNvSpPr txBox="1"/>
          <p:nvPr/>
        </p:nvSpPr>
        <p:spPr>
          <a:xfrm>
            <a:off x="1067084" y="3694287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編集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965426-C0DB-1EA0-5FE5-BECBEEEAEAE7}"/>
              </a:ext>
            </a:extLst>
          </p:cNvPr>
          <p:cNvSpPr txBox="1"/>
          <p:nvPr/>
        </p:nvSpPr>
        <p:spPr>
          <a:xfrm>
            <a:off x="650912" y="3928619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実行結果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A93705-B945-1F2F-A0AF-F018AFA2E138}"/>
              </a:ext>
            </a:extLst>
          </p:cNvPr>
          <p:cNvSpPr txBox="1"/>
          <p:nvPr/>
        </p:nvSpPr>
        <p:spPr>
          <a:xfrm>
            <a:off x="1067084" y="4152523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編集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DA695F-CB6D-383E-BBEC-2296D0FCE47B}"/>
              </a:ext>
            </a:extLst>
          </p:cNvPr>
          <p:cNvSpPr txBox="1"/>
          <p:nvPr/>
        </p:nvSpPr>
        <p:spPr>
          <a:xfrm>
            <a:off x="650912" y="4395829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実行結果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F99970-39C6-3C12-7979-5684C3321DFE}"/>
              </a:ext>
            </a:extLst>
          </p:cNvPr>
          <p:cNvSpPr txBox="1"/>
          <p:nvPr/>
        </p:nvSpPr>
        <p:spPr>
          <a:xfrm>
            <a:off x="1084472" y="4690551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編集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32694F-4922-FC89-2EE6-B612A7A6F0B5}"/>
              </a:ext>
            </a:extLst>
          </p:cNvPr>
          <p:cNvSpPr txBox="1"/>
          <p:nvPr/>
        </p:nvSpPr>
        <p:spPr>
          <a:xfrm>
            <a:off x="639193" y="5680796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実行結果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54636C0-D1A1-CB7B-B3B4-EB22AEDB8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36" y="5547588"/>
            <a:ext cx="3350583" cy="99291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42EAC62-C383-2C33-ABFB-7E3AA091632F}"/>
              </a:ext>
            </a:extLst>
          </p:cNvPr>
          <p:cNvSpPr txBox="1"/>
          <p:nvPr/>
        </p:nvSpPr>
        <p:spPr>
          <a:xfrm>
            <a:off x="4794310" y="4874012"/>
            <a:ext cx="380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 </a:t>
            </a:r>
            <a:r>
              <a:rPr kumimoji="1" lang="ja-JP" altLang="en-US" dirty="0"/>
              <a:t>変数探索は「</a:t>
            </a:r>
            <a:r>
              <a:rPr kumimoji="1" lang="en-US" altLang="ja-JP" dirty="0"/>
              <a:t>%</a:t>
            </a:r>
            <a:r>
              <a:rPr kumimoji="1" lang="en-US" altLang="ja-JP" dirty="0" err="1"/>
              <a:t>whos</a:t>
            </a:r>
            <a:r>
              <a:rPr kumimoji="1" lang="ja-JP" altLang="en-US" dirty="0"/>
              <a:t>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CC50E0-55FE-D8EB-F9FA-25C018813BE0}"/>
              </a:ext>
            </a:extLst>
          </p:cNvPr>
          <p:cNvSpPr/>
          <p:nvPr/>
        </p:nvSpPr>
        <p:spPr>
          <a:xfrm>
            <a:off x="1832670" y="4140285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06FB38-5771-6931-48CA-4E32517119C2}"/>
              </a:ext>
            </a:extLst>
          </p:cNvPr>
          <p:cNvSpPr/>
          <p:nvPr/>
        </p:nvSpPr>
        <p:spPr>
          <a:xfrm>
            <a:off x="1815284" y="4619425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05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開発環境の共通機能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Python</a:t>
            </a:r>
            <a:r>
              <a:rPr lang="ja-JP" altLang="en-US" sz="2400" dirty="0"/>
              <a:t>開発における</a:t>
            </a:r>
            <a:r>
              <a:rPr lang="en-US" altLang="ja-JP" sz="2400" b="1" dirty="0"/>
              <a:t>Visual Studio Code</a:t>
            </a:r>
            <a:r>
              <a:rPr lang="ja-JP" altLang="en-US" sz="2400" dirty="0"/>
              <a:t>，</a:t>
            </a:r>
            <a:r>
              <a:rPr lang="en-US" altLang="ja-JP" sz="2400" b="1" dirty="0"/>
              <a:t>Spyder</a:t>
            </a:r>
            <a:r>
              <a:rPr lang="ja-JP" altLang="en-US" sz="2400" dirty="0"/>
              <a:t>，および</a:t>
            </a:r>
            <a:r>
              <a:rPr lang="en-US" altLang="ja-JP" sz="2400" b="1" dirty="0" err="1"/>
              <a:t>Jupyter</a:t>
            </a:r>
            <a:r>
              <a:rPr lang="ja-JP" altLang="en-US" sz="2400" b="1" dirty="0"/>
              <a:t>ノートブック</a:t>
            </a:r>
            <a:r>
              <a:rPr lang="ja-JP" altLang="en-US" sz="2400" dirty="0"/>
              <a:t>．いずれも，</a:t>
            </a:r>
            <a:endParaRPr lang="en-US" altLang="ja-JP" sz="2400" dirty="0"/>
          </a:p>
          <a:p>
            <a:r>
              <a:rPr lang="ja-JP" altLang="en-US" sz="2400" dirty="0"/>
              <a:t>プログラム作成・編集・実行および結果表示</a:t>
            </a:r>
            <a:endParaRPr lang="en-US" altLang="ja-JP" sz="2400" dirty="0"/>
          </a:p>
          <a:p>
            <a:r>
              <a:rPr lang="ja-JP" altLang="en-US" sz="2400" dirty="0"/>
              <a:t>シンタックスハイライト</a:t>
            </a:r>
            <a:endParaRPr lang="en-US" altLang="ja-JP" sz="2400" dirty="0"/>
          </a:p>
          <a:p>
            <a:r>
              <a:rPr lang="ja-JP" altLang="en-US" sz="2400" dirty="0"/>
              <a:t>自動補完</a:t>
            </a:r>
            <a:endParaRPr lang="en-US" altLang="ja-JP" sz="2400" dirty="0"/>
          </a:p>
          <a:p>
            <a:r>
              <a:rPr lang="ja-JP" altLang="en-US" sz="2400" dirty="0"/>
              <a:t>自動インデント</a:t>
            </a:r>
            <a:endParaRPr lang="en-US" altLang="ja-JP" sz="2400" dirty="0"/>
          </a:p>
          <a:p>
            <a:r>
              <a:rPr lang="ja-JP" altLang="en-US" sz="2400" dirty="0"/>
              <a:t>変数探索</a:t>
            </a:r>
            <a:endParaRPr lang="en-US" altLang="ja-JP" sz="2400" dirty="0"/>
          </a:p>
          <a:p>
            <a:r>
              <a:rPr lang="ja-JP" altLang="en-US" sz="2400" dirty="0"/>
              <a:t>ファイル管理</a:t>
            </a:r>
            <a:endParaRPr lang="en-US" altLang="ja-JP" sz="2400" dirty="0"/>
          </a:p>
          <a:p>
            <a:r>
              <a:rPr lang="ja-JP" altLang="en-US" sz="2400" dirty="0"/>
              <a:t>マニュアル表示による情報参照など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の機能を提供．これらの機能により効率的な開発が可能．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EEB7D-73E0-5E35-0002-BAEAF091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各開発環境の特徴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FB3DE5-410E-9E00-5638-4A02220A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16" y="711499"/>
            <a:ext cx="856815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b="1" u="sng" dirty="0"/>
              <a:t>Visual Studio Code</a:t>
            </a:r>
          </a:p>
          <a:p>
            <a:r>
              <a:rPr lang="ja-JP" altLang="en-US" sz="2400" b="1" dirty="0"/>
              <a:t>豊富な言語対応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u="sng" dirty="0"/>
              <a:t>Spyder</a:t>
            </a:r>
          </a:p>
          <a:p>
            <a:r>
              <a:rPr lang="ja-JP" altLang="en-US" sz="2400" b="1" dirty="0"/>
              <a:t>グラフ表示や画像表示</a:t>
            </a:r>
            <a:endParaRPr lang="en-US" altLang="ja-JP" sz="2400" dirty="0"/>
          </a:p>
          <a:p>
            <a:r>
              <a:rPr lang="ja-JP" altLang="en-US" sz="2400" b="1" dirty="0"/>
              <a:t>便利な変数探索</a:t>
            </a:r>
            <a:r>
              <a:rPr lang="ja-JP" altLang="en-US" sz="2400" dirty="0"/>
              <a:t>（プログラム終了後も変数確認可能）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u="sng" dirty="0" err="1"/>
              <a:t>Jupyter</a:t>
            </a:r>
            <a:r>
              <a:rPr lang="en-US" altLang="ja-JP" sz="2400" b="1" u="sng" dirty="0"/>
              <a:t> </a:t>
            </a:r>
            <a:r>
              <a:rPr lang="ja-JP" altLang="en-US" sz="2400" b="1" u="sng" dirty="0"/>
              <a:t>ノートブック</a:t>
            </a:r>
            <a:endParaRPr lang="en-US" altLang="ja-JP" sz="2400" b="1" u="sng" dirty="0"/>
          </a:p>
          <a:p>
            <a:r>
              <a:rPr lang="ja-JP" altLang="en-US" sz="2400" dirty="0"/>
              <a:t>プログラム・実行結果・テキスト・画像・数式を含むノートブック形式</a:t>
            </a:r>
            <a:endParaRPr lang="en-US" altLang="ja-JP" sz="2400" dirty="0"/>
          </a:p>
          <a:p>
            <a:r>
              <a:rPr lang="ja-JP" altLang="en-US" sz="2400" b="1" dirty="0"/>
              <a:t>高い再現性</a:t>
            </a:r>
            <a:r>
              <a:rPr lang="ja-JP" altLang="en-US" sz="2400" dirty="0"/>
              <a:t>（実行の一連の手順のノートブックに残り再現可能）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FC4BA8-D69D-056A-3CF3-ED73343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1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1381</Words>
  <Application>Microsoft Office PowerPoint</Application>
  <PresentationFormat>画面に合わせる (4:3)</PresentationFormat>
  <Paragraphs>171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Arial</vt:lpstr>
      <vt:lpstr>Calibri</vt:lpstr>
      <vt:lpstr>Office テーマ</vt:lpstr>
      <vt:lpstr>Python プログラム実行， Python 環境</vt:lpstr>
      <vt:lpstr>Python 実行環境の概要</vt:lpstr>
      <vt:lpstr>実行環境の基本機能</vt:lpstr>
      <vt:lpstr>コマンドプロンプトによるPython実行</vt:lpstr>
      <vt:lpstr>Visual Studio Codeによる開発</vt:lpstr>
      <vt:lpstr>Spyderによる開発とデータ分析</vt:lpstr>
      <vt:lpstr>Jupyterノートブックによる開発とドキュメント化</vt:lpstr>
      <vt:lpstr>開発環境の共通機能</vt:lpstr>
      <vt:lpstr>各開発環境の特徴</vt:lpstr>
      <vt:lpstr>開発環境活用のメリット</vt:lpstr>
      <vt:lpstr>オンライン開発環境の概要</vt:lpstr>
      <vt:lpstr>教育向けオンライン開発環境</vt:lpstr>
      <vt:lpstr>オンラインの開発環境のメリット</vt:lpstr>
      <vt:lpstr>オンラインの開発環境の特徴比較</vt:lpstr>
      <vt:lpstr>ステップ実行と通常実行の概要</vt:lpstr>
      <vt:lpstr>Python Tutor によるステップ実行の活用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kaneko kunihiko</dc:creator>
  <cp:lastModifiedBy>金子　邦彦</cp:lastModifiedBy>
  <cp:revision>145</cp:revision>
  <dcterms:created xsi:type="dcterms:W3CDTF">2019-11-02T00:06:04Z</dcterms:created>
  <dcterms:modified xsi:type="dcterms:W3CDTF">2024-11-04T01:44:28Z</dcterms:modified>
</cp:coreProperties>
</file>