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833" r:id="rId2"/>
    <p:sldId id="386" r:id="rId3"/>
    <p:sldId id="335" r:id="rId4"/>
    <p:sldId id="336" r:id="rId5"/>
    <p:sldId id="337" r:id="rId6"/>
    <p:sldId id="1043" r:id="rId7"/>
    <p:sldId id="1044" r:id="rId8"/>
    <p:sldId id="1045" r:id="rId9"/>
    <p:sldId id="1046" r:id="rId10"/>
    <p:sldId id="369" r:id="rId11"/>
    <p:sldId id="409" r:id="rId12"/>
    <p:sldId id="410" r:id="rId13"/>
    <p:sldId id="381" r:id="rId14"/>
    <p:sldId id="412" r:id="rId15"/>
    <p:sldId id="380" r:id="rId16"/>
    <p:sldId id="423" r:id="rId17"/>
    <p:sldId id="424" r:id="rId18"/>
    <p:sldId id="425" r:id="rId19"/>
    <p:sldId id="426" r:id="rId20"/>
    <p:sldId id="427" r:id="rId21"/>
    <p:sldId id="428" r:id="rId22"/>
    <p:sldId id="430" r:id="rId23"/>
    <p:sldId id="429" r:id="rId24"/>
    <p:sldId id="442" r:id="rId25"/>
    <p:sldId id="451" r:id="rId26"/>
    <p:sldId id="448" r:id="rId27"/>
    <p:sldId id="439" r:id="rId28"/>
    <p:sldId id="440" r:id="rId29"/>
    <p:sldId id="460" r:id="rId30"/>
    <p:sldId id="431" r:id="rId31"/>
    <p:sldId id="453" r:id="rId32"/>
    <p:sldId id="452" r:id="rId33"/>
    <p:sldId id="433" r:id="rId34"/>
    <p:sldId id="434" r:id="rId35"/>
    <p:sldId id="444" r:id="rId36"/>
    <p:sldId id="413" r:id="rId37"/>
    <p:sldId id="414" r:id="rId38"/>
    <p:sldId id="416" r:id="rId39"/>
    <p:sldId id="418" r:id="rId40"/>
    <p:sldId id="422" r:id="rId41"/>
    <p:sldId id="415" r:id="rId42"/>
    <p:sldId id="454" r:id="rId43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D97F631-70C5-4686-997F-1D8750112B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8D0A11D-D02C-4537-A1CD-FF8F57FF44B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28A633DF-B9E0-4B51-8AC9-18FB66941E73}" type="datetimeFigureOut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CC997D4-B337-47CE-BC09-2ED4E8B1F5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72483FE-2293-421C-9CC8-AF54B033E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9774C9-0453-4F7A-A276-4F328993C6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0353B8-8377-49BD-98B9-A6EAFADC39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F6ADDC19-EBD3-4046-A57C-68A405EDD60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2E0DD9C-9CA2-4B3C-AB3E-A4FDB83553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B90936D-EE83-465C-A078-977E86AA768E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9E0EA0D3-31CD-4EF2-845A-07793EC808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DAD172C-0FC0-40E1-8D8B-FF24B3CDDE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492CF9E-D16D-4AF7-87F5-12872D7E4A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C634C34-27C0-4A72-A1BA-27F453F24C20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B939CDF-BFFF-4F36-B83A-39F08E25F2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817D7B61-FF4D-4F32-BD3C-0B5FB8C05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E68203F-2174-4089-8C9B-F7B70E79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0FE55C-3255-4E2A-AE47-2335452B9F04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C72569D-3374-41B7-AC84-41BBF4B244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52E813D-CCE7-456F-A48D-CC9D99935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2DE41C0-EA1B-4268-977C-D02F183185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E7EB004-C8D4-4CC6-A981-986C7FBF5ED6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98604321-6C67-4E91-A21B-B4632E9F5F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B6CFA60-B218-4F1E-AFDD-71E07313A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A6903AD-95E4-480B-840F-00774E7CA8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0801FEE-D732-463E-B7E1-7E7E51619CE6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2F80073-7568-4490-BBA8-43D06CC9B7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A8A1BB6-CE74-4767-A879-94915A3F73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09CA8D2F-39F0-4420-B1A6-430A96E9AD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B510B36-DD79-432C-9C0D-BD5C4B0D1F38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E1CFE28-8499-4DF7-9203-66C771C78B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168E4A2-C169-4D15-91E5-D43FF3EA6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FA7F551-4898-4818-9669-CFBA54E864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1CF68A3-E954-4B50-B543-174BEB9C5757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AE304961-F6E4-48A6-88A6-865030A6C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9AF01DDE-589B-4178-8130-075766B58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BF12D71A-F369-49D9-AF57-835F1C487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D678905-89B1-48EE-8FA2-1671BB4FABEF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CA9BF5DF-28B7-48E7-BD98-067C77524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F8F606DE-6C6B-4FC6-BBA5-79D926779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720BA67D-6A5B-44BD-A701-32C08CE865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EB5820A-28A8-4601-A2C6-989B3B8525ED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AEA07EF0-6EED-4AD7-9C70-EA351D4001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27335088-B6DD-4D92-A2C3-5C3189173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30A53005-6FE2-48C1-AE86-FA6AF9CF4B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CFBBB9F-3B80-41CD-BF6E-07AC1A6C757E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5326C94D-4C8C-4619-8644-496806F077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EBE5929C-54EF-4A6F-A05D-76E5936D4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BAE154D-AC94-4623-BEC4-4619382DAE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61FD49-319D-4BF0-9CD7-BC455586C8C2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7C5A02E-D191-4260-94E7-8C3839D9FB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60C48C0-3F92-4733-ACD5-36A1FC9D1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73696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AD828713-2EC9-4DE9-A132-8D6DE364ED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D11EAAB-A508-4A8F-8269-1FCCA3769C93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A8E0EA93-2F0C-4F4D-9886-EBFC9906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D763F6C1-4332-4A6F-8C51-389923A88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48AF577-8ECE-4DCA-AE89-986B354099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695CE7A-2C5B-42CC-AFC0-999B194EB971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65A488D9-92EA-4362-A635-D9F97FC3DD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7605F297-3CF0-477B-8A07-0D8BF438B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B72222DB-51B7-4E17-8F1F-8440EE7699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98DCF-AC07-461D-9053-F204F28A6600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B7BAC156-81BC-4336-A1FA-CC5CD80D4E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723E6F33-C1C5-4909-B53F-2A1901165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363D0843-02A2-4DE9-B3AC-BFC5CAE31E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C13186-8940-46D8-8B3B-F6EEE8371A6F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BD729B39-0DD2-43E6-8342-36D1A0BB1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7B1F17C0-6190-4386-BE35-4712B0F554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40658376-CD60-4214-A7CC-1184A24BC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447D58F-850B-4807-B39D-A5B3F0850468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0699544-949D-4090-B4B9-0F4D9E087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E8202107-B5D0-4210-AFC9-0BFF7153D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E67E892A-76DA-45A8-8FA5-91E2AAFC3C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111C388-1210-4BEB-850D-0B1F21536984}" type="slidenum">
              <a:rPr kumimoji="0" lang="en-US" altLang="ja-JP">
                <a:latin typeface="游ゴシック" panose="020B0400000000000000" pitchFamily="50" charset="-128"/>
              </a:rPr>
              <a:pPr/>
              <a:t>29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B053E9C-F5F6-4D79-9FE4-EF1F47F817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32764AAD-1CF1-43F6-BCC3-C44D4965E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712AD536-2EBE-4931-A4DC-E046F20F2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DDE6D0-1527-4D77-8D2E-9018CD56CCAD}" type="slidenum">
              <a:rPr kumimoji="0" lang="en-US" altLang="ja-JP">
                <a:latin typeface="游ゴシック" panose="020B0400000000000000" pitchFamily="50" charset="-128"/>
              </a:rPr>
              <a:pPr/>
              <a:t>30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D2B5FAE8-3BE6-4FE0-9021-0D8BE8BED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BBFC059A-71B0-4A6A-8A43-AAF006219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709827AA-96F9-413B-9BD3-752BCEB98E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DDCAEA0-2311-401A-8A30-07954E263D4F}" type="slidenum">
              <a:rPr kumimoji="0" lang="en-US" altLang="ja-JP">
                <a:latin typeface="游ゴシック" panose="020B0400000000000000" pitchFamily="50" charset="-128"/>
              </a:rPr>
              <a:pPr/>
              <a:t>31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D42D7F24-10B0-4C0D-9A21-B7AEE4DDDA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DFC35798-EE92-4075-B1E5-C75074AA8C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0CACB82C-93ED-48B7-883F-4C9B589EE4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361D83-FC7D-4FDB-AB8D-0F6EEF0E872A}" type="slidenum">
              <a:rPr kumimoji="0" lang="en-US" altLang="ja-JP">
                <a:latin typeface="游ゴシック" panose="020B0400000000000000" pitchFamily="50" charset="-128"/>
              </a:rPr>
              <a:pPr/>
              <a:t>32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944EBE1A-78CA-42AB-8AA2-B5C55C8CFD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527B7BE4-F0FF-4C4A-8A78-2C4FFB863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8636A5A9-180A-4A9E-9F70-292D6E5648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AA5EDF-C119-4266-9CE6-9FA3B5340CC2}" type="slidenum">
              <a:rPr kumimoji="0" lang="en-US" altLang="ja-JP">
                <a:latin typeface="游ゴシック" panose="020B0400000000000000" pitchFamily="50" charset="-128"/>
              </a:rPr>
              <a:pPr/>
              <a:t>33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F37B4538-54E7-4103-98B4-026AFE89FD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39318D3A-3F2A-43EC-ABAA-F174FB351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A01D9DC-9B77-4E89-850A-33054EF164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36481E9-080E-40F1-BF08-A08E6DB0C772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9B18F58-B7B3-40DB-A401-7E46E2E27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36785F9-7D8E-4A09-B15B-55E892801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463992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A77B69F9-C120-40CE-AB28-A46EF8283A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B60BAAB-2959-4B6B-9E16-EC7AC9280AC7}" type="slidenum">
              <a:rPr kumimoji="0" lang="en-US" altLang="ja-JP">
                <a:latin typeface="游ゴシック" panose="020B0400000000000000" pitchFamily="50" charset="-128"/>
              </a:rPr>
              <a:pPr/>
              <a:t>34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0184C0CF-1A75-476C-9AEE-DDF7996F4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EBD9E4D2-6A2F-45F4-AB83-1FC329192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FDF3012E-99E8-47FE-86F2-BB0AE582D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05F5ABF-AE84-4B44-B471-B2B692EC1F34}" type="slidenum">
              <a:rPr kumimoji="0" lang="en-US" altLang="ja-JP">
                <a:latin typeface="游ゴシック" panose="020B0400000000000000" pitchFamily="50" charset="-128"/>
              </a:rPr>
              <a:pPr/>
              <a:t>35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003913B3-6F58-4038-A2FA-FBB6D8434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2CF2A94B-312E-4292-95FB-8836411A6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0F6A60BF-2B05-4BD7-8F81-FEDC18D24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16AA2D-72BD-4215-98E6-9C66125BC8C3}" type="slidenum">
              <a:rPr kumimoji="0" lang="en-US" altLang="ja-JP">
                <a:latin typeface="游ゴシック" panose="020B0400000000000000" pitchFamily="50" charset="-128"/>
              </a:rPr>
              <a:pPr/>
              <a:t>36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DF3732D3-83B6-46C2-A8F9-54EBCC5823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95FF34AC-C7CF-4384-92F6-82E72AFCD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0F19CC13-35EA-46E3-A0D0-0BB0BFE24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DC5FD2-D8E2-43A0-914C-994D0E675DFF}" type="slidenum">
              <a:rPr kumimoji="0" lang="en-US" altLang="ja-JP">
                <a:latin typeface="游ゴシック" panose="020B0400000000000000" pitchFamily="50" charset="-128"/>
              </a:rPr>
              <a:pPr/>
              <a:t>37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8958C91F-3224-4255-9950-67881FC8DA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A64F263D-3B01-44E1-905C-57C531751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2BE44C56-FE9B-4926-8C0A-90B48EE9B4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451E12A-23AA-4E82-BA1D-56D56FB8474A}" type="slidenum">
              <a:rPr kumimoji="0" lang="en-US" altLang="ja-JP">
                <a:latin typeface="游ゴシック" panose="020B0400000000000000" pitchFamily="50" charset="-128"/>
              </a:rPr>
              <a:pPr/>
              <a:t>38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ACDE75C5-9BEB-409A-A392-B78C4D064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A9796E39-B47C-4378-B983-31B149729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575E9619-139C-446B-848D-91DD88AB92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E8EEEDA-6BC8-4AA5-8366-3B3FE7D31277}" type="slidenum">
              <a:rPr kumimoji="0" lang="en-US" altLang="ja-JP">
                <a:latin typeface="游ゴシック" panose="020B0400000000000000" pitchFamily="50" charset="-128"/>
              </a:rPr>
              <a:pPr/>
              <a:t>39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CCD56401-F148-480B-A97C-C9F7EC3997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B3EDE138-5998-40BE-B72B-7E8F4A34F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8B2A3BF5-5A1C-41BF-9A58-55D8C302EB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1A9C9AA-27BC-4B3E-A6D4-18F25DA207C1}" type="slidenum">
              <a:rPr kumimoji="0" lang="en-US" altLang="ja-JP">
                <a:latin typeface="游ゴシック" panose="020B0400000000000000" pitchFamily="50" charset="-128"/>
              </a:rPr>
              <a:pPr/>
              <a:t>40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05CA910A-27FD-46CC-9492-4DF295F1F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88DAA4EA-96BA-4A25-836E-E23EA323F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7AD9AC71-662F-4378-B49D-7182ABFCA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503046F-DFAF-40B8-A7F2-46CFA5DC24F0}" type="slidenum">
              <a:rPr kumimoji="0" lang="en-US" altLang="ja-JP">
                <a:latin typeface="游ゴシック" panose="020B0400000000000000" pitchFamily="50" charset="-128"/>
              </a:rPr>
              <a:pPr/>
              <a:t>41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DE12496B-F1F8-43B0-9C29-352551D01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F0F825E3-2329-4E58-8EBF-C33581B91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A14A0CE6-F3F7-46ED-A01E-434FEE2DF3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EF2362F-7E7B-4182-B2D1-5EE08A48FC1C}" type="slidenum">
              <a:rPr kumimoji="0" lang="en-US" altLang="ja-JP">
                <a:latin typeface="游ゴシック" panose="020B0400000000000000" pitchFamily="50" charset="-128"/>
              </a:rPr>
              <a:pPr/>
              <a:t>42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56F015E4-3679-4104-9E06-55B77C3043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294B732A-B404-4377-B4B0-79744B760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79CC1A6-DB0A-4741-A512-C427AFB10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1C350E2-AC8D-4477-B1FB-7B426D6853EA}" type="slidenum">
              <a:rPr kumimoji="0" lang="en-US" altLang="ja-JP">
                <a:latin typeface="游ゴシック" panose="020B0400000000000000" pitchFamily="50" charset="-128"/>
              </a:rPr>
              <a:pPr/>
              <a:t>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F2ECE46-B537-46A0-9F7C-6E966F9B38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904EA94-457F-4E0A-9932-C8F1BAF32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3235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F391516-9595-4D89-A750-4E8B5DBD7C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AABF343-B74F-4AF6-A3A7-3959354617C8}" type="slidenum">
              <a:rPr kumimoji="0" lang="en-US" altLang="ja-JP">
                <a:latin typeface="游ゴシック" panose="020B0400000000000000" pitchFamily="50" charset="-128"/>
              </a:rPr>
              <a:pPr/>
              <a:t>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7C7901A-C6CA-4649-BA98-B2807DDBF2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BD96136-FE9C-486E-969B-C985EEA39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8593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0FE4DD-B887-4E80-9F42-1502EC49D0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6A57D19-B541-420E-A7BA-55372101D491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562BAFB-CA8F-4CE0-9D52-A1B4DE519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74F749E-8EBC-4FB0-A898-CA5161DA8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DFF352F-0800-4235-9BC2-00F06249B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D364333-F037-4FB6-8BF4-E96B123DF03D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335CE32-75AB-473A-972B-5D4095ACC3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2F3199C-E8DB-4ECB-BA89-D5C7487A5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C6B3C3E-E64A-42D1-901B-1E5F45F43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B2468A-3BB2-419D-8240-7069F90D9221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860761C-8E64-4F00-954B-91AF50FCE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9DF9A0-930A-4AF1-BB00-40D6B7A79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1196C14-0F39-46D3-9C90-C0CA348585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29B750-1B1C-4E3D-BF75-871DDC9B1EF4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DB82E19-CD76-4278-8151-B43A61D836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5240F53-808D-451B-A846-39F731637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7D374-2E37-4128-ABA1-358343B5D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D941-D243-4E35-BCC4-41ECF3845BA4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61383-4049-45F0-B5C8-B642A21F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F5952-9057-449E-B558-2E0F786E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EB1701E6-D63E-4084-8DB9-8B856CDDA61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333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6E073-2DBB-4EB5-B25E-3EF427F9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2523-ABCE-414E-BDF1-C0346F75BFDF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993CC-99FC-4267-ABD8-EA92B8C7E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5E8FD-996A-4A40-AC99-B4AF79694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62ED1719-76C8-4AFE-90E4-62FE5FA8DE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75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20170CE-4688-47C6-8C15-E7916FD6638C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29045C-B8FA-4F3E-88DD-6603818A4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2ADC-A0A1-4A72-8D8E-5CB92FE96ECB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B8C944-EEEC-440E-8ABD-F73E97A4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64A8B3-AA64-48E3-921F-F997C904C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ACC0887E-3CA4-47D3-AEC5-156203B33A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46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7D78A6-BB95-42E2-AECA-095EACCD2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A802E-AE63-4F3F-8E06-288A2A92E1AE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73049-2012-4C10-9783-767F2451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B31BD-6FC9-4C9C-B5AF-12DDCC59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AF0C879B-BA4D-4064-8E06-702B50EBBA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526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B2F2703-045F-4320-A8AF-2F7BD27050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B0D1017-F66A-4BE1-B73C-B66FBEBCE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4AEC-A66E-4638-AECE-D3E50BAA1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CCC999-9FE5-42FA-8D60-7D43CC5D1249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66429-F0D5-4CD8-B00E-8F0BD411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3EC8-E4E1-44F8-93FE-CC6766D70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690C36D5-0761-4AE3-A3CB-EF7D9E17F29A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CB221EF2-D4B2-4CEB-A578-C050085BBE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pascal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pe-5. </a:t>
            </a:r>
            <a:r>
              <a:rPr lang="ja-JP" altLang="en-US"/>
              <a:t>繰り返し計算</a:t>
            </a:r>
            <a:endParaRPr lang="ja-JP" altLang="en-US" dirty="0"/>
          </a:p>
        </p:txBody>
      </p:sp>
      <p:sp>
        <p:nvSpPr>
          <p:cNvPr id="9" name="字幕 8">
            <a:extLst>
              <a:ext uri="{FF2B5EF4-FFF2-40B4-BE49-F238E27FC236}">
                <a16:creationId xmlns:a16="http://schemas.microsoft.com/office/drawing/2014/main" id="{9436779D-8796-4EE7-96F9-C79503AE99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Pascal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</a:rPr>
              <a:t>URL: 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 smtClean="0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 dirty="0" smtClean="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 smtClean="0">
                <a:latin typeface="Arial" panose="020B0604020202020204" pitchFamily="34" charset="0"/>
                <a:hlinkClick r:id="rId5"/>
              </a:rPr>
              <a:t>pascal</a:t>
            </a:r>
            <a:r>
              <a:rPr lang="en-US" altLang="ja-JP" sz="2800" dirty="0" smtClean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 smtClean="0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80157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7BD12E0C-0E4E-44E0-8B86-94D5B7860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例題１．自然数の和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583A5AB-B4B4-4258-93AC-60411F3F8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整数データ（Ｎとする）を読み込んで，</a:t>
            </a:r>
            <a:r>
              <a:rPr lang="ja-JP" altLang="en-US" b="1" dirty="0"/>
              <a:t>１からＮまでの和を求める</a:t>
            </a:r>
            <a:r>
              <a:rPr lang="ja-JP" altLang="en-US" dirty="0"/>
              <a:t>プログラムを作る</a:t>
            </a:r>
          </a:p>
          <a:p>
            <a:r>
              <a:rPr lang="ja-JP" altLang="en-US" dirty="0"/>
              <a:t>ここでは，練習のため，自然数の和の公式は使わずに，</a:t>
            </a:r>
            <a:r>
              <a:rPr lang="en-US" altLang="ja-JP" b="1" dirty="0"/>
              <a:t>while</a:t>
            </a:r>
            <a:r>
              <a:rPr lang="ja-JP" altLang="en-US" b="1" dirty="0"/>
              <a:t>文を用いる</a:t>
            </a:r>
          </a:p>
          <a:p>
            <a:endParaRPr lang="ja-JP" altLang="en-US" dirty="0"/>
          </a:p>
          <a:p>
            <a:pPr marL="457200" lvl="1" indent="0">
              <a:buNone/>
            </a:pPr>
            <a:r>
              <a:rPr lang="ja-JP" altLang="en-US" dirty="0"/>
              <a:t>			例）  </a:t>
            </a:r>
            <a:r>
              <a:rPr lang="en-US" altLang="ja-JP" dirty="0"/>
              <a:t>100 → 5050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F129A26-7956-4A9F-995A-15D871CE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9CEF420-FCF7-41B5-BD49-417DBF8CA139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05352383-8AB7-4964-946A-D6A47023D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buNone/>
            </a:pPr>
            <a:r>
              <a:rPr lang="en-US" altLang="ja-JP" sz="1800" dirty="0"/>
              <a:t>var N,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s: integer;</a:t>
            </a:r>
          </a:p>
          <a:p>
            <a:pPr marL="0" indent="0">
              <a:buNone/>
            </a:pPr>
            <a:r>
              <a:rPr lang="en-US" altLang="ja-JP" sz="1800" dirty="0"/>
              <a:t>begin</a:t>
            </a:r>
          </a:p>
          <a:p>
            <a:pPr marL="0" indent="0">
              <a:buNone/>
            </a:pPr>
            <a:r>
              <a:rPr lang="en-US" altLang="ja-JP" sz="1800" dirty="0"/>
              <a:t>    write('sum [1..N] Program. Please Enter N: ');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(N);</a:t>
            </a:r>
          </a:p>
          <a:p>
            <a:pPr marL="0" indent="0">
              <a:buNone/>
            </a:pPr>
            <a:r>
              <a:rPr lang="en-US" altLang="ja-JP" sz="1800" dirty="0"/>
              <a:t>    s := 0;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:= 1;</a:t>
            </a:r>
          </a:p>
          <a:p>
            <a:pPr marL="0" indent="0">
              <a:buNone/>
            </a:pPr>
            <a:r>
              <a:rPr lang="en-US" altLang="ja-JP" sz="1800" dirty="0"/>
              <a:t>    while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&lt;= n </a:t>
            </a:r>
            <a:r>
              <a:rPr lang="en-US" altLang="ja-JP" sz="1800" dirty="0"/>
              <a:t>do begin</a:t>
            </a:r>
          </a:p>
          <a:p>
            <a:pPr marL="0" indent="0">
              <a:buNone/>
            </a:pPr>
            <a:r>
              <a:rPr lang="en-US" altLang="ja-JP" sz="1800" b="1" dirty="0"/>
              <a:t>        s := s +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;</a:t>
            </a:r>
          </a:p>
          <a:p>
            <a:pPr marL="0" indent="0"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:=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+ 1;</a:t>
            </a:r>
          </a:p>
          <a:p>
            <a:pPr marL="0" indent="0"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writeln</a:t>
            </a:r>
            <a:r>
              <a:rPr lang="en-US" altLang="ja-JP" sz="1800" dirty="0"/>
              <a:t>('sum[1..n] = ', s:8);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end.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3F8CC96-BC46-4DCD-8246-672C5B52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24DA498-6D93-47DB-8903-3A2CBE959426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2D9D693-3CD5-46BE-9AF0-7BC3533C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4100162"/>
            <a:ext cx="2889250" cy="68103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F3BA7838-F7C5-49EA-BBE5-F6AA0CBFC6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1513" y="4273200"/>
            <a:ext cx="936625" cy="287337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78E2222E-41AA-4B1B-84EA-DBC9114E4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1" y="3733450"/>
            <a:ext cx="341632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繰り返し実行される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部分</a:t>
            </a:r>
          </a:p>
        </p:txBody>
      </p:sp>
      <p:sp>
        <p:nvSpPr>
          <p:cNvPr id="19462" name="Rectangle 12">
            <a:extLst>
              <a:ext uri="{FF2B5EF4-FFF2-40B4-BE49-F238E27FC236}">
                <a16:creationId xmlns:a16="http://schemas.microsoft.com/office/drawing/2014/main" id="{76A8A8D2-F000-4B34-A4D7-14B9A7DEB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6" y="3601687"/>
            <a:ext cx="985837" cy="4476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9463" name="Line 13">
            <a:extLst>
              <a:ext uri="{FF2B5EF4-FFF2-40B4-BE49-F238E27FC236}">
                <a16:creationId xmlns:a16="http://schemas.microsoft.com/office/drawing/2014/main" id="{FFA89B48-AFC1-422E-A066-06707B2167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24063" y="3361975"/>
            <a:ext cx="936625" cy="287337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4" name="Text Box 14">
            <a:extLst>
              <a:ext uri="{FF2B5EF4-FFF2-40B4-BE49-F238E27FC236}">
                <a16:creationId xmlns:a16="http://schemas.microsoft.com/office/drawing/2014/main" id="{10F18D10-63F5-4191-B284-31C2911F9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151" y="2984150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77E0F9E-5F1C-4EAE-BF9E-6061D23C6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自然数の和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854502E0-2EF2-4972-BDA9-EDB8B3E4C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D95728-CEC3-47E8-8EDB-841DF46BE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BC399BF-AC9C-417A-AC1B-C85E9A110F1C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6631E54E-2A64-4CE5-A5D8-9FE6817C2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5941436-2104-4A42-B8DE-A8F4FE59D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37" y="2687628"/>
            <a:ext cx="6958493" cy="74137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394CF9B-1077-4B55-81D6-CC6C552B3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36" y="3881875"/>
            <a:ext cx="6876611" cy="8283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27B96ED1-2616-440F-ADC9-7A1E13180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B498529-866C-4AD7-A6AE-785F8DC89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6C68F59-379A-45D2-A820-736456155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F4F366-1C17-4F59-9769-274DBB4463BB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A969334A-2B97-404B-802F-BA7C8A111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438" y="4235450"/>
            <a:ext cx="3144837" cy="11795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5604" name="AutoShape 1028">
            <a:extLst>
              <a:ext uri="{FF2B5EF4-FFF2-40B4-BE49-F238E27FC236}">
                <a16:creationId xmlns:a16="http://schemas.microsoft.com/office/drawing/2014/main" id="{AF96DB6A-8513-448B-B073-5C3A58EE4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09900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5605" name="Line 1029">
            <a:extLst>
              <a:ext uri="{FF2B5EF4-FFF2-40B4-BE49-F238E27FC236}">
                <a16:creationId xmlns:a16="http://schemas.microsoft.com/office/drawing/2014/main" id="{0DE49864-C177-4F04-B276-C3863981C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4021138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6" name="Line 1030">
            <a:extLst>
              <a:ext uri="{FF2B5EF4-FFF2-40B4-BE49-F238E27FC236}">
                <a16:creationId xmlns:a16="http://schemas.microsoft.com/office/drawing/2014/main" id="{647411A1-2150-4FD9-8385-2A745F17E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2286000"/>
            <a:ext cx="0" cy="723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7" name="Rectangle 1037">
            <a:extLst>
              <a:ext uri="{FF2B5EF4-FFF2-40B4-BE49-F238E27FC236}">
                <a16:creationId xmlns:a16="http://schemas.microsoft.com/office/drawing/2014/main" id="{7C8262CF-C8E4-4DF2-B3F3-A71987BC9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120775"/>
            <a:ext cx="3144838" cy="1195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5608" name="Text Box 1038">
            <a:extLst>
              <a:ext uri="{FF2B5EF4-FFF2-40B4-BE49-F238E27FC236}">
                <a16:creationId xmlns:a16="http://schemas.microsoft.com/office/drawing/2014/main" id="{CB359CC9-E381-4AE4-B271-1583D13DB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913" y="1138238"/>
            <a:ext cx="13131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s :=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i := 1;</a:t>
            </a:r>
          </a:p>
        </p:txBody>
      </p:sp>
      <p:sp>
        <p:nvSpPr>
          <p:cNvPr id="25609" name="Text Box 1039">
            <a:extLst>
              <a:ext uri="{FF2B5EF4-FFF2-40B4-BE49-F238E27FC236}">
                <a16:creationId xmlns:a16="http://schemas.microsoft.com/office/drawing/2014/main" id="{63F06079-A7A9-472D-90EC-08A4BF94A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200400"/>
            <a:ext cx="1281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>
                <a:solidFill>
                  <a:schemeClr val="tx2"/>
                </a:solidFill>
              </a:rPr>
              <a:t>i &lt;= N</a:t>
            </a:r>
          </a:p>
        </p:txBody>
      </p:sp>
      <p:sp>
        <p:nvSpPr>
          <p:cNvPr id="25610" name="Text Box 1040">
            <a:extLst>
              <a:ext uri="{FF2B5EF4-FFF2-40B4-BE49-F238E27FC236}">
                <a16:creationId xmlns:a16="http://schemas.microsoft.com/office/drawing/2014/main" id="{0B705022-0422-43EA-8E2D-4B49F05CC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850" y="4381500"/>
            <a:ext cx="3149600" cy="102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/>
              <a:t>s := s + i;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/>
              <a:t>i := i + 1;</a:t>
            </a:r>
          </a:p>
        </p:txBody>
      </p:sp>
      <p:sp>
        <p:nvSpPr>
          <p:cNvPr id="25611" name="Text Box 1041">
            <a:extLst>
              <a:ext uri="{FF2B5EF4-FFF2-40B4-BE49-F238E27FC236}">
                <a16:creationId xmlns:a16="http://schemas.microsoft.com/office/drawing/2014/main" id="{13AF85F4-74A7-45E8-B96E-EB042984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350" y="2979738"/>
            <a:ext cx="56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Yes</a:t>
            </a:r>
          </a:p>
        </p:txBody>
      </p:sp>
      <p:sp>
        <p:nvSpPr>
          <p:cNvPr id="25612" name="Text Box 1042">
            <a:extLst>
              <a:ext uri="{FF2B5EF4-FFF2-40B4-BE49-F238E27FC236}">
                <a16:creationId xmlns:a16="http://schemas.microsoft.com/office/drawing/2014/main" id="{23E56820-7A50-4EF3-B29E-FA551998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238" y="4044950"/>
            <a:ext cx="4796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No</a:t>
            </a:r>
          </a:p>
        </p:txBody>
      </p:sp>
      <p:cxnSp>
        <p:nvCxnSpPr>
          <p:cNvPr id="25613" name="AutoShape 1044">
            <a:extLst>
              <a:ext uri="{FF2B5EF4-FFF2-40B4-BE49-F238E27FC236}">
                <a16:creationId xmlns:a16="http://schemas.microsoft.com/office/drawing/2014/main" id="{EF456C0C-26C0-4ADD-BEB1-A212BDCE7C80}"/>
              </a:ext>
            </a:extLst>
          </p:cNvPr>
          <p:cNvCxnSpPr>
            <a:cxnSpLocks noChangeShapeType="1"/>
            <a:stCxn id="25604" idx="3"/>
            <a:endCxn id="25603" idx="0"/>
          </p:cNvCxnSpPr>
          <p:nvPr/>
        </p:nvCxnSpPr>
        <p:spPr bwMode="auto">
          <a:xfrm>
            <a:off x="4352925" y="3516313"/>
            <a:ext cx="1101725" cy="7096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4" name="AutoShape 1045">
            <a:extLst>
              <a:ext uri="{FF2B5EF4-FFF2-40B4-BE49-F238E27FC236}">
                <a16:creationId xmlns:a16="http://schemas.microsoft.com/office/drawing/2014/main" id="{B879CF18-0A9C-45A2-8592-9D68015EC847}"/>
              </a:ext>
            </a:extLst>
          </p:cNvPr>
          <p:cNvCxnSpPr>
            <a:cxnSpLocks noChangeShapeType="1"/>
            <a:stCxn id="25610" idx="2"/>
          </p:cNvCxnSpPr>
          <p:nvPr/>
        </p:nvCxnSpPr>
        <p:spPr bwMode="auto">
          <a:xfrm rot="5400000" flipH="1">
            <a:off x="2582432" y="2537256"/>
            <a:ext cx="2755174" cy="2989262"/>
          </a:xfrm>
          <a:prstGeom prst="bentConnector4">
            <a:avLst>
              <a:gd name="adj1" fmla="val -8297"/>
              <a:gd name="adj2" fmla="val 763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7D389DF-1644-408D-B141-255538DBB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06864" name="Rectangle 16">
            <a:extLst>
              <a:ext uri="{FF2B5EF4-FFF2-40B4-BE49-F238E27FC236}">
                <a16:creationId xmlns:a16="http://schemas.microsoft.com/office/drawing/2014/main" id="{36ECB43C-1429-41AB-8D2A-666A395DF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dirty="0"/>
              <a:t>	</a:t>
            </a:r>
            <a:r>
              <a:rPr lang="en-US" altLang="ja-JP" dirty="0" err="1"/>
              <a:t>i</a:t>
            </a:r>
            <a:r>
              <a:rPr lang="en-US" altLang="ja-JP" dirty="0"/>
              <a:t> := 1 </a:t>
            </a:r>
            <a:r>
              <a:rPr lang="ja-JP" altLang="en-US" dirty="0"/>
              <a:t>と </a:t>
            </a:r>
            <a:r>
              <a:rPr lang="en-US" altLang="ja-JP" dirty="0"/>
              <a:t>S := 0 </a:t>
            </a:r>
            <a:r>
              <a:rPr lang="ja-JP" altLang="en-US" dirty="0"/>
              <a:t>を実行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457200" lvl="1" indent="0">
              <a:buNone/>
            </a:pPr>
            <a:r>
              <a:rPr lang="en-US" altLang="ja-JP" dirty="0"/>
              <a:t>1. </a:t>
            </a:r>
            <a:r>
              <a:rPr lang="ja-JP" altLang="en-US" dirty="0"/>
              <a:t>「</a:t>
            </a:r>
            <a:r>
              <a:rPr lang="en-US" altLang="ja-JP" dirty="0"/>
              <a:t>S</a:t>
            </a:r>
            <a:r>
              <a:rPr lang="ja-JP" altLang="en-US" dirty="0"/>
              <a:t>」 に 「</a:t>
            </a:r>
            <a:r>
              <a:rPr lang="en-US" altLang="ja-JP" dirty="0" err="1"/>
              <a:t>i</a:t>
            </a:r>
            <a:r>
              <a:rPr lang="ja-JP" altLang="en-US" dirty="0"/>
              <a:t>」 を足しこむ</a:t>
            </a:r>
          </a:p>
          <a:p>
            <a:pPr marL="457200" lvl="1" indent="0">
              <a:buNone/>
            </a:pPr>
            <a:r>
              <a:rPr lang="ja-JP" altLang="en-US" dirty="0"/>
              <a:t>    →　「</a:t>
            </a:r>
            <a:r>
              <a:rPr lang="en-US" altLang="ja-JP" dirty="0"/>
              <a:t>S</a:t>
            </a:r>
            <a:r>
              <a:rPr lang="ja-JP" altLang="en-US" dirty="0"/>
              <a:t>」には，その時点での「１から </a:t>
            </a:r>
            <a:r>
              <a:rPr lang="en-US" altLang="ja-JP" dirty="0" err="1"/>
              <a:t>i</a:t>
            </a:r>
            <a:r>
              <a:rPr lang="en-US" altLang="ja-JP" dirty="0"/>
              <a:t> </a:t>
            </a:r>
            <a:r>
              <a:rPr lang="ja-JP" altLang="en-US" dirty="0"/>
              <a:t>」までの和</a:t>
            </a:r>
          </a:p>
          <a:p>
            <a:pPr marL="457200" lvl="1" indent="0">
              <a:buNone/>
            </a:pPr>
            <a:r>
              <a:rPr lang="ja-JP" altLang="en-US" dirty="0"/>
              <a:t>　　　　が入る</a:t>
            </a:r>
          </a:p>
          <a:p>
            <a:pPr marL="457200" lvl="1" indent="0">
              <a:buNone/>
            </a:pPr>
            <a:r>
              <a:rPr lang="en-US" altLang="ja-JP" dirty="0"/>
              <a:t>2.  </a:t>
            </a:r>
            <a:r>
              <a:rPr lang="ja-JP" altLang="en-US" dirty="0"/>
              <a:t>「</a:t>
            </a:r>
            <a:r>
              <a:rPr lang="en-US" altLang="ja-JP" dirty="0" err="1"/>
              <a:t>i</a:t>
            </a:r>
            <a:r>
              <a:rPr lang="ja-JP" altLang="en-US" dirty="0"/>
              <a:t>」 の値を１増やす</a:t>
            </a:r>
          </a:p>
          <a:p>
            <a:r>
              <a:rPr lang="ja-JP" altLang="en-US" b="1" dirty="0"/>
              <a:t>繰り返しの終了条件</a:t>
            </a:r>
          </a:p>
          <a:p>
            <a:pPr marL="457200" lvl="1" indent="0">
              <a:buNone/>
            </a:pPr>
            <a:r>
              <a:rPr lang="en-US" altLang="ja-JP" dirty="0" err="1"/>
              <a:t>i</a:t>
            </a:r>
            <a:r>
              <a:rPr lang="en-US" altLang="ja-JP" dirty="0"/>
              <a:t> &lt;= N </a:t>
            </a:r>
            <a:r>
              <a:rPr lang="ja-JP" altLang="en-US" dirty="0"/>
              <a:t>が成り立たなくなったら終了</a:t>
            </a:r>
          </a:p>
          <a:p>
            <a:pPr marL="457200" lvl="1" indent="0">
              <a:buNone/>
            </a:pPr>
            <a:r>
              <a:rPr lang="ja-JP" altLang="en-US" dirty="0"/>
              <a:t>	→　つまり </a:t>
            </a:r>
            <a:r>
              <a:rPr lang="en-US" altLang="ja-JP" dirty="0" err="1"/>
              <a:t>i</a:t>
            </a:r>
            <a:r>
              <a:rPr lang="en-US" altLang="ja-JP" dirty="0"/>
              <a:t> &gt; N </a:t>
            </a:r>
            <a:r>
              <a:rPr lang="ja-JP" altLang="en-US" dirty="0"/>
              <a:t>になったら終了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5E918E7-133F-4E9B-BE9C-71AD0467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C2276D4-4EAD-4572-AFE2-8D381488DF71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322E079-7A02-487F-8E6C-883B6E831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自然数の和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3EA5D8C-5579-4BC8-A48C-A894CCD7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0618915-C969-41E5-A59D-2CC4AD93DD0A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F4D8F02A-B6F4-4941-9451-9F5AC250A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90575"/>
            <a:ext cx="29322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N = 7 </a:t>
            </a:r>
            <a:r>
              <a:rPr kumimoji="0"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とすると</a:t>
            </a:r>
          </a:p>
        </p:txBody>
      </p:sp>
      <p:sp>
        <p:nvSpPr>
          <p:cNvPr id="29700" name="Rectangle 5">
            <a:extLst>
              <a:ext uri="{FF2B5EF4-FFF2-40B4-BE49-F238E27FC236}">
                <a16:creationId xmlns:a16="http://schemas.microsoft.com/office/drawing/2014/main" id="{A18AA65B-3B61-4221-B56D-EC7932E10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790700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01" name="Text Box 7">
            <a:extLst>
              <a:ext uri="{FF2B5EF4-FFF2-40B4-BE49-F238E27FC236}">
                <a16:creationId xmlns:a16="http://schemas.microsoft.com/office/drawing/2014/main" id="{22A48A6C-86C6-49D3-A478-850DFBDC9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1854200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29702" name="Text Box 8">
            <a:extLst>
              <a:ext uri="{FF2B5EF4-FFF2-40B4-BE49-F238E27FC236}">
                <a16:creationId xmlns:a16="http://schemas.microsoft.com/office/drawing/2014/main" id="{9234D268-537E-4EB3-8741-39F4223C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1839913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s = 0 + 1</a:t>
            </a:r>
          </a:p>
        </p:txBody>
      </p:sp>
      <p:sp>
        <p:nvSpPr>
          <p:cNvPr id="29703" name="Rectangle 9">
            <a:extLst>
              <a:ext uri="{FF2B5EF4-FFF2-40B4-BE49-F238E27FC236}">
                <a16:creationId xmlns:a16="http://schemas.microsoft.com/office/drawing/2014/main" id="{65B789F0-D189-41CE-94B8-FC2447B61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382838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04" name="Text Box 11">
            <a:extLst>
              <a:ext uri="{FF2B5EF4-FFF2-40B4-BE49-F238E27FC236}">
                <a16:creationId xmlns:a16="http://schemas.microsoft.com/office/drawing/2014/main" id="{E1F1B752-7430-45B4-A62F-B2E6A39FC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2444750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29705" name="Text Box 12">
            <a:extLst>
              <a:ext uri="{FF2B5EF4-FFF2-40B4-BE49-F238E27FC236}">
                <a16:creationId xmlns:a16="http://schemas.microsoft.com/office/drawing/2014/main" id="{AE343FA4-28B8-4FB3-A0F6-CCF60D1F5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2430463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s = 1 + 2</a:t>
            </a:r>
          </a:p>
        </p:txBody>
      </p:sp>
      <p:sp>
        <p:nvSpPr>
          <p:cNvPr id="29706" name="Rectangle 13">
            <a:extLst>
              <a:ext uri="{FF2B5EF4-FFF2-40B4-BE49-F238E27FC236}">
                <a16:creationId xmlns:a16="http://schemas.microsoft.com/office/drawing/2014/main" id="{F61E6AC5-4DC6-4D51-AD32-448950650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974975"/>
            <a:ext cx="6569075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07" name="Text Box 15">
            <a:extLst>
              <a:ext uri="{FF2B5EF4-FFF2-40B4-BE49-F238E27FC236}">
                <a16:creationId xmlns:a16="http://schemas.microsoft.com/office/drawing/2014/main" id="{71342AD7-CC98-418F-9529-FAA1E9A82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3036888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29708" name="Text Box 16">
            <a:extLst>
              <a:ext uri="{FF2B5EF4-FFF2-40B4-BE49-F238E27FC236}">
                <a16:creationId xmlns:a16="http://schemas.microsoft.com/office/drawing/2014/main" id="{B2F8774D-693D-478E-A4EA-68E9F4949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3022600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s = 3 + 3</a:t>
            </a:r>
          </a:p>
        </p:txBody>
      </p:sp>
      <p:sp>
        <p:nvSpPr>
          <p:cNvPr id="29709" name="Rectangle 17">
            <a:extLst>
              <a:ext uri="{FF2B5EF4-FFF2-40B4-BE49-F238E27FC236}">
                <a16:creationId xmlns:a16="http://schemas.microsoft.com/office/drawing/2014/main" id="{ACF5240C-C9B9-4BE0-98F8-4125E14EC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565525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10" name="Text Box 19">
            <a:extLst>
              <a:ext uri="{FF2B5EF4-FFF2-40B4-BE49-F238E27FC236}">
                <a16:creationId xmlns:a16="http://schemas.microsoft.com/office/drawing/2014/main" id="{4BC8B1C6-54DC-430E-A498-3DE87AF04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3627438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29711" name="Text Box 20">
            <a:extLst>
              <a:ext uri="{FF2B5EF4-FFF2-40B4-BE49-F238E27FC236}">
                <a16:creationId xmlns:a16="http://schemas.microsoft.com/office/drawing/2014/main" id="{CA029BB1-AC26-4F43-B6C7-2D8841452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3613150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s = 6 + 4</a:t>
            </a:r>
          </a:p>
        </p:txBody>
      </p:sp>
      <p:sp>
        <p:nvSpPr>
          <p:cNvPr id="29712" name="Rectangle 21">
            <a:extLst>
              <a:ext uri="{FF2B5EF4-FFF2-40B4-BE49-F238E27FC236}">
                <a16:creationId xmlns:a16="http://schemas.microsoft.com/office/drawing/2014/main" id="{EC400006-13F0-48D8-A3F9-260B165C5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157663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13" name="Text Box 23">
            <a:extLst>
              <a:ext uri="{FF2B5EF4-FFF2-40B4-BE49-F238E27FC236}">
                <a16:creationId xmlns:a16="http://schemas.microsoft.com/office/drawing/2014/main" id="{F6CF33A5-4A0C-4D99-86C2-016FC061B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4219575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29714" name="Text Box 24">
            <a:extLst>
              <a:ext uri="{FF2B5EF4-FFF2-40B4-BE49-F238E27FC236}">
                <a16:creationId xmlns:a16="http://schemas.microsoft.com/office/drawing/2014/main" id="{388A0CB0-F1D9-4CD3-AF29-9414B3AB7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4206875"/>
            <a:ext cx="1210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s = 10 + 5</a:t>
            </a:r>
          </a:p>
        </p:txBody>
      </p:sp>
      <p:sp>
        <p:nvSpPr>
          <p:cNvPr id="29715" name="Rectangle 25">
            <a:extLst>
              <a:ext uri="{FF2B5EF4-FFF2-40B4-BE49-F238E27FC236}">
                <a16:creationId xmlns:a16="http://schemas.microsoft.com/office/drawing/2014/main" id="{52F1E92B-9B78-4C3A-8DF0-012A03DDC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749800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16" name="Text Box 27">
            <a:extLst>
              <a:ext uri="{FF2B5EF4-FFF2-40B4-BE49-F238E27FC236}">
                <a16:creationId xmlns:a16="http://schemas.microsoft.com/office/drawing/2014/main" id="{45A9C8FB-2320-4647-9317-92A826C47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4810125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29717" name="Text Box 28">
            <a:extLst>
              <a:ext uri="{FF2B5EF4-FFF2-40B4-BE49-F238E27FC236}">
                <a16:creationId xmlns:a16="http://schemas.microsoft.com/office/drawing/2014/main" id="{0FBF505E-2715-488A-9D32-B1E799972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4799013"/>
            <a:ext cx="1210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s = 15 + 6</a:t>
            </a:r>
          </a:p>
        </p:txBody>
      </p:sp>
      <p:sp>
        <p:nvSpPr>
          <p:cNvPr id="29718" name="Rectangle 29">
            <a:extLst>
              <a:ext uri="{FF2B5EF4-FFF2-40B4-BE49-F238E27FC236}">
                <a16:creationId xmlns:a16="http://schemas.microsoft.com/office/drawing/2014/main" id="{C51B83F7-EF97-471C-9EA2-19328A23E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5341938"/>
            <a:ext cx="6569075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19" name="Text Box 31">
            <a:extLst>
              <a:ext uri="{FF2B5EF4-FFF2-40B4-BE49-F238E27FC236}">
                <a16:creationId xmlns:a16="http://schemas.microsoft.com/office/drawing/2014/main" id="{4CD2D788-0408-4D25-9BF1-F25D51931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5403850"/>
            <a:ext cx="1980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29720" name="Text Box 32">
            <a:extLst>
              <a:ext uri="{FF2B5EF4-FFF2-40B4-BE49-F238E27FC236}">
                <a16:creationId xmlns:a16="http://schemas.microsoft.com/office/drawing/2014/main" id="{8EC8E136-A1D2-451E-AB22-982669F4F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5391150"/>
            <a:ext cx="1210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s = 21 + 7</a:t>
            </a:r>
          </a:p>
        </p:txBody>
      </p:sp>
      <p:sp>
        <p:nvSpPr>
          <p:cNvPr id="29721" name="Rectangle 33">
            <a:extLst>
              <a:ext uri="{FF2B5EF4-FFF2-40B4-BE49-F238E27FC236}">
                <a16:creationId xmlns:a16="http://schemas.microsoft.com/office/drawing/2014/main" id="{5350CA1A-A4E7-411C-9D94-65960711C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5934075"/>
            <a:ext cx="6569075" cy="48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22" name="Text Box 35">
            <a:extLst>
              <a:ext uri="{FF2B5EF4-FFF2-40B4-BE49-F238E27FC236}">
                <a16:creationId xmlns:a16="http://schemas.microsoft.com/office/drawing/2014/main" id="{D01FFE5C-2D75-4202-B9AE-231C69DFA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5995988"/>
            <a:ext cx="2210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&lt;= 7 </a:t>
            </a:r>
            <a:r>
              <a:rPr kumimoji="0" lang="ja-JP" altLang="en-US" sz="1800">
                <a:solidFill>
                  <a:srgbClr val="006600"/>
                </a:solidFill>
              </a:rPr>
              <a:t>が成立しない</a:t>
            </a:r>
          </a:p>
        </p:txBody>
      </p:sp>
      <p:sp>
        <p:nvSpPr>
          <p:cNvPr id="29723" name="Text Box 36">
            <a:extLst>
              <a:ext uri="{FF2B5EF4-FFF2-40B4-BE49-F238E27FC236}">
                <a16:creationId xmlns:a16="http://schemas.microsoft.com/office/drawing/2014/main" id="{4CE4F75C-FF72-42CD-AA82-8C93FA8B6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596265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6600"/>
              </a:solidFill>
            </a:endParaRPr>
          </a:p>
        </p:txBody>
      </p:sp>
      <p:sp>
        <p:nvSpPr>
          <p:cNvPr id="29724" name="Text Box 39">
            <a:extLst>
              <a:ext uri="{FF2B5EF4-FFF2-40B4-BE49-F238E27FC236}">
                <a16:creationId xmlns:a16="http://schemas.microsoft.com/office/drawing/2014/main" id="{AB90AB6E-9900-4B2F-ACDC-DF13883BA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1809750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= 2</a:t>
            </a:r>
          </a:p>
        </p:txBody>
      </p:sp>
      <p:sp>
        <p:nvSpPr>
          <p:cNvPr id="29725" name="Text Box 40">
            <a:extLst>
              <a:ext uri="{FF2B5EF4-FFF2-40B4-BE49-F238E27FC236}">
                <a16:creationId xmlns:a16="http://schemas.microsoft.com/office/drawing/2014/main" id="{72AD4831-1911-46C4-AF58-1FA5D082B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2400300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= 3</a:t>
            </a:r>
          </a:p>
        </p:txBody>
      </p:sp>
      <p:sp>
        <p:nvSpPr>
          <p:cNvPr id="29726" name="Text Box 41">
            <a:extLst>
              <a:ext uri="{FF2B5EF4-FFF2-40B4-BE49-F238E27FC236}">
                <a16:creationId xmlns:a16="http://schemas.microsoft.com/office/drawing/2014/main" id="{A8CEDA9B-0930-4163-BDF3-E1F66318F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2992438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= 4</a:t>
            </a:r>
          </a:p>
        </p:txBody>
      </p:sp>
      <p:sp>
        <p:nvSpPr>
          <p:cNvPr id="29727" name="Text Box 42">
            <a:extLst>
              <a:ext uri="{FF2B5EF4-FFF2-40B4-BE49-F238E27FC236}">
                <a16:creationId xmlns:a16="http://schemas.microsoft.com/office/drawing/2014/main" id="{F236A310-B311-421F-9A28-8B41386E8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3582988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= 5</a:t>
            </a:r>
          </a:p>
        </p:txBody>
      </p:sp>
      <p:sp>
        <p:nvSpPr>
          <p:cNvPr id="29728" name="Text Box 43">
            <a:extLst>
              <a:ext uri="{FF2B5EF4-FFF2-40B4-BE49-F238E27FC236}">
                <a16:creationId xmlns:a16="http://schemas.microsoft.com/office/drawing/2014/main" id="{FE2861CB-9F8F-421E-A54B-19FF85FE0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4176713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= 6</a:t>
            </a:r>
          </a:p>
        </p:txBody>
      </p:sp>
      <p:sp>
        <p:nvSpPr>
          <p:cNvPr id="29729" name="Text Box 44">
            <a:extLst>
              <a:ext uri="{FF2B5EF4-FFF2-40B4-BE49-F238E27FC236}">
                <a16:creationId xmlns:a16="http://schemas.microsoft.com/office/drawing/2014/main" id="{BF9098C7-BCEB-4A58-B840-5A12DD67A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4768850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= 7</a:t>
            </a:r>
          </a:p>
        </p:txBody>
      </p:sp>
      <p:sp>
        <p:nvSpPr>
          <p:cNvPr id="29730" name="Text Box 45">
            <a:extLst>
              <a:ext uri="{FF2B5EF4-FFF2-40B4-BE49-F238E27FC236}">
                <a16:creationId xmlns:a16="http://schemas.microsoft.com/office/drawing/2014/main" id="{5FB4A84C-B636-4F85-8BA3-90CF0AF26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5360988"/>
            <a:ext cx="6270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6600"/>
                </a:solidFill>
              </a:rPr>
              <a:t>i = 8</a:t>
            </a:r>
          </a:p>
        </p:txBody>
      </p:sp>
      <p:sp>
        <p:nvSpPr>
          <p:cNvPr id="29731" name="Text Box 46">
            <a:extLst>
              <a:ext uri="{FF2B5EF4-FFF2-40B4-BE49-F238E27FC236}">
                <a16:creationId xmlns:a16="http://schemas.microsoft.com/office/drawing/2014/main" id="{1E4D3C2C-756B-4CA7-9263-DFB956DD2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59324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6600"/>
              </a:solidFill>
            </a:endParaRPr>
          </a:p>
        </p:txBody>
      </p:sp>
      <p:sp>
        <p:nvSpPr>
          <p:cNvPr id="29732" name="Text Box 49">
            <a:extLst>
              <a:ext uri="{FF2B5EF4-FFF2-40B4-BE49-F238E27FC236}">
                <a16:creationId xmlns:a16="http://schemas.microsoft.com/office/drawing/2014/main" id="{24F39EAE-EC38-4048-8FA4-52A8AB026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17176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１回目</a:t>
            </a:r>
          </a:p>
        </p:txBody>
      </p:sp>
      <p:sp>
        <p:nvSpPr>
          <p:cNvPr id="29733" name="Text Box 50">
            <a:extLst>
              <a:ext uri="{FF2B5EF4-FFF2-40B4-BE49-F238E27FC236}">
                <a16:creationId xmlns:a16="http://schemas.microsoft.com/office/drawing/2014/main" id="{6DC7F8D2-C052-42BF-8AC1-E5516219A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22891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２回目</a:t>
            </a:r>
          </a:p>
        </p:txBody>
      </p:sp>
      <p:sp>
        <p:nvSpPr>
          <p:cNvPr id="29734" name="Text Box 51">
            <a:extLst>
              <a:ext uri="{FF2B5EF4-FFF2-40B4-BE49-F238E27FC236}">
                <a16:creationId xmlns:a16="http://schemas.microsoft.com/office/drawing/2014/main" id="{208697A1-52E1-4E8D-854B-77D26B646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28733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３回目</a:t>
            </a:r>
          </a:p>
        </p:txBody>
      </p:sp>
      <p:sp>
        <p:nvSpPr>
          <p:cNvPr id="29735" name="Text Box 52">
            <a:extLst>
              <a:ext uri="{FF2B5EF4-FFF2-40B4-BE49-F238E27FC236}">
                <a16:creationId xmlns:a16="http://schemas.microsoft.com/office/drawing/2014/main" id="{45BD339D-DC4F-496D-9BE1-5AC175A3E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34702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４回目</a:t>
            </a:r>
          </a:p>
        </p:txBody>
      </p:sp>
      <p:sp>
        <p:nvSpPr>
          <p:cNvPr id="29736" name="Text Box 53">
            <a:extLst>
              <a:ext uri="{FF2B5EF4-FFF2-40B4-BE49-F238E27FC236}">
                <a16:creationId xmlns:a16="http://schemas.microsoft.com/office/drawing/2014/main" id="{A87F1175-EC0A-4D95-B63A-EEC2BEAB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40671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５回目</a:t>
            </a:r>
          </a:p>
        </p:txBody>
      </p:sp>
      <p:sp>
        <p:nvSpPr>
          <p:cNvPr id="29737" name="Text Box 54">
            <a:extLst>
              <a:ext uri="{FF2B5EF4-FFF2-40B4-BE49-F238E27FC236}">
                <a16:creationId xmlns:a16="http://schemas.microsoft.com/office/drawing/2014/main" id="{7C61E672-8A28-48B1-8468-864120529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46640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６回目</a:t>
            </a:r>
          </a:p>
        </p:txBody>
      </p:sp>
      <p:sp>
        <p:nvSpPr>
          <p:cNvPr id="29738" name="Text Box 55">
            <a:extLst>
              <a:ext uri="{FF2B5EF4-FFF2-40B4-BE49-F238E27FC236}">
                <a16:creationId xmlns:a16="http://schemas.microsoft.com/office/drawing/2014/main" id="{B8A13E8E-451B-46EC-8C65-F5FBF9026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52609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７回目</a:t>
            </a:r>
          </a:p>
        </p:txBody>
      </p:sp>
      <p:sp>
        <p:nvSpPr>
          <p:cNvPr id="29739" name="Text Box 56">
            <a:extLst>
              <a:ext uri="{FF2B5EF4-FFF2-40B4-BE49-F238E27FC236}">
                <a16:creationId xmlns:a16="http://schemas.microsoft.com/office/drawing/2014/main" id="{E25B5D3C-4571-41F6-86CB-4566E1886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3" y="5857875"/>
            <a:ext cx="11079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８回目</a:t>
            </a:r>
          </a:p>
        </p:txBody>
      </p:sp>
      <p:sp>
        <p:nvSpPr>
          <p:cNvPr id="29740" name="Text Box 57">
            <a:extLst>
              <a:ext uri="{FF2B5EF4-FFF2-40B4-BE49-F238E27FC236}">
                <a16:creationId xmlns:a16="http://schemas.microsoft.com/office/drawing/2014/main" id="{CBDB20CA-9643-4EB5-AFFF-E2DD4FA3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472" y="757238"/>
            <a:ext cx="8402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s </a:t>
            </a:r>
            <a:r>
              <a:rPr kumimoji="0" lang="ja-JP" altLang="en-US" sz="2000"/>
              <a:t>の値</a:t>
            </a:r>
          </a:p>
        </p:txBody>
      </p:sp>
      <p:sp>
        <p:nvSpPr>
          <p:cNvPr id="29741" name="Text Box 58">
            <a:extLst>
              <a:ext uri="{FF2B5EF4-FFF2-40B4-BE49-F238E27FC236}">
                <a16:creationId xmlns:a16="http://schemas.microsoft.com/office/drawing/2014/main" id="{4E5118C2-7361-48F4-9425-8B8FEE57C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749" y="712788"/>
            <a:ext cx="7841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i </a:t>
            </a:r>
            <a:r>
              <a:rPr kumimoji="0" lang="ja-JP" altLang="en-US" sz="2000"/>
              <a:t>の値</a:t>
            </a:r>
          </a:p>
        </p:txBody>
      </p:sp>
      <p:sp>
        <p:nvSpPr>
          <p:cNvPr id="29742" name="Text Box 60">
            <a:extLst>
              <a:ext uri="{FF2B5EF4-FFF2-40B4-BE49-F238E27FC236}">
                <a16:creationId xmlns:a16="http://schemas.microsoft.com/office/drawing/2014/main" id="{42D39BD3-AF30-498D-A46B-8BBC4D188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8" y="1254125"/>
            <a:ext cx="2986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>
                <a:solidFill>
                  <a:srgbClr val="006600"/>
                </a:solidFill>
              </a:rPr>
              <a:t>はじめは </a:t>
            </a:r>
            <a:r>
              <a:rPr kumimoji="0" lang="en-US" altLang="ja-JP" sz="2000">
                <a:solidFill>
                  <a:srgbClr val="006600"/>
                </a:solidFill>
              </a:rPr>
              <a:t>s = 0 	        i =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AC62220-3D5B-46FB-BBD0-8EF2658C5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while </a:t>
            </a:r>
            <a:r>
              <a:rPr lang="ja-JP" altLang="en-US"/>
              <a:t>文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3652FE5-6725-42DE-9ACD-9462AC80D1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何かの処理の</a:t>
            </a:r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dirty="0"/>
              <a:t>のたび</a:t>
            </a:r>
            <a:r>
              <a:rPr lang="ja-JP" altLang="en-US" b="1" dirty="0"/>
              <a:t>に </a:t>
            </a:r>
            <a:r>
              <a:rPr lang="en-US" altLang="ja-JP" b="1" dirty="0"/>
              <a:t>while </a:t>
            </a:r>
            <a:r>
              <a:rPr lang="ja-JP" altLang="en-US" b="1" dirty="0"/>
              <a:t>文で書かれた条件式の真偽が判定</a:t>
            </a:r>
            <a:r>
              <a:rPr lang="ja-JP" altLang="en-US" dirty="0"/>
              <a:t>され， </a:t>
            </a:r>
            <a:r>
              <a:rPr lang="ja-JP" altLang="en-US" b="1" dirty="0"/>
              <a:t>真である限り</a:t>
            </a:r>
            <a:r>
              <a:rPr lang="ja-JP" altLang="en-US" dirty="0"/>
              <a:t>，</a:t>
            </a:r>
            <a:r>
              <a:rPr lang="en-US" altLang="ja-JP" dirty="0"/>
              <a:t>while </a:t>
            </a:r>
            <a:r>
              <a:rPr lang="ja-JP" altLang="en-US" dirty="0"/>
              <a:t>のあとに続く文が</a:t>
            </a:r>
            <a:r>
              <a:rPr lang="ja-JP" altLang="en-US" b="1" dirty="0"/>
              <a:t>実行され続ける</a:t>
            </a:r>
            <a:r>
              <a:rPr lang="ja-JP" altLang="en-US" dirty="0"/>
              <a:t>．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B5A8745-E59E-4128-84BD-E189F0B4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03BA4AF-61E2-412A-8B2B-3937F737CB8B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4BD63CD5-CC9D-4FEF-8DA7-F9459C18E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" y="3036888"/>
            <a:ext cx="433546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 dirty="0"/>
              <a:t>while </a:t>
            </a:r>
            <a:r>
              <a:rPr lang="ja-JP" altLang="en-US" sz="3200" dirty="0"/>
              <a:t>条件式 </a:t>
            </a:r>
            <a:r>
              <a:rPr lang="en-US" altLang="ja-JP" sz="3200" dirty="0"/>
              <a:t>do begin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 dirty="0"/>
              <a:t>    </a:t>
            </a:r>
            <a:r>
              <a:rPr lang="ja-JP" altLang="en-US" sz="3200" dirty="0"/>
              <a:t>式</a:t>
            </a:r>
            <a:r>
              <a:rPr lang="en-US" altLang="ja-JP" sz="3200" dirty="0"/>
              <a:t>1;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 dirty="0"/>
              <a:t>    </a:t>
            </a:r>
            <a:r>
              <a:rPr lang="ja-JP" altLang="en-US" sz="3200" dirty="0"/>
              <a:t>式</a:t>
            </a:r>
            <a:r>
              <a:rPr lang="en-US" altLang="ja-JP" sz="3200" dirty="0"/>
              <a:t>2;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 dirty="0"/>
              <a:t>     ..</a:t>
            </a:r>
            <a:r>
              <a:rPr lang="ja-JP" altLang="en-US" sz="3200" dirty="0" err="1"/>
              <a:t>．</a:t>
            </a:r>
            <a:endParaRPr lang="ja-JP" altLang="en-US" sz="3200" dirty="0"/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 dirty="0"/>
              <a:t>end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FA7DE6AA-F758-4661-B946-91F9F1D0F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5563" y="4648200"/>
            <a:ext cx="1824037" cy="1003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50" name="AutoShape 6">
            <a:extLst>
              <a:ext uri="{FF2B5EF4-FFF2-40B4-BE49-F238E27FC236}">
                <a16:creationId xmlns:a16="http://schemas.microsoft.com/office/drawing/2014/main" id="{09DE3A70-16CA-487C-B2D0-6EEFF1BBD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1188" y="3741738"/>
            <a:ext cx="2252662" cy="7477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FF25370D-7544-4E27-B170-2A37995CC3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8313" y="4489450"/>
            <a:ext cx="0" cy="149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2" name="Line 8">
            <a:extLst>
              <a:ext uri="{FF2B5EF4-FFF2-40B4-BE49-F238E27FC236}">
                <a16:creationId xmlns:a16="http://schemas.microsoft.com/office/drawing/2014/main" id="{27BD4A8C-6470-413D-BD13-F5F56A6F1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8313" y="3208338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3" name="AutoShape 9">
            <a:extLst>
              <a:ext uri="{FF2B5EF4-FFF2-40B4-BE49-F238E27FC236}">
                <a16:creationId xmlns:a16="http://schemas.microsoft.com/office/drawing/2014/main" id="{D306B268-F0F8-4A51-93CF-F162EEE1D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5983288"/>
            <a:ext cx="430212" cy="373062"/>
          </a:xfrm>
          <a:prstGeom prst="flowChartConnector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54" name="Line 10">
            <a:extLst>
              <a:ext uri="{FF2B5EF4-FFF2-40B4-BE49-F238E27FC236}">
                <a16:creationId xmlns:a16="http://schemas.microsoft.com/office/drawing/2014/main" id="{0D6F777A-1E97-4341-90FC-8772E1101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3850" y="4114800"/>
            <a:ext cx="6429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5" name="Line 11">
            <a:extLst>
              <a:ext uri="{FF2B5EF4-FFF2-40B4-BE49-F238E27FC236}">
                <a16:creationId xmlns:a16="http://schemas.microsoft.com/office/drawing/2014/main" id="{EACE3EAD-A084-45EB-992C-2CF25465F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6788" y="4114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6" name="Line 12">
            <a:extLst>
              <a:ext uri="{FF2B5EF4-FFF2-40B4-BE49-F238E27FC236}">
                <a16:creationId xmlns:a16="http://schemas.microsoft.com/office/drawing/2014/main" id="{E9280B32-8FB9-47A9-A70B-33EB85FD0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6788" y="5684838"/>
            <a:ext cx="0" cy="138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7" name="Line 13">
            <a:extLst>
              <a:ext uri="{FF2B5EF4-FFF2-40B4-BE49-F238E27FC236}">
                <a16:creationId xmlns:a16="http://schemas.microsoft.com/office/drawing/2014/main" id="{E23D444B-58B7-4448-AF3C-7973B70A8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6788" y="5822950"/>
            <a:ext cx="160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8" name="Line 14">
            <a:extLst>
              <a:ext uri="{FF2B5EF4-FFF2-40B4-BE49-F238E27FC236}">
                <a16:creationId xmlns:a16="http://schemas.microsoft.com/office/drawing/2014/main" id="{30FF0D87-7F05-466E-AB26-834AC409B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6513" y="3529013"/>
            <a:ext cx="0" cy="2293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9" name="Line 15">
            <a:extLst>
              <a:ext uri="{FF2B5EF4-FFF2-40B4-BE49-F238E27FC236}">
                <a16:creationId xmlns:a16="http://schemas.microsoft.com/office/drawing/2014/main" id="{843383D8-03BF-4AE0-8AD8-C97AF9C400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48313" y="3529013"/>
            <a:ext cx="337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60" name="Text Box 16">
            <a:extLst>
              <a:ext uri="{FF2B5EF4-FFF2-40B4-BE49-F238E27FC236}">
                <a16:creationId xmlns:a16="http://schemas.microsoft.com/office/drawing/2014/main" id="{5A07D615-659B-4062-82FE-BF0397908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3870325"/>
            <a:ext cx="8771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条件式</a:t>
            </a:r>
          </a:p>
        </p:txBody>
      </p:sp>
      <p:sp>
        <p:nvSpPr>
          <p:cNvPr id="31761" name="Text Box 17">
            <a:extLst>
              <a:ext uri="{FF2B5EF4-FFF2-40B4-BE49-F238E27FC236}">
                <a16:creationId xmlns:a16="http://schemas.microsoft.com/office/drawing/2014/main" id="{BCEBDB56-ACC3-4AD1-8E14-CF31E4815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838" y="4760913"/>
            <a:ext cx="543739" cy="601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1800"/>
              <a:t>式</a:t>
            </a:r>
            <a:r>
              <a:rPr kumimoji="0" lang="en-US" altLang="ja-JP" sz="1800"/>
              <a:t>1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1800"/>
              <a:t>式</a:t>
            </a:r>
            <a:r>
              <a:rPr kumimoji="0" lang="en-US" altLang="ja-JP" sz="1800"/>
              <a:t>2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/>
              <a:t> ...</a:t>
            </a:r>
          </a:p>
        </p:txBody>
      </p:sp>
      <p:sp>
        <p:nvSpPr>
          <p:cNvPr id="31762" name="Text Box 18">
            <a:extLst>
              <a:ext uri="{FF2B5EF4-FFF2-40B4-BE49-F238E27FC236}">
                <a16:creationId xmlns:a16="http://schemas.microsoft.com/office/drawing/2014/main" id="{1F5416C8-FD7B-4D00-AA4C-7EA6B86EF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3838" y="3684588"/>
            <a:ext cx="56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Yes</a:t>
            </a:r>
          </a:p>
        </p:txBody>
      </p:sp>
      <p:sp>
        <p:nvSpPr>
          <p:cNvPr id="31763" name="Text Box 19">
            <a:extLst>
              <a:ext uri="{FF2B5EF4-FFF2-40B4-BE49-F238E27FC236}">
                <a16:creationId xmlns:a16="http://schemas.microsoft.com/office/drawing/2014/main" id="{209B67A5-225A-47CB-A8A7-19A3E5803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4451350"/>
            <a:ext cx="4796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70188C44-9820-4B99-9FBD-E5BFE5C01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例題２．最大公約数の計算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EA92961-8933-43DE-B460-4E6470B9D8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２つの整数データを読み込んで，</a:t>
            </a:r>
            <a:r>
              <a:rPr lang="ja-JP" altLang="en-US" b="1" dirty="0"/>
              <a:t>最大公約数を求める</a:t>
            </a:r>
            <a:r>
              <a:rPr lang="ja-JP" altLang="en-US" dirty="0"/>
              <a:t>プログラムを作る．</a:t>
            </a:r>
          </a:p>
          <a:p>
            <a:pPr lvl="1"/>
            <a:r>
              <a:rPr lang="ja-JP" altLang="en-US" dirty="0"/>
              <a:t>ユークリッドの互助法を用いること</a:t>
            </a:r>
          </a:p>
          <a:p>
            <a:pPr lvl="1"/>
            <a:r>
              <a:rPr lang="ja-JP" altLang="en-US" dirty="0"/>
              <a:t>ユークリッドの互助法を行うために </a:t>
            </a:r>
            <a:r>
              <a:rPr lang="en-US" altLang="ja-JP" dirty="0"/>
              <a:t>while </a:t>
            </a:r>
            <a:r>
              <a:rPr lang="ja-JP" altLang="en-US" dirty="0"/>
              <a:t>文を書く</a:t>
            </a:r>
          </a:p>
          <a:p>
            <a:pPr marL="0" indent="0">
              <a:buNone/>
            </a:pPr>
            <a:r>
              <a:rPr lang="ja-JP" altLang="en-US" dirty="0"/>
              <a:t>      例）  </a:t>
            </a:r>
            <a:r>
              <a:rPr lang="en-US" altLang="ja-JP" dirty="0"/>
              <a:t>20, 12 </a:t>
            </a:r>
            <a:r>
              <a:rPr lang="ja-JP" altLang="en-US" dirty="0"/>
              <a:t>のとき：  </a:t>
            </a:r>
            <a:r>
              <a:rPr lang="en-US" altLang="ja-JP" dirty="0"/>
              <a:t>4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66CDFD9-B2AC-4D0D-882D-11FAA0EA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7EA2F81-2F5C-47EF-AFFB-74E413CE9B7D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0EF886E-4139-455B-B9D8-051B5EC9A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ユークリッドの互助法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5683FEB-C646-42E0-84E4-677069243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最大公約数を求める</a:t>
            </a:r>
            <a:r>
              <a:rPr lang="ja-JP" altLang="en-US" dirty="0"/>
              <a:t>ための手続き</a:t>
            </a:r>
          </a:p>
          <a:p>
            <a:r>
              <a:rPr lang="en-US" altLang="ja-JP" dirty="0" err="1"/>
              <a:t>m,n</a:t>
            </a:r>
            <a:r>
              <a:rPr lang="ja-JP" altLang="en-US" dirty="0"/>
              <a:t>の最大公約数は，</a:t>
            </a:r>
          </a:p>
          <a:p>
            <a:pPr lvl="1"/>
            <a:r>
              <a:rPr lang="en-US" altLang="ja-JP" dirty="0"/>
              <a:t>m ≧ n </a:t>
            </a:r>
            <a:r>
              <a:rPr lang="ja-JP" altLang="en-US" dirty="0"/>
              <a:t>とすると，</a:t>
            </a:r>
          </a:p>
          <a:p>
            <a:pPr lvl="1"/>
            <a:r>
              <a:rPr lang="ja-JP" altLang="en-US" dirty="0"/>
              <a:t>「</a:t>
            </a:r>
            <a:r>
              <a:rPr lang="en-US" altLang="ja-JP" b="1" dirty="0"/>
              <a:t>m </a:t>
            </a:r>
            <a:r>
              <a:rPr lang="ja-JP" altLang="en-US" b="1" dirty="0"/>
              <a:t>を</a:t>
            </a:r>
            <a:r>
              <a:rPr lang="en-US" altLang="ja-JP" b="1" dirty="0"/>
              <a:t>n </a:t>
            </a:r>
            <a:r>
              <a:rPr lang="ja-JP" altLang="en-US" b="1" dirty="0"/>
              <a:t>で割った余り</a:t>
            </a:r>
            <a:r>
              <a:rPr lang="ja-JP" altLang="en-US" dirty="0"/>
              <a:t>」 </a:t>
            </a:r>
            <a:r>
              <a:rPr lang="en-US" altLang="ja-JP" dirty="0"/>
              <a:t>= 0 </a:t>
            </a:r>
            <a:r>
              <a:rPr lang="ja-JP" altLang="en-US" dirty="0"/>
              <a:t>なら，最大公約数は　</a:t>
            </a:r>
            <a:r>
              <a:rPr lang="en-US" altLang="ja-JP" dirty="0"/>
              <a:t>n</a:t>
            </a:r>
          </a:p>
          <a:p>
            <a:pPr lvl="1"/>
            <a:r>
              <a:rPr lang="ja-JP" altLang="en-US" dirty="0"/>
              <a:t>「</a:t>
            </a:r>
            <a:r>
              <a:rPr lang="en-US" altLang="ja-JP" b="1" dirty="0"/>
              <a:t>m </a:t>
            </a:r>
            <a:r>
              <a:rPr lang="ja-JP" altLang="en-US" b="1" dirty="0"/>
              <a:t>を</a:t>
            </a:r>
            <a:r>
              <a:rPr lang="en-US" altLang="ja-JP" b="1" dirty="0"/>
              <a:t>n </a:t>
            </a:r>
            <a:r>
              <a:rPr lang="ja-JP" altLang="en-US" b="1" dirty="0"/>
              <a:t>で割った余り</a:t>
            </a:r>
            <a:r>
              <a:rPr lang="ja-JP" altLang="en-US" dirty="0"/>
              <a:t>」 </a:t>
            </a:r>
            <a:r>
              <a:rPr lang="en-US" altLang="ja-JP" dirty="0"/>
              <a:t>&gt; 0 </a:t>
            </a:r>
            <a:r>
              <a:rPr lang="ja-JP" altLang="en-US" dirty="0"/>
              <a:t>なら，</a:t>
            </a:r>
            <a:r>
              <a:rPr lang="en-US" altLang="ja-JP" dirty="0"/>
              <a:t>m </a:t>
            </a:r>
            <a:r>
              <a:rPr lang="ja-JP" altLang="en-US" dirty="0"/>
              <a:t>と </a:t>
            </a:r>
            <a:r>
              <a:rPr lang="en-US" altLang="ja-JP" dirty="0"/>
              <a:t>n </a:t>
            </a:r>
            <a:r>
              <a:rPr lang="ja-JP" altLang="en-US" dirty="0"/>
              <a:t>の最大公約数は， 「</a:t>
            </a:r>
            <a:r>
              <a:rPr lang="en-US" altLang="ja-JP" dirty="0"/>
              <a:t>m </a:t>
            </a:r>
            <a:r>
              <a:rPr lang="ja-JP" altLang="en-US" dirty="0"/>
              <a:t>を</a:t>
            </a:r>
            <a:r>
              <a:rPr lang="en-US" altLang="ja-JP" dirty="0"/>
              <a:t>n </a:t>
            </a:r>
            <a:r>
              <a:rPr lang="ja-JP" altLang="en-US" dirty="0"/>
              <a:t>で割った余り」 と </a:t>
            </a:r>
            <a:r>
              <a:rPr lang="en-US" altLang="ja-JP" dirty="0"/>
              <a:t>n </a:t>
            </a:r>
            <a:r>
              <a:rPr lang="ja-JP" altLang="en-US" dirty="0"/>
              <a:t>の最大公約数に等しい  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（ なお，</a:t>
            </a:r>
            <a:r>
              <a:rPr lang="en-US" altLang="ja-JP" dirty="0"/>
              <a:t>n </a:t>
            </a:r>
            <a:r>
              <a:rPr lang="ja-JP" altLang="en-US" dirty="0"/>
              <a:t>＞ 「</a:t>
            </a:r>
            <a:r>
              <a:rPr lang="en-US" altLang="ja-JP" dirty="0"/>
              <a:t>m </a:t>
            </a:r>
            <a:r>
              <a:rPr lang="ja-JP" altLang="en-US" dirty="0"/>
              <a:t>を</a:t>
            </a:r>
            <a:r>
              <a:rPr lang="en-US" altLang="ja-JP" dirty="0"/>
              <a:t>n </a:t>
            </a:r>
            <a:r>
              <a:rPr lang="ja-JP" altLang="en-US" dirty="0"/>
              <a:t>で割った余り」 が成り立つ）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EA8428A-748F-4DBD-8EF9-0EF8C64E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E82CFC7-2894-48AF-94B7-57F532E7A5DA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D44DBCC1-0E06-477C-90A4-644F47330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6673" y="226201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buNone/>
            </a:pPr>
            <a:r>
              <a:rPr lang="en-US" altLang="ja-JP" sz="1800" dirty="0"/>
              <a:t>var r, m, n: integer;</a:t>
            </a:r>
          </a:p>
          <a:p>
            <a:pPr marL="0" indent="0">
              <a:buNone/>
            </a:pPr>
            <a:r>
              <a:rPr lang="en-US" altLang="ja-JP" sz="1800" dirty="0"/>
              <a:t>begin</a:t>
            </a:r>
          </a:p>
          <a:p>
            <a:pPr marL="0" indent="0">
              <a:buNone/>
            </a:pPr>
            <a:r>
              <a:rPr lang="en-US" altLang="ja-JP" sz="1800" dirty="0"/>
              <a:t>    write('GCD Program. Please Enter m: ');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(m);</a:t>
            </a:r>
          </a:p>
          <a:p>
            <a:pPr marL="0" indent="0">
              <a:buNone/>
            </a:pPr>
            <a:r>
              <a:rPr lang="en-US" altLang="ja-JP" sz="1800" dirty="0"/>
              <a:t>    write('Please Enter n: ');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(n);</a:t>
            </a:r>
          </a:p>
          <a:p>
            <a:pPr marL="0" indent="0">
              <a:buNone/>
            </a:pPr>
            <a:r>
              <a:rPr lang="en-US" altLang="ja-JP" sz="1800" dirty="0"/>
              <a:t>    r := m mod n;</a:t>
            </a:r>
          </a:p>
          <a:p>
            <a:pPr marL="0" indent="0">
              <a:buNone/>
            </a:pPr>
            <a:r>
              <a:rPr lang="en-US" altLang="ja-JP" sz="1800" dirty="0"/>
              <a:t>    while r &gt; 0 do begin</a:t>
            </a:r>
          </a:p>
          <a:p>
            <a:pPr marL="0" indent="0">
              <a:buNone/>
            </a:pPr>
            <a:r>
              <a:rPr lang="en-US" altLang="ja-JP" sz="1800" dirty="0"/>
              <a:t>        m := n;</a:t>
            </a:r>
          </a:p>
          <a:p>
            <a:pPr marL="0" indent="0">
              <a:buNone/>
            </a:pPr>
            <a:r>
              <a:rPr lang="en-US" altLang="ja-JP" sz="1800" dirty="0"/>
              <a:t>        n := r;</a:t>
            </a:r>
          </a:p>
          <a:p>
            <a:pPr marL="0" indent="0">
              <a:buNone/>
            </a:pPr>
            <a:r>
              <a:rPr lang="en-US" altLang="ja-JP" sz="1800" dirty="0"/>
              <a:t>        r := m mod n;</a:t>
            </a:r>
          </a:p>
          <a:p>
            <a:pPr marL="0" indent="0"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writeln</a:t>
            </a:r>
            <a:r>
              <a:rPr lang="en-US" altLang="ja-JP" sz="1800" dirty="0"/>
              <a:t>('GCD = ', n:8);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end.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8AF0159-25B8-4C44-B1BC-56D6BC77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6769808-775B-4556-BCF2-101DB59E4DDF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5B73195-EBD8-41A3-8E6F-14671277A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03" y="3771639"/>
            <a:ext cx="2327275" cy="1233497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C4E8C5E9-C868-4631-8BDE-B00A27E2F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228" y="3847840"/>
            <a:ext cx="249299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条件が成り立つ限り，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実行されつづける部分</a:t>
            </a:r>
          </a:p>
        </p:txBody>
      </p:sp>
      <p:sp>
        <p:nvSpPr>
          <p:cNvPr id="52229" name="Line 5">
            <a:extLst>
              <a:ext uri="{FF2B5EF4-FFF2-40B4-BE49-F238E27FC236}">
                <a16:creationId xmlns:a16="http://schemas.microsoft.com/office/drawing/2014/main" id="{21D57EF1-F773-45C9-9584-8411163616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5315" y="2679440"/>
            <a:ext cx="1371600" cy="7239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AD0E4289-9D83-4B7E-8586-9C5DB148D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590" y="3403340"/>
            <a:ext cx="619125" cy="36830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id="{2C5B691E-D0CE-4D7A-8C2E-85D4D1EC7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515" y="2188902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F813AF-5727-47C5-9982-1CC6D1275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085062E7-BB39-4DC7-BBAB-7A1CAAFDF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例題１．自然数の和</a:t>
            </a:r>
          </a:p>
          <a:p>
            <a:r>
              <a:rPr lang="ja-JP" altLang="en-US" dirty="0"/>
              <a:t>例題２．最大公約数の計算</a:t>
            </a:r>
          </a:p>
          <a:p>
            <a:r>
              <a:rPr lang="ja-JP" altLang="en-US" dirty="0"/>
              <a:t>例題３．ベクトルの長さ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while </a:t>
            </a:r>
            <a:r>
              <a:rPr lang="ja-JP" altLang="en-US" dirty="0"/>
              <a:t>文</a:t>
            </a:r>
          </a:p>
          <a:p>
            <a:r>
              <a:rPr lang="ja-JP" altLang="en-US" dirty="0"/>
              <a:t>例題４．九九の表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for </a:t>
            </a:r>
            <a:r>
              <a:rPr lang="ja-JP" altLang="en-US" dirty="0"/>
              <a:t>文と繰り返しの入れ子</a:t>
            </a:r>
          </a:p>
          <a:p>
            <a:r>
              <a:rPr lang="ja-JP" altLang="en-US" dirty="0"/>
              <a:t>例題５．ド・モアブルの公式</a:t>
            </a:r>
          </a:p>
          <a:p>
            <a:pPr marL="0" indent="0">
              <a:buNone/>
            </a:pPr>
            <a:r>
              <a:rPr lang="ja-JP" altLang="en-US" dirty="0"/>
              <a:t>	計算誤差の累積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00FBDE2-9511-4ADF-BCD3-EAA4D5C1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3EE0E25-AEB6-4093-A1DC-5839C7578B7A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815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FD779C9-A131-4EFB-81C9-9CA5AE2CC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最大公約数の計算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6D811E-EE6B-4055-ACAD-28B4C36BE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B6944A-52A5-49B5-B5BA-3CC39361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4095739-65D9-4975-BE50-4A9222F32949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4CE93D72-B6B2-4105-8505-627342DF1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FBF0B2F-1C42-4F2F-9DA8-89E780D78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814" y="2627899"/>
            <a:ext cx="4892411" cy="99991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55FDED6-0028-4FD1-B8E5-909517A72D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EA1B6A5-C717-4725-9DD0-1759483C6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E04D674-91EF-4866-A50C-B7AD4D83F1AE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14EBDAE-8E0D-4E7B-A5E5-7996434B9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710" y="4021138"/>
            <a:ext cx="3608387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8372" name="AutoShape 4">
            <a:extLst>
              <a:ext uri="{FF2B5EF4-FFF2-40B4-BE49-F238E27FC236}">
                <a16:creationId xmlns:a16="http://schemas.microsoft.com/office/drawing/2014/main" id="{5A65816E-A123-4626-B63D-06853D030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09900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8373" name="Line 5">
            <a:extLst>
              <a:ext uri="{FF2B5EF4-FFF2-40B4-BE49-F238E27FC236}">
                <a16:creationId xmlns:a16="http://schemas.microsoft.com/office/drawing/2014/main" id="{BD1242FF-A902-4E53-B80C-4EA5D59C11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4021138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4" name="Line 6">
            <a:extLst>
              <a:ext uri="{FF2B5EF4-FFF2-40B4-BE49-F238E27FC236}">
                <a16:creationId xmlns:a16="http://schemas.microsoft.com/office/drawing/2014/main" id="{718356BD-9A58-4DBB-A74F-F7D2B5DDE1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2286000"/>
            <a:ext cx="0" cy="723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9C46AE06-53D7-492F-8C33-4E79EE42A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47800"/>
            <a:ext cx="3144838" cy="8683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8376" name="Text Box 8">
            <a:extLst>
              <a:ext uri="{FF2B5EF4-FFF2-40B4-BE49-F238E27FC236}">
                <a16:creationId xmlns:a16="http://schemas.microsoft.com/office/drawing/2014/main" id="{4C88591C-C026-43F2-B150-8EFAEDD92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577975"/>
            <a:ext cx="2178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r := m % n;</a:t>
            </a:r>
          </a:p>
        </p:txBody>
      </p:sp>
      <p:sp>
        <p:nvSpPr>
          <p:cNvPr id="58377" name="Text Box 9">
            <a:extLst>
              <a:ext uri="{FF2B5EF4-FFF2-40B4-BE49-F238E27FC236}">
                <a16:creationId xmlns:a16="http://schemas.microsoft.com/office/drawing/2014/main" id="{A974BB53-FE72-4C77-938F-EF296D65A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3200400"/>
            <a:ext cx="10166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r &gt; 0</a:t>
            </a:r>
          </a:p>
        </p:txBody>
      </p:sp>
      <p:sp>
        <p:nvSpPr>
          <p:cNvPr id="58378" name="Text Box 10">
            <a:extLst>
              <a:ext uri="{FF2B5EF4-FFF2-40B4-BE49-F238E27FC236}">
                <a16:creationId xmlns:a16="http://schemas.microsoft.com/office/drawing/2014/main" id="{D6B82206-A0D2-4695-A0E4-14CF94C4A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149" y="4090123"/>
            <a:ext cx="3111491" cy="196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 dirty="0"/>
              <a:t>m := n;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 dirty="0"/>
              <a:t>n := r;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 dirty="0"/>
              <a:t>r := m mod n;</a:t>
            </a:r>
          </a:p>
        </p:txBody>
      </p:sp>
      <p:sp>
        <p:nvSpPr>
          <p:cNvPr id="58379" name="Text Box 11">
            <a:extLst>
              <a:ext uri="{FF2B5EF4-FFF2-40B4-BE49-F238E27FC236}">
                <a16:creationId xmlns:a16="http://schemas.microsoft.com/office/drawing/2014/main" id="{03EDBCA7-C0DB-43C2-B52E-C7CCB93B6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5" y="3043238"/>
            <a:ext cx="56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Yes</a:t>
            </a:r>
          </a:p>
        </p:txBody>
      </p:sp>
      <p:sp>
        <p:nvSpPr>
          <p:cNvPr id="58380" name="Text Box 12">
            <a:extLst>
              <a:ext uri="{FF2B5EF4-FFF2-40B4-BE49-F238E27FC236}">
                <a16:creationId xmlns:a16="http://schemas.microsoft.com/office/drawing/2014/main" id="{D60D872C-FB7F-4762-8CD9-4ECA63D2A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238" y="3994150"/>
            <a:ext cx="4796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No</a:t>
            </a:r>
          </a:p>
        </p:txBody>
      </p:sp>
      <p:cxnSp>
        <p:nvCxnSpPr>
          <p:cNvPr id="58381" name="AutoShape 13">
            <a:extLst>
              <a:ext uri="{FF2B5EF4-FFF2-40B4-BE49-F238E27FC236}">
                <a16:creationId xmlns:a16="http://schemas.microsoft.com/office/drawing/2014/main" id="{3928A1A4-CB8A-4ADA-B238-326B39C62DCA}"/>
              </a:ext>
            </a:extLst>
          </p:cNvPr>
          <p:cNvCxnSpPr>
            <a:cxnSpLocks noChangeShapeType="1"/>
            <a:stCxn id="58372" idx="3"/>
            <a:endCxn id="58371" idx="0"/>
          </p:cNvCxnSpPr>
          <p:nvPr/>
        </p:nvCxnSpPr>
        <p:spPr bwMode="auto">
          <a:xfrm>
            <a:off x="4343400" y="3515519"/>
            <a:ext cx="1952504" cy="50561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2" name="AutoShape 14">
            <a:extLst>
              <a:ext uri="{FF2B5EF4-FFF2-40B4-BE49-F238E27FC236}">
                <a16:creationId xmlns:a16="http://schemas.microsoft.com/office/drawing/2014/main" id="{630797A8-4239-4736-A21F-00E4D7D0E164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478093" y="2590805"/>
            <a:ext cx="4124838" cy="3646367"/>
          </a:xfrm>
          <a:prstGeom prst="bentConnector3">
            <a:avLst>
              <a:gd name="adj1" fmla="val -454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7E0E4A4-C276-4B11-8074-E24BB395AC98}"/>
              </a:ext>
            </a:extLst>
          </p:cNvPr>
          <p:cNvCxnSpPr/>
          <p:nvPr/>
        </p:nvCxnSpPr>
        <p:spPr>
          <a:xfrm>
            <a:off x="6602931" y="5589173"/>
            <a:ext cx="0" cy="681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3845A24-2E09-4316-8FBD-C84824543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E43A5D3B-DE0E-4190-8785-4DCD4A5528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821737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r := m mod n </a:t>
            </a:r>
            <a:r>
              <a:rPr lang="ja-JP" altLang="en-US" dirty="0"/>
              <a:t>を実行（</a:t>
            </a:r>
            <a:r>
              <a:rPr lang="en-US" altLang="ja-JP" dirty="0"/>
              <a:t>m </a:t>
            </a:r>
            <a:r>
              <a:rPr lang="ja-JP" altLang="en-US" dirty="0"/>
              <a:t>を </a:t>
            </a:r>
            <a:r>
              <a:rPr lang="en-US" altLang="ja-JP" dirty="0"/>
              <a:t>n </a:t>
            </a:r>
            <a:r>
              <a:rPr lang="ja-JP" altLang="en-US" dirty="0"/>
              <a:t>で割った余りが </a:t>
            </a:r>
            <a:r>
              <a:rPr lang="en-US" altLang="ja-JP" dirty="0"/>
              <a:t>r </a:t>
            </a:r>
            <a:r>
              <a:rPr lang="ja-JP" altLang="en-US" dirty="0"/>
              <a:t>に入る）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m := n;</a:t>
            </a:r>
          </a:p>
          <a:p>
            <a:pPr marL="0" indent="0">
              <a:buNone/>
            </a:pPr>
            <a:r>
              <a:rPr lang="en-US" altLang="ja-JP" dirty="0"/>
              <a:t>	n := r;</a:t>
            </a:r>
          </a:p>
          <a:p>
            <a:pPr marL="0" indent="0">
              <a:buNone/>
            </a:pPr>
            <a:r>
              <a:rPr lang="en-US" altLang="ja-JP" dirty="0"/>
              <a:t>	r := m mod n; 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を実行（</a:t>
            </a:r>
            <a:r>
              <a:rPr lang="en-US" altLang="ja-JP" dirty="0"/>
              <a:t>m, n, r </a:t>
            </a:r>
            <a:r>
              <a:rPr lang="ja-JP" altLang="en-US" dirty="0"/>
              <a:t>の値は小さくなっていく）</a:t>
            </a:r>
          </a:p>
          <a:p>
            <a:r>
              <a:rPr lang="ja-JP" altLang="en-US" b="1" dirty="0"/>
              <a:t>繰り返しの終了条件</a:t>
            </a:r>
          </a:p>
          <a:p>
            <a:pPr marL="457200" lvl="1" indent="0">
              <a:buNone/>
            </a:pPr>
            <a:r>
              <a:rPr lang="en-US" altLang="ja-JP" dirty="0"/>
              <a:t>	r </a:t>
            </a:r>
            <a:r>
              <a:rPr lang="ja-JP" altLang="en-US" dirty="0"/>
              <a:t>が </a:t>
            </a:r>
            <a:r>
              <a:rPr lang="en-US" altLang="ja-JP" dirty="0"/>
              <a:t>0 </a:t>
            </a:r>
            <a:r>
              <a:rPr lang="ja-JP" altLang="en-US" dirty="0"/>
              <a:t>になったら終了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B0308FA-F0C7-4A25-9EC7-845CEC7D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0A10884-5C1C-4880-8197-4AB82B1E8B4E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9AD42DB2-65A0-4DB8-B7CE-7A9FC825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最大公約数の計算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B47E2A5-EFBD-4F04-85C1-B974043D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8BF6B28-9874-4CA6-B9D1-63ED5F876AD1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25D3733E-3F02-4CB9-8A00-2D8D4E81F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1019175"/>
            <a:ext cx="713047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m = 80, n = 35 </a:t>
            </a:r>
            <a:r>
              <a:rPr kumimoji="0" lang="ja-JP" altLang="en-US"/>
              <a:t>とすると，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/>
              <a:t>最初の「 </a:t>
            </a:r>
            <a:r>
              <a:rPr kumimoji="0" lang="en-US" altLang="ja-JP"/>
              <a:t>r = m mod n; </a:t>
            </a:r>
            <a:r>
              <a:rPr kumimoji="0" lang="ja-JP" altLang="en-US"/>
              <a:t>」で， </a:t>
            </a:r>
            <a:r>
              <a:rPr kumimoji="0" lang="en-US" altLang="ja-JP"/>
              <a:t>r = 10 </a:t>
            </a:r>
            <a:r>
              <a:rPr kumimoji="0" lang="ja-JP" altLang="en-US"/>
              <a:t>になる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0B7C12C1-39B9-46E8-BEB9-C8BDF437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820988"/>
            <a:ext cx="697388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9DDF5D9D-03CD-4092-A62C-712A6131E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513" y="2782888"/>
            <a:ext cx="28087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>
                <a:solidFill>
                  <a:srgbClr val="006600"/>
                </a:solidFill>
              </a:rPr>
              <a:t>r &gt; 0 </a:t>
            </a:r>
            <a:r>
              <a:rPr kumimoji="0" lang="ja-JP" altLang="en-US" dirty="0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62470" name="Text Box 6">
            <a:extLst>
              <a:ext uri="{FF2B5EF4-FFF2-40B4-BE49-F238E27FC236}">
                <a16:creationId xmlns:a16="http://schemas.microsoft.com/office/drawing/2014/main" id="{E2C6D016-05AB-405C-9DAF-FD9BF4814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768600"/>
            <a:ext cx="12939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m = 35</a:t>
            </a:r>
          </a:p>
        </p:txBody>
      </p:sp>
      <p:sp>
        <p:nvSpPr>
          <p:cNvPr id="62471" name="Text Box 7">
            <a:extLst>
              <a:ext uri="{FF2B5EF4-FFF2-40B4-BE49-F238E27FC236}">
                <a16:creationId xmlns:a16="http://schemas.microsoft.com/office/drawing/2014/main" id="{86915135-6446-4A20-B523-94AE15077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2768600"/>
            <a:ext cx="1194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n = 10</a:t>
            </a:r>
          </a:p>
        </p:txBody>
      </p:sp>
      <p:sp>
        <p:nvSpPr>
          <p:cNvPr id="62472" name="Text Box 8">
            <a:extLst>
              <a:ext uri="{FF2B5EF4-FFF2-40B4-BE49-F238E27FC236}">
                <a16:creationId xmlns:a16="http://schemas.microsoft.com/office/drawing/2014/main" id="{02099237-250A-4F74-B610-C71541101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1775" y="2768600"/>
            <a:ext cx="9140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r = 5</a:t>
            </a: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AAFC1436-9AA7-40B1-9C08-C6D2B528C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235450"/>
            <a:ext cx="697388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2474" name="Text Box 10">
            <a:extLst>
              <a:ext uri="{FF2B5EF4-FFF2-40B4-BE49-F238E27FC236}">
                <a16:creationId xmlns:a16="http://schemas.microsoft.com/office/drawing/2014/main" id="{9E196637-D827-4246-BDDE-96842B44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513" y="4197350"/>
            <a:ext cx="28087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r &gt; 0 </a:t>
            </a:r>
            <a:r>
              <a:rPr kumimoji="0" lang="ja-JP" altLang="en-US">
                <a:solidFill>
                  <a:srgbClr val="006600"/>
                </a:solidFill>
              </a:rPr>
              <a:t>が成立する</a:t>
            </a:r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E69619CA-1F08-456A-9BC7-C4022CC94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4183063"/>
            <a:ext cx="12939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m = 10</a:t>
            </a:r>
          </a:p>
        </p:txBody>
      </p:sp>
      <p:sp>
        <p:nvSpPr>
          <p:cNvPr id="62476" name="Text Box 12">
            <a:extLst>
              <a:ext uri="{FF2B5EF4-FFF2-40B4-BE49-F238E27FC236}">
                <a16:creationId xmlns:a16="http://schemas.microsoft.com/office/drawing/2014/main" id="{FF67D680-1ECB-4D77-9047-F6B9909C5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4183063"/>
            <a:ext cx="9941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n = 5</a:t>
            </a:r>
          </a:p>
        </p:txBody>
      </p:sp>
      <p:sp>
        <p:nvSpPr>
          <p:cNvPr id="62477" name="Text Box 13">
            <a:extLst>
              <a:ext uri="{FF2B5EF4-FFF2-40B4-BE49-F238E27FC236}">
                <a16:creationId xmlns:a16="http://schemas.microsoft.com/office/drawing/2014/main" id="{470BF95B-9A9E-4967-AC80-1F2D6098B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1775" y="4183063"/>
            <a:ext cx="9140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r = 0</a:t>
            </a:r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F0CB7B6F-8A84-4DDF-9589-F4B58E598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38" y="5665788"/>
            <a:ext cx="697388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2479" name="Text Box 15">
            <a:extLst>
              <a:ext uri="{FF2B5EF4-FFF2-40B4-BE49-F238E27FC236}">
                <a16:creationId xmlns:a16="http://schemas.microsoft.com/office/drawing/2014/main" id="{06AA9B83-1A06-4A78-9ED3-BFF34AAB9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5627688"/>
            <a:ext cx="31678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6600"/>
                </a:solidFill>
              </a:rPr>
              <a:t>r &gt; 0 </a:t>
            </a:r>
            <a:r>
              <a:rPr kumimoji="0" lang="ja-JP" altLang="en-US">
                <a:solidFill>
                  <a:srgbClr val="006600"/>
                </a:solidFill>
              </a:rPr>
              <a:t>が成立しない</a:t>
            </a:r>
          </a:p>
        </p:txBody>
      </p:sp>
      <p:sp>
        <p:nvSpPr>
          <p:cNvPr id="62480" name="Text Box 16">
            <a:extLst>
              <a:ext uri="{FF2B5EF4-FFF2-40B4-BE49-F238E27FC236}">
                <a16:creationId xmlns:a16="http://schemas.microsoft.com/office/drawing/2014/main" id="{1FD79F6A-BDAE-491C-9006-5C279C232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77" y="2657475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１回目</a:t>
            </a:r>
          </a:p>
        </p:txBody>
      </p:sp>
      <p:sp>
        <p:nvSpPr>
          <p:cNvPr id="62481" name="Text Box 17">
            <a:extLst>
              <a:ext uri="{FF2B5EF4-FFF2-40B4-BE49-F238E27FC236}">
                <a16:creationId xmlns:a16="http://schemas.microsoft.com/office/drawing/2014/main" id="{3C4F7FC0-0F6E-474B-BB7C-6EB4D4D0B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77" y="4097338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２回目</a:t>
            </a:r>
          </a:p>
        </p:txBody>
      </p:sp>
      <p:sp>
        <p:nvSpPr>
          <p:cNvPr id="62482" name="Text Box 18">
            <a:extLst>
              <a:ext uri="{FF2B5EF4-FFF2-40B4-BE49-F238E27FC236}">
                <a16:creationId xmlns:a16="http://schemas.microsoft.com/office/drawing/2014/main" id="{62F04B29-A394-4E0F-9762-DF300FC3F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77" y="5518150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３回目</a:t>
            </a:r>
          </a:p>
        </p:txBody>
      </p:sp>
      <p:sp>
        <p:nvSpPr>
          <p:cNvPr id="62483" name="Text Box 19">
            <a:extLst>
              <a:ext uri="{FF2B5EF4-FFF2-40B4-BE49-F238E27FC236}">
                <a16:creationId xmlns:a16="http://schemas.microsoft.com/office/drawing/2014/main" id="{0E7EDCD1-DCD5-43C6-BE51-8055858B1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676" y="2127250"/>
            <a:ext cx="9028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m </a:t>
            </a:r>
            <a:r>
              <a:rPr kumimoji="0" lang="ja-JP" altLang="en-US" sz="1800"/>
              <a:t>の値</a:t>
            </a:r>
          </a:p>
        </p:txBody>
      </p:sp>
      <p:sp>
        <p:nvSpPr>
          <p:cNvPr id="62484" name="Text Box 20">
            <a:extLst>
              <a:ext uri="{FF2B5EF4-FFF2-40B4-BE49-F238E27FC236}">
                <a16:creationId xmlns:a16="http://schemas.microsoft.com/office/drawing/2014/main" id="{016360DB-C898-41E5-8ADD-5839C0248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8667" y="2111375"/>
            <a:ext cx="838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n </a:t>
            </a:r>
            <a:r>
              <a:rPr kumimoji="0" lang="ja-JP" altLang="en-US" sz="1800"/>
              <a:t>の値</a:t>
            </a:r>
          </a:p>
        </p:txBody>
      </p:sp>
      <p:sp>
        <p:nvSpPr>
          <p:cNvPr id="62485" name="Text Box 21">
            <a:extLst>
              <a:ext uri="{FF2B5EF4-FFF2-40B4-BE49-F238E27FC236}">
                <a16:creationId xmlns:a16="http://schemas.microsoft.com/office/drawing/2014/main" id="{5FFEA920-1E5F-475B-83C5-82B908B1D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5590" y="2095500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r </a:t>
            </a:r>
            <a:r>
              <a:rPr kumimoji="0" lang="ja-JP" altLang="en-US" sz="1800"/>
              <a:t>の値</a:t>
            </a:r>
          </a:p>
        </p:txBody>
      </p:sp>
      <p:sp>
        <p:nvSpPr>
          <p:cNvPr id="62486" name="Text Box 23">
            <a:extLst>
              <a:ext uri="{FF2B5EF4-FFF2-40B4-BE49-F238E27FC236}">
                <a16:creationId xmlns:a16="http://schemas.microsoft.com/office/drawing/2014/main" id="{8B1A8A23-AF4E-47BD-B135-E213D0421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338" y="3321050"/>
            <a:ext cx="31983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80, 35 </a:t>
            </a:r>
            <a:r>
              <a:rPr kumimoji="0" lang="ja-JP" altLang="en-US" sz="1800"/>
              <a:t>の最大公約数は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35, 10 </a:t>
            </a:r>
            <a:r>
              <a:rPr kumimoji="0" lang="ja-JP" altLang="en-US" sz="1800"/>
              <a:t>の最大公約数に等しい</a:t>
            </a:r>
          </a:p>
        </p:txBody>
      </p:sp>
      <p:sp>
        <p:nvSpPr>
          <p:cNvPr id="62487" name="Text Box 24">
            <a:extLst>
              <a:ext uri="{FF2B5EF4-FFF2-40B4-BE49-F238E27FC236}">
                <a16:creationId xmlns:a16="http://schemas.microsoft.com/office/drawing/2014/main" id="{F5C4521A-0C95-4A34-8908-B11BC6DD3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688" y="4741863"/>
            <a:ext cx="30700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35, 10 </a:t>
            </a:r>
            <a:r>
              <a:rPr kumimoji="0" lang="ja-JP" altLang="en-US" sz="1800"/>
              <a:t>の最大公約数は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10, 5 </a:t>
            </a:r>
            <a:r>
              <a:rPr kumimoji="0" lang="ja-JP" altLang="en-US" sz="1800"/>
              <a:t>の最大公約数に等しい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FCDC62D-0B9B-414F-8C33-75E3E8A5C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例題３．総和と平均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40B8C306-FDF0-4B05-93A4-75AA5EB1F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 </a:t>
            </a:r>
            <a:r>
              <a:rPr lang="en-US" altLang="ja-JP" dirty="0"/>
              <a:t>x1, x2, ... </a:t>
            </a:r>
            <a:r>
              <a:rPr lang="en-US" altLang="ja-JP" dirty="0" err="1"/>
              <a:t>xk</a:t>
            </a:r>
            <a:r>
              <a:rPr lang="en-US" altLang="ja-JP" dirty="0"/>
              <a:t> </a:t>
            </a:r>
            <a:r>
              <a:rPr lang="ja-JP" altLang="en-US" dirty="0"/>
              <a:t>を１つづつ読み込んで，</a:t>
            </a:r>
            <a:r>
              <a:rPr lang="ja-JP" altLang="en-US" b="1" dirty="0"/>
              <a:t>合計と平均を求める</a:t>
            </a:r>
            <a:r>
              <a:rPr lang="ja-JP" altLang="en-US" dirty="0"/>
              <a:t>プログラムを作成す</a:t>
            </a:r>
            <a:endParaRPr lang="en-US" altLang="ja-JP" dirty="0"/>
          </a:p>
          <a:p>
            <a:r>
              <a:rPr lang="ja-JP" altLang="en-US" b="1" dirty="0"/>
              <a:t>負の数が入力されたら終了</a:t>
            </a:r>
            <a:r>
              <a:rPr lang="ja-JP" altLang="en-US" dirty="0"/>
              <a:t>する</a:t>
            </a:r>
          </a:p>
          <a:p>
            <a:pPr marL="457200" lvl="1" indent="0">
              <a:buNone/>
            </a:pPr>
            <a:r>
              <a:rPr lang="ja-JP" altLang="en-US" dirty="0"/>
              <a:t>整数のデータ </a:t>
            </a:r>
            <a:r>
              <a:rPr lang="en-US" altLang="ja-JP" dirty="0"/>
              <a:t>1, 2, 3 </a:t>
            </a:r>
            <a:r>
              <a:rPr lang="ja-JP" altLang="en-US" dirty="0"/>
              <a:t>に対して</a:t>
            </a:r>
          </a:p>
          <a:p>
            <a:pPr marL="457200" lvl="1" indent="0">
              <a:buNone/>
            </a:pPr>
            <a:r>
              <a:rPr lang="ja-JP" altLang="en-US" dirty="0"/>
              <a:t>		</a:t>
            </a:r>
            <a:r>
              <a:rPr lang="en-US" altLang="ja-JP" dirty="0"/>
              <a:t>1</a:t>
            </a:r>
          </a:p>
          <a:p>
            <a:pPr marL="457200" lvl="1" indent="0">
              <a:buNone/>
            </a:pPr>
            <a:r>
              <a:rPr lang="en-US" altLang="ja-JP" dirty="0"/>
              <a:t>		2</a:t>
            </a:r>
          </a:p>
          <a:p>
            <a:pPr marL="457200" lvl="1" indent="0">
              <a:buNone/>
            </a:pPr>
            <a:r>
              <a:rPr lang="en-US" altLang="ja-JP" dirty="0"/>
              <a:t>		3</a:t>
            </a:r>
          </a:p>
          <a:p>
            <a:pPr marL="457200" lvl="1" indent="0">
              <a:buNone/>
            </a:pPr>
            <a:r>
              <a:rPr lang="en-US" altLang="ja-JP" dirty="0"/>
              <a:t>		-1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E35B93A-EC06-4282-AF11-FDBEF00E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D497CE1-8BEF-4B64-9F13-B74F07AD0FED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6564" name="AutoShape 5">
            <a:extLst>
              <a:ext uri="{FF2B5EF4-FFF2-40B4-BE49-F238E27FC236}">
                <a16:creationId xmlns:a16="http://schemas.microsoft.com/office/drawing/2014/main" id="{C34EA799-1A1B-49F9-A18D-42D2AB399B89}"/>
              </a:ext>
            </a:extLst>
          </p:cNvPr>
          <p:cNvSpPr>
            <a:spLocks/>
          </p:cNvSpPr>
          <p:nvPr/>
        </p:nvSpPr>
        <p:spPr bwMode="auto">
          <a:xfrm>
            <a:off x="3286693" y="2787650"/>
            <a:ext cx="374650" cy="1828800"/>
          </a:xfrm>
          <a:prstGeom prst="rightBrace">
            <a:avLst>
              <a:gd name="adj1" fmla="val 40678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5" name="Text Box 6">
            <a:extLst>
              <a:ext uri="{FF2B5EF4-FFF2-40B4-BE49-F238E27FC236}">
                <a16:creationId xmlns:a16="http://schemas.microsoft.com/office/drawing/2014/main" id="{2453944F-8560-4D90-B11F-01391B454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693" y="3429000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6600"/>
                </a:solidFill>
              </a:rPr>
              <a:t>入力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749F2598-C558-4051-AC1E-2045CA5E1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51906" name="Rectangle 2">
            <a:extLst>
              <a:ext uri="{FF2B5EF4-FFF2-40B4-BE49-F238E27FC236}">
                <a16:creationId xmlns:a16="http://schemas.microsoft.com/office/drawing/2014/main" id="{00C2D878-45B9-4FC7-8DB4-5FBDFDD54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2" y="136525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600" dirty="0"/>
              <a:t>program sum;</a:t>
            </a:r>
          </a:p>
          <a:p>
            <a:pPr marL="0" indent="0">
              <a:buNone/>
            </a:pPr>
            <a:r>
              <a:rPr lang="en-US" altLang="ja-JP" sz="1600" dirty="0"/>
              <a:t>var x, s: real;</a:t>
            </a:r>
          </a:p>
          <a:p>
            <a:pPr marL="0" indent="0">
              <a:buNone/>
            </a:pPr>
            <a:r>
              <a:rPr lang="en-US" altLang="ja-JP" sz="1600" dirty="0"/>
              <a:t>var i: integer;</a:t>
            </a:r>
          </a:p>
          <a:p>
            <a:pPr marL="0" indent="0">
              <a:buNone/>
            </a:pPr>
            <a:r>
              <a:rPr lang="en-US" altLang="ja-JP" sz="1600" dirty="0"/>
              <a:t>begin</a:t>
            </a:r>
          </a:p>
          <a:p>
            <a:pPr marL="0" indent="0">
              <a:buNone/>
            </a:pPr>
            <a:r>
              <a:rPr lang="en-US" altLang="ja-JP" sz="1600" dirty="0"/>
              <a:t>    s := 0;</a:t>
            </a:r>
          </a:p>
          <a:p>
            <a:pPr marL="0" indent="0"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:= 0;</a:t>
            </a:r>
          </a:p>
          <a:p>
            <a:pPr marL="0" indent="0">
              <a:buNone/>
            </a:pPr>
            <a:r>
              <a:rPr lang="en-US" altLang="ja-JP" sz="1600" dirty="0"/>
              <a:t>    write('Please Enter x[', i:3, ']: ');</a:t>
            </a:r>
          </a:p>
          <a:p>
            <a:pPr marL="0" indent="0"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readln</a:t>
            </a:r>
            <a:r>
              <a:rPr lang="en-US" altLang="ja-JP" sz="1600" dirty="0"/>
              <a:t>(x);</a:t>
            </a:r>
          </a:p>
          <a:p>
            <a:pPr marL="0" indent="0">
              <a:buNone/>
            </a:pPr>
            <a:r>
              <a:rPr lang="en-US" altLang="ja-JP" sz="1600" dirty="0"/>
              <a:t>    while </a:t>
            </a:r>
            <a:r>
              <a:rPr lang="en-US" altLang="ja-JP" sz="1600" b="1" dirty="0"/>
              <a:t>0 &lt;= x </a:t>
            </a:r>
            <a:r>
              <a:rPr lang="en-US" altLang="ja-JP" sz="1600" dirty="0"/>
              <a:t>do begin</a:t>
            </a:r>
          </a:p>
          <a:p>
            <a:pPr marL="0" indent="0">
              <a:buNone/>
            </a:pPr>
            <a:r>
              <a:rPr lang="en-US" altLang="ja-JP" sz="1600" b="1" dirty="0"/>
              <a:t>        s := s + x;</a:t>
            </a:r>
          </a:p>
          <a:p>
            <a:pPr marL="0" indent="0"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:=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+ 1;</a:t>
            </a:r>
          </a:p>
          <a:p>
            <a:pPr marL="0" indent="0">
              <a:buNone/>
            </a:pPr>
            <a:r>
              <a:rPr lang="en-US" altLang="ja-JP" sz="1600" b="1" dirty="0"/>
              <a:t>        write('Please Enter x[', i:3, ']: ');</a:t>
            </a:r>
          </a:p>
          <a:p>
            <a:pPr marL="0" indent="0"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readln</a:t>
            </a:r>
            <a:r>
              <a:rPr lang="en-US" altLang="ja-JP" sz="1600" b="1" dirty="0"/>
              <a:t>(x);</a:t>
            </a:r>
          </a:p>
          <a:p>
            <a:pPr marL="0" indent="0">
              <a:buNone/>
            </a:pPr>
            <a:r>
              <a:rPr lang="en-US" altLang="ja-JP" sz="1600" dirty="0"/>
              <a:t>    end;</a:t>
            </a:r>
          </a:p>
          <a:p>
            <a:pPr marL="0" indent="0"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writeln</a:t>
            </a:r>
            <a:r>
              <a:rPr lang="en-US" altLang="ja-JP" sz="1600" dirty="0"/>
              <a:t>('sum =', s:8:3);</a:t>
            </a:r>
          </a:p>
          <a:p>
            <a:pPr marL="0" indent="0"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writeln</a:t>
            </a:r>
            <a:r>
              <a:rPr lang="en-US" altLang="ja-JP" sz="1600" dirty="0"/>
              <a:t>('average =', (s/</a:t>
            </a:r>
            <a:r>
              <a:rPr lang="en-US" altLang="ja-JP" sz="1600" dirty="0" err="1"/>
              <a:t>i</a:t>
            </a:r>
            <a:r>
              <a:rPr lang="en-US" altLang="ja-JP" sz="1600" dirty="0"/>
              <a:t>):8:3);</a:t>
            </a:r>
          </a:p>
          <a:p>
            <a:pPr marL="0" indent="0"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readln</a:t>
            </a:r>
            <a:endParaRPr lang="en-US" altLang="ja-JP" sz="1600" dirty="0"/>
          </a:p>
          <a:p>
            <a:pPr marL="0" indent="0">
              <a:buNone/>
            </a:pPr>
            <a:r>
              <a:rPr lang="en-US" altLang="ja-JP" sz="1600" dirty="0"/>
              <a:t>end.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C3950CE-C5BD-4A5E-8199-494951FE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F09D8E4-3DCB-462C-BAC3-614CB8100D93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A3455F6-7735-4CA4-8E0D-1E17EBDB1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53" y="3459090"/>
            <a:ext cx="4221163" cy="148829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644729B9-D3AE-461B-9296-68F731A92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441" y="3590853"/>
            <a:ext cx="249299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条件が成り立つ限り，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実行されつづける部分</a:t>
            </a:r>
          </a:p>
        </p:txBody>
      </p:sp>
      <p:sp>
        <p:nvSpPr>
          <p:cNvPr id="68613" name="Line 5">
            <a:extLst>
              <a:ext uri="{FF2B5EF4-FFF2-40B4-BE49-F238E27FC236}">
                <a16:creationId xmlns:a16="http://schemas.microsoft.com/office/drawing/2014/main" id="{38DAA06A-E5D7-4B5B-871E-83CA543D7A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5428" y="2141465"/>
            <a:ext cx="1474788" cy="9144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DDF005A5-4DA5-4AE9-802F-18C82087B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592" y="3154290"/>
            <a:ext cx="739406" cy="24292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5" name="Text Box 7">
            <a:extLst>
              <a:ext uri="{FF2B5EF4-FFF2-40B4-BE49-F238E27FC236}">
                <a16:creationId xmlns:a16="http://schemas.microsoft.com/office/drawing/2014/main" id="{20AED357-338A-4F46-B97F-9AF71177A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241" y="172077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6286B7C-A08A-4AC3-B9AF-97EC35FBC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総和と平均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468AFC-4818-472B-B3F7-C654CD517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77D2AA-7BCD-4468-8685-6DB2FECDB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780BACC-9872-4248-B374-32BC0916AFFA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54B73EBB-C979-47E1-BC01-C4349BD98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C6F7FCB-DD7A-44DC-990A-E06175EC1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0698" y="2767366"/>
            <a:ext cx="5280134" cy="243593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F5B520D3-C6C6-4964-9B63-F1E918EE46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AB0886-DB2C-4291-9822-97847FC4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D38423F-D9FD-4E85-A248-D512EEE36031}" type="slidenum">
              <a:rPr lang="ja-JP" altLang="en-US" smtClean="0">
                <a:latin typeface="Arial" panose="020B0604020202020204" pitchFamily="34" charset="0"/>
              </a:rPr>
              <a:pPr/>
              <a:t>27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DC52328-0067-4EF2-9F68-E03663834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7513" y="4038600"/>
            <a:ext cx="4592637" cy="1511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56" name="AutoShape 4">
            <a:extLst>
              <a:ext uri="{FF2B5EF4-FFF2-40B4-BE49-F238E27FC236}">
                <a16:creationId xmlns:a16="http://schemas.microsoft.com/office/drawing/2014/main" id="{5661D647-70C9-402A-A917-D236525F8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09900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57" name="Line 5">
            <a:extLst>
              <a:ext uri="{FF2B5EF4-FFF2-40B4-BE49-F238E27FC236}">
                <a16:creationId xmlns:a16="http://schemas.microsoft.com/office/drawing/2014/main" id="{3AB44150-0776-4E27-BCDE-624E5DB79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4021138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8" name="Line 6">
            <a:extLst>
              <a:ext uri="{FF2B5EF4-FFF2-40B4-BE49-F238E27FC236}">
                <a16:creationId xmlns:a16="http://schemas.microsoft.com/office/drawing/2014/main" id="{89629621-B08D-4D27-8B5C-A58BE8DCF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2286000"/>
            <a:ext cx="0" cy="723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9" name="Rectangle 7">
            <a:extLst>
              <a:ext uri="{FF2B5EF4-FFF2-40B4-BE49-F238E27FC236}">
                <a16:creationId xmlns:a16="http://schemas.microsoft.com/office/drawing/2014/main" id="{DFD7463E-CB09-4D5A-9350-8F61DE0A3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792163"/>
            <a:ext cx="4559300" cy="15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DC108CF1-58B0-4D01-94C0-EA22B6C93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8123"/>
            <a:ext cx="437010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s :=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/>
              <a:t>i</a:t>
            </a:r>
            <a:r>
              <a:rPr kumimoji="0" lang="en-US" altLang="ja-JP" sz="2400" dirty="0"/>
              <a:t> :=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write('Please Enter x[', i:3, ']: ');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/>
              <a:t>readln</a:t>
            </a:r>
            <a:r>
              <a:rPr kumimoji="0" lang="en-US" altLang="ja-JP" sz="2400" dirty="0"/>
              <a:t>(x);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C6368240-A1B9-4CE1-B8FA-8370CE981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235325"/>
            <a:ext cx="13260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0 &lt;= x</a:t>
            </a: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8233F224-D852-42C8-8F8F-9AF90450A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475" y="3981450"/>
            <a:ext cx="46116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s := s +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/>
              <a:t>i</a:t>
            </a:r>
            <a:r>
              <a:rPr kumimoji="0" lang="en-US" altLang="ja-JP" sz="2400" dirty="0"/>
              <a:t> := </a:t>
            </a:r>
            <a:r>
              <a:rPr kumimoji="0" lang="en-US" altLang="ja-JP" sz="2400" dirty="0" err="1"/>
              <a:t>i</a:t>
            </a:r>
            <a:r>
              <a:rPr kumimoji="0" lang="en-US" altLang="ja-JP" sz="2400" dirty="0"/>
              <a:t> + 1;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write('Please Enter x[', i:3, ']: ');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/>
              <a:t>readln</a:t>
            </a:r>
            <a:r>
              <a:rPr kumimoji="0" lang="en-US" altLang="ja-JP" sz="2400" dirty="0"/>
              <a:t>(x);</a:t>
            </a:r>
            <a:endParaRPr kumimoji="0" lang="en-US" altLang="ja-JP" sz="4000" dirty="0"/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A70991E8-C842-4D81-BFF5-9BE72C2F0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5" y="3043238"/>
            <a:ext cx="56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Yes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id="{994645E6-DC08-4539-8675-3E5CE6AF5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238" y="3994150"/>
            <a:ext cx="4796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No</a:t>
            </a:r>
          </a:p>
        </p:txBody>
      </p:sp>
      <p:cxnSp>
        <p:nvCxnSpPr>
          <p:cNvPr id="74765" name="AutoShape 13">
            <a:extLst>
              <a:ext uri="{FF2B5EF4-FFF2-40B4-BE49-F238E27FC236}">
                <a16:creationId xmlns:a16="http://schemas.microsoft.com/office/drawing/2014/main" id="{BEC10BA6-760D-4467-9350-FAEAE07CC3CF}"/>
              </a:ext>
            </a:extLst>
          </p:cNvPr>
          <p:cNvCxnSpPr>
            <a:cxnSpLocks noChangeShapeType="1"/>
            <a:stCxn id="74756" idx="3"/>
            <a:endCxn id="74762" idx="0"/>
          </p:cNvCxnSpPr>
          <p:nvPr/>
        </p:nvCxnSpPr>
        <p:spPr bwMode="auto">
          <a:xfrm>
            <a:off x="4343400" y="3515519"/>
            <a:ext cx="1000919" cy="4659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66" name="AutoShape 14">
            <a:extLst>
              <a:ext uri="{FF2B5EF4-FFF2-40B4-BE49-F238E27FC236}">
                <a16:creationId xmlns:a16="http://schemas.microsoft.com/office/drawing/2014/main" id="{1D9FA5A9-31EA-4842-8E69-B0C3FA6C69E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2442767" y="2514809"/>
            <a:ext cx="3006347" cy="3066256"/>
          </a:xfrm>
          <a:prstGeom prst="bentConnector4">
            <a:avLst>
              <a:gd name="adj1" fmla="val -7604"/>
              <a:gd name="adj2" fmla="val -10137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B66000C9-167E-4018-8902-84FF4AFA9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B5E3AB7A-83C7-4E21-99FC-97D980E0A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S := 0 </a:t>
            </a:r>
            <a:r>
              <a:rPr lang="ja-JP" altLang="en-US" dirty="0"/>
              <a:t>と </a:t>
            </a:r>
            <a:r>
              <a:rPr lang="en-US" altLang="ja-JP" dirty="0" err="1"/>
              <a:t>i</a:t>
            </a:r>
            <a:r>
              <a:rPr lang="en-US" altLang="ja-JP" dirty="0"/>
              <a:t> := 0 </a:t>
            </a:r>
            <a:r>
              <a:rPr lang="ja-JP" altLang="en-US" dirty="0"/>
              <a:t>を実行</a:t>
            </a:r>
          </a:p>
          <a:p>
            <a:pPr marL="457200" lvl="1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X0 </a:t>
            </a:r>
            <a:r>
              <a:rPr lang="ja-JP" altLang="en-US" dirty="0"/>
              <a:t>を読み込む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457200" lvl="1" indent="0">
              <a:buNone/>
            </a:pPr>
            <a:r>
              <a:rPr lang="en-US" altLang="ja-JP" dirty="0"/>
              <a:t>1. </a:t>
            </a:r>
            <a:r>
              <a:rPr lang="ja-JP" altLang="en-US" dirty="0"/>
              <a:t>「</a:t>
            </a:r>
            <a:r>
              <a:rPr lang="en-US" altLang="ja-JP" dirty="0"/>
              <a:t>S</a:t>
            </a:r>
            <a:r>
              <a:rPr lang="ja-JP" altLang="en-US" dirty="0"/>
              <a:t>」 に 「</a:t>
            </a:r>
            <a:r>
              <a:rPr lang="en-US" altLang="ja-JP" dirty="0"/>
              <a:t>Xi</a:t>
            </a:r>
            <a:r>
              <a:rPr lang="ja-JP" altLang="en-US" dirty="0"/>
              <a:t>」 を足しこむ</a:t>
            </a:r>
          </a:p>
          <a:p>
            <a:pPr marL="457200" lvl="1" indent="0">
              <a:buNone/>
            </a:pPr>
            <a:r>
              <a:rPr lang="ja-JP" altLang="en-US" dirty="0"/>
              <a:t>    →　「</a:t>
            </a:r>
            <a:r>
              <a:rPr lang="en-US" altLang="ja-JP" dirty="0"/>
              <a:t>S</a:t>
            </a:r>
            <a:r>
              <a:rPr lang="ja-JP" altLang="en-US" dirty="0"/>
              <a:t>」には，その時点での「</a:t>
            </a:r>
            <a:r>
              <a:rPr lang="en-US" altLang="ja-JP" dirty="0"/>
              <a:t>X0</a:t>
            </a:r>
            <a:r>
              <a:rPr lang="ja-JP" altLang="en-US" dirty="0"/>
              <a:t>から </a:t>
            </a:r>
            <a:r>
              <a:rPr lang="en-US" altLang="ja-JP" dirty="0"/>
              <a:t>Xi </a:t>
            </a:r>
            <a:r>
              <a:rPr lang="ja-JP" altLang="en-US" dirty="0"/>
              <a:t>」までの和が入る</a:t>
            </a:r>
          </a:p>
          <a:p>
            <a:pPr marL="457200" lvl="1" indent="0">
              <a:buNone/>
            </a:pPr>
            <a:r>
              <a:rPr lang="en-US" altLang="ja-JP" dirty="0"/>
              <a:t>2.  </a:t>
            </a:r>
            <a:r>
              <a:rPr lang="ja-JP" altLang="en-US" dirty="0"/>
              <a:t>「</a:t>
            </a:r>
            <a:r>
              <a:rPr lang="en-US" altLang="ja-JP" dirty="0" err="1"/>
              <a:t>i</a:t>
            </a:r>
            <a:r>
              <a:rPr lang="ja-JP" altLang="en-US" dirty="0"/>
              <a:t>」 の値を１増やす </a:t>
            </a:r>
          </a:p>
          <a:p>
            <a:pPr marL="457200" lvl="1" indent="0">
              <a:buNone/>
            </a:pPr>
            <a:r>
              <a:rPr lang="en-US" altLang="ja-JP" dirty="0"/>
              <a:t>3.  Xi </a:t>
            </a:r>
            <a:r>
              <a:rPr lang="ja-JP" altLang="en-US" dirty="0"/>
              <a:t>を読み込む</a:t>
            </a:r>
          </a:p>
          <a:p>
            <a:r>
              <a:rPr lang="ja-JP" altLang="en-US" b="1" dirty="0"/>
              <a:t>繰り返しの終了条件</a:t>
            </a:r>
          </a:p>
          <a:p>
            <a:pPr marL="457200" lvl="1" indent="0">
              <a:buNone/>
            </a:pPr>
            <a:r>
              <a:rPr lang="en-US" altLang="ja-JP" dirty="0"/>
              <a:t>Xi &lt; 0 </a:t>
            </a:r>
            <a:r>
              <a:rPr lang="ja-JP" altLang="en-US" dirty="0"/>
              <a:t>ならば終了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5F2F731-0C0A-46F6-9A3B-DDCE7CB6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D692D96-A58F-44C3-A5D5-5A9A090B5EBF}" type="slidenum">
              <a:rPr lang="ja-JP" altLang="en-US" smtClean="0">
                <a:latin typeface="Arial" panose="020B0604020202020204" pitchFamily="34" charset="0"/>
              </a:rPr>
              <a:pPr/>
              <a:t>28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716C886-1679-4C8E-8F9B-3AB660939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演習１．</a:t>
            </a:r>
            <a:r>
              <a:rPr lang="en-US" altLang="ja-JP"/>
              <a:t>m </a:t>
            </a:r>
            <a:r>
              <a:rPr lang="ja-JP" altLang="en-US"/>
              <a:t>から </a:t>
            </a:r>
            <a:r>
              <a:rPr lang="en-US" altLang="ja-JP"/>
              <a:t>n </a:t>
            </a:r>
            <a:r>
              <a:rPr lang="ja-JP" altLang="en-US"/>
              <a:t>までの和</a:t>
            </a:r>
            <a:endParaRPr lang="ja-JP" altLang="en-US" dirty="0"/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F7F22CA4-4B32-46B1-9B59-8AB6D6F05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２つの整数データ（</a:t>
            </a:r>
            <a:r>
              <a:rPr lang="en-US" altLang="ja-JP"/>
              <a:t>M, N</a:t>
            </a:r>
            <a:r>
              <a:rPr lang="ja-JP" altLang="en-US"/>
              <a:t>とする）を読み込んで，</a:t>
            </a:r>
            <a:r>
              <a:rPr lang="en-US" altLang="ja-JP"/>
              <a:t>M</a:t>
            </a:r>
            <a:r>
              <a:rPr lang="ja-JP" altLang="en-US"/>
              <a:t>から</a:t>
            </a:r>
            <a:r>
              <a:rPr lang="en-US" altLang="ja-JP"/>
              <a:t>N</a:t>
            </a:r>
            <a:r>
              <a:rPr lang="ja-JP" altLang="en-US"/>
              <a:t>までの和を求めるプログラムを作りなさい</a:t>
            </a:r>
          </a:p>
          <a:p>
            <a:pPr lvl="1"/>
            <a:r>
              <a:rPr lang="en-US" altLang="ja-JP"/>
              <a:t>while </a:t>
            </a:r>
            <a:r>
              <a:rPr lang="ja-JP" altLang="en-US"/>
              <a:t>文を使いなさい．例題１のプログラムを参考にしなさい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67493A-089D-4DAE-A9C8-5D9236159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9830D79-D95D-47A8-8FB5-4B55A37DD9A8}" type="slidenum">
              <a:rPr lang="ja-JP" altLang="en-US" smtClean="0">
                <a:latin typeface="Arial" panose="020B0604020202020204" pitchFamily="34" charset="0"/>
              </a:rPr>
              <a:pPr/>
              <a:t>29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B30A267-C17D-46BF-BA51-C244A9805B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51FEC32-1F4C-4FE8-9360-5BD264F46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b="1" dirty="0"/>
              <a:t>（</a:t>
            </a:r>
            <a:r>
              <a:rPr lang="en-US" altLang="ja-JP" b="1" dirty="0"/>
              <a:t>while </a:t>
            </a:r>
            <a:r>
              <a:rPr lang="ja-JP" altLang="en-US" b="1" dirty="0"/>
              <a:t>文</a:t>
            </a:r>
            <a:r>
              <a:rPr lang="en-US" altLang="ja-JP" b="1" dirty="0"/>
              <a:t>, for </a:t>
            </a:r>
            <a:r>
              <a:rPr lang="ja-JP" altLang="en-US" b="1" dirty="0"/>
              <a:t>文）</a:t>
            </a:r>
            <a:r>
              <a:rPr lang="ja-JP" altLang="en-US" dirty="0"/>
              <a:t>を使って，</a:t>
            </a:r>
            <a:r>
              <a:rPr lang="ja-JP" altLang="en-US" b="1" dirty="0"/>
              <a:t>繰り返し計算</a:t>
            </a:r>
            <a:r>
              <a:rPr lang="ja-JP" altLang="en-US" dirty="0"/>
              <a:t>を行えるようになること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ループカウンタ</a:t>
            </a:r>
            <a:r>
              <a:rPr lang="ja-JP" altLang="en-US" dirty="0"/>
              <a:t>として，</a:t>
            </a:r>
            <a:r>
              <a:rPr lang="ja-JP" altLang="en-US" b="1" dirty="0"/>
              <a:t>整数の変数</a:t>
            </a:r>
            <a:r>
              <a:rPr lang="ja-JP" altLang="en-US" dirty="0"/>
              <a:t>を使うこと</a:t>
            </a:r>
          </a:p>
          <a:p>
            <a:r>
              <a:rPr lang="ja-JP" altLang="en-US" dirty="0"/>
              <a:t>見やすいプログラムを書くために，</a:t>
            </a:r>
            <a:r>
              <a:rPr lang="ja-JP" altLang="en-US" b="1" dirty="0"/>
              <a:t>字下げ</a:t>
            </a:r>
            <a:r>
              <a:rPr lang="ja-JP" altLang="en-US" dirty="0"/>
              <a:t>を行う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F51201C-B050-4AEE-8D08-5657EFE4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4FD2BFD-15F6-48EB-83C9-8DB1B03030B3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888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63E5C6B5-773F-4F3A-B2FD-F8E950181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例題４．九九の表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5E649291-FF82-496F-B11E-90A8AF50E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九九の表を表示するプログラムを作成する</a:t>
            </a:r>
          </a:p>
          <a:p>
            <a:pPr lvl="1"/>
            <a:r>
              <a:rPr lang="ja-JP" altLang="en-US"/>
              <a:t>九九の表を表示するために，繰り返しの入れ子を使う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E77E527-9551-4EF5-84C5-90AAB792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14E5394-1171-4BE2-9385-EAC823B22D0E}" type="slidenum">
              <a:rPr lang="ja-JP" altLang="en-US" smtClean="0">
                <a:latin typeface="Arial" panose="020B0604020202020204" pitchFamily="34" charset="0"/>
              </a:rPr>
              <a:pPr/>
              <a:t>30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77CC489D-A512-4FF2-A290-70C8BB3D1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87D46CA1-9B08-494C-B9BF-577995847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buNone/>
            </a:pPr>
            <a:r>
              <a:rPr lang="en-US" altLang="ja-JP" sz="1800" dirty="0"/>
              <a:t>uses </a:t>
            </a:r>
            <a:r>
              <a:rPr lang="en-US" altLang="ja-JP" sz="1800" dirty="0" err="1"/>
              <a:t>SysUtils</a:t>
            </a:r>
            <a:r>
              <a:rPr lang="en-US" altLang="ja-JP" sz="1800" dirty="0"/>
              <a:t>;</a:t>
            </a:r>
          </a:p>
          <a:p>
            <a:pPr marL="0" indent="0">
              <a:buNone/>
            </a:pPr>
            <a:r>
              <a:rPr lang="en-US" altLang="ja-JP" sz="1800" dirty="0"/>
              <a:t>var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j: integer;</a:t>
            </a:r>
          </a:p>
          <a:p>
            <a:pPr marL="0" indent="0">
              <a:buNone/>
            </a:pPr>
            <a:r>
              <a:rPr lang="en-US" altLang="ja-JP" sz="1800" dirty="0"/>
              <a:t>begin</a:t>
            </a:r>
          </a:p>
          <a:p>
            <a:pPr marL="0" indent="0">
              <a:buNone/>
            </a:pPr>
            <a:r>
              <a:rPr lang="en-US" altLang="ja-JP" sz="1800" dirty="0"/>
              <a:t>    for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:= 1 to 9 do begin</a:t>
            </a:r>
          </a:p>
          <a:p>
            <a:pPr marL="0" indent="0">
              <a:buNone/>
            </a:pPr>
            <a:r>
              <a:rPr lang="en-US" altLang="ja-JP" sz="1800" b="1" dirty="0"/>
              <a:t>        write( i:3, ':' );</a:t>
            </a:r>
          </a:p>
          <a:p>
            <a:pPr marL="0" indent="0">
              <a:buNone/>
            </a:pPr>
            <a:r>
              <a:rPr lang="en-US" altLang="ja-JP" sz="1800" b="1" dirty="0"/>
              <a:t>        for j := 1 to 9 do begin</a:t>
            </a:r>
          </a:p>
          <a:p>
            <a:pPr marL="0" indent="0">
              <a:buNone/>
            </a:pPr>
            <a:r>
              <a:rPr lang="en-US" altLang="ja-JP" sz="1800" b="1" dirty="0"/>
              <a:t>            write( (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*j):3 );</a:t>
            </a:r>
          </a:p>
          <a:p>
            <a:pPr marL="0" indent="0">
              <a:buNone/>
            </a:pPr>
            <a:r>
              <a:rPr lang="en-US" altLang="ja-JP" sz="1800" b="1" dirty="0"/>
              <a:t>        end;</a:t>
            </a:r>
          </a:p>
          <a:p>
            <a:pPr marL="0" indent="0"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;</a:t>
            </a:r>
          </a:p>
          <a:p>
            <a:pPr marL="0" indent="0"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end.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37B972D-EE73-4BCD-8D6F-E55DD811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DF74278-48CC-4EB3-9F49-3DCC6F15B47E}" type="slidenum">
              <a:rPr lang="ja-JP" altLang="en-US" smtClean="0">
                <a:latin typeface="Arial" panose="020B0604020202020204" pitchFamily="34" charset="0"/>
              </a:rPr>
              <a:pPr/>
              <a:t>31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4995" name="Text Box 4">
            <a:extLst>
              <a:ext uri="{FF2B5EF4-FFF2-40B4-BE49-F238E27FC236}">
                <a16:creationId xmlns:a16="http://schemas.microsoft.com/office/drawing/2014/main" id="{51CE3348-1981-45CC-8D4D-EB0F73CE9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237" y="2069282"/>
            <a:ext cx="27238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1800">
                <a:solidFill>
                  <a:srgbClr val="006600"/>
                </a:solidFill>
              </a:rPr>
              <a:t>繰り返し実行される部分</a:t>
            </a:r>
          </a:p>
        </p:txBody>
      </p:sp>
      <p:sp>
        <p:nvSpPr>
          <p:cNvPr id="84996" name="Rectangle 8">
            <a:extLst>
              <a:ext uri="{FF2B5EF4-FFF2-40B4-BE49-F238E27FC236}">
                <a16:creationId xmlns:a16="http://schemas.microsoft.com/office/drawing/2014/main" id="{BA03EDA8-501D-4564-AC47-8BA6BE48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" y="2438614"/>
            <a:ext cx="5121275" cy="239326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4997" name="Rectangle 9">
            <a:extLst>
              <a:ext uri="{FF2B5EF4-FFF2-40B4-BE49-F238E27FC236}">
                <a16:creationId xmlns:a16="http://schemas.microsoft.com/office/drawing/2014/main" id="{3B7A6D11-FD08-4A82-AA89-041356AE8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280" y="3661758"/>
            <a:ext cx="3881438" cy="457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FEBF35F-18C9-445F-8DDC-D59513E9F6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実行結果画面（例）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563AEA-947C-438B-96C7-3D2EBCB4D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AC481D-F654-4E7C-8C6B-A813E173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DB1B9D-862C-45F3-B31C-35E62B3AAD78}" type="slidenum">
              <a:rPr lang="ja-JP" altLang="en-US" smtClean="0">
                <a:latin typeface="Arial" panose="020B0604020202020204" pitchFamily="34" charset="0"/>
              </a:rPr>
              <a:pPr/>
              <a:t>32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157C467-9987-48CD-A21E-90A19D780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910" y="1270274"/>
            <a:ext cx="6602261" cy="3907781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9EB56761-3858-4849-B247-7668B8EFD3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繰り返しの入れ子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FFB6D31-AC53-490D-BE37-9414DD5BE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F1ACCCE-6D04-4FCD-806C-9A22B330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7450808-FEFD-4071-8F3D-CD8D58F8C84B}" type="slidenum">
              <a:rPr lang="ja-JP" altLang="en-US" smtClean="0">
                <a:latin typeface="Arial" panose="020B0604020202020204" pitchFamily="34" charset="0"/>
              </a:rPr>
              <a:pPr/>
              <a:t>33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D21AA0C1-871D-4E0F-8323-08F4BCA7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1763" y="4549775"/>
            <a:ext cx="2468562" cy="893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2" name="AutoShape 4">
            <a:extLst>
              <a:ext uri="{FF2B5EF4-FFF2-40B4-BE49-F238E27FC236}">
                <a16:creationId xmlns:a16="http://schemas.microsoft.com/office/drawing/2014/main" id="{8ED4B7A4-33EE-44B9-A254-D8F6E4DE3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2039938"/>
            <a:ext cx="3049588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3" name="Line 5">
            <a:extLst>
              <a:ext uri="{FF2B5EF4-FFF2-40B4-BE49-F238E27FC236}">
                <a16:creationId xmlns:a16="http://schemas.microsoft.com/office/drawing/2014/main" id="{3C00605D-80E5-4741-960F-6BF095B05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9413" y="3084513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4" name="Line 6">
            <a:extLst>
              <a:ext uri="{FF2B5EF4-FFF2-40B4-BE49-F238E27FC236}">
                <a16:creationId xmlns:a16="http://schemas.microsoft.com/office/drawing/2014/main" id="{3EAC3CE7-5D86-4D9A-A7BF-AA15C2BC5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2113" y="1295400"/>
            <a:ext cx="0" cy="7445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5" name="Line 7">
            <a:extLst>
              <a:ext uri="{FF2B5EF4-FFF2-40B4-BE49-F238E27FC236}">
                <a16:creationId xmlns:a16="http://schemas.microsoft.com/office/drawing/2014/main" id="{47C95CA6-6DF2-41B6-A538-8619F7724E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6113" y="2562225"/>
            <a:ext cx="8715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6" name="Line 8">
            <a:extLst>
              <a:ext uri="{FF2B5EF4-FFF2-40B4-BE49-F238E27FC236}">
                <a16:creationId xmlns:a16="http://schemas.microsoft.com/office/drawing/2014/main" id="{271602B7-3482-4273-AC71-DC59C6B67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2562225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7" name="Line 9">
            <a:extLst>
              <a:ext uri="{FF2B5EF4-FFF2-40B4-BE49-F238E27FC236}">
                <a16:creationId xmlns:a16="http://schemas.microsoft.com/office/drawing/2014/main" id="{742F2C22-D88D-4058-BB1C-E7F395023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2075" y="5888038"/>
            <a:ext cx="1681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8" name="Line 10">
            <a:extLst>
              <a:ext uri="{FF2B5EF4-FFF2-40B4-BE49-F238E27FC236}">
                <a16:creationId xmlns:a16="http://schemas.microsoft.com/office/drawing/2014/main" id="{3E01DCC8-BB10-4A34-B8F9-D93864312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5513" y="1741488"/>
            <a:ext cx="0" cy="4524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9" name="Line 11">
            <a:extLst>
              <a:ext uri="{FF2B5EF4-FFF2-40B4-BE49-F238E27FC236}">
                <a16:creationId xmlns:a16="http://schemas.microsoft.com/office/drawing/2014/main" id="{3F47EF91-188D-4E92-B942-8A1357EDA4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35125" y="1743075"/>
            <a:ext cx="6911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100" name="AutoShape 12">
            <a:extLst>
              <a:ext uri="{FF2B5EF4-FFF2-40B4-BE49-F238E27FC236}">
                <a16:creationId xmlns:a16="http://schemas.microsoft.com/office/drawing/2014/main" id="{F8331518-95EC-4D44-B4A5-E1DE27F5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825" y="3302000"/>
            <a:ext cx="3049588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101" name="Line 13">
            <a:extLst>
              <a:ext uri="{FF2B5EF4-FFF2-40B4-BE49-F238E27FC236}">
                <a16:creationId xmlns:a16="http://schemas.microsoft.com/office/drawing/2014/main" id="{45A70C34-0C62-48BB-8B66-938CBC7CE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9113" y="3824288"/>
            <a:ext cx="8715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102" name="Line 14">
            <a:extLst>
              <a:ext uri="{FF2B5EF4-FFF2-40B4-BE49-F238E27FC236}">
                <a16:creationId xmlns:a16="http://schemas.microsoft.com/office/drawing/2014/main" id="{102E9DB5-4A96-44C6-8E01-C403F72D0E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0650" y="3824288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103" name="Line 15">
            <a:extLst>
              <a:ext uri="{FF2B5EF4-FFF2-40B4-BE49-F238E27FC236}">
                <a16:creationId xmlns:a16="http://schemas.microsoft.com/office/drawing/2014/main" id="{7D1E8930-AD59-41DF-9723-85F150537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0488" y="5453063"/>
            <a:ext cx="0" cy="433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104" name="Line 16">
            <a:extLst>
              <a:ext uri="{FF2B5EF4-FFF2-40B4-BE49-F238E27FC236}">
                <a16:creationId xmlns:a16="http://schemas.microsoft.com/office/drawing/2014/main" id="{310AAB6D-33CD-4ABA-A612-80F0C911A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8950" y="2901950"/>
            <a:ext cx="0" cy="299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105" name="Line 17">
            <a:extLst>
              <a:ext uri="{FF2B5EF4-FFF2-40B4-BE49-F238E27FC236}">
                <a16:creationId xmlns:a16="http://schemas.microsoft.com/office/drawing/2014/main" id="{E61D7F7F-585D-4A2B-BFD3-A1FFCC8375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5425" y="2927350"/>
            <a:ext cx="4103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106" name="Line 18">
            <a:extLst>
              <a:ext uri="{FF2B5EF4-FFF2-40B4-BE49-F238E27FC236}">
                <a16:creationId xmlns:a16="http://schemas.microsoft.com/office/drawing/2014/main" id="{E44CC4A2-6A3C-4358-81D8-44DF244E6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9238" y="4338638"/>
            <a:ext cx="0" cy="1962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107" name="Line 19">
            <a:extLst>
              <a:ext uri="{FF2B5EF4-FFF2-40B4-BE49-F238E27FC236}">
                <a16:creationId xmlns:a16="http://schemas.microsoft.com/office/drawing/2014/main" id="{2B245BA0-C537-425B-9AE3-F89F07612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3525" y="6288088"/>
            <a:ext cx="4476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75FA02A5-3F11-4DE7-9163-F74E2C7A55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九九の表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55F1E13-918B-47AD-8CCE-E28326A6B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1B52E57-869F-4411-82A3-0E8A6100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B2F3C22-118C-4652-AE3D-3C620DB58BD0}" type="slidenum">
              <a:rPr lang="ja-JP" altLang="en-US" smtClean="0">
                <a:latin typeface="Arial" panose="020B0604020202020204" pitchFamily="34" charset="0"/>
              </a:rPr>
              <a:pPr/>
              <a:t>34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1139" name="AutoShape 3">
            <a:extLst>
              <a:ext uri="{FF2B5EF4-FFF2-40B4-BE49-F238E27FC236}">
                <a16:creationId xmlns:a16="http://schemas.microsoft.com/office/drawing/2014/main" id="{E55A3CBF-BBA2-4763-8C1C-4B043E603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1481138"/>
            <a:ext cx="3049588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40" name="Line 4">
            <a:extLst>
              <a:ext uri="{FF2B5EF4-FFF2-40B4-BE49-F238E27FC236}">
                <a16:creationId xmlns:a16="http://schemas.microsoft.com/office/drawing/2014/main" id="{01AB90DC-719B-4918-8BB2-5E9A66BD8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9413" y="2525713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141" name="AutoShape 5">
            <a:extLst>
              <a:ext uri="{FF2B5EF4-FFF2-40B4-BE49-F238E27FC236}">
                <a16:creationId xmlns:a16="http://schemas.microsoft.com/office/drawing/2014/main" id="{E760B658-1805-4DE5-81EC-912BE370E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3402013"/>
            <a:ext cx="3049587" cy="104457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42" name="Rectangle 6">
            <a:extLst>
              <a:ext uri="{FF2B5EF4-FFF2-40B4-BE49-F238E27FC236}">
                <a16:creationId xmlns:a16="http://schemas.microsoft.com/office/drawing/2014/main" id="{2625368F-47A7-44A9-AF4E-B5FA6D465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" y="444500"/>
            <a:ext cx="2468563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43" name="Text Box 7">
            <a:extLst>
              <a:ext uri="{FF2B5EF4-FFF2-40B4-BE49-F238E27FC236}">
                <a16:creationId xmlns:a16="http://schemas.microsoft.com/office/drawing/2014/main" id="{3F5BCD9E-0213-4D2C-9E82-7C5893C43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520700"/>
            <a:ext cx="9733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i := 1</a:t>
            </a:r>
          </a:p>
        </p:txBody>
      </p:sp>
      <p:cxnSp>
        <p:nvCxnSpPr>
          <p:cNvPr id="91144" name="AutoShape 8">
            <a:extLst>
              <a:ext uri="{FF2B5EF4-FFF2-40B4-BE49-F238E27FC236}">
                <a16:creationId xmlns:a16="http://schemas.microsoft.com/office/drawing/2014/main" id="{E0D053CE-05D4-41C7-AE11-27F704B1E20B}"/>
              </a:ext>
            </a:extLst>
          </p:cNvPr>
          <p:cNvCxnSpPr>
            <a:cxnSpLocks noChangeShapeType="1"/>
            <a:stCxn id="91142" idx="2"/>
            <a:endCxn id="91139" idx="0"/>
          </p:cNvCxnSpPr>
          <p:nvPr/>
        </p:nvCxnSpPr>
        <p:spPr bwMode="auto">
          <a:xfrm rot="16200000" flipH="1">
            <a:off x="1475581" y="1285082"/>
            <a:ext cx="371475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45" name="Text Box 9">
            <a:extLst>
              <a:ext uri="{FF2B5EF4-FFF2-40B4-BE49-F238E27FC236}">
                <a16:creationId xmlns:a16="http://schemas.microsoft.com/office/drawing/2014/main" id="{72CBDFCC-CCE0-4277-90C2-7BDB80EA0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1722438"/>
            <a:ext cx="10839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i &lt;= 9</a:t>
            </a:r>
          </a:p>
        </p:txBody>
      </p:sp>
      <p:sp>
        <p:nvSpPr>
          <p:cNvPr id="91146" name="Text Box 10">
            <a:extLst>
              <a:ext uri="{FF2B5EF4-FFF2-40B4-BE49-F238E27FC236}">
                <a16:creationId xmlns:a16="http://schemas.microsoft.com/office/drawing/2014/main" id="{8246E3FB-774E-4F54-B9EA-7E2DD48F9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1416050"/>
            <a:ext cx="7704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Yes</a:t>
            </a:r>
          </a:p>
        </p:txBody>
      </p:sp>
      <p:sp>
        <p:nvSpPr>
          <p:cNvPr id="91147" name="Text Box 11">
            <a:extLst>
              <a:ext uri="{FF2B5EF4-FFF2-40B4-BE49-F238E27FC236}">
                <a16:creationId xmlns:a16="http://schemas.microsoft.com/office/drawing/2014/main" id="{7D01ACD1-9527-42F0-ADCE-75643C4C6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2441575"/>
            <a:ext cx="6447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No</a:t>
            </a:r>
          </a:p>
        </p:txBody>
      </p:sp>
      <p:cxnSp>
        <p:nvCxnSpPr>
          <p:cNvPr id="91148" name="AutoShape 12">
            <a:extLst>
              <a:ext uri="{FF2B5EF4-FFF2-40B4-BE49-F238E27FC236}">
                <a16:creationId xmlns:a16="http://schemas.microsoft.com/office/drawing/2014/main" id="{5BC3DC46-7FF1-4217-BA68-FAA0344F1C5D}"/>
              </a:ext>
            </a:extLst>
          </p:cNvPr>
          <p:cNvCxnSpPr>
            <a:cxnSpLocks noChangeShapeType="1"/>
            <a:stCxn id="91139" idx="3"/>
            <a:endCxn id="91149" idx="0"/>
          </p:cNvCxnSpPr>
          <p:nvPr/>
        </p:nvCxnSpPr>
        <p:spPr bwMode="auto">
          <a:xfrm>
            <a:off x="3195638" y="2003425"/>
            <a:ext cx="941387" cy="3540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49" name="Rectangle 13">
            <a:extLst>
              <a:ext uri="{FF2B5EF4-FFF2-40B4-BE49-F238E27FC236}">
                <a16:creationId xmlns:a16="http://schemas.microsoft.com/office/drawing/2014/main" id="{F58F20C5-2B87-463E-83BE-B6D9428F7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366963"/>
            <a:ext cx="2468563" cy="646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50" name="Text Box 14">
            <a:extLst>
              <a:ext uri="{FF2B5EF4-FFF2-40B4-BE49-F238E27FC236}">
                <a16:creationId xmlns:a16="http://schemas.microsoft.com/office/drawing/2014/main" id="{D75BF5C9-EB5B-47E6-A096-EB26F302B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225" y="2430463"/>
            <a:ext cx="9733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j := 1</a:t>
            </a:r>
          </a:p>
        </p:txBody>
      </p:sp>
      <p:cxnSp>
        <p:nvCxnSpPr>
          <p:cNvPr id="91151" name="AutoShape 15">
            <a:extLst>
              <a:ext uri="{FF2B5EF4-FFF2-40B4-BE49-F238E27FC236}">
                <a16:creationId xmlns:a16="http://schemas.microsoft.com/office/drawing/2014/main" id="{0EDE879E-0DC3-4BA2-83C7-7560B7CF2C41}"/>
              </a:ext>
            </a:extLst>
          </p:cNvPr>
          <p:cNvCxnSpPr>
            <a:cxnSpLocks noChangeShapeType="1"/>
            <a:stCxn id="91149" idx="2"/>
            <a:endCxn id="91141" idx="0"/>
          </p:cNvCxnSpPr>
          <p:nvPr/>
        </p:nvCxnSpPr>
        <p:spPr bwMode="auto">
          <a:xfrm rot="16200000" flipH="1">
            <a:off x="3953669" y="3205956"/>
            <a:ext cx="369888" cy="3175"/>
          </a:xfrm>
          <a:prstGeom prst="bentConnector3">
            <a:avLst>
              <a:gd name="adj1" fmla="val 4978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52" name="Text Box 16">
            <a:extLst>
              <a:ext uri="{FF2B5EF4-FFF2-40B4-BE49-F238E27FC236}">
                <a16:creationId xmlns:a16="http://schemas.microsoft.com/office/drawing/2014/main" id="{91376A34-035B-4210-B16F-AAAC48A73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213" y="3662363"/>
            <a:ext cx="10839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j &lt;= 9</a:t>
            </a:r>
          </a:p>
        </p:txBody>
      </p:sp>
      <p:sp>
        <p:nvSpPr>
          <p:cNvPr id="91153" name="Text Box 17">
            <a:extLst>
              <a:ext uri="{FF2B5EF4-FFF2-40B4-BE49-F238E27FC236}">
                <a16:creationId xmlns:a16="http://schemas.microsoft.com/office/drawing/2014/main" id="{ACE59A6D-5F1A-4360-A306-5606B7BD0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413" y="3344863"/>
            <a:ext cx="7704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Yes</a:t>
            </a:r>
          </a:p>
        </p:txBody>
      </p:sp>
      <p:cxnSp>
        <p:nvCxnSpPr>
          <p:cNvPr id="91154" name="AutoShape 18">
            <a:extLst>
              <a:ext uri="{FF2B5EF4-FFF2-40B4-BE49-F238E27FC236}">
                <a16:creationId xmlns:a16="http://schemas.microsoft.com/office/drawing/2014/main" id="{90FD5765-25CD-49CF-B048-E710B53BB7EF}"/>
              </a:ext>
            </a:extLst>
          </p:cNvPr>
          <p:cNvCxnSpPr>
            <a:cxnSpLocks noChangeShapeType="1"/>
            <a:endCxn id="91155" idx="0"/>
          </p:cNvCxnSpPr>
          <p:nvPr/>
        </p:nvCxnSpPr>
        <p:spPr bwMode="auto">
          <a:xfrm>
            <a:off x="5686425" y="3932238"/>
            <a:ext cx="941388" cy="3540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55" name="Rectangle 19">
            <a:extLst>
              <a:ext uri="{FF2B5EF4-FFF2-40B4-BE49-F238E27FC236}">
                <a16:creationId xmlns:a16="http://schemas.microsoft.com/office/drawing/2014/main" id="{E083408F-E971-4BAC-8C22-32442365D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738" y="4295775"/>
            <a:ext cx="2468562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56" name="Text Box 20">
            <a:extLst>
              <a:ext uri="{FF2B5EF4-FFF2-40B4-BE49-F238E27FC236}">
                <a16:creationId xmlns:a16="http://schemas.microsoft.com/office/drawing/2014/main" id="{109EC838-2F28-4EB8-97CE-816AD5CC6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3" y="4376738"/>
            <a:ext cx="18004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九九の表を表示</a:t>
            </a:r>
            <a:endParaRPr kumimoji="0" lang="ja-JP" altLang="en-US"/>
          </a:p>
        </p:txBody>
      </p:sp>
      <p:cxnSp>
        <p:nvCxnSpPr>
          <p:cNvPr id="91157" name="AutoShape 21">
            <a:extLst>
              <a:ext uri="{FF2B5EF4-FFF2-40B4-BE49-F238E27FC236}">
                <a16:creationId xmlns:a16="http://schemas.microsoft.com/office/drawing/2014/main" id="{39CAC3A9-2930-4035-BE20-AF6D3EB94C4C}"/>
              </a:ext>
            </a:extLst>
          </p:cNvPr>
          <p:cNvCxnSpPr>
            <a:cxnSpLocks noChangeShapeType="1"/>
            <a:stCxn id="91155" idx="2"/>
            <a:endCxn id="91158" idx="0"/>
          </p:cNvCxnSpPr>
          <p:nvPr/>
        </p:nvCxnSpPr>
        <p:spPr bwMode="auto">
          <a:xfrm rot="5400000">
            <a:off x="6437313" y="5140325"/>
            <a:ext cx="379412" cy="1588"/>
          </a:xfrm>
          <a:prstGeom prst="bentConnector3">
            <a:avLst>
              <a:gd name="adj1" fmla="val 497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58" name="Rectangle 22">
            <a:extLst>
              <a:ext uri="{FF2B5EF4-FFF2-40B4-BE49-F238E27FC236}">
                <a16:creationId xmlns:a16="http://schemas.microsoft.com/office/drawing/2014/main" id="{33495390-EC2C-4AC2-B739-C3F58E2C4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875" y="5340350"/>
            <a:ext cx="1789113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59" name="Text Box 23">
            <a:extLst>
              <a:ext uri="{FF2B5EF4-FFF2-40B4-BE49-F238E27FC236}">
                <a16:creationId xmlns:a16="http://schemas.microsoft.com/office/drawing/2014/main" id="{B9FB845B-C297-428C-AB0D-56F4CFA1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800" y="5403850"/>
            <a:ext cx="15616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j := j + 1;</a:t>
            </a:r>
          </a:p>
        </p:txBody>
      </p:sp>
      <p:cxnSp>
        <p:nvCxnSpPr>
          <p:cNvPr id="91160" name="AutoShape 24">
            <a:extLst>
              <a:ext uri="{FF2B5EF4-FFF2-40B4-BE49-F238E27FC236}">
                <a16:creationId xmlns:a16="http://schemas.microsoft.com/office/drawing/2014/main" id="{2797D57A-204A-4FF5-AA33-78670F0FB06A}"/>
              </a:ext>
            </a:extLst>
          </p:cNvPr>
          <p:cNvCxnSpPr>
            <a:cxnSpLocks noChangeShapeType="1"/>
            <a:stCxn id="91158" idx="2"/>
          </p:cNvCxnSpPr>
          <p:nvPr/>
        </p:nvCxnSpPr>
        <p:spPr bwMode="auto">
          <a:xfrm rot="16200000" flipV="1">
            <a:off x="3978275" y="3348038"/>
            <a:ext cx="2816225" cy="2479675"/>
          </a:xfrm>
          <a:prstGeom prst="bentConnector4">
            <a:avLst>
              <a:gd name="adj1" fmla="val -10486"/>
              <a:gd name="adj2" fmla="val -7471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1" name="Text Box 25">
            <a:extLst>
              <a:ext uri="{FF2B5EF4-FFF2-40B4-BE49-F238E27FC236}">
                <a16:creationId xmlns:a16="http://schemas.microsoft.com/office/drawing/2014/main" id="{239ED1F2-09E7-4721-9BEA-359B8999F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75" y="4318000"/>
            <a:ext cx="6447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No</a:t>
            </a:r>
          </a:p>
        </p:txBody>
      </p:sp>
      <p:cxnSp>
        <p:nvCxnSpPr>
          <p:cNvPr id="91162" name="AutoShape 26">
            <a:extLst>
              <a:ext uri="{FF2B5EF4-FFF2-40B4-BE49-F238E27FC236}">
                <a16:creationId xmlns:a16="http://schemas.microsoft.com/office/drawing/2014/main" id="{504CAB7C-D890-4A6F-B0E4-6C820D106F3A}"/>
              </a:ext>
            </a:extLst>
          </p:cNvPr>
          <p:cNvCxnSpPr>
            <a:cxnSpLocks noChangeShapeType="1"/>
            <a:stCxn id="91141" idx="2"/>
            <a:endCxn id="91163" idx="0"/>
          </p:cNvCxnSpPr>
          <p:nvPr/>
        </p:nvCxnSpPr>
        <p:spPr bwMode="auto">
          <a:xfrm rot="5400000">
            <a:off x="3960019" y="4636294"/>
            <a:ext cx="3603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3" name="Rectangle 27">
            <a:extLst>
              <a:ext uri="{FF2B5EF4-FFF2-40B4-BE49-F238E27FC236}">
                <a16:creationId xmlns:a16="http://schemas.microsoft.com/office/drawing/2014/main" id="{77F18E4C-DCD7-448F-8AAE-14D5D5DD2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8825" y="4826000"/>
            <a:ext cx="1682750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64" name="Text Box 28">
            <a:extLst>
              <a:ext uri="{FF2B5EF4-FFF2-40B4-BE49-F238E27FC236}">
                <a16:creationId xmlns:a16="http://schemas.microsoft.com/office/drawing/2014/main" id="{EB88FD8E-98BE-4F9B-8820-92A6D3C4C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088" y="4922838"/>
            <a:ext cx="15616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i := i + 1;</a:t>
            </a:r>
          </a:p>
        </p:txBody>
      </p:sp>
      <p:cxnSp>
        <p:nvCxnSpPr>
          <p:cNvPr id="91165" name="AutoShape 29">
            <a:extLst>
              <a:ext uri="{FF2B5EF4-FFF2-40B4-BE49-F238E27FC236}">
                <a16:creationId xmlns:a16="http://schemas.microsoft.com/office/drawing/2014/main" id="{3D455F3A-3135-4282-81DA-1206612E9800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649413" y="1281113"/>
            <a:ext cx="7205662" cy="5351462"/>
          </a:xfrm>
          <a:prstGeom prst="bentConnector3">
            <a:avLst>
              <a:gd name="adj1" fmla="val -22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6" name="AutoShape 30">
            <a:extLst>
              <a:ext uri="{FF2B5EF4-FFF2-40B4-BE49-F238E27FC236}">
                <a16:creationId xmlns:a16="http://schemas.microsoft.com/office/drawing/2014/main" id="{5A51A83E-0557-413B-B949-8CF4B0DF9B4A}"/>
              </a:ext>
            </a:extLst>
          </p:cNvPr>
          <p:cNvCxnSpPr>
            <a:cxnSpLocks noChangeShapeType="1"/>
            <a:stCxn id="91163" idx="2"/>
          </p:cNvCxnSpPr>
          <p:nvPr/>
        </p:nvCxnSpPr>
        <p:spPr bwMode="auto">
          <a:xfrm rot="16200000" flipH="1">
            <a:off x="5940426" y="3681412"/>
            <a:ext cx="1128712" cy="47291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FBB18BAF-9B81-409B-9B2E-82C465F68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for </a:t>
            </a:r>
            <a:r>
              <a:rPr lang="ja-JP" altLang="en-US"/>
              <a:t>文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409614C-A777-4988-BDAF-EF366CF89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19445C5-BD36-46E8-97A2-65BA8F8A9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66F5F9-A59D-40E9-B74E-9FC449538BB8}" type="slidenum">
              <a:rPr lang="ja-JP" altLang="en-US" smtClean="0">
                <a:latin typeface="Arial" panose="020B0604020202020204" pitchFamily="34" charset="0"/>
              </a:rPr>
              <a:pPr/>
              <a:t>35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3187" name="Rectangle 4">
            <a:extLst>
              <a:ext uri="{FF2B5EF4-FFF2-40B4-BE49-F238E27FC236}">
                <a16:creationId xmlns:a16="http://schemas.microsoft.com/office/drawing/2014/main" id="{0F36F6AE-6CB1-4013-BAB2-71AF8C8BC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3" y="1917700"/>
            <a:ext cx="7523162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/>
              <a:t>for </a:t>
            </a:r>
            <a:r>
              <a:rPr lang="ja-JP" altLang="en-US" sz="3200"/>
              <a:t>変数名 </a:t>
            </a:r>
            <a:r>
              <a:rPr lang="en-US" altLang="ja-JP" sz="3200"/>
              <a:t>:= </a:t>
            </a:r>
            <a:r>
              <a:rPr lang="ja-JP" altLang="en-US" sz="3200"/>
              <a:t>初期値 </a:t>
            </a:r>
            <a:r>
              <a:rPr lang="en-US" altLang="ja-JP" sz="3200"/>
              <a:t>to </a:t>
            </a:r>
            <a:r>
              <a:rPr lang="ja-JP" altLang="en-US" sz="3200"/>
              <a:t>終了値 </a:t>
            </a:r>
            <a:r>
              <a:rPr lang="en-US" altLang="ja-JP" sz="3200"/>
              <a:t>do begin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/>
              <a:t>    </a:t>
            </a:r>
            <a:r>
              <a:rPr lang="ja-JP" altLang="en-US" sz="3200"/>
              <a:t>式</a:t>
            </a:r>
            <a:r>
              <a:rPr lang="en-US" altLang="ja-JP" sz="3200"/>
              <a:t>1;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/>
              <a:t>    </a:t>
            </a:r>
            <a:r>
              <a:rPr lang="ja-JP" altLang="en-US" sz="3200"/>
              <a:t>式</a:t>
            </a:r>
            <a:r>
              <a:rPr lang="en-US" altLang="ja-JP" sz="3200"/>
              <a:t>2;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/>
              <a:t>     ...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3200"/>
              <a:t>end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lang="en-US" altLang="ja-JP" sz="3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02CA4654-CF68-48E7-B429-771A76021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例題５．ド・モアブルの定理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730239F5-C7A0-419C-8353-ACF73D672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θ</a:t>
            </a:r>
            <a:r>
              <a:rPr lang="ja-JP" altLang="en-US" dirty="0"/>
              <a:t>を読み込んで，次の値を計算するプログラムを作る</a:t>
            </a:r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pPr lvl="1"/>
            <a:r>
              <a:rPr lang="ja-JP" altLang="en-US" dirty="0"/>
              <a:t>なお，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ja-JP" altLang="en-US" dirty="0"/>
              <a:t>は虚数単位</a:t>
            </a:r>
          </a:p>
          <a:p>
            <a:pPr lvl="1"/>
            <a:r>
              <a:rPr lang="ja-JP" altLang="en-US" dirty="0"/>
              <a:t>ここでは </a:t>
            </a:r>
            <a:r>
              <a:rPr lang="en-US" altLang="ja-JP" dirty="0"/>
              <a:t>(</a:t>
            </a:r>
            <a:r>
              <a:rPr lang="en-US" altLang="ja-JP" dirty="0" err="1"/>
              <a:t>sinθ</a:t>
            </a:r>
            <a:r>
              <a:rPr lang="en-US" altLang="ja-JP" dirty="0"/>
              <a:t>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 err="1"/>
              <a:t>cosθ</a:t>
            </a:r>
            <a:r>
              <a:rPr lang="en-US" altLang="ja-JP" dirty="0"/>
              <a:t>)n </a:t>
            </a:r>
            <a:r>
              <a:rPr lang="ja-JP" altLang="en-US" dirty="0"/>
              <a:t>を求めるために，</a:t>
            </a:r>
            <a:r>
              <a:rPr lang="en-US" altLang="ja-JP" dirty="0"/>
              <a:t>while</a:t>
            </a:r>
            <a:r>
              <a:rPr lang="ja-JP" altLang="en-US" dirty="0"/>
              <a:t>文を用いた繰り返し計算を行ってみる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CCC12D-5200-457E-9353-E05D1FC9D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D55A1E-964F-473E-A01D-D39060FA8EFF}" type="slidenum">
              <a:rPr lang="ja-JP" altLang="en-US" smtClean="0">
                <a:latin typeface="Arial" panose="020B0604020202020204" pitchFamily="34" charset="0"/>
              </a:rPr>
              <a:pPr/>
              <a:t>36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95236" name="Object 5">
            <a:extLst>
              <a:ext uri="{FF2B5EF4-FFF2-40B4-BE49-F238E27FC236}">
                <a16:creationId xmlns:a16="http://schemas.microsoft.com/office/drawing/2014/main" id="{53A8AFA0-A0D3-40C2-86F7-2802C560AE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56952"/>
              </p:ext>
            </p:extLst>
          </p:nvPr>
        </p:nvGraphicFramePr>
        <p:xfrm>
          <a:off x="2519246" y="1538054"/>
          <a:ext cx="372427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9" name="数式" r:id="rId4" imgW="990170" imgH="241195" progId="Equation.3">
                  <p:embed/>
                </p:oleObj>
              </mc:Choice>
              <mc:Fallback>
                <p:oleObj name="数式" r:id="rId4" imgW="990170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246" y="1538054"/>
                        <a:ext cx="3724275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7">
            <a:extLst>
              <a:ext uri="{FF2B5EF4-FFF2-40B4-BE49-F238E27FC236}">
                <a16:creationId xmlns:a16="http://schemas.microsoft.com/office/drawing/2014/main" id="{45D9B212-855A-42CE-945F-742053450E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497809"/>
              </p:ext>
            </p:extLst>
          </p:nvPr>
        </p:nvGraphicFramePr>
        <p:xfrm>
          <a:off x="2423996" y="2415941"/>
          <a:ext cx="38687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0" name="数式" r:id="rId6" imgW="1028254" imgH="177723" progId="Equation.3">
                  <p:embed/>
                </p:oleObj>
              </mc:Choice>
              <mc:Fallback>
                <p:oleObj name="数式" r:id="rId6" imgW="1028254" imgH="17772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996" y="2415941"/>
                        <a:ext cx="386873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E524D4C0-6F07-4490-8A06-EE147BB6C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複素数の積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DC87C1C-B753-418A-BDA4-91E2BF7D0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z1 = x1 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y1</a:t>
            </a:r>
          </a:p>
          <a:p>
            <a:pPr marL="0" indent="0">
              <a:buNone/>
            </a:pPr>
            <a:r>
              <a:rPr lang="en-US" altLang="ja-JP" dirty="0"/>
              <a:t>z2 = x2 +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y2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z1 z2 	= (x1 +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y1) (x2 + </a:t>
            </a:r>
            <a:r>
              <a:rPr lang="en-US" altLang="ja-JP" i="1" dirty="0" err="1"/>
              <a:t>i</a:t>
            </a:r>
            <a:r>
              <a:rPr lang="en-US" altLang="ja-JP" dirty="0"/>
              <a:t> y2 )</a:t>
            </a:r>
          </a:p>
          <a:p>
            <a:pPr marL="0" indent="0">
              <a:buNone/>
            </a:pPr>
            <a:r>
              <a:rPr lang="en-US" altLang="ja-JP" dirty="0"/>
              <a:t>		= x1x2 + x1</a:t>
            </a:r>
            <a:r>
              <a:rPr lang="en-US" altLang="ja-JP" i="1" dirty="0"/>
              <a:t>i</a:t>
            </a:r>
            <a:r>
              <a:rPr lang="en-US" altLang="ja-JP" dirty="0"/>
              <a:t> y2 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y1x2 + </a:t>
            </a:r>
            <a:r>
              <a:rPr lang="en-US" altLang="ja-JP" dirty="0" err="1"/>
              <a:t>i</a:t>
            </a:r>
            <a:r>
              <a:rPr lang="en-US" altLang="ja-JP" dirty="0"/>
              <a:t> y1</a:t>
            </a:r>
            <a:r>
              <a:rPr lang="en-US" altLang="ja-JP" i="1" dirty="0"/>
              <a:t>i</a:t>
            </a:r>
            <a:r>
              <a:rPr lang="en-US" altLang="ja-JP" dirty="0"/>
              <a:t> y2</a:t>
            </a:r>
          </a:p>
          <a:p>
            <a:pPr marL="0" indent="0">
              <a:buNone/>
            </a:pPr>
            <a:r>
              <a:rPr lang="en-US" altLang="ja-JP" dirty="0"/>
              <a:t>		= x1x2 - y1y2 + </a:t>
            </a:r>
            <a:r>
              <a:rPr lang="en-US" altLang="ja-JP" i="1" dirty="0" err="1"/>
              <a:t>i</a:t>
            </a:r>
            <a:r>
              <a:rPr lang="en-US" altLang="ja-JP" dirty="0"/>
              <a:t> (x1y2 + y1x2 )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DED8632-78BF-4AFF-A48C-DAC5A9BB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57BC79C-81ED-4559-942F-14A23AF52D04}" type="slidenum">
              <a:rPr lang="ja-JP" altLang="en-US" smtClean="0">
                <a:latin typeface="Arial" panose="020B0604020202020204" pitchFamily="34" charset="0"/>
              </a:rPr>
              <a:pPr/>
              <a:t>37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7284" name="AutoShape 4">
            <a:extLst>
              <a:ext uri="{FF2B5EF4-FFF2-40B4-BE49-F238E27FC236}">
                <a16:creationId xmlns:a16="http://schemas.microsoft.com/office/drawing/2014/main" id="{46ACFA1F-F26D-4BAA-81B1-40A62C6ABB2D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175134" y="3481538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7285" name="AutoShape 5">
            <a:extLst>
              <a:ext uri="{FF2B5EF4-FFF2-40B4-BE49-F238E27FC236}">
                <a16:creationId xmlns:a16="http://schemas.microsoft.com/office/drawing/2014/main" id="{C72BD0D3-BDCE-434B-B4F0-97C6E48FECB5}"/>
              </a:ext>
            </a:extLst>
          </p:cNvPr>
          <p:cNvSpPr>
            <a:spLocks/>
          </p:cNvSpPr>
          <p:nvPr/>
        </p:nvSpPr>
        <p:spPr bwMode="auto">
          <a:xfrm rot="5400000" flipV="1">
            <a:off x="5804034" y="3214838"/>
            <a:ext cx="304800" cy="2438400"/>
          </a:xfrm>
          <a:prstGeom prst="rightBrace">
            <a:avLst>
              <a:gd name="adj1" fmla="val 66667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7286" name="Text Box 6">
            <a:extLst>
              <a:ext uri="{FF2B5EF4-FFF2-40B4-BE49-F238E27FC236}">
                <a16:creationId xmlns:a16="http://schemas.microsoft.com/office/drawing/2014/main" id="{E859CF02-5753-4585-9F17-BA8146CB4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4284" y="4610251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実数部</a:t>
            </a:r>
          </a:p>
        </p:txBody>
      </p:sp>
      <p:sp>
        <p:nvSpPr>
          <p:cNvPr id="97287" name="Text Box 7">
            <a:extLst>
              <a:ext uri="{FF2B5EF4-FFF2-40B4-BE49-F238E27FC236}">
                <a16:creationId xmlns:a16="http://schemas.microsoft.com/office/drawing/2014/main" id="{FBAD1DB5-FBD3-4EB8-9177-D2ACAAE47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284" y="4600726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虚数部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AD6C0F73-50BB-4AE1-80F2-67FEDE5A2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826" y="-65567"/>
            <a:ext cx="8461375" cy="5334000"/>
          </a:xfrm>
        </p:spPr>
        <p:txBody>
          <a:bodyPr>
            <a:noAutofit/>
          </a:bodyPr>
          <a:lstStyle/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program sum;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var j, n: integer;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var x1, y1, x2, y2, theta: real;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begin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write('Please Enter n: ');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readln</a:t>
            </a:r>
            <a:r>
              <a:rPr lang="en-US" altLang="ja-JP" sz="1600" dirty="0"/>
              <a:t>(n);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write('Please Enter theta: ');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readln</a:t>
            </a:r>
            <a:r>
              <a:rPr lang="en-US" altLang="ja-JP" sz="1600" dirty="0"/>
              <a:t>(theta);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x1 := cos(theta);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y1 := sin(theta);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x2 := x1;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y2 := y1;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j := 1;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while </a:t>
            </a:r>
            <a:r>
              <a:rPr lang="en-US" altLang="ja-JP" sz="1600" b="1" dirty="0"/>
              <a:t>j &lt;= n </a:t>
            </a:r>
            <a:r>
              <a:rPr lang="en-US" altLang="ja-JP" sz="1600" dirty="0"/>
              <a:t>do begin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writeln</a:t>
            </a:r>
            <a:r>
              <a:rPr lang="en-US" altLang="ja-JP" sz="1600" b="1" dirty="0"/>
              <a:t>( '(cos theta +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sin theta)', j, '=', x1:8:3, '+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', y1:8:3 );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writeln</a:t>
            </a:r>
            <a:r>
              <a:rPr lang="en-US" altLang="ja-JP" sz="1600" b="1" dirty="0"/>
              <a:t>( 'cos', j, 'theta +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 sin', j, 'theta =', cos( j * theta ):8:3, sin( j * theta ):8:3 );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b="1" dirty="0"/>
              <a:t>        x1 := x1 * x2 - y1 * y2;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b="1" dirty="0"/>
              <a:t>        y1 := x1 * y2 + x2 * y1;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b="1" dirty="0"/>
              <a:t>        j := j + 1;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end;</a:t>
            </a:r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    </a:t>
            </a:r>
            <a:r>
              <a:rPr lang="en-US" altLang="ja-JP" sz="1600" dirty="0" err="1"/>
              <a:t>readln</a:t>
            </a:r>
            <a:endParaRPr lang="en-US" altLang="ja-JP" sz="1600" dirty="0"/>
          </a:p>
          <a:p>
            <a:pPr marL="0" indent="0">
              <a:lnSpc>
                <a:spcPts val="1920"/>
              </a:lnSpc>
              <a:spcBef>
                <a:spcPts val="600"/>
              </a:spcBef>
              <a:buNone/>
            </a:pPr>
            <a:r>
              <a:rPr lang="en-US" altLang="ja-JP" sz="1600" dirty="0"/>
              <a:t>end.</a:t>
            </a:r>
          </a:p>
          <a:p>
            <a:endParaRPr lang="en-US" altLang="ja-JP" sz="16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DECE16-B2E9-4E20-B7CA-4BDB5AB2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D8F248B-CB29-4B15-93A9-C6AEB3D5BBC9}" type="slidenum">
              <a:rPr lang="ja-JP" altLang="en-US" smtClean="0">
                <a:latin typeface="Arial" panose="020B0604020202020204" pitchFamily="34" charset="0"/>
              </a:rPr>
              <a:pPr/>
              <a:t>38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252A2121-B7C0-4F92-BE70-C6D9C0653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26" y="4313238"/>
            <a:ext cx="8461375" cy="16448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9332" name="Line 4">
            <a:extLst>
              <a:ext uri="{FF2B5EF4-FFF2-40B4-BE49-F238E27FC236}">
                <a16:creationId xmlns:a16="http://schemas.microsoft.com/office/drawing/2014/main" id="{2A334B7D-2CBF-46F9-9C61-6959E45B83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755898"/>
            <a:ext cx="396875" cy="37465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75DBF2E3-74B5-4297-9D57-D6A353C88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13" y="2727198"/>
            <a:ext cx="341632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繰り返し実行される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部分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44271470-1808-4304-98AE-0F4697EE4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85" y="4022725"/>
            <a:ext cx="728478" cy="287337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9335" name="Line 7">
            <a:extLst>
              <a:ext uri="{FF2B5EF4-FFF2-40B4-BE49-F238E27FC236}">
                <a16:creationId xmlns:a16="http://schemas.microsoft.com/office/drawing/2014/main" id="{4CD701F2-E50B-4ECD-AFF3-62060F0ACF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92263" y="3528886"/>
            <a:ext cx="936625" cy="287337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336" name="Text Box 8">
            <a:extLst>
              <a:ext uri="{FF2B5EF4-FFF2-40B4-BE49-F238E27FC236}">
                <a16:creationId xmlns:a16="http://schemas.microsoft.com/office/drawing/2014/main" id="{928FFD1E-C415-4ACC-A4F2-97A98253A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88" y="3125661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06CD134D-EB5D-4849-8DED-809FBF64E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実行結果画面（例）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8C1AEC7-5333-425D-9C1A-A5127795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6DFF06-BB7B-49CC-8C97-44ED11FA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5315C62-F46B-4907-933C-1CF8EF5E5AA7}" type="slidenum">
              <a:rPr lang="ja-JP" altLang="en-US" smtClean="0">
                <a:latin typeface="Arial" panose="020B0604020202020204" pitchFamily="34" charset="0"/>
              </a:rPr>
              <a:pPr/>
              <a:t>39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B266B33-6291-4077-9D64-CA01DCBDF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08" y="921153"/>
            <a:ext cx="7025881" cy="52829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2963F5B-E280-4E0F-A8BA-6A8248256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繰り返しとは</a:t>
            </a:r>
          </a:p>
        </p:txBody>
      </p:sp>
      <p:sp>
        <p:nvSpPr>
          <p:cNvPr id="13316" name="Rectangle 15">
            <a:extLst>
              <a:ext uri="{FF2B5EF4-FFF2-40B4-BE49-F238E27FC236}">
                <a16:creationId xmlns:a16="http://schemas.microsoft.com/office/drawing/2014/main" id="{C7306609-3AB1-4197-8F0F-DBD195DA0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dirty="0"/>
              <a:t>とは，</a:t>
            </a:r>
            <a:r>
              <a:rPr lang="ja-JP" altLang="en-US" b="1" dirty="0"/>
              <a:t>ある条件が満たされるまで，同じことを繰り返す</a:t>
            </a:r>
            <a:r>
              <a:rPr lang="ja-JP" altLang="en-US" dirty="0"/>
              <a:t>こと．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繰り返し</a:t>
            </a:r>
            <a:r>
              <a:rPr lang="ja-JP" altLang="en-US" dirty="0"/>
              <a:t>を行うための文として</a:t>
            </a:r>
            <a:r>
              <a:rPr lang="en-US" altLang="ja-JP" b="1" dirty="0"/>
              <a:t>while</a:t>
            </a:r>
            <a:r>
              <a:rPr lang="ja-JP" altLang="en-US" b="1" dirty="0"/>
              <a:t>文</a:t>
            </a:r>
            <a:r>
              <a:rPr lang="en-US" altLang="ja-JP" b="1" dirty="0"/>
              <a:t>, for </a:t>
            </a:r>
            <a:r>
              <a:rPr lang="ja-JP" altLang="en-US" b="1" dirty="0"/>
              <a:t>文</a:t>
            </a:r>
            <a:r>
              <a:rPr lang="ja-JP" altLang="en-US" dirty="0"/>
              <a:t>などがある． 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31F832-8705-4A41-88A3-D8EB3CA4C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B706A0-8AFD-48FB-9F2B-D7BCE0A53469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ja-JP" altLang="en-US">
              <a:latin typeface="Arial" panose="020B0604020202020204" pitchFamily="34" charset="0"/>
            </a:endParaRPr>
          </a:p>
        </p:txBody>
      </p:sp>
      <p:grpSp>
        <p:nvGrpSpPr>
          <p:cNvPr id="13315" name="Group 3">
            <a:extLst>
              <a:ext uri="{FF2B5EF4-FFF2-40B4-BE49-F238E27FC236}">
                <a16:creationId xmlns:a16="http://schemas.microsoft.com/office/drawing/2014/main" id="{A74C5F5D-4AE1-4803-823C-28A4DB4AA995}"/>
              </a:ext>
            </a:extLst>
          </p:cNvPr>
          <p:cNvGrpSpPr>
            <a:grpSpLocks/>
          </p:cNvGrpSpPr>
          <p:nvPr/>
        </p:nvGrpSpPr>
        <p:grpSpPr bwMode="auto">
          <a:xfrm>
            <a:off x="2282456" y="2827338"/>
            <a:ext cx="5105400" cy="3352800"/>
            <a:chOff x="960" y="816"/>
            <a:chExt cx="4032" cy="2832"/>
          </a:xfrm>
        </p:grpSpPr>
        <p:sp>
          <p:nvSpPr>
            <p:cNvPr id="13321" name="Rectangle 4">
              <a:extLst>
                <a:ext uri="{FF2B5EF4-FFF2-40B4-BE49-F238E27FC236}">
                  <a16:creationId xmlns:a16="http://schemas.microsoft.com/office/drawing/2014/main" id="{B855D161-8D1E-43D5-8553-9B1373266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112"/>
              <a:ext cx="1632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en-US" sz="1800"/>
            </a:p>
          </p:txBody>
        </p:sp>
        <p:sp>
          <p:nvSpPr>
            <p:cNvPr id="13322" name="AutoShape 5">
              <a:extLst>
                <a:ext uri="{FF2B5EF4-FFF2-40B4-BE49-F238E27FC236}">
                  <a16:creationId xmlns:a16="http://schemas.microsoft.com/office/drawing/2014/main" id="{3984202E-64B1-4CBD-B20E-B817BF460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296"/>
              <a:ext cx="2016" cy="672"/>
            </a:xfrm>
            <a:prstGeom prst="flowChartDecisi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en-US" sz="1800"/>
            </a:p>
          </p:txBody>
        </p:sp>
        <p:sp>
          <p:nvSpPr>
            <p:cNvPr id="13323" name="Line 6">
              <a:extLst>
                <a:ext uri="{FF2B5EF4-FFF2-40B4-BE49-F238E27FC236}">
                  <a16:creationId xmlns:a16="http://schemas.microsoft.com/office/drawing/2014/main" id="{DB2BC68F-AD1E-4664-82C8-AC402870C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324" name="Line 7">
              <a:extLst>
                <a:ext uri="{FF2B5EF4-FFF2-40B4-BE49-F238E27FC236}">
                  <a16:creationId xmlns:a16="http://schemas.microsoft.com/office/drawing/2014/main" id="{333BAFCE-32BD-47EE-BED3-D367DB1344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81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325" name="AutoShape 8">
              <a:extLst>
                <a:ext uri="{FF2B5EF4-FFF2-40B4-BE49-F238E27FC236}">
                  <a16:creationId xmlns:a16="http://schemas.microsoft.com/office/drawing/2014/main" id="{CDB95F07-1035-44CE-9ED1-CB923342A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312"/>
              <a:ext cx="384" cy="336"/>
            </a:xfrm>
            <a:prstGeom prst="flowChartConnector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en-US" sz="1800"/>
            </a:p>
          </p:txBody>
        </p:sp>
        <p:sp>
          <p:nvSpPr>
            <p:cNvPr id="13326" name="Line 9">
              <a:extLst>
                <a:ext uri="{FF2B5EF4-FFF2-40B4-BE49-F238E27FC236}">
                  <a16:creationId xmlns:a16="http://schemas.microsoft.com/office/drawing/2014/main" id="{C6950EE3-3B62-4497-98D6-9FEC865221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1632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327" name="Line 10">
              <a:extLst>
                <a:ext uri="{FF2B5EF4-FFF2-40B4-BE49-F238E27FC236}">
                  <a16:creationId xmlns:a16="http://schemas.microsoft.com/office/drawing/2014/main" id="{EC19CAC3-9438-4C0C-B6A4-A7284E47F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632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328" name="Line 11">
              <a:extLst>
                <a:ext uri="{FF2B5EF4-FFF2-40B4-BE49-F238E27FC236}">
                  <a16:creationId xmlns:a16="http://schemas.microsoft.com/office/drawing/2014/main" id="{E3421A4D-4576-4CB3-99F6-C80A766C8F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68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329" name="Line 12">
              <a:extLst>
                <a:ext uri="{FF2B5EF4-FFF2-40B4-BE49-F238E27FC236}">
                  <a16:creationId xmlns:a16="http://schemas.microsoft.com/office/drawing/2014/main" id="{A4B2F59E-7B98-47FC-BA47-614F0BE9C1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3168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330" name="Line 13">
              <a:extLst>
                <a:ext uri="{FF2B5EF4-FFF2-40B4-BE49-F238E27FC236}">
                  <a16:creationId xmlns:a16="http://schemas.microsoft.com/office/drawing/2014/main" id="{E2FD727B-865E-4FC7-ACA8-DF16FA7DA8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1104"/>
              <a:ext cx="0" cy="20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3331" name="Line 14">
              <a:extLst>
                <a:ext uri="{FF2B5EF4-FFF2-40B4-BE49-F238E27FC236}">
                  <a16:creationId xmlns:a16="http://schemas.microsoft.com/office/drawing/2014/main" id="{C75E3DDF-96FD-4888-848F-0D4A79FED5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68" y="1104"/>
              <a:ext cx="30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13317" name="Text Box 17">
            <a:extLst>
              <a:ext uri="{FF2B5EF4-FFF2-40B4-BE49-F238E27FC236}">
                <a16:creationId xmlns:a16="http://schemas.microsoft.com/office/drawing/2014/main" id="{FC828684-8A62-4B26-9924-CF056DB0F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044" y="3509963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/>
              <a:t>条件</a:t>
            </a:r>
          </a:p>
        </p:txBody>
      </p:sp>
      <p:sp>
        <p:nvSpPr>
          <p:cNvPr id="13318" name="Line 18">
            <a:extLst>
              <a:ext uri="{FF2B5EF4-FFF2-40B4-BE49-F238E27FC236}">
                <a16:creationId xmlns:a16="http://schemas.microsoft.com/office/drawing/2014/main" id="{88A07EDC-FD02-4C9F-AEF0-1D66E1801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131" y="4349751"/>
            <a:ext cx="0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9" name="Line 19">
            <a:extLst>
              <a:ext uri="{FF2B5EF4-FFF2-40B4-BE49-F238E27FC236}">
                <a16:creationId xmlns:a16="http://schemas.microsoft.com/office/drawing/2014/main" id="{C396B9F2-DCD2-4460-BF33-06F50524A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031" y="4362451"/>
            <a:ext cx="0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6666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F7A3A638-27E5-46E9-AB97-E5B1664A6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繰り返し処理の中身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4A8EF1D1-AFE6-4E2F-B4B4-B107FEA77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繰り返しの前</a:t>
            </a:r>
          </a:p>
          <a:p>
            <a:pPr marL="457200" lvl="1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x1 := cos θ</a:t>
            </a:r>
          </a:p>
          <a:p>
            <a:pPr marL="457200" lvl="1" indent="0">
              <a:buNone/>
            </a:pPr>
            <a:r>
              <a:rPr lang="en-US" altLang="ja-JP" dirty="0"/>
              <a:t>	y1 := sin θ</a:t>
            </a:r>
          </a:p>
          <a:p>
            <a:pPr marL="457200" lvl="1" indent="0">
              <a:buNone/>
            </a:pPr>
            <a:r>
              <a:rPr lang="en-US" altLang="ja-JP" dirty="0"/>
              <a:t>	x2 := x1</a:t>
            </a:r>
          </a:p>
          <a:p>
            <a:pPr marL="457200" lvl="1" indent="0">
              <a:buNone/>
            </a:pPr>
            <a:r>
              <a:rPr lang="en-US" altLang="ja-JP" dirty="0"/>
              <a:t>	y2 := y1 </a:t>
            </a:r>
          </a:p>
          <a:p>
            <a:pPr marL="457200" lvl="1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を実行</a:t>
            </a:r>
          </a:p>
          <a:p>
            <a:r>
              <a:rPr lang="ja-JP" altLang="en-US" b="1" dirty="0"/>
              <a:t>繰り返しの各ステップ</a:t>
            </a:r>
            <a:r>
              <a:rPr lang="ja-JP" altLang="en-US" dirty="0"/>
              <a:t>でなされること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x1 := x1 * x2 - y1 * y2</a:t>
            </a:r>
          </a:p>
          <a:p>
            <a:pPr marL="0" indent="0">
              <a:buNone/>
            </a:pPr>
            <a:r>
              <a:rPr lang="en-US" altLang="ja-JP" dirty="0"/>
              <a:t>	y1 := x1 * y2 + x2 * y1; 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を実行　（</a:t>
            </a:r>
            <a:r>
              <a:rPr lang="en-US" altLang="ja-JP" dirty="0"/>
              <a:t>x1 </a:t>
            </a:r>
            <a:r>
              <a:rPr lang="ja-JP" altLang="en-US" dirty="0"/>
              <a:t>が</a:t>
            </a:r>
            <a:r>
              <a:rPr lang="ja-JP" altLang="en-US" b="1" dirty="0"/>
              <a:t>実数部</a:t>
            </a:r>
            <a:r>
              <a:rPr lang="ja-JP" altLang="en-US" dirty="0"/>
              <a:t>，</a:t>
            </a:r>
            <a:r>
              <a:rPr lang="en-US" altLang="ja-JP" dirty="0"/>
              <a:t>y1 </a:t>
            </a:r>
            <a:r>
              <a:rPr lang="ja-JP" altLang="en-US" dirty="0"/>
              <a:t>が</a:t>
            </a:r>
            <a:r>
              <a:rPr lang="ja-JP" altLang="en-US" b="1" dirty="0"/>
              <a:t>虚数部</a:t>
            </a:r>
            <a:r>
              <a:rPr lang="ja-JP" altLang="en-US" dirty="0"/>
              <a:t>）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DD134E1-2514-4F54-ADFE-1B6A1915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D13CD1E-31D9-4B0E-A093-F59B4CDE4ACA}" type="slidenum">
              <a:rPr lang="ja-JP" altLang="en-US" smtClean="0">
                <a:latin typeface="Arial" panose="020B0604020202020204" pitchFamily="34" charset="0"/>
              </a:rPr>
              <a:pPr/>
              <a:t>40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0A4D76D4-5B6F-4C52-99E8-BCA72B0C1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 </a:t>
            </a:r>
            <a:r>
              <a:rPr lang="en-US" altLang="ja-JP" i="1" dirty="0" err="1"/>
              <a:t>i</a:t>
            </a:r>
            <a:r>
              <a:rPr lang="en-US" altLang="ja-JP" dirty="0"/>
              <a:t>  </a:t>
            </a:r>
            <a:r>
              <a:rPr lang="en-US" altLang="ja-JP" dirty="0" err="1"/>
              <a:t>sinθ</a:t>
            </a:r>
            <a:r>
              <a:rPr lang="en-US" altLang="ja-JP" dirty="0"/>
              <a:t>)n = cos </a:t>
            </a:r>
            <a:r>
              <a:rPr lang="en-US" altLang="ja-JP" dirty="0" err="1"/>
              <a:t>nθ</a:t>
            </a:r>
            <a:r>
              <a:rPr lang="en-US" altLang="ja-JP" dirty="0"/>
              <a:t>+ </a:t>
            </a:r>
            <a:r>
              <a:rPr lang="en-US" altLang="ja-JP" i="1" dirty="0" err="1"/>
              <a:t>i</a:t>
            </a:r>
            <a:r>
              <a:rPr lang="en-US" altLang="ja-JP" dirty="0"/>
              <a:t> sin </a:t>
            </a:r>
            <a:r>
              <a:rPr lang="en-US" altLang="ja-JP" dirty="0" err="1"/>
              <a:t>nθ</a:t>
            </a:r>
            <a:endParaRPr lang="en-US" altLang="ja-JP" dirty="0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96B31FF1-E9CB-42B0-AA84-60F2ECB0D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757942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/>
              <a:t>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)2 = cos2θ- sin2θ+ 2</a:t>
            </a:r>
            <a:r>
              <a:rPr lang="en-US" altLang="ja-JP" sz="2400" i="1" dirty="0"/>
              <a:t>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cosθsin</a:t>
            </a:r>
            <a:r>
              <a:rPr lang="en-US" altLang="ja-JP" sz="2400" dirty="0"/>
              <a:t> θ </a:t>
            </a:r>
          </a:p>
          <a:p>
            <a:pPr marL="0" indent="0">
              <a:buNone/>
            </a:pPr>
            <a:r>
              <a:rPr lang="en-US" altLang="ja-JP" sz="2400" dirty="0"/>
              <a:t>				  = cos2θ+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</a:t>
            </a:r>
            <a:r>
              <a:rPr lang="en-US" altLang="ja-JP" sz="2400" dirty="0"/>
              <a:t>sin2θ</a:t>
            </a:r>
          </a:p>
          <a:p>
            <a:pPr marL="0" indent="0">
              <a:buNone/>
            </a:pPr>
            <a:r>
              <a:rPr lang="en-US" altLang="ja-JP" sz="2400" dirty="0"/>
              <a:t>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)3 = 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)2 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 </a:t>
            </a:r>
          </a:p>
          <a:p>
            <a:pPr marL="0" indent="0">
              <a:buNone/>
            </a:pPr>
            <a:r>
              <a:rPr lang="en-US" altLang="ja-JP" sz="2400" dirty="0"/>
              <a:t>			         = (cos2θ+</a:t>
            </a:r>
            <a:r>
              <a:rPr lang="en-US" altLang="ja-JP" sz="2400" i="1" dirty="0"/>
              <a:t>i</a:t>
            </a:r>
            <a:r>
              <a:rPr lang="en-US" altLang="ja-JP" sz="2400" dirty="0"/>
              <a:t> sin2θ) (</a:t>
            </a:r>
            <a:r>
              <a:rPr lang="en-US" altLang="ja-JP" sz="2400" dirty="0" err="1"/>
              <a:t>cosθ</a:t>
            </a:r>
            <a:r>
              <a:rPr lang="en-US" altLang="ja-JP" sz="2400" dirty="0"/>
              <a:t>+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 </a:t>
            </a:r>
            <a:r>
              <a:rPr lang="en-US" altLang="ja-JP" sz="2400" dirty="0" err="1"/>
              <a:t>sinθ</a:t>
            </a:r>
            <a:r>
              <a:rPr lang="en-US" altLang="ja-JP" sz="2400" dirty="0"/>
              <a:t>)</a:t>
            </a:r>
          </a:p>
          <a:p>
            <a:pPr marL="0" indent="0">
              <a:buNone/>
            </a:pPr>
            <a:r>
              <a:rPr lang="en-US" altLang="ja-JP" sz="2400" dirty="0"/>
              <a:t>			         = cos2θcosθ- sin2θsinθ</a:t>
            </a:r>
          </a:p>
          <a:p>
            <a:pPr marL="0" indent="0">
              <a:buNone/>
            </a:pPr>
            <a:r>
              <a:rPr lang="en-US" altLang="ja-JP" sz="2400" dirty="0"/>
              <a:t>				 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 (cos2θsinθ- sin2θcosθ)</a:t>
            </a:r>
          </a:p>
          <a:p>
            <a:pPr marL="0" indent="0">
              <a:buNone/>
            </a:pPr>
            <a:r>
              <a:rPr lang="en-US" altLang="ja-JP" sz="2400" dirty="0"/>
              <a:t>			         = cos (2θ+θ) + </a:t>
            </a:r>
            <a:r>
              <a:rPr lang="en-US" altLang="ja-JP" sz="2400" i="1" dirty="0" err="1"/>
              <a:t>i</a:t>
            </a:r>
            <a:r>
              <a:rPr lang="en-US" altLang="ja-JP" sz="2400" dirty="0"/>
              <a:t> sin (2θ+θ) </a:t>
            </a:r>
          </a:p>
          <a:p>
            <a:pPr marL="0" indent="0">
              <a:buNone/>
            </a:pPr>
            <a:r>
              <a:rPr lang="en-US" altLang="ja-JP" sz="2400" dirty="0"/>
              <a:t>			         = cos3θ+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i</a:t>
            </a:r>
            <a:r>
              <a:rPr lang="en-US" altLang="ja-JP" sz="2400" i="1" dirty="0"/>
              <a:t> </a:t>
            </a:r>
            <a:r>
              <a:rPr lang="en-US" altLang="ja-JP" sz="2400" dirty="0"/>
              <a:t>sin3θ</a:t>
            </a:r>
          </a:p>
          <a:p>
            <a:pPr marL="0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以下同様に考える．数学的帰納法で証明できる）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CC4CEA-DD07-49BD-A884-EDDCF776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B32BCAE-0B7D-47DC-A0E5-F7204A8B7AB2}" type="slidenum">
              <a:rPr lang="ja-JP" altLang="en-US" smtClean="0">
                <a:latin typeface="Arial" panose="020B0604020202020204" pitchFamily="34" charset="0"/>
              </a:rPr>
              <a:pPr/>
              <a:t>41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E727383E-EA50-4B32-9C73-83393F4E8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計算結果から分かること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832AC83-4058-4518-90CC-BD931BED6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715411" cy="5334000"/>
          </a:xfrm>
        </p:spPr>
        <p:txBody>
          <a:bodyPr>
            <a:noAutofit/>
          </a:bodyPr>
          <a:lstStyle/>
          <a:p>
            <a:r>
              <a:rPr lang="ja-JP" altLang="en-US" dirty="0"/>
              <a:t>本来なら「 </a:t>
            </a:r>
            <a:r>
              <a:rPr lang="en-US" altLang="ja-JP" dirty="0"/>
              <a:t>(</a:t>
            </a:r>
            <a:r>
              <a:rPr lang="en-US" altLang="ja-JP" dirty="0" err="1"/>
              <a:t>cosθ</a:t>
            </a:r>
            <a:r>
              <a:rPr lang="en-US" altLang="ja-JP" dirty="0"/>
              <a:t>+ </a:t>
            </a:r>
            <a:r>
              <a:rPr lang="en-US" altLang="ja-JP" i="1" dirty="0" err="1"/>
              <a:t>i</a:t>
            </a:r>
            <a:r>
              <a:rPr lang="en-US" altLang="ja-JP" dirty="0"/>
              <a:t>  </a:t>
            </a:r>
            <a:r>
              <a:rPr lang="en-US" altLang="ja-JP" dirty="0" err="1"/>
              <a:t>sinθ</a:t>
            </a:r>
            <a:r>
              <a:rPr lang="en-US" altLang="ja-JP" dirty="0"/>
              <a:t>)n = cos </a:t>
            </a:r>
            <a:r>
              <a:rPr lang="en-US" altLang="ja-JP" dirty="0" err="1"/>
              <a:t>nθ</a:t>
            </a:r>
            <a:r>
              <a:rPr lang="en-US" altLang="ja-JP" dirty="0"/>
              <a:t>+</a:t>
            </a:r>
            <a:r>
              <a:rPr lang="en-US" altLang="ja-JP" i="1" dirty="0"/>
              <a:t> </a:t>
            </a:r>
            <a:r>
              <a:rPr lang="en-US" altLang="ja-JP" i="1" dirty="0" err="1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sin </a:t>
            </a:r>
            <a:r>
              <a:rPr lang="en-US" altLang="ja-JP" dirty="0" err="1"/>
              <a:t>nθ</a:t>
            </a:r>
            <a:r>
              <a:rPr lang="en-US" altLang="ja-JP" dirty="0"/>
              <a:t> </a:t>
            </a:r>
            <a:r>
              <a:rPr lang="ja-JP" altLang="en-US" dirty="0"/>
              <a:t>」が成り立つはず</a:t>
            </a:r>
          </a:p>
          <a:p>
            <a:endParaRPr lang="ja-JP" altLang="en-US" dirty="0"/>
          </a:p>
          <a:p>
            <a:r>
              <a:rPr lang="ja-JP" altLang="en-US" dirty="0"/>
              <a:t>しかし，</a:t>
            </a:r>
            <a:r>
              <a:rPr lang="ja-JP" altLang="en-US" b="1" u="sng" dirty="0">
                <a:solidFill>
                  <a:srgbClr val="FF0000"/>
                </a:solidFill>
              </a:rPr>
              <a:t>コンピュータでの計算は，近似計算</a:t>
            </a:r>
          </a:p>
          <a:p>
            <a:endParaRPr lang="ja-JP" altLang="en-US" dirty="0"/>
          </a:p>
          <a:p>
            <a:r>
              <a:rPr lang="ja-JP" altLang="en-US" b="1" dirty="0"/>
              <a:t>計算を繰り返す</a:t>
            </a:r>
            <a:r>
              <a:rPr lang="ja-JP" altLang="en-US" dirty="0"/>
              <a:t>（つまり、計算結果を使った計算）</a:t>
            </a:r>
            <a:r>
              <a:rPr lang="ja-JP" altLang="en-US" b="1" dirty="0"/>
              <a:t>たびに，誤差が積み重なる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D499D7F-1150-4F42-8D67-DB9C268E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B2EE36B-AAEF-4FD0-8B6F-9EC325B44ED7}" type="slidenum">
              <a:rPr lang="ja-JP" altLang="en-US" smtClean="0">
                <a:latin typeface="Arial" panose="020B0604020202020204" pitchFamily="34" charset="0"/>
              </a:rPr>
              <a:pPr/>
              <a:t>42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BD4829-EE8E-462B-8DDB-4A1A9416B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繰り返しの例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60ECD6B9-2742-4B11-9261-42E6C2465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ユークリッドの互助法</a:t>
            </a:r>
          </a:p>
          <a:p>
            <a:pPr lvl="1"/>
            <a:r>
              <a:rPr lang="en-US" altLang="ja-JP" dirty="0"/>
              <a:t>m </a:t>
            </a:r>
            <a:r>
              <a:rPr lang="ja-JP" altLang="en-US" dirty="0"/>
              <a:t>と </a:t>
            </a:r>
            <a:r>
              <a:rPr lang="en-US" altLang="ja-JP" dirty="0"/>
              <a:t>n  </a:t>
            </a:r>
            <a:r>
              <a:rPr lang="ja-JP" altLang="en-US" dirty="0"/>
              <a:t>の最大公約数を求めるために，「割った余りを求めること」を，余りが０になるまで繰り返す．</a:t>
            </a:r>
          </a:p>
          <a:p>
            <a:endParaRPr lang="ja-JP" altLang="en-US" dirty="0"/>
          </a:p>
          <a:p>
            <a:r>
              <a:rPr lang="ja-JP" altLang="en-US" dirty="0"/>
              <a:t>九九の表</a:t>
            </a:r>
          </a:p>
          <a:p>
            <a:pPr lvl="1"/>
            <a:r>
              <a:rPr lang="ja-JP" altLang="en-US" dirty="0"/>
              <a:t>九九の表を求めるために，掛け算を８１回繰り返す</a:t>
            </a:r>
          </a:p>
          <a:p>
            <a:pPr marL="457200" lvl="1" indent="0">
              <a:buNone/>
            </a:pP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C0254ED-6B23-4874-956F-F840A577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C6551CA-E3EB-4526-BCFC-653030357778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0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Pascal, 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Online GDB </a:t>
            </a:r>
            <a:r>
              <a:rPr lang="ja-JP" altLang="en-US"/>
              <a:t>で </a:t>
            </a:r>
            <a:r>
              <a:rPr lang="en-US" altLang="ja-JP" dirty="0"/>
              <a:t>Pascal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Pascal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634163" y="4705350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図 3">
            <a:extLst>
              <a:ext uri="{FF2B5EF4-FFF2-40B4-BE49-F238E27FC236}">
                <a16:creationId xmlns:a16="http://schemas.microsoft.com/office/drawing/2014/main" id="{28FA91CD-B5C4-4E6D-A96B-75BD17D97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912813"/>
            <a:ext cx="6843713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698750" y="749300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1766</Words>
  <Application>Microsoft Office PowerPoint</Application>
  <PresentationFormat>画面に合わせる (4:3)</PresentationFormat>
  <Paragraphs>478</Paragraphs>
  <Slides>42</Slides>
  <Notes>38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9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pe-5. 繰り返し計算</vt:lpstr>
      <vt:lpstr>内容</vt:lpstr>
      <vt:lpstr>目標</vt:lpstr>
      <vt:lpstr>繰り返しとは</vt:lpstr>
      <vt:lpstr>繰り返しの例</vt:lpstr>
      <vt:lpstr>オンライン開発環境 Online GDB</vt:lpstr>
      <vt:lpstr>Online GDB で Pascal を動かす手順</vt:lpstr>
      <vt:lpstr>PowerPoint プレゼンテーション</vt:lpstr>
      <vt:lpstr>PowerPoint プレゼンテーション</vt:lpstr>
      <vt:lpstr>例題１．自然数の和</vt:lpstr>
      <vt:lpstr>PowerPoint プレゼンテーション</vt:lpstr>
      <vt:lpstr>自然数の和</vt:lpstr>
      <vt:lpstr>プログラム実行順</vt:lpstr>
      <vt:lpstr>繰り返し処理の中身</vt:lpstr>
      <vt:lpstr>自然数の和</vt:lpstr>
      <vt:lpstr>while 文</vt:lpstr>
      <vt:lpstr>例題２．最大公約数の計算</vt:lpstr>
      <vt:lpstr>ユークリッドの互助法</vt:lpstr>
      <vt:lpstr>PowerPoint プレゼンテーション</vt:lpstr>
      <vt:lpstr>最大公約数の計算</vt:lpstr>
      <vt:lpstr>プログラム実行順</vt:lpstr>
      <vt:lpstr>繰り返し処理の中身</vt:lpstr>
      <vt:lpstr>最大公約数の計算</vt:lpstr>
      <vt:lpstr>例題３．総和と平均</vt:lpstr>
      <vt:lpstr>PowerPoint プレゼンテーション</vt:lpstr>
      <vt:lpstr>総和と平均</vt:lpstr>
      <vt:lpstr>プログラム実行順</vt:lpstr>
      <vt:lpstr>繰り返し処理の中身</vt:lpstr>
      <vt:lpstr>演習１．m から n までの和</vt:lpstr>
      <vt:lpstr>例題４．九九の表</vt:lpstr>
      <vt:lpstr>PowerPoint プレゼンテーション</vt:lpstr>
      <vt:lpstr>実行結果画面（例）</vt:lpstr>
      <vt:lpstr>繰り返しの入れ子</vt:lpstr>
      <vt:lpstr>九九の表</vt:lpstr>
      <vt:lpstr>for 文</vt:lpstr>
      <vt:lpstr>例題５．ド・モアブルの定理</vt:lpstr>
      <vt:lpstr>複素数の積</vt:lpstr>
      <vt:lpstr>PowerPoint プレゼンテーション</vt:lpstr>
      <vt:lpstr>実行結果画面（例）</vt:lpstr>
      <vt:lpstr>繰り返し処理の中身</vt:lpstr>
      <vt:lpstr>(cosθ+ i  sinθ)n = cos nθ+ i sin nθ</vt:lpstr>
      <vt:lpstr>計算結果から分かること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 プログラミング入門</dc:title>
  <dc:creator>kaneko kunihiko</dc:creator>
  <cp:lastModifiedBy>user</cp:lastModifiedBy>
  <cp:revision>48</cp:revision>
  <dcterms:created xsi:type="dcterms:W3CDTF">2019-11-02T00:06:04Z</dcterms:created>
  <dcterms:modified xsi:type="dcterms:W3CDTF">2023-01-19T11:20:45Z</dcterms:modified>
</cp:coreProperties>
</file>