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833" r:id="rId2"/>
    <p:sldId id="298" r:id="rId3"/>
    <p:sldId id="366" r:id="rId4"/>
    <p:sldId id="1051" r:id="rId5"/>
    <p:sldId id="1052" r:id="rId6"/>
    <p:sldId id="1053" r:id="rId7"/>
    <p:sldId id="1054" r:id="rId8"/>
    <p:sldId id="341" r:id="rId9"/>
    <p:sldId id="415" r:id="rId10"/>
    <p:sldId id="396" r:id="rId11"/>
    <p:sldId id="398" r:id="rId12"/>
    <p:sldId id="344" r:id="rId13"/>
    <p:sldId id="345" r:id="rId14"/>
    <p:sldId id="346" r:id="rId15"/>
    <p:sldId id="348" r:id="rId16"/>
    <p:sldId id="367" r:id="rId17"/>
    <p:sldId id="347" r:id="rId18"/>
    <p:sldId id="349" r:id="rId19"/>
    <p:sldId id="400" r:id="rId20"/>
    <p:sldId id="401" r:id="rId21"/>
    <p:sldId id="405" r:id="rId22"/>
    <p:sldId id="391" r:id="rId23"/>
    <p:sldId id="392" r:id="rId24"/>
    <p:sldId id="393" r:id="rId25"/>
    <p:sldId id="403" r:id="rId26"/>
    <p:sldId id="395" r:id="rId27"/>
    <p:sldId id="361" r:id="rId28"/>
    <p:sldId id="406" r:id="rId29"/>
    <p:sldId id="407" r:id="rId30"/>
    <p:sldId id="363" r:id="rId31"/>
    <p:sldId id="413" r:id="rId32"/>
    <p:sldId id="364" r:id="rId33"/>
    <p:sldId id="419" r:id="rId34"/>
    <p:sldId id="410" r:id="rId35"/>
    <p:sldId id="412" r:id="rId36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737" autoAdjust="0"/>
    <p:restoredTop sz="94660"/>
  </p:normalViewPr>
  <p:slideViewPr>
    <p:cSldViewPr snapToGrid="0">
      <p:cViewPr varScale="1">
        <p:scale>
          <a:sx n="57" d="100"/>
          <a:sy n="57" d="100"/>
        </p:scale>
        <p:origin x="20" y="1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0F35759B-2E50-4633-A172-3AFB9998DA4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C71C69-4D8E-40B1-B92D-84844811B29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4D765D3A-D047-4724-A2D3-96BB13343758}" type="datetimeFigureOut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496248EB-3D7D-4B7C-9E7D-09A8FF4652E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7A0A7CE-DF49-4B80-8447-BC67C738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95ED55-6C65-48CE-B5C8-EDDAE16929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2E1988-0847-4F82-9F93-CD60193CBC5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E3974EDC-9829-402B-9E23-2017F4844C12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C646B4CF-57A9-4693-AB87-DF8B542664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DA26B6-5556-49B6-B52B-D0A2F22AE443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90D00079-C0DE-4568-A775-16D95E5508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B544B1B-145E-4F4F-A988-1A05E54FF4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98FB9229-2EFB-4F09-BC36-E6D3D24BA1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F127172-2FC3-48C7-8DDC-0AE7269B8202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11C5790B-C272-4136-BCC9-4542BCE798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07F9FD04-5083-4070-92B2-7D24E2F83E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FFB57649-E136-4545-A2DE-8B02EB326D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29F3593-59B3-4621-8BDD-4EA129BF946A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DC14F09D-EC67-44E9-AC44-34E86177E3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71907558-7248-48BE-B93A-BBA7C2619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80A587C9-C752-4CA1-9D66-1CC52A15A0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D449C27-7636-4123-8009-579C86E03CC5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230B4CF7-4902-40B9-B850-BCE97D9F38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8A0D1EEB-2CF3-4E81-BF5B-711280CE5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B2278472-DBD1-4BD2-9773-17F783F443E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3FB5EC-3660-4547-ACC3-148E9D9C96EA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E066EEA5-D30C-4970-81A5-4977A1ECA6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5E775B3E-244A-417D-8620-3E6EEC37B5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829C98A4-815A-4C0E-9EBC-FF0AA2D7FA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F24A995-B12B-4727-9155-F5DF4EC8B0CF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3AA335FC-C7C5-40D9-AC4D-77131CC4C2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EEF9736-34C3-491F-A786-C68D821298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F3C917E-6C86-433E-ADBE-BCB8F43AB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3EB82F-B675-4113-9ED2-A9CC17A78840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766377F8-6A25-49E8-8F4F-86A106D9D0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1E2FFB66-5D44-4C75-B489-99DA3620B2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B5BDA90A-6C2E-47C3-B528-619B4CA355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6B97FF5-DDF0-450F-BB7D-D490AF01B066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EC482CF-74A1-42BB-8CF0-A933E36536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5F700969-D4B1-4D44-BE20-BF061D5A18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1043BD39-6233-4A72-BBA7-75BB42EB67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D7EB13F-3C5C-42E9-B5A2-2737ABBD150D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6A5BF6FA-7FC6-4002-AE65-4F41445D0E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40B56FB6-0254-4293-95A6-3D66E4018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8729E30F-5D81-4276-A288-3B4E7C504A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B2973C4-DA5C-4A2C-A29F-97AF3D1F5599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5B98CE5F-F577-41FB-BA7D-3557A63D32B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A6F2FBE2-2A96-4717-82D4-EF569BF84B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3555F408-4B9A-428D-8287-96D0267E53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681F27-A2E1-479E-BFC7-DE190938F406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297C7A96-8308-4E25-8FCD-3A44DFEAE8C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A34C387B-AF40-4B9B-8F32-CE10CFCC1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C3E8FAB9-795A-4471-BA3A-65002F1F87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FD98E9B-1827-44E8-8F69-ACACE995DEE8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9812BB6C-9EFF-4D57-9C70-7ACD0D9ED9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041D27CD-2FE7-4C79-B40E-F3F3B16792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BE0A25DE-6740-4CA5-B68B-300C4E88DB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8626A73-4CE1-4B30-907B-B960DFB8093E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C089A1C3-709F-43FF-A1F2-310CEED474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0A22BD24-0967-4B01-A3A4-C248ACD3B9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>
            <a:extLst>
              <a:ext uri="{FF2B5EF4-FFF2-40B4-BE49-F238E27FC236}">
                <a16:creationId xmlns:a16="http://schemas.microsoft.com/office/drawing/2014/main" id="{60831425-2C49-4FD9-8802-FF22D917333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F5959C6-2FD8-48B9-87EE-AC1D5EFC365E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8611" name="Rectangle 2">
            <a:extLst>
              <a:ext uri="{FF2B5EF4-FFF2-40B4-BE49-F238E27FC236}">
                <a16:creationId xmlns:a16="http://schemas.microsoft.com/office/drawing/2014/main" id="{EBD77938-0A82-4C3E-A1E0-C465A4FC3D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>
            <a:extLst>
              <a:ext uri="{FF2B5EF4-FFF2-40B4-BE49-F238E27FC236}">
                <a16:creationId xmlns:a16="http://schemas.microsoft.com/office/drawing/2014/main" id="{C71F80FB-430F-47D3-B916-5A0B5BC826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>
            <a:extLst>
              <a:ext uri="{FF2B5EF4-FFF2-40B4-BE49-F238E27FC236}">
                <a16:creationId xmlns:a16="http://schemas.microsoft.com/office/drawing/2014/main" id="{18698870-F5CB-4E1D-8DC2-73FBBED93C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7DE5CC1-5F24-45BA-85D5-7B0E95186E85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4755" name="Rectangle 2">
            <a:extLst>
              <a:ext uri="{FF2B5EF4-FFF2-40B4-BE49-F238E27FC236}">
                <a16:creationId xmlns:a16="http://schemas.microsoft.com/office/drawing/2014/main" id="{5C2884B8-2577-4014-979C-DCC17F87CB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>
            <a:extLst>
              <a:ext uri="{FF2B5EF4-FFF2-40B4-BE49-F238E27FC236}">
                <a16:creationId xmlns:a16="http://schemas.microsoft.com/office/drawing/2014/main" id="{23EA7110-9C14-4317-991A-4BAC40E3B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>
            <a:extLst>
              <a:ext uri="{FF2B5EF4-FFF2-40B4-BE49-F238E27FC236}">
                <a16:creationId xmlns:a16="http://schemas.microsoft.com/office/drawing/2014/main" id="{12052819-8D26-4589-B6F2-C85351AD56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C47AEAA-5327-4897-8AA1-470B52BAF013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6803" name="Rectangle 2">
            <a:extLst>
              <a:ext uri="{FF2B5EF4-FFF2-40B4-BE49-F238E27FC236}">
                <a16:creationId xmlns:a16="http://schemas.microsoft.com/office/drawing/2014/main" id="{F5FB557B-09A3-429E-8D9C-D20E50BAC6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>
            <a:extLst>
              <a:ext uri="{FF2B5EF4-FFF2-40B4-BE49-F238E27FC236}">
                <a16:creationId xmlns:a16="http://schemas.microsoft.com/office/drawing/2014/main" id="{1C4599E0-EE4F-42C2-A872-D7567DD04B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>
            <a:extLst>
              <a:ext uri="{FF2B5EF4-FFF2-40B4-BE49-F238E27FC236}">
                <a16:creationId xmlns:a16="http://schemas.microsoft.com/office/drawing/2014/main" id="{90D0CD9A-D05D-453F-99CA-061E52CC2D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E646F33-2372-4810-B701-5C1AB211C59C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8851" name="Rectangle 2">
            <a:extLst>
              <a:ext uri="{FF2B5EF4-FFF2-40B4-BE49-F238E27FC236}">
                <a16:creationId xmlns:a16="http://schemas.microsoft.com/office/drawing/2014/main" id="{00CA8A6D-EE4A-425A-B088-8C87664D4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Rectangle 3">
            <a:extLst>
              <a:ext uri="{FF2B5EF4-FFF2-40B4-BE49-F238E27FC236}">
                <a16:creationId xmlns:a16="http://schemas.microsoft.com/office/drawing/2014/main" id="{17ECF4E3-BAF6-4AE7-B1DD-47B5F3B6790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>
            <a:extLst>
              <a:ext uri="{FF2B5EF4-FFF2-40B4-BE49-F238E27FC236}">
                <a16:creationId xmlns:a16="http://schemas.microsoft.com/office/drawing/2014/main" id="{5EDDB4FD-CDB5-4A75-9852-6493798BDEA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6B89E10-AABD-4048-802C-B99BBC62CA98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2947" name="Rectangle 2">
            <a:extLst>
              <a:ext uri="{FF2B5EF4-FFF2-40B4-BE49-F238E27FC236}">
                <a16:creationId xmlns:a16="http://schemas.microsoft.com/office/drawing/2014/main" id="{2D778418-5F07-4A47-B9EF-9E343E7A2F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>
            <a:extLst>
              <a:ext uri="{FF2B5EF4-FFF2-40B4-BE49-F238E27FC236}">
                <a16:creationId xmlns:a16="http://schemas.microsoft.com/office/drawing/2014/main" id="{32DD06DA-6992-4638-81CB-15030E9F5E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>
            <a:extLst>
              <a:ext uri="{FF2B5EF4-FFF2-40B4-BE49-F238E27FC236}">
                <a16:creationId xmlns:a16="http://schemas.microsoft.com/office/drawing/2014/main" id="{DA0911CB-9285-45CB-B123-A75EFF7A95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1E79C4D-0F9D-41C6-AB92-58638629869A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4995" name="Rectangle 2">
            <a:extLst>
              <a:ext uri="{FF2B5EF4-FFF2-40B4-BE49-F238E27FC236}">
                <a16:creationId xmlns:a16="http://schemas.microsoft.com/office/drawing/2014/main" id="{79664359-28EB-49EC-A207-9EE5D52549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>
            <a:extLst>
              <a:ext uri="{FF2B5EF4-FFF2-40B4-BE49-F238E27FC236}">
                <a16:creationId xmlns:a16="http://schemas.microsoft.com/office/drawing/2014/main" id="{49E0A85A-7024-44A9-B224-00B27C9CC59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>
            <a:extLst>
              <a:ext uri="{FF2B5EF4-FFF2-40B4-BE49-F238E27FC236}">
                <a16:creationId xmlns:a16="http://schemas.microsoft.com/office/drawing/2014/main" id="{5CFAEB85-EBB3-4BFF-BFDA-5A1E590E52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C11D48D-B5A8-446F-9018-BFEA66D70992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9091" name="Rectangle 2">
            <a:extLst>
              <a:ext uri="{FF2B5EF4-FFF2-40B4-BE49-F238E27FC236}">
                <a16:creationId xmlns:a16="http://schemas.microsoft.com/office/drawing/2014/main" id="{0BBDCCBD-ED38-4C29-8614-9B2CE14AC7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2" name="Rectangle 3">
            <a:extLst>
              <a:ext uri="{FF2B5EF4-FFF2-40B4-BE49-F238E27FC236}">
                <a16:creationId xmlns:a16="http://schemas.microsoft.com/office/drawing/2014/main" id="{8F858259-2C16-4AE7-98DA-0080ECD71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>
            <a:extLst>
              <a:ext uri="{FF2B5EF4-FFF2-40B4-BE49-F238E27FC236}">
                <a16:creationId xmlns:a16="http://schemas.microsoft.com/office/drawing/2014/main" id="{E7E1BE57-76A2-4E11-AAD2-CCD5831FE8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3A49D8-62C0-4E06-9351-A2F8A6B2D1EF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1139" name="Rectangle 2">
            <a:extLst>
              <a:ext uri="{FF2B5EF4-FFF2-40B4-BE49-F238E27FC236}">
                <a16:creationId xmlns:a16="http://schemas.microsoft.com/office/drawing/2014/main" id="{D3726FD7-EE58-481D-8A02-760C0C88C6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>
            <a:extLst>
              <a:ext uri="{FF2B5EF4-FFF2-40B4-BE49-F238E27FC236}">
                <a16:creationId xmlns:a16="http://schemas.microsoft.com/office/drawing/2014/main" id="{DEE2E78E-5043-4E6A-8DFE-2550D39B71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B8A8CB43-DFC3-46FF-8BCA-07CD52A5A9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89F723-3635-4A4F-B089-9779DADB66D8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2B850B00-2392-4B37-B699-FA53102F95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63067C1-3AA1-4443-848D-E146086398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>
            <a:extLst>
              <a:ext uri="{FF2B5EF4-FFF2-40B4-BE49-F238E27FC236}">
                <a16:creationId xmlns:a16="http://schemas.microsoft.com/office/drawing/2014/main" id="{7B9E00D1-79DA-4BF6-ACA7-2ADEB24B55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ABB366A-9F26-4685-9FAC-ED9258EFC6D7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3187" name="Rectangle 2">
            <a:extLst>
              <a:ext uri="{FF2B5EF4-FFF2-40B4-BE49-F238E27FC236}">
                <a16:creationId xmlns:a16="http://schemas.microsoft.com/office/drawing/2014/main" id="{9330569C-151E-4DB4-98B0-1A47737AF7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>
            <a:extLst>
              <a:ext uri="{FF2B5EF4-FFF2-40B4-BE49-F238E27FC236}">
                <a16:creationId xmlns:a16="http://schemas.microsoft.com/office/drawing/2014/main" id="{266E2538-E3BA-4359-8C45-9E4DE80BE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BBF073A8-44E5-4F9B-A6FC-A6C7B328B2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172D4BC-6860-44F5-8AAF-FCA3C1E72815}" type="slidenum">
              <a:rPr kumimoji="0" lang="en-US" altLang="ja-JP">
                <a:latin typeface="游ゴシック" panose="020B0400000000000000" pitchFamily="50" charset="-128"/>
              </a:rPr>
              <a:pPr/>
              <a:t>35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E1FCBC1F-A62C-49C4-A305-D8249D4F79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C177B9FB-3866-47FA-BE9E-0A4E7788A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9139ECBE-275F-4BBF-8CC0-E411C343F75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677E31C-9B2F-4CF5-ACBE-5E1BA8730077}" type="slidenum">
              <a:rPr kumimoji="0" lang="en-US" altLang="ja-JP">
                <a:latin typeface="游ゴシック" panose="020B0400000000000000" pitchFamily="50" charset="-128"/>
              </a:rPr>
              <a:pPr/>
              <a:t>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C63E9072-9426-4D26-B5F0-335652FDA1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53A21FA7-00CF-4532-AE6B-6648CF8E3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CC474CC6-38C1-4D3E-A278-E558D7CCD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699505B-F3A9-4037-8543-166995E70BAD}" type="slidenum">
              <a:rPr kumimoji="0" lang="en-US" altLang="ja-JP">
                <a:latin typeface="游ゴシック" panose="020B0400000000000000" pitchFamily="50" charset="-128"/>
              </a:rPr>
              <a:pPr/>
              <a:t>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CD966D79-B150-45B8-A9E0-A2864BE165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1C10AAD7-465E-43A7-9CB9-5BDBC826AC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80C61815-5E39-4D89-A9A5-1B8FEA49367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B83118-B562-4CD4-9344-F565686ACCD0}" type="slidenum">
              <a:rPr kumimoji="0" lang="en-US" altLang="ja-JP">
                <a:latin typeface="游ゴシック" panose="020B0400000000000000" pitchFamily="50" charset="-128"/>
              </a:rPr>
              <a:pPr/>
              <a:t>10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0482956-FFE1-4832-898A-428AE46EEB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8BA154B2-5081-4589-85C3-498B383D0E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AE3CDA56-BEF6-4E6A-A427-99E890FC4B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BAA0928-6B3C-45CC-A5E4-C6F954FD5D95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312D13AF-7CB1-48E1-B993-5F0B20085AB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C6BD9A5C-45DD-4984-B5BB-F54660C952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DCF6E2A1-4DA0-47C4-87E8-81A3219F2A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9B245D8-A87E-404A-9CF6-33CD3A2B9CB6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2F3BE3D2-1ED3-4EEF-AAC7-DA170AA287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2EF55078-B8C5-47F0-B79E-7261DF26C9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72F99AA2-BB2A-4FBC-AC07-74E9DE928F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AA70788-0D88-4BB1-AFA6-9FDDB93226CA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D7331E9A-BDC1-476E-8116-2EEBA22E135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A7076C4E-50F1-4A85-8294-7988B4F9C4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5C0B3F-322A-4FE9-9440-870A9065D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E3655-7C52-4233-A1BA-362756996763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AB60D5-1FAE-4D5D-A4EF-AAA929051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A6136A-7EBF-41C1-A457-BADB1263D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EB240AF-9E61-4E58-9970-BECEC131369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74617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7C11A7-3220-4792-B866-BDDC8B575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E08A-8B0C-427F-AB61-206D0A0DC4C0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6114A7-3740-4AA3-8ECB-7BFC733FD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4AF4-7B2E-4913-B0E8-E9044240D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E654D3A7-5A36-4864-A01D-742A33A24D4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987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6138A89B-BCA2-4C42-9E3C-9A20066A88F1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3FD0D62-7361-4866-8E1E-26BEBF84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55DE49-10DA-48FE-9248-0225099730F3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8450F38-ADAF-4F75-AB4E-2EDA3302F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88FEB27-1261-4BEB-BF65-5DEFEA3AA8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CA7ABEE3-7EE8-41EA-BEF0-397AD541D7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6430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2A495-8794-4706-9462-D670B2EC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A6C315-71F7-45EB-B517-88E87D0F9898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8DF3D1-6B92-4284-B51F-E58C11A80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58A352-99AA-46FC-9416-3DB32992E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7FD4BE52-D7E7-41F3-BD14-C3921A9264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5659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19BE3B-3CAE-4F55-B775-B07A8E4C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fld id="{5D03BEAA-2D09-4CE7-B041-F4BA5B8F12CA}" type="datetime1">
              <a:rPr lang="ja-JP" altLang="en-US"/>
              <a:pPr>
                <a:defRPr/>
              </a:pPr>
              <a:t>2023/1/19</a:t>
            </a:fld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7527B2-202F-4231-95C7-70D11A0B2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kumimoji="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AED2A-CD1E-4188-BD62-AC2EDAEE08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99FE79-EB88-45C4-8E5E-5ABDC0C8F54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96448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725D2BC-05DD-4543-987F-0D95303A82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3FAE664-BEA7-4D22-AE30-300962B9AA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B51C3-4DF3-4569-BD19-3152F007C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056432D-702F-45CF-B6C0-DE41DD8CD1E7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DAA50-7DE7-421A-B32D-EF1E6D0CB4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71C8D1-9791-4E47-BC6A-9A683532A2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3871E1EE-7E59-487D-9150-0B6DDAF19066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050A254D-B337-4372-9531-9AC7BD1E22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pascal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pe-4. </a:t>
            </a:r>
            <a:r>
              <a:rPr lang="ja-JP" altLang="en-US"/>
              <a:t>整数データと</a:t>
            </a:r>
            <a:r>
              <a:rPr lang="zh-CN" altLang="en-US"/>
              <a:t>浮動小数点数</a:t>
            </a:r>
            <a:r>
              <a:rPr lang="ja-JP" altLang="en-US"/>
              <a:t>データ</a:t>
            </a:r>
            <a:endParaRPr lang="ja-JP" altLang="en-US" dirty="0"/>
          </a:p>
        </p:txBody>
      </p:sp>
      <p:sp>
        <p:nvSpPr>
          <p:cNvPr id="9" name="字幕 8">
            <a:extLst>
              <a:ext uri="{FF2B5EF4-FFF2-40B4-BE49-F238E27FC236}">
                <a16:creationId xmlns:a16="http://schemas.microsoft.com/office/drawing/2014/main" id="{A1C7C1B1-2073-426C-A2F7-EA04A5BC04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Pascal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dirty="0">
                <a:latin typeface="Arial" panose="020B0604020202020204" pitchFamily="34" charset="0"/>
              </a:rPr>
              <a:t>URL: 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https://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pascal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80157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08754FDC-3E38-4A66-A22E-BA066F7F0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FE3EB7F7-6A51-4C32-9980-9BD7A37E58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kingaku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sen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en</a:t>
            </a:r>
            <a:r>
              <a:rPr lang="en-US" altLang="ja-JP" sz="2000" dirty="0"/>
              <a:t>: integer;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b="1" dirty="0"/>
              <a:t>    write('</a:t>
            </a:r>
            <a:r>
              <a:rPr lang="en-US" altLang="ja-JP" sz="2000" b="1" dirty="0" err="1"/>
              <a:t>kingaku</a:t>
            </a:r>
            <a:r>
              <a:rPr lang="en-US" altLang="ja-JP" sz="2000" b="1" dirty="0"/>
              <a:t> ?: 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kingaku</a:t>
            </a:r>
            <a:r>
              <a:rPr lang="en-US" altLang="ja-JP" sz="2000" b="1" dirty="0"/>
              <a:t>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sen</a:t>
            </a:r>
            <a:r>
              <a:rPr lang="en-US" altLang="ja-JP" sz="2000" b="1" dirty="0"/>
              <a:t> := </a:t>
            </a:r>
            <a:r>
              <a:rPr lang="en-US" altLang="ja-JP" sz="2000" b="1" dirty="0" err="1"/>
              <a:t>kingaku</a:t>
            </a:r>
            <a:r>
              <a:rPr lang="en-US" altLang="ja-JP" sz="2000" b="1" dirty="0"/>
              <a:t> div 1000;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en</a:t>
            </a:r>
            <a:r>
              <a:rPr lang="en-US" altLang="ja-JP" sz="2000" b="1" dirty="0"/>
              <a:t> := </a:t>
            </a:r>
            <a:r>
              <a:rPr lang="en-US" altLang="ja-JP" sz="2000" b="1" dirty="0" err="1"/>
              <a:t>kingaku</a:t>
            </a:r>
            <a:r>
              <a:rPr lang="en-US" altLang="ja-JP" sz="2000" b="1" dirty="0"/>
              <a:t> mod 1000;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('1000 </a:t>
            </a:r>
            <a:r>
              <a:rPr lang="en-US" altLang="ja-JP" sz="2000" b="1" dirty="0" err="1"/>
              <a:t>en</a:t>
            </a:r>
            <a:r>
              <a:rPr lang="en-US" altLang="ja-JP" sz="2000" b="1" dirty="0"/>
              <a:t> =', sen:8, ' </a:t>
            </a:r>
            <a:r>
              <a:rPr lang="en-US" altLang="ja-JP" sz="2000" b="1" dirty="0" err="1"/>
              <a:t>mai</a:t>
            </a:r>
            <a:r>
              <a:rPr lang="en-US" altLang="ja-JP" sz="2000" b="1" dirty="0"/>
              <a:t>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('1 </a:t>
            </a:r>
            <a:r>
              <a:rPr lang="en-US" altLang="ja-JP" sz="2000" b="1" dirty="0" err="1"/>
              <a:t>en</a:t>
            </a:r>
            <a:r>
              <a:rPr lang="en-US" altLang="ja-JP" sz="2000" b="1" dirty="0"/>
              <a:t> =   ', en:8, ' </a:t>
            </a:r>
            <a:r>
              <a:rPr lang="en-US" altLang="ja-JP" sz="2000" b="1" dirty="0" err="1"/>
              <a:t>mai</a:t>
            </a:r>
            <a:r>
              <a:rPr lang="en-US" altLang="ja-JP" sz="2000" b="1" dirty="0"/>
              <a:t>');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458FE82-961F-4984-9704-0A37AAADC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E171BE0-D51B-441B-A5FF-5FCC3D84E70E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8437" name="Rectangle 10">
            <a:extLst>
              <a:ext uri="{FF2B5EF4-FFF2-40B4-BE49-F238E27FC236}">
                <a16:creationId xmlns:a16="http://schemas.microsoft.com/office/drawing/2014/main" id="{5C08D062-4AA3-4BE6-9B5C-DA0376D6C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3006726"/>
            <a:ext cx="4392612" cy="82391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8438" name="Line 11">
            <a:extLst>
              <a:ext uri="{FF2B5EF4-FFF2-40B4-BE49-F238E27FC236}">
                <a16:creationId xmlns:a16="http://schemas.microsoft.com/office/drawing/2014/main" id="{00209D3A-EFA9-45C5-8C68-4737D6A12EC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900612" y="3079751"/>
            <a:ext cx="936625" cy="28733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39" name="Text Box 12">
            <a:extLst>
              <a:ext uri="{FF2B5EF4-FFF2-40B4-BE49-F238E27FC236}">
                <a16:creationId xmlns:a16="http://schemas.microsoft.com/office/drawing/2014/main" id="{73747149-5E15-426F-BC4D-54B14EE33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7237" y="2574926"/>
            <a:ext cx="26987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計算を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8440" name="Rectangle 13">
            <a:extLst>
              <a:ext uri="{FF2B5EF4-FFF2-40B4-BE49-F238E27FC236}">
                <a16:creationId xmlns:a16="http://schemas.microsoft.com/office/drawing/2014/main" id="{BB50F6A3-DD8C-4803-8777-73F3652BF3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0" y="2105026"/>
            <a:ext cx="3889375" cy="83026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8441" name="Line 14">
            <a:extLst>
              <a:ext uri="{FF2B5EF4-FFF2-40B4-BE49-F238E27FC236}">
                <a16:creationId xmlns:a16="http://schemas.microsoft.com/office/drawing/2014/main" id="{CF7FC12F-0FE0-4563-8379-B639534DFFB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97375" y="1638301"/>
            <a:ext cx="1003300" cy="5048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2" name="Text Box 15">
            <a:extLst>
              <a:ext uri="{FF2B5EF4-FFF2-40B4-BE49-F238E27FC236}">
                <a16:creationId xmlns:a16="http://schemas.microsoft.com/office/drawing/2014/main" id="{FF79934F-5793-42A8-8C4D-63AF7AC7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5437" y="846138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データの読み込み</a:t>
            </a:r>
            <a:r>
              <a:rPr kumimoji="0" lang="ja-JP" altLang="en-US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8443" name="Rectangle 16">
            <a:extLst>
              <a:ext uri="{FF2B5EF4-FFF2-40B4-BE49-F238E27FC236}">
                <a16:creationId xmlns:a16="http://schemas.microsoft.com/office/drawing/2014/main" id="{B130C892-F257-42B5-88DC-3F79B132B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762" y="3892551"/>
            <a:ext cx="5041900" cy="884237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8444" name="Line 17">
            <a:extLst>
              <a:ext uri="{FF2B5EF4-FFF2-40B4-BE49-F238E27FC236}">
                <a16:creationId xmlns:a16="http://schemas.microsoft.com/office/drawing/2014/main" id="{6DB7965F-370E-4039-90BA-F71623A584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535612" y="4297363"/>
            <a:ext cx="517525" cy="984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5" name="Text Box 18">
            <a:extLst>
              <a:ext uri="{FF2B5EF4-FFF2-40B4-BE49-F238E27FC236}">
                <a16:creationId xmlns:a16="http://schemas.microsoft.com/office/drawing/2014/main" id="{3E4EE389-A9FE-40CC-81FC-C5B05C4DA8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5200" y="3960813"/>
            <a:ext cx="226218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chemeClr val="tx2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chemeClr val="tx2"/>
                </a:solidFill>
              </a:rPr>
              <a:t>書き出し</a:t>
            </a:r>
            <a:r>
              <a:rPr kumimoji="0" lang="ja-JP" altLang="en-US" sz="1800">
                <a:solidFill>
                  <a:srgbClr val="003300"/>
                </a:solidFill>
              </a:rPr>
              <a:t>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る部分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09F0B30-B584-462C-B086-53BDC4928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単純な金種計算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0645EC7-8610-4684-92E3-CEF717A0E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856B18E-8B2B-4B3C-AF27-4CEA4E31C222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0485" name="Text Box 3">
            <a:extLst>
              <a:ext uri="{FF2B5EF4-FFF2-40B4-BE49-F238E27FC236}">
                <a16:creationId xmlns:a16="http://schemas.microsoft.com/office/drawing/2014/main" id="{A187DFF9-786A-41AC-B42A-8CCF53C951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3125" y="1421056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70CFB799-5CDC-4DA2-97C8-143FB2017FF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825" y="2114860"/>
            <a:ext cx="6075351" cy="1567830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C184C8F7-DD88-4CD7-B82D-2E967C644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6970" y="4107313"/>
            <a:ext cx="6110059" cy="1472506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183EF51-3B59-4BAC-B60B-FFA4ACCFFD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0C82270-2C58-4215-B84D-A947A8D0A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A92912-72F3-42CD-805B-5BB6F306389B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4581" name="Rectangle 3">
            <a:extLst>
              <a:ext uri="{FF2B5EF4-FFF2-40B4-BE49-F238E27FC236}">
                <a16:creationId xmlns:a16="http://schemas.microsoft.com/office/drawing/2014/main" id="{82A8C843-B7F5-4777-B67D-97BE87BFD7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6163" y="2490788"/>
            <a:ext cx="457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24582" name="Text Box 4">
            <a:extLst>
              <a:ext uri="{FF2B5EF4-FFF2-40B4-BE49-F238E27FC236}">
                <a16:creationId xmlns:a16="http://schemas.microsoft.com/office/drawing/2014/main" id="{BF0229E6-56C4-4FDC-AE3C-B9356B9619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1375" y="1485900"/>
            <a:ext cx="3160713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write('kingaku ?: ');</a:t>
            </a:r>
          </a:p>
        </p:txBody>
      </p:sp>
      <p:sp>
        <p:nvSpPr>
          <p:cNvPr id="24583" name="Text Box 5">
            <a:extLst>
              <a:ext uri="{FF2B5EF4-FFF2-40B4-BE49-F238E27FC236}">
                <a16:creationId xmlns:a16="http://schemas.microsoft.com/office/drawing/2014/main" id="{7D18742C-72A3-4BC2-84B0-C58A0E92C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2370138"/>
            <a:ext cx="2767012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readln(</a:t>
            </a:r>
            <a:r>
              <a:rPr kumimoji="0" lang="en-US" altLang="ja-JP">
                <a:solidFill>
                  <a:schemeClr val="tx2"/>
                </a:solidFill>
              </a:rPr>
              <a:t>kingaku</a:t>
            </a:r>
            <a:r>
              <a:rPr kumimoji="0" lang="en-US" altLang="ja-JP"/>
              <a:t>);</a:t>
            </a:r>
          </a:p>
        </p:txBody>
      </p:sp>
      <p:sp>
        <p:nvSpPr>
          <p:cNvPr id="24584" name="Text Box 6">
            <a:extLst>
              <a:ext uri="{FF2B5EF4-FFF2-40B4-BE49-F238E27FC236}">
                <a16:creationId xmlns:a16="http://schemas.microsoft.com/office/drawing/2014/main" id="{8BC49AC9-513E-4CC0-AB66-8700973DFE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3224213"/>
            <a:ext cx="4133850" cy="9540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sen</a:t>
            </a:r>
            <a:r>
              <a:rPr kumimoji="0" lang="en-US" altLang="ja-JP"/>
              <a:t> := </a:t>
            </a:r>
            <a:r>
              <a:rPr kumimoji="0" lang="en-US" altLang="ja-JP">
                <a:solidFill>
                  <a:schemeClr val="tx2"/>
                </a:solidFill>
              </a:rPr>
              <a:t>kingaku</a:t>
            </a:r>
            <a:r>
              <a:rPr kumimoji="0" lang="en-US" altLang="ja-JP"/>
              <a:t> div 1000;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en</a:t>
            </a:r>
            <a:r>
              <a:rPr kumimoji="0" lang="en-US" altLang="ja-JP"/>
              <a:t> := </a:t>
            </a:r>
            <a:r>
              <a:rPr kumimoji="0" lang="en-US" altLang="ja-JP">
                <a:solidFill>
                  <a:schemeClr val="tx2"/>
                </a:solidFill>
              </a:rPr>
              <a:t>kingaku</a:t>
            </a:r>
            <a:r>
              <a:rPr kumimoji="0" lang="en-US" altLang="ja-JP"/>
              <a:t> mod 1000;</a:t>
            </a:r>
          </a:p>
        </p:txBody>
      </p:sp>
      <p:sp>
        <p:nvSpPr>
          <p:cNvPr id="24585" name="Text Box 7">
            <a:extLst>
              <a:ext uri="{FF2B5EF4-FFF2-40B4-BE49-F238E27FC236}">
                <a16:creationId xmlns:a16="http://schemas.microsoft.com/office/drawing/2014/main" id="{6AA4129A-F390-46EF-9683-1C9554DC57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2963" y="4524375"/>
            <a:ext cx="4799012" cy="9540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writeln('1000 en', </a:t>
            </a:r>
            <a:r>
              <a:rPr kumimoji="0" lang="en-US" altLang="ja-JP">
                <a:solidFill>
                  <a:schemeClr val="tx2"/>
                </a:solidFill>
              </a:rPr>
              <a:t>sen</a:t>
            </a:r>
            <a:r>
              <a:rPr kumimoji="0" lang="en-US" altLang="ja-JP"/>
              <a:t>, ' mai');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/>
              <a:t>writeln('1 en   ', </a:t>
            </a:r>
            <a:r>
              <a:rPr kumimoji="0" lang="en-US" altLang="ja-JP">
                <a:solidFill>
                  <a:schemeClr val="tx2"/>
                </a:solidFill>
              </a:rPr>
              <a:t>en</a:t>
            </a:r>
            <a:r>
              <a:rPr kumimoji="0" lang="en-US" altLang="ja-JP"/>
              <a:t>, ' mai');</a:t>
            </a:r>
          </a:p>
        </p:txBody>
      </p:sp>
      <p:sp>
        <p:nvSpPr>
          <p:cNvPr id="24586" name="Text Box 8">
            <a:extLst>
              <a:ext uri="{FF2B5EF4-FFF2-40B4-BE49-F238E27FC236}">
                <a16:creationId xmlns:a16="http://schemas.microsoft.com/office/drawing/2014/main" id="{EF8C3B18-CF38-4753-A830-D2CBE0590D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846763"/>
            <a:ext cx="1185863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readln</a:t>
            </a:r>
          </a:p>
        </p:txBody>
      </p:sp>
      <p:sp>
        <p:nvSpPr>
          <p:cNvPr id="24587" name="Line 9">
            <a:extLst>
              <a:ext uri="{FF2B5EF4-FFF2-40B4-BE49-F238E27FC236}">
                <a16:creationId xmlns:a16="http://schemas.microsoft.com/office/drawing/2014/main" id="{91094A67-4191-4F89-A564-8F4709AC2E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9400" y="19907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8" name="Line 10">
            <a:extLst>
              <a:ext uri="{FF2B5EF4-FFF2-40B4-BE49-F238E27FC236}">
                <a16:creationId xmlns:a16="http://schemas.microsoft.com/office/drawing/2014/main" id="{A87C3F17-39BD-46A5-9FD6-78B6E33974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9400" y="28797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89" name="Line 11">
            <a:extLst>
              <a:ext uri="{FF2B5EF4-FFF2-40B4-BE49-F238E27FC236}">
                <a16:creationId xmlns:a16="http://schemas.microsoft.com/office/drawing/2014/main" id="{FD3FFC29-9701-4FB1-A798-3BACAC438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9400" y="4165600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0" name="Line 12">
            <a:extLst>
              <a:ext uri="{FF2B5EF4-FFF2-40B4-BE49-F238E27FC236}">
                <a16:creationId xmlns:a16="http://schemas.microsoft.com/office/drawing/2014/main" id="{EC5E008D-55A4-4B36-9109-8A23F930FE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549400" y="5473700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4591" name="Text Box 13">
            <a:extLst>
              <a:ext uri="{FF2B5EF4-FFF2-40B4-BE49-F238E27FC236}">
                <a16:creationId xmlns:a16="http://schemas.microsoft.com/office/drawing/2014/main" id="{794DC35E-1D62-417E-BBBF-2C4F9B4491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0675" y="1589087"/>
            <a:ext cx="4579937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メッセージ「金額は？</a:t>
            </a: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24592" name="Text Box 14">
            <a:extLst>
              <a:ext uri="{FF2B5EF4-FFF2-40B4-BE49-F238E27FC236}">
                <a16:creationId xmlns:a16="http://schemas.microsoft.com/office/drawing/2014/main" id="{BB3C85FB-93FB-4EF7-BA63-2DDB093B5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75" y="2478087"/>
            <a:ext cx="3775075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整数データを読み込み</a:t>
            </a:r>
          </a:p>
        </p:txBody>
      </p:sp>
      <p:sp>
        <p:nvSpPr>
          <p:cNvPr id="24593" name="Text Box 15">
            <a:extLst>
              <a:ext uri="{FF2B5EF4-FFF2-40B4-BE49-F238E27FC236}">
                <a16:creationId xmlns:a16="http://schemas.microsoft.com/office/drawing/2014/main" id="{54CFF978-A751-475E-BB29-3916697C1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1537" y="3324224"/>
            <a:ext cx="3417888" cy="927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千円札と１円玉の数</a:t>
            </a: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を計算</a:t>
            </a:r>
          </a:p>
        </p:txBody>
      </p:sp>
      <p:sp>
        <p:nvSpPr>
          <p:cNvPr id="24594" name="Text Box 16">
            <a:extLst>
              <a:ext uri="{FF2B5EF4-FFF2-40B4-BE49-F238E27FC236}">
                <a16:creationId xmlns:a16="http://schemas.microsoft.com/office/drawing/2014/main" id="{2C009BB5-5475-4292-9DD5-9E43CE14C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7200" y="4854574"/>
            <a:ext cx="2697162" cy="47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  <p:sp>
        <p:nvSpPr>
          <p:cNvPr id="24595" name="Text Box 17">
            <a:extLst>
              <a:ext uri="{FF2B5EF4-FFF2-40B4-BE49-F238E27FC236}">
                <a16:creationId xmlns:a16="http://schemas.microsoft.com/office/drawing/2014/main" id="{CB330A53-7283-454E-8C4C-43F3102541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5350" y="5954712"/>
            <a:ext cx="2697162" cy="474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終わりの </a:t>
            </a: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readln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23077AA7-0550-45CA-B499-30FA5F0A0E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5368E51-3515-413A-A0EA-E42ED73AF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8A2E948-D5E4-47B6-9E89-930CC2CB0819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A114E936-DC26-45C0-A996-CD45FBA1A3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2111375"/>
            <a:ext cx="2092325" cy="4530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6630" name="Text Box 4">
            <a:extLst>
              <a:ext uri="{FF2B5EF4-FFF2-40B4-BE49-F238E27FC236}">
                <a16:creationId xmlns:a16="http://schemas.microsoft.com/office/drawing/2014/main" id="{8AF16B56-1839-4FEB-BB14-16E4A4E4D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390650"/>
            <a:ext cx="15700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3600"/>
              <a:t>メモリ</a:t>
            </a:r>
          </a:p>
        </p:txBody>
      </p:sp>
      <p:sp>
        <p:nvSpPr>
          <p:cNvPr id="26631" name="Rectangle 5">
            <a:extLst>
              <a:ext uri="{FF2B5EF4-FFF2-40B4-BE49-F238E27FC236}">
                <a16:creationId xmlns:a16="http://schemas.microsoft.com/office/drawing/2014/main" id="{AA7F70C3-2C63-4632-A3B0-0F0BDAA30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0" y="37274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6632" name="Text Box 6">
            <a:extLst>
              <a:ext uri="{FF2B5EF4-FFF2-40B4-BE49-F238E27FC236}">
                <a16:creationId xmlns:a16="http://schemas.microsoft.com/office/drawing/2014/main" id="{E2FBDDFB-B3DD-48A8-9FC2-4FFCE7AC7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1225" y="3708400"/>
            <a:ext cx="5857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en</a:t>
            </a:r>
          </a:p>
        </p:txBody>
      </p:sp>
      <p:sp>
        <p:nvSpPr>
          <p:cNvPr id="26633" name="Rectangle 7">
            <a:extLst>
              <a:ext uri="{FF2B5EF4-FFF2-40B4-BE49-F238E27FC236}">
                <a16:creationId xmlns:a16="http://schemas.microsoft.com/office/drawing/2014/main" id="{3F873EEB-EC23-41FA-B7F1-2854D08E0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0" y="48831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6634" name="Text Box 8">
            <a:extLst>
              <a:ext uri="{FF2B5EF4-FFF2-40B4-BE49-F238E27FC236}">
                <a16:creationId xmlns:a16="http://schemas.microsoft.com/office/drawing/2014/main" id="{57F6D110-929F-41DF-AD07-68A6ACE87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0425" y="4864100"/>
            <a:ext cx="7651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sen</a:t>
            </a:r>
          </a:p>
        </p:txBody>
      </p:sp>
      <p:sp>
        <p:nvSpPr>
          <p:cNvPr id="26635" name="Text Box 9">
            <a:extLst>
              <a:ext uri="{FF2B5EF4-FFF2-40B4-BE49-F238E27FC236}">
                <a16:creationId xmlns:a16="http://schemas.microsoft.com/office/drawing/2014/main" id="{5216491B-A5F1-41AE-A144-C23D918A9E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238" y="5876925"/>
            <a:ext cx="18002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1800"/>
              <a:t>データの集まり</a:t>
            </a:r>
          </a:p>
        </p:txBody>
      </p:sp>
      <p:sp>
        <p:nvSpPr>
          <p:cNvPr id="26636" name="Text Box 10">
            <a:extLst>
              <a:ext uri="{FF2B5EF4-FFF2-40B4-BE49-F238E27FC236}">
                <a16:creationId xmlns:a16="http://schemas.microsoft.com/office/drawing/2014/main" id="{7DE5398A-51A0-4AA7-8120-CADBFBFDC0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0200" y="2587625"/>
            <a:ext cx="18383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readln(</a:t>
            </a:r>
            <a:r>
              <a:rPr kumimoji="0" lang="en-US" altLang="ja-JP" sz="1800">
                <a:solidFill>
                  <a:schemeClr val="tx2"/>
                </a:solidFill>
              </a:rPr>
              <a:t>kingaku</a:t>
            </a:r>
            <a:r>
              <a:rPr kumimoji="0" lang="en-US" altLang="ja-JP" sz="1800"/>
              <a:t>);</a:t>
            </a:r>
          </a:p>
        </p:txBody>
      </p:sp>
      <p:sp>
        <p:nvSpPr>
          <p:cNvPr id="26637" name="Rectangle 11">
            <a:extLst>
              <a:ext uri="{FF2B5EF4-FFF2-40B4-BE49-F238E27FC236}">
                <a16:creationId xmlns:a16="http://schemas.microsoft.com/office/drawing/2014/main" id="{320FDDA9-E4BA-42BD-9273-DE65F0EB91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6638" name="Text Box 12">
            <a:extLst>
              <a:ext uri="{FF2B5EF4-FFF2-40B4-BE49-F238E27FC236}">
                <a16:creationId xmlns:a16="http://schemas.microsoft.com/office/drawing/2014/main" id="{29713B75-D65E-4076-879A-23D895CF80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525" y="2540000"/>
            <a:ext cx="14255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kingaku</a:t>
            </a:r>
          </a:p>
        </p:txBody>
      </p:sp>
      <p:sp>
        <p:nvSpPr>
          <p:cNvPr id="26639" name="Line 13">
            <a:extLst>
              <a:ext uri="{FF2B5EF4-FFF2-40B4-BE49-F238E27FC236}">
                <a16:creationId xmlns:a16="http://schemas.microsoft.com/office/drawing/2014/main" id="{C3FD3F9B-4D72-41FB-9921-5ADC29A3245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5113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640" name="Line 14">
            <a:extLst>
              <a:ext uri="{FF2B5EF4-FFF2-40B4-BE49-F238E27FC236}">
                <a16:creationId xmlns:a16="http://schemas.microsoft.com/office/drawing/2014/main" id="{6E48326D-280D-4923-B94B-FE1A8BE5D88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68788" y="2819400"/>
            <a:ext cx="1141412" cy="111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641" name="Text Box 15">
            <a:extLst>
              <a:ext uri="{FF2B5EF4-FFF2-40B4-BE49-F238E27FC236}">
                <a16:creationId xmlns:a16="http://schemas.microsoft.com/office/drawing/2014/main" id="{4AF4E963-9CCF-450F-85A5-D2AFFC0D36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224088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26642" name="Text Box 16">
            <a:extLst>
              <a:ext uri="{FF2B5EF4-FFF2-40B4-BE49-F238E27FC236}">
                <a16:creationId xmlns:a16="http://schemas.microsoft.com/office/drawing/2014/main" id="{E802BAD9-31BA-4138-9CB0-E4FB41DB39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16500" y="3136900"/>
            <a:ext cx="3775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整数データを読み込み</a:t>
            </a:r>
          </a:p>
        </p:txBody>
      </p:sp>
      <p:sp>
        <p:nvSpPr>
          <p:cNvPr id="26643" name="Line 17">
            <a:extLst>
              <a:ext uri="{FF2B5EF4-FFF2-40B4-BE49-F238E27FC236}">
                <a16:creationId xmlns:a16="http://schemas.microsoft.com/office/drawing/2014/main" id="{C28095F2-E3A2-4E1E-8971-00D137E4FA0A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13238" y="3979863"/>
            <a:ext cx="796925" cy="3730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644" name="Line 18">
            <a:extLst>
              <a:ext uri="{FF2B5EF4-FFF2-40B4-BE49-F238E27FC236}">
                <a16:creationId xmlns:a16="http://schemas.microsoft.com/office/drawing/2014/main" id="{8FD8732A-0749-4949-B5FD-73C02E2DAF0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3400" y="4854575"/>
            <a:ext cx="754063" cy="282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6645" name="Text Box 19">
            <a:extLst>
              <a:ext uri="{FF2B5EF4-FFF2-40B4-BE49-F238E27FC236}">
                <a16:creationId xmlns:a16="http://schemas.microsoft.com/office/drawing/2014/main" id="{EBDA7470-7894-4461-8906-99B44F0AD4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4137025"/>
            <a:ext cx="3340100" cy="67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writeln('1000 en =', </a:t>
            </a:r>
            <a:r>
              <a:rPr kumimoji="0" lang="en-US" altLang="ja-JP" sz="1800">
                <a:solidFill>
                  <a:schemeClr val="tx2"/>
                </a:solidFill>
              </a:rPr>
              <a:t>sen</a:t>
            </a:r>
            <a:r>
              <a:rPr kumimoji="0" lang="en-US" altLang="ja-JP" sz="1800"/>
              <a:t>, ' mai');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writeln('1 en =   ', </a:t>
            </a:r>
            <a:r>
              <a:rPr kumimoji="0" lang="en-US" altLang="ja-JP" sz="1800">
                <a:solidFill>
                  <a:schemeClr val="tx2"/>
                </a:solidFill>
              </a:rPr>
              <a:t>en</a:t>
            </a:r>
            <a:r>
              <a:rPr kumimoji="0" lang="en-US" altLang="ja-JP" sz="1800"/>
              <a:t>, ' mai');</a:t>
            </a:r>
            <a:endParaRPr kumimoji="0" lang="en-US" altLang="ja-JP" sz="2000"/>
          </a:p>
        </p:txBody>
      </p:sp>
      <p:sp>
        <p:nvSpPr>
          <p:cNvPr id="26646" name="Text Box 20">
            <a:extLst>
              <a:ext uri="{FF2B5EF4-FFF2-40B4-BE49-F238E27FC236}">
                <a16:creationId xmlns:a16="http://schemas.microsoft.com/office/drawing/2014/main" id="{A3CA0070-9E19-4225-AD5F-C2279B0E2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0275" y="3598863"/>
            <a:ext cx="539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26647" name="Text Box 21">
            <a:extLst>
              <a:ext uri="{FF2B5EF4-FFF2-40B4-BE49-F238E27FC236}">
                <a16:creationId xmlns:a16="http://schemas.microsoft.com/office/drawing/2014/main" id="{79655093-39E1-4FD2-96B0-133707362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4675" y="5027613"/>
            <a:ext cx="26987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b="1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  <p:sp>
        <p:nvSpPr>
          <p:cNvPr id="26648" name="Text Box 22">
            <a:extLst>
              <a:ext uri="{FF2B5EF4-FFF2-40B4-BE49-F238E27FC236}">
                <a16:creationId xmlns:a16="http://schemas.microsoft.com/office/drawing/2014/main" id="{96EE90F4-CD1F-41D1-A96D-C037C16227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888" y="2962275"/>
            <a:ext cx="2724150" cy="6778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sen</a:t>
            </a:r>
            <a:r>
              <a:rPr kumimoji="0" lang="en-US" altLang="ja-JP" sz="1800"/>
              <a:t> := </a:t>
            </a:r>
            <a:r>
              <a:rPr kumimoji="0" lang="en-US" altLang="ja-JP" sz="1800">
                <a:solidFill>
                  <a:schemeClr val="tx2"/>
                </a:solidFill>
              </a:rPr>
              <a:t>kingaku</a:t>
            </a:r>
            <a:r>
              <a:rPr kumimoji="0" lang="en-US" altLang="ja-JP" sz="1800"/>
              <a:t> div 1000;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en</a:t>
            </a:r>
            <a:r>
              <a:rPr kumimoji="0" lang="en-US" altLang="ja-JP" sz="1800"/>
              <a:t> := </a:t>
            </a:r>
            <a:r>
              <a:rPr kumimoji="0" lang="en-US" altLang="ja-JP" sz="1800">
                <a:solidFill>
                  <a:schemeClr val="tx2"/>
                </a:solidFill>
              </a:rPr>
              <a:t>kingaku</a:t>
            </a:r>
            <a:r>
              <a:rPr kumimoji="0" lang="en-US" altLang="ja-JP" sz="1800"/>
              <a:t> mod 1000</a:t>
            </a:r>
            <a:r>
              <a:rPr kumimoji="0" lang="en-US" altLang="ja-JP" sz="2000"/>
              <a:t>;</a:t>
            </a:r>
          </a:p>
        </p:txBody>
      </p:sp>
      <p:cxnSp>
        <p:nvCxnSpPr>
          <p:cNvPr id="26649" name="AutoShape 23">
            <a:extLst>
              <a:ext uri="{FF2B5EF4-FFF2-40B4-BE49-F238E27FC236}">
                <a16:creationId xmlns:a16="http://schemas.microsoft.com/office/drawing/2014/main" id="{B6B31941-2A41-403A-A737-035529ECA1CD}"/>
              </a:ext>
            </a:extLst>
          </p:cNvPr>
          <p:cNvCxnSpPr>
            <a:cxnSpLocks noChangeShapeType="1"/>
            <a:stCxn id="26638" idx="1"/>
            <a:endCxn id="26648" idx="0"/>
          </p:cNvCxnSpPr>
          <p:nvPr/>
        </p:nvCxnSpPr>
        <p:spPr bwMode="auto">
          <a:xfrm rot="10800000" flipV="1">
            <a:off x="1604963" y="2801938"/>
            <a:ext cx="1452562" cy="1603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0" name="AutoShape 24">
            <a:extLst>
              <a:ext uri="{FF2B5EF4-FFF2-40B4-BE49-F238E27FC236}">
                <a16:creationId xmlns:a16="http://schemas.microsoft.com/office/drawing/2014/main" id="{64BF7467-738E-45F0-ABD7-0C306611BA81}"/>
              </a:ext>
            </a:extLst>
          </p:cNvPr>
          <p:cNvCxnSpPr>
            <a:cxnSpLocks noChangeShapeType="1"/>
            <a:stCxn id="26648" idx="2"/>
            <a:endCxn id="26631" idx="1"/>
          </p:cNvCxnSpPr>
          <p:nvPr/>
        </p:nvCxnSpPr>
        <p:spPr bwMode="auto">
          <a:xfrm rot="16200000" flipH="1">
            <a:off x="2165351" y="3079750"/>
            <a:ext cx="341312" cy="1462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651" name="AutoShape 25">
            <a:extLst>
              <a:ext uri="{FF2B5EF4-FFF2-40B4-BE49-F238E27FC236}">
                <a16:creationId xmlns:a16="http://schemas.microsoft.com/office/drawing/2014/main" id="{37847D56-0219-4BD8-8677-4F666F5EE165}"/>
              </a:ext>
            </a:extLst>
          </p:cNvPr>
          <p:cNvCxnSpPr>
            <a:cxnSpLocks noChangeShapeType="1"/>
            <a:stCxn id="26648" idx="2"/>
            <a:endCxn id="26633" idx="1"/>
          </p:cNvCxnSpPr>
          <p:nvPr/>
        </p:nvCxnSpPr>
        <p:spPr bwMode="auto">
          <a:xfrm rot="16200000" flipH="1">
            <a:off x="1587501" y="3657600"/>
            <a:ext cx="1497012" cy="146208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652" name="Text Box 26">
            <a:extLst>
              <a:ext uri="{FF2B5EF4-FFF2-40B4-BE49-F238E27FC236}">
                <a16:creationId xmlns:a16="http://schemas.microsoft.com/office/drawing/2014/main" id="{00F27934-577F-4EA3-951E-3B61F9ECC1D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0500" y="220027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26653" name="Text Box 27">
            <a:extLst>
              <a:ext uri="{FF2B5EF4-FFF2-40B4-BE49-F238E27FC236}">
                <a16:creationId xmlns:a16="http://schemas.microsoft.com/office/drawing/2014/main" id="{5B6B9795-A7D1-4211-B887-D7558568CC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075" y="4048125"/>
            <a:ext cx="1800225" cy="628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千円札と１円玉</a:t>
            </a:r>
          </a:p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1800" b="1">
                <a:solidFill>
                  <a:schemeClr val="accent1">
                    <a:lumMod val="50000"/>
                  </a:schemeClr>
                </a:solidFill>
              </a:rPr>
              <a:t>の数を計算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EAD69A92-5DCE-47F2-9534-F7D6C90B00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整数と</a:t>
            </a:r>
            <a:r>
              <a:rPr lang="zh-CN" altLang="en-US" dirty="0"/>
              <a:t>浮動小数点数</a:t>
            </a:r>
            <a:endParaRPr lang="ja-JP" altLang="en-US" dirty="0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2E70DBE-26C9-46D4-84A5-45C1096B0D3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730103" y="1105269"/>
            <a:ext cx="3810000" cy="4114800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整数</a:t>
            </a:r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整数（正か負か０）</a:t>
            </a:r>
          </a:p>
          <a:p>
            <a:pPr marL="457200" lvl="1" indent="0">
              <a:buNone/>
            </a:pPr>
            <a:r>
              <a:rPr lang="ja-JP" altLang="en-US" dirty="0"/>
              <a:t>例）</a:t>
            </a:r>
          </a:p>
          <a:p>
            <a:pPr marL="457200" lvl="1" indent="0">
              <a:buNone/>
            </a:pPr>
            <a:r>
              <a:rPr lang="ja-JP" altLang="en-US" dirty="0"/>
              <a:t>０</a:t>
            </a:r>
          </a:p>
          <a:p>
            <a:pPr marL="457200" lvl="1" indent="0">
              <a:buNone/>
            </a:pPr>
            <a:r>
              <a:rPr lang="ja-JP" altLang="en-US" dirty="0"/>
              <a:t>３</a:t>
            </a:r>
          </a:p>
          <a:p>
            <a:pPr marL="457200" lvl="1" indent="0">
              <a:buNone/>
            </a:pPr>
            <a:r>
              <a:rPr lang="ja-JP" altLang="en-US" dirty="0"/>
              <a:t>２８</a:t>
            </a:r>
          </a:p>
          <a:p>
            <a:pPr marL="457200" lvl="1" indent="0">
              <a:buNone/>
            </a:pPr>
            <a:r>
              <a:rPr lang="ja-JP" altLang="en-US" dirty="0"/>
              <a:t>４７７８</a:t>
            </a:r>
          </a:p>
          <a:p>
            <a:pPr marL="457200" lvl="1" indent="0">
              <a:buNone/>
            </a:pPr>
            <a:r>
              <a:rPr lang="ja-JP" altLang="en-US" dirty="0"/>
              <a:t>－１</a:t>
            </a:r>
          </a:p>
          <a:p>
            <a:pPr marL="457200" lvl="1" indent="0">
              <a:buNone/>
            </a:pPr>
            <a:r>
              <a:rPr lang="ja-JP" altLang="en-US" dirty="0"/>
              <a:t>－１０</a:t>
            </a:r>
          </a:p>
          <a:p>
            <a:pPr marL="457200" lvl="1" indent="0">
              <a:buNone/>
            </a:pPr>
            <a:r>
              <a:rPr lang="ja-JP" altLang="en-US" dirty="0"/>
              <a:t>－１２５０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738034B-E3EB-4A8B-8DA3-50D016BE7E1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92503" y="1105269"/>
            <a:ext cx="3810000" cy="4114800"/>
          </a:xfrm>
        </p:spPr>
        <p:txBody>
          <a:bodyPr>
            <a:noAutofit/>
          </a:bodyPr>
          <a:lstStyle/>
          <a:p>
            <a:r>
              <a:rPr lang="zh-CN" altLang="en-US" b="1" dirty="0">
                <a:solidFill>
                  <a:srgbClr val="C00000"/>
                </a:solidFill>
              </a:rPr>
              <a:t>浮動小数点数</a:t>
            </a:r>
            <a:endParaRPr lang="ja-JP" altLang="en-US" dirty="0"/>
          </a:p>
          <a:p>
            <a:pPr marL="457200" lvl="1" indent="0">
              <a:buNone/>
            </a:pPr>
            <a:r>
              <a:rPr lang="ja-JP" altLang="en-US" dirty="0"/>
              <a:t>小数付きの数も</a:t>
            </a:r>
            <a:r>
              <a:rPr lang="ja-JP" altLang="en-US" b="1" u="sng" dirty="0">
                <a:solidFill>
                  <a:srgbClr val="FF0000"/>
                </a:solidFill>
              </a:rPr>
              <a:t>可</a:t>
            </a:r>
          </a:p>
          <a:p>
            <a:pPr marL="457200" lvl="1" indent="0">
              <a:buNone/>
            </a:pPr>
            <a:r>
              <a:rPr lang="ja-JP" altLang="en-US" dirty="0"/>
              <a:t>例） </a:t>
            </a:r>
          </a:p>
          <a:p>
            <a:pPr marL="457200" lvl="1" indent="0">
              <a:buNone/>
            </a:pPr>
            <a:r>
              <a:rPr lang="ja-JP" altLang="en-US" dirty="0"/>
              <a:t>０</a:t>
            </a:r>
          </a:p>
          <a:p>
            <a:pPr marL="457200" lvl="1" indent="0">
              <a:buNone/>
            </a:pPr>
            <a:r>
              <a:rPr lang="ja-JP" altLang="en-US" dirty="0"/>
              <a:t>３</a:t>
            </a:r>
          </a:p>
          <a:p>
            <a:pPr marL="457200" lvl="1" indent="0">
              <a:buNone/>
            </a:pPr>
            <a:r>
              <a:rPr lang="ja-JP" altLang="en-US" dirty="0"/>
              <a:t>１２７８７４８６２３　</a:t>
            </a:r>
          </a:p>
          <a:p>
            <a:pPr marL="457200" lvl="1" indent="0">
              <a:buNone/>
            </a:pPr>
            <a:r>
              <a:rPr lang="ja-JP" altLang="en-US" dirty="0" err="1"/>
              <a:t>ー</a:t>
            </a:r>
            <a:r>
              <a:rPr lang="ja-JP" altLang="en-US" dirty="0"/>
              <a:t>４５６３７５９３９８</a:t>
            </a:r>
          </a:p>
          <a:p>
            <a:pPr marL="457200" lvl="1" indent="0">
              <a:buNone/>
            </a:pPr>
            <a:r>
              <a:rPr lang="ja-JP" altLang="en-US" dirty="0"/>
              <a:t>２．１９０８７２</a:t>
            </a:r>
          </a:p>
          <a:p>
            <a:pPr marL="457200" lvl="1" indent="0">
              <a:buNone/>
            </a:pPr>
            <a:r>
              <a:rPr lang="ja-JP" altLang="en-US" dirty="0"/>
              <a:t>０．０００１７８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1A2A165-84F0-409E-A861-41194D620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17D989-7ABC-41A6-8958-E86341218649}" type="slidenum">
              <a:rPr lang="en-US" altLang="ja-JP" smtClean="0">
                <a:latin typeface="Arial" panose="020B0604020202020204" pitchFamily="34" charset="0"/>
              </a:rPr>
              <a:pPr/>
              <a:t>14</a:t>
            </a:fld>
            <a:endParaRPr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225F3D6-83D7-40BE-A6C5-B57D2F7F3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整数と</a:t>
            </a:r>
            <a:r>
              <a:rPr lang="zh-CN" altLang="en-US" dirty="0"/>
              <a:t>浮動小数点数</a:t>
            </a:r>
            <a:endParaRPr lang="ja-JP" altLang="en-US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B181C12-1526-4BD3-9945-68B66C2A4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2B926D-73CA-4FD2-961D-4FCBB6289580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98374" name="Group 70">
            <a:extLst>
              <a:ext uri="{FF2B5EF4-FFF2-40B4-BE49-F238E27FC236}">
                <a16:creationId xmlns:a16="http://schemas.microsoft.com/office/drawing/2014/main" id="{D3701ABD-0FEF-4113-BDA5-5F01140050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671050"/>
              </p:ext>
            </p:extLst>
          </p:nvPr>
        </p:nvGraphicFramePr>
        <p:xfrm>
          <a:off x="600075" y="1124061"/>
          <a:ext cx="8183563" cy="4975225"/>
        </p:xfrm>
        <a:graphic>
          <a:graphicData uri="http://schemas.openxmlformats.org/drawingml/2006/table">
            <a:tbl>
              <a:tblPr/>
              <a:tblGrid>
                <a:gridCol w="1747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43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813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94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整数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浮動小数点数</a:t>
                      </a:r>
                      <a:endParaRPr kumimoji="1" lang="ja-JP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66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変数宣言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kingaku :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integer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teihen :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real</a:t>
                      </a: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;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88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四則演算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+, -, *, div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div </a:t>
                      </a:r>
                      <a:r>
                        <a:rPr kumimoji="1" lang="ja-JP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は割り算（余りは切り捨て）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+, -, *, 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03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剰余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mod</a:t>
                      </a:r>
                      <a:endParaRPr kumimoji="1" lang="en-US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FDF2F18E-A7CD-4664-9D86-D783894C58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A87B8EA0-A8B5-42CB-BB7E-5460229934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620125" cy="5334000"/>
          </a:xfrm>
        </p:spPr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変数</a:t>
            </a:r>
            <a:r>
              <a:rPr lang="ja-JP" altLang="en-US" dirty="0"/>
              <a:t>には，</a:t>
            </a:r>
            <a:r>
              <a:rPr lang="ja-JP" altLang="en-US" b="1" dirty="0"/>
              <a:t>名前</a:t>
            </a:r>
            <a:r>
              <a:rPr lang="ja-JP" altLang="en-US" dirty="0"/>
              <a:t>と</a:t>
            </a:r>
            <a:r>
              <a:rPr lang="ja-JP" altLang="en-US" b="1" dirty="0"/>
              <a:t>型</a:t>
            </a:r>
            <a:r>
              <a:rPr lang="ja-JP" altLang="en-US" dirty="0"/>
              <a:t>（型とはデータの種類のこと）がある</a:t>
            </a:r>
            <a:endParaRPr lang="en-US" altLang="ja-JP" dirty="0"/>
          </a:p>
          <a:p>
            <a:pPr lvl="1"/>
            <a:r>
              <a:rPr lang="en-US" altLang="ja-JP" dirty="0"/>
              <a:t>	</a:t>
            </a:r>
            <a:r>
              <a:rPr lang="ja-JP" altLang="en-US" dirty="0"/>
              <a:t>整数		</a:t>
            </a:r>
            <a:r>
              <a:rPr lang="en-US" altLang="ja-JP" dirty="0"/>
              <a:t>	integer</a:t>
            </a:r>
          </a:p>
          <a:p>
            <a:pPr lvl="1"/>
            <a:r>
              <a:rPr lang="en-US" altLang="ja-JP" dirty="0"/>
              <a:t>	</a:t>
            </a:r>
            <a:r>
              <a:rPr lang="zh-CN" altLang="en-US" dirty="0"/>
              <a:t>浮動小数点数</a:t>
            </a:r>
            <a:r>
              <a:rPr lang="ja-JP" altLang="en-US" dirty="0"/>
              <a:t>	</a:t>
            </a:r>
            <a:r>
              <a:rPr lang="en-US" altLang="ja-JP" dirty="0"/>
              <a:t>real</a:t>
            </a:r>
          </a:p>
          <a:p>
            <a:endParaRPr lang="ja-JP" altLang="en-US" dirty="0"/>
          </a:p>
          <a:p>
            <a:r>
              <a:rPr lang="ja-JP" altLang="en-US" b="1" dirty="0">
                <a:solidFill>
                  <a:srgbClr val="C00000"/>
                </a:solidFill>
              </a:rPr>
              <a:t>変数宣言</a:t>
            </a:r>
            <a:r>
              <a:rPr lang="ja-JP" altLang="en-US" dirty="0"/>
              <a:t>では，</a:t>
            </a:r>
            <a:r>
              <a:rPr lang="ja-JP" altLang="en-US" b="1" dirty="0"/>
              <a:t>名前</a:t>
            </a:r>
            <a:r>
              <a:rPr lang="ja-JP" altLang="en-US" dirty="0"/>
              <a:t>と</a:t>
            </a:r>
            <a:r>
              <a:rPr lang="ja-JP" altLang="en-US" b="1" dirty="0"/>
              <a:t>型</a:t>
            </a:r>
            <a:r>
              <a:rPr lang="ja-JP" altLang="en-US" dirty="0"/>
              <a:t>を指定する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D2F8363-70A5-418E-B4B1-7B2605308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EFE30F2-59DD-4290-A52E-98C509FF4CD3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56307309-232A-452F-9A1B-7A6B85AAEF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整数データの算術演算子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5D6F6F7-3E2A-4254-8BB0-0F5A44A115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＋　　	和</a:t>
            </a:r>
          </a:p>
          <a:p>
            <a:pPr marL="0" indent="0">
              <a:buNone/>
            </a:pPr>
            <a:r>
              <a:rPr lang="ja-JP" altLang="en-US" dirty="0"/>
              <a:t>－　　	差 </a:t>
            </a:r>
          </a:p>
          <a:p>
            <a:pPr marL="0" indent="0">
              <a:buNone/>
            </a:pPr>
            <a:r>
              <a:rPr lang="ja-JP" altLang="en-US" dirty="0"/>
              <a:t>* 　　	積</a:t>
            </a:r>
          </a:p>
          <a:p>
            <a:pPr marL="0" indent="0">
              <a:buNone/>
            </a:pPr>
            <a:r>
              <a:rPr lang="en-US" altLang="ja-JP" dirty="0"/>
              <a:t>div 	</a:t>
            </a:r>
            <a:r>
              <a:rPr lang="ja-JP" altLang="en-US" dirty="0"/>
              <a:t>　　	割り算の商（余りは切り捨て）</a:t>
            </a:r>
          </a:p>
          <a:p>
            <a:pPr marL="0" indent="0">
              <a:buNone/>
            </a:pPr>
            <a:r>
              <a:rPr lang="en-US" altLang="ja-JP" dirty="0"/>
              <a:t>mod 		</a:t>
            </a:r>
            <a:r>
              <a:rPr lang="ja-JP" altLang="en-US" dirty="0"/>
              <a:t>割り算の剰余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7ABEB3D-B124-44C2-B8FD-B3EF242F8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2AB3052-8035-440E-B31A-B679220D9549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F4CD0B19-8C97-475B-BD66-1EFE9B1E9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例題２．硬貨の金種計算</a:t>
            </a:r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42E0020E-6DF6-40FE-8E12-7FCDC7D28C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金額を読み込んで</a:t>
            </a:r>
            <a:r>
              <a:rPr lang="ja-JP" altLang="en-US" dirty="0"/>
              <a:t>，適切な</a:t>
            </a:r>
            <a:r>
              <a:rPr lang="ja-JP" altLang="en-US" b="1" dirty="0"/>
              <a:t>小銭の枚数</a:t>
            </a:r>
            <a:r>
              <a:rPr lang="ja-JP" altLang="en-US" dirty="0"/>
              <a:t>を求め，表示するプログラムを作る．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ja-JP" altLang="en-US" sz="2400" b="1" dirty="0"/>
              <a:t>	例） 金額が７６８円のとき，</a:t>
            </a:r>
          </a:p>
          <a:p>
            <a:pPr marL="0" indent="0">
              <a:buNone/>
            </a:pPr>
            <a:r>
              <a:rPr lang="ja-JP" altLang="en-US" sz="2400" b="1" dirty="0"/>
              <a:t>     		</a:t>
            </a:r>
            <a:r>
              <a:rPr lang="en-US" altLang="ja-JP" sz="2400" b="1" dirty="0"/>
              <a:t>	</a:t>
            </a:r>
            <a:r>
              <a:rPr lang="ja-JP" altLang="en-US" sz="2400" b="1" dirty="0"/>
              <a:t>５００円玉：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１００円玉： ２枚</a:t>
            </a:r>
          </a:p>
          <a:p>
            <a:pPr marL="0" indent="0">
              <a:buNone/>
            </a:pPr>
            <a:r>
              <a:rPr lang="ja-JP" altLang="en-US" sz="2400" b="1" dirty="0"/>
              <a:t>			　５０円玉：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　１０円玉：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　　５円玉： １枚</a:t>
            </a:r>
          </a:p>
          <a:p>
            <a:pPr marL="0" indent="0">
              <a:buNone/>
            </a:pPr>
            <a:r>
              <a:rPr lang="ja-JP" altLang="en-US" sz="2400" b="1" dirty="0"/>
              <a:t>			　　１円玉： ３枚</a:t>
            </a:r>
          </a:p>
          <a:p>
            <a:r>
              <a:rPr lang="ja-JP" altLang="en-US" dirty="0"/>
              <a:t>例題では，簡単のため，</a:t>
            </a:r>
            <a:r>
              <a:rPr lang="ja-JP" altLang="en-US" b="1" dirty="0"/>
              <a:t>紙幣は考えない</a:t>
            </a:r>
            <a:r>
              <a:rPr lang="ja-JP" altLang="en-US" dirty="0"/>
              <a:t>（</a:t>
            </a:r>
            <a:r>
              <a:rPr lang="ja-JP" altLang="en-US" b="1" dirty="0"/>
              <a:t>硬貨のみ</a:t>
            </a:r>
            <a:r>
              <a:rPr lang="ja-JP" altLang="en-US" dirty="0"/>
              <a:t>）ということにする</a:t>
            </a:r>
          </a:p>
          <a:p>
            <a:r>
              <a:rPr lang="ja-JP" altLang="en-US" dirty="0"/>
              <a:t>各硬貨の枚数を扱うために，整数の変数を使う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512B94F-222F-497B-9386-569D1B09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CB15BB0-8035-44E1-B310-4BD71F62F6E7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181B69FB-903B-4DBD-BE25-F41CD3E11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5426" y="194008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var </a:t>
            </a:r>
            <a:r>
              <a:rPr lang="en-US" altLang="ja-JP" sz="1800" dirty="0" err="1"/>
              <a:t>kingaku</a:t>
            </a:r>
            <a:r>
              <a:rPr lang="en-US" altLang="ja-JP" sz="1800" dirty="0"/>
              <a:t>, n500, n100, n50, n10, n5, n1: integer;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write('</a:t>
            </a:r>
            <a:r>
              <a:rPr lang="en-US" altLang="ja-JP" sz="1800" dirty="0" err="1"/>
              <a:t>kingaku</a:t>
            </a:r>
            <a:r>
              <a:rPr lang="en-US" altLang="ja-JP" sz="1800" dirty="0"/>
              <a:t> ?: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readln</a:t>
            </a:r>
            <a:r>
              <a:rPr lang="en-US" altLang="ja-JP" sz="1800" b="1" dirty="0"/>
              <a:t>(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n500 :=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div 500;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n100 :=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mod 500 ) div 100;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n50 :=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mod 100 ) div 50;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n10 :=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mod 50 ) div 10;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n5 := (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mod 10 ) div 5;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n1 := </a:t>
            </a:r>
            <a:r>
              <a:rPr lang="en-US" altLang="ja-JP" sz="1800" b="1" dirty="0" err="1"/>
              <a:t>kingaku</a:t>
            </a:r>
            <a:r>
              <a:rPr lang="en-US" altLang="ja-JP" sz="1800" b="1" dirty="0"/>
              <a:t> mod 5;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('500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', n500:4, '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('100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', n100:4, '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('50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', n50:4, '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('10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', n10:4, '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('5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 ', n5:4, '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('1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  ', n1:4, ' </a:t>
            </a:r>
            <a:r>
              <a:rPr lang="en-US" altLang="ja-JP" sz="1800" b="1" dirty="0" err="1"/>
              <a:t>mai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    </a:t>
            </a: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end.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40DF8C5-7F26-4892-A935-0C809FF9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9873E94-1CA2-4FAA-8DA0-B17AB5E04A3E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6E5CB8B7-8AF9-44E2-8C73-188C032AAC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2" y="2032001"/>
            <a:ext cx="4438650" cy="207235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5061" name="Line 4">
            <a:extLst>
              <a:ext uri="{FF2B5EF4-FFF2-40B4-BE49-F238E27FC236}">
                <a16:creationId xmlns:a16="http://schemas.microsoft.com/office/drawing/2014/main" id="{BEF5BDAB-DCC7-417E-A22C-727BDAEF8B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99024" y="3466399"/>
            <a:ext cx="982663" cy="30797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062" name="Text Box 5">
            <a:extLst>
              <a:ext uri="{FF2B5EF4-FFF2-40B4-BE49-F238E27FC236}">
                <a16:creationId xmlns:a16="http://schemas.microsoft.com/office/drawing/2014/main" id="{E6277B28-41C2-4C5D-BF20-84BED62EBE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7562" y="3313999"/>
            <a:ext cx="2698750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計算を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45063" name="Rectangle 6">
            <a:extLst>
              <a:ext uri="{FF2B5EF4-FFF2-40B4-BE49-F238E27FC236}">
                <a16:creationId xmlns:a16="http://schemas.microsoft.com/office/drawing/2014/main" id="{29B82F56-4F23-41C9-B214-B875BC2C04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04" y="1535926"/>
            <a:ext cx="4136396" cy="45590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5064" name="Line 7">
            <a:extLst>
              <a:ext uri="{FF2B5EF4-FFF2-40B4-BE49-F238E27FC236}">
                <a16:creationId xmlns:a16="http://schemas.microsoft.com/office/drawing/2014/main" id="{D5336C8D-1E58-4E70-B877-ACD0A3D8C0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11687" y="1801445"/>
            <a:ext cx="1095375" cy="18097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065" name="Text Box 8">
            <a:extLst>
              <a:ext uri="{FF2B5EF4-FFF2-40B4-BE49-F238E27FC236}">
                <a16:creationId xmlns:a16="http://schemas.microsoft.com/office/drawing/2014/main" id="{C9CE7F1A-8B3A-48D5-B12F-01481D603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49887" y="1631249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chemeClr val="tx2"/>
                </a:solidFill>
              </a:rPr>
              <a:t>データの読み込み</a:t>
            </a:r>
            <a:r>
              <a:rPr kumimoji="0" lang="ja-JP" altLang="en-US" dirty="0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45066" name="Rectangle 9">
            <a:extLst>
              <a:ext uri="{FF2B5EF4-FFF2-40B4-BE49-F238E27FC236}">
                <a16:creationId xmlns:a16="http://schemas.microsoft.com/office/drawing/2014/main" id="{CAF85D90-85F9-4BB4-AFDA-B10DD519A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212" y="4129974"/>
            <a:ext cx="4324350" cy="207235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5067" name="Line 10">
            <a:extLst>
              <a:ext uri="{FF2B5EF4-FFF2-40B4-BE49-F238E27FC236}">
                <a16:creationId xmlns:a16="http://schemas.microsoft.com/office/drawing/2014/main" id="{2EB61424-34D8-4714-985A-86F78BFFD6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83137" y="5414261"/>
            <a:ext cx="690562" cy="144463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5068" name="Text Box 11">
            <a:extLst>
              <a:ext uri="{FF2B5EF4-FFF2-40B4-BE49-F238E27FC236}">
                <a16:creationId xmlns:a16="http://schemas.microsoft.com/office/drawing/2014/main" id="{DAB6FFC3-CB94-458C-AC36-D5F53610E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2274" y="4911024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書き出し</a:t>
            </a:r>
            <a:r>
              <a:rPr kumimoji="0" lang="ja-JP" altLang="en-US">
                <a:solidFill>
                  <a:srgbClr val="003300"/>
                </a:solidFill>
              </a:rPr>
              <a:t>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る部分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4692828-32EC-45AD-BC15-F811F4575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内容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70DC84F8-9974-4BD4-ACA3-E3080B997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例題１．単純な金種計算</a:t>
            </a:r>
          </a:p>
          <a:p>
            <a:r>
              <a:rPr lang="ja-JP" altLang="en-US" dirty="0"/>
              <a:t>例題２．硬貨の金種計算</a:t>
            </a:r>
          </a:p>
          <a:p>
            <a:r>
              <a:rPr lang="ja-JP" altLang="en-US" dirty="0"/>
              <a:t>例題３．うるう年の判定</a:t>
            </a:r>
          </a:p>
          <a:p>
            <a:pPr marL="0" indent="0">
              <a:buNone/>
            </a:pPr>
            <a:r>
              <a:rPr lang="ja-JP" altLang="en-US" dirty="0"/>
              <a:t>	整数の変数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zh-CN" altLang="en-US" dirty="0"/>
              <a:t>浮動小数点数</a:t>
            </a:r>
            <a:r>
              <a:rPr lang="ja-JP" altLang="en-US" dirty="0"/>
              <a:t>と整数の違い</a:t>
            </a:r>
          </a:p>
          <a:p>
            <a:r>
              <a:rPr lang="ja-JP" altLang="en-US" dirty="0"/>
              <a:t>例題４．複利計算</a:t>
            </a:r>
          </a:p>
          <a:p>
            <a:pPr marL="0" indent="0">
              <a:buNone/>
            </a:pPr>
            <a:r>
              <a:rPr lang="ja-JP" altLang="en-US" dirty="0"/>
              <a:t>	整数の変数と，</a:t>
            </a:r>
            <a:r>
              <a:rPr lang="zh-CN" altLang="en-US" dirty="0"/>
              <a:t>浮動小数点数</a:t>
            </a:r>
            <a:r>
              <a:rPr lang="ja-JP" altLang="en-US" dirty="0"/>
              <a:t>の変数を混在させるときに気を付けねばならないこと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E1E2A89-1507-47C9-B9E1-29432F938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DBE6AF0-6F67-4175-9A93-497BA07B4112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D058D5A4-113E-4F79-B533-5559A2C6C9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硬貨の金種計算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28BBFF0-BBF2-484A-B96F-AF27A6DEC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4BD370A-37A6-4A48-8710-56789DF2361A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7109" name="Text Box 3">
            <a:extLst>
              <a:ext uri="{FF2B5EF4-FFF2-40B4-BE49-F238E27FC236}">
                <a16:creationId xmlns:a16="http://schemas.microsoft.com/office/drawing/2014/main" id="{A2C80BEB-2852-44E8-AA5A-51C3B2996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8838" y="1497013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A40025F7-4CC3-42E0-BD98-EE1DAC3100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159" y="2378316"/>
            <a:ext cx="6128148" cy="3341049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5622933-5326-47E7-9066-ADFEBF891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硬貨の金種計算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5904A95A-714A-449D-86F4-A9D8271941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５００円玉の枚数</a:t>
            </a:r>
            <a:r>
              <a:rPr lang="ja-JP" altLang="en-US" dirty="0"/>
              <a:t>は</a:t>
            </a:r>
          </a:p>
          <a:p>
            <a:pPr marL="0" indent="0">
              <a:buNone/>
            </a:pPr>
            <a:r>
              <a:rPr lang="ja-JP" altLang="en-US" dirty="0"/>
              <a:t>「（金額）  を１０００円で割った余り」  割る　５００</a:t>
            </a:r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例えば，</a:t>
            </a:r>
            <a:r>
              <a:rPr lang="en-US" altLang="ja-JP" dirty="0"/>
              <a:t>12687 </a:t>
            </a:r>
            <a:r>
              <a:rPr lang="ja-JP" altLang="en-US" dirty="0"/>
              <a:t>円のとき</a:t>
            </a:r>
          </a:p>
          <a:p>
            <a:pPr marL="0" indent="0">
              <a:buNone/>
            </a:pPr>
            <a:r>
              <a:rPr lang="ja-JP" altLang="en-US" dirty="0"/>
              <a:t>	５００円玉：  </a:t>
            </a:r>
            <a:r>
              <a:rPr lang="en-US" altLang="ja-JP" dirty="0"/>
              <a:t>12687 div 500 → 25</a:t>
            </a:r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１００円玉：  </a:t>
            </a:r>
            <a:r>
              <a:rPr lang="en-US" altLang="ja-JP" dirty="0"/>
              <a:t>(12687 mod 500) div 100 → 1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</a:t>
            </a:r>
            <a:r>
              <a:rPr lang="ja-JP" altLang="en-US" dirty="0"/>
              <a:t>５０円玉：  </a:t>
            </a:r>
            <a:r>
              <a:rPr lang="en-US" altLang="ja-JP" dirty="0"/>
              <a:t>(12687 mod  100) div 50 → 1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D014578-2204-488F-BB8E-8E7C32F53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C3D8ED2-EFC5-447F-8B11-971D2E1B8DC5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1205" name="AutoShape 4">
            <a:extLst>
              <a:ext uri="{FF2B5EF4-FFF2-40B4-BE49-F238E27FC236}">
                <a16:creationId xmlns:a16="http://schemas.microsoft.com/office/drawing/2014/main" id="{B1AB87A6-254D-46CD-B894-5E123677B6B6}"/>
              </a:ext>
            </a:extLst>
          </p:cNvPr>
          <p:cNvSpPr>
            <a:spLocks/>
          </p:cNvSpPr>
          <p:nvPr/>
        </p:nvSpPr>
        <p:spPr bwMode="auto">
          <a:xfrm rot="5400000">
            <a:off x="4968876" y="3663950"/>
            <a:ext cx="150812" cy="2058987"/>
          </a:xfrm>
          <a:prstGeom prst="rightBrace">
            <a:avLst>
              <a:gd name="adj1" fmla="val 11377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1206" name="Text Box 5">
            <a:extLst>
              <a:ext uri="{FF2B5EF4-FFF2-40B4-BE49-F238E27FC236}">
                <a16:creationId xmlns:a16="http://schemas.microsoft.com/office/drawing/2014/main" id="{04A1E7F3-D549-4BF3-A58B-CC3ACB0B83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4713288"/>
            <a:ext cx="43910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12687 </a:t>
            </a:r>
            <a:r>
              <a:rPr kumimoji="0" lang="ja-JP" altLang="en-US" sz="1800"/>
              <a:t>を </a:t>
            </a:r>
            <a:r>
              <a:rPr kumimoji="0" lang="en-US" altLang="ja-JP" sz="1800"/>
              <a:t>500 </a:t>
            </a:r>
            <a:r>
              <a:rPr kumimoji="0" lang="ja-JP" altLang="en-US" sz="1800"/>
              <a:t>で割った余り（値は </a:t>
            </a:r>
            <a:r>
              <a:rPr kumimoji="0" lang="en-US" altLang="ja-JP" sz="1800"/>
              <a:t>187</a:t>
            </a:r>
            <a:r>
              <a:rPr kumimoji="0" lang="ja-JP" altLang="en-US" sz="1800"/>
              <a:t>）</a:t>
            </a:r>
          </a:p>
        </p:txBody>
      </p:sp>
      <p:sp>
        <p:nvSpPr>
          <p:cNvPr id="51207" name="AutoShape 6">
            <a:extLst>
              <a:ext uri="{FF2B5EF4-FFF2-40B4-BE49-F238E27FC236}">
                <a16:creationId xmlns:a16="http://schemas.microsoft.com/office/drawing/2014/main" id="{1943D57B-F506-49FA-ACC0-40F91B97C10D}"/>
              </a:ext>
            </a:extLst>
          </p:cNvPr>
          <p:cNvSpPr>
            <a:spLocks/>
          </p:cNvSpPr>
          <p:nvPr/>
        </p:nvSpPr>
        <p:spPr bwMode="auto">
          <a:xfrm rot="5400000">
            <a:off x="4527550" y="4591050"/>
            <a:ext cx="204788" cy="2141538"/>
          </a:xfrm>
          <a:prstGeom prst="rightBrace">
            <a:avLst>
              <a:gd name="adj1" fmla="val 8714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1208" name="Text Box 7">
            <a:extLst>
              <a:ext uri="{FF2B5EF4-FFF2-40B4-BE49-F238E27FC236}">
                <a16:creationId xmlns:a16="http://schemas.microsoft.com/office/drawing/2014/main" id="{DCA05E6F-09F9-43CE-930D-119467A8EE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125" y="5708650"/>
            <a:ext cx="42624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/>
              <a:t>12687 </a:t>
            </a:r>
            <a:r>
              <a:rPr kumimoji="0" lang="ja-JP" altLang="en-US" sz="1800"/>
              <a:t>を </a:t>
            </a:r>
            <a:r>
              <a:rPr kumimoji="0" lang="en-US" altLang="ja-JP" sz="1800"/>
              <a:t>100 </a:t>
            </a:r>
            <a:r>
              <a:rPr kumimoji="0" lang="ja-JP" altLang="en-US" sz="1800"/>
              <a:t>で割った余り（値は </a:t>
            </a:r>
            <a:r>
              <a:rPr kumimoji="0" lang="en-US" altLang="ja-JP" sz="1800"/>
              <a:t>87</a:t>
            </a:r>
            <a:r>
              <a:rPr kumimoji="0" lang="ja-JP" altLang="en-US" sz="1800"/>
              <a:t>）</a:t>
            </a:r>
          </a:p>
        </p:txBody>
      </p:sp>
      <p:sp>
        <p:nvSpPr>
          <p:cNvPr id="51209" name="Text Box 8">
            <a:extLst>
              <a:ext uri="{FF2B5EF4-FFF2-40B4-BE49-F238E27FC236}">
                <a16:creationId xmlns:a16="http://schemas.microsoft.com/office/drawing/2014/main" id="{25CD568E-E05B-4E33-9CE2-30E3BBC3D8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2311" y="6307932"/>
            <a:ext cx="203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10</a:t>
            </a:r>
            <a:r>
              <a:rPr kumimoji="0" lang="ja-JP" altLang="en-US" sz="1800" dirty="0"/>
              <a:t>円</a:t>
            </a:r>
            <a:r>
              <a:rPr kumimoji="0" lang="en-US" altLang="ja-JP" sz="1800" dirty="0"/>
              <a:t>, 5</a:t>
            </a:r>
            <a:r>
              <a:rPr kumimoji="0" lang="ja-JP" altLang="en-US" sz="1800" dirty="0"/>
              <a:t>円</a:t>
            </a:r>
            <a:r>
              <a:rPr kumimoji="0" lang="en-US" altLang="ja-JP" sz="1800" dirty="0"/>
              <a:t>, 1</a:t>
            </a:r>
            <a:r>
              <a:rPr kumimoji="0" lang="ja-JP" altLang="en-US" sz="1800" dirty="0"/>
              <a:t>円も同様に考える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4DEE2660-3D84-4E12-8197-443E962B6E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例題３．うるう年の判定</a:t>
            </a:r>
          </a:p>
        </p:txBody>
      </p:sp>
      <p:sp>
        <p:nvSpPr>
          <p:cNvPr id="158723" name="Rectangle 3">
            <a:extLst>
              <a:ext uri="{FF2B5EF4-FFF2-40B4-BE49-F238E27FC236}">
                <a16:creationId xmlns:a16="http://schemas.microsoft.com/office/drawing/2014/main" id="{35A51695-8990-42E5-9AF9-030A95BADD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「西暦年」を読み込んで</a:t>
            </a:r>
            <a:r>
              <a:rPr lang="ja-JP" altLang="en-US" dirty="0"/>
              <a:t>，</a:t>
            </a:r>
            <a:r>
              <a:rPr lang="ja-JP" altLang="en-US" b="1" dirty="0"/>
              <a:t>うるう年かどうか</a:t>
            </a:r>
            <a:r>
              <a:rPr lang="ja-JP" altLang="en-US" dirty="0"/>
              <a:t>表示するプログラムを作る．</a:t>
            </a:r>
          </a:p>
          <a:p>
            <a:pPr lvl="1"/>
            <a:r>
              <a:rPr lang="ja-JP" altLang="en-US" b="1" dirty="0"/>
              <a:t>うるう年の判定</a:t>
            </a:r>
            <a:r>
              <a:rPr lang="ja-JP" altLang="en-US" dirty="0"/>
              <a:t>のために，</a:t>
            </a:r>
            <a:r>
              <a:rPr lang="ja-JP" altLang="en-US" b="1" dirty="0">
                <a:solidFill>
                  <a:srgbClr val="C00000"/>
                </a:solidFill>
              </a:rPr>
              <a:t>比較演算</a:t>
            </a:r>
            <a:r>
              <a:rPr lang="ja-JP" altLang="en-US" dirty="0"/>
              <a:t>と</a:t>
            </a:r>
            <a:r>
              <a:rPr lang="ja-JP" altLang="en-US" b="1" dirty="0">
                <a:solidFill>
                  <a:srgbClr val="C00000"/>
                </a:solidFill>
              </a:rPr>
              <a:t>論理演算</a:t>
            </a:r>
            <a:r>
              <a:rPr lang="ja-JP" altLang="en-US" dirty="0"/>
              <a:t>を組み合わせる</a:t>
            </a:r>
          </a:p>
          <a:p>
            <a:pPr lvl="1"/>
            <a:r>
              <a:rPr lang="ja-JP" altLang="en-US" b="1" dirty="0"/>
              <a:t>西暦年が </a:t>
            </a:r>
            <a:r>
              <a:rPr lang="en-US" altLang="ja-JP" b="1" dirty="0"/>
              <a:t>4, 100, 400 </a:t>
            </a:r>
            <a:r>
              <a:rPr lang="ja-JP" altLang="en-US" b="1" dirty="0"/>
              <a:t>の倍数であるか</a:t>
            </a:r>
            <a:r>
              <a:rPr lang="ja-JP" altLang="en-US" dirty="0"/>
              <a:t>を調べるために </a:t>
            </a:r>
            <a:r>
              <a:rPr lang="en-US" altLang="ja-JP" b="1" dirty="0"/>
              <a:t>mod </a:t>
            </a:r>
            <a:r>
              <a:rPr lang="ja-JP" altLang="en-US" dirty="0"/>
              <a:t>を使う</a:t>
            </a:r>
          </a:p>
          <a:p>
            <a:pPr marL="0" indent="0">
              <a:buNone/>
            </a:pPr>
            <a:r>
              <a:rPr lang="en-US" altLang="ja-JP" b="1" dirty="0"/>
              <a:t>		</a:t>
            </a:r>
            <a:r>
              <a:rPr lang="ja-JP" altLang="en-US" b="1" dirty="0"/>
              <a:t>２０２１    →  うるう年でない</a:t>
            </a:r>
          </a:p>
          <a:p>
            <a:pPr marL="0" indent="0">
              <a:buNone/>
            </a:pPr>
            <a:r>
              <a:rPr lang="ja-JP" altLang="en-US" b="1" dirty="0"/>
              <a:t>		２０２４    →  うるう年である</a:t>
            </a:r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36E9901-5F3E-4D41-ADFA-34B1243B4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B26E1A1-48AF-4E26-9F15-8CC04B233ADB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BEE4281-87AB-40F7-AC10-4EA2BE41D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グレゴリオ暦でのうるう年</a:t>
            </a:r>
          </a:p>
        </p:txBody>
      </p:sp>
      <p:sp>
        <p:nvSpPr>
          <p:cNvPr id="159747" name="Rectangle 3">
            <a:extLst>
              <a:ext uri="{FF2B5EF4-FFF2-40B4-BE49-F238E27FC236}">
                <a16:creationId xmlns:a16="http://schemas.microsoft.com/office/drawing/2014/main" id="{23692581-7149-4484-912F-B4BC8B4503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644525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うるう年</a:t>
            </a:r>
            <a:r>
              <a:rPr lang="ja-JP" altLang="en-US" dirty="0"/>
              <a:t>とは：   </a:t>
            </a:r>
            <a:r>
              <a:rPr lang="en-US" altLang="ja-JP" dirty="0"/>
              <a:t>2</a:t>
            </a:r>
            <a:r>
              <a:rPr lang="ja-JP" altLang="en-US" dirty="0"/>
              <a:t>月が</a:t>
            </a:r>
            <a:r>
              <a:rPr lang="en-US" altLang="ja-JP" dirty="0"/>
              <a:t>29</a:t>
            </a:r>
            <a:r>
              <a:rPr lang="ja-JP" altLang="en-US" dirty="0"/>
              <a:t>日まである年</a:t>
            </a:r>
          </a:p>
          <a:p>
            <a:r>
              <a:rPr lang="ja-JP" altLang="en-US" dirty="0"/>
              <a:t>うるう年は</a:t>
            </a:r>
            <a:r>
              <a:rPr lang="en-US" altLang="ja-JP" dirty="0"/>
              <a:t>400</a:t>
            </a:r>
            <a:r>
              <a:rPr lang="ja-JP" altLang="en-US" dirty="0"/>
              <a:t>年に</a:t>
            </a:r>
            <a:r>
              <a:rPr lang="en-US" altLang="ja-JP" dirty="0"/>
              <a:t>97</a:t>
            </a:r>
            <a:r>
              <a:rPr lang="ja-JP" altLang="en-US" dirty="0"/>
              <a:t>回で，</a:t>
            </a:r>
            <a:r>
              <a:rPr lang="en-US" altLang="ja-JP" dirty="0"/>
              <a:t>1</a:t>
            </a:r>
            <a:r>
              <a:rPr lang="ja-JP" altLang="en-US" dirty="0"/>
              <a:t>年の平均日数は</a:t>
            </a:r>
            <a:r>
              <a:rPr lang="en-US" altLang="ja-JP" dirty="0"/>
              <a:t>365.2422</a:t>
            </a:r>
            <a:r>
              <a:rPr lang="ja-JP" altLang="en-US" dirty="0"/>
              <a:t>日</a:t>
            </a:r>
          </a:p>
          <a:p>
            <a:r>
              <a:rPr lang="ja-JP" altLang="en-US" b="1" dirty="0"/>
              <a:t>うるう年の判定法</a:t>
            </a:r>
          </a:p>
          <a:p>
            <a:pPr lvl="1"/>
            <a:r>
              <a:rPr lang="ja-JP" altLang="en-US" b="1" dirty="0"/>
              <a:t>年数が</a:t>
            </a:r>
            <a:r>
              <a:rPr lang="en-US" altLang="ja-JP" b="1" dirty="0"/>
              <a:t>4</a:t>
            </a:r>
            <a:r>
              <a:rPr lang="ja-JP" altLang="en-US" b="1" dirty="0"/>
              <a:t>の倍数の年</a:t>
            </a:r>
            <a:r>
              <a:rPr lang="ja-JP" altLang="en-US" dirty="0"/>
              <a:t>	→  うるう年</a:t>
            </a:r>
          </a:p>
          <a:p>
            <a:pPr lvl="1"/>
            <a:r>
              <a:rPr lang="ja-JP" altLang="en-US" dirty="0"/>
              <a:t>但し， </a:t>
            </a:r>
            <a:r>
              <a:rPr lang="en-US" altLang="ja-JP" b="1" dirty="0"/>
              <a:t>100</a:t>
            </a:r>
            <a:r>
              <a:rPr lang="ja-JP" altLang="en-US" b="1" dirty="0"/>
              <a:t>の倍数の年で</a:t>
            </a:r>
            <a:r>
              <a:rPr lang="en-US" altLang="ja-JP" b="1" dirty="0"/>
              <a:t>400</a:t>
            </a:r>
            <a:r>
              <a:rPr lang="ja-JP" altLang="en-US" b="1" dirty="0"/>
              <a:t>の倍数でない年</a:t>
            </a:r>
          </a:p>
          <a:p>
            <a:pPr marL="0" indent="0">
              <a:buNone/>
            </a:pPr>
            <a:r>
              <a:rPr lang="ja-JP" altLang="en-US" sz="2400" dirty="0"/>
              <a:t>　　　　→  </a:t>
            </a:r>
            <a:r>
              <a:rPr lang="ja-JP" altLang="en-US" sz="2400" b="1" dirty="0"/>
              <a:t>うるう年ではない</a:t>
            </a:r>
            <a:r>
              <a:rPr lang="ja-JP" altLang="en-US" sz="2400" dirty="0"/>
              <a:t>（４の倍数だが</a:t>
            </a:r>
            <a:r>
              <a:rPr lang="ja-JP" altLang="en-US" sz="2400" b="1" dirty="0"/>
              <a:t>例外</a:t>
            </a:r>
            <a:r>
              <a:rPr lang="ja-JP" altLang="en-US" sz="2400" dirty="0"/>
              <a:t>とする）</a:t>
            </a:r>
          </a:p>
          <a:p>
            <a:pPr marL="457200" lvl="1" indent="0">
              <a:buNone/>
            </a:pPr>
            <a:r>
              <a:rPr lang="ja-JP" altLang="en-US" dirty="0"/>
              <a:t>    </a:t>
            </a:r>
            <a:r>
              <a:rPr lang="en-US" altLang="ja-JP" dirty="0"/>
              <a:t>(</a:t>
            </a:r>
            <a:r>
              <a:rPr lang="ja-JP" altLang="en-US" dirty="0"/>
              <a:t>例）  	２０２４年：  うるう年（４の倍数）</a:t>
            </a:r>
          </a:p>
          <a:p>
            <a:pPr marL="457200" lvl="1" indent="0">
              <a:buNone/>
            </a:pPr>
            <a:r>
              <a:rPr lang="ja-JP" altLang="en-US" dirty="0"/>
              <a:t>  		２０２０年：  うるう年（４の倍数）</a:t>
            </a:r>
          </a:p>
          <a:p>
            <a:pPr marL="457200" lvl="1" indent="0">
              <a:buNone/>
            </a:pPr>
            <a:r>
              <a:rPr lang="ja-JP" altLang="en-US" dirty="0"/>
              <a:t>		２０００年：  うるう年（４の倍数）</a:t>
            </a:r>
          </a:p>
          <a:p>
            <a:pPr marL="457200" lvl="1" indent="0">
              <a:buNone/>
            </a:pPr>
            <a:r>
              <a:rPr lang="ja-JP" altLang="en-US" dirty="0"/>
              <a:t>		１９００年：  </a:t>
            </a:r>
            <a:r>
              <a:rPr lang="ja-JP" altLang="en-US" b="1" dirty="0"/>
              <a:t>うるう年ではない</a:t>
            </a:r>
          </a:p>
          <a:p>
            <a:pPr marL="457200" lvl="1" indent="0">
              <a:buNone/>
            </a:pPr>
            <a:r>
              <a:rPr lang="ja-JP" altLang="en-US" dirty="0"/>
              <a:t>		   （１００の倍数だが４００の倍数で</a:t>
            </a:r>
            <a:r>
              <a:rPr lang="ja-JP" altLang="en-US" b="1" dirty="0"/>
              <a:t>ない</a:t>
            </a:r>
            <a:r>
              <a:rPr lang="ja-JP" altLang="en-US" dirty="0"/>
              <a:t>）			１８００年：  </a:t>
            </a:r>
            <a:r>
              <a:rPr lang="ja-JP" altLang="en-US" b="1" dirty="0"/>
              <a:t>うるう年ではない</a:t>
            </a:r>
          </a:p>
          <a:p>
            <a:pPr marL="457200" lvl="1" indent="0">
              <a:buNone/>
            </a:pPr>
            <a:r>
              <a:rPr lang="ja-JP" altLang="en-US" dirty="0"/>
              <a:t>		   （１００の倍数だが４００の倍数で</a:t>
            </a:r>
            <a:r>
              <a:rPr lang="ja-JP" altLang="en-US" b="1" dirty="0"/>
              <a:t>ない</a:t>
            </a:r>
            <a:r>
              <a:rPr lang="ja-JP" altLang="en-US" dirty="0"/>
              <a:t>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6081036-8535-484D-8CD6-558EA5CAA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6EB9C39-5C65-4D58-8E41-EB0DCAF6C4A2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A0234F7-DC6A-4E3F-ABA1-BECBFCFCE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60770" name="Rectangle 2">
            <a:extLst>
              <a:ext uri="{FF2B5EF4-FFF2-40B4-BE49-F238E27FC236}">
                <a16:creationId xmlns:a16="http://schemas.microsoft.com/office/drawing/2014/main" id="{92133F57-D1E8-4DE0-8852-46673EB8AC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5503" y="846138"/>
            <a:ext cx="9028497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y: integer;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dirty="0"/>
              <a:t>    write('year ?: ');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r>
              <a:rPr lang="en-US" altLang="ja-JP" sz="2000" dirty="0"/>
              <a:t>(y);</a:t>
            </a:r>
          </a:p>
          <a:p>
            <a:pPr marL="0" indent="0">
              <a:buNone/>
            </a:pPr>
            <a:r>
              <a:rPr lang="en-US" altLang="ja-JP" sz="2000" dirty="0"/>
              <a:t>    if </a:t>
            </a:r>
            <a:r>
              <a:rPr lang="en-US" altLang="ja-JP" sz="2000" b="1" dirty="0"/>
              <a:t>((y mod 400) = 0) or (((y mod 100) &lt;&gt; 0) and ((y mod 4) = 0)) </a:t>
            </a:r>
            <a:r>
              <a:rPr lang="en-US" altLang="ja-JP" sz="2000" dirty="0"/>
              <a:t>then begin</a:t>
            </a:r>
          </a:p>
          <a:p>
            <a:pPr marL="0" indent="0">
              <a:buNone/>
            </a:pPr>
            <a:r>
              <a:rPr lang="en-US" altLang="ja-JP" sz="2000" dirty="0"/>
              <a:t>  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(y, ' is leap year');</a:t>
            </a:r>
          </a:p>
          <a:p>
            <a:pPr marL="0" indent="0">
              <a:buNone/>
            </a:pPr>
            <a:r>
              <a:rPr lang="en-US" altLang="ja-JP" sz="2000" dirty="0"/>
              <a:t>    end</a:t>
            </a:r>
          </a:p>
          <a:p>
            <a:pPr marL="0" indent="0">
              <a:buNone/>
            </a:pPr>
            <a:r>
              <a:rPr lang="en-US" altLang="ja-JP" sz="2000" dirty="0"/>
              <a:t>    else begin</a:t>
            </a:r>
          </a:p>
          <a:p>
            <a:pPr marL="0" indent="0">
              <a:buNone/>
            </a:pPr>
            <a:r>
              <a:rPr lang="en-US" altLang="ja-JP" sz="2000" b="1" dirty="0"/>
              <a:t>  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(y, ' is NOT leap year');</a:t>
            </a:r>
          </a:p>
          <a:p>
            <a:pPr marL="0" indent="0"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F783B99-0ECD-4364-BD72-608D194AE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B4486E0-EE48-409E-87BD-023200347C8D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1445" name="Line 10">
            <a:extLst>
              <a:ext uri="{FF2B5EF4-FFF2-40B4-BE49-F238E27FC236}">
                <a16:creationId xmlns:a16="http://schemas.microsoft.com/office/drawing/2014/main" id="{035138E3-E2F8-44FF-95CF-54D359930B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08369" y="2489117"/>
            <a:ext cx="250809" cy="56673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1446" name="Rectangle 11">
            <a:extLst>
              <a:ext uri="{FF2B5EF4-FFF2-40B4-BE49-F238E27FC236}">
                <a16:creationId xmlns:a16="http://schemas.microsoft.com/office/drawing/2014/main" id="{66A0BDE3-CCA5-4FC2-BE4E-3F9AFB327B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146" y="3491197"/>
            <a:ext cx="3160712" cy="392113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1447" name="Text Box 12">
            <a:extLst>
              <a:ext uri="{FF2B5EF4-FFF2-40B4-BE49-F238E27FC236}">
                <a16:creationId xmlns:a16="http://schemas.microsoft.com/office/drawing/2014/main" id="{6B9DC207-73EE-46CB-99A3-F2A7B9E35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6802" y="2026871"/>
            <a:ext cx="155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>
                <a:solidFill>
                  <a:srgbClr val="006600"/>
                </a:solidFill>
              </a:rPr>
              <a:t>条件式</a:t>
            </a:r>
          </a:p>
        </p:txBody>
      </p:sp>
      <p:sp>
        <p:nvSpPr>
          <p:cNvPr id="61448" name="Text Box 13">
            <a:extLst>
              <a:ext uri="{FF2B5EF4-FFF2-40B4-BE49-F238E27FC236}">
                <a16:creationId xmlns:a16="http://schemas.microsoft.com/office/drawing/2014/main" id="{8C611323-8BEF-4E11-A991-15E38FA5C3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187" y="3531679"/>
            <a:ext cx="249237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dirty="0">
                <a:solidFill>
                  <a:srgbClr val="00801E"/>
                </a:solidFill>
              </a:rPr>
              <a:t>条件が成り立つ場合に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dirty="0">
                <a:solidFill>
                  <a:srgbClr val="00801E"/>
                </a:solidFill>
              </a:rPr>
              <a:t>実行される部分</a:t>
            </a:r>
          </a:p>
        </p:txBody>
      </p:sp>
      <p:sp>
        <p:nvSpPr>
          <p:cNvPr id="61449" name="Text Box 14">
            <a:extLst>
              <a:ext uri="{FF2B5EF4-FFF2-40B4-BE49-F238E27FC236}">
                <a16:creationId xmlns:a16="http://schemas.microsoft.com/office/drawing/2014/main" id="{1D6E2B40-96C5-4F98-9D02-412382773B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26187" y="4732622"/>
            <a:ext cx="2954338" cy="703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dirty="0">
                <a:solidFill>
                  <a:srgbClr val="00801E"/>
                </a:solidFill>
              </a:rPr>
              <a:t>条件が成り立たない場合に</a:t>
            </a:r>
          </a:p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dirty="0">
                <a:solidFill>
                  <a:srgbClr val="00801E"/>
                </a:solidFill>
              </a:rPr>
              <a:t>実行される部分</a:t>
            </a:r>
          </a:p>
        </p:txBody>
      </p:sp>
      <p:sp>
        <p:nvSpPr>
          <p:cNvPr id="61450" name="Rectangle 16">
            <a:extLst>
              <a:ext uri="{FF2B5EF4-FFF2-40B4-BE49-F238E27FC236}">
                <a16:creationId xmlns:a16="http://schemas.microsoft.com/office/drawing/2014/main" id="{4DD0C72E-28DF-4721-8D43-44169A52A5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106" y="3051092"/>
            <a:ext cx="7119856" cy="377907"/>
          </a:xfrm>
          <a:prstGeom prst="rect">
            <a:avLst/>
          </a:prstGeom>
          <a:noFill/>
          <a:ln w="28575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1451" name="Rectangle 17">
            <a:extLst>
              <a:ext uri="{FF2B5EF4-FFF2-40B4-BE49-F238E27FC236}">
                <a16:creationId xmlns:a16="http://schemas.microsoft.com/office/drawing/2014/main" id="{B0A9F685-C165-468E-9665-E42AC7E3BA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9620" y="4732622"/>
            <a:ext cx="3736567" cy="392113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E95C5499-4A77-42F6-AB40-BCA3507A7B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うるう年の判定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CF43734-5ACC-44B3-8FC9-A271DF662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F17047-D05B-4E8B-9448-EB7E4A9B6110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3493" name="Text Box 3">
            <a:extLst>
              <a:ext uri="{FF2B5EF4-FFF2-40B4-BE49-F238E27FC236}">
                <a16:creationId xmlns:a16="http://schemas.microsoft.com/office/drawing/2014/main" id="{3A8A4E40-9943-4E4D-ABDA-3ED3B6A919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9069" y="1429636"/>
            <a:ext cx="2317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F6C2FA7-96BD-41C4-A5CB-FE155F882B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11357" y="2025571"/>
            <a:ext cx="5139452" cy="825727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5E7EB82C-310A-456A-89AD-011A5DC1AE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11356" y="3309911"/>
            <a:ext cx="5129575" cy="90017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D3C76CD-446C-41A2-8AAF-7A45D2F5881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12841" y="4619485"/>
            <a:ext cx="5128090" cy="840193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A5A51F51-8083-4E1C-855B-5781C3363B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うるう年の判定式</a:t>
            </a:r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9E6E59AF-F3F9-4D85-8080-CA0C6173D4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3513" y="1293757"/>
            <a:ext cx="8620125" cy="494676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400" dirty="0"/>
              <a:t>((y mod 400) = 0) or (((y mod 100) &lt;&gt; 0) and ((y mod 4) = 0))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DC189B2-50AC-4716-9063-5A253923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DF2FDEA-89CF-4C36-A63F-8D2A1E084475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7589" name="AutoShape 4">
            <a:extLst>
              <a:ext uri="{FF2B5EF4-FFF2-40B4-BE49-F238E27FC236}">
                <a16:creationId xmlns:a16="http://schemas.microsoft.com/office/drawing/2014/main" id="{09D94B54-6CED-47E4-AAED-73AF0BF879FC}"/>
              </a:ext>
            </a:extLst>
          </p:cNvPr>
          <p:cNvSpPr>
            <a:spLocks/>
          </p:cNvSpPr>
          <p:nvPr/>
        </p:nvSpPr>
        <p:spPr bwMode="auto">
          <a:xfrm rot="5402591">
            <a:off x="4132263" y="868362"/>
            <a:ext cx="304800" cy="2289175"/>
          </a:xfrm>
          <a:prstGeom prst="rightBrace">
            <a:avLst>
              <a:gd name="adj1" fmla="val 62587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7590" name="AutoShape 5">
            <a:extLst>
              <a:ext uri="{FF2B5EF4-FFF2-40B4-BE49-F238E27FC236}">
                <a16:creationId xmlns:a16="http://schemas.microsoft.com/office/drawing/2014/main" id="{98CFF12C-5270-43CB-AA91-F6983E92F61F}"/>
              </a:ext>
            </a:extLst>
          </p:cNvPr>
          <p:cNvSpPr>
            <a:spLocks/>
          </p:cNvSpPr>
          <p:nvPr/>
        </p:nvSpPr>
        <p:spPr bwMode="auto">
          <a:xfrm rot="5402591">
            <a:off x="7104856" y="1023144"/>
            <a:ext cx="307975" cy="1982788"/>
          </a:xfrm>
          <a:prstGeom prst="rightBrace">
            <a:avLst>
              <a:gd name="adj1" fmla="val 53651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7591" name="AutoShape 6">
            <a:extLst>
              <a:ext uri="{FF2B5EF4-FFF2-40B4-BE49-F238E27FC236}">
                <a16:creationId xmlns:a16="http://schemas.microsoft.com/office/drawing/2014/main" id="{C3DCFBB6-BE66-49C2-BD1A-2EF81FDEF115}"/>
              </a:ext>
            </a:extLst>
          </p:cNvPr>
          <p:cNvSpPr>
            <a:spLocks/>
          </p:cNvSpPr>
          <p:nvPr/>
        </p:nvSpPr>
        <p:spPr bwMode="auto">
          <a:xfrm rot="5402591">
            <a:off x="1312863" y="869950"/>
            <a:ext cx="304800" cy="2286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67592" name="Text Box 7">
            <a:extLst>
              <a:ext uri="{FF2B5EF4-FFF2-40B4-BE49-F238E27FC236}">
                <a16:creationId xmlns:a16="http://schemas.microsoft.com/office/drawing/2014/main" id="{2CCD788B-BD9D-495B-B459-57895A2AC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395538"/>
            <a:ext cx="1954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400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の倍数である</a:t>
            </a:r>
          </a:p>
        </p:txBody>
      </p:sp>
      <p:sp>
        <p:nvSpPr>
          <p:cNvPr id="67593" name="Text Box 8">
            <a:extLst>
              <a:ext uri="{FF2B5EF4-FFF2-40B4-BE49-F238E27FC236}">
                <a16:creationId xmlns:a16="http://schemas.microsoft.com/office/drawing/2014/main" id="{7E3F32AC-4F53-47B9-90BB-A939138A8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3250" y="2395538"/>
            <a:ext cx="19542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100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の倍数でない</a:t>
            </a:r>
          </a:p>
        </p:txBody>
      </p:sp>
      <p:sp>
        <p:nvSpPr>
          <p:cNvPr id="67594" name="Text Box 9">
            <a:extLst>
              <a:ext uri="{FF2B5EF4-FFF2-40B4-BE49-F238E27FC236}">
                <a16:creationId xmlns:a16="http://schemas.microsoft.com/office/drawing/2014/main" id="{EDCE761E-F2BA-4BAD-A2D4-62B933457C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7450" y="2395538"/>
            <a:ext cx="16986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4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の倍数である</a:t>
            </a:r>
          </a:p>
        </p:txBody>
      </p:sp>
      <p:sp>
        <p:nvSpPr>
          <p:cNvPr id="67595" name="Line 10">
            <a:extLst>
              <a:ext uri="{FF2B5EF4-FFF2-40B4-BE49-F238E27FC236}">
                <a16:creationId xmlns:a16="http://schemas.microsoft.com/office/drawing/2014/main" id="{54667D59-88C4-4D7B-9CBC-4D21CD83A9B9}"/>
              </a:ext>
            </a:extLst>
          </p:cNvPr>
          <p:cNvSpPr>
            <a:spLocks noChangeShapeType="1"/>
          </p:cNvSpPr>
          <p:nvPr/>
        </p:nvSpPr>
        <p:spPr bwMode="auto">
          <a:xfrm>
            <a:off x="4667250" y="2928938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6" name="Line 11">
            <a:extLst>
              <a:ext uri="{FF2B5EF4-FFF2-40B4-BE49-F238E27FC236}">
                <a16:creationId xmlns:a16="http://schemas.microsoft.com/office/drawing/2014/main" id="{EE559C24-A15D-41C7-B224-FDFC258E15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267450" y="3005138"/>
            <a:ext cx="914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7" name="Text Box 12">
            <a:extLst>
              <a:ext uri="{FF2B5EF4-FFF2-40B4-BE49-F238E27FC236}">
                <a16:creationId xmlns:a16="http://schemas.microsoft.com/office/drawing/2014/main" id="{896D43E3-97D6-42F1-A28E-180036A518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3767138"/>
            <a:ext cx="646113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かつ</a:t>
            </a:r>
          </a:p>
        </p:txBody>
      </p:sp>
      <p:sp>
        <p:nvSpPr>
          <p:cNvPr id="67598" name="Line 13">
            <a:extLst>
              <a:ext uri="{FF2B5EF4-FFF2-40B4-BE49-F238E27FC236}">
                <a16:creationId xmlns:a16="http://schemas.microsoft.com/office/drawing/2014/main" id="{5172566F-9CF2-40E2-B164-5FDE46E8E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1619250" y="3005138"/>
            <a:ext cx="8382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599" name="Line 14">
            <a:extLst>
              <a:ext uri="{FF2B5EF4-FFF2-40B4-BE49-F238E27FC236}">
                <a16:creationId xmlns:a16="http://schemas.microsoft.com/office/drawing/2014/main" id="{82AF8595-9C25-49EC-AC54-4E600AFF57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600450" y="4224338"/>
            <a:ext cx="19050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 sz="2400" b="1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67600" name="Text Box 15">
            <a:extLst>
              <a:ext uri="{FF2B5EF4-FFF2-40B4-BE49-F238E27FC236}">
                <a16:creationId xmlns:a16="http://schemas.microsoft.com/office/drawing/2014/main" id="{EB4FC9DE-871D-4255-9D5A-22C985D995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0" y="5062538"/>
            <a:ext cx="8778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または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0AB6E9F-9E63-495D-9964-AFC758AAB9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例題４．複利計算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0E073103-3929-4E9A-85F2-5A7186AA6F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元金</a:t>
            </a:r>
            <a:r>
              <a:rPr lang="ja-JP" altLang="en-US" dirty="0"/>
              <a:t>をある</a:t>
            </a:r>
            <a:r>
              <a:rPr lang="ja-JP" altLang="en-US" b="1" dirty="0"/>
              <a:t>年利</a:t>
            </a:r>
            <a:r>
              <a:rPr lang="ja-JP" altLang="en-US" dirty="0"/>
              <a:t>で，ある</a:t>
            </a:r>
            <a:r>
              <a:rPr lang="ja-JP" altLang="en-US" b="1" dirty="0"/>
              <a:t>年数</a:t>
            </a:r>
            <a:r>
              <a:rPr lang="ja-JP" altLang="en-US" dirty="0"/>
              <a:t>だけ運用したときの</a:t>
            </a:r>
            <a:r>
              <a:rPr lang="ja-JP" altLang="en-US" b="1" dirty="0"/>
              <a:t>利息</a:t>
            </a:r>
            <a:r>
              <a:rPr lang="ja-JP" altLang="en-US" dirty="0"/>
              <a:t>を表示する</a:t>
            </a:r>
          </a:p>
          <a:p>
            <a:pPr lvl="1"/>
            <a:r>
              <a:rPr lang="ja-JP" altLang="en-US" b="1" dirty="0"/>
              <a:t>複利計算</a:t>
            </a:r>
            <a:r>
              <a:rPr lang="ja-JP" altLang="en-US" dirty="0"/>
              <a:t>では，</a:t>
            </a:r>
            <a:r>
              <a:rPr lang="ja-JP" altLang="en-US" b="1" dirty="0"/>
              <a:t>利息が利息</a:t>
            </a:r>
            <a:r>
              <a:rPr lang="ja-JP" altLang="en-US" dirty="0"/>
              <a:t>を生む．</a:t>
            </a:r>
          </a:p>
          <a:p>
            <a:pPr lvl="1"/>
            <a:r>
              <a:rPr lang="ja-JP" altLang="en-US" b="1" dirty="0"/>
              <a:t>複利計算</a:t>
            </a:r>
            <a:r>
              <a:rPr lang="ja-JP" altLang="en-US" dirty="0"/>
              <a:t>を行うために，</a:t>
            </a:r>
            <a:r>
              <a:rPr lang="en-US" altLang="ja-JP" b="1" dirty="0"/>
              <a:t>Power </a:t>
            </a:r>
            <a:r>
              <a:rPr lang="ja-JP" altLang="en-US" b="1" dirty="0"/>
              <a:t>関数（</a:t>
            </a:r>
            <a:r>
              <a:rPr lang="en-US" altLang="ja-JP" b="1" dirty="0"/>
              <a:t>Power(</a:t>
            </a:r>
            <a:r>
              <a:rPr lang="en-US" altLang="ja-JP" b="1" dirty="0" err="1"/>
              <a:t>x,y</a:t>
            </a:r>
            <a:r>
              <a:rPr lang="en-US" altLang="ja-JP" b="1" dirty="0"/>
              <a:t>)</a:t>
            </a:r>
            <a:r>
              <a:rPr lang="ja-JP" altLang="en-US" b="1" dirty="0"/>
              <a:t>で</a:t>
            </a:r>
            <a:r>
              <a:rPr lang="en-US" altLang="ja-JP" b="1" dirty="0"/>
              <a:t>x</a:t>
            </a:r>
            <a:r>
              <a:rPr lang="ja-JP" altLang="en-US" b="1" dirty="0"/>
              <a:t>の</a:t>
            </a:r>
            <a:r>
              <a:rPr lang="en-US" altLang="ja-JP" b="1" dirty="0"/>
              <a:t>y</a:t>
            </a:r>
            <a:r>
              <a:rPr lang="ja-JP" altLang="en-US" b="1" dirty="0"/>
              <a:t>乗）</a:t>
            </a:r>
            <a:r>
              <a:rPr lang="ja-JP" altLang="en-US" dirty="0"/>
              <a:t>を使う</a:t>
            </a:r>
          </a:p>
          <a:p>
            <a:pPr lvl="1"/>
            <a:r>
              <a:rPr lang="ja-JP" altLang="en-US" dirty="0"/>
              <a:t>整数データと</a:t>
            </a:r>
            <a:r>
              <a:rPr lang="zh-CN" altLang="en-US" dirty="0"/>
              <a:t>浮動小数点数</a:t>
            </a:r>
            <a:r>
              <a:rPr lang="ja-JP" altLang="en-US" dirty="0"/>
              <a:t>データが混在する</a:t>
            </a:r>
          </a:p>
          <a:p>
            <a:pPr lvl="2"/>
            <a:r>
              <a:rPr lang="ja-JP" altLang="en-US" dirty="0"/>
              <a:t>元金</a:t>
            </a:r>
            <a:r>
              <a:rPr lang="en-US" altLang="ja-JP" dirty="0"/>
              <a:t>	</a:t>
            </a:r>
            <a:r>
              <a:rPr lang="en-US" altLang="ja-JP" dirty="0" err="1"/>
              <a:t>gankin</a:t>
            </a:r>
            <a:r>
              <a:rPr lang="en-US" altLang="ja-JP" dirty="0"/>
              <a:t>: </a:t>
            </a:r>
            <a:r>
              <a:rPr lang="ja-JP" altLang="en-US" dirty="0"/>
              <a:t>整数データ（単位は　円）</a:t>
            </a:r>
          </a:p>
          <a:p>
            <a:pPr lvl="2"/>
            <a:r>
              <a:rPr lang="ja-JP" altLang="en-US" dirty="0"/>
              <a:t>年数 	</a:t>
            </a:r>
            <a:r>
              <a:rPr lang="en-US" altLang="ja-JP" dirty="0" err="1"/>
              <a:t>nensu</a:t>
            </a:r>
            <a:r>
              <a:rPr lang="en-US" altLang="ja-JP" dirty="0"/>
              <a:t>:</a:t>
            </a:r>
            <a:r>
              <a:rPr lang="ja-JP" altLang="en-US" dirty="0"/>
              <a:t>　整数データ（単位は　年）</a:t>
            </a:r>
          </a:p>
          <a:p>
            <a:pPr lvl="2"/>
            <a:r>
              <a:rPr lang="ja-JP" altLang="en-US" dirty="0"/>
              <a:t>年利</a:t>
            </a:r>
            <a:r>
              <a:rPr lang="en-US" altLang="ja-JP" dirty="0"/>
              <a:t>	</a:t>
            </a:r>
            <a:r>
              <a:rPr lang="en-US" altLang="ja-JP" dirty="0" err="1"/>
              <a:t>nenri</a:t>
            </a:r>
            <a:r>
              <a:rPr lang="en-US" altLang="ja-JP" dirty="0"/>
              <a:t>: </a:t>
            </a:r>
            <a:r>
              <a:rPr lang="zh-CN" altLang="en-US" dirty="0"/>
              <a:t>浮動小数点数</a:t>
            </a:r>
            <a:r>
              <a:rPr lang="ja-JP" altLang="en-US" dirty="0"/>
              <a:t>データ （単位は　％）</a:t>
            </a:r>
          </a:p>
          <a:p>
            <a:pPr lvl="1"/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E9FF572-1EC1-4D35-9553-1605488AD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7FD7390-7B47-4B12-B2DF-8CD716266536}" type="slidenum">
              <a:rPr lang="ja-JP" altLang="en-US" smtClean="0">
                <a:latin typeface="Arial" panose="020B0604020202020204" pitchFamily="34" charset="0"/>
              </a:rPr>
              <a:pPr/>
              <a:t>27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>
            <a:extLst>
              <a:ext uri="{FF2B5EF4-FFF2-40B4-BE49-F238E27FC236}">
                <a16:creationId xmlns:a16="http://schemas.microsoft.com/office/drawing/2014/main" id="{128ECC52-E323-4794-AF17-59F3BF628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41312" y="587375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program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uses Math;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var </a:t>
            </a:r>
            <a:r>
              <a:rPr lang="en-US" altLang="ja-JP" sz="1800" dirty="0" err="1"/>
              <a:t>gankin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nensu</a:t>
            </a:r>
            <a:r>
              <a:rPr lang="en-US" altLang="ja-JP" sz="1800" dirty="0"/>
              <a:t>, </a:t>
            </a:r>
            <a:r>
              <a:rPr lang="en-US" altLang="ja-JP" sz="1800" dirty="0" err="1"/>
              <a:t>ganri</a:t>
            </a:r>
            <a:r>
              <a:rPr lang="en-US" altLang="ja-JP" sz="1800" dirty="0"/>
              <a:t>: integer;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var </a:t>
            </a:r>
            <a:r>
              <a:rPr lang="en-US" altLang="ja-JP" sz="1800" dirty="0" err="1"/>
              <a:t>nenri</a:t>
            </a:r>
            <a:r>
              <a:rPr lang="en-US" altLang="ja-JP" sz="1800" dirty="0"/>
              <a:t>, r: real;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write('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 ? (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):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readln</a:t>
            </a:r>
            <a:r>
              <a:rPr lang="en-US" altLang="ja-JP" sz="1800" b="1" dirty="0"/>
              <a:t>(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write('</a:t>
            </a:r>
            <a:r>
              <a:rPr lang="en-US" altLang="ja-JP" sz="1800" b="1" dirty="0" err="1"/>
              <a:t>nensu</a:t>
            </a:r>
            <a:r>
              <a:rPr lang="en-US" altLang="ja-JP" sz="1800" b="1" dirty="0"/>
              <a:t> ? (</a:t>
            </a:r>
            <a:r>
              <a:rPr lang="en-US" altLang="ja-JP" sz="1800" b="1" dirty="0" err="1"/>
              <a:t>nen</a:t>
            </a:r>
            <a:r>
              <a:rPr lang="en-US" altLang="ja-JP" sz="1800" b="1" dirty="0"/>
              <a:t>):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readln</a:t>
            </a:r>
            <a:r>
              <a:rPr lang="en-US" altLang="ja-JP" sz="1800" b="1" dirty="0"/>
              <a:t>(</a:t>
            </a:r>
            <a:r>
              <a:rPr lang="en-US" altLang="ja-JP" sz="1800" b="1" dirty="0" err="1"/>
              <a:t>nensu</a:t>
            </a:r>
            <a:r>
              <a:rPr lang="en-US" altLang="ja-JP" sz="18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write('</a:t>
            </a:r>
            <a:r>
              <a:rPr lang="en-US" altLang="ja-JP" sz="1800" b="1" dirty="0" err="1"/>
              <a:t>nenri</a:t>
            </a:r>
            <a:r>
              <a:rPr lang="en-US" altLang="ja-JP" sz="1800" b="1" dirty="0"/>
              <a:t> ? (%):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readln</a:t>
            </a:r>
            <a:r>
              <a:rPr lang="en-US" altLang="ja-JP" sz="1800" b="1" dirty="0"/>
              <a:t>(</a:t>
            </a:r>
            <a:r>
              <a:rPr lang="en-US" altLang="ja-JP" sz="1800" b="1" dirty="0" err="1"/>
              <a:t>nenri</a:t>
            </a:r>
            <a:r>
              <a:rPr lang="en-US" altLang="ja-JP" sz="18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r := 1 + ( </a:t>
            </a:r>
            <a:r>
              <a:rPr lang="en-US" altLang="ja-JP" sz="1800" b="1" dirty="0" err="1"/>
              <a:t>nenri</a:t>
            </a:r>
            <a:r>
              <a:rPr lang="en-US" altLang="ja-JP" sz="1800" b="1" dirty="0"/>
              <a:t> * 0.01 );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 := </a:t>
            </a:r>
            <a:r>
              <a:rPr lang="en-US" altLang="ja-JP" sz="1800" b="1" dirty="0" err="1"/>
              <a:t>trunc</a:t>
            </a:r>
            <a:r>
              <a:rPr lang="en-US" altLang="ja-JP" sz="1800" b="1" dirty="0"/>
              <a:t>( 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 * Power( r, </a:t>
            </a:r>
            <a:r>
              <a:rPr lang="en-US" altLang="ja-JP" sz="1800" b="1" dirty="0" err="1"/>
              <a:t>nensu</a:t>
            </a:r>
            <a:r>
              <a:rPr lang="en-US" altLang="ja-JP" sz="1800" b="1" dirty="0"/>
              <a:t> ) );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 = ', ganri:8, '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b="1" dirty="0"/>
              <a:t>    </a:t>
            </a:r>
            <a:r>
              <a:rPr lang="en-US" altLang="ja-JP" sz="1800" b="1" dirty="0" err="1"/>
              <a:t>writeln</a:t>
            </a:r>
            <a:r>
              <a:rPr lang="en-US" altLang="ja-JP" sz="1800" b="1" dirty="0"/>
              <a:t>('</a:t>
            </a:r>
            <a:r>
              <a:rPr lang="en-US" altLang="ja-JP" sz="1800" b="1" dirty="0" err="1"/>
              <a:t>risoku</a:t>
            </a:r>
            <a:r>
              <a:rPr lang="en-US" altLang="ja-JP" sz="1800" b="1" dirty="0"/>
              <a:t> =', ( </a:t>
            </a:r>
            <a:r>
              <a:rPr lang="en-US" altLang="ja-JP" sz="1800" b="1" dirty="0" err="1"/>
              <a:t>ganri</a:t>
            </a:r>
            <a:r>
              <a:rPr lang="en-US" altLang="ja-JP" sz="1800" b="1" dirty="0"/>
              <a:t> - </a:t>
            </a:r>
            <a:r>
              <a:rPr lang="en-US" altLang="ja-JP" sz="1800" b="1" dirty="0" err="1"/>
              <a:t>gankin</a:t>
            </a:r>
            <a:r>
              <a:rPr lang="en-US" altLang="ja-JP" sz="1800" b="1" dirty="0"/>
              <a:t> ):8, ' </a:t>
            </a:r>
            <a:r>
              <a:rPr lang="en-US" altLang="ja-JP" sz="1800" b="1" dirty="0" err="1"/>
              <a:t>en</a:t>
            </a:r>
            <a:r>
              <a:rPr lang="en-US" altLang="ja-JP" sz="1800" b="1" dirty="0"/>
              <a:t>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 err="1"/>
              <a:t>readln</a:t>
            </a:r>
            <a:endParaRPr lang="en-US" altLang="ja-JP" sz="18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1800" dirty="0"/>
              <a:t>end.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18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0A50B0F-5770-4721-9208-6FC8B7A66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2E0F5A-D9C9-4AE6-AA72-E36F249EDFDF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0C4F82D6-8E05-40CA-97BE-C082F4607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49" y="4461694"/>
            <a:ext cx="6124575" cy="64452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5781" name="Text Box 5">
            <a:extLst>
              <a:ext uri="{FF2B5EF4-FFF2-40B4-BE49-F238E27FC236}">
                <a16:creationId xmlns:a16="http://schemas.microsoft.com/office/drawing/2014/main" id="{1C18BAA7-FCDF-4104-99CA-77C118C71D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94474" y="4460106"/>
            <a:ext cx="180022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chemeClr val="tx2"/>
                </a:solidFill>
              </a:rPr>
              <a:t>計算を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75782" name="Rectangle 6">
            <a:extLst>
              <a:ext uri="{FF2B5EF4-FFF2-40B4-BE49-F238E27FC236}">
                <a16:creationId xmlns:a16="http://schemas.microsoft.com/office/drawing/2014/main" id="{F65A6821-FBAC-4B2D-8921-2B46A7F38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5937" y="2418581"/>
            <a:ext cx="3614737" cy="197008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5783" name="Text Box 8">
            <a:extLst>
              <a:ext uri="{FF2B5EF4-FFF2-40B4-BE49-F238E27FC236}">
                <a16:creationId xmlns:a16="http://schemas.microsoft.com/office/drawing/2014/main" id="{FB5F9F25-F2A8-42FB-BE7C-4833EBBC98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7837" y="2890069"/>
            <a:ext cx="2262187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chemeClr val="tx2"/>
                </a:solidFill>
              </a:rPr>
              <a:t>データの読み込み</a:t>
            </a:r>
            <a:r>
              <a:rPr kumimoji="0" lang="ja-JP" altLang="en-US" sz="1800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75784" name="Rectangle 9">
            <a:extLst>
              <a:ext uri="{FF2B5EF4-FFF2-40B4-BE49-F238E27FC236}">
                <a16:creationId xmlns:a16="http://schemas.microsoft.com/office/drawing/2014/main" id="{23352CE0-DC52-424E-828E-C019FFE145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49" y="5110981"/>
            <a:ext cx="6083300" cy="7366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5785" name="Text Box 11">
            <a:extLst>
              <a:ext uri="{FF2B5EF4-FFF2-40B4-BE49-F238E27FC236}">
                <a16:creationId xmlns:a16="http://schemas.microsoft.com/office/drawing/2014/main" id="{051F70AA-73CE-43DA-B160-24ACAA857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499" y="5230044"/>
            <a:ext cx="2262188" cy="922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chemeClr val="tx2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chemeClr val="tx2"/>
                </a:solidFill>
              </a:rPr>
              <a:t>書き出し</a:t>
            </a:r>
            <a:r>
              <a:rPr kumimoji="0" lang="ja-JP" altLang="en-US" sz="1800">
                <a:solidFill>
                  <a:srgbClr val="003300"/>
                </a:solidFill>
              </a:rPr>
              <a:t>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る部分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9754F8DC-AFEE-4F5A-A79E-3E5C7CB4B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硬貨の金種計算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E993958-E128-4AAA-900C-83F9CD46A8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FC426A8-964A-4330-88F5-B5E4B1B965D7}" type="slidenum">
              <a:rPr lang="ja-JP" altLang="en-US" smtClean="0">
                <a:latin typeface="Arial" panose="020B0604020202020204" pitchFamily="34" charset="0"/>
              </a:rPr>
              <a:pPr/>
              <a:t>29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7829" name="Text Box 3">
            <a:extLst>
              <a:ext uri="{FF2B5EF4-FFF2-40B4-BE49-F238E27FC236}">
                <a16:creationId xmlns:a16="http://schemas.microsoft.com/office/drawing/2014/main" id="{872551C1-4A6C-4BA3-A62D-F62B3E005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1836" y="1285257"/>
            <a:ext cx="23177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実行結果の例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4CFEA89-8D92-45B2-A648-F0DCDA497C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0034" y="2067254"/>
            <a:ext cx="5951033" cy="228235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14773DA-CA56-4F35-B5BC-0BDA7939E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456E8B-6175-432D-B4F1-2708928930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プログラムでの</a:t>
            </a:r>
            <a:r>
              <a:rPr lang="ja-JP" altLang="en-US" b="1" dirty="0"/>
              <a:t>整数</a:t>
            </a:r>
            <a:r>
              <a:rPr lang="ja-JP" altLang="en-US" dirty="0"/>
              <a:t>と</a:t>
            </a:r>
            <a:r>
              <a:rPr lang="zh-CN" altLang="en-US" b="1" dirty="0"/>
              <a:t>浮動小数点数</a:t>
            </a:r>
            <a:r>
              <a:rPr lang="ja-JP" altLang="en-US" dirty="0"/>
              <a:t>の違いについて理解する</a:t>
            </a:r>
          </a:p>
          <a:p>
            <a:r>
              <a:rPr lang="ja-JP" altLang="en-US" dirty="0"/>
              <a:t>目的に応じて，</a:t>
            </a:r>
            <a:r>
              <a:rPr lang="ja-JP" altLang="en-US" b="1" dirty="0"/>
              <a:t>整数の変数</a:t>
            </a:r>
            <a:r>
              <a:rPr lang="ja-JP" altLang="en-US" dirty="0"/>
              <a:t>，</a:t>
            </a:r>
            <a:r>
              <a:rPr lang="zh-CN" altLang="en-US" b="1" dirty="0"/>
              <a:t>浮動小数点数</a:t>
            </a:r>
            <a:r>
              <a:rPr lang="ja-JP" altLang="en-US" b="1" dirty="0"/>
              <a:t>の変数</a:t>
            </a:r>
            <a:r>
              <a:rPr lang="ja-JP" altLang="en-US" dirty="0"/>
              <a:t>を</a:t>
            </a:r>
            <a:r>
              <a:rPr lang="ja-JP" altLang="en-US" b="1" dirty="0"/>
              <a:t>正しく使い分ける</a:t>
            </a:r>
            <a:r>
              <a:rPr lang="ja-JP" altLang="en-US" dirty="0"/>
              <a:t>ことができるようになる</a:t>
            </a:r>
          </a:p>
          <a:p>
            <a:endParaRPr lang="ja-JP" altLang="en-US" dirty="0"/>
          </a:p>
          <a:p>
            <a:pPr lvl="1"/>
            <a:endParaRPr lang="ja-JP" altLang="en-US" dirty="0"/>
          </a:p>
          <a:p>
            <a:pPr lvl="1"/>
            <a:endParaRPr lang="ja-JP" altLang="en-US" dirty="0"/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4764F8A-FCDD-434B-9FA0-AA1D8C1C1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FA25545-2C45-42A8-8DB5-D41D83D0B381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7B61AF9E-26D1-46D0-A030-EB22FC6999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複利の計算</a:t>
            </a:r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AE57F8A5-07C5-498C-96BC-FEE742310E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複利の公式：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べき乗 </a:t>
            </a:r>
            <a:r>
              <a:rPr lang="en-US" altLang="ja-JP" dirty="0" err="1"/>
              <a:t>x</a:t>
            </a:r>
            <a:r>
              <a:rPr lang="en-US" altLang="ja-JP" baseline="30000" dirty="0" err="1"/>
              <a:t>y</a:t>
            </a:r>
            <a:r>
              <a:rPr lang="en-US" altLang="ja-JP" dirty="0"/>
              <a:t> </a:t>
            </a:r>
            <a:r>
              <a:rPr lang="ja-JP" altLang="en-US" dirty="0"/>
              <a:t>の計算のために，ライブラリ関数 </a:t>
            </a:r>
            <a:r>
              <a:rPr lang="en-US" altLang="ja-JP" dirty="0"/>
              <a:t>Power(</a:t>
            </a:r>
            <a:r>
              <a:rPr lang="en-US" altLang="ja-JP" dirty="0" err="1"/>
              <a:t>x,y</a:t>
            </a:r>
            <a:r>
              <a:rPr lang="en-US" altLang="ja-JP" dirty="0"/>
              <a:t>) </a:t>
            </a:r>
            <a:r>
              <a:rPr lang="ja-JP" altLang="en-US" dirty="0"/>
              <a:t>を使用する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ACF24B4-7AF3-497B-A9EF-AAA00254F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3D87D19-9FA7-4506-8282-9195031073A6}" type="slidenum">
              <a:rPr lang="ja-JP" altLang="en-US" smtClean="0">
                <a:latin typeface="Arial" panose="020B0604020202020204" pitchFamily="34" charset="0"/>
              </a:rPr>
              <a:pPr/>
              <a:t>30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1925" name="Text Box 7">
            <a:extLst>
              <a:ext uri="{FF2B5EF4-FFF2-40B4-BE49-F238E27FC236}">
                <a16:creationId xmlns:a16="http://schemas.microsoft.com/office/drawing/2014/main" id="{5E7D6A2E-E001-4DA3-B896-DB5C457EEF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3683000"/>
            <a:ext cx="7916862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 err="1">
                <a:solidFill>
                  <a:schemeClr val="tx2"/>
                </a:solidFill>
              </a:rPr>
              <a:t>ganri</a:t>
            </a:r>
            <a:r>
              <a:rPr kumimoji="0" lang="en-US" altLang="ja-JP" sz="3200" dirty="0"/>
              <a:t> := </a:t>
            </a:r>
            <a:r>
              <a:rPr kumimoji="0" lang="en-US" altLang="ja-JP" sz="3200" dirty="0" err="1"/>
              <a:t>trunc</a:t>
            </a:r>
            <a:r>
              <a:rPr kumimoji="0" lang="en-US" altLang="ja-JP" sz="3200" dirty="0"/>
              <a:t>( </a:t>
            </a:r>
            <a:r>
              <a:rPr kumimoji="0" lang="en-US" altLang="ja-JP" sz="3200" dirty="0" err="1">
                <a:solidFill>
                  <a:schemeClr val="tx2"/>
                </a:solidFill>
              </a:rPr>
              <a:t>gankin</a:t>
            </a:r>
            <a:r>
              <a:rPr kumimoji="0" lang="en-US" altLang="ja-JP" sz="3200" dirty="0"/>
              <a:t> * Power( </a:t>
            </a:r>
            <a:r>
              <a:rPr kumimoji="0" lang="en-US" altLang="ja-JP" sz="3200" dirty="0">
                <a:solidFill>
                  <a:srgbClr val="FF0000"/>
                </a:solidFill>
              </a:rPr>
              <a:t>r</a:t>
            </a:r>
            <a:r>
              <a:rPr kumimoji="0" lang="en-US" altLang="ja-JP" sz="3200" dirty="0"/>
              <a:t>, </a:t>
            </a:r>
            <a:r>
              <a:rPr kumimoji="0" lang="en-US" altLang="ja-JP" sz="3200" dirty="0" err="1">
                <a:solidFill>
                  <a:schemeClr val="tx2"/>
                </a:solidFill>
              </a:rPr>
              <a:t>nensu</a:t>
            </a:r>
            <a:r>
              <a:rPr kumimoji="0" lang="en-US" altLang="ja-JP" sz="3200" dirty="0"/>
              <a:t> ) 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b="1" dirty="0">
                <a:solidFill>
                  <a:srgbClr val="FF0000"/>
                </a:solidFill>
              </a:rPr>
              <a:t>r </a:t>
            </a:r>
            <a:r>
              <a:rPr kumimoji="0" lang="ja-JP" altLang="en-US" sz="3200" b="1" dirty="0">
                <a:solidFill>
                  <a:srgbClr val="FF0000"/>
                </a:solidFill>
              </a:rPr>
              <a:t>は年利</a:t>
            </a:r>
            <a:endParaRPr kumimoji="0" lang="en-US" altLang="ja-JP" sz="3200" b="1" dirty="0">
              <a:solidFill>
                <a:srgbClr val="FF0000"/>
              </a:solidFill>
            </a:endParaRPr>
          </a:p>
        </p:txBody>
      </p:sp>
      <p:sp>
        <p:nvSpPr>
          <p:cNvPr id="81926" name="Text Box 8">
            <a:extLst>
              <a:ext uri="{FF2B5EF4-FFF2-40B4-BE49-F238E27FC236}">
                <a16:creationId xmlns:a16="http://schemas.microsoft.com/office/drawing/2014/main" id="{9433F504-A049-420E-BA98-D402D85EE7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7288" y="1566863"/>
            <a:ext cx="7327900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/>
              <a:t>元利 </a:t>
            </a:r>
            <a:r>
              <a:rPr kumimoji="0" lang="en-US" altLang="ja-JP" sz="3600" dirty="0"/>
              <a:t>= </a:t>
            </a:r>
            <a:r>
              <a:rPr kumimoji="0" lang="ja-JP" altLang="en-US" sz="3600" dirty="0"/>
              <a:t>元金　</a:t>
            </a:r>
            <a:r>
              <a:rPr kumimoji="0" lang="en-US" altLang="ja-JP" sz="3600" dirty="0"/>
              <a:t>×</a:t>
            </a:r>
            <a:r>
              <a:rPr kumimoji="0" lang="ja-JP" altLang="en-US" sz="3600" dirty="0"/>
              <a:t>　（１＋年利）</a:t>
            </a:r>
            <a:r>
              <a:rPr kumimoji="0" lang="ja-JP" altLang="en-US" sz="3600" baseline="30000" dirty="0"/>
              <a:t>年数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161F5DBD-BC5D-4EEF-B644-AC66108CDE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整数に関する関数</a:t>
            </a:r>
          </a:p>
        </p:txBody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AA7F1580-73AC-4585-8475-05E7C53F64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round	</a:t>
            </a:r>
            <a:r>
              <a:rPr lang="zh-CN" altLang="en-US" dirty="0"/>
              <a:t>浮動小数点数</a:t>
            </a:r>
            <a:r>
              <a:rPr lang="ja-JP" altLang="en-US" dirty="0"/>
              <a:t>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ja-JP" altLang="en-US" dirty="0"/>
              <a:t>最も近い整数へ変換</a:t>
            </a:r>
          </a:p>
          <a:p>
            <a:pPr marL="0" indent="0">
              <a:buNone/>
            </a:pPr>
            <a:r>
              <a:rPr lang="ja-JP" altLang="en-US" dirty="0"/>
              <a:t>		例） </a:t>
            </a:r>
            <a:r>
              <a:rPr lang="en-US" altLang="ja-JP" dirty="0"/>
              <a:t>3.4 → 3,  3.6 → 4,   -1.6 → 2</a:t>
            </a:r>
          </a:p>
          <a:p>
            <a:r>
              <a:rPr lang="en-US" altLang="ja-JP" dirty="0" err="1"/>
              <a:t>trunc</a:t>
            </a:r>
            <a:r>
              <a:rPr lang="en-US" altLang="ja-JP" dirty="0"/>
              <a:t>	</a:t>
            </a:r>
            <a:r>
              <a:rPr lang="zh-CN" altLang="en-US" dirty="0"/>
              <a:t>浮動小数点数</a:t>
            </a:r>
            <a:r>
              <a:rPr lang="ja-JP" altLang="en-US" dirty="0"/>
              <a:t>を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ja-JP" altLang="en-US" dirty="0"/>
              <a:t>ゼロ方向に向かった最も近い整数へ変換</a:t>
            </a:r>
          </a:p>
          <a:p>
            <a:pPr marL="0" indent="0">
              <a:buNone/>
            </a:pPr>
            <a:r>
              <a:rPr lang="ja-JP" altLang="en-US" dirty="0"/>
              <a:t>		例） </a:t>
            </a:r>
            <a:r>
              <a:rPr lang="en-US" altLang="ja-JP" dirty="0"/>
              <a:t>3.4 → 3,  3.6 → 3,   -1.6 → -1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6E846AB-005A-4B59-8284-7E69C3C82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D8D5FBE-F26E-403A-8BD2-F4C451392684}" type="slidenum">
              <a:rPr lang="ja-JP" altLang="en-US" smtClean="0">
                <a:latin typeface="Arial" panose="020B0604020202020204" pitchFamily="34" charset="0"/>
              </a:rPr>
              <a:pPr/>
              <a:t>31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5360EA70-C599-446D-8D07-E85AB3B97E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trunc </a:t>
            </a:r>
            <a:r>
              <a:rPr lang="ja-JP" altLang="en-US"/>
              <a:t>の意味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1A841EC2-210D-4F01-92C3-7A3AA092B4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浮動小数点数</a:t>
            </a:r>
            <a:r>
              <a:rPr lang="ja-JP" altLang="en-US" dirty="0"/>
              <a:t>で計算される</a:t>
            </a:r>
          </a:p>
          <a:p>
            <a:r>
              <a:rPr lang="ja-JP" altLang="en-US" b="1" dirty="0"/>
              <a:t>計算結果が浮動小数点数である</a:t>
            </a:r>
            <a:r>
              <a:rPr lang="ja-JP" altLang="en-US" dirty="0"/>
              <a:t>とき，</a:t>
            </a:r>
            <a:r>
              <a:rPr lang="ja-JP" altLang="en-US" b="1" dirty="0"/>
              <a:t>整数の変数に代入</a:t>
            </a:r>
            <a:r>
              <a:rPr lang="ja-JP" altLang="en-US" dirty="0"/>
              <a:t>するには，</a:t>
            </a:r>
            <a:r>
              <a:rPr lang="ja-JP" altLang="en-US" b="1" dirty="0"/>
              <a:t>小数点以下切り捨て</a:t>
            </a:r>
            <a:r>
              <a:rPr lang="ja-JP" altLang="en-US" dirty="0"/>
              <a:t>か，</a:t>
            </a:r>
            <a:r>
              <a:rPr lang="ja-JP" altLang="en-US" b="1" dirty="0"/>
              <a:t>四捨五入</a:t>
            </a:r>
            <a:r>
              <a:rPr lang="ja-JP" altLang="en-US" dirty="0"/>
              <a:t>が行われねばならない</a:t>
            </a:r>
          </a:p>
          <a:p>
            <a:r>
              <a:rPr lang="en-US" altLang="ja-JP" dirty="0" err="1"/>
              <a:t>trunc</a:t>
            </a:r>
            <a:r>
              <a:rPr lang="en-US" altLang="ja-JP" dirty="0"/>
              <a:t> </a:t>
            </a:r>
            <a:r>
              <a:rPr lang="ja-JP" altLang="en-US" dirty="0"/>
              <a:t>の意味：</a:t>
            </a:r>
          </a:p>
          <a:p>
            <a:pPr lvl="1"/>
            <a:r>
              <a:rPr lang="ja-JP" altLang="en-US" dirty="0"/>
              <a:t>右辺の計算結果の小数点以下を切り捨てて，左辺の変数に代入する．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036ED4D-0A98-4224-AB45-37874E9622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71AD870-3E8E-45CC-A94E-E7E1F8F6130A}" type="slidenum">
              <a:rPr lang="ja-JP" altLang="en-US" smtClean="0">
                <a:latin typeface="Arial" panose="020B0604020202020204" pitchFamily="34" charset="0"/>
              </a:rPr>
              <a:pPr/>
              <a:t>32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8069" name="Text Box 12">
            <a:extLst>
              <a:ext uri="{FF2B5EF4-FFF2-40B4-BE49-F238E27FC236}">
                <a16:creationId xmlns:a16="http://schemas.microsoft.com/office/drawing/2014/main" id="{C75D4A06-D30F-4817-81C9-92F3232556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13" y="4554872"/>
            <a:ext cx="8891587" cy="64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600" dirty="0" err="1">
                <a:solidFill>
                  <a:schemeClr val="tx2"/>
                </a:solidFill>
              </a:rPr>
              <a:t>ganri</a:t>
            </a:r>
            <a:r>
              <a:rPr kumimoji="0" lang="en-US" altLang="ja-JP" sz="3600" dirty="0"/>
              <a:t> := </a:t>
            </a:r>
            <a:r>
              <a:rPr kumimoji="0" lang="en-US" altLang="ja-JP" sz="3600" dirty="0" err="1"/>
              <a:t>trunc</a:t>
            </a:r>
            <a:r>
              <a:rPr kumimoji="0" lang="en-US" altLang="ja-JP" sz="3600" dirty="0"/>
              <a:t>( </a:t>
            </a:r>
            <a:r>
              <a:rPr kumimoji="0" lang="en-US" altLang="ja-JP" sz="3600" dirty="0" err="1">
                <a:solidFill>
                  <a:schemeClr val="tx2"/>
                </a:solidFill>
              </a:rPr>
              <a:t>gankin</a:t>
            </a:r>
            <a:r>
              <a:rPr kumimoji="0" lang="en-US" altLang="ja-JP" sz="3600" dirty="0"/>
              <a:t> * Power( </a:t>
            </a:r>
            <a:r>
              <a:rPr kumimoji="0" lang="en-US" altLang="ja-JP" sz="3600" dirty="0">
                <a:solidFill>
                  <a:srgbClr val="FF0000"/>
                </a:solidFill>
              </a:rPr>
              <a:t>r</a:t>
            </a:r>
            <a:r>
              <a:rPr kumimoji="0" lang="en-US" altLang="ja-JP" sz="3600" dirty="0"/>
              <a:t>, </a:t>
            </a:r>
            <a:r>
              <a:rPr kumimoji="0" lang="en-US" altLang="ja-JP" sz="3600" dirty="0" err="1">
                <a:solidFill>
                  <a:schemeClr val="tx2"/>
                </a:solidFill>
              </a:rPr>
              <a:t>nensu</a:t>
            </a:r>
            <a:r>
              <a:rPr kumimoji="0" lang="en-US" altLang="ja-JP" sz="3600" dirty="0"/>
              <a:t> ) );</a:t>
            </a:r>
          </a:p>
        </p:txBody>
      </p:sp>
      <p:sp>
        <p:nvSpPr>
          <p:cNvPr id="88070" name="Rectangle 13">
            <a:extLst>
              <a:ext uri="{FF2B5EF4-FFF2-40B4-BE49-F238E27FC236}">
                <a16:creationId xmlns:a16="http://schemas.microsoft.com/office/drawing/2014/main" id="{D31951D2-D16E-48FB-825E-CCE00CE57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6525" y="4556459"/>
            <a:ext cx="374650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8071" name="Text Box 14">
            <a:extLst>
              <a:ext uri="{FF2B5EF4-FFF2-40B4-BE49-F238E27FC236}">
                <a16:creationId xmlns:a16="http://schemas.microsoft.com/office/drawing/2014/main" id="{DEA36913-5692-4674-B9D3-0B290E33F8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8350" y="5205747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sz="1800" dirty="0">
                <a:solidFill>
                  <a:srgbClr val="006600"/>
                </a:solidFill>
              </a:rPr>
              <a:t>浮動小数点数</a:t>
            </a:r>
            <a:endParaRPr kumimoji="0" lang="ja-JP" altLang="en-US" sz="1800" dirty="0">
              <a:solidFill>
                <a:srgbClr val="006600"/>
              </a:solidFill>
            </a:endParaRPr>
          </a:p>
        </p:txBody>
      </p:sp>
      <p:sp>
        <p:nvSpPr>
          <p:cNvPr id="88072" name="Text Box 15">
            <a:extLst>
              <a:ext uri="{FF2B5EF4-FFF2-40B4-BE49-F238E27FC236}">
                <a16:creationId xmlns:a16="http://schemas.microsoft.com/office/drawing/2014/main" id="{C3418EE6-DEF5-402C-921F-3BEEF86214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8225" y="5235909"/>
            <a:ext cx="646113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6600"/>
                </a:solidFill>
              </a:rPr>
              <a:t>整数</a:t>
            </a:r>
          </a:p>
        </p:txBody>
      </p:sp>
      <p:sp>
        <p:nvSpPr>
          <p:cNvPr id="88073" name="Text Box 16">
            <a:extLst>
              <a:ext uri="{FF2B5EF4-FFF2-40B4-BE49-F238E27FC236}">
                <a16:creationId xmlns:a16="http://schemas.microsoft.com/office/drawing/2014/main" id="{E6DECDA1-6CAB-4FC6-8803-DC8458074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3613" y="5213684"/>
            <a:ext cx="6461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6600"/>
                </a:solidFill>
              </a:rPr>
              <a:t>整数</a:t>
            </a:r>
          </a:p>
        </p:txBody>
      </p:sp>
      <p:sp>
        <p:nvSpPr>
          <p:cNvPr id="88074" name="Rectangle 17">
            <a:extLst>
              <a:ext uri="{FF2B5EF4-FFF2-40B4-BE49-F238E27FC236}">
                <a16:creationId xmlns:a16="http://schemas.microsoft.com/office/drawing/2014/main" id="{2FC61EF5-6D16-4394-BC5D-99B5B18E3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5163" y="4569159"/>
            <a:ext cx="1298575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8075" name="Rectangle 18">
            <a:extLst>
              <a:ext uri="{FF2B5EF4-FFF2-40B4-BE49-F238E27FC236}">
                <a16:creationId xmlns:a16="http://schemas.microsoft.com/office/drawing/2014/main" id="{59B20887-25F1-47FD-96EC-EB37EC652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21038" y="4591384"/>
            <a:ext cx="1476375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88076" name="Text Box 19">
            <a:extLst>
              <a:ext uri="{FF2B5EF4-FFF2-40B4-BE49-F238E27FC236}">
                <a16:creationId xmlns:a16="http://schemas.microsoft.com/office/drawing/2014/main" id="{5137B21F-182F-4A8C-AA7E-2A88B3DCAE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88" y="5266072"/>
            <a:ext cx="646112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6600"/>
                </a:solidFill>
              </a:rPr>
              <a:t>整数</a:t>
            </a:r>
          </a:p>
        </p:txBody>
      </p:sp>
      <p:sp>
        <p:nvSpPr>
          <p:cNvPr id="88077" name="Rectangle 20">
            <a:extLst>
              <a:ext uri="{FF2B5EF4-FFF2-40B4-BE49-F238E27FC236}">
                <a16:creationId xmlns:a16="http://schemas.microsoft.com/office/drawing/2014/main" id="{231B5FE5-39FC-48A2-A7DC-F010628F42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75" y="4578684"/>
            <a:ext cx="1298575" cy="649288"/>
          </a:xfrm>
          <a:prstGeom prst="rect">
            <a:avLst/>
          </a:prstGeom>
          <a:noFill/>
          <a:ln w="19050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0582FD8D-127C-4686-AA8F-6AC801668B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演習１．</a:t>
            </a:r>
            <a:r>
              <a:rPr lang="en-US" altLang="ja-JP"/>
              <a:t>trunc</a:t>
            </a:r>
            <a:endParaRPr lang="en-US" altLang="ja-JP" dirty="0"/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7184E987-18B5-4BFE-AC78-BBC9922FA30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例題４のプログラムを次のように変更し，元金は１００００円，年数は１０年，年利は２％として実行せよ．実行結果を確認せよ．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23831F5-4C24-465C-96A4-01E69D182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CD5B20C-4308-4AA4-8383-E3BB99EF3BD2}" type="slidenum">
              <a:rPr lang="ja-JP" altLang="en-US" smtClean="0">
                <a:latin typeface="Arial" panose="020B0604020202020204" pitchFamily="34" charset="0"/>
              </a:rPr>
              <a:pPr/>
              <a:t>33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0117" name="Text Box 4">
            <a:extLst>
              <a:ext uri="{FF2B5EF4-FFF2-40B4-BE49-F238E27FC236}">
                <a16:creationId xmlns:a16="http://schemas.microsoft.com/office/drawing/2014/main" id="{C7B94197-A947-4029-80E1-606B0B253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0025" y="2314575"/>
            <a:ext cx="4954588" cy="1477963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var </a:t>
            </a:r>
            <a:r>
              <a:rPr kumimoji="0" lang="en-US" altLang="ja-JP" sz="1800" dirty="0" err="1"/>
              <a:t>gankin</a:t>
            </a:r>
            <a:r>
              <a:rPr kumimoji="0" lang="en-US" altLang="ja-JP" sz="1800" dirty="0"/>
              <a:t>, </a:t>
            </a:r>
            <a:r>
              <a:rPr kumimoji="0" lang="en-US" altLang="ja-JP" sz="1800" dirty="0" err="1"/>
              <a:t>nensu</a:t>
            </a:r>
            <a:r>
              <a:rPr kumimoji="0" lang="en-US" altLang="ja-JP" sz="1800" dirty="0">
                <a:solidFill>
                  <a:schemeClr val="tx2"/>
                </a:solidFill>
              </a:rPr>
              <a:t>, </a:t>
            </a:r>
            <a:r>
              <a:rPr kumimoji="0" lang="en-US" altLang="ja-JP" sz="1800" dirty="0" err="1">
                <a:solidFill>
                  <a:schemeClr val="tx2"/>
                </a:solidFill>
              </a:rPr>
              <a:t>ganri</a:t>
            </a:r>
            <a:r>
              <a:rPr kumimoji="0" lang="en-US" altLang="ja-JP" sz="1800" dirty="0"/>
              <a:t>: integer;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(</a:t>
            </a:r>
            <a:r>
              <a:rPr kumimoji="0" lang="ja-JP" altLang="en-US" sz="1800" dirty="0"/>
              <a:t>途中省略</a:t>
            </a:r>
            <a:r>
              <a:rPr kumimoji="0" lang="en-US" altLang="ja-JP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</a:t>
            </a:r>
            <a:r>
              <a:rPr kumimoji="0" lang="en-US" altLang="ja-JP" sz="1800" dirty="0" err="1"/>
              <a:t>ganri</a:t>
            </a:r>
            <a:r>
              <a:rPr kumimoji="0" lang="en-US" altLang="ja-JP" sz="1800" dirty="0"/>
              <a:t> := </a:t>
            </a:r>
            <a:r>
              <a:rPr kumimoji="0" lang="en-US" altLang="ja-JP" sz="1800" b="1" dirty="0" err="1">
                <a:solidFill>
                  <a:schemeClr val="tx2"/>
                </a:solidFill>
              </a:rPr>
              <a:t>trunc</a:t>
            </a:r>
            <a:r>
              <a:rPr kumimoji="0" lang="en-US" altLang="ja-JP" sz="1800" b="1" dirty="0">
                <a:solidFill>
                  <a:schemeClr val="tx2"/>
                </a:solidFill>
              </a:rPr>
              <a:t>(</a:t>
            </a:r>
            <a:r>
              <a:rPr kumimoji="0" lang="en-US" altLang="ja-JP" sz="1800" b="1" dirty="0"/>
              <a:t> </a:t>
            </a:r>
            <a:r>
              <a:rPr kumimoji="0" lang="en-US" altLang="ja-JP" sz="1800" b="1" dirty="0" err="1"/>
              <a:t>gankin</a:t>
            </a:r>
            <a:r>
              <a:rPr kumimoji="0" lang="en-US" altLang="ja-JP" sz="1800" b="1" dirty="0"/>
              <a:t> * Power( r, </a:t>
            </a:r>
            <a:r>
              <a:rPr kumimoji="0" lang="en-US" altLang="ja-JP" sz="1800" b="1" dirty="0" err="1"/>
              <a:t>nensu</a:t>
            </a:r>
            <a:r>
              <a:rPr kumimoji="0" lang="en-US" altLang="ja-JP" sz="1800" b="1" dirty="0"/>
              <a:t> ) </a:t>
            </a:r>
            <a:r>
              <a:rPr kumimoji="0" lang="en-US" altLang="ja-JP" sz="1800" b="1" dirty="0">
                <a:solidFill>
                  <a:schemeClr val="tx2"/>
                </a:solidFill>
              </a:rPr>
              <a:t>)</a:t>
            </a:r>
            <a:r>
              <a:rPr kumimoji="0" lang="en-US" altLang="ja-JP" sz="1800" b="1" dirty="0"/>
              <a:t>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</a:t>
            </a:r>
            <a:r>
              <a:rPr kumimoji="0" lang="en-US" altLang="ja-JP" sz="1800" dirty="0" err="1"/>
              <a:t>writeln</a:t>
            </a:r>
            <a:r>
              <a:rPr kumimoji="0" lang="en-US" altLang="ja-JP" sz="1800" dirty="0"/>
              <a:t>('</a:t>
            </a:r>
            <a:r>
              <a:rPr kumimoji="0" lang="en-US" altLang="ja-JP" sz="1800" dirty="0" err="1"/>
              <a:t>ganri</a:t>
            </a:r>
            <a:r>
              <a:rPr kumimoji="0" lang="en-US" altLang="ja-JP" sz="1800" dirty="0"/>
              <a:t> = ', ganri</a:t>
            </a:r>
            <a:r>
              <a:rPr kumimoji="0" lang="en-US" altLang="ja-JP" sz="1800" dirty="0">
                <a:solidFill>
                  <a:schemeClr val="tx2"/>
                </a:solidFill>
              </a:rPr>
              <a:t>:8</a:t>
            </a:r>
            <a:r>
              <a:rPr kumimoji="0" lang="en-US" altLang="ja-JP" sz="1800" dirty="0"/>
              <a:t>, ' </a:t>
            </a:r>
            <a:r>
              <a:rPr kumimoji="0" lang="en-US" altLang="ja-JP" sz="1800" dirty="0" err="1"/>
              <a:t>en</a:t>
            </a:r>
            <a:r>
              <a:rPr kumimoji="0" lang="en-US" altLang="ja-JP" sz="1800" dirty="0"/>
              <a:t>');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</a:t>
            </a:r>
            <a:r>
              <a:rPr kumimoji="0" lang="en-US" altLang="ja-JP" sz="1800" dirty="0" err="1"/>
              <a:t>writeln</a:t>
            </a:r>
            <a:r>
              <a:rPr kumimoji="0" lang="en-US" altLang="ja-JP" sz="1800" dirty="0"/>
              <a:t>('</a:t>
            </a:r>
            <a:r>
              <a:rPr kumimoji="0" lang="en-US" altLang="ja-JP" sz="1800" dirty="0" err="1"/>
              <a:t>risoku</a:t>
            </a:r>
            <a:r>
              <a:rPr kumimoji="0" lang="en-US" altLang="ja-JP" sz="1800" dirty="0"/>
              <a:t> =', ( </a:t>
            </a:r>
            <a:r>
              <a:rPr kumimoji="0" lang="en-US" altLang="ja-JP" sz="1800" dirty="0" err="1"/>
              <a:t>ganri</a:t>
            </a:r>
            <a:r>
              <a:rPr kumimoji="0" lang="en-US" altLang="ja-JP" sz="1800" dirty="0"/>
              <a:t> - </a:t>
            </a:r>
            <a:r>
              <a:rPr kumimoji="0" lang="en-US" altLang="ja-JP" sz="1800" dirty="0" err="1"/>
              <a:t>gankin</a:t>
            </a:r>
            <a:r>
              <a:rPr kumimoji="0" lang="en-US" altLang="ja-JP" sz="1800" dirty="0"/>
              <a:t> )</a:t>
            </a:r>
            <a:r>
              <a:rPr kumimoji="0" lang="en-US" altLang="ja-JP" sz="1800" dirty="0">
                <a:solidFill>
                  <a:schemeClr val="tx2"/>
                </a:solidFill>
              </a:rPr>
              <a:t>:8</a:t>
            </a:r>
            <a:r>
              <a:rPr kumimoji="0" lang="en-US" altLang="ja-JP" sz="1800" dirty="0"/>
              <a:t>, ' </a:t>
            </a:r>
            <a:r>
              <a:rPr kumimoji="0" lang="en-US" altLang="ja-JP" sz="1800" dirty="0" err="1"/>
              <a:t>en</a:t>
            </a:r>
            <a:r>
              <a:rPr kumimoji="0" lang="en-US" altLang="ja-JP" sz="1800" dirty="0"/>
              <a:t>');</a:t>
            </a:r>
          </a:p>
        </p:txBody>
      </p:sp>
      <p:sp>
        <p:nvSpPr>
          <p:cNvPr id="90118" name="Text Box 5">
            <a:extLst>
              <a:ext uri="{FF2B5EF4-FFF2-40B4-BE49-F238E27FC236}">
                <a16:creationId xmlns:a16="http://schemas.microsoft.com/office/drawing/2014/main" id="{3AB5805B-3EC3-440B-9A1B-750BBD247D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0025" y="4387850"/>
            <a:ext cx="4954588" cy="1754188"/>
          </a:xfrm>
          <a:prstGeom prst="rect">
            <a:avLst/>
          </a:prstGeom>
          <a:noFill/>
          <a:ln w="9525">
            <a:solidFill>
              <a:srgbClr val="33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var </a:t>
            </a:r>
            <a:r>
              <a:rPr kumimoji="0" lang="en-US" altLang="ja-JP" sz="1800" dirty="0" err="1"/>
              <a:t>gankin</a:t>
            </a:r>
            <a:r>
              <a:rPr kumimoji="0" lang="en-US" altLang="ja-JP" sz="1800" dirty="0"/>
              <a:t>, </a:t>
            </a:r>
            <a:r>
              <a:rPr kumimoji="0" lang="en-US" altLang="ja-JP" sz="1800" dirty="0" err="1"/>
              <a:t>nensu</a:t>
            </a:r>
            <a:r>
              <a:rPr kumimoji="0" lang="en-US" altLang="ja-JP" sz="1800" dirty="0"/>
              <a:t>: integer;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>
                <a:solidFill>
                  <a:schemeClr val="tx2"/>
                </a:solidFill>
              </a:rPr>
              <a:t>    var </a:t>
            </a:r>
            <a:r>
              <a:rPr kumimoji="0" lang="en-US" altLang="ja-JP" sz="1800" dirty="0" err="1">
                <a:solidFill>
                  <a:schemeClr val="tx2"/>
                </a:solidFill>
              </a:rPr>
              <a:t>ganri</a:t>
            </a:r>
            <a:r>
              <a:rPr kumimoji="0" lang="en-US" altLang="ja-JP" sz="1800" dirty="0">
                <a:solidFill>
                  <a:schemeClr val="tx2"/>
                </a:solidFill>
              </a:rPr>
              <a:t>: real;</a:t>
            </a:r>
            <a:r>
              <a:rPr kumimoji="0" lang="en-US" altLang="ja-JP" sz="18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(</a:t>
            </a:r>
            <a:r>
              <a:rPr kumimoji="0" lang="ja-JP" altLang="en-US" sz="1800" dirty="0"/>
              <a:t>途中省略</a:t>
            </a:r>
            <a:r>
              <a:rPr kumimoji="0" lang="en-US" altLang="ja-JP" sz="18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</a:t>
            </a:r>
            <a:r>
              <a:rPr kumimoji="0" lang="en-US" altLang="ja-JP" sz="1800" dirty="0" err="1"/>
              <a:t>ganri</a:t>
            </a:r>
            <a:r>
              <a:rPr kumimoji="0" lang="en-US" altLang="ja-JP" sz="1800" dirty="0"/>
              <a:t> := </a:t>
            </a:r>
            <a:r>
              <a:rPr kumimoji="0" lang="en-US" altLang="ja-JP" sz="1800" b="1" dirty="0" err="1"/>
              <a:t>gankin</a:t>
            </a:r>
            <a:r>
              <a:rPr kumimoji="0" lang="en-US" altLang="ja-JP" sz="1800" b="1" dirty="0"/>
              <a:t> * Power( r, </a:t>
            </a:r>
            <a:r>
              <a:rPr kumimoji="0" lang="en-US" altLang="ja-JP" sz="1800" b="1" dirty="0" err="1"/>
              <a:t>nensu</a:t>
            </a:r>
            <a:r>
              <a:rPr kumimoji="0" lang="en-US" altLang="ja-JP" sz="1800" b="1" dirty="0"/>
              <a:t> );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</a:t>
            </a:r>
            <a:r>
              <a:rPr kumimoji="0" lang="en-US" altLang="ja-JP" sz="1800" dirty="0" err="1"/>
              <a:t>writeln</a:t>
            </a:r>
            <a:r>
              <a:rPr kumimoji="0" lang="en-US" altLang="ja-JP" sz="1800" dirty="0"/>
              <a:t>('</a:t>
            </a:r>
            <a:r>
              <a:rPr kumimoji="0" lang="en-US" altLang="ja-JP" sz="1800" dirty="0" err="1"/>
              <a:t>ganri</a:t>
            </a:r>
            <a:r>
              <a:rPr kumimoji="0" lang="en-US" altLang="ja-JP" sz="1800" dirty="0"/>
              <a:t> = ', ganri</a:t>
            </a:r>
            <a:r>
              <a:rPr kumimoji="0" lang="en-US" altLang="ja-JP" sz="1800" dirty="0">
                <a:solidFill>
                  <a:schemeClr val="tx2"/>
                </a:solidFill>
              </a:rPr>
              <a:t>:8:3</a:t>
            </a:r>
            <a:r>
              <a:rPr kumimoji="0" lang="en-US" altLang="ja-JP" sz="1800" dirty="0"/>
              <a:t>, ' </a:t>
            </a:r>
            <a:r>
              <a:rPr kumimoji="0" lang="en-US" altLang="ja-JP" sz="1800" dirty="0" err="1"/>
              <a:t>en</a:t>
            </a:r>
            <a:r>
              <a:rPr kumimoji="0" lang="en-US" altLang="ja-JP" sz="1800" dirty="0"/>
              <a:t>');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1800" dirty="0"/>
              <a:t>    </a:t>
            </a:r>
            <a:r>
              <a:rPr kumimoji="0" lang="en-US" altLang="ja-JP" sz="1800" dirty="0" err="1"/>
              <a:t>writeln</a:t>
            </a:r>
            <a:r>
              <a:rPr kumimoji="0" lang="en-US" altLang="ja-JP" sz="1800" dirty="0"/>
              <a:t>('</a:t>
            </a:r>
            <a:r>
              <a:rPr kumimoji="0" lang="en-US" altLang="ja-JP" sz="1800" dirty="0" err="1"/>
              <a:t>risoku</a:t>
            </a:r>
            <a:r>
              <a:rPr kumimoji="0" lang="en-US" altLang="ja-JP" sz="1800" dirty="0"/>
              <a:t> =', ( </a:t>
            </a:r>
            <a:r>
              <a:rPr kumimoji="0" lang="en-US" altLang="ja-JP" sz="1800" dirty="0" err="1"/>
              <a:t>ganri</a:t>
            </a:r>
            <a:r>
              <a:rPr kumimoji="0" lang="en-US" altLang="ja-JP" sz="1800" dirty="0"/>
              <a:t> - </a:t>
            </a:r>
            <a:r>
              <a:rPr kumimoji="0" lang="en-US" altLang="ja-JP" sz="1800" dirty="0" err="1"/>
              <a:t>gankin</a:t>
            </a:r>
            <a:r>
              <a:rPr kumimoji="0" lang="en-US" altLang="ja-JP" sz="1800" dirty="0"/>
              <a:t> )</a:t>
            </a:r>
            <a:r>
              <a:rPr kumimoji="0" lang="en-US" altLang="ja-JP" sz="1800" dirty="0">
                <a:solidFill>
                  <a:schemeClr val="tx2"/>
                </a:solidFill>
              </a:rPr>
              <a:t>:8:3</a:t>
            </a:r>
            <a:r>
              <a:rPr kumimoji="0" lang="en-US" altLang="ja-JP" sz="1800" dirty="0"/>
              <a:t>, ' </a:t>
            </a:r>
            <a:r>
              <a:rPr kumimoji="0" lang="en-US" altLang="ja-JP" sz="1800" dirty="0" err="1"/>
              <a:t>en</a:t>
            </a:r>
            <a:r>
              <a:rPr kumimoji="0" lang="en-US" altLang="ja-JP" sz="1800" dirty="0"/>
              <a:t>');</a:t>
            </a:r>
          </a:p>
        </p:txBody>
      </p:sp>
      <p:sp>
        <p:nvSpPr>
          <p:cNvPr id="90119" name="Text Box 6">
            <a:extLst>
              <a:ext uri="{FF2B5EF4-FFF2-40B4-BE49-F238E27FC236}">
                <a16:creationId xmlns:a16="http://schemas.microsoft.com/office/drawing/2014/main" id="{CDACE15A-2AF6-472A-8D37-7388DFE28B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306705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336600"/>
                </a:solidFill>
              </a:rPr>
              <a:t>変更前</a:t>
            </a:r>
          </a:p>
        </p:txBody>
      </p:sp>
      <p:sp>
        <p:nvSpPr>
          <p:cNvPr id="90120" name="Text Box 7">
            <a:extLst>
              <a:ext uri="{FF2B5EF4-FFF2-40B4-BE49-F238E27FC236}">
                <a16:creationId xmlns:a16="http://schemas.microsoft.com/office/drawing/2014/main" id="{7CA7B656-1289-436E-8B22-451934096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5276850"/>
            <a:ext cx="1250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336600"/>
                </a:solidFill>
              </a:rPr>
              <a:t>変更後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D38C6B7A-132A-439F-8F41-EBAC75E85F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演習２．金種計算</a:t>
            </a:r>
            <a:endParaRPr lang="ja-JP" altLang="en-US" dirty="0"/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EC267D6C-A917-41D7-B882-0B54354E35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金額</a:t>
            </a:r>
            <a:r>
              <a:rPr lang="ja-JP" altLang="en-US" dirty="0"/>
              <a:t>を読み込んで，適切な</a:t>
            </a:r>
            <a:r>
              <a:rPr lang="ja-JP" altLang="en-US" b="1" dirty="0"/>
              <a:t>紙幣と小銭の枚数</a:t>
            </a:r>
            <a:r>
              <a:rPr lang="ja-JP" altLang="en-US" dirty="0"/>
              <a:t>を求め，表示するプログラムを作成しなさい．</a:t>
            </a:r>
          </a:p>
          <a:p>
            <a:pPr lvl="1"/>
            <a:r>
              <a:rPr lang="ja-JP" altLang="en-US" dirty="0"/>
              <a:t>但し，</a:t>
            </a:r>
            <a:r>
              <a:rPr lang="ja-JP" altLang="en-US" b="1" dirty="0"/>
              <a:t>すべての種類の紙幣と硬貨を考える</a:t>
            </a:r>
            <a:r>
              <a:rPr lang="ja-JP" altLang="en-US" dirty="0"/>
              <a:t>こと</a:t>
            </a:r>
          </a:p>
          <a:p>
            <a:pPr lvl="1"/>
            <a:r>
              <a:rPr lang="ja-JP" altLang="en-US" dirty="0"/>
              <a:t>例題２のプログラムを参考にすること</a:t>
            </a:r>
          </a:p>
          <a:p>
            <a:pPr marL="0" indent="0">
              <a:buNone/>
            </a:pPr>
            <a:r>
              <a:rPr lang="ja-JP" altLang="en-US" dirty="0"/>
              <a:t>		例） 金額が１３，４８６円のとき，</a:t>
            </a:r>
          </a:p>
          <a:p>
            <a:pPr marL="0" indent="0">
              <a:buNone/>
            </a:pPr>
            <a:r>
              <a:rPr lang="ja-JP" altLang="en-US" dirty="0"/>
              <a:t>     	  	 １万円札： １		５００円： ０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		 ５千円札： ０		１００円： ４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ja-JP" altLang="en-US" dirty="0"/>
              <a:t>千円札：  ３	 	   ５０円： １</a:t>
            </a:r>
          </a:p>
          <a:p>
            <a:pPr marL="0" indent="0">
              <a:buNone/>
            </a:pPr>
            <a:r>
              <a:rPr lang="ja-JP" altLang="en-US" dirty="0"/>
              <a:t>					   １０円： ３</a:t>
            </a:r>
          </a:p>
          <a:p>
            <a:pPr marL="0" indent="0">
              <a:buNone/>
            </a:pPr>
            <a:r>
              <a:rPr lang="ja-JP" altLang="en-US" dirty="0"/>
              <a:t>					      ５円： １</a:t>
            </a:r>
          </a:p>
          <a:p>
            <a:pPr marL="0" indent="0">
              <a:buNone/>
            </a:pPr>
            <a:r>
              <a:rPr lang="ja-JP" altLang="en-US" dirty="0"/>
              <a:t>					      １円： １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4FB1C9E-32F5-4780-85F2-BFCBC6BAB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0580619-FCBF-4C63-A249-4113051281B4}" type="slidenum">
              <a:rPr lang="ja-JP" altLang="en-US" smtClean="0">
                <a:latin typeface="Arial" panose="020B0604020202020204" pitchFamily="34" charset="0"/>
              </a:rPr>
              <a:pPr/>
              <a:t>34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>
            <a:extLst>
              <a:ext uri="{FF2B5EF4-FFF2-40B4-BE49-F238E27FC236}">
                <a16:creationId xmlns:a16="http://schemas.microsoft.com/office/drawing/2014/main" id="{8EBEF644-6D19-45F0-9B0F-00D52D02C5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演習３．時間の換算</a:t>
            </a:r>
            <a:endParaRPr lang="ja-JP" altLang="en-US" dirty="0"/>
          </a:p>
        </p:txBody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74E36CFD-F0EC-4136-8132-6D30B99EB88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秒数 </a:t>
            </a:r>
            <a:r>
              <a:rPr lang="en-US" altLang="ja-JP" b="1" dirty="0"/>
              <a:t>x </a:t>
            </a:r>
            <a:r>
              <a:rPr lang="ja-JP" altLang="en-US" dirty="0"/>
              <a:t>を読み込んで，</a:t>
            </a:r>
            <a:r>
              <a:rPr lang="en-US" altLang="ja-JP" b="1" dirty="0"/>
              <a:t>h </a:t>
            </a:r>
            <a:r>
              <a:rPr lang="ja-JP" altLang="en-US" b="1" dirty="0"/>
              <a:t>時，</a:t>
            </a:r>
            <a:r>
              <a:rPr lang="en-US" altLang="ja-JP" b="1" dirty="0"/>
              <a:t>m </a:t>
            </a:r>
            <a:r>
              <a:rPr lang="ja-JP" altLang="en-US" b="1" dirty="0"/>
              <a:t>分，</a:t>
            </a:r>
            <a:r>
              <a:rPr lang="en-US" altLang="ja-JP" b="1" dirty="0"/>
              <a:t>s </a:t>
            </a:r>
            <a:r>
              <a:rPr lang="ja-JP" altLang="en-US" b="1" dirty="0"/>
              <a:t>秒を計算</a:t>
            </a:r>
            <a:r>
              <a:rPr lang="ja-JP" altLang="en-US" dirty="0"/>
              <a:t>するプログラムを作りなさい．</a:t>
            </a:r>
          </a:p>
          <a:p>
            <a:pPr marL="0" indent="0">
              <a:buNone/>
            </a:pPr>
            <a:r>
              <a:rPr lang="ja-JP" altLang="en-US" dirty="0"/>
              <a:t>	例） </a:t>
            </a:r>
            <a:r>
              <a:rPr lang="en-US" altLang="ja-JP" dirty="0"/>
              <a:t>x=3723 </a:t>
            </a:r>
            <a:r>
              <a:rPr lang="ja-JP" altLang="en-US" dirty="0"/>
              <a:t>のとき，</a:t>
            </a:r>
          </a:p>
          <a:p>
            <a:pPr marL="0" indent="0">
              <a:buNone/>
            </a:pPr>
            <a:r>
              <a:rPr lang="ja-JP" altLang="en-US" dirty="0"/>
              <a:t>   </a:t>
            </a:r>
            <a:r>
              <a:rPr lang="ja-JP" altLang="en-US"/>
              <a:t>	</a:t>
            </a:r>
            <a:r>
              <a:rPr lang="ja-JP" altLang="en-US" dirty="0"/>
              <a:t>	</a:t>
            </a:r>
            <a:r>
              <a:rPr lang="en-US" altLang="ja-JP" dirty="0"/>
              <a:t>1 h,  2 m,  3 s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CE47D21-51B3-4DC4-AED4-500CD07E1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C6862C5-108D-4281-B5BD-9431DC482C93}" type="slidenum">
              <a:rPr lang="ja-JP" altLang="en-US" smtClean="0">
                <a:latin typeface="Arial" panose="020B0604020202020204" pitchFamily="34" charset="0"/>
              </a:rPr>
              <a:pPr/>
              <a:t>35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Pascal, 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3689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Online GDB </a:t>
            </a:r>
            <a:r>
              <a:rPr lang="ja-JP" altLang="en-US"/>
              <a:t>で </a:t>
            </a:r>
            <a:r>
              <a:rPr lang="en-US" altLang="ja-JP" dirty="0"/>
              <a:t>Pascal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805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Pascal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634163" y="4705350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688448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図 3">
            <a:extLst>
              <a:ext uri="{FF2B5EF4-FFF2-40B4-BE49-F238E27FC236}">
                <a16:creationId xmlns:a16="http://schemas.microsoft.com/office/drawing/2014/main" id="{28FA91CD-B5C4-4E6D-A96B-75BD17D9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912813"/>
            <a:ext cx="6843713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698750" y="749300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591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E101FD69-F937-4F16-A8F6-8D1A7B40A5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例題１．単純な金種計算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79E69A2A-22AD-4661-B2F5-45E27C292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846138"/>
            <a:ext cx="8176695" cy="5334000"/>
          </a:xfrm>
        </p:spPr>
        <p:txBody>
          <a:bodyPr>
            <a:noAutofit/>
          </a:bodyPr>
          <a:lstStyle/>
          <a:p>
            <a:r>
              <a:rPr lang="ja-JP" altLang="en-US" b="1" dirty="0"/>
              <a:t>金額を読み込んで</a:t>
            </a:r>
            <a:r>
              <a:rPr lang="ja-JP" altLang="en-US" dirty="0"/>
              <a:t>，適切な</a:t>
            </a:r>
            <a:r>
              <a:rPr lang="ja-JP" altLang="en-US" b="1" dirty="0"/>
              <a:t>紙幣と小銭の枚数</a:t>
            </a:r>
            <a:r>
              <a:rPr lang="ja-JP" altLang="en-US" dirty="0"/>
              <a:t>を求め，表示するプログラムを作る．</a:t>
            </a:r>
          </a:p>
          <a:p>
            <a:pPr marL="0" indent="0">
              <a:buNone/>
            </a:pPr>
            <a:r>
              <a:rPr lang="ja-JP" altLang="en-US" b="1" dirty="0"/>
              <a:t>		例） 金額が１０５０円のとき，</a:t>
            </a:r>
          </a:p>
          <a:p>
            <a:pPr marL="0" indent="0">
              <a:buNone/>
            </a:pPr>
            <a:r>
              <a:rPr lang="ja-JP" altLang="en-US" b="1" dirty="0"/>
              <a:t>     		</a:t>
            </a:r>
            <a:r>
              <a:rPr lang="en-US" altLang="ja-JP" b="1" dirty="0"/>
              <a:t>	</a:t>
            </a:r>
            <a:r>
              <a:rPr lang="ja-JP" altLang="en-US" b="1" dirty="0"/>
              <a:t>千円札： １枚</a:t>
            </a:r>
          </a:p>
          <a:p>
            <a:pPr marL="0" indent="0">
              <a:buNone/>
            </a:pPr>
            <a:r>
              <a:rPr lang="ja-JP" altLang="en-US" b="1" dirty="0"/>
              <a:t>			１円玉： ５０枚</a:t>
            </a:r>
          </a:p>
          <a:p>
            <a:r>
              <a:rPr lang="ja-JP" altLang="en-US" dirty="0"/>
              <a:t>例題では，簡単のため，紙幣は</a:t>
            </a:r>
            <a:r>
              <a:rPr lang="ja-JP" altLang="en-US" b="1" dirty="0"/>
              <a:t>千円札のみ</a:t>
            </a:r>
            <a:r>
              <a:rPr lang="ja-JP" altLang="en-US" dirty="0"/>
              <a:t>，硬貨は</a:t>
            </a:r>
            <a:r>
              <a:rPr lang="ja-JP" altLang="en-US" b="1" dirty="0"/>
              <a:t>１円玉のみ</a:t>
            </a:r>
            <a:r>
              <a:rPr lang="ja-JP" altLang="en-US" dirty="0"/>
              <a:t>（種別は考えない）ことにする</a:t>
            </a:r>
          </a:p>
          <a:p>
            <a:r>
              <a:rPr lang="ja-JP" altLang="en-US" dirty="0"/>
              <a:t>金額，千円札の枚数，１円玉の枚数を扱うために，整数の変数を使う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8ADA854D-406A-45B1-86D3-28088016E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A632981-DFD6-4782-844E-D63F6FA3FFFF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>
            <a:extLst>
              <a:ext uri="{FF2B5EF4-FFF2-40B4-BE49-F238E27FC236}">
                <a16:creationId xmlns:a16="http://schemas.microsoft.com/office/drawing/2014/main" id="{57EA222C-D4B3-4823-8FD1-86E7FA12E1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１０００円札の枚数</a:t>
            </a:r>
          </a:p>
          <a:p>
            <a:pPr marL="457200" lvl="1" indent="0">
              <a:buNone/>
            </a:pPr>
            <a:r>
              <a:rPr lang="ja-JP" altLang="en-US" b="1" dirty="0"/>
              <a:t>金額</a:t>
            </a:r>
            <a:r>
              <a:rPr lang="ja-JP" altLang="en-US" dirty="0"/>
              <a:t>を</a:t>
            </a:r>
            <a:r>
              <a:rPr lang="ja-JP" altLang="en-US" b="1" dirty="0"/>
              <a:t>１０００で割った商</a:t>
            </a:r>
            <a:r>
              <a:rPr lang="ja-JP" altLang="en-US" dirty="0"/>
              <a:t>（小数点以下切り捨て）</a:t>
            </a:r>
          </a:p>
          <a:p>
            <a:endParaRPr lang="ja-JP" altLang="en-US" dirty="0"/>
          </a:p>
          <a:p>
            <a:r>
              <a:rPr lang="ja-JP" altLang="en-US" dirty="0"/>
              <a:t>１円玉の枚数</a:t>
            </a:r>
          </a:p>
          <a:p>
            <a:pPr marL="457200" lvl="1" indent="0">
              <a:buNone/>
            </a:pPr>
            <a:r>
              <a:rPr lang="ja-JP" altLang="en-US" b="1" dirty="0"/>
              <a:t>金額</a:t>
            </a:r>
            <a:r>
              <a:rPr lang="ja-JP" altLang="en-US" dirty="0"/>
              <a:t>を</a:t>
            </a:r>
            <a:r>
              <a:rPr lang="ja-JP" altLang="en-US" b="1" dirty="0"/>
              <a:t>１０００で割った余り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A4476549-A0FD-4C1F-A9A0-809C2B617F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75A62BF-2094-4CBA-9D23-B559A089357C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1666</Words>
  <Application>Microsoft Office PowerPoint</Application>
  <PresentationFormat>画面に合わせる (4:3)</PresentationFormat>
  <Paragraphs>417</Paragraphs>
  <Slides>35</Slides>
  <Notes>31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35</vt:i4>
      </vt:variant>
    </vt:vector>
  </HeadingPairs>
  <TitlesOfParts>
    <vt:vector size="41" baseType="lpstr">
      <vt:lpstr>メイリオ</vt:lpstr>
      <vt:lpstr>游ゴシック</vt:lpstr>
      <vt:lpstr>Arial</vt:lpstr>
      <vt:lpstr>Calibri</vt:lpstr>
      <vt:lpstr>Segoe UI</vt:lpstr>
      <vt:lpstr>Office テーマ</vt:lpstr>
      <vt:lpstr>pe-4. 整数データと浮動小数点数データ</vt:lpstr>
      <vt:lpstr>内容</vt:lpstr>
      <vt:lpstr>目標</vt:lpstr>
      <vt:lpstr>オンライン開発環境 Online GDB</vt:lpstr>
      <vt:lpstr>Online GDB で Pascal を動かす手順</vt:lpstr>
      <vt:lpstr>PowerPoint プレゼンテーション</vt:lpstr>
      <vt:lpstr>PowerPoint プレゼンテーション</vt:lpstr>
      <vt:lpstr>例題１．単純な金種計算</vt:lpstr>
      <vt:lpstr>PowerPoint プレゼンテーション</vt:lpstr>
      <vt:lpstr>PowerPoint プレゼンテーション</vt:lpstr>
      <vt:lpstr>単純な金種計算</vt:lpstr>
      <vt:lpstr>プログラム実行順</vt:lpstr>
      <vt:lpstr>プログラムとデータ</vt:lpstr>
      <vt:lpstr>整数と浮動小数点数</vt:lpstr>
      <vt:lpstr>整数と浮動小数点数</vt:lpstr>
      <vt:lpstr>変数</vt:lpstr>
      <vt:lpstr>整数データの算術演算子</vt:lpstr>
      <vt:lpstr>例題２．硬貨の金種計算</vt:lpstr>
      <vt:lpstr>PowerPoint プレゼンテーション</vt:lpstr>
      <vt:lpstr>硬貨の金種計算</vt:lpstr>
      <vt:lpstr>硬貨の金種計算</vt:lpstr>
      <vt:lpstr>例題３．うるう年の判定</vt:lpstr>
      <vt:lpstr>グレゴリオ暦でのうるう年</vt:lpstr>
      <vt:lpstr>PowerPoint プレゼンテーション</vt:lpstr>
      <vt:lpstr>うるう年の判定</vt:lpstr>
      <vt:lpstr>うるう年の判定式</vt:lpstr>
      <vt:lpstr>例題４．複利計算</vt:lpstr>
      <vt:lpstr>PowerPoint プレゼンテーション</vt:lpstr>
      <vt:lpstr>硬貨の金種計算</vt:lpstr>
      <vt:lpstr>複利の計算</vt:lpstr>
      <vt:lpstr>整数に関する関数</vt:lpstr>
      <vt:lpstr>trunc の意味</vt:lpstr>
      <vt:lpstr>演習１．trunc</vt:lpstr>
      <vt:lpstr>演習２．金種計算</vt:lpstr>
      <vt:lpstr>演習３．時間の換算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me</cp:lastModifiedBy>
  <cp:revision>49</cp:revision>
  <dcterms:created xsi:type="dcterms:W3CDTF">2019-11-02T00:06:04Z</dcterms:created>
  <dcterms:modified xsi:type="dcterms:W3CDTF">2023-01-19T03:13:22Z</dcterms:modified>
</cp:coreProperties>
</file>