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833" r:id="rId2"/>
    <p:sldId id="439" r:id="rId3"/>
    <p:sldId id="1051" r:id="rId4"/>
    <p:sldId id="1052" r:id="rId5"/>
    <p:sldId id="1053" r:id="rId6"/>
    <p:sldId id="1054" r:id="rId7"/>
    <p:sldId id="278" r:id="rId8"/>
    <p:sldId id="304" r:id="rId9"/>
    <p:sldId id="433" r:id="rId10"/>
    <p:sldId id="450" r:id="rId11"/>
    <p:sldId id="443" r:id="rId12"/>
    <p:sldId id="340" r:id="rId13"/>
    <p:sldId id="341" r:id="rId14"/>
    <p:sldId id="332" r:id="rId15"/>
    <p:sldId id="333" r:id="rId16"/>
    <p:sldId id="1047" r:id="rId17"/>
    <p:sldId id="406" r:id="rId18"/>
    <p:sldId id="437" r:id="rId19"/>
    <p:sldId id="438" r:id="rId20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35997A6-7299-44A0-BCEB-81666F0C1C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D73C0D6-E14E-411A-93A8-196AF4F9CAA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3F5C1AA8-5B9C-4222-8966-D73EC18ED3D3}" type="datetimeFigureOut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677CF6BA-F568-48B3-A22A-468F5E75279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BD8E80CA-789E-4C2B-9096-93C8C4BDD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46FA40-7216-4C37-BCBC-D5D9B8DF9FF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F0AED8-9BAC-4F32-A159-079B383D12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72D5DEBB-5DC3-415A-83CA-2B9E43D9655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85E16970-C049-47B6-B5FC-46099EC2CB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2848F63-AD88-414C-8901-C57E442F9316}" type="slidenum">
              <a:rPr kumimoji="0" lang="en-US" altLang="ja-JP">
                <a:latin typeface="游ゴシック" panose="020B0400000000000000" pitchFamily="50" charset="-128"/>
              </a:rPr>
              <a:pPr/>
              <a:t>14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0D584FFF-15C4-46CE-B44D-4E0A5E5D3E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5A17FED3-BAE1-46D7-A312-D38677003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1B17760F-4687-421A-B65B-901FD811F6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38F3B71-E09A-49F4-B8C3-FC09C5018532}" type="slidenum">
              <a:rPr kumimoji="0" lang="en-US" altLang="ja-JP">
                <a:latin typeface="游ゴシック" panose="020B0400000000000000" pitchFamily="50" charset="-128"/>
              </a:rPr>
              <a:pPr/>
              <a:t>15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24D41411-115A-4F85-9A36-24AFE4AFC5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52B69A87-7900-497E-9780-D9A444C918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68A537AD-09F0-44F3-84BC-1F007B2DB8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1175ACF-98EB-451D-BE7D-C526727415CB}" type="slidenum">
              <a:rPr kumimoji="0" lang="en-US" altLang="ja-JP">
                <a:latin typeface="游ゴシック" panose="020B0400000000000000" pitchFamily="50" charset="-128"/>
              </a:rPr>
              <a:pPr/>
              <a:t>17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75C43616-B0E7-48B9-8EE1-99AC0AE9FC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B41AE0F8-AC28-4F44-B9CC-09B748846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5F0861F0-8AE8-45C4-B530-182838DF7E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27955BA-A953-4CCD-9E6B-D5E4EAA63EDE}" type="slidenum">
              <a:rPr kumimoji="0" lang="en-US" altLang="ja-JP">
                <a:latin typeface="游ゴシック" panose="020B0400000000000000" pitchFamily="50" charset="-128"/>
              </a:rPr>
              <a:pPr/>
              <a:t>18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5E2419F4-ECE3-4EEF-BD6A-44F4462C22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D145A95E-C7D5-48C3-8C57-936CE6C29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1C5330F7-A66B-4322-9497-A19A8B121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30E63C9-A7F9-4451-B606-BC4001F3674E}" type="slidenum">
              <a:rPr kumimoji="0" lang="en-US" altLang="ja-JP">
                <a:latin typeface="游ゴシック" panose="020B0400000000000000" pitchFamily="50" charset="-128"/>
              </a:rPr>
              <a:pPr/>
              <a:t>19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53E5D751-8B3E-4B7F-B6A3-D46461E2B9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6FCD4C6C-67BA-4055-B997-2EA3FE8DCB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35A6D8B-4A13-419F-B3F7-1DBD9B91AB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49D1EF5-9A3A-492B-A3DD-45440D447E3A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9CC30EC-33C4-4704-BC5B-284C6A29F3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C7FF749F-4F73-4CAD-A977-015DD22129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58502DC8-665C-471C-A572-D99C6F2B77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94C818E-057A-476B-B7BC-79124FCB2999}" type="slidenum">
              <a:rPr kumimoji="0" lang="en-US" altLang="ja-JP">
                <a:latin typeface="游ゴシック" panose="020B0400000000000000" pitchFamily="50" charset="-128"/>
              </a:rPr>
              <a:pPr/>
              <a:t>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08E3498-C339-4DDC-B177-34C86F4D09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A81A239-E97E-4305-9AF3-70D146524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F2D823E-6A05-4B4C-B182-BAFDB1C15A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FEA50AB-5C83-477E-921F-B96B2B6A3F03}" type="slidenum">
              <a:rPr kumimoji="0" lang="en-US" altLang="ja-JP">
                <a:latin typeface="游ゴシック" panose="020B0400000000000000" pitchFamily="50" charset="-128"/>
              </a:rPr>
              <a:pPr/>
              <a:t>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AED0E4C-4772-44F6-9389-BEFDBF2B8E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06211B2-EFB1-404C-B2AD-2E0B1D2C3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EF67AE6-1172-4C3B-8280-135E60EC77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049E6A3-7442-45F8-A5CE-2AF2E4190A48}" type="slidenum">
              <a:rPr kumimoji="0" lang="en-US" altLang="ja-JP">
                <a:latin typeface="游ゴシック" panose="020B0400000000000000" pitchFamily="50" charset="-128"/>
              </a:rPr>
              <a:pPr/>
              <a:t>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936718B-B184-4BBD-9CCB-3D7178232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B01266B-D0B2-49AF-8B61-A844B4E92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7F544575-D82F-48A1-848D-279CA82F3E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C51A9D3-429D-4FAA-8C5C-64EAA7D48359}" type="slidenum">
              <a:rPr kumimoji="0" lang="en-US" altLang="ja-JP">
                <a:latin typeface="游ゴシック" panose="020B0400000000000000" pitchFamily="50" charset="-128"/>
              </a:rPr>
              <a:pPr/>
              <a:t>10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10A9D4F6-235E-4FD3-BF7F-16ED7B385D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16472AF-562B-4622-88B8-9E580AEB15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9E12729C-6FC6-48F4-88AD-88991F35EF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5C397D8-F324-4688-8CF4-5A45CADE4FE8}" type="slidenum">
              <a:rPr kumimoji="0" lang="en-US" altLang="ja-JP">
                <a:latin typeface="游ゴシック" panose="020B0400000000000000" pitchFamily="50" charset="-128"/>
              </a:rPr>
              <a:pPr/>
              <a:t>11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0E4841A-F43A-4054-A072-C59F9F662C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1F3DC12-4066-41F2-A1DD-E16257D4DF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39ED659E-A4DB-4987-A844-1A0621B020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768ACB7-2E18-4580-86A8-B7EE4B4938FC}" type="slidenum">
              <a:rPr kumimoji="0" lang="en-US" altLang="ja-JP">
                <a:latin typeface="游ゴシック" panose="020B0400000000000000" pitchFamily="50" charset="-128"/>
              </a:rPr>
              <a:pPr/>
              <a:t>12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3D42252C-D602-41EC-A990-D04AA80BF9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411C90BA-E5B5-49B4-B038-50DE7C3AB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C3443EF4-8500-446F-BD1F-0483417A0B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401AC8-6124-4BA1-B537-0C9C180FB4A3}" type="slidenum">
              <a:rPr kumimoji="0" lang="en-US" altLang="ja-JP">
                <a:latin typeface="游ゴシック" panose="020B0400000000000000" pitchFamily="50" charset="-128"/>
              </a:rPr>
              <a:pPr/>
              <a:t>13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A6040BA5-5233-4E42-88F1-68A0714E66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90EB2A9C-4672-47DE-A96A-897928DF1D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9C3E9-4EAD-412D-A529-B4B63FAF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A8A9D-CFD5-4FB5-AF20-0A7E85488E1C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81467-015C-46C7-93C0-D8F9B9C26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E868E-EE31-4D7D-90CA-61751C19D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68AE988B-DE38-404B-B8FF-6784EE2B01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010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2B379-3DC9-4A31-B26A-C7E93D63B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442E4-B450-48D7-91C1-FFB698171BB0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9BF8A-3C82-40EC-8D57-0C44FB63D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DD53B-0D98-46BF-9B43-6211DA7E7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567B79A4-6BBA-41B3-B99B-246CF4C5567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337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C25E607-4F4E-43AA-9FB4-A9E8D5420AF6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92E8D97-524F-417C-A0A8-35045427F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5F90-3AD8-421C-AF92-0B67568C0BB7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5ED647-CEDC-4CA2-915D-C3EF19DB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3F9952E-4FD0-4719-921B-85795D9AA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E4E253FD-16E4-4BBC-A1E4-4DE190BDD1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98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42EB6F-AABF-44F9-A4B6-4FD1BF723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90A9-1034-4E77-93FC-32CFC538A17E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00D46-2DFA-4F72-8E53-FAB56A795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1FD8A-DEE9-4339-9B69-C75B620D6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F9C6B1B8-A02E-42BC-B1C5-37B6F511A19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833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58EAC4E-FF3F-4741-9F0C-7A522C14A6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CD18E79-7E28-4ADB-AC2C-3C98287C53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8FA0A-838A-471A-8024-54952DE50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719FA5-4D9C-4682-9099-412EE9226469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F99C6-7333-4B6E-A371-27D5A2656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CB7A6-C161-4B04-988E-9172130074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AEA7A393-7895-4148-9990-004CED434735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EB642706-41A1-4B82-AC9F-DB3DBCAF96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pascal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>
            <a:noAutofit/>
          </a:bodyPr>
          <a:lstStyle/>
          <a:p>
            <a:r>
              <a:rPr lang="en-US" altLang="ja-JP"/>
              <a:t>pe-1. Pascal </a:t>
            </a:r>
            <a:r>
              <a:rPr lang="ja-JP" altLang="en-US"/>
              <a:t>を使ってみる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796E35A6-AFBC-456F-A7F4-D382AAA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A1EBC3DA-BF44-4C1E-A79A-E70DFD791DFD}"/>
              </a:ext>
            </a:extLst>
          </p:cNvPr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Arial" panose="020B0604020202020204" pitchFamily="34" charset="0"/>
              </a:rPr>
              <a:t>（</a:t>
            </a:r>
            <a:r>
              <a:rPr lang="en-US" altLang="ja-JP" sz="2800" dirty="0">
                <a:latin typeface="Arial" panose="020B0604020202020204" pitchFamily="34" charset="0"/>
              </a:rPr>
              <a:t>Pascal </a:t>
            </a:r>
            <a:r>
              <a:rPr lang="ja-JP" altLang="en-US" sz="2800" dirty="0">
                <a:latin typeface="Arial" panose="020B0604020202020204" pitchFamily="34" charset="0"/>
              </a:rPr>
              <a:t>プログラミング入門）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en-US" altLang="ja-JP" sz="2800" smtClean="0">
                <a:latin typeface="Arial" panose="020B0604020202020204" pitchFamily="34" charset="0"/>
              </a:rPr>
              <a:t>URL:</a:t>
            </a:r>
            <a:r>
              <a:rPr lang="en-US" altLang="ja-JP" sz="2800" dirty="0" smtClean="0">
                <a:latin typeface="Arial" panose="020B0604020202020204" pitchFamily="34" charset="0"/>
              </a:rPr>
              <a:t> </a:t>
            </a:r>
            <a:r>
              <a:rPr lang="en-US" altLang="ja-JP" sz="2800" smtClean="0">
                <a:latin typeface="Arial" panose="020B0604020202020204" pitchFamily="34" charset="0"/>
                <a:hlinkClick r:id="rId5"/>
              </a:rPr>
              <a:t>https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://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www.kkaneko.jp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/pro/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pascal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index.html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</a:rPr>
              <a:t>金子邦彦</a:t>
            </a:r>
          </a:p>
        </p:txBody>
      </p:sp>
    </p:spTree>
    <p:extLst>
      <p:ext uri="{BB962C8B-B14F-4D97-AF65-F5344CB8AC3E}">
        <p14:creationId xmlns:p14="http://schemas.microsoft.com/office/powerpoint/2010/main" val="801571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EDD01EA-15F2-4C56-8442-1BA94D8AA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プログラムの機能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A83F95B-C7FC-46C2-B6FE-018C34DDFD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プログラムでは，計算等の実行手順を記述</a:t>
            </a:r>
          </a:p>
          <a:p>
            <a:r>
              <a:rPr lang="ja-JP" altLang="en-US" dirty="0"/>
              <a:t>計算の繰り返し</a:t>
            </a:r>
          </a:p>
          <a:p>
            <a:pPr marL="457200" lvl="1" indent="0">
              <a:buNone/>
            </a:pPr>
            <a:r>
              <a:rPr lang="ja-JP" altLang="en-US" dirty="0"/>
              <a:t>計算は自動で</a:t>
            </a:r>
            <a:r>
              <a:rPr lang="ja-JP" altLang="en-US" b="1" dirty="0"/>
              <a:t>繰り返し</a:t>
            </a:r>
          </a:p>
          <a:p>
            <a:r>
              <a:rPr lang="ja-JP" altLang="en-US" dirty="0"/>
              <a:t>キーボードからの読み込み</a:t>
            </a:r>
          </a:p>
          <a:p>
            <a:r>
              <a:rPr lang="ja-JP" altLang="en-US" dirty="0"/>
              <a:t>画面への表示</a:t>
            </a:r>
          </a:p>
          <a:p>
            <a:pPr marL="0" indent="0">
              <a:buNone/>
            </a:pPr>
            <a:r>
              <a:rPr lang="ja-JP" altLang="en-US" dirty="0"/>
              <a:t>など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9314189-3A85-4504-9287-144947DFE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5B84910-AEA9-4462-A442-C1DA0127B82C}" type="slidenum">
              <a:rPr lang="ja-JP" altLang="en-US" smtClean="0">
                <a:latin typeface="Arial" panose="020B0604020202020204" pitchFamily="34" charset="0"/>
              </a:rPr>
              <a:pPr/>
              <a:t>10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4A4E1CC-63DB-4B32-9649-3C95D20CF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例題１のプログラムの機能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65BBE45-BC8B-49A1-A191-25A3B0BAC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１</a:t>
            </a:r>
            <a:r>
              <a:rPr lang="ja-JP" altLang="en-US" sz="2400" dirty="0"/>
              <a:t>．</a:t>
            </a:r>
            <a:r>
              <a:rPr lang="ja-JP" altLang="en-US" sz="2400" b="1" dirty="0"/>
              <a:t>キーボードからのデータの読み込み</a:t>
            </a:r>
          </a:p>
          <a:p>
            <a:pPr marL="0" indent="0">
              <a:buNone/>
            </a:pPr>
            <a:r>
              <a:rPr lang="ja-JP" altLang="en-US" sz="2400" dirty="0"/>
              <a:t>	次の２つの値を読み込む</a:t>
            </a:r>
          </a:p>
          <a:p>
            <a:pPr marL="0" indent="0">
              <a:buNone/>
            </a:pPr>
            <a:r>
              <a:rPr lang="ja-JP" altLang="en-US" sz="2400" dirty="0"/>
              <a:t>	</a:t>
            </a:r>
            <a:r>
              <a:rPr lang="en-US" altLang="ja-JP" sz="2400" dirty="0" err="1"/>
              <a:t>start_x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step_x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２．</a:t>
            </a:r>
            <a:r>
              <a:rPr lang="ja-JP" altLang="en-US" sz="2400" b="1" dirty="0"/>
              <a:t>計算の繰り返し</a:t>
            </a:r>
          </a:p>
          <a:p>
            <a:pPr marL="0" indent="0">
              <a:buNone/>
            </a:pPr>
            <a:r>
              <a:rPr lang="ja-JP" altLang="en-US" sz="2400" dirty="0"/>
              <a:t>	</a:t>
            </a:r>
            <a:r>
              <a:rPr lang="en-US" altLang="ja-JP" sz="2400" dirty="0"/>
              <a:t>sin( x ) </a:t>
            </a:r>
            <a:r>
              <a:rPr lang="ja-JP" altLang="en-US" sz="2400" dirty="0"/>
              <a:t>の計算を２０回繰り返す</a:t>
            </a:r>
          </a:p>
          <a:p>
            <a:pPr marL="0" indent="0">
              <a:buNone/>
            </a:pPr>
            <a:r>
              <a:rPr lang="ja-JP" altLang="en-US" sz="2400" dirty="0"/>
              <a:t>	  </a:t>
            </a:r>
            <a:r>
              <a:rPr lang="en-US" altLang="ja-JP" sz="2400" dirty="0"/>
              <a:t>x = 	</a:t>
            </a:r>
            <a:r>
              <a:rPr lang="en-US" altLang="ja-JP" sz="2400" dirty="0" err="1"/>
              <a:t>start_x</a:t>
            </a:r>
            <a:r>
              <a:rPr lang="en-US" altLang="ja-JP" sz="2400" dirty="0"/>
              <a:t> + </a:t>
            </a:r>
            <a:r>
              <a:rPr lang="en-US" altLang="ja-JP" sz="2400" dirty="0" err="1"/>
              <a:t>step_x</a:t>
            </a:r>
            <a:r>
              <a:rPr lang="en-US" altLang="ja-JP" sz="2400" dirty="0"/>
              <a:t>, </a:t>
            </a:r>
          </a:p>
          <a:p>
            <a:pPr marL="0" indent="0">
              <a:buNone/>
            </a:pPr>
            <a:r>
              <a:rPr lang="en-US" altLang="ja-JP" sz="2400" dirty="0"/>
              <a:t>		</a:t>
            </a:r>
            <a:r>
              <a:rPr lang="en-US" altLang="ja-JP" sz="2400" dirty="0" err="1"/>
              <a:t>start_x</a:t>
            </a:r>
            <a:r>
              <a:rPr lang="en-US" altLang="ja-JP" sz="2400" dirty="0"/>
              <a:t> + 2 ×</a:t>
            </a:r>
            <a:r>
              <a:rPr lang="en-US" altLang="ja-JP" sz="2400" dirty="0" err="1"/>
              <a:t>step_x</a:t>
            </a:r>
            <a:r>
              <a:rPr lang="en-US" altLang="ja-JP" sz="2400" dirty="0"/>
              <a:t>, </a:t>
            </a:r>
          </a:p>
          <a:p>
            <a:pPr marL="0" indent="0">
              <a:buNone/>
            </a:pPr>
            <a:r>
              <a:rPr lang="en-US" altLang="ja-JP" sz="2400" dirty="0"/>
              <a:t>		...</a:t>
            </a:r>
          </a:p>
          <a:p>
            <a:pPr marL="0" indent="0">
              <a:buNone/>
            </a:pPr>
            <a:r>
              <a:rPr lang="en-US" altLang="ja-JP" sz="2400" dirty="0"/>
              <a:t>		</a:t>
            </a:r>
            <a:r>
              <a:rPr lang="en-US" altLang="ja-JP" sz="2400" dirty="0" err="1"/>
              <a:t>start_x</a:t>
            </a:r>
            <a:r>
              <a:rPr lang="en-US" altLang="ja-JP" sz="2400" dirty="0"/>
              <a:t> + 20 × </a:t>
            </a:r>
            <a:r>
              <a:rPr lang="en-US" altLang="ja-JP" sz="2400" dirty="0" err="1"/>
              <a:t>step_x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３．</a:t>
            </a:r>
            <a:r>
              <a:rPr lang="ja-JP" altLang="en-US" sz="2400" b="1" dirty="0"/>
              <a:t>画面へのデータの書き出し</a:t>
            </a:r>
          </a:p>
          <a:p>
            <a:pPr marL="0" indent="0">
              <a:buNone/>
            </a:pPr>
            <a:r>
              <a:rPr lang="ja-JP" altLang="en-US" sz="2400" dirty="0"/>
              <a:t>	計算した </a:t>
            </a:r>
            <a:r>
              <a:rPr lang="en-US" altLang="ja-JP" sz="2400" dirty="0"/>
              <a:t>sin( x ) </a:t>
            </a:r>
            <a:r>
              <a:rPr lang="ja-JP" altLang="en-US" sz="2400" dirty="0"/>
              <a:t>の値を書き出す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50F2DB5-406C-42CA-A33D-33FC92132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A7D2F64-DE2E-4892-9A16-A03CB9BDF1EA}" type="slidenum">
              <a:rPr lang="ja-JP" altLang="en-US" smtClean="0">
                <a:latin typeface="Arial" panose="020B0604020202020204" pitchFamily="34" charset="0"/>
              </a:rPr>
              <a:pPr/>
              <a:t>11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4581" name="AutoShape 4">
            <a:extLst>
              <a:ext uri="{FF2B5EF4-FFF2-40B4-BE49-F238E27FC236}">
                <a16:creationId xmlns:a16="http://schemas.microsoft.com/office/drawing/2014/main" id="{433BF49B-10FB-491A-A254-24D77A8C482C}"/>
              </a:ext>
            </a:extLst>
          </p:cNvPr>
          <p:cNvSpPr>
            <a:spLocks/>
          </p:cNvSpPr>
          <p:nvPr/>
        </p:nvSpPr>
        <p:spPr bwMode="auto">
          <a:xfrm>
            <a:off x="5572163" y="3460751"/>
            <a:ext cx="287337" cy="1871662"/>
          </a:xfrm>
          <a:prstGeom prst="rightBrace">
            <a:avLst>
              <a:gd name="adj1" fmla="val 5428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6AF5B9F3-3023-49FC-8ED6-66607D4FD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139" y="4266942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dirty="0"/>
              <a:t>２０回分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D486459-E935-4C87-8928-1BD7CEBC7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627" y="947594"/>
            <a:ext cx="6939122" cy="5821190"/>
          </a:xfrm>
          <a:prstGeom prst="rect">
            <a:avLst/>
          </a:prstGeom>
        </p:spPr>
      </p:pic>
      <p:sp>
        <p:nvSpPr>
          <p:cNvPr id="79875" name="Rectangle 2">
            <a:extLst>
              <a:ext uri="{FF2B5EF4-FFF2-40B4-BE49-F238E27FC236}">
                <a16:creationId xmlns:a16="http://schemas.microsoft.com/office/drawing/2014/main" id="{14B00540-B1F3-4D36-AD0E-C27ECF93C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</a:t>
            </a:r>
            <a:r>
              <a:rPr lang="en-US" altLang="ja-JP"/>
              <a:t>(1/4)</a:t>
            </a:r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1E85563-97DE-439C-8B28-159C03A0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A81B87F-DF92-4133-8BE5-80850C07E6D3}" type="slidenum">
              <a:rPr lang="ja-JP" altLang="en-US" smtClean="0">
                <a:latin typeface="Arial" panose="020B0604020202020204" pitchFamily="34" charset="0"/>
              </a:rPr>
              <a:pPr/>
              <a:t>12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9878" name="Rectangle 4">
            <a:extLst>
              <a:ext uri="{FF2B5EF4-FFF2-40B4-BE49-F238E27FC236}">
                <a16:creationId xmlns:a16="http://schemas.microsoft.com/office/drawing/2014/main" id="{33947ED5-BCB4-4989-8498-8693B0EBF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843" y="824096"/>
            <a:ext cx="1368426" cy="62193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9879" name="Text Box 5" descr="25%">
            <a:extLst>
              <a:ext uri="{FF2B5EF4-FFF2-40B4-BE49-F238E27FC236}">
                <a16:creationId xmlns:a16="http://schemas.microsoft.com/office/drawing/2014/main" id="{5F283032-DA0E-4AB2-9C1A-DA5948941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941888"/>
            <a:ext cx="3978275" cy="11049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 dirty="0"/>
              <a:t>「</a:t>
            </a:r>
            <a:r>
              <a:rPr kumimoji="0" lang="en-US" altLang="ja-JP" sz="3200" b="1" dirty="0"/>
              <a:t>Run</a:t>
            </a:r>
            <a:r>
              <a:rPr kumimoji="0" lang="ja-JP" altLang="en-US" sz="3200" dirty="0"/>
              <a:t>」をクリック</a:t>
            </a:r>
          </a:p>
        </p:txBody>
      </p:sp>
      <p:sp>
        <p:nvSpPr>
          <p:cNvPr id="79880" name="Line 6">
            <a:extLst>
              <a:ext uri="{FF2B5EF4-FFF2-40B4-BE49-F238E27FC236}">
                <a16:creationId xmlns:a16="http://schemas.microsoft.com/office/drawing/2014/main" id="{9EF7E63C-6E66-4B50-9108-D75AA97082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89052" y="1446027"/>
            <a:ext cx="84297" cy="349586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1C339BC1-54AE-41D0-BF64-6703B5CE2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999" y="836613"/>
            <a:ext cx="6460033" cy="5901832"/>
          </a:xfrm>
          <a:prstGeom prst="rect">
            <a:avLst/>
          </a:prstGeom>
        </p:spPr>
      </p:pic>
      <p:sp>
        <p:nvSpPr>
          <p:cNvPr id="81923" name="Rectangle 2">
            <a:extLst>
              <a:ext uri="{FF2B5EF4-FFF2-40B4-BE49-F238E27FC236}">
                <a16:creationId xmlns:a16="http://schemas.microsoft.com/office/drawing/2014/main" id="{D679EBEF-4B3A-4139-BF90-87027AAA32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</a:t>
            </a:r>
            <a:r>
              <a:rPr lang="en-US" altLang="ja-JP"/>
              <a:t>(2/4)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DE4670D-895B-4D91-84DD-E09548E7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0A85F02-9831-4894-B4B7-6539F11B2405}" type="slidenum">
              <a:rPr lang="ja-JP" altLang="en-US" smtClean="0">
                <a:latin typeface="Arial" panose="020B0604020202020204" pitchFamily="34" charset="0"/>
              </a:rPr>
              <a:pPr/>
              <a:t>13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1926" name="Rectangle 4">
            <a:extLst>
              <a:ext uri="{FF2B5EF4-FFF2-40B4-BE49-F238E27FC236}">
                <a16:creationId xmlns:a16="http://schemas.microsoft.com/office/drawing/2014/main" id="{25C3583A-EDFB-42EB-B351-12315D87BC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999" y="5156791"/>
            <a:ext cx="6460033" cy="1653362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1927" name="Text Box 5" descr="20%">
            <a:extLst>
              <a:ext uri="{FF2B5EF4-FFF2-40B4-BE49-F238E27FC236}">
                <a16:creationId xmlns:a16="http://schemas.microsoft.com/office/drawing/2014/main" id="{03AF371F-8CB3-4CA8-9267-117C024F7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715" y="4429162"/>
            <a:ext cx="3276600" cy="523875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実行画面が現れる</a:t>
            </a:r>
          </a:p>
        </p:txBody>
      </p:sp>
      <p:sp>
        <p:nvSpPr>
          <p:cNvPr id="81928" name="Line 6">
            <a:extLst>
              <a:ext uri="{FF2B5EF4-FFF2-40B4-BE49-F238E27FC236}">
                <a16:creationId xmlns:a16="http://schemas.microsoft.com/office/drawing/2014/main" id="{834D9821-6023-4A19-A8E7-DF3FE66A0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81275" y="1662113"/>
            <a:ext cx="261938" cy="471487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1929" name="Line 10">
            <a:extLst>
              <a:ext uri="{FF2B5EF4-FFF2-40B4-BE49-F238E27FC236}">
                <a16:creationId xmlns:a16="http://schemas.microsoft.com/office/drawing/2014/main" id="{919DE1B5-BDA9-4406-A899-EFDF141234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67400" y="5876925"/>
            <a:ext cx="217488" cy="287338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DF2C7CC-A4A8-4261-933C-48497291C7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326" y="771440"/>
            <a:ext cx="6043329" cy="5985720"/>
          </a:xfrm>
          <a:prstGeom prst="rect">
            <a:avLst/>
          </a:prstGeom>
        </p:spPr>
      </p:pic>
      <p:sp>
        <p:nvSpPr>
          <p:cNvPr id="83971" name="Rectangle 2">
            <a:extLst>
              <a:ext uri="{FF2B5EF4-FFF2-40B4-BE49-F238E27FC236}">
                <a16:creationId xmlns:a16="http://schemas.microsoft.com/office/drawing/2014/main" id="{495FAD3C-AC30-478F-861F-4397BB10C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</a:t>
            </a:r>
            <a:r>
              <a:rPr lang="en-US" altLang="ja-JP"/>
              <a:t>(3/4)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9D236B2-2754-4275-B759-381C1C867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09BF068-94FC-4600-90AB-7CD3BBFC0B66}" type="slidenum">
              <a:rPr lang="ja-JP" altLang="en-US" smtClean="0">
                <a:latin typeface="Arial" panose="020B0604020202020204" pitchFamily="34" charset="0"/>
              </a:rPr>
              <a:pPr/>
              <a:t>14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3974" name="Rectangle 4">
            <a:extLst>
              <a:ext uri="{FF2B5EF4-FFF2-40B4-BE49-F238E27FC236}">
                <a16:creationId xmlns:a16="http://schemas.microsoft.com/office/drawing/2014/main" id="{06196A35-EFB9-4941-A8F6-4BA3AE400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209" y="6086560"/>
            <a:ext cx="1296988" cy="480964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3975" name="Text Box 5" descr="25%">
            <a:extLst>
              <a:ext uri="{FF2B5EF4-FFF2-40B4-BE49-F238E27FC236}">
                <a16:creationId xmlns:a16="http://schemas.microsoft.com/office/drawing/2014/main" id="{ECEC6D7C-EEF7-42B3-A126-B47A3C0A4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2495" y="2682949"/>
            <a:ext cx="4038600" cy="141128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/>
              <a:t>数値を入れる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/>
              <a:t>（プログラムに数値データを与える）</a:t>
            </a:r>
          </a:p>
        </p:txBody>
      </p:sp>
      <p:sp>
        <p:nvSpPr>
          <p:cNvPr id="83976" name="Line 6">
            <a:extLst>
              <a:ext uri="{FF2B5EF4-FFF2-40B4-BE49-F238E27FC236}">
                <a16:creationId xmlns:a16="http://schemas.microsoft.com/office/drawing/2014/main" id="{50EE02BB-DC47-4B74-BAB4-7B67176C3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2496" y="4094237"/>
            <a:ext cx="1296988" cy="1978799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B2A943D-A0E0-4E39-82F8-2EDDC0191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761" y="706582"/>
            <a:ext cx="3846085" cy="6027123"/>
          </a:xfrm>
          <a:prstGeom prst="rect">
            <a:avLst/>
          </a:prstGeom>
        </p:spPr>
      </p:pic>
      <p:sp>
        <p:nvSpPr>
          <p:cNvPr id="86019" name="Rectangle 2">
            <a:extLst>
              <a:ext uri="{FF2B5EF4-FFF2-40B4-BE49-F238E27FC236}">
                <a16:creationId xmlns:a16="http://schemas.microsoft.com/office/drawing/2014/main" id="{6AB52454-1099-4433-BB88-7A3B8A538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</a:t>
            </a:r>
            <a:r>
              <a:rPr lang="en-US" altLang="ja-JP"/>
              <a:t>(4/4)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484EDA5-F1A4-4D05-8A97-D9E20BD97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A267F3A-06B3-4B22-B3F4-627602A7F43D}" type="slidenum">
              <a:rPr lang="ja-JP" altLang="en-US" smtClean="0">
                <a:latin typeface="Arial" panose="020B0604020202020204" pitchFamily="34" charset="0"/>
              </a:rPr>
              <a:pPr/>
              <a:t>15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6022" name="Rectangle 4">
            <a:extLst>
              <a:ext uri="{FF2B5EF4-FFF2-40B4-BE49-F238E27FC236}">
                <a16:creationId xmlns:a16="http://schemas.microsoft.com/office/drawing/2014/main" id="{9F473429-B5DC-4DE5-962B-7F859B6E7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099" y="4040372"/>
            <a:ext cx="2062716" cy="268110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6023" name="Text Box 5" descr="25%">
            <a:extLst>
              <a:ext uri="{FF2B5EF4-FFF2-40B4-BE49-F238E27FC236}">
                <a16:creationId xmlns:a16="http://schemas.microsoft.com/office/drawing/2014/main" id="{FE6392AD-4AA7-4108-9056-65DDE65BC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619" y="1769287"/>
            <a:ext cx="4904673" cy="157003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 dirty="0"/>
              <a:t>さらに数値を入れると，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 dirty="0"/>
              <a:t>計算結果が表示される</a:t>
            </a:r>
          </a:p>
        </p:txBody>
      </p:sp>
      <p:sp>
        <p:nvSpPr>
          <p:cNvPr id="86024" name="Line 6">
            <a:extLst>
              <a:ext uri="{FF2B5EF4-FFF2-40B4-BE49-F238E27FC236}">
                <a16:creationId xmlns:a16="http://schemas.microsoft.com/office/drawing/2014/main" id="{B2B9635E-86CE-4B1C-9BCB-34215D29F3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51815" y="3339325"/>
            <a:ext cx="1153632" cy="129414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242156-4D50-4BE3-96D2-8B0795795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実行の終了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721FF3-EC14-4520-8189-BD95DC18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67B79A4-6BBA-41B3-B99B-246CF4C55674}" type="slidenum">
              <a:rPr lang="ja-JP" altLang="en-US" smtClean="0"/>
              <a:pPr/>
              <a:t>16</a:t>
            </a:fld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70847CA-4A06-449A-84F1-F1D58D199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196" y="823545"/>
            <a:ext cx="5838306" cy="5858256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942BD307-9316-40F6-A115-D282A969B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6043" y="697096"/>
            <a:ext cx="1368426" cy="62193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" name="Text Box 5" descr="25%">
            <a:extLst>
              <a:ext uri="{FF2B5EF4-FFF2-40B4-BE49-F238E27FC236}">
                <a16:creationId xmlns:a16="http://schemas.microsoft.com/office/drawing/2014/main" id="{D33DC9B6-72D4-4120-9C3D-43FE685E2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1338" y="2832100"/>
            <a:ext cx="3978275" cy="11049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200" dirty="0"/>
              <a:t>「</a:t>
            </a:r>
            <a:r>
              <a:rPr kumimoji="0" lang="en-US" altLang="ja-JP" sz="3200" b="1" dirty="0"/>
              <a:t>Stop</a:t>
            </a:r>
            <a:r>
              <a:rPr kumimoji="0" lang="ja-JP" altLang="en-US" sz="3200" dirty="0"/>
              <a:t>」をクリック</a:t>
            </a:r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9770FDCB-1A89-4CF6-90F3-0566583476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8251" y="1319027"/>
            <a:ext cx="157248" cy="151307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494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B5D85CD-0B6D-451D-9B9B-0E9B968FF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演習１</a:t>
            </a:r>
            <a:endParaRPr lang="ja-JP" altLang="en-US" dirty="0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5C3AF310-0043-412C-8CA1-996BA31A2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例題１ のプログラムを実行して，</a:t>
            </a:r>
            <a:r>
              <a:rPr lang="en-US" altLang="ja-JP" b="1" dirty="0"/>
              <a:t>sin(0.4) </a:t>
            </a:r>
            <a:r>
              <a:rPr lang="ja-JP" altLang="en-US" b="1" dirty="0"/>
              <a:t>の値を確認しなさい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そのために </a:t>
            </a:r>
            <a:r>
              <a:rPr lang="en-US" altLang="ja-JP" b="1" dirty="0" err="1"/>
              <a:t>start_x</a:t>
            </a:r>
            <a:r>
              <a:rPr lang="en-US" altLang="ja-JP" b="1" dirty="0"/>
              <a:t>, </a:t>
            </a:r>
            <a:r>
              <a:rPr lang="en-US" altLang="ja-JP" b="1" dirty="0" err="1"/>
              <a:t>step_x</a:t>
            </a:r>
            <a:r>
              <a:rPr lang="en-US" altLang="ja-JP" b="1" dirty="0"/>
              <a:t> </a:t>
            </a:r>
            <a:r>
              <a:rPr lang="ja-JP" altLang="en-US" b="1" dirty="0"/>
              <a:t>の値を適切に与えること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367B28D-3E3C-4E37-8D3E-FC3F9D25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08CA47E-0BD2-40A7-8D10-FA513B3B5C7E}" type="slidenum">
              <a:rPr lang="ja-JP" altLang="en-US" smtClean="0">
                <a:latin typeface="Arial" panose="020B0604020202020204" pitchFamily="34" charset="0"/>
              </a:rPr>
              <a:pPr/>
              <a:t>17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C634670-AF86-410A-A033-6CAA76108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225" y="3074690"/>
            <a:ext cx="7609549" cy="52546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479884DF-4396-46EF-B6C1-6349EF3DE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演習２</a:t>
            </a:r>
            <a:endParaRPr lang="ja-JP" altLang="en-US" dirty="0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9BDAC1BF-A390-4835-97D3-C18711261D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468" y="569692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例題１のプログラムの「</a:t>
            </a:r>
            <a:r>
              <a:rPr lang="en-US" altLang="ja-JP" dirty="0"/>
              <a:t>sin</a:t>
            </a:r>
            <a:r>
              <a:rPr lang="ja-JP" altLang="en-US" dirty="0"/>
              <a:t>」の部分を，</a:t>
            </a:r>
            <a:r>
              <a:rPr lang="ja-JP" altLang="en-US" b="1" dirty="0"/>
              <a:t>わざと間違えて</a:t>
            </a:r>
            <a:r>
              <a:rPr lang="ja-JP" altLang="en-US" dirty="0"/>
              <a:t>（「</a:t>
            </a:r>
            <a:r>
              <a:rPr lang="en-US" altLang="ja-JP" b="1" dirty="0"/>
              <a:t>son</a:t>
            </a:r>
            <a:r>
              <a:rPr lang="ja-JP" altLang="en-US" dirty="0"/>
              <a:t>」のように），コンピュータによるプログラムの</a:t>
            </a:r>
            <a:r>
              <a:rPr lang="ja-JP" altLang="en-US" b="1" dirty="0"/>
              <a:t>構文チェックの機能</a:t>
            </a:r>
            <a:r>
              <a:rPr lang="ja-JP" altLang="en-US" dirty="0"/>
              <a:t>が有効に働いていることを確認しなさい 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60FC5F7-0EEE-4A97-B75C-F3180460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9E1905-384A-4168-A984-AD4D9D7B1160}" type="slidenum">
              <a:rPr lang="ja-JP" altLang="en-US" smtClean="0">
                <a:latin typeface="Arial" panose="020B0604020202020204" pitchFamily="34" charset="0"/>
              </a:rPr>
              <a:pPr/>
              <a:t>18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86C4453-23CC-475A-BBA5-62ADC3A2CB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3084" y="2328052"/>
            <a:ext cx="4355065" cy="436994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AE7EC548-B881-4193-BDBB-109EB8C7AB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演習３</a:t>
            </a:r>
            <a:endParaRPr lang="ja-JP" altLang="en-US" dirty="0"/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A34D516B-C5A9-42CB-ABC9-D740E02ADF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例題１のプログラムを </a:t>
            </a:r>
            <a:r>
              <a:rPr lang="en-US" altLang="ja-JP" b="1" dirty="0"/>
              <a:t>cos </a:t>
            </a:r>
            <a:r>
              <a:rPr lang="ja-JP" altLang="en-US" b="1" dirty="0"/>
              <a:t>の値を計算</a:t>
            </a:r>
            <a:r>
              <a:rPr lang="ja-JP" altLang="en-US" dirty="0"/>
              <a:t>できるように書き換えて，実行をしなさい．そして，</a:t>
            </a:r>
            <a:r>
              <a:rPr lang="en-US" altLang="ja-JP" dirty="0"/>
              <a:t>cos(0.4) </a:t>
            </a:r>
            <a:r>
              <a:rPr lang="ja-JP" altLang="en-US" dirty="0"/>
              <a:t>の値を確認しなさい．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b="1" dirty="0"/>
              <a:t> y := cos(x);</a:t>
            </a:r>
            <a:r>
              <a:rPr lang="ja-JP" altLang="en-US" b="1" dirty="0"/>
              <a:t> 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B6462B6-2B19-407D-BD1D-D5C573C7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A4D851-80FD-4EC6-A69C-996AEB04F6A1}" type="slidenum">
              <a:rPr lang="ja-JP" altLang="en-US" smtClean="0">
                <a:latin typeface="Arial" panose="020B0604020202020204" pitchFamily="34" charset="0"/>
              </a:rPr>
              <a:pPr/>
              <a:t>19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2AE85CA-DECE-4A74-B5EA-327FC8C8F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637" y="3974249"/>
            <a:ext cx="6601548" cy="5984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E6CBF35-7E7E-4F92-A5DA-FBC6578B0A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本日の内容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750425F-3BAE-45BC-91FD-A693A40AC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例題１．プログラム実行の体験</a:t>
            </a:r>
          </a:p>
          <a:p>
            <a:pPr lvl="1"/>
            <a:endParaRPr lang="ja-JP" altLang="en-US" dirty="0"/>
          </a:p>
          <a:p>
            <a:pPr lvl="1"/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9EAA46F-A322-4CA5-AEB1-810F7761F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2BD72F1-07DB-4BF2-85AD-81E0D18D2DCD}" type="slidenum">
              <a:rPr lang="ja-JP" altLang="en-US" smtClean="0">
                <a:latin typeface="Arial" panose="020B0604020202020204" pitchFamily="34" charset="0"/>
              </a:rPr>
              <a:pPr/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オンライン開発環境 </a:t>
            </a:r>
            <a:r>
              <a:rPr lang="en-US" altLang="ja-JP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Pascal, Python3, Java, C/C++, C#, JavaScript, </a:t>
            </a:r>
          </a:p>
          <a:p>
            <a:pPr marL="0" indent="0">
              <a:buNone/>
            </a:pPr>
            <a:r>
              <a:rPr lang="en-US" altLang="ja-JP" dirty="0"/>
              <a:t>	R, </a:t>
            </a:r>
            <a:r>
              <a:rPr lang="ja-JP" altLang="en-US" dirty="0"/>
              <a:t>アセンブリ言語，</a:t>
            </a:r>
            <a:r>
              <a:rPr lang="en-US" altLang="ja-JP" dirty="0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Online GDB </a:t>
            </a:r>
            <a:r>
              <a:rPr lang="ja-JP" altLang="en-US" dirty="0"/>
              <a:t>で </a:t>
            </a:r>
            <a:r>
              <a:rPr lang="en-US" altLang="ja-JP" dirty="0"/>
              <a:t>Pascal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4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Pascal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5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634163" y="4705350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図 3">
            <a:extLst>
              <a:ext uri="{FF2B5EF4-FFF2-40B4-BE49-F238E27FC236}">
                <a16:creationId xmlns:a16="http://schemas.microsoft.com/office/drawing/2014/main" id="{28FA91CD-B5C4-4E6D-A96B-75BD17D97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912813"/>
            <a:ext cx="6843713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698750" y="749300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6467BB7-6280-48CD-8881-07C32E268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例題１．プログラム実行の体験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31AF7D0-636B-4DF5-AD22-C620CE7D2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コンピュータを役に立つ道具として実感</a:t>
            </a:r>
            <a:r>
              <a:rPr lang="ja-JP" altLang="en-US" dirty="0"/>
              <a:t>するために，次ページの</a:t>
            </a:r>
            <a:r>
              <a:rPr lang="ja-JP" altLang="en-US" b="1" dirty="0">
                <a:solidFill>
                  <a:srgbClr val="C00000"/>
                </a:solidFill>
              </a:rPr>
              <a:t>プログラム</a:t>
            </a:r>
            <a:r>
              <a:rPr lang="ja-JP" altLang="en-US" dirty="0"/>
              <a:t>を使って，</a:t>
            </a:r>
            <a:r>
              <a:rPr lang="en-US" altLang="ja-JP" b="1" dirty="0"/>
              <a:t>sin </a:t>
            </a:r>
            <a:r>
              <a:rPr lang="ja-JP" altLang="en-US" b="1" dirty="0"/>
              <a:t>関数の繰り返し計算</a:t>
            </a:r>
            <a:r>
              <a:rPr lang="ja-JP" altLang="en-US" dirty="0"/>
              <a:t>を行ってみる</a:t>
            </a:r>
          </a:p>
          <a:p>
            <a:endParaRPr lang="ja-JP" altLang="en-US" dirty="0"/>
          </a:p>
          <a:p>
            <a:endParaRPr lang="ja-JP" altLang="en-US" dirty="0"/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E1DECE8-1FB4-4D2F-8759-13504FD4B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EB31094-F42B-4FCC-9FF3-8BEFBA534B25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5A7CD953-CEA7-4BB6-B59C-60CC34A5C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530225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start_x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step_x</a:t>
            </a:r>
            <a:r>
              <a:rPr lang="en-US" altLang="ja-JP" sz="2000" dirty="0"/>
              <a:t>, x, y:real;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var i:integer;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begin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write('Please Enter </a:t>
            </a:r>
            <a:r>
              <a:rPr lang="en-US" altLang="ja-JP" sz="2000" b="1" dirty="0" err="1"/>
              <a:t>start_x</a:t>
            </a:r>
            <a:r>
              <a:rPr lang="en-US" altLang="ja-JP" sz="2000" b="1" dirty="0"/>
              <a:t>:');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</a:t>
            </a:r>
            <a:r>
              <a:rPr lang="en-US" altLang="ja-JP" sz="2000" b="1" dirty="0" err="1"/>
              <a:t>start_x</a:t>
            </a:r>
            <a:r>
              <a:rPr lang="en-US" altLang="ja-JP" sz="2000" b="1" dirty="0"/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write('Please Enter </a:t>
            </a:r>
            <a:r>
              <a:rPr lang="en-US" altLang="ja-JP" sz="2000" b="1" dirty="0" err="1"/>
              <a:t>step_x</a:t>
            </a:r>
            <a:r>
              <a:rPr lang="en-US" altLang="ja-JP" sz="2000" b="1" dirty="0"/>
              <a:t>:');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</a:t>
            </a:r>
            <a:r>
              <a:rPr lang="en-US" altLang="ja-JP" sz="2000" b="1" dirty="0" err="1"/>
              <a:t>step_x</a:t>
            </a:r>
            <a:r>
              <a:rPr lang="en-US" altLang="ja-JP" sz="2000" b="1" dirty="0"/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for i:=1 to 20 do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begin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x := </a:t>
            </a:r>
            <a:r>
              <a:rPr lang="en-US" altLang="ja-JP" sz="2000" dirty="0" err="1"/>
              <a:t>start_x</a:t>
            </a:r>
            <a:r>
              <a:rPr lang="en-US" altLang="ja-JP" sz="2000" dirty="0"/>
              <a:t> + (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* </a:t>
            </a:r>
            <a:r>
              <a:rPr lang="en-US" altLang="ja-JP" sz="2000" dirty="0" err="1"/>
              <a:t>step_x</a:t>
            </a:r>
            <a:r>
              <a:rPr lang="en-US" altLang="ja-JP" sz="2000" dirty="0"/>
              <a:t> 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y := sin(x);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('sin(', x:8:3, ') =', y:8:3);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end;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end.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ja-JP" sz="2000" dirty="0"/>
          </a:p>
          <a:p>
            <a:pPr marL="0" indent="0">
              <a:spcBef>
                <a:spcPts val="600"/>
              </a:spcBef>
              <a:buNone/>
            </a:pPr>
            <a:endParaRPr lang="en-US" altLang="ja-JP"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DBE43ED-DED8-4495-BFF2-A0025331B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D311375-5241-4B69-966D-D7854694E27D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AD6E06A2-5F7B-488E-82A0-DA3D2B1CE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3660775"/>
            <a:ext cx="4392612" cy="252095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571A33AC-38D0-41CB-BBB5-2F1C78C628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87913" y="3937000"/>
            <a:ext cx="936625" cy="287338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943CF6CE-12C0-4FC0-B46C-2ACB89845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3463925"/>
            <a:ext cx="30575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tx2"/>
                </a:solidFill>
              </a:rPr>
              <a:t>計算の繰り返し</a:t>
            </a:r>
            <a:r>
              <a:rPr kumimoji="0" lang="ja-JP" altLang="en-US" dirty="0">
                <a:solidFill>
                  <a:schemeClr val="tx2"/>
                </a:solidFill>
              </a:rPr>
              <a:t>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424499B5-B21B-4D32-8C2F-A54102E16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2062716"/>
            <a:ext cx="3969193" cy="1594884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64DFD6ED-15AD-409A-A422-1047AA93E1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35475" y="2392363"/>
            <a:ext cx="1003300" cy="50482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614282EB-8CF7-41C0-97D8-9C8D87BF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1700213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データの読み込み</a:t>
            </a:r>
            <a:r>
              <a:rPr kumimoji="0" lang="ja-JP" altLang="en-US">
                <a:solidFill>
                  <a:srgbClr val="003300"/>
                </a:solidFill>
              </a:rPr>
              <a:t>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914B4B6A-882D-4D07-8431-E27B7D1D6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" y="5111750"/>
            <a:ext cx="3976687" cy="347663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D7418158-D5BB-4917-BE88-297DEB4811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68850" y="5140325"/>
            <a:ext cx="690563" cy="144463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5FFA2CB8-ACE4-4CD7-9215-32E9230A7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288" y="4797425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画面へのデータの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書き出し</a:t>
            </a:r>
            <a:r>
              <a:rPr kumimoji="0" lang="ja-JP" altLang="en-US">
                <a:solidFill>
                  <a:srgbClr val="003300"/>
                </a:solidFill>
              </a:rPr>
              <a:t>を行ってい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る部分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AD7C097-4344-43A8-87C4-2DBA3E9EE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644525"/>
            <a:ext cx="3276600" cy="6090446"/>
          </a:xfrm>
          <a:prstGeom prst="rect">
            <a:avLst/>
          </a:prstGeom>
        </p:spPr>
      </p:pic>
      <p:sp>
        <p:nvSpPr>
          <p:cNvPr id="18435" name="Rectangle 3">
            <a:extLst>
              <a:ext uri="{FF2B5EF4-FFF2-40B4-BE49-F238E27FC236}">
                <a16:creationId xmlns:a16="http://schemas.microsoft.com/office/drawing/2014/main" id="{4D9331CD-023B-42BE-A757-DA83CE8C3F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例題１のプログラム実行結果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E0AE308-BFBE-4DA8-822E-5805EA409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63B930D-3FB1-42D0-A172-381A953336C8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8437" name="Rectangle 4">
            <a:extLst>
              <a:ext uri="{FF2B5EF4-FFF2-40B4-BE49-F238E27FC236}">
                <a16:creationId xmlns:a16="http://schemas.microsoft.com/office/drawing/2014/main" id="{12A7A7AA-AB41-459B-85B9-EB770A60A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3976577"/>
            <a:ext cx="1687918" cy="25252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8438" name="Text Box 5" descr="20%">
            <a:extLst>
              <a:ext uri="{FF2B5EF4-FFF2-40B4-BE49-F238E27FC236}">
                <a16:creationId xmlns:a16="http://schemas.microsoft.com/office/drawing/2014/main" id="{8D520F14-75E1-42F7-9996-49696C8F2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143000"/>
            <a:ext cx="3810000" cy="141128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003300"/>
                </a:solidFill>
              </a:rPr>
              <a:t>キーボードから，データ「</a:t>
            </a:r>
            <a:r>
              <a:rPr kumimoji="0" lang="en-US" altLang="ja-JP" b="1" dirty="0">
                <a:solidFill>
                  <a:srgbClr val="003300"/>
                </a:solidFill>
              </a:rPr>
              <a:t>0.4</a:t>
            </a:r>
            <a:r>
              <a:rPr kumimoji="0" lang="ja-JP" altLang="en-US" dirty="0">
                <a:solidFill>
                  <a:srgbClr val="003300"/>
                </a:solidFill>
              </a:rPr>
              <a:t>」と「</a:t>
            </a:r>
            <a:r>
              <a:rPr kumimoji="0" lang="en-US" altLang="ja-JP" b="1" dirty="0">
                <a:solidFill>
                  <a:srgbClr val="003300"/>
                </a:solidFill>
              </a:rPr>
              <a:t>0.1</a:t>
            </a:r>
            <a:r>
              <a:rPr kumimoji="0" lang="ja-JP" altLang="en-US" dirty="0">
                <a:solidFill>
                  <a:srgbClr val="003300"/>
                </a:solidFill>
              </a:rPr>
              <a:t>」を読み込んでいる</a:t>
            </a:r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D2987FF1-0C47-4FDB-B482-4EBFF4138F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62876" y="1828800"/>
            <a:ext cx="3166324" cy="226207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0" name="Text Box 7" descr="20%">
            <a:extLst>
              <a:ext uri="{FF2B5EF4-FFF2-40B4-BE49-F238E27FC236}">
                <a16:creationId xmlns:a16="http://schemas.microsoft.com/office/drawing/2014/main" id="{B2B9BDA4-8DAC-4593-9777-525022FBB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10000"/>
            <a:ext cx="3962400" cy="13843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003300"/>
                </a:solidFill>
              </a:rPr>
              <a:t>計算を </a:t>
            </a:r>
            <a:r>
              <a:rPr kumimoji="0" lang="en-US" altLang="ja-JP" dirty="0">
                <a:solidFill>
                  <a:srgbClr val="003300"/>
                </a:solidFill>
              </a:rPr>
              <a:t>20</a:t>
            </a:r>
            <a:r>
              <a:rPr kumimoji="0" lang="ja-JP" altLang="en-US" dirty="0">
                <a:solidFill>
                  <a:srgbClr val="003300"/>
                </a:solidFill>
              </a:rPr>
              <a:t>回繰り返して，計算結果を表示している</a:t>
            </a:r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ADBB19B9-6002-4B3C-874E-E28F84F572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46767" y="4343399"/>
            <a:ext cx="2906233" cy="110342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2" name="Rectangle 9">
            <a:extLst>
              <a:ext uri="{FF2B5EF4-FFF2-40B4-BE49-F238E27FC236}">
                <a16:creationId xmlns:a16="http://schemas.microsoft.com/office/drawing/2014/main" id="{FD886A5A-AE49-454E-BC5A-02D244DF0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4" y="4229100"/>
            <a:ext cx="1993123" cy="250587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496</Words>
  <Application>Microsoft Office PowerPoint</Application>
  <PresentationFormat>画面に合わせる (4:3)</PresentationFormat>
  <Paragraphs>141</Paragraphs>
  <Slides>19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メイリオ</vt:lpstr>
      <vt:lpstr>游ゴシック</vt:lpstr>
      <vt:lpstr>Arial</vt:lpstr>
      <vt:lpstr>Calibri</vt:lpstr>
      <vt:lpstr>Segoe UI</vt:lpstr>
      <vt:lpstr>Office テーマ</vt:lpstr>
      <vt:lpstr>pe-1. Pascal を使ってみる</vt:lpstr>
      <vt:lpstr>本日の内容</vt:lpstr>
      <vt:lpstr>オンライン開発環境 Online GDB</vt:lpstr>
      <vt:lpstr>Online GDB で Pascal を動かす手順</vt:lpstr>
      <vt:lpstr>PowerPoint プレゼンテーション</vt:lpstr>
      <vt:lpstr>PowerPoint プレゼンテーション</vt:lpstr>
      <vt:lpstr>例題１．プログラム実行の体験</vt:lpstr>
      <vt:lpstr>PowerPoint プレゼンテーション</vt:lpstr>
      <vt:lpstr>例題１のプログラム実行結果</vt:lpstr>
      <vt:lpstr>プログラムの機能</vt:lpstr>
      <vt:lpstr>例題１のプログラムの機能</vt:lpstr>
      <vt:lpstr>実行(1/4)</vt:lpstr>
      <vt:lpstr>実行(2/4)</vt:lpstr>
      <vt:lpstr>実行(3/4)</vt:lpstr>
      <vt:lpstr>実行(4/4)</vt:lpstr>
      <vt:lpstr>実行の終了</vt:lpstr>
      <vt:lpstr>演習１</vt:lpstr>
      <vt:lpstr>演習２</vt:lpstr>
      <vt:lpstr>演習３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 プログラミング入門</dc:title>
  <dc:creator>kaneko kunihiko</dc:creator>
  <cp:lastModifiedBy>me</cp:lastModifiedBy>
  <cp:revision>48</cp:revision>
  <dcterms:created xsi:type="dcterms:W3CDTF">2019-11-02T00:06:04Z</dcterms:created>
  <dcterms:modified xsi:type="dcterms:W3CDTF">2023-01-19T03:14:24Z</dcterms:modified>
</cp:coreProperties>
</file>