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833" r:id="rId2"/>
    <p:sldId id="401" r:id="rId3"/>
    <p:sldId id="349" r:id="rId4"/>
    <p:sldId id="360" r:id="rId5"/>
    <p:sldId id="1051" r:id="rId6"/>
    <p:sldId id="1052" r:id="rId7"/>
    <p:sldId id="1053" r:id="rId8"/>
    <p:sldId id="1054" r:id="rId9"/>
    <p:sldId id="365" r:id="rId10"/>
    <p:sldId id="423" r:id="rId11"/>
    <p:sldId id="363" r:id="rId12"/>
    <p:sldId id="364" r:id="rId13"/>
    <p:sldId id="372" r:id="rId14"/>
    <p:sldId id="427" r:id="rId15"/>
    <p:sldId id="340" r:id="rId16"/>
    <p:sldId id="342" r:id="rId17"/>
    <p:sldId id="366" r:id="rId18"/>
    <p:sldId id="422" r:id="rId19"/>
    <p:sldId id="424" r:id="rId20"/>
    <p:sldId id="376" r:id="rId21"/>
    <p:sldId id="367" r:id="rId22"/>
    <p:sldId id="389" r:id="rId23"/>
    <p:sldId id="368" r:id="rId24"/>
    <p:sldId id="369" r:id="rId25"/>
    <p:sldId id="402" r:id="rId26"/>
    <p:sldId id="426" r:id="rId27"/>
    <p:sldId id="404" r:id="rId28"/>
    <p:sldId id="405" r:id="rId29"/>
    <p:sldId id="407" r:id="rId30"/>
    <p:sldId id="398" r:id="rId31"/>
    <p:sldId id="399" r:id="rId32"/>
    <p:sldId id="428" r:id="rId33"/>
    <p:sldId id="434" r:id="rId34"/>
    <p:sldId id="400" r:id="rId35"/>
    <p:sldId id="408" r:id="rId36"/>
    <p:sldId id="409" r:id="rId37"/>
    <p:sldId id="410" r:id="rId38"/>
    <p:sldId id="411" r:id="rId39"/>
    <p:sldId id="412" r:id="rId40"/>
    <p:sldId id="429" r:id="rId41"/>
    <p:sldId id="435" r:id="rId42"/>
    <p:sldId id="430" r:id="rId4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1650906-14CA-41E3-AC2C-4B128AF6A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C62014-844E-4553-B94E-AAAD2A68D3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065B4AD1-FC4C-4C8C-9B53-9A6FE3C6E304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5550234-8CF0-49BA-A6FC-CFD975CB40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862374D-6626-4691-A33D-BF6CBEA0B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FD060D-02B5-4781-9DB9-400F1045BF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0634F0-DAB8-459F-801F-7A9CBF8A2D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82FAF5EE-DFB8-41A2-8114-4D45D04E81E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3C214F1-7193-4DF0-83AD-88582E7497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1F0861-98E0-4726-A201-B79E415540E8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F18D166-17A9-420E-9BFB-2EBD8AC376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B23C3D3-9FFD-4067-AE3C-A7CEABB78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EA28800-0F9D-46F1-A1AA-D9CD503FE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CD1ADA-156D-49BD-AA5B-819D556644A6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150D079-CD5A-439D-86BC-377ACE5CE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3F953FA-1C59-4544-9741-B850B15FE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BE86FC1D-BCE2-4088-8210-2CDFAD456A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851C89F-2F44-42E9-8DD6-ABBD472D93C9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CD94F84-DD07-426A-9855-29D77F4F0C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219BEA2-72E0-4894-91BB-83DAF62E0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D359E1F-F4EF-4E50-B971-CD42AA90D7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9C16F9-27B1-4CB5-AF37-FEFB617F0C17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0B3A1C3-78EA-4426-936E-132590B37A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3C8D44B-51F0-4310-8C05-660A307B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6310798-C30E-4B09-B46B-B064524A8A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A17988-F04B-4EA8-B3B6-2D0B75BC2BE2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3CEEE796-484A-462B-8E6C-B931D27D5D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31C62E-F9CE-45BA-BBAE-6E6F15AB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57921CB-3A2B-4EA4-A753-94F30B3070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1B27EE-2700-421D-AC6D-6B6D424784CD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AA25DCB-F842-46C5-AE28-BD1B525A4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A80E34D-A6C8-46B6-8724-DE845C6D2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A6EF68C-6391-49B3-AE24-FEEE4E20D6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4B9A70-9480-457B-9EDC-E0A8DD47A414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0D870DD-A9BF-4786-BB8C-DC83C7621C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8AE2C77-6BE3-4456-97D2-B4BB2ECC9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2B0E869-8EEA-4FA4-952A-EB97A6B05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524D54-4006-4918-9293-25F310F03444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B5018B7-18D5-42A8-824E-3E66A9883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FD3BF50-8B35-4283-8C27-9FC43F38B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73553166-C958-4E1D-88FB-5F3A62FAC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69BBF6E-7E3D-4B9C-A9D4-CC7ABF0588FE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AEB01D7-1480-4D2A-8DB0-0BB897125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9503EC4-C585-400A-9AFE-7882BBC43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F0A983A7-FEE4-403C-A106-64241ABF5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30B7C0A-ED35-47E7-B7A0-A184FC04EDEE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C57069D-0030-443D-BE0E-9DB34ED1D1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FE14590-129D-40B6-B515-117B38522B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17BAEE5-99D9-4B61-BD82-A93502A16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5330E4-B248-4B38-B76C-15B4D0D91BB1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B19CAF7-02F0-4FD8-8AEF-713652F91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0938FE2-3D5E-4359-8DAE-D6F4D895C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BB4A314-46C7-4A2F-BBB5-589BC542C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7026FE-BE7F-41B7-A76F-4B7EAFA87CC5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360902A-9158-4256-BF18-5BDD32B17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A2102CF-7797-43B6-8689-CDC70ACA0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F8FA0360-B300-462A-A5CF-A2111EFCD9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A7E9EA-15A1-4FA0-A6C8-D57CB0C6AC7B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70F9C74A-4F9F-4873-A318-D018A88B4E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8E85B37-CA48-4FAE-BCEF-001698B95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4E83F34C-AC2C-4A93-81DA-5798384B9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0A7598-C10D-484C-9C7D-E6C2A47D6C09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769A2CA-8BDA-4F50-BB20-ED205BC9A1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7489844-4C36-45BF-8589-F0C2D3849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70ED3E04-5DD0-4800-A4E8-D4550017A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DCB876-4BF0-4DA8-8A89-574C0A80D099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31B08C9F-8B2D-45B1-93B9-6C60EEB1E9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BB5DD5A-CC23-4C75-9346-20E26589F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732EE54E-3056-4B01-933C-4DF208FC8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8970AF-A330-4670-9F0A-D9CB806A1A7E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B6B65C28-39F3-49CA-AA1A-D506365763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71939FDF-7184-4EDA-AF9D-56EC408A9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0986AB05-97B4-4718-A64D-71D2AD1F7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5057AA-EFE8-4CDF-84EE-BEDDCF2952D5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C0D7AC63-B342-425A-9838-269AA2D1BE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1C94A544-B6B4-4B5B-A36C-A891EC897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98C347C-C6E0-45CA-95CB-5DCE28B2D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DEF1A50-DD61-4FB4-B9CE-1A268539D0B3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0EA8B06F-1FAC-4358-9A74-B13AF3A11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2E0D4D5-93C2-4482-B7A5-5EC8FD2E8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6A587B79-FAA7-4F22-A72F-D48D65D12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223EDD5-4370-4B14-8185-DD1FE9D3AD04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E8807B24-6C0C-47B9-A54C-4148DEF12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0A0770E-19BF-4C64-A6AB-0A5D4B601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84D421B-B8A9-4FDD-80A4-EB79DE7CEA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1DAC89-F2C1-4A90-821B-2FDD12DE1DA3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41B191F-612E-4D5A-92F4-C86AAC228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491992E0-5836-4EA0-A18C-38ED4236E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B0EAC51A-D21C-489D-B7C1-B3EABA4B1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1A9E47A-2A89-4BDC-8318-AEBD288B06C3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02378444-498D-456C-B864-1B71B421E1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C2E3AA2-B994-489B-8E97-F2CA24A61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ED46F0F-A4B8-48D1-A22C-D9541C519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F88F231-592D-4BDA-BDB7-133ED9B5466A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7AB1FA9-AB34-44D2-A91B-9DD4A1A895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5C7C784-96D3-4B89-9D75-B77C1C441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C52E3A3F-58F8-45BD-9CBF-7997CE4C7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986F5E4-95C4-49E4-9E44-35DCDA24F0DB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6ECE5F19-0012-40F5-B0D1-1BA5A21C85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1EB564F6-AF8B-4A80-BFB5-93C931944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B57464D7-ACBB-4C2F-B2D5-8E89341DF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8049A4-CCBA-43F1-8532-D4F760893AD8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C93D8E17-180B-4225-9535-2EE32E392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FA7DFFCD-A7AC-4086-9470-69834BF29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F802937F-5C89-4FB0-9991-6D6271193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59609DB-5015-4C48-82A9-A022372FF006}" type="slidenum">
              <a:rPr kumimoji="0" lang="en-US" altLang="ja-JP">
                <a:latin typeface="游ゴシック" panose="020B0400000000000000" pitchFamily="50" charset="-128"/>
              </a:rPr>
              <a:pPr/>
              <a:t>36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598514CF-D3E0-40BC-80EF-F7D5C36251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976EED97-2EB2-4583-B5C8-4A2C15D2B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A613DCAD-DDD2-490A-98CF-B9D144C32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1C46E5-7587-4F28-AA4A-D01D88FFAAB8}" type="slidenum">
              <a:rPr kumimoji="0" lang="en-US" altLang="ja-JP">
                <a:latin typeface="游ゴシック" panose="020B0400000000000000" pitchFamily="50" charset="-128"/>
              </a:rPr>
              <a:pPr/>
              <a:t>37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716BC611-013F-4124-BADA-A38BE7556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BDF3237-0342-4B47-9987-5A9910B76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4512342C-0050-4895-943C-598E67E18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4A106B2-1E40-4F85-B6B9-FFE989A4DD3B}" type="slidenum">
              <a:rPr kumimoji="0" lang="en-US" altLang="ja-JP">
                <a:latin typeface="游ゴシック" panose="020B0400000000000000" pitchFamily="50" charset="-128"/>
              </a:rPr>
              <a:pPr/>
              <a:t>38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B8FB058F-4FFE-4483-A3FE-712BE22E1A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368B5358-CF58-4DDF-A468-262213095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604C249B-B793-4796-B437-CAB38A2D2F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84ED215-B6AA-4C92-9126-CD475B10C980}" type="slidenum">
              <a:rPr kumimoji="0" lang="en-US" altLang="ja-JP">
                <a:latin typeface="游ゴシック" panose="020B0400000000000000" pitchFamily="50" charset="-128"/>
              </a:rPr>
              <a:pPr/>
              <a:t>39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372F55F-5476-4A4A-BDC1-261C3CF18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CB9C2006-CE8F-4CC3-9AE3-E8B204795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AD7434DC-ACDC-469B-9862-490525586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B2CC7E-E193-47A9-91C9-A1A677CE2440}" type="slidenum">
              <a:rPr kumimoji="0" lang="en-US" altLang="ja-JP">
                <a:latin typeface="游ゴシック" panose="020B0400000000000000" pitchFamily="50" charset="-128"/>
              </a:rPr>
              <a:pPr/>
              <a:t>40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BEF6321F-2947-4047-AAB8-E5B6433C4C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649827A-C6EA-4E96-A39E-FB2C260DB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EA8A27C7-4267-486C-8D33-13B14DD93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DB593A-BCAF-47E1-926F-E34A0B9EA8F2}" type="slidenum">
              <a:rPr kumimoji="0" lang="en-US" altLang="ja-JP">
                <a:latin typeface="游ゴシック" panose="020B0400000000000000" pitchFamily="50" charset="-128"/>
              </a:rPr>
              <a:pPr/>
              <a:t>41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0E9A05D9-6776-4F0A-B5BB-9F30A7F873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43320C70-F5FB-48C5-8D4A-0465B11C8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05E8FECD-8F99-4D4F-9EBB-AB866A7C0D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19830B-A387-49E5-B10F-1E2EEAB93FB2}" type="slidenum">
              <a:rPr kumimoji="0" lang="en-US" altLang="ja-JP">
                <a:latin typeface="游ゴシック" panose="020B0400000000000000" pitchFamily="50" charset="-128"/>
              </a:rPr>
              <a:pPr/>
              <a:t>42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01D8DD8E-D5B1-4C38-9804-03980CBC2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ADD4DD4D-CB82-442E-AA20-BAECE3AA7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03051A3-2E72-4D3C-8DBC-99631D197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A8070C-9924-4616-91F5-E267984A264C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B2F0B65-CD12-4DEF-B35B-F3C017F41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D3C868C-9BE1-4DCE-8560-D7206481E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769D368-6F1E-43A3-8E8B-F9769E6185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9EAC786-FDA1-4925-BDBF-D042A9AECA78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1ADFC77-C2A1-4A9C-AFFF-3A970B2E66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BE11A4E-B8E5-4E45-BE29-1DE5D021F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DEC8ECE-0A76-473E-B926-AC8C3B9870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79E914-7449-46CE-99A2-D6B09A3C5E80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D8D6771-F95F-432E-AA8B-A209B23C3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D522654-13B5-407C-9494-226FB77A9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B1BBFA2-B89C-48AF-8D7D-AC50C59AF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2311D50-78DE-43F3-9B08-82535EB77D60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F5F8362-632B-498E-A8B3-57712BBA5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3B159B-5BA4-4F6B-934F-668BA7DCF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2BAEAB9-B2E6-4026-B1F4-8E727C719E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1FF6B2F-6491-4878-9F22-CC1BB311B0B5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1297717-3368-4A7C-AFD2-5EE67C00E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818B0C3-C0F7-4A4B-B834-4E96CB904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195733F-F918-4F00-8BCA-5749781AFB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6942AE-5F83-4156-84FF-AB829D7A7A85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1664260-D1E1-4FAD-BF03-CAEE92D27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FD32FCC-2B27-4FD5-9766-5E5D63800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47D9-1A92-4103-9E1C-6607A5CB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3B8A-9138-4C95-AB0B-C5853BDD5AFA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5773A-ED1B-4673-BBDF-A5F414A90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B9B01-8EF1-4793-9599-7F9BB4AB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0DA8C5E-B6A5-4E1A-8253-96C951F809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597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02F3-D442-4735-8F06-177359C6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B215D-7FAC-48D6-AD00-078193977493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8E637-BB2D-49C2-84C5-037F28BC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C2C2-A13E-4FF1-B249-C5C64E3B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DD156CE7-1686-422C-BA49-1F58189A8F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96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C6C6AB-A3D7-4B87-AF72-4905B9B4DAD6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F9D89D-CD83-49A4-89F2-0B3295B9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E1A02-C940-48E3-8C7F-3D797C7D0281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BCFD11-7D12-4DEF-A949-2C7EF67C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99CBF4-D962-4294-B5B3-914B12F1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364BDE2-E66A-4604-8207-3E553432C9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011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E0FF85-C15F-44DF-B08C-B3005004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814C-A349-4F1E-9F9B-9DFFEFC905ED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52E4B-1CAC-41FF-9F0C-35F8048D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AD72B-B2A9-433F-AD8E-21E328B8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D8259EB6-1085-440B-96E1-4F12C25C1D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677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A84D89-9AE1-417D-8E19-F0D1BBA1A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E823367-7AFF-4545-9FCF-A102BF462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A50F7-76F5-4BA8-AD7A-30AC64956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3DBAC9-419B-4D23-AD8F-ABAF6CE1A16F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3BE42-B529-42F7-93A9-82AA65114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9E4D-CC6D-4133-913C-5A5D1BE30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C7D8A035-D638-40FB-8ADA-39A717C0A56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499F8E3B-754C-43F7-988F-2D11271F1D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/>
              <a:t>pe-6. </a:t>
            </a:r>
            <a:r>
              <a:rPr lang="ja-JP" altLang="en-US"/>
              <a:t>配列</a:t>
            </a:r>
            <a:endParaRPr lang="ja-JP" altLang="en-US" dirty="0"/>
          </a:p>
        </p:txBody>
      </p:sp>
      <p:sp>
        <p:nvSpPr>
          <p:cNvPr id="9" name="字幕 8">
            <a:extLst>
              <a:ext uri="{FF2B5EF4-FFF2-40B4-BE49-F238E27FC236}">
                <a16:creationId xmlns:a16="http://schemas.microsoft.com/office/drawing/2014/main" id="{3472956A-8FB5-499B-9919-5B2A4691CF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Pascal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</a:t>
            </a:r>
            <a:r>
              <a:rPr lang="en-US" altLang="ja-JP" sz="2800" dirty="0" smtClean="0">
                <a:latin typeface="Arial" panose="020B0604020202020204" pitchFamily="34" charset="0"/>
              </a:rPr>
              <a:t>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pascal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0A21DDAA-C0F2-4F92-A798-3BF8E00AE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75C11D3F-F8E9-464F-BE1E-5FB3FB8C7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821737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num : array [1..12] of integer;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y, m : integer;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num[1] := 31; num[2] := 28; num[3] := 31; num[4] := 30;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num[5] := 31; num[6] := 30; num[7] := 31; num[8] := 31;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num[9] := 30; num[10] := 31; num[11] := 30; num[12] := 31;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y(year):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m(month):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(m);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if (m=2) and (((y mod 400)=0) or (((y mod 100)&lt;&gt;0) and ((y mod 4)=0))) then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</a:t>
            </a:r>
            <a:r>
              <a:rPr lang="en-US" altLang="ja-JP" sz="1800" dirty="0" err="1"/>
              <a:t>writeln</a:t>
            </a:r>
            <a:r>
              <a:rPr lang="en-US" altLang="ja-JP" sz="1800" dirty="0"/>
              <a:t>('number of days(', y, '/', m, ') is 29');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</a:t>
            </a:r>
            <a:r>
              <a:rPr lang="en-US" altLang="ja-JP" sz="1800" dirty="0" err="1"/>
              <a:t>writeln</a:t>
            </a:r>
            <a:r>
              <a:rPr lang="en-US" altLang="ja-JP" sz="1800" dirty="0"/>
              <a:t>('number of days(', y, '/', m, ') is ', </a:t>
            </a:r>
            <a:r>
              <a:rPr lang="en-US" altLang="ja-JP" sz="1800" b="1" dirty="0"/>
              <a:t>num[m]</a:t>
            </a:r>
            <a:r>
              <a:rPr lang="en-US" altLang="ja-JP" sz="1800" dirty="0"/>
              <a:t>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end.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52FFCE-AFD7-4D4F-9176-2820FE3E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0D53E7-2A1A-4240-95E0-CD4E7D2A6E1E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6757C748-173A-4F5C-B994-91D281656A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4802" y="5028148"/>
            <a:ext cx="673100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73EBD7D6-F978-4A26-BCD0-76259F817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7870" y="4984750"/>
            <a:ext cx="863600" cy="508000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527C1059-6CD9-4683-82B7-868DF73C0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902" y="4630737"/>
            <a:ext cx="14668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4D032569-4F6B-455A-9838-3027F442B8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2014" y="2250114"/>
            <a:ext cx="673100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56425C27-21B3-4CBF-962B-74FF7805E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62" y="1964364"/>
            <a:ext cx="6570035" cy="952500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0120610D-035B-49E0-A06A-AE9B5B9C7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926" y="1896101"/>
            <a:ext cx="121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F16E898-3206-4FCA-8773-BE27B0127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月の日数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FFCF8B-0E99-4DAD-ABC8-39A76ADD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4BA6B54-49A9-42B8-A810-FC0F25AD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F4103B-E6A1-4E20-AE97-8BA4F8C2AC68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9461" name="Text Box 3">
            <a:extLst>
              <a:ext uri="{FF2B5EF4-FFF2-40B4-BE49-F238E27FC236}">
                <a16:creationId xmlns:a16="http://schemas.microsoft.com/office/drawing/2014/main" id="{2A3D5959-B6E3-4ED7-A7CF-CC8C8133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D712D79-CE83-4D13-B6D0-10D70D67F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391" y="2506741"/>
            <a:ext cx="5358455" cy="11194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AE0695E-2682-44B4-866F-34C701069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C70AEB9-A75A-4836-BD40-998C2F74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B131AFC-7A02-41D0-A8FE-EFC808693E9B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3557" name="Text Box 3">
            <a:extLst>
              <a:ext uri="{FF2B5EF4-FFF2-40B4-BE49-F238E27FC236}">
                <a16:creationId xmlns:a16="http://schemas.microsoft.com/office/drawing/2014/main" id="{D2BD8F55-C288-4C40-8D49-2B611B49C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663" y="874713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メモリ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D6FB0267-4AF0-46BD-B853-946CA6384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8" y="1701800"/>
            <a:ext cx="833437" cy="482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8B03B427-D57A-4FEA-BB85-634767A4CA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0738" y="25812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0" name="Line 9">
            <a:extLst>
              <a:ext uri="{FF2B5EF4-FFF2-40B4-BE49-F238E27FC236}">
                <a16:creationId xmlns:a16="http://schemas.microsoft.com/office/drawing/2014/main" id="{7B76C06B-C441-419C-9A22-E4F6B92EE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0363" y="2078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1" name="Text Box 23">
            <a:extLst>
              <a:ext uri="{FF2B5EF4-FFF2-40B4-BE49-F238E27FC236}">
                <a16:creationId xmlns:a16="http://schemas.microsoft.com/office/drawing/2014/main" id="{C2604B5E-1C39-4971-9682-CED3D6319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16891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num[1]</a:t>
            </a:r>
          </a:p>
        </p:txBody>
      </p:sp>
      <p:sp>
        <p:nvSpPr>
          <p:cNvPr id="23562" name="Text Box 28">
            <a:extLst>
              <a:ext uri="{FF2B5EF4-FFF2-40B4-BE49-F238E27FC236}">
                <a16:creationId xmlns:a16="http://schemas.microsoft.com/office/drawing/2014/main" id="{4530771D-294A-4FCC-9EF0-F4B172E07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776663"/>
            <a:ext cx="166370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solidFill>
                  <a:schemeClr val="tx2"/>
                </a:solidFill>
              </a:rPr>
              <a:t>num[m];</a:t>
            </a:r>
            <a:endParaRPr kumimoji="0" lang="en-US" altLang="ja-JP" sz="3200"/>
          </a:p>
        </p:txBody>
      </p:sp>
      <p:sp>
        <p:nvSpPr>
          <p:cNvPr id="23563" name="Text Box 30">
            <a:extLst>
              <a:ext uri="{FF2B5EF4-FFF2-40B4-BE49-F238E27FC236}">
                <a16:creationId xmlns:a16="http://schemas.microsoft.com/office/drawing/2014/main" id="{02BCADDB-4A3F-4401-BE2B-E0AAF5E40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4414838"/>
            <a:ext cx="18002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配列からの値の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23564" name="AutoShape 31">
            <a:extLst>
              <a:ext uri="{FF2B5EF4-FFF2-40B4-BE49-F238E27FC236}">
                <a16:creationId xmlns:a16="http://schemas.microsoft.com/office/drawing/2014/main" id="{899A88E6-09DB-4F10-891D-CD379267598B}"/>
              </a:ext>
            </a:extLst>
          </p:cNvPr>
          <p:cNvCxnSpPr>
            <a:cxnSpLocks noChangeShapeType="1"/>
            <a:stCxn id="23585" idx="1"/>
            <a:endCxn id="23562" idx="0"/>
          </p:cNvCxnSpPr>
          <p:nvPr/>
        </p:nvCxnSpPr>
        <p:spPr bwMode="auto">
          <a:xfrm rot="10800000">
            <a:off x="1677988" y="3776663"/>
            <a:ext cx="3641725" cy="2168525"/>
          </a:xfrm>
          <a:prstGeom prst="bentConnector4">
            <a:avLst>
              <a:gd name="adj1" fmla="val 38574"/>
              <a:gd name="adj2" fmla="val 110537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5" name="Rectangle 36">
            <a:extLst>
              <a:ext uri="{FF2B5EF4-FFF2-40B4-BE49-F238E27FC236}">
                <a16:creationId xmlns:a16="http://schemas.microsoft.com/office/drawing/2014/main" id="{7B73BE5A-4E63-4741-8F3D-37EA0B5C9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508125"/>
            <a:ext cx="3449637" cy="5172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3566" name="Line 37">
            <a:extLst>
              <a:ext uri="{FF2B5EF4-FFF2-40B4-BE49-F238E27FC236}">
                <a16:creationId xmlns:a16="http://schemas.microsoft.com/office/drawing/2014/main" id="{E964EEAC-FA68-4A86-AF98-6799C4CE5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2484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7" name="Line 38">
            <a:extLst>
              <a:ext uri="{FF2B5EF4-FFF2-40B4-BE49-F238E27FC236}">
                <a16:creationId xmlns:a16="http://schemas.microsoft.com/office/drawing/2014/main" id="{AF366FD7-4B6A-456D-9215-1FD83E1FC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2890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8" name="Line 39">
            <a:extLst>
              <a:ext uri="{FF2B5EF4-FFF2-40B4-BE49-F238E27FC236}">
                <a16:creationId xmlns:a16="http://schemas.microsoft.com/office/drawing/2014/main" id="{D09171E0-5D41-46E8-873D-32F2C68CD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3297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9" name="Line 40">
            <a:extLst>
              <a:ext uri="{FF2B5EF4-FFF2-40B4-BE49-F238E27FC236}">
                <a16:creationId xmlns:a16="http://schemas.microsoft.com/office/drawing/2014/main" id="{2A8BEC20-4DD5-4356-87F4-6D49FCDB9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3703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0" name="Line 41">
            <a:extLst>
              <a:ext uri="{FF2B5EF4-FFF2-40B4-BE49-F238E27FC236}">
                <a16:creationId xmlns:a16="http://schemas.microsoft.com/office/drawing/2014/main" id="{22E1D779-0568-46A4-9A34-0AA82AC52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1" name="Line 42">
            <a:extLst>
              <a:ext uri="{FF2B5EF4-FFF2-40B4-BE49-F238E27FC236}">
                <a16:creationId xmlns:a16="http://schemas.microsoft.com/office/drawing/2014/main" id="{81991C56-3E71-48C9-8FCC-891F6A4A3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516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2" name="Line 43">
            <a:extLst>
              <a:ext uri="{FF2B5EF4-FFF2-40B4-BE49-F238E27FC236}">
                <a16:creationId xmlns:a16="http://schemas.microsoft.com/office/drawing/2014/main" id="{CA4D7EE5-3FA0-4977-8E28-04CD38747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922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3" name="Line 44">
            <a:extLst>
              <a:ext uri="{FF2B5EF4-FFF2-40B4-BE49-F238E27FC236}">
                <a16:creationId xmlns:a16="http://schemas.microsoft.com/office/drawing/2014/main" id="{188FAF26-FA73-4845-B9D1-DB56C86EA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5329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4" name="Line 45">
            <a:extLst>
              <a:ext uri="{FF2B5EF4-FFF2-40B4-BE49-F238E27FC236}">
                <a16:creationId xmlns:a16="http://schemas.microsoft.com/office/drawing/2014/main" id="{3D01BD50-63D5-493C-BD3B-11EC7A343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5735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5" name="Line 46">
            <a:extLst>
              <a:ext uri="{FF2B5EF4-FFF2-40B4-BE49-F238E27FC236}">
                <a16:creationId xmlns:a16="http://schemas.microsoft.com/office/drawing/2014/main" id="{0BE26066-110D-421F-9190-8F8374133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6142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6" name="Text Box 47">
            <a:extLst>
              <a:ext uri="{FF2B5EF4-FFF2-40B4-BE49-F238E27FC236}">
                <a16:creationId xmlns:a16="http://schemas.microsoft.com/office/drawing/2014/main" id="{130687B4-C094-4751-AD8E-0CCEB9B3E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20574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num[2]</a:t>
            </a:r>
          </a:p>
        </p:txBody>
      </p:sp>
      <p:sp>
        <p:nvSpPr>
          <p:cNvPr id="23577" name="Text Box 48">
            <a:extLst>
              <a:ext uri="{FF2B5EF4-FFF2-40B4-BE49-F238E27FC236}">
                <a16:creationId xmlns:a16="http://schemas.microsoft.com/office/drawing/2014/main" id="{63A71DFF-70AE-4A21-8C02-7BF98B5B0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24638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num[3]</a:t>
            </a:r>
          </a:p>
        </p:txBody>
      </p:sp>
      <p:sp>
        <p:nvSpPr>
          <p:cNvPr id="23578" name="Text Box 49">
            <a:extLst>
              <a:ext uri="{FF2B5EF4-FFF2-40B4-BE49-F238E27FC236}">
                <a16:creationId xmlns:a16="http://schemas.microsoft.com/office/drawing/2014/main" id="{11EC47BB-5B48-4D96-8091-C1B96BE9A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28702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num[4]</a:t>
            </a:r>
          </a:p>
        </p:txBody>
      </p:sp>
      <p:sp>
        <p:nvSpPr>
          <p:cNvPr id="23579" name="Text Box 50">
            <a:extLst>
              <a:ext uri="{FF2B5EF4-FFF2-40B4-BE49-F238E27FC236}">
                <a16:creationId xmlns:a16="http://schemas.microsoft.com/office/drawing/2014/main" id="{3EDFC4A1-3EA8-4660-9914-157752D00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32766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num[5]</a:t>
            </a:r>
          </a:p>
        </p:txBody>
      </p:sp>
      <p:sp>
        <p:nvSpPr>
          <p:cNvPr id="23580" name="Text Box 51">
            <a:extLst>
              <a:ext uri="{FF2B5EF4-FFF2-40B4-BE49-F238E27FC236}">
                <a16:creationId xmlns:a16="http://schemas.microsoft.com/office/drawing/2014/main" id="{935E5071-C4AA-4FE8-A6D2-B22678F1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36830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num[6]</a:t>
            </a:r>
          </a:p>
        </p:txBody>
      </p:sp>
      <p:sp>
        <p:nvSpPr>
          <p:cNvPr id="23581" name="Text Box 52">
            <a:extLst>
              <a:ext uri="{FF2B5EF4-FFF2-40B4-BE49-F238E27FC236}">
                <a16:creationId xmlns:a16="http://schemas.microsoft.com/office/drawing/2014/main" id="{D93CFFEE-8375-4534-9336-A73092F45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40894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num[7]</a:t>
            </a:r>
          </a:p>
        </p:txBody>
      </p:sp>
      <p:sp>
        <p:nvSpPr>
          <p:cNvPr id="23582" name="Text Box 53">
            <a:extLst>
              <a:ext uri="{FF2B5EF4-FFF2-40B4-BE49-F238E27FC236}">
                <a16:creationId xmlns:a16="http://schemas.microsoft.com/office/drawing/2014/main" id="{98796C95-6234-47D3-8586-D41A4430B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44958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num[8]</a:t>
            </a:r>
          </a:p>
        </p:txBody>
      </p:sp>
      <p:sp>
        <p:nvSpPr>
          <p:cNvPr id="23583" name="Text Box 54">
            <a:extLst>
              <a:ext uri="{FF2B5EF4-FFF2-40B4-BE49-F238E27FC236}">
                <a16:creationId xmlns:a16="http://schemas.microsoft.com/office/drawing/2014/main" id="{046C19C9-2D69-4F99-BFA1-1735DC0DA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49022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num[9]</a:t>
            </a:r>
          </a:p>
        </p:txBody>
      </p:sp>
      <p:sp>
        <p:nvSpPr>
          <p:cNvPr id="23584" name="Text Box 55">
            <a:extLst>
              <a:ext uri="{FF2B5EF4-FFF2-40B4-BE49-F238E27FC236}">
                <a16:creationId xmlns:a16="http://schemas.microsoft.com/office/drawing/2014/main" id="{D0E9BA8B-C322-4054-8F0B-2569B857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5308600"/>
            <a:ext cx="1296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num[10]</a:t>
            </a:r>
          </a:p>
        </p:txBody>
      </p:sp>
      <p:sp>
        <p:nvSpPr>
          <p:cNvPr id="23585" name="Text Box 56">
            <a:extLst>
              <a:ext uri="{FF2B5EF4-FFF2-40B4-BE49-F238E27FC236}">
                <a16:creationId xmlns:a16="http://schemas.microsoft.com/office/drawing/2014/main" id="{AB3DD45F-079C-4050-9CAB-13E8E497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713" y="5715000"/>
            <a:ext cx="12747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num[11]</a:t>
            </a:r>
          </a:p>
        </p:txBody>
      </p:sp>
      <p:sp>
        <p:nvSpPr>
          <p:cNvPr id="23586" name="Text Box 57">
            <a:extLst>
              <a:ext uri="{FF2B5EF4-FFF2-40B4-BE49-F238E27FC236}">
                <a16:creationId xmlns:a16="http://schemas.microsoft.com/office/drawing/2014/main" id="{0467CE85-93B6-4768-B83F-C1959F851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6121400"/>
            <a:ext cx="1296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num[12]</a:t>
            </a:r>
          </a:p>
        </p:txBody>
      </p:sp>
      <p:sp>
        <p:nvSpPr>
          <p:cNvPr id="23587" name="Text Box 58">
            <a:extLst>
              <a:ext uri="{FF2B5EF4-FFF2-40B4-BE49-F238E27FC236}">
                <a16:creationId xmlns:a16="http://schemas.microsoft.com/office/drawing/2014/main" id="{F845CB75-8150-4D95-939B-EF6557181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525" y="16668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88" name="Text Box 59">
            <a:extLst>
              <a:ext uri="{FF2B5EF4-FFF2-40B4-BE49-F238E27FC236}">
                <a16:creationId xmlns:a16="http://schemas.microsoft.com/office/drawing/2014/main" id="{C5BC0924-5629-417C-9856-BD1E4E885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0732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28</a:t>
            </a:r>
          </a:p>
        </p:txBody>
      </p:sp>
      <p:sp>
        <p:nvSpPr>
          <p:cNvPr id="23589" name="Text Box 60">
            <a:extLst>
              <a:ext uri="{FF2B5EF4-FFF2-40B4-BE49-F238E27FC236}">
                <a16:creationId xmlns:a16="http://schemas.microsoft.com/office/drawing/2014/main" id="{7CD94BFF-C787-4D87-905B-BF1E4E210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4796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0" name="Text Box 69">
            <a:extLst>
              <a:ext uri="{FF2B5EF4-FFF2-40B4-BE49-F238E27FC236}">
                <a16:creationId xmlns:a16="http://schemas.microsoft.com/office/drawing/2014/main" id="{9B2708E1-EBF4-4D1B-8BA5-C0ECAB4CB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2898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1" name="Text Box 84">
            <a:extLst>
              <a:ext uri="{FF2B5EF4-FFF2-40B4-BE49-F238E27FC236}">
                <a16:creationId xmlns:a16="http://schemas.microsoft.com/office/drawing/2014/main" id="{4E0E1B03-C129-4BFD-8550-FAA7161C5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3279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2" name="Text Box 85">
            <a:extLst>
              <a:ext uri="{FF2B5EF4-FFF2-40B4-BE49-F238E27FC236}">
                <a16:creationId xmlns:a16="http://schemas.microsoft.com/office/drawing/2014/main" id="{8819DAF7-EB8B-49E1-8D7B-9966EAEF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36861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3" name="Text Box 86">
            <a:extLst>
              <a:ext uri="{FF2B5EF4-FFF2-40B4-BE49-F238E27FC236}">
                <a16:creationId xmlns:a16="http://schemas.microsoft.com/office/drawing/2014/main" id="{66F67FB1-8CD0-43C0-B7C4-40A80E1C2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40925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4" name="Text Box 87">
            <a:extLst>
              <a:ext uri="{FF2B5EF4-FFF2-40B4-BE49-F238E27FC236}">
                <a16:creationId xmlns:a16="http://schemas.microsoft.com/office/drawing/2014/main" id="{785567E3-5390-420B-9223-9E9EDB34B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44989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5" name="Text Box 88">
            <a:extLst>
              <a:ext uri="{FF2B5EF4-FFF2-40B4-BE49-F238E27FC236}">
                <a16:creationId xmlns:a16="http://schemas.microsoft.com/office/drawing/2014/main" id="{DD7C4C20-66C1-4467-AD7E-92A675CE8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49053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6" name="Text Box 89">
            <a:extLst>
              <a:ext uri="{FF2B5EF4-FFF2-40B4-BE49-F238E27FC236}">
                <a16:creationId xmlns:a16="http://schemas.microsoft.com/office/drawing/2014/main" id="{528A7E4F-F4B0-444F-A5B4-D08EBACE3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5311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7" name="Text Box 90">
            <a:extLst>
              <a:ext uri="{FF2B5EF4-FFF2-40B4-BE49-F238E27FC236}">
                <a16:creationId xmlns:a16="http://schemas.microsoft.com/office/drawing/2014/main" id="{B47777B5-ED5C-4E20-84A0-1C67BFC43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57054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8" name="Text Box 91">
            <a:extLst>
              <a:ext uri="{FF2B5EF4-FFF2-40B4-BE49-F238E27FC236}">
                <a16:creationId xmlns:a16="http://schemas.microsoft.com/office/drawing/2014/main" id="{F97F88C8-C180-40A6-800D-6CF34D7C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61118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6A78BE7-9A72-447A-B7C6-8D391732A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配列の宣言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2C253FB-8DF0-4B5A-9878-4B32F789A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には，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（</a:t>
            </a:r>
            <a:r>
              <a:rPr lang="ja-JP" altLang="en-US" b="1" dirty="0"/>
              <a:t>データの種類</a:t>
            </a:r>
            <a:r>
              <a:rPr lang="ja-JP" altLang="en-US" dirty="0"/>
              <a:t>のこと）と</a:t>
            </a:r>
            <a:r>
              <a:rPr lang="ja-JP" altLang="en-US" b="1" dirty="0"/>
              <a:t>サイズ</a:t>
            </a:r>
            <a:r>
              <a:rPr lang="ja-JP" altLang="en-US" dirty="0"/>
              <a:t>がある</a:t>
            </a:r>
          </a:p>
          <a:p>
            <a:pPr lvl="1"/>
            <a:r>
              <a:rPr lang="ja-JP" altLang="en-US" dirty="0"/>
              <a:t>整数データ		</a:t>
            </a:r>
            <a:r>
              <a:rPr lang="en-US" altLang="ja-JP" b="1" dirty="0"/>
              <a:t>integer</a:t>
            </a:r>
          </a:p>
          <a:p>
            <a:pPr lvl="1"/>
            <a:r>
              <a:rPr lang="ja-JP" altLang="en-US" dirty="0"/>
              <a:t>浮動小数データ 	</a:t>
            </a:r>
            <a:r>
              <a:rPr lang="en-US" altLang="ja-JP" b="1" dirty="0"/>
              <a:t>real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を使うには，</a:t>
            </a:r>
            <a:r>
              <a:rPr lang="ja-JP" altLang="en-US" b="1" dirty="0"/>
              <a:t>配列の使用をコンピュータに伝える</a:t>
            </a:r>
            <a:r>
              <a:rPr lang="ja-JP" altLang="en-US" dirty="0"/>
              <a:t>こと（宣言）が必要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9D8C52-23EF-4A58-A822-1D31959E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649DCC-7632-4E1D-80AE-6AD582CA6380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441056A8-9022-4F35-A6EE-810BC3626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4291013"/>
            <a:ext cx="5322888" cy="354012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var num : array [1..12] of integer;</a:t>
            </a:r>
            <a:endParaRPr kumimoji="0" lang="en-US" altLang="ja-JP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606" name="Rectangle 9">
            <a:extLst>
              <a:ext uri="{FF2B5EF4-FFF2-40B4-BE49-F238E27FC236}">
                <a16:creationId xmlns:a16="http://schemas.microsoft.com/office/drawing/2014/main" id="{7A519D96-C65F-4F1B-A69C-D4842FD1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46164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A3428189-A1EB-4AC3-A7A1-A4016CBC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5" y="5138738"/>
            <a:ext cx="8763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>
                <a:solidFill>
                  <a:srgbClr val="005414"/>
                </a:solidFill>
              </a:rPr>
              <a:t>整数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>
                <a:solidFill>
                  <a:srgbClr val="005414"/>
                </a:solidFill>
              </a:rPr>
              <a:t>データ</a:t>
            </a:r>
          </a:p>
        </p:txBody>
      </p:sp>
      <p:sp>
        <p:nvSpPr>
          <p:cNvPr id="25608" name="Text Box 13">
            <a:extLst>
              <a:ext uri="{FF2B5EF4-FFF2-40B4-BE49-F238E27FC236}">
                <a16:creationId xmlns:a16="http://schemas.microsoft.com/office/drawing/2014/main" id="{A86F8985-1D3D-418B-A193-09DD79472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5149850"/>
            <a:ext cx="8763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>
                <a:solidFill>
                  <a:srgbClr val="005414"/>
                </a:solidFill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num</a:t>
            </a:r>
          </a:p>
        </p:txBody>
      </p:sp>
      <p:sp>
        <p:nvSpPr>
          <p:cNvPr id="25609" name="AutoShape 14">
            <a:extLst>
              <a:ext uri="{FF2B5EF4-FFF2-40B4-BE49-F238E27FC236}">
                <a16:creationId xmlns:a16="http://schemas.microsoft.com/office/drawing/2014/main" id="{621058B3-F435-4733-A26A-A1D98B6CF3D2}"/>
              </a:ext>
            </a:extLst>
          </p:cNvPr>
          <p:cNvSpPr>
            <a:spLocks/>
          </p:cNvSpPr>
          <p:nvPr/>
        </p:nvSpPr>
        <p:spPr bwMode="auto">
          <a:xfrm rot="5400000" flipV="1">
            <a:off x="4314825" y="4452938"/>
            <a:ext cx="207963" cy="1004887"/>
          </a:xfrm>
          <a:prstGeom prst="rightBrace">
            <a:avLst>
              <a:gd name="adj1" fmla="val 4026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25610" name="Text Box 15">
            <a:extLst>
              <a:ext uri="{FF2B5EF4-FFF2-40B4-BE49-F238E27FC236}">
                <a16:creationId xmlns:a16="http://schemas.microsoft.com/office/drawing/2014/main" id="{46A9B017-9932-4A08-BF0E-5D2EB3BCB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988" y="5153025"/>
            <a:ext cx="15684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>
                <a:solidFill>
                  <a:srgbClr val="005414"/>
                </a:solidFill>
              </a:rPr>
              <a:t>配列の添字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>
                <a:solidFill>
                  <a:srgbClr val="005414"/>
                </a:solidFill>
              </a:rPr>
              <a:t>は１から１２</a:t>
            </a:r>
          </a:p>
        </p:txBody>
      </p:sp>
      <p:sp>
        <p:nvSpPr>
          <p:cNvPr id="25611" name="AutoShape 18">
            <a:extLst>
              <a:ext uri="{FF2B5EF4-FFF2-40B4-BE49-F238E27FC236}">
                <a16:creationId xmlns:a16="http://schemas.microsoft.com/office/drawing/2014/main" id="{9AECD39A-1ACC-4C45-9190-5C5B597D408F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384425" y="4478338"/>
            <a:ext cx="207963" cy="1004887"/>
          </a:xfrm>
          <a:prstGeom prst="rightBrace">
            <a:avLst>
              <a:gd name="adj1" fmla="val 4026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25612" name="AutoShape 19">
            <a:extLst>
              <a:ext uri="{FF2B5EF4-FFF2-40B4-BE49-F238E27FC236}">
                <a16:creationId xmlns:a16="http://schemas.microsoft.com/office/drawing/2014/main" id="{1BB2A6A0-DAA8-49EB-B049-1459FBA66860}"/>
              </a:ext>
            </a:extLst>
          </p:cNvPr>
          <p:cNvSpPr>
            <a:spLocks/>
          </p:cNvSpPr>
          <p:nvPr/>
        </p:nvSpPr>
        <p:spPr bwMode="auto">
          <a:xfrm rot="5400000" flipV="1">
            <a:off x="5813425" y="4478338"/>
            <a:ext cx="207963" cy="1004887"/>
          </a:xfrm>
          <a:prstGeom prst="rightBrace">
            <a:avLst>
              <a:gd name="adj1" fmla="val 4026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8671C60-2CD8-4AB1-8CC6-975AFC731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array [  ] of </a:t>
            </a:r>
            <a:r>
              <a:rPr lang="ja-JP" altLang="en-US"/>
              <a:t>の意味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536D499-3271-429A-BF56-8E392781B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[] </a:t>
            </a:r>
            <a:r>
              <a:rPr lang="ja-JP" altLang="en-US" dirty="0"/>
              <a:t>の中に，</a:t>
            </a:r>
            <a:r>
              <a:rPr lang="ja-JP" altLang="en-US" b="1" u="sng" dirty="0">
                <a:solidFill>
                  <a:srgbClr val="FF0000"/>
                </a:solidFill>
              </a:rPr>
              <a:t>添字の範囲</a:t>
            </a:r>
            <a:r>
              <a:rPr lang="ja-JP" altLang="en-US" dirty="0"/>
              <a:t>を書く</a:t>
            </a:r>
          </a:p>
          <a:p>
            <a:pPr marL="457200" lvl="1" indent="0">
              <a:buNone/>
            </a:pPr>
            <a:r>
              <a:rPr lang="ja-JP" altLang="en-US" dirty="0"/>
              <a:t>おのずと，配列のサイズが決まる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486F1D-87CF-49EA-9C41-FAE28ADB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E0910FA-837C-4E04-9AE1-4696B1599B12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F7A95808-B61D-4E1E-B400-2541E5C66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2406650"/>
            <a:ext cx="6092825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array [1..12] of integer </a:t>
            </a: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のとき</a:t>
            </a:r>
            <a:endParaRPr lang="en-US" altLang="ja-JP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None/>
            </a:pPr>
            <a:r>
              <a:rPr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添字は，１から１２まで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lang="en-US" altLang="ja-JP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endParaRPr lang="en-US" altLang="ja-JP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AF334B1-7FCF-43B4-930F-D107094B2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配列の添字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87F4B12-1C80-4890-8AF4-D90077213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89017" y="869239"/>
            <a:ext cx="5596527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配列の中身を読み書きするときには，配列の名前と添字を書く</a:t>
            </a:r>
          </a:p>
          <a:p>
            <a:pPr marL="0" indent="0">
              <a:buNone/>
            </a:pPr>
            <a:r>
              <a:rPr lang="ja-JP" altLang="en-US" dirty="0"/>
              <a:t>	例）  </a:t>
            </a:r>
            <a:r>
              <a:rPr lang="en-US" altLang="ja-JP" dirty="0"/>
              <a:t>num[m]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299219-C417-445D-8192-E1093078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8D777DE-C91B-4228-99D6-E4A132250FC8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9701" name="Text Box 11">
            <a:extLst>
              <a:ext uri="{FF2B5EF4-FFF2-40B4-BE49-F238E27FC236}">
                <a16:creationId xmlns:a16="http://schemas.microsoft.com/office/drawing/2014/main" id="{D1F04C19-5D77-42A2-9B9C-7F336FA0D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1312863"/>
            <a:ext cx="3127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29702" name="Text Box 15">
            <a:extLst>
              <a:ext uri="{FF2B5EF4-FFF2-40B4-BE49-F238E27FC236}">
                <a16:creationId xmlns:a16="http://schemas.microsoft.com/office/drawing/2014/main" id="{A0635538-9410-4916-BBB0-7AAF1239E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811213"/>
            <a:ext cx="6461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添字</a:t>
            </a:r>
          </a:p>
        </p:txBody>
      </p:sp>
      <p:grpSp>
        <p:nvGrpSpPr>
          <p:cNvPr id="29703" name="Group 33">
            <a:extLst>
              <a:ext uri="{FF2B5EF4-FFF2-40B4-BE49-F238E27FC236}">
                <a16:creationId xmlns:a16="http://schemas.microsoft.com/office/drawing/2014/main" id="{0B1F7FFF-34CB-440A-AA09-19299D12E65F}"/>
              </a:ext>
            </a:extLst>
          </p:cNvPr>
          <p:cNvGrpSpPr>
            <a:grpSpLocks/>
          </p:cNvGrpSpPr>
          <p:nvPr/>
        </p:nvGrpSpPr>
        <p:grpSpPr bwMode="auto">
          <a:xfrm>
            <a:off x="574675" y="1365250"/>
            <a:ext cx="1044575" cy="5359400"/>
            <a:chOff x="515" y="202"/>
            <a:chExt cx="658" cy="3887"/>
          </a:xfrm>
        </p:grpSpPr>
        <p:grpSp>
          <p:nvGrpSpPr>
            <p:cNvPr id="29717" name="Group 16">
              <a:extLst>
                <a:ext uri="{FF2B5EF4-FFF2-40B4-BE49-F238E27FC236}">
                  <a16:creationId xmlns:a16="http://schemas.microsoft.com/office/drawing/2014/main" id="{84F046AB-2E13-4C92-9558-41BB1E17E7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" y="202"/>
              <a:ext cx="656" cy="1360"/>
              <a:chOff x="508" y="938"/>
              <a:chExt cx="656" cy="1937"/>
            </a:xfrm>
          </p:grpSpPr>
          <p:sp>
            <p:nvSpPr>
              <p:cNvPr id="29734" name="AutoShape 4">
                <a:extLst>
                  <a:ext uri="{FF2B5EF4-FFF2-40B4-BE49-F238E27FC236}">
                    <a16:creationId xmlns:a16="http://schemas.microsoft.com/office/drawing/2014/main" id="{C7941D35-5931-49EC-9464-3D06BD0C4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5" name="AutoShape 5">
                <a:extLst>
                  <a:ext uri="{FF2B5EF4-FFF2-40B4-BE49-F238E27FC236}">
                    <a16:creationId xmlns:a16="http://schemas.microsoft.com/office/drawing/2014/main" id="{9F7B7187-55DB-4B91-B3C3-589A7EBCB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6" name="AutoShape 6">
                <a:extLst>
                  <a:ext uri="{FF2B5EF4-FFF2-40B4-BE49-F238E27FC236}">
                    <a16:creationId xmlns:a16="http://schemas.microsoft.com/office/drawing/2014/main" id="{9B488521-E385-4D86-98D4-AE3E6DE6FA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7" name="AutoShape 7">
                <a:extLst>
                  <a:ext uri="{FF2B5EF4-FFF2-40B4-BE49-F238E27FC236}">
                    <a16:creationId xmlns:a16="http://schemas.microsoft.com/office/drawing/2014/main" id="{D8C72DC5-AE7B-455F-8D1C-054679C05D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8" name="Line 8">
                <a:extLst>
                  <a:ext uri="{FF2B5EF4-FFF2-40B4-BE49-F238E27FC236}">
                    <a16:creationId xmlns:a16="http://schemas.microsoft.com/office/drawing/2014/main" id="{CFA32F12-7F64-43D8-83AC-E4CF18CD62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39" name="Line 9">
                <a:extLst>
                  <a:ext uri="{FF2B5EF4-FFF2-40B4-BE49-F238E27FC236}">
                    <a16:creationId xmlns:a16="http://schemas.microsoft.com/office/drawing/2014/main" id="{79291DF7-5E8D-4140-826A-98C2D0D092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40" name="Line 10">
                <a:extLst>
                  <a:ext uri="{FF2B5EF4-FFF2-40B4-BE49-F238E27FC236}">
                    <a16:creationId xmlns:a16="http://schemas.microsoft.com/office/drawing/2014/main" id="{01ED6D06-8780-4291-8FB6-4592F356C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29718" name="Group 17">
              <a:extLst>
                <a:ext uri="{FF2B5EF4-FFF2-40B4-BE49-F238E27FC236}">
                  <a16:creationId xmlns:a16="http://schemas.microsoft.com/office/drawing/2014/main" id="{955062F8-FE76-4E0F-8655-0A74B27881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6" y="1462"/>
              <a:ext cx="656" cy="1360"/>
              <a:chOff x="508" y="938"/>
              <a:chExt cx="656" cy="1937"/>
            </a:xfrm>
          </p:grpSpPr>
          <p:sp>
            <p:nvSpPr>
              <p:cNvPr id="29727" name="AutoShape 18">
                <a:extLst>
                  <a:ext uri="{FF2B5EF4-FFF2-40B4-BE49-F238E27FC236}">
                    <a16:creationId xmlns:a16="http://schemas.microsoft.com/office/drawing/2014/main" id="{747D386E-5F11-484F-A589-B3BE4B9893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8" name="AutoShape 19">
                <a:extLst>
                  <a:ext uri="{FF2B5EF4-FFF2-40B4-BE49-F238E27FC236}">
                    <a16:creationId xmlns:a16="http://schemas.microsoft.com/office/drawing/2014/main" id="{25FA2B2A-60AA-4479-9AE1-DF51D975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9" name="AutoShape 20">
                <a:extLst>
                  <a:ext uri="{FF2B5EF4-FFF2-40B4-BE49-F238E27FC236}">
                    <a16:creationId xmlns:a16="http://schemas.microsoft.com/office/drawing/2014/main" id="{229E16EE-11B0-4A47-9B39-E01C7F6DD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0" name="AutoShape 21">
                <a:extLst>
                  <a:ext uri="{FF2B5EF4-FFF2-40B4-BE49-F238E27FC236}">
                    <a16:creationId xmlns:a16="http://schemas.microsoft.com/office/drawing/2014/main" id="{1A098424-AF54-4C17-90C0-313BC36C4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31" name="Line 22">
                <a:extLst>
                  <a:ext uri="{FF2B5EF4-FFF2-40B4-BE49-F238E27FC236}">
                    <a16:creationId xmlns:a16="http://schemas.microsoft.com/office/drawing/2014/main" id="{AC5DB656-8733-438D-B4F7-252492DAC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32" name="Line 23">
                <a:extLst>
                  <a:ext uri="{FF2B5EF4-FFF2-40B4-BE49-F238E27FC236}">
                    <a16:creationId xmlns:a16="http://schemas.microsoft.com/office/drawing/2014/main" id="{6C1FD0B2-8301-4010-98C1-33BEDA116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33" name="Line 24">
                <a:extLst>
                  <a:ext uri="{FF2B5EF4-FFF2-40B4-BE49-F238E27FC236}">
                    <a16:creationId xmlns:a16="http://schemas.microsoft.com/office/drawing/2014/main" id="{6E562B9E-82CF-4334-86D5-8797FA250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29719" name="Group 25">
              <a:extLst>
                <a:ext uri="{FF2B5EF4-FFF2-40B4-BE49-F238E27FC236}">
                  <a16:creationId xmlns:a16="http://schemas.microsoft.com/office/drawing/2014/main" id="{37B953CA-F6E6-450A-8EF3-3626441389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" y="2729"/>
              <a:ext cx="656" cy="1360"/>
              <a:chOff x="508" y="938"/>
              <a:chExt cx="656" cy="1937"/>
            </a:xfrm>
          </p:grpSpPr>
          <p:sp>
            <p:nvSpPr>
              <p:cNvPr id="29720" name="AutoShape 26">
                <a:extLst>
                  <a:ext uri="{FF2B5EF4-FFF2-40B4-BE49-F238E27FC236}">
                    <a16:creationId xmlns:a16="http://schemas.microsoft.com/office/drawing/2014/main" id="{B67C77C8-D0C0-4377-96AB-79DDE71DB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1" name="AutoShape 27">
                <a:extLst>
                  <a:ext uri="{FF2B5EF4-FFF2-40B4-BE49-F238E27FC236}">
                    <a16:creationId xmlns:a16="http://schemas.microsoft.com/office/drawing/2014/main" id="{A3A15AD7-FE7F-43B2-8D72-4878E01DE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2" name="AutoShape 28">
                <a:extLst>
                  <a:ext uri="{FF2B5EF4-FFF2-40B4-BE49-F238E27FC236}">
                    <a16:creationId xmlns:a16="http://schemas.microsoft.com/office/drawing/2014/main" id="{A4578B46-5D12-497C-B602-566D2A9C4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3" name="AutoShape 29">
                <a:extLst>
                  <a:ext uri="{FF2B5EF4-FFF2-40B4-BE49-F238E27FC236}">
                    <a16:creationId xmlns:a16="http://schemas.microsoft.com/office/drawing/2014/main" id="{A00035E7-7B0E-4CC4-95F7-032BB13DC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en-US" sz="1800"/>
              </a:p>
            </p:txBody>
          </p:sp>
          <p:sp>
            <p:nvSpPr>
              <p:cNvPr id="29724" name="Line 30">
                <a:extLst>
                  <a:ext uri="{FF2B5EF4-FFF2-40B4-BE49-F238E27FC236}">
                    <a16:creationId xmlns:a16="http://schemas.microsoft.com/office/drawing/2014/main" id="{D2584859-4673-4039-B0BC-F163DDC83D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25" name="Line 31">
                <a:extLst>
                  <a:ext uri="{FF2B5EF4-FFF2-40B4-BE49-F238E27FC236}">
                    <a16:creationId xmlns:a16="http://schemas.microsoft.com/office/drawing/2014/main" id="{E1BE9382-E769-4DE4-8311-1EA09078E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726" name="Line 32">
                <a:extLst>
                  <a:ext uri="{FF2B5EF4-FFF2-40B4-BE49-F238E27FC236}">
                    <a16:creationId xmlns:a16="http://schemas.microsoft.com/office/drawing/2014/main" id="{38AB2E30-0D7D-4480-8155-4EF3225F3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Arial" panose="020B0604020202020204" pitchFamily="34" charset="0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9704" name="Text Box 34">
            <a:extLst>
              <a:ext uri="{FF2B5EF4-FFF2-40B4-BE49-F238E27FC236}">
                <a16:creationId xmlns:a16="http://schemas.microsoft.com/office/drawing/2014/main" id="{192E2FC4-26A4-4CBB-B766-E6337955F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0388" y="1824038"/>
            <a:ext cx="3127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29705" name="Text Box 35">
            <a:extLst>
              <a:ext uri="{FF2B5EF4-FFF2-40B4-BE49-F238E27FC236}">
                <a16:creationId xmlns:a16="http://schemas.microsoft.com/office/drawing/2014/main" id="{1C3C4200-41D3-4210-9A3A-7EC9344D1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3" y="2254250"/>
            <a:ext cx="3127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29706" name="Text Box 36">
            <a:extLst>
              <a:ext uri="{FF2B5EF4-FFF2-40B4-BE49-F238E27FC236}">
                <a16:creationId xmlns:a16="http://schemas.microsoft.com/office/drawing/2014/main" id="{A4921EAA-06E5-4B1E-9C27-C9C41584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2717800"/>
            <a:ext cx="3127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9707" name="Text Box 37">
            <a:extLst>
              <a:ext uri="{FF2B5EF4-FFF2-40B4-BE49-F238E27FC236}">
                <a16:creationId xmlns:a16="http://schemas.microsoft.com/office/drawing/2014/main" id="{FE8C4F2E-CD74-41B2-8BCE-96121FCCF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863" y="3170238"/>
            <a:ext cx="3127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29708" name="Text Box 38">
            <a:extLst>
              <a:ext uri="{FF2B5EF4-FFF2-40B4-BE49-F238E27FC236}">
                <a16:creationId xmlns:a16="http://schemas.microsoft.com/office/drawing/2014/main" id="{86968949-16DD-4EE0-92C1-B98F0AA72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3600450"/>
            <a:ext cx="3127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29709" name="Text Box 39">
            <a:extLst>
              <a:ext uri="{FF2B5EF4-FFF2-40B4-BE49-F238E27FC236}">
                <a16:creationId xmlns:a16="http://schemas.microsoft.com/office/drawing/2014/main" id="{EC35B301-A90D-445F-B289-B32CCCDD2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3986213"/>
            <a:ext cx="3127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29710" name="Text Box 40">
            <a:extLst>
              <a:ext uri="{FF2B5EF4-FFF2-40B4-BE49-F238E27FC236}">
                <a16:creationId xmlns:a16="http://schemas.microsoft.com/office/drawing/2014/main" id="{DFDBC05E-03C9-4B57-8A4D-55C3B389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4427538"/>
            <a:ext cx="3127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9711" name="Text Box 41">
            <a:extLst>
              <a:ext uri="{FF2B5EF4-FFF2-40B4-BE49-F238E27FC236}">
                <a16:creationId xmlns:a16="http://schemas.microsoft.com/office/drawing/2014/main" id="{9434EB34-41D9-4F52-BDA1-03B0C2DB1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4857750"/>
            <a:ext cx="3127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29712" name="Text Box 42">
            <a:extLst>
              <a:ext uri="{FF2B5EF4-FFF2-40B4-BE49-F238E27FC236}">
                <a16:creationId xmlns:a16="http://schemas.microsoft.com/office/drawing/2014/main" id="{E38FA1B4-8748-4F7A-85CA-CCFF826C1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988" y="5287963"/>
            <a:ext cx="4413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29713" name="Text Box 43">
            <a:extLst>
              <a:ext uri="{FF2B5EF4-FFF2-40B4-BE49-F238E27FC236}">
                <a16:creationId xmlns:a16="http://schemas.microsoft.com/office/drawing/2014/main" id="{311FD48B-A056-4AB3-AEF1-576D66174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5740400"/>
            <a:ext cx="4238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29714" name="Text Box 44">
            <a:extLst>
              <a:ext uri="{FF2B5EF4-FFF2-40B4-BE49-F238E27FC236}">
                <a16:creationId xmlns:a16="http://schemas.microsoft.com/office/drawing/2014/main" id="{3E1D6D68-E395-49FA-9527-8F5BC3B8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638" y="6192838"/>
            <a:ext cx="4413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29715" name="Rectangle 45">
            <a:extLst>
              <a:ext uri="{FF2B5EF4-FFF2-40B4-BE49-F238E27FC236}">
                <a16:creationId xmlns:a16="http://schemas.microsoft.com/office/drawing/2014/main" id="{2F959167-1509-4B8E-BD7C-E4D68C595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1933575"/>
            <a:ext cx="849312" cy="639763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16" name="Text Box 46">
            <a:extLst>
              <a:ext uri="{FF2B5EF4-FFF2-40B4-BE49-F238E27FC236}">
                <a16:creationId xmlns:a16="http://schemas.microsoft.com/office/drawing/2014/main" id="{EED11C53-2AB7-45A9-949A-2D331CCC3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2767956"/>
            <a:ext cx="13382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5414"/>
                </a:solidFill>
              </a:rPr>
              <a:t>添字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0493A01-D274-4178-AD98-2A6B6CA22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配列の読み書き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E6E1624-2851-433C-AA13-76D27D0930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72118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配列の名前と添字を書く</a:t>
            </a:r>
          </a:p>
          <a:p>
            <a:pPr marL="0" indent="0">
              <a:buNone/>
            </a:pPr>
            <a:r>
              <a:rPr lang="ja-JP" altLang="en-US" dirty="0"/>
              <a:t>例）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num[1] := 31;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writeln</a:t>
            </a:r>
            <a:r>
              <a:rPr lang="en-US" altLang="ja-JP" dirty="0"/>
              <a:t>('number of days(' y, '/', m, ') is', num[m] );  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9B81C3-7AFA-4CE6-A169-2496E5EE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C13ABB-6452-4FFA-A1CB-562DEA5055DE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5BDC317A-9482-4E0D-AF32-41235EA27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例題２．ベクトルの内積</a:t>
            </a:r>
          </a:p>
        </p:txBody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FBE0A644-1E1C-4DB1-B676-7A278B099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ベクトル（</a:t>
            </a:r>
            <a:r>
              <a:rPr lang="en-US" altLang="ja-JP" b="1" dirty="0"/>
              <a:t>1.9, 2.8, 3.7</a:t>
            </a:r>
            <a:r>
              <a:rPr lang="ja-JP" altLang="en-US" b="1" dirty="0"/>
              <a:t>）</a:t>
            </a:r>
            <a:r>
              <a:rPr lang="ja-JP" altLang="en-US" dirty="0"/>
              <a:t>と，</a:t>
            </a:r>
            <a:r>
              <a:rPr lang="ja-JP" altLang="en-US" b="1" dirty="0"/>
              <a:t>ベクトル（</a:t>
            </a:r>
            <a:r>
              <a:rPr lang="en-US" altLang="ja-JP" b="1" dirty="0"/>
              <a:t>4.6, 5.5, 6.4</a:t>
            </a:r>
            <a:r>
              <a:rPr lang="ja-JP" altLang="en-US" b="1" dirty="0"/>
              <a:t>）</a:t>
            </a:r>
            <a:r>
              <a:rPr lang="ja-JP" altLang="en-US" dirty="0"/>
              <a:t>の</a:t>
            </a:r>
            <a:r>
              <a:rPr lang="ja-JP" altLang="en-US" b="1" dirty="0"/>
              <a:t>内積</a:t>
            </a:r>
            <a:r>
              <a:rPr lang="ja-JP" altLang="en-US" dirty="0"/>
              <a:t>を表示するプログラムを作る</a:t>
            </a:r>
          </a:p>
          <a:p>
            <a:pPr marL="457200" lvl="1" indent="0">
              <a:buNone/>
            </a:pPr>
            <a:r>
              <a:rPr lang="ja-JP" altLang="en-US" dirty="0"/>
              <a:t>２つのベクトルの内積の計算のために，サイズ３の配列を２つ使う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5A9A70-1ED2-462B-92F6-F0AE115F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930C3D-DCF3-46BA-A42A-30E29843B162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BDDD771-4A76-477B-80A1-9933513A4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A677FDB-E204-476A-BA11-B37019BDB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ベクトルの成分から内積を求める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05CB698-8901-404A-997B-F06F4E7F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E7A85F-E5FA-4285-B730-B86DB04D56DD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37893" name="Object 4">
            <a:extLst>
              <a:ext uri="{FF2B5EF4-FFF2-40B4-BE49-F238E27FC236}">
                <a16:creationId xmlns:a16="http://schemas.microsoft.com/office/drawing/2014/main" id="{5A2EC0CA-4883-4323-A30B-78392E1159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407141"/>
              </p:ext>
            </p:extLst>
          </p:nvPr>
        </p:nvGraphicFramePr>
        <p:xfrm>
          <a:off x="1020763" y="1798638"/>
          <a:ext cx="259238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0" name="数式" r:id="rId4" imgW="1028254" imgH="342751" progId="Equation.3">
                  <p:embed/>
                </p:oleObj>
              </mc:Choice>
              <mc:Fallback>
                <p:oleObj name="数式" r:id="rId4" imgW="1028254" imgH="34275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1798638"/>
                        <a:ext cx="259238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5">
            <a:extLst>
              <a:ext uri="{FF2B5EF4-FFF2-40B4-BE49-F238E27FC236}">
                <a16:creationId xmlns:a16="http://schemas.microsoft.com/office/drawing/2014/main" id="{8ECF0CC8-6880-4BC0-810A-5DBE18878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75556"/>
              </p:ext>
            </p:extLst>
          </p:nvPr>
        </p:nvGraphicFramePr>
        <p:xfrm>
          <a:off x="1778000" y="2979738"/>
          <a:ext cx="4608513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1" name="数式" r:id="rId6" imgW="1828800" imgH="342900" progId="Equation.3">
                  <p:embed/>
                </p:oleObj>
              </mc:Choice>
              <mc:Fallback>
                <p:oleObj name="数式" r:id="rId6" imgW="1828800" imgH="342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2979738"/>
                        <a:ext cx="4608513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6">
            <a:extLst>
              <a:ext uri="{FF2B5EF4-FFF2-40B4-BE49-F238E27FC236}">
                <a16:creationId xmlns:a16="http://schemas.microsoft.com/office/drawing/2014/main" id="{5F10F7F8-F59D-47E7-9045-AB10A8A8D4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8820"/>
              </p:ext>
            </p:extLst>
          </p:nvPr>
        </p:nvGraphicFramePr>
        <p:xfrm>
          <a:off x="3865563" y="1785938"/>
          <a:ext cx="24638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2" name="数式" r:id="rId8" imgW="977476" imgH="342751" progId="Equation.3">
                  <p:embed/>
                </p:oleObj>
              </mc:Choice>
              <mc:Fallback>
                <p:oleObj name="数式" r:id="rId8" imgW="977476" imgH="34275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1785938"/>
                        <a:ext cx="246380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7">
            <a:extLst>
              <a:ext uri="{FF2B5EF4-FFF2-40B4-BE49-F238E27FC236}">
                <a16:creationId xmlns:a16="http://schemas.microsoft.com/office/drawing/2014/main" id="{60C4A3CE-B271-4CB4-BAD3-4B86E6B14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911350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</a:rPr>
              <a:t>のとき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00DBC5A1-BF59-4E88-AAE0-943F12F3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BCCB2DBB-90BA-4BED-9F51-C24C3F96BE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u, v : array [0..2] of real;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: integer;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: real;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u[0] := 1.9; u[1] := 2.8; u[2] := 3.7;</a:t>
            </a:r>
          </a:p>
          <a:p>
            <a:pPr marL="0" indent="0">
              <a:buNone/>
            </a:pPr>
            <a:r>
              <a:rPr lang="en-US" altLang="ja-JP" sz="2000" b="1" dirty="0"/>
              <a:t>    v[0] := 4.6; v[1] := 5.5; v[2] := 6.4;</a:t>
            </a:r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:= 0;</a:t>
            </a:r>
          </a:p>
          <a:p>
            <a:pPr marL="0" indent="0">
              <a:buNone/>
            </a:pPr>
            <a:r>
              <a:rPr lang="en-US" altLang="ja-JP" sz="2000" dirty="0"/>
              <a:t>	for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:= 0 to 2 do begin</a:t>
            </a:r>
          </a:p>
          <a:p>
            <a:pPr marL="0" indent="0"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:=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+ </a:t>
            </a:r>
            <a:r>
              <a:rPr lang="en-US" altLang="ja-JP" sz="2000" b="1" dirty="0"/>
              <a:t>u[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 * v[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]; </a:t>
            </a:r>
          </a:p>
          <a:p>
            <a:pPr marL="0" indent="0"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('product =', ip:8:3 );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FE56E27-57D4-4A71-96BA-23B66785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A0875A-4988-49D2-BFD9-762E4A32DD96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9941" name="Line 4">
            <a:extLst>
              <a:ext uri="{FF2B5EF4-FFF2-40B4-BE49-F238E27FC236}">
                <a16:creationId xmlns:a16="http://schemas.microsoft.com/office/drawing/2014/main" id="{E84357E7-53C1-442B-A386-171326EE86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9319" y="4855369"/>
            <a:ext cx="673100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42" name="Rectangle 5">
            <a:extLst>
              <a:ext uri="{FF2B5EF4-FFF2-40B4-BE49-F238E27FC236}">
                <a16:creationId xmlns:a16="http://schemas.microsoft.com/office/drawing/2014/main" id="{7BB1BAA4-169A-42DF-9B25-F8A981EF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4764088"/>
            <a:ext cx="1219200" cy="482600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9943" name="Text Box 6">
            <a:extLst>
              <a:ext uri="{FF2B5EF4-FFF2-40B4-BE49-F238E27FC236}">
                <a16:creationId xmlns:a16="http://schemas.microsoft.com/office/drawing/2014/main" id="{2CCA9026-FE59-4F4A-8564-2D8BD1EC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4416425"/>
            <a:ext cx="17224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39944" name="Line 7">
            <a:extLst>
              <a:ext uri="{FF2B5EF4-FFF2-40B4-BE49-F238E27FC236}">
                <a16:creationId xmlns:a16="http://schemas.microsoft.com/office/drawing/2014/main" id="{EBC6D718-A501-4166-92F7-55979B0C63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7750" y="3349625"/>
            <a:ext cx="673100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45" name="Rectangle 8">
            <a:extLst>
              <a:ext uri="{FF2B5EF4-FFF2-40B4-BE49-F238E27FC236}">
                <a16:creationId xmlns:a16="http://schemas.microsoft.com/office/drawing/2014/main" id="{BF1A96A5-AB05-4DF2-B675-D3F99C01F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962275"/>
            <a:ext cx="4286250" cy="949325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9946" name="Text Box 9">
            <a:extLst>
              <a:ext uri="{FF2B5EF4-FFF2-40B4-BE49-F238E27FC236}">
                <a16:creationId xmlns:a16="http://schemas.microsoft.com/office/drawing/2014/main" id="{3780AFBD-F0A9-4C24-A889-109E9F8E9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2962275"/>
            <a:ext cx="141446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136B91-C61A-4051-AE64-4128704C3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3CAEA38E-E793-4104-B1F3-5606BD760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例題１．月の日数</a:t>
            </a:r>
          </a:p>
          <a:p>
            <a:pPr marL="0" indent="0">
              <a:buNone/>
            </a:pPr>
            <a:r>
              <a:rPr lang="ja-JP" altLang="en-US" dirty="0"/>
              <a:t>　	配列とは．配列の宣言．配列の添字．</a:t>
            </a:r>
          </a:p>
          <a:p>
            <a:r>
              <a:rPr lang="ja-JP" altLang="en-US" dirty="0"/>
              <a:t>例題２．ベクトルの内積</a:t>
            </a:r>
          </a:p>
          <a:p>
            <a:r>
              <a:rPr lang="ja-JP" altLang="en-US" dirty="0"/>
              <a:t>例題３．棒グラフを描く</a:t>
            </a:r>
          </a:p>
          <a:p>
            <a:r>
              <a:rPr lang="ja-JP" altLang="en-US" dirty="0"/>
              <a:t>例題４．</a:t>
            </a:r>
            <a:r>
              <a:rPr lang="en-US" altLang="ja-JP" dirty="0"/>
              <a:t>Horner </a:t>
            </a:r>
            <a:r>
              <a:rPr lang="ja-JP" altLang="en-US" dirty="0"/>
              <a:t>法による多項式の計算</a:t>
            </a:r>
          </a:p>
          <a:p>
            <a:r>
              <a:rPr lang="ja-JP" altLang="en-US" dirty="0"/>
              <a:t>例題５．エラトステネスのふるい</a:t>
            </a:r>
          </a:p>
          <a:p>
            <a:pPr marL="0" indent="0">
              <a:buNone/>
            </a:pPr>
            <a:r>
              <a:rPr lang="ja-JP" altLang="en-US" dirty="0"/>
              <a:t>	配列と繰り返し計算の関係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7A0979-F1FB-4123-951B-8CC180AA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5C2085-806E-4346-B5D2-F1C0C28CDAF9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321044D-453E-46EE-A8D6-A73A517E4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FDF95E-F136-4BA6-B7B4-D08C4D81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5E44735-3321-42FE-9951-FE2183D3D32E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1989" name="Text Box 3">
            <a:extLst>
              <a:ext uri="{FF2B5EF4-FFF2-40B4-BE49-F238E27FC236}">
                <a16:creationId xmlns:a16="http://schemas.microsoft.com/office/drawing/2014/main" id="{3A4CDF78-26E9-466E-872A-66A03E34C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22A3FDF-7F2B-4583-8063-796C7A01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358" y="2376484"/>
            <a:ext cx="6366758" cy="62071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5B3E04F-C85D-417D-9DBE-669255349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6B7A46F-3B1D-404D-B0BC-573B907E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CD3B6AA-DC3C-4A09-9BC1-3A42CB0EC8CE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6085" name="Text Box 3">
            <a:extLst>
              <a:ext uri="{FF2B5EF4-FFF2-40B4-BE49-F238E27FC236}">
                <a16:creationId xmlns:a16="http://schemas.microsoft.com/office/drawing/2014/main" id="{E007A669-A3FC-4F09-A776-BC242752D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889000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メモリ</a:t>
            </a:r>
          </a:p>
        </p:txBody>
      </p:sp>
      <p:sp>
        <p:nvSpPr>
          <p:cNvPr id="46086" name="Rectangle 4">
            <a:extLst>
              <a:ext uri="{FF2B5EF4-FFF2-40B4-BE49-F238E27FC236}">
                <a16:creationId xmlns:a16="http://schemas.microsoft.com/office/drawing/2014/main" id="{30A01D73-5B27-43E6-A76F-8C89F461D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16319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6087" name="Line 5">
            <a:extLst>
              <a:ext uri="{FF2B5EF4-FFF2-40B4-BE49-F238E27FC236}">
                <a16:creationId xmlns:a16="http://schemas.microsoft.com/office/drawing/2014/main" id="{9940D243-9C48-417B-910F-95C0458306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8" name="Line 6">
            <a:extLst>
              <a:ext uri="{FF2B5EF4-FFF2-40B4-BE49-F238E27FC236}">
                <a16:creationId xmlns:a16="http://schemas.microsoft.com/office/drawing/2014/main" id="{4EFA6B1C-447F-4D57-9EDC-6AF8EAC11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9" name="Text Box 7">
            <a:extLst>
              <a:ext uri="{FF2B5EF4-FFF2-40B4-BE49-F238E27FC236}">
                <a16:creationId xmlns:a16="http://schemas.microsoft.com/office/drawing/2014/main" id="{D52C2E5A-F433-4F6A-B25E-43F186B27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6049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u[0]</a:t>
            </a:r>
          </a:p>
        </p:txBody>
      </p:sp>
      <p:sp>
        <p:nvSpPr>
          <p:cNvPr id="46090" name="Text Box 8">
            <a:extLst>
              <a:ext uri="{FF2B5EF4-FFF2-40B4-BE49-F238E27FC236}">
                <a16:creationId xmlns:a16="http://schemas.microsoft.com/office/drawing/2014/main" id="{CDE2FD11-9AAF-45C7-A87B-CDAC173E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4819650"/>
            <a:ext cx="32893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ip := ip + </a:t>
            </a:r>
            <a:r>
              <a:rPr kumimoji="0" lang="en-US" altLang="ja-JP" sz="3200">
                <a:solidFill>
                  <a:srgbClr val="FF0000"/>
                </a:solidFill>
              </a:rPr>
              <a:t>u[i]*v[i]</a:t>
            </a:r>
            <a:r>
              <a:rPr kumimoji="0" lang="en-US" altLang="ja-JP" sz="3200"/>
              <a:t>;</a:t>
            </a:r>
          </a:p>
        </p:txBody>
      </p:sp>
      <p:sp>
        <p:nvSpPr>
          <p:cNvPr id="46091" name="Text Box 9">
            <a:extLst>
              <a:ext uri="{FF2B5EF4-FFF2-40B4-BE49-F238E27FC236}">
                <a16:creationId xmlns:a16="http://schemas.microsoft.com/office/drawing/2014/main" id="{84B0EA32-541D-4204-A14A-7CEC3FAFE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5457825"/>
            <a:ext cx="13382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46092" name="AutoShape 10">
            <a:extLst>
              <a:ext uri="{FF2B5EF4-FFF2-40B4-BE49-F238E27FC236}">
                <a16:creationId xmlns:a16="http://schemas.microsoft.com/office/drawing/2014/main" id="{EA1BC786-0326-48D9-B0B4-C35461C75C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3" name="Line 12">
            <a:extLst>
              <a:ext uri="{FF2B5EF4-FFF2-40B4-BE49-F238E27FC236}">
                <a16:creationId xmlns:a16="http://schemas.microsoft.com/office/drawing/2014/main" id="{716F65CA-584A-4171-AF59-31F74DDA0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94" name="Line 13">
            <a:extLst>
              <a:ext uri="{FF2B5EF4-FFF2-40B4-BE49-F238E27FC236}">
                <a16:creationId xmlns:a16="http://schemas.microsoft.com/office/drawing/2014/main" id="{79381AA0-9BF5-401A-A10A-CD96A8CEF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820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95" name="Text Box 22">
            <a:extLst>
              <a:ext uri="{FF2B5EF4-FFF2-40B4-BE49-F238E27FC236}">
                <a16:creationId xmlns:a16="http://schemas.microsoft.com/office/drawing/2014/main" id="{3AE7F7DA-D4C6-4D26-A7CD-7461EFCE9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9875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u[1]</a:t>
            </a:r>
          </a:p>
        </p:txBody>
      </p:sp>
      <p:sp>
        <p:nvSpPr>
          <p:cNvPr id="46096" name="Text Box 23">
            <a:extLst>
              <a:ext uri="{FF2B5EF4-FFF2-40B4-BE49-F238E27FC236}">
                <a16:creationId xmlns:a16="http://schemas.microsoft.com/office/drawing/2014/main" id="{964D5A83-C6BC-4EFF-BCD5-5F1CEEC8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2408238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u[2]</a:t>
            </a:r>
          </a:p>
        </p:txBody>
      </p:sp>
      <p:sp>
        <p:nvSpPr>
          <p:cNvPr id="46097" name="Text Box 33">
            <a:extLst>
              <a:ext uri="{FF2B5EF4-FFF2-40B4-BE49-F238E27FC236}">
                <a16:creationId xmlns:a16="http://schemas.microsoft.com/office/drawing/2014/main" id="{B70A6242-11B0-49A6-844A-3C8B767CB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5970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1.9</a:t>
            </a:r>
          </a:p>
        </p:txBody>
      </p:sp>
      <p:sp>
        <p:nvSpPr>
          <p:cNvPr id="46098" name="Text Box 34">
            <a:extLst>
              <a:ext uri="{FF2B5EF4-FFF2-40B4-BE49-F238E27FC236}">
                <a16:creationId xmlns:a16="http://schemas.microsoft.com/office/drawing/2014/main" id="{BCFB0233-5BFC-4606-AC45-B840714E6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20034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2.8</a:t>
            </a:r>
          </a:p>
        </p:txBody>
      </p:sp>
      <p:sp>
        <p:nvSpPr>
          <p:cNvPr id="46099" name="Text Box 35">
            <a:extLst>
              <a:ext uri="{FF2B5EF4-FFF2-40B4-BE49-F238E27FC236}">
                <a16:creationId xmlns:a16="http://schemas.microsoft.com/office/drawing/2014/main" id="{A6DA4AC1-7E43-4FEE-8E6D-1E4BC872D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24098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3.7</a:t>
            </a:r>
          </a:p>
        </p:txBody>
      </p:sp>
      <p:sp>
        <p:nvSpPr>
          <p:cNvPr id="46100" name="Rectangle 45">
            <a:extLst>
              <a:ext uri="{FF2B5EF4-FFF2-40B4-BE49-F238E27FC236}">
                <a16:creationId xmlns:a16="http://schemas.microsoft.com/office/drawing/2014/main" id="{E45F5CC3-A8F4-4FCA-88C9-E28646A5A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32067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6101" name="Line 46">
            <a:extLst>
              <a:ext uri="{FF2B5EF4-FFF2-40B4-BE49-F238E27FC236}">
                <a16:creationId xmlns:a16="http://schemas.microsoft.com/office/drawing/2014/main" id="{301E10AF-E585-42E8-B1F2-8CCA1E96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4263" y="3582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2" name="Text Box 47">
            <a:extLst>
              <a:ext uri="{FF2B5EF4-FFF2-40B4-BE49-F238E27FC236}">
                <a16:creationId xmlns:a16="http://schemas.microsoft.com/office/drawing/2014/main" id="{496D2B9B-8966-43FB-A4A6-0C39AB0DF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31797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v[0]</a:t>
            </a:r>
          </a:p>
        </p:txBody>
      </p:sp>
      <p:sp>
        <p:nvSpPr>
          <p:cNvPr id="46103" name="Line 48">
            <a:extLst>
              <a:ext uri="{FF2B5EF4-FFF2-40B4-BE49-F238E27FC236}">
                <a16:creationId xmlns:a16="http://schemas.microsoft.com/office/drawing/2014/main" id="{D19B03CC-F115-47AE-8C3D-8CB831E5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6963" y="39893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4" name="Line 49">
            <a:extLst>
              <a:ext uri="{FF2B5EF4-FFF2-40B4-BE49-F238E27FC236}">
                <a16:creationId xmlns:a16="http://schemas.microsoft.com/office/drawing/2014/main" id="{D7DC3D1B-5FA2-442F-B4C0-7C6538C90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6963" y="43957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5" name="Text Box 50">
            <a:extLst>
              <a:ext uri="{FF2B5EF4-FFF2-40B4-BE49-F238E27FC236}">
                <a16:creationId xmlns:a16="http://schemas.microsoft.com/office/drawing/2014/main" id="{EF80E464-297A-421D-B6F6-2EA2CA82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35623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v[1]</a:t>
            </a:r>
          </a:p>
        </p:txBody>
      </p:sp>
      <p:sp>
        <p:nvSpPr>
          <p:cNvPr id="46106" name="Text Box 51">
            <a:extLst>
              <a:ext uri="{FF2B5EF4-FFF2-40B4-BE49-F238E27FC236}">
                <a16:creationId xmlns:a16="http://schemas.microsoft.com/office/drawing/2014/main" id="{4D2C0D0B-6131-460F-8D72-A89F05D4C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9687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v[2]</a:t>
            </a:r>
          </a:p>
        </p:txBody>
      </p:sp>
      <p:sp>
        <p:nvSpPr>
          <p:cNvPr id="46107" name="Text Box 52">
            <a:extLst>
              <a:ext uri="{FF2B5EF4-FFF2-40B4-BE49-F238E27FC236}">
                <a16:creationId xmlns:a16="http://schemas.microsoft.com/office/drawing/2014/main" id="{94249B6D-BF42-4E75-AEC5-87765B0E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138" y="31718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4.6</a:t>
            </a:r>
          </a:p>
        </p:txBody>
      </p:sp>
      <p:sp>
        <p:nvSpPr>
          <p:cNvPr id="46108" name="Text Box 53">
            <a:extLst>
              <a:ext uri="{FF2B5EF4-FFF2-40B4-BE49-F238E27FC236}">
                <a16:creationId xmlns:a16="http://schemas.microsoft.com/office/drawing/2014/main" id="{59F0B956-9977-48F3-BF57-2B2BAD68C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35782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5.5</a:t>
            </a:r>
          </a:p>
        </p:txBody>
      </p:sp>
      <p:sp>
        <p:nvSpPr>
          <p:cNvPr id="46109" name="Text Box 54">
            <a:extLst>
              <a:ext uri="{FF2B5EF4-FFF2-40B4-BE49-F238E27FC236}">
                <a16:creationId xmlns:a16="http://schemas.microsoft.com/office/drawing/2014/main" id="{BDDFC08B-97C4-473C-A657-9B521DDC0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39846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6.4</a:t>
            </a:r>
          </a:p>
        </p:txBody>
      </p:sp>
      <p:cxnSp>
        <p:nvCxnSpPr>
          <p:cNvPr id="46110" name="AutoShape 55">
            <a:extLst>
              <a:ext uri="{FF2B5EF4-FFF2-40B4-BE49-F238E27FC236}">
                <a16:creationId xmlns:a16="http://schemas.microsoft.com/office/drawing/2014/main" id="{3D37328C-B407-4F63-97FD-69933362E064}"/>
              </a:ext>
            </a:extLst>
          </p:cNvPr>
          <p:cNvCxnSpPr>
            <a:cxnSpLocks noChangeShapeType="1"/>
            <a:stCxn id="46095" idx="1"/>
          </p:cNvCxnSpPr>
          <p:nvPr/>
        </p:nvCxnSpPr>
        <p:spPr bwMode="auto">
          <a:xfrm rot="10800000" flipV="1">
            <a:off x="2719388" y="2216150"/>
            <a:ext cx="26257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1" name="AutoShape 57">
            <a:extLst>
              <a:ext uri="{FF2B5EF4-FFF2-40B4-BE49-F238E27FC236}">
                <a16:creationId xmlns:a16="http://schemas.microsoft.com/office/drawing/2014/main" id="{C5146763-4993-44BB-BB0F-23FE82BA21F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2" name="AutoShape 58">
            <a:extLst>
              <a:ext uri="{FF2B5EF4-FFF2-40B4-BE49-F238E27FC236}">
                <a16:creationId xmlns:a16="http://schemas.microsoft.com/office/drawing/2014/main" id="{5CBBE260-D3A1-4D9A-AC3C-766B289F242F}"/>
              </a:ext>
            </a:extLst>
          </p:cNvPr>
          <p:cNvCxnSpPr>
            <a:cxnSpLocks noChangeShapeType="1"/>
            <a:stCxn id="46102" idx="1"/>
          </p:cNvCxnSpPr>
          <p:nvPr/>
        </p:nvCxnSpPr>
        <p:spPr bwMode="auto">
          <a:xfrm rot="10800000" flipV="1">
            <a:off x="3517900" y="3408363"/>
            <a:ext cx="1833563" cy="1341437"/>
          </a:xfrm>
          <a:prstGeom prst="bentConnector3">
            <a:avLst>
              <a:gd name="adj1" fmla="val 99824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3" name="AutoShape 59">
            <a:extLst>
              <a:ext uri="{FF2B5EF4-FFF2-40B4-BE49-F238E27FC236}">
                <a16:creationId xmlns:a16="http://schemas.microsoft.com/office/drawing/2014/main" id="{DC05A8F1-466D-48EF-AA74-00FCC1E33624}"/>
              </a:ext>
            </a:extLst>
          </p:cNvPr>
          <p:cNvCxnSpPr>
            <a:cxnSpLocks noChangeShapeType="1"/>
            <a:stCxn id="46105" idx="1"/>
          </p:cNvCxnSpPr>
          <p:nvPr/>
        </p:nvCxnSpPr>
        <p:spPr bwMode="auto">
          <a:xfrm rot="10800000" flipV="1">
            <a:off x="3519488" y="3790950"/>
            <a:ext cx="1831975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4" name="AutoShape 60">
            <a:extLst>
              <a:ext uri="{FF2B5EF4-FFF2-40B4-BE49-F238E27FC236}">
                <a16:creationId xmlns:a16="http://schemas.microsoft.com/office/drawing/2014/main" id="{16C7F011-865C-470D-B91D-15101F8BCBE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514725" y="4222750"/>
            <a:ext cx="18383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15" name="Rectangle 61">
            <a:extLst>
              <a:ext uri="{FF2B5EF4-FFF2-40B4-BE49-F238E27FC236}">
                <a16:creationId xmlns:a16="http://schemas.microsoft.com/office/drawing/2014/main" id="{257FA17B-2F97-447E-85F9-56830D7B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508125"/>
            <a:ext cx="2700337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>
            <a:extLst>
              <a:ext uri="{FF2B5EF4-FFF2-40B4-BE49-F238E27FC236}">
                <a16:creationId xmlns:a16="http://schemas.microsoft.com/office/drawing/2014/main" id="{B4D48ADE-8C47-4583-9B8E-D171FAAE5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配列の宣言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B523AB0-868D-43BD-A396-9056FF91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DAC4C2-A219-4474-A2D5-391077C295DB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8133" name="Text Box 1028">
            <a:extLst>
              <a:ext uri="{FF2B5EF4-FFF2-40B4-BE49-F238E27FC236}">
                <a16:creationId xmlns:a16="http://schemas.microsoft.com/office/drawing/2014/main" id="{0FF3CD96-4323-463D-8FAB-D8B2D6353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1566864"/>
            <a:ext cx="6341397" cy="743946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kumimoji="0" lang="en-US" altLang="ja-JP" sz="3600" b="1" dirty="0">
                <a:solidFill>
                  <a:schemeClr val="accent1">
                    <a:lumMod val="50000"/>
                  </a:schemeClr>
                </a:solidFill>
              </a:rPr>
              <a:t>var u, v : array [0..2] of real;</a:t>
            </a:r>
          </a:p>
        </p:txBody>
      </p:sp>
      <p:sp>
        <p:nvSpPr>
          <p:cNvPr id="48134" name="Rectangle 1029">
            <a:extLst>
              <a:ext uri="{FF2B5EF4-FFF2-40B4-BE49-F238E27FC236}">
                <a16:creationId xmlns:a16="http://schemas.microsoft.com/office/drawing/2014/main" id="{3B2BCEAC-FAA2-415B-948F-93C57724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52768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8135" name="Text Box 1030">
            <a:extLst>
              <a:ext uri="{FF2B5EF4-FFF2-40B4-BE49-F238E27FC236}">
                <a16:creationId xmlns:a16="http://schemas.microsoft.com/office/drawing/2014/main" id="{65FD14BA-7198-489B-9DC4-20FCEC7E6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538" y="2647950"/>
            <a:ext cx="1825625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浮動小数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データ</a:t>
            </a:r>
          </a:p>
        </p:txBody>
      </p:sp>
      <p:sp>
        <p:nvSpPr>
          <p:cNvPr id="48136" name="Text Box 1031">
            <a:extLst>
              <a:ext uri="{FF2B5EF4-FFF2-40B4-BE49-F238E27FC236}">
                <a16:creationId xmlns:a16="http://schemas.microsoft.com/office/drawing/2014/main" id="{A1BD3A76-CC4B-45D9-8B4D-178F7351C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2652713"/>
            <a:ext cx="14160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と </a:t>
            </a: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v</a:t>
            </a:r>
          </a:p>
        </p:txBody>
      </p:sp>
      <p:sp>
        <p:nvSpPr>
          <p:cNvPr id="48137" name="Text Box 1033">
            <a:extLst>
              <a:ext uri="{FF2B5EF4-FFF2-40B4-BE49-F238E27FC236}">
                <a16:creationId xmlns:a16="http://schemas.microsoft.com/office/drawing/2014/main" id="{7627C031-629C-4E9F-9FD3-836D2079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0" y="2671763"/>
            <a:ext cx="2646363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添字は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０から２まで</a:t>
            </a:r>
          </a:p>
        </p:txBody>
      </p:sp>
      <p:sp>
        <p:nvSpPr>
          <p:cNvPr id="48138" name="AutoShape 1035">
            <a:extLst>
              <a:ext uri="{FF2B5EF4-FFF2-40B4-BE49-F238E27FC236}">
                <a16:creationId xmlns:a16="http://schemas.microsoft.com/office/drawing/2014/main" id="{2E50A7F0-F8BF-4378-83B1-53BDDA97DCF5}"/>
              </a:ext>
            </a:extLst>
          </p:cNvPr>
          <p:cNvSpPr>
            <a:spLocks/>
          </p:cNvSpPr>
          <p:nvPr/>
        </p:nvSpPr>
        <p:spPr bwMode="auto">
          <a:xfrm rot="5400000" flipV="1">
            <a:off x="6743701" y="2000250"/>
            <a:ext cx="171450" cy="1057275"/>
          </a:xfrm>
          <a:prstGeom prst="rightBrace">
            <a:avLst>
              <a:gd name="adj1" fmla="val 5138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3200">
              <a:solidFill>
                <a:srgbClr val="005414"/>
              </a:solidFill>
            </a:endParaRPr>
          </a:p>
        </p:txBody>
      </p:sp>
      <p:sp>
        <p:nvSpPr>
          <p:cNvPr id="48139" name="AutoShape 1037">
            <a:extLst>
              <a:ext uri="{FF2B5EF4-FFF2-40B4-BE49-F238E27FC236}">
                <a16:creationId xmlns:a16="http://schemas.microsoft.com/office/drawing/2014/main" id="{B570B240-5BEB-4122-A814-FE09DE969DCF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870201" y="1987550"/>
            <a:ext cx="171450" cy="1057275"/>
          </a:xfrm>
          <a:prstGeom prst="rightBrace">
            <a:avLst>
              <a:gd name="adj1" fmla="val 5138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3200">
              <a:solidFill>
                <a:srgbClr val="005414"/>
              </a:solidFill>
            </a:endParaRPr>
          </a:p>
        </p:txBody>
      </p:sp>
      <p:sp>
        <p:nvSpPr>
          <p:cNvPr id="48140" name="AutoShape 1038">
            <a:extLst>
              <a:ext uri="{FF2B5EF4-FFF2-40B4-BE49-F238E27FC236}">
                <a16:creationId xmlns:a16="http://schemas.microsoft.com/office/drawing/2014/main" id="{A9A510FA-F0E9-494A-8AC5-E8009AA06AB6}"/>
              </a:ext>
            </a:extLst>
          </p:cNvPr>
          <p:cNvSpPr>
            <a:spLocks/>
          </p:cNvSpPr>
          <p:nvPr/>
        </p:nvSpPr>
        <p:spPr bwMode="auto">
          <a:xfrm rot="5400000" flipV="1">
            <a:off x="5092701" y="2012950"/>
            <a:ext cx="171450" cy="1057275"/>
          </a:xfrm>
          <a:prstGeom prst="rightBrace">
            <a:avLst>
              <a:gd name="adj1" fmla="val 5138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3200">
              <a:solidFill>
                <a:srgbClr val="005414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555A5A4-47DD-4E46-BD65-4190D20CE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5F33F5-C52E-4537-8914-11045388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5EFD3B-367D-4D4B-8C7C-E145FBE08488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0181" name="AutoShape 3">
            <a:extLst>
              <a:ext uri="{FF2B5EF4-FFF2-40B4-BE49-F238E27FC236}">
                <a16:creationId xmlns:a16="http://schemas.microsoft.com/office/drawing/2014/main" id="{5F458EA8-89A1-4B2C-B94B-BFA0A0C95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63" y="3270250"/>
            <a:ext cx="4278312" cy="1166813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82" name="Text Box 5">
            <a:extLst>
              <a:ext uri="{FF2B5EF4-FFF2-40B4-BE49-F238E27FC236}">
                <a16:creationId xmlns:a16="http://schemas.microsoft.com/office/drawing/2014/main" id="{3FC7B00D-B83D-4DB4-B509-BA928F72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719138"/>
            <a:ext cx="8842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ip := 0;</a:t>
            </a:r>
          </a:p>
        </p:txBody>
      </p:sp>
      <p:sp>
        <p:nvSpPr>
          <p:cNvPr id="50183" name="Text Box 6">
            <a:extLst>
              <a:ext uri="{FF2B5EF4-FFF2-40B4-BE49-F238E27FC236}">
                <a16:creationId xmlns:a16="http://schemas.microsoft.com/office/drawing/2014/main" id="{7B2EDA5F-A0F6-4858-A1CA-B06004401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0" y="3575050"/>
            <a:ext cx="6270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 &lt; 3</a:t>
            </a:r>
          </a:p>
        </p:txBody>
      </p:sp>
      <p:sp>
        <p:nvSpPr>
          <p:cNvPr id="50184" name="Text Box 7">
            <a:extLst>
              <a:ext uri="{FF2B5EF4-FFF2-40B4-BE49-F238E27FC236}">
                <a16:creationId xmlns:a16="http://schemas.microsoft.com/office/drawing/2014/main" id="{0CC23593-81C2-49F5-8DAF-F68F97203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638" y="3343275"/>
            <a:ext cx="10779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Yes</a:t>
            </a:r>
          </a:p>
        </p:txBody>
      </p:sp>
      <p:sp>
        <p:nvSpPr>
          <p:cNvPr id="50185" name="Text Box 8">
            <a:extLst>
              <a:ext uri="{FF2B5EF4-FFF2-40B4-BE49-F238E27FC236}">
                <a16:creationId xmlns:a16="http://schemas.microsoft.com/office/drawing/2014/main" id="{4832F533-A647-4434-BADE-F49387388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3291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No</a:t>
            </a:r>
          </a:p>
        </p:txBody>
      </p:sp>
      <p:cxnSp>
        <p:nvCxnSpPr>
          <p:cNvPr id="50186" name="AutoShape 9">
            <a:extLst>
              <a:ext uri="{FF2B5EF4-FFF2-40B4-BE49-F238E27FC236}">
                <a16:creationId xmlns:a16="http://schemas.microsoft.com/office/drawing/2014/main" id="{0E11FDC5-289E-40C6-8351-2A01711B696E}"/>
              </a:ext>
            </a:extLst>
          </p:cNvPr>
          <p:cNvCxnSpPr>
            <a:cxnSpLocks noChangeShapeType="1"/>
            <a:stCxn id="50181" idx="3"/>
            <a:endCxn id="50194" idx="0"/>
          </p:cNvCxnSpPr>
          <p:nvPr/>
        </p:nvCxnSpPr>
        <p:spPr bwMode="auto">
          <a:xfrm>
            <a:off x="4533900" y="3854450"/>
            <a:ext cx="1493838" cy="4699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87" name="AutoShape 10">
            <a:extLst>
              <a:ext uri="{FF2B5EF4-FFF2-40B4-BE49-F238E27FC236}">
                <a16:creationId xmlns:a16="http://schemas.microsoft.com/office/drawing/2014/main" id="{E8480056-1285-4541-A4BA-2EEC317881AE}"/>
              </a:ext>
            </a:extLst>
          </p:cNvPr>
          <p:cNvCxnSpPr>
            <a:cxnSpLocks noChangeShapeType="1"/>
            <a:endCxn id="50188" idx="0"/>
          </p:cNvCxnSpPr>
          <p:nvPr/>
        </p:nvCxnSpPr>
        <p:spPr bwMode="auto">
          <a:xfrm rot="16200000" flipH="1">
            <a:off x="2063750" y="1652588"/>
            <a:ext cx="623887" cy="1588"/>
          </a:xfrm>
          <a:prstGeom prst="bentConnector3">
            <a:avLst>
              <a:gd name="adj1" fmla="val 4987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8" name="Rectangle 11">
            <a:extLst>
              <a:ext uri="{FF2B5EF4-FFF2-40B4-BE49-F238E27FC236}">
                <a16:creationId xmlns:a16="http://schemas.microsoft.com/office/drawing/2014/main" id="{EB80F853-900B-4CBD-AF53-EA2A21239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1974850"/>
            <a:ext cx="2328862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89" name="Text Box 12">
            <a:extLst>
              <a:ext uri="{FF2B5EF4-FFF2-40B4-BE49-F238E27FC236}">
                <a16:creationId xmlns:a16="http://schemas.microsoft.com/office/drawing/2014/main" id="{2675B789-A34A-48D2-BA39-BDD8296F9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2475" y="2124075"/>
            <a:ext cx="7556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 := 0;</a:t>
            </a:r>
          </a:p>
        </p:txBody>
      </p:sp>
      <p:cxnSp>
        <p:nvCxnSpPr>
          <p:cNvPr id="50190" name="AutoShape 13">
            <a:extLst>
              <a:ext uri="{FF2B5EF4-FFF2-40B4-BE49-F238E27FC236}">
                <a16:creationId xmlns:a16="http://schemas.microsoft.com/office/drawing/2014/main" id="{30159EB1-6830-47FE-9FE6-012F7C18ABC0}"/>
              </a:ext>
            </a:extLst>
          </p:cNvPr>
          <p:cNvCxnSpPr>
            <a:cxnSpLocks noChangeShapeType="1"/>
            <a:stCxn id="50188" idx="2"/>
            <a:endCxn id="50181" idx="0"/>
          </p:cNvCxnSpPr>
          <p:nvPr/>
        </p:nvCxnSpPr>
        <p:spPr bwMode="auto">
          <a:xfrm rot="16200000" flipH="1">
            <a:off x="2074863" y="2949575"/>
            <a:ext cx="612775" cy="952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1" name="AutoShape 16">
            <a:extLst>
              <a:ext uri="{FF2B5EF4-FFF2-40B4-BE49-F238E27FC236}">
                <a16:creationId xmlns:a16="http://schemas.microsoft.com/office/drawing/2014/main" id="{57D115A9-2B47-4905-9C2C-3369B7AD8EDA}"/>
              </a:ext>
            </a:extLst>
          </p:cNvPr>
          <p:cNvCxnSpPr>
            <a:cxnSpLocks noChangeShapeType="1"/>
            <a:stCxn id="50181" idx="2"/>
          </p:cNvCxnSpPr>
          <p:nvPr/>
        </p:nvCxnSpPr>
        <p:spPr bwMode="auto">
          <a:xfrm rot="5400000">
            <a:off x="2082006" y="4749007"/>
            <a:ext cx="606425" cy="1588"/>
          </a:xfrm>
          <a:prstGeom prst="bentConnector3">
            <a:avLst>
              <a:gd name="adj1" fmla="val 4921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92" name="Rectangle 28">
            <a:extLst>
              <a:ext uri="{FF2B5EF4-FFF2-40B4-BE49-F238E27FC236}">
                <a16:creationId xmlns:a16="http://schemas.microsoft.com/office/drawing/2014/main" id="{CC59085A-568C-42A1-B4FA-522A94BC1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5056188"/>
            <a:ext cx="4105275" cy="6334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93" name="Text Box 29">
            <a:extLst>
              <a:ext uri="{FF2B5EF4-FFF2-40B4-BE49-F238E27FC236}">
                <a16:creationId xmlns:a16="http://schemas.microsoft.com/office/drawing/2014/main" id="{26C8F6D6-E03B-4DCF-85D3-6AFBFB9BB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5113338"/>
            <a:ext cx="28813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writeln('product =', ip:8:3 );</a:t>
            </a:r>
          </a:p>
        </p:txBody>
      </p:sp>
      <p:sp>
        <p:nvSpPr>
          <p:cNvPr id="50194" name="Rectangle 30">
            <a:extLst>
              <a:ext uri="{FF2B5EF4-FFF2-40B4-BE49-F238E27FC236}">
                <a16:creationId xmlns:a16="http://schemas.microsoft.com/office/drawing/2014/main" id="{572F4979-C900-4FCD-B10B-4496B41C4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4333875"/>
            <a:ext cx="3055938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95" name="Rectangle 31">
            <a:extLst>
              <a:ext uri="{FF2B5EF4-FFF2-40B4-BE49-F238E27FC236}">
                <a16:creationId xmlns:a16="http://schemas.microsoft.com/office/drawing/2014/main" id="{C112D4DB-D45E-4BE9-87C1-C8773EF95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676275"/>
            <a:ext cx="2328863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96" name="Text Box 32">
            <a:extLst>
              <a:ext uri="{FF2B5EF4-FFF2-40B4-BE49-F238E27FC236}">
                <a16:creationId xmlns:a16="http://schemas.microsoft.com/office/drawing/2014/main" id="{AE13F583-4982-41DB-9E53-9A1379F6B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43703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/>
              <a:t>ip</a:t>
            </a:r>
            <a:r>
              <a:rPr kumimoji="0" lang="en-US" altLang="ja-JP" sz="2400" dirty="0"/>
              <a:t> := </a:t>
            </a:r>
            <a:r>
              <a:rPr kumimoji="0" lang="en-US" altLang="ja-JP" sz="2400" dirty="0" err="1"/>
              <a:t>ip</a:t>
            </a:r>
            <a:r>
              <a:rPr kumimoji="0" lang="en-US" altLang="ja-JP" sz="2400" dirty="0"/>
              <a:t> + </a:t>
            </a:r>
            <a:r>
              <a:rPr kumimoji="0" lang="en-US" altLang="ja-JP" sz="2400" b="1" dirty="0">
                <a:solidFill>
                  <a:srgbClr val="FF0000"/>
                </a:solidFill>
              </a:rPr>
              <a:t>u[</a:t>
            </a:r>
            <a:r>
              <a:rPr kumimoji="0" lang="en-US" altLang="ja-JP" sz="2400" b="1" dirty="0" err="1">
                <a:solidFill>
                  <a:srgbClr val="FF0000"/>
                </a:solidFill>
              </a:rPr>
              <a:t>i</a:t>
            </a:r>
            <a:r>
              <a:rPr kumimoji="0" lang="en-US" altLang="ja-JP" sz="2400" b="1" dirty="0">
                <a:solidFill>
                  <a:srgbClr val="FF0000"/>
                </a:solidFill>
              </a:rPr>
              <a:t>]*v[</a:t>
            </a:r>
            <a:r>
              <a:rPr kumimoji="0" lang="en-US" altLang="ja-JP" sz="2400" b="1" dirty="0" err="1">
                <a:solidFill>
                  <a:srgbClr val="FF0000"/>
                </a:solidFill>
              </a:rPr>
              <a:t>i</a:t>
            </a:r>
            <a:r>
              <a:rPr kumimoji="0" lang="en-US" altLang="ja-JP" sz="2400" b="1" dirty="0">
                <a:solidFill>
                  <a:srgbClr val="FF0000"/>
                </a:solidFill>
              </a:rPr>
              <a:t>]</a:t>
            </a:r>
            <a:r>
              <a:rPr kumimoji="0" lang="en-US" altLang="ja-JP" sz="2400" dirty="0"/>
              <a:t>;</a:t>
            </a:r>
          </a:p>
        </p:txBody>
      </p:sp>
      <p:sp>
        <p:nvSpPr>
          <p:cNvPr id="50197" name="Rectangle 33">
            <a:extLst>
              <a:ext uri="{FF2B5EF4-FFF2-40B4-BE49-F238E27FC236}">
                <a16:creationId xmlns:a16="http://schemas.microsoft.com/office/drawing/2014/main" id="{25D7576C-FBC9-4932-A35E-B12D7C10C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5392738"/>
            <a:ext cx="2328862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50198" name="Text Box 34">
            <a:extLst>
              <a:ext uri="{FF2B5EF4-FFF2-40B4-BE49-F238E27FC236}">
                <a16:creationId xmlns:a16="http://schemas.microsoft.com/office/drawing/2014/main" id="{AEEDBE3E-61D3-4598-AD4D-8EE866F4E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5513388"/>
            <a:ext cx="1069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 + 1;</a:t>
            </a:r>
          </a:p>
        </p:txBody>
      </p:sp>
      <p:cxnSp>
        <p:nvCxnSpPr>
          <p:cNvPr id="50199" name="AutoShape 35">
            <a:extLst>
              <a:ext uri="{FF2B5EF4-FFF2-40B4-BE49-F238E27FC236}">
                <a16:creationId xmlns:a16="http://schemas.microsoft.com/office/drawing/2014/main" id="{000BEA2A-C640-4CFD-9DE3-74F337BD1047}"/>
              </a:ext>
            </a:extLst>
          </p:cNvPr>
          <p:cNvCxnSpPr>
            <a:cxnSpLocks noChangeShapeType="1"/>
            <a:stCxn id="50194" idx="2"/>
            <a:endCxn id="50197" idx="0"/>
          </p:cNvCxnSpPr>
          <p:nvPr/>
        </p:nvCxnSpPr>
        <p:spPr bwMode="auto">
          <a:xfrm rot="5400000">
            <a:off x="5836444" y="5191919"/>
            <a:ext cx="376238" cy="6350"/>
          </a:xfrm>
          <a:prstGeom prst="bentConnector3">
            <a:avLst>
              <a:gd name="adj1" fmla="val 49787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00" name="AutoShape 36">
            <a:extLst>
              <a:ext uri="{FF2B5EF4-FFF2-40B4-BE49-F238E27FC236}">
                <a16:creationId xmlns:a16="http://schemas.microsoft.com/office/drawing/2014/main" id="{515FBA78-F8FE-4987-984A-19B82116ADAD}"/>
              </a:ext>
            </a:extLst>
          </p:cNvPr>
          <p:cNvCxnSpPr>
            <a:cxnSpLocks noChangeShapeType="1"/>
            <a:stCxn id="50197" idx="2"/>
          </p:cNvCxnSpPr>
          <p:nvPr/>
        </p:nvCxnSpPr>
        <p:spPr bwMode="auto">
          <a:xfrm rot="16200000" flipV="1">
            <a:off x="2747169" y="2791619"/>
            <a:ext cx="3114675" cy="3433763"/>
          </a:xfrm>
          <a:prstGeom prst="bentConnector4">
            <a:avLst>
              <a:gd name="adj1" fmla="val -15394"/>
              <a:gd name="adj2" fmla="val -6325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D459CD3-C74A-4E41-B07C-8AE7CCF4F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45BE342-CC5B-4E61-B81B-F565E148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77BA43-9097-4A47-8364-FA76DCF9E7BC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2228" name="Text Box 3">
            <a:extLst>
              <a:ext uri="{FF2B5EF4-FFF2-40B4-BE49-F238E27FC236}">
                <a16:creationId xmlns:a16="http://schemas.microsoft.com/office/drawing/2014/main" id="{8B081831-D013-41CB-859A-2D81F2DE5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563688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１回目</a:t>
            </a:r>
          </a:p>
        </p:txBody>
      </p:sp>
      <p:sp>
        <p:nvSpPr>
          <p:cNvPr id="52229" name="Rectangle 4">
            <a:extLst>
              <a:ext uri="{FF2B5EF4-FFF2-40B4-BE49-F238E27FC236}">
                <a16:creationId xmlns:a16="http://schemas.microsoft.com/office/drawing/2014/main" id="{2D9320BE-2B73-4845-807B-76FCCB3A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1670050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0" name="Text Box 5">
            <a:extLst>
              <a:ext uri="{FF2B5EF4-FFF2-40B4-BE49-F238E27FC236}">
                <a16:creationId xmlns:a16="http://schemas.microsoft.com/office/drawing/2014/main" id="{A442C146-6D60-431C-8C71-77E708DB1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1687513"/>
            <a:ext cx="64865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6600"/>
                </a:solidFill>
              </a:rPr>
              <a:t>i = </a:t>
            </a:r>
            <a:r>
              <a:rPr kumimoji="0" lang="en-US" altLang="ja-JP" sz="2400">
                <a:solidFill>
                  <a:schemeClr val="tx2"/>
                </a:solidFill>
              </a:rPr>
              <a:t>0</a:t>
            </a:r>
            <a:r>
              <a:rPr kumimoji="0" lang="en-US" altLang="ja-JP" sz="2400">
                <a:solidFill>
                  <a:srgbClr val="006600"/>
                </a:solidFill>
              </a:rPr>
              <a:t>      i &lt; 3 </a:t>
            </a:r>
            <a:r>
              <a:rPr kumimoji="0" lang="ja-JP" altLang="en-US" sz="240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>
                <a:solidFill>
                  <a:srgbClr val="006600"/>
                </a:solidFill>
              </a:rPr>
              <a:t>ip := ip + u[</a:t>
            </a:r>
            <a:r>
              <a:rPr kumimoji="0" lang="en-US" altLang="ja-JP" sz="2400">
                <a:solidFill>
                  <a:schemeClr val="tx2"/>
                </a:solidFill>
              </a:rPr>
              <a:t>0</a:t>
            </a:r>
            <a:r>
              <a:rPr kumimoji="0" lang="en-US" altLang="ja-JP" sz="2400">
                <a:solidFill>
                  <a:srgbClr val="006600"/>
                </a:solidFill>
              </a:rPr>
              <a:t>] * v[</a:t>
            </a:r>
            <a:r>
              <a:rPr kumimoji="0" lang="en-US" altLang="ja-JP" sz="2400">
                <a:solidFill>
                  <a:schemeClr val="tx2"/>
                </a:solidFill>
              </a:rPr>
              <a:t>0</a:t>
            </a:r>
            <a:r>
              <a:rPr kumimoji="0" lang="en-US" altLang="ja-JP" sz="240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1" name="Text Box 6">
            <a:extLst>
              <a:ext uri="{FF2B5EF4-FFF2-40B4-BE49-F238E27FC236}">
                <a16:creationId xmlns:a16="http://schemas.microsoft.com/office/drawing/2014/main" id="{8C04D8FF-9398-4AE8-9958-35E5A0FA4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2835275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２回目</a:t>
            </a:r>
          </a:p>
        </p:txBody>
      </p:sp>
      <p:sp>
        <p:nvSpPr>
          <p:cNvPr id="52232" name="Text Box 9">
            <a:extLst>
              <a:ext uri="{FF2B5EF4-FFF2-40B4-BE49-F238E27FC236}">
                <a16:creationId xmlns:a16="http://schemas.microsoft.com/office/drawing/2014/main" id="{1FD581DA-F6B2-4F39-B3EF-84CEF05C5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4049713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３回目</a:t>
            </a:r>
          </a:p>
        </p:txBody>
      </p:sp>
      <p:sp>
        <p:nvSpPr>
          <p:cNvPr id="52233" name="Text Box 12">
            <a:extLst>
              <a:ext uri="{FF2B5EF4-FFF2-40B4-BE49-F238E27FC236}">
                <a16:creationId xmlns:a16="http://schemas.microsoft.com/office/drawing/2014/main" id="{6E1C10A5-AC7F-4CDA-8185-6368E2E5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5254625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４回目</a:t>
            </a:r>
          </a:p>
        </p:txBody>
      </p:sp>
      <p:sp>
        <p:nvSpPr>
          <p:cNvPr id="52234" name="Rectangle 18">
            <a:extLst>
              <a:ext uri="{FF2B5EF4-FFF2-40B4-BE49-F238E27FC236}">
                <a16:creationId xmlns:a16="http://schemas.microsoft.com/office/drawing/2014/main" id="{6859B435-C3F6-477B-833A-DF1A8A3EB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29511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5" name="Text Box 19">
            <a:extLst>
              <a:ext uri="{FF2B5EF4-FFF2-40B4-BE49-F238E27FC236}">
                <a16:creationId xmlns:a16="http://schemas.microsoft.com/office/drawing/2014/main" id="{816EF273-73EB-4191-8E70-5D9F27EA0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50" y="2968625"/>
            <a:ext cx="6486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6600"/>
                </a:solidFill>
              </a:rPr>
              <a:t>i = </a:t>
            </a:r>
            <a:r>
              <a:rPr kumimoji="0" lang="en-US" altLang="ja-JP" sz="2400">
                <a:solidFill>
                  <a:schemeClr val="tx2"/>
                </a:solidFill>
              </a:rPr>
              <a:t>1</a:t>
            </a:r>
            <a:r>
              <a:rPr kumimoji="0" lang="en-US" altLang="ja-JP" sz="2400">
                <a:solidFill>
                  <a:srgbClr val="006600"/>
                </a:solidFill>
              </a:rPr>
              <a:t>      i &lt; 3 </a:t>
            </a:r>
            <a:r>
              <a:rPr kumimoji="0" lang="ja-JP" altLang="en-US" sz="240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>
                <a:solidFill>
                  <a:srgbClr val="006600"/>
                </a:solidFill>
              </a:rPr>
              <a:t>ip := ip + u[</a:t>
            </a:r>
            <a:r>
              <a:rPr kumimoji="0" lang="en-US" altLang="ja-JP" sz="2400">
                <a:solidFill>
                  <a:schemeClr val="tx2"/>
                </a:solidFill>
              </a:rPr>
              <a:t>1</a:t>
            </a:r>
            <a:r>
              <a:rPr kumimoji="0" lang="en-US" altLang="ja-JP" sz="2400">
                <a:solidFill>
                  <a:srgbClr val="006600"/>
                </a:solidFill>
              </a:rPr>
              <a:t>] * v[</a:t>
            </a:r>
            <a:r>
              <a:rPr kumimoji="0" lang="en-US" altLang="ja-JP" sz="2400">
                <a:solidFill>
                  <a:schemeClr val="tx2"/>
                </a:solidFill>
              </a:rPr>
              <a:t>1</a:t>
            </a:r>
            <a:r>
              <a:rPr kumimoji="0" lang="en-US" altLang="ja-JP" sz="240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6" name="Rectangle 20">
            <a:extLst>
              <a:ext uri="{FF2B5EF4-FFF2-40B4-BE49-F238E27FC236}">
                <a16:creationId xmlns:a16="http://schemas.microsoft.com/office/drawing/2014/main" id="{C17932E4-7636-4EA8-B2D4-A1309F28A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175125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7" name="Text Box 21">
            <a:extLst>
              <a:ext uri="{FF2B5EF4-FFF2-40B4-BE49-F238E27FC236}">
                <a16:creationId xmlns:a16="http://schemas.microsoft.com/office/drawing/2014/main" id="{491AC01F-C9E6-4F69-B140-F9FAB61E2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4192588"/>
            <a:ext cx="64865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6600"/>
                </a:solidFill>
              </a:rPr>
              <a:t>i = </a:t>
            </a:r>
            <a:r>
              <a:rPr kumimoji="0" lang="en-US" altLang="ja-JP" sz="2400">
                <a:solidFill>
                  <a:schemeClr val="tx2"/>
                </a:solidFill>
              </a:rPr>
              <a:t>2</a:t>
            </a:r>
            <a:r>
              <a:rPr kumimoji="0" lang="en-US" altLang="ja-JP" sz="2400">
                <a:solidFill>
                  <a:srgbClr val="006600"/>
                </a:solidFill>
              </a:rPr>
              <a:t>      i &lt; 3 </a:t>
            </a:r>
            <a:r>
              <a:rPr kumimoji="0" lang="ja-JP" altLang="en-US" sz="240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>
                <a:solidFill>
                  <a:srgbClr val="006600"/>
                </a:solidFill>
              </a:rPr>
              <a:t>ip := ip + u[</a:t>
            </a:r>
            <a:r>
              <a:rPr kumimoji="0" lang="en-US" altLang="ja-JP" sz="2400">
                <a:solidFill>
                  <a:schemeClr val="tx2"/>
                </a:solidFill>
              </a:rPr>
              <a:t>2</a:t>
            </a:r>
            <a:r>
              <a:rPr kumimoji="0" lang="en-US" altLang="ja-JP" sz="2400">
                <a:solidFill>
                  <a:srgbClr val="006600"/>
                </a:solidFill>
              </a:rPr>
              <a:t>] * v[</a:t>
            </a:r>
            <a:r>
              <a:rPr kumimoji="0" lang="en-US" altLang="ja-JP" sz="2400">
                <a:solidFill>
                  <a:schemeClr val="tx2"/>
                </a:solidFill>
              </a:rPr>
              <a:t>2</a:t>
            </a:r>
            <a:r>
              <a:rPr kumimoji="0" lang="en-US" altLang="ja-JP" sz="240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8" name="Rectangle 22">
            <a:extLst>
              <a:ext uri="{FF2B5EF4-FFF2-40B4-BE49-F238E27FC236}">
                <a16:creationId xmlns:a16="http://schemas.microsoft.com/office/drawing/2014/main" id="{297B8BC6-B8D9-4410-8CE6-7EDF2E84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53895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9" name="Text Box 23">
            <a:extLst>
              <a:ext uri="{FF2B5EF4-FFF2-40B4-BE49-F238E27FC236}">
                <a16:creationId xmlns:a16="http://schemas.microsoft.com/office/drawing/2014/main" id="{BDB8E304-6550-4102-84B8-3108646BB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5407025"/>
            <a:ext cx="41132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6600"/>
                </a:solidFill>
              </a:rPr>
              <a:t>i = 3      i &lt; 3 </a:t>
            </a:r>
            <a:r>
              <a:rPr kumimoji="0" lang="ja-JP" altLang="en-US" sz="2400">
                <a:solidFill>
                  <a:srgbClr val="006600"/>
                </a:solidFill>
              </a:rPr>
              <a:t>が成り立たない</a:t>
            </a:r>
          </a:p>
        </p:txBody>
      </p:sp>
      <p:sp>
        <p:nvSpPr>
          <p:cNvPr id="52240" name="Text Box 24">
            <a:extLst>
              <a:ext uri="{FF2B5EF4-FFF2-40B4-BE49-F238E27FC236}">
                <a16:creationId xmlns:a16="http://schemas.microsoft.com/office/drawing/2014/main" id="{9E7759FE-41F5-4252-8C27-5EABD1D7B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738" y="1193800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i </a:t>
            </a:r>
            <a:r>
              <a:rPr kumimoji="0" lang="ja-JP" altLang="en-US" sz="2000"/>
              <a:t>の値</a:t>
            </a:r>
          </a:p>
        </p:txBody>
      </p:sp>
      <p:sp>
        <p:nvSpPr>
          <p:cNvPr id="52241" name="Text Box 25">
            <a:extLst>
              <a:ext uri="{FF2B5EF4-FFF2-40B4-BE49-F238E27FC236}">
                <a16:creationId xmlns:a16="http://schemas.microsoft.com/office/drawing/2014/main" id="{92B6BFFA-6454-43DA-9C77-495C01CED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1003300"/>
            <a:ext cx="1981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繰り返し条件式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が成り立つか</a:t>
            </a:r>
          </a:p>
        </p:txBody>
      </p:sp>
      <p:sp>
        <p:nvSpPr>
          <p:cNvPr id="52242" name="Text Box 26">
            <a:extLst>
              <a:ext uri="{FF2B5EF4-FFF2-40B4-BE49-F238E27FC236}">
                <a16:creationId xmlns:a16="http://schemas.microsoft.com/office/drawing/2014/main" id="{B218B838-8B3F-4E51-A22E-6557DDEF5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013" y="1223963"/>
            <a:ext cx="9683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ip </a:t>
            </a:r>
            <a:r>
              <a:rPr kumimoji="0" lang="ja-JP" altLang="en-US" sz="2000"/>
              <a:t>の値</a:t>
            </a:r>
          </a:p>
        </p:txBody>
      </p:sp>
      <p:sp>
        <p:nvSpPr>
          <p:cNvPr id="52243" name="Text Box 42">
            <a:extLst>
              <a:ext uri="{FF2B5EF4-FFF2-40B4-BE49-F238E27FC236}">
                <a16:creationId xmlns:a16="http://schemas.microsoft.com/office/drawing/2014/main" id="{7E5C6749-3E21-4E7C-BDF4-B4D3F67CC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2200275"/>
            <a:ext cx="307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</a:t>
            </a:r>
          </a:p>
        </p:txBody>
      </p:sp>
      <p:sp>
        <p:nvSpPr>
          <p:cNvPr id="52244" name="Text Box 43">
            <a:extLst>
              <a:ext uri="{FF2B5EF4-FFF2-40B4-BE49-F238E27FC236}">
                <a16:creationId xmlns:a16="http://schemas.microsoft.com/office/drawing/2014/main" id="{8B6806AF-11C2-4E70-A54F-6CCAB83F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3476625"/>
            <a:ext cx="430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 + u[1]*v[1]</a:t>
            </a:r>
          </a:p>
        </p:txBody>
      </p:sp>
      <p:sp>
        <p:nvSpPr>
          <p:cNvPr id="52245" name="Text Box 44">
            <a:extLst>
              <a:ext uri="{FF2B5EF4-FFF2-40B4-BE49-F238E27FC236}">
                <a16:creationId xmlns:a16="http://schemas.microsoft.com/office/drawing/2014/main" id="{C6F930A0-21E9-42A0-AC7C-5913D347D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4694238"/>
            <a:ext cx="430053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 + u[1]*v[1]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                   +u[2]*v[2]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39F06CE4-F626-4036-9CAE-48D84EB73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例題３．棒グラフを描く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0EF5BC3-92B3-41D7-9DF4-411E5FC31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整数の配列から，その棒グラフを表示するプログラムを作る．</a:t>
            </a:r>
          </a:p>
          <a:p>
            <a:pPr marL="457200" lvl="1" indent="0">
              <a:buNone/>
            </a:pPr>
            <a:r>
              <a:rPr lang="ja-JP" altLang="en-US" dirty="0"/>
              <a:t>ループの入れ子で，棒グラフの表示を行う</a:t>
            </a:r>
          </a:p>
          <a:p>
            <a:pPr lvl="1"/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ECF0D75-1324-4915-B29F-A23D2509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D7D034-64D6-4E98-89A2-E0226BD9CC0C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45394CD8-2EE4-4863-8C14-B299657E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C38DCD9F-5B0A-4435-B0ED-B348555E5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a : array [1..7] of integer;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 : integer;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a[1] := 6; a[2] := 4; a[3] := 7; a[4] := 1;</a:t>
            </a:r>
          </a:p>
          <a:p>
            <a:pPr marL="0" indent="0">
              <a:buNone/>
            </a:pPr>
            <a:r>
              <a:rPr lang="en-US" altLang="ja-JP" sz="2000" b="1" dirty="0"/>
              <a:t>    a[5] := 5; a[6] := 3; a[7] := 2;</a:t>
            </a:r>
          </a:p>
          <a:p>
            <a:pPr marL="0" indent="0">
              <a:buNone/>
            </a:pPr>
            <a:r>
              <a:rPr lang="en-US" altLang="ja-JP" sz="2000" dirty="0"/>
              <a:t>    for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:= 1 to 7 do begin</a:t>
            </a:r>
          </a:p>
          <a:p>
            <a:pPr marL="0" indent="0">
              <a:buNone/>
            </a:pPr>
            <a:r>
              <a:rPr lang="en-US" altLang="ja-JP" sz="2000" dirty="0"/>
              <a:t>        for j := 1 to</a:t>
            </a:r>
            <a:r>
              <a:rPr lang="en-US" altLang="ja-JP" sz="2000" b="1" dirty="0"/>
              <a:t> a[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 </a:t>
            </a:r>
            <a:r>
              <a:rPr lang="en-US" altLang="ja-JP" sz="2000" dirty="0"/>
              <a:t>do begin</a:t>
            </a:r>
          </a:p>
          <a:p>
            <a:pPr marL="0" indent="0">
              <a:buNone/>
            </a:pPr>
            <a:r>
              <a:rPr lang="en-US" altLang="ja-JP" sz="2000" dirty="0"/>
              <a:t>            write('*');</a:t>
            </a:r>
          </a:p>
          <a:p>
            <a:pPr marL="0" indent="0">
              <a:buNone/>
            </a:pPr>
            <a:r>
              <a:rPr lang="en-US" altLang="ja-JP" sz="2000" dirty="0"/>
              <a:t>        end; </a:t>
            </a:r>
          </a:p>
          <a:p>
            <a:pPr marL="0" indent="0"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15D20C4-150C-4F21-A7E7-8A028D27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7FC6A5-AEF5-46A7-BC30-37F620CCA90E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0421" name="Line 3">
            <a:extLst>
              <a:ext uri="{FF2B5EF4-FFF2-40B4-BE49-F238E27FC236}">
                <a16:creationId xmlns:a16="http://schemas.microsoft.com/office/drawing/2014/main" id="{18A8A3BF-8781-4409-9C81-92A77C374D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03500" y="4283076"/>
            <a:ext cx="749300" cy="571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22" name="Rectangle 4">
            <a:extLst>
              <a:ext uri="{FF2B5EF4-FFF2-40B4-BE49-F238E27FC236}">
                <a16:creationId xmlns:a16="http://schemas.microsoft.com/office/drawing/2014/main" id="{FAF2AE66-2EAB-4982-8BBE-A4131438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8661" y="3884428"/>
            <a:ext cx="384840" cy="404998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3" name="Text Box 5">
            <a:extLst>
              <a:ext uri="{FF2B5EF4-FFF2-40B4-BE49-F238E27FC236}">
                <a16:creationId xmlns:a16="http://schemas.microsoft.com/office/drawing/2014/main" id="{9FEE51A5-153F-4D5C-A098-04582C09C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862513"/>
            <a:ext cx="17240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60424" name="Line 6">
            <a:extLst>
              <a:ext uri="{FF2B5EF4-FFF2-40B4-BE49-F238E27FC236}">
                <a16:creationId xmlns:a16="http://schemas.microsoft.com/office/drawing/2014/main" id="{ABBA29E8-9EA7-41B7-8B51-DFC61D53B8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658" y="2873966"/>
            <a:ext cx="700088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25" name="Rectangle 7">
            <a:extLst>
              <a:ext uri="{FF2B5EF4-FFF2-40B4-BE49-F238E27FC236}">
                <a16:creationId xmlns:a16="http://schemas.microsoft.com/office/drawing/2014/main" id="{D03B7193-3CE5-4A02-9EBD-B1AF4E514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5" y="2567726"/>
            <a:ext cx="4644748" cy="912665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6" name="Text Box 8">
            <a:extLst>
              <a:ext uri="{FF2B5EF4-FFF2-40B4-BE49-F238E27FC236}">
                <a16:creationId xmlns:a16="http://schemas.microsoft.com/office/drawing/2014/main" id="{4EE63D21-2C85-44EE-A6EB-0BA3B453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9096" y="2650128"/>
            <a:ext cx="1416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C3CFC83A-B166-4EA1-A201-35339D84F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棒グラフを描く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888D97-7B53-4C63-8CE8-FDC7F187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35F6956-8FF7-4CE4-A95D-67DA2DED6ED7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13B187DD-80AD-4000-AF09-E589B7736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A1E09A1-56E8-410C-976A-17C7477B0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918" y="2389172"/>
            <a:ext cx="5072164" cy="277337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6A8F69E-8DBF-4BA2-94E7-F1264FF64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9931CA5-84E2-496C-9098-4F1109D0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19F2874-AA15-417F-A9EA-1D08015E4D90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6565" name="Text Box 3">
            <a:extLst>
              <a:ext uri="{FF2B5EF4-FFF2-40B4-BE49-F238E27FC236}">
                <a16:creationId xmlns:a16="http://schemas.microsoft.com/office/drawing/2014/main" id="{3EC699B2-37F8-4A4D-B4B9-C17CB1836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889000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メモリ</a:t>
            </a:r>
          </a:p>
        </p:txBody>
      </p:sp>
      <p:sp>
        <p:nvSpPr>
          <p:cNvPr id="66566" name="Rectangle 4">
            <a:extLst>
              <a:ext uri="{FF2B5EF4-FFF2-40B4-BE49-F238E27FC236}">
                <a16:creationId xmlns:a16="http://schemas.microsoft.com/office/drawing/2014/main" id="{2C0D8725-1B38-4F0B-B23B-9E8DE3060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1631950"/>
            <a:ext cx="833437" cy="2943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7" name="Line 5">
            <a:extLst>
              <a:ext uri="{FF2B5EF4-FFF2-40B4-BE49-F238E27FC236}">
                <a16:creationId xmlns:a16="http://schemas.microsoft.com/office/drawing/2014/main" id="{CA878E97-A15D-43AE-9A15-D9AF510B07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8" name="Line 6">
            <a:extLst>
              <a:ext uri="{FF2B5EF4-FFF2-40B4-BE49-F238E27FC236}">
                <a16:creationId xmlns:a16="http://schemas.microsoft.com/office/drawing/2014/main" id="{4E0EFF96-CE51-4058-A026-6C4AF3FCC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9" name="Text Box 7">
            <a:extLst>
              <a:ext uri="{FF2B5EF4-FFF2-40B4-BE49-F238E27FC236}">
                <a16:creationId xmlns:a16="http://schemas.microsoft.com/office/drawing/2014/main" id="{BAC72691-E6BB-4F90-980A-5D2D78AD9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60496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a[1]</a:t>
            </a:r>
          </a:p>
        </p:txBody>
      </p:sp>
      <p:sp>
        <p:nvSpPr>
          <p:cNvPr id="66570" name="Text Box 8">
            <a:extLst>
              <a:ext uri="{FF2B5EF4-FFF2-40B4-BE49-F238E27FC236}">
                <a16:creationId xmlns:a16="http://schemas.microsoft.com/office/drawing/2014/main" id="{3225019D-7BF4-47B3-A59D-C32CF8280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4794250"/>
            <a:ext cx="447675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for j := 1 to </a:t>
            </a:r>
            <a:r>
              <a:rPr kumimoji="0" lang="en-US" altLang="ja-JP" sz="3200">
                <a:solidFill>
                  <a:schemeClr val="tx2"/>
                </a:solidFill>
              </a:rPr>
              <a:t>a[i]</a:t>
            </a:r>
            <a:r>
              <a:rPr kumimoji="0" lang="en-US" altLang="ja-JP" sz="3200"/>
              <a:t> do begin</a:t>
            </a:r>
          </a:p>
        </p:txBody>
      </p:sp>
      <p:sp>
        <p:nvSpPr>
          <p:cNvPr id="66571" name="Text Box 9">
            <a:extLst>
              <a:ext uri="{FF2B5EF4-FFF2-40B4-BE49-F238E27FC236}">
                <a16:creationId xmlns:a16="http://schemas.microsoft.com/office/drawing/2014/main" id="{8055BD4D-857B-43CA-AC3F-1EE8AAF5E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5457825"/>
            <a:ext cx="13382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66572" name="AutoShape 10">
            <a:extLst>
              <a:ext uri="{FF2B5EF4-FFF2-40B4-BE49-F238E27FC236}">
                <a16:creationId xmlns:a16="http://schemas.microsoft.com/office/drawing/2014/main" id="{150B3F11-6F77-4A40-A426-1F69A7828CD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3" name="Line 11">
            <a:extLst>
              <a:ext uri="{FF2B5EF4-FFF2-40B4-BE49-F238E27FC236}">
                <a16:creationId xmlns:a16="http://schemas.microsoft.com/office/drawing/2014/main" id="{A86A127A-008F-463C-A5CC-0654A08D4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74" name="Text Box 12">
            <a:extLst>
              <a:ext uri="{FF2B5EF4-FFF2-40B4-BE49-F238E27FC236}">
                <a16:creationId xmlns:a16="http://schemas.microsoft.com/office/drawing/2014/main" id="{11741977-A000-4F74-A4FC-5C301A88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987550"/>
            <a:ext cx="6969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a[2]</a:t>
            </a:r>
          </a:p>
        </p:txBody>
      </p:sp>
      <p:sp>
        <p:nvSpPr>
          <p:cNvPr id="66575" name="Text Box 13">
            <a:extLst>
              <a:ext uri="{FF2B5EF4-FFF2-40B4-BE49-F238E27FC236}">
                <a16:creationId xmlns:a16="http://schemas.microsoft.com/office/drawing/2014/main" id="{3E4EEFC9-D364-4A0C-AAE1-70A77CBD5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23987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a[3]</a:t>
            </a:r>
          </a:p>
        </p:txBody>
      </p:sp>
      <p:sp>
        <p:nvSpPr>
          <p:cNvPr id="66576" name="Text Box 14">
            <a:extLst>
              <a:ext uri="{FF2B5EF4-FFF2-40B4-BE49-F238E27FC236}">
                <a16:creationId xmlns:a16="http://schemas.microsoft.com/office/drawing/2014/main" id="{CF5F7DA2-B979-4A40-B825-314627ECF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15875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6</a:t>
            </a:r>
          </a:p>
        </p:txBody>
      </p:sp>
      <p:cxnSp>
        <p:nvCxnSpPr>
          <p:cNvPr id="66577" name="AutoShape 15">
            <a:extLst>
              <a:ext uri="{FF2B5EF4-FFF2-40B4-BE49-F238E27FC236}">
                <a16:creationId xmlns:a16="http://schemas.microsoft.com/office/drawing/2014/main" id="{7C2376EC-1833-4089-A2C5-6C3DD67E343E}"/>
              </a:ext>
            </a:extLst>
          </p:cNvPr>
          <p:cNvCxnSpPr>
            <a:cxnSpLocks noChangeShapeType="1"/>
            <a:stCxn id="66574" idx="1"/>
          </p:cNvCxnSpPr>
          <p:nvPr/>
        </p:nvCxnSpPr>
        <p:spPr bwMode="auto">
          <a:xfrm rot="10800000">
            <a:off x="2719388" y="2217738"/>
            <a:ext cx="2625725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8" name="AutoShape 16">
            <a:extLst>
              <a:ext uri="{FF2B5EF4-FFF2-40B4-BE49-F238E27FC236}">
                <a16:creationId xmlns:a16="http://schemas.microsoft.com/office/drawing/2014/main" id="{B3B9AF2A-BF69-479D-A1C1-73A5CE8C8F8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9" name="Rectangle 17">
            <a:extLst>
              <a:ext uri="{FF2B5EF4-FFF2-40B4-BE49-F238E27FC236}">
                <a16:creationId xmlns:a16="http://schemas.microsoft.com/office/drawing/2014/main" id="{538C3C3E-1BF3-4071-89AA-D765BCBFF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508125"/>
            <a:ext cx="2700337" cy="334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80" name="Line 18">
            <a:extLst>
              <a:ext uri="{FF2B5EF4-FFF2-40B4-BE49-F238E27FC236}">
                <a16:creationId xmlns:a16="http://schemas.microsoft.com/office/drawing/2014/main" id="{C0F36264-B2E7-47A1-8974-4AAA4DE7E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2847975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1" name="Line 19">
            <a:extLst>
              <a:ext uri="{FF2B5EF4-FFF2-40B4-BE49-F238E27FC236}">
                <a16:creationId xmlns:a16="http://schemas.microsoft.com/office/drawing/2014/main" id="{49804764-0D37-4202-8E58-A3EF6611A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4738" y="3268663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2" name="Line 20">
            <a:extLst>
              <a:ext uri="{FF2B5EF4-FFF2-40B4-BE49-F238E27FC236}">
                <a16:creationId xmlns:a16="http://schemas.microsoft.com/office/drawing/2014/main" id="{5E9CC59C-9DE1-4C79-8A8A-96A140F37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689350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3" name="Line 21">
            <a:extLst>
              <a:ext uri="{FF2B5EF4-FFF2-40B4-BE49-F238E27FC236}">
                <a16:creationId xmlns:a16="http://schemas.microsoft.com/office/drawing/2014/main" id="{AA97B83D-6188-4C29-94C8-BDEFCC50B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1088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4" name="Text Box 22">
            <a:extLst>
              <a:ext uri="{FF2B5EF4-FFF2-40B4-BE49-F238E27FC236}">
                <a16:creationId xmlns:a16="http://schemas.microsoft.com/office/drawing/2014/main" id="{83E6955B-0BB7-43CB-ADE5-21AA35935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2827338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a[4]</a:t>
            </a:r>
          </a:p>
        </p:txBody>
      </p:sp>
      <p:sp>
        <p:nvSpPr>
          <p:cNvPr id="66585" name="Text Box 23">
            <a:extLst>
              <a:ext uri="{FF2B5EF4-FFF2-40B4-BE49-F238E27FC236}">
                <a16:creationId xmlns:a16="http://schemas.microsoft.com/office/drawing/2014/main" id="{04CB9995-2127-4CA5-AD1B-7413EE2D7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32750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a[5]</a:t>
            </a:r>
          </a:p>
        </p:txBody>
      </p:sp>
      <p:sp>
        <p:nvSpPr>
          <p:cNvPr id="66586" name="Text Box 24">
            <a:extLst>
              <a:ext uri="{FF2B5EF4-FFF2-40B4-BE49-F238E27FC236}">
                <a16:creationId xmlns:a16="http://schemas.microsoft.com/office/drawing/2014/main" id="{D7ECEEE9-093B-43A9-ABEB-CB816A2C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36941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a[6]</a:t>
            </a:r>
          </a:p>
        </p:txBody>
      </p:sp>
      <p:sp>
        <p:nvSpPr>
          <p:cNvPr id="66587" name="Text Box 25">
            <a:extLst>
              <a:ext uri="{FF2B5EF4-FFF2-40B4-BE49-F238E27FC236}">
                <a16:creationId xmlns:a16="http://schemas.microsoft.com/office/drawing/2014/main" id="{31BE5E24-CA32-477D-9F4C-EF7C9E2C2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141788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a[7]</a:t>
            </a:r>
          </a:p>
        </p:txBody>
      </p:sp>
      <p:sp>
        <p:nvSpPr>
          <p:cNvPr id="66588" name="Text Box 26">
            <a:extLst>
              <a:ext uri="{FF2B5EF4-FFF2-40B4-BE49-F238E27FC236}">
                <a16:creationId xmlns:a16="http://schemas.microsoft.com/office/drawing/2014/main" id="{C73962D9-3E69-4DED-85A6-40E65313D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198755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4</a:t>
            </a:r>
          </a:p>
        </p:txBody>
      </p:sp>
      <p:sp>
        <p:nvSpPr>
          <p:cNvPr id="66589" name="Text Box 27">
            <a:extLst>
              <a:ext uri="{FF2B5EF4-FFF2-40B4-BE49-F238E27FC236}">
                <a16:creationId xmlns:a16="http://schemas.microsoft.com/office/drawing/2014/main" id="{1553645D-8476-40A8-84D4-F94BA58C4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3876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7</a:t>
            </a:r>
          </a:p>
        </p:txBody>
      </p:sp>
      <p:sp>
        <p:nvSpPr>
          <p:cNvPr id="66590" name="Text Box 28">
            <a:extLst>
              <a:ext uri="{FF2B5EF4-FFF2-40B4-BE49-F238E27FC236}">
                <a16:creationId xmlns:a16="http://schemas.microsoft.com/office/drawing/2014/main" id="{2F3321C3-D265-4CBA-996B-12FC8DD37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816225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1</a:t>
            </a:r>
          </a:p>
        </p:txBody>
      </p:sp>
      <p:sp>
        <p:nvSpPr>
          <p:cNvPr id="66591" name="Text Box 29">
            <a:extLst>
              <a:ext uri="{FF2B5EF4-FFF2-40B4-BE49-F238E27FC236}">
                <a16:creationId xmlns:a16="http://schemas.microsoft.com/office/drawing/2014/main" id="{4841B230-AE6D-4E38-8119-A438B2649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324485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5</a:t>
            </a:r>
          </a:p>
        </p:txBody>
      </p:sp>
      <p:sp>
        <p:nvSpPr>
          <p:cNvPr id="66592" name="Text Box 30">
            <a:extLst>
              <a:ext uri="{FF2B5EF4-FFF2-40B4-BE49-F238E27FC236}">
                <a16:creationId xmlns:a16="http://schemas.microsoft.com/office/drawing/2014/main" id="{E6B0D035-3EEA-4BCB-AE61-344E7A2C9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3673475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3</a:t>
            </a:r>
          </a:p>
        </p:txBody>
      </p:sp>
      <p:sp>
        <p:nvSpPr>
          <p:cNvPr id="66593" name="Text Box 31">
            <a:extLst>
              <a:ext uri="{FF2B5EF4-FFF2-40B4-BE49-F238E27FC236}">
                <a16:creationId xmlns:a16="http://schemas.microsoft.com/office/drawing/2014/main" id="{9AC4AE5B-5316-450E-949C-E091F7AD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41021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2</a:t>
            </a:r>
          </a:p>
        </p:txBody>
      </p:sp>
      <p:cxnSp>
        <p:nvCxnSpPr>
          <p:cNvPr id="66594" name="AutoShape 32">
            <a:extLst>
              <a:ext uri="{FF2B5EF4-FFF2-40B4-BE49-F238E27FC236}">
                <a16:creationId xmlns:a16="http://schemas.microsoft.com/office/drawing/2014/main" id="{0923DC8D-62A2-426E-9F95-F8B06DCCCA6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16213" y="30575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5" name="AutoShape 33">
            <a:extLst>
              <a:ext uri="{FF2B5EF4-FFF2-40B4-BE49-F238E27FC236}">
                <a16:creationId xmlns:a16="http://schemas.microsoft.com/office/drawing/2014/main" id="{826C9528-C4C5-4535-9189-703C8FD7E01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06688" y="34940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6" name="AutoShape 34">
            <a:extLst>
              <a:ext uri="{FF2B5EF4-FFF2-40B4-BE49-F238E27FC236}">
                <a16:creationId xmlns:a16="http://schemas.microsoft.com/office/drawing/2014/main" id="{590BF201-D7A4-47C8-83BB-09E8070A1F0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16213" y="39211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7" name="AutoShape 35">
            <a:extLst>
              <a:ext uri="{FF2B5EF4-FFF2-40B4-BE49-F238E27FC236}">
                <a16:creationId xmlns:a16="http://schemas.microsoft.com/office/drawing/2014/main" id="{00A132C2-CC70-4F9E-8EF3-DA1B6A04382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437673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FE92B1DA-460B-4B9B-9429-4405555E8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6254AF1-F8BC-40C7-AD3A-423D361F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3F0D9A0-B3BA-4D19-AE63-786D9D7C8D4C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8612" name="AutoShape 3">
            <a:extLst>
              <a:ext uri="{FF2B5EF4-FFF2-40B4-BE49-F238E27FC236}">
                <a16:creationId xmlns:a16="http://schemas.microsoft.com/office/drawing/2014/main" id="{7604D683-CB00-4B33-9B93-B99F79E2D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3487738"/>
            <a:ext cx="2835275" cy="912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3" name="Text Box 4">
            <a:extLst>
              <a:ext uri="{FF2B5EF4-FFF2-40B4-BE49-F238E27FC236}">
                <a16:creationId xmlns:a16="http://schemas.microsoft.com/office/drawing/2014/main" id="{A36E7C28-946F-4A8F-9F68-DACE2D71E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625850"/>
            <a:ext cx="1520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j &lt;= a[</a:t>
            </a:r>
            <a:r>
              <a:rPr kumimoji="0" lang="en-US" altLang="ja-JP" sz="32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]</a:t>
            </a:r>
          </a:p>
        </p:txBody>
      </p:sp>
      <p:sp>
        <p:nvSpPr>
          <p:cNvPr id="68614" name="Text Box 5">
            <a:extLst>
              <a:ext uri="{FF2B5EF4-FFF2-40B4-BE49-F238E27FC236}">
                <a16:creationId xmlns:a16="http://schemas.microsoft.com/office/drawing/2014/main" id="{E4EA27B3-D61C-4021-B7ED-AE9192586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3373438"/>
            <a:ext cx="8524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Yes</a:t>
            </a:r>
          </a:p>
        </p:txBody>
      </p:sp>
      <p:sp>
        <p:nvSpPr>
          <p:cNvPr id="68615" name="Text Box 6">
            <a:extLst>
              <a:ext uri="{FF2B5EF4-FFF2-40B4-BE49-F238E27FC236}">
                <a16:creationId xmlns:a16="http://schemas.microsoft.com/office/drawing/2014/main" id="{7C201430-97AE-4BF0-97C7-E056ECC3E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8" y="4302125"/>
            <a:ext cx="7096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No</a:t>
            </a:r>
          </a:p>
        </p:txBody>
      </p:sp>
      <p:cxnSp>
        <p:nvCxnSpPr>
          <p:cNvPr id="68616" name="AutoShape 7">
            <a:extLst>
              <a:ext uri="{FF2B5EF4-FFF2-40B4-BE49-F238E27FC236}">
                <a16:creationId xmlns:a16="http://schemas.microsoft.com/office/drawing/2014/main" id="{E746AA94-C419-4EDE-B3D6-D884CACD886D}"/>
              </a:ext>
            </a:extLst>
          </p:cNvPr>
          <p:cNvCxnSpPr>
            <a:cxnSpLocks noChangeShapeType="1"/>
            <a:stCxn id="68612" idx="3"/>
            <a:endCxn id="68619" idx="0"/>
          </p:cNvCxnSpPr>
          <p:nvPr/>
        </p:nvCxnSpPr>
        <p:spPr bwMode="auto">
          <a:xfrm>
            <a:off x="6034088" y="3944938"/>
            <a:ext cx="646112" cy="51117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17" name="AutoShape 8">
            <a:extLst>
              <a:ext uri="{FF2B5EF4-FFF2-40B4-BE49-F238E27FC236}">
                <a16:creationId xmlns:a16="http://schemas.microsoft.com/office/drawing/2014/main" id="{540558F4-267D-40F6-86F6-DD8534998753}"/>
              </a:ext>
            </a:extLst>
          </p:cNvPr>
          <p:cNvCxnSpPr>
            <a:cxnSpLocks noChangeShapeType="1"/>
            <a:stCxn id="68628" idx="3"/>
            <a:endCxn id="68637" idx="0"/>
          </p:cNvCxnSpPr>
          <p:nvPr/>
        </p:nvCxnSpPr>
        <p:spPr bwMode="auto">
          <a:xfrm>
            <a:off x="3341688" y="2112963"/>
            <a:ext cx="1266825" cy="357187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18" name="AutoShape 9">
            <a:extLst>
              <a:ext uri="{FF2B5EF4-FFF2-40B4-BE49-F238E27FC236}">
                <a16:creationId xmlns:a16="http://schemas.microsoft.com/office/drawing/2014/main" id="{14180F15-98E3-406A-9784-07FF8C839694}"/>
              </a:ext>
            </a:extLst>
          </p:cNvPr>
          <p:cNvCxnSpPr>
            <a:cxnSpLocks noChangeShapeType="1"/>
            <a:stCxn id="68612" idx="2"/>
            <a:endCxn id="68626" idx="0"/>
          </p:cNvCxnSpPr>
          <p:nvPr/>
        </p:nvCxnSpPr>
        <p:spPr bwMode="auto">
          <a:xfrm rot="5400000">
            <a:off x="4260056" y="4750594"/>
            <a:ext cx="687388" cy="6350"/>
          </a:xfrm>
          <a:prstGeom prst="bent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19" name="Rectangle 10">
            <a:extLst>
              <a:ext uri="{FF2B5EF4-FFF2-40B4-BE49-F238E27FC236}">
                <a16:creationId xmlns:a16="http://schemas.microsoft.com/office/drawing/2014/main" id="{BEDCDD91-516C-4406-8904-8A582C654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4465638"/>
            <a:ext cx="2174875" cy="5318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20" name="Text Box 11">
            <a:extLst>
              <a:ext uri="{FF2B5EF4-FFF2-40B4-BE49-F238E27FC236}">
                <a16:creationId xmlns:a16="http://schemas.microsoft.com/office/drawing/2014/main" id="{B10E2990-7C4C-4154-A603-6D005ED01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6913" y="4406900"/>
            <a:ext cx="17510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write('*');</a:t>
            </a:r>
          </a:p>
        </p:txBody>
      </p:sp>
      <p:sp>
        <p:nvSpPr>
          <p:cNvPr id="68621" name="Rectangle 12">
            <a:extLst>
              <a:ext uri="{FF2B5EF4-FFF2-40B4-BE49-F238E27FC236}">
                <a16:creationId xmlns:a16="http://schemas.microsoft.com/office/drawing/2014/main" id="{1A3AE9A3-8A11-497C-9BB4-30AD9AC3B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613" y="5353050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22" name="Text Box 13">
            <a:extLst>
              <a:ext uri="{FF2B5EF4-FFF2-40B4-BE49-F238E27FC236}">
                <a16:creationId xmlns:a16="http://schemas.microsoft.com/office/drawing/2014/main" id="{3DAC591A-8FE7-4487-9776-D95EDF981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538" y="5354638"/>
            <a:ext cx="2057400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j := j + 1;</a:t>
            </a:r>
          </a:p>
        </p:txBody>
      </p:sp>
      <p:cxnSp>
        <p:nvCxnSpPr>
          <p:cNvPr id="68623" name="AutoShape 14">
            <a:extLst>
              <a:ext uri="{FF2B5EF4-FFF2-40B4-BE49-F238E27FC236}">
                <a16:creationId xmlns:a16="http://schemas.microsoft.com/office/drawing/2014/main" id="{1DD15489-A43A-40E6-B959-D2DBAC1BAD30}"/>
              </a:ext>
            </a:extLst>
          </p:cNvPr>
          <p:cNvCxnSpPr>
            <a:cxnSpLocks noChangeShapeType="1"/>
            <a:stCxn id="68619" idx="2"/>
            <a:endCxn id="68621" idx="0"/>
          </p:cNvCxnSpPr>
          <p:nvPr/>
        </p:nvCxnSpPr>
        <p:spPr bwMode="auto">
          <a:xfrm rot="16200000" flipH="1">
            <a:off x="6514307" y="5172868"/>
            <a:ext cx="336550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4" name="AutoShape 15">
            <a:extLst>
              <a:ext uri="{FF2B5EF4-FFF2-40B4-BE49-F238E27FC236}">
                <a16:creationId xmlns:a16="http://schemas.microsoft.com/office/drawing/2014/main" id="{9DE711D5-0B45-4E0D-9C39-F5EDB80AD98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08513" y="3186113"/>
            <a:ext cx="3570287" cy="1587"/>
          </a:xfrm>
          <a:prstGeom prst="bentConnector3">
            <a:avLst>
              <a:gd name="adj1" fmla="val 49977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5" name="AutoShape 16">
            <a:extLst>
              <a:ext uri="{FF2B5EF4-FFF2-40B4-BE49-F238E27FC236}">
                <a16:creationId xmlns:a16="http://schemas.microsoft.com/office/drawing/2014/main" id="{A1AFE0EF-3A78-45D3-8BA6-ABC7C393A16E}"/>
              </a:ext>
            </a:extLst>
          </p:cNvPr>
          <p:cNvCxnSpPr>
            <a:cxnSpLocks noChangeShapeType="1"/>
            <a:stCxn id="68621" idx="2"/>
          </p:cNvCxnSpPr>
          <p:nvPr/>
        </p:nvCxnSpPr>
        <p:spPr bwMode="auto">
          <a:xfrm rot="5400000" flipH="1" flipV="1">
            <a:off x="6090444" y="3782219"/>
            <a:ext cx="2667000" cy="1477962"/>
          </a:xfrm>
          <a:prstGeom prst="bentConnector3">
            <a:avLst>
              <a:gd name="adj1" fmla="val -821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26" name="Rectangle 17">
            <a:extLst>
              <a:ext uri="{FF2B5EF4-FFF2-40B4-BE49-F238E27FC236}">
                <a16:creationId xmlns:a16="http://schemas.microsoft.com/office/drawing/2014/main" id="{E8A90E15-AF56-4F21-BC5D-91FAC3F51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5106988"/>
            <a:ext cx="2174875" cy="5318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27" name="Text Box 18">
            <a:extLst>
              <a:ext uri="{FF2B5EF4-FFF2-40B4-BE49-F238E27FC236}">
                <a16:creationId xmlns:a16="http://schemas.microsoft.com/office/drawing/2014/main" id="{A5EB448D-C634-4548-A4C3-B7CCC9067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059363"/>
            <a:ext cx="1482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writeln;</a:t>
            </a:r>
          </a:p>
        </p:txBody>
      </p:sp>
      <p:sp>
        <p:nvSpPr>
          <p:cNvPr id="68628" name="AutoShape 19">
            <a:extLst>
              <a:ext uri="{FF2B5EF4-FFF2-40B4-BE49-F238E27FC236}">
                <a16:creationId xmlns:a16="http://schemas.microsoft.com/office/drawing/2014/main" id="{7BF9AB39-B884-4D7A-B5AE-4A4E1373F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1655763"/>
            <a:ext cx="2835275" cy="912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29" name="Text Box 20">
            <a:extLst>
              <a:ext uri="{FF2B5EF4-FFF2-40B4-BE49-F238E27FC236}">
                <a16:creationId xmlns:a16="http://schemas.microsoft.com/office/drawing/2014/main" id="{D82D20AC-5C06-4DBA-9AFD-A7DA2BF5B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1793875"/>
            <a:ext cx="1212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 &lt;= 7</a:t>
            </a:r>
          </a:p>
        </p:txBody>
      </p:sp>
      <p:sp>
        <p:nvSpPr>
          <p:cNvPr id="68630" name="Text Box 21">
            <a:extLst>
              <a:ext uri="{FF2B5EF4-FFF2-40B4-BE49-F238E27FC236}">
                <a16:creationId xmlns:a16="http://schemas.microsoft.com/office/drawing/2014/main" id="{E259692E-F05E-4DFE-98B5-7648102E9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1624013"/>
            <a:ext cx="8524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Yes</a:t>
            </a:r>
          </a:p>
        </p:txBody>
      </p:sp>
      <p:cxnSp>
        <p:nvCxnSpPr>
          <p:cNvPr id="68631" name="AutoShape 22">
            <a:extLst>
              <a:ext uri="{FF2B5EF4-FFF2-40B4-BE49-F238E27FC236}">
                <a16:creationId xmlns:a16="http://schemas.microsoft.com/office/drawing/2014/main" id="{65B9FEAB-245D-4713-B7C9-4D872DE4527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4114800" y="1962150"/>
            <a:ext cx="5072063" cy="3954463"/>
          </a:xfrm>
          <a:prstGeom prst="bentConnector3">
            <a:avLst>
              <a:gd name="adj1" fmla="val -30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32" name="Rectangle 23">
            <a:extLst>
              <a:ext uri="{FF2B5EF4-FFF2-40B4-BE49-F238E27FC236}">
                <a16:creationId xmlns:a16="http://schemas.microsoft.com/office/drawing/2014/main" id="{157D0AD2-C3A7-4D1D-8C61-22DDCD504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5983288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33" name="Text Box 24">
            <a:extLst>
              <a:ext uri="{FF2B5EF4-FFF2-40B4-BE49-F238E27FC236}">
                <a16:creationId xmlns:a16="http://schemas.microsoft.com/office/drawing/2014/main" id="{2FA22796-8357-4671-BF30-0410E10E0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8" y="5994400"/>
            <a:ext cx="1989137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en-US" altLang="ja-JP" sz="32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kumimoji="0" lang="en-US" altLang="ja-JP" sz="32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 + 1;</a:t>
            </a:r>
          </a:p>
        </p:txBody>
      </p:sp>
      <p:cxnSp>
        <p:nvCxnSpPr>
          <p:cNvPr id="68634" name="AutoShape 25">
            <a:extLst>
              <a:ext uri="{FF2B5EF4-FFF2-40B4-BE49-F238E27FC236}">
                <a16:creationId xmlns:a16="http://schemas.microsoft.com/office/drawing/2014/main" id="{7FC76339-4E76-4C72-9629-FE7B7BE08D94}"/>
              </a:ext>
            </a:extLst>
          </p:cNvPr>
          <p:cNvCxnSpPr>
            <a:cxnSpLocks noChangeShapeType="1"/>
            <a:stCxn id="68626" idx="2"/>
            <a:endCxn id="68632" idx="0"/>
          </p:cNvCxnSpPr>
          <p:nvPr/>
        </p:nvCxnSpPr>
        <p:spPr bwMode="auto">
          <a:xfrm rot="16200000" flipH="1">
            <a:off x="4438650" y="5810250"/>
            <a:ext cx="325438" cy="1588"/>
          </a:xfrm>
          <a:prstGeom prst="bentConnector3">
            <a:avLst>
              <a:gd name="adj1" fmla="val 4975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35" name="AutoShape 26">
            <a:extLst>
              <a:ext uri="{FF2B5EF4-FFF2-40B4-BE49-F238E27FC236}">
                <a16:creationId xmlns:a16="http://schemas.microsoft.com/office/drawing/2014/main" id="{776790EB-DA8B-4D44-BF2A-FDDD3F401D5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1924050" y="1408113"/>
            <a:ext cx="6700838" cy="3175"/>
          </a:xfrm>
          <a:prstGeom prst="bentConnector3">
            <a:avLst>
              <a:gd name="adj1" fmla="val 4998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36" name="AutoShape 27">
            <a:extLst>
              <a:ext uri="{FF2B5EF4-FFF2-40B4-BE49-F238E27FC236}">
                <a16:creationId xmlns:a16="http://schemas.microsoft.com/office/drawing/2014/main" id="{7A0CCE23-E117-46CF-89C6-FE89A1926587}"/>
              </a:ext>
            </a:extLst>
          </p:cNvPr>
          <p:cNvCxnSpPr>
            <a:cxnSpLocks noChangeShapeType="1"/>
            <a:stCxn id="68640" idx="2"/>
            <a:endCxn id="68628" idx="0"/>
          </p:cNvCxnSpPr>
          <p:nvPr/>
        </p:nvCxnSpPr>
        <p:spPr bwMode="auto">
          <a:xfrm rot="16200000" flipH="1">
            <a:off x="1702593" y="1434307"/>
            <a:ext cx="417513" cy="6350"/>
          </a:xfrm>
          <a:prstGeom prst="bentConnector3">
            <a:avLst>
              <a:gd name="adj1" fmla="val 4981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37" name="Rectangle 28">
            <a:extLst>
              <a:ext uri="{FF2B5EF4-FFF2-40B4-BE49-F238E27FC236}">
                <a16:creationId xmlns:a16="http://schemas.microsoft.com/office/drawing/2014/main" id="{7420C936-56CC-4075-B1A5-3DFE37DEC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2479675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68638" name="AutoShape 29">
            <a:extLst>
              <a:ext uri="{FF2B5EF4-FFF2-40B4-BE49-F238E27FC236}">
                <a16:creationId xmlns:a16="http://schemas.microsoft.com/office/drawing/2014/main" id="{E932522C-0005-4C8A-AE35-2D450CAFA9F7}"/>
              </a:ext>
            </a:extLst>
          </p:cNvPr>
          <p:cNvCxnSpPr>
            <a:cxnSpLocks noChangeShapeType="1"/>
            <a:stCxn id="68637" idx="2"/>
            <a:endCxn id="68612" idx="0"/>
          </p:cNvCxnSpPr>
          <p:nvPr/>
        </p:nvCxnSpPr>
        <p:spPr bwMode="auto">
          <a:xfrm rot="5400000">
            <a:off x="4359275" y="3228975"/>
            <a:ext cx="496888" cy="1588"/>
          </a:xfrm>
          <a:prstGeom prst="bentConnector3">
            <a:avLst>
              <a:gd name="adj1" fmla="val 49838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39" name="Text Box 30">
            <a:extLst>
              <a:ext uri="{FF2B5EF4-FFF2-40B4-BE49-F238E27FC236}">
                <a16:creationId xmlns:a16="http://schemas.microsoft.com/office/drawing/2014/main" id="{2B5DA11A-5571-46EA-B9A0-F6B0499D4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2" y="2486025"/>
            <a:ext cx="2108200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ｊ 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:= 1;</a:t>
            </a:r>
          </a:p>
        </p:txBody>
      </p:sp>
      <p:sp>
        <p:nvSpPr>
          <p:cNvPr id="68640" name="Rectangle 31">
            <a:extLst>
              <a:ext uri="{FF2B5EF4-FFF2-40B4-BE49-F238E27FC236}">
                <a16:creationId xmlns:a16="http://schemas.microsoft.com/office/drawing/2014/main" id="{326400A0-B34A-4619-B9EF-F40E2AC06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825" y="727075"/>
            <a:ext cx="1789113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41" name="Text Box 32">
            <a:extLst>
              <a:ext uri="{FF2B5EF4-FFF2-40B4-BE49-F238E27FC236}">
                <a16:creationId xmlns:a16="http://schemas.microsoft.com/office/drawing/2014/main" id="{C8401FB7-06DB-46FD-A06F-81F98F507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88" y="738188"/>
            <a:ext cx="13716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i := 1;</a:t>
            </a:r>
          </a:p>
        </p:txBody>
      </p:sp>
      <p:sp>
        <p:nvSpPr>
          <p:cNvPr id="68642" name="Text Box 33">
            <a:extLst>
              <a:ext uri="{FF2B5EF4-FFF2-40B4-BE49-F238E27FC236}">
                <a16:creationId xmlns:a16="http://schemas.microsoft.com/office/drawing/2014/main" id="{407A75BA-E8E3-4259-BFCA-9CBE6C828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2459038"/>
            <a:ext cx="7096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No</a:t>
            </a:r>
          </a:p>
        </p:txBody>
      </p:sp>
      <p:cxnSp>
        <p:nvCxnSpPr>
          <p:cNvPr id="68643" name="AutoShape 34">
            <a:extLst>
              <a:ext uri="{FF2B5EF4-FFF2-40B4-BE49-F238E27FC236}">
                <a16:creationId xmlns:a16="http://schemas.microsoft.com/office/drawing/2014/main" id="{AB1A7153-5016-4949-9DDA-04FCA3E15204}"/>
              </a:ext>
            </a:extLst>
          </p:cNvPr>
          <p:cNvCxnSpPr>
            <a:cxnSpLocks noChangeShapeType="1"/>
            <a:endCxn id="68644" idx="0"/>
          </p:cNvCxnSpPr>
          <p:nvPr/>
        </p:nvCxnSpPr>
        <p:spPr bwMode="auto">
          <a:xfrm rot="5400000">
            <a:off x="1577181" y="2907507"/>
            <a:ext cx="687387" cy="6350"/>
          </a:xfrm>
          <a:prstGeom prst="bent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44" name="Rectangle 35">
            <a:extLst>
              <a:ext uri="{FF2B5EF4-FFF2-40B4-BE49-F238E27FC236}">
                <a16:creationId xmlns:a16="http://schemas.microsoft.com/office/drawing/2014/main" id="{A41C2F3D-E705-4A91-9E1F-6824E7682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3263900"/>
            <a:ext cx="2174875" cy="5318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45" name="Text Box 36">
            <a:extLst>
              <a:ext uri="{FF2B5EF4-FFF2-40B4-BE49-F238E27FC236}">
                <a16:creationId xmlns:a16="http://schemas.microsoft.com/office/drawing/2014/main" id="{69FF71CD-5C95-451D-994F-742BB1CF0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16275"/>
            <a:ext cx="1322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readln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472CFB6-165A-48A7-B937-4F6C6DC5D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D3BF3F1-D92D-48D5-A6CA-B809B16C8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とは何かを理解し，</a:t>
            </a:r>
            <a:r>
              <a:rPr lang="en-US" altLang="ja-JP" b="1" dirty="0">
                <a:solidFill>
                  <a:srgbClr val="C00000"/>
                </a:solidFill>
              </a:rPr>
              <a:t>integer, real </a:t>
            </a:r>
            <a:r>
              <a:rPr lang="ja-JP" altLang="en-US" b="1" dirty="0">
                <a:solidFill>
                  <a:srgbClr val="C00000"/>
                </a:solidFill>
              </a:rPr>
              <a:t>の配列を使ったプログラム</a:t>
            </a:r>
            <a:r>
              <a:rPr lang="ja-JP" altLang="en-US" dirty="0"/>
              <a:t>を書けるようになる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繰り返し文</a:t>
            </a:r>
            <a:r>
              <a:rPr lang="ja-JP" altLang="en-US" dirty="0"/>
              <a:t>を</a:t>
            </a:r>
            <a:r>
              <a:rPr lang="ja-JP" altLang="en-US" b="1" dirty="0"/>
              <a:t>組み合わせて</a:t>
            </a:r>
            <a:r>
              <a:rPr lang="ja-JP" altLang="en-US" dirty="0"/>
              <a:t>，</a:t>
            </a:r>
            <a:r>
              <a:rPr lang="ja-JP" altLang="en-US" b="1" dirty="0"/>
              <a:t>多量のデータ</a:t>
            </a:r>
            <a:r>
              <a:rPr lang="ja-JP" altLang="en-US" dirty="0"/>
              <a:t>を扱えるようになる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1AD47F-0E96-4849-A2DB-889AE2633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58B4E4A-7E17-4E1C-852E-2E05EF0AC520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B56EBC0-38A6-4D16-B185-F8F0DA4A3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 </a:t>
            </a:r>
            <a:r>
              <a:rPr lang="en-US" altLang="ja-JP"/>
              <a:t>Horner </a:t>
            </a:r>
            <a:r>
              <a:rPr lang="ja-JP" altLang="en-US"/>
              <a:t>法による多項式の計算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8E9CDFE-1A5C-453B-A947-C4EA6F1D1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566556" cy="5334000"/>
          </a:xfrm>
        </p:spPr>
        <p:txBody>
          <a:bodyPr>
            <a:noAutofit/>
          </a:bodyPr>
          <a:lstStyle/>
          <a:p>
            <a:r>
              <a:rPr lang="en-US" altLang="ja-JP" b="1" dirty="0"/>
              <a:t>n</a:t>
            </a:r>
            <a:r>
              <a:rPr lang="ja-JP" altLang="en-US" b="1" dirty="0"/>
              <a:t>次の多項式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	</a:t>
            </a:r>
            <a:r>
              <a:rPr lang="en-US" altLang="ja-JP" dirty="0"/>
              <a:t>f(x) = a0 + a1</a:t>
            </a:r>
            <a:r>
              <a:rPr lang="ja-JP" altLang="en-US" dirty="0"/>
              <a:t>・</a:t>
            </a:r>
            <a:r>
              <a:rPr lang="en-US" altLang="ja-JP" dirty="0"/>
              <a:t>x + a2</a:t>
            </a:r>
            <a:r>
              <a:rPr lang="ja-JP" altLang="en-US" dirty="0"/>
              <a:t>・</a:t>
            </a:r>
            <a:r>
              <a:rPr lang="en-US" altLang="ja-JP" dirty="0"/>
              <a:t>x2 + </a:t>
            </a:r>
            <a:r>
              <a:rPr lang="ja-JP" altLang="en-US" dirty="0"/>
              <a:t>・・・ </a:t>
            </a:r>
            <a:r>
              <a:rPr lang="en-US" altLang="ja-JP" dirty="0"/>
              <a:t>+an</a:t>
            </a:r>
            <a:r>
              <a:rPr lang="ja-JP" altLang="en-US" dirty="0"/>
              <a:t>・</a:t>
            </a:r>
            <a:r>
              <a:rPr lang="en-US" altLang="ja-JP" dirty="0" err="1"/>
              <a:t>xn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について，</a:t>
            </a:r>
            <a:r>
              <a:rPr lang="ja-JP" altLang="en-US" b="1" dirty="0"/>
              <a:t>次数 </a:t>
            </a:r>
            <a:r>
              <a:rPr lang="en-US" altLang="ja-JP" b="1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と，</a:t>
            </a:r>
            <a:r>
              <a:rPr lang="ja-JP" altLang="en-US" b="1" dirty="0"/>
              <a:t>係数 </a:t>
            </a:r>
            <a:r>
              <a:rPr lang="en-US" altLang="ja-JP" b="1" dirty="0"/>
              <a:t>a0 </a:t>
            </a:r>
            <a:r>
              <a:rPr lang="ja-JP" altLang="en-US" b="1" dirty="0"/>
              <a:t>から </a:t>
            </a:r>
            <a:r>
              <a:rPr lang="en-US" altLang="ja-JP" b="1" dirty="0"/>
              <a:t>an </a:t>
            </a:r>
            <a:r>
              <a:rPr lang="ja-JP" altLang="en-US" dirty="0"/>
              <a:t>を読み込んで，</a:t>
            </a:r>
            <a:r>
              <a:rPr lang="en-US" altLang="ja-JP" b="1" dirty="0"/>
              <a:t>f(x) </a:t>
            </a:r>
            <a:r>
              <a:rPr lang="ja-JP" altLang="en-US" b="1" dirty="0"/>
              <a:t>を計算</a:t>
            </a:r>
            <a:r>
              <a:rPr lang="ja-JP" altLang="en-US" dirty="0"/>
              <a:t>するプログラムを作る</a:t>
            </a:r>
          </a:p>
          <a:p>
            <a:pPr lvl="1"/>
            <a:r>
              <a:rPr lang="ja-JP" altLang="en-US" dirty="0"/>
              <a:t>まず </a:t>
            </a:r>
            <a:r>
              <a:rPr lang="en-US" altLang="ja-JP" dirty="0"/>
              <a:t>n </a:t>
            </a:r>
            <a:r>
              <a:rPr lang="ja-JP" altLang="en-US" dirty="0"/>
              <a:t>を読み込んで，その後に </a:t>
            </a:r>
            <a:r>
              <a:rPr lang="en-US" altLang="ja-JP" dirty="0"/>
              <a:t>a0 </a:t>
            </a:r>
            <a:r>
              <a:rPr lang="ja-JP" altLang="en-US" dirty="0"/>
              <a:t>から </a:t>
            </a:r>
            <a:r>
              <a:rPr lang="en-US" altLang="ja-JP" dirty="0"/>
              <a:t>an </a:t>
            </a:r>
            <a:r>
              <a:rPr lang="ja-JP" altLang="en-US" dirty="0"/>
              <a:t>を読み込む．最後に </a:t>
            </a:r>
            <a:r>
              <a:rPr lang="en-US" altLang="ja-JP" dirty="0"/>
              <a:t>x </a:t>
            </a:r>
            <a:r>
              <a:rPr lang="ja-JP" altLang="en-US" dirty="0"/>
              <a:t>を読み込む．</a:t>
            </a:r>
          </a:p>
          <a:p>
            <a:pPr lvl="1"/>
            <a:r>
              <a:rPr lang="ja-JP" altLang="en-US" dirty="0"/>
              <a:t>次ページで説明する </a:t>
            </a:r>
            <a:r>
              <a:rPr lang="en-US" altLang="ja-JP" dirty="0"/>
              <a:t>Horner</a:t>
            </a:r>
            <a:r>
              <a:rPr lang="ja-JP" altLang="en-US" dirty="0"/>
              <a:t>法を使う</a:t>
            </a:r>
          </a:p>
          <a:p>
            <a:pPr lvl="1"/>
            <a:r>
              <a:rPr lang="ja-JP" altLang="en-US" dirty="0"/>
              <a:t>読み込んだ係数は，いったん配列に格納する． </a:t>
            </a:r>
            <a:r>
              <a:rPr lang="en-US" altLang="ja-JP" dirty="0"/>
              <a:t>n </a:t>
            </a:r>
            <a:r>
              <a:rPr lang="ja-JP" altLang="en-US" dirty="0"/>
              <a:t>は高々２０とする．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28D01F-5BF6-4137-8907-54EDE70A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805E84E-18C5-4BA7-A0F6-F0E922A95552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9B1B6E4-1324-4A68-9AD0-D61377173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Horner</a:t>
            </a:r>
            <a:r>
              <a:rPr lang="ja-JP" altLang="en-US"/>
              <a:t>法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5063BF35-070E-4F98-ACC9-4BC8C514A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f(x) 	= a0 + a1</a:t>
            </a:r>
            <a:r>
              <a:rPr lang="ja-JP" altLang="en-US" dirty="0"/>
              <a:t>・</a:t>
            </a:r>
            <a:r>
              <a:rPr lang="en-US" altLang="ja-JP" dirty="0"/>
              <a:t>x + a2</a:t>
            </a:r>
            <a:r>
              <a:rPr lang="ja-JP" altLang="en-US" dirty="0"/>
              <a:t>・</a:t>
            </a:r>
            <a:r>
              <a:rPr lang="en-US" altLang="ja-JP" dirty="0"/>
              <a:t>x + </a:t>
            </a:r>
            <a:r>
              <a:rPr lang="ja-JP" altLang="en-US" dirty="0"/>
              <a:t>・・・ </a:t>
            </a:r>
            <a:r>
              <a:rPr lang="en-US" altLang="ja-JP" dirty="0"/>
              <a:t>+an</a:t>
            </a:r>
            <a:r>
              <a:rPr lang="ja-JP" altLang="en-US" dirty="0"/>
              <a:t>・</a:t>
            </a:r>
            <a:r>
              <a:rPr lang="en-US" altLang="ja-JP" dirty="0"/>
              <a:t>x</a:t>
            </a:r>
          </a:p>
          <a:p>
            <a:pPr marL="0" indent="0">
              <a:buNone/>
            </a:pPr>
            <a:r>
              <a:rPr lang="en-US" altLang="ja-JP" dirty="0"/>
              <a:t>= a0 + ( a1 + ( a2 + </a:t>
            </a:r>
            <a:r>
              <a:rPr lang="ja-JP" altLang="en-US" dirty="0"/>
              <a:t>・・・ </a:t>
            </a:r>
            <a:r>
              <a:rPr lang="en-US" altLang="ja-JP" dirty="0"/>
              <a:t>+ ( an-1 + an </a:t>
            </a:r>
            <a:r>
              <a:rPr lang="ja-JP" altLang="en-US" dirty="0"/>
              <a:t>・</a:t>
            </a:r>
            <a:r>
              <a:rPr lang="en-US" altLang="ja-JP" dirty="0"/>
              <a:t>x )  x </a:t>
            </a:r>
            <a:r>
              <a:rPr lang="ja-JP" altLang="en-US" dirty="0"/>
              <a:t>・・・</a:t>
            </a:r>
            <a:r>
              <a:rPr lang="en-US" altLang="ja-JP" dirty="0"/>
              <a:t>) x ) x</a:t>
            </a:r>
          </a:p>
          <a:p>
            <a:pPr marL="0" indent="0">
              <a:buNone/>
            </a:pPr>
            <a:r>
              <a:rPr lang="en-US" altLang="ja-JP" dirty="0"/>
              <a:t>     </a:t>
            </a:r>
          </a:p>
          <a:p>
            <a:pPr marL="0" indent="0">
              <a:buNone/>
            </a:pPr>
            <a:r>
              <a:rPr lang="en-US" altLang="ja-JP" dirty="0"/>
              <a:t>          </a:t>
            </a:r>
            <a:r>
              <a:rPr lang="ja-JP" altLang="en-US" dirty="0"/>
              <a:t>例えば，    </a:t>
            </a:r>
            <a:r>
              <a:rPr lang="en-US" altLang="ja-JP" dirty="0"/>
              <a:t>5 + 6x + 3x</a:t>
            </a:r>
          </a:p>
          <a:p>
            <a:pPr marL="0" indent="0">
              <a:buNone/>
            </a:pPr>
            <a:r>
              <a:rPr lang="en-US" altLang="ja-JP" dirty="0"/>
              <a:t>                            = 5 + ( 6 + 3x ) x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25C9B7B-9C54-4132-8527-2A00DFB5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F876EA-3737-49F3-BACF-2F9C8F06C7C7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4757" name="Rectangle 4">
            <a:extLst>
              <a:ext uri="{FF2B5EF4-FFF2-40B4-BE49-F238E27FC236}">
                <a16:creationId xmlns:a16="http://schemas.microsoft.com/office/drawing/2014/main" id="{A0FAAE64-597F-448B-B404-123EF759D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4381500"/>
            <a:ext cx="44704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u="sng" dirty="0"/>
              <a:t>計算手順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①  </a:t>
            </a:r>
            <a:r>
              <a:rPr kumimoji="0" lang="en-US" altLang="ja-JP" sz="2400" dirty="0"/>
              <a:t>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②  an-1 + an</a:t>
            </a:r>
            <a:r>
              <a:rPr kumimoji="0" lang="ja-JP" altLang="en-US" sz="2400" dirty="0"/>
              <a:t>・</a:t>
            </a:r>
            <a:r>
              <a:rPr kumimoji="0" lang="en-US" altLang="ja-JP" sz="2400" dirty="0"/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③  an-2 + ( an-1 + an</a:t>
            </a:r>
            <a:r>
              <a:rPr kumimoji="0" lang="ja-JP" altLang="en-US" sz="2400" dirty="0"/>
              <a:t>・</a:t>
            </a:r>
            <a:r>
              <a:rPr kumimoji="0" lang="en-US" altLang="ja-JP" sz="2400" dirty="0"/>
              <a:t>x )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・・・  （</a:t>
            </a:r>
            <a:r>
              <a:rPr kumimoji="0" lang="en-US" altLang="ja-JP" sz="2400" dirty="0"/>
              <a:t>a</a:t>
            </a:r>
            <a:r>
              <a:rPr kumimoji="0" lang="en-US" altLang="ja-JP" sz="2400" baseline="-25000" dirty="0"/>
              <a:t>0</a:t>
            </a:r>
            <a:r>
              <a:rPr kumimoji="0" lang="en-US" altLang="ja-JP" sz="2400" dirty="0"/>
              <a:t> </a:t>
            </a:r>
            <a:r>
              <a:rPr kumimoji="0" lang="ja-JP" altLang="en-US" sz="2400" dirty="0"/>
              <a:t>まで続ける）</a:t>
            </a:r>
          </a:p>
        </p:txBody>
      </p:sp>
      <p:sp>
        <p:nvSpPr>
          <p:cNvPr id="74758" name="Text Box 5">
            <a:extLst>
              <a:ext uri="{FF2B5EF4-FFF2-40B4-BE49-F238E27FC236}">
                <a16:creationId xmlns:a16="http://schemas.microsoft.com/office/drawing/2014/main" id="{665EC79E-8DD8-4F65-B5F8-EF40C6DC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747713"/>
            <a:ext cx="3270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2</a:t>
            </a:r>
          </a:p>
        </p:txBody>
      </p:sp>
      <p:sp>
        <p:nvSpPr>
          <p:cNvPr id="74759" name="Text Box 6">
            <a:extLst>
              <a:ext uri="{FF2B5EF4-FFF2-40B4-BE49-F238E27FC236}">
                <a16:creationId xmlns:a16="http://schemas.microsoft.com/office/drawing/2014/main" id="{4C14F9E0-1807-4767-ACB6-7A12542D1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5675" y="677863"/>
            <a:ext cx="608013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n</a:t>
            </a:r>
          </a:p>
        </p:txBody>
      </p:sp>
      <p:sp>
        <p:nvSpPr>
          <p:cNvPr id="74760" name="Text Box 7">
            <a:extLst>
              <a:ext uri="{FF2B5EF4-FFF2-40B4-BE49-F238E27FC236}">
                <a16:creationId xmlns:a16="http://schemas.microsoft.com/office/drawing/2014/main" id="{C82DF631-1F01-4BED-9FC6-3B93076B5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2817813"/>
            <a:ext cx="3270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>
            <a:extLst>
              <a:ext uri="{FF2B5EF4-FFF2-40B4-BE49-F238E27FC236}">
                <a16:creationId xmlns:a16="http://schemas.microsoft.com/office/drawing/2014/main" id="{B9EE6026-1A9D-44C8-B768-C9EAA001A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9733" y="477543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a : array [0..20] of real;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n : integer;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x, y : real;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n: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for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0 to n do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write('Please Enter a[',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'] 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</a:t>
            </a:r>
            <a:r>
              <a:rPr lang="en-US" altLang="ja-JP" sz="1800" b="1" dirty="0"/>
              <a:t>a[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</a:t>
            </a:r>
            <a:r>
              <a:rPr lang="en-US" altLang="ja-JP" sz="18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x: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y := a[n];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while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&gt;= 0 do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y := y * x + </a:t>
            </a:r>
            <a:r>
              <a:rPr lang="en-US" altLang="ja-JP" sz="1800" b="1" dirty="0"/>
              <a:t>a[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writeln</a:t>
            </a:r>
            <a:r>
              <a:rPr lang="en-US" altLang="ja-JP" sz="1800" dirty="0"/>
              <a:t>('y =', y:8:3 );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end.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1573574-9725-40FE-AB9D-C5246DAB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25AC304-1926-4CAB-BFAA-8228B2F94D33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6805" name="Line 3">
            <a:extLst>
              <a:ext uri="{FF2B5EF4-FFF2-40B4-BE49-F238E27FC236}">
                <a16:creationId xmlns:a16="http://schemas.microsoft.com/office/drawing/2014/main" id="{556360EF-B8F2-4FBC-BC01-64FA2CED0A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2850" y="4768850"/>
            <a:ext cx="787400" cy="2540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7" name="Text Box 5">
            <a:extLst>
              <a:ext uri="{FF2B5EF4-FFF2-40B4-BE49-F238E27FC236}">
                <a16:creationId xmlns:a16="http://schemas.microsoft.com/office/drawing/2014/main" id="{E5DBD52B-7873-4492-B7F9-4FE7E893B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3696" y="4291541"/>
            <a:ext cx="17240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76808" name="Line 6">
            <a:extLst>
              <a:ext uri="{FF2B5EF4-FFF2-40B4-BE49-F238E27FC236}">
                <a16:creationId xmlns:a16="http://schemas.microsoft.com/office/drawing/2014/main" id="{DE6230FC-CBAB-42E7-9642-7C282E75DA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76463" y="3212306"/>
            <a:ext cx="1905000" cy="3048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10" name="Text Box 8">
            <a:extLst>
              <a:ext uri="{FF2B5EF4-FFF2-40B4-BE49-F238E27FC236}">
                <a16:creationId xmlns:a16="http://schemas.microsoft.com/office/drawing/2014/main" id="{EF1D2A65-54E9-4237-AD2E-C69C7BD5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210" y="3070225"/>
            <a:ext cx="1416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タイトル 3">
            <a:extLst>
              <a:ext uri="{FF2B5EF4-FFF2-40B4-BE49-F238E27FC236}">
                <a16:creationId xmlns:a16="http://schemas.microsoft.com/office/drawing/2014/main" id="{D8F2FBB2-BC1F-4EA3-A7F6-9C82767D2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実行結果の例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F1717D6-1315-4DB1-A172-0FBB39E1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3DB0F4-3A36-4D2B-A5CF-208DBAB50D33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9FBE1A4-3F51-4AFD-8958-047565B99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936" y="1303323"/>
            <a:ext cx="5647207" cy="3008327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AD25E8D0-6953-48CA-947A-E2B4CA418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Horner </a:t>
            </a:r>
            <a:r>
              <a:rPr lang="ja-JP" altLang="en-US"/>
              <a:t>法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42A7893-FA7D-4BC2-84A4-D7D0906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C049AF-3CC3-4E2E-9097-7F1B86144CCA}" type="slidenum">
              <a:rPr lang="ja-JP" altLang="en-US" smtClean="0">
                <a:latin typeface="Arial" panose="020B0604020202020204" pitchFamily="34" charset="0"/>
              </a:rPr>
              <a:pPr/>
              <a:t>34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0901" name="Rectangle 3">
            <a:extLst>
              <a:ext uri="{FF2B5EF4-FFF2-40B4-BE49-F238E27FC236}">
                <a16:creationId xmlns:a16="http://schemas.microsoft.com/office/drawing/2014/main" id="{35F55BDA-0059-453D-B537-DBE8E3A99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4265613"/>
            <a:ext cx="2770187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/>
          </a:p>
        </p:txBody>
      </p:sp>
      <p:sp>
        <p:nvSpPr>
          <p:cNvPr id="80902" name="AutoShape 5">
            <a:extLst>
              <a:ext uri="{FF2B5EF4-FFF2-40B4-BE49-F238E27FC236}">
                <a16:creationId xmlns:a16="http://schemas.microsoft.com/office/drawing/2014/main" id="{B2087E19-E0D8-43E2-B38E-E53E21C40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338" y="3367088"/>
            <a:ext cx="2568575" cy="70802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/>
          </a:p>
        </p:txBody>
      </p:sp>
      <p:cxnSp>
        <p:nvCxnSpPr>
          <p:cNvPr id="80903" name="AutoShape 6">
            <a:extLst>
              <a:ext uri="{FF2B5EF4-FFF2-40B4-BE49-F238E27FC236}">
                <a16:creationId xmlns:a16="http://schemas.microsoft.com/office/drawing/2014/main" id="{C761F6DD-04BE-45FA-86C9-19B6B94F60EC}"/>
              </a:ext>
            </a:extLst>
          </p:cNvPr>
          <p:cNvCxnSpPr>
            <a:cxnSpLocks noChangeShapeType="1"/>
            <a:stCxn id="80902" idx="2"/>
          </p:cNvCxnSpPr>
          <p:nvPr/>
        </p:nvCxnSpPr>
        <p:spPr bwMode="auto">
          <a:xfrm rot="5400000">
            <a:off x="2809081" y="4618832"/>
            <a:ext cx="1074737" cy="6350"/>
          </a:xfrm>
          <a:prstGeom prst="bentConnector3">
            <a:avLst>
              <a:gd name="adj1" fmla="val 49481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04" name="Text Box 7">
            <a:extLst>
              <a:ext uri="{FF2B5EF4-FFF2-40B4-BE49-F238E27FC236}">
                <a16:creationId xmlns:a16="http://schemas.microsoft.com/office/drawing/2014/main" id="{114E6789-A222-4B70-9480-FE49C056F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113" y="405606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No</a:t>
            </a:r>
          </a:p>
        </p:txBody>
      </p:sp>
      <p:sp>
        <p:nvSpPr>
          <p:cNvPr id="80905" name="Text Box 8">
            <a:extLst>
              <a:ext uri="{FF2B5EF4-FFF2-40B4-BE49-F238E27FC236}">
                <a16:creationId xmlns:a16="http://schemas.microsoft.com/office/drawing/2014/main" id="{061A6BF6-D8D7-450C-8152-19AF4B2A2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344487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i &gt;= 0</a:t>
            </a:r>
          </a:p>
        </p:txBody>
      </p:sp>
      <p:cxnSp>
        <p:nvCxnSpPr>
          <p:cNvPr id="80906" name="AutoShape 9">
            <a:extLst>
              <a:ext uri="{FF2B5EF4-FFF2-40B4-BE49-F238E27FC236}">
                <a16:creationId xmlns:a16="http://schemas.microsoft.com/office/drawing/2014/main" id="{47B37259-DD4C-40D3-8106-0103AC4072F4}"/>
              </a:ext>
            </a:extLst>
          </p:cNvPr>
          <p:cNvCxnSpPr>
            <a:cxnSpLocks noChangeShapeType="1"/>
            <a:stCxn id="80902" idx="3"/>
          </p:cNvCxnSpPr>
          <p:nvPr/>
        </p:nvCxnSpPr>
        <p:spPr bwMode="auto">
          <a:xfrm>
            <a:off x="4643438" y="3721100"/>
            <a:ext cx="527050" cy="55245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07" name="Text Box 10">
            <a:extLst>
              <a:ext uri="{FF2B5EF4-FFF2-40B4-BE49-F238E27FC236}">
                <a16:creationId xmlns:a16="http://schemas.microsoft.com/office/drawing/2014/main" id="{49132714-1DA6-4C64-8E23-97DE521B4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938" y="3208338"/>
            <a:ext cx="5603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Yes</a:t>
            </a:r>
          </a:p>
        </p:txBody>
      </p:sp>
      <p:sp>
        <p:nvSpPr>
          <p:cNvPr id="80908" name="Rectangle 11">
            <a:extLst>
              <a:ext uri="{FF2B5EF4-FFF2-40B4-BE49-F238E27FC236}">
                <a16:creationId xmlns:a16="http://schemas.microsoft.com/office/drawing/2014/main" id="{BC4C831F-B8CD-47D0-999D-D734823E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1098550"/>
            <a:ext cx="2122488" cy="7159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/>
          </a:p>
        </p:txBody>
      </p:sp>
      <p:sp>
        <p:nvSpPr>
          <p:cNvPr id="80909" name="Text Box 12">
            <a:extLst>
              <a:ext uri="{FF2B5EF4-FFF2-40B4-BE49-F238E27FC236}">
                <a16:creationId xmlns:a16="http://schemas.microsoft.com/office/drawing/2014/main" id="{3187DA19-39E3-476D-ABD7-B72637A48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50" y="1223963"/>
            <a:ext cx="10112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y = a[n];</a:t>
            </a:r>
          </a:p>
        </p:txBody>
      </p:sp>
      <p:cxnSp>
        <p:nvCxnSpPr>
          <p:cNvPr id="80910" name="AutoShape 13">
            <a:extLst>
              <a:ext uri="{FF2B5EF4-FFF2-40B4-BE49-F238E27FC236}">
                <a16:creationId xmlns:a16="http://schemas.microsoft.com/office/drawing/2014/main" id="{78C15014-48AF-4BDB-B66A-C14E5159222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123406" y="2034382"/>
            <a:ext cx="4238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1" name="AutoShape 14">
            <a:extLst>
              <a:ext uri="{FF2B5EF4-FFF2-40B4-BE49-F238E27FC236}">
                <a16:creationId xmlns:a16="http://schemas.microsoft.com/office/drawing/2014/main" id="{E78CEC06-0DCC-4F6C-BD6B-3120ED4A858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966494" y="5217319"/>
            <a:ext cx="423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2" name="Rectangle 15">
            <a:extLst>
              <a:ext uri="{FF2B5EF4-FFF2-40B4-BE49-F238E27FC236}">
                <a16:creationId xmlns:a16="http://schemas.microsoft.com/office/drawing/2014/main" id="{EDC7B07E-2305-4127-B58B-C2BCBFC7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243138"/>
            <a:ext cx="2122487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/>
          </a:p>
        </p:txBody>
      </p:sp>
      <p:sp>
        <p:nvSpPr>
          <p:cNvPr id="80913" name="Text Box 16">
            <a:extLst>
              <a:ext uri="{FF2B5EF4-FFF2-40B4-BE49-F238E27FC236}">
                <a16:creationId xmlns:a16="http://schemas.microsoft.com/office/drawing/2014/main" id="{E09D61ED-E984-41C0-A818-1578805F1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2357438"/>
            <a:ext cx="1089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i := n - 1;</a:t>
            </a:r>
          </a:p>
        </p:txBody>
      </p:sp>
      <p:cxnSp>
        <p:nvCxnSpPr>
          <p:cNvPr id="80914" name="AutoShape 17">
            <a:extLst>
              <a:ext uri="{FF2B5EF4-FFF2-40B4-BE49-F238E27FC236}">
                <a16:creationId xmlns:a16="http://schemas.microsoft.com/office/drawing/2014/main" id="{A81F4920-9F6B-4FBB-8416-76B37E6017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134518" y="3161507"/>
            <a:ext cx="4238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5" name="Rectangle 18">
            <a:extLst>
              <a:ext uri="{FF2B5EF4-FFF2-40B4-BE49-F238E27FC236}">
                <a16:creationId xmlns:a16="http://schemas.microsoft.com/office/drawing/2014/main" id="{EE27D8BD-053A-4B75-8449-BDB0E14EA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025" y="5427663"/>
            <a:ext cx="2122488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/>
          </a:p>
        </p:txBody>
      </p:sp>
      <p:sp>
        <p:nvSpPr>
          <p:cNvPr id="80916" name="Text Box 19">
            <a:extLst>
              <a:ext uri="{FF2B5EF4-FFF2-40B4-BE49-F238E27FC236}">
                <a16:creationId xmlns:a16="http://schemas.microsoft.com/office/drawing/2014/main" id="{E781F815-3E99-4BE4-B6F7-83C7D9B95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5507038"/>
            <a:ext cx="10112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i := i - 1;</a:t>
            </a:r>
          </a:p>
        </p:txBody>
      </p:sp>
      <p:cxnSp>
        <p:nvCxnSpPr>
          <p:cNvPr id="80917" name="AutoShape 20">
            <a:extLst>
              <a:ext uri="{FF2B5EF4-FFF2-40B4-BE49-F238E27FC236}">
                <a16:creationId xmlns:a16="http://schemas.microsoft.com/office/drawing/2014/main" id="{DEBD00DF-9084-4B2E-BC63-0C97D29CE1D8}"/>
              </a:ext>
            </a:extLst>
          </p:cNvPr>
          <p:cNvCxnSpPr>
            <a:cxnSpLocks noChangeShapeType="1"/>
            <a:stCxn id="80915" idx="2"/>
          </p:cNvCxnSpPr>
          <p:nvPr/>
        </p:nvCxnSpPr>
        <p:spPr bwMode="auto">
          <a:xfrm rot="5400000" flipH="1" flipV="1">
            <a:off x="5049044" y="4185444"/>
            <a:ext cx="2117725" cy="1817687"/>
          </a:xfrm>
          <a:prstGeom prst="bentConnector3">
            <a:avLst>
              <a:gd name="adj1" fmla="val -1034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8" name="AutoShape 21">
            <a:extLst>
              <a:ext uri="{FF2B5EF4-FFF2-40B4-BE49-F238E27FC236}">
                <a16:creationId xmlns:a16="http://schemas.microsoft.com/office/drawing/2014/main" id="{F98B7602-E389-4CC8-B781-2CE00F59D9E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327400" y="3124200"/>
            <a:ext cx="3667125" cy="901700"/>
          </a:xfrm>
          <a:prstGeom prst="bentConnector3">
            <a:avLst>
              <a:gd name="adj1" fmla="val -56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9" name="Text Box 22">
            <a:extLst>
              <a:ext uri="{FF2B5EF4-FFF2-40B4-BE49-F238E27FC236}">
                <a16:creationId xmlns:a16="http://schemas.microsoft.com/office/drawing/2014/main" id="{EFB6F9D1-CD72-428B-A238-9A1F6A452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0" y="4364038"/>
            <a:ext cx="1774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y := y  * x + a[i];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7E6B9E73-7235-4483-9E77-3E56660CC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例題５．エラトステネスのふるい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6877C5AF-0F1A-4FD8-AC6F-CB6172ECF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ja-JP" altLang="en-US" b="1" dirty="0"/>
              <a:t>エラトステネスのふるい</a:t>
            </a:r>
            <a:r>
              <a:rPr lang="ja-JP" altLang="en-US" dirty="0"/>
              <a:t>」の原理に基づいて</a:t>
            </a:r>
            <a:r>
              <a:rPr lang="en-US" altLang="ja-JP" b="1" dirty="0"/>
              <a:t>100</a:t>
            </a:r>
            <a:r>
              <a:rPr lang="ja-JP" altLang="en-US" b="1" dirty="0"/>
              <a:t>以下の素数</a:t>
            </a:r>
            <a:r>
              <a:rPr lang="ja-JP" altLang="en-US" dirty="0"/>
              <a:t>を求め，結果を表示するプログラムを作成する</a:t>
            </a:r>
          </a:p>
          <a:p>
            <a:pPr lvl="1"/>
            <a:r>
              <a:rPr lang="ja-JP" altLang="en-US" dirty="0"/>
              <a:t>１００以下の素数を求めるために，</a:t>
            </a:r>
            <a:r>
              <a:rPr lang="ja-JP" altLang="en-US" b="1" u="sng" dirty="0">
                <a:solidFill>
                  <a:srgbClr val="FF0000"/>
                </a:solidFill>
              </a:rPr>
              <a:t>２から１００までの配列</a:t>
            </a:r>
            <a:r>
              <a:rPr lang="ja-JP" altLang="en-US" dirty="0"/>
              <a:t>を使う</a:t>
            </a:r>
          </a:p>
          <a:p>
            <a:pPr lvl="1"/>
            <a:r>
              <a:rPr lang="ja-JP" altLang="en-US" dirty="0"/>
              <a:t>配列には，</a:t>
            </a:r>
            <a:r>
              <a:rPr lang="ja-JP" altLang="en-US" b="1" dirty="0"/>
              <a:t>添字が素数なら１</a:t>
            </a:r>
            <a:r>
              <a:rPr lang="ja-JP" altLang="en-US" dirty="0"/>
              <a:t>，</a:t>
            </a:r>
            <a:r>
              <a:rPr lang="ja-JP" altLang="en-US" b="1" dirty="0"/>
              <a:t>そうでなければ０</a:t>
            </a:r>
            <a:r>
              <a:rPr lang="ja-JP" altLang="en-US" dirty="0"/>
              <a:t>をセットする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E6DA99-57C3-4E1B-93C5-AB551F34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CFD67-04CC-4E5E-A700-13E1918DB3D4}" type="slidenum">
              <a:rPr lang="ja-JP" altLang="en-US" smtClean="0">
                <a:latin typeface="Arial" panose="020B0604020202020204" pitchFamily="34" charset="0"/>
              </a:rPr>
              <a:pPr/>
              <a:t>35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487532ED-AFED-40B9-83BE-4C34DCC0C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エラトステネスのふるい  </a:t>
            </a:r>
            <a:r>
              <a:rPr lang="en-US" altLang="ja-JP"/>
              <a:t>(1/4)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02487B5-13FA-4031-AC3F-CBFB4DE9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17503D5-4C35-471B-BD93-501E001E387E}" type="slidenum">
              <a:rPr lang="ja-JP" altLang="en-US" smtClean="0">
                <a:latin typeface="Arial" panose="020B0604020202020204" pitchFamily="34" charset="0"/>
              </a:rPr>
              <a:pPr/>
              <a:t>36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7045" name="Text Box 3">
            <a:extLst>
              <a:ext uri="{FF2B5EF4-FFF2-40B4-BE49-F238E27FC236}">
                <a16:creationId xmlns:a16="http://schemas.microsoft.com/office/drawing/2014/main" id="{0DDF1566-181A-47D9-9EF6-D23A00522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87046" name="Oval 4">
            <a:extLst>
              <a:ext uri="{FF2B5EF4-FFF2-40B4-BE49-F238E27FC236}">
                <a16:creationId xmlns:a16="http://schemas.microsoft.com/office/drawing/2014/main" id="{7D23D8BA-51E0-474C-AD54-4F57C69F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2587625"/>
            <a:ext cx="671513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7" name="Oval 5">
            <a:extLst>
              <a:ext uri="{FF2B5EF4-FFF2-40B4-BE49-F238E27FC236}">
                <a16:creationId xmlns:a16="http://schemas.microsoft.com/office/drawing/2014/main" id="{09928BD3-587C-4FC7-8277-DC64CE82B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2525713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8" name="Oval 6">
            <a:extLst>
              <a:ext uri="{FF2B5EF4-FFF2-40B4-BE49-F238E27FC236}">
                <a16:creationId xmlns:a16="http://schemas.microsoft.com/office/drawing/2014/main" id="{92EFAF4D-80D0-4335-B985-C3358B85A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5" y="2540000"/>
            <a:ext cx="671513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9" name="Oval 7">
            <a:extLst>
              <a:ext uri="{FF2B5EF4-FFF2-40B4-BE49-F238E27FC236}">
                <a16:creationId xmlns:a16="http://schemas.microsoft.com/office/drawing/2014/main" id="{B3CF8749-08A8-43C4-8160-631170CBF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5650" y="2528888"/>
            <a:ext cx="671513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50" name="Text Box 8">
            <a:extLst>
              <a:ext uri="{FF2B5EF4-FFF2-40B4-BE49-F238E27FC236}">
                <a16:creationId xmlns:a16="http://schemas.microsoft.com/office/drawing/2014/main" id="{495FF567-B3B6-4708-AAC9-649660E2B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888" y="3443288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87051" name="Text Box 9">
            <a:extLst>
              <a:ext uri="{FF2B5EF4-FFF2-40B4-BE49-F238E27FC236}">
                <a16:creationId xmlns:a16="http://schemas.microsoft.com/office/drawing/2014/main" id="{D9AD6D91-B108-4072-862A-EA9FEBCA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3373438"/>
            <a:ext cx="8334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</a:p>
        </p:txBody>
      </p:sp>
      <p:sp>
        <p:nvSpPr>
          <p:cNvPr id="87052" name="Text Box 10">
            <a:extLst>
              <a:ext uri="{FF2B5EF4-FFF2-40B4-BE49-F238E27FC236}">
                <a16:creationId xmlns:a16="http://schemas.microsoft.com/office/drawing/2014/main" id="{E9ADFC2D-160A-48E3-97F8-71904F865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378200"/>
            <a:ext cx="8318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４</a:t>
            </a:r>
          </a:p>
        </p:txBody>
      </p:sp>
      <p:sp>
        <p:nvSpPr>
          <p:cNvPr id="87053" name="Text Box 11">
            <a:extLst>
              <a:ext uri="{FF2B5EF4-FFF2-40B4-BE49-F238E27FC236}">
                <a16:creationId xmlns:a16="http://schemas.microsoft.com/office/drawing/2014/main" id="{89B8A372-6E32-4FAA-881E-42F31D278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900" y="3375025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５</a:t>
            </a:r>
          </a:p>
        </p:txBody>
      </p:sp>
      <p:sp>
        <p:nvSpPr>
          <p:cNvPr id="87054" name="Text Box 12">
            <a:extLst>
              <a:ext uri="{FF2B5EF4-FFF2-40B4-BE49-F238E27FC236}">
                <a16:creationId xmlns:a16="http://schemas.microsoft.com/office/drawing/2014/main" id="{0DD95A45-B44E-46E3-B152-2A18FB64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まず，２の倍数を消す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68557D5-88C4-425F-AE5F-428D605CD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エラトステネスのふるい  </a:t>
            </a:r>
            <a:r>
              <a:rPr lang="en-US" altLang="ja-JP"/>
              <a:t>(2/4)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9EBD0CB-AD10-4797-9388-8C0007C4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19CD9BE-F8E1-46E4-9DD8-FE9B43BE53A7}" type="slidenum">
              <a:rPr lang="ja-JP" altLang="en-US" smtClean="0">
                <a:latin typeface="Arial" panose="020B0604020202020204" pitchFamily="34" charset="0"/>
              </a:rPr>
              <a:pPr/>
              <a:t>37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9093" name="Text Box 3">
            <a:extLst>
              <a:ext uri="{FF2B5EF4-FFF2-40B4-BE49-F238E27FC236}">
                <a16:creationId xmlns:a16="http://schemas.microsoft.com/office/drawing/2014/main" id="{7742D8F4-9322-442F-A89E-A0C3C83F8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89094" name="Oval 4">
            <a:extLst>
              <a:ext uri="{FF2B5EF4-FFF2-40B4-BE49-F238E27FC236}">
                <a16:creationId xmlns:a16="http://schemas.microsoft.com/office/drawing/2014/main" id="{B8C3AAC8-79A5-4946-8DAD-1CE005E58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2586038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5" name="Oval 5">
            <a:extLst>
              <a:ext uri="{FF2B5EF4-FFF2-40B4-BE49-F238E27FC236}">
                <a16:creationId xmlns:a16="http://schemas.microsoft.com/office/drawing/2014/main" id="{1E0CB541-471C-4D45-84D6-C2CF89CE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2541588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6" name="Text Box 8">
            <a:extLst>
              <a:ext uri="{FF2B5EF4-FFF2-40B4-BE49-F238E27FC236}">
                <a16:creationId xmlns:a16="http://schemas.microsoft.com/office/drawing/2014/main" id="{1CCA1378-3276-4307-A02C-6AA6AD8DC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3424238"/>
            <a:ext cx="831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89097" name="Text Box 9">
            <a:extLst>
              <a:ext uri="{FF2B5EF4-FFF2-40B4-BE49-F238E27FC236}">
                <a16:creationId xmlns:a16="http://schemas.microsoft.com/office/drawing/2014/main" id="{80B00D86-F2B8-4A65-87BC-73DD3E24A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次に，３の倍数を消す</a:t>
            </a:r>
          </a:p>
        </p:txBody>
      </p:sp>
      <p:sp>
        <p:nvSpPr>
          <p:cNvPr id="89098" name="Oval 10">
            <a:extLst>
              <a:ext uri="{FF2B5EF4-FFF2-40B4-BE49-F238E27FC236}">
                <a16:creationId xmlns:a16="http://schemas.microsoft.com/office/drawing/2014/main" id="{3529F90B-D2A5-4B51-8B73-FA8340583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2568575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9" name="Text Box 11">
            <a:extLst>
              <a:ext uri="{FF2B5EF4-FFF2-40B4-BE49-F238E27FC236}">
                <a16:creationId xmlns:a16="http://schemas.microsoft.com/office/drawing/2014/main" id="{94775AD2-6A21-45CA-97FD-77E852B1F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3411538"/>
            <a:ext cx="8334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EDDB41F-79F9-4EF3-B708-A47F93A73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エラトステネスのふるい  </a:t>
            </a:r>
            <a:r>
              <a:rPr lang="en-US" altLang="ja-JP"/>
              <a:t>(3/4)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18EBCC-AD47-4074-B576-17E7005A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4DE67B-7A38-463A-92A7-6E1745865068}" type="slidenum">
              <a:rPr lang="ja-JP" altLang="en-US" smtClean="0">
                <a:latin typeface="Arial" panose="020B0604020202020204" pitchFamily="34" charset="0"/>
              </a:rPr>
              <a:pPr/>
              <a:t>38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1141" name="Text Box 3">
            <a:extLst>
              <a:ext uri="{FF2B5EF4-FFF2-40B4-BE49-F238E27FC236}">
                <a16:creationId xmlns:a16="http://schemas.microsoft.com/office/drawing/2014/main" id="{46CB9865-DDA0-4658-89B1-4FD2841D9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91142" name="Oval 4">
            <a:extLst>
              <a:ext uri="{FF2B5EF4-FFF2-40B4-BE49-F238E27FC236}">
                <a16:creationId xmlns:a16="http://schemas.microsoft.com/office/drawing/2014/main" id="{FF6489D9-9653-4B44-99DB-8D1D9BB91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2557463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3" name="Oval 6">
            <a:extLst>
              <a:ext uri="{FF2B5EF4-FFF2-40B4-BE49-F238E27FC236}">
                <a16:creationId xmlns:a16="http://schemas.microsoft.com/office/drawing/2014/main" id="{8301EDB8-7B45-489D-B43D-198B321D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2484438"/>
            <a:ext cx="671513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4" name="Text Box 8">
            <a:extLst>
              <a:ext uri="{FF2B5EF4-FFF2-40B4-BE49-F238E27FC236}">
                <a16:creationId xmlns:a16="http://schemas.microsoft.com/office/drawing/2014/main" id="{9FCC1FD2-5376-4FBB-9CE4-BF8D52677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5000625"/>
            <a:ext cx="79819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次に，５の倍数を消す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（「４の倍数」は考えない．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それは，「４」がすでに消えているから）</a:t>
            </a:r>
          </a:p>
        </p:txBody>
      </p:sp>
      <p:sp>
        <p:nvSpPr>
          <p:cNvPr id="91145" name="Text Box 10">
            <a:extLst>
              <a:ext uri="{FF2B5EF4-FFF2-40B4-BE49-F238E27FC236}">
                <a16:creationId xmlns:a16="http://schemas.microsoft.com/office/drawing/2014/main" id="{35F368F9-5012-4A10-8C27-229F1C69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8" y="3328988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５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052A658B-B7F8-4118-8ECD-33604885B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エラトステネスのふるい  </a:t>
            </a:r>
            <a:r>
              <a:rPr lang="en-US" altLang="ja-JP"/>
              <a:t>(4/4)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4188E8-9520-46FB-888E-C4FE72AC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4010A65-2B85-4BE1-9BA0-135D879B12DD}" type="slidenum">
              <a:rPr lang="ja-JP" altLang="en-US" smtClean="0">
                <a:latin typeface="Arial" panose="020B0604020202020204" pitchFamily="34" charset="0"/>
              </a:rPr>
              <a:pPr/>
              <a:t>39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3189" name="Text Box 3">
            <a:extLst>
              <a:ext uri="{FF2B5EF4-FFF2-40B4-BE49-F238E27FC236}">
                <a16:creationId xmlns:a16="http://schemas.microsoft.com/office/drawing/2014/main" id="{CF8F5CEC-FE38-4E56-B640-753044909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２    ３    ４    ５    ６    ７    ８    ９    １０    １１  ・・・</a:t>
            </a:r>
          </a:p>
        </p:txBody>
      </p:sp>
      <p:sp>
        <p:nvSpPr>
          <p:cNvPr id="93190" name="Oval 4">
            <a:extLst>
              <a:ext uri="{FF2B5EF4-FFF2-40B4-BE49-F238E27FC236}">
                <a16:creationId xmlns:a16="http://schemas.microsoft.com/office/drawing/2014/main" id="{A9B440EB-AB8B-4885-A5F0-A45FB5141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247015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3191" name="Oval 5">
            <a:extLst>
              <a:ext uri="{FF2B5EF4-FFF2-40B4-BE49-F238E27FC236}">
                <a16:creationId xmlns:a16="http://schemas.microsoft.com/office/drawing/2014/main" id="{18BADFF9-9FBA-4F30-BCDB-2B474D2F6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2466975"/>
            <a:ext cx="671513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93192" name="Oval 6">
            <a:extLst>
              <a:ext uri="{FF2B5EF4-FFF2-40B4-BE49-F238E27FC236}">
                <a16:creationId xmlns:a16="http://schemas.microsoft.com/office/drawing/2014/main" id="{8D938345-F5B3-4467-942A-23417BC8E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088" y="250507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3193" name="Oval 7">
            <a:extLst>
              <a:ext uri="{FF2B5EF4-FFF2-40B4-BE49-F238E27FC236}">
                <a16:creationId xmlns:a16="http://schemas.microsoft.com/office/drawing/2014/main" id="{81B82442-DD32-4014-BE3E-C794EA6FB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250507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3194" name="Text Box 8">
            <a:extLst>
              <a:ext uri="{FF2B5EF4-FFF2-40B4-BE49-F238E27FC236}">
                <a16:creationId xmlns:a16="http://schemas.microsoft.com/office/drawing/2014/main" id="{15EAC4AB-A85A-4026-9E77-E0EB1B220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4084638"/>
            <a:ext cx="8801100" cy="233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以上のように，２，３，５，７の倍数を消す．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3200">
              <a:solidFill>
                <a:srgbClr val="005414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１０（これは１００の平方根）を超えたら，この操作を止める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（１００以下で，１１，１３・・・の倍数はすでに消えている）</a:t>
            </a:r>
            <a:endParaRPr kumimoji="0" lang="ja-JP" altLang="en-US" sz="3200">
              <a:solidFill>
                <a:srgbClr val="005414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en-US" altLang="ja-JP" sz="3200">
              <a:solidFill>
                <a:srgbClr val="005414"/>
              </a:solidFill>
            </a:endParaRPr>
          </a:p>
        </p:txBody>
      </p:sp>
      <p:sp>
        <p:nvSpPr>
          <p:cNvPr id="93195" name="Oval 9">
            <a:extLst>
              <a:ext uri="{FF2B5EF4-FFF2-40B4-BE49-F238E27FC236}">
                <a16:creationId xmlns:a16="http://schemas.microsoft.com/office/drawing/2014/main" id="{8BFAAF60-3ED6-4DFF-8875-E292AB813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0" y="2444750"/>
            <a:ext cx="671513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3196" name="Oval 5">
            <a:extLst>
              <a:ext uri="{FF2B5EF4-FFF2-40B4-BE49-F238E27FC236}">
                <a16:creationId xmlns:a16="http://schemas.microsoft.com/office/drawing/2014/main" id="{DA4B4B66-5FD7-47EB-BA9A-E9AC29466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625" y="2460625"/>
            <a:ext cx="671513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93197" name="Oval 5">
            <a:extLst>
              <a:ext uri="{FF2B5EF4-FFF2-40B4-BE49-F238E27FC236}">
                <a16:creationId xmlns:a16="http://schemas.microsoft.com/office/drawing/2014/main" id="{3FCB4500-9BFD-455C-A8B1-3C5131E85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3" y="250507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93198" name="Oval 7">
            <a:extLst>
              <a:ext uri="{FF2B5EF4-FFF2-40B4-BE49-F238E27FC236}">
                <a16:creationId xmlns:a16="http://schemas.microsoft.com/office/drawing/2014/main" id="{7186945C-5D99-4F72-8715-855A0AEE2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2530475"/>
            <a:ext cx="671513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3199" name="Oval 6">
            <a:extLst>
              <a:ext uri="{FF2B5EF4-FFF2-40B4-BE49-F238E27FC236}">
                <a16:creationId xmlns:a16="http://schemas.microsoft.com/office/drawing/2014/main" id="{3A58D050-907F-4124-B5A0-19A831512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245427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894A90E-9647-4F5B-8F5D-D813648F0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809ABC6-CDB1-470F-918E-E2BECC253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データの並び</a:t>
            </a:r>
            <a:r>
              <a:rPr lang="ja-JP" altLang="en-US" dirty="0"/>
              <a:t>で，番号（添字）が付いている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68B5753-B81C-46A4-9584-204F1C5F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FB75681-7469-4698-AFD9-EBD95BAFCFC1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98057F56-DBFF-42CF-8CFC-349D33100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18938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D8509DE9-AE57-4002-BC85-DCAD26D6D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26050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B4698841-1674-4891-AC74-E5B3D7E1E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33162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55473C4D-F361-4984-B9FF-AC27DE7C4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40274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21" name="Line 8">
            <a:extLst>
              <a:ext uri="{FF2B5EF4-FFF2-40B4-BE49-F238E27FC236}">
                <a16:creationId xmlns:a16="http://schemas.microsoft.com/office/drawing/2014/main" id="{411ABBE4-8C46-4F4A-8AD3-469E89874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1750" y="1897063"/>
            <a:ext cx="0" cy="2840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FE60CC7E-AF15-4D85-94CC-15E916C28E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3813" y="4730750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3" name="Line 10">
            <a:extLst>
              <a:ext uri="{FF2B5EF4-FFF2-40B4-BE49-F238E27FC236}">
                <a16:creationId xmlns:a16="http://schemas.microsoft.com/office/drawing/2014/main" id="{D334FE79-FB27-4DC4-917C-8C9892B38F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8863" y="473233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5DF59B34-7043-4373-9C9F-1A89D6794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3025"/>
            <a:ext cx="6461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添字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6C68D983-8D3D-4920-BD91-E9BA5F7D0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0" y="2019300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０</a:t>
            </a:r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A7BF0B7F-5B3C-474A-B57E-3CF111053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7" y="2771775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１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C75A5C48-F36E-4AC6-876D-DBA94E4E8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3524250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２</a:t>
            </a:r>
          </a:p>
        </p:txBody>
      </p:sp>
      <p:sp>
        <p:nvSpPr>
          <p:cNvPr id="13328" name="Text Box 15">
            <a:extLst>
              <a:ext uri="{FF2B5EF4-FFF2-40B4-BE49-F238E27FC236}">
                <a16:creationId xmlns:a16="http://schemas.microsoft.com/office/drawing/2014/main" id="{350E95AE-1752-4CBA-B8FE-EC92EBA5F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2" y="4276725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３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CD647E2-1073-445E-B3C7-42614CA63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312" y="-20637"/>
            <a:ext cx="8461375" cy="5334000"/>
          </a:xfrm>
        </p:spPr>
        <p:txBody>
          <a:bodyPr>
            <a:noAutofit/>
          </a:bodyPr>
          <a:lstStyle/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var p : array [2..100] of integer;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var n,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 integer;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for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:= 2 to 100 do 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p[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 :=1;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end;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n := 2;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    while n &lt;= sqrt( 100 ) do 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:= 2;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while ( n *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) &lt;= 100 do 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    p[ n *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] := 0;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   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:=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+ 1;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end;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n := n + 1;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while ( p[n] = 0 ) and ( n &lt;= sqrt(100) ) do 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    n := n + 1;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end; 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for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:= 2 to 100 do begin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if p[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 = 1 then begin 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    write( 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, ',' );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    end;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b="1" dirty="0"/>
              <a:t>    end;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1800" dirty="0"/>
              <a:t>end.</a:t>
            </a: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39C5A26-572A-4964-AB72-7CEE430B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5A74BBE-448E-4377-B9BD-39F7322671E8}" type="slidenum">
              <a:rPr lang="ja-JP" altLang="en-US" smtClean="0">
                <a:latin typeface="Arial" panose="020B0604020202020204" pitchFamily="34" charset="0"/>
              </a:rPr>
              <a:pPr/>
              <a:t>40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5236" name="Text Box 10">
            <a:extLst>
              <a:ext uri="{FF2B5EF4-FFF2-40B4-BE49-F238E27FC236}">
                <a16:creationId xmlns:a16="http://schemas.microsoft.com/office/drawing/2014/main" id="{A0710D2D-0F69-4DCF-ADFC-A7F6F7732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56" y="1095376"/>
            <a:ext cx="3348038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a[2] </a:t>
            </a:r>
            <a:r>
              <a:rPr lang="ja-JP" altLang="en-US" sz="2400" dirty="0">
                <a:solidFill>
                  <a:srgbClr val="005414"/>
                </a:solidFill>
              </a:rPr>
              <a:t>から </a:t>
            </a:r>
            <a:r>
              <a:rPr lang="en-US" altLang="ja-JP" sz="2400" dirty="0">
                <a:solidFill>
                  <a:srgbClr val="005414"/>
                </a:solidFill>
              </a:rPr>
              <a:t>a[100] </a:t>
            </a:r>
            <a:r>
              <a:rPr lang="ja-JP" altLang="en-US" sz="2400" dirty="0">
                <a:solidFill>
                  <a:srgbClr val="005414"/>
                </a:solidFill>
              </a:rPr>
              <a:t>までを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「１」にセット</a:t>
            </a:r>
          </a:p>
        </p:txBody>
      </p:sp>
      <p:sp>
        <p:nvSpPr>
          <p:cNvPr id="95237" name="Rectangle 11">
            <a:extLst>
              <a:ext uri="{FF2B5EF4-FFF2-40B4-BE49-F238E27FC236}">
                <a16:creationId xmlns:a16="http://schemas.microsoft.com/office/drawing/2014/main" id="{596C3ABC-84FA-4070-8D51-ADA6AABAE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60451"/>
            <a:ext cx="3568700" cy="711200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38" name="Rectangle 12">
            <a:extLst>
              <a:ext uri="{FF2B5EF4-FFF2-40B4-BE49-F238E27FC236}">
                <a16:creationId xmlns:a16="http://schemas.microsoft.com/office/drawing/2014/main" id="{1852C4D3-5CF2-4E7D-B1D7-D4198D246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8" y="1848247"/>
            <a:ext cx="1625600" cy="228600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0" name="Line 14">
            <a:extLst>
              <a:ext uri="{FF2B5EF4-FFF2-40B4-BE49-F238E27FC236}">
                <a16:creationId xmlns:a16="http://schemas.microsoft.com/office/drawing/2014/main" id="{91DCE859-8103-46A3-BC44-B5BF2E012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7588" y="1918097"/>
            <a:ext cx="3035300" cy="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41" name="Text Box 15">
            <a:extLst>
              <a:ext uri="{FF2B5EF4-FFF2-40B4-BE49-F238E27FC236}">
                <a16:creationId xmlns:a16="http://schemas.microsoft.com/office/drawing/2014/main" id="{70AB836D-8367-4A36-8001-8A2F3BC5F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794" y="1672035"/>
            <a:ext cx="2749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</a:rPr>
              <a:t>まず「２」の倍数から</a:t>
            </a:r>
          </a:p>
        </p:txBody>
      </p:sp>
      <p:sp>
        <p:nvSpPr>
          <p:cNvPr id="95242" name="Rectangle 16">
            <a:extLst>
              <a:ext uri="{FF2B5EF4-FFF2-40B4-BE49-F238E27FC236}">
                <a16:creationId xmlns:a16="http://schemas.microsoft.com/office/drawing/2014/main" id="{2B5E5F19-E12C-4E2A-84D8-4C617D8FD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2590800"/>
            <a:ext cx="3683000" cy="1003299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3" name="Line 17">
            <a:extLst>
              <a:ext uri="{FF2B5EF4-FFF2-40B4-BE49-F238E27FC236}">
                <a16:creationId xmlns:a16="http://schemas.microsoft.com/office/drawing/2014/main" id="{6562901D-6D2D-4C52-A26C-3897C48FD8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0400" y="3200400"/>
            <a:ext cx="615950" cy="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44" name="Text Box 18">
            <a:extLst>
              <a:ext uri="{FF2B5EF4-FFF2-40B4-BE49-F238E27FC236}">
                <a16:creationId xmlns:a16="http://schemas.microsoft.com/office/drawing/2014/main" id="{31538421-82D0-496F-9681-D85239354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912269"/>
            <a:ext cx="4251325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n </a:t>
            </a:r>
            <a:r>
              <a:rPr lang="ja-JP" altLang="en-US" sz="2400" dirty="0">
                <a:solidFill>
                  <a:srgbClr val="005414"/>
                </a:solidFill>
              </a:rPr>
              <a:t>の倍数を「消す」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ja-JP" sz="2000" dirty="0">
                <a:solidFill>
                  <a:srgbClr val="005414"/>
                </a:solidFill>
              </a:rPr>
              <a:t>( n </a:t>
            </a:r>
            <a:r>
              <a:rPr lang="ja-JP" altLang="en-US" sz="2000" dirty="0">
                <a:solidFill>
                  <a:srgbClr val="005414"/>
                </a:solidFill>
              </a:rPr>
              <a:t>が </a:t>
            </a:r>
            <a:r>
              <a:rPr lang="en-US" altLang="ja-JP" sz="2000" dirty="0">
                <a:solidFill>
                  <a:srgbClr val="005414"/>
                </a:solidFill>
              </a:rPr>
              <a:t>100 </a:t>
            </a:r>
            <a:r>
              <a:rPr lang="ja-JP" altLang="en-US" sz="2000" dirty="0">
                <a:solidFill>
                  <a:srgbClr val="005414"/>
                </a:solidFill>
              </a:rPr>
              <a:t>以上になったら終わり</a:t>
            </a:r>
            <a:r>
              <a:rPr lang="ja-JP" altLang="en-US" sz="2400" dirty="0">
                <a:solidFill>
                  <a:srgbClr val="005414"/>
                </a:solidFill>
              </a:rPr>
              <a:t>）</a:t>
            </a:r>
          </a:p>
        </p:txBody>
      </p:sp>
      <p:sp>
        <p:nvSpPr>
          <p:cNvPr id="95245" name="Rectangle 19">
            <a:extLst>
              <a:ext uri="{FF2B5EF4-FFF2-40B4-BE49-F238E27FC236}">
                <a16:creationId xmlns:a16="http://schemas.microsoft.com/office/drawing/2014/main" id="{FB853D6D-CCB2-4295-A8CC-28B390D6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3614738"/>
            <a:ext cx="5391149" cy="968373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6" name="Line 20">
            <a:extLst>
              <a:ext uri="{FF2B5EF4-FFF2-40B4-BE49-F238E27FC236}">
                <a16:creationId xmlns:a16="http://schemas.microsoft.com/office/drawing/2014/main" id="{DC95CDDB-74D8-480F-B117-BFADBB130D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9669" y="4089398"/>
            <a:ext cx="419100" cy="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47" name="Text Box 21">
            <a:extLst>
              <a:ext uri="{FF2B5EF4-FFF2-40B4-BE49-F238E27FC236}">
                <a16:creationId xmlns:a16="http://schemas.microsoft.com/office/drawing/2014/main" id="{A9B7CD70-8080-4A1C-9797-1BBE58332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889" y="3735783"/>
            <a:ext cx="229711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n </a:t>
            </a:r>
            <a:r>
              <a:rPr lang="ja-JP" altLang="en-US" sz="2400" dirty="0">
                <a:solidFill>
                  <a:srgbClr val="005414"/>
                </a:solidFill>
              </a:rPr>
              <a:t>の「次」の</a:t>
            </a:r>
            <a:endParaRPr lang="en-US" altLang="ja-JP" sz="2400" dirty="0">
              <a:solidFill>
                <a:srgbClr val="005414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素数を探す</a:t>
            </a:r>
          </a:p>
        </p:txBody>
      </p:sp>
      <p:sp>
        <p:nvSpPr>
          <p:cNvPr id="95248" name="Line 22">
            <a:extLst>
              <a:ext uri="{FF2B5EF4-FFF2-40B4-BE49-F238E27FC236}">
                <a16:creationId xmlns:a16="http://schemas.microsoft.com/office/drawing/2014/main" id="{2FA4D4CA-86EC-4329-B683-0A0561C126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02100" y="2698750"/>
            <a:ext cx="1854200" cy="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49" name="Text Box 23">
            <a:extLst>
              <a:ext uri="{FF2B5EF4-FFF2-40B4-BE49-F238E27FC236}">
                <a16:creationId xmlns:a16="http://schemas.microsoft.com/office/drawing/2014/main" id="{20232DE4-37FB-488F-A85E-121312D80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318" y="2484438"/>
            <a:ext cx="3132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en-US" altLang="ja-JP" sz="2000" dirty="0">
                <a:solidFill>
                  <a:srgbClr val="005414"/>
                </a:solidFill>
              </a:rPr>
              <a:t>n </a:t>
            </a:r>
            <a:r>
              <a:rPr lang="ja-JP" altLang="en-US" sz="2000" dirty="0">
                <a:solidFill>
                  <a:srgbClr val="005414"/>
                </a:solidFill>
              </a:rPr>
              <a:t>が </a:t>
            </a:r>
            <a:r>
              <a:rPr lang="en-US" altLang="ja-JP" sz="2000" dirty="0">
                <a:solidFill>
                  <a:srgbClr val="005414"/>
                </a:solidFill>
              </a:rPr>
              <a:t>100 </a:t>
            </a:r>
            <a:r>
              <a:rPr lang="ja-JP" altLang="en-US" sz="2000" dirty="0">
                <a:solidFill>
                  <a:srgbClr val="005414"/>
                </a:solidFill>
              </a:rPr>
              <a:t>を超えたら終わり</a:t>
            </a:r>
            <a:endParaRPr lang="ja-JP" altLang="en-US" sz="2400" dirty="0">
              <a:solidFill>
                <a:srgbClr val="005414"/>
              </a:solidFill>
            </a:endParaRPr>
          </a:p>
        </p:txBody>
      </p:sp>
      <p:sp>
        <p:nvSpPr>
          <p:cNvPr id="95250" name="Rectangle 24">
            <a:extLst>
              <a:ext uri="{FF2B5EF4-FFF2-40B4-BE49-F238E27FC236}">
                <a16:creationId xmlns:a16="http://schemas.microsoft.com/office/drawing/2014/main" id="{62DADC06-792F-4341-807E-79CF3258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66482"/>
            <a:ext cx="3568700" cy="1266030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51" name="Text Box 26">
            <a:extLst>
              <a:ext uri="{FF2B5EF4-FFF2-40B4-BE49-F238E27FC236}">
                <a16:creationId xmlns:a16="http://schemas.microsoft.com/office/drawing/2014/main" id="{5D99F291-3875-4164-BE58-74FFF71BA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981" y="5421313"/>
            <a:ext cx="26463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求めた素数の表示</a:t>
            </a:r>
          </a:p>
        </p:txBody>
      </p:sp>
      <p:sp>
        <p:nvSpPr>
          <p:cNvPr id="95252" name="Line 27">
            <a:extLst>
              <a:ext uri="{FF2B5EF4-FFF2-40B4-BE49-F238E27FC236}">
                <a16:creationId xmlns:a16="http://schemas.microsoft.com/office/drawing/2014/main" id="{6D2C4812-6CB5-4E2C-A891-B7E7195D9C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2100" y="5529263"/>
            <a:ext cx="1066800" cy="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タイトル 3">
            <a:extLst>
              <a:ext uri="{FF2B5EF4-FFF2-40B4-BE49-F238E27FC236}">
                <a16:creationId xmlns:a16="http://schemas.microsoft.com/office/drawing/2014/main" id="{8E673262-3809-46FE-B061-C3E4677D0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実行結果の例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D198FE-72DB-4D02-91F9-A025A714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66950CF-4F57-4D56-9B0C-9DBC0951EAA1}" type="slidenum">
              <a:rPr lang="ja-JP" altLang="en-US" smtClean="0">
                <a:latin typeface="Arial" panose="020B0604020202020204" pitchFamily="34" charset="0"/>
              </a:rPr>
              <a:pPr/>
              <a:t>41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8F29381-D6F9-4651-970B-C3F69EBA5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3" y="1551160"/>
            <a:ext cx="8461375" cy="422629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2EB9D814-CD40-43CD-AAA8-8F4671950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演習１．</a:t>
            </a:r>
            <a:r>
              <a:rPr lang="en-US" altLang="ja-JP"/>
              <a:t>1000 </a:t>
            </a:r>
            <a:r>
              <a:rPr lang="ja-JP" altLang="en-US"/>
              <a:t>までの素数</a:t>
            </a:r>
            <a:endParaRPr lang="ja-JP" altLang="en-US" dirty="0"/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B48C06EE-A3E3-40C8-A870-1ABBECE3B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エラトステネスのふるい</a:t>
            </a:r>
            <a:r>
              <a:rPr lang="ja-JP" altLang="en-US" dirty="0"/>
              <a:t>を使って</a:t>
            </a:r>
            <a:r>
              <a:rPr lang="en-US" altLang="ja-JP" b="1" dirty="0"/>
              <a:t>1000</a:t>
            </a:r>
            <a:r>
              <a:rPr lang="ja-JP" altLang="en-US" b="1" dirty="0" err="1"/>
              <a:t>までの</a:t>
            </a:r>
            <a:r>
              <a:rPr lang="ja-JP" altLang="en-US" b="1" dirty="0"/>
              <a:t>数の素数</a:t>
            </a:r>
            <a:r>
              <a:rPr lang="ja-JP" altLang="en-US" dirty="0"/>
              <a:t>を求めるプログラムを作りなさい</a:t>
            </a:r>
          </a:p>
          <a:p>
            <a:pPr marL="457200" lvl="1" indent="0">
              <a:buNone/>
            </a:pPr>
            <a:r>
              <a:rPr lang="ja-JP" altLang="en-US" dirty="0"/>
              <a:t>例題５のプログラムを書き換えなさい</a:t>
            </a:r>
          </a:p>
          <a:p>
            <a:pPr marL="457200" lvl="1" indent="0">
              <a:buNone/>
            </a:pP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6F8D7B9-9975-44A4-BF92-E74B3D93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C9B3925-59E6-47A0-A159-4A9AF7688C20}" type="slidenum">
              <a:rPr lang="ja-JP" altLang="en-US" smtClean="0">
                <a:latin typeface="Arial" panose="020B0604020202020204" pitchFamily="34" charset="0"/>
              </a:rPr>
              <a:pPr/>
              <a:t>42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オンライン開発環境 </a:t>
            </a:r>
            <a:r>
              <a:rPr lang="en-US" altLang="ja-JP" dirty="0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846138"/>
            <a:ext cx="8821737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4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96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915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8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074">
            <a:extLst>
              <a:ext uri="{FF2B5EF4-FFF2-40B4-BE49-F238E27FC236}">
                <a16:creationId xmlns:a16="http://schemas.microsoft.com/office/drawing/2014/main" id="{DCBFB48C-BE99-4369-AD7E-BC29F3CB3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例題１．月の日数</a:t>
            </a:r>
          </a:p>
        </p:txBody>
      </p:sp>
      <p:sp>
        <p:nvSpPr>
          <p:cNvPr id="15363" name="Rectangle 3075">
            <a:extLst>
              <a:ext uri="{FF2B5EF4-FFF2-40B4-BE49-F238E27FC236}">
                <a16:creationId xmlns:a16="http://schemas.microsoft.com/office/drawing/2014/main" id="{7084B4B8-D40E-4D62-BF99-E7F385DF9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年と月を読み込んで，日数を求めるプログラムを作る</a:t>
            </a:r>
          </a:p>
          <a:p>
            <a:pPr lvl="1"/>
            <a:r>
              <a:rPr lang="ja-JP" altLang="en-US" b="1" u="sng" dirty="0">
                <a:solidFill>
                  <a:srgbClr val="FF0000"/>
                </a:solidFill>
              </a:rPr>
              <a:t>うるう年の２月</a:t>
            </a:r>
            <a:r>
              <a:rPr lang="ja-JP" altLang="en-US" b="1" dirty="0"/>
              <a:t>ならば</a:t>
            </a:r>
            <a:r>
              <a:rPr lang="ja-JP" altLang="en-US" b="1" u="sng" dirty="0">
                <a:solidFill>
                  <a:srgbClr val="FF0000"/>
                </a:solidFill>
              </a:rPr>
              <a:t>２９</a:t>
            </a:r>
          </a:p>
          <a:p>
            <a:pPr lvl="1"/>
            <a:r>
              <a:rPr lang="ja-JP" altLang="en-US" b="1" dirty="0"/>
              <a:t>日数を求めるために，</a:t>
            </a:r>
            <a:r>
              <a:rPr lang="ja-JP" altLang="en-US" b="1" u="sng" dirty="0">
                <a:solidFill>
                  <a:srgbClr val="FF0000"/>
                </a:solidFill>
              </a:rPr>
              <a:t>サイズ１２</a:t>
            </a:r>
            <a:r>
              <a:rPr lang="ja-JP" altLang="en-US" b="1" dirty="0"/>
              <a:t>（１から１２まで）の </a:t>
            </a:r>
            <a:r>
              <a:rPr lang="en-US" altLang="ja-JP" b="1" dirty="0"/>
              <a:t>integer </a:t>
            </a:r>
            <a:r>
              <a:rPr lang="ja-JP" altLang="en-US" b="1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配列</a:t>
            </a:r>
            <a:r>
              <a:rPr lang="ja-JP" altLang="en-US" b="1" dirty="0"/>
              <a:t>を使う</a:t>
            </a:r>
          </a:p>
          <a:p>
            <a:pPr lvl="1"/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	例） </a:t>
            </a:r>
            <a:r>
              <a:rPr lang="en-US" altLang="ja-JP" dirty="0"/>
              <a:t>2021 </a:t>
            </a:r>
            <a:r>
              <a:rPr lang="ja-JP" altLang="en-US" dirty="0"/>
              <a:t>年 </a:t>
            </a:r>
            <a:r>
              <a:rPr lang="en-US" altLang="ja-JP" dirty="0"/>
              <a:t>11 </a:t>
            </a:r>
            <a:r>
              <a:rPr lang="ja-JP" altLang="en-US" dirty="0"/>
              <a:t>月  →  </a:t>
            </a:r>
            <a:r>
              <a:rPr lang="en-US" altLang="ja-JP" dirty="0"/>
              <a:t>30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9F1269-0526-4AC8-84D8-9B8A5EB9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047D5E-F5D7-420F-990C-990040111B82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1923</Words>
  <Application>Microsoft Office PowerPoint</Application>
  <PresentationFormat>画面に合わせる (4:3)</PresentationFormat>
  <Paragraphs>499</Paragraphs>
  <Slides>42</Slides>
  <Notes>38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9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pe-6. 配列</vt:lpstr>
      <vt:lpstr>内容</vt:lpstr>
      <vt:lpstr>目標</vt:lpstr>
      <vt:lpstr>配列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例題１．月の日数</vt:lpstr>
      <vt:lpstr>PowerPoint プレゼンテーション</vt:lpstr>
      <vt:lpstr>月の日数</vt:lpstr>
      <vt:lpstr>プログラムとデータ</vt:lpstr>
      <vt:lpstr>配列の宣言</vt:lpstr>
      <vt:lpstr>array [  ] of の意味</vt:lpstr>
      <vt:lpstr>配列の添字</vt:lpstr>
      <vt:lpstr>配列の読み書き</vt:lpstr>
      <vt:lpstr>例題２．ベクトルの内積</vt:lpstr>
      <vt:lpstr>ベクトルの内積</vt:lpstr>
      <vt:lpstr>PowerPoint プレゼンテーション</vt:lpstr>
      <vt:lpstr>ベクトルの内積</vt:lpstr>
      <vt:lpstr>プログラムとデータ</vt:lpstr>
      <vt:lpstr>配列の宣言</vt:lpstr>
      <vt:lpstr>プログラム実行順</vt:lpstr>
      <vt:lpstr>ベクトルの内積</vt:lpstr>
      <vt:lpstr>例題３．棒グラフを描く</vt:lpstr>
      <vt:lpstr>PowerPoint プレゼンテーション</vt:lpstr>
      <vt:lpstr>棒グラフを描く</vt:lpstr>
      <vt:lpstr>プログラムとデータ</vt:lpstr>
      <vt:lpstr>プログラム実行順</vt:lpstr>
      <vt:lpstr>例題４． Horner 法による多項式の計算</vt:lpstr>
      <vt:lpstr>Horner法</vt:lpstr>
      <vt:lpstr>PowerPoint プレゼンテーション</vt:lpstr>
      <vt:lpstr>実行結果の例</vt:lpstr>
      <vt:lpstr>Horner 法</vt:lpstr>
      <vt:lpstr>例題５．エラトステネスのふるい</vt:lpstr>
      <vt:lpstr>エラトステネスのふるい  (1/4)</vt:lpstr>
      <vt:lpstr>エラトステネスのふるい  (2/4)</vt:lpstr>
      <vt:lpstr>エラトステネスのふるい  (3/4)</vt:lpstr>
      <vt:lpstr>エラトステネスのふるい  (4/4)</vt:lpstr>
      <vt:lpstr>PowerPoint プレゼンテーション</vt:lpstr>
      <vt:lpstr>実行結果の例</vt:lpstr>
      <vt:lpstr>演習１．1000 までの素数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me</cp:lastModifiedBy>
  <cp:revision>47</cp:revision>
  <dcterms:created xsi:type="dcterms:W3CDTF">2019-11-02T00:06:04Z</dcterms:created>
  <dcterms:modified xsi:type="dcterms:W3CDTF">2023-01-19T03:14:10Z</dcterms:modified>
</cp:coreProperties>
</file>