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1055" r:id="rId2"/>
    <p:sldId id="401" r:id="rId3"/>
    <p:sldId id="349" r:id="rId4"/>
    <p:sldId id="360" r:id="rId5"/>
    <p:sldId id="1056" r:id="rId6"/>
    <p:sldId id="1057" r:id="rId7"/>
    <p:sldId id="1058" r:id="rId8"/>
    <p:sldId id="1059" r:id="rId9"/>
    <p:sldId id="365" r:id="rId10"/>
    <p:sldId id="423" r:id="rId11"/>
    <p:sldId id="363" r:id="rId12"/>
    <p:sldId id="364" r:id="rId13"/>
    <p:sldId id="372" r:id="rId14"/>
    <p:sldId id="342" r:id="rId15"/>
    <p:sldId id="366" r:id="rId16"/>
    <p:sldId id="422" r:id="rId17"/>
    <p:sldId id="424" r:id="rId18"/>
    <p:sldId id="376" r:id="rId19"/>
    <p:sldId id="367" r:id="rId20"/>
    <p:sldId id="369" r:id="rId21"/>
    <p:sldId id="402" r:id="rId22"/>
    <p:sldId id="426" r:id="rId23"/>
    <p:sldId id="404" r:id="rId24"/>
    <p:sldId id="405" r:id="rId25"/>
    <p:sldId id="398" r:id="rId26"/>
    <p:sldId id="399" r:id="rId27"/>
    <p:sldId id="428" r:id="rId28"/>
    <p:sldId id="434" r:id="rId29"/>
    <p:sldId id="408" r:id="rId30"/>
    <p:sldId id="409" r:id="rId31"/>
    <p:sldId id="410" r:id="rId32"/>
    <p:sldId id="411" r:id="rId33"/>
    <p:sldId id="429" r:id="rId34"/>
    <p:sldId id="435" r:id="rId35"/>
  </p:sldIdLst>
  <p:sldSz cx="9144000" cy="6858000" type="screen4x3"/>
  <p:notesSz cx="6797675" cy="9926638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58" d="100"/>
          <a:sy n="58" d="100"/>
        </p:scale>
        <p:origin x="426" y="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54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1650906-14CA-41E3-AC2C-4B128AF6A19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8C62014-844E-4553-B94E-AAAD2A68D33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fld id="{065B4AD1-FC4C-4C8C-9B53-9A6FE3C6E304}" type="datetimeFigureOut">
              <a:rPr lang="ja-JP" altLang="en-US"/>
              <a:pPr>
                <a:defRPr/>
              </a:pPr>
              <a:t>2024/12/2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15550234-8CF0-49BA-A6FC-CFD975CB40E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4862374D-6626-4691-A33D-BF6CBEA0BD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AFD060D-02B5-4781-9DB9-400F1045BF7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A0634F0-DAB8-459F-801F-7A9CBF8A2D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游ゴシック" panose="020B0400000000000000" pitchFamily="50" charset="-128"/>
              </a:defRPr>
            </a:lvl1pPr>
          </a:lstStyle>
          <a:p>
            <a:fld id="{82FAF5EE-DFB8-41A2-8114-4D45D04E81E8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18338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BE86FC1D-BCE2-4088-8210-2CDFAD456A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851C89F-2F44-42E9-8DD6-ABBD472D93C9}" type="slidenum">
              <a:rPr kumimoji="0" lang="en-US" altLang="ja-JP">
                <a:latin typeface="游ゴシック" panose="020B0400000000000000" pitchFamily="50" charset="-128"/>
              </a:rPr>
              <a:pPr/>
              <a:t>14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2CD94F84-DD07-426A-9855-29D77F4F0C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B219BEA2-72E0-4894-91BB-83DAF62E0F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BD359E1F-F4EF-4E50-B971-CD42AA90D7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C9C16F9-27B1-4CB5-AF37-FEFB617F0C17}" type="slidenum">
              <a:rPr kumimoji="0" lang="en-US" altLang="ja-JP">
                <a:latin typeface="游ゴシック" panose="020B0400000000000000" pitchFamily="50" charset="-128"/>
              </a:rPr>
              <a:pPr/>
              <a:t>15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10B3A1C3-78EA-4426-936E-132590B37A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73C8D44B-51F0-4310-8C05-660A307B35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56310798-C30E-4B09-B46B-B064524A8A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7A17988-F04B-4EA8-B3B6-2D0B75BC2BE2}" type="slidenum">
              <a:rPr kumimoji="0" lang="en-US" altLang="ja-JP">
                <a:latin typeface="游ゴシック" panose="020B0400000000000000" pitchFamily="50" charset="-128"/>
              </a:rPr>
              <a:pPr/>
              <a:t>16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3CEEE796-484A-462B-8E6C-B931D27D5D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4831C62E-F9CE-45BA-BBAE-6E6F15ABDA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957921CB-3A2B-4EA4-A753-94F30B3070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71B27EE-2700-421D-AC6D-6B6D424784CD}" type="slidenum">
              <a:rPr kumimoji="0" lang="en-US" altLang="ja-JP">
                <a:latin typeface="游ゴシック" panose="020B0400000000000000" pitchFamily="50" charset="-128"/>
              </a:rPr>
              <a:pPr/>
              <a:t>17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EAA25DCB-F842-46C5-AE28-BD1B525A43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3A80E34D-A6C8-46B6-8724-DE845C6D29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8A6EF68C-6391-49B3-AE24-FEEE4E20D6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84B9A70-9480-457B-9EDC-E0A8DD47A414}" type="slidenum">
              <a:rPr kumimoji="0" lang="en-US" altLang="ja-JP">
                <a:latin typeface="游ゴシック" panose="020B0400000000000000" pitchFamily="50" charset="-128"/>
              </a:rPr>
              <a:pPr/>
              <a:t>18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40D870DD-A9BF-4786-BB8C-DC83C7621C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78AE2C77-6BE3-4456-97D2-B4BB2ECC9A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72B0E869-8EEA-4FA4-952A-EB97A6B05A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7524D54-4006-4918-9293-25F310F03444}" type="slidenum">
              <a:rPr kumimoji="0" lang="en-US" altLang="ja-JP">
                <a:latin typeface="游ゴシック" panose="020B0400000000000000" pitchFamily="50" charset="-128"/>
              </a:rPr>
              <a:pPr/>
              <a:t>19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CB5018B7-18D5-42A8-824E-3E66A98835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AFD3BF50-8B35-4283-8C27-9FC43F38BD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1BB4A314-46C7-4A2F-BBB5-589BC542C2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47026FE-BE7F-41B7-A76F-4B7EAFA87CC5}" type="slidenum">
              <a:rPr kumimoji="0" lang="en-US" altLang="ja-JP">
                <a:latin typeface="游ゴシック" panose="020B0400000000000000" pitchFamily="50" charset="-128"/>
              </a:rPr>
              <a:pPr/>
              <a:t>20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B360902A-9158-4256-BF18-5BDD32B171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8A2102CF-7797-43B6-8689-CDC70ACA0C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F8FA0360-B300-462A-A5CF-A2111EFCD9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BA7E9EA-15A1-4FA0-A6C8-D57CB0C6AC7B}" type="slidenum">
              <a:rPr kumimoji="0" lang="en-US" altLang="ja-JP">
                <a:latin typeface="游ゴシック" panose="020B0400000000000000" pitchFamily="50" charset="-128"/>
              </a:rPr>
              <a:pPr/>
              <a:t>21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70F9C74A-4F9F-4873-A318-D018A88B4E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08E85B37-CA48-4FAE-BCEF-001698B956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4E83F34C-AC2C-4A93-81DA-5798384B91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40A7598-C10D-484C-9C7D-E6C2A47D6C09}" type="slidenum">
              <a:rPr kumimoji="0" lang="en-US" altLang="ja-JP">
                <a:latin typeface="游ゴシック" panose="020B0400000000000000" pitchFamily="50" charset="-128"/>
              </a:rPr>
              <a:pPr/>
              <a:t>22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D769A2CA-8BDA-4F50-BB20-ED205BC9A1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17489844-4C36-45BF-8589-F0C2D3849C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>
            <a:extLst>
              <a:ext uri="{FF2B5EF4-FFF2-40B4-BE49-F238E27FC236}">
                <a16:creationId xmlns:a16="http://schemas.microsoft.com/office/drawing/2014/main" id="{70ED3E04-5DD0-4800-A4E8-D4550017A5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0DCB876-4BF0-4DA8-8A89-574C0A80D099}" type="slidenum">
              <a:rPr kumimoji="0" lang="en-US" altLang="ja-JP">
                <a:latin typeface="游ゴシック" panose="020B0400000000000000" pitchFamily="50" charset="-128"/>
              </a:rPr>
              <a:pPr/>
              <a:t>23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31B08C9F-8B2D-45B1-93B9-6C60EEB1E9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4BB5DD5A-CC23-4C75-9346-20E26589FB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417BAEE5-99D9-4B61-BD82-A93502A166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B5330E4-B248-4B38-B76C-15B4D0D91BB1}" type="slidenum">
              <a:rPr kumimoji="0" lang="en-US" altLang="ja-JP">
                <a:latin typeface="游ゴシック" panose="020B0400000000000000" pitchFamily="50" charset="-128"/>
              </a:rPr>
              <a:pPr/>
              <a:t>2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8B19CAF7-02F0-4FD8-8AEF-713652F91D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00938FE2-3D5E-4359-8DAE-D6F4D895CA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>
            <a:extLst>
              <a:ext uri="{FF2B5EF4-FFF2-40B4-BE49-F238E27FC236}">
                <a16:creationId xmlns:a16="http://schemas.microsoft.com/office/drawing/2014/main" id="{732EE54E-3056-4B01-933C-4DF208FC8A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C8970AF-A330-4670-9F0A-D9CB806A1A7E}" type="slidenum">
              <a:rPr kumimoji="0" lang="en-US" altLang="ja-JP">
                <a:latin typeface="游ゴシック" panose="020B0400000000000000" pitchFamily="50" charset="-128"/>
              </a:rPr>
              <a:pPr/>
              <a:t>24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67587" name="Rectangle 2">
            <a:extLst>
              <a:ext uri="{FF2B5EF4-FFF2-40B4-BE49-F238E27FC236}">
                <a16:creationId xmlns:a16="http://schemas.microsoft.com/office/drawing/2014/main" id="{B6B65C28-39F3-49CA-AA1A-D506365763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8" name="Rectangle 3">
            <a:extLst>
              <a:ext uri="{FF2B5EF4-FFF2-40B4-BE49-F238E27FC236}">
                <a16:creationId xmlns:a16="http://schemas.microsoft.com/office/drawing/2014/main" id="{71939FDF-7184-4EDA-AF9D-56EC408A97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>
            <a:extLst>
              <a:ext uri="{FF2B5EF4-FFF2-40B4-BE49-F238E27FC236}">
                <a16:creationId xmlns:a16="http://schemas.microsoft.com/office/drawing/2014/main" id="{098C347C-C6E0-45CA-95CB-5DCE28B2D2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DEF1A50-DD61-4FB4-B9CE-1A268539D0B3}" type="slidenum">
              <a:rPr kumimoji="0" lang="en-US" altLang="ja-JP">
                <a:latin typeface="游ゴシック" panose="020B0400000000000000" pitchFamily="50" charset="-128"/>
              </a:rPr>
              <a:pPr/>
              <a:t>25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0EA8B06F-1FAC-4358-9A74-B13AF3A110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2" name="Rectangle 3">
            <a:extLst>
              <a:ext uri="{FF2B5EF4-FFF2-40B4-BE49-F238E27FC236}">
                <a16:creationId xmlns:a16="http://schemas.microsoft.com/office/drawing/2014/main" id="{C2E0D4D5-93C2-4482-B7A5-5EC8FD2E81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>
            <a:extLst>
              <a:ext uri="{FF2B5EF4-FFF2-40B4-BE49-F238E27FC236}">
                <a16:creationId xmlns:a16="http://schemas.microsoft.com/office/drawing/2014/main" id="{6A587B79-FAA7-4F22-A72F-D48D65D12D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223EDD5-4370-4B14-8185-DD1FE9D3AD04}" type="slidenum">
              <a:rPr kumimoji="0" lang="en-US" altLang="ja-JP">
                <a:latin typeface="游ゴシック" panose="020B0400000000000000" pitchFamily="50" charset="-128"/>
              </a:rPr>
              <a:pPr/>
              <a:t>26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E8807B24-6C0C-47B9-A54C-4148DEF12E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80" name="Rectangle 3">
            <a:extLst>
              <a:ext uri="{FF2B5EF4-FFF2-40B4-BE49-F238E27FC236}">
                <a16:creationId xmlns:a16="http://schemas.microsoft.com/office/drawing/2014/main" id="{30A0770E-19BF-4C64-A6AB-0A5D4B6013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>
            <a:extLst>
              <a:ext uri="{FF2B5EF4-FFF2-40B4-BE49-F238E27FC236}">
                <a16:creationId xmlns:a16="http://schemas.microsoft.com/office/drawing/2014/main" id="{D84D421B-B8A9-4FDD-80A4-EB79DE7CEA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91DAC89-F2C1-4A90-821B-2FDD12DE1DA3}" type="slidenum">
              <a:rPr kumimoji="0" lang="en-US" altLang="ja-JP">
                <a:latin typeface="游ゴシック" panose="020B0400000000000000" pitchFamily="50" charset="-128"/>
              </a:rPr>
              <a:pPr/>
              <a:t>27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341B191F-612E-4D5A-92F4-C86AAC228F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8" name="Rectangle 3">
            <a:extLst>
              <a:ext uri="{FF2B5EF4-FFF2-40B4-BE49-F238E27FC236}">
                <a16:creationId xmlns:a16="http://schemas.microsoft.com/office/drawing/2014/main" id="{491992E0-5836-4EA0-A18C-38ED4236E2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>
            <a:extLst>
              <a:ext uri="{FF2B5EF4-FFF2-40B4-BE49-F238E27FC236}">
                <a16:creationId xmlns:a16="http://schemas.microsoft.com/office/drawing/2014/main" id="{B0EAC51A-D21C-489D-B7C1-B3EABA4B19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1A9E47A-2A89-4BDC-8318-AEBD288B06C3}" type="slidenum">
              <a:rPr kumimoji="0" lang="en-US" altLang="ja-JP">
                <a:latin typeface="游ゴシック" panose="020B0400000000000000" pitchFamily="50" charset="-128"/>
              </a:rPr>
              <a:pPr/>
              <a:t>28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79875" name="Rectangle 2">
            <a:extLst>
              <a:ext uri="{FF2B5EF4-FFF2-40B4-BE49-F238E27FC236}">
                <a16:creationId xmlns:a16="http://schemas.microsoft.com/office/drawing/2014/main" id="{02378444-498D-456C-B864-1B71B421E1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6" name="Rectangle 3">
            <a:extLst>
              <a:ext uri="{FF2B5EF4-FFF2-40B4-BE49-F238E27FC236}">
                <a16:creationId xmlns:a16="http://schemas.microsoft.com/office/drawing/2014/main" id="{2C2E3AA2-B994-489B-8E97-F2CA24A61B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>
            <a:extLst>
              <a:ext uri="{FF2B5EF4-FFF2-40B4-BE49-F238E27FC236}">
                <a16:creationId xmlns:a16="http://schemas.microsoft.com/office/drawing/2014/main" id="{B57464D7-ACBB-4C2F-B2D5-8E89341DF4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E8049A4-CCBA-43F1-8532-D4F760893AD8}" type="slidenum">
              <a:rPr kumimoji="0" lang="en-US" altLang="ja-JP">
                <a:latin typeface="游ゴシック" panose="020B0400000000000000" pitchFamily="50" charset="-128"/>
              </a:rPr>
              <a:pPr/>
              <a:t>29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86019" name="Rectangle 2">
            <a:extLst>
              <a:ext uri="{FF2B5EF4-FFF2-40B4-BE49-F238E27FC236}">
                <a16:creationId xmlns:a16="http://schemas.microsoft.com/office/drawing/2014/main" id="{C93D8E17-180B-4225-9535-2EE32E3924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20" name="Rectangle 3">
            <a:extLst>
              <a:ext uri="{FF2B5EF4-FFF2-40B4-BE49-F238E27FC236}">
                <a16:creationId xmlns:a16="http://schemas.microsoft.com/office/drawing/2014/main" id="{FA7DFFCD-A7AC-4086-9470-69834BF29E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>
            <a:extLst>
              <a:ext uri="{FF2B5EF4-FFF2-40B4-BE49-F238E27FC236}">
                <a16:creationId xmlns:a16="http://schemas.microsoft.com/office/drawing/2014/main" id="{F802937F-5C89-4FB0-9991-6D6271193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59609DB-5015-4C48-82A9-A022372FF006}" type="slidenum">
              <a:rPr kumimoji="0" lang="en-US" altLang="ja-JP">
                <a:latin typeface="游ゴシック" panose="020B0400000000000000" pitchFamily="50" charset="-128"/>
              </a:rPr>
              <a:pPr/>
              <a:t>30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88067" name="Rectangle 2">
            <a:extLst>
              <a:ext uri="{FF2B5EF4-FFF2-40B4-BE49-F238E27FC236}">
                <a16:creationId xmlns:a16="http://schemas.microsoft.com/office/drawing/2014/main" id="{598514CF-D3E0-40BC-80EF-F7D5C36251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8" name="Rectangle 3">
            <a:extLst>
              <a:ext uri="{FF2B5EF4-FFF2-40B4-BE49-F238E27FC236}">
                <a16:creationId xmlns:a16="http://schemas.microsoft.com/office/drawing/2014/main" id="{976EED97-2EB2-4583-B5C8-4A2C15D2B9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>
            <a:extLst>
              <a:ext uri="{FF2B5EF4-FFF2-40B4-BE49-F238E27FC236}">
                <a16:creationId xmlns:a16="http://schemas.microsoft.com/office/drawing/2014/main" id="{A613DCAD-DDD2-490A-98CF-B9D144C320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91C46E5-7587-4F28-AA4A-D01D88FFAAB8}" type="slidenum">
              <a:rPr kumimoji="0" lang="en-US" altLang="ja-JP">
                <a:latin typeface="游ゴシック" panose="020B0400000000000000" pitchFamily="50" charset="-128"/>
              </a:rPr>
              <a:pPr/>
              <a:t>31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90115" name="Rectangle 2">
            <a:extLst>
              <a:ext uri="{FF2B5EF4-FFF2-40B4-BE49-F238E27FC236}">
                <a16:creationId xmlns:a16="http://schemas.microsoft.com/office/drawing/2014/main" id="{716BC611-013F-4124-BADA-A38BE75563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6" name="Rectangle 3">
            <a:extLst>
              <a:ext uri="{FF2B5EF4-FFF2-40B4-BE49-F238E27FC236}">
                <a16:creationId xmlns:a16="http://schemas.microsoft.com/office/drawing/2014/main" id="{1BDF3237-0342-4B47-9987-5A9910B769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>
            <a:extLst>
              <a:ext uri="{FF2B5EF4-FFF2-40B4-BE49-F238E27FC236}">
                <a16:creationId xmlns:a16="http://schemas.microsoft.com/office/drawing/2014/main" id="{4512342C-0050-4895-943C-598E67E181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4A106B2-1E40-4F85-B6B9-FFE989A4DD3B}" type="slidenum">
              <a:rPr kumimoji="0" lang="en-US" altLang="ja-JP">
                <a:latin typeface="游ゴシック" panose="020B0400000000000000" pitchFamily="50" charset="-128"/>
              </a:rPr>
              <a:pPr/>
              <a:t>32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92163" name="Rectangle 2">
            <a:extLst>
              <a:ext uri="{FF2B5EF4-FFF2-40B4-BE49-F238E27FC236}">
                <a16:creationId xmlns:a16="http://schemas.microsoft.com/office/drawing/2014/main" id="{B8FB058F-4FFE-4483-A3FE-712BE22E1A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4" name="Rectangle 3">
            <a:extLst>
              <a:ext uri="{FF2B5EF4-FFF2-40B4-BE49-F238E27FC236}">
                <a16:creationId xmlns:a16="http://schemas.microsoft.com/office/drawing/2014/main" id="{368B5358-CF58-4DDF-A468-2622130954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>
            <a:extLst>
              <a:ext uri="{FF2B5EF4-FFF2-40B4-BE49-F238E27FC236}">
                <a16:creationId xmlns:a16="http://schemas.microsoft.com/office/drawing/2014/main" id="{AD7434DC-ACDC-469B-9862-4905255864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DB2CC7E-E193-47A9-91C9-A1A677CE2440}" type="slidenum">
              <a:rPr kumimoji="0" lang="en-US" altLang="ja-JP">
                <a:latin typeface="游ゴシック" panose="020B0400000000000000" pitchFamily="50" charset="-128"/>
              </a:rPr>
              <a:pPr/>
              <a:t>33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96259" name="Rectangle 2">
            <a:extLst>
              <a:ext uri="{FF2B5EF4-FFF2-40B4-BE49-F238E27FC236}">
                <a16:creationId xmlns:a16="http://schemas.microsoft.com/office/drawing/2014/main" id="{BEF6321F-2947-4047-AAB8-E5B6433C4C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6260" name="Rectangle 3">
            <a:extLst>
              <a:ext uri="{FF2B5EF4-FFF2-40B4-BE49-F238E27FC236}">
                <a16:creationId xmlns:a16="http://schemas.microsoft.com/office/drawing/2014/main" id="{4649827A-C6EA-4E96-A39E-FB2C260DB9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6ED46F0F-A4B8-48D1-A22C-D9541C5192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F88F231-592D-4BDA-BDB7-133ED9B5466A}" type="slidenum">
              <a:rPr kumimoji="0" lang="en-US" altLang="ja-JP">
                <a:latin typeface="游ゴシック" panose="020B0400000000000000" pitchFamily="50" charset="-128"/>
              </a:rPr>
              <a:pPr/>
              <a:t>3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17AB1FA9-AB34-44D2-A91B-9DD4A1A895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75C7C784-96D3-4B89-9D75-B77C1C4414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>
            <a:extLst>
              <a:ext uri="{FF2B5EF4-FFF2-40B4-BE49-F238E27FC236}">
                <a16:creationId xmlns:a16="http://schemas.microsoft.com/office/drawing/2014/main" id="{EA8A27C7-4267-486C-8D33-13B14DD930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2DB593A-BCAF-47E1-926F-E34A0B9EA8F2}" type="slidenum">
              <a:rPr kumimoji="0" lang="en-US" altLang="ja-JP">
                <a:latin typeface="游ゴシック" panose="020B0400000000000000" pitchFamily="50" charset="-128"/>
              </a:rPr>
              <a:pPr/>
              <a:t>34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98307" name="Rectangle 2">
            <a:extLst>
              <a:ext uri="{FF2B5EF4-FFF2-40B4-BE49-F238E27FC236}">
                <a16:creationId xmlns:a16="http://schemas.microsoft.com/office/drawing/2014/main" id="{0E9A05D9-6776-4F0A-B5BB-9F30A7F8731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8" name="Rectangle 3">
            <a:extLst>
              <a:ext uri="{FF2B5EF4-FFF2-40B4-BE49-F238E27FC236}">
                <a16:creationId xmlns:a16="http://schemas.microsoft.com/office/drawing/2014/main" id="{43320C70-F5FB-48C5-8D4A-0465B11C86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503051A3-2E72-4D3C-8DBC-99631D197D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4A8070C-9924-4616-91F5-E267984A264C}" type="slidenum">
              <a:rPr kumimoji="0" lang="en-US" altLang="ja-JP">
                <a:latin typeface="游ゴシック" panose="020B0400000000000000" pitchFamily="50" charset="-128"/>
              </a:rPr>
              <a:pPr/>
              <a:t>4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2B2F0B65-CD12-4DEF-B35B-F3C017F41F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DD3C868C-9BE1-4DCE-8560-D7206481E6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9769D368-6F1E-43A3-8E8B-F9769E6185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9EAC786-FDA1-4925-BDBF-D042A9AECA78}" type="slidenum">
              <a:rPr kumimoji="0" lang="en-US" altLang="ja-JP">
                <a:latin typeface="游ゴシック" panose="020B0400000000000000" pitchFamily="50" charset="-128"/>
              </a:rPr>
              <a:pPr/>
              <a:t>9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F1ADFC77-C2A1-4A9C-AFFF-3A970B2E66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ABE11A4E-B8E5-4E45-BE29-1DE5D021F1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1DEC8ECE-0A76-473E-B926-AC8C3B9870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F79E914-7449-46CE-99A2-D6B09A3C5E80}" type="slidenum">
              <a:rPr kumimoji="0" lang="en-US" altLang="ja-JP">
                <a:latin typeface="游ゴシック" panose="020B0400000000000000" pitchFamily="50" charset="-128"/>
              </a:rPr>
              <a:pPr/>
              <a:t>10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FD8D6771-F95F-432E-AA8B-A209B23C36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6D522654-13B5-407C-9494-226FB77A94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6B1BBFA2-B89C-48AF-8D7D-AC50C59AF2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2311D50-78DE-43F3-9B08-82535EB77D60}" type="slidenum">
              <a:rPr kumimoji="0" lang="en-US" altLang="ja-JP">
                <a:latin typeface="游ゴシック" panose="020B0400000000000000" pitchFamily="50" charset="-128"/>
              </a:rPr>
              <a:pPr/>
              <a:t>11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EF5F8362-632B-498E-A8B3-57712BBA5B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D13B159B-5BA4-4F6B-934F-668BA7DCF0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82BAEAB9-B2E6-4026-B1F4-8E727C719E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1FF6B2F-6491-4878-9F22-CC1BB311B0B5}" type="slidenum">
              <a:rPr kumimoji="0" lang="en-US" altLang="ja-JP">
                <a:latin typeface="游ゴシック" panose="020B0400000000000000" pitchFamily="50" charset="-128"/>
              </a:rPr>
              <a:pPr/>
              <a:t>12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E1297717-3368-4A7C-AFD2-5EE67C00E5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E818B0C3-C0F7-4A4B-B834-4E96CB904B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5195733F-F918-4F00-8BCA-5749781AFB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A6942AE-5F83-4156-84FF-AB829D7A7A85}" type="slidenum">
              <a:rPr kumimoji="0" lang="en-US" altLang="ja-JP">
                <a:latin typeface="游ゴシック" panose="020B0400000000000000" pitchFamily="50" charset="-128"/>
              </a:rPr>
              <a:pPr/>
              <a:t>13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11664260-D1E1-4FAD-BF03-CAEE92D27E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EFD32FCC-2B27-4FD5-9766-5E5D63800F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0747D9-1A92-4103-9E1C-6607A5CB4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43B8A-9138-4C95-AB0B-C5853BDD5AFA}" type="datetime1">
              <a:rPr lang="ja-JP" altLang="en-US"/>
              <a:pPr>
                <a:defRPr/>
              </a:pPr>
              <a:t>2024/12/2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5773A-ED1B-4673-BBDF-A5F414A90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5B9B01-8EF1-4793-9599-7F9BB4ABA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60DA8C5E-B6A5-4E1A-8253-96C951F809E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5972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A502F3-D442-4735-8F06-177359C6F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B215D-7FAC-48D6-AD00-078193977493}" type="datetime1">
              <a:rPr lang="ja-JP" altLang="en-US"/>
              <a:pPr>
                <a:defRPr/>
              </a:pPr>
              <a:t>2024/12/2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E8E637-BB2D-49C2-84C5-037F28BCF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A1C2C2-A13E-4FF1-B249-C5C64E3BB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DD156CE7-1686-422C-BA49-1F58189A8FC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43961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A7C6C6AB-A3D7-4B87-AF72-4905B9B4DAD6}"/>
              </a:ext>
            </a:extLst>
          </p:cNvPr>
          <p:cNvCxnSpPr/>
          <p:nvPr userDrawn="1"/>
        </p:nvCxnSpPr>
        <p:spPr>
          <a:xfrm>
            <a:off x="3408363" y="1771650"/>
            <a:ext cx="0" cy="30813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6F9D89D-CD83-49A4-89F2-0B3295B94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E1A02-C940-48E3-8C7F-3D797C7D0281}" type="datetime1">
              <a:rPr lang="ja-JP" altLang="en-US"/>
              <a:pPr>
                <a:defRPr/>
              </a:pPr>
              <a:t>2024/12/2</a:t>
            </a:fld>
            <a:endParaRPr lang="ja-JP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FBCFD11-7D12-4DEF-A949-2C7EF67CA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B99CBF4-D962-4294-B5B3-914B12F18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7364BDE2-E66A-4604-8207-3E553432C93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70110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E0FF85-C15F-44DF-B08C-B30050046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9814C-A349-4F1E-9F9B-9DFFEFC905ED}" type="datetime1">
              <a:rPr lang="ja-JP" altLang="en-US"/>
              <a:pPr>
                <a:defRPr/>
              </a:pPr>
              <a:t>2024/12/2</a:t>
            </a:fld>
            <a:endParaRPr lang="ja-JP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F52E4B-1CAC-41FF-9F0C-35F8048DB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AAD72B-B2A9-433F-AD8E-21E328B80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D8259EB6-1085-440B-96E1-4F12C25C1D2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86778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A7A84D89-9AE1-417D-8E19-F0D1BBA1AF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174625"/>
            <a:ext cx="8461375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2E823367-7AFF-4545-9FCF-A102BF4628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22263" y="846138"/>
            <a:ext cx="8461375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9A50F7-76F5-4BA8-AD7A-30AC64956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63DBAC9-419B-4D23-AD8F-ABAF6CE1A16F}" type="datetime1">
              <a:rPr lang="ja-JP" altLang="en-US"/>
              <a:pPr>
                <a:defRPr/>
              </a:pPr>
              <a:t>2024/12/2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3BE42-B529-42F7-93A9-82AA65114D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BA9E4D-CC6D-4133-913C-5A5D1BE301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988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2800">
                <a:solidFill>
                  <a:srgbClr val="898989"/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C7D8A035-D638-40FB-8ADA-39A717C0A569}" type="slidenum">
              <a:rPr lang="ja-JP" altLang="en-US" smtClean="0"/>
              <a:pPr/>
              <a:t>‹#›</a:t>
            </a:fld>
            <a:endParaRPr lang="ja-JP" altLang="en-US"/>
          </a:p>
        </p:txBody>
      </p:sp>
      <p:pic>
        <p:nvPicPr>
          <p:cNvPr id="1031" name="図 6">
            <a:extLst>
              <a:ext uri="{FF2B5EF4-FFF2-40B4-BE49-F238E27FC236}">
                <a16:creationId xmlns:a16="http://schemas.microsoft.com/office/drawing/2014/main" id="{499F8E3B-754C-43F7-988F-2D11271F1D3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8975" y="90488"/>
            <a:ext cx="7461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9pPr>
    </p:titleStyle>
    <p:bodyStyle>
      <a:lvl1pPr marL="228600" indent="-228600" algn="l" rtl="0" eaLnBrk="0" fontAlgn="base" hangingPunct="0"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rtl="0" eaLnBrk="0" fontAlgn="base" hangingPunct="0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rtl="0" eaLnBrk="0" fontAlgn="base" hangingPunct="0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rtl="0" eaLnBrk="0" fontAlgn="base" hangingPunct="0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rtl="0" eaLnBrk="0" fontAlgn="base" hangingPunct="0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pro/ji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2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ji-6</a:t>
            </a:r>
            <a:r>
              <a:rPr lang="en-US" altLang="ja-JP"/>
              <a:t>. Java</a:t>
            </a:r>
            <a:r>
              <a:rPr lang="ja-JP" altLang="en-US" dirty="0"/>
              <a:t>プログラミングにおける配列と数値計算アルゴリズムの基礎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39C5C1B8-0607-4859-B5AC-11C66348B2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1042" y="4606947"/>
            <a:ext cx="1095375" cy="809625"/>
          </a:xfrm>
          <a:prstGeom prst="rect">
            <a:avLst/>
          </a:prstGeom>
        </p:spPr>
      </p:pic>
      <p:pic>
        <p:nvPicPr>
          <p:cNvPr id="5" name="Picture 2" descr="https://mirrors.creativecommons.org/presskit/buttons/88x31/png/by-nc-sa.eu.png">
            <a:extLst>
              <a:ext uri="{FF2B5EF4-FFF2-40B4-BE49-F238E27FC236}">
                <a16:creationId xmlns:a16="http://schemas.microsoft.com/office/drawing/2014/main" id="{796E35A6-AFBC-456F-A7F4-D382AAA8AB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サブタイトル 2">
            <a:extLst>
              <a:ext uri="{FF2B5EF4-FFF2-40B4-BE49-F238E27FC236}">
                <a16:creationId xmlns:a16="http://schemas.microsoft.com/office/drawing/2014/main" id="{A1EBC3DA-BF44-4C1E-A79A-E70DFD791DFD}"/>
              </a:ext>
            </a:extLst>
          </p:cNvPr>
          <p:cNvSpPr txBox="1">
            <a:spLocks/>
          </p:cNvSpPr>
          <p:nvPr/>
        </p:nvSpPr>
        <p:spPr>
          <a:xfrm>
            <a:off x="264319" y="3509963"/>
            <a:ext cx="8619183" cy="17478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（</a:t>
            </a:r>
            <a:r>
              <a:rPr lang="en-US" altLang="ja-JP" sz="2800" dirty="0">
                <a:solidFill>
                  <a:prstClr val="black"/>
                </a:solidFill>
                <a:latin typeface="Arial" panose="020B0604020202020204" pitchFamily="34" charset="0"/>
              </a:rPr>
              <a:t>Java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プログラミング入門）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URL: </a:t>
            </a:r>
            <a:r>
              <a:rPr lang="en-US" altLang="ja-JP" sz="2800" dirty="0">
                <a:solidFill>
                  <a:prstClr val="black"/>
                </a:solidFill>
                <a:latin typeface="Arial" panose="020B0604020202020204" pitchFamily="34" charset="0"/>
                <a:hlinkClick r:id="rId5"/>
              </a:rPr>
              <a:t>https://</a:t>
            </a:r>
            <a:r>
              <a:rPr lang="en-US" altLang="ja-JP" sz="2800" dirty="0" err="1">
                <a:solidFill>
                  <a:prstClr val="black"/>
                </a:solidFill>
                <a:latin typeface="Arial" panose="020B0604020202020204" pitchFamily="34" charset="0"/>
                <a:hlinkClick r:id="rId5"/>
              </a:rPr>
              <a:t>www.kkaneko.jp</a:t>
            </a:r>
            <a:r>
              <a:rPr lang="en-US" altLang="ja-JP" sz="2800">
                <a:solidFill>
                  <a:prstClr val="black"/>
                </a:solidFill>
                <a:latin typeface="Arial" panose="020B0604020202020204" pitchFamily="34" charset="0"/>
                <a:hlinkClick r:id="rId5"/>
              </a:rPr>
              <a:t>/pro/</a:t>
            </a:r>
            <a:r>
              <a:rPr lang="en-US" altLang="ja-JP" sz="2800" dirty="0" err="1">
                <a:solidFill>
                  <a:prstClr val="black"/>
                </a:solidFill>
                <a:latin typeface="Arial" panose="020B0604020202020204" pitchFamily="34" charset="0"/>
                <a:hlinkClick r:id="rId5"/>
              </a:rPr>
              <a:t>ji</a:t>
            </a:r>
            <a:r>
              <a:rPr lang="en-US" altLang="ja-JP" sz="2800" dirty="0">
                <a:solidFill>
                  <a:prstClr val="black"/>
                </a:solidFill>
                <a:latin typeface="Arial" panose="020B0604020202020204" pitchFamily="34" charset="0"/>
                <a:hlinkClick r:id="rId5"/>
              </a:rPr>
              <a:t>/</a:t>
            </a:r>
            <a:r>
              <a:rPr lang="en-US" altLang="ja-JP" sz="2800" dirty="0" err="1">
                <a:solidFill>
                  <a:prstClr val="black"/>
                </a:solidFill>
                <a:latin typeface="Arial" panose="020B0604020202020204" pitchFamily="34" charset="0"/>
                <a:hlinkClick r:id="rId5"/>
              </a:rPr>
              <a:t>index.html</a:t>
            </a:r>
            <a:endParaRPr lang="en-US" altLang="ja-JP" sz="28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金子邦彦</a:t>
            </a:r>
          </a:p>
        </p:txBody>
      </p:sp>
    </p:spTree>
    <p:extLst>
      <p:ext uri="{BB962C8B-B14F-4D97-AF65-F5344CB8AC3E}">
        <p14:creationId xmlns:p14="http://schemas.microsoft.com/office/powerpoint/2010/main" val="2189134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2" name="Rectangle 4">
            <a:extLst>
              <a:ext uri="{FF2B5EF4-FFF2-40B4-BE49-F238E27FC236}">
                <a16:creationId xmlns:a16="http://schemas.microsoft.com/office/drawing/2014/main" id="{75C11D3F-F8E9-464F-BE1E-5FB3FB8C7A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1131" y="311081"/>
            <a:ext cx="8821737" cy="5334000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import </a:t>
            </a:r>
            <a:r>
              <a:rPr lang="en-US" altLang="ja-JP" sz="1800" dirty="0" err="1"/>
              <a:t>java.util.Scanner</a:t>
            </a:r>
            <a:r>
              <a:rPr lang="en-US" altLang="ja-JP" sz="1800" dirty="0"/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public class Main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    public static void main(String[] </a:t>
            </a:r>
            <a:r>
              <a:rPr lang="en-US" altLang="ja-JP" sz="1800" dirty="0" err="1"/>
              <a:t>args</a:t>
            </a:r>
            <a:r>
              <a:rPr lang="en-US" altLang="ja-JP" sz="1800" dirty="0"/>
              <a:t>)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        int y, m;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b="1" dirty="0"/>
              <a:t>        int num[] = {0, 31, 28, 31, 30, 31, 30, 31, 31, 30, 31, 30, 31};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        Scanner s = new Scanner(System.in);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        </a:t>
            </a:r>
            <a:r>
              <a:rPr lang="en-US" altLang="ja-JP" sz="1800" dirty="0" err="1"/>
              <a:t>System.out.println</a:t>
            </a:r>
            <a:r>
              <a:rPr lang="en-US" altLang="ja-JP" sz="1800" dirty="0"/>
              <a:t>("Please Enter y(year) =");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        y = </a:t>
            </a:r>
            <a:r>
              <a:rPr lang="en-US" altLang="ja-JP" sz="1800" dirty="0" err="1"/>
              <a:t>s.nextInt</a:t>
            </a:r>
            <a:r>
              <a:rPr lang="en-US" altLang="ja-JP" sz="1800" dirty="0"/>
              <a:t>();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        </a:t>
            </a:r>
            <a:r>
              <a:rPr lang="en-US" altLang="ja-JP" sz="1800" dirty="0" err="1"/>
              <a:t>System.out.println</a:t>
            </a:r>
            <a:r>
              <a:rPr lang="en-US" altLang="ja-JP" sz="1800" dirty="0"/>
              <a:t>("Please Enter m(month) =");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        m = </a:t>
            </a:r>
            <a:r>
              <a:rPr lang="en-US" altLang="ja-JP" sz="1800" dirty="0" err="1"/>
              <a:t>s.nextInt</a:t>
            </a:r>
            <a:r>
              <a:rPr lang="en-US" altLang="ja-JP" sz="1800" dirty="0"/>
              <a:t>();       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        if ((m == 2) &amp;&amp; (((y % 400) == 0) || (((y % 100) != 0) &amp;&amp; ((y % 4) == 0))))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          </a:t>
            </a:r>
            <a:r>
              <a:rPr lang="en-US" altLang="ja-JP" sz="1800" dirty="0" err="1"/>
              <a:t>System.out.printf</a:t>
            </a:r>
            <a:r>
              <a:rPr lang="en-US" altLang="ja-JP" sz="1800" dirty="0"/>
              <a:t>("number of days %d/%d is 29\n", y, m);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        } else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          </a:t>
            </a:r>
            <a:r>
              <a:rPr lang="en-US" altLang="ja-JP" sz="1800" dirty="0" err="1"/>
              <a:t>System.out.printf</a:t>
            </a:r>
            <a:r>
              <a:rPr lang="en-US" altLang="ja-JP" sz="1800" dirty="0"/>
              <a:t>("number of days %d/%d is %d\n", y, m, </a:t>
            </a:r>
            <a:r>
              <a:rPr lang="en-US" altLang="ja-JP" sz="1800" b="1" dirty="0"/>
              <a:t>num[m]</a:t>
            </a:r>
            <a:r>
              <a:rPr lang="en-US" altLang="ja-JP" sz="1800" dirty="0"/>
              <a:t>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        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    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altLang="ja-JP" sz="1800" dirty="0"/>
          </a:p>
          <a:p>
            <a:pPr marL="0" indent="0">
              <a:spcBef>
                <a:spcPts val="0"/>
              </a:spcBef>
              <a:buNone/>
            </a:pPr>
            <a:endParaRPr lang="en-US" altLang="ja-JP" sz="1800" dirty="0"/>
          </a:p>
          <a:p>
            <a:pPr marL="0" indent="0">
              <a:spcBef>
                <a:spcPts val="0"/>
              </a:spcBef>
              <a:buNone/>
            </a:pPr>
            <a:endParaRPr lang="en-US" altLang="ja-JP" sz="1800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252FFCE-AFD7-4D4F-9176-2820FE3EE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30D53E7-2A1A-4240-95E0-CD4E7D2A6E1E}" type="slidenum">
              <a:rPr lang="ja-JP" altLang="en-US" smtClean="0">
                <a:latin typeface="Arial" panose="020B0604020202020204" pitchFamily="34" charset="0"/>
              </a:rPr>
              <a:pPr/>
              <a:t>10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73EBD7D6-F978-4A26-BCD0-76259F8176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3636" y="5256622"/>
            <a:ext cx="904660" cy="350115"/>
          </a:xfrm>
          <a:prstGeom prst="rect">
            <a:avLst/>
          </a:prstGeom>
          <a:noFill/>
          <a:ln w="6350">
            <a:solidFill>
              <a:srgbClr val="00541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17415" name="Text Box 7">
            <a:extLst>
              <a:ext uri="{FF2B5EF4-FFF2-40B4-BE49-F238E27FC236}">
                <a16:creationId xmlns:a16="http://schemas.microsoft.com/office/drawing/2014/main" id="{527C1059-6CD9-4683-82B7-868DF73C03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2401" y="5729909"/>
            <a:ext cx="146685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000" b="1" dirty="0">
                <a:solidFill>
                  <a:schemeClr val="accent1">
                    <a:lumMod val="50000"/>
                  </a:schemeClr>
                </a:solidFill>
              </a:rPr>
              <a:t>配列からの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000" b="1" dirty="0">
                <a:solidFill>
                  <a:schemeClr val="accent1">
                    <a:lumMod val="50000"/>
                  </a:schemeClr>
                </a:solidFill>
              </a:rPr>
              <a:t>読み出し</a:t>
            </a:r>
          </a:p>
        </p:txBody>
      </p:sp>
      <p:sp>
        <p:nvSpPr>
          <p:cNvPr id="17416" name="Line 8">
            <a:extLst>
              <a:ext uri="{FF2B5EF4-FFF2-40B4-BE49-F238E27FC236}">
                <a16:creationId xmlns:a16="http://schemas.microsoft.com/office/drawing/2014/main" id="{4D032569-4F6B-455A-9838-3027F442B8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35826" y="2022823"/>
            <a:ext cx="673100" cy="190500"/>
          </a:xfrm>
          <a:prstGeom prst="line">
            <a:avLst/>
          </a:prstGeom>
          <a:noFill/>
          <a:ln w="9525">
            <a:solidFill>
              <a:srgbClr val="005414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417" name="Rectangle 9">
            <a:extLst>
              <a:ext uri="{FF2B5EF4-FFF2-40B4-BE49-F238E27FC236}">
                <a16:creationId xmlns:a16="http://schemas.microsoft.com/office/drawing/2014/main" id="{56425C27-21B3-4CBF-962B-74FF7805E7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791" y="2055439"/>
            <a:ext cx="6546223" cy="315769"/>
          </a:xfrm>
          <a:prstGeom prst="rect">
            <a:avLst/>
          </a:prstGeom>
          <a:noFill/>
          <a:ln w="6350">
            <a:solidFill>
              <a:srgbClr val="00541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17418" name="Text Box 10">
            <a:extLst>
              <a:ext uri="{FF2B5EF4-FFF2-40B4-BE49-F238E27FC236}">
                <a16:creationId xmlns:a16="http://schemas.microsoft.com/office/drawing/2014/main" id="{0120610D-035B-49E0-A06A-AE9B5B9C7C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2738" y="1727861"/>
            <a:ext cx="1211262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000" b="1" dirty="0">
                <a:solidFill>
                  <a:schemeClr val="accent1">
                    <a:lumMod val="50000"/>
                  </a:schemeClr>
                </a:solidFill>
              </a:rPr>
              <a:t>配列への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000" b="1" dirty="0">
                <a:solidFill>
                  <a:schemeClr val="accent1">
                    <a:lumMod val="50000"/>
                  </a:schemeClr>
                </a:solidFill>
              </a:rPr>
              <a:t>書き込み</a:t>
            </a:r>
          </a:p>
        </p:txBody>
      </p:sp>
      <p:sp>
        <p:nvSpPr>
          <p:cNvPr id="11" name="Text Box 10">
            <a:extLst>
              <a:ext uri="{FF2B5EF4-FFF2-40B4-BE49-F238E27FC236}">
                <a16:creationId xmlns:a16="http://schemas.microsoft.com/office/drawing/2014/main" id="{7FE5E79E-EA0C-4736-A70F-728ADA07F9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5966" y="4510253"/>
            <a:ext cx="1211262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000" b="1" dirty="0">
                <a:solidFill>
                  <a:schemeClr val="accent1">
                    <a:lumMod val="50000"/>
                  </a:schemeClr>
                </a:solidFill>
              </a:rPr>
              <a:t>うるう年の判定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4F16E898-3206-4FCA-8773-BE27B01278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月の日数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F4BA6B54-49A9-42B8-A810-FC0F25AD2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9F4103B-E6A1-4E20-AE97-8BA4F8C2AC68}" type="slidenum">
              <a:rPr lang="ja-JP" altLang="en-US" smtClean="0">
                <a:latin typeface="Arial" panose="020B0604020202020204" pitchFamily="34" charset="0"/>
              </a:rPr>
              <a:pPr/>
              <a:t>11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19461" name="Text Box 3">
            <a:extLst>
              <a:ext uri="{FF2B5EF4-FFF2-40B4-BE49-F238E27FC236}">
                <a16:creationId xmlns:a16="http://schemas.microsoft.com/office/drawing/2014/main" id="{2A3D5959-B6E3-4ED7-A7CF-CC8C8133AE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0900" y="1557338"/>
            <a:ext cx="157003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dirty="0"/>
              <a:t>実行結果の例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B7922B30-BFB4-44A8-BC4C-9A9B5F644D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2858" y="2382131"/>
            <a:ext cx="5462025" cy="1518977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CA95C40E-1EFE-4322-9029-632941ECB6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2858" y="4302440"/>
            <a:ext cx="5480552" cy="174305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FAE0695E-2682-44B4-866F-34C701069C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プログラムとデータ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CC70AEB9-A75A-4836-BD40-998C2F74A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B131AFC-7A02-41D0-A8FE-EFC808693E9B}" type="slidenum">
              <a:rPr lang="ja-JP" altLang="en-US" smtClean="0">
                <a:latin typeface="Arial" panose="020B0604020202020204" pitchFamily="34" charset="0"/>
              </a:rPr>
              <a:pPr/>
              <a:t>12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23557" name="Text Box 3">
            <a:extLst>
              <a:ext uri="{FF2B5EF4-FFF2-40B4-BE49-F238E27FC236}">
                <a16:creationId xmlns:a16="http://schemas.microsoft.com/office/drawing/2014/main" id="{D2BD8F55-C288-4C40-8D49-2B611B49CD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5950" y="573088"/>
            <a:ext cx="14160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3200" dirty="0"/>
              <a:t>メモリ</a:t>
            </a:r>
          </a:p>
        </p:txBody>
      </p:sp>
      <p:sp>
        <p:nvSpPr>
          <p:cNvPr id="23558" name="Rectangle 5">
            <a:extLst>
              <a:ext uri="{FF2B5EF4-FFF2-40B4-BE49-F238E27FC236}">
                <a16:creationId xmlns:a16="http://schemas.microsoft.com/office/drawing/2014/main" id="{D6FB0267-4AF0-46BD-B853-946CA63848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9888" y="1350432"/>
            <a:ext cx="833437" cy="517736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 b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3559" name="Line 6">
            <a:extLst>
              <a:ext uri="{FF2B5EF4-FFF2-40B4-BE49-F238E27FC236}">
                <a16:creationId xmlns:a16="http://schemas.microsoft.com/office/drawing/2014/main" id="{8B03B427-D57A-4FEA-BB85-634767A4CAC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93438" y="2539475"/>
            <a:ext cx="1492250" cy="1428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560" name="Line 9">
            <a:extLst>
              <a:ext uri="{FF2B5EF4-FFF2-40B4-BE49-F238E27FC236}">
                <a16:creationId xmlns:a16="http://schemas.microsoft.com/office/drawing/2014/main" id="{7B76C06B-C441-419C-9A22-E4F6B92EE779}"/>
              </a:ext>
            </a:extLst>
          </p:cNvPr>
          <p:cNvSpPr>
            <a:spLocks noChangeShapeType="1"/>
          </p:cNvSpPr>
          <p:nvPr/>
        </p:nvSpPr>
        <p:spPr bwMode="auto">
          <a:xfrm>
            <a:off x="6710363" y="207803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561" name="Text Box 23">
            <a:extLst>
              <a:ext uri="{FF2B5EF4-FFF2-40B4-BE49-F238E27FC236}">
                <a16:creationId xmlns:a16="http://schemas.microsoft.com/office/drawing/2014/main" id="{C2604B5E-1C39-4971-9682-CED3D6319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1138" y="1627456"/>
            <a:ext cx="11255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/>
              <a:t>num[1]</a:t>
            </a:r>
          </a:p>
        </p:txBody>
      </p:sp>
      <p:sp>
        <p:nvSpPr>
          <p:cNvPr id="23562" name="Text Box 28">
            <a:extLst>
              <a:ext uri="{FF2B5EF4-FFF2-40B4-BE49-F238E27FC236}">
                <a16:creationId xmlns:a16="http://schemas.microsoft.com/office/drawing/2014/main" id="{4530771D-294A-4FCC-9EF0-F4B172E07E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6138" y="3776663"/>
            <a:ext cx="1663700" cy="584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3200">
                <a:solidFill>
                  <a:schemeClr val="tx2"/>
                </a:solidFill>
              </a:rPr>
              <a:t>num[m];</a:t>
            </a:r>
            <a:endParaRPr kumimoji="0" lang="en-US" altLang="ja-JP" sz="3200"/>
          </a:p>
        </p:txBody>
      </p:sp>
      <p:sp>
        <p:nvSpPr>
          <p:cNvPr id="23563" name="Text Box 30">
            <a:extLst>
              <a:ext uri="{FF2B5EF4-FFF2-40B4-BE49-F238E27FC236}">
                <a16:creationId xmlns:a16="http://schemas.microsoft.com/office/drawing/2014/main" id="{02BCADDB-4A3F-4401-BE2B-E0AAF5E400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3150" y="4414838"/>
            <a:ext cx="180022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配列からの値の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読み出し</a:t>
            </a:r>
          </a:p>
        </p:txBody>
      </p:sp>
      <p:cxnSp>
        <p:nvCxnSpPr>
          <p:cNvPr id="23564" name="AutoShape 31">
            <a:extLst>
              <a:ext uri="{FF2B5EF4-FFF2-40B4-BE49-F238E27FC236}">
                <a16:creationId xmlns:a16="http://schemas.microsoft.com/office/drawing/2014/main" id="{899A88E6-09DB-4F10-891D-CD379267598B}"/>
              </a:ext>
            </a:extLst>
          </p:cNvPr>
          <p:cNvCxnSpPr>
            <a:cxnSpLocks noChangeShapeType="1"/>
            <a:stCxn id="23585" idx="1"/>
            <a:endCxn id="23562" idx="0"/>
          </p:cNvCxnSpPr>
          <p:nvPr/>
        </p:nvCxnSpPr>
        <p:spPr bwMode="auto">
          <a:xfrm rot="10800000">
            <a:off x="1677989" y="3776664"/>
            <a:ext cx="3704425" cy="2127519"/>
          </a:xfrm>
          <a:prstGeom prst="bentConnector4">
            <a:avLst>
              <a:gd name="adj1" fmla="val 38772"/>
              <a:gd name="adj2" fmla="val 110745"/>
            </a:avLst>
          </a:prstGeom>
          <a:noFill/>
          <a:ln w="19050">
            <a:solidFill>
              <a:srgbClr val="00801E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565" name="Rectangle 36">
            <a:extLst>
              <a:ext uri="{FF2B5EF4-FFF2-40B4-BE49-F238E27FC236}">
                <a16:creationId xmlns:a16="http://schemas.microsoft.com/office/drawing/2014/main" id="{7B73BE5A-4E63-4741-8F3D-37EA0B5C93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4888" y="1157289"/>
            <a:ext cx="3449637" cy="55229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23566" name="Line 37">
            <a:extLst>
              <a:ext uri="{FF2B5EF4-FFF2-40B4-BE49-F238E27FC236}">
                <a16:creationId xmlns:a16="http://schemas.microsoft.com/office/drawing/2014/main" id="{E964EEAC-FA68-4A86-AF98-6799C4CE5872}"/>
              </a:ext>
            </a:extLst>
          </p:cNvPr>
          <p:cNvSpPr>
            <a:spLocks noChangeShapeType="1"/>
          </p:cNvSpPr>
          <p:nvPr/>
        </p:nvSpPr>
        <p:spPr bwMode="auto">
          <a:xfrm>
            <a:off x="6723063" y="248443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b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567" name="Line 38">
            <a:extLst>
              <a:ext uri="{FF2B5EF4-FFF2-40B4-BE49-F238E27FC236}">
                <a16:creationId xmlns:a16="http://schemas.microsoft.com/office/drawing/2014/main" id="{AF366FD7-4B6A-456D-9215-1FD83E1FC026}"/>
              </a:ext>
            </a:extLst>
          </p:cNvPr>
          <p:cNvSpPr>
            <a:spLocks noChangeShapeType="1"/>
          </p:cNvSpPr>
          <p:nvPr/>
        </p:nvSpPr>
        <p:spPr bwMode="auto">
          <a:xfrm>
            <a:off x="6723063" y="289083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b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568" name="Line 39">
            <a:extLst>
              <a:ext uri="{FF2B5EF4-FFF2-40B4-BE49-F238E27FC236}">
                <a16:creationId xmlns:a16="http://schemas.microsoft.com/office/drawing/2014/main" id="{D09171E0-5D41-46E8-873D-32F2C68CD3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723063" y="329723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b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569" name="Line 40">
            <a:extLst>
              <a:ext uri="{FF2B5EF4-FFF2-40B4-BE49-F238E27FC236}">
                <a16:creationId xmlns:a16="http://schemas.microsoft.com/office/drawing/2014/main" id="{2A8BEC20-4DD5-4356-87F4-6D49FCDB96BF}"/>
              </a:ext>
            </a:extLst>
          </p:cNvPr>
          <p:cNvSpPr>
            <a:spLocks noChangeShapeType="1"/>
          </p:cNvSpPr>
          <p:nvPr/>
        </p:nvSpPr>
        <p:spPr bwMode="auto">
          <a:xfrm>
            <a:off x="6723063" y="370363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b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570" name="Line 41">
            <a:extLst>
              <a:ext uri="{FF2B5EF4-FFF2-40B4-BE49-F238E27FC236}">
                <a16:creationId xmlns:a16="http://schemas.microsoft.com/office/drawing/2014/main" id="{22E1D779-0568-46A4-9A34-0AA82AC5215D}"/>
              </a:ext>
            </a:extLst>
          </p:cNvPr>
          <p:cNvSpPr>
            <a:spLocks noChangeShapeType="1"/>
          </p:cNvSpPr>
          <p:nvPr/>
        </p:nvSpPr>
        <p:spPr bwMode="auto">
          <a:xfrm>
            <a:off x="6723063" y="411003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b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571" name="Line 42">
            <a:extLst>
              <a:ext uri="{FF2B5EF4-FFF2-40B4-BE49-F238E27FC236}">
                <a16:creationId xmlns:a16="http://schemas.microsoft.com/office/drawing/2014/main" id="{81991C56-3E71-48C9-8FCC-891F6A4A3FDB}"/>
              </a:ext>
            </a:extLst>
          </p:cNvPr>
          <p:cNvSpPr>
            <a:spLocks noChangeShapeType="1"/>
          </p:cNvSpPr>
          <p:nvPr/>
        </p:nvSpPr>
        <p:spPr bwMode="auto">
          <a:xfrm>
            <a:off x="6723063" y="451643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b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572" name="Line 43">
            <a:extLst>
              <a:ext uri="{FF2B5EF4-FFF2-40B4-BE49-F238E27FC236}">
                <a16:creationId xmlns:a16="http://schemas.microsoft.com/office/drawing/2014/main" id="{CA4D7EE5-3FA0-4977-8E28-04CD387478FB}"/>
              </a:ext>
            </a:extLst>
          </p:cNvPr>
          <p:cNvSpPr>
            <a:spLocks noChangeShapeType="1"/>
          </p:cNvSpPr>
          <p:nvPr/>
        </p:nvSpPr>
        <p:spPr bwMode="auto">
          <a:xfrm>
            <a:off x="6723063" y="492283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b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573" name="Line 44">
            <a:extLst>
              <a:ext uri="{FF2B5EF4-FFF2-40B4-BE49-F238E27FC236}">
                <a16:creationId xmlns:a16="http://schemas.microsoft.com/office/drawing/2014/main" id="{188FAF26-FA73-4845-B9D1-DB56C86EAD49}"/>
              </a:ext>
            </a:extLst>
          </p:cNvPr>
          <p:cNvSpPr>
            <a:spLocks noChangeShapeType="1"/>
          </p:cNvSpPr>
          <p:nvPr/>
        </p:nvSpPr>
        <p:spPr bwMode="auto">
          <a:xfrm>
            <a:off x="6723063" y="532923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b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574" name="Line 45">
            <a:extLst>
              <a:ext uri="{FF2B5EF4-FFF2-40B4-BE49-F238E27FC236}">
                <a16:creationId xmlns:a16="http://schemas.microsoft.com/office/drawing/2014/main" id="{3D01BD50-63D5-493C-BD3B-11EC7A3433A7}"/>
              </a:ext>
            </a:extLst>
          </p:cNvPr>
          <p:cNvSpPr>
            <a:spLocks noChangeShapeType="1"/>
          </p:cNvSpPr>
          <p:nvPr/>
        </p:nvSpPr>
        <p:spPr bwMode="auto">
          <a:xfrm>
            <a:off x="6723063" y="573563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b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575" name="Line 46">
            <a:extLst>
              <a:ext uri="{FF2B5EF4-FFF2-40B4-BE49-F238E27FC236}">
                <a16:creationId xmlns:a16="http://schemas.microsoft.com/office/drawing/2014/main" id="{0BE26066-110D-421F-9190-8F837413317D}"/>
              </a:ext>
            </a:extLst>
          </p:cNvPr>
          <p:cNvSpPr>
            <a:spLocks noChangeShapeType="1"/>
          </p:cNvSpPr>
          <p:nvPr/>
        </p:nvSpPr>
        <p:spPr bwMode="auto">
          <a:xfrm>
            <a:off x="6723063" y="614203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b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576" name="Text Box 47">
            <a:extLst>
              <a:ext uri="{FF2B5EF4-FFF2-40B4-BE49-F238E27FC236}">
                <a16:creationId xmlns:a16="http://schemas.microsoft.com/office/drawing/2014/main" id="{130687B4-C094-4751-AD8E-0CCEB9B3E3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1138" y="2015600"/>
            <a:ext cx="11255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/>
              <a:t>num[2]</a:t>
            </a:r>
          </a:p>
        </p:txBody>
      </p:sp>
      <p:sp>
        <p:nvSpPr>
          <p:cNvPr id="23577" name="Text Box 48">
            <a:extLst>
              <a:ext uri="{FF2B5EF4-FFF2-40B4-BE49-F238E27FC236}">
                <a16:creationId xmlns:a16="http://schemas.microsoft.com/office/drawing/2014/main" id="{63A71DFF-70AE-4A21-8C02-7BF98B5B0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3838" y="2422000"/>
            <a:ext cx="11255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dirty="0"/>
              <a:t>num[3]</a:t>
            </a:r>
          </a:p>
        </p:txBody>
      </p:sp>
      <p:sp>
        <p:nvSpPr>
          <p:cNvPr id="23578" name="Text Box 49">
            <a:extLst>
              <a:ext uri="{FF2B5EF4-FFF2-40B4-BE49-F238E27FC236}">
                <a16:creationId xmlns:a16="http://schemas.microsoft.com/office/drawing/2014/main" id="{11EC47BB-5B48-4D96-8091-C1B96BE9AD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6538" y="2828400"/>
            <a:ext cx="11255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/>
              <a:t>num[4]</a:t>
            </a:r>
          </a:p>
        </p:txBody>
      </p:sp>
      <p:sp>
        <p:nvSpPr>
          <p:cNvPr id="23579" name="Text Box 50">
            <a:extLst>
              <a:ext uri="{FF2B5EF4-FFF2-40B4-BE49-F238E27FC236}">
                <a16:creationId xmlns:a16="http://schemas.microsoft.com/office/drawing/2014/main" id="{3EDFC4A1-3EA8-4660-9914-157752D00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3838" y="3234800"/>
            <a:ext cx="11255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/>
              <a:t>num[5]</a:t>
            </a:r>
          </a:p>
        </p:txBody>
      </p:sp>
      <p:sp>
        <p:nvSpPr>
          <p:cNvPr id="23580" name="Text Box 51">
            <a:extLst>
              <a:ext uri="{FF2B5EF4-FFF2-40B4-BE49-F238E27FC236}">
                <a16:creationId xmlns:a16="http://schemas.microsoft.com/office/drawing/2014/main" id="{935E5071-C4AA-4FE8-A6D2-B22678F1F2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6538" y="3641200"/>
            <a:ext cx="11255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/>
              <a:t>num[6]</a:t>
            </a:r>
          </a:p>
        </p:txBody>
      </p:sp>
      <p:sp>
        <p:nvSpPr>
          <p:cNvPr id="23581" name="Text Box 52">
            <a:extLst>
              <a:ext uri="{FF2B5EF4-FFF2-40B4-BE49-F238E27FC236}">
                <a16:creationId xmlns:a16="http://schemas.microsoft.com/office/drawing/2014/main" id="{D93CFFEE-8375-4534-9336-A73092F457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6538" y="4047600"/>
            <a:ext cx="11255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/>
              <a:t>num[7]</a:t>
            </a:r>
          </a:p>
        </p:txBody>
      </p:sp>
      <p:sp>
        <p:nvSpPr>
          <p:cNvPr id="23582" name="Text Box 53">
            <a:extLst>
              <a:ext uri="{FF2B5EF4-FFF2-40B4-BE49-F238E27FC236}">
                <a16:creationId xmlns:a16="http://schemas.microsoft.com/office/drawing/2014/main" id="{98796C95-6234-47D3-8586-D41A4430B1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9238" y="4454000"/>
            <a:ext cx="11255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/>
              <a:t>num[8]</a:t>
            </a:r>
          </a:p>
        </p:txBody>
      </p:sp>
      <p:sp>
        <p:nvSpPr>
          <p:cNvPr id="23583" name="Text Box 54">
            <a:extLst>
              <a:ext uri="{FF2B5EF4-FFF2-40B4-BE49-F238E27FC236}">
                <a16:creationId xmlns:a16="http://schemas.microsoft.com/office/drawing/2014/main" id="{046C19C9-2D69-4F99-BFA1-1735DC0DA2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9238" y="4860400"/>
            <a:ext cx="11255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/>
              <a:t>num[9]</a:t>
            </a:r>
          </a:p>
        </p:txBody>
      </p:sp>
      <p:sp>
        <p:nvSpPr>
          <p:cNvPr id="23584" name="Text Box 55">
            <a:extLst>
              <a:ext uri="{FF2B5EF4-FFF2-40B4-BE49-F238E27FC236}">
                <a16:creationId xmlns:a16="http://schemas.microsoft.com/office/drawing/2014/main" id="{D0E9BA8B-C322-4054-8F0B-2569B85742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4638" y="5266800"/>
            <a:ext cx="129698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/>
              <a:t>num[10]</a:t>
            </a:r>
          </a:p>
        </p:txBody>
      </p:sp>
      <p:sp>
        <p:nvSpPr>
          <p:cNvPr id="23585" name="Text Box 56">
            <a:extLst>
              <a:ext uri="{FF2B5EF4-FFF2-40B4-BE49-F238E27FC236}">
                <a16:creationId xmlns:a16="http://schemas.microsoft.com/office/drawing/2014/main" id="{AB3DD45F-079C-4050-9CAB-13E8E497DA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2413" y="5673200"/>
            <a:ext cx="1274762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/>
              <a:t>num[11]</a:t>
            </a:r>
          </a:p>
        </p:txBody>
      </p:sp>
      <p:sp>
        <p:nvSpPr>
          <p:cNvPr id="23586" name="Text Box 57">
            <a:extLst>
              <a:ext uri="{FF2B5EF4-FFF2-40B4-BE49-F238E27FC236}">
                <a16:creationId xmlns:a16="http://schemas.microsoft.com/office/drawing/2014/main" id="{0467CE85-93B6-4768-B83F-C1959F8514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8288" y="6079600"/>
            <a:ext cx="129698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/>
              <a:t>num[12]</a:t>
            </a:r>
          </a:p>
        </p:txBody>
      </p:sp>
      <p:sp>
        <p:nvSpPr>
          <p:cNvPr id="23587" name="Text Box 58">
            <a:extLst>
              <a:ext uri="{FF2B5EF4-FFF2-40B4-BE49-F238E27FC236}">
                <a16:creationId xmlns:a16="http://schemas.microsoft.com/office/drawing/2014/main" id="{F845CB75-8150-4D95-939B-EF6557181C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7525" y="1666875"/>
            <a:ext cx="5270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 dirty="0">
                <a:solidFill>
                  <a:schemeClr val="accent1">
                    <a:lumMod val="50000"/>
                  </a:schemeClr>
                </a:solidFill>
              </a:rPr>
              <a:t>31</a:t>
            </a:r>
          </a:p>
        </p:txBody>
      </p:sp>
      <p:sp>
        <p:nvSpPr>
          <p:cNvPr id="23588" name="Text Box 59">
            <a:extLst>
              <a:ext uri="{FF2B5EF4-FFF2-40B4-BE49-F238E27FC236}">
                <a16:creationId xmlns:a16="http://schemas.microsoft.com/office/drawing/2014/main" id="{C5BC0924-5629-417C-9856-BD1E4E8856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0225" y="2073275"/>
            <a:ext cx="5270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>
                <a:solidFill>
                  <a:schemeClr val="accent1">
                    <a:lumMod val="50000"/>
                  </a:schemeClr>
                </a:solidFill>
              </a:rPr>
              <a:t>28</a:t>
            </a:r>
          </a:p>
        </p:txBody>
      </p:sp>
      <p:sp>
        <p:nvSpPr>
          <p:cNvPr id="23589" name="Text Box 60">
            <a:extLst>
              <a:ext uri="{FF2B5EF4-FFF2-40B4-BE49-F238E27FC236}">
                <a16:creationId xmlns:a16="http://schemas.microsoft.com/office/drawing/2014/main" id="{7CD94BFF-C787-4D87-905B-BF1E4E2105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0225" y="2479675"/>
            <a:ext cx="5270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>
                <a:solidFill>
                  <a:schemeClr val="accent1">
                    <a:lumMod val="50000"/>
                  </a:schemeClr>
                </a:solidFill>
              </a:rPr>
              <a:t>31</a:t>
            </a:r>
          </a:p>
        </p:txBody>
      </p:sp>
      <p:sp>
        <p:nvSpPr>
          <p:cNvPr id="23590" name="Text Box 69">
            <a:extLst>
              <a:ext uri="{FF2B5EF4-FFF2-40B4-BE49-F238E27FC236}">
                <a16:creationId xmlns:a16="http://schemas.microsoft.com/office/drawing/2014/main" id="{9B2708E1-EBF4-4D1B-8BA5-C0ECAB4CB1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2925" y="2898775"/>
            <a:ext cx="5270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>
                <a:solidFill>
                  <a:schemeClr val="accent1">
                    <a:lumMod val="50000"/>
                  </a:schemeClr>
                </a:solidFill>
              </a:rPr>
              <a:t>30</a:t>
            </a:r>
          </a:p>
        </p:txBody>
      </p:sp>
      <p:sp>
        <p:nvSpPr>
          <p:cNvPr id="23591" name="Text Box 84">
            <a:extLst>
              <a:ext uri="{FF2B5EF4-FFF2-40B4-BE49-F238E27FC236}">
                <a16:creationId xmlns:a16="http://schemas.microsoft.com/office/drawing/2014/main" id="{4E0E1B03-C129-4BFD-8550-FAA7161C5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5625" y="3279775"/>
            <a:ext cx="5270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>
                <a:solidFill>
                  <a:schemeClr val="accent1">
                    <a:lumMod val="50000"/>
                  </a:schemeClr>
                </a:solidFill>
              </a:rPr>
              <a:t>31</a:t>
            </a:r>
          </a:p>
        </p:txBody>
      </p:sp>
      <p:sp>
        <p:nvSpPr>
          <p:cNvPr id="23592" name="Text Box 85">
            <a:extLst>
              <a:ext uri="{FF2B5EF4-FFF2-40B4-BE49-F238E27FC236}">
                <a16:creationId xmlns:a16="http://schemas.microsoft.com/office/drawing/2014/main" id="{8819DAF7-EB8B-49E1-8D7B-9966EAEFE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5625" y="3686175"/>
            <a:ext cx="5270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>
                <a:solidFill>
                  <a:schemeClr val="accent1">
                    <a:lumMod val="50000"/>
                  </a:schemeClr>
                </a:solidFill>
              </a:rPr>
              <a:t>30</a:t>
            </a:r>
          </a:p>
        </p:txBody>
      </p:sp>
      <p:sp>
        <p:nvSpPr>
          <p:cNvPr id="23593" name="Text Box 86">
            <a:extLst>
              <a:ext uri="{FF2B5EF4-FFF2-40B4-BE49-F238E27FC236}">
                <a16:creationId xmlns:a16="http://schemas.microsoft.com/office/drawing/2014/main" id="{66F67FB1-8CD0-43C0-B7C4-40A80E1C21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2925" y="4092575"/>
            <a:ext cx="5270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>
                <a:solidFill>
                  <a:schemeClr val="accent1">
                    <a:lumMod val="50000"/>
                  </a:schemeClr>
                </a:solidFill>
              </a:rPr>
              <a:t>31</a:t>
            </a:r>
          </a:p>
        </p:txBody>
      </p:sp>
      <p:sp>
        <p:nvSpPr>
          <p:cNvPr id="23594" name="Text Box 87">
            <a:extLst>
              <a:ext uri="{FF2B5EF4-FFF2-40B4-BE49-F238E27FC236}">
                <a16:creationId xmlns:a16="http://schemas.microsoft.com/office/drawing/2014/main" id="{785567E3-5390-420B-9223-9E9EDB34BD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2925" y="4498975"/>
            <a:ext cx="5270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>
                <a:solidFill>
                  <a:schemeClr val="accent1">
                    <a:lumMod val="50000"/>
                  </a:schemeClr>
                </a:solidFill>
              </a:rPr>
              <a:t>31</a:t>
            </a:r>
          </a:p>
        </p:txBody>
      </p:sp>
      <p:sp>
        <p:nvSpPr>
          <p:cNvPr id="23595" name="Text Box 88">
            <a:extLst>
              <a:ext uri="{FF2B5EF4-FFF2-40B4-BE49-F238E27FC236}">
                <a16:creationId xmlns:a16="http://schemas.microsoft.com/office/drawing/2014/main" id="{DD7C4C20-66C1-4467-AD7E-92A675CE8B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5625" y="4905375"/>
            <a:ext cx="5270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>
                <a:solidFill>
                  <a:schemeClr val="accent1">
                    <a:lumMod val="50000"/>
                  </a:schemeClr>
                </a:solidFill>
              </a:rPr>
              <a:t>30</a:t>
            </a:r>
          </a:p>
        </p:txBody>
      </p:sp>
      <p:sp>
        <p:nvSpPr>
          <p:cNvPr id="23596" name="Text Box 89">
            <a:extLst>
              <a:ext uri="{FF2B5EF4-FFF2-40B4-BE49-F238E27FC236}">
                <a16:creationId xmlns:a16="http://schemas.microsoft.com/office/drawing/2014/main" id="{528A7E4F-F4B0-444F-A5B4-D08EBACE38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5625" y="5311775"/>
            <a:ext cx="5270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>
                <a:solidFill>
                  <a:schemeClr val="accent1">
                    <a:lumMod val="50000"/>
                  </a:schemeClr>
                </a:solidFill>
              </a:rPr>
              <a:t>31</a:t>
            </a:r>
          </a:p>
        </p:txBody>
      </p:sp>
      <p:sp>
        <p:nvSpPr>
          <p:cNvPr id="23597" name="Text Box 90">
            <a:extLst>
              <a:ext uri="{FF2B5EF4-FFF2-40B4-BE49-F238E27FC236}">
                <a16:creationId xmlns:a16="http://schemas.microsoft.com/office/drawing/2014/main" id="{B47777B5-ED5C-4E20-84A0-1C67BFC434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2925" y="5705475"/>
            <a:ext cx="5270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>
                <a:solidFill>
                  <a:schemeClr val="accent1">
                    <a:lumMod val="50000"/>
                  </a:schemeClr>
                </a:solidFill>
              </a:rPr>
              <a:t>30</a:t>
            </a:r>
          </a:p>
        </p:txBody>
      </p:sp>
      <p:sp>
        <p:nvSpPr>
          <p:cNvPr id="23598" name="Text Box 91">
            <a:extLst>
              <a:ext uri="{FF2B5EF4-FFF2-40B4-BE49-F238E27FC236}">
                <a16:creationId xmlns:a16="http://schemas.microsoft.com/office/drawing/2014/main" id="{F97F88C8-C180-40A6-800D-6CF34D7CB0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0225" y="6111875"/>
            <a:ext cx="5270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>
                <a:solidFill>
                  <a:schemeClr val="accent1">
                    <a:lumMod val="50000"/>
                  </a:schemeClr>
                </a:solidFill>
              </a:rPr>
              <a:t>31</a:t>
            </a:r>
          </a:p>
        </p:txBody>
      </p:sp>
      <p:sp>
        <p:nvSpPr>
          <p:cNvPr id="46" name="Text Box 23">
            <a:extLst>
              <a:ext uri="{FF2B5EF4-FFF2-40B4-BE49-F238E27FC236}">
                <a16:creationId xmlns:a16="http://schemas.microsoft.com/office/drawing/2014/main" id="{BA03FE2E-DE26-4A47-BFD1-8668703767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0663" y="1237526"/>
            <a:ext cx="11255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dirty="0"/>
              <a:t>num[0]</a:t>
            </a:r>
          </a:p>
        </p:txBody>
      </p:sp>
      <p:sp>
        <p:nvSpPr>
          <p:cNvPr id="47" name="Line 9">
            <a:extLst>
              <a:ext uri="{FF2B5EF4-FFF2-40B4-BE49-F238E27FC236}">
                <a16:creationId xmlns:a16="http://schemas.microsoft.com/office/drawing/2014/main" id="{FCE399B9-4223-475F-8F6A-EA3EF3BB3A25}"/>
              </a:ext>
            </a:extLst>
          </p:cNvPr>
          <p:cNvSpPr>
            <a:spLocks noChangeShapeType="1"/>
          </p:cNvSpPr>
          <p:nvPr/>
        </p:nvSpPr>
        <p:spPr bwMode="auto">
          <a:xfrm>
            <a:off x="6719888" y="1732493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8" name="Text Box 58">
            <a:extLst>
              <a:ext uri="{FF2B5EF4-FFF2-40B4-BE49-F238E27FC236}">
                <a16:creationId xmlns:a16="http://schemas.microsoft.com/office/drawing/2014/main" id="{0605EADB-5C6C-44F7-BE25-E5CDABAEAB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4688" y="1290901"/>
            <a:ext cx="5270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 dirty="0">
                <a:solidFill>
                  <a:schemeClr val="accent1">
                    <a:lumMod val="50000"/>
                  </a:schemeClr>
                </a:solidFill>
              </a:rPr>
              <a:t>0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06A78BE7-9A72-447A-B7C6-8D391732AB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配列の宣言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D2C253FB-8DF0-4B5A-9878-4B32F789A8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41312" y="826259"/>
            <a:ext cx="8461375" cy="5334000"/>
          </a:xfrm>
        </p:spPr>
        <p:txBody>
          <a:bodyPr>
            <a:no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配列</a:t>
            </a:r>
            <a:r>
              <a:rPr lang="ja-JP" altLang="en-US" dirty="0"/>
              <a:t>には，</a:t>
            </a:r>
            <a:r>
              <a:rPr lang="ja-JP" altLang="en-US" b="1" dirty="0"/>
              <a:t>名前</a:t>
            </a:r>
            <a:r>
              <a:rPr lang="ja-JP" altLang="en-US" dirty="0"/>
              <a:t>と</a:t>
            </a:r>
            <a:r>
              <a:rPr lang="ja-JP" altLang="en-US" b="1" dirty="0"/>
              <a:t>型</a:t>
            </a:r>
            <a:r>
              <a:rPr lang="ja-JP" altLang="en-US" dirty="0"/>
              <a:t>（</a:t>
            </a:r>
            <a:r>
              <a:rPr lang="ja-JP" altLang="en-US" b="1" dirty="0"/>
              <a:t>データの種類</a:t>
            </a:r>
            <a:r>
              <a:rPr lang="ja-JP" altLang="en-US" dirty="0"/>
              <a:t>のこと）と</a:t>
            </a:r>
            <a:r>
              <a:rPr lang="ja-JP" altLang="en-US" b="1" dirty="0"/>
              <a:t>サイズ</a:t>
            </a:r>
            <a:r>
              <a:rPr lang="ja-JP" altLang="en-US" dirty="0"/>
              <a:t>がある</a:t>
            </a:r>
          </a:p>
          <a:p>
            <a:pPr lvl="1"/>
            <a:r>
              <a:rPr lang="ja-JP" altLang="en-US" dirty="0"/>
              <a:t>整数データ        </a:t>
            </a:r>
            <a:r>
              <a:rPr lang="en-US" altLang="ja-JP" b="1" dirty="0"/>
              <a:t>int</a:t>
            </a:r>
          </a:p>
          <a:p>
            <a:pPr lvl="1"/>
            <a:r>
              <a:rPr lang="ja-JP" altLang="en-US" dirty="0"/>
              <a:t>浮動小数データ     </a:t>
            </a:r>
            <a:r>
              <a:rPr lang="en-US" altLang="ja-JP" b="1" dirty="0"/>
              <a:t>float</a:t>
            </a:r>
            <a:r>
              <a:rPr lang="en-US" altLang="ja-JP" dirty="0"/>
              <a:t> </a:t>
            </a:r>
            <a:r>
              <a:rPr lang="ja-JP" altLang="en-US" dirty="0"/>
              <a:t>や </a:t>
            </a:r>
            <a:r>
              <a:rPr lang="en-US" altLang="ja-JP" b="1" dirty="0"/>
              <a:t>double</a:t>
            </a:r>
          </a:p>
          <a:p>
            <a:r>
              <a:rPr lang="ja-JP" altLang="en-US" b="1" dirty="0">
                <a:solidFill>
                  <a:srgbClr val="C00000"/>
                </a:solidFill>
              </a:rPr>
              <a:t>配列</a:t>
            </a:r>
            <a:r>
              <a:rPr lang="ja-JP" altLang="en-US" dirty="0"/>
              <a:t>を使うには，</a:t>
            </a:r>
            <a:r>
              <a:rPr lang="ja-JP" altLang="en-US" b="1" dirty="0"/>
              <a:t>配列の使用をコンピュータに伝える</a:t>
            </a:r>
            <a:r>
              <a:rPr lang="ja-JP" altLang="en-US" dirty="0"/>
              <a:t>こと（宣言）が必要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99D8C52-23EF-4A58-A822-1D31959E0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F649DCC-7632-4E1D-80AE-6AD582CA6380}" type="slidenum">
              <a:rPr lang="ja-JP" altLang="en-US" smtClean="0">
                <a:latin typeface="Arial" panose="020B0604020202020204" pitchFamily="34" charset="0"/>
              </a:rPr>
              <a:pPr/>
              <a:t>13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25606" name="Rectangle 9">
            <a:extLst>
              <a:ext uri="{FF2B5EF4-FFF2-40B4-BE49-F238E27FC236}">
                <a16:creationId xmlns:a16="http://schemas.microsoft.com/office/drawing/2014/main" id="{7A519D96-C65F-4F1B-A69C-D4842FD1D8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8051" y="4621556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25607" name="Text Box 11">
            <a:extLst>
              <a:ext uri="{FF2B5EF4-FFF2-40B4-BE49-F238E27FC236}">
                <a16:creationId xmlns:a16="http://schemas.microsoft.com/office/drawing/2014/main" id="{A3428189-A1EB-4AC3-A7A1-A4016CBC5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221" y="4856163"/>
            <a:ext cx="876300" cy="56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"/>
              </a:spcBef>
              <a:buFontTx/>
              <a:buNone/>
            </a:pPr>
            <a:r>
              <a:rPr kumimoji="0" lang="ja-JP" altLang="en-US" sz="2400" dirty="0">
                <a:solidFill>
                  <a:srgbClr val="005414"/>
                </a:solidFill>
              </a:rPr>
              <a:t>整数</a:t>
            </a:r>
          </a:p>
        </p:txBody>
      </p:sp>
      <p:sp>
        <p:nvSpPr>
          <p:cNvPr id="25608" name="Text Box 13">
            <a:extLst>
              <a:ext uri="{FF2B5EF4-FFF2-40B4-BE49-F238E27FC236}">
                <a16:creationId xmlns:a16="http://schemas.microsoft.com/office/drawing/2014/main" id="{A86F8985-1D3D-418B-A193-09DD794729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1750" y="4876800"/>
            <a:ext cx="87630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5000"/>
              </a:spcBef>
              <a:buFontTx/>
              <a:buNone/>
            </a:pPr>
            <a:r>
              <a:rPr kumimoji="0" lang="ja-JP" altLang="en-US" sz="2400" dirty="0">
                <a:solidFill>
                  <a:srgbClr val="005414"/>
                </a:solidFill>
              </a:rPr>
              <a:t>名前は</a:t>
            </a:r>
          </a:p>
          <a:p>
            <a:pPr algn="ctr" eaLnBrk="1" hangingPunct="1">
              <a:lnSpc>
                <a:spcPct val="75000"/>
              </a:lnSpc>
              <a:spcBef>
                <a:spcPct val="5000"/>
              </a:spcBef>
              <a:buFontTx/>
              <a:buNone/>
            </a:pPr>
            <a:r>
              <a:rPr kumimoji="0" lang="en-US" altLang="ja-JP" sz="2400" dirty="0">
                <a:solidFill>
                  <a:srgbClr val="005414"/>
                </a:solidFill>
              </a:rPr>
              <a:t>num</a:t>
            </a:r>
          </a:p>
        </p:txBody>
      </p:sp>
      <p:sp>
        <p:nvSpPr>
          <p:cNvPr id="25611" name="AutoShape 18">
            <a:extLst>
              <a:ext uri="{FF2B5EF4-FFF2-40B4-BE49-F238E27FC236}">
                <a16:creationId xmlns:a16="http://schemas.microsoft.com/office/drawing/2014/main" id="{9AECD39A-1ACC-4C45-9190-5C5B597D408F}"/>
              </a:ext>
            </a:extLst>
          </p:cNvPr>
          <p:cNvSpPr>
            <a:spLocks/>
          </p:cNvSpPr>
          <p:nvPr/>
        </p:nvSpPr>
        <p:spPr bwMode="auto">
          <a:xfrm rot="5400000" flipV="1">
            <a:off x="1662753" y="4245545"/>
            <a:ext cx="209067" cy="821530"/>
          </a:xfrm>
          <a:prstGeom prst="rightBrace">
            <a:avLst>
              <a:gd name="adj1" fmla="val 40267"/>
              <a:gd name="adj2" fmla="val 49949"/>
            </a:avLst>
          </a:prstGeom>
          <a:noFill/>
          <a:ln w="9525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kumimoji="0" lang="ja-JP" altLang="ja-JP" sz="1800">
              <a:solidFill>
                <a:srgbClr val="005414"/>
              </a:solidFill>
            </a:endParaRPr>
          </a:p>
        </p:txBody>
      </p:sp>
      <p:sp>
        <p:nvSpPr>
          <p:cNvPr id="25612" name="AutoShape 19">
            <a:extLst>
              <a:ext uri="{FF2B5EF4-FFF2-40B4-BE49-F238E27FC236}">
                <a16:creationId xmlns:a16="http://schemas.microsoft.com/office/drawing/2014/main" id="{1BB2A6A0-DAA8-49EB-B049-1459FBA66860}"/>
              </a:ext>
            </a:extLst>
          </p:cNvPr>
          <p:cNvSpPr>
            <a:spLocks/>
          </p:cNvSpPr>
          <p:nvPr/>
        </p:nvSpPr>
        <p:spPr bwMode="auto">
          <a:xfrm rot="5400000" flipV="1">
            <a:off x="911074" y="4370167"/>
            <a:ext cx="209068" cy="572285"/>
          </a:xfrm>
          <a:prstGeom prst="rightBrace">
            <a:avLst>
              <a:gd name="adj1" fmla="val 40267"/>
              <a:gd name="adj2" fmla="val 49949"/>
            </a:avLst>
          </a:prstGeom>
          <a:noFill/>
          <a:ln w="9525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kumimoji="0" lang="ja-JP" altLang="ja-JP" sz="1800">
              <a:solidFill>
                <a:srgbClr val="005414"/>
              </a:solidFill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87355F95-82C6-4D39-A0D8-F3EEA30105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832" y="4021130"/>
            <a:ext cx="8173299" cy="322270"/>
          </a:xfrm>
          <a:prstGeom prst="rect">
            <a:avLst/>
          </a:prstGeom>
        </p:spPr>
      </p:pic>
      <p:sp>
        <p:nvSpPr>
          <p:cNvPr id="15" name="Rectangle 3">
            <a:extLst>
              <a:ext uri="{FF2B5EF4-FFF2-40B4-BE49-F238E27FC236}">
                <a16:creationId xmlns:a16="http://schemas.microsoft.com/office/drawing/2014/main" id="{AF8DBA96-48D6-4650-8832-A90019F97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7252" y="4856163"/>
            <a:ext cx="5596527" cy="162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228600" indent="-228600" algn="l" rtl="0" eaLnBrk="0" fontAlgn="base" hangingPunct="0"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rtl="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rtl="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rtl="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rtl="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buFont typeface="Arial" panose="020B0604020202020204" pitchFamily="34" charset="0"/>
              <a:buNone/>
            </a:pPr>
            <a:r>
              <a:rPr lang="ja-JP" altLang="en-US" dirty="0"/>
              <a:t>配列の中身を読み書きするときには，配列の名前と添字を書く</a:t>
            </a:r>
          </a:p>
          <a:p>
            <a:pPr marL="0" indent="0" defTabSz="914400">
              <a:buFont typeface="Arial" panose="020B0604020202020204" pitchFamily="34" charset="0"/>
              <a:buNone/>
            </a:pPr>
            <a:r>
              <a:rPr lang="ja-JP" altLang="en-US" dirty="0"/>
              <a:t>    例）  </a:t>
            </a:r>
            <a:r>
              <a:rPr lang="en-US" altLang="ja-JP" dirty="0"/>
              <a:t>num[m]</a:t>
            </a:r>
          </a:p>
          <a:p>
            <a:pPr marL="0" indent="0" defTabSz="914400">
              <a:buFont typeface="Arial" panose="020B0604020202020204" pitchFamily="34" charset="0"/>
              <a:buNone/>
            </a:pPr>
            <a:r>
              <a:rPr lang="en-US" altLang="ja-JP" dirty="0"/>
              <a:t>        </a:t>
            </a:r>
          </a:p>
          <a:p>
            <a:pPr defTabSz="914400"/>
            <a:endParaRPr lang="en-US" altLang="ja-JP" dirty="0"/>
          </a:p>
        </p:txBody>
      </p:sp>
      <p:sp>
        <p:nvSpPr>
          <p:cNvPr id="16" name="Rectangle 45">
            <a:extLst>
              <a:ext uri="{FF2B5EF4-FFF2-40B4-BE49-F238E27FC236}">
                <a16:creationId xmlns:a16="http://schemas.microsoft.com/office/drawing/2014/main" id="{F2AE7FF2-11C2-475C-94B9-A3FF8ABDAE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4618" y="5899692"/>
            <a:ext cx="331234" cy="406347"/>
          </a:xfrm>
          <a:prstGeom prst="rect">
            <a:avLst/>
          </a:prstGeom>
          <a:noFill/>
          <a:ln w="9525">
            <a:solidFill>
              <a:srgbClr val="00541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17" name="Text Box 46">
            <a:extLst>
              <a:ext uri="{FF2B5EF4-FFF2-40B4-BE49-F238E27FC236}">
                <a16:creationId xmlns:a16="http://schemas.microsoft.com/office/drawing/2014/main" id="{F0A8FE32-AA44-4516-94F3-DDC397241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6609" y="6388929"/>
            <a:ext cx="1338262" cy="112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rgbClr val="005414"/>
                </a:solidFill>
              </a:rPr>
              <a:t>添字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70493A01-D274-4178-AD98-2A6B6CA22E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配列の読み書き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BE6E1624-2851-433C-AA13-76D27D0930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2263" y="846138"/>
            <a:ext cx="8772118" cy="5334000"/>
          </a:xfrm>
        </p:spPr>
        <p:txBody>
          <a:bodyPr>
            <a:noAutofit/>
          </a:bodyPr>
          <a:lstStyle/>
          <a:p>
            <a:r>
              <a:rPr lang="ja-JP" altLang="en-US" dirty="0"/>
              <a:t>値の初期化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r>
              <a:rPr lang="ja-JP" altLang="en-US" dirty="0"/>
              <a:t>名前と添字で読み書き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  </a:t>
            </a:r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5D9B81C3-7AFA-4CE6-A169-2496E5EED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BC13ABB-6452-4FFA-A1CB-562DEA5055DE}" type="slidenum">
              <a:rPr lang="ja-JP" altLang="en-US" smtClean="0">
                <a:latin typeface="Arial" panose="020B0604020202020204" pitchFamily="34" charset="0"/>
              </a:rPr>
              <a:pPr/>
              <a:t>14</a:t>
            </a:fld>
            <a:endParaRPr lang="ja-JP" altLang="en-US">
              <a:latin typeface="Arial" panose="020B0604020202020204" pitchFamily="34" charset="0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65A972CA-49D3-416F-B106-5748CA4F40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114" y="1634849"/>
            <a:ext cx="8552886" cy="314129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1B68EBA0-E5E1-448F-9B60-5C38C2EA26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1114" y="3773982"/>
            <a:ext cx="8180983" cy="314129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26">
            <a:extLst>
              <a:ext uri="{FF2B5EF4-FFF2-40B4-BE49-F238E27FC236}">
                <a16:creationId xmlns:a16="http://schemas.microsoft.com/office/drawing/2014/main" id="{5BDC317A-9482-4E0D-AF32-41235EA277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例題２．ベクトルの内積</a:t>
            </a:r>
          </a:p>
        </p:txBody>
      </p:sp>
      <p:sp>
        <p:nvSpPr>
          <p:cNvPr id="35843" name="Rectangle 1027">
            <a:extLst>
              <a:ext uri="{FF2B5EF4-FFF2-40B4-BE49-F238E27FC236}">
                <a16:creationId xmlns:a16="http://schemas.microsoft.com/office/drawing/2014/main" id="{FBE0A644-1E1C-4DB1-B676-7A278B0993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/>
              <a:t>ベクトル（</a:t>
            </a:r>
            <a:r>
              <a:rPr lang="en-US" altLang="ja-JP" b="1" dirty="0"/>
              <a:t>1.9, 2.8, 3.7</a:t>
            </a:r>
            <a:r>
              <a:rPr lang="ja-JP" altLang="en-US" b="1" dirty="0"/>
              <a:t>）</a:t>
            </a:r>
            <a:r>
              <a:rPr lang="ja-JP" altLang="en-US" dirty="0"/>
              <a:t>と，</a:t>
            </a:r>
            <a:r>
              <a:rPr lang="ja-JP" altLang="en-US" b="1" dirty="0"/>
              <a:t>ベクトル（</a:t>
            </a:r>
            <a:r>
              <a:rPr lang="en-US" altLang="ja-JP" b="1" dirty="0"/>
              <a:t>4.6, 5.5, 6.4</a:t>
            </a:r>
            <a:r>
              <a:rPr lang="ja-JP" altLang="en-US" b="1" dirty="0"/>
              <a:t>）</a:t>
            </a:r>
            <a:r>
              <a:rPr lang="ja-JP" altLang="en-US" dirty="0"/>
              <a:t>の</a:t>
            </a:r>
            <a:r>
              <a:rPr lang="ja-JP" altLang="en-US" b="1" dirty="0"/>
              <a:t>内積</a:t>
            </a:r>
            <a:r>
              <a:rPr lang="ja-JP" altLang="en-US" dirty="0"/>
              <a:t>を表示するプログラムを作る</a:t>
            </a:r>
          </a:p>
          <a:p>
            <a:pPr marL="457200" lvl="1" indent="0">
              <a:buNone/>
            </a:pPr>
            <a:r>
              <a:rPr lang="ja-JP" altLang="en-US" dirty="0"/>
              <a:t>２つのベクトルの内積の計算のために，サイズ３の配列を２つ使う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B5A9A70-1ED2-462B-92F6-F0AE115F6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1930C3D-DCF3-46BA-A42A-30E29843B162}" type="slidenum">
              <a:rPr lang="ja-JP" altLang="en-US" smtClean="0">
                <a:latin typeface="Arial" panose="020B0604020202020204" pitchFamily="34" charset="0"/>
              </a:rPr>
              <a:pPr/>
              <a:t>15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ABDDD771-4A76-477B-80A1-9933513A42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ベクトルの内積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7A677FDB-E204-476A-BA11-B37019BDBF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ベクトルの成分から内積を求める</a:t>
            </a:r>
          </a:p>
          <a:p>
            <a:endParaRPr lang="ja-JP" altLang="en-US" dirty="0"/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05CB698-8901-404A-997B-F06F4E7F7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3E7A85F-E5FA-4285-B730-B86DB04D56DD}" type="slidenum">
              <a:rPr lang="ja-JP" altLang="en-US" smtClean="0">
                <a:latin typeface="Arial" panose="020B0604020202020204" pitchFamily="34" charset="0"/>
              </a:rPr>
              <a:pPr/>
              <a:t>16</a:t>
            </a:fld>
            <a:endParaRPr lang="ja-JP" altLang="en-US">
              <a:latin typeface="Arial" panose="020B0604020202020204" pitchFamily="34" charset="0"/>
            </a:endParaRPr>
          </a:p>
        </p:txBody>
      </p:sp>
      <p:graphicFrame>
        <p:nvGraphicFramePr>
          <p:cNvPr id="37893" name="Object 4">
            <a:extLst>
              <a:ext uri="{FF2B5EF4-FFF2-40B4-BE49-F238E27FC236}">
                <a16:creationId xmlns:a16="http://schemas.microsoft.com/office/drawing/2014/main" id="{5A2EC0CA-4883-4323-A30B-78392E1159F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3982195"/>
              </p:ext>
            </p:extLst>
          </p:nvPr>
        </p:nvGraphicFramePr>
        <p:xfrm>
          <a:off x="1020763" y="1798638"/>
          <a:ext cx="2592387" cy="67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3" imgW="1028254" imgH="342751" progId="Equation.3">
                  <p:embed/>
                </p:oleObj>
              </mc:Choice>
              <mc:Fallback>
                <p:oleObj name="数式" r:id="rId3" imgW="1028254" imgH="342751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0763" y="1798638"/>
                        <a:ext cx="2592387" cy="677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4" name="Object 5">
            <a:extLst>
              <a:ext uri="{FF2B5EF4-FFF2-40B4-BE49-F238E27FC236}">
                <a16:creationId xmlns:a16="http://schemas.microsoft.com/office/drawing/2014/main" id="{8ECF0CC8-6880-4BC0-810A-5DBE18878B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9675556"/>
              </p:ext>
            </p:extLst>
          </p:nvPr>
        </p:nvGraphicFramePr>
        <p:xfrm>
          <a:off x="1778000" y="2979738"/>
          <a:ext cx="4608513" cy="67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5" imgW="1828800" imgH="342900" progId="Equation.3">
                  <p:embed/>
                </p:oleObj>
              </mc:Choice>
              <mc:Fallback>
                <p:oleObj name="数式" r:id="rId5" imgW="1828800" imgH="3429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8000" y="2979738"/>
                        <a:ext cx="4608513" cy="677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5" name="Object 6">
            <a:extLst>
              <a:ext uri="{FF2B5EF4-FFF2-40B4-BE49-F238E27FC236}">
                <a16:creationId xmlns:a16="http://schemas.microsoft.com/office/drawing/2014/main" id="{5F10F7F8-F59D-47E7-9045-AB10A8A8D4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168820"/>
              </p:ext>
            </p:extLst>
          </p:nvPr>
        </p:nvGraphicFramePr>
        <p:xfrm>
          <a:off x="3865563" y="1785938"/>
          <a:ext cx="2463800" cy="67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7" imgW="977476" imgH="342751" progId="Equation.3">
                  <p:embed/>
                </p:oleObj>
              </mc:Choice>
              <mc:Fallback>
                <p:oleObj name="数式" r:id="rId7" imgW="977476" imgH="342751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5563" y="1785938"/>
                        <a:ext cx="2463800" cy="677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6" name="Text Box 7">
            <a:extLst>
              <a:ext uri="{FF2B5EF4-FFF2-40B4-BE49-F238E27FC236}">
                <a16:creationId xmlns:a16="http://schemas.microsoft.com/office/drawing/2014/main" id="{60C4A3CE-B271-4CB4-BAD3-4B86E6B14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5725" y="1911350"/>
            <a:ext cx="12620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 marL="342900" indent="-342900"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lang="ja-JP" altLang="en-US">
                <a:solidFill>
                  <a:srgbClr val="000000"/>
                </a:solidFill>
              </a:rPr>
              <a:t>のとき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00DBC5A1-BF59-4E88-AAE0-943F12F3F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35523" name="Rectangle 3">
            <a:extLst>
              <a:ext uri="{FF2B5EF4-FFF2-40B4-BE49-F238E27FC236}">
                <a16:creationId xmlns:a16="http://schemas.microsoft.com/office/drawing/2014/main" id="{BCCB2DBB-90BA-4BED-9F51-C24C3F96BE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public class Main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public static void main(String[] </a:t>
            </a:r>
            <a:r>
              <a:rPr lang="en-US" altLang="ja-JP" sz="2000" dirty="0" err="1"/>
              <a:t>args</a:t>
            </a:r>
            <a:r>
              <a:rPr lang="en-US" altLang="ja-JP" sz="2000" dirty="0"/>
              <a:t>)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    double p;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    int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b="1" dirty="0"/>
              <a:t>        double u[] = {1.9, 2.8, 3.7};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b="1" dirty="0"/>
              <a:t>        double v[] = {4.6, 5.5, 6.4};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    p = 0;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    for(</a:t>
            </a:r>
            <a:r>
              <a:rPr lang="en-US" altLang="ja-JP" sz="2000" dirty="0" err="1"/>
              <a:t>i</a:t>
            </a:r>
            <a:r>
              <a:rPr lang="en-US" altLang="ja-JP" sz="2000" dirty="0"/>
              <a:t> = 0;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 &lt;= 2;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++)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        p = p + (</a:t>
            </a:r>
            <a:r>
              <a:rPr lang="en-US" altLang="ja-JP" sz="2000" b="1" dirty="0"/>
              <a:t>u[</a:t>
            </a:r>
            <a:r>
              <a:rPr lang="en-US" altLang="ja-JP" sz="2000" b="1" dirty="0" err="1"/>
              <a:t>i</a:t>
            </a:r>
            <a:r>
              <a:rPr lang="en-US" altLang="ja-JP" sz="2000" b="1" dirty="0"/>
              <a:t>] </a:t>
            </a:r>
            <a:r>
              <a:rPr lang="en-US" altLang="ja-JP" sz="2000" dirty="0"/>
              <a:t>* </a:t>
            </a:r>
            <a:r>
              <a:rPr lang="en-US" altLang="ja-JP" sz="2000" b="1" dirty="0"/>
              <a:t>v[</a:t>
            </a:r>
            <a:r>
              <a:rPr lang="en-US" altLang="ja-JP" sz="2000" b="1" dirty="0" err="1"/>
              <a:t>i</a:t>
            </a:r>
            <a:r>
              <a:rPr lang="en-US" altLang="ja-JP" sz="2000" b="1" dirty="0"/>
              <a:t>]</a:t>
            </a:r>
            <a:r>
              <a:rPr lang="en-US" altLang="ja-JP" sz="2000" dirty="0"/>
              <a:t>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    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    </a:t>
            </a:r>
            <a:r>
              <a:rPr lang="en-US" altLang="ja-JP" sz="2000" dirty="0" err="1"/>
              <a:t>System.out.printf</a:t>
            </a:r>
            <a:r>
              <a:rPr lang="en-US" altLang="ja-JP" sz="2000" dirty="0"/>
              <a:t>("p(product) = %f\n", p);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}</a:t>
            </a:r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endParaRPr lang="en-US" altLang="ja-JP" sz="2000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FE56E27-57D4-4A71-96BA-23B667852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1A0875A-4988-49D2-BFD9-762E4A32DD96}" type="slidenum">
              <a:rPr lang="ja-JP" altLang="en-US" smtClean="0">
                <a:latin typeface="Arial" panose="020B0604020202020204" pitchFamily="34" charset="0"/>
              </a:rPr>
              <a:pPr/>
              <a:t>17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39942" name="Rectangle 5">
            <a:extLst>
              <a:ext uri="{FF2B5EF4-FFF2-40B4-BE49-F238E27FC236}">
                <a16:creationId xmlns:a16="http://schemas.microsoft.com/office/drawing/2014/main" id="{7BB1BAA4-169A-42DF-9B25-F8A981EF30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0119" y="4348956"/>
            <a:ext cx="986631" cy="350044"/>
          </a:xfrm>
          <a:prstGeom prst="rect">
            <a:avLst/>
          </a:prstGeom>
          <a:noFill/>
          <a:ln w="12700">
            <a:solidFill>
              <a:srgbClr val="00541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39943" name="Text Box 6">
            <a:extLst>
              <a:ext uri="{FF2B5EF4-FFF2-40B4-BE49-F238E27FC236}">
                <a16:creationId xmlns:a16="http://schemas.microsoft.com/office/drawing/2014/main" id="{2CCA9026-FE59-4F4A-8564-2D8BD1ECF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6963" y="4156075"/>
            <a:ext cx="1722437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配列からの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読み出し</a:t>
            </a:r>
          </a:p>
        </p:txBody>
      </p:sp>
      <p:sp>
        <p:nvSpPr>
          <p:cNvPr id="39945" name="Rectangle 8">
            <a:extLst>
              <a:ext uri="{FF2B5EF4-FFF2-40B4-BE49-F238E27FC236}">
                <a16:creationId xmlns:a16="http://schemas.microsoft.com/office/drawing/2014/main" id="{BF1A96A5-AB05-4DF2-B675-D3F99C01F5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700" y="2771776"/>
            <a:ext cx="4286250" cy="768350"/>
          </a:xfrm>
          <a:prstGeom prst="rect">
            <a:avLst/>
          </a:prstGeom>
          <a:noFill/>
          <a:ln w="12700">
            <a:solidFill>
              <a:srgbClr val="00541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39946" name="Text Box 9">
            <a:extLst>
              <a:ext uri="{FF2B5EF4-FFF2-40B4-BE49-F238E27FC236}">
                <a16:creationId xmlns:a16="http://schemas.microsoft.com/office/drawing/2014/main" id="{3780AFBD-F0A9-4C24-A889-109E9F8E9A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3387" y="2771776"/>
            <a:ext cx="1414463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配列への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書き込み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D321044D-453E-46EE-A8D6-A73A517E4D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ベクトルの内積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C7FDF95E-F136-4BA6-B7B4-D08C4D811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5E44735-3321-42FE-9951-FE2183D3D32E}" type="slidenum">
              <a:rPr lang="ja-JP" altLang="en-US" smtClean="0">
                <a:latin typeface="Arial" panose="020B0604020202020204" pitchFamily="34" charset="0"/>
              </a:rPr>
              <a:pPr/>
              <a:t>18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41989" name="Text Box 3">
            <a:extLst>
              <a:ext uri="{FF2B5EF4-FFF2-40B4-BE49-F238E27FC236}">
                <a16:creationId xmlns:a16="http://schemas.microsoft.com/office/drawing/2014/main" id="{3A4CDF78-26E9-466E-872A-66A03E34C0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0900" y="1557338"/>
            <a:ext cx="157003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dirty="0"/>
              <a:t>実行結果の例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6A56978F-83F3-4FE4-995A-394C6E12DA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6520" y="2306628"/>
            <a:ext cx="6010334" cy="1001722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05B3E04F-C85D-417D-9DBE-6692553493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プログラムとデータ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F6B7A46F-3B1D-404D-B0BC-573B907E2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CD3B6AA-DC3C-4A09-9BC1-3A42CB0EC8CE}" type="slidenum">
              <a:rPr lang="ja-JP" altLang="en-US" smtClean="0">
                <a:latin typeface="Arial" panose="020B0604020202020204" pitchFamily="34" charset="0"/>
              </a:rPr>
              <a:pPr/>
              <a:t>19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46085" name="Text Box 3">
            <a:extLst>
              <a:ext uri="{FF2B5EF4-FFF2-40B4-BE49-F238E27FC236}">
                <a16:creationId xmlns:a16="http://schemas.microsoft.com/office/drawing/2014/main" id="{E007A669-A3FC-4F09-A776-BC242752DB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0063" y="889000"/>
            <a:ext cx="14160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3200"/>
              <a:t>メモリ</a:t>
            </a:r>
          </a:p>
        </p:txBody>
      </p:sp>
      <p:sp>
        <p:nvSpPr>
          <p:cNvPr id="46086" name="Rectangle 4">
            <a:extLst>
              <a:ext uri="{FF2B5EF4-FFF2-40B4-BE49-F238E27FC236}">
                <a16:creationId xmlns:a16="http://schemas.microsoft.com/office/drawing/2014/main" id="{30A01D73-5B27-43E6-A76F-8C89F461D0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7438" y="1631950"/>
            <a:ext cx="833437" cy="11842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46087" name="Line 5">
            <a:extLst>
              <a:ext uri="{FF2B5EF4-FFF2-40B4-BE49-F238E27FC236}">
                <a16:creationId xmlns:a16="http://schemas.microsoft.com/office/drawing/2014/main" id="{9940D243-9C48-417B-910F-95C04583062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59338" y="2395538"/>
            <a:ext cx="1492250" cy="14287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6088" name="Line 6">
            <a:extLst>
              <a:ext uri="{FF2B5EF4-FFF2-40B4-BE49-F238E27FC236}">
                <a16:creationId xmlns:a16="http://schemas.microsoft.com/office/drawing/2014/main" id="{4EFA6B1C-447F-4D57-9EDC-6AF8EAC11FA0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7913" y="200818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6089" name="Text Box 7">
            <a:extLst>
              <a:ext uri="{FF2B5EF4-FFF2-40B4-BE49-F238E27FC236}">
                <a16:creationId xmlns:a16="http://schemas.microsoft.com/office/drawing/2014/main" id="{D52C2E5A-F433-4F6A-B25E-43F186B27B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5113" y="1604963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/>
              <a:t>u[0]</a:t>
            </a:r>
          </a:p>
        </p:txBody>
      </p:sp>
      <p:sp>
        <p:nvSpPr>
          <p:cNvPr id="46090" name="Text Box 8">
            <a:extLst>
              <a:ext uri="{FF2B5EF4-FFF2-40B4-BE49-F238E27FC236}">
                <a16:creationId xmlns:a16="http://schemas.microsoft.com/office/drawing/2014/main" id="{CDE2FD11-9AAF-45C7-A87B-CDAC173ED1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6138" y="4819650"/>
            <a:ext cx="3289300" cy="588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200" dirty="0"/>
              <a:t>p = p + (</a:t>
            </a:r>
            <a:r>
              <a:rPr lang="en-US" altLang="ja-JP" sz="3200" b="1" dirty="0"/>
              <a:t>u[</a:t>
            </a:r>
            <a:r>
              <a:rPr lang="en-US" altLang="ja-JP" sz="3200" b="1" dirty="0" err="1"/>
              <a:t>i</a:t>
            </a:r>
            <a:r>
              <a:rPr lang="en-US" altLang="ja-JP" sz="3200" b="1" dirty="0"/>
              <a:t>] </a:t>
            </a:r>
            <a:r>
              <a:rPr lang="en-US" altLang="ja-JP" sz="3200" dirty="0"/>
              <a:t>* </a:t>
            </a:r>
            <a:r>
              <a:rPr lang="en-US" altLang="ja-JP" sz="3200" b="1" dirty="0"/>
              <a:t>v[</a:t>
            </a:r>
            <a:r>
              <a:rPr lang="en-US" altLang="ja-JP" sz="3200" b="1" dirty="0" err="1"/>
              <a:t>i</a:t>
            </a:r>
            <a:r>
              <a:rPr lang="en-US" altLang="ja-JP" sz="3200" b="1" dirty="0"/>
              <a:t>]</a:t>
            </a:r>
            <a:r>
              <a:rPr lang="en-US" altLang="ja-JP" sz="3200" dirty="0"/>
              <a:t>);</a:t>
            </a:r>
            <a:endParaRPr kumimoji="0" lang="en-US" altLang="ja-JP" sz="3200" dirty="0"/>
          </a:p>
        </p:txBody>
      </p:sp>
      <p:sp>
        <p:nvSpPr>
          <p:cNvPr id="46091" name="Text Box 9">
            <a:extLst>
              <a:ext uri="{FF2B5EF4-FFF2-40B4-BE49-F238E27FC236}">
                <a16:creationId xmlns:a16="http://schemas.microsoft.com/office/drawing/2014/main" id="{84B0EA32-541D-4204-A14A-7CEC3FAFE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3150" y="5457825"/>
            <a:ext cx="1338263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配列からの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読み出し</a:t>
            </a:r>
          </a:p>
        </p:txBody>
      </p:sp>
      <p:cxnSp>
        <p:nvCxnSpPr>
          <p:cNvPr id="46092" name="AutoShape 10">
            <a:extLst>
              <a:ext uri="{FF2B5EF4-FFF2-40B4-BE49-F238E27FC236}">
                <a16:creationId xmlns:a16="http://schemas.microsoft.com/office/drawing/2014/main" id="{EA1BC786-0326-48D9-B0B4-C35461C75C06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597150" y="1963738"/>
            <a:ext cx="2892425" cy="2632075"/>
          </a:xfrm>
          <a:prstGeom prst="bentConnector3">
            <a:avLst>
              <a:gd name="adj1" fmla="val 218"/>
            </a:avLst>
          </a:prstGeom>
          <a:noFill/>
          <a:ln w="19050">
            <a:solidFill>
              <a:srgbClr val="00801E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093" name="Line 12">
            <a:extLst>
              <a:ext uri="{FF2B5EF4-FFF2-40B4-BE49-F238E27FC236}">
                <a16:creationId xmlns:a16="http://schemas.microsoft.com/office/drawing/2014/main" id="{716F65CA-584A-4171-AF59-31F74DDA0050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0613" y="241458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6094" name="Line 13">
            <a:extLst>
              <a:ext uri="{FF2B5EF4-FFF2-40B4-BE49-F238E27FC236}">
                <a16:creationId xmlns:a16="http://schemas.microsoft.com/office/drawing/2014/main" id="{79381AA0-9BF5-401A-A10A-CD96A8CEF641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0613" y="282098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6095" name="Text Box 22">
            <a:extLst>
              <a:ext uri="{FF2B5EF4-FFF2-40B4-BE49-F238E27FC236}">
                <a16:creationId xmlns:a16="http://schemas.microsoft.com/office/drawing/2014/main" id="{3AE7F7DA-D4C6-4D26-A7CD-7461EFCE93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5113" y="198755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/>
              <a:t>u[1]</a:t>
            </a:r>
          </a:p>
        </p:txBody>
      </p:sp>
      <p:sp>
        <p:nvSpPr>
          <p:cNvPr id="46096" name="Text Box 23">
            <a:extLst>
              <a:ext uri="{FF2B5EF4-FFF2-40B4-BE49-F238E27FC236}">
                <a16:creationId xmlns:a16="http://schemas.microsoft.com/office/drawing/2014/main" id="{964D5A83-C6BC-4EFF-BCD5-5F1CEEC831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13" y="2408238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/>
              <a:t>u[2]</a:t>
            </a:r>
          </a:p>
        </p:txBody>
      </p:sp>
      <p:sp>
        <p:nvSpPr>
          <p:cNvPr id="46097" name="Text Box 33">
            <a:extLst>
              <a:ext uri="{FF2B5EF4-FFF2-40B4-BE49-F238E27FC236}">
                <a16:creationId xmlns:a16="http://schemas.microsoft.com/office/drawing/2014/main" id="{B70A6242-11B0-49A6-844A-3C8B767CB6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788" y="1597025"/>
            <a:ext cx="6127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solidFill>
                  <a:srgbClr val="005414"/>
                </a:solidFill>
              </a:rPr>
              <a:t>1.9</a:t>
            </a:r>
          </a:p>
        </p:txBody>
      </p:sp>
      <p:sp>
        <p:nvSpPr>
          <p:cNvPr id="46098" name="Text Box 34">
            <a:extLst>
              <a:ext uri="{FF2B5EF4-FFF2-40B4-BE49-F238E27FC236}">
                <a16:creationId xmlns:a16="http://schemas.microsoft.com/office/drawing/2014/main" id="{BCFB0233-5BFC-4606-AC45-B840714E6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3488" y="2003425"/>
            <a:ext cx="6127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solidFill>
                  <a:srgbClr val="005414"/>
                </a:solidFill>
              </a:rPr>
              <a:t>2.8</a:t>
            </a:r>
          </a:p>
        </p:txBody>
      </p:sp>
      <p:sp>
        <p:nvSpPr>
          <p:cNvPr id="46099" name="Text Box 35">
            <a:extLst>
              <a:ext uri="{FF2B5EF4-FFF2-40B4-BE49-F238E27FC236}">
                <a16:creationId xmlns:a16="http://schemas.microsoft.com/office/drawing/2014/main" id="{A6DA4AC1-7E43-4FEE-8E6D-1E4BC872DA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3488" y="2409825"/>
            <a:ext cx="6127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solidFill>
                  <a:srgbClr val="005414"/>
                </a:solidFill>
              </a:rPr>
              <a:t>3.7</a:t>
            </a:r>
          </a:p>
        </p:txBody>
      </p:sp>
      <p:sp>
        <p:nvSpPr>
          <p:cNvPr id="46100" name="Rectangle 45">
            <a:extLst>
              <a:ext uri="{FF2B5EF4-FFF2-40B4-BE49-F238E27FC236}">
                <a16:creationId xmlns:a16="http://schemas.microsoft.com/office/drawing/2014/main" id="{E45F5CC3-A8F4-4FCA-88C9-E28646A5A1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3788" y="3206750"/>
            <a:ext cx="833437" cy="11842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46101" name="Line 46">
            <a:extLst>
              <a:ext uri="{FF2B5EF4-FFF2-40B4-BE49-F238E27FC236}">
                <a16:creationId xmlns:a16="http://schemas.microsoft.com/office/drawing/2014/main" id="{301E10AF-E585-42E8-B1F2-8CCA1E964DA9}"/>
              </a:ext>
            </a:extLst>
          </p:cNvPr>
          <p:cNvSpPr>
            <a:spLocks noChangeShapeType="1"/>
          </p:cNvSpPr>
          <p:nvPr/>
        </p:nvSpPr>
        <p:spPr bwMode="auto">
          <a:xfrm>
            <a:off x="6164263" y="358298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6102" name="Text Box 47">
            <a:extLst>
              <a:ext uri="{FF2B5EF4-FFF2-40B4-BE49-F238E27FC236}">
                <a16:creationId xmlns:a16="http://schemas.microsoft.com/office/drawing/2014/main" id="{496D2B9B-8966-43FB-A4A6-0C39AB0DFB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1463" y="3179763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/>
              <a:t>v[0]</a:t>
            </a:r>
          </a:p>
        </p:txBody>
      </p:sp>
      <p:sp>
        <p:nvSpPr>
          <p:cNvPr id="46103" name="Line 48">
            <a:extLst>
              <a:ext uri="{FF2B5EF4-FFF2-40B4-BE49-F238E27FC236}">
                <a16:creationId xmlns:a16="http://schemas.microsoft.com/office/drawing/2014/main" id="{D19B03CC-F115-47AE-8C3D-8CB831E5249D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6963" y="398938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6104" name="Line 49">
            <a:extLst>
              <a:ext uri="{FF2B5EF4-FFF2-40B4-BE49-F238E27FC236}">
                <a16:creationId xmlns:a16="http://schemas.microsoft.com/office/drawing/2014/main" id="{D7DC3D1B-5FA2-442F-B4C0-7C6538C9047B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6963" y="439578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6105" name="Text Box 50">
            <a:extLst>
              <a:ext uri="{FF2B5EF4-FFF2-40B4-BE49-F238E27FC236}">
                <a16:creationId xmlns:a16="http://schemas.microsoft.com/office/drawing/2014/main" id="{EF80E464-297A-421D-B6F6-2EA2CA82F8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1463" y="356235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/>
              <a:t>v[1]</a:t>
            </a:r>
          </a:p>
        </p:txBody>
      </p:sp>
      <p:sp>
        <p:nvSpPr>
          <p:cNvPr id="46106" name="Text Box 51">
            <a:extLst>
              <a:ext uri="{FF2B5EF4-FFF2-40B4-BE49-F238E27FC236}">
                <a16:creationId xmlns:a16="http://schemas.microsoft.com/office/drawing/2014/main" id="{4D2C0D0B-6131-460F-8D72-A89F05D4C0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396875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/>
              <a:t>v[2]</a:t>
            </a:r>
          </a:p>
        </p:txBody>
      </p:sp>
      <p:sp>
        <p:nvSpPr>
          <p:cNvPr id="46107" name="Text Box 52">
            <a:extLst>
              <a:ext uri="{FF2B5EF4-FFF2-40B4-BE49-F238E27FC236}">
                <a16:creationId xmlns:a16="http://schemas.microsoft.com/office/drawing/2014/main" id="{94249B6D-BF42-4E75-AEC5-87765B0EC0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7138" y="3171825"/>
            <a:ext cx="6127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solidFill>
                  <a:srgbClr val="005414"/>
                </a:solidFill>
              </a:rPr>
              <a:t>4.6</a:t>
            </a:r>
          </a:p>
        </p:txBody>
      </p:sp>
      <p:sp>
        <p:nvSpPr>
          <p:cNvPr id="46108" name="Text Box 53">
            <a:extLst>
              <a:ext uri="{FF2B5EF4-FFF2-40B4-BE49-F238E27FC236}">
                <a16:creationId xmlns:a16="http://schemas.microsoft.com/office/drawing/2014/main" id="{59F0B956-9977-48F3-BF57-2B2BAD68C8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9838" y="3578225"/>
            <a:ext cx="6127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solidFill>
                  <a:srgbClr val="005414"/>
                </a:solidFill>
              </a:rPr>
              <a:t>5.5</a:t>
            </a:r>
          </a:p>
        </p:txBody>
      </p:sp>
      <p:sp>
        <p:nvSpPr>
          <p:cNvPr id="46109" name="Text Box 54">
            <a:extLst>
              <a:ext uri="{FF2B5EF4-FFF2-40B4-BE49-F238E27FC236}">
                <a16:creationId xmlns:a16="http://schemas.microsoft.com/office/drawing/2014/main" id="{BDDFC08B-97C4-473C-A657-9B521DDC06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9838" y="3984625"/>
            <a:ext cx="6127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solidFill>
                  <a:srgbClr val="005414"/>
                </a:solidFill>
              </a:rPr>
              <a:t>6.4</a:t>
            </a:r>
          </a:p>
        </p:txBody>
      </p:sp>
      <p:cxnSp>
        <p:nvCxnSpPr>
          <p:cNvPr id="46110" name="AutoShape 55">
            <a:extLst>
              <a:ext uri="{FF2B5EF4-FFF2-40B4-BE49-F238E27FC236}">
                <a16:creationId xmlns:a16="http://schemas.microsoft.com/office/drawing/2014/main" id="{3D37328C-B407-4F63-97FD-69933362E064}"/>
              </a:ext>
            </a:extLst>
          </p:cNvPr>
          <p:cNvCxnSpPr>
            <a:cxnSpLocks noChangeShapeType="1"/>
            <a:stCxn id="46095" idx="1"/>
          </p:cNvCxnSpPr>
          <p:nvPr/>
        </p:nvCxnSpPr>
        <p:spPr bwMode="auto">
          <a:xfrm rot="10800000" flipV="1">
            <a:off x="2719388" y="2216150"/>
            <a:ext cx="2625725" cy="1588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11" name="AutoShape 57">
            <a:extLst>
              <a:ext uri="{FF2B5EF4-FFF2-40B4-BE49-F238E27FC236}">
                <a16:creationId xmlns:a16="http://schemas.microsoft.com/office/drawing/2014/main" id="{C5146763-4993-44BB-BB0F-23FE82BA21F9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2725738" y="2630488"/>
            <a:ext cx="2620962" cy="1587"/>
          </a:xfrm>
          <a:prstGeom prst="bentConnector3">
            <a:avLst>
              <a:gd name="adj1" fmla="val 49968"/>
            </a:avLst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12" name="AutoShape 58">
            <a:extLst>
              <a:ext uri="{FF2B5EF4-FFF2-40B4-BE49-F238E27FC236}">
                <a16:creationId xmlns:a16="http://schemas.microsoft.com/office/drawing/2014/main" id="{5CBBE260-D3A1-4D9A-AC3C-766B289F242F}"/>
              </a:ext>
            </a:extLst>
          </p:cNvPr>
          <p:cNvCxnSpPr>
            <a:cxnSpLocks noChangeShapeType="1"/>
            <a:stCxn id="46102" idx="1"/>
          </p:cNvCxnSpPr>
          <p:nvPr/>
        </p:nvCxnSpPr>
        <p:spPr bwMode="auto">
          <a:xfrm rot="10800000" flipV="1">
            <a:off x="3517900" y="3408363"/>
            <a:ext cx="1833563" cy="1341437"/>
          </a:xfrm>
          <a:prstGeom prst="bentConnector3">
            <a:avLst>
              <a:gd name="adj1" fmla="val 99824"/>
            </a:avLst>
          </a:prstGeom>
          <a:noFill/>
          <a:ln w="19050">
            <a:solidFill>
              <a:srgbClr val="00801E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13" name="AutoShape 59">
            <a:extLst>
              <a:ext uri="{FF2B5EF4-FFF2-40B4-BE49-F238E27FC236}">
                <a16:creationId xmlns:a16="http://schemas.microsoft.com/office/drawing/2014/main" id="{DC05A8F1-466D-48EF-AA74-00FCC1E33624}"/>
              </a:ext>
            </a:extLst>
          </p:cNvPr>
          <p:cNvCxnSpPr>
            <a:cxnSpLocks noChangeShapeType="1"/>
            <a:stCxn id="46105" idx="1"/>
          </p:cNvCxnSpPr>
          <p:nvPr/>
        </p:nvCxnSpPr>
        <p:spPr bwMode="auto">
          <a:xfrm rot="10800000" flipV="1">
            <a:off x="3519488" y="3790950"/>
            <a:ext cx="1831975" cy="4763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14" name="AutoShape 60">
            <a:extLst>
              <a:ext uri="{FF2B5EF4-FFF2-40B4-BE49-F238E27FC236}">
                <a16:creationId xmlns:a16="http://schemas.microsoft.com/office/drawing/2014/main" id="{16C7F011-865C-470D-B91D-15101F8BCBE8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3514725" y="4222750"/>
            <a:ext cx="1838325" cy="1588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115" name="Rectangle 61">
            <a:extLst>
              <a:ext uri="{FF2B5EF4-FFF2-40B4-BE49-F238E27FC236}">
                <a16:creationId xmlns:a16="http://schemas.microsoft.com/office/drawing/2014/main" id="{257FA17B-2F97-447E-85F9-56830D7B9A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4888" y="1508125"/>
            <a:ext cx="2700337" cy="3124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C5136B91-C61A-4051-AE64-4128704C30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内容</a:t>
            </a:r>
          </a:p>
        </p:txBody>
      </p:sp>
      <p:sp>
        <p:nvSpPr>
          <p:cNvPr id="200707" name="Rectangle 3">
            <a:extLst>
              <a:ext uri="{FF2B5EF4-FFF2-40B4-BE49-F238E27FC236}">
                <a16:creationId xmlns:a16="http://schemas.microsoft.com/office/drawing/2014/main" id="{3CAEA38E-E793-4104-B1F3-5606BD760F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例題１．月の日数</a:t>
            </a:r>
          </a:p>
          <a:p>
            <a:pPr marL="0" indent="0">
              <a:buNone/>
            </a:pPr>
            <a:r>
              <a:rPr lang="ja-JP" altLang="en-US" dirty="0"/>
              <a:t>　    配列とは．配列の宣言．配列の添字．</a:t>
            </a:r>
          </a:p>
          <a:p>
            <a:r>
              <a:rPr lang="ja-JP" altLang="en-US" dirty="0"/>
              <a:t>例題２．ベクトルの内積</a:t>
            </a:r>
          </a:p>
          <a:p>
            <a:r>
              <a:rPr lang="ja-JP" altLang="en-US" dirty="0"/>
              <a:t>例題３．棒グラフを描く</a:t>
            </a:r>
          </a:p>
          <a:p>
            <a:r>
              <a:rPr lang="ja-JP" altLang="en-US" dirty="0"/>
              <a:t>例題４．</a:t>
            </a:r>
            <a:r>
              <a:rPr lang="en-US" altLang="ja-JP" dirty="0"/>
              <a:t>Horner </a:t>
            </a:r>
            <a:r>
              <a:rPr lang="ja-JP" altLang="en-US" dirty="0"/>
              <a:t>法による多項式の計算</a:t>
            </a:r>
          </a:p>
          <a:p>
            <a:r>
              <a:rPr lang="ja-JP" altLang="en-US" dirty="0"/>
              <a:t>例題５．エラトステネスのふるい</a:t>
            </a:r>
          </a:p>
          <a:p>
            <a:pPr marL="0" indent="0">
              <a:buNone/>
            </a:pPr>
            <a:r>
              <a:rPr lang="ja-JP" altLang="en-US" dirty="0"/>
              <a:t>    配列と繰り返し計算の関係</a:t>
            </a:r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687A0979-F1FB-4123-951B-8CC180AA5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15C2085-806E-4346-B5D2-F1C0C28CDAF9}" type="slidenum">
              <a:rPr lang="ja-JP" altLang="en-US" smtClean="0">
                <a:latin typeface="Arial" panose="020B0604020202020204" pitchFamily="34" charset="0"/>
              </a:rPr>
              <a:pPr/>
              <a:t>2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0D459CD3-C74A-4E41-B07C-8AE7CCF4FD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ベクトルの内積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45BE342-CC5B-4E61-B81B-F565E148F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477BA43-9097-4A47-8364-FA76DCF9E7BC}" type="slidenum">
              <a:rPr lang="ja-JP" altLang="en-US" smtClean="0">
                <a:latin typeface="Arial" panose="020B0604020202020204" pitchFamily="34" charset="0"/>
              </a:rPr>
              <a:pPr/>
              <a:t>20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52228" name="Text Box 3">
            <a:extLst>
              <a:ext uri="{FF2B5EF4-FFF2-40B4-BE49-F238E27FC236}">
                <a16:creationId xmlns:a16="http://schemas.microsoft.com/office/drawing/2014/main" id="{8B081831-D013-41CB-859A-2D81F2DE5E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900" y="1563688"/>
            <a:ext cx="1209675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000"/>
              <a:t>繰り返し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000"/>
              <a:t>１回目</a:t>
            </a:r>
          </a:p>
        </p:txBody>
      </p:sp>
      <p:sp>
        <p:nvSpPr>
          <p:cNvPr id="52229" name="Rectangle 4">
            <a:extLst>
              <a:ext uri="{FF2B5EF4-FFF2-40B4-BE49-F238E27FC236}">
                <a16:creationId xmlns:a16="http://schemas.microsoft.com/office/drawing/2014/main" id="{2D9320BE-2B73-4845-807B-76FCCB3A7A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0363" y="1670050"/>
            <a:ext cx="6370637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52230" name="Text Box 5">
            <a:extLst>
              <a:ext uri="{FF2B5EF4-FFF2-40B4-BE49-F238E27FC236}">
                <a16:creationId xmlns:a16="http://schemas.microsoft.com/office/drawing/2014/main" id="{A442C146-6D60-431C-8C71-77E708DB1B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1813" y="1687513"/>
            <a:ext cx="64865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dirty="0" err="1">
                <a:solidFill>
                  <a:srgbClr val="006600"/>
                </a:solidFill>
              </a:rPr>
              <a:t>i</a:t>
            </a:r>
            <a:r>
              <a:rPr kumimoji="0" lang="en-US" altLang="ja-JP" sz="2400" dirty="0">
                <a:solidFill>
                  <a:srgbClr val="006600"/>
                </a:solidFill>
              </a:rPr>
              <a:t> = </a:t>
            </a:r>
            <a:r>
              <a:rPr kumimoji="0" lang="en-US" altLang="ja-JP" sz="2400" dirty="0">
                <a:solidFill>
                  <a:schemeClr val="tx2"/>
                </a:solidFill>
              </a:rPr>
              <a:t>0</a:t>
            </a:r>
            <a:r>
              <a:rPr kumimoji="0" lang="en-US" altLang="ja-JP" sz="2400" dirty="0">
                <a:solidFill>
                  <a:srgbClr val="006600"/>
                </a:solidFill>
              </a:rPr>
              <a:t>      </a:t>
            </a:r>
            <a:r>
              <a:rPr kumimoji="0" lang="en-US" altLang="ja-JP" sz="2400" dirty="0" err="1">
                <a:solidFill>
                  <a:srgbClr val="006600"/>
                </a:solidFill>
              </a:rPr>
              <a:t>i</a:t>
            </a:r>
            <a:r>
              <a:rPr kumimoji="0" lang="en-US" altLang="ja-JP" sz="2400" dirty="0">
                <a:solidFill>
                  <a:srgbClr val="006600"/>
                </a:solidFill>
              </a:rPr>
              <a:t> &lt; 3 </a:t>
            </a:r>
            <a:r>
              <a:rPr kumimoji="0" lang="ja-JP" altLang="en-US" sz="2400" dirty="0">
                <a:solidFill>
                  <a:srgbClr val="006600"/>
                </a:solidFill>
              </a:rPr>
              <a:t>が成り立つ    </a:t>
            </a:r>
            <a:r>
              <a:rPr kumimoji="0" lang="en-US" altLang="ja-JP" sz="2400" dirty="0">
                <a:solidFill>
                  <a:srgbClr val="006600"/>
                </a:solidFill>
              </a:rPr>
              <a:t>p = p + u[</a:t>
            </a:r>
            <a:r>
              <a:rPr kumimoji="0" lang="en-US" altLang="ja-JP" sz="2400" dirty="0">
                <a:solidFill>
                  <a:schemeClr val="tx2"/>
                </a:solidFill>
              </a:rPr>
              <a:t>0</a:t>
            </a:r>
            <a:r>
              <a:rPr kumimoji="0" lang="en-US" altLang="ja-JP" sz="2400" dirty="0">
                <a:solidFill>
                  <a:srgbClr val="006600"/>
                </a:solidFill>
              </a:rPr>
              <a:t>] * v[</a:t>
            </a:r>
            <a:r>
              <a:rPr kumimoji="0" lang="en-US" altLang="ja-JP" sz="2400" dirty="0">
                <a:solidFill>
                  <a:schemeClr val="tx2"/>
                </a:solidFill>
              </a:rPr>
              <a:t>0</a:t>
            </a:r>
            <a:r>
              <a:rPr kumimoji="0" lang="en-US" altLang="ja-JP" sz="2400" dirty="0">
                <a:solidFill>
                  <a:srgbClr val="006600"/>
                </a:solidFill>
              </a:rPr>
              <a:t>];</a:t>
            </a:r>
          </a:p>
        </p:txBody>
      </p:sp>
      <p:sp>
        <p:nvSpPr>
          <p:cNvPr id="52231" name="Text Box 6">
            <a:extLst>
              <a:ext uri="{FF2B5EF4-FFF2-40B4-BE49-F238E27FC236}">
                <a16:creationId xmlns:a16="http://schemas.microsoft.com/office/drawing/2014/main" id="{8C04D8FF-9398-4AE8-9958-35E5A0FA49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900" y="2835275"/>
            <a:ext cx="1209675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000"/>
              <a:t>繰り返し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000"/>
              <a:t>２回目</a:t>
            </a:r>
          </a:p>
        </p:txBody>
      </p:sp>
      <p:sp>
        <p:nvSpPr>
          <p:cNvPr id="52232" name="Text Box 9">
            <a:extLst>
              <a:ext uri="{FF2B5EF4-FFF2-40B4-BE49-F238E27FC236}">
                <a16:creationId xmlns:a16="http://schemas.microsoft.com/office/drawing/2014/main" id="{1FD581DA-F6B2-4F39-B3EF-84CEF05C5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900" y="4049713"/>
            <a:ext cx="1209675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000"/>
              <a:t>繰り返し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000"/>
              <a:t>３回目</a:t>
            </a:r>
          </a:p>
        </p:txBody>
      </p:sp>
      <p:sp>
        <p:nvSpPr>
          <p:cNvPr id="52233" name="Text Box 12">
            <a:extLst>
              <a:ext uri="{FF2B5EF4-FFF2-40B4-BE49-F238E27FC236}">
                <a16:creationId xmlns:a16="http://schemas.microsoft.com/office/drawing/2014/main" id="{6E1C10A5-AC7F-4CDA-8185-6368E2E52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900" y="5254625"/>
            <a:ext cx="1209675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000"/>
              <a:t>繰り返し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000"/>
              <a:t>４回目</a:t>
            </a:r>
          </a:p>
        </p:txBody>
      </p:sp>
      <p:sp>
        <p:nvSpPr>
          <p:cNvPr id="52234" name="Rectangle 18">
            <a:extLst>
              <a:ext uri="{FF2B5EF4-FFF2-40B4-BE49-F238E27FC236}">
                <a16:creationId xmlns:a16="http://schemas.microsoft.com/office/drawing/2014/main" id="{6859B435-C3F6-477B-833A-DF1A8A3EB7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5600" y="2951163"/>
            <a:ext cx="6370638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52235" name="Text Box 19">
            <a:extLst>
              <a:ext uri="{FF2B5EF4-FFF2-40B4-BE49-F238E27FC236}">
                <a16:creationId xmlns:a16="http://schemas.microsoft.com/office/drawing/2014/main" id="{816EF273-73EB-4191-8E70-5D9F27EA09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7050" y="2968625"/>
            <a:ext cx="64865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dirty="0" err="1">
                <a:solidFill>
                  <a:srgbClr val="006600"/>
                </a:solidFill>
              </a:rPr>
              <a:t>i</a:t>
            </a:r>
            <a:r>
              <a:rPr kumimoji="0" lang="en-US" altLang="ja-JP" sz="2400" dirty="0">
                <a:solidFill>
                  <a:srgbClr val="006600"/>
                </a:solidFill>
              </a:rPr>
              <a:t> = </a:t>
            </a:r>
            <a:r>
              <a:rPr kumimoji="0" lang="en-US" altLang="ja-JP" sz="2400" dirty="0">
                <a:solidFill>
                  <a:schemeClr val="tx2"/>
                </a:solidFill>
              </a:rPr>
              <a:t>1</a:t>
            </a:r>
            <a:r>
              <a:rPr kumimoji="0" lang="en-US" altLang="ja-JP" sz="2400" dirty="0">
                <a:solidFill>
                  <a:srgbClr val="006600"/>
                </a:solidFill>
              </a:rPr>
              <a:t>      </a:t>
            </a:r>
            <a:r>
              <a:rPr kumimoji="0" lang="en-US" altLang="ja-JP" sz="2400" dirty="0" err="1">
                <a:solidFill>
                  <a:srgbClr val="006600"/>
                </a:solidFill>
              </a:rPr>
              <a:t>i</a:t>
            </a:r>
            <a:r>
              <a:rPr kumimoji="0" lang="en-US" altLang="ja-JP" sz="2400" dirty="0">
                <a:solidFill>
                  <a:srgbClr val="006600"/>
                </a:solidFill>
              </a:rPr>
              <a:t> &lt; 3 </a:t>
            </a:r>
            <a:r>
              <a:rPr kumimoji="0" lang="ja-JP" altLang="en-US" sz="2400" dirty="0">
                <a:solidFill>
                  <a:srgbClr val="006600"/>
                </a:solidFill>
              </a:rPr>
              <a:t>が成り立つ    </a:t>
            </a:r>
            <a:r>
              <a:rPr kumimoji="0" lang="en-US" altLang="ja-JP" sz="2400" dirty="0">
                <a:solidFill>
                  <a:srgbClr val="006600"/>
                </a:solidFill>
              </a:rPr>
              <a:t>p = p + u[</a:t>
            </a:r>
            <a:r>
              <a:rPr kumimoji="0" lang="en-US" altLang="ja-JP" sz="2400" dirty="0">
                <a:solidFill>
                  <a:schemeClr val="tx2"/>
                </a:solidFill>
              </a:rPr>
              <a:t>1</a:t>
            </a:r>
            <a:r>
              <a:rPr kumimoji="0" lang="en-US" altLang="ja-JP" sz="2400" dirty="0">
                <a:solidFill>
                  <a:srgbClr val="006600"/>
                </a:solidFill>
              </a:rPr>
              <a:t>] * v[</a:t>
            </a:r>
            <a:r>
              <a:rPr kumimoji="0" lang="en-US" altLang="ja-JP" sz="2400" dirty="0">
                <a:solidFill>
                  <a:schemeClr val="tx2"/>
                </a:solidFill>
              </a:rPr>
              <a:t>1</a:t>
            </a:r>
            <a:r>
              <a:rPr kumimoji="0" lang="en-US" altLang="ja-JP" sz="2400" dirty="0">
                <a:solidFill>
                  <a:srgbClr val="006600"/>
                </a:solidFill>
              </a:rPr>
              <a:t>];</a:t>
            </a:r>
          </a:p>
        </p:txBody>
      </p:sp>
      <p:sp>
        <p:nvSpPr>
          <p:cNvPr id="52236" name="Rectangle 20">
            <a:extLst>
              <a:ext uri="{FF2B5EF4-FFF2-40B4-BE49-F238E27FC236}">
                <a16:creationId xmlns:a16="http://schemas.microsoft.com/office/drawing/2014/main" id="{C17932E4-7636-4EA8-B2D4-A1309F28AB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838" y="4175125"/>
            <a:ext cx="6370637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52237" name="Text Box 21">
            <a:extLst>
              <a:ext uri="{FF2B5EF4-FFF2-40B4-BE49-F238E27FC236}">
                <a16:creationId xmlns:a16="http://schemas.microsoft.com/office/drawing/2014/main" id="{491AC01F-C9E6-4F69-B140-F9FAB61E2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2288" y="4192588"/>
            <a:ext cx="64865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dirty="0" err="1">
                <a:solidFill>
                  <a:srgbClr val="006600"/>
                </a:solidFill>
              </a:rPr>
              <a:t>i</a:t>
            </a:r>
            <a:r>
              <a:rPr kumimoji="0" lang="en-US" altLang="ja-JP" sz="2400" dirty="0">
                <a:solidFill>
                  <a:srgbClr val="006600"/>
                </a:solidFill>
              </a:rPr>
              <a:t> = </a:t>
            </a:r>
            <a:r>
              <a:rPr kumimoji="0" lang="en-US" altLang="ja-JP" sz="2400" dirty="0">
                <a:solidFill>
                  <a:schemeClr val="tx2"/>
                </a:solidFill>
              </a:rPr>
              <a:t>2</a:t>
            </a:r>
            <a:r>
              <a:rPr kumimoji="0" lang="en-US" altLang="ja-JP" sz="2400" dirty="0">
                <a:solidFill>
                  <a:srgbClr val="006600"/>
                </a:solidFill>
              </a:rPr>
              <a:t>      </a:t>
            </a:r>
            <a:r>
              <a:rPr kumimoji="0" lang="en-US" altLang="ja-JP" sz="2400" dirty="0" err="1">
                <a:solidFill>
                  <a:srgbClr val="006600"/>
                </a:solidFill>
              </a:rPr>
              <a:t>i</a:t>
            </a:r>
            <a:r>
              <a:rPr kumimoji="0" lang="en-US" altLang="ja-JP" sz="2400" dirty="0">
                <a:solidFill>
                  <a:srgbClr val="006600"/>
                </a:solidFill>
              </a:rPr>
              <a:t> &lt; 3 </a:t>
            </a:r>
            <a:r>
              <a:rPr kumimoji="0" lang="ja-JP" altLang="en-US" sz="2400" dirty="0">
                <a:solidFill>
                  <a:srgbClr val="006600"/>
                </a:solidFill>
              </a:rPr>
              <a:t>が成り立つ    </a:t>
            </a:r>
            <a:r>
              <a:rPr kumimoji="0" lang="en-US" altLang="ja-JP" sz="2400" dirty="0">
                <a:solidFill>
                  <a:srgbClr val="006600"/>
                </a:solidFill>
              </a:rPr>
              <a:t>p = p + u[</a:t>
            </a:r>
            <a:r>
              <a:rPr kumimoji="0" lang="en-US" altLang="ja-JP" sz="2400" dirty="0">
                <a:solidFill>
                  <a:schemeClr val="tx2"/>
                </a:solidFill>
              </a:rPr>
              <a:t>2</a:t>
            </a:r>
            <a:r>
              <a:rPr kumimoji="0" lang="en-US" altLang="ja-JP" sz="2400" dirty="0">
                <a:solidFill>
                  <a:srgbClr val="006600"/>
                </a:solidFill>
              </a:rPr>
              <a:t>] * v[</a:t>
            </a:r>
            <a:r>
              <a:rPr kumimoji="0" lang="en-US" altLang="ja-JP" sz="2400" dirty="0">
                <a:solidFill>
                  <a:schemeClr val="tx2"/>
                </a:solidFill>
              </a:rPr>
              <a:t>2</a:t>
            </a:r>
            <a:r>
              <a:rPr kumimoji="0" lang="en-US" altLang="ja-JP" sz="2400" dirty="0">
                <a:solidFill>
                  <a:srgbClr val="006600"/>
                </a:solidFill>
              </a:rPr>
              <a:t>];</a:t>
            </a:r>
          </a:p>
        </p:txBody>
      </p:sp>
      <p:sp>
        <p:nvSpPr>
          <p:cNvPr id="52238" name="Rectangle 22">
            <a:extLst>
              <a:ext uri="{FF2B5EF4-FFF2-40B4-BE49-F238E27FC236}">
                <a16:creationId xmlns:a16="http://schemas.microsoft.com/office/drawing/2014/main" id="{297B8BC6-B8D9-4410-8CE6-7EDF2E8432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6075" y="5389563"/>
            <a:ext cx="6370638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52239" name="Text Box 23">
            <a:extLst>
              <a:ext uri="{FF2B5EF4-FFF2-40B4-BE49-F238E27FC236}">
                <a16:creationId xmlns:a16="http://schemas.microsoft.com/office/drawing/2014/main" id="{BDB8E304-6550-4102-84B8-3108646BB9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7525" y="5407025"/>
            <a:ext cx="41132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solidFill>
                  <a:srgbClr val="006600"/>
                </a:solidFill>
              </a:rPr>
              <a:t>i = 3      i &lt; 3 </a:t>
            </a:r>
            <a:r>
              <a:rPr kumimoji="0" lang="ja-JP" altLang="en-US" sz="2400">
                <a:solidFill>
                  <a:srgbClr val="006600"/>
                </a:solidFill>
              </a:rPr>
              <a:t>が成り立たない</a:t>
            </a:r>
          </a:p>
        </p:txBody>
      </p:sp>
      <p:sp>
        <p:nvSpPr>
          <p:cNvPr id="52240" name="Text Box 24">
            <a:extLst>
              <a:ext uri="{FF2B5EF4-FFF2-40B4-BE49-F238E27FC236}">
                <a16:creationId xmlns:a16="http://schemas.microsoft.com/office/drawing/2014/main" id="{9E7759FE-41F5-4252-8C27-5EABD1D7B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9738" y="1193800"/>
            <a:ext cx="825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ja-JP" sz="2000"/>
              <a:t>i </a:t>
            </a:r>
            <a:r>
              <a:rPr kumimoji="0" lang="ja-JP" altLang="en-US" sz="2000"/>
              <a:t>の値</a:t>
            </a:r>
          </a:p>
        </p:txBody>
      </p:sp>
      <p:sp>
        <p:nvSpPr>
          <p:cNvPr id="52241" name="Text Box 25">
            <a:extLst>
              <a:ext uri="{FF2B5EF4-FFF2-40B4-BE49-F238E27FC236}">
                <a16:creationId xmlns:a16="http://schemas.microsoft.com/office/drawing/2014/main" id="{92B6BFFA-6454-43DA-9C77-495C01CEDE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3863" y="1003300"/>
            <a:ext cx="19812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000"/>
              <a:t>繰り返し条件式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000"/>
              <a:t>が成り立つか</a:t>
            </a:r>
          </a:p>
        </p:txBody>
      </p:sp>
      <p:sp>
        <p:nvSpPr>
          <p:cNvPr id="52242" name="Text Box 26">
            <a:extLst>
              <a:ext uri="{FF2B5EF4-FFF2-40B4-BE49-F238E27FC236}">
                <a16:creationId xmlns:a16="http://schemas.microsoft.com/office/drawing/2014/main" id="{B218B838-8B3F-4E51-A22E-6557DDEF53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9013" y="1223963"/>
            <a:ext cx="9683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ja-JP" sz="2000"/>
              <a:t>ip </a:t>
            </a:r>
            <a:r>
              <a:rPr kumimoji="0" lang="ja-JP" altLang="en-US" sz="2000"/>
              <a:t>の値</a:t>
            </a:r>
          </a:p>
        </p:txBody>
      </p:sp>
      <p:sp>
        <p:nvSpPr>
          <p:cNvPr id="52243" name="Text Box 42">
            <a:extLst>
              <a:ext uri="{FF2B5EF4-FFF2-40B4-BE49-F238E27FC236}">
                <a16:creationId xmlns:a16="http://schemas.microsoft.com/office/drawing/2014/main" id="{7E5C6749-3E21-4E7C-BDF4-B4D3F67CCC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4700" y="2200275"/>
            <a:ext cx="30718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000"/>
              <a:t>つまり </a:t>
            </a:r>
            <a:r>
              <a:rPr kumimoji="0" lang="en-US" altLang="ja-JP" sz="2000"/>
              <a:t>ip </a:t>
            </a:r>
            <a:r>
              <a:rPr kumimoji="0" lang="ja-JP" altLang="en-US" sz="2000"/>
              <a:t>の値は </a:t>
            </a:r>
            <a:r>
              <a:rPr kumimoji="0" lang="en-US" altLang="ja-JP" sz="2000"/>
              <a:t>u[0]*v[0]</a:t>
            </a:r>
          </a:p>
        </p:txBody>
      </p:sp>
      <p:sp>
        <p:nvSpPr>
          <p:cNvPr id="52244" name="Text Box 43">
            <a:extLst>
              <a:ext uri="{FF2B5EF4-FFF2-40B4-BE49-F238E27FC236}">
                <a16:creationId xmlns:a16="http://schemas.microsoft.com/office/drawing/2014/main" id="{8B6806AF-11C2-4E70-A54F-6CCAB83FF7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6925" y="3476625"/>
            <a:ext cx="430053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000"/>
              <a:t>つまり </a:t>
            </a:r>
            <a:r>
              <a:rPr kumimoji="0" lang="en-US" altLang="ja-JP" sz="2000"/>
              <a:t>ip </a:t>
            </a:r>
            <a:r>
              <a:rPr kumimoji="0" lang="ja-JP" altLang="en-US" sz="2000"/>
              <a:t>の値は </a:t>
            </a:r>
            <a:r>
              <a:rPr kumimoji="0" lang="en-US" altLang="ja-JP" sz="2000"/>
              <a:t>u[0]*v[0] + u[1]*v[1]</a:t>
            </a:r>
          </a:p>
        </p:txBody>
      </p:sp>
      <p:sp>
        <p:nvSpPr>
          <p:cNvPr id="52245" name="Text Box 44">
            <a:extLst>
              <a:ext uri="{FF2B5EF4-FFF2-40B4-BE49-F238E27FC236}">
                <a16:creationId xmlns:a16="http://schemas.microsoft.com/office/drawing/2014/main" id="{C6F930A0-21E9-42A0-AC7C-5913D347D4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9313" y="4694238"/>
            <a:ext cx="4300537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000"/>
              <a:t>つまり </a:t>
            </a:r>
            <a:r>
              <a:rPr kumimoji="0" lang="en-US" altLang="ja-JP" sz="2000"/>
              <a:t>ip </a:t>
            </a:r>
            <a:r>
              <a:rPr kumimoji="0" lang="ja-JP" altLang="en-US" sz="2000"/>
              <a:t>の値は </a:t>
            </a:r>
            <a:r>
              <a:rPr kumimoji="0" lang="en-US" altLang="ja-JP" sz="2000"/>
              <a:t>u[0]*v[0] + u[1]*v[1]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000"/>
              <a:t>                   +u[2]*v[2]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39F06CE4-F626-4036-9CAE-48D84EB733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例題３．棒グラフを描く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40EF5BC3-92B3-41D7-9DF4-411E5FC31A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整数の配列から，その棒グラフを表示するプログラムを作る．</a:t>
            </a:r>
          </a:p>
          <a:p>
            <a:pPr marL="457200" lvl="1" indent="0">
              <a:buNone/>
            </a:pPr>
            <a:r>
              <a:rPr lang="ja-JP" altLang="en-US" dirty="0"/>
              <a:t>ループの入れ子で，棒グラフの表示を行う</a:t>
            </a:r>
          </a:p>
          <a:p>
            <a:pPr lvl="1"/>
            <a:endParaRPr lang="ja-JP" altLang="en-US" dirty="0"/>
          </a:p>
          <a:p>
            <a:endParaRPr lang="ja-JP" altLang="en-US" dirty="0"/>
          </a:p>
          <a:p>
            <a:endParaRPr lang="ja-JP" altLang="en-US" dirty="0"/>
          </a:p>
          <a:p>
            <a:endParaRPr lang="ja-JP" altLang="en-US" dirty="0"/>
          </a:p>
          <a:p>
            <a:endParaRPr lang="ja-JP" altLang="en-US" dirty="0"/>
          </a:p>
          <a:p>
            <a:endParaRPr lang="ja-JP" altLang="en-US" dirty="0"/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ECF0D75-1324-4915-B29F-A23D25097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FD7D034-64D6-4E98-89A2-E0226BD9CC0C}" type="slidenum">
              <a:rPr lang="ja-JP" altLang="en-US" smtClean="0">
                <a:latin typeface="Arial" panose="020B0604020202020204" pitchFamily="34" charset="0"/>
              </a:rPr>
              <a:pPr/>
              <a:t>21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45394CD8-2EE4-4863-8C14-B299657E1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37570" name="Rectangle 2">
            <a:extLst>
              <a:ext uri="{FF2B5EF4-FFF2-40B4-BE49-F238E27FC236}">
                <a16:creationId xmlns:a16="http://schemas.microsoft.com/office/drawing/2014/main" id="{C38DCD9F-5B0A-4435-B0ED-B348555E5F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public class Main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public static void main(String[] </a:t>
            </a:r>
            <a:r>
              <a:rPr lang="en-US" altLang="ja-JP" sz="2000" dirty="0" err="1"/>
              <a:t>args</a:t>
            </a:r>
            <a:r>
              <a:rPr lang="en-US" altLang="ja-JP" sz="2000" dirty="0"/>
              <a:t>)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    int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, j;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b="1" dirty="0"/>
              <a:t>        int a[] = {6, 4, 7, 1, 5, 3, 2};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    for(</a:t>
            </a:r>
            <a:r>
              <a:rPr lang="en-US" altLang="ja-JP" sz="2000" dirty="0" err="1"/>
              <a:t>i</a:t>
            </a:r>
            <a:r>
              <a:rPr lang="en-US" altLang="ja-JP" sz="2000" dirty="0"/>
              <a:t> = 0;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 &lt; 7;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++)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        for(j = 1; j &lt;= </a:t>
            </a:r>
            <a:r>
              <a:rPr lang="en-US" altLang="ja-JP" sz="2000" b="1" dirty="0"/>
              <a:t>a[</a:t>
            </a:r>
            <a:r>
              <a:rPr lang="en-US" altLang="ja-JP" sz="2000" b="1" dirty="0" err="1"/>
              <a:t>i</a:t>
            </a:r>
            <a:r>
              <a:rPr lang="en-US" altLang="ja-JP" sz="2000" b="1" dirty="0"/>
              <a:t>]</a:t>
            </a:r>
            <a:r>
              <a:rPr lang="en-US" altLang="ja-JP" sz="2000" dirty="0"/>
              <a:t>; </a:t>
            </a:r>
            <a:r>
              <a:rPr lang="en-US" altLang="ja-JP" sz="2000" dirty="0" err="1"/>
              <a:t>j++</a:t>
            </a:r>
            <a:r>
              <a:rPr lang="en-US" altLang="ja-JP" sz="2000" dirty="0"/>
              <a:t>)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            </a:t>
            </a:r>
            <a:r>
              <a:rPr lang="en-US" altLang="ja-JP" sz="2000" dirty="0" err="1"/>
              <a:t>System.out.printf</a:t>
            </a:r>
            <a:r>
              <a:rPr lang="en-US" altLang="ja-JP" sz="2000" dirty="0"/>
              <a:t>("*");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        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        </a:t>
            </a:r>
            <a:r>
              <a:rPr lang="en-US" altLang="ja-JP" sz="2000" dirty="0" err="1"/>
              <a:t>System.out.printf</a:t>
            </a:r>
            <a:r>
              <a:rPr lang="en-US" altLang="ja-JP" sz="2000" dirty="0"/>
              <a:t>("\n");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    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}</a:t>
            </a:r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15D20C4-150C-4F21-A7E7-8A028D272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C7FC6A5-AEF5-46A7-BC30-37F620CCA90E}" type="slidenum">
              <a:rPr lang="ja-JP" altLang="en-US" smtClean="0">
                <a:latin typeface="Arial" panose="020B0604020202020204" pitchFamily="34" charset="0"/>
              </a:rPr>
              <a:pPr/>
              <a:t>22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60421" name="Line 3">
            <a:extLst>
              <a:ext uri="{FF2B5EF4-FFF2-40B4-BE49-F238E27FC236}">
                <a16:creationId xmlns:a16="http://schemas.microsoft.com/office/drawing/2014/main" id="{18A8A3BF-8781-4409-9C81-92A77C374DC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074992" y="3545332"/>
            <a:ext cx="1084257" cy="150368"/>
          </a:xfrm>
          <a:prstGeom prst="line">
            <a:avLst/>
          </a:prstGeom>
          <a:noFill/>
          <a:ln w="9525">
            <a:solidFill>
              <a:srgbClr val="005414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0422" name="Rectangle 4">
            <a:extLst>
              <a:ext uri="{FF2B5EF4-FFF2-40B4-BE49-F238E27FC236}">
                <a16:creationId xmlns:a16="http://schemas.microsoft.com/office/drawing/2014/main" id="{FAF2AE66-2EAB-4982-8BBE-A413143816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0953" y="3140334"/>
            <a:ext cx="384840" cy="404998"/>
          </a:xfrm>
          <a:prstGeom prst="rect">
            <a:avLst/>
          </a:prstGeom>
          <a:noFill/>
          <a:ln w="6350">
            <a:solidFill>
              <a:srgbClr val="00541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60423" name="Text Box 5">
            <a:extLst>
              <a:ext uri="{FF2B5EF4-FFF2-40B4-BE49-F238E27FC236}">
                <a16:creationId xmlns:a16="http://schemas.microsoft.com/office/drawing/2014/main" id="{9FEE51A5-153F-4D5C-A098-04582C09C3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5290" y="3429000"/>
            <a:ext cx="1724025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配列からの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読み出し</a:t>
            </a:r>
          </a:p>
        </p:txBody>
      </p:sp>
      <p:sp>
        <p:nvSpPr>
          <p:cNvPr id="60425" name="Rectangle 7">
            <a:extLst>
              <a:ext uri="{FF2B5EF4-FFF2-40B4-BE49-F238E27FC236}">
                <a16:creationId xmlns:a16="http://schemas.microsoft.com/office/drawing/2014/main" id="{D03B7193-3CE5-4A02-9EBD-B1AF4E514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306" y="2402589"/>
            <a:ext cx="3763694" cy="404999"/>
          </a:xfrm>
          <a:prstGeom prst="rect">
            <a:avLst/>
          </a:prstGeom>
          <a:noFill/>
          <a:ln w="6350">
            <a:solidFill>
              <a:srgbClr val="00541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60426" name="Text Box 8">
            <a:extLst>
              <a:ext uri="{FF2B5EF4-FFF2-40B4-BE49-F238E27FC236}">
                <a16:creationId xmlns:a16="http://schemas.microsoft.com/office/drawing/2014/main" id="{4EE63D21-2C85-44EE-A6EB-0BA3B453C6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4346" y="2189956"/>
            <a:ext cx="141605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配列への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書き込み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C3CFC83A-B166-4EA1-A201-35339D84FC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棒グラフを描く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8C888D97-7B53-4C63-8CE8-FDC7F1878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35F6956-8FF7-4CE4-A95D-67DA2DED6ED7}" type="slidenum">
              <a:rPr lang="ja-JP" altLang="en-US" smtClean="0">
                <a:latin typeface="Arial" panose="020B0604020202020204" pitchFamily="34" charset="0"/>
              </a:rPr>
              <a:pPr/>
              <a:t>23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62469" name="Text Box 3">
            <a:extLst>
              <a:ext uri="{FF2B5EF4-FFF2-40B4-BE49-F238E27FC236}">
                <a16:creationId xmlns:a16="http://schemas.microsoft.com/office/drawing/2014/main" id="{13B187DD-80AD-4000-AF09-E589B77365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0900" y="1557338"/>
            <a:ext cx="157003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dirty="0"/>
              <a:t>実行結果の例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6A084865-D98E-43C7-BC7C-8BF4722AA1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8929" y="2439965"/>
            <a:ext cx="5770780" cy="2741635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F6A8F69E-8DBF-4BA2-94E7-F1264FF64D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プログラムとデータ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9931CA5-84E2-496C-9098-4F1109D08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19F2874-AA15-417F-A9EA-1D08015E4D90}" type="slidenum">
              <a:rPr lang="ja-JP" altLang="en-US" smtClean="0">
                <a:latin typeface="Arial" panose="020B0604020202020204" pitchFamily="34" charset="0"/>
              </a:rPr>
              <a:pPr/>
              <a:t>24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66565" name="Text Box 3">
            <a:extLst>
              <a:ext uri="{FF2B5EF4-FFF2-40B4-BE49-F238E27FC236}">
                <a16:creationId xmlns:a16="http://schemas.microsoft.com/office/drawing/2014/main" id="{3EC699B2-37F8-4A4D-B4B9-C17CB18364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0063" y="889000"/>
            <a:ext cx="14160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3200"/>
              <a:t>メモリ</a:t>
            </a:r>
          </a:p>
        </p:txBody>
      </p:sp>
      <p:sp>
        <p:nvSpPr>
          <p:cNvPr id="66566" name="Rectangle 4">
            <a:extLst>
              <a:ext uri="{FF2B5EF4-FFF2-40B4-BE49-F238E27FC236}">
                <a16:creationId xmlns:a16="http://schemas.microsoft.com/office/drawing/2014/main" id="{2C0D8725-1B38-4F0B-B23B-9E8DE3060B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7438" y="1631950"/>
            <a:ext cx="833437" cy="29432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66567" name="Line 5">
            <a:extLst>
              <a:ext uri="{FF2B5EF4-FFF2-40B4-BE49-F238E27FC236}">
                <a16:creationId xmlns:a16="http://schemas.microsoft.com/office/drawing/2014/main" id="{CA878E97-A15D-43AE-9A15-D9AF510B078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59338" y="2395538"/>
            <a:ext cx="1492250" cy="14287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6568" name="Line 6">
            <a:extLst>
              <a:ext uri="{FF2B5EF4-FFF2-40B4-BE49-F238E27FC236}">
                <a16:creationId xmlns:a16="http://schemas.microsoft.com/office/drawing/2014/main" id="{4E0EFF96-CE51-4058-A026-6C4AF3FCCDC3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7913" y="200818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6569" name="Text Box 7">
            <a:extLst>
              <a:ext uri="{FF2B5EF4-FFF2-40B4-BE49-F238E27FC236}">
                <a16:creationId xmlns:a16="http://schemas.microsoft.com/office/drawing/2014/main" id="{BAC72691-E6BB-4F90-980A-5D2D78AD96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5113" y="1604963"/>
            <a:ext cx="69691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dirty="0"/>
              <a:t>a[0]</a:t>
            </a:r>
          </a:p>
        </p:txBody>
      </p:sp>
      <p:sp>
        <p:nvSpPr>
          <p:cNvPr id="66570" name="Text Box 8">
            <a:extLst>
              <a:ext uri="{FF2B5EF4-FFF2-40B4-BE49-F238E27FC236}">
                <a16:creationId xmlns:a16="http://schemas.microsoft.com/office/drawing/2014/main" id="{3225019D-7BF4-47B3-A59D-C32CF8280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099843"/>
            <a:ext cx="4476750" cy="584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ja-JP" sz="3200" dirty="0"/>
              <a:t>for(j = 1; j &lt;= </a:t>
            </a:r>
            <a:r>
              <a:rPr lang="en-US" altLang="ja-JP" sz="3200" b="1" dirty="0"/>
              <a:t>a[</a:t>
            </a:r>
            <a:r>
              <a:rPr lang="en-US" altLang="ja-JP" sz="3200" b="1" dirty="0" err="1"/>
              <a:t>i</a:t>
            </a:r>
            <a:r>
              <a:rPr lang="en-US" altLang="ja-JP" sz="3200" b="1" dirty="0"/>
              <a:t>]</a:t>
            </a:r>
            <a:r>
              <a:rPr lang="en-US" altLang="ja-JP" sz="3200" dirty="0"/>
              <a:t>; </a:t>
            </a:r>
            <a:r>
              <a:rPr lang="en-US" altLang="ja-JP" sz="3200" dirty="0" err="1"/>
              <a:t>j++</a:t>
            </a:r>
            <a:r>
              <a:rPr lang="en-US" altLang="ja-JP" sz="3200" dirty="0"/>
              <a:t>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kumimoji="0" lang="en-US" altLang="ja-JP" sz="3200" dirty="0"/>
          </a:p>
        </p:txBody>
      </p:sp>
      <p:sp>
        <p:nvSpPr>
          <p:cNvPr id="66571" name="Text Box 9">
            <a:extLst>
              <a:ext uri="{FF2B5EF4-FFF2-40B4-BE49-F238E27FC236}">
                <a16:creationId xmlns:a16="http://schemas.microsoft.com/office/drawing/2014/main" id="{8055BD4D-857B-43CA-AC3F-1EE8AAF5ED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9675" y="5795962"/>
            <a:ext cx="1338263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配列からの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読み出し</a:t>
            </a:r>
          </a:p>
        </p:txBody>
      </p:sp>
      <p:cxnSp>
        <p:nvCxnSpPr>
          <p:cNvPr id="66572" name="AutoShape 10">
            <a:extLst>
              <a:ext uri="{FF2B5EF4-FFF2-40B4-BE49-F238E27FC236}">
                <a16:creationId xmlns:a16="http://schemas.microsoft.com/office/drawing/2014/main" id="{150B3F11-6F77-4A40-A426-1F69A7828CD6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597150" y="1963738"/>
            <a:ext cx="2892425" cy="2632075"/>
          </a:xfrm>
          <a:prstGeom prst="bentConnector3">
            <a:avLst>
              <a:gd name="adj1" fmla="val 218"/>
            </a:avLst>
          </a:prstGeom>
          <a:noFill/>
          <a:ln w="19050">
            <a:solidFill>
              <a:srgbClr val="00801E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573" name="Line 11">
            <a:extLst>
              <a:ext uri="{FF2B5EF4-FFF2-40B4-BE49-F238E27FC236}">
                <a16:creationId xmlns:a16="http://schemas.microsoft.com/office/drawing/2014/main" id="{A86A127A-008F-463C-A5CC-0654A08D4B4D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0613" y="241458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6574" name="Text Box 12">
            <a:extLst>
              <a:ext uri="{FF2B5EF4-FFF2-40B4-BE49-F238E27FC236}">
                <a16:creationId xmlns:a16="http://schemas.microsoft.com/office/drawing/2014/main" id="{11741977-A000-4F74-A4FC-5C301A88B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5113" y="1987550"/>
            <a:ext cx="696912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dirty="0"/>
              <a:t>a[1]</a:t>
            </a:r>
          </a:p>
        </p:txBody>
      </p:sp>
      <p:sp>
        <p:nvSpPr>
          <p:cNvPr id="66575" name="Text Box 13">
            <a:extLst>
              <a:ext uri="{FF2B5EF4-FFF2-40B4-BE49-F238E27FC236}">
                <a16:creationId xmlns:a16="http://schemas.microsoft.com/office/drawing/2014/main" id="{3E4EEFC9-D364-4A0C-AAE1-70A77CBD50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8288" y="2398713"/>
            <a:ext cx="69691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dirty="0"/>
              <a:t>a[2]</a:t>
            </a:r>
          </a:p>
        </p:txBody>
      </p:sp>
      <p:sp>
        <p:nvSpPr>
          <p:cNvPr id="66576" name="Text Box 14">
            <a:extLst>
              <a:ext uri="{FF2B5EF4-FFF2-40B4-BE49-F238E27FC236}">
                <a16:creationId xmlns:a16="http://schemas.microsoft.com/office/drawing/2014/main" id="{CF5F7DA2-B979-4A40-B825-314627ECF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6038" y="1587500"/>
            <a:ext cx="3556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solidFill>
                  <a:srgbClr val="00801E"/>
                </a:solidFill>
              </a:rPr>
              <a:t>6</a:t>
            </a:r>
          </a:p>
        </p:txBody>
      </p:sp>
      <p:cxnSp>
        <p:nvCxnSpPr>
          <p:cNvPr id="66577" name="AutoShape 15">
            <a:extLst>
              <a:ext uri="{FF2B5EF4-FFF2-40B4-BE49-F238E27FC236}">
                <a16:creationId xmlns:a16="http://schemas.microsoft.com/office/drawing/2014/main" id="{7C2376EC-1833-4089-A2C5-6C3DD67E343E}"/>
              </a:ext>
            </a:extLst>
          </p:cNvPr>
          <p:cNvCxnSpPr>
            <a:cxnSpLocks noChangeShapeType="1"/>
            <a:stCxn id="66574" idx="1"/>
          </p:cNvCxnSpPr>
          <p:nvPr/>
        </p:nvCxnSpPr>
        <p:spPr bwMode="auto">
          <a:xfrm rot="10800000">
            <a:off x="2719388" y="2217738"/>
            <a:ext cx="2625725" cy="0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578" name="AutoShape 16">
            <a:extLst>
              <a:ext uri="{FF2B5EF4-FFF2-40B4-BE49-F238E27FC236}">
                <a16:creationId xmlns:a16="http://schemas.microsoft.com/office/drawing/2014/main" id="{B3B9AF2A-BF69-479D-A1C1-73A5CE8C8F8E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2725738" y="2630488"/>
            <a:ext cx="2620962" cy="1587"/>
          </a:xfrm>
          <a:prstGeom prst="bentConnector3">
            <a:avLst>
              <a:gd name="adj1" fmla="val 49968"/>
            </a:avLst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579" name="Rectangle 17">
            <a:extLst>
              <a:ext uri="{FF2B5EF4-FFF2-40B4-BE49-F238E27FC236}">
                <a16:creationId xmlns:a16="http://schemas.microsoft.com/office/drawing/2014/main" id="{538C3C3E-1BF3-4071-89AA-D765BCBFF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4888" y="1508125"/>
            <a:ext cx="2700337" cy="3348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66580" name="Line 18">
            <a:extLst>
              <a:ext uri="{FF2B5EF4-FFF2-40B4-BE49-F238E27FC236}">
                <a16:creationId xmlns:a16="http://schemas.microsoft.com/office/drawing/2014/main" id="{C0F36264-B2E7-47A1-8974-4AAA4DE7E882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6325" y="2847975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6581" name="Line 19">
            <a:extLst>
              <a:ext uri="{FF2B5EF4-FFF2-40B4-BE49-F238E27FC236}">
                <a16:creationId xmlns:a16="http://schemas.microsoft.com/office/drawing/2014/main" id="{49804764-0D37-4202-8E58-A3EF6611A1B4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4738" y="3268663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6582" name="Line 20">
            <a:extLst>
              <a:ext uri="{FF2B5EF4-FFF2-40B4-BE49-F238E27FC236}">
                <a16:creationId xmlns:a16="http://schemas.microsoft.com/office/drawing/2014/main" id="{5E9CC59C-9DE1-4C79-8A8A-96A140F377C6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3150" y="3689350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6583" name="Line 21">
            <a:extLst>
              <a:ext uri="{FF2B5EF4-FFF2-40B4-BE49-F238E27FC236}">
                <a16:creationId xmlns:a16="http://schemas.microsoft.com/office/drawing/2014/main" id="{AA97B83D-6188-4C29-94C8-BDEFCC50B52B}"/>
              </a:ext>
            </a:extLst>
          </p:cNvPr>
          <p:cNvSpPr>
            <a:spLocks noChangeShapeType="1"/>
          </p:cNvSpPr>
          <p:nvPr/>
        </p:nvSpPr>
        <p:spPr bwMode="auto">
          <a:xfrm>
            <a:off x="6161088" y="411003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6584" name="Text Box 22">
            <a:extLst>
              <a:ext uri="{FF2B5EF4-FFF2-40B4-BE49-F238E27FC236}">
                <a16:creationId xmlns:a16="http://schemas.microsoft.com/office/drawing/2014/main" id="{83E6955B-0BB7-43CB-ADE5-21AA35935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8763" y="2827338"/>
            <a:ext cx="69691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dirty="0"/>
              <a:t>a[3]</a:t>
            </a:r>
          </a:p>
        </p:txBody>
      </p:sp>
      <p:sp>
        <p:nvSpPr>
          <p:cNvPr id="66585" name="Text Box 23">
            <a:extLst>
              <a:ext uri="{FF2B5EF4-FFF2-40B4-BE49-F238E27FC236}">
                <a16:creationId xmlns:a16="http://schemas.microsoft.com/office/drawing/2014/main" id="{04CB9995-2127-4CA5-AD1B-7413EE2D7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8288" y="3275013"/>
            <a:ext cx="69691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dirty="0"/>
              <a:t>a[4]</a:t>
            </a:r>
          </a:p>
        </p:txBody>
      </p:sp>
      <p:sp>
        <p:nvSpPr>
          <p:cNvPr id="66586" name="Text Box 24">
            <a:extLst>
              <a:ext uri="{FF2B5EF4-FFF2-40B4-BE49-F238E27FC236}">
                <a16:creationId xmlns:a16="http://schemas.microsoft.com/office/drawing/2014/main" id="{D7ECEEE9-093B-43A9-ABEB-CB816A2C65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13" y="3694113"/>
            <a:ext cx="69691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dirty="0"/>
              <a:t>a[5]</a:t>
            </a:r>
          </a:p>
        </p:txBody>
      </p:sp>
      <p:sp>
        <p:nvSpPr>
          <p:cNvPr id="66587" name="Text Box 25">
            <a:extLst>
              <a:ext uri="{FF2B5EF4-FFF2-40B4-BE49-F238E27FC236}">
                <a16:creationId xmlns:a16="http://schemas.microsoft.com/office/drawing/2014/main" id="{31BE5E24-CA32-477D-9F4C-EF7C9E2C26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7338" y="4141788"/>
            <a:ext cx="69691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dirty="0"/>
              <a:t>a[6]</a:t>
            </a:r>
          </a:p>
        </p:txBody>
      </p:sp>
      <p:sp>
        <p:nvSpPr>
          <p:cNvPr id="66588" name="Text Box 26">
            <a:extLst>
              <a:ext uri="{FF2B5EF4-FFF2-40B4-BE49-F238E27FC236}">
                <a16:creationId xmlns:a16="http://schemas.microsoft.com/office/drawing/2014/main" id="{C73962D9-3E69-4DED-85A6-40E65313DD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6038" y="1987550"/>
            <a:ext cx="3556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solidFill>
                  <a:srgbClr val="00801E"/>
                </a:solidFill>
              </a:rPr>
              <a:t>4</a:t>
            </a:r>
          </a:p>
        </p:txBody>
      </p:sp>
      <p:sp>
        <p:nvSpPr>
          <p:cNvPr id="66589" name="Text Box 27">
            <a:extLst>
              <a:ext uri="{FF2B5EF4-FFF2-40B4-BE49-F238E27FC236}">
                <a16:creationId xmlns:a16="http://schemas.microsoft.com/office/drawing/2014/main" id="{1553645D-8476-40A8-84D4-F94BA58C46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6038" y="2387600"/>
            <a:ext cx="3556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solidFill>
                  <a:srgbClr val="00801E"/>
                </a:solidFill>
              </a:rPr>
              <a:t>7</a:t>
            </a:r>
          </a:p>
        </p:txBody>
      </p:sp>
      <p:sp>
        <p:nvSpPr>
          <p:cNvPr id="66590" name="Text Box 28">
            <a:extLst>
              <a:ext uri="{FF2B5EF4-FFF2-40B4-BE49-F238E27FC236}">
                <a16:creationId xmlns:a16="http://schemas.microsoft.com/office/drawing/2014/main" id="{2F3321C3-D265-4CBA-996B-12FC8DD37B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6038" y="2816225"/>
            <a:ext cx="3556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solidFill>
                  <a:srgbClr val="00801E"/>
                </a:solidFill>
              </a:rPr>
              <a:t>1</a:t>
            </a:r>
          </a:p>
        </p:txBody>
      </p:sp>
      <p:sp>
        <p:nvSpPr>
          <p:cNvPr id="66591" name="Text Box 29">
            <a:extLst>
              <a:ext uri="{FF2B5EF4-FFF2-40B4-BE49-F238E27FC236}">
                <a16:creationId xmlns:a16="http://schemas.microsoft.com/office/drawing/2014/main" id="{4841B230-AE6D-4E38-8119-A438B2649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6038" y="3244850"/>
            <a:ext cx="3556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solidFill>
                  <a:srgbClr val="00801E"/>
                </a:solidFill>
              </a:rPr>
              <a:t>5</a:t>
            </a:r>
          </a:p>
        </p:txBody>
      </p:sp>
      <p:sp>
        <p:nvSpPr>
          <p:cNvPr id="66592" name="Text Box 30">
            <a:extLst>
              <a:ext uri="{FF2B5EF4-FFF2-40B4-BE49-F238E27FC236}">
                <a16:creationId xmlns:a16="http://schemas.microsoft.com/office/drawing/2014/main" id="{E6B0D035-3EEA-4BCB-AE61-344E7A2C9D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6038" y="3673475"/>
            <a:ext cx="3556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solidFill>
                  <a:srgbClr val="00801E"/>
                </a:solidFill>
              </a:rPr>
              <a:t>3</a:t>
            </a:r>
          </a:p>
        </p:txBody>
      </p:sp>
      <p:sp>
        <p:nvSpPr>
          <p:cNvPr id="66593" name="Text Box 31">
            <a:extLst>
              <a:ext uri="{FF2B5EF4-FFF2-40B4-BE49-F238E27FC236}">
                <a16:creationId xmlns:a16="http://schemas.microsoft.com/office/drawing/2014/main" id="{9AC4AE5B-5316-450E-949C-E091F7AD7C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6038" y="4102100"/>
            <a:ext cx="3556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solidFill>
                  <a:srgbClr val="00801E"/>
                </a:solidFill>
              </a:rPr>
              <a:t>2</a:t>
            </a:r>
          </a:p>
        </p:txBody>
      </p:sp>
      <p:cxnSp>
        <p:nvCxnSpPr>
          <p:cNvPr id="66594" name="AutoShape 32">
            <a:extLst>
              <a:ext uri="{FF2B5EF4-FFF2-40B4-BE49-F238E27FC236}">
                <a16:creationId xmlns:a16="http://schemas.microsoft.com/office/drawing/2014/main" id="{0923DC8D-62A2-426E-9F95-F8B06DCCCA66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2716213" y="3057525"/>
            <a:ext cx="2620962" cy="1588"/>
          </a:xfrm>
          <a:prstGeom prst="bentConnector3">
            <a:avLst>
              <a:gd name="adj1" fmla="val 49968"/>
            </a:avLst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595" name="AutoShape 33">
            <a:extLst>
              <a:ext uri="{FF2B5EF4-FFF2-40B4-BE49-F238E27FC236}">
                <a16:creationId xmlns:a16="http://schemas.microsoft.com/office/drawing/2014/main" id="{826C9528-C4C5-4535-9189-703C8FD7E013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2706688" y="3494088"/>
            <a:ext cx="2620962" cy="1587"/>
          </a:xfrm>
          <a:prstGeom prst="bentConnector3">
            <a:avLst>
              <a:gd name="adj1" fmla="val 49968"/>
            </a:avLst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596" name="AutoShape 34">
            <a:extLst>
              <a:ext uri="{FF2B5EF4-FFF2-40B4-BE49-F238E27FC236}">
                <a16:creationId xmlns:a16="http://schemas.microsoft.com/office/drawing/2014/main" id="{590BF201-D7A4-47C8-83BB-09E8070A1F06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2716213" y="3921125"/>
            <a:ext cx="2620962" cy="1588"/>
          </a:xfrm>
          <a:prstGeom prst="bentConnector3">
            <a:avLst>
              <a:gd name="adj1" fmla="val 49968"/>
            </a:avLst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597" name="AutoShape 35">
            <a:extLst>
              <a:ext uri="{FF2B5EF4-FFF2-40B4-BE49-F238E27FC236}">
                <a16:creationId xmlns:a16="http://schemas.microsoft.com/office/drawing/2014/main" id="{00A132C2-CC70-4F9E-8EF3-DA1B6A043821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2725738" y="4376738"/>
            <a:ext cx="2620962" cy="1587"/>
          </a:xfrm>
          <a:prstGeom prst="bentConnector3">
            <a:avLst>
              <a:gd name="adj1" fmla="val 49968"/>
            </a:avLst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7B56EBC0-38A6-4D16-B185-F8F0DA4A3A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例題４． </a:t>
            </a:r>
            <a:r>
              <a:rPr lang="en-US" altLang="ja-JP"/>
              <a:t>Horner </a:t>
            </a:r>
            <a:r>
              <a:rPr lang="ja-JP" altLang="en-US"/>
              <a:t>法による多項式の計算</a:t>
            </a: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B8E9CDFE-1A5C-453B-A947-C4EA6F1D12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2262" y="846138"/>
            <a:ext cx="8694737" cy="5334000"/>
          </a:xfrm>
        </p:spPr>
        <p:txBody>
          <a:bodyPr>
            <a:noAutofit/>
          </a:bodyPr>
          <a:lstStyle/>
          <a:p>
            <a:r>
              <a:rPr lang="en-US" altLang="ja-JP" b="1" dirty="0"/>
              <a:t>n</a:t>
            </a:r>
            <a:r>
              <a:rPr lang="ja-JP" altLang="en-US" b="1" dirty="0"/>
              <a:t>次の多項式</a:t>
            </a:r>
            <a:br>
              <a:rPr lang="ja-JP" altLang="en-US" dirty="0"/>
            </a:br>
            <a:r>
              <a:rPr lang="ja-JP" altLang="en-US" dirty="0"/>
              <a:t>    </a:t>
            </a:r>
            <a:r>
              <a:rPr lang="en-US" altLang="ja-JP" dirty="0"/>
              <a:t>f(x) = a0 + a1</a:t>
            </a:r>
            <a:r>
              <a:rPr lang="ja-JP" altLang="en-US" dirty="0"/>
              <a:t>・</a:t>
            </a:r>
            <a:r>
              <a:rPr lang="en-US" altLang="ja-JP" dirty="0"/>
              <a:t>x + a2</a:t>
            </a:r>
            <a:r>
              <a:rPr lang="ja-JP" altLang="en-US" dirty="0"/>
              <a:t>・</a:t>
            </a:r>
            <a:r>
              <a:rPr lang="en-US" altLang="ja-JP" dirty="0"/>
              <a:t>x2 + </a:t>
            </a:r>
            <a:r>
              <a:rPr lang="ja-JP" altLang="en-US" dirty="0"/>
              <a:t>・・・ </a:t>
            </a:r>
            <a:r>
              <a:rPr lang="en-US" altLang="ja-JP" dirty="0"/>
              <a:t>+an</a:t>
            </a:r>
            <a:r>
              <a:rPr lang="ja-JP" altLang="en-US" dirty="0"/>
              <a:t>・</a:t>
            </a:r>
            <a:r>
              <a:rPr lang="en-US" altLang="ja-JP" dirty="0" err="1"/>
              <a:t>xn</a:t>
            </a:r>
            <a:br>
              <a:rPr lang="en-US" altLang="ja-JP" dirty="0"/>
            </a:br>
            <a:r>
              <a:rPr lang="ja-JP" altLang="en-US" dirty="0"/>
              <a:t>について，</a:t>
            </a:r>
            <a:r>
              <a:rPr lang="ja-JP" altLang="en-US" b="1" dirty="0"/>
              <a:t>次数 </a:t>
            </a:r>
            <a:r>
              <a:rPr lang="en-US" altLang="ja-JP" b="1" dirty="0"/>
              <a:t>n</a:t>
            </a:r>
            <a:r>
              <a:rPr lang="en-US" altLang="ja-JP" dirty="0"/>
              <a:t> </a:t>
            </a:r>
            <a:r>
              <a:rPr lang="ja-JP" altLang="en-US" dirty="0"/>
              <a:t>と，</a:t>
            </a:r>
            <a:r>
              <a:rPr lang="ja-JP" altLang="en-US" b="1" dirty="0"/>
              <a:t>係数 </a:t>
            </a:r>
            <a:r>
              <a:rPr lang="en-US" altLang="ja-JP" b="1" dirty="0"/>
              <a:t>a0 </a:t>
            </a:r>
            <a:r>
              <a:rPr lang="ja-JP" altLang="en-US" b="1" dirty="0"/>
              <a:t>から </a:t>
            </a:r>
            <a:r>
              <a:rPr lang="en-US" altLang="ja-JP" b="1" dirty="0"/>
              <a:t>an </a:t>
            </a:r>
            <a:r>
              <a:rPr lang="ja-JP" altLang="en-US" dirty="0"/>
              <a:t>を読み込んで，</a:t>
            </a:r>
            <a:r>
              <a:rPr lang="en-US" altLang="ja-JP" b="1" dirty="0"/>
              <a:t>f(x) </a:t>
            </a:r>
            <a:r>
              <a:rPr lang="ja-JP" altLang="en-US" b="1" dirty="0"/>
              <a:t>を計算</a:t>
            </a:r>
            <a:r>
              <a:rPr lang="ja-JP" altLang="en-US" dirty="0"/>
              <a:t>するプログラムを作る</a:t>
            </a:r>
          </a:p>
          <a:p>
            <a:pPr lvl="1"/>
            <a:r>
              <a:rPr lang="ja-JP" altLang="en-US" dirty="0"/>
              <a:t>まず </a:t>
            </a:r>
            <a:r>
              <a:rPr lang="en-US" altLang="ja-JP" dirty="0"/>
              <a:t>n </a:t>
            </a:r>
            <a:r>
              <a:rPr lang="ja-JP" altLang="en-US" dirty="0"/>
              <a:t>を読み込んで，その後に </a:t>
            </a:r>
            <a:r>
              <a:rPr lang="en-US" altLang="ja-JP" dirty="0"/>
              <a:t>a0 </a:t>
            </a:r>
            <a:r>
              <a:rPr lang="ja-JP" altLang="en-US" dirty="0"/>
              <a:t>から </a:t>
            </a:r>
            <a:r>
              <a:rPr lang="en-US" altLang="ja-JP" dirty="0"/>
              <a:t>an </a:t>
            </a:r>
            <a:r>
              <a:rPr lang="ja-JP" altLang="en-US" dirty="0"/>
              <a:t>を読み込む．最後に </a:t>
            </a:r>
            <a:r>
              <a:rPr lang="en-US" altLang="ja-JP" dirty="0"/>
              <a:t>x </a:t>
            </a:r>
            <a:r>
              <a:rPr lang="ja-JP" altLang="en-US" dirty="0"/>
              <a:t>を読み込む．</a:t>
            </a:r>
          </a:p>
          <a:p>
            <a:pPr lvl="1"/>
            <a:r>
              <a:rPr lang="ja-JP" altLang="en-US" dirty="0"/>
              <a:t>次ページで説明する </a:t>
            </a:r>
            <a:r>
              <a:rPr lang="en-US" altLang="ja-JP" dirty="0"/>
              <a:t>Horner</a:t>
            </a:r>
            <a:r>
              <a:rPr lang="ja-JP" altLang="en-US" dirty="0"/>
              <a:t>法を使う</a:t>
            </a:r>
          </a:p>
          <a:p>
            <a:pPr lvl="1"/>
            <a:r>
              <a:rPr lang="ja-JP" altLang="en-US" dirty="0"/>
              <a:t>読み込んだ係数は，いったん配列に格納する． </a:t>
            </a:r>
            <a:r>
              <a:rPr lang="en-US" altLang="ja-JP" dirty="0"/>
              <a:t>n </a:t>
            </a:r>
            <a:r>
              <a:rPr lang="ja-JP" altLang="en-US" dirty="0"/>
              <a:t>は高々２０とする．</a:t>
            </a:r>
          </a:p>
          <a:p>
            <a:pPr lvl="1"/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328D01F-5BF6-4137-8907-54EDE70A4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805E84E-18C5-4BA7-A0F6-F0E922A95552}" type="slidenum">
              <a:rPr lang="ja-JP" altLang="en-US" smtClean="0">
                <a:latin typeface="Arial" panose="020B0604020202020204" pitchFamily="34" charset="0"/>
              </a:rPr>
              <a:pPr/>
              <a:t>25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29B1B6E4-1324-4A68-9AD0-D61377173D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/>
              <a:t>Horner</a:t>
            </a:r>
            <a:r>
              <a:rPr lang="ja-JP" altLang="en-US"/>
              <a:t>法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5063BF35-070E-4F98-ACC9-4BC8C514A0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f(x)     = a0 + a1</a:t>
            </a:r>
            <a:r>
              <a:rPr lang="ja-JP" altLang="en-US" dirty="0"/>
              <a:t>・</a:t>
            </a:r>
            <a:r>
              <a:rPr lang="en-US" altLang="ja-JP" dirty="0"/>
              <a:t>x + a2</a:t>
            </a:r>
            <a:r>
              <a:rPr lang="ja-JP" altLang="en-US" dirty="0"/>
              <a:t>・</a:t>
            </a:r>
            <a:r>
              <a:rPr lang="en-US" altLang="ja-JP" dirty="0"/>
              <a:t>x + </a:t>
            </a:r>
            <a:r>
              <a:rPr lang="ja-JP" altLang="en-US" dirty="0"/>
              <a:t>・・・ </a:t>
            </a:r>
            <a:r>
              <a:rPr lang="en-US" altLang="ja-JP" dirty="0"/>
              <a:t>+an</a:t>
            </a:r>
            <a:r>
              <a:rPr lang="ja-JP" altLang="en-US" dirty="0"/>
              <a:t>・</a:t>
            </a:r>
            <a:r>
              <a:rPr lang="en-US" altLang="ja-JP" dirty="0"/>
              <a:t>x</a:t>
            </a:r>
          </a:p>
          <a:p>
            <a:pPr marL="0" indent="0">
              <a:buNone/>
            </a:pPr>
            <a:r>
              <a:rPr lang="en-US" altLang="ja-JP" dirty="0"/>
              <a:t>= a0 + ( a1 + ( a2 + </a:t>
            </a:r>
            <a:r>
              <a:rPr lang="ja-JP" altLang="en-US" dirty="0"/>
              <a:t>・・・ </a:t>
            </a:r>
            <a:r>
              <a:rPr lang="en-US" altLang="ja-JP" dirty="0"/>
              <a:t>+ ( an-1 + an </a:t>
            </a:r>
            <a:r>
              <a:rPr lang="ja-JP" altLang="en-US" dirty="0"/>
              <a:t>・</a:t>
            </a:r>
            <a:r>
              <a:rPr lang="en-US" altLang="ja-JP" dirty="0"/>
              <a:t>x )  x </a:t>
            </a:r>
            <a:r>
              <a:rPr lang="ja-JP" altLang="en-US" dirty="0"/>
              <a:t>・・・</a:t>
            </a:r>
            <a:r>
              <a:rPr lang="en-US" altLang="ja-JP" dirty="0"/>
              <a:t>) x ) x</a:t>
            </a:r>
          </a:p>
          <a:p>
            <a:pPr marL="0" indent="0">
              <a:buNone/>
            </a:pPr>
            <a:r>
              <a:rPr lang="en-US" altLang="ja-JP" dirty="0"/>
              <a:t>     </a:t>
            </a:r>
          </a:p>
          <a:p>
            <a:pPr marL="0" indent="0">
              <a:buNone/>
            </a:pPr>
            <a:r>
              <a:rPr lang="en-US" altLang="ja-JP" dirty="0"/>
              <a:t>          </a:t>
            </a:r>
            <a:r>
              <a:rPr lang="ja-JP" altLang="en-US" dirty="0"/>
              <a:t>例えば，    </a:t>
            </a:r>
            <a:r>
              <a:rPr lang="en-US" altLang="ja-JP" dirty="0"/>
              <a:t>5 + 6x + 3x</a:t>
            </a:r>
          </a:p>
          <a:p>
            <a:pPr marL="0" indent="0">
              <a:buNone/>
            </a:pPr>
            <a:r>
              <a:rPr lang="en-US" altLang="ja-JP" dirty="0"/>
              <a:t>                            = 5 + ( 6 + 3x ) x</a:t>
            </a:r>
          </a:p>
          <a:p>
            <a:pPr marL="0" indent="0">
              <a:buNone/>
            </a:pPr>
            <a:r>
              <a:rPr lang="en-US" altLang="ja-JP" dirty="0"/>
              <a:t>    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925C9B7B-9C54-4132-8527-2A00DFB5F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2F876EA-3737-49F3-BACF-2F9C8F06C7C7}" type="slidenum">
              <a:rPr lang="ja-JP" altLang="en-US" smtClean="0">
                <a:latin typeface="Arial" panose="020B0604020202020204" pitchFamily="34" charset="0"/>
              </a:rPr>
              <a:pPr/>
              <a:t>26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74757" name="Rectangle 4">
            <a:extLst>
              <a:ext uri="{FF2B5EF4-FFF2-40B4-BE49-F238E27FC236}">
                <a16:creationId xmlns:a16="http://schemas.microsoft.com/office/drawing/2014/main" id="{A0FAAE64-597F-448B-B404-123EF759DF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1100" y="4381500"/>
            <a:ext cx="4470400" cy="201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 u="sng" dirty="0"/>
              <a:t>計算手順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dirty="0"/>
              <a:t>①  </a:t>
            </a:r>
            <a:r>
              <a:rPr kumimoji="0" lang="en-US" altLang="ja-JP" sz="2400" dirty="0"/>
              <a:t>an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dirty="0"/>
              <a:t>②  an-1 + an</a:t>
            </a:r>
            <a:r>
              <a:rPr kumimoji="0" lang="ja-JP" altLang="en-US" sz="2400" dirty="0"/>
              <a:t>・</a:t>
            </a:r>
            <a:r>
              <a:rPr kumimoji="0" lang="en-US" altLang="ja-JP" sz="2400" dirty="0"/>
              <a:t>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dirty="0"/>
              <a:t>③  an-2 + ( an-1 + an</a:t>
            </a:r>
            <a:r>
              <a:rPr kumimoji="0" lang="ja-JP" altLang="en-US" sz="2400" dirty="0"/>
              <a:t>・</a:t>
            </a:r>
            <a:r>
              <a:rPr kumimoji="0" lang="en-US" altLang="ja-JP" sz="2400" dirty="0"/>
              <a:t>x ) 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dirty="0"/>
              <a:t>・・・  （</a:t>
            </a:r>
            <a:r>
              <a:rPr kumimoji="0" lang="en-US" altLang="ja-JP" sz="2400" dirty="0"/>
              <a:t>a</a:t>
            </a:r>
            <a:r>
              <a:rPr kumimoji="0" lang="en-US" altLang="ja-JP" sz="2400" baseline="-25000" dirty="0"/>
              <a:t>0</a:t>
            </a:r>
            <a:r>
              <a:rPr kumimoji="0" lang="en-US" altLang="ja-JP" sz="2400" dirty="0"/>
              <a:t> </a:t>
            </a:r>
            <a:r>
              <a:rPr kumimoji="0" lang="ja-JP" altLang="en-US" sz="2400" dirty="0"/>
              <a:t>まで続ける）</a:t>
            </a:r>
          </a:p>
        </p:txBody>
      </p:sp>
      <p:sp>
        <p:nvSpPr>
          <p:cNvPr id="74758" name="Text Box 5">
            <a:extLst>
              <a:ext uri="{FF2B5EF4-FFF2-40B4-BE49-F238E27FC236}">
                <a16:creationId xmlns:a16="http://schemas.microsoft.com/office/drawing/2014/main" id="{665EC79E-8DD8-4F65-B5F8-EF40C6DC33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2812" y="747713"/>
            <a:ext cx="3270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000" dirty="0"/>
              <a:t>2</a:t>
            </a:r>
          </a:p>
        </p:txBody>
      </p:sp>
      <p:sp>
        <p:nvSpPr>
          <p:cNvPr id="74759" name="Text Box 6">
            <a:extLst>
              <a:ext uri="{FF2B5EF4-FFF2-40B4-BE49-F238E27FC236}">
                <a16:creationId xmlns:a16="http://schemas.microsoft.com/office/drawing/2014/main" id="{4C14F9E0-1807-4767-ACB6-7A12542D1F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2675" y="715963"/>
            <a:ext cx="608013" cy="79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000"/>
              <a:t>n</a:t>
            </a:r>
          </a:p>
        </p:txBody>
      </p:sp>
      <p:sp>
        <p:nvSpPr>
          <p:cNvPr id="74760" name="Text Box 7">
            <a:extLst>
              <a:ext uri="{FF2B5EF4-FFF2-40B4-BE49-F238E27FC236}">
                <a16:creationId xmlns:a16="http://schemas.microsoft.com/office/drawing/2014/main" id="{C82DF631-1F01-4BED-9FC6-3B93076B5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9025" y="2817813"/>
            <a:ext cx="3270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000" b="1" dirty="0"/>
              <a:t>2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2">
            <a:extLst>
              <a:ext uri="{FF2B5EF4-FFF2-40B4-BE49-F238E27FC236}">
                <a16:creationId xmlns:a16="http://schemas.microsoft.com/office/drawing/2014/main" id="{B9EE6026-1A9D-44C8-B768-C9EAA001A9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6233" y="0"/>
            <a:ext cx="8461375" cy="53340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import </a:t>
            </a:r>
            <a:r>
              <a:rPr lang="en-US" altLang="ja-JP" sz="1800" dirty="0" err="1"/>
              <a:t>java.util.Scanner</a:t>
            </a:r>
            <a:r>
              <a:rPr lang="en-US" altLang="ja-JP" sz="1800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public class Main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public static void main(String[] </a:t>
            </a:r>
            <a:r>
              <a:rPr lang="en-US" altLang="ja-JP" sz="1800" dirty="0" err="1"/>
              <a:t>args</a:t>
            </a:r>
            <a:r>
              <a:rPr lang="en-US" altLang="ja-JP" sz="1800" dirty="0"/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    int </a:t>
            </a:r>
            <a:r>
              <a:rPr lang="en-US" altLang="ja-JP" sz="1800" dirty="0" err="1"/>
              <a:t>i</a:t>
            </a:r>
            <a:r>
              <a:rPr lang="en-US" altLang="ja-JP" sz="1800" dirty="0"/>
              <a:t>, n;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    double x, y;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    double a[] = new double[20];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    Scanner s = new Scanner(System.in);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    </a:t>
            </a:r>
            <a:r>
              <a:rPr lang="en-US" altLang="ja-JP" sz="1800" dirty="0" err="1"/>
              <a:t>System.out.println</a:t>
            </a:r>
            <a:r>
              <a:rPr lang="en-US" altLang="ja-JP" sz="1800" dirty="0"/>
              <a:t>("Please Enter n =");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    n = </a:t>
            </a:r>
            <a:r>
              <a:rPr lang="en-US" altLang="ja-JP" sz="1800" dirty="0" err="1"/>
              <a:t>s.nextInt</a:t>
            </a:r>
            <a:r>
              <a:rPr lang="en-US" altLang="ja-JP" sz="1800" dirty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    for(</a:t>
            </a:r>
            <a:r>
              <a:rPr lang="en-US" altLang="ja-JP" sz="1800" dirty="0" err="1"/>
              <a:t>i</a:t>
            </a:r>
            <a:r>
              <a:rPr lang="en-US" altLang="ja-JP" sz="1800" dirty="0"/>
              <a:t> = 0; </a:t>
            </a:r>
            <a:r>
              <a:rPr lang="en-US" altLang="ja-JP" sz="1800" dirty="0" err="1"/>
              <a:t>i</a:t>
            </a:r>
            <a:r>
              <a:rPr lang="en-US" altLang="ja-JP" sz="1800" dirty="0"/>
              <a:t> &lt;= n; </a:t>
            </a:r>
            <a:r>
              <a:rPr lang="en-US" altLang="ja-JP" sz="1800" dirty="0" err="1"/>
              <a:t>i</a:t>
            </a:r>
            <a:r>
              <a:rPr lang="en-US" altLang="ja-JP" sz="1800" dirty="0"/>
              <a:t>++)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        </a:t>
            </a:r>
            <a:r>
              <a:rPr lang="en-US" altLang="ja-JP" sz="1800" dirty="0" err="1"/>
              <a:t>System.out.printf</a:t>
            </a:r>
            <a:r>
              <a:rPr lang="en-US" altLang="ja-JP" sz="1800" dirty="0"/>
              <a:t>("Please Enter a[%d] =\n", </a:t>
            </a:r>
            <a:r>
              <a:rPr lang="en-US" altLang="ja-JP" sz="1800" dirty="0" err="1"/>
              <a:t>i</a:t>
            </a:r>
            <a:r>
              <a:rPr lang="en-US" altLang="ja-JP" sz="1800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       </a:t>
            </a:r>
            <a:r>
              <a:rPr lang="en-US" altLang="ja-JP" sz="1800" b="1" dirty="0"/>
              <a:t> a[</a:t>
            </a:r>
            <a:r>
              <a:rPr lang="en-US" altLang="ja-JP" sz="1800" b="1" dirty="0" err="1"/>
              <a:t>i</a:t>
            </a:r>
            <a:r>
              <a:rPr lang="en-US" altLang="ja-JP" sz="1800" b="1" dirty="0"/>
              <a:t>] </a:t>
            </a:r>
            <a:r>
              <a:rPr lang="en-US" altLang="ja-JP" sz="1800" dirty="0"/>
              <a:t>= </a:t>
            </a:r>
            <a:r>
              <a:rPr lang="en-US" altLang="ja-JP" sz="1800" dirty="0" err="1"/>
              <a:t>s.nextFloat</a:t>
            </a:r>
            <a:r>
              <a:rPr lang="en-US" altLang="ja-JP" sz="1800" dirty="0"/>
              <a:t>();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    </a:t>
            </a:r>
            <a:r>
              <a:rPr lang="en-US" altLang="ja-JP" sz="1800" dirty="0" err="1"/>
              <a:t>System.out.println</a:t>
            </a:r>
            <a:r>
              <a:rPr lang="en-US" altLang="ja-JP" sz="1800" dirty="0"/>
              <a:t>("Please Enter x =");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    x = </a:t>
            </a:r>
            <a:r>
              <a:rPr lang="en-US" altLang="ja-JP" sz="1800" dirty="0" err="1"/>
              <a:t>s.nextFloat</a:t>
            </a:r>
            <a:r>
              <a:rPr lang="en-US" altLang="ja-JP" sz="1800" dirty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    y = </a:t>
            </a:r>
            <a:r>
              <a:rPr lang="en-US" altLang="ja-JP" sz="1800" b="1" dirty="0"/>
              <a:t>a[n</a:t>
            </a:r>
            <a:r>
              <a:rPr lang="en-US" altLang="ja-JP" sz="1800" dirty="0"/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    </a:t>
            </a:r>
            <a:r>
              <a:rPr lang="en-US" altLang="ja-JP" sz="1800" dirty="0" err="1"/>
              <a:t>i</a:t>
            </a:r>
            <a:r>
              <a:rPr lang="en-US" altLang="ja-JP" sz="1800" dirty="0"/>
              <a:t> = n - 1;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    while(</a:t>
            </a:r>
            <a:r>
              <a:rPr lang="en-US" altLang="ja-JP" sz="1800" dirty="0" err="1"/>
              <a:t>i</a:t>
            </a:r>
            <a:r>
              <a:rPr lang="en-US" altLang="ja-JP" sz="1800" dirty="0"/>
              <a:t> &gt;= 0)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        y = y * x + </a:t>
            </a:r>
            <a:r>
              <a:rPr lang="en-US" altLang="ja-JP" sz="1800" b="1" dirty="0"/>
              <a:t>a[</a:t>
            </a:r>
            <a:r>
              <a:rPr lang="en-US" altLang="ja-JP" sz="1800" b="1" dirty="0" err="1"/>
              <a:t>i</a:t>
            </a:r>
            <a:r>
              <a:rPr lang="en-US" altLang="ja-JP" sz="1800" b="1" dirty="0"/>
              <a:t>]</a:t>
            </a:r>
            <a:r>
              <a:rPr lang="en-US" altLang="ja-JP" sz="1800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        </a:t>
            </a:r>
            <a:r>
              <a:rPr lang="en-US" altLang="ja-JP" sz="1800" dirty="0" err="1"/>
              <a:t>i</a:t>
            </a:r>
            <a:r>
              <a:rPr lang="en-US" altLang="ja-JP" sz="1800" dirty="0"/>
              <a:t> = </a:t>
            </a:r>
            <a:r>
              <a:rPr lang="en-US" altLang="ja-JP" sz="1800" dirty="0" err="1"/>
              <a:t>i</a:t>
            </a:r>
            <a:r>
              <a:rPr lang="en-US" altLang="ja-JP" sz="1800" dirty="0"/>
              <a:t> - 1;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    </a:t>
            </a:r>
            <a:r>
              <a:rPr lang="en-US" altLang="ja-JP" sz="1800" dirty="0" err="1"/>
              <a:t>System.out.printf</a:t>
            </a:r>
            <a:r>
              <a:rPr lang="en-US" altLang="ja-JP" sz="1800" dirty="0"/>
              <a:t>("y = %8.3f", y);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}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61573574-9725-40FE-AB9D-C5246DAB7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25AC304-1926-4CAB-BFAA-8228B2F94D33}" type="slidenum">
              <a:rPr lang="ja-JP" altLang="en-US" smtClean="0">
                <a:latin typeface="Arial" panose="020B0604020202020204" pitchFamily="34" charset="0"/>
              </a:rPr>
              <a:pPr/>
              <a:t>27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76807" name="Text Box 5">
            <a:extLst>
              <a:ext uri="{FF2B5EF4-FFF2-40B4-BE49-F238E27FC236}">
                <a16:creationId xmlns:a16="http://schemas.microsoft.com/office/drawing/2014/main" id="{E5DBD52B-7873-4492-B7F9-4FE7E893B8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6600" y="4436563"/>
            <a:ext cx="3295650" cy="598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配列からの読み出し</a:t>
            </a:r>
          </a:p>
        </p:txBody>
      </p:sp>
      <p:sp>
        <p:nvSpPr>
          <p:cNvPr id="76810" name="Text Box 8">
            <a:extLst>
              <a:ext uri="{FF2B5EF4-FFF2-40B4-BE49-F238E27FC236}">
                <a16:creationId xmlns:a16="http://schemas.microsoft.com/office/drawing/2014/main" id="{EF1D2A65-54E9-4237-AD2E-C69C7BD5E7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3120" y="3330575"/>
            <a:ext cx="316134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配列への書き込み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0D37DD2F-895B-49E9-A174-D4DA18E1EE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8880" y="5201473"/>
            <a:ext cx="384840" cy="404998"/>
          </a:xfrm>
          <a:prstGeom prst="rect">
            <a:avLst/>
          </a:prstGeom>
          <a:noFill/>
          <a:ln w="6350">
            <a:solidFill>
              <a:srgbClr val="00541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DAAF6628-2F8C-409A-8B40-BA531B116A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9080" y="4395023"/>
            <a:ext cx="384840" cy="404998"/>
          </a:xfrm>
          <a:prstGeom prst="rect">
            <a:avLst/>
          </a:prstGeom>
          <a:noFill/>
          <a:ln w="6350">
            <a:solidFill>
              <a:srgbClr val="00541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D40198D7-5284-4391-98FB-3C6539208F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660" y="3282857"/>
            <a:ext cx="384840" cy="404998"/>
          </a:xfrm>
          <a:prstGeom prst="rect">
            <a:avLst/>
          </a:prstGeom>
          <a:noFill/>
          <a:ln w="6350">
            <a:solidFill>
              <a:srgbClr val="00541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12" name="Text Box 5">
            <a:extLst>
              <a:ext uri="{FF2B5EF4-FFF2-40B4-BE49-F238E27FC236}">
                <a16:creationId xmlns:a16="http://schemas.microsoft.com/office/drawing/2014/main" id="{7CF3C965-F3E1-43D2-9392-0B9BBF6066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9385" y="5240152"/>
            <a:ext cx="3295650" cy="598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配列からの読み出し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タイトル 3">
            <a:extLst>
              <a:ext uri="{FF2B5EF4-FFF2-40B4-BE49-F238E27FC236}">
                <a16:creationId xmlns:a16="http://schemas.microsoft.com/office/drawing/2014/main" id="{D8F2FBB2-BC1F-4EA3-A7F6-9C82767D20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実行結果の例</a:t>
            </a:r>
            <a:endParaRPr lang="ja-JP" altLang="en-US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9F1717D6-1315-4DB1-A172-0FBB39E12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33DB0F4-3A36-4D2B-A5CF-208DBAB50D33}" type="slidenum">
              <a:rPr lang="ja-JP" altLang="en-US" smtClean="0">
                <a:latin typeface="Arial" panose="020B0604020202020204" pitchFamily="34" charset="0"/>
              </a:rPr>
              <a:pPr/>
              <a:t>28</a:t>
            </a:fld>
            <a:endParaRPr lang="ja-JP" altLang="en-US">
              <a:latin typeface="Arial" panose="020B0604020202020204" pitchFamily="34" charset="0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0C247486-577B-4ED4-8A91-4D56E95E10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8468" y="1214412"/>
            <a:ext cx="4804307" cy="3890988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7E6B9E73-7235-4483-9E77-3E56660CCE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例題５．エラトステネスのふるい</a:t>
            </a:r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6877C5AF-0F1A-4FD8-AC6F-CB6172ECF2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「</a:t>
            </a:r>
            <a:r>
              <a:rPr lang="ja-JP" altLang="en-US" b="1" dirty="0"/>
              <a:t>エラトステネスのふるい</a:t>
            </a:r>
            <a:r>
              <a:rPr lang="ja-JP" altLang="en-US" dirty="0"/>
              <a:t>」の原理に基づいて</a:t>
            </a:r>
            <a:r>
              <a:rPr lang="ja-JP" altLang="en-US" b="1" dirty="0"/>
              <a:t>素数</a:t>
            </a:r>
            <a:r>
              <a:rPr lang="ja-JP" altLang="en-US" dirty="0"/>
              <a:t>を求め，結果を表示するプログラムを作成する</a:t>
            </a:r>
          </a:p>
          <a:p>
            <a:pPr lvl="1"/>
            <a:r>
              <a:rPr lang="ja-JP" altLang="en-US" b="1" u="sng" dirty="0">
                <a:solidFill>
                  <a:srgbClr val="FF0000"/>
                </a:solidFill>
              </a:rPr>
              <a:t>配列</a:t>
            </a:r>
            <a:r>
              <a:rPr lang="ja-JP" altLang="en-US" dirty="0"/>
              <a:t>を使う</a:t>
            </a:r>
          </a:p>
          <a:p>
            <a:pPr lvl="1"/>
            <a:r>
              <a:rPr lang="ja-JP" altLang="en-US" dirty="0"/>
              <a:t>配列には，</a:t>
            </a:r>
            <a:r>
              <a:rPr lang="ja-JP" altLang="en-US" b="1" dirty="0"/>
              <a:t>添字が素数なら１</a:t>
            </a:r>
            <a:r>
              <a:rPr lang="ja-JP" altLang="en-US" dirty="0"/>
              <a:t>，</a:t>
            </a:r>
            <a:r>
              <a:rPr lang="ja-JP" altLang="en-US" b="1" dirty="0"/>
              <a:t>そうでなければ０</a:t>
            </a:r>
            <a:r>
              <a:rPr lang="ja-JP" altLang="en-US" dirty="0"/>
              <a:t>をセットする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EE6DA99-57C3-4E1B-93C5-AB551F34F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A5CFD67-04CC-4E5E-A700-13E1918DB3D4}" type="slidenum">
              <a:rPr lang="ja-JP" altLang="en-US" smtClean="0">
                <a:latin typeface="Arial" panose="020B0604020202020204" pitchFamily="34" charset="0"/>
              </a:rPr>
              <a:pPr/>
              <a:t>29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2472CFB6-165A-48A7-B937-4F6C6DC5D0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目標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D3BF3F1-D92D-48D5-A6CA-B809B16C87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配列</a:t>
            </a:r>
            <a:r>
              <a:rPr lang="ja-JP" altLang="en-US" dirty="0"/>
              <a:t>とは何かを理解し，</a:t>
            </a:r>
            <a:r>
              <a:rPr lang="en-US" altLang="ja-JP" b="1" dirty="0">
                <a:solidFill>
                  <a:srgbClr val="C00000"/>
                </a:solidFill>
              </a:rPr>
              <a:t>integer, real </a:t>
            </a:r>
            <a:r>
              <a:rPr lang="ja-JP" altLang="en-US" b="1" dirty="0">
                <a:solidFill>
                  <a:srgbClr val="C00000"/>
                </a:solidFill>
              </a:rPr>
              <a:t>の配列を使ったプログラム</a:t>
            </a:r>
            <a:r>
              <a:rPr lang="ja-JP" altLang="en-US" dirty="0"/>
              <a:t>を書けるようになる</a:t>
            </a:r>
          </a:p>
          <a:p>
            <a:endParaRPr lang="ja-JP" altLang="en-US" dirty="0"/>
          </a:p>
          <a:p>
            <a:r>
              <a:rPr lang="ja-JP" altLang="en-US" b="1" dirty="0">
                <a:solidFill>
                  <a:srgbClr val="C00000"/>
                </a:solidFill>
              </a:rPr>
              <a:t>配列</a:t>
            </a:r>
            <a:r>
              <a:rPr lang="ja-JP" altLang="en-US" dirty="0"/>
              <a:t>と</a:t>
            </a:r>
            <a:r>
              <a:rPr lang="ja-JP" altLang="en-US" b="1" dirty="0">
                <a:solidFill>
                  <a:srgbClr val="C00000"/>
                </a:solidFill>
              </a:rPr>
              <a:t>繰り返し文</a:t>
            </a:r>
            <a:r>
              <a:rPr lang="ja-JP" altLang="en-US" dirty="0"/>
              <a:t>を</a:t>
            </a:r>
            <a:r>
              <a:rPr lang="ja-JP" altLang="en-US" b="1" dirty="0"/>
              <a:t>組み合わせて</a:t>
            </a:r>
            <a:r>
              <a:rPr lang="ja-JP" altLang="en-US" dirty="0"/>
              <a:t>，</a:t>
            </a:r>
            <a:r>
              <a:rPr lang="ja-JP" altLang="en-US" b="1" dirty="0"/>
              <a:t>多量のデータ</a:t>
            </a:r>
            <a:r>
              <a:rPr lang="ja-JP" altLang="en-US" dirty="0"/>
              <a:t>を扱えるようになる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1C1AD47F-0E96-4849-A2DB-889AE2633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58B4E4A-7E17-4E1C-852E-2E05EF0AC520}" type="slidenum">
              <a:rPr lang="ja-JP" altLang="en-US" smtClean="0">
                <a:latin typeface="Arial" panose="020B0604020202020204" pitchFamily="34" charset="0"/>
              </a:rPr>
              <a:pPr/>
              <a:t>3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487532ED-AFED-40B9-83BE-4C34DCC0C6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エラトステネスのふるい  </a:t>
            </a:r>
            <a:r>
              <a:rPr lang="en-US" altLang="ja-JP" dirty="0"/>
              <a:t>(1/3)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902487B5-13FA-4031-AC3F-CBFB4DE94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17503D5-4C35-471B-BD93-501E001E387E}" type="slidenum">
              <a:rPr lang="ja-JP" altLang="en-US" smtClean="0">
                <a:latin typeface="Arial" panose="020B0604020202020204" pitchFamily="34" charset="0"/>
              </a:rPr>
              <a:pPr/>
              <a:t>30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87045" name="Text Box 3">
            <a:extLst>
              <a:ext uri="{FF2B5EF4-FFF2-40B4-BE49-F238E27FC236}">
                <a16:creationId xmlns:a16="http://schemas.microsoft.com/office/drawing/2014/main" id="{0DDF1566-181A-47D9-9EF6-D23A005220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825" y="2676525"/>
            <a:ext cx="60833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/>
              <a:t>２    ３    ４    ５    ６    ７    ８    ９    １０    １１  ・・・</a:t>
            </a:r>
          </a:p>
        </p:txBody>
      </p:sp>
      <p:sp>
        <p:nvSpPr>
          <p:cNvPr id="87046" name="Oval 4">
            <a:extLst>
              <a:ext uri="{FF2B5EF4-FFF2-40B4-BE49-F238E27FC236}">
                <a16:creationId xmlns:a16="http://schemas.microsoft.com/office/drawing/2014/main" id="{7D23D8BA-51E0-474C-AD54-4F57C69F6F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6100" y="2587625"/>
            <a:ext cx="671513" cy="731838"/>
          </a:xfrm>
          <a:prstGeom prst="ellipse">
            <a:avLst/>
          </a:prstGeom>
          <a:noFill/>
          <a:ln w="19050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87047" name="Oval 5">
            <a:extLst>
              <a:ext uri="{FF2B5EF4-FFF2-40B4-BE49-F238E27FC236}">
                <a16:creationId xmlns:a16="http://schemas.microsoft.com/office/drawing/2014/main" id="{09928BD3-587C-4FC7-8277-DC64CE82B1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8488" y="2525713"/>
            <a:ext cx="671512" cy="731837"/>
          </a:xfrm>
          <a:prstGeom prst="ellipse">
            <a:avLst/>
          </a:prstGeom>
          <a:noFill/>
          <a:ln w="19050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87048" name="Oval 6">
            <a:extLst>
              <a:ext uri="{FF2B5EF4-FFF2-40B4-BE49-F238E27FC236}">
                <a16:creationId xmlns:a16="http://schemas.microsoft.com/office/drawing/2014/main" id="{92EFAF4D-80D0-4335-B985-C3358B85AD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9125" y="2540000"/>
            <a:ext cx="671513" cy="731838"/>
          </a:xfrm>
          <a:prstGeom prst="ellipse">
            <a:avLst/>
          </a:prstGeom>
          <a:noFill/>
          <a:ln w="19050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87049" name="Oval 7">
            <a:extLst>
              <a:ext uri="{FF2B5EF4-FFF2-40B4-BE49-F238E27FC236}">
                <a16:creationId xmlns:a16="http://schemas.microsoft.com/office/drawing/2014/main" id="{B3CF8749-08A8-43C4-8160-631170CBFD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5650" y="2528888"/>
            <a:ext cx="671513" cy="731837"/>
          </a:xfrm>
          <a:prstGeom prst="ellipse">
            <a:avLst/>
          </a:prstGeom>
          <a:noFill/>
          <a:ln w="19050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87050" name="Text Box 8">
            <a:extLst>
              <a:ext uri="{FF2B5EF4-FFF2-40B4-BE49-F238E27FC236}">
                <a16:creationId xmlns:a16="http://schemas.microsoft.com/office/drawing/2014/main" id="{495FF567-B3B6-4708-AAC9-649660E2B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9888" y="3443288"/>
            <a:ext cx="8318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>
                <a:solidFill>
                  <a:srgbClr val="005414"/>
                </a:solidFill>
              </a:rPr>
              <a:t>２</a:t>
            </a:r>
            <a:r>
              <a:rPr kumimoji="0" lang="en-US" altLang="ja-JP" sz="1800">
                <a:solidFill>
                  <a:srgbClr val="005414"/>
                </a:solidFill>
              </a:rPr>
              <a:t>×</a:t>
            </a:r>
            <a:r>
              <a:rPr kumimoji="0" lang="ja-JP" altLang="en-US" sz="1800">
                <a:solidFill>
                  <a:srgbClr val="005414"/>
                </a:solidFill>
              </a:rPr>
              <a:t>２</a:t>
            </a:r>
          </a:p>
        </p:txBody>
      </p:sp>
      <p:sp>
        <p:nvSpPr>
          <p:cNvPr id="87051" name="Text Box 9">
            <a:extLst>
              <a:ext uri="{FF2B5EF4-FFF2-40B4-BE49-F238E27FC236}">
                <a16:creationId xmlns:a16="http://schemas.microsoft.com/office/drawing/2014/main" id="{D9AD6D91-B108-4072-862A-EA9FEBCAF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0213" y="3373438"/>
            <a:ext cx="833437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>
                <a:solidFill>
                  <a:srgbClr val="005414"/>
                </a:solidFill>
              </a:rPr>
              <a:t>２</a:t>
            </a:r>
            <a:r>
              <a:rPr kumimoji="0" lang="en-US" altLang="ja-JP" sz="1800">
                <a:solidFill>
                  <a:srgbClr val="005414"/>
                </a:solidFill>
              </a:rPr>
              <a:t>×</a:t>
            </a:r>
            <a:r>
              <a:rPr kumimoji="0" lang="ja-JP" altLang="en-US" sz="1800">
                <a:solidFill>
                  <a:srgbClr val="005414"/>
                </a:solidFill>
              </a:rPr>
              <a:t>３</a:t>
            </a:r>
          </a:p>
        </p:txBody>
      </p:sp>
      <p:sp>
        <p:nvSpPr>
          <p:cNvPr id="87052" name="Text Box 10">
            <a:extLst>
              <a:ext uri="{FF2B5EF4-FFF2-40B4-BE49-F238E27FC236}">
                <a16:creationId xmlns:a16="http://schemas.microsoft.com/office/drawing/2014/main" id="{E9ADFC2D-160A-48E3-97F8-71904F8653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1325" y="3378200"/>
            <a:ext cx="8318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>
                <a:solidFill>
                  <a:srgbClr val="005414"/>
                </a:solidFill>
              </a:rPr>
              <a:t>２</a:t>
            </a:r>
            <a:r>
              <a:rPr kumimoji="0" lang="en-US" altLang="ja-JP" sz="1800">
                <a:solidFill>
                  <a:srgbClr val="005414"/>
                </a:solidFill>
              </a:rPr>
              <a:t>×</a:t>
            </a:r>
            <a:r>
              <a:rPr kumimoji="0" lang="ja-JP" altLang="en-US" sz="1800">
                <a:solidFill>
                  <a:srgbClr val="005414"/>
                </a:solidFill>
              </a:rPr>
              <a:t>４</a:t>
            </a:r>
          </a:p>
        </p:txBody>
      </p:sp>
      <p:sp>
        <p:nvSpPr>
          <p:cNvPr id="87053" name="Text Box 11">
            <a:extLst>
              <a:ext uri="{FF2B5EF4-FFF2-40B4-BE49-F238E27FC236}">
                <a16:creationId xmlns:a16="http://schemas.microsoft.com/office/drawing/2014/main" id="{89B8A372-6E32-4FAA-881E-42F31D2780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6900" y="3375025"/>
            <a:ext cx="8318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>
                <a:solidFill>
                  <a:srgbClr val="005414"/>
                </a:solidFill>
              </a:rPr>
              <a:t>２</a:t>
            </a:r>
            <a:r>
              <a:rPr kumimoji="0" lang="en-US" altLang="ja-JP" sz="1800">
                <a:solidFill>
                  <a:srgbClr val="005414"/>
                </a:solidFill>
              </a:rPr>
              <a:t>×</a:t>
            </a:r>
            <a:r>
              <a:rPr kumimoji="0" lang="ja-JP" altLang="en-US" sz="1800">
                <a:solidFill>
                  <a:srgbClr val="005414"/>
                </a:solidFill>
              </a:rPr>
              <a:t>５</a:t>
            </a:r>
          </a:p>
        </p:txBody>
      </p:sp>
      <p:sp>
        <p:nvSpPr>
          <p:cNvPr id="87054" name="Text Box 12">
            <a:extLst>
              <a:ext uri="{FF2B5EF4-FFF2-40B4-BE49-F238E27FC236}">
                <a16:creationId xmlns:a16="http://schemas.microsoft.com/office/drawing/2014/main" id="{0DD95A45-B44E-46E3-B152-2A18FB644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9525" y="5021263"/>
            <a:ext cx="42878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3200">
                <a:solidFill>
                  <a:srgbClr val="005414"/>
                </a:solidFill>
              </a:rPr>
              <a:t>まず，２の倍数を消す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468557D5-88C4-425F-AE5F-428D605CDE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エラトステネスのふるい  </a:t>
            </a:r>
            <a:r>
              <a:rPr lang="en-US" altLang="ja-JP" dirty="0"/>
              <a:t>(2/3)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9EBD0CB-AD10-4797-9388-8C0007C4D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19CD9BE-F8E1-46E4-9DD8-FE9B43BE53A7}" type="slidenum">
              <a:rPr lang="ja-JP" altLang="en-US" smtClean="0">
                <a:latin typeface="Arial" panose="020B0604020202020204" pitchFamily="34" charset="0"/>
              </a:rPr>
              <a:pPr/>
              <a:t>31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89093" name="Text Box 3">
            <a:extLst>
              <a:ext uri="{FF2B5EF4-FFF2-40B4-BE49-F238E27FC236}">
                <a16:creationId xmlns:a16="http://schemas.microsoft.com/office/drawing/2014/main" id="{7742D8F4-9322-442F-A89E-A0C3C83F8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825" y="2676525"/>
            <a:ext cx="60833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/>
              <a:t>２    ３    ４    ５    ６    ７    ８    ９    １０    １１  ・・・</a:t>
            </a:r>
          </a:p>
        </p:txBody>
      </p:sp>
      <p:sp>
        <p:nvSpPr>
          <p:cNvPr id="89094" name="Oval 4">
            <a:extLst>
              <a:ext uri="{FF2B5EF4-FFF2-40B4-BE49-F238E27FC236}">
                <a16:creationId xmlns:a16="http://schemas.microsoft.com/office/drawing/2014/main" id="{B8C3AAC8-79A5-4946-8DAD-1CE005E585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1263" y="2586038"/>
            <a:ext cx="671512" cy="731837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89095" name="Oval 5">
            <a:extLst>
              <a:ext uri="{FF2B5EF4-FFF2-40B4-BE49-F238E27FC236}">
                <a16:creationId xmlns:a16="http://schemas.microsoft.com/office/drawing/2014/main" id="{1E0CB541-471C-4D45-84D6-C2CF89CEB9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3088" y="2541588"/>
            <a:ext cx="671512" cy="731837"/>
          </a:xfrm>
          <a:prstGeom prst="ellipse">
            <a:avLst/>
          </a:prstGeom>
          <a:noFill/>
          <a:ln w="19050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89096" name="Text Box 8">
            <a:extLst>
              <a:ext uri="{FF2B5EF4-FFF2-40B4-BE49-F238E27FC236}">
                <a16:creationId xmlns:a16="http://schemas.microsoft.com/office/drawing/2014/main" id="{1CCA1378-3276-4307-A02C-6AA6AD8DCD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2125" y="3424238"/>
            <a:ext cx="8318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>
                <a:solidFill>
                  <a:srgbClr val="005414"/>
                </a:solidFill>
              </a:rPr>
              <a:t>３</a:t>
            </a:r>
            <a:r>
              <a:rPr kumimoji="0" lang="en-US" altLang="ja-JP" sz="1800">
                <a:solidFill>
                  <a:srgbClr val="005414"/>
                </a:solidFill>
              </a:rPr>
              <a:t>×</a:t>
            </a:r>
            <a:r>
              <a:rPr kumimoji="0" lang="ja-JP" altLang="en-US" sz="1800">
                <a:solidFill>
                  <a:srgbClr val="005414"/>
                </a:solidFill>
              </a:rPr>
              <a:t>２</a:t>
            </a:r>
          </a:p>
        </p:txBody>
      </p:sp>
      <p:sp>
        <p:nvSpPr>
          <p:cNvPr id="89097" name="Text Box 9">
            <a:extLst>
              <a:ext uri="{FF2B5EF4-FFF2-40B4-BE49-F238E27FC236}">
                <a16:creationId xmlns:a16="http://schemas.microsoft.com/office/drawing/2014/main" id="{80B00D86-F2B8-4A65-87BC-73DD3E24A8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9525" y="5021263"/>
            <a:ext cx="42878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3200">
                <a:solidFill>
                  <a:srgbClr val="005414"/>
                </a:solidFill>
              </a:rPr>
              <a:t>次に，３の倍数を消す</a:t>
            </a:r>
          </a:p>
        </p:txBody>
      </p:sp>
      <p:sp>
        <p:nvSpPr>
          <p:cNvPr id="89098" name="Oval 10">
            <a:extLst>
              <a:ext uri="{FF2B5EF4-FFF2-40B4-BE49-F238E27FC236}">
                <a16:creationId xmlns:a16="http://schemas.microsoft.com/office/drawing/2014/main" id="{3529F90B-D2A5-4B51-8B73-FA8340583D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4913" y="2568575"/>
            <a:ext cx="671512" cy="731838"/>
          </a:xfrm>
          <a:prstGeom prst="ellipse">
            <a:avLst/>
          </a:prstGeom>
          <a:noFill/>
          <a:ln w="19050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89099" name="Text Box 11">
            <a:extLst>
              <a:ext uri="{FF2B5EF4-FFF2-40B4-BE49-F238E27FC236}">
                <a16:creationId xmlns:a16="http://schemas.microsoft.com/office/drawing/2014/main" id="{94775AD2-6A21-45CA-97FD-77E852B1F1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3950" y="3411538"/>
            <a:ext cx="833438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>
                <a:solidFill>
                  <a:srgbClr val="005414"/>
                </a:solidFill>
              </a:rPr>
              <a:t>３</a:t>
            </a:r>
            <a:r>
              <a:rPr kumimoji="0" lang="en-US" altLang="ja-JP" sz="1800">
                <a:solidFill>
                  <a:srgbClr val="005414"/>
                </a:solidFill>
              </a:rPr>
              <a:t>×</a:t>
            </a:r>
            <a:r>
              <a:rPr kumimoji="0" lang="ja-JP" altLang="en-US" sz="1800">
                <a:solidFill>
                  <a:srgbClr val="005414"/>
                </a:solidFill>
              </a:rPr>
              <a:t>３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8EDDB41F-79F9-4EF3-B708-A47F93A730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エラトステネスのふるい  </a:t>
            </a:r>
            <a:r>
              <a:rPr lang="en-US" altLang="ja-JP" dirty="0"/>
              <a:t>(3/3)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218EBCC-AD47-4074-B576-17E7005AB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54DE67B-7A38-463A-92A7-6E1745865068}" type="slidenum">
              <a:rPr lang="ja-JP" altLang="en-US" smtClean="0">
                <a:latin typeface="Arial" panose="020B0604020202020204" pitchFamily="34" charset="0"/>
              </a:rPr>
              <a:pPr/>
              <a:t>32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91141" name="Text Box 3">
            <a:extLst>
              <a:ext uri="{FF2B5EF4-FFF2-40B4-BE49-F238E27FC236}">
                <a16:creationId xmlns:a16="http://schemas.microsoft.com/office/drawing/2014/main" id="{46CB9865-DDA0-4658-89B1-4FD2841D9F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825" y="2676525"/>
            <a:ext cx="60833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/>
              <a:t>２    ３    ４    ５    ６    ７    ８    ９    １０    １１  ・・・</a:t>
            </a:r>
          </a:p>
        </p:txBody>
      </p:sp>
      <p:sp>
        <p:nvSpPr>
          <p:cNvPr id="91142" name="Oval 4">
            <a:extLst>
              <a:ext uri="{FF2B5EF4-FFF2-40B4-BE49-F238E27FC236}">
                <a16:creationId xmlns:a16="http://schemas.microsoft.com/office/drawing/2014/main" id="{FF6489D9-9653-4B44-99DB-8D1D9BB917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9513" y="2557463"/>
            <a:ext cx="671512" cy="731837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91143" name="Oval 6">
            <a:extLst>
              <a:ext uri="{FF2B5EF4-FFF2-40B4-BE49-F238E27FC236}">
                <a16:creationId xmlns:a16="http://schemas.microsoft.com/office/drawing/2014/main" id="{8301EDB8-7B45-489D-B43D-198B321D47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4850" y="2484438"/>
            <a:ext cx="671513" cy="731837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91144" name="Text Box 8">
            <a:extLst>
              <a:ext uri="{FF2B5EF4-FFF2-40B4-BE49-F238E27FC236}">
                <a16:creationId xmlns:a16="http://schemas.microsoft.com/office/drawing/2014/main" id="{9FCC1FD2-5376-4FBB-9CE4-BF8D526776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950" y="5000625"/>
            <a:ext cx="798195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3200">
                <a:solidFill>
                  <a:srgbClr val="005414"/>
                </a:solidFill>
              </a:rPr>
              <a:t>次に，５の倍数を消す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3200">
                <a:solidFill>
                  <a:srgbClr val="005414"/>
                </a:solidFill>
              </a:rPr>
              <a:t>（「４の倍数」は考えない．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3200">
                <a:solidFill>
                  <a:srgbClr val="005414"/>
                </a:solidFill>
              </a:rPr>
              <a:t>それは，「４」がすでに消えているから）</a:t>
            </a:r>
          </a:p>
        </p:txBody>
      </p:sp>
      <p:sp>
        <p:nvSpPr>
          <p:cNvPr id="91145" name="Text Box 10">
            <a:extLst>
              <a:ext uri="{FF2B5EF4-FFF2-40B4-BE49-F238E27FC236}">
                <a16:creationId xmlns:a16="http://schemas.microsoft.com/office/drawing/2014/main" id="{35F368F9-5012-4A10-8C27-229F1C69E0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3888" y="3328988"/>
            <a:ext cx="8318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>
                <a:solidFill>
                  <a:srgbClr val="005414"/>
                </a:solidFill>
              </a:rPr>
              <a:t>５</a:t>
            </a:r>
            <a:r>
              <a:rPr kumimoji="0" lang="en-US" altLang="ja-JP" sz="1800">
                <a:solidFill>
                  <a:srgbClr val="005414"/>
                </a:solidFill>
              </a:rPr>
              <a:t>×</a:t>
            </a:r>
            <a:r>
              <a:rPr kumimoji="0" lang="ja-JP" altLang="en-US" sz="1800">
                <a:solidFill>
                  <a:srgbClr val="005414"/>
                </a:solidFill>
              </a:rPr>
              <a:t>２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1CD647E2-1073-445E-B3C7-42614CA63A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9712" y="245269"/>
            <a:ext cx="8461375" cy="5334000"/>
          </a:xfrm>
        </p:spPr>
        <p:txBody>
          <a:bodyPr>
            <a:noAutofit/>
          </a:bodyPr>
          <a:lstStyle/>
          <a:p>
            <a:pPr marL="0" indent="0">
              <a:lnSpc>
                <a:spcPts val="1600"/>
              </a:lnSpc>
              <a:spcBef>
                <a:spcPts val="0"/>
              </a:spcBef>
              <a:buNone/>
            </a:pPr>
            <a:r>
              <a:rPr lang="en-US" altLang="ja-JP" sz="1600" dirty="0"/>
              <a:t>import </a:t>
            </a:r>
            <a:r>
              <a:rPr lang="en-US" altLang="ja-JP" sz="1600" dirty="0" err="1"/>
              <a:t>java.lang.Math</a:t>
            </a:r>
            <a:r>
              <a:rPr lang="en-US" altLang="ja-JP" sz="1600" dirty="0"/>
              <a:t>;</a:t>
            </a:r>
          </a:p>
          <a:p>
            <a:pPr marL="0" indent="0">
              <a:lnSpc>
                <a:spcPts val="1600"/>
              </a:lnSpc>
              <a:spcBef>
                <a:spcPts val="0"/>
              </a:spcBef>
              <a:buNone/>
            </a:pPr>
            <a:r>
              <a:rPr lang="en-US" altLang="ja-JP" sz="1600" dirty="0"/>
              <a:t>import </a:t>
            </a:r>
            <a:r>
              <a:rPr lang="en-US" altLang="ja-JP" sz="1600" dirty="0" err="1"/>
              <a:t>java.util.Scanner</a:t>
            </a:r>
            <a:r>
              <a:rPr lang="en-US" altLang="ja-JP" sz="1600" dirty="0"/>
              <a:t>;</a:t>
            </a:r>
          </a:p>
          <a:p>
            <a:pPr marL="0" indent="0">
              <a:lnSpc>
                <a:spcPts val="1600"/>
              </a:lnSpc>
              <a:spcBef>
                <a:spcPts val="0"/>
              </a:spcBef>
              <a:buNone/>
            </a:pPr>
            <a:r>
              <a:rPr lang="en-US" altLang="ja-JP" sz="1600" dirty="0"/>
              <a:t>public class Main</a:t>
            </a:r>
          </a:p>
          <a:p>
            <a:pPr marL="0" indent="0">
              <a:lnSpc>
                <a:spcPts val="1600"/>
              </a:lnSpc>
              <a:spcBef>
                <a:spcPts val="0"/>
              </a:spcBef>
              <a:buNone/>
            </a:pPr>
            <a:r>
              <a:rPr lang="en-US" altLang="ja-JP" sz="1600" dirty="0"/>
              <a:t>{</a:t>
            </a:r>
          </a:p>
          <a:p>
            <a:pPr marL="0" indent="0">
              <a:lnSpc>
                <a:spcPts val="1600"/>
              </a:lnSpc>
              <a:spcBef>
                <a:spcPts val="0"/>
              </a:spcBef>
              <a:buNone/>
            </a:pPr>
            <a:r>
              <a:rPr lang="en-US" altLang="ja-JP" sz="1600" dirty="0"/>
              <a:t>    public static void main(String[] </a:t>
            </a:r>
            <a:r>
              <a:rPr lang="en-US" altLang="ja-JP" sz="1600" dirty="0" err="1"/>
              <a:t>args</a:t>
            </a:r>
            <a:r>
              <a:rPr lang="en-US" altLang="ja-JP" sz="1600" dirty="0"/>
              <a:t>) {</a:t>
            </a:r>
          </a:p>
          <a:p>
            <a:pPr marL="0" indent="0">
              <a:lnSpc>
                <a:spcPts val="1600"/>
              </a:lnSpc>
              <a:spcBef>
                <a:spcPts val="0"/>
              </a:spcBef>
              <a:buNone/>
            </a:pPr>
            <a:r>
              <a:rPr lang="en-US" altLang="ja-JP" sz="1600" dirty="0"/>
              <a:t>        int </a:t>
            </a:r>
            <a:r>
              <a:rPr lang="en-US" altLang="ja-JP" sz="1600" dirty="0" err="1"/>
              <a:t>i</a:t>
            </a:r>
            <a:r>
              <a:rPr lang="en-US" altLang="ja-JP" sz="1600" dirty="0"/>
              <a:t>, n, max;</a:t>
            </a:r>
          </a:p>
          <a:p>
            <a:pPr marL="0" indent="0">
              <a:lnSpc>
                <a:spcPts val="1600"/>
              </a:lnSpc>
              <a:spcBef>
                <a:spcPts val="0"/>
              </a:spcBef>
              <a:buNone/>
            </a:pPr>
            <a:r>
              <a:rPr lang="en-US" altLang="ja-JP" sz="1600" dirty="0"/>
              <a:t>        int p[] = new int[100000];</a:t>
            </a:r>
          </a:p>
          <a:p>
            <a:pPr marL="0" indent="0">
              <a:lnSpc>
                <a:spcPts val="1600"/>
              </a:lnSpc>
              <a:spcBef>
                <a:spcPts val="0"/>
              </a:spcBef>
              <a:buNone/>
            </a:pPr>
            <a:r>
              <a:rPr lang="en-US" altLang="ja-JP" sz="1600" dirty="0"/>
              <a:t>        Scanner s = new Scanner(System.in);</a:t>
            </a:r>
          </a:p>
          <a:p>
            <a:pPr marL="0" indent="0">
              <a:lnSpc>
                <a:spcPts val="1600"/>
              </a:lnSpc>
              <a:spcBef>
                <a:spcPts val="0"/>
              </a:spcBef>
              <a:buNone/>
            </a:pPr>
            <a:r>
              <a:rPr lang="en-US" altLang="ja-JP" sz="1600" dirty="0"/>
              <a:t>        </a:t>
            </a:r>
            <a:r>
              <a:rPr lang="en-US" altLang="ja-JP" sz="1600" dirty="0" err="1"/>
              <a:t>System.out.println</a:t>
            </a:r>
            <a:r>
              <a:rPr lang="en-US" altLang="ja-JP" sz="1600" dirty="0"/>
              <a:t>("Please Enter max =");</a:t>
            </a:r>
          </a:p>
          <a:p>
            <a:pPr marL="0" indent="0">
              <a:lnSpc>
                <a:spcPts val="1600"/>
              </a:lnSpc>
              <a:spcBef>
                <a:spcPts val="0"/>
              </a:spcBef>
              <a:buNone/>
            </a:pPr>
            <a:r>
              <a:rPr lang="en-US" altLang="ja-JP" sz="1600" dirty="0"/>
              <a:t>        max = </a:t>
            </a:r>
            <a:r>
              <a:rPr lang="en-US" altLang="ja-JP" sz="1600" dirty="0" err="1"/>
              <a:t>s.nextInt</a:t>
            </a:r>
            <a:r>
              <a:rPr lang="en-US" altLang="ja-JP" sz="1600" dirty="0"/>
              <a:t>();</a:t>
            </a:r>
          </a:p>
          <a:p>
            <a:pPr marL="0" indent="0">
              <a:lnSpc>
                <a:spcPts val="1600"/>
              </a:lnSpc>
              <a:spcBef>
                <a:spcPts val="0"/>
              </a:spcBef>
              <a:buNone/>
            </a:pPr>
            <a:r>
              <a:rPr lang="en-US" altLang="ja-JP" sz="1600" dirty="0"/>
              <a:t>        for(</a:t>
            </a:r>
            <a:r>
              <a:rPr lang="en-US" altLang="ja-JP" sz="1600" dirty="0" err="1"/>
              <a:t>i</a:t>
            </a:r>
            <a:r>
              <a:rPr lang="en-US" altLang="ja-JP" sz="1600" dirty="0"/>
              <a:t> = 1; </a:t>
            </a:r>
            <a:r>
              <a:rPr lang="en-US" altLang="ja-JP" sz="1600" dirty="0" err="1"/>
              <a:t>i</a:t>
            </a:r>
            <a:r>
              <a:rPr lang="en-US" altLang="ja-JP" sz="1600" dirty="0"/>
              <a:t> &lt;= max; </a:t>
            </a:r>
            <a:r>
              <a:rPr lang="en-US" altLang="ja-JP" sz="1600" dirty="0" err="1"/>
              <a:t>i</a:t>
            </a:r>
            <a:r>
              <a:rPr lang="en-US" altLang="ja-JP" sz="1600" dirty="0"/>
              <a:t>++) {</a:t>
            </a:r>
          </a:p>
          <a:p>
            <a:pPr marL="0" indent="0">
              <a:lnSpc>
                <a:spcPts val="1600"/>
              </a:lnSpc>
              <a:spcBef>
                <a:spcPts val="0"/>
              </a:spcBef>
              <a:buNone/>
            </a:pPr>
            <a:r>
              <a:rPr lang="en-US" altLang="ja-JP" sz="1600" dirty="0"/>
              <a:t>            p[</a:t>
            </a:r>
            <a:r>
              <a:rPr lang="en-US" altLang="ja-JP" sz="1600" dirty="0" err="1"/>
              <a:t>i</a:t>
            </a:r>
            <a:r>
              <a:rPr lang="en-US" altLang="ja-JP" sz="1600" dirty="0"/>
              <a:t>] = 1;</a:t>
            </a:r>
          </a:p>
          <a:p>
            <a:pPr marL="0" indent="0">
              <a:lnSpc>
                <a:spcPts val="1600"/>
              </a:lnSpc>
              <a:spcBef>
                <a:spcPts val="0"/>
              </a:spcBef>
              <a:buNone/>
            </a:pPr>
            <a:r>
              <a:rPr lang="en-US" altLang="ja-JP" sz="1600" dirty="0"/>
              <a:t>        }</a:t>
            </a:r>
          </a:p>
          <a:p>
            <a:pPr marL="0" indent="0">
              <a:lnSpc>
                <a:spcPts val="1600"/>
              </a:lnSpc>
              <a:spcBef>
                <a:spcPts val="0"/>
              </a:spcBef>
              <a:buNone/>
            </a:pPr>
            <a:r>
              <a:rPr lang="en-US" altLang="ja-JP" sz="1600" dirty="0"/>
              <a:t>        n = 2;</a:t>
            </a:r>
          </a:p>
          <a:p>
            <a:pPr marL="0" indent="0">
              <a:lnSpc>
                <a:spcPts val="1600"/>
              </a:lnSpc>
              <a:spcBef>
                <a:spcPts val="0"/>
              </a:spcBef>
              <a:buNone/>
            </a:pPr>
            <a:r>
              <a:rPr lang="en-US" altLang="ja-JP" sz="1600" dirty="0"/>
              <a:t>        while(n &lt;= </a:t>
            </a:r>
            <a:r>
              <a:rPr lang="en-US" altLang="ja-JP" sz="1600" dirty="0" err="1"/>
              <a:t>Math.sqrt</a:t>
            </a:r>
            <a:r>
              <a:rPr lang="en-US" altLang="ja-JP" sz="1600" dirty="0"/>
              <a:t>(max)) {</a:t>
            </a:r>
          </a:p>
          <a:p>
            <a:pPr marL="0" indent="0">
              <a:lnSpc>
                <a:spcPts val="1600"/>
              </a:lnSpc>
              <a:spcBef>
                <a:spcPts val="0"/>
              </a:spcBef>
              <a:buNone/>
            </a:pPr>
            <a:r>
              <a:rPr lang="en-US" altLang="ja-JP" sz="1600" dirty="0"/>
              <a:t>            </a:t>
            </a:r>
            <a:r>
              <a:rPr lang="en-US" altLang="ja-JP" sz="1600" dirty="0" err="1"/>
              <a:t>i</a:t>
            </a:r>
            <a:r>
              <a:rPr lang="en-US" altLang="ja-JP" sz="1600" dirty="0"/>
              <a:t> = 2;</a:t>
            </a:r>
          </a:p>
          <a:p>
            <a:pPr marL="0" indent="0">
              <a:lnSpc>
                <a:spcPts val="1600"/>
              </a:lnSpc>
              <a:spcBef>
                <a:spcPts val="0"/>
              </a:spcBef>
              <a:buNone/>
            </a:pPr>
            <a:r>
              <a:rPr lang="en-US" altLang="ja-JP" sz="1600" dirty="0"/>
              <a:t>            while((n * </a:t>
            </a:r>
            <a:r>
              <a:rPr lang="en-US" altLang="ja-JP" sz="1600" dirty="0" err="1"/>
              <a:t>i</a:t>
            </a:r>
            <a:r>
              <a:rPr lang="en-US" altLang="ja-JP" sz="1600" dirty="0"/>
              <a:t>) &lt;= max) {</a:t>
            </a:r>
          </a:p>
          <a:p>
            <a:pPr marL="0" indent="0">
              <a:lnSpc>
                <a:spcPts val="1600"/>
              </a:lnSpc>
              <a:spcBef>
                <a:spcPts val="0"/>
              </a:spcBef>
              <a:buNone/>
            </a:pPr>
            <a:r>
              <a:rPr lang="en-US" altLang="ja-JP" sz="1600" dirty="0"/>
              <a:t>                p[n * </a:t>
            </a:r>
            <a:r>
              <a:rPr lang="en-US" altLang="ja-JP" sz="1600" dirty="0" err="1"/>
              <a:t>i</a:t>
            </a:r>
            <a:r>
              <a:rPr lang="en-US" altLang="ja-JP" sz="1600" dirty="0"/>
              <a:t>] = 0;</a:t>
            </a:r>
          </a:p>
          <a:p>
            <a:pPr marL="0" indent="0">
              <a:lnSpc>
                <a:spcPts val="1600"/>
              </a:lnSpc>
              <a:spcBef>
                <a:spcPts val="0"/>
              </a:spcBef>
              <a:buNone/>
            </a:pPr>
            <a:r>
              <a:rPr lang="en-US" altLang="ja-JP" sz="1600" dirty="0"/>
              <a:t>                </a:t>
            </a:r>
            <a:r>
              <a:rPr lang="en-US" altLang="ja-JP" sz="1600" dirty="0" err="1"/>
              <a:t>i</a:t>
            </a:r>
            <a:r>
              <a:rPr lang="en-US" altLang="ja-JP" sz="1600" dirty="0"/>
              <a:t> = </a:t>
            </a:r>
            <a:r>
              <a:rPr lang="en-US" altLang="ja-JP" sz="1600" dirty="0" err="1"/>
              <a:t>i</a:t>
            </a:r>
            <a:r>
              <a:rPr lang="en-US" altLang="ja-JP" sz="1600" dirty="0"/>
              <a:t> + 1;</a:t>
            </a:r>
          </a:p>
          <a:p>
            <a:pPr marL="0" indent="0">
              <a:lnSpc>
                <a:spcPts val="1600"/>
              </a:lnSpc>
              <a:spcBef>
                <a:spcPts val="0"/>
              </a:spcBef>
              <a:buNone/>
            </a:pPr>
            <a:r>
              <a:rPr lang="en-US" altLang="ja-JP" sz="1600" dirty="0"/>
              <a:t>            }</a:t>
            </a:r>
          </a:p>
          <a:p>
            <a:pPr marL="0" indent="0">
              <a:lnSpc>
                <a:spcPts val="1600"/>
              </a:lnSpc>
              <a:spcBef>
                <a:spcPts val="0"/>
              </a:spcBef>
              <a:buNone/>
            </a:pPr>
            <a:r>
              <a:rPr lang="en-US" altLang="ja-JP" sz="1600" dirty="0"/>
              <a:t>            n = n + 1;</a:t>
            </a:r>
          </a:p>
          <a:p>
            <a:pPr marL="0" indent="0">
              <a:lnSpc>
                <a:spcPts val="1600"/>
              </a:lnSpc>
              <a:spcBef>
                <a:spcPts val="0"/>
              </a:spcBef>
              <a:buNone/>
            </a:pPr>
            <a:r>
              <a:rPr lang="en-US" altLang="ja-JP" sz="1600" dirty="0"/>
              <a:t>            while((p[n] == 0) &amp;&amp; (n &lt;= </a:t>
            </a:r>
            <a:r>
              <a:rPr lang="en-US" altLang="ja-JP" sz="1600" dirty="0" err="1"/>
              <a:t>Math.sqrt</a:t>
            </a:r>
            <a:r>
              <a:rPr lang="en-US" altLang="ja-JP" sz="1600" dirty="0"/>
              <a:t>(max))) {</a:t>
            </a:r>
          </a:p>
          <a:p>
            <a:pPr marL="0" indent="0">
              <a:lnSpc>
                <a:spcPts val="1600"/>
              </a:lnSpc>
              <a:spcBef>
                <a:spcPts val="0"/>
              </a:spcBef>
              <a:buNone/>
            </a:pPr>
            <a:r>
              <a:rPr lang="en-US" altLang="ja-JP" sz="1600" dirty="0"/>
              <a:t>                n = n + 1;</a:t>
            </a:r>
          </a:p>
          <a:p>
            <a:pPr marL="0" indent="0">
              <a:lnSpc>
                <a:spcPts val="1600"/>
              </a:lnSpc>
              <a:spcBef>
                <a:spcPts val="0"/>
              </a:spcBef>
              <a:buNone/>
            </a:pPr>
            <a:r>
              <a:rPr lang="en-US" altLang="ja-JP" sz="1600" dirty="0"/>
              <a:t>            }</a:t>
            </a:r>
          </a:p>
          <a:p>
            <a:pPr marL="0" indent="0">
              <a:lnSpc>
                <a:spcPts val="1600"/>
              </a:lnSpc>
              <a:spcBef>
                <a:spcPts val="0"/>
              </a:spcBef>
              <a:buNone/>
            </a:pPr>
            <a:r>
              <a:rPr lang="en-US" altLang="ja-JP" sz="1600" dirty="0"/>
              <a:t>        }</a:t>
            </a:r>
          </a:p>
          <a:p>
            <a:pPr marL="0" indent="0">
              <a:lnSpc>
                <a:spcPts val="1600"/>
              </a:lnSpc>
              <a:spcBef>
                <a:spcPts val="0"/>
              </a:spcBef>
              <a:buNone/>
            </a:pPr>
            <a:r>
              <a:rPr lang="en-US" altLang="ja-JP" sz="1600" dirty="0"/>
              <a:t>        for(</a:t>
            </a:r>
            <a:r>
              <a:rPr lang="en-US" altLang="ja-JP" sz="1600" dirty="0" err="1"/>
              <a:t>i</a:t>
            </a:r>
            <a:r>
              <a:rPr lang="en-US" altLang="ja-JP" sz="1600" dirty="0"/>
              <a:t> = 2; </a:t>
            </a:r>
            <a:r>
              <a:rPr lang="en-US" altLang="ja-JP" sz="1600" dirty="0" err="1"/>
              <a:t>i</a:t>
            </a:r>
            <a:r>
              <a:rPr lang="en-US" altLang="ja-JP" sz="1600" dirty="0"/>
              <a:t> &lt;= max; </a:t>
            </a:r>
            <a:r>
              <a:rPr lang="en-US" altLang="ja-JP" sz="1600" dirty="0" err="1"/>
              <a:t>i</a:t>
            </a:r>
            <a:r>
              <a:rPr lang="en-US" altLang="ja-JP" sz="1600" dirty="0"/>
              <a:t>++) {</a:t>
            </a:r>
          </a:p>
          <a:p>
            <a:pPr marL="0" indent="0">
              <a:lnSpc>
                <a:spcPts val="1600"/>
              </a:lnSpc>
              <a:spcBef>
                <a:spcPts val="0"/>
              </a:spcBef>
              <a:buNone/>
            </a:pPr>
            <a:r>
              <a:rPr lang="en-US" altLang="ja-JP" sz="1600" dirty="0"/>
              <a:t>            if(p[</a:t>
            </a:r>
            <a:r>
              <a:rPr lang="en-US" altLang="ja-JP" sz="1600" dirty="0" err="1"/>
              <a:t>i</a:t>
            </a:r>
            <a:r>
              <a:rPr lang="en-US" altLang="ja-JP" sz="1600" dirty="0"/>
              <a:t>] == 1) {</a:t>
            </a:r>
          </a:p>
          <a:p>
            <a:pPr marL="0" indent="0">
              <a:lnSpc>
                <a:spcPts val="1600"/>
              </a:lnSpc>
              <a:spcBef>
                <a:spcPts val="0"/>
              </a:spcBef>
              <a:buNone/>
            </a:pPr>
            <a:r>
              <a:rPr lang="en-US" altLang="ja-JP" sz="1600" dirty="0"/>
              <a:t>                </a:t>
            </a:r>
            <a:r>
              <a:rPr lang="en-US" altLang="ja-JP" sz="1600" dirty="0" err="1"/>
              <a:t>System.out.printf</a:t>
            </a:r>
            <a:r>
              <a:rPr lang="en-US" altLang="ja-JP" sz="1600" dirty="0"/>
              <a:t>("%d, ", </a:t>
            </a:r>
            <a:r>
              <a:rPr lang="en-US" altLang="ja-JP" sz="1600" dirty="0" err="1"/>
              <a:t>i</a:t>
            </a:r>
            <a:r>
              <a:rPr lang="en-US" altLang="ja-JP" sz="1600" dirty="0"/>
              <a:t>);</a:t>
            </a:r>
          </a:p>
          <a:p>
            <a:pPr marL="0" indent="0">
              <a:lnSpc>
                <a:spcPts val="1600"/>
              </a:lnSpc>
              <a:spcBef>
                <a:spcPts val="0"/>
              </a:spcBef>
              <a:buNone/>
            </a:pPr>
            <a:r>
              <a:rPr lang="en-US" altLang="ja-JP" sz="1600" dirty="0"/>
              <a:t>            }</a:t>
            </a:r>
          </a:p>
          <a:p>
            <a:pPr marL="0" indent="0">
              <a:lnSpc>
                <a:spcPts val="1600"/>
              </a:lnSpc>
              <a:spcBef>
                <a:spcPts val="0"/>
              </a:spcBef>
              <a:buNone/>
            </a:pPr>
            <a:r>
              <a:rPr lang="en-US" altLang="ja-JP" sz="1600" dirty="0"/>
              <a:t>        }</a:t>
            </a:r>
          </a:p>
          <a:p>
            <a:pPr marL="0" indent="0">
              <a:lnSpc>
                <a:spcPts val="1600"/>
              </a:lnSpc>
              <a:spcBef>
                <a:spcPts val="0"/>
              </a:spcBef>
              <a:buNone/>
            </a:pPr>
            <a:r>
              <a:rPr lang="en-US" altLang="ja-JP" sz="1600" dirty="0"/>
              <a:t>    }</a:t>
            </a:r>
          </a:p>
          <a:p>
            <a:pPr marL="0" indent="0">
              <a:lnSpc>
                <a:spcPts val="1600"/>
              </a:lnSpc>
              <a:spcBef>
                <a:spcPts val="0"/>
              </a:spcBef>
              <a:buNone/>
            </a:pPr>
            <a:r>
              <a:rPr lang="en-US" altLang="ja-JP" sz="1600" dirty="0"/>
              <a:t>}</a:t>
            </a:r>
          </a:p>
          <a:p>
            <a:pPr marL="0" indent="0">
              <a:lnSpc>
                <a:spcPts val="2000"/>
              </a:lnSpc>
              <a:spcBef>
                <a:spcPts val="0"/>
              </a:spcBef>
              <a:buNone/>
            </a:pPr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939C5A26-572A-4964-AB72-7CEE430BE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5A74BBE-448E-4377-B9BD-39F7322671E8}" type="slidenum">
              <a:rPr lang="ja-JP" altLang="en-US" smtClean="0">
                <a:latin typeface="Arial" panose="020B0604020202020204" pitchFamily="34" charset="0"/>
              </a:rPr>
              <a:pPr/>
              <a:t>33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95236" name="Text Box 10">
            <a:extLst>
              <a:ext uri="{FF2B5EF4-FFF2-40B4-BE49-F238E27FC236}">
                <a16:creationId xmlns:a16="http://schemas.microsoft.com/office/drawing/2014/main" id="{A0710D2D-0F69-4DCF-ADFC-A7F6F77321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0776" y="2158747"/>
            <a:ext cx="3348038" cy="77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 marL="342900" indent="-342900"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FontTx/>
              <a:buNone/>
            </a:pPr>
            <a:r>
              <a:rPr lang="en-US" altLang="ja-JP" sz="2400" dirty="0">
                <a:solidFill>
                  <a:srgbClr val="005414"/>
                </a:solidFill>
              </a:rPr>
              <a:t>p[1] </a:t>
            </a:r>
            <a:r>
              <a:rPr lang="ja-JP" altLang="en-US" sz="2400" dirty="0">
                <a:solidFill>
                  <a:srgbClr val="005414"/>
                </a:solidFill>
              </a:rPr>
              <a:t>から </a:t>
            </a:r>
            <a:r>
              <a:rPr lang="en-US" altLang="ja-JP" sz="2400" dirty="0">
                <a:solidFill>
                  <a:srgbClr val="005414"/>
                </a:solidFill>
              </a:rPr>
              <a:t>a[100] </a:t>
            </a:r>
            <a:r>
              <a:rPr lang="ja-JP" altLang="en-US" sz="2400" dirty="0">
                <a:solidFill>
                  <a:srgbClr val="005414"/>
                </a:solidFill>
              </a:rPr>
              <a:t>までを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FontTx/>
              <a:buNone/>
            </a:pPr>
            <a:r>
              <a:rPr lang="ja-JP" altLang="en-US" sz="2400" dirty="0">
                <a:solidFill>
                  <a:srgbClr val="005414"/>
                </a:solidFill>
              </a:rPr>
              <a:t>「１」にセット</a:t>
            </a:r>
          </a:p>
        </p:txBody>
      </p:sp>
      <p:sp>
        <p:nvSpPr>
          <p:cNvPr id="95237" name="Rectangle 11">
            <a:extLst>
              <a:ext uri="{FF2B5EF4-FFF2-40B4-BE49-F238E27FC236}">
                <a16:creationId xmlns:a16="http://schemas.microsoft.com/office/drawing/2014/main" id="{596C3ABC-84FA-4070-8D51-ADA6AABAE2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497" y="2285999"/>
            <a:ext cx="2916006" cy="613371"/>
          </a:xfrm>
          <a:prstGeom prst="rect">
            <a:avLst/>
          </a:prstGeom>
          <a:noFill/>
          <a:ln w="6350">
            <a:solidFill>
              <a:srgbClr val="00541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95238" name="Rectangle 12">
            <a:extLst>
              <a:ext uri="{FF2B5EF4-FFF2-40B4-BE49-F238E27FC236}">
                <a16:creationId xmlns:a16="http://schemas.microsoft.com/office/drawing/2014/main" id="{1852C4D3-5CF2-4E7D-B1D7-D4198D2465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231" y="2909769"/>
            <a:ext cx="1625600" cy="228600"/>
          </a:xfrm>
          <a:prstGeom prst="rect">
            <a:avLst/>
          </a:prstGeom>
          <a:noFill/>
          <a:ln w="6350">
            <a:solidFill>
              <a:srgbClr val="00541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95241" name="Text Box 15">
            <a:extLst>
              <a:ext uri="{FF2B5EF4-FFF2-40B4-BE49-F238E27FC236}">
                <a16:creationId xmlns:a16="http://schemas.microsoft.com/office/drawing/2014/main" id="{70AB836D-8367-4A36-8001-8A2F3BC5F6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2560" y="2868826"/>
            <a:ext cx="27495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 marL="342900" indent="-342900"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20000"/>
              </a:spcBef>
              <a:buFontTx/>
              <a:buNone/>
            </a:pPr>
            <a:r>
              <a:rPr lang="ja-JP" altLang="en-US" sz="2000" dirty="0">
                <a:solidFill>
                  <a:srgbClr val="005414"/>
                </a:solidFill>
              </a:rPr>
              <a:t>まず「２」の倍数は，素数ではない</a:t>
            </a:r>
          </a:p>
        </p:txBody>
      </p:sp>
      <p:sp>
        <p:nvSpPr>
          <p:cNvPr id="95242" name="Rectangle 16">
            <a:extLst>
              <a:ext uri="{FF2B5EF4-FFF2-40B4-BE49-F238E27FC236}">
                <a16:creationId xmlns:a16="http://schemas.microsoft.com/office/drawing/2014/main" id="{2B5E5F19-E12C-4E2A-84D8-4C617D8FDE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2659" y="3320852"/>
            <a:ext cx="3683000" cy="1036444"/>
          </a:xfrm>
          <a:prstGeom prst="rect">
            <a:avLst/>
          </a:prstGeom>
          <a:noFill/>
          <a:ln w="6350">
            <a:solidFill>
              <a:srgbClr val="00541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95244" name="Text Box 18">
            <a:extLst>
              <a:ext uri="{FF2B5EF4-FFF2-40B4-BE49-F238E27FC236}">
                <a16:creationId xmlns:a16="http://schemas.microsoft.com/office/drawing/2014/main" id="{31538421-82D0-496F-9681-D852393548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5659" y="3660383"/>
            <a:ext cx="4251325" cy="77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 marL="342900" indent="-342900"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FontTx/>
              <a:buNone/>
            </a:pPr>
            <a:r>
              <a:rPr lang="en-US" altLang="ja-JP" sz="2400" dirty="0">
                <a:solidFill>
                  <a:srgbClr val="005414"/>
                </a:solidFill>
              </a:rPr>
              <a:t>n </a:t>
            </a:r>
            <a:r>
              <a:rPr lang="ja-JP" altLang="en-US" sz="2400" dirty="0">
                <a:solidFill>
                  <a:srgbClr val="005414"/>
                </a:solidFill>
              </a:rPr>
              <a:t>の倍数は素数ではない</a:t>
            </a:r>
            <a:endParaRPr lang="en-US" altLang="ja-JP" sz="2400" dirty="0">
              <a:solidFill>
                <a:srgbClr val="005414"/>
              </a:solidFill>
            </a:endParaRPr>
          </a:p>
        </p:txBody>
      </p:sp>
      <p:sp>
        <p:nvSpPr>
          <p:cNvPr id="95245" name="Rectangle 19">
            <a:extLst>
              <a:ext uri="{FF2B5EF4-FFF2-40B4-BE49-F238E27FC236}">
                <a16:creationId xmlns:a16="http://schemas.microsoft.com/office/drawing/2014/main" id="{FB853D6D-CCB2-4295-A8CC-28B390D63A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2659" y="4357295"/>
            <a:ext cx="4402136" cy="849311"/>
          </a:xfrm>
          <a:prstGeom prst="rect">
            <a:avLst/>
          </a:prstGeom>
          <a:noFill/>
          <a:ln w="6350">
            <a:solidFill>
              <a:srgbClr val="00541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95247" name="Text Box 21">
            <a:extLst>
              <a:ext uri="{FF2B5EF4-FFF2-40B4-BE49-F238E27FC236}">
                <a16:creationId xmlns:a16="http://schemas.microsoft.com/office/drawing/2014/main" id="{A9B7CD70-8080-4A1C-9797-1BBE583327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1637" y="4398568"/>
            <a:ext cx="2297112" cy="808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 marL="342900" indent="-342900"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20000"/>
              </a:spcBef>
              <a:buFontTx/>
              <a:buNone/>
            </a:pPr>
            <a:r>
              <a:rPr lang="en-US" altLang="ja-JP" sz="2400" dirty="0">
                <a:solidFill>
                  <a:srgbClr val="005414"/>
                </a:solidFill>
              </a:rPr>
              <a:t>n </a:t>
            </a:r>
            <a:r>
              <a:rPr lang="ja-JP" altLang="en-US" sz="2400" dirty="0">
                <a:solidFill>
                  <a:srgbClr val="005414"/>
                </a:solidFill>
              </a:rPr>
              <a:t>の「次」の</a:t>
            </a:r>
            <a:endParaRPr lang="en-US" altLang="ja-JP" sz="2400" dirty="0">
              <a:solidFill>
                <a:srgbClr val="005414"/>
              </a:solidFill>
            </a:endParaRPr>
          </a:p>
          <a:p>
            <a:pPr eaLnBrk="1" hangingPunct="1">
              <a:lnSpc>
                <a:spcPct val="85000"/>
              </a:lnSpc>
              <a:spcBef>
                <a:spcPct val="20000"/>
              </a:spcBef>
              <a:buFontTx/>
              <a:buNone/>
            </a:pPr>
            <a:r>
              <a:rPr lang="ja-JP" altLang="en-US" sz="2400" dirty="0">
                <a:solidFill>
                  <a:srgbClr val="005414"/>
                </a:solidFill>
              </a:rPr>
              <a:t>素数を探す</a:t>
            </a:r>
          </a:p>
        </p:txBody>
      </p:sp>
      <p:sp>
        <p:nvSpPr>
          <p:cNvPr id="95250" name="Rectangle 24">
            <a:extLst>
              <a:ext uri="{FF2B5EF4-FFF2-40B4-BE49-F238E27FC236}">
                <a16:creationId xmlns:a16="http://schemas.microsoft.com/office/drawing/2014/main" id="{62DADC06-792F-4341-807E-79CF3258D1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649" y="5365355"/>
            <a:ext cx="3360506" cy="1041001"/>
          </a:xfrm>
          <a:prstGeom prst="rect">
            <a:avLst/>
          </a:prstGeom>
          <a:noFill/>
          <a:ln w="6350">
            <a:solidFill>
              <a:srgbClr val="00541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95251" name="Text Box 26">
            <a:extLst>
              <a:ext uri="{FF2B5EF4-FFF2-40B4-BE49-F238E27FC236}">
                <a16:creationId xmlns:a16="http://schemas.microsoft.com/office/drawing/2014/main" id="{5D99F291-3875-4164-BE58-74FFF71BAF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8456" y="5699720"/>
            <a:ext cx="2646363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 marL="342900" indent="-342900"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20000"/>
              </a:spcBef>
              <a:buFontTx/>
              <a:buNone/>
            </a:pPr>
            <a:r>
              <a:rPr lang="ja-JP" altLang="en-US" sz="2400" dirty="0">
                <a:solidFill>
                  <a:srgbClr val="005414"/>
                </a:solidFill>
              </a:rPr>
              <a:t>求めた素数の表示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タイトル 3">
            <a:extLst>
              <a:ext uri="{FF2B5EF4-FFF2-40B4-BE49-F238E27FC236}">
                <a16:creationId xmlns:a16="http://schemas.microsoft.com/office/drawing/2014/main" id="{8E673262-3809-46FE-B061-C3E4677D01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実行結果の例</a:t>
            </a:r>
            <a:endParaRPr lang="ja-JP" altLang="en-US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6D198FE-72DB-4D02-91F9-A025A7147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66950CF-4F57-4D56-9B0C-9DBC0951EAA1}" type="slidenum">
              <a:rPr lang="ja-JP" altLang="en-US" smtClean="0">
                <a:latin typeface="Arial" panose="020B0604020202020204" pitchFamily="34" charset="0"/>
              </a:rPr>
              <a:pPr/>
              <a:t>34</a:t>
            </a:fld>
            <a:endParaRPr lang="ja-JP" altLang="en-US">
              <a:latin typeface="Arial" panose="020B0604020202020204" pitchFamily="34" charset="0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B108C172-C7BB-4D6A-AEDA-C9A3B0E381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79" y="1917682"/>
            <a:ext cx="9051241" cy="74295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1894A90E-9647-4F5B-8F5D-D813648F03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配列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9809ABC6-CDB1-470F-918E-E2BECC2536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b="1" dirty="0"/>
              <a:t>データの並び</a:t>
            </a:r>
            <a:r>
              <a:rPr lang="ja-JP" altLang="en-US" dirty="0"/>
              <a:t>で，番号（添字）が付いている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68B5753-B81C-46A4-9584-204F1C5F7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FB75681-7469-4698-AFD9-EBD95BAFCFC1}" type="slidenum">
              <a:rPr lang="ja-JP" altLang="en-US" smtClean="0">
                <a:latin typeface="Arial" panose="020B0604020202020204" pitchFamily="34" charset="0"/>
              </a:rPr>
              <a:pPr/>
              <a:t>4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13317" name="AutoShape 4">
            <a:extLst>
              <a:ext uri="{FF2B5EF4-FFF2-40B4-BE49-F238E27FC236}">
                <a16:creationId xmlns:a16="http://schemas.microsoft.com/office/drawing/2014/main" id="{98057F56-DBFF-42CF-8CFC-349D331004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2184" y="2435571"/>
            <a:ext cx="1041400" cy="939800"/>
          </a:xfrm>
          <a:prstGeom prst="cube">
            <a:avLst>
              <a:gd name="adj" fmla="val 25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13318" name="AutoShape 5">
            <a:extLst>
              <a:ext uri="{FF2B5EF4-FFF2-40B4-BE49-F238E27FC236}">
                <a16:creationId xmlns:a16="http://schemas.microsoft.com/office/drawing/2014/main" id="{D8509DE9-AE57-4002-BC85-DCAD26D6DC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2184" y="3146771"/>
            <a:ext cx="1041400" cy="939800"/>
          </a:xfrm>
          <a:prstGeom prst="cube">
            <a:avLst>
              <a:gd name="adj" fmla="val 25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13319" name="AutoShape 6">
            <a:extLst>
              <a:ext uri="{FF2B5EF4-FFF2-40B4-BE49-F238E27FC236}">
                <a16:creationId xmlns:a16="http://schemas.microsoft.com/office/drawing/2014/main" id="{B4698841-1674-4891-AC74-E5B3D7E1E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2184" y="3857971"/>
            <a:ext cx="1041400" cy="939800"/>
          </a:xfrm>
          <a:prstGeom prst="cube">
            <a:avLst>
              <a:gd name="adj" fmla="val 25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13320" name="AutoShape 7">
            <a:extLst>
              <a:ext uri="{FF2B5EF4-FFF2-40B4-BE49-F238E27FC236}">
                <a16:creationId xmlns:a16="http://schemas.microsoft.com/office/drawing/2014/main" id="{55473C4D-F361-4984-B9FF-AC27DE7C4D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2184" y="4569171"/>
            <a:ext cx="1041400" cy="939800"/>
          </a:xfrm>
          <a:prstGeom prst="cube">
            <a:avLst>
              <a:gd name="adj" fmla="val 25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13321" name="Line 8">
            <a:extLst>
              <a:ext uri="{FF2B5EF4-FFF2-40B4-BE49-F238E27FC236}">
                <a16:creationId xmlns:a16="http://schemas.microsoft.com/office/drawing/2014/main" id="{411ABBE4-8C46-4F4A-8AD3-469E8987410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56659" y="2438746"/>
            <a:ext cx="0" cy="28400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322" name="Line 9">
            <a:extLst>
              <a:ext uri="{FF2B5EF4-FFF2-40B4-BE49-F238E27FC236}">
                <a16:creationId xmlns:a16="http://schemas.microsoft.com/office/drawing/2014/main" id="{FE60CC7E-AF15-4D85-94CC-15E916C28EC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48722" y="5272433"/>
            <a:ext cx="8001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323" name="Line 10">
            <a:extLst>
              <a:ext uri="{FF2B5EF4-FFF2-40B4-BE49-F238E27FC236}">
                <a16:creationId xmlns:a16="http://schemas.microsoft.com/office/drawing/2014/main" id="{D334FE79-FB27-4DC4-917C-8C9892B38FD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13772" y="5274021"/>
            <a:ext cx="236537" cy="2365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324" name="Text Box 11">
            <a:extLst>
              <a:ext uri="{FF2B5EF4-FFF2-40B4-BE49-F238E27FC236}">
                <a16:creationId xmlns:a16="http://schemas.microsoft.com/office/drawing/2014/main" id="{5DF59B34-7043-4373-9C9F-1A89D6794C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6909" y="1884708"/>
            <a:ext cx="646112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chemeClr val="accent1">
                    <a:lumMod val="50000"/>
                  </a:schemeClr>
                </a:solidFill>
              </a:rPr>
              <a:t>添字</a:t>
            </a:r>
          </a:p>
        </p:txBody>
      </p:sp>
      <p:sp>
        <p:nvSpPr>
          <p:cNvPr id="13325" name="Text Box 12">
            <a:extLst>
              <a:ext uri="{FF2B5EF4-FFF2-40B4-BE49-F238E27FC236}">
                <a16:creationId xmlns:a16="http://schemas.microsoft.com/office/drawing/2014/main" id="{6C68D983-8D3D-4920-BD91-E9BA5F7D03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0909" y="2560983"/>
            <a:ext cx="4159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chemeClr val="accent1">
                    <a:lumMod val="50000"/>
                  </a:schemeClr>
                </a:solidFill>
              </a:rPr>
              <a:t>０</a:t>
            </a:r>
          </a:p>
        </p:txBody>
      </p:sp>
      <p:sp>
        <p:nvSpPr>
          <p:cNvPr id="13326" name="Text Box 13">
            <a:extLst>
              <a:ext uri="{FF2B5EF4-FFF2-40B4-BE49-F238E27FC236}">
                <a16:creationId xmlns:a16="http://schemas.microsoft.com/office/drawing/2014/main" id="{A7BF0B7F-5B3C-474A-B57E-3CF1110537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6146" y="3313458"/>
            <a:ext cx="4159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chemeClr val="accent1">
                    <a:lumMod val="50000"/>
                  </a:schemeClr>
                </a:solidFill>
              </a:rPr>
              <a:t>１</a:t>
            </a:r>
          </a:p>
        </p:txBody>
      </p:sp>
      <p:sp>
        <p:nvSpPr>
          <p:cNvPr id="13327" name="Text Box 14">
            <a:extLst>
              <a:ext uri="{FF2B5EF4-FFF2-40B4-BE49-F238E27FC236}">
                <a16:creationId xmlns:a16="http://schemas.microsoft.com/office/drawing/2014/main" id="{C75A5C48-F36E-4AC6-876D-DBA94E4E84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1384" y="4065933"/>
            <a:ext cx="4159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chemeClr val="accent1">
                    <a:lumMod val="50000"/>
                  </a:schemeClr>
                </a:solidFill>
              </a:rPr>
              <a:t>２</a:t>
            </a:r>
          </a:p>
        </p:txBody>
      </p:sp>
      <p:sp>
        <p:nvSpPr>
          <p:cNvPr id="13328" name="Text Box 15">
            <a:extLst>
              <a:ext uri="{FF2B5EF4-FFF2-40B4-BE49-F238E27FC236}">
                <a16:creationId xmlns:a16="http://schemas.microsoft.com/office/drawing/2014/main" id="{350E95AE-1752-4CBA-B8FE-EC92EBA5FC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621" y="4818408"/>
            <a:ext cx="4159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chemeClr val="accent1">
                    <a:lumMod val="50000"/>
                  </a:schemeClr>
                </a:solidFill>
              </a:rPr>
              <a:t>３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C85E2D-D301-4254-8CBE-2C86AD543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オンライン開発環境 </a:t>
            </a:r>
            <a:r>
              <a:rPr lang="en-US" altLang="ja-JP"/>
              <a:t>Online GDB</a:t>
            </a:r>
            <a:endParaRPr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E18F976-7109-4A6E-AFFF-7199ECE75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/>
              <a:t>プログラミングを行えるオンラインのサービス</a:t>
            </a:r>
            <a:endParaRPr lang="en-US" altLang="ja-JP" b="1" dirty="0"/>
          </a:p>
          <a:p>
            <a:pPr marL="0" indent="0">
              <a:buNone/>
            </a:pPr>
            <a:r>
              <a:rPr lang="en-US" altLang="ja-JP"/>
              <a:t>    https://</a:t>
            </a:r>
            <a:r>
              <a:rPr lang="en-US" altLang="ja-JP" dirty="0"/>
              <a:t>www.onlinegdb.com</a:t>
            </a:r>
          </a:p>
          <a:p>
            <a:endParaRPr lang="en-US" altLang="ja-JP" dirty="0"/>
          </a:p>
          <a:p>
            <a:r>
              <a:rPr lang="ja-JP" altLang="en-US" b="1" dirty="0"/>
              <a:t>ウェブブラウザを使う</a:t>
            </a:r>
            <a:endParaRPr lang="en-US" altLang="ja-JP" b="1" dirty="0"/>
          </a:p>
          <a:p>
            <a:endParaRPr lang="en-US" altLang="ja-JP" dirty="0"/>
          </a:p>
          <a:p>
            <a:r>
              <a:rPr lang="ja-JP" altLang="en-US" dirty="0"/>
              <a:t>たくさんの言語を扱うことができる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    Python3, Java, C/C++, C</a:t>
            </a:r>
            <a:r>
              <a:rPr lang="en-US" altLang="ja-JP"/>
              <a:t>#, JavaScript</a:t>
            </a:r>
            <a:r>
              <a:rPr lang="en-US" altLang="ja-JP" dirty="0"/>
              <a:t>, </a:t>
            </a:r>
          </a:p>
          <a:p>
            <a:pPr marL="0" indent="0">
              <a:buNone/>
            </a:pPr>
            <a:r>
              <a:rPr lang="en-US" altLang="ja-JP" dirty="0"/>
              <a:t>    R, </a:t>
            </a:r>
            <a:r>
              <a:rPr lang="ja-JP" altLang="en-US" dirty="0"/>
              <a:t>アセンブリ</a:t>
            </a:r>
            <a:r>
              <a:rPr lang="ja-JP" altLang="en-US"/>
              <a:t>言語，</a:t>
            </a:r>
            <a:r>
              <a:rPr lang="en-US" altLang="ja-JP"/>
              <a:t>SQL </a:t>
            </a:r>
            <a:r>
              <a:rPr lang="ja-JP" altLang="en-US" dirty="0"/>
              <a:t>など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オンラインなので、「秘密にしたいプログラム」を扱うには十分な注意が必要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ja-JP" altLang="en-US" dirty="0"/>
          </a:p>
        </p:txBody>
      </p:sp>
      <p:sp>
        <p:nvSpPr>
          <p:cNvPr id="11268" name="スライド番号プレースホルダー 4">
            <a:extLst>
              <a:ext uri="{FF2B5EF4-FFF2-40B4-BE49-F238E27FC236}">
                <a16:creationId xmlns:a16="http://schemas.microsoft.com/office/drawing/2014/main" id="{59F1F785-1A54-46B1-9573-F412B80276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3A1A8FB-3D03-4AE3-B907-A6AD67201750}" type="slidenum">
              <a:rPr lang="ja-JP" altLang="en-US" smtClean="0">
                <a:latin typeface="Arial" panose="020B0604020202020204" pitchFamily="34" charset="0"/>
              </a:rPr>
              <a:pPr/>
              <a:t>5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67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6EF545-F0BC-4F4C-B680-FEA01514A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Online GDB </a:t>
            </a:r>
            <a:r>
              <a:rPr lang="ja-JP" altLang="en-US" dirty="0"/>
              <a:t>で </a:t>
            </a:r>
            <a:r>
              <a:rPr lang="en-US" altLang="ja-JP" dirty="0"/>
              <a:t>Java </a:t>
            </a:r>
            <a:r>
              <a:rPr lang="ja-JP" altLang="en-US" dirty="0"/>
              <a:t>を動かす手順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48E6586-940B-436F-A131-8685C0141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① ウェブブラウザを起動する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② 次の </a:t>
            </a:r>
            <a:r>
              <a:rPr lang="en-US" altLang="ja-JP" dirty="0"/>
              <a:t>URL </a:t>
            </a:r>
            <a:r>
              <a:rPr lang="ja-JP" altLang="en-US" dirty="0"/>
              <a:t>を開く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/>
              <a:t>    https://</a:t>
            </a:r>
            <a:r>
              <a:rPr lang="en-US" altLang="ja-JP" dirty="0"/>
              <a:t>www.onlinegdb.com</a:t>
            </a:r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ja-JP" altLang="en-US" dirty="0"/>
          </a:p>
        </p:txBody>
      </p:sp>
      <p:sp>
        <p:nvSpPr>
          <p:cNvPr id="12292" name="スライド番号プレースホルダー 10">
            <a:extLst>
              <a:ext uri="{FF2B5EF4-FFF2-40B4-BE49-F238E27FC236}">
                <a16:creationId xmlns:a16="http://schemas.microsoft.com/office/drawing/2014/main" id="{B1BC0D13-D537-4D5A-92BB-4071D2F0B6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6ECB11E-DE02-4045-BF15-252546AEFB49}" type="slidenum">
              <a:rPr lang="ja-JP" altLang="en-US" smtClean="0">
                <a:latin typeface="Arial" panose="020B0604020202020204" pitchFamily="34" charset="0"/>
              </a:rPr>
              <a:pPr/>
              <a:t>6</a:t>
            </a:fld>
            <a:endParaRPr lang="ja-JP" altLang="en-US">
              <a:latin typeface="Arial" panose="020B0604020202020204" pitchFamily="34" charset="0"/>
            </a:endParaRPr>
          </a:p>
        </p:txBody>
      </p:sp>
      <p:pic>
        <p:nvPicPr>
          <p:cNvPr id="12293" name="図 9">
            <a:extLst>
              <a:ext uri="{FF2B5EF4-FFF2-40B4-BE49-F238E27FC236}">
                <a16:creationId xmlns:a16="http://schemas.microsoft.com/office/drawing/2014/main" id="{5E2005AC-E2B0-4DF4-B1C1-94DF078064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675" y="3325813"/>
            <a:ext cx="7018338" cy="120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8250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コンテンツ プレースホルダー 2">
            <a:extLst>
              <a:ext uri="{FF2B5EF4-FFF2-40B4-BE49-F238E27FC236}">
                <a16:creationId xmlns:a16="http://schemas.microsoft.com/office/drawing/2014/main" id="{0CE0B916-D2FB-4B6C-B55A-A0B229D3D93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3407" y="417513"/>
            <a:ext cx="8461375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③ 「</a:t>
            </a:r>
            <a:r>
              <a:rPr lang="en-US" altLang="ja-JP" b="1" dirty="0"/>
              <a:t>Language</a:t>
            </a:r>
            <a:r>
              <a:rPr lang="ja-JP" altLang="en-US" dirty="0"/>
              <a:t>」のところで，「</a:t>
            </a:r>
            <a:r>
              <a:rPr lang="en-US" altLang="ja-JP" b="1" dirty="0"/>
              <a:t>Java</a:t>
            </a:r>
            <a:r>
              <a:rPr lang="ja-JP" altLang="en-US" dirty="0"/>
              <a:t>」を選ぶ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13315" name="スライド番号プレースホルダー 6">
            <a:extLst>
              <a:ext uri="{FF2B5EF4-FFF2-40B4-BE49-F238E27FC236}">
                <a16:creationId xmlns:a16="http://schemas.microsoft.com/office/drawing/2014/main" id="{03AA5E00-FC87-42F3-8A12-976E03F857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BF84AA7-73B6-4C61-95C2-CD6E4208E1F5}" type="slidenum">
              <a:rPr lang="ja-JP" altLang="en-US" smtClean="0">
                <a:latin typeface="Arial" panose="020B0604020202020204" pitchFamily="34" charset="0"/>
              </a:rPr>
              <a:pPr/>
              <a:t>7</a:t>
            </a:fld>
            <a:endParaRPr lang="ja-JP" altLang="en-US">
              <a:latin typeface="Arial" panose="020B0604020202020204" pitchFamily="34" charset="0"/>
            </a:endParaRPr>
          </a:p>
        </p:txBody>
      </p:sp>
      <p:pic>
        <p:nvPicPr>
          <p:cNvPr id="13316" name="図 9">
            <a:extLst>
              <a:ext uri="{FF2B5EF4-FFF2-40B4-BE49-F238E27FC236}">
                <a16:creationId xmlns:a16="http://schemas.microsoft.com/office/drawing/2014/main" id="{E4D54719-DAF7-47B1-A1A8-F11C82F8DD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1000125"/>
            <a:ext cx="7472363" cy="561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513489C-851A-4EBC-AB98-1EAC8125AC2E}"/>
              </a:ext>
            </a:extLst>
          </p:cNvPr>
          <p:cNvSpPr/>
          <p:nvPr/>
        </p:nvSpPr>
        <p:spPr>
          <a:xfrm>
            <a:off x="6319838" y="1225550"/>
            <a:ext cx="1873250" cy="441325"/>
          </a:xfrm>
          <a:prstGeom prst="rect">
            <a:avLst/>
          </a:prstGeom>
          <a:noFill/>
          <a:ln w="76200">
            <a:solidFill>
              <a:srgbClr val="FF0000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defRPr/>
            </a:pPr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9B14F0E-CD52-4BC7-A260-73B36098168E}"/>
              </a:ext>
            </a:extLst>
          </p:cNvPr>
          <p:cNvSpPr/>
          <p:nvPr/>
        </p:nvSpPr>
        <p:spPr>
          <a:xfrm>
            <a:off x="6577567" y="2741871"/>
            <a:ext cx="1558925" cy="441325"/>
          </a:xfrm>
          <a:prstGeom prst="rect">
            <a:avLst/>
          </a:prstGeom>
          <a:noFill/>
          <a:ln w="76200">
            <a:solidFill>
              <a:srgbClr val="FF0000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defRPr/>
            </a:pPr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795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7396BD9B-9AF6-4100-B80B-DE32D778CF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3372" y="882200"/>
            <a:ext cx="5592046" cy="5561130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AD197A1-AF61-410F-BE88-F4552E499D71}"/>
              </a:ext>
            </a:extLst>
          </p:cNvPr>
          <p:cNvSpPr/>
          <p:nvPr/>
        </p:nvSpPr>
        <p:spPr>
          <a:xfrm>
            <a:off x="2279650" y="1485900"/>
            <a:ext cx="6662738" cy="2576513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defRPr/>
            </a:pPr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44F9B72-6277-4546-8827-1496C54763DC}"/>
              </a:ext>
            </a:extLst>
          </p:cNvPr>
          <p:cNvSpPr/>
          <p:nvPr/>
        </p:nvSpPr>
        <p:spPr>
          <a:xfrm>
            <a:off x="2835275" y="723759"/>
            <a:ext cx="1257300" cy="5461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defRPr/>
            </a:pPr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41" name="テキスト ボックス 7">
            <a:extLst>
              <a:ext uri="{FF2B5EF4-FFF2-40B4-BE49-F238E27FC236}">
                <a16:creationId xmlns:a16="http://schemas.microsoft.com/office/drawing/2014/main" id="{F33B688D-DEB0-4C9E-9F97-DBE5FA1ACD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011363"/>
            <a:ext cx="1801812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ja-JP" altLang="en-US" sz="21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エディタ画面</a:t>
            </a:r>
            <a:endParaRPr kumimoji="1" lang="ja-JP" altLang="en-US" sz="210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42" name="テキスト ボックス 9">
            <a:extLst>
              <a:ext uri="{FF2B5EF4-FFF2-40B4-BE49-F238E27FC236}">
                <a16:creationId xmlns:a16="http://schemas.microsoft.com/office/drawing/2014/main" id="{2A917D5E-E076-4229-B780-853ECD2975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2225" y="238125"/>
            <a:ext cx="153035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kumimoji="1" lang="ja-JP" altLang="en-US" sz="21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実行ボタン</a:t>
            </a:r>
          </a:p>
        </p:txBody>
      </p:sp>
      <p:sp>
        <p:nvSpPr>
          <p:cNvPr id="14343" name="テキスト ボックス 10">
            <a:extLst>
              <a:ext uri="{FF2B5EF4-FFF2-40B4-BE49-F238E27FC236}">
                <a16:creationId xmlns:a16="http://schemas.microsoft.com/office/drawing/2014/main" id="{A8C2F121-895B-45C0-B242-75874F4C6F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238" y="2924175"/>
            <a:ext cx="20701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ja-JP" altLang="en-US" sz="2100">
                <a:latin typeface="Arial" panose="020B0604020202020204" pitchFamily="34" charset="0"/>
                <a:ea typeface="メイリオ" panose="020B0604030504040204" pitchFamily="50" charset="-128"/>
              </a:rPr>
              <a:t>プログラムを</a:t>
            </a:r>
            <a:endParaRPr lang="en-US" altLang="ja-JP" sz="210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b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書き換えること</a:t>
            </a:r>
            <a:endParaRPr lang="en-US" altLang="ja-JP" sz="2100" b="1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b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ができる</a:t>
            </a:r>
            <a:endParaRPr kumimoji="1" lang="ja-JP" altLang="en-US" sz="2100" b="1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44" name="スライド番号プレースホルダー 1">
            <a:extLst>
              <a:ext uri="{FF2B5EF4-FFF2-40B4-BE49-F238E27FC236}">
                <a16:creationId xmlns:a16="http://schemas.microsoft.com/office/drawing/2014/main" id="{79652946-84A0-44DA-A247-718A816495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93AE022-64AB-4E69-94B4-DFBC904A3F62}" type="slidenum">
              <a:rPr lang="ja-JP" altLang="en-US" smtClean="0">
                <a:latin typeface="Arial" panose="020B0604020202020204" pitchFamily="34" charset="0"/>
              </a:rPr>
              <a:pPr/>
              <a:t>8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307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074">
            <a:extLst>
              <a:ext uri="{FF2B5EF4-FFF2-40B4-BE49-F238E27FC236}">
                <a16:creationId xmlns:a16="http://schemas.microsoft.com/office/drawing/2014/main" id="{DCBFB48C-BE99-4369-AD7E-BC29F3CB3D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例題１．月の日数</a:t>
            </a:r>
          </a:p>
        </p:txBody>
      </p:sp>
      <p:sp>
        <p:nvSpPr>
          <p:cNvPr id="15363" name="Rectangle 3075">
            <a:extLst>
              <a:ext uri="{FF2B5EF4-FFF2-40B4-BE49-F238E27FC236}">
                <a16:creationId xmlns:a16="http://schemas.microsoft.com/office/drawing/2014/main" id="{7084B4B8-D40E-4D62-BF99-E7F385DF95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年と月を読み込んで，日数を求めるプログラムを作る</a:t>
            </a:r>
          </a:p>
          <a:p>
            <a:pPr lvl="1"/>
            <a:r>
              <a:rPr lang="ja-JP" altLang="en-US" b="1" u="sng" dirty="0">
                <a:solidFill>
                  <a:srgbClr val="FF0000"/>
                </a:solidFill>
              </a:rPr>
              <a:t>うるう年の２月</a:t>
            </a:r>
            <a:r>
              <a:rPr lang="ja-JP" altLang="en-US" b="1" dirty="0"/>
              <a:t>ならば</a:t>
            </a:r>
            <a:r>
              <a:rPr lang="ja-JP" altLang="en-US" b="1" u="sng" dirty="0">
                <a:solidFill>
                  <a:srgbClr val="FF0000"/>
                </a:solidFill>
              </a:rPr>
              <a:t>２９</a:t>
            </a:r>
          </a:p>
          <a:p>
            <a:pPr lvl="1"/>
            <a:r>
              <a:rPr lang="ja-JP" altLang="en-US" b="1" dirty="0"/>
              <a:t>日数を求めるために，</a:t>
            </a:r>
            <a:r>
              <a:rPr lang="ja-JP" altLang="en-US" b="1" u="sng" dirty="0">
                <a:solidFill>
                  <a:srgbClr val="FF0000"/>
                </a:solidFill>
              </a:rPr>
              <a:t>サイズ１２</a:t>
            </a:r>
            <a:r>
              <a:rPr lang="ja-JP" altLang="en-US" b="1" dirty="0"/>
              <a:t>（１から１２まで）の </a:t>
            </a:r>
            <a:r>
              <a:rPr lang="en-US" altLang="ja-JP" b="1" dirty="0"/>
              <a:t>integer </a:t>
            </a:r>
            <a:r>
              <a:rPr lang="ja-JP" altLang="en-US" b="1" dirty="0"/>
              <a:t>の</a:t>
            </a:r>
            <a:r>
              <a:rPr lang="ja-JP" altLang="en-US" b="1" u="sng" dirty="0">
                <a:solidFill>
                  <a:srgbClr val="FF0000"/>
                </a:solidFill>
              </a:rPr>
              <a:t>配列</a:t>
            </a:r>
            <a:r>
              <a:rPr lang="ja-JP" altLang="en-US" b="1" dirty="0"/>
              <a:t>を使う</a:t>
            </a:r>
          </a:p>
          <a:p>
            <a:pPr lvl="1"/>
            <a:endParaRPr lang="ja-JP" altLang="en-US" dirty="0"/>
          </a:p>
          <a:p>
            <a:pPr marL="0" indent="0">
              <a:buNone/>
            </a:pPr>
            <a:r>
              <a:rPr lang="ja-JP" altLang="en-US" dirty="0"/>
              <a:t>        例） </a:t>
            </a:r>
            <a:r>
              <a:rPr lang="en-US" altLang="ja-JP" dirty="0"/>
              <a:t>2021 </a:t>
            </a:r>
            <a:r>
              <a:rPr lang="ja-JP" altLang="en-US" dirty="0"/>
              <a:t>年 </a:t>
            </a:r>
            <a:r>
              <a:rPr lang="en-US" altLang="ja-JP" dirty="0"/>
              <a:t>11 </a:t>
            </a:r>
            <a:r>
              <a:rPr lang="ja-JP" altLang="en-US" dirty="0"/>
              <a:t>月  →  </a:t>
            </a:r>
            <a:r>
              <a:rPr lang="en-US" altLang="ja-JP" dirty="0"/>
              <a:t>30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69F1269-0526-4AC8-84D8-9B8A5EB93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2047D5E-F5D7-420F-990C-990040111B82}" type="slidenum">
              <a:rPr lang="ja-JP" altLang="en-US" smtClean="0">
                <a:latin typeface="Arial" panose="020B0604020202020204" pitchFamily="34" charset="0"/>
              </a:rPr>
              <a:pPr/>
              <a:t>9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1059</TotalTime>
  <Words>2252</Words>
  <Application>Microsoft Office PowerPoint</Application>
  <PresentationFormat>画面に合わせる (4:3)</PresentationFormat>
  <Paragraphs>422</Paragraphs>
  <Slides>34</Slides>
  <Notes>30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34</vt:i4>
      </vt:variant>
    </vt:vector>
  </HeadingPairs>
  <TitlesOfParts>
    <vt:vector size="39" baseType="lpstr">
      <vt:lpstr>游ゴシック</vt:lpstr>
      <vt:lpstr>Arial</vt:lpstr>
      <vt:lpstr>Calibri</vt:lpstr>
      <vt:lpstr>Office テーマ</vt:lpstr>
      <vt:lpstr>数式</vt:lpstr>
      <vt:lpstr>ji-6. Javaプログラミングにおける配列と数値計算アルゴリズムの基礎</vt:lpstr>
      <vt:lpstr>内容</vt:lpstr>
      <vt:lpstr>目標</vt:lpstr>
      <vt:lpstr>配列</vt:lpstr>
      <vt:lpstr>オンライン開発環境 Online GDB</vt:lpstr>
      <vt:lpstr>Online GDB で Java を動かす手順</vt:lpstr>
      <vt:lpstr>PowerPoint プレゼンテーション</vt:lpstr>
      <vt:lpstr>PowerPoint プレゼンテーション</vt:lpstr>
      <vt:lpstr>例題１．月の日数</vt:lpstr>
      <vt:lpstr>PowerPoint プレゼンテーション</vt:lpstr>
      <vt:lpstr>月の日数</vt:lpstr>
      <vt:lpstr>プログラムとデータ</vt:lpstr>
      <vt:lpstr>配列の宣言</vt:lpstr>
      <vt:lpstr>配列の読み書き</vt:lpstr>
      <vt:lpstr>例題２．ベクトルの内積</vt:lpstr>
      <vt:lpstr>ベクトルの内積</vt:lpstr>
      <vt:lpstr>PowerPoint プレゼンテーション</vt:lpstr>
      <vt:lpstr>ベクトルの内積</vt:lpstr>
      <vt:lpstr>プログラムとデータ</vt:lpstr>
      <vt:lpstr>ベクトルの内積</vt:lpstr>
      <vt:lpstr>例題３．棒グラフを描く</vt:lpstr>
      <vt:lpstr>PowerPoint プレゼンテーション</vt:lpstr>
      <vt:lpstr>棒グラフを描く</vt:lpstr>
      <vt:lpstr>プログラムとデータ</vt:lpstr>
      <vt:lpstr>例題４． Horner 法による多項式の計算</vt:lpstr>
      <vt:lpstr>Horner法</vt:lpstr>
      <vt:lpstr>PowerPoint プレゼンテーション</vt:lpstr>
      <vt:lpstr>実行結果の例</vt:lpstr>
      <vt:lpstr>例題５．エラトステネスのふるい</vt:lpstr>
      <vt:lpstr>エラトステネスのふるい  (1/3)</vt:lpstr>
      <vt:lpstr>エラトステネスのふるい  (2/3)</vt:lpstr>
      <vt:lpstr>エラトステネスのふるい  (3/3)</vt:lpstr>
      <vt:lpstr>PowerPoint プレゼンテーション</vt:lpstr>
      <vt:lpstr>実行結果の例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プログラミング入門</dc:title>
  <dc:creator>kaneko kunihiko</dc:creator>
  <cp:lastModifiedBy>金子　邦彦</cp:lastModifiedBy>
  <cp:revision>52</cp:revision>
  <dcterms:created xsi:type="dcterms:W3CDTF">2019-11-02T00:06:04Z</dcterms:created>
  <dcterms:modified xsi:type="dcterms:W3CDTF">2024-12-02T06:38:54Z</dcterms:modified>
</cp:coreProperties>
</file>