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833" r:id="rId2"/>
    <p:sldId id="386" r:id="rId3"/>
    <p:sldId id="335" r:id="rId4"/>
    <p:sldId id="336" r:id="rId5"/>
    <p:sldId id="337" r:id="rId6"/>
    <p:sldId id="1056" r:id="rId7"/>
    <p:sldId id="1057" r:id="rId8"/>
    <p:sldId id="1058" r:id="rId9"/>
    <p:sldId id="1059" r:id="rId10"/>
    <p:sldId id="369" r:id="rId11"/>
    <p:sldId id="409" r:id="rId12"/>
    <p:sldId id="410" r:id="rId13"/>
    <p:sldId id="1060" r:id="rId14"/>
    <p:sldId id="380" r:id="rId15"/>
    <p:sldId id="423" r:id="rId16"/>
    <p:sldId id="424" r:id="rId17"/>
    <p:sldId id="425" r:id="rId18"/>
    <p:sldId id="426" r:id="rId19"/>
    <p:sldId id="427" r:id="rId20"/>
    <p:sldId id="430" r:id="rId21"/>
    <p:sldId id="429" r:id="rId22"/>
    <p:sldId id="442" r:id="rId23"/>
    <p:sldId id="451" r:id="rId24"/>
    <p:sldId id="448" r:id="rId25"/>
    <p:sldId id="440" r:id="rId26"/>
    <p:sldId id="431" r:id="rId27"/>
    <p:sldId id="453" r:id="rId28"/>
    <p:sldId id="452" r:id="rId29"/>
    <p:sldId id="444" r:id="rId30"/>
    <p:sldId id="1061" r:id="rId31"/>
    <p:sldId id="414" r:id="rId32"/>
    <p:sldId id="416" r:id="rId33"/>
    <p:sldId id="418" r:id="rId34"/>
    <p:sldId id="422" r:id="rId35"/>
    <p:sldId id="1062" r:id="rId36"/>
    <p:sldId id="454" r:id="rId37"/>
    <p:sldId id="460" r:id="rId38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351" autoAdjust="0"/>
    <p:restoredTop sz="94660"/>
  </p:normalViewPr>
  <p:slideViewPr>
    <p:cSldViewPr snapToGrid="0">
      <p:cViewPr varScale="1">
        <p:scale>
          <a:sx n="58" d="100"/>
          <a:sy n="58" d="100"/>
        </p:scale>
        <p:origin x="766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4198"/>
    </p:cViewPr>
  </p:sorterViewPr>
  <p:notesViewPr>
    <p:cSldViewPr snapToGrid="0">
      <p:cViewPr varScale="1">
        <p:scale>
          <a:sx n="48" d="100"/>
          <a:sy n="48" d="100"/>
        </p:scale>
        <p:origin x="2070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F35759B-2E50-4633-A172-3AFB9998DA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9C71C69-4D8E-40B1-B92D-84844811B29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4D765D3A-D047-4724-A2D3-96BB13343758}" type="datetimeFigureOut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496248EB-3D7D-4B7C-9E7D-09A8FF4652E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37A0A7CE-DF49-4B80-8447-BC67C7386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95ED55-6C65-48CE-B5C8-EDDAE169297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2E1988-0847-4F82-9F93-CD60193CBC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游ゴシック" panose="020B0400000000000000" pitchFamily="50" charset="-128"/>
              </a:defRPr>
            </a:lvl1pPr>
          </a:lstStyle>
          <a:p>
            <a:fld id="{E3974EDC-9829-402B-9E23-2017F4844C1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1833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492CF9E-D16D-4AF7-87F5-12872D7E4A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634C34-27C0-4A72-A1BA-27F453F24C20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EB939CDF-BFFF-4F36-B83A-39F08E25F2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817D7B61-FF4D-4F32-BD3C-0B5FB8C057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E68203F-2174-4089-8C9B-F7B70E79AF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0FE55C-3255-4E2A-AE47-2335452B9F04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BC72569D-3374-41B7-AC84-41BBF4B244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852E813D-CCE7-456F-A48D-CC9D999353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C2DE41C0-EA1B-4268-977C-D02F183185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7EB004-C8D4-4CC6-A981-986C7FBF5ED6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98604321-6C67-4E91-A21B-B4632E9F5F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BB6CFA60-B218-4F1E-AFDD-71E07313AF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1A6903AD-95E4-480B-840F-00774E7CA8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0801FEE-D732-463E-B7E1-7E7E51619CE6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D2F80073-7568-4490-BBA8-43D06CC9B7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4A8A1BB6-CE74-4767-A879-94915A3F73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09CA8D2F-39F0-4420-B1A6-430A96E9AD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510B36-DD79-432C-9C0D-BD5C4B0D1F38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8E1CFE28-8499-4DF7-9203-66C771C78B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C168E4A2-C169-4D15-91E5-D43FF3EA6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0FA7F551-4898-4818-9669-CFBA54E864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CF68A3-E954-4B50-B543-174BEB9C5757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AE304961-F6E4-48A6-88A6-865030A6C4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9AF01DDE-589B-4178-8130-075766B585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720BA67D-6A5B-44BD-A701-32C08CE865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EB5820A-28A8-4601-A2C6-989B3B8525ED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AEA07EF0-6EED-4AD7-9C70-EA351D4001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27335088-B6DD-4D92-A2C3-5C31891733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30A53005-6FE2-48C1-AE86-FA6AF9CF4B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FBBB9F-3B80-41CD-BF6E-07AC1A6C757E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5326C94D-4C8C-4619-8644-496806F077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EBE5929C-54EF-4A6F-A05D-76E5936D48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AD828713-2EC9-4DE9-A132-8D6DE364ED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D11EAAB-A508-4A8F-8269-1FCCA3769C93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A8E0EA93-2F0C-4F4D-9886-EBFC9906BF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D763F6C1-4332-4A6F-8C51-389923A88A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848AF577-8ECE-4DCA-AE89-986B354099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95CE7A-2C5B-42CC-AFC0-999B194EB971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65A488D9-92EA-4362-A635-D9F97FC3DD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7605F297-3CF0-477B-8A07-0D8BF438BD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DBAE154D-AC94-4623-BEC4-4619382DAE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61FD49-319D-4BF0-9CD7-BC455586C8C2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7C5A02E-D191-4260-94E7-8C3839D9FB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260C48C0-3F92-4733-ACD5-36A1FC9D16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736969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B72222DB-51B7-4E17-8F1F-8440EE7699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498DCF-AC07-461D-9053-F204F28A6600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B7BAC156-81BC-4336-A1FA-CC5CD80D4E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723E6F33-C1C5-4909-B53F-2A19011659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40658376-CD60-4214-A7CC-1184A24BCB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47D58F-850B-4807-B39D-A5B3F0850468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D0699544-949D-4090-B4B9-0F4D9E0874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E8202107-B5D0-4210-AFC9-0BFF7153D7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712AD536-2EBE-4931-A4DC-E046F20F29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DDE6D0-1527-4D77-8D2E-9018CD56CCAD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D2B5FAE8-3BE6-4FE0-9021-0D8BE8BED4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BBFC059A-71B0-4A6A-8A43-AAF0062190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709827AA-96F9-413B-9BD3-752BCEB98E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DCAEA0-2311-401A-8A30-07954E263D4F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D42D7F24-10B0-4C0D-9A21-B7AEE4DDDA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DFC35798-EE92-4075-B1E5-C75074AA8C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0CACB82C-93ED-48B7-883F-4C9B589EE4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361D83-FC7D-4FDB-AB8D-0F6EEF0E872A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944EBE1A-78CA-42AB-8AA2-B5C55C8CFD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527B7BE4-F0FF-4C4A-8A78-2C4FFB8639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FDF3012E-99E8-47FE-86F2-BB0AE582D2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05F5ABF-AE84-4B44-B471-B2B692EC1F34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003913B3-6F58-4038-A2FA-FBB6D8434E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2CF2A94B-312E-4292-95FB-8836411A6A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0F6A60BF-2B05-4BD7-8F81-FEDC18D248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E16AA2D-72BD-4215-98E6-9C66125BC8C3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DF3732D3-83B6-46C2-A8F9-54EBCC5823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95FF34AC-C7CF-4384-92F6-82E72AFCD9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0F19CC13-35EA-46E3-A0D0-0BB0BFE242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C5FD2-D8E2-43A0-914C-994D0E675DFF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8958C91F-3224-4255-9950-67881FC8DA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A64F263D-3B01-44E1-905C-57C531751E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>
            <a:extLst>
              <a:ext uri="{FF2B5EF4-FFF2-40B4-BE49-F238E27FC236}">
                <a16:creationId xmlns:a16="http://schemas.microsoft.com/office/drawing/2014/main" id="{2BE44C56-FE9B-4926-8C0A-90B48EE9B4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451E12A-23AA-4E82-BA1D-56D56FB8474A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ACDE75C5-9BEB-409A-A392-B78C4D064F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A9796E39-B47C-4378-B983-31B149729D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575E9619-139C-446B-848D-91DD88AB92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EEEDA-6BC8-4AA5-8366-3B3FE7D31277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CCD56401-F148-480B-A97C-C9F7EC3997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B3EDE138-5998-40BE-B72B-7E8F4A34FA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2A01D9DC-9B77-4E89-850A-33054EF164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36481E9-080E-40F1-BF08-A08E6DB0C772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99B18F58-B7B3-40DB-A401-7E46E2E27F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36785F9-7D8E-4A09-B15B-55E892801B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463992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>
            <a:extLst>
              <a:ext uri="{FF2B5EF4-FFF2-40B4-BE49-F238E27FC236}">
                <a16:creationId xmlns:a16="http://schemas.microsoft.com/office/drawing/2014/main" id="{8B2A3BF5-5A1C-41BF-9A58-55D8C302EB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1A9C9AA-27BC-4B3E-A6D4-18F25DA207C1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4451" name="Rectangle 2">
            <a:extLst>
              <a:ext uri="{FF2B5EF4-FFF2-40B4-BE49-F238E27FC236}">
                <a16:creationId xmlns:a16="http://schemas.microsoft.com/office/drawing/2014/main" id="{05CA910A-27FD-46CC-9492-4DF295F1F1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2" name="Rectangle 3">
            <a:extLst>
              <a:ext uri="{FF2B5EF4-FFF2-40B4-BE49-F238E27FC236}">
                <a16:creationId xmlns:a16="http://schemas.microsoft.com/office/drawing/2014/main" id="{88DAA4EA-96BA-4A25-836E-E23EA323F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>
            <a:extLst>
              <a:ext uri="{FF2B5EF4-FFF2-40B4-BE49-F238E27FC236}">
                <a16:creationId xmlns:a16="http://schemas.microsoft.com/office/drawing/2014/main" id="{7AD9AC71-662F-4378-B49D-7182ABFCA0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03046F-DFAF-40B8-A7F2-46CFA5DC24F0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DE12496B-F1F8-43B0-9C29-352551D011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500" name="Rectangle 3">
            <a:extLst>
              <a:ext uri="{FF2B5EF4-FFF2-40B4-BE49-F238E27FC236}">
                <a16:creationId xmlns:a16="http://schemas.microsoft.com/office/drawing/2014/main" id="{F0F825E3-2329-4E58-8EBF-C33581B919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>
            <a:extLst>
              <a:ext uri="{FF2B5EF4-FFF2-40B4-BE49-F238E27FC236}">
                <a16:creationId xmlns:a16="http://schemas.microsoft.com/office/drawing/2014/main" id="{A14A0CE6-F3F7-46ED-A01E-434FEE2DF3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F2362F-7E7B-4182-B2D1-5EE08A48FC1C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8547" name="Rectangle 2">
            <a:extLst>
              <a:ext uri="{FF2B5EF4-FFF2-40B4-BE49-F238E27FC236}">
                <a16:creationId xmlns:a16="http://schemas.microsoft.com/office/drawing/2014/main" id="{56F015E4-3679-4104-9E06-55B77C3043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8" name="Rectangle 3">
            <a:extLst>
              <a:ext uri="{FF2B5EF4-FFF2-40B4-BE49-F238E27FC236}">
                <a16:creationId xmlns:a16="http://schemas.microsoft.com/office/drawing/2014/main" id="{294B732A-B404-4377-B4B0-79744B7602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E67E892A-76DA-45A8-8FA5-91E2AAFC3C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11C388-1210-4BEB-850D-0B1F21536984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8B053E9C-F5F6-4D79-9FE4-EF1F47F817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32764AAD-1CF1-43F6-BCC3-C44D4965EB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3217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79CC1A6-DB0A-4741-A512-C427AFB10B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350E2-AC8D-4477-B1FB-7B426D6853EA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F2ECE46-B537-46A0-9F7C-6E966F9B38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0904EA94-457F-4E0A-9932-C8F1BAF32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3235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F391516-9595-4D89-A750-4E8B5DBD7C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ABF343-B74F-4AF6-A3A7-3959354617C8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7C7901A-C6CA-4649-BA98-B2807DDBF2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7BD96136-FE9C-486E-969B-C985EEA391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48593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A0FE4DD-B887-4E80-9F42-1502EC49D0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A57D19-B541-420E-A7BA-55372101D491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562BAFB-CA8F-4CE0-9D52-A1B4DE5193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474F749E-8EBC-4FB0-A898-CA5161DA8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8DFF352F-0800-4235-9BC2-00F06249B3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D364333-F037-4FB6-8BF4-E96B123DF03D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335CE32-75AB-473A-972B-5D4095ACC3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32F3199C-E8DB-4ECB-BA89-D5C7487A5C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8C6B3C3E-E64A-42D1-901B-1E5F45F43C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B2468A-3BB2-419D-8240-7069F90D9221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860761C-8E64-4F00-954B-91AF50FCE4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19DF9A0-930A-4AF1-BB00-40D6B7A791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F2E0DD9C-9CA2-4B3C-AB3E-A4FDB83553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90936D-EE83-465C-A078-977E86AA768E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9E0EA0D3-31CD-4EF2-845A-07793EC808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EDAD172C-0FC0-40E1-8D8B-FF24B3CDDE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C0B3F-322A-4FE9-9440-870A9065D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E3655-7C52-4233-A1BA-362756996763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B60D5-1FAE-4D5D-A4EF-AAA929051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6136A-7EBF-41C1-A457-BADB1263D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7EB240AF-9E61-4E58-9970-BECEC131369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461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C11A7-3220-4792-B866-BDDC8B575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E08A-8B0C-427F-AB61-206D0A0DC4C0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114A7-3740-4AA3-8ECB-7BFC733FD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4AF4-7B2E-4913-B0E8-E9044240D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E654D3A7-5A36-4864-A01D-742A33A24D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987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6138A89B-BCA2-4C42-9E3C-9A20066A88F1}"/>
              </a:ext>
            </a:extLst>
          </p:cNvPr>
          <p:cNvCxnSpPr/>
          <p:nvPr userDrawn="1"/>
        </p:nvCxnSpPr>
        <p:spPr>
          <a:xfrm>
            <a:off x="3408363" y="1771650"/>
            <a:ext cx="0" cy="3081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FD0D62-7361-4866-8E1E-26BEBF840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5DE49-10DA-48FE-9248-0225099730F3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450F38-ADAF-4F75-AB4E-2EDA3302F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8FEB27-1261-4BEB-BF65-5DEFEA3AA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CA7ABEE3-7EE8-41EA-BEF0-397AD541D75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430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22A495-8794-4706-9462-D670B2EC8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6C315-71F7-45EB-B517-88E87D0F9898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8DF3D1-6B92-4284-B51F-E58C11A80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58A352-99AA-46FC-9416-3DB32992E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7FD4BE52-D7E7-41F3-BD14-C3921A92646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565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725D2BC-05DD-4543-987F-0D95303A82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74625"/>
            <a:ext cx="84613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3FAE664-BEA7-4D22-AE30-300962B9AA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2263" y="846138"/>
            <a:ext cx="84613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B51C3-4DF3-4569-BD19-3152F007C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56432D-702F-45CF-B6C0-DE41DD8CD1E7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DAA50-7DE7-421A-B32D-EF1E6D0CB4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71C8D1-9791-4E47-BC6A-9A683532A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988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800">
                <a:solidFill>
                  <a:srgbClr val="898989"/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3871E1EE-7E59-487D-9150-0B6DDAF19066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1031" name="図 6">
            <a:extLst>
              <a:ext uri="{FF2B5EF4-FFF2-40B4-BE49-F238E27FC236}">
                <a16:creationId xmlns:a16="http://schemas.microsoft.com/office/drawing/2014/main" id="{050A254D-B337-4372-9531-9AC7BD1E22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90488"/>
            <a:ext cx="746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9pPr>
    </p:titleStyle>
    <p:bodyStyle>
      <a:lvl1pPr marL="228600" indent="-228600" algn="l" rtl="0" eaLnBrk="0" fontAlgn="base" hangingPunct="0"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ji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6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ji-5</a:t>
            </a:r>
            <a:r>
              <a:rPr lang="en-US" altLang="ja-JP"/>
              <a:t>. Java</a:t>
            </a:r>
            <a:r>
              <a:rPr lang="ja-JP" altLang="en-US" dirty="0"/>
              <a:t>プログラミングにおける繰り返し処理と数値計算の基礎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9C5C1B8-0607-4859-B5AC-11C66348B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042" y="4606947"/>
            <a:ext cx="1095375" cy="809625"/>
          </a:xfrm>
          <a:prstGeom prst="rect">
            <a:avLst/>
          </a:prstGeom>
        </p:spPr>
      </p:pic>
      <p:pic>
        <p:nvPicPr>
          <p:cNvPr id="5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796E35A6-AFBC-456F-A7F4-D382AAA8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A1EBC3DA-BF44-4C1E-A79A-E70DFD791DFD}"/>
              </a:ext>
            </a:extLst>
          </p:cNvPr>
          <p:cNvSpPr txBox="1">
            <a:spLocks/>
          </p:cNvSpPr>
          <p:nvPr/>
        </p:nvSpPr>
        <p:spPr>
          <a:xfrm>
            <a:off x="264319" y="3509963"/>
            <a:ext cx="8619183" cy="17478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（</a:t>
            </a:r>
            <a:r>
              <a:rPr lang="en-US" altLang="ja-JP" sz="2800" dirty="0">
                <a:solidFill>
                  <a:prstClr val="black"/>
                </a:solidFill>
                <a:latin typeface="Arial" panose="020B0604020202020204" pitchFamily="34" charset="0"/>
              </a:rPr>
              <a:t>Java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プログラミング入門）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URL: </a:t>
            </a:r>
            <a:r>
              <a:rPr lang="en-US" altLang="ja-JP" sz="2800" dirty="0">
                <a:solidFill>
                  <a:prstClr val="black"/>
                </a:solidFill>
                <a:latin typeface="Arial" panose="020B0604020202020204" pitchFamily="34" charset="0"/>
                <a:hlinkClick r:id="rId5"/>
              </a:rPr>
              <a:t>https://</a:t>
            </a:r>
            <a:r>
              <a:rPr lang="en-US" altLang="ja-JP" sz="2800" dirty="0" err="1">
                <a:solidFill>
                  <a:prstClr val="black"/>
                </a:solidFill>
                <a:latin typeface="Arial" panose="020B0604020202020204" pitchFamily="34" charset="0"/>
                <a:hlinkClick r:id="rId5"/>
              </a:rPr>
              <a:t>www.kkaneko.jp</a:t>
            </a:r>
            <a:r>
              <a:rPr lang="en-US" altLang="ja-JP" sz="2800" dirty="0">
                <a:solidFill>
                  <a:prstClr val="black"/>
                </a:solidFill>
                <a:latin typeface="Arial" panose="020B0604020202020204" pitchFamily="34" charset="0"/>
                <a:hlinkClick r:id="rId5"/>
              </a:rPr>
              <a:t>/pro/</a:t>
            </a:r>
            <a:r>
              <a:rPr lang="en-US" altLang="ja-JP" sz="2800" dirty="0" err="1">
                <a:solidFill>
                  <a:prstClr val="black"/>
                </a:solidFill>
                <a:latin typeface="Arial" panose="020B0604020202020204" pitchFamily="34" charset="0"/>
                <a:hlinkClick r:id="rId5"/>
              </a:rPr>
              <a:t>ji</a:t>
            </a:r>
            <a:r>
              <a:rPr lang="en-US" altLang="ja-JP" sz="2800" dirty="0">
                <a:solidFill>
                  <a:prstClr val="black"/>
                </a:solidFill>
                <a:latin typeface="Arial" panose="020B0604020202020204" pitchFamily="34" charset="0"/>
                <a:hlinkClick r:id="rId5"/>
              </a:rPr>
              <a:t>/</a:t>
            </a:r>
            <a:r>
              <a:rPr lang="en-US" altLang="ja-JP" sz="2800" dirty="0" err="1">
                <a:solidFill>
                  <a:prstClr val="black"/>
                </a:solidFill>
                <a:latin typeface="Arial" panose="020B0604020202020204" pitchFamily="34" charset="0"/>
                <a:hlinkClick r:id="rId5"/>
              </a:rPr>
              <a:t>index.html</a:t>
            </a:r>
            <a:endParaRPr lang="en-US" altLang="ja-JP" sz="2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金子邦彦</a:t>
            </a:r>
          </a:p>
        </p:txBody>
      </p:sp>
    </p:spTree>
    <p:extLst>
      <p:ext uri="{BB962C8B-B14F-4D97-AF65-F5344CB8AC3E}">
        <p14:creationId xmlns:p14="http://schemas.microsoft.com/office/powerpoint/2010/main" val="801571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7BD12E0C-0E4E-44E0-8B86-94D5B7860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例題１．自然数の和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583A5AB-B4B4-4258-93AC-60411F3F8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整数データ（</a:t>
            </a:r>
            <a:r>
              <a:rPr lang="ja-JP" altLang="en-US" b="1" dirty="0"/>
              <a:t>Ｎ</a:t>
            </a:r>
            <a:r>
              <a:rPr lang="ja-JP" altLang="en-US" dirty="0"/>
              <a:t>とする）を読み込んで，</a:t>
            </a:r>
            <a:r>
              <a:rPr lang="ja-JP" altLang="en-US" b="1" dirty="0"/>
              <a:t>１からＮまでの和を求める</a:t>
            </a:r>
            <a:r>
              <a:rPr lang="ja-JP" altLang="en-US" dirty="0"/>
              <a:t>プログラムを作る</a:t>
            </a:r>
          </a:p>
          <a:p>
            <a:r>
              <a:rPr lang="ja-JP" altLang="en-US" dirty="0"/>
              <a:t>ここでは，練習のため，自然数の和の公式は使わずに，</a:t>
            </a:r>
            <a:r>
              <a:rPr lang="en-US" altLang="ja-JP" b="1" dirty="0"/>
              <a:t>while</a:t>
            </a:r>
            <a:r>
              <a:rPr lang="ja-JP" altLang="en-US" b="1" dirty="0"/>
              <a:t>文を用いる</a:t>
            </a:r>
          </a:p>
          <a:p>
            <a:endParaRPr lang="ja-JP" altLang="en-US" dirty="0"/>
          </a:p>
          <a:p>
            <a:pPr marL="457200" lvl="1" indent="0">
              <a:buNone/>
            </a:pPr>
            <a:r>
              <a:rPr lang="ja-JP" altLang="en-US" dirty="0"/>
              <a:t>            例）  </a:t>
            </a:r>
            <a:r>
              <a:rPr lang="en-US" altLang="ja-JP" dirty="0"/>
              <a:t>100 → 5050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F129A26-7956-4A9F-995A-15D871CE1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CEF420-FCF7-41B5-BD49-417DBF8CA139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B27E21BB-81DC-4E53-81FC-69BF3327F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17150"/>
            <a:ext cx="84613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28600" indent="-228600" algn="l" rtl="0" eaLnBrk="0" fontAlgn="base" hangingPunct="0"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import </a:t>
            </a:r>
            <a:r>
              <a:rPr lang="en-US" altLang="ja-JP" sz="1800" dirty="0" err="1"/>
              <a:t>java.util.Scanner</a:t>
            </a:r>
            <a:r>
              <a:rPr lang="en-US" altLang="ja-JP" sz="1800" dirty="0"/>
              <a:t>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public class Main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{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public static void main(String[] </a:t>
            </a:r>
            <a:r>
              <a:rPr lang="en-US" altLang="ja-JP" sz="1800" dirty="0" err="1"/>
              <a:t>args</a:t>
            </a:r>
            <a:r>
              <a:rPr lang="en-US" altLang="ja-JP" sz="1800" dirty="0"/>
              <a:t>) {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int N, sum,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Scanner s = new Scanner(System.in);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System.out.println</a:t>
            </a:r>
            <a:r>
              <a:rPr lang="en-US" altLang="ja-JP" sz="1800" dirty="0"/>
              <a:t>("Please Enter N =");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N = </a:t>
            </a:r>
            <a:r>
              <a:rPr lang="en-US" altLang="ja-JP" sz="1800" dirty="0" err="1"/>
              <a:t>s.nextInt</a:t>
            </a:r>
            <a:r>
              <a:rPr lang="en-US" altLang="ja-JP" sz="1800" dirty="0"/>
              <a:t>();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sum = 0;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= 1;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while(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 &lt;= N</a:t>
            </a:r>
            <a:r>
              <a:rPr lang="en-US" altLang="ja-JP" sz="1800" dirty="0"/>
              <a:t>) {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b="1" dirty="0"/>
              <a:t>            sum = sum + 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b="1" dirty="0"/>
              <a:t>            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 = 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 + 1;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}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System.out.printf</a:t>
            </a:r>
            <a:r>
              <a:rPr lang="en-US" altLang="ja-JP" sz="1800" dirty="0"/>
              <a:t>("</a:t>
            </a:r>
            <a:r>
              <a:rPr lang="en-US" altLang="ja-JP" sz="1800" dirty="0" err="1"/>
              <a:t>goukei</a:t>
            </a:r>
            <a:r>
              <a:rPr lang="en-US" altLang="ja-JP" sz="1800" dirty="0"/>
              <a:t> = %d\n", sum);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}</a:t>
            </a:r>
          </a:p>
          <a:p>
            <a:pPr defTabSz="914400"/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3F8CC96-BC46-4DCD-8246-672C5B526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4DA498-6D93-47DB-8903-3A2CBE959426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2D9D693-3CD5-46BE-9AF0-7BC3533C1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486" y="4206669"/>
            <a:ext cx="1966787" cy="681038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9460" name="Line 4">
            <a:extLst>
              <a:ext uri="{FF2B5EF4-FFF2-40B4-BE49-F238E27FC236}">
                <a16:creationId xmlns:a16="http://schemas.microsoft.com/office/drawing/2014/main" id="{F3BA7838-F7C5-49EA-BBE5-F6AA0CBFC6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35313" y="4272922"/>
            <a:ext cx="936625" cy="287337"/>
          </a:xfrm>
          <a:prstGeom prst="line">
            <a:avLst/>
          </a:prstGeom>
          <a:noFill/>
          <a:ln w="635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9461" name="Text Box 5">
            <a:extLst>
              <a:ext uri="{FF2B5EF4-FFF2-40B4-BE49-F238E27FC236}">
                <a16:creationId xmlns:a16="http://schemas.microsoft.com/office/drawing/2014/main" id="{78E2222E-41AA-4B1B-84EA-DBC9114E4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101" y="3733450"/>
            <a:ext cx="341632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繰り返し実行される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部分</a:t>
            </a:r>
          </a:p>
        </p:txBody>
      </p:sp>
      <p:sp>
        <p:nvSpPr>
          <p:cNvPr id="19462" name="Rectangle 12">
            <a:extLst>
              <a:ext uri="{FF2B5EF4-FFF2-40B4-BE49-F238E27FC236}">
                <a16:creationId xmlns:a16="http://schemas.microsoft.com/office/drawing/2014/main" id="{76A8A8D2-F000-4B34-A4D7-14B9A7DEB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9455" y="3749263"/>
            <a:ext cx="660400" cy="447675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9463" name="Line 13">
            <a:extLst>
              <a:ext uri="{FF2B5EF4-FFF2-40B4-BE49-F238E27FC236}">
                <a16:creationId xmlns:a16="http://schemas.microsoft.com/office/drawing/2014/main" id="{FFA89B48-AFC1-422E-A066-06707B2167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99855" y="3570155"/>
            <a:ext cx="936625" cy="287337"/>
          </a:xfrm>
          <a:prstGeom prst="line">
            <a:avLst/>
          </a:prstGeom>
          <a:noFill/>
          <a:ln w="635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9464" name="Text Box 14">
            <a:extLst>
              <a:ext uri="{FF2B5EF4-FFF2-40B4-BE49-F238E27FC236}">
                <a16:creationId xmlns:a16="http://schemas.microsoft.com/office/drawing/2014/main" id="{10F18D10-63F5-4191-B284-31C2911F9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405" y="3214338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条件式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577E0F9E-5F1C-4EAE-BF9E-6061D23C69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自然数の和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FD95728-CEC3-47E8-8EDB-841DF46BE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BC399BF-AC9C-417A-AC1B-C85E9A110F1C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6631E54E-2A64-4CE5-A5D8-9FE6817C2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5452" y="1302904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実行結果の例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079F448-3420-410C-A485-5F2FAE3A3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8660" y="2001967"/>
            <a:ext cx="5484140" cy="1482199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A316D075-2F9D-4E16-93ED-2A2BD8A26C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8660" y="3995299"/>
            <a:ext cx="5484140" cy="157078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87D389DF-1644-408D-B141-255538DBBD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繰り返し処理の中身</a:t>
            </a:r>
          </a:p>
        </p:txBody>
      </p:sp>
      <p:sp>
        <p:nvSpPr>
          <p:cNvPr id="206864" name="Rectangle 16">
            <a:extLst>
              <a:ext uri="{FF2B5EF4-FFF2-40B4-BE49-F238E27FC236}">
                <a16:creationId xmlns:a16="http://schemas.microsoft.com/office/drawing/2014/main" id="{36ECB43C-1429-41AB-8D2A-666A395DF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繰り返しの前</a:t>
            </a:r>
          </a:p>
          <a:p>
            <a:pPr marL="457200" lvl="1" indent="0">
              <a:buNone/>
            </a:pPr>
            <a:r>
              <a:rPr lang="ja-JP" altLang="en-US" b="1" dirty="0"/>
              <a:t>    </a:t>
            </a:r>
            <a:r>
              <a:rPr lang="en-US" altLang="ja-JP" b="1" dirty="0" err="1"/>
              <a:t>i</a:t>
            </a:r>
            <a:r>
              <a:rPr lang="en-US" altLang="ja-JP" b="1" dirty="0"/>
              <a:t> = 1 </a:t>
            </a:r>
            <a:r>
              <a:rPr lang="ja-JP" altLang="en-US"/>
              <a:t>と </a:t>
            </a:r>
            <a:r>
              <a:rPr lang="en-US" altLang="ja-JP" b="1"/>
              <a:t>sum </a:t>
            </a:r>
            <a:r>
              <a:rPr lang="en-US" altLang="ja-JP" b="1" dirty="0"/>
              <a:t>= 0 </a:t>
            </a:r>
            <a:r>
              <a:rPr lang="ja-JP" altLang="en-US" dirty="0"/>
              <a:t>を実行</a:t>
            </a:r>
          </a:p>
          <a:p>
            <a:r>
              <a:rPr lang="ja-JP" altLang="en-US" b="1" dirty="0"/>
              <a:t>繰り返しの各ステップ</a:t>
            </a:r>
            <a:r>
              <a:rPr lang="ja-JP" altLang="en-US" dirty="0"/>
              <a:t>でなされること</a:t>
            </a:r>
          </a:p>
          <a:p>
            <a:pPr marL="457200" lvl="1" indent="0">
              <a:buNone/>
            </a:pPr>
            <a:r>
              <a:rPr lang="en-US" altLang="ja-JP" dirty="0"/>
              <a:t>1</a:t>
            </a:r>
            <a:r>
              <a:rPr lang="en-US" altLang="ja-JP"/>
              <a:t>. </a:t>
            </a:r>
            <a:r>
              <a:rPr lang="ja-JP" altLang="en-US"/>
              <a:t>「</a:t>
            </a:r>
            <a:r>
              <a:rPr lang="en-US" altLang="ja-JP" b="1"/>
              <a:t>sum</a:t>
            </a:r>
            <a:r>
              <a:rPr lang="ja-JP" altLang="en-US" dirty="0"/>
              <a:t>」 に 「</a:t>
            </a:r>
            <a:r>
              <a:rPr lang="en-US" altLang="ja-JP" b="1" dirty="0" err="1"/>
              <a:t>i</a:t>
            </a:r>
            <a:r>
              <a:rPr lang="ja-JP" altLang="en-US" dirty="0"/>
              <a:t>」 を足しこむ</a:t>
            </a:r>
          </a:p>
          <a:p>
            <a:pPr marL="457200" lvl="1" indent="0">
              <a:buNone/>
            </a:pPr>
            <a:r>
              <a:rPr lang="ja-JP" altLang="en-US" dirty="0"/>
              <a:t>    </a:t>
            </a:r>
            <a:r>
              <a:rPr lang="ja-JP" altLang="en-US"/>
              <a:t>→「</a:t>
            </a:r>
            <a:r>
              <a:rPr lang="en-US" altLang="ja-JP"/>
              <a:t>sum</a:t>
            </a:r>
            <a:r>
              <a:rPr lang="ja-JP" altLang="en-US" dirty="0"/>
              <a:t>」には，</a:t>
            </a:r>
            <a:r>
              <a:rPr lang="ja-JP" altLang="en-US" b="1" dirty="0"/>
              <a:t>その時点での「１から </a:t>
            </a:r>
            <a:r>
              <a:rPr lang="en-US" altLang="ja-JP" b="1" dirty="0" err="1"/>
              <a:t>i</a:t>
            </a:r>
            <a:r>
              <a:rPr lang="en-US" altLang="ja-JP" b="1" dirty="0"/>
              <a:t> </a:t>
            </a:r>
            <a:r>
              <a:rPr lang="ja-JP" altLang="en-US" b="1" dirty="0"/>
              <a:t>」までの和</a:t>
            </a:r>
          </a:p>
          <a:p>
            <a:pPr marL="457200" lvl="1" indent="0">
              <a:buNone/>
            </a:pPr>
            <a:r>
              <a:rPr lang="ja-JP" altLang="en-US" dirty="0"/>
              <a:t>　　　　が入る</a:t>
            </a:r>
          </a:p>
          <a:p>
            <a:pPr marL="457200" lvl="1" indent="0">
              <a:buNone/>
            </a:pPr>
            <a:r>
              <a:rPr lang="en-US" altLang="ja-JP" dirty="0"/>
              <a:t>2.  </a:t>
            </a:r>
            <a:r>
              <a:rPr lang="ja-JP" altLang="en-US" dirty="0"/>
              <a:t>「</a:t>
            </a:r>
            <a:r>
              <a:rPr lang="en-US" altLang="ja-JP" b="1" dirty="0" err="1"/>
              <a:t>i</a:t>
            </a:r>
            <a:r>
              <a:rPr lang="ja-JP" altLang="en-US" dirty="0"/>
              <a:t>」 の値を</a:t>
            </a:r>
            <a:r>
              <a:rPr lang="ja-JP" altLang="en-US" b="1" dirty="0"/>
              <a:t>１増やす</a:t>
            </a:r>
          </a:p>
          <a:p>
            <a:r>
              <a:rPr lang="ja-JP" altLang="en-US" b="1" dirty="0"/>
              <a:t>繰り返しの終了条件</a:t>
            </a:r>
          </a:p>
          <a:p>
            <a:pPr marL="457200" lvl="1" indent="0">
              <a:buNone/>
            </a:pPr>
            <a:r>
              <a:rPr lang="en-US" altLang="ja-JP" b="1" dirty="0" err="1"/>
              <a:t>i</a:t>
            </a:r>
            <a:r>
              <a:rPr lang="en-US" altLang="ja-JP" b="1" dirty="0"/>
              <a:t> &lt;= N </a:t>
            </a:r>
            <a:r>
              <a:rPr lang="ja-JP" altLang="en-US" dirty="0"/>
              <a:t>が</a:t>
            </a:r>
            <a:r>
              <a:rPr lang="ja-JP" altLang="en-US" b="1" u="sng" dirty="0"/>
              <a:t>成り立たなくなったら</a:t>
            </a:r>
            <a:r>
              <a:rPr lang="ja-JP" altLang="en-US" dirty="0"/>
              <a:t>終了</a:t>
            </a:r>
          </a:p>
          <a:p>
            <a:pPr marL="457200" lvl="1" indent="0">
              <a:buNone/>
            </a:pPr>
            <a:r>
              <a:rPr lang="ja-JP" altLang="en-US" dirty="0"/>
              <a:t>    →　つまり </a:t>
            </a:r>
            <a:r>
              <a:rPr lang="en-US" altLang="ja-JP" b="1" dirty="0" err="1"/>
              <a:t>i</a:t>
            </a:r>
            <a:r>
              <a:rPr lang="en-US" altLang="ja-JP" b="1" dirty="0"/>
              <a:t> &gt; N </a:t>
            </a:r>
            <a:r>
              <a:rPr lang="ja-JP" altLang="en-US" dirty="0"/>
              <a:t>になったら終了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5E918E7-133F-4E9B-BE9C-71AD0467B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2276D4-4EAD-4572-AFE2-8D381488DF71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322E079-7A02-487F-8E6C-883B6E831C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自然数の和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3EA5D8C-5579-4BC8-A48C-A894CCD7D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618915-C969-41E5-A59D-2CC4AD93DD0A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F4D8F02A-B6F4-4941-9451-9F5AC250A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90575"/>
            <a:ext cx="29322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N = 7 </a:t>
            </a:r>
            <a:r>
              <a:rPr kumimoji="0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とすると</a:t>
            </a:r>
          </a:p>
        </p:txBody>
      </p:sp>
      <p:sp>
        <p:nvSpPr>
          <p:cNvPr id="29700" name="Rectangle 5">
            <a:extLst>
              <a:ext uri="{FF2B5EF4-FFF2-40B4-BE49-F238E27FC236}">
                <a16:creationId xmlns:a16="http://schemas.microsoft.com/office/drawing/2014/main" id="{A18AA65B-3B61-4221-B56D-EC7932E10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1790700"/>
            <a:ext cx="6569075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9701" name="Text Box 7">
            <a:extLst>
              <a:ext uri="{FF2B5EF4-FFF2-40B4-BE49-F238E27FC236}">
                <a16:creationId xmlns:a16="http://schemas.microsoft.com/office/drawing/2014/main" id="{22A48A6C-86C6-49D3-A478-850DFBDC9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1854200"/>
            <a:ext cx="19800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 &lt;= 7 </a:t>
            </a: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が成立する</a:t>
            </a:r>
          </a:p>
        </p:txBody>
      </p:sp>
      <p:sp>
        <p:nvSpPr>
          <p:cNvPr id="29702" name="Text Box 8">
            <a:extLst>
              <a:ext uri="{FF2B5EF4-FFF2-40B4-BE49-F238E27FC236}">
                <a16:creationId xmlns:a16="http://schemas.microsoft.com/office/drawing/2014/main" id="{9234D268-537E-4EB3-8741-39F4223CD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825" y="1839913"/>
            <a:ext cx="10823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sum = 0 + 1</a:t>
            </a:r>
          </a:p>
        </p:txBody>
      </p:sp>
      <p:sp>
        <p:nvSpPr>
          <p:cNvPr id="29703" name="Rectangle 9">
            <a:extLst>
              <a:ext uri="{FF2B5EF4-FFF2-40B4-BE49-F238E27FC236}">
                <a16:creationId xmlns:a16="http://schemas.microsoft.com/office/drawing/2014/main" id="{65B789F0-D189-41CE-94B8-FC2447B61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2382838"/>
            <a:ext cx="6569075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9704" name="Text Box 11">
            <a:extLst>
              <a:ext uri="{FF2B5EF4-FFF2-40B4-BE49-F238E27FC236}">
                <a16:creationId xmlns:a16="http://schemas.microsoft.com/office/drawing/2014/main" id="{E1F1B752-7430-45B4-A62F-B2E6A39FC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2444750"/>
            <a:ext cx="19800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 &lt;= 7 </a:t>
            </a: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が成立する</a:t>
            </a:r>
          </a:p>
        </p:txBody>
      </p:sp>
      <p:sp>
        <p:nvSpPr>
          <p:cNvPr id="29705" name="Text Box 12">
            <a:extLst>
              <a:ext uri="{FF2B5EF4-FFF2-40B4-BE49-F238E27FC236}">
                <a16:creationId xmlns:a16="http://schemas.microsoft.com/office/drawing/2014/main" id="{AE343FA4-28B8-4FB3-A0F6-CCF60D1F5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825" y="2430463"/>
            <a:ext cx="10823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sum = 1 + 2</a:t>
            </a:r>
          </a:p>
        </p:txBody>
      </p:sp>
      <p:sp>
        <p:nvSpPr>
          <p:cNvPr id="29706" name="Rectangle 13">
            <a:extLst>
              <a:ext uri="{FF2B5EF4-FFF2-40B4-BE49-F238E27FC236}">
                <a16:creationId xmlns:a16="http://schemas.microsoft.com/office/drawing/2014/main" id="{F61E6AC5-4DC6-4D51-AD32-448950650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2974975"/>
            <a:ext cx="6569075" cy="48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9707" name="Text Box 15">
            <a:extLst>
              <a:ext uri="{FF2B5EF4-FFF2-40B4-BE49-F238E27FC236}">
                <a16:creationId xmlns:a16="http://schemas.microsoft.com/office/drawing/2014/main" id="{71342AD7-CC98-418F-9529-FAA1E9A82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3036888"/>
            <a:ext cx="19800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 &lt;= 7 </a:t>
            </a: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が成立する</a:t>
            </a:r>
          </a:p>
        </p:txBody>
      </p:sp>
      <p:sp>
        <p:nvSpPr>
          <p:cNvPr id="29708" name="Text Box 16">
            <a:extLst>
              <a:ext uri="{FF2B5EF4-FFF2-40B4-BE49-F238E27FC236}">
                <a16:creationId xmlns:a16="http://schemas.microsoft.com/office/drawing/2014/main" id="{B2F8774D-693D-478E-A4EA-68E9F4949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825" y="3022600"/>
            <a:ext cx="10823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sum = 3 + 3</a:t>
            </a:r>
          </a:p>
        </p:txBody>
      </p:sp>
      <p:sp>
        <p:nvSpPr>
          <p:cNvPr id="29709" name="Rectangle 17">
            <a:extLst>
              <a:ext uri="{FF2B5EF4-FFF2-40B4-BE49-F238E27FC236}">
                <a16:creationId xmlns:a16="http://schemas.microsoft.com/office/drawing/2014/main" id="{ACF5240C-C9B9-4BE0-98F8-4125E14EC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565525"/>
            <a:ext cx="6569075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9710" name="Text Box 19">
            <a:extLst>
              <a:ext uri="{FF2B5EF4-FFF2-40B4-BE49-F238E27FC236}">
                <a16:creationId xmlns:a16="http://schemas.microsoft.com/office/drawing/2014/main" id="{4BC8B1C6-54DC-430E-A498-3DE87AF04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3627438"/>
            <a:ext cx="19800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 &lt;= 7 </a:t>
            </a: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が成立する</a:t>
            </a:r>
          </a:p>
        </p:txBody>
      </p:sp>
      <p:sp>
        <p:nvSpPr>
          <p:cNvPr id="29711" name="Text Box 20">
            <a:extLst>
              <a:ext uri="{FF2B5EF4-FFF2-40B4-BE49-F238E27FC236}">
                <a16:creationId xmlns:a16="http://schemas.microsoft.com/office/drawing/2014/main" id="{CA029BB1-AC26-4F43-B6C7-2D8841452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825" y="3613150"/>
            <a:ext cx="10823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sum = 6 + 4</a:t>
            </a:r>
          </a:p>
        </p:txBody>
      </p:sp>
      <p:sp>
        <p:nvSpPr>
          <p:cNvPr id="29712" name="Rectangle 21">
            <a:extLst>
              <a:ext uri="{FF2B5EF4-FFF2-40B4-BE49-F238E27FC236}">
                <a16:creationId xmlns:a16="http://schemas.microsoft.com/office/drawing/2014/main" id="{EC400006-13F0-48D8-A3F9-260B165C5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4157663"/>
            <a:ext cx="6569075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9713" name="Text Box 23">
            <a:extLst>
              <a:ext uri="{FF2B5EF4-FFF2-40B4-BE49-F238E27FC236}">
                <a16:creationId xmlns:a16="http://schemas.microsoft.com/office/drawing/2014/main" id="{F6CF33A5-4A0C-4D99-86C2-016FC061B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4219575"/>
            <a:ext cx="19800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 &lt;= 7 </a:t>
            </a: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が成立する</a:t>
            </a:r>
          </a:p>
        </p:txBody>
      </p:sp>
      <p:sp>
        <p:nvSpPr>
          <p:cNvPr id="29714" name="Text Box 24">
            <a:extLst>
              <a:ext uri="{FF2B5EF4-FFF2-40B4-BE49-F238E27FC236}">
                <a16:creationId xmlns:a16="http://schemas.microsoft.com/office/drawing/2014/main" id="{388A0CB0-F1D9-4CD3-AF29-9414B3AB7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825" y="4206875"/>
            <a:ext cx="12105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sum = 10 + 5</a:t>
            </a:r>
          </a:p>
        </p:txBody>
      </p:sp>
      <p:sp>
        <p:nvSpPr>
          <p:cNvPr id="29715" name="Rectangle 25">
            <a:extLst>
              <a:ext uri="{FF2B5EF4-FFF2-40B4-BE49-F238E27FC236}">
                <a16:creationId xmlns:a16="http://schemas.microsoft.com/office/drawing/2014/main" id="{52F1E92B-9B78-4C3A-8DF0-012A03DDC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4749800"/>
            <a:ext cx="6569075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9716" name="Text Box 27">
            <a:extLst>
              <a:ext uri="{FF2B5EF4-FFF2-40B4-BE49-F238E27FC236}">
                <a16:creationId xmlns:a16="http://schemas.microsoft.com/office/drawing/2014/main" id="{45A9C8FB-2320-4647-9317-92A826C47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4810125"/>
            <a:ext cx="19800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 &lt;= 7 </a:t>
            </a: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が成立する</a:t>
            </a:r>
          </a:p>
        </p:txBody>
      </p:sp>
      <p:sp>
        <p:nvSpPr>
          <p:cNvPr id="29717" name="Text Box 28">
            <a:extLst>
              <a:ext uri="{FF2B5EF4-FFF2-40B4-BE49-F238E27FC236}">
                <a16:creationId xmlns:a16="http://schemas.microsoft.com/office/drawing/2014/main" id="{0FBF505E-2715-488A-9D32-B1E799972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825" y="4799013"/>
            <a:ext cx="12105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sum = 15 + 6</a:t>
            </a:r>
          </a:p>
        </p:txBody>
      </p:sp>
      <p:sp>
        <p:nvSpPr>
          <p:cNvPr id="29718" name="Rectangle 29">
            <a:extLst>
              <a:ext uri="{FF2B5EF4-FFF2-40B4-BE49-F238E27FC236}">
                <a16:creationId xmlns:a16="http://schemas.microsoft.com/office/drawing/2014/main" id="{C51B83F7-EF97-471C-9EA2-19328A23E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5341938"/>
            <a:ext cx="6569075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9719" name="Text Box 31">
            <a:extLst>
              <a:ext uri="{FF2B5EF4-FFF2-40B4-BE49-F238E27FC236}">
                <a16:creationId xmlns:a16="http://schemas.microsoft.com/office/drawing/2014/main" id="{4CD2D788-0408-4D25-9BF1-F25D51931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5403850"/>
            <a:ext cx="19800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 &lt;= 7 </a:t>
            </a: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が成立する</a:t>
            </a:r>
          </a:p>
        </p:txBody>
      </p:sp>
      <p:sp>
        <p:nvSpPr>
          <p:cNvPr id="29720" name="Text Box 32">
            <a:extLst>
              <a:ext uri="{FF2B5EF4-FFF2-40B4-BE49-F238E27FC236}">
                <a16:creationId xmlns:a16="http://schemas.microsoft.com/office/drawing/2014/main" id="{8EC8E136-A1D2-451E-AB22-982669F4F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825" y="5391150"/>
            <a:ext cx="12105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sum = 21 + 7</a:t>
            </a:r>
          </a:p>
        </p:txBody>
      </p:sp>
      <p:sp>
        <p:nvSpPr>
          <p:cNvPr id="29721" name="Rectangle 33">
            <a:extLst>
              <a:ext uri="{FF2B5EF4-FFF2-40B4-BE49-F238E27FC236}">
                <a16:creationId xmlns:a16="http://schemas.microsoft.com/office/drawing/2014/main" id="{5350CA1A-A4E7-411C-9D94-65960711C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5934075"/>
            <a:ext cx="6569075" cy="48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9722" name="Text Box 35">
            <a:extLst>
              <a:ext uri="{FF2B5EF4-FFF2-40B4-BE49-F238E27FC236}">
                <a16:creationId xmlns:a16="http://schemas.microsoft.com/office/drawing/2014/main" id="{D01FFE5C-2D75-4202-B9AE-231C69DFA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5995988"/>
            <a:ext cx="2210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 &lt;= 7 </a:t>
            </a: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が成立しない</a:t>
            </a:r>
          </a:p>
        </p:txBody>
      </p:sp>
      <p:sp>
        <p:nvSpPr>
          <p:cNvPr id="29723" name="Text Box 36">
            <a:extLst>
              <a:ext uri="{FF2B5EF4-FFF2-40B4-BE49-F238E27FC236}">
                <a16:creationId xmlns:a16="http://schemas.microsoft.com/office/drawing/2014/main" id="{4CE4F75C-FF72-42CD-AA82-8C93FA8B6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825" y="596265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ja-JP" sz="1800" b="0" i="0" u="none" strike="noStrike" kern="1200" cap="none" spc="0" normalizeH="0" baseline="0" noProof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9724" name="Text Box 39">
            <a:extLst>
              <a:ext uri="{FF2B5EF4-FFF2-40B4-BE49-F238E27FC236}">
                <a16:creationId xmlns:a16="http://schemas.microsoft.com/office/drawing/2014/main" id="{AB90AB6E-9900-4B2F-ACDC-DF13883BA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1809750"/>
            <a:ext cx="6270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 = 2</a:t>
            </a:r>
          </a:p>
        </p:txBody>
      </p:sp>
      <p:sp>
        <p:nvSpPr>
          <p:cNvPr id="29725" name="Text Box 40">
            <a:extLst>
              <a:ext uri="{FF2B5EF4-FFF2-40B4-BE49-F238E27FC236}">
                <a16:creationId xmlns:a16="http://schemas.microsoft.com/office/drawing/2014/main" id="{72AD4831-1911-46C4-AF58-1FA5D082B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2400300"/>
            <a:ext cx="6270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 = 3</a:t>
            </a:r>
          </a:p>
        </p:txBody>
      </p:sp>
      <p:sp>
        <p:nvSpPr>
          <p:cNvPr id="29726" name="Text Box 41">
            <a:extLst>
              <a:ext uri="{FF2B5EF4-FFF2-40B4-BE49-F238E27FC236}">
                <a16:creationId xmlns:a16="http://schemas.microsoft.com/office/drawing/2014/main" id="{A8CEDA9B-0930-4163-BDF3-E1F66318F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2992438"/>
            <a:ext cx="6270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 = 4</a:t>
            </a:r>
          </a:p>
        </p:txBody>
      </p:sp>
      <p:sp>
        <p:nvSpPr>
          <p:cNvPr id="29727" name="Text Box 42">
            <a:extLst>
              <a:ext uri="{FF2B5EF4-FFF2-40B4-BE49-F238E27FC236}">
                <a16:creationId xmlns:a16="http://schemas.microsoft.com/office/drawing/2014/main" id="{F236A310-B311-421F-9A28-8B41386E8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3582988"/>
            <a:ext cx="6270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 = 5</a:t>
            </a:r>
          </a:p>
        </p:txBody>
      </p:sp>
      <p:sp>
        <p:nvSpPr>
          <p:cNvPr id="29728" name="Text Box 43">
            <a:extLst>
              <a:ext uri="{FF2B5EF4-FFF2-40B4-BE49-F238E27FC236}">
                <a16:creationId xmlns:a16="http://schemas.microsoft.com/office/drawing/2014/main" id="{FE2861CB-9F8F-421E-A54B-19FF85FE0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4176713"/>
            <a:ext cx="6270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 = 6</a:t>
            </a:r>
          </a:p>
        </p:txBody>
      </p:sp>
      <p:sp>
        <p:nvSpPr>
          <p:cNvPr id="29729" name="Text Box 44">
            <a:extLst>
              <a:ext uri="{FF2B5EF4-FFF2-40B4-BE49-F238E27FC236}">
                <a16:creationId xmlns:a16="http://schemas.microsoft.com/office/drawing/2014/main" id="{BF9098C7-BCEB-4A58-B840-5A12DD67A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4768850"/>
            <a:ext cx="6270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 = 7</a:t>
            </a:r>
          </a:p>
        </p:txBody>
      </p:sp>
      <p:sp>
        <p:nvSpPr>
          <p:cNvPr id="29730" name="Text Box 45">
            <a:extLst>
              <a:ext uri="{FF2B5EF4-FFF2-40B4-BE49-F238E27FC236}">
                <a16:creationId xmlns:a16="http://schemas.microsoft.com/office/drawing/2014/main" id="{5FB4A84C-B636-4F85-8BA3-90CF0AF26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5360988"/>
            <a:ext cx="6270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 = 8</a:t>
            </a:r>
          </a:p>
        </p:txBody>
      </p:sp>
      <p:sp>
        <p:nvSpPr>
          <p:cNvPr id="29731" name="Text Box 46">
            <a:extLst>
              <a:ext uri="{FF2B5EF4-FFF2-40B4-BE49-F238E27FC236}">
                <a16:creationId xmlns:a16="http://schemas.microsoft.com/office/drawing/2014/main" id="{1E4D3C2C-756B-4CA7-9263-DFB956DD2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593248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ja-JP" sz="1800" b="0" i="0" u="none" strike="noStrike" kern="1200" cap="none" spc="0" normalizeH="0" baseline="0" noProof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9732" name="Text Box 49">
            <a:extLst>
              <a:ext uri="{FF2B5EF4-FFF2-40B4-BE49-F238E27FC236}">
                <a16:creationId xmlns:a16="http://schemas.microsoft.com/office/drawing/2014/main" id="{24F39EAE-EC38-4048-8FA4-52A8AB026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733" y="17176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繰り返し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１回目</a:t>
            </a:r>
          </a:p>
        </p:txBody>
      </p:sp>
      <p:sp>
        <p:nvSpPr>
          <p:cNvPr id="29733" name="Text Box 50">
            <a:extLst>
              <a:ext uri="{FF2B5EF4-FFF2-40B4-BE49-F238E27FC236}">
                <a16:creationId xmlns:a16="http://schemas.microsoft.com/office/drawing/2014/main" id="{6DC7F8D2-C052-42BF-8AC1-E5516219A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733" y="22891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繰り返し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２回目</a:t>
            </a:r>
          </a:p>
        </p:txBody>
      </p:sp>
      <p:sp>
        <p:nvSpPr>
          <p:cNvPr id="29734" name="Text Box 51">
            <a:extLst>
              <a:ext uri="{FF2B5EF4-FFF2-40B4-BE49-F238E27FC236}">
                <a16:creationId xmlns:a16="http://schemas.microsoft.com/office/drawing/2014/main" id="{208697A1-52E1-4E8D-854B-77D26B646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733" y="28733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繰り返し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３回目</a:t>
            </a:r>
          </a:p>
        </p:txBody>
      </p:sp>
      <p:sp>
        <p:nvSpPr>
          <p:cNvPr id="29735" name="Text Box 52">
            <a:extLst>
              <a:ext uri="{FF2B5EF4-FFF2-40B4-BE49-F238E27FC236}">
                <a16:creationId xmlns:a16="http://schemas.microsoft.com/office/drawing/2014/main" id="{45BD339D-DC4F-496D-9BE1-5AC175A3E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733" y="34702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繰り返し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４回目</a:t>
            </a:r>
          </a:p>
        </p:txBody>
      </p:sp>
      <p:sp>
        <p:nvSpPr>
          <p:cNvPr id="29736" name="Text Box 53">
            <a:extLst>
              <a:ext uri="{FF2B5EF4-FFF2-40B4-BE49-F238E27FC236}">
                <a16:creationId xmlns:a16="http://schemas.microsoft.com/office/drawing/2014/main" id="{A87F1175-EC0A-4D95-B63A-EEC2BEABD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733" y="40671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繰り返し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５回目</a:t>
            </a:r>
          </a:p>
        </p:txBody>
      </p:sp>
      <p:sp>
        <p:nvSpPr>
          <p:cNvPr id="29737" name="Text Box 54">
            <a:extLst>
              <a:ext uri="{FF2B5EF4-FFF2-40B4-BE49-F238E27FC236}">
                <a16:creationId xmlns:a16="http://schemas.microsoft.com/office/drawing/2014/main" id="{7C61E672-8A28-48B1-8468-864120529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733" y="46640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繰り返し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６回目</a:t>
            </a:r>
          </a:p>
        </p:txBody>
      </p:sp>
      <p:sp>
        <p:nvSpPr>
          <p:cNvPr id="29738" name="Text Box 55">
            <a:extLst>
              <a:ext uri="{FF2B5EF4-FFF2-40B4-BE49-F238E27FC236}">
                <a16:creationId xmlns:a16="http://schemas.microsoft.com/office/drawing/2014/main" id="{B8A13E8E-451B-46EC-8C65-F5FBF9026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733" y="52609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繰り返し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７回目</a:t>
            </a:r>
          </a:p>
        </p:txBody>
      </p:sp>
      <p:sp>
        <p:nvSpPr>
          <p:cNvPr id="29739" name="Text Box 56">
            <a:extLst>
              <a:ext uri="{FF2B5EF4-FFF2-40B4-BE49-F238E27FC236}">
                <a16:creationId xmlns:a16="http://schemas.microsoft.com/office/drawing/2014/main" id="{E25B5D3C-4571-41F6-86CB-4566E1886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733" y="58578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繰り返し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８回目</a:t>
            </a:r>
          </a:p>
        </p:txBody>
      </p:sp>
      <p:sp>
        <p:nvSpPr>
          <p:cNvPr id="29740" name="Text Box 57">
            <a:extLst>
              <a:ext uri="{FF2B5EF4-FFF2-40B4-BE49-F238E27FC236}">
                <a16:creationId xmlns:a16="http://schemas.microsoft.com/office/drawing/2014/main" id="{CBDB20CA-9643-4EB5-AFFF-E2DD4FA30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6472" y="757238"/>
            <a:ext cx="8402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sum 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の値</a:t>
            </a:r>
          </a:p>
        </p:txBody>
      </p:sp>
      <p:sp>
        <p:nvSpPr>
          <p:cNvPr id="29741" name="Text Box 58">
            <a:extLst>
              <a:ext uri="{FF2B5EF4-FFF2-40B4-BE49-F238E27FC236}">
                <a16:creationId xmlns:a16="http://schemas.microsoft.com/office/drawing/2014/main" id="{4E5118C2-7361-48F4-9425-8B8FEE57C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4749" y="712788"/>
            <a:ext cx="7841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 </a:t>
            </a:r>
            <a:r>
              <a:rPr kumimoji="0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の値</a:t>
            </a:r>
          </a:p>
        </p:txBody>
      </p:sp>
      <p:sp>
        <p:nvSpPr>
          <p:cNvPr id="29742" name="Text Box 60">
            <a:extLst>
              <a:ext uri="{FF2B5EF4-FFF2-40B4-BE49-F238E27FC236}">
                <a16:creationId xmlns:a16="http://schemas.microsoft.com/office/drawing/2014/main" id="{42D39BD3-AF30-498D-A46B-8BBC4D188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915" y="1292879"/>
            <a:ext cx="29867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はじめは 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sum = 0              </a:t>
            </a:r>
            <a:r>
              <a:rPr kumimoji="0" lang="ja-JP" altLang="en-US" sz="2000" dirty="0">
                <a:solidFill>
                  <a:srgbClr val="006600"/>
                </a:solidFill>
              </a:rPr>
              <a:t> 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</a:t>
            </a:r>
            <a:r>
              <a:rPr kumimoji="0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= 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9AC62220-3D5B-46FB-BBD0-8EF2658C53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while </a:t>
            </a:r>
            <a:r>
              <a:rPr lang="ja-JP" altLang="en-US"/>
              <a:t>文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3652FE5-6725-42DE-9ACD-9462AC80D1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何かの処理の</a:t>
            </a:r>
            <a:r>
              <a:rPr lang="ja-JP" altLang="en-US" b="1" dirty="0">
                <a:solidFill>
                  <a:srgbClr val="C00000"/>
                </a:solidFill>
              </a:rPr>
              <a:t>繰り返し</a:t>
            </a:r>
          </a:p>
          <a:p>
            <a:r>
              <a:rPr lang="ja-JP" altLang="en-US" b="1" dirty="0">
                <a:solidFill>
                  <a:srgbClr val="C00000"/>
                </a:solidFill>
              </a:rPr>
              <a:t>繰り返し</a:t>
            </a:r>
            <a:r>
              <a:rPr lang="ja-JP" altLang="en-US" dirty="0"/>
              <a:t>のたび</a:t>
            </a:r>
            <a:r>
              <a:rPr lang="ja-JP" altLang="en-US" b="1" dirty="0"/>
              <a:t>に </a:t>
            </a:r>
            <a:r>
              <a:rPr lang="en-US" altLang="ja-JP" b="1" dirty="0"/>
              <a:t>while </a:t>
            </a:r>
            <a:r>
              <a:rPr lang="ja-JP" altLang="en-US" b="1" dirty="0"/>
              <a:t>文で書かれた条件式の真偽が判定</a:t>
            </a:r>
            <a:r>
              <a:rPr lang="ja-JP" altLang="en-US" dirty="0"/>
              <a:t>され， </a:t>
            </a:r>
            <a:r>
              <a:rPr lang="ja-JP" altLang="en-US" b="1" dirty="0"/>
              <a:t>真である限り</a:t>
            </a:r>
            <a:r>
              <a:rPr lang="ja-JP" altLang="en-US" dirty="0"/>
              <a:t>，</a:t>
            </a:r>
            <a:r>
              <a:rPr lang="en-US" altLang="ja-JP" dirty="0"/>
              <a:t>while </a:t>
            </a:r>
            <a:r>
              <a:rPr lang="ja-JP" altLang="en-US" dirty="0"/>
              <a:t>のあとに続く文が</a:t>
            </a:r>
            <a:r>
              <a:rPr lang="ja-JP" altLang="en-US" b="1" dirty="0"/>
              <a:t>実行され続ける</a:t>
            </a:r>
            <a:r>
              <a:rPr lang="ja-JP" altLang="en-US" dirty="0"/>
              <a:t>．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B5A8745-E59E-4128-84BD-E189F0B4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3BA4AF-61E2-412A-8B2B-3937F737CB8B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D0F713E-485B-468B-94F4-74DC4591AB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7811" y="3225059"/>
            <a:ext cx="3833571" cy="156619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>
            <a:extLst>
              <a:ext uri="{FF2B5EF4-FFF2-40B4-BE49-F238E27FC236}">
                <a16:creationId xmlns:a16="http://schemas.microsoft.com/office/drawing/2014/main" id="{70188C44-9820-4B99-9FBD-E5BFE5C01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例題２．最大公約数の計算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EEA92961-8933-43DE-B460-4E6470B9D8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２つの整数データを読み込んで，</a:t>
            </a:r>
            <a:r>
              <a:rPr lang="ja-JP" altLang="en-US" b="1" dirty="0"/>
              <a:t>最大公約数を求める</a:t>
            </a:r>
            <a:r>
              <a:rPr lang="ja-JP" altLang="en-US" dirty="0"/>
              <a:t>プログラムを作る．</a:t>
            </a:r>
          </a:p>
          <a:p>
            <a:pPr lvl="1"/>
            <a:r>
              <a:rPr lang="ja-JP" altLang="en-US" dirty="0"/>
              <a:t>ユークリッドの互助法を用いること</a:t>
            </a:r>
          </a:p>
          <a:p>
            <a:pPr lvl="1"/>
            <a:r>
              <a:rPr lang="ja-JP" altLang="en-US" dirty="0"/>
              <a:t>ユークリッドの互助法を行うために </a:t>
            </a:r>
            <a:r>
              <a:rPr lang="en-US" altLang="ja-JP" dirty="0"/>
              <a:t>while </a:t>
            </a:r>
            <a:r>
              <a:rPr lang="ja-JP" altLang="en-US" dirty="0"/>
              <a:t>文を使い，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dirty="0"/>
              <a:t>　</a:t>
            </a:r>
            <a:r>
              <a:rPr lang="ja-JP" altLang="en-US" b="1" dirty="0"/>
              <a:t>余りを求めること</a:t>
            </a:r>
            <a:r>
              <a:rPr lang="ja-JP" altLang="en-US" dirty="0"/>
              <a:t>を</a:t>
            </a:r>
            <a:r>
              <a:rPr lang="ja-JP" altLang="en-US" dirty="0">
                <a:solidFill>
                  <a:srgbClr val="C00000"/>
                </a:solidFill>
              </a:rPr>
              <a:t>繰り返す</a:t>
            </a:r>
            <a:r>
              <a:rPr lang="ja-JP" altLang="en-US" dirty="0"/>
              <a:t>．</a:t>
            </a:r>
          </a:p>
          <a:p>
            <a:pPr marL="0" indent="0">
              <a:buNone/>
            </a:pPr>
            <a:r>
              <a:rPr lang="ja-JP" altLang="en-US" dirty="0"/>
              <a:t>      例）  </a:t>
            </a:r>
            <a:r>
              <a:rPr lang="en-US" altLang="ja-JP" dirty="0"/>
              <a:t>20, 12 </a:t>
            </a:r>
            <a:r>
              <a:rPr lang="ja-JP" altLang="en-US" dirty="0"/>
              <a:t>のとき：  </a:t>
            </a:r>
            <a:r>
              <a:rPr lang="en-US" altLang="ja-JP" dirty="0"/>
              <a:t>4</a:t>
            </a:r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66CDFD9-B2AC-4D0D-882D-11FAA0EAA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EA2F81-2F5C-47EF-AFFB-74E413CE9B7D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90EF886E-4139-455B-B9D8-051B5EC9A0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ユークリッドの互助法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F5683FEB-C646-42E0-84E4-677069243C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最大公約数を求める</a:t>
            </a:r>
            <a:r>
              <a:rPr lang="ja-JP" altLang="en-US" dirty="0"/>
              <a:t>ための手続き</a:t>
            </a:r>
          </a:p>
          <a:p>
            <a:r>
              <a:rPr lang="en-US" altLang="ja-JP" dirty="0"/>
              <a:t>m,</a:t>
            </a:r>
            <a:r>
              <a:rPr lang="ja-JP" altLang="en-US" dirty="0"/>
              <a:t> </a:t>
            </a:r>
            <a:r>
              <a:rPr lang="en-US" altLang="ja-JP" dirty="0"/>
              <a:t>n </a:t>
            </a:r>
            <a:r>
              <a:rPr lang="ja-JP" altLang="en-US" dirty="0"/>
              <a:t>の最大公約数は，</a:t>
            </a:r>
          </a:p>
          <a:p>
            <a:pPr lvl="1"/>
            <a:r>
              <a:rPr lang="en-US" altLang="ja-JP" dirty="0"/>
              <a:t>m ≧ n </a:t>
            </a:r>
            <a:r>
              <a:rPr lang="ja-JP" altLang="en-US" dirty="0"/>
              <a:t>とすると，</a:t>
            </a:r>
          </a:p>
          <a:p>
            <a:pPr lvl="1"/>
            <a:r>
              <a:rPr lang="ja-JP" altLang="en-US" dirty="0"/>
              <a:t>「</a:t>
            </a:r>
            <a:r>
              <a:rPr lang="en-US" altLang="ja-JP" b="1" dirty="0"/>
              <a:t>m </a:t>
            </a:r>
            <a:r>
              <a:rPr lang="ja-JP" altLang="en-US" b="1" dirty="0"/>
              <a:t>を</a:t>
            </a:r>
            <a:r>
              <a:rPr lang="en-US" altLang="ja-JP" b="1" dirty="0"/>
              <a:t>n </a:t>
            </a:r>
            <a:r>
              <a:rPr lang="ja-JP" altLang="en-US" b="1" dirty="0"/>
              <a:t>で割った余り</a:t>
            </a:r>
            <a:r>
              <a:rPr lang="ja-JP" altLang="en-US" dirty="0"/>
              <a:t>」 </a:t>
            </a:r>
            <a:r>
              <a:rPr lang="en-US" altLang="ja-JP" dirty="0"/>
              <a:t>= 0 </a:t>
            </a:r>
            <a:r>
              <a:rPr lang="ja-JP" altLang="en-US" dirty="0"/>
              <a:t>なら，最大公約数は　</a:t>
            </a:r>
            <a:r>
              <a:rPr lang="en-US" altLang="ja-JP" dirty="0"/>
              <a:t>n</a:t>
            </a:r>
          </a:p>
          <a:p>
            <a:pPr lvl="1"/>
            <a:r>
              <a:rPr lang="ja-JP" altLang="en-US" dirty="0"/>
              <a:t>「</a:t>
            </a:r>
            <a:r>
              <a:rPr lang="en-US" altLang="ja-JP" b="1" dirty="0"/>
              <a:t>m </a:t>
            </a:r>
            <a:r>
              <a:rPr lang="ja-JP" altLang="en-US" b="1" dirty="0"/>
              <a:t>を</a:t>
            </a:r>
            <a:r>
              <a:rPr lang="en-US" altLang="ja-JP" b="1" dirty="0"/>
              <a:t>n </a:t>
            </a:r>
            <a:r>
              <a:rPr lang="ja-JP" altLang="en-US" b="1" dirty="0"/>
              <a:t>で割った余り</a:t>
            </a:r>
            <a:r>
              <a:rPr lang="ja-JP" altLang="en-US" dirty="0"/>
              <a:t>」 </a:t>
            </a:r>
            <a:r>
              <a:rPr lang="en-US" altLang="ja-JP" dirty="0"/>
              <a:t>&gt; 0 </a:t>
            </a:r>
            <a:r>
              <a:rPr lang="ja-JP" altLang="en-US" dirty="0"/>
              <a:t>なら，</a:t>
            </a:r>
            <a:r>
              <a:rPr lang="en-US" altLang="ja-JP" dirty="0"/>
              <a:t>m </a:t>
            </a:r>
            <a:r>
              <a:rPr lang="ja-JP" altLang="en-US" dirty="0"/>
              <a:t>と </a:t>
            </a:r>
            <a:r>
              <a:rPr lang="en-US" altLang="ja-JP" dirty="0"/>
              <a:t>n </a:t>
            </a:r>
            <a:r>
              <a:rPr lang="ja-JP" altLang="en-US" dirty="0"/>
              <a:t>の最大公約数は， 「</a:t>
            </a:r>
            <a:r>
              <a:rPr lang="en-US" altLang="ja-JP" dirty="0"/>
              <a:t>m </a:t>
            </a:r>
            <a:r>
              <a:rPr lang="ja-JP" altLang="en-US" dirty="0"/>
              <a:t>を</a:t>
            </a:r>
            <a:r>
              <a:rPr lang="en-US" altLang="ja-JP" dirty="0"/>
              <a:t>n </a:t>
            </a:r>
            <a:r>
              <a:rPr lang="ja-JP" altLang="en-US" dirty="0"/>
              <a:t>で割った余り」 と </a:t>
            </a:r>
            <a:r>
              <a:rPr lang="en-US" altLang="ja-JP" dirty="0"/>
              <a:t>n </a:t>
            </a:r>
            <a:r>
              <a:rPr lang="ja-JP" altLang="en-US" dirty="0"/>
              <a:t>の最大公約数に等しい  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dirty="0"/>
              <a:t>（ なお，</a:t>
            </a:r>
            <a:r>
              <a:rPr lang="en-US" altLang="ja-JP" dirty="0"/>
              <a:t>n </a:t>
            </a:r>
            <a:r>
              <a:rPr lang="ja-JP" altLang="en-US" dirty="0"/>
              <a:t>＞ 「</a:t>
            </a:r>
            <a:r>
              <a:rPr lang="en-US" altLang="ja-JP" dirty="0"/>
              <a:t>m </a:t>
            </a:r>
            <a:r>
              <a:rPr lang="ja-JP" altLang="en-US" dirty="0"/>
              <a:t>を</a:t>
            </a:r>
            <a:r>
              <a:rPr lang="en-US" altLang="ja-JP" dirty="0"/>
              <a:t>n </a:t>
            </a:r>
            <a:r>
              <a:rPr lang="ja-JP" altLang="en-US" dirty="0"/>
              <a:t>で割った余り」 が成り立つ）</a:t>
            </a:r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EA8428A-748F-4DBD-8EF9-0EF8C64E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2CFC7-2894-48AF-94B7-57F532E7A5DA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69ACC3AC-4AA5-4275-9EDF-35FA62BE3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898" y="136525"/>
            <a:ext cx="84613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28600" indent="-228600" algn="l" rtl="0" eaLnBrk="0" fontAlgn="base" hangingPunct="0"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import </a:t>
            </a:r>
            <a:r>
              <a:rPr lang="en-US" altLang="ja-JP" sz="1800" dirty="0" err="1"/>
              <a:t>java.util.Scanner</a:t>
            </a:r>
            <a:r>
              <a:rPr lang="en-US" altLang="ja-JP" sz="1800" dirty="0"/>
              <a:t>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public class Main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{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public static void main(String[] </a:t>
            </a:r>
            <a:r>
              <a:rPr lang="en-US" altLang="ja-JP" sz="1800" dirty="0" err="1"/>
              <a:t>args</a:t>
            </a:r>
            <a:r>
              <a:rPr lang="en-US" altLang="ja-JP" sz="1800" dirty="0"/>
              <a:t>) {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int m, n, r;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Scanner s = new Scanner(System.in);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System.out.println</a:t>
            </a:r>
            <a:r>
              <a:rPr lang="en-US" altLang="ja-JP" sz="1800" dirty="0"/>
              <a:t>("Please Enter m =");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m = </a:t>
            </a:r>
            <a:r>
              <a:rPr lang="en-US" altLang="ja-JP" sz="1800" dirty="0" err="1"/>
              <a:t>s.nextInt</a:t>
            </a:r>
            <a:r>
              <a:rPr lang="en-US" altLang="ja-JP" sz="1800" dirty="0"/>
              <a:t>();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System.out.println</a:t>
            </a:r>
            <a:r>
              <a:rPr lang="en-US" altLang="ja-JP" sz="1800" dirty="0"/>
              <a:t>("Please Enter n =");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n = </a:t>
            </a:r>
            <a:r>
              <a:rPr lang="en-US" altLang="ja-JP" sz="1800" dirty="0" err="1"/>
              <a:t>s.nextInt</a:t>
            </a:r>
            <a:r>
              <a:rPr lang="en-US" altLang="ja-JP" sz="1800" dirty="0"/>
              <a:t>();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r = m % n;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while(</a:t>
            </a:r>
            <a:r>
              <a:rPr lang="en-US" altLang="ja-JP" sz="1800" b="1" dirty="0"/>
              <a:t>r &gt; 0</a:t>
            </a:r>
            <a:r>
              <a:rPr lang="en-US" altLang="ja-JP" sz="1800" dirty="0"/>
              <a:t>) {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b="1" dirty="0"/>
              <a:t>            m = n;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b="1" dirty="0"/>
              <a:t>            n = r;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b="1" dirty="0"/>
              <a:t>            r = m % n;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}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System.out.printf</a:t>
            </a:r>
            <a:r>
              <a:rPr lang="en-US" altLang="ja-JP" sz="1800" dirty="0"/>
              <a:t>("GCD = %d\n", n);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}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}</a:t>
            </a:r>
          </a:p>
          <a:p>
            <a:pPr defTabSz="914400"/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8AF0159-25B8-4C44-B1BC-56D6BC770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769808-775B-4556-BCF2-101DB59E4DD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05B73195-EBD8-41A3-8E6F-14671277A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676" y="4377322"/>
            <a:ext cx="2327275" cy="1093203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52228" name="Text Box 4">
            <a:extLst>
              <a:ext uri="{FF2B5EF4-FFF2-40B4-BE49-F238E27FC236}">
                <a16:creationId xmlns:a16="http://schemas.microsoft.com/office/drawing/2014/main" id="{C4E8C5E9-C868-4631-8BDE-B00A27E2F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9970" y="4573057"/>
            <a:ext cx="2492990" cy="70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条件が成り立つ限り，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実行されつづける部分</a:t>
            </a:r>
          </a:p>
        </p:txBody>
      </p:sp>
      <p:sp>
        <p:nvSpPr>
          <p:cNvPr id="52230" name="Rectangle 6">
            <a:extLst>
              <a:ext uri="{FF2B5EF4-FFF2-40B4-BE49-F238E27FC236}">
                <a16:creationId xmlns:a16="http://schemas.microsoft.com/office/drawing/2014/main" id="{AD0E4289-9D83-4B7E-8586-9C5DB148D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640" y="4035499"/>
            <a:ext cx="500668" cy="341823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52231" name="Text Box 7">
            <a:extLst>
              <a:ext uri="{FF2B5EF4-FFF2-40B4-BE49-F238E27FC236}">
                <a16:creationId xmlns:a16="http://schemas.microsoft.com/office/drawing/2014/main" id="{2C5B691E-D0CE-4D7A-8C2E-85D4D1EC7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1001" y="3687297"/>
            <a:ext cx="1250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条件式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1FD779C9-A131-4EFB-81C9-9CA5AE2CCF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最大公約数の計算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8B6944A-52A5-49B5-B5BA-3CC393613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095739-65D9-4975-BE50-4A9222F32949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4CE93D72-B6B2-4105-8505-627342DF1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5" y="1847850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実行結果の例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6A24BDE-447B-4F45-9141-3644FB723F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7580" y="2366963"/>
            <a:ext cx="5326468" cy="188709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CE93127E-06C5-41AA-B613-A6D03F0CB8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7579" y="4559038"/>
            <a:ext cx="6022633" cy="188709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6F813AF-5727-47C5-9982-1CC6D12753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内容</a:t>
            </a:r>
          </a:p>
        </p:txBody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085062E7-BB39-4DC7-BBAB-7A1CAAFDF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例題１．自然数の和</a:t>
            </a:r>
          </a:p>
          <a:p>
            <a:r>
              <a:rPr lang="ja-JP" altLang="en-US" dirty="0"/>
              <a:t>例題２．最大公約数の計算</a:t>
            </a:r>
          </a:p>
          <a:p>
            <a:r>
              <a:rPr lang="ja-JP" altLang="en-US" dirty="0"/>
              <a:t>例題３．ベクトルの長さ</a:t>
            </a:r>
          </a:p>
          <a:p>
            <a:pPr marL="0" indent="0">
              <a:buNone/>
            </a:pPr>
            <a:r>
              <a:rPr lang="ja-JP" altLang="en-US" dirty="0"/>
              <a:t>    </a:t>
            </a:r>
            <a:r>
              <a:rPr lang="en-US" altLang="ja-JP" dirty="0"/>
              <a:t>while </a:t>
            </a:r>
            <a:r>
              <a:rPr lang="ja-JP" altLang="en-US" dirty="0"/>
              <a:t>文</a:t>
            </a:r>
          </a:p>
          <a:p>
            <a:r>
              <a:rPr lang="ja-JP" altLang="en-US" dirty="0"/>
              <a:t>例題４．九九の表</a:t>
            </a:r>
          </a:p>
          <a:p>
            <a:pPr marL="0" indent="0">
              <a:buNone/>
            </a:pPr>
            <a:r>
              <a:rPr lang="ja-JP" altLang="en-US" dirty="0"/>
              <a:t>    </a:t>
            </a:r>
            <a:r>
              <a:rPr lang="en-US" altLang="ja-JP" dirty="0"/>
              <a:t>for </a:t>
            </a:r>
            <a:r>
              <a:rPr lang="ja-JP" altLang="en-US" dirty="0"/>
              <a:t>文と繰り返しの入れ子</a:t>
            </a:r>
          </a:p>
          <a:p>
            <a:r>
              <a:rPr lang="ja-JP" altLang="en-US" dirty="0"/>
              <a:t>例題５．ド・モアブルの公式</a:t>
            </a:r>
          </a:p>
          <a:p>
            <a:pPr marL="0" indent="0">
              <a:buNone/>
            </a:pPr>
            <a:r>
              <a:rPr lang="ja-JP" altLang="en-US" dirty="0"/>
              <a:t>    計算誤差の累積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00FBDE2-9511-4ADF-BCD3-EAA4D5C1C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3EE0E25-AEB6-4093-A1DC-5839C7578B7A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4815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03845A24-2E09-4316-8FBD-C84824543A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繰り返し処理の中身</a:t>
            </a:r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E43A5D3B-DE0E-4190-8785-4DCD4A5528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46138"/>
            <a:ext cx="8821737" cy="5334000"/>
          </a:xfrm>
        </p:spPr>
        <p:txBody>
          <a:bodyPr>
            <a:noAutofit/>
          </a:bodyPr>
          <a:lstStyle/>
          <a:p>
            <a:r>
              <a:rPr lang="ja-JP" altLang="en-US" b="1" dirty="0"/>
              <a:t>繰り返しの前</a:t>
            </a:r>
          </a:p>
          <a:p>
            <a:pPr marL="457200" lvl="1" indent="0">
              <a:buNone/>
            </a:pPr>
            <a:r>
              <a:rPr lang="ja-JP" altLang="en-US" dirty="0"/>
              <a:t>    </a:t>
            </a:r>
            <a:r>
              <a:rPr lang="en-US" altLang="ja-JP" dirty="0"/>
              <a:t>r = m % n </a:t>
            </a:r>
            <a:r>
              <a:rPr lang="ja-JP" altLang="en-US" dirty="0"/>
              <a:t>を実行（</a:t>
            </a:r>
            <a:r>
              <a:rPr lang="en-US" altLang="ja-JP" dirty="0"/>
              <a:t>m </a:t>
            </a:r>
            <a:r>
              <a:rPr lang="ja-JP" altLang="en-US" dirty="0"/>
              <a:t>を </a:t>
            </a:r>
            <a:r>
              <a:rPr lang="en-US" altLang="ja-JP" dirty="0"/>
              <a:t>n </a:t>
            </a:r>
            <a:r>
              <a:rPr lang="ja-JP" altLang="en-US" dirty="0"/>
              <a:t>で割った余りが </a:t>
            </a:r>
            <a:r>
              <a:rPr lang="en-US" altLang="ja-JP" dirty="0"/>
              <a:t>r </a:t>
            </a:r>
            <a:r>
              <a:rPr lang="ja-JP" altLang="en-US" dirty="0"/>
              <a:t>に入る）</a:t>
            </a:r>
          </a:p>
          <a:p>
            <a:r>
              <a:rPr lang="ja-JP" altLang="en-US" b="1" dirty="0"/>
              <a:t>繰り返しの各ステップ</a:t>
            </a:r>
            <a:r>
              <a:rPr lang="ja-JP" altLang="en-US" dirty="0"/>
              <a:t>でなされること</a:t>
            </a:r>
          </a:p>
          <a:p>
            <a:pPr marL="0" indent="0">
              <a:buNone/>
            </a:pPr>
            <a:r>
              <a:rPr lang="ja-JP" altLang="en-US" dirty="0"/>
              <a:t>    </a:t>
            </a:r>
            <a:r>
              <a:rPr lang="en-US" altLang="ja-JP" dirty="0"/>
              <a:t>m = n;</a:t>
            </a:r>
          </a:p>
          <a:p>
            <a:pPr marL="0" indent="0">
              <a:buNone/>
            </a:pPr>
            <a:r>
              <a:rPr lang="en-US" altLang="ja-JP" dirty="0"/>
              <a:t>    n = r;</a:t>
            </a:r>
          </a:p>
          <a:p>
            <a:pPr marL="0" indent="0">
              <a:buNone/>
            </a:pPr>
            <a:r>
              <a:rPr lang="en-US" altLang="ja-JP" dirty="0"/>
              <a:t>    r = m % n; </a:t>
            </a:r>
          </a:p>
          <a:p>
            <a:pPr marL="0" indent="0">
              <a:buNone/>
            </a:pPr>
            <a:r>
              <a:rPr lang="en-US" altLang="ja-JP" dirty="0"/>
              <a:t>    </a:t>
            </a:r>
            <a:r>
              <a:rPr lang="ja-JP" altLang="en-US" dirty="0"/>
              <a:t>を実行（</a:t>
            </a:r>
            <a:r>
              <a:rPr lang="en-US" altLang="ja-JP" dirty="0"/>
              <a:t>m, n, r </a:t>
            </a:r>
            <a:r>
              <a:rPr lang="ja-JP" altLang="en-US" dirty="0"/>
              <a:t>の値は小さくなっていく）</a:t>
            </a:r>
          </a:p>
          <a:p>
            <a:r>
              <a:rPr lang="ja-JP" altLang="en-US" b="1" dirty="0"/>
              <a:t>繰り返しの終了条件</a:t>
            </a:r>
          </a:p>
          <a:p>
            <a:pPr marL="457200" lvl="1" indent="0">
              <a:buNone/>
            </a:pPr>
            <a:r>
              <a:rPr lang="en-US" altLang="ja-JP" dirty="0"/>
              <a:t>    r </a:t>
            </a:r>
            <a:r>
              <a:rPr lang="ja-JP" altLang="en-US" dirty="0"/>
              <a:t>が </a:t>
            </a:r>
            <a:r>
              <a:rPr lang="en-US" altLang="ja-JP" dirty="0"/>
              <a:t>0 </a:t>
            </a:r>
            <a:r>
              <a:rPr lang="ja-JP" altLang="en-US" dirty="0"/>
              <a:t>になったら終了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B0308FA-F0C7-4A25-9EC7-845CEC7D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0A10884-5C1C-4880-8197-4AB82B1E8B4E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9AD42DB2-65A0-4DB8-B7CE-7A9FC8257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最大公約数の計算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B47E2A5-EFBD-4F04-85C1-B974043D3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8BF6B28-9874-4CA6-B9D1-63ED5F876AD1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2467" name="Text Box 3">
            <a:extLst>
              <a:ext uri="{FF2B5EF4-FFF2-40B4-BE49-F238E27FC236}">
                <a16:creationId xmlns:a16="http://schemas.microsoft.com/office/drawing/2014/main" id="{25D3733E-3F02-4CB9-8A00-2D8D4E81F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1019175"/>
            <a:ext cx="713047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m = 80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, </a:t>
            </a: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n = 35 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とすると，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最初の「 </a:t>
            </a: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r = m % n; 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」で， </a:t>
            </a: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r = 10 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になる</a:t>
            </a:r>
          </a:p>
        </p:txBody>
      </p:sp>
      <p:sp>
        <p:nvSpPr>
          <p:cNvPr id="62468" name="Rectangle 4">
            <a:extLst>
              <a:ext uri="{FF2B5EF4-FFF2-40B4-BE49-F238E27FC236}">
                <a16:creationId xmlns:a16="http://schemas.microsoft.com/office/drawing/2014/main" id="{0B7C12C1-39B9-46E8-BEB9-C8BDF4373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820988"/>
            <a:ext cx="697388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62469" name="Text Box 5">
            <a:extLst>
              <a:ext uri="{FF2B5EF4-FFF2-40B4-BE49-F238E27FC236}">
                <a16:creationId xmlns:a16="http://schemas.microsoft.com/office/drawing/2014/main" id="{9DDF5D9D-03CD-4092-A62C-712A6131E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1513" y="2782888"/>
            <a:ext cx="28087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r &gt; 0 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が成立する</a:t>
            </a:r>
          </a:p>
        </p:txBody>
      </p:sp>
      <p:sp>
        <p:nvSpPr>
          <p:cNvPr id="62470" name="Text Box 6">
            <a:extLst>
              <a:ext uri="{FF2B5EF4-FFF2-40B4-BE49-F238E27FC236}">
                <a16:creationId xmlns:a16="http://schemas.microsoft.com/office/drawing/2014/main" id="{E2C6D016-05AB-405C-9DAF-FD9BF4814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768600"/>
            <a:ext cx="12939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m = 35</a:t>
            </a:r>
          </a:p>
        </p:txBody>
      </p:sp>
      <p:sp>
        <p:nvSpPr>
          <p:cNvPr id="62471" name="Text Box 7">
            <a:extLst>
              <a:ext uri="{FF2B5EF4-FFF2-40B4-BE49-F238E27FC236}">
                <a16:creationId xmlns:a16="http://schemas.microsoft.com/office/drawing/2014/main" id="{86915135-6446-4A20-B523-94AE15077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2768600"/>
            <a:ext cx="11945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n = 10</a:t>
            </a:r>
          </a:p>
        </p:txBody>
      </p:sp>
      <p:sp>
        <p:nvSpPr>
          <p:cNvPr id="62472" name="Text Box 8">
            <a:extLst>
              <a:ext uri="{FF2B5EF4-FFF2-40B4-BE49-F238E27FC236}">
                <a16:creationId xmlns:a16="http://schemas.microsoft.com/office/drawing/2014/main" id="{02099237-250A-4F74-B610-C71541101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1775" y="2768600"/>
            <a:ext cx="9140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r = 5</a:t>
            </a:r>
          </a:p>
        </p:txBody>
      </p:sp>
      <p:sp>
        <p:nvSpPr>
          <p:cNvPr id="62473" name="Rectangle 9">
            <a:extLst>
              <a:ext uri="{FF2B5EF4-FFF2-40B4-BE49-F238E27FC236}">
                <a16:creationId xmlns:a16="http://schemas.microsoft.com/office/drawing/2014/main" id="{AAFC1436-9AA7-40B1-9C08-C6D2B528C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235450"/>
            <a:ext cx="697388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62474" name="Text Box 10">
            <a:extLst>
              <a:ext uri="{FF2B5EF4-FFF2-40B4-BE49-F238E27FC236}">
                <a16:creationId xmlns:a16="http://schemas.microsoft.com/office/drawing/2014/main" id="{9E196637-D827-4246-BDDE-96842B445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1513" y="4197350"/>
            <a:ext cx="28087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r &gt; 0 </a:t>
            </a:r>
            <a:r>
              <a:rPr kumimoji="0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が成立する</a:t>
            </a:r>
          </a:p>
        </p:txBody>
      </p:sp>
      <p:sp>
        <p:nvSpPr>
          <p:cNvPr id="62475" name="Text Box 11">
            <a:extLst>
              <a:ext uri="{FF2B5EF4-FFF2-40B4-BE49-F238E27FC236}">
                <a16:creationId xmlns:a16="http://schemas.microsoft.com/office/drawing/2014/main" id="{E69619CA-1F08-456A-9BC7-C4022CC94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4183063"/>
            <a:ext cx="12939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m = 10</a:t>
            </a:r>
          </a:p>
        </p:txBody>
      </p:sp>
      <p:sp>
        <p:nvSpPr>
          <p:cNvPr id="62476" name="Text Box 12">
            <a:extLst>
              <a:ext uri="{FF2B5EF4-FFF2-40B4-BE49-F238E27FC236}">
                <a16:creationId xmlns:a16="http://schemas.microsoft.com/office/drawing/2014/main" id="{FF67D680-1ECB-4D77-9047-F6B9909C5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4183063"/>
            <a:ext cx="9941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n = 5</a:t>
            </a:r>
          </a:p>
        </p:txBody>
      </p:sp>
      <p:sp>
        <p:nvSpPr>
          <p:cNvPr id="62477" name="Text Box 13">
            <a:extLst>
              <a:ext uri="{FF2B5EF4-FFF2-40B4-BE49-F238E27FC236}">
                <a16:creationId xmlns:a16="http://schemas.microsoft.com/office/drawing/2014/main" id="{470BF95B-9A9E-4967-AC80-1F2D6098B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1775" y="4183063"/>
            <a:ext cx="9140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r = 0</a:t>
            </a:r>
          </a:p>
        </p:txBody>
      </p:sp>
      <p:sp>
        <p:nvSpPr>
          <p:cNvPr id="62478" name="Rectangle 14">
            <a:extLst>
              <a:ext uri="{FF2B5EF4-FFF2-40B4-BE49-F238E27FC236}">
                <a16:creationId xmlns:a16="http://schemas.microsoft.com/office/drawing/2014/main" id="{F0CB7B6F-8A84-4DDF-9589-F4B58E598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7838" y="5665788"/>
            <a:ext cx="6973887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62479" name="Text Box 15">
            <a:extLst>
              <a:ext uri="{FF2B5EF4-FFF2-40B4-BE49-F238E27FC236}">
                <a16:creationId xmlns:a16="http://schemas.microsoft.com/office/drawing/2014/main" id="{06AA9B83-1A06-4A78-9ED3-BFF34AAB9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0" y="5627688"/>
            <a:ext cx="316785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r &gt; 0 </a:t>
            </a:r>
            <a:r>
              <a:rPr kumimoji="0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が成立しない</a:t>
            </a:r>
          </a:p>
        </p:txBody>
      </p:sp>
      <p:sp>
        <p:nvSpPr>
          <p:cNvPr id="62480" name="Text Box 16">
            <a:extLst>
              <a:ext uri="{FF2B5EF4-FFF2-40B4-BE49-F238E27FC236}">
                <a16:creationId xmlns:a16="http://schemas.microsoft.com/office/drawing/2014/main" id="{1FD79F6A-BDAE-491C-9006-5C279C232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77" y="2657475"/>
            <a:ext cx="11079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繰り返し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１回目</a:t>
            </a:r>
          </a:p>
        </p:txBody>
      </p:sp>
      <p:sp>
        <p:nvSpPr>
          <p:cNvPr id="62481" name="Text Box 17">
            <a:extLst>
              <a:ext uri="{FF2B5EF4-FFF2-40B4-BE49-F238E27FC236}">
                <a16:creationId xmlns:a16="http://schemas.microsoft.com/office/drawing/2014/main" id="{3C4F7FC0-0F6E-474B-BB7C-6EB4D4D0B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77" y="4097338"/>
            <a:ext cx="11079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繰り返し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２回目</a:t>
            </a:r>
          </a:p>
        </p:txBody>
      </p:sp>
      <p:sp>
        <p:nvSpPr>
          <p:cNvPr id="62482" name="Text Box 18">
            <a:extLst>
              <a:ext uri="{FF2B5EF4-FFF2-40B4-BE49-F238E27FC236}">
                <a16:creationId xmlns:a16="http://schemas.microsoft.com/office/drawing/2014/main" id="{62F04B29-A394-4E0F-9762-DF300FC3F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77" y="5518150"/>
            <a:ext cx="11079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繰り返し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３回目</a:t>
            </a:r>
          </a:p>
        </p:txBody>
      </p:sp>
      <p:sp>
        <p:nvSpPr>
          <p:cNvPr id="62483" name="Text Box 19">
            <a:extLst>
              <a:ext uri="{FF2B5EF4-FFF2-40B4-BE49-F238E27FC236}">
                <a16:creationId xmlns:a16="http://schemas.microsoft.com/office/drawing/2014/main" id="{0E7EDCD1-DCD5-43C6-BE51-8055858B1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7196" y="2294771"/>
            <a:ext cx="9028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m 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の値</a:t>
            </a:r>
          </a:p>
        </p:txBody>
      </p:sp>
      <p:sp>
        <p:nvSpPr>
          <p:cNvPr id="62484" name="Text Box 20">
            <a:extLst>
              <a:ext uri="{FF2B5EF4-FFF2-40B4-BE49-F238E27FC236}">
                <a16:creationId xmlns:a16="http://schemas.microsoft.com/office/drawing/2014/main" id="{016360DB-C898-41E5-8ADD-5839C0248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1187" y="2278896"/>
            <a:ext cx="8386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n </a:t>
            </a:r>
            <a:r>
              <a:rPr kumimoji="0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の値</a:t>
            </a:r>
          </a:p>
        </p:txBody>
      </p:sp>
      <p:sp>
        <p:nvSpPr>
          <p:cNvPr id="62485" name="Text Box 21">
            <a:extLst>
              <a:ext uri="{FF2B5EF4-FFF2-40B4-BE49-F238E27FC236}">
                <a16:creationId xmlns:a16="http://schemas.microsoft.com/office/drawing/2014/main" id="{5FFEA920-1E5F-475B-83C5-82B908B1D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8110" y="2263021"/>
            <a:ext cx="7873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r </a:t>
            </a:r>
            <a:r>
              <a:rPr kumimoji="0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の値</a:t>
            </a:r>
          </a:p>
        </p:txBody>
      </p:sp>
      <p:sp>
        <p:nvSpPr>
          <p:cNvPr id="62486" name="Text Box 23">
            <a:extLst>
              <a:ext uri="{FF2B5EF4-FFF2-40B4-BE49-F238E27FC236}">
                <a16:creationId xmlns:a16="http://schemas.microsoft.com/office/drawing/2014/main" id="{8B1A8A23-AF4E-47BD-B135-E213D0421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0338" y="3348751"/>
            <a:ext cx="319831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80, 35 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の最大公約数は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35, 10 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の最大公約数に等しい</a:t>
            </a:r>
          </a:p>
        </p:txBody>
      </p:sp>
      <p:sp>
        <p:nvSpPr>
          <p:cNvPr id="62487" name="Text Box 24">
            <a:extLst>
              <a:ext uri="{FF2B5EF4-FFF2-40B4-BE49-F238E27FC236}">
                <a16:creationId xmlns:a16="http://schemas.microsoft.com/office/drawing/2014/main" id="{F5C4521A-0C95-4A34-8908-B11BC6DD3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6688" y="4769564"/>
            <a:ext cx="30700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35, 10 </a:t>
            </a:r>
            <a:r>
              <a:rPr kumimoji="0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の最大公約数は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10, 5 </a:t>
            </a:r>
            <a:r>
              <a:rPr kumimoji="0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の最大公約数に等しい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7FCDC62D-0B9B-414F-8C33-75E3E8A5C7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例題３．総和と平均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40B8C306-FDF0-4B05-93A4-75AA5EB1F0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データ </a:t>
            </a:r>
            <a:r>
              <a:rPr lang="en-US" altLang="ja-JP" dirty="0"/>
              <a:t>x1, x2, ... </a:t>
            </a:r>
            <a:r>
              <a:rPr lang="en-US" altLang="ja-JP" dirty="0" err="1"/>
              <a:t>xk</a:t>
            </a:r>
            <a:r>
              <a:rPr lang="en-US" altLang="ja-JP" dirty="0"/>
              <a:t> </a:t>
            </a:r>
            <a:r>
              <a:rPr lang="ja-JP" altLang="en-US" dirty="0"/>
              <a:t>を１つづつ読み込んで，</a:t>
            </a:r>
            <a:r>
              <a:rPr lang="ja-JP" altLang="en-US" b="1" dirty="0"/>
              <a:t>合計と平均を求める</a:t>
            </a:r>
            <a:r>
              <a:rPr lang="ja-JP" altLang="en-US" dirty="0"/>
              <a:t>プログラムを作成す</a:t>
            </a:r>
            <a:endParaRPr lang="en-US" altLang="ja-JP" dirty="0"/>
          </a:p>
          <a:p>
            <a:r>
              <a:rPr lang="ja-JP" altLang="en-US" b="1" dirty="0"/>
              <a:t>負の数が入力されたら終了</a:t>
            </a:r>
            <a:r>
              <a:rPr lang="ja-JP" altLang="en-US" dirty="0"/>
              <a:t>する</a:t>
            </a:r>
          </a:p>
          <a:p>
            <a:pPr marL="457200" lvl="1" indent="0">
              <a:buNone/>
            </a:pPr>
            <a:r>
              <a:rPr lang="ja-JP" altLang="en-US" dirty="0"/>
              <a:t>整数のデータ </a:t>
            </a:r>
            <a:r>
              <a:rPr lang="en-US" altLang="ja-JP" dirty="0"/>
              <a:t>1, 2, 3 </a:t>
            </a:r>
            <a:r>
              <a:rPr lang="ja-JP" altLang="en-US" dirty="0"/>
              <a:t>に対して</a:t>
            </a:r>
          </a:p>
          <a:p>
            <a:pPr marL="457200" lvl="1" indent="0">
              <a:buNone/>
            </a:pPr>
            <a:r>
              <a:rPr lang="ja-JP" altLang="en-US" dirty="0"/>
              <a:t>        </a:t>
            </a:r>
            <a:r>
              <a:rPr lang="en-US" altLang="ja-JP" dirty="0"/>
              <a:t>1</a:t>
            </a:r>
          </a:p>
          <a:p>
            <a:pPr marL="457200" lvl="1" indent="0">
              <a:buNone/>
            </a:pPr>
            <a:r>
              <a:rPr lang="en-US" altLang="ja-JP" dirty="0"/>
              <a:t>        2</a:t>
            </a:r>
          </a:p>
          <a:p>
            <a:pPr marL="457200" lvl="1" indent="0">
              <a:buNone/>
            </a:pPr>
            <a:r>
              <a:rPr lang="en-US" altLang="ja-JP" dirty="0"/>
              <a:t>        3</a:t>
            </a:r>
          </a:p>
          <a:p>
            <a:pPr marL="457200" lvl="1" indent="0">
              <a:buNone/>
            </a:pPr>
            <a:r>
              <a:rPr lang="en-US" altLang="ja-JP" dirty="0"/>
              <a:t>        -1</a:t>
            </a:r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E35B93A-EC06-4282-AF11-FDBEF00EA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497CE1-8BEF-4B64-9F13-B74F07AD0FED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6564" name="AutoShape 5">
            <a:extLst>
              <a:ext uri="{FF2B5EF4-FFF2-40B4-BE49-F238E27FC236}">
                <a16:creationId xmlns:a16="http://schemas.microsoft.com/office/drawing/2014/main" id="{C34EA799-1A1B-49F9-A18D-42D2AB399B89}"/>
              </a:ext>
            </a:extLst>
          </p:cNvPr>
          <p:cNvSpPr>
            <a:spLocks/>
          </p:cNvSpPr>
          <p:nvPr/>
        </p:nvSpPr>
        <p:spPr bwMode="auto">
          <a:xfrm>
            <a:off x="3286693" y="2787650"/>
            <a:ext cx="374650" cy="1828800"/>
          </a:xfrm>
          <a:prstGeom prst="rightBrace">
            <a:avLst>
              <a:gd name="adj1" fmla="val 40678"/>
              <a:gd name="adj2" fmla="val 50000"/>
            </a:avLst>
          </a:prstGeom>
          <a:noFill/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66565" name="Text Box 6">
            <a:extLst>
              <a:ext uri="{FF2B5EF4-FFF2-40B4-BE49-F238E27FC236}">
                <a16:creationId xmlns:a16="http://schemas.microsoft.com/office/drawing/2014/main" id="{2453944F-8560-4D90-B11F-01391B454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693" y="3429000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入力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BA929704-6295-4667-8E37-049657365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" y="487290"/>
            <a:ext cx="84613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28600" indent="-228600" algn="l" rtl="0" eaLnBrk="0" fontAlgn="base" hangingPunct="0"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dirty="0"/>
              <a:t>import </a:t>
            </a:r>
            <a:r>
              <a:rPr lang="en-US" altLang="ja-JP" sz="1800" dirty="0" err="1"/>
              <a:t>java.util.Scanner</a:t>
            </a:r>
            <a:r>
              <a:rPr lang="en-US" altLang="ja-JP" sz="1800" dirty="0"/>
              <a:t>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dirty="0"/>
              <a:t>public class Main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dirty="0"/>
              <a:t>{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dirty="0"/>
              <a:t>    public static void main(String[] </a:t>
            </a:r>
            <a:r>
              <a:rPr lang="en-US" altLang="ja-JP" sz="1800" dirty="0" err="1"/>
              <a:t>args</a:t>
            </a:r>
            <a:r>
              <a:rPr lang="en-US" altLang="ja-JP" sz="1800" dirty="0"/>
              <a:t>) {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dirty="0"/>
              <a:t>        int sum,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, x;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dirty="0"/>
              <a:t>        sum = 0;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= 0;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dirty="0"/>
              <a:t>        Scanner s = new Scanner(System.in);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System.out.printf</a:t>
            </a:r>
            <a:r>
              <a:rPr lang="en-US" altLang="ja-JP" sz="1800" dirty="0"/>
              <a:t>("Please Enter x[%d] =",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);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dirty="0"/>
              <a:t>        x = </a:t>
            </a:r>
            <a:r>
              <a:rPr lang="en-US" altLang="ja-JP" sz="1800" dirty="0" err="1"/>
              <a:t>s.nextInt</a:t>
            </a:r>
            <a:r>
              <a:rPr lang="en-US" altLang="ja-JP" sz="1800" dirty="0"/>
              <a:t>();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dirty="0"/>
              <a:t>        while(</a:t>
            </a:r>
            <a:r>
              <a:rPr lang="en-US" altLang="ja-JP" sz="1800" b="1" dirty="0"/>
              <a:t>0 &lt;= x</a:t>
            </a:r>
            <a:r>
              <a:rPr lang="en-US" altLang="ja-JP" sz="1800" dirty="0"/>
              <a:t>) {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b="1" dirty="0"/>
              <a:t>            sum = sum + x;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b="1" dirty="0"/>
              <a:t>            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 = 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 + 1;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b="1" dirty="0"/>
              <a:t>            </a:t>
            </a:r>
            <a:r>
              <a:rPr lang="en-US" altLang="ja-JP" sz="1800" b="1" dirty="0" err="1"/>
              <a:t>System.out.printf</a:t>
            </a:r>
            <a:r>
              <a:rPr lang="en-US" altLang="ja-JP" sz="1800" b="1" dirty="0"/>
              <a:t>("Please Enter x[%d] =", 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);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b="1" dirty="0"/>
              <a:t>            x = </a:t>
            </a:r>
            <a:r>
              <a:rPr lang="en-US" altLang="ja-JP" sz="1800" b="1" dirty="0" err="1"/>
              <a:t>s.nextInt</a:t>
            </a:r>
            <a:r>
              <a:rPr lang="en-US" altLang="ja-JP" sz="1800" b="1" dirty="0"/>
              <a:t>();           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dirty="0"/>
              <a:t>        }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System.out.printf</a:t>
            </a:r>
            <a:r>
              <a:rPr lang="en-US" altLang="ja-JP" sz="1800" dirty="0"/>
              <a:t>("sum = %d\n", sum);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System.out.printf</a:t>
            </a:r>
            <a:r>
              <a:rPr lang="en-US" altLang="ja-JP" sz="1800" dirty="0"/>
              <a:t>("%d / %d = %d", sum,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, sum /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);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dirty="0"/>
              <a:t>    }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800" dirty="0"/>
              <a:t>}</a:t>
            </a:r>
          </a:p>
          <a:p>
            <a:pPr marL="0" indent="0" defTabSz="914400">
              <a:spcBef>
                <a:spcPts val="0"/>
              </a:spcBef>
              <a:buNone/>
            </a:pPr>
            <a:endParaRPr lang="en-US" altLang="ja-JP" sz="1800" dirty="0"/>
          </a:p>
          <a:p>
            <a:pPr marL="0" indent="0" defTabSz="914400">
              <a:spcBef>
                <a:spcPts val="0"/>
              </a:spcBef>
              <a:buNone/>
            </a:pPr>
            <a:endParaRPr lang="en-US" altLang="ja-JP" sz="1800" dirty="0"/>
          </a:p>
          <a:p>
            <a:pPr defTabSz="914400"/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C3950CE-C5BD-4A5E-8199-494951FE6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09D8E4-3DCB-462C-BAC3-614CB8100D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AA3455F6-7735-4CA4-8E0D-1E17EBDB1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9592" y="3548437"/>
            <a:ext cx="5280258" cy="1161604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68612" name="Text Box 4">
            <a:extLst>
              <a:ext uri="{FF2B5EF4-FFF2-40B4-BE49-F238E27FC236}">
                <a16:creationId xmlns:a16="http://schemas.microsoft.com/office/drawing/2014/main" id="{644729B9-D3AE-461B-9296-68F731A92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9398" y="3778373"/>
            <a:ext cx="2492990" cy="70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条件が成り立つ限り，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実行されつづける部分</a:t>
            </a:r>
          </a:p>
        </p:txBody>
      </p:sp>
      <p:sp>
        <p:nvSpPr>
          <p:cNvPr id="68613" name="Line 5">
            <a:extLst>
              <a:ext uri="{FF2B5EF4-FFF2-40B4-BE49-F238E27FC236}">
                <a16:creationId xmlns:a16="http://schemas.microsoft.com/office/drawing/2014/main" id="{38DAA06A-E5D7-4B5B-871E-83CA543D7A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7100" y="3251200"/>
            <a:ext cx="1191980" cy="177800"/>
          </a:xfrm>
          <a:prstGeom prst="line">
            <a:avLst/>
          </a:prstGeom>
          <a:noFill/>
          <a:ln w="19050">
            <a:solidFill>
              <a:srgbClr val="00801E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8614" name="Rectangle 6">
            <a:extLst>
              <a:ext uri="{FF2B5EF4-FFF2-40B4-BE49-F238E27FC236}">
                <a16:creationId xmlns:a16="http://schemas.microsoft.com/office/drawing/2014/main" id="{DDF005A5-4DA5-4AE9-802F-18C82087B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3292" y="3309564"/>
            <a:ext cx="663808" cy="238874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68615" name="Text Box 7">
            <a:extLst>
              <a:ext uri="{FF2B5EF4-FFF2-40B4-BE49-F238E27FC236}">
                <a16:creationId xmlns:a16="http://schemas.microsoft.com/office/drawing/2014/main" id="{20AED357-338A-4F46-B97F-9AF71177A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7341" y="3013377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条件式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66286B7C-A08A-4AC3-B9AF-97EC35FBC4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総和と平均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F77D2AA-7BCD-4468-8685-6DB2FECDB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780BACC-9872-4248-B374-32BC0916AFFA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54B73EBB-C979-47E1-BC01-C4349BD98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1060450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実行結果の例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622DEDF-2AE8-4865-A475-08211088AF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6473" y="1564167"/>
            <a:ext cx="5788901" cy="211678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473AB5BF-EE81-42AF-A5DD-199ED922B0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6473" y="3881915"/>
            <a:ext cx="5788901" cy="238764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B66000C9-167E-4018-8902-84FF4AFA9E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繰り返し処理の中身</a:t>
            </a:r>
          </a:p>
        </p:txBody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B5E3AB7A-83C7-4E21-99FC-97D980E0A2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繰り返しの前</a:t>
            </a:r>
          </a:p>
          <a:p>
            <a:pPr marL="457200" lvl="1" indent="0">
              <a:buNone/>
            </a:pPr>
            <a:r>
              <a:rPr lang="ja-JP" altLang="en-US" dirty="0"/>
              <a:t>    </a:t>
            </a:r>
            <a:r>
              <a:rPr lang="en-US" altLang="ja-JP" b="1" dirty="0"/>
              <a:t>sum = 0 </a:t>
            </a:r>
            <a:r>
              <a:rPr lang="ja-JP" altLang="en-US" dirty="0"/>
              <a:t>と </a:t>
            </a:r>
            <a:r>
              <a:rPr lang="en-US" altLang="ja-JP" b="1" dirty="0" err="1"/>
              <a:t>i</a:t>
            </a:r>
            <a:r>
              <a:rPr lang="en-US" altLang="ja-JP" b="1" dirty="0"/>
              <a:t> = 0 </a:t>
            </a:r>
            <a:r>
              <a:rPr lang="ja-JP" altLang="en-US" dirty="0"/>
              <a:t>を実行</a:t>
            </a:r>
          </a:p>
          <a:p>
            <a:pPr marL="457200" lvl="1" indent="0">
              <a:buNone/>
            </a:pPr>
            <a:r>
              <a:rPr lang="ja-JP" altLang="en-US" dirty="0"/>
              <a:t>    </a:t>
            </a:r>
            <a:r>
              <a:rPr lang="en-US" altLang="ja-JP" b="1" dirty="0"/>
              <a:t>X0</a:t>
            </a:r>
            <a:r>
              <a:rPr lang="en-US" altLang="ja-JP" dirty="0"/>
              <a:t> </a:t>
            </a:r>
            <a:r>
              <a:rPr lang="ja-JP" altLang="en-US" dirty="0"/>
              <a:t>を</a:t>
            </a:r>
            <a:r>
              <a:rPr lang="ja-JP" altLang="en-US" b="1" dirty="0"/>
              <a:t>読み込む</a:t>
            </a:r>
          </a:p>
          <a:p>
            <a:r>
              <a:rPr lang="ja-JP" altLang="en-US" b="1" dirty="0"/>
              <a:t>繰り返しの各ステップ</a:t>
            </a:r>
            <a:r>
              <a:rPr lang="ja-JP" altLang="en-US" dirty="0"/>
              <a:t>でなされること</a:t>
            </a:r>
          </a:p>
          <a:p>
            <a:pPr marL="457200" lvl="1" indent="0">
              <a:buNone/>
            </a:pPr>
            <a:r>
              <a:rPr lang="en-US" altLang="ja-JP" dirty="0"/>
              <a:t>1. </a:t>
            </a:r>
            <a:r>
              <a:rPr lang="ja-JP" altLang="en-US" dirty="0"/>
              <a:t>「</a:t>
            </a:r>
            <a:r>
              <a:rPr lang="en-US" altLang="ja-JP" b="1" dirty="0"/>
              <a:t>sum</a:t>
            </a:r>
            <a:r>
              <a:rPr lang="ja-JP" altLang="en-US" dirty="0"/>
              <a:t>」 に </a:t>
            </a:r>
            <a:r>
              <a:rPr lang="ja-JP" altLang="en-US" b="1" dirty="0"/>
              <a:t>「</a:t>
            </a:r>
            <a:r>
              <a:rPr lang="en-US" altLang="ja-JP" b="1" dirty="0"/>
              <a:t>Xi</a:t>
            </a:r>
            <a:r>
              <a:rPr lang="ja-JP" altLang="en-US" b="1" dirty="0"/>
              <a:t>」 を足しこむ</a:t>
            </a:r>
            <a:endParaRPr lang="en-US" altLang="ja-JP" b="1" dirty="0"/>
          </a:p>
          <a:p>
            <a:pPr marL="457200" lvl="1" indent="0">
              <a:buNone/>
            </a:pPr>
            <a:r>
              <a:rPr lang="ja-JP" altLang="en-US" dirty="0"/>
              <a:t>→「</a:t>
            </a:r>
            <a:r>
              <a:rPr lang="en-US" altLang="ja-JP" b="1" dirty="0"/>
              <a:t>sum</a:t>
            </a:r>
            <a:r>
              <a:rPr lang="ja-JP" altLang="en-US" dirty="0"/>
              <a:t>」には，</a:t>
            </a:r>
            <a:r>
              <a:rPr lang="ja-JP" altLang="en-US" b="1" dirty="0"/>
              <a:t>その時点での「</a:t>
            </a:r>
            <a:r>
              <a:rPr lang="en-US" altLang="ja-JP" b="1" dirty="0"/>
              <a:t>X0</a:t>
            </a:r>
            <a:r>
              <a:rPr lang="ja-JP" altLang="en-US" b="1" dirty="0"/>
              <a:t>から </a:t>
            </a:r>
            <a:r>
              <a:rPr lang="en-US" altLang="ja-JP" b="1" dirty="0"/>
              <a:t>Xi </a:t>
            </a:r>
            <a:r>
              <a:rPr lang="ja-JP" altLang="en-US" b="1" dirty="0"/>
              <a:t>」までの和</a:t>
            </a:r>
            <a:r>
              <a:rPr lang="ja-JP" altLang="en-US" dirty="0"/>
              <a:t>が入る</a:t>
            </a:r>
          </a:p>
          <a:p>
            <a:pPr marL="457200" lvl="1" indent="0">
              <a:buNone/>
            </a:pPr>
            <a:r>
              <a:rPr lang="en-US" altLang="ja-JP" dirty="0"/>
              <a:t>2.  </a:t>
            </a:r>
            <a:r>
              <a:rPr lang="ja-JP" altLang="en-US" dirty="0"/>
              <a:t>「</a:t>
            </a:r>
            <a:r>
              <a:rPr lang="en-US" altLang="ja-JP" b="1" dirty="0" err="1"/>
              <a:t>i</a:t>
            </a:r>
            <a:r>
              <a:rPr lang="ja-JP" altLang="en-US" dirty="0"/>
              <a:t>」 の値を</a:t>
            </a:r>
            <a:r>
              <a:rPr lang="ja-JP" altLang="en-US" b="1" dirty="0"/>
              <a:t>１増やす </a:t>
            </a:r>
          </a:p>
          <a:p>
            <a:pPr marL="457200" lvl="1" indent="0">
              <a:buNone/>
            </a:pPr>
            <a:r>
              <a:rPr lang="en-US" altLang="ja-JP" dirty="0"/>
              <a:t>3.  </a:t>
            </a:r>
            <a:r>
              <a:rPr lang="en-US" altLang="ja-JP" b="1" dirty="0"/>
              <a:t>Xi </a:t>
            </a:r>
            <a:r>
              <a:rPr lang="ja-JP" altLang="en-US" dirty="0"/>
              <a:t>を</a:t>
            </a:r>
            <a:r>
              <a:rPr lang="ja-JP" altLang="en-US" b="1" dirty="0"/>
              <a:t>読み込む</a:t>
            </a:r>
          </a:p>
          <a:p>
            <a:r>
              <a:rPr lang="ja-JP" altLang="en-US" b="1" dirty="0"/>
              <a:t>繰り返しの終了条件</a:t>
            </a:r>
          </a:p>
          <a:p>
            <a:pPr marL="457200" lvl="1" indent="0">
              <a:buNone/>
            </a:pPr>
            <a:r>
              <a:rPr lang="en-US" altLang="ja-JP" b="1" dirty="0"/>
              <a:t>Xi &lt; 0 </a:t>
            </a:r>
            <a:r>
              <a:rPr lang="ja-JP" altLang="en-US" dirty="0"/>
              <a:t>ならば</a:t>
            </a:r>
            <a:r>
              <a:rPr lang="ja-JP" altLang="en-US" b="1" dirty="0"/>
              <a:t>終了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5F2F731-0C0A-46F6-9A3B-DDCE7CB6F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D692D96-A58F-44C3-A5D5-5A9A090B5EB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>
            <a:extLst>
              <a:ext uri="{FF2B5EF4-FFF2-40B4-BE49-F238E27FC236}">
                <a16:creationId xmlns:a16="http://schemas.microsoft.com/office/drawing/2014/main" id="{63E5C6B5-773F-4F3A-B2FD-F8E9501816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例題４．九九の表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5E649291-FF82-496F-B11E-90A8AF50EF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九九の表を表示するプログラムを作成する</a:t>
            </a:r>
          </a:p>
          <a:p>
            <a:pPr lvl="1"/>
            <a:r>
              <a:rPr lang="ja-JP" altLang="en-US"/>
              <a:t>九九の表を表示するために，繰り返しの入れ子を使う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E77E527-9551-4EF5-84C5-90AAB7927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4E5394-1171-4BE2-9385-EAC823B22D0E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84161B1A-FCA8-48BA-9171-D1C55C577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" y="644632"/>
            <a:ext cx="84613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28600" indent="-228600" algn="l" rtl="0" eaLnBrk="0" fontAlgn="base" hangingPunct="0"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public class Main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{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public static void main(String[] </a:t>
            </a:r>
            <a:r>
              <a:rPr lang="en-US" altLang="ja-JP" sz="1800" dirty="0" err="1"/>
              <a:t>args</a:t>
            </a:r>
            <a:r>
              <a:rPr lang="en-US" altLang="ja-JP" sz="1800" dirty="0"/>
              <a:t>) {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int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, j;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for(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= 1;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&lt;= 9;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++) {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b="1" dirty="0"/>
              <a:t>            </a:t>
            </a:r>
            <a:r>
              <a:rPr lang="en-US" altLang="ja-JP" sz="1800" b="1" dirty="0" err="1"/>
              <a:t>System.out.printf</a:t>
            </a:r>
            <a:r>
              <a:rPr lang="en-US" altLang="ja-JP" sz="1800" b="1" dirty="0"/>
              <a:t>("%3d:", 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);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b="1" dirty="0"/>
              <a:t>            for(j = 1; j &lt;= 9; </a:t>
            </a:r>
            <a:r>
              <a:rPr lang="en-US" altLang="ja-JP" sz="1800" b="1" dirty="0" err="1"/>
              <a:t>j++</a:t>
            </a:r>
            <a:r>
              <a:rPr lang="en-US" altLang="ja-JP" sz="1800" b="1" dirty="0"/>
              <a:t>) {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b="1" dirty="0"/>
              <a:t>                </a:t>
            </a:r>
            <a:r>
              <a:rPr lang="en-US" altLang="ja-JP" sz="1800" b="1" dirty="0" err="1"/>
              <a:t>System.out.printf</a:t>
            </a:r>
            <a:r>
              <a:rPr lang="en-US" altLang="ja-JP" sz="1800" b="1" dirty="0"/>
              <a:t>("%3d", 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 * j);    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b="1" dirty="0"/>
              <a:t>            }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b="1" dirty="0"/>
              <a:t>            </a:t>
            </a:r>
            <a:r>
              <a:rPr lang="en-US" altLang="ja-JP" sz="1800" b="1" dirty="0" err="1"/>
              <a:t>System.out.println</a:t>
            </a:r>
            <a:r>
              <a:rPr lang="en-US" altLang="ja-JP" sz="1800" b="1" dirty="0"/>
              <a:t>("");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    }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    }</a:t>
            </a:r>
          </a:p>
          <a:p>
            <a:pPr marL="0" indent="0" defTabSz="914400">
              <a:spcBef>
                <a:spcPts val="600"/>
              </a:spcBef>
              <a:buNone/>
            </a:pPr>
            <a:r>
              <a:rPr lang="en-US" altLang="ja-JP" sz="1800" dirty="0"/>
              <a:t>}</a:t>
            </a:r>
          </a:p>
          <a:p>
            <a:pPr marL="0" indent="0" defTabSz="914400">
              <a:spcBef>
                <a:spcPts val="600"/>
              </a:spcBef>
              <a:buNone/>
            </a:pPr>
            <a:endParaRPr lang="en-US" altLang="ja-JP" sz="18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37B972D-EE73-4BCD-8D6F-E55DD8119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DF74278-48CC-4EB3-9F49-3DCC6F15B47E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4995" name="Text Box 4">
            <a:extLst>
              <a:ext uri="{FF2B5EF4-FFF2-40B4-BE49-F238E27FC236}">
                <a16:creationId xmlns:a16="http://schemas.microsoft.com/office/drawing/2014/main" id="{51CE3348-1981-45CC-8D4D-EB0F73CE9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823" y="2437582"/>
            <a:ext cx="27238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繰り返し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実行される部分</a:t>
            </a:r>
          </a:p>
        </p:txBody>
      </p:sp>
      <p:sp>
        <p:nvSpPr>
          <p:cNvPr id="84996" name="Rectangle 8">
            <a:extLst>
              <a:ext uri="{FF2B5EF4-FFF2-40B4-BE49-F238E27FC236}">
                <a16:creationId xmlns:a16="http://schemas.microsoft.com/office/drawing/2014/main" id="{BA03EDA8-501D-4564-AC47-8BA6BE489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354" y="2437582"/>
            <a:ext cx="4140596" cy="1804218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84997" name="Rectangle 9">
            <a:extLst>
              <a:ext uri="{FF2B5EF4-FFF2-40B4-BE49-F238E27FC236}">
                <a16:creationId xmlns:a16="http://schemas.microsoft.com/office/drawing/2014/main" id="{3B7A6D11-FD08-4A82-AA89-041356AE8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330" y="3111091"/>
            <a:ext cx="3521870" cy="400459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9FEBF35F-18C9-445F-8DDC-D59513E9F6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実行結果画面（例）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9AC481D-F654-4E7C-8C6B-A813E1733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DB1B9D-862C-45F3-B31C-35E62B3AAD78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E9BEF03-7B43-4957-9BA6-D2B151F46C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267" y="1141380"/>
            <a:ext cx="8293371" cy="439582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FBB18BAF-9B81-409B-9B2E-82C465F68D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for </a:t>
            </a:r>
            <a:r>
              <a:rPr lang="ja-JP" altLang="en-US"/>
              <a:t>文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19445C5-BD36-46E8-97A2-65BA8F8A9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366F5F9-A59D-40E9-B74E-9FC449538BB8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CDA9A04-9B30-45B9-AE21-3872F8C7A7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565" y="1369986"/>
            <a:ext cx="7714916" cy="27448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B30A267-C17D-46BF-BA51-C244A9805B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目標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51FEC32-1F4C-4FE8-9360-5BD264F460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繰り返し</a:t>
            </a:r>
            <a:r>
              <a:rPr lang="ja-JP" altLang="en-US" b="1" dirty="0"/>
              <a:t>（</a:t>
            </a:r>
            <a:r>
              <a:rPr lang="en-US" altLang="ja-JP" b="1" dirty="0"/>
              <a:t>while </a:t>
            </a:r>
            <a:r>
              <a:rPr lang="ja-JP" altLang="en-US" b="1" dirty="0"/>
              <a:t>文</a:t>
            </a:r>
            <a:r>
              <a:rPr lang="en-US" altLang="ja-JP" b="1" dirty="0"/>
              <a:t>, for </a:t>
            </a:r>
            <a:r>
              <a:rPr lang="ja-JP" altLang="en-US" b="1" dirty="0"/>
              <a:t>文）</a:t>
            </a:r>
            <a:r>
              <a:rPr lang="ja-JP" altLang="en-US" dirty="0"/>
              <a:t>を使って，</a:t>
            </a:r>
            <a:r>
              <a:rPr lang="ja-JP" altLang="en-US" b="1" dirty="0"/>
              <a:t>繰り返し計算</a:t>
            </a:r>
            <a:r>
              <a:rPr lang="ja-JP" altLang="en-US" dirty="0"/>
              <a:t>を行えるようになること</a:t>
            </a:r>
          </a:p>
          <a:p>
            <a:r>
              <a:rPr lang="ja-JP" altLang="en-US" b="1" dirty="0">
                <a:solidFill>
                  <a:srgbClr val="C00000"/>
                </a:solidFill>
              </a:rPr>
              <a:t>ループカウンタ</a:t>
            </a:r>
            <a:r>
              <a:rPr lang="ja-JP" altLang="en-US" dirty="0"/>
              <a:t>として，</a:t>
            </a:r>
            <a:r>
              <a:rPr lang="ja-JP" altLang="en-US" b="1" dirty="0"/>
              <a:t>整数の変数</a:t>
            </a:r>
            <a:r>
              <a:rPr lang="ja-JP" altLang="en-US" dirty="0"/>
              <a:t>を使うこと</a:t>
            </a:r>
          </a:p>
          <a:p>
            <a:r>
              <a:rPr lang="ja-JP" altLang="en-US" dirty="0"/>
              <a:t>見やすいプログラムを書くために，</a:t>
            </a:r>
            <a:r>
              <a:rPr lang="ja-JP" altLang="en-US" b="1" dirty="0"/>
              <a:t>字下げ</a:t>
            </a:r>
            <a:r>
              <a:rPr lang="ja-JP" altLang="en-US" dirty="0"/>
              <a:t>を行う</a:t>
            </a:r>
          </a:p>
          <a:p>
            <a:pPr lvl="1"/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F51201C-B050-4AEE-8D08-5657EFE49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4FD2BFD-15F6-48EB-83C9-8DB1B03030B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58889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02CA4654-CF68-48E7-B429-771A760211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例題５．ド・モアブルの定理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730239F5-C7A0-419C-8353-ACF73D672B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θ</a:t>
            </a:r>
            <a:r>
              <a:rPr lang="ja-JP" altLang="en-US" dirty="0"/>
              <a:t>を読み込んで，次の値を計算するプログラムを作る</a:t>
            </a:r>
          </a:p>
          <a:p>
            <a:pPr lvl="1"/>
            <a:endParaRPr lang="ja-JP" altLang="en-US" dirty="0"/>
          </a:p>
          <a:p>
            <a:pPr lvl="1"/>
            <a:endParaRPr lang="ja-JP" altLang="en-US" dirty="0"/>
          </a:p>
          <a:p>
            <a:pPr lvl="1"/>
            <a:endParaRPr lang="ja-JP" altLang="en-US" dirty="0"/>
          </a:p>
          <a:p>
            <a:pPr lvl="1"/>
            <a:r>
              <a:rPr lang="ja-JP" altLang="en-US" dirty="0"/>
              <a:t>なお，</a:t>
            </a:r>
            <a:r>
              <a:rPr lang="en-US" altLang="ja-JP" i="1" dirty="0" err="1"/>
              <a:t>i</a:t>
            </a:r>
            <a:r>
              <a:rPr lang="en-US" altLang="ja-JP" i="1" dirty="0"/>
              <a:t> </a:t>
            </a:r>
            <a:r>
              <a:rPr lang="ja-JP" altLang="en-US" dirty="0"/>
              <a:t>は虚数単位</a:t>
            </a:r>
          </a:p>
          <a:p>
            <a:pPr lvl="1"/>
            <a:r>
              <a:rPr lang="ja-JP" altLang="en-US" dirty="0"/>
              <a:t>ここで</a:t>
            </a:r>
            <a:r>
              <a:rPr lang="ja-JP" altLang="en-US"/>
              <a:t>は </a:t>
            </a:r>
            <a:r>
              <a:rPr lang="en-US" altLang="ja-JP"/>
              <a:t>(sinθ</a:t>
            </a:r>
            <a:r>
              <a:rPr lang="en-US" altLang="ja-JP" dirty="0"/>
              <a:t>+</a:t>
            </a:r>
            <a:r>
              <a:rPr lang="en-US" altLang="ja-JP" i="1" dirty="0"/>
              <a:t> </a:t>
            </a:r>
            <a:r>
              <a:rPr lang="en-US" altLang="ja-JP" i="1" err="1"/>
              <a:t>i</a:t>
            </a:r>
            <a:r>
              <a:rPr lang="en-US" altLang="ja-JP" i="1"/>
              <a:t> </a:t>
            </a:r>
            <a:r>
              <a:rPr lang="en-US" altLang="ja-JP"/>
              <a:t>cosθ</a:t>
            </a:r>
            <a:r>
              <a:rPr lang="en-US" altLang="ja-JP" dirty="0"/>
              <a:t>)n </a:t>
            </a:r>
            <a:r>
              <a:rPr lang="ja-JP" altLang="en-US" dirty="0"/>
              <a:t>を求めるために，</a:t>
            </a:r>
            <a:r>
              <a:rPr lang="en-US" altLang="ja-JP" dirty="0"/>
              <a:t>while</a:t>
            </a:r>
            <a:r>
              <a:rPr lang="ja-JP" altLang="en-US" dirty="0"/>
              <a:t>文を用いた繰り返し計算を行ってみる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9CCC12D-5200-457E-9353-E05D1FC9D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8D55A1E-964F-473E-A01D-D39060FA8EF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95236" name="Object 5">
            <a:extLst>
              <a:ext uri="{FF2B5EF4-FFF2-40B4-BE49-F238E27FC236}">
                <a16:creationId xmlns:a16="http://schemas.microsoft.com/office/drawing/2014/main" id="{53A8AFA0-A0D3-40C2-86F7-2802C560AE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9246" y="1538054"/>
          <a:ext cx="3724275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990170" imgH="241195" progId="Equation.3">
                  <p:embed/>
                </p:oleObj>
              </mc:Choice>
              <mc:Fallback>
                <p:oleObj name="数式" r:id="rId3" imgW="990170" imgH="241195" progId="Equation.3">
                  <p:embed/>
                  <p:pic>
                    <p:nvPicPr>
                      <p:cNvPr id="95236" name="Object 5">
                        <a:extLst>
                          <a:ext uri="{FF2B5EF4-FFF2-40B4-BE49-F238E27FC236}">
                            <a16:creationId xmlns:a16="http://schemas.microsoft.com/office/drawing/2014/main" id="{53A8AFA0-A0D3-40C2-86F7-2802C560AE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246" y="1538054"/>
                        <a:ext cx="3724275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7" name="Object 7">
            <a:extLst>
              <a:ext uri="{FF2B5EF4-FFF2-40B4-BE49-F238E27FC236}">
                <a16:creationId xmlns:a16="http://schemas.microsoft.com/office/drawing/2014/main" id="{45D9B212-855A-42CE-945F-742053450E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23996" y="2415941"/>
          <a:ext cx="386873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5" imgW="1028254" imgH="177723" progId="Equation.3">
                  <p:embed/>
                </p:oleObj>
              </mc:Choice>
              <mc:Fallback>
                <p:oleObj name="数式" r:id="rId5" imgW="1028254" imgH="177723" progId="Equation.3">
                  <p:embed/>
                  <p:pic>
                    <p:nvPicPr>
                      <p:cNvPr id="95237" name="Object 7">
                        <a:extLst>
                          <a:ext uri="{FF2B5EF4-FFF2-40B4-BE49-F238E27FC236}">
                            <a16:creationId xmlns:a16="http://schemas.microsoft.com/office/drawing/2014/main" id="{45D9B212-855A-42CE-945F-742053450E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996" y="2415941"/>
                        <a:ext cx="3868738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E524D4C0-6F07-4490-8A06-EE147BB6CD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複素数の積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2DC87C1C-B753-418A-BDA4-91E2BF7D0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z1 = x1 +</a:t>
            </a:r>
            <a:r>
              <a:rPr lang="en-US" altLang="ja-JP" i="1" dirty="0"/>
              <a:t> </a:t>
            </a:r>
            <a:r>
              <a:rPr lang="en-US" altLang="ja-JP" i="1" dirty="0" err="1"/>
              <a:t>i</a:t>
            </a:r>
            <a:r>
              <a:rPr lang="en-US" altLang="ja-JP" i="1" dirty="0"/>
              <a:t> </a:t>
            </a:r>
            <a:r>
              <a:rPr lang="en-US" altLang="ja-JP" dirty="0"/>
              <a:t>y1</a:t>
            </a:r>
          </a:p>
          <a:p>
            <a:pPr marL="0" indent="0">
              <a:buNone/>
            </a:pPr>
            <a:r>
              <a:rPr lang="en-US" altLang="ja-JP" dirty="0"/>
              <a:t>z2 = x2 + </a:t>
            </a:r>
            <a:r>
              <a:rPr lang="en-US" altLang="ja-JP" i="1" dirty="0" err="1"/>
              <a:t>i</a:t>
            </a:r>
            <a:r>
              <a:rPr lang="en-US" altLang="ja-JP" i="1" dirty="0"/>
              <a:t> </a:t>
            </a:r>
            <a:r>
              <a:rPr lang="en-US" altLang="ja-JP" dirty="0"/>
              <a:t>y2 </a:t>
            </a:r>
            <a:r>
              <a:rPr lang="ja-JP" altLang="en-US" dirty="0"/>
              <a:t>のとき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z1 z2     = (x1 + </a:t>
            </a:r>
            <a:r>
              <a:rPr lang="en-US" altLang="ja-JP" i="1" dirty="0" err="1"/>
              <a:t>i</a:t>
            </a:r>
            <a:r>
              <a:rPr lang="en-US" altLang="ja-JP" i="1" dirty="0"/>
              <a:t> </a:t>
            </a:r>
            <a:r>
              <a:rPr lang="en-US" altLang="ja-JP" dirty="0"/>
              <a:t>y1) (x2 + </a:t>
            </a:r>
            <a:r>
              <a:rPr lang="en-US" altLang="ja-JP" i="1" dirty="0" err="1"/>
              <a:t>i</a:t>
            </a:r>
            <a:r>
              <a:rPr lang="en-US" altLang="ja-JP" dirty="0"/>
              <a:t> y2 )</a:t>
            </a:r>
          </a:p>
          <a:p>
            <a:pPr marL="0" indent="0">
              <a:buNone/>
            </a:pPr>
            <a:r>
              <a:rPr lang="en-US" altLang="ja-JP" dirty="0"/>
              <a:t>        = x1x2 + x1</a:t>
            </a:r>
            <a:r>
              <a:rPr lang="en-US" altLang="ja-JP" i="1" dirty="0"/>
              <a:t>i</a:t>
            </a:r>
            <a:r>
              <a:rPr lang="en-US" altLang="ja-JP" dirty="0"/>
              <a:t> y2 +</a:t>
            </a:r>
            <a:r>
              <a:rPr lang="en-US" altLang="ja-JP" i="1" dirty="0"/>
              <a:t> </a:t>
            </a:r>
            <a:r>
              <a:rPr lang="en-US" altLang="ja-JP" i="1" dirty="0" err="1"/>
              <a:t>i</a:t>
            </a:r>
            <a:r>
              <a:rPr lang="en-US" altLang="ja-JP" i="1" dirty="0"/>
              <a:t> </a:t>
            </a:r>
            <a:r>
              <a:rPr lang="en-US" altLang="ja-JP" dirty="0"/>
              <a:t>y1x2 + </a:t>
            </a:r>
            <a:r>
              <a:rPr lang="en-US" altLang="ja-JP" dirty="0" err="1"/>
              <a:t>i</a:t>
            </a:r>
            <a:r>
              <a:rPr lang="en-US" altLang="ja-JP" dirty="0"/>
              <a:t> y1</a:t>
            </a:r>
            <a:r>
              <a:rPr lang="en-US" altLang="ja-JP" i="1" dirty="0"/>
              <a:t>i</a:t>
            </a:r>
            <a:r>
              <a:rPr lang="en-US" altLang="ja-JP" dirty="0"/>
              <a:t> y2</a:t>
            </a:r>
          </a:p>
          <a:p>
            <a:pPr marL="0" indent="0">
              <a:buNone/>
            </a:pPr>
            <a:r>
              <a:rPr lang="en-US" altLang="ja-JP" dirty="0"/>
              <a:t>        = x1x2 - y1y2 + </a:t>
            </a:r>
            <a:r>
              <a:rPr lang="en-US" altLang="ja-JP" i="1" dirty="0" err="1"/>
              <a:t>i</a:t>
            </a:r>
            <a:r>
              <a:rPr lang="en-US" altLang="ja-JP" dirty="0"/>
              <a:t> (x1y2 + y1x2 )</a:t>
            </a:r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DED8632-78BF-4AFF-A48C-DAC5A9BB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57BC79C-81ED-4559-942F-14A23AF52D04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7284" name="AutoShape 4">
            <a:extLst>
              <a:ext uri="{FF2B5EF4-FFF2-40B4-BE49-F238E27FC236}">
                <a16:creationId xmlns:a16="http://schemas.microsoft.com/office/drawing/2014/main" id="{46ACFA1F-F26D-4BAA-81B1-40A62C6ABB2D}"/>
              </a:ext>
            </a:extLst>
          </p:cNvPr>
          <p:cNvSpPr>
            <a:spLocks/>
          </p:cNvSpPr>
          <p:nvPr/>
        </p:nvSpPr>
        <p:spPr bwMode="auto">
          <a:xfrm rot="5400000" flipV="1">
            <a:off x="2244859" y="3404545"/>
            <a:ext cx="304800" cy="1905000"/>
          </a:xfrm>
          <a:prstGeom prst="rightBrace">
            <a:avLst>
              <a:gd name="adj1" fmla="val 52083"/>
              <a:gd name="adj2" fmla="val 50000"/>
            </a:avLst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97285" name="AutoShape 5">
            <a:extLst>
              <a:ext uri="{FF2B5EF4-FFF2-40B4-BE49-F238E27FC236}">
                <a16:creationId xmlns:a16="http://schemas.microsoft.com/office/drawing/2014/main" id="{C72BD0D3-BDCE-434B-B4F0-97C6E48FECB5}"/>
              </a:ext>
            </a:extLst>
          </p:cNvPr>
          <p:cNvSpPr>
            <a:spLocks/>
          </p:cNvSpPr>
          <p:nvPr/>
        </p:nvSpPr>
        <p:spPr bwMode="auto">
          <a:xfrm rot="5400000" flipV="1">
            <a:off x="4879315" y="3322062"/>
            <a:ext cx="304800" cy="2069966"/>
          </a:xfrm>
          <a:prstGeom prst="rightBrace">
            <a:avLst>
              <a:gd name="adj1" fmla="val 66667"/>
              <a:gd name="adj2" fmla="val 50000"/>
            </a:avLst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97286" name="Text Box 6">
            <a:extLst>
              <a:ext uri="{FF2B5EF4-FFF2-40B4-BE49-F238E27FC236}">
                <a16:creationId xmlns:a16="http://schemas.microsoft.com/office/drawing/2014/main" id="{E859CF02-5753-4585-9F17-BA8146CB4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1784" y="4600726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実数部</a:t>
            </a:r>
          </a:p>
        </p:txBody>
      </p:sp>
      <p:sp>
        <p:nvSpPr>
          <p:cNvPr id="97287" name="Text Box 7">
            <a:extLst>
              <a:ext uri="{FF2B5EF4-FFF2-40B4-BE49-F238E27FC236}">
                <a16:creationId xmlns:a16="http://schemas.microsoft.com/office/drawing/2014/main" id="{FBAD1DB5-FBD3-4EB8-9177-D2ACAAE47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6240" y="4600726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虚数部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A49148C2-0581-4591-83CE-E0586F713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67" y="136525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28600" indent="-228600" algn="l" rtl="0" eaLnBrk="0" fontAlgn="base" hangingPunct="0"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import </a:t>
            </a:r>
            <a:r>
              <a:rPr lang="en-US" altLang="ja-JP" sz="1600" dirty="0" err="1"/>
              <a:t>java.lang.Math</a:t>
            </a:r>
            <a:r>
              <a:rPr lang="en-US" altLang="ja-JP" sz="1600" dirty="0"/>
              <a:t>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import </a:t>
            </a:r>
            <a:r>
              <a:rPr lang="en-US" altLang="ja-JP" sz="1600" dirty="0" err="1"/>
              <a:t>java.util.Scanner</a:t>
            </a:r>
            <a:r>
              <a:rPr lang="en-US" altLang="ja-JP" sz="1600" dirty="0"/>
              <a:t>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public class Main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{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    public static void main(String[] </a:t>
            </a:r>
            <a:r>
              <a:rPr lang="en-US" altLang="ja-JP" sz="1600" dirty="0" err="1"/>
              <a:t>args</a:t>
            </a:r>
            <a:r>
              <a:rPr lang="en-US" altLang="ja-JP" sz="1600" dirty="0"/>
              <a:t>) {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       int n, j;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       double x1, y1, x2, y2, theta;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        Scanner s = new Scanner(System.in);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        </a:t>
            </a:r>
            <a:r>
              <a:rPr lang="en-US" altLang="ja-JP" sz="1600" dirty="0" err="1"/>
              <a:t>System.out.println</a:t>
            </a:r>
            <a:r>
              <a:rPr lang="en-US" altLang="ja-JP" sz="1600" dirty="0"/>
              <a:t>("Please Enter n =");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        n = </a:t>
            </a:r>
            <a:r>
              <a:rPr lang="en-US" altLang="ja-JP" sz="1600" dirty="0" err="1"/>
              <a:t>s.nextInt</a:t>
            </a:r>
            <a:r>
              <a:rPr lang="en-US" altLang="ja-JP" sz="1600" dirty="0"/>
              <a:t>();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        </a:t>
            </a:r>
            <a:r>
              <a:rPr lang="en-US" altLang="ja-JP" sz="1600" dirty="0" err="1"/>
              <a:t>System.out.println</a:t>
            </a:r>
            <a:r>
              <a:rPr lang="en-US" altLang="ja-JP" sz="1600" dirty="0"/>
              <a:t>("Please Enter theta =");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        theta = </a:t>
            </a:r>
            <a:r>
              <a:rPr lang="en-US" altLang="ja-JP" sz="1600" dirty="0" err="1"/>
              <a:t>s.nextFloat</a:t>
            </a:r>
            <a:r>
              <a:rPr lang="en-US" altLang="ja-JP" sz="1600" dirty="0"/>
              <a:t>();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        x1 = </a:t>
            </a:r>
            <a:r>
              <a:rPr lang="en-US" altLang="ja-JP" sz="1600" dirty="0" err="1"/>
              <a:t>Math.cos</a:t>
            </a:r>
            <a:r>
              <a:rPr lang="en-US" altLang="ja-JP" sz="1600" dirty="0"/>
              <a:t>(theta);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        y1 = </a:t>
            </a:r>
            <a:r>
              <a:rPr lang="en-US" altLang="ja-JP" sz="1600" dirty="0" err="1"/>
              <a:t>Math.sin</a:t>
            </a:r>
            <a:r>
              <a:rPr lang="en-US" altLang="ja-JP" sz="1600" dirty="0"/>
              <a:t>(theta);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        x2 = x1;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        y2 = y1;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        j = 1;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        while(</a:t>
            </a:r>
            <a:r>
              <a:rPr lang="en-US" altLang="ja-JP" sz="1600" b="1" dirty="0"/>
              <a:t>j &lt;= n</a:t>
            </a:r>
            <a:r>
              <a:rPr lang="en-US" altLang="ja-JP" sz="1600" dirty="0"/>
              <a:t>) {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b="1" dirty="0"/>
              <a:t>            </a:t>
            </a:r>
            <a:r>
              <a:rPr lang="en-US" altLang="ja-JP" sz="1600" b="1" dirty="0" err="1"/>
              <a:t>System.out.printf</a:t>
            </a:r>
            <a:r>
              <a:rPr lang="en-US" altLang="ja-JP" sz="1600" b="1" dirty="0"/>
              <a:t>("(cos theta +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sin theta)%d = %8.3f + i%8.3f\n", j, x1, y1);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b="1" dirty="0"/>
              <a:t>            </a:t>
            </a:r>
            <a:r>
              <a:rPr lang="en-US" altLang="ja-JP" sz="1600" b="1" dirty="0" err="1"/>
              <a:t>System.out.printf</a:t>
            </a:r>
            <a:r>
              <a:rPr lang="en-US" altLang="ja-JP" sz="1600" b="1" dirty="0"/>
              <a:t>("cos %d theta +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sin %d theta = %8.3f +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%8.3f\n", j, j,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b="1" dirty="0"/>
              <a:t>                </a:t>
            </a:r>
            <a:r>
              <a:rPr lang="en-US" altLang="ja-JP" sz="1600" b="1" dirty="0" err="1"/>
              <a:t>Math.cos</a:t>
            </a:r>
            <a:r>
              <a:rPr lang="en-US" altLang="ja-JP" sz="1600" b="1" dirty="0"/>
              <a:t>(j * theta), </a:t>
            </a:r>
            <a:r>
              <a:rPr lang="en-US" altLang="ja-JP" sz="1600" b="1" dirty="0" err="1"/>
              <a:t>Math.sin</a:t>
            </a:r>
            <a:r>
              <a:rPr lang="en-US" altLang="ja-JP" sz="1600" b="1" dirty="0"/>
              <a:t>(j * theta));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b="1" dirty="0"/>
              <a:t>            x1 = x1 * x2 - y1 * y2;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b="1" dirty="0"/>
              <a:t>            y1 = x1 * y2 + x2 * y1;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b="1" dirty="0"/>
              <a:t>            j = j + 1;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        }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    }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altLang="ja-JP" sz="1600" dirty="0"/>
              <a:t>}</a:t>
            </a:r>
          </a:p>
          <a:p>
            <a:pPr marL="0" indent="0" defTabSz="914400">
              <a:spcBef>
                <a:spcPts val="600"/>
              </a:spcBef>
              <a:buNone/>
            </a:pPr>
            <a:endParaRPr lang="en-US" altLang="ja-JP" sz="18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FDECE16-B2E9-4E20-B7CA-4BDB5AB2A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8F248B-CB29-4B15-93A9-C6AEB3D5BBC9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252A2121-B7C0-4F92-BE70-C6D9C0653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4629149"/>
            <a:ext cx="7518400" cy="1479551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99332" name="Line 4">
            <a:extLst>
              <a:ext uri="{FF2B5EF4-FFF2-40B4-BE49-F238E27FC236}">
                <a16:creationId xmlns:a16="http://schemas.microsoft.com/office/drawing/2014/main" id="{2A334B7D-2CBF-46F9-9C61-6959E45B83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3949636"/>
            <a:ext cx="396875" cy="374650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9333" name="Text Box 5">
            <a:extLst>
              <a:ext uri="{FF2B5EF4-FFF2-40B4-BE49-F238E27FC236}">
                <a16:creationId xmlns:a16="http://schemas.microsoft.com/office/drawing/2014/main" id="{75DBF2E3-74B5-4297-9D57-D6A353C88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368" y="3797205"/>
            <a:ext cx="341632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繰り返し実行される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部分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id="{44271470-1808-4304-98AE-0F4697EE4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085" y="4230195"/>
            <a:ext cx="571315" cy="336935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99336" name="Text Box 8">
            <a:extLst>
              <a:ext uri="{FF2B5EF4-FFF2-40B4-BE49-F238E27FC236}">
                <a16:creationId xmlns:a16="http://schemas.microsoft.com/office/drawing/2014/main" id="{928FFD1E-C415-4ACC-A4F2-97A98253A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275" y="3537649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条件式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>
            <a:extLst>
              <a:ext uri="{FF2B5EF4-FFF2-40B4-BE49-F238E27FC236}">
                <a16:creationId xmlns:a16="http://schemas.microsoft.com/office/drawing/2014/main" id="{06CD134D-EB5D-4849-8DED-809FBF64E9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実行結果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36DFF06-BB7B-49CC-8C97-44ED11FAE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315C62-F46B-4907-933C-1CF8EF5E5AA7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334A592-9768-4582-BAFD-AB547B9A92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249" y="730177"/>
            <a:ext cx="6886992" cy="5626173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>
            <a:extLst>
              <a:ext uri="{FF2B5EF4-FFF2-40B4-BE49-F238E27FC236}">
                <a16:creationId xmlns:a16="http://schemas.microsoft.com/office/drawing/2014/main" id="{F7A3A638-27E5-46E9-AB97-E5B1664A6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繰り返し処理の中身</a:t>
            </a:r>
          </a:p>
        </p:txBody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4A8EF1D1-AFE6-4E2F-B4B4-B107FEA77D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繰り返しの前</a:t>
            </a:r>
          </a:p>
          <a:p>
            <a:pPr marL="457200" lvl="1" indent="0">
              <a:buNone/>
            </a:pPr>
            <a:r>
              <a:rPr lang="ja-JP" altLang="en-US" sz="2800" dirty="0"/>
              <a:t>    </a:t>
            </a:r>
            <a:endParaRPr lang="en-US" altLang="ja-JP" sz="2800" dirty="0"/>
          </a:p>
          <a:p>
            <a:pPr marL="457200" lvl="1" indent="0">
              <a:buNone/>
            </a:pPr>
            <a:endParaRPr lang="en-US" altLang="ja-JP" sz="2800" dirty="0"/>
          </a:p>
          <a:p>
            <a:pPr marL="457200" lvl="1" indent="0">
              <a:buNone/>
            </a:pPr>
            <a:endParaRPr lang="en-US" altLang="ja-JP" sz="2800" dirty="0"/>
          </a:p>
          <a:p>
            <a:pPr marL="457200" lvl="1" indent="0">
              <a:buNone/>
            </a:pPr>
            <a:endParaRPr lang="en-US" altLang="ja-JP" sz="2800" dirty="0"/>
          </a:p>
          <a:p>
            <a:pPr marL="457200" lvl="1" indent="0">
              <a:buNone/>
            </a:pPr>
            <a:r>
              <a:rPr lang="ja-JP" altLang="en-US" sz="2800" dirty="0"/>
              <a:t>を実行</a:t>
            </a:r>
          </a:p>
          <a:p>
            <a:r>
              <a:rPr lang="ja-JP" altLang="en-US" b="1" dirty="0"/>
              <a:t>繰り返しの各ステップ</a:t>
            </a:r>
            <a:r>
              <a:rPr lang="ja-JP" altLang="en-US" dirty="0"/>
              <a:t>でなされること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を実行　（</a:t>
            </a:r>
            <a:r>
              <a:rPr lang="en-US" altLang="ja-JP" dirty="0"/>
              <a:t>x1 </a:t>
            </a:r>
            <a:r>
              <a:rPr lang="ja-JP" altLang="en-US" dirty="0"/>
              <a:t>が</a:t>
            </a:r>
            <a:r>
              <a:rPr lang="ja-JP" altLang="en-US" b="1" dirty="0"/>
              <a:t>実数部</a:t>
            </a:r>
            <a:r>
              <a:rPr lang="ja-JP" altLang="en-US" dirty="0"/>
              <a:t>，</a:t>
            </a:r>
            <a:r>
              <a:rPr lang="en-US" altLang="ja-JP" dirty="0"/>
              <a:t>y1 </a:t>
            </a:r>
            <a:r>
              <a:rPr lang="ja-JP" altLang="en-US" dirty="0"/>
              <a:t>が</a:t>
            </a:r>
            <a:r>
              <a:rPr lang="ja-JP" altLang="en-US" b="1" dirty="0"/>
              <a:t>虚数部</a:t>
            </a:r>
            <a:r>
              <a:rPr lang="ja-JP" altLang="en-US" dirty="0"/>
              <a:t>）</a:t>
            </a:r>
          </a:p>
          <a:p>
            <a:pPr lvl="1"/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DD134E1-2514-4F54-ADFE-1B6A1915F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13CD1E-31D9-4B0E-A093-F59B4CDE4ACA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695DDA1-913D-44AC-8409-EF066759BB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773" y="1417621"/>
            <a:ext cx="4414877" cy="1826528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B9C2941A-4BD7-4A33-854B-0D58B53767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773" y="4467217"/>
            <a:ext cx="5468978" cy="87271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0A4D76D4-5B6F-4C52-99E8-BCA72B0C1B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(</a:t>
            </a:r>
            <a:r>
              <a:rPr lang="en-US" altLang="ja-JP" dirty="0" err="1"/>
              <a:t>cosθ</a:t>
            </a:r>
            <a:r>
              <a:rPr lang="en-US" altLang="ja-JP" dirty="0"/>
              <a:t>+ </a:t>
            </a:r>
            <a:r>
              <a:rPr lang="en-US" altLang="ja-JP" i="1" dirty="0" err="1"/>
              <a:t>i</a:t>
            </a:r>
            <a:r>
              <a:rPr lang="en-US" altLang="ja-JP" dirty="0"/>
              <a:t>  </a:t>
            </a:r>
            <a:r>
              <a:rPr lang="en-US" altLang="ja-JP" dirty="0" err="1"/>
              <a:t>sinθ</a:t>
            </a:r>
            <a:r>
              <a:rPr lang="en-US" altLang="ja-JP" dirty="0"/>
              <a:t>)</a:t>
            </a:r>
            <a:r>
              <a:rPr lang="en-US" altLang="ja-JP" baseline="30000" dirty="0"/>
              <a:t>n</a:t>
            </a:r>
            <a:r>
              <a:rPr lang="en-US" altLang="ja-JP" dirty="0"/>
              <a:t> = cos </a:t>
            </a:r>
            <a:r>
              <a:rPr lang="en-US" altLang="ja-JP" dirty="0" err="1"/>
              <a:t>nθ</a:t>
            </a:r>
            <a:r>
              <a:rPr lang="en-US" altLang="ja-JP" dirty="0"/>
              <a:t>+ </a:t>
            </a:r>
            <a:r>
              <a:rPr lang="en-US" altLang="ja-JP" i="1" dirty="0" err="1"/>
              <a:t>i</a:t>
            </a:r>
            <a:r>
              <a:rPr lang="en-US" altLang="ja-JP" dirty="0"/>
              <a:t> sin </a:t>
            </a:r>
            <a:r>
              <a:rPr lang="en-US" altLang="ja-JP" dirty="0" err="1"/>
              <a:t>nθ</a:t>
            </a:r>
            <a:endParaRPr lang="en-US" altLang="ja-JP" dirty="0"/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96B31FF1-E9CB-42B0-AA84-60F2ECB0D8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46138"/>
            <a:ext cx="8757942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400" dirty="0"/>
              <a:t>(</a:t>
            </a:r>
            <a:r>
              <a:rPr lang="en-US" altLang="ja-JP" sz="2400" dirty="0" err="1"/>
              <a:t>cosθ</a:t>
            </a:r>
            <a:r>
              <a:rPr lang="en-US" altLang="ja-JP" sz="2400" dirty="0"/>
              <a:t>+ </a:t>
            </a:r>
            <a:r>
              <a:rPr lang="en-US" altLang="ja-JP" sz="2400" i="1" dirty="0" err="1"/>
              <a:t>i</a:t>
            </a:r>
            <a:r>
              <a:rPr lang="en-US" altLang="ja-JP" sz="2400" dirty="0"/>
              <a:t>  </a:t>
            </a:r>
            <a:r>
              <a:rPr lang="en-US" altLang="ja-JP" sz="2400" dirty="0" err="1"/>
              <a:t>sinθ</a:t>
            </a:r>
            <a:r>
              <a:rPr lang="en-US" altLang="ja-JP" sz="2400" dirty="0"/>
              <a:t>)</a:t>
            </a:r>
            <a:r>
              <a:rPr lang="en-US" altLang="ja-JP" sz="2400" baseline="30000" dirty="0"/>
              <a:t>2</a:t>
            </a:r>
            <a:r>
              <a:rPr lang="en-US" altLang="ja-JP" sz="2400" dirty="0"/>
              <a:t> = cos2θ- sin2θ+ 2</a:t>
            </a:r>
            <a:r>
              <a:rPr lang="en-US" altLang="ja-JP" sz="2400" i="1" dirty="0"/>
              <a:t>i</a:t>
            </a:r>
            <a:r>
              <a:rPr lang="en-US" altLang="ja-JP" sz="2400" dirty="0"/>
              <a:t> </a:t>
            </a:r>
            <a:r>
              <a:rPr lang="en-US" altLang="ja-JP" sz="2400" dirty="0" err="1"/>
              <a:t>cosθsin</a:t>
            </a:r>
            <a:r>
              <a:rPr lang="en-US" altLang="ja-JP" sz="2400" dirty="0"/>
              <a:t> θ </a:t>
            </a:r>
          </a:p>
          <a:p>
            <a:pPr marL="0" indent="0">
              <a:buNone/>
            </a:pPr>
            <a:r>
              <a:rPr lang="en-US" altLang="ja-JP" sz="2400" dirty="0"/>
              <a:t>                  = cos2θ+ </a:t>
            </a:r>
            <a:r>
              <a:rPr lang="en-US" altLang="ja-JP" sz="2400" i="1" dirty="0" err="1"/>
              <a:t>i</a:t>
            </a:r>
            <a:r>
              <a:rPr lang="en-US" altLang="ja-JP" sz="2400" i="1" dirty="0"/>
              <a:t> </a:t>
            </a:r>
            <a:r>
              <a:rPr lang="en-US" altLang="ja-JP" sz="2400" dirty="0"/>
              <a:t>sin2θ</a:t>
            </a:r>
          </a:p>
          <a:p>
            <a:pPr marL="0" indent="0">
              <a:buNone/>
            </a:pPr>
            <a:r>
              <a:rPr lang="en-US" altLang="ja-JP" sz="2400" dirty="0"/>
              <a:t>(</a:t>
            </a:r>
            <a:r>
              <a:rPr lang="en-US" altLang="ja-JP" sz="2400" dirty="0" err="1"/>
              <a:t>cosθ</a:t>
            </a:r>
            <a:r>
              <a:rPr lang="en-US" altLang="ja-JP" sz="2400" dirty="0"/>
              <a:t>+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i</a:t>
            </a:r>
            <a:r>
              <a:rPr lang="en-US" altLang="ja-JP" sz="2400" i="1" dirty="0"/>
              <a:t>  </a:t>
            </a:r>
            <a:r>
              <a:rPr lang="en-US" altLang="ja-JP" sz="2400" dirty="0" err="1"/>
              <a:t>sinθ</a:t>
            </a:r>
            <a:r>
              <a:rPr lang="en-US" altLang="ja-JP" sz="2400" dirty="0"/>
              <a:t>)</a:t>
            </a:r>
            <a:r>
              <a:rPr lang="en-US" altLang="ja-JP" sz="2400" baseline="30000" dirty="0"/>
              <a:t>3</a:t>
            </a:r>
            <a:r>
              <a:rPr lang="en-US" altLang="ja-JP" sz="2400" dirty="0"/>
              <a:t> = (</a:t>
            </a:r>
            <a:r>
              <a:rPr lang="en-US" altLang="ja-JP" sz="2400" dirty="0" err="1"/>
              <a:t>cosθ</a:t>
            </a:r>
            <a:r>
              <a:rPr lang="en-US" altLang="ja-JP" sz="2400" dirty="0"/>
              <a:t>+ </a:t>
            </a:r>
            <a:r>
              <a:rPr lang="en-US" altLang="ja-JP" sz="2400" i="1" dirty="0" err="1"/>
              <a:t>i</a:t>
            </a:r>
            <a:r>
              <a:rPr lang="en-US" altLang="ja-JP" sz="2400" dirty="0"/>
              <a:t>  </a:t>
            </a:r>
            <a:r>
              <a:rPr lang="en-US" altLang="ja-JP" sz="2400" dirty="0" err="1"/>
              <a:t>sinθ</a:t>
            </a:r>
            <a:r>
              <a:rPr lang="en-US" altLang="ja-JP" sz="2400" dirty="0"/>
              <a:t>)</a:t>
            </a:r>
            <a:r>
              <a:rPr lang="en-US" altLang="ja-JP" sz="2400" baseline="30000" dirty="0"/>
              <a:t>2</a:t>
            </a:r>
            <a:r>
              <a:rPr lang="en-US" altLang="ja-JP" sz="2400" dirty="0"/>
              <a:t> (</a:t>
            </a:r>
            <a:r>
              <a:rPr lang="en-US" altLang="ja-JP" sz="2400" dirty="0" err="1"/>
              <a:t>cosθ</a:t>
            </a:r>
            <a:r>
              <a:rPr lang="en-US" altLang="ja-JP" sz="2400" dirty="0"/>
              <a:t>+ </a:t>
            </a:r>
            <a:r>
              <a:rPr lang="en-US" altLang="ja-JP" sz="2400" i="1" dirty="0" err="1"/>
              <a:t>i</a:t>
            </a:r>
            <a:r>
              <a:rPr lang="en-US" altLang="ja-JP" sz="2400" dirty="0"/>
              <a:t>  </a:t>
            </a:r>
            <a:r>
              <a:rPr lang="en-US" altLang="ja-JP" sz="2400" dirty="0" err="1"/>
              <a:t>sinθ</a:t>
            </a:r>
            <a:r>
              <a:rPr lang="en-US" altLang="ja-JP" sz="2400" dirty="0"/>
              <a:t>) </a:t>
            </a:r>
          </a:p>
          <a:p>
            <a:pPr marL="0" indent="0">
              <a:buNone/>
            </a:pPr>
            <a:r>
              <a:rPr lang="en-US" altLang="ja-JP" sz="2400" dirty="0"/>
              <a:t>                     = (cos2θ+</a:t>
            </a:r>
            <a:r>
              <a:rPr lang="en-US" altLang="ja-JP" sz="2400" i="1" dirty="0"/>
              <a:t>i</a:t>
            </a:r>
            <a:r>
              <a:rPr lang="en-US" altLang="ja-JP" sz="2400" dirty="0"/>
              <a:t> sin2θ) (</a:t>
            </a:r>
            <a:r>
              <a:rPr lang="en-US" altLang="ja-JP" sz="2400" dirty="0" err="1"/>
              <a:t>cosθ</a:t>
            </a:r>
            <a:r>
              <a:rPr lang="en-US" altLang="ja-JP" sz="2400" dirty="0"/>
              <a:t>+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i</a:t>
            </a:r>
            <a:r>
              <a:rPr lang="en-US" altLang="ja-JP" sz="2400" i="1" dirty="0"/>
              <a:t>  </a:t>
            </a:r>
            <a:r>
              <a:rPr lang="en-US" altLang="ja-JP" sz="2400" dirty="0" err="1"/>
              <a:t>sinθ</a:t>
            </a:r>
            <a:r>
              <a:rPr lang="en-US" altLang="ja-JP" sz="2400" dirty="0"/>
              <a:t>)</a:t>
            </a:r>
          </a:p>
          <a:p>
            <a:pPr marL="0" indent="0">
              <a:buNone/>
            </a:pPr>
            <a:r>
              <a:rPr lang="en-US" altLang="ja-JP" sz="2400" dirty="0"/>
              <a:t>                     = cos2θcosθ- sin2θsinθ</a:t>
            </a:r>
          </a:p>
          <a:p>
            <a:pPr marL="0" indent="0">
              <a:buNone/>
            </a:pPr>
            <a:r>
              <a:rPr lang="en-US" altLang="ja-JP" sz="2400" dirty="0"/>
              <a:t>                 + </a:t>
            </a:r>
            <a:r>
              <a:rPr lang="en-US" altLang="ja-JP" sz="2400" i="1" dirty="0" err="1"/>
              <a:t>i</a:t>
            </a:r>
            <a:r>
              <a:rPr lang="en-US" altLang="ja-JP" sz="2400" dirty="0"/>
              <a:t>  (cos2θsinθ- sin2θcosθ)</a:t>
            </a:r>
          </a:p>
          <a:p>
            <a:pPr marL="0" indent="0">
              <a:buNone/>
            </a:pPr>
            <a:r>
              <a:rPr lang="en-US" altLang="ja-JP" sz="2400" dirty="0"/>
              <a:t>                     = cos (2θ+θ) + </a:t>
            </a:r>
            <a:r>
              <a:rPr lang="en-US" altLang="ja-JP" sz="2400" i="1" dirty="0" err="1"/>
              <a:t>i</a:t>
            </a:r>
            <a:r>
              <a:rPr lang="en-US" altLang="ja-JP" sz="2400" dirty="0"/>
              <a:t> sin (2θ+θ) </a:t>
            </a:r>
          </a:p>
          <a:p>
            <a:pPr marL="0" indent="0">
              <a:buNone/>
            </a:pPr>
            <a:r>
              <a:rPr lang="en-US" altLang="ja-JP" sz="2400" dirty="0"/>
              <a:t>                     = cos3θ+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i</a:t>
            </a:r>
            <a:r>
              <a:rPr lang="en-US" altLang="ja-JP" sz="2400" i="1" dirty="0"/>
              <a:t> </a:t>
            </a:r>
            <a:r>
              <a:rPr lang="en-US" altLang="ja-JP" sz="2400" dirty="0"/>
              <a:t>sin3θ</a:t>
            </a:r>
          </a:p>
          <a:p>
            <a:pPr marL="0" indent="0">
              <a:buNone/>
            </a:pPr>
            <a:r>
              <a:rPr lang="en-US" altLang="ja-JP" dirty="0"/>
              <a:t>(</a:t>
            </a:r>
            <a:r>
              <a:rPr lang="ja-JP" altLang="en-US" dirty="0"/>
              <a:t>以下同様に考える．数学的帰納法で証明できる）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4CC4CEA-DD07-49BD-A884-EDDCF776B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B32BCAE-0B7D-47DC-A0E5-F7204A8B7AB2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>
            <a:extLst>
              <a:ext uri="{FF2B5EF4-FFF2-40B4-BE49-F238E27FC236}">
                <a16:creationId xmlns:a16="http://schemas.microsoft.com/office/drawing/2014/main" id="{E727383E-EA50-4B32-9C73-83393F4E8B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計算結果から分かること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832AC83-4058-4518-90CC-BD931BED6A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46138"/>
            <a:ext cx="8715411" cy="5334000"/>
          </a:xfrm>
        </p:spPr>
        <p:txBody>
          <a:bodyPr>
            <a:noAutofit/>
          </a:bodyPr>
          <a:lstStyle/>
          <a:p>
            <a:r>
              <a:rPr lang="ja-JP" altLang="en-US" dirty="0"/>
              <a:t>本来なら「 </a:t>
            </a:r>
            <a:r>
              <a:rPr lang="en-US" altLang="ja-JP" dirty="0"/>
              <a:t>(</a:t>
            </a:r>
            <a:r>
              <a:rPr lang="en-US" altLang="ja-JP" dirty="0" err="1"/>
              <a:t>cosθ</a:t>
            </a:r>
            <a:r>
              <a:rPr lang="en-US" altLang="ja-JP" dirty="0"/>
              <a:t>+ </a:t>
            </a:r>
            <a:r>
              <a:rPr lang="en-US" altLang="ja-JP" i="1" dirty="0" err="1"/>
              <a:t>i</a:t>
            </a:r>
            <a:r>
              <a:rPr lang="en-US" altLang="ja-JP" dirty="0"/>
              <a:t>  </a:t>
            </a:r>
            <a:r>
              <a:rPr lang="en-US" altLang="ja-JP" dirty="0" err="1"/>
              <a:t>sinθ</a:t>
            </a:r>
            <a:r>
              <a:rPr lang="en-US" altLang="ja-JP" dirty="0"/>
              <a:t>)</a:t>
            </a:r>
            <a:r>
              <a:rPr lang="en-US" altLang="ja-JP" baseline="30000" dirty="0"/>
              <a:t>n</a:t>
            </a:r>
            <a:r>
              <a:rPr lang="en-US" altLang="ja-JP" dirty="0"/>
              <a:t> = cos </a:t>
            </a:r>
            <a:r>
              <a:rPr lang="en-US" altLang="ja-JP" dirty="0" err="1"/>
              <a:t>nθ</a:t>
            </a:r>
            <a:r>
              <a:rPr lang="en-US" altLang="ja-JP" dirty="0"/>
              <a:t>+</a:t>
            </a:r>
            <a:r>
              <a:rPr lang="en-US" altLang="ja-JP" i="1" dirty="0"/>
              <a:t> </a:t>
            </a:r>
            <a:r>
              <a:rPr lang="en-US" altLang="ja-JP" i="1" dirty="0" err="1"/>
              <a:t>i</a:t>
            </a:r>
            <a:r>
              <a:rPr lang="en-US" altLang="ja-JP" i="1" dirty="0"/>
              <a:t> </a:t>
            </a:r>
            <a:r>
              <a:rPr lang="en-US" altLang="ja-JP" dirty="0"/>
              <a:t>sin </a:t>
            </a:r>
            <a:r>
              <a:rPr lang="en-US" altLang="ja-JP" dirty="0" err="1"/>
              <a:t>nθ</a:t>
            </a:r>
            <a:r>
              <a:rPr lang="en-US" altLang="ja-JP" dirty="0"/>
              <a:t> </a:t>
            </a:r>
            <a:r>
              <a:rPr lang="ja-JP" altLang="en-US" dirty="0"/>
              <a:t>」が成り立つはず</a:t>
            </a:r>
          </a:p>
          <a:p>
            <a:endParaRPr lang="ja-JP" altLang="en-US" dirty="0"/>
          </a:p>
          <a:p>
            <a:r>
              <a:rPr lang="ja-JP" altLang="en-US" dirty="0"/>
              <a:t>しかし，</a:t>
            </a:r>
            <a:r>
              <a:rPr lang="ja-JP" altLang="en-US" b="1" u="sng" dirty="0">
                <a:solidFill>
                  <a:srgbClr val="FF0000"/>
                </a:solidFill>
              </a:rPr>
              <a:t>コンピュータでの計算は，近似計算</a:t>
            </a:r>
          </a:p>
          <a:p>
            <a:endParaRPr lang="ja-JP" altLang="en-US" dirty="0"/>
          </a:p>
          <a:p>
            <a:r>
              <a:rPr lang="ja-JP" altLang="en-US" b="1" dirty="0"/>
              <a:t>計算を繰り返す</a:t>
            </a:r>
            <a:r>
              <a:rPr lang="ja-JP" altLang="en-US" dirty="0"/>
              <a:t>（つまり、計算結果を使った計算）</a:t>
            </a:r>
            <a:r>
              <a:rPr lang="ja-JP" altLang="en-US" b="1" dirty="0"/>
              <a:t>たびに，誤差が積み重なる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D499D7F-1150-4F42-8D67-DB9C268E1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B2EE36B-AAEF-4FD0-8B6F-9EC325B44ED7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9716C886-1679-4C8E-8F9B-3AB660939C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演習．</a:t>
            </a:r>
            <a:r>
              <a:rPr lang="en-US" altLang="ja-JP" dirty="0"/>
              <a:t>m </a:t>
            </a:r>
            <a:r>
              <a:rPr lang="ja-JP" altLang="en-US" dirty="0"/>
              <a:t>から </a:t>
            </a:r>
            <a:r>
              <a:rPr lang="en-US" altLang="ja-JP" dirty="0"/>
              <a:t>n </a:t>
            </a:r>
            <a:r>
              <a:rPr lang="ja-JP" altLang="en-US" dirty="0" err="1"/>
              <a:t>までの</a:t>
            </a:r>
            <a:r>
              <a:rPr lang="ja-JP" altLang="en-US" dirty="0"/>
              <a:t>和</a:t>
            </a:r>
          </a:p>
        </p:txBody>
      </p:sp>
      <p:sp>
        <p:nvSpPr>
          <p:cNvPr id="261123" name="Rectangle 3">
            <a:extLst>
              <a:ext uri="{FF2B5EF4-FFF2-40B4-BE49-F238E27FC236}">
                <a16:creationId xmlns:a16="http://schemas.microsoft.com/office/drawing/2014/main" id="{F7F22CA4-4B32-46B1-9B59-8AB6D6F05D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２つの整数データ（</a:t>
            </a:r>
            <a:r>
              <a:rPr lang="en-US" altLang="ja-JP" dirty="0"/>
              <a:t>M, N</a:t>
            </a:r>
            <a:r>
              <a:rPr lang="ja-JP" altLang="en-US" dirty="0"/>
              <a:t>とする）を読み込んで，</a:t>
            </a:r>
            <a:r>
              <a:rPr lang="en-US" altLang="ja-JP" dirty="0"/>
              <a:t>M</a:t>
            </a:r>
            <a:r>
              <a:rPr lang="ja-JP" altLang="en-US" dirty="0"/>
              <a:t>から</a:t>
            </a:r>
            <a:r>
              <a:rPr lang="en-US" altLang="ja-JP" dirty="0"/>
              <a:t>N</a:t>
            </a:r>
            <a:r>
              <a:rPr lang="ja-JP" altLang="en-US" dirty="0" err="1"/>
              <a:t>までの</a:t>
            </a:r>
            <a:r>
              <a:rPr lang="ja-JP" altLang="en-US" dirty="0"/>
              <a:t>和を求めるプログラムを作りなさい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767493A-089D-4DAE-A9C8-5D9236159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830D79-D95D-47A8-8FB5-4B55A37DD9A8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825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2963F5B-E280-4E0F-A8BA-6A8248256C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繰り返しとは</a:t>
            </a:r>
          </a:p>
        </p:txBody>
      </p:sp>
      <p:sp>
        <p:nvSpPr>
          <p:cNvPr id="13316" name="Rectangle 15">
            <a:extLst>
              <a:ext uri="{FF2B5EF4-FFF2-40B4-BE49-F238E27FC236}">
                <a16:creationId xmlns:a16="http://schemas.microsoft.com/office/drawing/2014/main" id="{C7306609-3AB1-4197-8F0F-DBD195DA0C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繰り返し</a:t>
            </a:r>
            <a:r>
              <a:rPr lang="ja-JP" altLang="en-US" dirty="0"/>
              <a:t>とは，</a:t>
            </a:r>
            <a:r>
              <a:rPr lang="ja-JP" altLang="en-US" b="1" dirty="0"/>
              <a:t>ある条件が満たされるまで，同じことを繰り返す</a:t>
            </a:r>
            <a:r>
              <a:rPr lang="ja-JP" altLang="en-US" dirty="0"/>
              <a:t>こと．</a:t>
            </a:r>
          </a:p>
          <a:p>
            <a:r>
              <a:rPr lang="ja-JP" altLang="en-US" b="1" dirty="0">
                <a:solidFill>
                  <a:srgbClr val="C00000"/>
                </a:solidFill>
              </a:rPr>
              <a:t>繰り返し</a:t>
            </a:r>
            <a:r>
              <a:rPr lang="ja-JP" altLang="en-US" dirty="0"/>
              <a:t>を行うための文として</a:t>
            </a:r>
            <a:r>
              <a:rPr lang="en-US" altLang="ja-JP" b="1" dirty="0"/>
              <a:t>while</a:t>
            </a:r>
            <a:r>
              <a:rPr lang="ja-JP" altLang="en-US" b="1" dirty="0"/>
              <a:t>文</a:t>
            </a:r>
            <a:r>
              <a:rPr lang="en-US" altLang="ja-JP" b="1" dirty="0"/>
              <a:t>, for </a:t>
            </a:r>
            <a:r>
              <a:rPr lang="ja-JP" altLang="en-US" b="1" dirty="0"/>
              <a:t>文</a:t>
            </a:r>
            <a:r>
              <a:rPr lang="ja-JP" altLang="en-US" dirty="0"/>
              <a:t>などがある． </a:t>
            </a:r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831F832-8705-4A41-88A3-D8EB3CA4C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B706A0-8AFD-48FB-9F2B-D7BCE0A53469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0666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ABD4829-EE8E-462B-8DDB-4A1A9416B7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繰り返しの例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60ECD6B9-2742-4B11-9261-42E6C24656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ユークリッドの互助法</a:t>
            </a:r>
          </a:p>
          <a:p>
            <a:pPr lvl="1"/>
            <a:r>
              <a:rPr lang="en-US" altLang="ja-JP" dirty="0"/>
              <a:t>m </a:t>
            </a:r>
            <a:r>
              <a:rPr lang="ja-JP" altLang="en-US" dirty="0"/>
              <a:t>と </a:t>
            </a:r>
            <a:r>
              <a:rPr lang="en-US" altLang="ja-JP" dirty="0"/>
              <a:t>n  </a:t>
            </a:r>
            <a:r>
              <a:rPr lang="ja-JP" altLang="en-US" dirty="0"/>
              <a:t>の最大公約数を求めるために，「</a:t>
            </a:r>
            <a:r>
              <a:rPr lang="ja-JP" altLang="en-US" b="1" dirty="0"/>
              <a:t>割った余りを求めること</a:t>
            </a:r>
            <a:r>
              <a:rPr lang="ja-JP" altLang="en-US" dirty="0"/>
              <a:t>」を，余りが０になるまで</a:t>
            </a:r>
            <a:r>
              <a:rPr lang="ja-JP" altLang="en-US" b="1" dirty="0">
                <a:solidFill>
                  <a:srgbClr val="C00000"/>
                </a:solidFill>
              </a:rPr>
              <a:t>繰り返す</a:t>
            </a:r>
            <a:r>
              <a:rPr lang="ja-JP" altLang="en-US" dirty="0"/>
              <a:t>．</a:t>
            </a:r>
          </a:p>
          <a:p>
            <a:endParaRPr lang="ja-JP" altLang="en-US" dirty="0"/>
          </a:p>
          <a:p>
            <a:r>
              <a:rPr lang="ja-JP" altLang="en-US" dirty="0"/>
              <a:t>九九の表</a:t>
            </a:r>
          </a:p>
          <a:p>
            <a:pPr lvl="1"/>
            <a:r>
              <a:rPr lang="ja-JP" altLang="en-US" dirty="0"/>
              <a:t>九九の表を求めるために，</a:t>
            </a:r>
            <a:r>
              <a:rPr lang="ja-JP" altLang="en-US" b="1" dirty="0"/>
              <a:t>掛け算</a:t>
            </a:r>
            <a:r>
              <a:rPr lang="ja-JP" altLang="en-US" dirty="0"/>
              <a:t>を８１回</a:t>
            </a:r>
            <a:r>
              <a:rPr lang="ja-JP" altLang="en-US" b="1" dirty="0">
                <a:solidFill>
                  <a:srgbClr val="C00000"/>
                </a:solidFill>
              </a:rPr>
              <a:t>繰り返す</a:t>
            </a:r>
          </a:p>
          <a:p>
            <a:pPr marL="457200" lvl="1" indent="0">
              <a:buNone/>
            </a:pP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C0254ED-6B23-4874-956F-F840A577D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6551CA-E3EB-4526-BCFC-653030357778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8209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C85E2D-D301-4254-8CBE-2C86AD543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オンライン開発環境 </a:t>
            </a:r>
            <a:r>
              <a:rPr lang="en-US" altLang="ja-JP"/>
              <a:t>Online GDB</a:t>
            </a: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18F976-7109-4A6E-AFFF-7199ECE75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プログラミングを行えるオンラインのサービス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/>
              <a:t>    https://</a:t>
            </a:r>
            <a:r>
              <a:rPr lang="en-US" altLang="ja-JP" dirty="0"/>
              <a:t>www.onlinegdb.com</a:t>
            </a:r>
          </a:p>
          <a:p>
            <a:endParaRPr lang="en-US" altLang="ja-JP" dirty="0"/>
          </a:p>
          <a:p>
            <a:r>
              <a:rPr lang="ja-JP" altLang="en-US" b="1" dirty="0"/>
              <a:t>ウェブブラウザを使う</a:t>
            </a:r>
            <a:endParaRPr lang="en-US" altLang="ja-JP" b="1" dirty="0"/>
          </a:p>
          <a:p>
            <a:endParaRPr lang="en-US" altLang="ja-JP" dirty="0"/>
          </a:p>
          <a:p>
            <a:r>
              <a:rPr lang="ja-JP" altLang="en-US" dirty="0"/>
              <a:t>たくさんの言語を扱うことができる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 Python3, Java, C/C++, C</a:t>
            </a:r>
            <a:r>
              <a:rPr lang="en-US" altLang="ja-JP"/>
              <a:t>#, JavaScript</a:t>
            </a:r>
            <a:r>
              <a:rPr lang="en-US" altLang="ja-JP" dirty="0"/>
              <a:t>, </a:t>
            </a:r>
          </a:p>
          <a:p>
            <a:pPr marL="0" indent="0">
              <a:buNone/>
            </a:pPr>
            <a:r>
              <a:rPr lang="en-US" altLang="ja-JP" dirty="0"/>
              <a:t>    R, </a:t>
            </a:r>
            <a:r>
              <a:rPr lang="ja-JP" altLang="en-US" dirty="0"/>
              <a:t>アセンブリ</a:t>
            </a:r>
            <a:r>
              <a:rPr lang="ja-JP" altLang="en-US"/>
              <a:t>言語，</a:t>
            </a:r>
            <a:r>
              <a:rPr lang="en-US" altLang="ja-JP"/>
              <a:t>SQL </a:t>
            </a:r>
            <a:r>
              <a:rPr lang="ja-JP" altLang="en-US" dirty="0"/>
              <a:t>など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オンラインなので、「秘密にしたいプログラム」を扱うには十分な注意が必要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1268" name="スライド番号プレースホルダー 4">
            <a:extLst>
              <a:ext uri="{FF2B5EF4-FFF2-40B4-BE49-F238E27FC236}">
                <a16:creationId xmlns:a16="http://schemas.microsoft.com/office/drawing/2014/main" id="{59F1F785-1A54-46B1-9573-F412B80276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3A1A8FB-3D03-4AE3-B907-A6AD67201750}" type="slidenum">
              <a:rPr lang="ja-JP" altLang="en-US" smtClean="0">
                <a:latin typeface="Arial" panose="020B0604020202020204" pitchFamily="34" charset="0"/>
              </a:rPr>
              <a:pPr/>
              <a:t>6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67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6EF545-F0BC-4F4C-B680-FEA01514A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Online GDB </a:t>
            </a:r>
            <a:r>
              <a:rPr lang="ja-JP" altLang="en-US" dirty="0"/>
              <a:t>で </a:t>
            </a:r>
            <a:r>
              <a:rPr lang="en-US" altLang="ja-JP" dirty="0"/>
              <a:t>Java </a:t>
            </a:r>
            <a:r>
              <a:rPr lang="ja-JP" altLang="en-US" dirty="0"/>
              <a:t>を動かす手順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8E6586-940B-436F-A131-8685C0141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ウェブブラウザを起動する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/>
              <a:t>    https://</a:t>
            </a:r>
            <a:r>
              <a:rPr lang="en-US" altLang="ja-JP" dirty="0"/>
              <a:t>www.onlinegdb.com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2292" name="スライド番号プレースホルダー 10">
            <a:extLst>
              <a:ext uri="{FF2B5EF4-FFF2-40B4-BE49-F238E27FC236}">
                <a16:creationId xmlns:a16="http://schemas.microsoft.com/office/drawing/2014/main" id="{B1BC0D13-D537-4D5A-92BB-4071D2F0B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6ECB11E-DE02-4045-BF15-252546AEFB49}" type="slidenum">
              <a:rPr lang="ja-JP" altLang="en-US" smtClean="0">
                <a:latin typeface="Arial" panose="020B0604020202020204" pitchFamily="34" charset="0"/>
              </a:rPr>
              <a:pPr/>
              <a:t>7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2293" name="図 9">
            <a:extLst>
              <a:ext uri="{FF2B5EF4-FFF2-40B4-BE49-F238E27FC236}">
                <a16:creationId xmlns:a16="http://schemas.microsoft.com/office/drawing/2014/main" id="{5E2005AC-E2B0-4DF4-B1C1-94DF07806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5" y="3325813"/>
            <a:ext cx="7018338" cy="120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8250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コンテンツ プレースホルダー 2">
            <a:extLst>
              <a:ext uri="{FF2B5EF4-FFF2-40B4-BE49-F238E27FC236}">
                <a16:creationId xmlns:a16="http://schemas.microsoft.com/office/drawing/2014/main" id="{0CE0B916-D2FB-4B6C-B55A-A0B229D3D9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3407" y="417513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en-US" altLang="ja-JP" b="1" dirty="0"/>
              <a:t>Language</a:t>
            </a:r>
            <a:r>
              <a:rPr lang="ja-JP" altLang="en-US" dirty="0"/>
              <a:t>」のところで，「</a:t>
            </a:r>
            <a:r>
              <a:rPr lang="en-US" altLang="ja-JP" b="1" dirty="0"/>
              <a:t>Java</a:t>
            </a:r>
            <a:r>
              <a:rPr lang="ja-JP" altLang="en-US" dirty="0"/>
              <a:t>」を選ぶ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13315" name="スライド番号プレースホルダー 6">
            <a:extLst>
              <a:ext uri="{FF2B5EF4-FFF2-40B4-BE49-F238E27FC236}">
                <a16:creationId xmlns:a16="http://schemas.microsoft.com/office/drawing/2014/main" id="{03AA5E00-FC87-42F3-8A12-976E03F857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BF84AA7-73B6-4C61-95C2-CD6E4208E1F5}" type="slidenum">
              <a:rPr lang="ja-JP" altLang="en-US" smtClean="0">
                <a:latin typeface="Arial" panose="020B0604020202020204" pitchFamily="34" charset="0"/>
              </a:rPr>
              <a:pPr/>
              <a:t>8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3316" name="図 9">
            <a:extLst>
              <a:ext uri="{FF2B5EF4-FFF2-40B4-BE49-F238E27FC236}">
                <a16:creationId xmlns:a16="http://schemas.microsoft.com/office/drawing/2014/main" id="{E4D54719-DAF7-47B1-A1A8-F11C82F8D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000125"/>
            <a:ext cx="7472363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513489C-851A-4EBC-AB98-1EAC8125AC2E}"/>
              </a:ext>
            </a:extLst>
          </p:cNvPr>
          <p:cNvSpPr/>
          <p:nvPr/>
        </p:nvSpPr>
        <p:spPr>
          <a:xfrm>
            <a:off x="6319838" y="1225550"/>
            <a:ext cx="1873250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9B14F0E-CD52-4BC7-A260-73B36098168E}"/>
              </a:ext>
            </a:extLst>
          </p:cNvPr>
          <p:cNvSpPr/>
          <p:nvPr/>
        </p:nvSpPr>
        <p:spPr>
          <a:xfrm>
            <a:off x="6577567" y="2741871"/>
            <a:ext cx="1558925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795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396BD9B-9AF6-4100-B80B-DE32D778C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372" y="882200"/>
            <a:ext cx="5592046" cy="556113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D197A1-AF61-410F-BE88-F4552E499D71}"/>
              </a:ext>
            </a:extLst>
          </p:cNvPr>
          <p:cNvSpPr/>
          <p:nvPr/>
        </p:nvSpPr>
        <p:spPr>
          <a:xfrm>
            <a:off x="2279650" y="1485900"/>
            <a:ext cx="6662738" cy="257651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4F9B72-6277-4546-8827-1496C54763DC}"/>
              </a:ext>
            </a:extLst>
          </p:cNvPr>
          <p:cNvSpPr/>
          <p:nvPr/>
        </p:nvSpPr>
        <p:spPr>
          <a:xfrm>
            <a:off x="2835275" y="723759"/>
            <a:ext cx="1257300" cy="5461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1" name="テキスト ボックス 7">
            <a:extLst>
              <a:ext uri="{FF2B5EF4-FFF2-40B4-BE49-F238E27FC236}">
                <a16:creationId xmlns:a16="http://schemas.microsoft.com/office/drawing/2014/main" id="{F33B688D-DEB0-4C9E-9F97-DBE5FA1AC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011363"/>
            <a:ext cx="180181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エディタ画面</a:t>
            </a:r>
            <a:endParaRPr kumimoji="1" lang="ja-JP" altLang="en-US" sz="210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2" name="テキスト ボックス 9">
            <a:extLst>
              <a:ext uri="{FF2B5EF4-FFF2-40B4-BE49-F238E27FC236}">
                <a16:creationId xmlns:a16="http://schemas.microsoft.com/office/drawing/2014/main" id="{2A917D5E-E076-4229-B780-853ECD297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238125"/>
            <a:ext cx="153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実行ボタン</a:t>
            </a:r>
          </a:p>
        </p:txBody>
      </p:sp>
      <p:sp>
        <p:nvSpPr>
          <p:cNvPr id="14343" name="テキスト ボックス 10">
            <a:extLst>
              <a:ext uri="{FF2B5EF4-FFF2-40B4-BE49-F238E27FC236}">
                <a16:creationId xmlns:a16="http://schemas.microsoft.com/office/drawing/2014/main" id="{A8C2F121-895B-45C0-B242-75874F4C6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2924175"/>
            <a:ext cx="20701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latin typeface="Arial" panose="020B0604020202020204" pitchFamily="34" charset="0"/>
                <a:ea typeface="メイリオ" panose="020B0604030504040204" pitchFamily="50" charset="-128"/>
              </a:rPr>
              <a:t>プログラムを</a:t>
            </a:r>
            <a:endParaRPr lang="en-US" altLang="ja-JP" sz="210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書き換えること</a:t>
            </a:r>
            <a:endParaRPr lang="en-US" altLang="ja-JP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ができる</a:t>
            </a:r>
            <a:endParaRPr kumimoji="1" lang="ja-JP" altLang="en-US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4" name="スライド番号プレースホルダー 1">
            <a:extLst>
              <a:ext uri="{FF2B5EF4-FFF2-40B4-BE49-F238E27FC236}">
                <a16:creationId xmlns:a16="http://schemas.microsoft.com/office/drawing/2014/main" id="{79652946-84A0-44DA-A247-718A81649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93AE022-64AB-4E69-94B4-DFBC904A3F62}" type="slidenum">
              <a:rPr lang="ja-JP" altLang="en-US" smtClean="0">
                <a:latin typeface="Arial" panose="020B0604020202020204" pitchFamily="34" charset="0"/>
              </a:rPr>
              <a:pPr/>
              <a:t>9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307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2370</Words>
  <Application>Microsoft Office PowerPoint</Application>
  <PresentationFormat>画面に合わせる (4:3)</PresentationFormat>
  <Paragraphs>424</Paragraphs>
  <Slides>37</Slides>
  <Notes>33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37</vt:i4>
      </vt:variant>
    </vt:vector>
  </HeadingPairs>
  <TitlesOfParts>
    <vt:vector size="42" baseType="lpstr">
      <vt:lpstr>游ゴシック</vt:lpstr>
      <vt:lpstr>Arial</vt:lpstr>
      <vt:lpstr>Calibri</vt:lpstr>
      <vt:lpstr>Office テーマ</vt:lpstr>
      <vt:lpstr>数式</vt:lpstr>
      <vt:lpstr>ji-5. Javaプログラミングにおける繰り返し処理と数値計算の基礎</vt:lpstr>
      <vt:lpstr>内容</vt:lpstr>
      <vt:lpstr>目標</vt:lpstr>
      <vt:lpstr>繰り返しとは</vt:lpstr>
      <vt:lpstr>繰り返しの例</vt:lpstr>
      <vt:lpstr>オンライン開発環境 Online GDB</vt:lpstr>
      <vt:lpstr>Online GDB で Java を動かす手順</vt:lpstr>
      <vt:lpstr>PowerPoint プレゼンテーション</vt:lpstr>
      <vt:lpstr>PowerPoint プレゼンテーション</vt:lpstr>
      <vt:lpstr>例題１．自然数の和</vt:lpstr>
      <vt:lpstr>PowerPoint プレゼンテーション</vt:lpstr>
      <vt:lpstr>自然数の和</vt:lpstr>
      <vt:lpstr>繰り返し処理の中身</vt:lpstr>
      <vt:lpstr>自然数の和</vt:lpstr>
      <vt:lpstr>while 文</vt:lpstr>
      <vt:lpstr>例題２．最大公約数の計算</vt:lpstr>
      <vt:lpstr>ユークリッドの互助法</vt:lpstr>
      <vt:lpstr>PowerPoint プレゼンテーション</vt:lpstr>
      <vt:lpstr>最大公約数の計算</vt:lpstr>
      <vt:lpstr>繰り返し処理の中身</vt:lpstr>
      <vt:lpstr>最大公約数の計算</vt:lpstr>
      <vt:lpstr>例題３．総和と平均</vt:lpstr>
      <vt:lpstr>PowerPoint プレゼンテーション</vt:lpstr>
      <vt:lpstr>総和と平均</vt:lpstr>
      <vt:lpstr>繰り返し処理の中身</vt:lpstr>
      <vt:lpstr>例題４．九九の表</vt:lpstr>
      <vt:lpstr>PowerPoint プレゼンテーション</vt:lpstr>
      <vt:lpstr>実行結果画面（例）</vt:lpstr>
      <vt:lpstr>for 文</vt:lpstr>
      <vt:lpstr>例題５．ド・モアブルの定理</vt:lpstr>
      <vt:lpstr>複素数の積</vt:lpstr>
      <vt:lpstr>PowerPoint プレゼンテーション</vt:lpstr>
      <vt:lpstr>実行結果</vt:lpstr>
      <vt:lpstr>繰り返し処理の中身</vt:lpstr>
      <vt:lpstr>(cosθ+ i  sinθ)n = cos nθ+ i sin nθ</vt:lpstr>
      <vt:lpstr>計算結果から分かること</vt:lpstr>
      <vt:lpstr>演習．m から n までの和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プログラミング入門</dc:title>
  <dc:creator>kaneko kunihiko</dc:creator>
  <cp:lastModifiedBy>金子　邦彦</cp:lastModifiedBy>
  <cp:revision>69</cp:revision>
  <dcterms:created xsi:type="dcterms:W3CDTF">2019-11-02T00:06:04Z</dcterms:created>
  <dcterms:modified xsi:type="dcterms:W3CDTF">2024-12-02T06:35:37Z</dcterms:modified>
</cp:coreProperties>
</file>