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1055" r:id="rId2"/>
    <p:sldId id="298" r:id="rId3"/>
    <p:sldId id="366" r:id="rId4"/>
    <p:sldId id="802" r:id="rId5"/>
    <p:sldId id="346" r:id="rId6"/>
    <p:sldId id="348" r:id="rId7"/>
    <p:sldId id="1056" r:id="rId8"/>
    <p:sldId id="1057" r:id="rId9"/>
    <p:sldId id="1058" r:id="rId10"/>
    <p:sldId id="1059" r:id="rId11"/>
    <p:sldId id="349" r:id="rId12"/>
    <p:sldId id="415" r:id="rId13"/>
    <p:sldId id="400" r:id="rId14"/>
    <p:sldId id="401" r:id="rId15"/>
    <p:sldId id="344" r:id="rId16"/>
    <p:sldId id="391" r:id="rId17"/>
    <p:sldId id="392" r:id="rId18"/>
    <p:sldId id="393" r:id="rId19"/>
    <p:sldId id="403" r:id="rId20"/>
    <p:sldId id="395" r:id="rId21"/>
    <p:sldId id="361" r:id="rId22"/>
    <p:sldId id="406" r:id="rId23"/>
    <p:sldId id="407" r:id="rId24"/>
    <p:sldId id="363" r:id="rId25"/>
    <p:sldId id="413" r:id="rId26"/>
    <p:sldId id="412" r:id="rId27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37" autoAdjust="0"/>
    <p:restoredTop sz="94660"/>
  </p:normalViewPr>
  <p:slideViewPr>
    <p:cSldViewPr snapToGrid="0">
      <p:cViewPr varScale="1">
        <p:scale>
          <a:sx n="58" d="100"/>
          <a:sy n="58" d="100"/>
        </p:scale>
        <p:origin x="214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F35759B-2E50-4633-A172-3AFB9998DA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C71C69-4D8E-40B1-B92D-84844811B2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4D765D3A-D047-4724-A2D3-96BB13343758}" type="datetimeFigureOut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496248EB-3D7D-4B7C-9E7D-09A8FF4652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7A0A7CE-DF49-4B80-8447-BC67C738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95ED55-6C65-48CE-B5C8-EDDAE16929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2E1988-0847-4F82-9F93-CD60193CB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E3974EDC-9829-402B-9E23-2017F4844C1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CF6E2A1-4DA0-47C4-87E8-81A3219F2A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9B245D8-A87E-404A-9CF6-33CD3A2B9CB6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F3BE3D2-1ED3-4EEF-AAC7-DA170AA287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2EF55078-B8C5-47F0-B79E-7261DF26C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043BD39-6233-4A72-BBA7-75BB42EB67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D7EB13F-3C5C-42E9-B5A2-2737ABBD150D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6A5BF6FA-7FC6-4002-AE65-4F41445D0E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40B56FB6-0254-4293-95A6-3D66E4018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8729E30F-5D81-4276-A288-3B4E7C504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B2973C4-DA5C-4A2C-A29F-97AF3D1F5599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5B98CE5F-F577-41FB-BA7D-3557A63D3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6F2FBE2-2A96-4717-82D4-EF569BF84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C3E8FAB9-795A-4471-BA3A-65002F1F87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D98E9B-1827-44E8-8F69-ACACE995DEE8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9812BB6C-9EFF-4D57-9C70-7ACD0D9ED9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41D27CD-2FE7-4C79-B40E-F3F3B1679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BE0A25DE-6740-4CA5-B68B-300C4E88D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626A73-4CE1-4B30-907B-B960DFB8093E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C089A1C3-709F-43FF-A1F2-310CEED4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A22BD24-0967-4B01-A3A4-C248ACD3B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0831425-2C49-4FD9-8802-FF22D9173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F5959C6-2FD8-48B9-87EE-AC1D5EFC365E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EBD77938-0A82-4C3E-A1E0-C465A4FC3D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71F80FB-430F-47D3-B916-5A0B5BC82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18698870-F5CB-4E1D-8DC2-73FBBED93C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DE5CC1-5F24-45BA-85D5-7B0E95186E85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5C2884B8-2577-4014-979C-DCC17F87C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3EA7110-9C14-4317-991A-4BAC40E3B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12052819-8D26-4589-B6F2-C85351AD5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47AEAA-5327-4897-8AA1-470B52BAF013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F5FB557B-09A3-429E-8D9C-D20E50BAC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1C4599E0-EE4F-42C2-A872-D7567DD04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90D0CD9A-D05D-453F-99CA-061E52CC2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E646F33-2372-4810-B701-5C1AB211C59C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00CA8A6D-EE4A-425A-B088-8C87664D4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17ECF4E3-BAF6-4AE7-B1DD-47B5F3B67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5EDDB4FD-CDB5-4A75-9852-6493798BD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6B89E10-AABD-4048-802C-B99BBC62CA98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D778418-5F07-4A47-B9EF-9E343E7A2F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2DD06DA-6992-4638-81CB-15030E9F5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3555F408-4B9A-428D-8287-96D0267E53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681F27-A2E1-479E-BFC7-DE190938F406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97C7A96-8308-4E25-8FCD-3A44DFEAE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34C387B-AF40-4B9B-8F32-CE10CFCC1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DA0911CB-9285-45CB-B123-A75EFF7A95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E79C4D-0F9D-41C6-AB92-58638629869A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79664359-28EB-49EC-A207-9EE5D52549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49E0A85A-7024-44A9-B224-00B27C9CC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BBF073A8-44E5-4F9B-A6FC-A6C7B328B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172D4BC-6860-44F5-8AAF-FCA3C1E72815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E1FCBC1F-A62C-49C4-A305-D8249D4F79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C177B9FB-3866-47FA-BE9E-0A4E7788A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8A8CB43-DFC3-46FF-8BCA-07CD52A5A9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89F723-3635-4A4F-B089-9779DADB66D8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B850B00-2392-4B37-B699-FA53102F95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63067C1-3AA1-4443-848D-E14608639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646B4CF-57A9-4693-AB87-DF8B54266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DA26B6-5556-49B6-B52B-D0A2F22AE443}" type="slidenum">
              <a:rPr kumimoji="0" lang="en-US" altLang="ja-JP">
                <a:latin typeface="游ゴシック" panose="020B0400000000000000" pitchFamily="50" charset="-128"/>
              </a:rPr>
              <a:pPr/>
              <a:t>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0D00079-C0DE-4568-A775-16D95E550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B544B1B-145E-4F4F-A988-1A05E54FF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8FB9229-2EFB-4F09-BC36-E6D3D24BA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F127172-2FC3-48C7-8DDC-0AE7269B8202}" type="slidenum">
              <a:rPr kumimoji="0" lang="en-US" altLang="ja-JP">
                <a:latin typeface="游ゴシック" panose="020B0400000000000000" pitchFamily="50" charset="-128"/>
              </a:rPr>
              <a:pPr/>
              <a:t>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1C5790B-C272-4136-BCC9-4542BCE798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7F9FD04-5083-4070-92B2-7D24E2F83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2278472-DBD1-4BD2-9773-17F783F44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3FB5EC-3660-4547-ACC3-148E9D9C96EA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066EEA5-D30C-4970-81A5-4977A1ECA6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E775B3E-244A-417D-8620-3E6EEC37B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C474CC6-38C1-4D3E-A278-E558D7CCD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699505B-F3A9-4037-8543-166995E70BAD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D966D79-B150-45B8-A9E0-A2864BE165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C10AAD7-465E-43A7-9CB9-5BDBC826A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29C98A4-815A-4C0E-9EBC-FF0AA2D7FA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F24A995-B12B-4727-9155-F5DF4EC8B0CF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AA335FC-C7C5-40D9-AC4D-77131CC4C2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EEF9736-34C3-491F-A786-C68D82129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F3C917E-6C86-433E-ADBE-BCB8F43AB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3EB82F-B675-4113-9ED2-A9CC17A78840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66377F8-6A25-49E8-8F4F-86A106D9D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1E2FFB66-5D44-4C75-B489-99DA3620B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0B3F-322A-4FE9-9440-870A9065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E3655-7C52-4233-A1BA-362756996763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B60D5-1FAE-4D5D-A4EF-AAA92905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136A-7EBF-41C1-A457-BADB1263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EB240AF-9E61-4E58-9970-BECEC13136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461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11A7-3220-4792-B866-BDDC8B57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E08A-8B0C-427F-AB61-206D0A0DC4C0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114A7-3740-4AA3-8ECB-7BFC733F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4AF4-7B2E-4913-B0E8-E9044240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E654D3A7-5A36-4864-A01D-742A33A24D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987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138A89B-BCA2-4C42-9E3C-9A20066A88F1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D0D62-7361-4866-8E1E-26BEBF84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DE49-10DA-48FE-9248-0225099730F3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450F38-ADAF-4F75-AB4E-2EDA3302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8FEB27-1261-4BEB-BF65-5DEFEA3A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CA7ABEE3-7EE8-41EA-BEF0-397AD541D7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30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2A495-8794-4706-9462-D670B2EC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315-71F7-45EB-B517-88E87D0F9898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8DF3D1-6B92-4284-B51F-E58C11A8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8A352-99AA-46FC-9416-3DB32992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FD4BE52-D7E7-41F3-BD14-C3921A9264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56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19BE3B-3CAE-4F55-B775-B07A8E4C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5D03BEAA-2D09-4CE7-B041-F4BA5B8F12CA}" type="datetime1">
              <a:rPr lang="ja-JP" altLang="en-US"/>
              <a:pPr>
                <a:defRPr/>
              </a:pPr>
              <a:t>2024/12/2</a:t>
            </a:fld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7527B2-202F-4231-95C7-70D11A0B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AED2A-CD1E-4188-BD62-AC2EDAEE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9FE79-EB88-45C4-8E5E-5ABDC0C8F5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64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725D2BC-05DD-4543-987F-0D95303A8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3FAE664-BEA7-4D22-AE30-300962B9A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51C3-4DF3-4569-BD19-3152F007C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56432D-702F-45CF-B6C0-DE41DD8CD1E7}" type="datetime1">
              <a:rPr lang="ja-JP" altLang="en-US"/>
              <a:pPr>
                <a:defRPr/>
              </a:pPr>
              <a:t>2024/12/2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DAA50-7DE7-421A-B32D-EF1E6D0CB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1C8D1-9791-4E47-BC6A-9A683532A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3871E1EE-7E59-487D-9150-0B6DDAF1906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050A254D-B337-4372-9531-9AC7BD1E22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ji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ji-4</a:t>
            </a:r>
            <a:r>
              <a:rPr lang="en-US" altLang="ja-JP"/>
              <a:t>. Java</a:t>
            </a:r>
            <a:r>
              <a:rPr lang="ja-JP" altLang="en-US" dirty="0"/>
              <a:t>プログラミングにおける基本データ型と数値計算の基礎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Java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URL: 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ji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3527472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396BD9B-9AF6-4100-B80B-DE32D778C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3372" y="882200"/>
            <a:ext cx="5592046" cy="5561130"/>
          </a:xfrm>
          <a:prstGeom prst="rect">
            <a:avLst/>
          </a:prstGeom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835275" y="723759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554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4CD0B19-8C97-475B-BD66-1EFE9B1E9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例題１．硬貨の金種計算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42E0020E-6DF6-40FE-8E12-7FCDC7D28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金額を読み込んで</a:t>
            </a:r>
            <a:r>
              <a:rPr lang="ja-JP" altLang="en-US" dirty="0"/>
              <a:t>，適切な</a:t>
            </a:r>
            <a:r>
              <a:rPr lang="ja-JP" altLang="en-US" b="1" dirty="0"/>
              <a:t>小銭の枚数</a:t>
            </a:r>
            <a:r>
              <a:rPr lang="ja-JP" altLang="en-US" dirty="0"/>
              <a:t>を求め，表示するプログラムを作る．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ja-JP" altLang="en-US" sz="2400" b="1" dirty="0"/>
              <a:t>	例） 金額が７６８円のとき，</a:t>
            </a:r>
          </a:p>
          <a:p>
            <a:pPr marL="0" indent="0">
              <a:buNone/>
            </a:pPr>
            <a:r>
              <a:rPr lang="ja-JP" altLang="en-US" sz="2400" b="1" dirty="0"/>
              <a:t>     		</a:t>
            </a:r>
            <a:r>
              <a:rPr lang="en-US" altLang="ja-JP" sz="2400" b="1" dirty="0"/>
              <a:t>	</a:t>
            </a:r>
            <a:r>
              <a:rPr lang="ja-JP" altLang="en-US" sz="2400" b="1" dirty="0"/>
              <a:t>５００円玉：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１００円玉： ２枚</a:t>
            </a:r>
          </a:p>
          <a:p>
            <a:pPr marL="0" indent="0">
              <a:buNone/>
            </a:pPr>
            <a:r>
              <a:rPr lang="ja-JP" altLang="en-US" sz="2400" b="1" dirty="0"/>
              <a:t>			　５０円玉：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　１０円玉：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　　５円玉：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　　１円玉： ３枚</a:t>
            </a:r>
          </a:p>
          <a:p>
            <a:r>
              <a:rPr lang="ja-JP" altLang="en-US" dirty="0"/>
              <a:t>例題では，簡単のため，</a:t>
            </a:r>
            <a:r>
              <a:rPr lang="ja-JP" altLang="en-US" b="1" dirty="0"/>
              <a:t>紙幣は考えない</a:t>
            </a:r>
            <a:r>
              <a:rPr lang="ja-JP" altLang="en-US" dirty="0"/>
              <a:t>（</a:t>
            </a:r>
            <a:r>
              <a:rPr lang="ja-JP" altLang="en-US" b="1" u="sng" dirty="0"/>
              <a:t>硬貨のみ</a:t>
            </a:r>
            <a:r>
              <a:rPr lang="ja-JP" altLang="en-US" dirty="0"/>
              <a:t>）ということにする</a:t>
            </a:r>
          </a:p>
          <a:p>
            <a:r>
              <a:rPr lang="ja-JP" altLang="en-US" dirty="0"/>
              <a:t>各硬貨の枚数を扱うために，</a:t>
            </a:r>
            <a:r>
              <a:rPr lang="ja-JP" altLang="en-US" b="1" dirty="0">
                <a:solidFill>
                  <a:srgbClr val="C00000"/>
                </a:solidFill>
              </a:rPr>
              <a:t>整数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変数</a:t>
            </a:r>
            <a:r>
              <a:rPr lang="ja-JP" altLang="en-US" dirty="0"/>
              <a:t>を使う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512B94F-222F-497B-9386-569D1B09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B15BB0-8035-44E1-B310-4BD71F62F6E7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57EA222C-D4B3-4823-8FD1-86E7FA12E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4504" y="846138"/>
            <a:ext cx="8994992" cy="5334000"/>
          </a:xfrm>
        </p:spPr>
        <p:txBody>
          <a:bodyPr>
            <a:noAutofit/>
          </a:bodyPr>
          <a:lstStyle/>
          <a:p>
            <a:r>
              <a:rPr lang="ja-JP" altLang="en-US" dirty="0"/>
              <a:t>１円札の枚数</a:t>
            </a:r>
          </a:p>
          <a:p>
            <a:pPr marL="457200" lvl="1" indent="0">
              <a:buNone/>
            </a:pPr>
            <a:r>
              <a:rPr lang="ja-JP" altLang="en-US" b="1" dirty="0"/>
              <a:t>金額</a:t>
            </a:r>
            <a:r>
              <a:rPr lang="ja-JP" altLang="en-US" dirty="0"/>
              <a:t>を </a:t>
            </a:r>
            <a:r>
              <a:rPr lang="en-US" altLang="ja-JP" b="1" dirty="0"/>
              <a:t>5</a:t>
            </a:r>
            <a:r>
              <a:rPr lang="ja-JP" altLang="en-US" b="1" dirty="0"/>
              <a:t> で割った余り</a:t>
            </a:r>
            <a:endParaRPr lang="ja-JP" altLang="en-US" dirty="0"/>
          </a:p>
          <a:p>
            <a:r>
              <a:rPr lang="ja-JP" altLang="en-US" dirty="0"/>
              <a:t>５円玉の枚数</a:t>
            </a:r>
          </a:p>
          <a:p>
            <a:pPr marL="457200" lvl="1" indent="0">
              <a:buNone/>
            </a:pPr>
            <a:r>
              <a:rPr lang="ja-JP" altLang="en-US" b="1" dirty="0"/>
              <a:t>金額</a:t>
            </a:r>
            <a:r>
              <a:rPr lang="ja-JP" altLang="en-US" dirty="0"/>
              <a:t>を</a:t>
            </a:r>
            <a:r>
              <a:rPr lang="ja-JP" altLang="en-US" b="1" dirty="0"/>
              <a:t> </a:t>
            </a:r>
            <a:r>
              <a:rPr lang="en-US" altLang="ja-JP" b="1" dirty="0"/>
              <a:t>10</a:t>
            </a:r>
            <a:r>
              <a:rPr lang="ja-JP" altLang="en-US" b="1" dirty="0"/>
              <a:t> で割った余り</a:t>
            </a:r>
            <a:r>
              <a:rPr lang="ja-JP" altLang="en-US" dirty="0"/>
              <a:t>（小数点以下切り捨て）について，</a:t>
            </a:r>
            <a:r>
              <a:rPr lang="ja-JP" altLang="en-US" b="1" dirty="0"/>
              <a:t>それを </a:t>
            </a:r>
            <a:r>
              <a:rPr lang="en-US" altLang="ja-JP" b="1" dirty="0"/>
              <a:t>5 </a:t>
            </a:r>
            <a:r>
              <a:rPr lang="ja-JP" altLang="en-US" b="1" dirty="0"/>
              <a:t>で割った商</a:t>
            </a:r>
            <a:endParaRPr lang="en-US" altLang="ja-JP" b="1" dirty="0"/>
          </a:p>
          <a:p>
            <a:r>
              <a:rPr lang="ja-JP" altLang="en-US" dirty="0"/>
              <a:t>１０円玉の枚数</a:t>
            </a:r>
          </a:p>
          <a:p>
            <a:pPr marL="457200" lvl="1" indent="0">
              <a:buNone/>
            </a:pPr>
            <a:r>
              <a:rPr lang="ja-JP" altLang="en-US" b="1" dirty="0"/>
              <a:t>金額</a:t>
            </a:r>
            <a:r>
              <a:rPr lang="ja-JP" altLang="en-US" dirty="0"/>
              <a:t>を</a:t>
            </a:r>
            <a:r>
              <a:rPr lang="ja-JP" altLang="en-US" b="1" dirty="0"/>
              <a:t> </a:t>
            </a:r>
            <a:r>
              <a:rPr lang="en-US" altLang="ja-JP" b="1" dirty="0"/>
              <a:t>50</a:t>
            </a:r>
            <a:r>
              <a:rPr lang="ja-JP" altLang="en-US" b="1" dirty="0"/>
              <a:t> で割った余り</a:t>
            </a:r>
            <a:r>
              <a:rPr lang="ja-JP" altLang="en-US" dirty="0"/>
              <a:t>（小数点以下切り捨て）について，</a:t>
            </a:r>
            <a:r>
              <a:rPr lang="ja-JP" altLang="en-US" b="1" dirty="0"/>
              <a:t>それを </a:t>
            </a:r>
            <a:r>
              <a:rPr lang="en-US" altLang="ja-JP" b="1" dirty="0"/>
              <a:t>10 </a:t>
            </a:r>
            <a:r>
              <a:rPr lang="ja-JP" altLang="en-US" b="1" dirty="0"/>
              <a:t>で割った商</a:t>
            </a:r>
            <a:endParaRPr lang="en-US" altLang="ja-JP" b="1" dirty="0"/>
          </a:p>
          <a:p>
            <a:pPr marL="457200" lvl="1" indent="0">
              <a:buNone/>
            </a:pPr>
            <a:endParaRPr lang="en-US" altLang="ja-JP" b="1" dirty="0"/>
          </a:p>
          <a:p>
            <a:pPr marL="457200" lvl="1" indent="0">
              <a:buNone/>
            </a:pPr>
            <a:r>
              <a:rPr lang="ja-JP" altLang="en-US" dirty="0"/>
              <a:t>他の効果も同様に考える</a:t>
            </a:r>
          </a:p>
          <a:p>
            <a:pPr marL="457200" lvl="1" indent="0">
              <a:buNone/>
            </a:pPr>
            <a:endParaRPr lang="ja-JP" altLang="en-US" b="1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4476549-A0FD-4C1F-A9A0-809C2B61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75A62BF-2094-4CBA-9D23-B559A089357C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181B69FB-903B-4DBD-BE25-F41CD3E11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426" y="194008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altLang="ja-JP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int </a:t>
            </a:r>
            <a:r>
              <a:rPr lang="en-US" altLang="ja-JP" sz="1800" dirty="0" err="1"/>
              <a:t>kingaku</a:t>
            </a:r>
            <a:r>
              <a:rPr lang="en-US" altLang="ja-JP" sz="1800" dirty="0"/>
              <a:t>, n500, n100, n50, n10, n5, n1;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</a:t>
            </a:r>
            <a:r>
              <a:rPr lang="en-US" altLang="ja-JP" sz="1800" dirty="0" err="1"/>
              <a:t>kingaku</a:t>
            </a:r>
            <a:r>
              <a:rPr lang="en-US" altLang="ja-JP" sz="1800" dirty="0"/>
              <a:t>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s.nextInt</a:t>
            </a:r>
            <a:r>
              <a:rPr lang="en-US" altLang="ja-JP" sz="18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n500 =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/ 500;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n100 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% 500 ) / 100;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n50 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% 100 ) / 50;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n10 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% 50 ) /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n5 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% 10 ) /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n1 =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%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("500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%d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\n", n500);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("100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%d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\n", n100);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("50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 %d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\n", n50);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("10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 %d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\n", n10);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("5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  %d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\n", n5);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("1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  %d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\n", n1);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40DF8C5-7F26-4892-A935-0C809FF9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873E94-1CA2-4FAA-8DA0-B17AB5E04A3E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E5CB8B7-8AF9-44E2-8C73-188C032AA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98" y="2723948"/>
            <a:ext cx="3904517" cy="1609569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5062" name="Text Box 5">
            <a:extLst>
              <a:ext uri="{FF2B5EF4-FFF2-40B4-BE49-F238E27FC236}">
                <a16:creationId xmlns:a16="http://schemas.microsoft.com/office/drawing/2014/main" id="{E6277B28-41C2-4C5D-BF20-84BED62EB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14720" y="3372471"/>
            <a:ext cx="26987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chemeClr val="accent1">
                    <a:lumMod val="50000"/>
                  </a:schemeClr>
                </a:solidFill>
              </a:rPr>
              <a:t>計算</a:t>
            </a:r>
          </a:p>
        </p:txBody>
      </p:sp>
      <p:sp>
        <p:nvSpPr>
          <p:cNvPr id="45063" name="Rectangle 6">
            <a:extLst>
              <a:ext uri="{FF2B5EF4-FFF2-40B4-BE49-F238E27FC236}">
                <a16:creationId xmlns:a16="http://schemas.microsoft.com/office/drawing/2014/main" id="{29B82F56-4F23-41C9-B214-B875BC2C0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98" y="2420753"/>
            <a:ext cx="3014180" cy="283945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5064" name="Line 7">
            <a:extLst>
              <a:ext uri="{FF2B5EF4-FFF2-40B4-BE49-F238E27FC236}">
                <a16:creationId xmlns:a16="http://schemas.microsoft.com/office/drawing/2014/main" id="{D5336C8D-1E58-4E70-B877-ACD0A3D8C0C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03164" y="2492943"/>
            <a:ext cx="1947930" cy="5118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065" name="Text Box 8">
            <a:extLst>
              <a:ext uri="{FF2B5EF4-FFF2-40B4-BE49-F238E27FC236}">
                <a16:creationId xmlns:a16="http://schemas.microsoft.com/office/drawing/2014/main" id="{C9CE7F1A-8B3A-48D5-B12F-01481D603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0780" y="2012548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chemeClr val="accent1">
                    <a:lumMod val="50000"/>
                  </a:schemeClr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chemeClr val="accent1">
                    <a:lumMod val="50000"/>
                  </a:schemeClr>
                </a:solidFill>
              </a:rPr>
              <a:t>データの読み込み</a:t>
            </a:r>
          </a:p>
        </p:txBody>
      </p:sp>
      <p:sp>
        <p:nvSpPr>
          <p:cNvPr id="45066" name="Rectangle 9">
            <a:extLst>
              <a:ext uri="{FF2B5EF4-FFF2-40B4-BE49-F238E27FC236}">
                <a16:creationId xmlns:a16="http://schemas.microsoft.com/office/drawing/2014/main" id="{CAF85D90-85F9-4BB4-AFDA-B10DD519A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298" y="4365056"/>
            <a:ext cx="5148264" cy="1652289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5068" name="Text Box 11">
            <a:extLst>
              <a:ext uri="{FF2B5EF4-FFF2-40B4-BE49-F238E27FC236}">
                <a16:creationId xmlns:a16="http://schemas.microsoft.com/office/drawing/2014/main" id="{DAB6FFC3-CB94-458C-AC36-D5F53610E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6851" y="4913137"/>
            <a:ext cx="2120934" cy="556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chemeClr val="accent1">
                    <a:lumMod val="50000"/>
                  </a:schemeClr>
                </a:solidFill>
              </a:rPr>
              <a:t>画面表示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058D5A4-113E-4F79-B533-5559A2C6C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硬貨の金種計算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8BBFF0-BBF2-484A-B96F-AF27A6DE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4BD370A-37A6-4A48-8710-56789DF2361A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7109" name="Text Box 3">
            <a:extLst>
              <a:ext uri="{FF2B5EF4-FFF2-40B4-BE49-F238E27FC236}">
                <a16:creationId xmlns:a16="http://schemas.microsoft.com/office/drawing/2014/main" id="{A2C80BEB-2852-44E8-AA5A-51C3B2996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838" y="1497013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D9284DA-8412-436C-BC44-E83E293884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6742" y="2045636"/>
            <a:ext cx="6710515" cy="4500178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183EF51-3B59-4BAC-B60B-FFA4ACCF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0C82270-2C58-4215-B84D-A947A8D0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A92912-72F3-42CD-805B-5BB6F306389B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82A8C843-B7F5-4777-B67D-97BE87BFD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9189" y="1731966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20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24582" name="Text Box 4">
            <a:extLst>
              <a:ext uri="{FF2B5EF4-FFF2-40B4-BE49-F238E27FC236}">
                <a16:creationId xmlns:a16="http://schemas.microsoft.com/office/drawing/2014/main" id="{BF0229E6-56C4-4FDC-AE3C-B9356B961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1" y="727078"/>
            <a:ext cx="5321294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None/>
            </a:pPr>
            <a:r>
              <a:rPr lang="en-US" altLang="ja-JP" sz="2000" dirty="0" err="1"/>
              <a:t>System.out.println</a:t>
            </a:r>
            <a:r>
              <a:rPr lang="en-US" altLang="ja-JP" sz="2000" dirty="0"/>
              <a:t>("Please Enter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=");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endParaRPr kumimoji="0" lang="en-US" altLang="ja-JP" sz="2000" dirty="0"/>
          </a:p>
        </p:txBody>
      </p:sp>
      <p:sp>
        <p:nvSpPr>
          <p:cNvPr id="24583" name="Text Box 5">
            <a:extLst>
              <a:ext uri="{FF2B5EF4-FFF2-40B4-BE49-F238E27FC236}">
                <a16:creationId xmlns:a16="http://schemas.microsoft.com/office/drawing/2014/main" id="{7D18742C-72A3-4BC2-84B0-C58A0E92C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9" y="1611316"/>
            <a:ext cx="2767012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lang="en-US" altLang="ja-JP" sz="2000" dirty="0" err="1"/>
              <a:t>kingaku</a:t>
            </a:r>
            <a:r>
              <a:rPr lang="en-US" altLang="ja-JP" sz="2000" dirty="0"/>
              <a:t> = </a:t>
            </a:r>
            <a:r>
              <a:rPr lang="en-US" altLang="ja-JP" sz="2000" dirty="0" err="1"/>
              <a:t>s.nextInt</a:t>
            </a:r>
            <a:r>
              <a:rPr lang="en-US" altLang="ja-JP" sz="2000" dirty="0"/>
              <a:t>();</a:t>
            </a:r>
            <a:endParaRPr kumimoji="0" lang="en-US" altLang="ja-JP" sz="2000" dirty="0"/>
          </a:p>
        </p:txBody>
      </p:sp>
      <p:sp>
        <p:nvSpPr>
          <p:cNvPr id="24584" name="Text Box 6">
            <a:extLst>
              <a:ext uri="{FF2B5EF4-FFF2-40B4-BE49-F238E27FC236}">
                <a16:creationId xmlns:a16="http://schemas.microsoft.com/office/drawing/2014/main" id="{8BC49AC9-513E-4CC0-AB66-8700973DF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989" y="2465391"/>
            <a:ext cx="4113211" cy="19184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n500 =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/ 500;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n100 = (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% 500 ) / 100;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n50 = (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% 100 ) / 50;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n10 = (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% 50 ) / 10;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n5 = (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% 10 ) / 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/>
              <a:t>n1 =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 % 5;</a:t>
            </a:r>
            <a:r>
              <a:rPr kumimoji="0" lang="en-US" altLang="ja-JP" sz="2000" dirty="0"/>
              <a:t>;</a:t>
            </a:r>
          </a:p>
        </p:txBody>
      </p:sp>
      <p:sp>
        <p:nvSpPr>
          <p:cNvPr id="24585" name="Text Box 7">
            <a:extLst>
              <a:ext uri="{FF2B5EF4-FFF2-40B4-BE49-F238E27FC236}">
                <a16:creationId xmlns:a16="http://schemas.microsoft.com/office/drawing/2014/main" id="{6AA4129A-F390-46EF-9683-1C9554DC5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53" y="4764883"/>
            <a:ext cx="5454642" cy="191849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altLang="ja-JP" sz="2000" dirty="0" err="1"/>
              <a:t>System.out.printf</a:t>
            </a:r>
            <a:r>
              <a:rPr lang="en-US" altLang="ja-JP" sz="2000" dirty="0"/>
              <a:t>("500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 %d </a:t>
            </a:r>
            <a:r>
              <a:rPr lang="en-US" altLang="ja-JP" sz="2000" dirty="0" err="1"/>
              <a:t>mai</a:t>
            </a:r>
            <a:r>
              <a:rPr lang="en-US" altLang="ja-JP" sz="2000" dirty="0"/>
              <a:t>\n", n500);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 err="1"/>
              <a:t>System.out.printf</a:t>
            </a:r>
            <a:r>
              <a:rPr lang="en-US" altLang="ja-JP" sz="2000" dirty="0"/>
              <a:t>("100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 %d </a:t>
            </a:r>
            <a:r>
              <a:rPr lang="en-US" altLang="ja-JP" sz="2000" dirty="0" err="1"/>
              <a:t>mai</a:t>
            </a:r>
            <a:r>
              <a:rPr lang="en-US" altLang="ja-JP" sz="2000" dirty="0"/>
              <a:t>\n", n100);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 err="1"/>
              <a:t>System.out.printf</a:t>
            </a:r>
            <a:r>
              <a:rPr lang="en-US" altLang="ja-JP" sz="2000" dirty="0"/>
              <a:t>("50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  %d </a:t>
            </a:r>
            <a:r>
              <a:rPr lang="en-US" altLang="ja-JP" sz="2000" dirty="0" err="1"/>
              <a:t>mai</a:t>
            </a:r>
            <a:r>
              <a:rPr lang="en-US" altLang="ja-JP" sz="2000" dirty="0"/>
              <a:t>\n", n50);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 err="1"/>
              <a:t>System.out.printf</a:t>
            </a:r>
            <a:r>
              <a:rPr lang="en-US" altLang="ja-JP" sz="2000" dirty="0"/>
              <a:t>("10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  %d </a:t>
            </a:r>
            <a:r>
              <a:rPr lang="en-US" altLang="ja-JP" sz="2000" dirty="0" err="1"/>
              <a:t>mai</a:t>
            </a:r>
            <a:r>
              <a:rPr lang="en-US" altLang="ja-JP" sz="2000" dirty="0"/>
              <a:t>\n", n10);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 err="1"/>
              <a:t>System.out.printf</a:t>
            </a:r>
            <a:r>
              <a:rPr lang="en-US" altLang="ja-JP" sz="2000" dirty="0"/>
              <a:t>("5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   %d </a:t>
            </a:r>
            <a:r>
              <a:rPr lang="en-US" altLang="ja-JP" sz="2000" dirty="0" err="1"/>
              <a:t>mai</a:t>
            </a:r>
            <a:r>
              <a:rPr lang="en-US" altLang="ja-JP" sz="2000" dirty="0"/>
              <a:t>\n", n5);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2000" dirty="0" err="1"/>
              <a:t>System.out.printf</a:t>
            </a:r>
            <a:r>
              <a:rPr lang="en-US" altLang="ja-JP" sz="2000" dirty="0"/>
              <a:t>("1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   %d </a:t>
            </a:r>
            <a:r>
              <a:rPr lang="en-US" altLang="ja-JP" sz="2000" dirty="0" err="1"/>
              <a:t>mai</a:t>
            </a:r>
            <a:r>
              <a:rPr lang="en-US" altLang="ja-JP" sz="2000" dirty="0"/>
              <a:t>\n", n1);</a:t>
            </a:r>
          </a:p>
        </p:txBody>
      </p:sp>
      <p:sp>
        <p:nvSpPr>
          <p:cNvPr id="24587" name="Line 9">
            <a:extLst>
              <a:ext uri="{FF2B5EF4-FFF2-40B4-BE49-F238E27FC236}">
                <a16:creationId xmlns:a16="http://schemas.microsoft.com/office/drawing/2014/main" id="{91094A67-4191-4F89-A564-8F4709AC2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2426" y="1231903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8" name="Line 10">
            <a:extLst>
              <a:ext uri="{FF2B5EF4-FFF2-40B4-BE49-F238E27FC236}">
                <a16:creationId xmlns:a16="http://schemas.microsoft.com/office/drawing/2014/main" id="{A87C3F17-39BD-46A5-9FD6-78B6E3397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2426" y="2120903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9" name="Line 11">
            <a:extLst>
              <a:ext uri="{FF2B5EF4-FFF2-40B4-BE49-F238E27FC236}">
                <a16:creationId xmlns:a16="http://schemas.microsoft.com/office/drawing/2014/main" id="{FD3FFC29-9701-4FB1-A798-3BACAC438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52576" y="4383883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00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1" name="Text Box 13">
            <a:extLst>
              <a:ext uri="{FF2B5EF4-FFF2-40B4-BE49-F238E27FC236}">
                <a16:creationId xmlns:a16="http://schemas.microsoft.com/office/drawing/2014/main" id="{794DC35E-1D62-417E-BBBF-2C4F9B44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702" y="811215"/>
            <a:ext cx="2908298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メッセージを表示</a:t>
            </a:r>
          </a:p>
        </p:txBody>
      </p:sp>
      <p:sp>
        <p:nvSpPr>
          <p:cNvPr id="24592" name="Text Box 14">
            <a:extLst>
              <a:ext uri="{FF2B5EF4-FFF2-40B4-BE49-F238E27FC236}">
                <a16:creationId xmlns:a16="http://schemas.microsoft.com/office/drawing/2014/main" id="{BB3C85FB-93FB-4EF7-BA63-2DDB093B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8663" y="1731966"/>
            <a:ext cx="3775075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整数データを読み込み</a:t>
            </a:r>
          </a:p>
        </p:txBody>
      </p:sp>
      <p:sp>
        <p:nvSpPr>
          <p:cNvPr id="24593" name="Text Box 15">
            <a:extLst>
              <a:ext uri="{FF2B5EF4-FFF2-40B4-BE49-F238E27FC236}">
                <a16:creationId xmlns:a16="http://schemas.microsoft.com/office/drawing/2014/main" id="{54CFF978-A751-475E-BB29-3916697C1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189" y="3293270"/>
            <a:ext cx="2206626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000" b="1" dirty="0">
                <a:solidFill>
                  <a:schemeClr val="accent1">
                    <a:lumMod val="50000"/>
                  </a:schemeClr>
                </a:solidFill>
              </a:rPr>
              <a:t>金種計算</a:t>
            </a:r>
          </a:p>
        </p:txBody>
      </p:sp>
      <p:sp>
        <p:nvSpPr>
          <p:cNvPr id="24594" name="Text Box 16">
            <a:extLst>
              <a:ext uri="{FF2B5EF4-FFF2-40B4-BE49-F238E27FC236}">
                <a16:creationId xmlns:a16="http://schemas.microsoft.com/office/drawing/2014/main" id="{2C009BB5-5475-4292-9DD5-9E43CE14C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6476" y="5623719"/>
            <a:ext cx="2697162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000" b="1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DEE2660-3D84-4E12-8197-443E962B6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例題２．うるう年の判定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35A51695-8990-42E5-9AF9-030A95BAD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「西暦年」を読み込んで</a:t>
            </a:r>
            <a:r>
              <a:rPr lang="ja-JP" altLang="en-US" dirty="0"/>
              <a:t>，</a:t>
            </a:r>
            <a:r>
              <a:rPr lang="ja-JP" altLang="en-US" b="1" dirty="0"/>
              <a:t>うるう年かどうか</a:t>
            </a:r>
            <a:r>
              <a:rPr lang="ja-JP" altLang="en-US" dirty="0"/>
              <a:t>表示するプログラムを作る．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b="1" dirty="0"/>
              <a:t>		2022</a:t>
            </a:r>
            <a:r>
              <a:rPr lang="ja-JP" altLang="en-US" b="1" dirty="0"/>
              <a:t>    →  うるう年でない</a:t>
            </a:r>
          </a:p>
          <a:p>
            <a:pPr marL="0" indent="0">
              <a:buNone/>
            </a:pPr>
            <a:r>
              <a:rPr lang="ja-JP" altLang="en-US" b="1" dirty="0"/>
              <a:t>		</a:t>
            </a:r>
            <a:r>
              <a:rPr lang="en-US" altLang="ja-JP" b="1" dirty="0"/>
              <a:t>2024</a:t>
            </a:r>
            <a:r>
              <a:rPr lang="ja-JP" altLang="en-US" b="1" dirty="0"/>
              <a:t>    →  うるう年である</a:t>
            </a:r>
          </a:p>
          <a:p>
            <a:endParaRPr lang="ja-JP" altLang="en-US" dirty="0"/>
          </a:p>
          <a:p>
            <a:r>
              <a:rPr lang="ja-JP" altLang="en-US" b="1" dirty="0"/>
              <a:t>うるう年の判定</a:t>
            </a:r>
            <a:r>
              <a:rPr lang="ja-JP" altLang="en-US" dirty="0"/>
              <a:t>のために，</a:t>
            </a:r>
            <a:r>
              <a:rPr lang="ja-JP" altLang="en-US" b="1" dirty="0">
                <a:solidFill>
                  <a:srgbClr val="C00000"/>
                </a:solidFill>
              </a:rPr>
              <a:t>比較演算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論理演算</a:t>
            </a:r>
            <a:r>
              <a:rPr lang="ja-JP" altLang="en-US" dirty="0"/>
              <a:t>を組み合わせる</a:t>
            </a:r>
          </a:p>
          <a:p>
            <a:r>
              <a:rPr lang="ja-JP" altLang="en-US" b="1" dirty="0"/>
              <a:t>西暦年が </a:t>
            </a:r>
            <a:r>
              <a:rPr lang="en-US" altLang="ja-JP" b="1" dirty="0"/>
              <a:t>4, 100, 400 </a:t>
            </a:r>
            <a:r>
              <a:rPr lang="ja-JP" altLang="en-US" b="1" dirty="0"/>
              <a:t>の倍数であるか</a:t>
            </a:r>
            <a:r>
              <a:rPr lang="ja-JP" altLang="en-US" dirty="0"/>
              <a:t>を調べるために </a:t>
            </a:r>
            <a:r>
              <a:rPr lang="en-US" altLang="ja-JP" b="1" dirty="0"/>
              <a:t>% </a:t>
            </a:r>
            <a:r>
              <a:rPr lang="ja-JP" altLang="en-US" dirty="0"/>
              <a:t>を使う（</a:t>
            </a:r>
            <a:r>
              <a:rPr lang="ja-JP" altLang="en-US" b="1" u="sng" dirty="0"/>
              <a:t>余りが </a:t>
            </a:r>
            <a:r>
              <a:rPr lang="en-US" altLang="ja-JP" b="1" u="sng" dirty="0"/>
              <a:t>0 </a:t>
            </a:r>
            <a:r>
              <a:rPr lang="ja-JP" altLang="en-US" b="1" u="sng" dirty="0"/>
              <a:t>ならば，倍数である</a:t>
            </a:r>
            <a:r>
              <a:rPr lang="ja-JP" altLang="en-US" dirty="0"/>
              <a:t>）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36E9901-5F3E-4D41-ADFA-34B1243B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26E1A1-48AF-4E26-9F15-8CC04B233ADB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BEE4281-87AB-40F7-AC10-4EA2BE41D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グレゴリオ暦でのうるう年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23692581-7149-4484-912F-B4BC8B45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644525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うるう年</a:t>
            </a:r>
            <a:r>
              <a:rPr lang="ja-JP" altLang="en-US" dirty="0"/>
              <a:t>とは：   </a:t>
            </a:r>
            <a:r>
              <a:rPr lang="en-US" altLang="ja-JP" b="1" dirty="0"/>
              <a:t>2</a:t>
            </a:r>
            <a:r>
              <a:rPr lang="ja-JP" altLang="en-US" b="1" dirty="0"/>
              <a:t>月が</a:t>
            </a:r>
            <a:r>
              <a:rPr lang="en-US" altLang="ja-JP" b="1" dirty="0"/>
              <a:t>29</a:t>
            </a:r>
            <a:r>
              <a:rPr lang="ja-JP" altLang="en-US" b="1" dirty="0"/>
              <a:t>日まである年</a:t>
            </a:r>
          </a:p>
          <a:p>
            <a:r>
              <a:rPr lang="ja-JP" altLang="en-US" dirty="0"/>
              <a:t>うるう年は</a:t>
            </a:r>
            <a:r>
              <a:rPr lang="en-US" altLang="ja-JP" dirty="0"/>
              <a:t>400</a:t>
            </a:r>
            <a:r>
              <a:rPr lang="ja-JP" altLang="en-US" dirty="0"/>
              <a:t>年に</a:t>
            </a:r>
            <a:r>
              <a:rPr lang="en-US" altLang="ja-JP" dirty="0"/>
              <a:t>97</a:t>
            </a:r>
            <a:r>
              <a:rPr lang="ja-JP" altLang="en-US" dirty="0"/>
              <a:t>回で，</a:t>
            </a:r>
            <a:r>
              <a:rPr lang="en-US" altLang="ja-JP" dirty="0"/>
              <a:t>1</a:t>
            </a:r>
            <a:r>
              <a:rPr lang="ja-JP" altLang="en-US" dirty="0"/>
              <a:t>年の平均日数は</a:t>
            </a:r>
            <a:r>
              <a:rPr lang="en-US" altLang="ja-JP" dirty="0"/>
              <a:t>365.2422</a:t>
            </a:r>
            <a:r>
              <a:rPr lang="ja-JP" altLang="en-US" dirty="0"/>
              <a:t>日</a:t>
            </a:r>
          </a:p>
          <a:p>
            <a:r>
              <a:rPr lang="ja-JP" altLang="en-US" b="1" dirty="0"/>
              <a:t>うるう年の判定法</a:t>
            </a:r>
          </a:p>
          <a:p>
            <a:pPr lvl="1"/>
            <a:r>
              <a:rPr lang="ja-JP" altLang="en-US" b="1" dirty="0"/>
              <a:t>年数が </a:t>
            </a:r>
            <a:r>
              <a:rPr lang="en-US" altLang="ja-JP" b="1" dirty="0"/>
              <a:t>4 </a:t>
            </a:r>
            <a:r>
              <a:rPr lang="ja-JP" altLang="en-US" b="1" dirty="0"/>
              <a:t>の倍数の年</a:t>
            </a:r>
            <a:r>
              <a:rPr lang="ja-JP" altLang="en-US" dirty="0"/>
              <a:t>	→  うるう年</a:t>
            </a:r>
          </a:p>
          <a:p>
            <a:pPr lvl="1"/>
            <a:r>
              <a:rPr lang="ja-JP" altLang="en-US" dirty="0"/>
              <a:t>但し， </a:t>
            </a:r>
            <a:r>
              <a:rPr lang="en-US" altLang="ja-JP" b="1" dirty="0"/>
              <a:t>100</a:t>
            </a:r>
            <a:r>
              <a:rPr lang="ja-JP" altLang="en-US" b="1" dirty="0"/>
              <a:t>の倍数の年で</a:t>
            </a:r>
            <a:r>
              <a:rPr lang="en-US" altLang="ja-JP" b="1" dirty="0"/>
              <a:t>400</a:t>
            </a:r>
            <a:r>
              <a:rPr lang="ja-JP" altLang="en-US" b="1" dirty="0"/>
              <a:t>の倍数でない年</a:t>
            </a:r>
          </a:p>
          <a:p>
            <a:pPr marL="0" indent="0">
              <a:buNone/>
            </a:pPr>
            <a:r>
              <a:rPr lang="ja-JP" altLang="en-US" sz="2400" dirty="0"/>
              <a:t>　　　　→  </a:t>
            </a:r>
            <a:r>
              <a:rPr lang="ja-JP" altLang="en-US" sz="2400" b="1" dirty="0"/>
              <a:t>うるう年ではない</a:t>
            </a:r>
            <a:r>
              <a:rPr lang="ja-JP" altLang="en-US" sz="2400" dirty="0"/>
              <a:t>（４の倍数だが</a:t>
            </a:r>
            <a:r>
              <a:rPr lang="ja-JP" altLang="en-US" sz="2400" b="1" dirty="0"/>
              <a:t>例外</a:t>
            </a:r>
            <a:r>
              <a:rPr lang="ja-JP" altLang="en-US" sz="2400" dirty="0"/>
              <a:t>とする）</a:t>
            </a:r>
          </a:p>
          <a:p>
            <a:pPr marL="457200" lvl="1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(</a:t>
            </a:r>
            <a:r>
              <a:rPr lang="ja-JP" altLang="en-US" dirty="0"/>
              <a:t>例）  	</a:t>
            </a:r>
            <a:r>
              <a:rPr lang="en-US" altLang="ja-JP" dirty="0"/>
              <a:t>2024</a:t>
            </a:r>
            <a:r>
              <a:rPr lang="ja-JP" altLang="en-US" dirty="0"/>
              <a:t> 年：  うるう年（４の倍数）</a:t>
            </a:r>
          </a:p>
          <a:p>
            <a:pPr marL="457200" lvl="1" indent="0">
              <a:buNone/>
            </a:pPr>
            <a:r>
              <a:rPr lang="ja-JP" altLang="en-US" dirty="0"/>
              <a:t>  		</a:t>
            </a:r>
            <a:r>
              <a:rPr lang="en-US" altLang="ja-JP" dirty="0"/>
              <a:t>2020</a:t>
            </a:r>
            <a:r>
              <a:rPr lang="ja-JP" altLang="en-US" dirty="0"/>
              <a:t> 年：  うるう年（４の倍数）</a:t>
            </a:r>
          </a:p>
          <a:p>
            <a:pPr marL="457200" lvl="1" indent="0">
              <a:buNone/>
            </a:pPr>
            <a:r>
              <a:rPr lang="ja-JP" altLang="en-US" dirty="0"/>
              <a:t>		</a:t>
            </a:r>
            <a:r>
              <a:rPr lang="en-US" altLang="ja-JP" dirty="0"/>
              <a:t>2000 </a:t>
            </a:r>
            <a:r>
              <a:rPr lang="ja-JP" altLang="en-US" dirty="0"/>
              <a:t>年：  うるう年（４の倍数）</a:t>
            </a:r>
          </a:p>
          <a:p>
            <a:pPr marL="457200" lvl="1" indent="0">
              <a:buNone/>
            </a:pPr>
            <a:r>
              <a:rPr lang="ja-JP" altLang="en-US" dirty="0"/>
              <a:t>		</a:t>
            </a:r>
            <a:r>
              <a:rPr lang="en-US" altLang="ja-JP" dirty="0"/>
              <a:t>1900 </a:t>
            </a:r>
            <a:r>
              <a:rPr lang="ja-JP" altLang="en-US" dirty="0"/>
              <a:t>年：  </a:t>
            </a:r>
            <a:r>
              <a:rPr lang="ja-JP" altLang="en-US" b="1" dirty="0"/>
              <a:t>うるう年ではない</a:t>
            </a:r>
          </a:p>
          <a:p>
            <a:pPr marL="457200" lvl="1" indent="0">
              <a:buNone/>
            </a:pPr>
            <a:r>
              <a:rPr lang="ja-JP" altLang="en-US" dirty="0"/>
              <a:t>		   （</a:t>
            </a:r>
            <a:r>
              <a:rPr lang="en-US" altLang="ja-JP" dirty="0"/>
              <a:t>100</a:t>
            </a:r>
            <a:r>
              <a:rPr lang="ja-JP" altLang="en-US" dirty="0"/>
              <a:t> の倍数だが </a:t>
            </a:r>
            <a:r>
              <a:rPr lang="en-US" altLang="ja-JP" dirty="0"/>
              <a:t>400</a:t>
            </a:r>
            <a:r>
              <a:rPr lang="ja-JP" altLang="en-US" dirty="0"/>
              <a:t> の倍数で</a:t>
            </a:r>
            <a:r>
              <a:rPr lang="ja-JP" altLang="en-US" b="1" dirty="0"/>
              <a:t>ない</a:t>
            </a:r>
            <a:r>
              <a:rPr lang="ja-JP" altLang="en-US" dirty="0"/>
              <a:t>）			</a:t>
            </a:r>
            <a:r>
              <a:rPr lang="en-US" altLang="ja-JP" dirty="0"/>
              <a:t>1800</a:t>
            </a:r>
            <a:r>
              <a:rPr lang="ja-JP" altLang="en-US" dirty="0"/>
              <a:t> 年：  </a:t>
            </a:r>
            <a:r>
              <a:rPr lang="ja-JP" altLang="en-US" b="1" dirty="0"/>
              <a:t>うるう年ではない</a:t>
            </a:r>
          </a:p>
          <a:p>
            <a:pPr marL="457200" lvl="1" indent="0">
              <a:buNone/>
            </a:pPr>
            <a:r>
              <a:rPr lang="ja-JP" altLang="en-US" dirty="0"/>
              <a:t>		   （</a:t>
            </a:r>
            <a:r>
              <a:rPr lang="en-US" altLang="ja-JP" dirty="0"/>
              <a:t>100</a:t>
            </a:r>
            <a:r>
              <a:rPr lang="ja-JP" altLang="en-US" dirty="0"/>
              <a:t> の倍数だが </a:t>
            </a:r>
            <a:r>
              <a:rPr lang="en-US" altLang="ja-JP" dirty="0"/>
              <a:t>400</a:t>
            </a:r>
            <a:r>
              <a:rPr lang="ja-JP" altLang="en-US" dirty="0"/>
              <a:t> の倍数で</a:t>
            </a:r>
            <a:r>
              <a:rPr lang="ja-JP" altLang="en-US" b="1" dirty="0"/>
              <a:t>ない</a:t>
            </a:r>
            <a:r>
              <a:rPr lang="ja-JP" altLang="en-US" dirty="0"/>
              <a:t>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6081036-8535-484D-8CD6-558EA5CA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6EB9C39-5C65-4D58-8E41-EB0DCAF6C4A2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>
            <a:extLst>
              <a:ext uri="{FF2B5EF4-FFF2-40B4-BE49-F238E27FC236}">
                <a16:creationId xmlns:a16="http://schemas.microsoft.com/office/drawing/2014/main" id="{92133F57-D1E8-4DE0-8852-46673EB8A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6303" y="644525"/>
            <a:ext cx="9028497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endParaRPr lang="en-US" altLang="ja-JP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import </a:t>
            </a:r>
            <a:r>
              <a:rPr lang="en-US" altLang="ja-JP" sz="2000" dirty="0" err="1"/>
              <a:t>java.util.Scanner</a:t>
            </a:r>
            <a:r>
              <a:rPr lang="en-US" altLang="ja-JP" sz="2000" dirty="0"/>
              <a:t>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public class Main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public static void main(String[] </a:t>
            </a:r>
            <a:r>
              <a:rPr lang="en-US" altLang="ja-JP" sz="2000" dirty="0" err="1"/>
              <a:t>args</a:t>
            </a:r>
            <a:r>
              <a:rPr lang="en-US" altLang="ja-JP" sz="2000" dirty="0"/>
              <a:t>)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int y;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Scanner s = new Scanner(System.in);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</a:t>
            </a:r>
            <a:r>
              <a:rPr lang="en-US" altLang="ja-JP" sz="2000" dirty="0" err="1"/>
              <a:t>System.out.println</a:t>
            </a:r>
            <a:r>
              <a:rPr lang="en-US" altLang="ja-JP" sz="2000" dirty="0"/>
              <a:t>("Please Enter year =");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y = </a:t>
            </a:r>
            <a:r>
              <a:rPr lang="en-US" altLang="ja-JP" sz="2000" dirty="0" err="1"/>
              <a:t>s.nextInt</a:t>
            </a:r>
            <a:r>
              <a:rPr lang="en-US" altLang="ja-JP" sz="2000" dirty="0"/>
              <a:t>();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if (</a:t>
            </a:r>
            <a:r>
              <a:rPr lang="en-US" altLang="ja-JP" sz="2000" b="1" dirty="0"/>
              <a:t>((y % 400) == 0) || (((y % 100) != 0) &amp;&amp; ((y % 4) == 0))</a:t>
            </a:r>
            <a:r>
              <a:rPr lang="en-US" altLang="ja-JP" sz="2000" dirty="0"/>
              <a:t>)</a:t>
            </a:r>
            <a:r>
              <a:rPr lang="en-US" altLang="ja-JP" sz="2000" b="1" dirty="0"/>
              <a:t> </a:t>
            </a:r>
            <a:r>
              <a:rPr lang="en-US" altLang="ja-JP" sz="2000" dirty="0"/>
              <a:t>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("%d is leap year\n", y);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} else {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    </a:t>
            </a:r>
            <a:r>
              <a:rPr lang="en-US" altLang="ja-JP" sz="2000" b="1" dirty="0" err="1"/>
              <a:t>System.out.printf</a:t>
            </a:r>
            <a:r>
              <a:rPr lang="en-US" altLang="ja-JP" sz="2000" b="1" dirty="0"/>
              <a:t>("%d is not leap year\n", y);     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}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}</a:t>
            </a:r>
          </a:p>
        </p:txBody>
      </p:sp>
      <p:sp>
        <p:nvSpPr>
          <p:cNvPr id="5" name="タイトル 4">
            <a:extLst>
              <a:ext uri="{FF2B5EF4-FFF2-40B4-BE49-F238E27FC236}">
                <a16:creationId xmlns:a16="http://schemas.microsoft.com/office/drawing/2014/main" id="{AA0234F7-DC6A-4E3F-ABA1-BECBFCFC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F783B99-0ECD-4364-BD72-608D194AE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4486E0-EE48-409E-87BD-023200347C8D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1446" name="Rectangle 11">
            <a:extLst>
              <a:ext uri="{FF2B5EF4-FFF2-40B4-BE49-F238E27FC236}">
                <a16:creationId xmlns:a16="http://schemas.microsoft.com/office/drawing/2014/main" id="{66A0BDE3-CCA5-4FC2-BE4E-3F9AFB327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812" y="4471906"/>
            <a:ext cx="5158793" cy="392113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1447" name="Text Box 12">
            <a:extLst>
              <a:ext uri="{FF2B5EF4-FFF2-40B4-BE49-F238E27FC236}">
                <a16:creationId xmlns:a16="http://schemas.microsoft.com/office/drawing/2014/main" id="{6B9DC207-73EE-46CB-99A3-F2A7B9E35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95208" y="3681331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条件式</a:t>
            </a:r>
          </a:p>
        </p:txBody>
      </p:sp>
      <p:sp>
        <p:nvSpPr>
          <p:cNvPr id="61448" name="Text Box 13">
            <a:extLst>
              <a:ext uri="{FF2B5EF4-FFF2-40B4-BE49-F238E27FC236}">
                <a16:creationId xmlns:a16="http://schemas.microsoft.com/office/drawing/2014/main" id="{8C611323-8BEF-4E11-A991-15E38FA5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4605" y="4411153"/>
            <a:ext cx="249237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条件が成り立つ場合</a:t>
            </a:r>
            <a:endParaRPr kumimoji="0" lang="en-US" altLang="ja-JP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に実行される部分</a:t>
            </a:r>
          </a:p>
        </p:txBody>
      </p:sp>
      <p:sp>
        <p:nvSpPr>
          <p:cNvPr id="61449" name="Text Box 14">
            <a:extLst>
              <a:ext uri="{FF2B5EF4-FFF2-40B4-BE49-F238E27FC236}">
                <a16:creationId xmlns:a16="http://schemas.microsoft.com/office/drawing/2014/main" id="{1D6E2B40-96C5-4F98-9D02-412382773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2950" y="5745162"/>
            <a:ext cx="2954338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条件が成り立たない場合</a:t>
            </a:r>
            <a:endParaRPr kumimoji="0" lang="en-US" altLang="ja-JP" sz="2400" b="1" dirty="0">
              <a:solidFill>
                <a:schemeClr val="accent1">
                  <a:lumMod val="50000"/>
                </a:schemeClr>
              </a:solidFill>
            </a:endParaRP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に実行される部分</a:t>
            </a:r>
          </a:p>
        </p:txBody>
      </p:sp>
      <p:sp>
        <p:nvSpPr>
          <p:cNvPr id="61450" name="Rectangle 16">
            <a:extLst>
              <a:ext uri="{FF2B5EF4-FFF2-40B4-BE49-F238E27FC236}">
                <a16:creationId xmlns:a16="http://schemas.microsoft.com/office/drawing/2014/main" id="{4DD0C72E-28DF-4721-8D43-44169A52A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752" y="4074439"/>
            <a:ext cx="6148990" cy="377907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1451" name="Rectangle 17">
            <a:extLst>
              <a:ext uri="{FF2B5EF4-FFF2-40B4-BE49-F238E27FC236}">
                <a16:creationId xmlns:a16="http://schemas.microsoft.com/office/drawing/2014/main" id="{B0A9F685-C165-468E-9665-E42AC7E3B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5813" y="5232684"/>
            <a:ext cx="5668932" cy="392113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E95C5499-4A77-42F6-AB40-BCA3507A7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うるう年の判定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CF43734-5ACC-44B3-8FC9-A271DF66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F17047-D05B-4E8B-9448-EB7E4A9B6110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3493" name="Text Box 3">
            <a:extLst>
              <a:ext uri="{FF2B5EF4-FFF2-40B4-BE49-F238E27FC236}">
                <a16:creationId xmlns:a16="http://schemas.microsoft.com/office/drawing/2014/main" id="{3A8A4E40-9943-4E4D-ABDA-3ED3B6A91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729" y="950432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B46C2FBD-3BB2-4748-8E60-DC4AAE67FC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356" y="1540037"/>
            <a:ext cx="5158406" cy="1036908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1E60750C-C0BC-48C0-B62A-1B5E8C57E56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1356" y="2984578"/>
            <a:ext cx="5158406" cy="100776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3D0B324-5A74-48B6-A498-B269E15CABB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1355" y="4439422"/>
            <a:ext cx="5158405" cy="9742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4692828-32EC-45AD-BC15-F811F4575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0DC84F8-9974-4BD4-ACA3-E3080B997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例題１．硬貨の金種計算</a:t>
            </a:r>
          </a:p>
          <a:p>
            <a:r>
              <a:rPr lang="ja-JP" altLang="en-US" dirty="0"/>
              <a:t>例題２．うるう年の判定</a:t>
            </a:r>
          </a:p>
          <a:p>
            <a:pPr marL="0" indent="0">
              <a:buNone/>
            </a:pPr>
            <a:r>
              <a:rPr lang="ja-JP" altLang="en-US" dirty="0"/>
              <a:t>	整数の変数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zh-CN" altLang="en-US" dirty="0"/>
              <a:t>浮動小数点数</a:t>
            </a:r>
            <a:r>
              <a:rPr lang="ja-JP" altLang="en-US" dirty="0"/>
              <a:t>と整数の違い</a:t>
            </a:r>
          </a:p>
          <a:p>
            <a:r>
              <a:rPr lang="ja-JP" altLang="en-US" dirty="0"/>
              <a:t>例題３．複利計算</a:t>
            </a:r>
          </a:p>
          <a:p>
            <a:pPr marL="0" indent="0">
              <a:buNone/>
            </a:pPr>
            <a:r>
              <a:rPr lang="ja-JP" altLang="en-US" dirty="0"/>
              <a:t>	整数の変数と，</a:t>
            </a:r>
            <a:r>
              <a:rPr lang="zh-CN" altLang="en-US" dirty="0"/>
              <a:t>浮動小数点数</a:t>
            </a:r>
            <a:r>
              <a:rPr lang="ja-JP" altLang="en-US" dirty="0"/>
              <a:t>の変数を混在させるときに気を付けねばならないこと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E1E2A89-1507-47C9-B9E1-29432F93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DBE6AF0-6F67-4175-9A93-497BA07B4112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A5A51F51-8083-4E1C-855B-5781C3363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うるう年の判定式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E6E59AF-F3F9-4D85-8080-CA0C6173D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513" y="1293757"/>
            <a:ext cx="8838682" cy="49467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ES" altLang="ja-JP" dirty="0"/>
              <a:t>((y % 400) </a:t>
            </a:r>
            <a:r>
              <a:rPr lang="es-ES" altLang="ja-JP" dirty="0">
                <a:solidFill>
                  <a:srgbClr val="FF0000"/>
                </a:solidFill>
              </a:rPr>
              <a:t>==</a:t>
            </a:r>
            <a:r>
              <a:rPr lang="es-ES" altLang="ja-JP" dirty="0"/>
              <a:t> 0) </a:t>
            </a:r>
            <a:r>
              <a:rPr lang="es-ES" altLang="ja-JP" dirty="0">
                <a:solidFill>
                  <a:srgbClr val="FF0000"/>
                </a:solidFill>
              </a:rPr>
              <a:t>||</a:t>
            </a:r>
            <a:r>
              <a:rPr lang="es-ES" altLang="ja-JP" dirty="0"/>
              <a:t> (((y % 100) </a:t>
            </a:r>
            <a:r>
              <a:rPr lang="es-ES" altLang="ja-JP" dirty="0">
                <a:solidFill>
                  <a:srgbClr val="FF0000"/>
                </a:solidFill>
              </a:rPr>
              <a:t>!=</a:t>
            </a:r>
            <a:r>
              <a:rPr lang="es-ES" altLang="ja-JP" dirty="0"/>
              <a:t> 0) </a:t>
            </a:r>
            <a:r>
              <a:rPr lang="es-ES" altLang="ja-JP" dirty="0">
                <a:solidFill>
                  <a:srgbClr val="FF0000"/>
                </a:solidFill>
              </a:rPr>
              <a:t>&amp;&amp;</a:t>
            </a:r>
            <a:r>
              <a:rPr lang="es-ES" altLang="ja-JP" dirty="0"/>
              <a:t> ((y % 4) </a:t>
            </a:r>
            <a:r>
              <a:rPr lang="es-ES" altLang="ja-JP" dirty="0">
                <a:solidFill>
                  <a:srgbClr val="FF0000"/>
                </a:solidFill>
              </a:rPr>
              <a:t>==</a:t>
            </a:r>
            <a:r>
              <a:rPr lang="es-ES" altLang="ja-JP" dirty="0"/>
              <a:t> 0))</a:t>
            </a:r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DC189B2-50AC-4716-9063-5A253923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DF2FDEA-89CF-4C36-A63F-8D2A1E084475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7589" name="AutoShape 4">
            <a:extLst>
              <a:ext uri="{FF2B5EF4-FFF2-40B4-BE49-F238E27FC236}">
                <a16:creationId xmlns:a16="http://schemas.microsoft.com/office/drawing/2014/main" id="{09D94B54-6CED-47E4-AAED-73AF0BF879FC}"/>
              </a:ext>
            </a:extLst>
          </p:cNvPr>
          <p:cNvSpPr>
            <a:spLocks/>
          </p:cNvSpPr>
          <p:nvPr/>
        </p:nvSpPr>
        <p:spPr bwMode="auto">
          <a:xfrm rot="5402591">
            <a:off x="4313187" y="868362"/>
            <a:ext cx="304800" cy="2289175"/>
          </a:xfrm>
          <a:prstGeom prst="rightBrace">
            <a:avLst>
              <a:gd name="adj1" fmla="val 6258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7590" name="AutoShape 5">
            <a:extLst>
              <a:ext uri="{FF2B5EF4-FFF2-40B4-BE49-F238E27FC236}">
                <a16:creationId xmlns:a16="http://schemas.microsoft.com/office/drawing/2014/main" id="{98CFF12C-5270-43CB-AA91-F6983E92F61F}"/>
              </a:ext>
            </a:extLst>
          </p:cNvPr>
          <p:cNvSpPr>
            <a:spLocks/>
          </p:cNvSpPr>
          <p:nvPr/>
        </p:nvSpPr>
        <p:spPr bwMode="auto">
          <a:xfrm rot="5402591">
            <a:off x="7373147" y="1079529"/>
            <a:ext cx="307975" cy="1982788"/>
          </a:xfrm>
          <a:prstGeom prst="rightBrace">
            <a:avLst>
              <a:gd name="adj1" fmla="val 53651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7591" name="AutoShape 6">
            <a:extLst>
              <a:ext uri="{FF2B5EF4-FFF2-40B4-BE49-F238E27FC236}">
                <a16:creationId xmlns:a16="http://schemas.microsoft.com/office/drawing/2014/main" id="{C3DCFBB6-BE66-49C2-BD1A-2EF81FDEF115}"/>
              </a:ext>
            </a:extLst>
          </p:cNvPr>
          <p:cNvSpPr>
            <a:spLocks/>
          </p:cNvSpPr>
          <p:nvPr/>
        </p:nvSpPr>
        <p:spPr bwMode="auto">
          <a:xfrm rot="5402591">
            <a:off x="1386210" y="900783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7592" name="Text Box 7">
            <a:extLst>
              <a:ext uri="{FF2B5EF4-FFF2-40B4-BE49-F238E27FC236}">
                <a16:creationId xmlns:a16="http://schemas.microsoft.com/office/drawing/2014/main" id="{2CCD788B-BD9D-495B-B459-57895A2AC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395538"/>
            <a:ext cx="1954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400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の倍数である</a:t>
            </a:r>
          </a:p>
        </p:txBody>
      </p:sp>
      <p:sp>
        <p:nvSpPr>
          <p:cNvPr id="67593" name="Text Box 8">
            <a:extLst>
              <a:ext uri="{FF2B5EF4-FFF2-40B4-BE49-F238E27FC236}">
                <a16:creationId xmlns:a16="http://schemas.microsoft.com/office/drawing/2014/main" id="{7E3F32AC-4F53-47B9-90BB-A939138A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395538"/>
            <a:ext cx="1954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100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の倍数でない</a:t>
            </a:r>
          </a:p>
        </p:txBody>
      </p:sp>
      <p:sp>
        <p:nvSpPr>
          <p:cNvPr id="67594" name="Text Box 9">
            <a:extLst>
              <a:ext uri="{FF2B5EF4-FFF2-40B4-BE49-F238E27FC236}">
                <a16:creationId xmlns:a16="http://schemas.microsoft.com/office/drawing/2014/main" id="{EDCE761E-F2BA-4BAD-A2D4-62B933457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7450" y="2395538"/>
            <a:ext cx="16986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の倍数である</a:t>
            </a:r>
          </a:p>
        </p:txBody>
      </p:sp>
      <p:sp>
        <p:nvSpPr>
          <p:cNvPr id="67595" name="Line 10">
            <a:extLst>
              <a:ext uri="{FF2B5EF4-FFF2-40B4-BE49-F238E27FC236}">
                <a16:creationId xmlns:a16="http://schemas.microsoft.com/office/drawing/2014/main" id="{54667D59-88C4-4D7B-9CBC-4D21CD83A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2928938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6" name="Line 11">
            <a:extLst>
              <a:ext uri="{FF2B5EF4-FFF2-40B4-BE49-F238E27FC236}">
                <a16:creationId xmlns:a16="http://schemas.microsoft.com/office/drawing/2014/main" id="{EE559C24-A15D-41C7-B224-FDFC258E15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7450" y="3005138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7" name="Text Box 12">
            <a:extLst>
              <a:ext uri="{FF2B5EF4-FFF2-40B4-BE49-F238E27FC236}">
                <a16:creationId xmlns:a16="http://schemas.microsoft.com/office/drawing/2014/main" id="{896D43E3-97D6-42F1-A28E-180036A51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3767138"/>
            <a:ext cx="6461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FF0000"/>
                </a:solidFill>
              </a:rPr>
              <a:t>かつ</a:t>
            </a:r>
          </a:p>
        </p:txBody>
      </p:sp>
      <p:sp>
        <p:nvSpPr>
          <p:cNvPr id="67598" name="Line 13">
            <a:extLst>
              <a:ext uri="{FF2B5EF4-FFF2-40B4-BE49-F238E27FC236}">
                <a16:creationId xmlns:a16="http://schemas.microsoft.com/office/drawing/2014/main" id="{5172566F-9CF2-40E2-B164-5FDE46E8E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3005138"/>
            <a:ext cx="838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9" name="Line 14">
            <a:extLst>
              <a:ext uri="{FF2B5EF4-FFF2-40B4-BE49-F238E27FC236}">
                <a16:creationId xmlns:a16="http://schemas.microsoft.com/office/drawing/2014/main" id="{82AF8595-9C25-49EC-AC54-4E600AFF57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450" y="4224338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600" name="Text Box 15">
            <a:extLst>
              <a:ext uri="{FF2B5EF4-FFF2-40B4-BE49-F238E27FC236}">
                <a16:creationId xmlns:a16="http://schemas.microsoft.com/office/drawing/2014/main" id="{EB4FC9DE-871D-4255-9D5A-22C985D99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5062538"/>
            <a:ext cx="877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 dirty="0">
                <a:solidFill>
                  <a:srgbClr val="FF0000"/>
                </a:solidFill>
              </a:rPr>
              <a:t>または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0AB6E9F-9E63-495D-9964-AFC758AAB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例題３．複利計算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E073103-3929-4E9A-85F2-5A7186AA6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元金</a:t>
            </a:r>
            <a:r>
              <a:rPr lang="ja-JP" altLang="en-US" dirty="0"/>
              <a:t>をある</a:t>
            </a:r>
            <a:r>
              <a:rPr lang="ja-JP" altLang="en-US" b="1" dirty="0"/>
              <a:t>年利</a:t>
            </a:r>
            <a:r>
              <a:rPr lang="ja-JP" altLang="en-US" dirty="0"/>
              <a:t>で，ある</a:t>
            </a:r>
            <a:r>
              <a:rPr lang="ja-JP" altLang="en-US" b="1" dirty="0"/>
              <a:t>年数</a:t>
            </a:r>
            <a:r>
              <a:rPr lang="ja-JP" altLang="en-US" dirty="0"/>
              <a:t>だけ運用したときの</a:t>
            </a:r>
            <a:r>
              <a:rPr lang="ja-JP" altLang="en-US" b="1" dirty="0"/>
              <a:t>元利</a:t>
            </a:r>
            <a:r>
              <a:rPr lang="ja-JP" altLang="en-US" dirty="0"/>
              <a:t>と</a:t>
            </a:r>
            <a:r>
              <a:rPr lang="ja-JP" altLang="en-US" b="1" dirty="0"/>
              <a:t>利息</a:t>
            </a:r>
            <a:r>
              <a:rPr lang="ja-JP" altLang="en-US" dirty="0"/>
              <a:t>を表示する</a:t>
            </a:r>
          </a:p>
          <a:p>
            <a:pPr lvl="1"/>
            <a:r>
              <a:rPr lang="ja-JP" altLang="en-US" b="1" dirty="0"/>
              <a:t>複利計算</a:t>
            </a:r>
            <a:r>
              <a:rPr lang="ja-JP" altLang="en-US" dirty="0"/>
              <a:t>では，</a:t>
            </a:r>
            <a:r>
              <a:rPr lang="ja-JP" altLang="en-US" b="1" dirty="0"/>
              <a:t>利息が利息</a:t>
            </a:r>
            <a:r>
              <a:rPr lang="ja-JP" altLang="en-US" dirty="0"/>
              <a:t>を生む．</a:t>
            </a:r>
          </a:p>
          <a:p>
            <a:pPr lvl="1"/>
            <a:r>
              <a:rPr lang="ja-JP" altLang="en-US" b="1" dirty="0"/>
              <a:t>複利計算</a:t>
            </a:r>
            <a:r>
              <a:rPr lang="ja-JP" altLang="en-US" dirty="0"/>
              <a:t>を行うために，</a:t>
            </a:r>
            <a:r>
              <a:rPr lang="en-US" altLang="ja-JP" b="1" dirty="0"/>
              <a:t>pow </a:t>
            </a:r>
            <a:r>
              <a:rPr lang="ja-JP" altLang="en-US" b="1" dirty="0"/>
              <a:t>メソッド（</a:t>
            </a:r>
            <a:r>
              <a:rPr lang="en-US" altLang="ja-JP" b="1" dirty="0"/>
              <a:t>pow(</a:t>
            </a:r>
            <a:r>
              <a:rPr lang="en-US" altLang="ja-JP" b="1" dirty="0" err="1"/>
              <a:t>x,y</a:t>
            </a:r>
            <a:r>
              <a:rPr lang="en-US" altLang="ja-JP" b="1" dirty="0"/>
              <a:t>) </a:t>
            </a:r>
            <a:r>
              <a:rPr lang="ja-JP" altLang="en-US" b="1" dirty="0"/>
              <a:t>は，</a:t>
            </a:r>
            <a:r>
              <a:rPr lang="en-US" altLang="ja-JP" b="1" dirty="0"/>
              <a:t>x </a:t>
            </a:r>
            <a:r>
              <a:rPr lang="ja-JP" altLang="en-US" b="1" dirty="0"/>
              <a:t>の </a:t>
            </a:r>
            <a:r>
              <a:rPr lang="en-US" altLang="ja-JP" b="1" dirty="0"/>
              <a:t>y</a:t>
            </a:r>
            <a:r>
              <a:rPr lang="ja-JP" altLang="en-US" b="1" dirty="0"/>
              <a:t>乗）</a:t>
            </a:r>
            <a:r>
              <a:rPr lang="ja-JP" altLang="en-US" dirty="0"/>
              <a:t>を使う</a:t>
            </a:r>
            <a:endParaRPr lang="en-US" altLang="ja-JP" dirty="0"/>
          </a:p>
          <a:p>
            <a:pPr lvl="1"/>
            <a:r>
              <a:rPr lang="ja-JP" altLang="en-US" dirty="0"/>
              <a:t>浮動小数点数の</a:t>
            </a:r>
            <a:r>
              <a:rPr lang="ja-JP" altLang="en-US" b="1" dirty="0"/>
              <a:t>小数点以下切り捨て</a:t>
            </a:r>
            <a:r>
              <a:rPr lang="ja-JP" altLang="en-US" dirty="0"/>
              <a:t>のため</a:t>
            </a:r>
            <a:r>
              <a:rPr lang="ja-JP" altLang="en-US" b="1" dirty="0"/>
              <a:t>に </a:t>
            </a:r>
            <a:r>
              <a:rPr lang="en-US" altLang="ja-JP" b="1" dirty="0"/>
              <a:t>floor </a:t>
            </a:r>
            <a:r>
              <a:rPr lang="ja-JP" altLang="en-US" b="1" dirty="0"/>
              <a:t>メソッド</a:t>
            </a:r>
            <a:r>
              <a:rPr lang="ja-JP" altLang="en-US" dirty="0"/>
              <a:t>を使う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整数</a:t>
            </a:r>
            <a:r>
              <a:rPr lang="ja-JP" altLang="en-US" dirty="0"/>
              <a:t>と</a:t>
            </a:r>
            <a:r>
              <a:rPr lang="zh-CN" altLang="en-US" b="1" dirty="0">
                <a:solidFill>
                  <a:srgbClr val="C00000"/>
                </a:solidFill>
              </a:rPr>
              <a:t>浮動小数点数</a:t>
            </a:r>
            <a:r>
              <a:rPr lang="ja-JP" altLang="en-US" dirty="0"/>
              <a:t>のデータが混在する</a:t>
            </a:r>
          </a:p>
          <a:p>
            <a:pPr lvl="2"/>
            <a:r>
              <a:rPr lang="ja-JP" altLang="en-US" dirty="0"/>
              <a:t>元金</a:t>
            </a:r>
            <a:r>
              <a:rPr lang="en-US" altLang="ja-JP" dirty="0"/>
              <a:t>	</a:t>
            </a:r>
            <a:r>
              <a:rPr lang="en-US" altLang="ja-JP" dirty="0" err="1"/>
              <a:t>gankin</a:t>
            </a:r>
            <a:r>
              <a:rPr lang="en-US" altLang="ja-JP" dirty="0"/>
              <a:t>: </a:t>
            </a:r>
            <a:r>
              <a:rPr lang="ja-JP" altLang="en-US" dirty="0"/>
              <a:t>整数データ（単位は　円）</a:t>
            </a:r>
          </a:p>
          <a:p>
            <a:pPr lvl="2"/>
            <a:r>
              <a:rPr lang="ja-JP" altLang="en-US" dirty="0"/>
              <a:t>年数 	</a:t>
            </a:r>
            <a:r>
              <a:rPr lang="en-US" altLang="ja-JP" dirty="0" err="1"/>
              <a:t>nensu</a:t>
            </a:r>
            <a:r>
              <a:rPr lang="en-US" altLang="ja-JP" dirty="0"/>
              <a:t>:</a:t>
            </a:r>
            <a:r>
              <a:rPr lang="ja-JP" altLang="en-US" dirty="0"/>
              <a:t>　整数データ（単位は　年）</a:t>
            </a:r>
          </a:p>
          <a:p>
            <a:pPr lvl="2"/>
            <a:r>
              <a:rPr lang="ja-JP" altLang="en-US" dirty="0"/>
              <a:t>年利</a:t>
            </a:r>
            <a:r>
              <a:rPr lang="en-US" altLang="ja-JP" dirty="0"/>
              <a:t>	</a:t>
            </a:r>
            <a:r>
              <a:rPr lang="en-US" altLang="ja-JP" dirty="0" err="1"/>
              <a:t>nenri</a:t>
            </a:r>
            <a:r>
              <a:rPr lang="en-US" altLang="ja-JP" dirty="0"/>
              <a:t>: </a:t>
            </a:r>
            <a:r>
              <a:rPr lang="zh-CN" altLang="en-US" dirty="0"/>
              <a:t>浮動小数点数</a:t>
            </a:r>
            <a:r>
              <a:rPr lang="ja-JP" altLang="en-US" dirty="0"/>
              <a:t>データ （単位は　％）</a:t>
            </a:r>
          </a:p>
          <a:p>
            <a:pPr lvl="1"/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9FF572-1EC1-4D35-9553-1605488A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7FD7390-7B47-4B12-B2DF-8CD716266536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128ECC52-E323-4794-AF17-59F3BF628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1312" y="587375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java.lang.Math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import </a:t>
            </a:r>
            <a:r>
              <a:rPr lang="en-US" altLang="ja-JP" sz="1800" dirty="0" err="1"/>
              <a:t>java.util.Scanner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public class Main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public static void main(String[] </a:t>
            </a:r>
            <a:r>
              <a:rPr lang="en-US" altLang="ja-JP" sz="1800" dirty="0" err="1"/>
              <a:t>args</a:t>
            </a:r>
            <a:r>
              <a:rPr lang="en-US" altLang="ja-JP" sz="1800" dirty="0"/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int </a:t>
            </a:r>
            <a:r>
              <a:rPr lang="en-US" altLang="ja-JP" sz="1800" dirty="0" err="1"/>
              <a:t>gankin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nensu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ganri</a:t>
            </a:r>
            <a:r>
              <a:rPr lang="en-US" altLang="ja-JP" sz="1800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double </a:t>
            </a:r>
            <a:r>
              <a:rPr lang="en-US" altLang="ja-JP" sz="1800" dirty="0" err="1"/>
              <a:t>nenri</a:t>
            </a:r>
            <a:r>
              <a:rPr lang="en-US" altLang="ja-JP" sz="1800" dirty="0"/>
              <a:t>, 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Scanner s = new Scanner(System.in);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</a:t>
            </a:r>
            <a:r>
              <a:rPr lang="en-US" altLang="ja-JP" sz="1800" dirty="0" err="1"/>
              <a:t>gankin</a:t>
            </a:r>
            <a:r>
              <a:rPr lang="en-US" altLang="ja-JP" sz="1800" dirty="0"/>
              <a:t> (</a:t>
            </a:r>
            <a:r>
              <a:rPr lang="en-US" altLang="ja-JP" sz="1800" dirty="0" err="1"/>
              <a:t>en</a:t>
            </a:r>
            <a:r>
              <a:rPr lang="en-US" altLang="ja-JP" sz="1800" dirty="0"/>
              <a:t>)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s.nextInt</a:t>
            </a:r>
            <a:r>
              <a:rPr lang="en-US" altLang="ja-JP" sz="18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</a:t>
            </a:r>
            <a:r>
              <a:rPr lang="en-US" altLang="ja-JP" sz="1800" dirty="0" err="1"/>
              <a:t>nensu</a:t>
            </a:r>
            <a:r>
              <a:rPr lang="en-US" altLang="ja-JP" sz="1800" dirty="0"/>
              <a:t> (</a:t>
            </a:r>
            <a:r>
              <a:rPr lang="en-US" altLang="ja-JP" sz="1800" dirty="0" err="1"/>
              <a:t>en</a:t>
            </a:r>
            <a:r>
              <a:rPr lang="en-US" altLang="ja-JP" sz="1800" dirty="0"/>
              <a:t>)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nensu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s.nextInt</a:t>
            </a:r>
            <a:r>
              <a:rPr lang="en-US" altLang="ja-JP" sz="18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dirty="0" err="1"/>
              <a:t>System.out.println</a:t>
            </a:r>
            <a:r>
              <a:rPr lang="en-US" altLang="ja-JP" sz="1800" dirty="0"/>
              <a:t>("Please Enter </a:t>
            </a:r>
            <a:r>
              <a:rPr lang="en-US" altLang="ja-JP" sz="1800" dirty="0" err="1"/>
              <a:t>nenri</a:t>
            </a:r>
            <a:r>
              <a:rPr lang="en-US" altLang="ja-JP" sz="1800" dirty="0"/>
              <a:t> (%) =");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    </a:t>
            </a:r>
            <a:r>
              <a:rPr lang="en-US" altLang="ja-JP" sz="1800" b="1" dirty="0" err="1"/>
              <a:t>nenri</a:t>
            </a:r>
            <a:r>
              <a:rPr lang="en-US" altLang="ja-JP" sz="1800" b="1" dirty="0"/>
              <a:t> = </a:t>
            </a:r>
            <a:r>
              <a:rPr lang="en-US" altLang="ja-JP" sz="1800" b="1" dirty="0" err="1"/>
              <a:t>s.nextDouble</a:t>
            </a:r>
            <a:r>
              <a:rPr lang="en-US" altLang="ja-JP" sz="1800" b="1" dirty="0"/>
              <a:t>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r = 1 + (</a:t>
            </a:r>
            <a:r>
              <a:rPr lang="en-US" altLang="ja-JP" sz="1800" b="1" dirty="0" err="1"/>
              <a:t>nenri</a:t>
            </a:r>
            <a:r>
              <a:rPr lang="en-US" altLang="ja-JP" sz="1800" b="1" dirty="0"/>
              <a:t> * 0.01);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 = (int)</a:t>
            </a:r>
            <a:r>
              <a:rPr lang="en-US" altLang="ja-JP" sz="1800" b="1" dirty="0" err="1"/>
              <a:t>Math.floor</a:t>
            </a:r>
            <a:r>
              <a:rPr lang="en-US" altLang="ja-JP" sz="1800" b="1" dirty="0"/>
              <a:t>(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 * </a:t>
            </a:r>
            <a:r>
              <a:rPr lang="en-US" altLang="ja-JP" sz="1800" b="1" dirty="0" err="1"/>
              <a:t>Math.pow</a:t>
            </a:r>
            <a:r>
              <a:rPr lang="en-US" altLang="ja-JP" sz="1800" b="1" dirty="0"/>
              <a:t>(r, </a:t>
            </a:r>
            <a:r>
              <a:rPr lang="en-US" altLang="ja-JP" sz="1800" b="1" dirty="0" err="1"/>
              <a:t>nensu</a:t>
            </a:r>
            <a:r>
              <a:rPr lang="en-US" altLang="ja-JP" sz="1800" b="1" dirty="0"/>
              <a:t>));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 = %d (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)\n", 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b="1" dirty="0"/>
              <a:t>        </a:t>
            </a:r>
            <a:r>
              <a:rPr lang="en-US" altLang="ja-JP" sz="1800" b="1" dirty="0" err="1"/>
              <a:t>System.out.printf</a:t>
            </a:r>
            <a:r>
              <a:rPr lang="en-US" altLang="ja-JP" sz="1800" b="1" dirty="0"/>
              <a:t>("</a:t>
            </a:r>
            <a:r>
              <a:rPr lang="en-US" altLang="ja-JP" sz="1800" b="1" dirty="0" err="1"/>
              <a:t>risoku</a:t>
            </a:r>
            <a:r>
              <a:rPr lang="en-US" altLang="ja-JP" sz="1800" b="1" dirty="0"/>
              <a:t> = %d (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)\n", 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 - 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ja-JP" sz="1800" dirty="0"/>
              <a:t>}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0A50B0F-5770-4721-9208-6FC8B7A66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2E0F5A-D9C9-4AE6-AA72-E36F249EDFDF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0C4F82D6-8E05-40CA-97BE-C082F4607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4515669"/>
            <a:ext cx="6065837" cy="504006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5781" name="Text Box 5">
            <a:extLst>
              <a:ext uri="{FF2B5EF4-FFF2-40B4-BE49-F238E27FC236}">
                <a16:creationId xmlns:a16="http://schemas.microsoft.com/office/drawing/2014/main" id="{1C18BAA7-FCDF-4104-99CA-77C118C71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4356" y="4650583"/>
            <a:ext cx="18002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計算</a:t>
            </a:r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F65A6821-FBAC-4B2D-8921-2B46A7F38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227" y="4196834"/>
            <a:ext cx="2781684" cy="28733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5783" name="Text Box 8">
            <a:extLst>
              <a:ext uri="{FF2B5EF4-FFF2-40B4-BE49-F238E27FC236}">
                <a16:creationId xmlns:a16="http://schemas.microsoft.com/office/drawing/2014/main" id="{FB5F9F25-F2A8-42FB-BE7C-4833EBBC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1041" y="3380392"/>
            <a:ext cx="226218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データの読み込み</a:t>
            </a:r>
          </a:p>
        </p:txBody>
      </p:sp>
      <p:sp>
        <p:nvSpPr>
          <p:cNvPr id="75784" name="Rectangle 9">
            <a:extLst>
              <a:ext uri="{FF2B5EF4-FFF2-40B4-BE49-F238E27FC236}">
                <a16:creationId xmlns:a16="http://schemas.microsoft.com/office/drawing/2014/main" id="{23352CE0-DC52-424E-828E-C019FFE14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300" y="5054601"/>
            <a:ext cx="6378573" cy="590550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5785" name="Text Box 11">
            <a:extLst>
              <a:ext uri="{FF2B5EF4-FFF2-40B4-BE49-F238E27FC236}">
                <a16:creationId xmlns:a16="http://schemas.microsoft.com/office/drawing/2014/main" id="{051F70AA-73CE-43DA-B160-24ACAA857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74" y="5216525"/>
            <a:ext cx="2262188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画面表示</a:t>
            </a:r>
          </a:p>
        </p:txBody>
      </p:sp>
      <p:sp>
        <p:nvSpPr>
          <p:cNvPr id="10" name="Rectangle 6">
            <a:extLst>
              <a:ext uri="{FF2B5EF4-FFF2-40B4-BE49-F238E27FC236}">
                <a16:creationId xmlns:a16="http://schemas.microsoft.com/office/drawing/2014/main" id="{EE8926F7-3EE1-4DBE-B08F-281E8D604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227" y="3635280"/>
            <a:ext cx="2781684" cy="28733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C73E467-02E9-440D-B977-EFAA1ED4D3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3137883"/>
            <a:ext cx="2781684" cy="287338"/>
          </a:xfrm>
          <a:prstGeom prst="rect">
            <a:avLst/>
          </a:prstGeom>
          <a:noFill/>
          <a:ln w="63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754F8DC-AFEE-4F5A-A79E-3E5C7CB4B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硬貨の金種計算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E993958-E128-4AAA-900C-83F9CD46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C426A8-964A-4330-88F5-B5E4B1B965D7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7829" name="Text Box 3">
            <a:extLst>
              <a:ext uri="{FF2B5EF4-FFF2-40B4-BE49-F238E27FC236}">
                <a16:creationId xmlns:a16="http://schemas.microsoft.com/office/drawing/2014/main" id="{872551C1-4A6C-4BA3-A62D-F62B3E005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836" y="1285257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E96AEA88-BA71-4048-92D9-B6899B8BB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3144" y="1929892"/>
            <a:ext cx="6777711" cy="312374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7B61AF9E-26D1-46D0-A030-EB22FC699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複利の計算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AE57F8A5-07C5-498C-96BC-FEE742310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複利の公式：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b="1" dirty="0"/>
              <a:t>べき乗 </a:t>
            </a:r>
            <a:r>
              <a:rPr lang="en-US" altLang="ja-JP" b="1" dirty="0" err="1"/>
              <a:t>x</a:t>
            </a:r>
            <a:r>
              <a:rPr lang="en-US" altLang="ja-JP" b="1" baseline="30000" dirty="0" err="1"/>
              <a:t>y</a:t>
            </a:r>
            <a:r>
              <a:rPr lang="en-US" altLang="ja-JP" b="1" dirty="0"/>
              <a:t> </a:t>
            </a:r>
            <a:r>
              <a:rPr lang="ja-JP" altLang="en-US" b="1" dirty="0"/>
              <a:t>の計算</a:t>
            </a:r>
            <a:r>
              <a:rPr lang="ja-JP" altLang="en-US" dirty="0"/>
              <a:t>のために，</a:t>
            </a:r>
            <a:r>
              <a:rPr lang="en-US" altLang="ja-JP" b="1" dirty="0"/>
              <a:t>pow </a:t>
            </a:r>
            <a:r>
              <a:rPr lang="ja-JP" altLang="en-US" b="1" dirty="0"/>
              <a:t>メソッド</a:t>
            </a:r>
            <a:r>
              <a:rPr lang="ja-JP" altLang="en-US" dirty="0"/>
              <a:t>を使用する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ACF24B4-7AF3-497B-A9EF-AAA00254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3D87D19-9FA7-4506-8282-9195031073A6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1925" name="Text Box 7">
            <a:extLst>
              <a:ext uri="{FF2B5EF4-FFF2-40B4-BE49-F238E27FC236}">
                <a16:creationId xmlns:a16="http://schemas.microsoft.com/office/drawing/2014/main" id="{5E7D6A2E-E001-4DA3-B896-DB5C457EE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3683000"/>
            <a:ext cx="7916862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 err="1">
                <a:solidFill>
                  <a:schemeClr val="tx2"/>
                </a:solidFill>
              </a:rPr>
              <a:t>ganri</a:t>
            </a:r>
            <a:r>
              <a:rPr kumimoji="0" lang="en-US" altLang="ja-JP" sz="3200" dirty="0"/>
              <a:t> = </a:t>
            </a:r>
            <a:r>
              <a:rPr kumimoji="0" lang="en-US" altLang="ja-JP" sz="3200" dirty="0" err="1"/>
              <a:t>trunc</a:t>
            </a:r>
            <a:r>
              <a:rPr kumimoji="0" lang="en-US" altLang="ja-JP" sz="3200" dirty="0"/>
              <a:t>( </a:t>
            </a:r>
            <a:r>
              <a:rPr kumimoji="0" lang="en-US" altLang="ja-JP" sz="3200" dirty="0" err="1">
                <a:solidFill>
                  <a:schemeClr val="tx2"/>
                </a:solidFill>
              </a:rPr>
              <a:t>gankin</a:t>
            </a:r>
            <a:r>
              <a:rPr kumimoji="0" lang="en-US" altLang="ja-JP" sz="3200" dirty="0"/>
              <a:t> * Power( </a:t>
            </a:r>
            <a:r>
              <a:rPr kumimoji="0" lang="en-US" altLang="ja-JP" sz="3200" dirty="0">
                <a:solidFill>
                  <a:srgbClr val="FF0000"/>
                </a:solidFill>
              </a:rPr>
              <a:t>r</a:t>
            </a:r>
            <a:r>
              <a:rPr kumimoji="0" lang="en-US" altLang="ja-JP" sz="3200" dirty="0"/>
              <a:t>, </a:t>
            </a:r>
            <a:r>
              <a:rPr kumimoji="0" lang="en-US" altLang="ja-JP" sz="3200" dirty="0" err="1">
                <a:solidFill>
                  <a:schemeClr val="tx2"/>
                </a:solidFill>
              </a:rPr>
              <a:t>nensu</a:t>
            </a:r>
            <a:r>
              <a:rPr kumimoji="0" lang="en-US" altLang="ja-JP" sz="3200" dirty="0"/>
              <a:t> )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 dirty="0">
                <a:solidFill>
                  <a:srgbClr val="FF0000"/>
                </a:solidFill>
              </a:rPr>
              <a:t>r </a:t>
            </a:r>
            <a:r>
              <a:rPr kumimoji="0" lang="ja-JP" altLang="en-US" sz="3200" b="1" dirty="0">
                <a:solidFill>
                  <a:srgbClr val="FF0000"/>
                </a:solidFill>
              </a:rPr>
              <a:t>は年利</a:t>
            </a:r>
            <a:endParaRPr kumimoji="0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81926" name="Text Box 8">
            <a:extLst>
              <a:ext uri="{FF2B5EF4-FFF2-40B4-BE49-F238E27FC236}">
                <a16:creationId xmlns:a16="http://schemas.microsoft.com/office/drawing/2014/main" id="{9433F504-A049-420E-BA98-D402D85EE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1566863"/>
            <a:ext cx="73279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/>
              <a:t>元利 </a:t>
            </a:r>
            <a:r>
              <a:rPr kumimoji="0" lang="en-US" altLang="ja-JP" sz="3600" dirty="0"/>
              <a:t>= </a:t>
            </a:r>
            <a:r>
              <a:rPr kumimoji="0" lang="ja-JP" altLang="en-US" sz="3600" dirty="0"/>
              <a:t>元金　</a:t>
            </a:r>
            <a:r>
              <a:rPr kumimoji="0" lang="en-US" altLang="ja-JP" sz="3600" dirty="0"/>
              <a:t>×</a:t>
            </a:r>
            <a:r>
              <a:rPr kumimoji="0" lang="ja-JP" altLang="en-US" sz="3600" dirty="0"/>
              <a:t>　（１＋年利）</a:t>
            </a:r>
            <a:r>
              <a:rPr kumimoji="0" lang="ja-JP" altLang="en-US" sz="3600" baseline="30000" dirty="0"/>
              <a:t>年数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161F5DBD-BC5D-4EEF-B644-AC66108CD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69254" y="200026"/>
            <a:ext cx="8461375" cy="469900"/>
          </a:xfrm>
        </p:spPr>
        <p:txBody>
          <a:bodyPr>
            <a:noAutofit/>
          </a:bodyPr>
          <a:lstStyle/>
          <a:p>
            <a:r>
              <a:rPr lang="en-US" altLang="ja-JP" dirty="0"/>
              <a:t>floor</a:t>
            </a:r>
            <a:endParaRPr lang="ja-JP" altLang="en-US" dirty="0"/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AA7F1580-73AC-4585-8475-05E7C53F6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floor	</a:t>
            </a:r>
            <a:r>
              <a:rPr lang="zh-CN" altLang="en-US" dirty="0"/>
              <a:t>浮動小数点数</a:t>
            </a:r>
            <a:r>
              <a:rPr lang="ja-JP" altLang="en-US" dirty="0"/>
              <a:t>の小数点以下を切り捨て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		例） </a:t>
            </a:r>
            <a:r>
              <a:rPr lang="en-US" altLang="ja-JP" dirty="0"/>
              <a:t>3.4 → 3,  3.6 → 4,   -1.6 → 2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E846AB-005A-4B59-8284-7E69C3C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D8D5FBE-F26E-403A-8BD2-F4C451392684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EBEF644-6D19-45F0-9B0F-00D52D02C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演習．時間の換算</a:t>
            </a:r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74E36CFD-F0EC-4136-8132-6D30B99EB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秒数 </a:t>
            </a:r>
            <a:r>
              <a:rPr lang="en-US" altLang="ja-JP" b="1" dirty="0"/>
              <a:t>x </a:t>
            </a:r>
            <a:r>
              <a:rPr lang="ja-JP" altLang="en-US" dirty="0"/>
              <a:t>を読み込んで，</a:t>
            </a:r>
            <a:r>
              <a:rPr lang="en-US" altLang="ja-JP" b="1" dirty="0"/>
              <a:t>h </a:t>
            </a:r>
            <a:r>
              <a:rPr lang="ja-JP" altLang="en-US" b="1" dirty="0"/>
              <a:t>時，</a:t>
            </a:r>
            <a:r>
              <a:rPr lang="en-US" altLang="ja-JP" b="1" dirty="0"/>
              <a:t>m </a:t>
            </a:r>
            <a:r>
              <a:rPr lang="ja-JP" altLang="en-US" b="1" dirty="0"/>
              <a:t>分，</a:t>
            </a:r>
            <a:r>
              <a:rPr lang="en-US" altLang="ja-JP" b="1" dirty="0"/>
              <a:t>s </a:t>
            </a:r>
            <a:r>
              <a:rPr lang="ja-JP" altLang="en-US" b="1" dirty="0"/>
              <a:t>秒を計算</a:t>
            </a:r>
            <a:r>
              <a:rPr lang="ja-JP" altLang="en-US" dirty="0"/>
              <a:t>するプログラムを作りなさい．</a:t>
            </a:r>
          </a:p>
          <a:p>
            <a:pPr marL="0" indent="0">
              <a:buNone/>
            </a:pPr>
            <a:r>
              <a:rPr lang="ja-JP" altLang="en-US" dirty="0"/>
              <a:t>	例） </a:t>
            </a:r>
            <a:r>
              <a:rPr lang="en-US" altLang="ja-JP" dirty="0"/>
              <a:t>x=3723 </a:t>
            </a:r>
            <a:r>
              <a:rPr lang="ja-JP" altLang="en-US" dirty="0"/>
              <a:t>のとき，</a:t>
            </a:r>
          </a:p>
          <a:p>
            <a:pPr marL="0" indent="0">
              <a:buNone/>
            </a:pPr>
            <a:r>
              <a:rPr lang="ja-JP" altLang="en-US" dirty="0"/>
              <a:t>   	</a:t>
            </a:r>
            <a:r>
              <a:rPr lang="en-US" altLang="ja-JP" dirty="0"/>
              <a:t> h</a:t>
            </a:r>
            <a:r>
              <a:rPr lang="ja-JP" altLang="en-US" dirty="0"/>
              <a:t> </a:t>
            </a:r>
            <a:r>
              <a:rPr lang="en-US" altLang="ja-JP" dirty="0"/>
              <a:t>=</a:t>
            </a:r>
            <a:r>
              <a:rPr lang="ja-JP" altLang="en-US" dirty="0"/>
              <a:t> </a:t>
            </a:r>
            <a:r>
              <a:rPr lang="en-US" altLang="ja-JP" dirty="0"/>
              <a:t>1,  m = 2,  s = 3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CE47D21-51B3-4DC4-AED4-500CD07E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6862C5-108D-4281-B5BD-9431DC482C93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14773DA-CA56-4F35-B5BC-0BDA7939E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456E8B-6175-432D-B4F1-270892893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プログラムでの</a:t>
            </a:r>
            <a:r>
              <a:rPr lang="ja-JP" altLang="en-US" b="1" dirty="0"/>
              <a:t>整数</a:t>
            </a:r>
            <a:r>
              <a:rPr lang="ja-JP" altLang="en-US" dirty="0"/>
              <a:t>と</a:t>
            </a:r>
            <a:r>
              <a:rPr lang="zh-CN" altLang="en-US" b="1" dirty="0"/>
              <a:t>浮動小数点数</a:t>
            </a:r>
            <a:r>
              <a:rPr lang="ja-JP" altLang="en-US" dirty="0"/>
              <a:t>の違いについて理解する</a:t>
            </a:r>
          </a:p>
          <a:p>
            <a:r>
              <a:rPr lang="ja-JP" altLang="en-US" dirty="0"/>
              <a:t>目的に応じて，</a:t>
            </a:r>
            <a:r>
              <a:rPr lang="ja-JP" altLang="en-US" b="1" dirty="0"/>
              <a:t>整数の変数</a:t>
            </a:r>
            <a:r>
              <a:rPr lang="ja-JP" altLang="en-US" dirty="0"/>
              <a:t>，</a:t>
            </a:r>
            <a:r>
              <a:rPr lang="zh-CN" altLang="en-US" b="1" dirty="0"/>
              <a:t>浮動小数点数</a:t>
            </a:r>
            <a:r>
              <a:rPr lang="ja-JP" altLang="en-US" b="1" dirty="0"/>
              <a:t>の変数</a:t>
            </a:r>
            <a:r>
              <a:rPr lang="ja-JP" altLang="en-US" dirty="0"/>
              <a:t>を</a:t>
            </a:r>
            <a:r>
              <a:rPr lang="ja-JP" altLang="en-US" b="1" dirty="0"/>
              <a:t>正しく使い分ける</a:t>
            </a:r>
            <a:r>
              <a:rPr lang="ja-JP" altLang="en-US" dirty="0"/>
              <a:t>ことができるようになる</a:t>
            </a:r>
          </a:p>
          <a:p>
            <a:endParaRPr lang="ja-JP" altLang="en-US" dirty="0"/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4764F8A-FCDD-434B-9FA0-AA1D8C1C1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A25545-2C45-42A8-8DB5-D41D83D0B381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0138172-110D-44E8-ACF4-2DB0AC15CFFE}"/>
              </a:ext>
            </a:extLst>
          </p:cNvPr>
          <p:cNvSpPr txBox="1"/>
          <p:nvPr/>
        </p:nvSpPr>
        <p:spPr>
          <a:xfrm>
            <a:off x="716728" y="869132"/>
            <a:ext cx="7981672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基本データ</a:t>
            </a:r>
            <a:endParaRPr kumimoji="1" lang="en-US" altLang="ja-JP" sz="24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基本データ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配列</a:t>
            </a:r>
            <a:endParaRPr kumimoji="1" lang="en-US" altLang="ja-JP" sz="2400" b="1" dirty="0">
              <a:solidFill>
                <a:srgbClr val="C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クラス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に属する</a:t>
            </a:r>
            <a:r>
              <a:rPr kumimoji="1" lang="ja-JP" altLang="en-US" sz="2400" b="1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オブジェクト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 </a:t>
            </a:r>
            <a:r>
              <a:rPr kumimoji="1" lang="en-US" altLang="ja-JP" sz="24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String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クラスなど多種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A83C0052-AEEA-4AF7-ABF4-28D076C1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Java </a:t>
            </a:r>
            <a:r>
              <a:rPr kumimoji="1" lang="ja-JP" altLang="en-US" dirty="0"/>
              <a:t>のデータの種類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206C79-242F-453B-8F11-AE1F2884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60633D6A-F6FD-4154-9FB7-448455E0D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25479"/>
              </p:ext>
            </p:extLst>
          </p:nvPr>
        </p:nvGraphicFramePr>
        <p:xfrm>
          <a:off x="1593331" y="1367915"/>
          <a:ext cx="6074535" cy="3566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24845">
                  <a:extLst>
                    <a:ext uri="{9D8B030D-6E8A-4147-A177-3AD203B41FA5}">
                      <a16:colId xmlns:a16="http://schemas.microsoft.com/office/drawing/2014/main" val="3666770419"/>
                    </a:ext>
                  </a:extLst>
                </a:gridCol>
                <a:gridCol w="2024845">
                  <a:extLst>
                    <a:ext uri="{9D8B030D-6E8A-4147-A177-3AD203B41FA5}">
                      <a16:colId xmlns:a16="http://schemas.microsoft.com/office/drawing/2014/main" val="2054342290"/>
                    </a:ext>
                  </a:extLst>
                </a:gridCol>
                <a:gridCol w="2024845">
                  <a:extLst>
                    <a:ext uri="{9D8B030D-6E8A-4147-A177-3AD203B41FA5}">
                      <a16:colId xmlns:a16="http://schemas.microsoft.com/office/drawing/2014/main" val="1322073426"/>
                    </a:ext>
                  </a:extLst>
                </a:gridCol>
              </a:tblGrid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データの種類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>
                          <a:solidFill>
                            <a:srgbClr val="C00000"/>
                          </a:solidFill>
                        </a:rPr>
                        <a:t>基本データ型</a:t>
                      </a:r>
                      <a:endParaRPr kumimoji="1" lang="ja-JP" altLang="en-US" sz="2000" b="1" dirty="0">
                        <a:solidFill>
                          <a:srgbClr val="C00000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サイズ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10796"/>
                  </a:ext>
                </a:extLst>
              </a:tr>
              <a:tr h="358549">
                <a:tc rowSpan="4">
                  <a:txBody>
                    <a:bodyPr/>
                    <a:lstStyle/>
                    <a:p>
                      <a:r>
                        <a:rPr kumimoji="1" lang="ja-JP" altLang="en-US" sz="2000" dirty="0"/>
                        <a:t>整数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byte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8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373149"/>
                  </a:ext>
                </a:extLst>
              </a:tr>
              <a:tr h="358549">
                <a:tc v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short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16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795852"/>
                  </a:ext>
                </a:extLst>
              </a:tr>
              <a:tr h="358549">
                <a:tc v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int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32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4141154"/>
                  </a:ext>
                </a:extLst>
              </a:tr>
              <a:tr h="358549">
                <a:tc v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long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64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3878168"/>
                  </a:ext>
                </a:extLst>
              </a:tr>
              <a:tr h="358549">
                <a:tc rowSpan="2">
                  <a:txBody>
                    <a:bodyPr/>
                    <a:lstStyle/>
                    <a:p>
                      <a:r>
                        <a:rPr kumimoji="1" lang="ja-JP" altLang="en-US" sz="2000" dirty="0"/>
                        <a:t>浮動小数点数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float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32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526560"/>
                  </a:ext>
                </a:extLst>
              </a:tr>
              <a:tr h="358549">
                <a:tc v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double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64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2917248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000" dirty="0"/>
                        <a:t>文字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char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16 bit</a:t>
                      </a:r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77003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en-US" altLang="ja-JP" sz="2000" dirty="0"/>
                        <a:t>true/false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err="1"/>
                        <a:t>boolean</a:t>
                      </a:r>
                      <a:endParaRPr kumimoji="1" lang="ja-JP" altLang="en-US" sz="20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673855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9BC15CB-E216-424E-90F1-7A0C3870A29C}"/>
              </a:ext>
            </a:extLst>
          </p:cNvPr>
          <p:cNvSpPr txBox="1"/>
          <p:nvPr/>
        </p:nvSpPr>
        <p:spPr>
          <a:xfrm>
            <a:off x="204227" y="6309263"/>
            <a:ext cx="8738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この資料では，整数 </a:t>
            </a:r>
            <a:r>
              <a:rPr kumimoji="1" lang="en-US" altLang="ja-JP" sz="2800" dirty="0"/>
              <a:t>int </a:t>
            </a:r>
            <a:r>
              <a:rPr kumimoji="1" lang="ja-JP" altLang="en-US" sz="2800" dirty="0"/>
              <a:t>と浮動小数点数 </a:t>
            </a:r>
            <a:r>
              <a:rPr kumimoji="1" lang="en-US" altLang="ja-JP" sz="2800" dirty="0"/>
              <a:t>double </a:t>
            </a:r>
            <a:r>
              <a:rPr kumimoji="1" lang="ja-JP" altLang="en-US" sz="2800" dirty="0"/>
              <a:t>を使う</a:t>
            </a:r>
          </a:p>
        </p:txBody>
      </p:sp>
    </p:spTree>
    <p:extLst>
      <p:ext uri="{BB962C8B-B14F-4D97-AF65-F5344CB8AC3E}">
        <p14:creationId xmlns:p14="http://schemas.microsoft.com/office/powerpoint/2010/main" val="45045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AD69A92-5DCE-47F2-9534-F7D6C90B0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整数と</a:t>
            </a:r>
            <a:r>
              <a:rPr lang="zh-CN" altLang="en-US" dirty="0"/>
              <a:t>浮動小数点数</a:t>
            </a:r>
            <a:endParaRPr lang="ja-JP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2E70DBE-26C9-46D4-84A5-45C1096B0D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0103" y="1105269"/>
            <a:ext cx="3810000" cy="4114800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整数</a:t>
            </a:r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整数（正か負か０）</a:t>
            </a:r>
          </a:p>
          <a:p>
            <a:pPr marL="457200" lvl="1" indent="0">
              <a:buNone/>
            </a:pPr>
            <a:r>
              <a:rPr lang="ja-JP" altLang="en-US" dirty="0"/>
              <a:t>例）</a:t>
            </a:r>
          </a:p>
          <a:p>
            <a:pPr marL="457200" lvl="1" indent="0">
              <a:buNone/>
            </a:pPr>
            <a:r>
              <a:rPr lang="ja-JP" altLang="en-US" dirty="0"/>
              <a:t>０</a:t>
            </a:r>
          </a:p>
          <a:p>
            <a:pPr marL="457200" lvl="1" indent="0">
              <a:buNone/>
            </a:pPr>
            <a:r>
              <a:rPr lang="ja-JP" altLang="en-US" dirty="0"/>
              <a:t>３</a:t>
            </a:r>
          </a:p>
          <a:p>
            <a:pPr marL="457200" lvl="1" indent="0">
              <a:buNone/>
            </a:pPr>
            <a:r>
              <a:rPr lang="ja-JP" altLang="en-US" dirty="0"/>
              <a:t>２８</a:t>
            </a:r>
          </a:p>
          <a:p>
            <a:pPr marL="457200" lvl="1" indent="0">
              <a:buNone/>
            </a:pPr>
            <a:r>
              <a:rPr lang="ja-JP" altLang="en-US" dirty="0"/>
              <a:t>４７７８</a:t>
            </a:r>
          </a:p>
          <a:p>
            <a:pPr marL="457200" lvl="1" indent="0">
              <a:buNone/>
            </a:pPr>
            <a:r>
              <a:rPr lang="ja-JP" altLang="en-US" dirty="0"/>
              <a:t>－１</a:t>
            </a:r>
          </a:p>
          <a:p>
            <a:pPr marL="457200" lvl="1" indent="0">
              <a:buNone/>
            </a:pPr>
            <a:r>
              <a:rPr lang="ja-JP" altLang="en-US" dirty="0"/>
              <a:t>－１０</a:t>
            </a:r>
          </a:p>
          <a:p>
            <a:pPr marL="457200" lvl="1" indent="0">
              <a:buNone/>
            </a:pPr>
            <a:r>
              <a:rPr lang="ja-JP" altLang="en-US" dirty="0"/>
              <a:t>－１２５０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738034B-E3EB-4A8B-8DA3-50D016BE7E1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92503" y="1105269"/>
            <a:ext cx="3810000" cy="4114800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浮動小数点数</a:t>
            </a:r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小数付きの数も</a:t>
            </a:r>
            <a:r>
              <a:rPr lang="ja-JP" altLang="en-US" b="1" u="sng" dirty="0">
                <a:solidFill>
                  <a:srgbClr val="FF0000"/>
                </a:solidFill>
              </a:rPr>
              <a:t>可</a:t>
            </a:r>
          </a:p>
          <a:p>
            <a:pPr marL="457200" lvl="1" indent="0">
              <a:buNone/>
            </a:pPr>
            <a:r>
              <a:rPr lang="ja-JP" altLang="en-US" dirty="0"/>
              <a:t>例） </a:t>
            </a:r>
          </a:p>
          <a:p>
            <a:pPr marL="457200" lvl="1" indent="0">
              <a:buNone/>
            </a:pPr>
            <a:r>
              <a:rPr lang="ja-JP" altLang="en-US" dirty="0"/>
              <a:t>０</a:t>
            </a:r>
          </a:p>
          <a:p>
            <a:pPr marL="457200" lvl="1" indent="0">
              <a:buNone/>
            </a:pPr>
            <a:r>
              <a:rPr lang="ja-JP" altLang="en-US" dirty="0"/>
              <a:t>３</a:t>
            </a:r>
          </a:p>
          <a:p>
            <a:pPr marL="457200" lvl="1" indent="0">
              <a:buNone/>
            </a:pPr>
            <a:r>
              <a:rPr lang="ja-JP" altLang="en-US" dirty="0"/>
              <a:t>１２７８７４８６２３　</a:t>
            </a:r>
          </a:p>
          <a:p>
            <a:pPr marL="457200" lvl="1" indent="0">
              <a:buNone/>
            </a:pPr>
            <a:r>
              <a:rPr lang="ja-JP" altLang="en-US" dirty="0" err="1"/>
              <a:t>ー</a:t>
            </a:r>
            <a:r>
              <a:rPr lang="ja-JP" altLang="en-US" dirty="0"/>
              <a:t>４５６３７５９３９８</a:t>
            </a:r>
          </a:p>
          <a:p>
            <a:pPr marL="457200" lvl="1" indent="0">
              <a:buNone/>
            </a:pPr>
            <a:r>
              <a:rPr lang="ja-JP" altLang="en-US" dirty="0"/>
              <a:t>２．１９０８７２</a:t>
            </a:r>
          </a:p>
          <a:p>
            <a:pPr marL="457200" lvl="1" indent="0">
              <a:buNone/>
            </a:pPr>
            <a:r>
              <a:rPr lang="ja-JP" altLang="en-US" dirty="0"/>
              <a:t>０．０００１７８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1A2A165-84F0-409E-A861-41194D62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17D989-7ABC-41A6-8958-E86341218649}" type="slidenum">
              <a:rPr lang="en-US" altLang="ja-JP" smtClean="0">
                <a:latin typeface="Arial" panose="020B0604020202020204" pitchFamily="34" charset="0"/>
              </a:rPr>
              <a:pPr/>
              <a:t>5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225F3D6-83D7-40BE-A6C5-B57D2F7F3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整数と</a:t>
            </a:r>
            <a:r>
              <a:rPr lang="zh-CN" altLang="en-US" dirty="0"/>
              <a:t>浮動小数点数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181C12-1526-4BD3-9945-68B66C2A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2B926D-73CA-4FD2-961D-4FCBB6289580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98374" name="Group 70">
            <a:extLst>
              <a:ext uri="{FF2B5EF4-FFF2-40B4-BE49-F238E27FC236}">
                <a16:creationId xmlns:a16="http://schemas.microsoft.com/office/drawing/2014/main" id="{D3701ABD-0FEF-4113-BDA5-5F0114005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9514048"/>
              </p:ext>
            </p:extLst>
          </p:nvPr>
        </p:nvGraphicFramePr>
        <p:xfrm>
          <a:off x="600075" y="1124061"/>
          <a:ext cx="8183563" cy="3774178"/>
        </p:xfrm>
        <a:graphic>
          <a:graphicData uri="http://schemas.openxmlformats.org/drawingml/2006/table">
            <a:tbl>
              <a:tblPr/>
              <a:tblGrid>
                <a:gridCol w="23352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04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059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整数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浮動小数点数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889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四則演算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+, -, *, /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/ </a:t>
                      </a:r>
                      <a:r>
                        <a:rPr kumimoji="1" lang="ja-JP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では，余りは切り捨て）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+, -, *, 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585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剰余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%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5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小数点以下切り捨て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floor</a:t>
                      </a: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468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5204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Online GDB </a:t>
            </a:r>
            <a:r>
              <a:rPr lang="ja-JP" altLang="en-US" dirty="0"/>
              <a:t>で </a:t>
            </a:r>
            <a:r>
              <a:rPr lang="en-US" altLang="ja-JP" dirty="0"/>
              <a:t>Java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054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Java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577567" y="2741871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0424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1933</Words>
  <Application>Microsoft Office PowerPoint</Application>
  <PresentationFormat>画面に合わせる (4:3)</PresentationFormat>
  <Paragraphs>333</Paragraphs>
  <Slides>26</Slides>
  <Notes>21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31" baseType="lpstr">
      <vt:lpstr>メイリオ</vt:lpstr>
      <vt:lpstr>游ゴシック</vt:lpstr>
      <vt:lpstr>Arial</vt:lpstr>
      <vt:lpstr>Calibri</vt:lpstr>
      <vt:lpstr>Office テーマ</vt:lpstr>
      <vt:lpstr>ji-4. Javaプログラミングにおける基本データ型と数値計算の基礎</vt:lpstr>
      <vt:lpstr>内容</vt:lpstr>
      <vt:lpstr>目標</vt:lpstr>
      <vt:lpstr>Java のデータの種類</vt:lpstr>
      <vt:lpstr>整数と浮動小数点数</vt:lpstr>
      <vt:lpstr>整数と浮動小数点数</vt:lpstr>
      <vt:lpstr>オンライン開発環境 Online GDB</vt:lpstr>
      <vt:lpstr>Online GDB で Java を動かす手順</vt:lpstr>
      <vt:lpstr>PowerPoint プレゼンテーション</vt:lpstr>
      <vt:lpstr>PowerPoint プレゼンテーション</vt:lpstr>
      <vt:lpstr>例題１．硬貨の金種計算</vt:lpstr>
      <vt:lpstr>PowerPoint プレゼンテーション</vt:lpstr>
      <vt:lpstr>PowerPoint プレゼンテーション</vt:lpstr>
      <vt:lpstr>硬貨の金種計算</vt:lpstr>
      <vt:lpstr>プログラム実行順</vt:lpstr>
      <vt:lpstr>例題２．うるう年の判定</vt:lpstr>
      <vt:lpstr>グレゴリオ暦でのうるう年</vt:lpstr>
      <vt:lpstr>PowerPoint プレゼンテーション</vt:lpstr>
      <vt:lpstr>うるう年の判定</vt:lpstr>
      <vt:lpstr>うるう年の判定式</vt:lpstr>
      <vt:lpstr>例題３．複利計算</vt:lpstr>
      <vt:lpstr>PowerPoint プレゼンテーション</vt:lpstr>
      <vt:lpstr>硬貨の金種計算</vt:lpstr>
      <vt:lpstr>複利の計算</vt:lpstr>
      <vt:lpstr>floor</vt:lpstr>
      <vt:lpstr>演習．時間の換算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 プログラミング入門</dc:title>
  <dc:creator>kaneko kunihiko</dc:creator>
  <cp:lastModifiedBy>金子　邦彦</cp:lastModifiedBy>
  <cp:revision>58</cp:revision>
  <dcterms:created xsi:type="dcterms:W3CDTF">2019-11-02T00:06:04Z</dcterms:created>
  <dcterms:modified xsi:type="dcterms:W3CDTF">2024-12-02T06:32:14Z</dcterms:modified>
</cp:coreProperties>
</file>