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1055" r:id="rId2"/>
    <p:sldId id="426" r:id="rId3"/>
    <p:sldId id="427" r:id="rId4"/>
    <p:sldId id="428" r:id="rId5"/>
    <p:sldId id="1051" r:id="rId6"/>
    <p:sldId id="1052" r:id="rId7"/>
    <p:sldId id="1053" r:id="rId8"/>
    <p:sldId id="1054" r:id="rId9"/>
    <p:sldId id="434" r:id="rId10"/>
    <p:sldId id="504" r:id="rId11"/>
    <p:sldId id="436" r:id="rId12"/>
    <p:sldId id="437" r:id="rId13"/>
    <p:sldId id="1056" r:id="rId14"/>
    <p:sldId id="466" r:id="rId15"/>
    <p:sldId id="460" r:id="rId16"/>
    <p:sldId id="432" r:id="rId17"/>
    <p:sldId id="433" r:id="rId18"/>
    <p:sldId id="464" r:id="rId19"/>
    <p:sldId id="440" r:id="rId20"/>
    <p:sldId id="488" r:id="rId21"/>
    <p:sldId id="489" r:id="rId22"/>
    <p:sldId id="442" r:id="rId23"/>
    <p:sldId id="491" r:id="rId24"/>
    <p:sldId id="492" r:id="rId25"/>
    <p:sldId id="505" r:id="rId26"/>
    <p:sldId id="496" r:id="rId27"/>
    <p:sldId id="497" r:id="rId28"/>
    <p:sldId id="494" r:id="rId29"/>
    <p:sldId id="511" r:id="rId30"/>
    <p:sldId id="502" r:id="rId31"/>
    <p:sldId id="509" r:id="rId32"/>
    <p:sldId id="499" r:id="rId33"/>
    <p:sldId id="500" r:id="rId34"/>
    <p:sldId id="493" r:id="rId35"/>
    <p:sldId id="507" r:id="rId36"/>
    <p:sldId id="508" r:id="rId37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07" autoAdjust="0"/>
    <p:restoredTop sz="94660"/>
  </p:normalViewPr>
  <p:slideViewPr>
    <p:cSldViewPr snapToGrid="0">
      <p:cViewPr varScale="1">
        <p:scale>
          <a:sx n="58" d="100"/>
          <a:sy n="58" d="100"/>
        </p:scale>
        <p:origin x="386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5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49DCCFA-BE78-4D0E-8F0F-4AB60BDBF8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4484889-BFAC-47D8-BD49-2AC7A6406AA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2AC6600C-D77F-4E00-AD05-95E424CEA539}" type="datetimeFigureOut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4D99F37-5EF5-4191-B0A4-271C5994D4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917E8A7A-D0DE-4715-B654-D37385599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B34C00-61EA-439A-8328-F965D131328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D4B6AA-D6E9-43DD-9C02-8C282BDC73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游ゴシック" panose="020B0400000000000000" pitchFamily="50" charset="-128"/>
              </a:defRPr>
            </a:lvl1pPr>
          </a:lstStyle>
          <a:p>
            <a:pPr>
              <a:defRPr/>
            </a:pPr>
            <a:fld id="{27943FF7-8BF4-4A39-B897-0A9A43BF33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E19556F0-1096-4A68-81D1-37139D7AA4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7EDACB0-9D63-482B-A089-EDB0594B6E61}" type="slidenum">
              <a:rPr kumimoji="0" lang="en-US" altLang="ja-JP">
                <a:latin typeface="游ゴシック" panose="020B0400000000000000" pitchFamily="50" charset="-128"/>
              </a:rPr>
              <a:pPr/>
              <a:t>15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9665351-F28E-4C85-ADBE-23DE615FA4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C515E6C-7C4C-40D9-8CC0-80AC1B8FF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E10528F-46FB-43FD-AA82-C6B49D8FE8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72110AE-19ED-4EF9-AA50-8F6C3C5F685E}" type="slidenum">
              <a:rPr kumimoji="0" lang="en-US" altLang="ja-JP">
                <a:latin typeface="游ゴシック" panose="020B0400000000000000" pitchFamily="50" charset="-128"/>
              </a:rPr>
              <a:pPr/>
              <a:t>16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8A08763-1A62-43D0-B5CC-6C38D0C4C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798A538-A585-4D33-999E-5054EF35B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8C88601-D618-4BC0-A47F-EF0F8D1F0E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C752CD6-454F-411C-9E77-0859F509F04E}" type="slidenum">
              <a:rPr kumimoji="0" lang="en-US" altLang="ja-JP">
                <a:latin typeface="游ゴシック" panose="020B0400000000000000" pitchFamily="50" charset="-128"/>
              </a:rPr>
              <a:pPr/>
              <a:t>17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6CE53D3-FD58-47B3-A06A-ED6026AD29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385BC31-2A9E-4416-A59A-B58B5E655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A5E44F1-B72B-466F-8265-F8ECD28748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65D3967-CCC5-4F61-ADEC-2D9A9ED41D5E}" type="slidenum">
              <a:rPr kumimoji="0" lang="en-US" altLang="ja-JP">
                <a:latin typeface="游ゴシック" panose="020B0400000000000000" pitchFamily="50" charset="-128"/>
              </a:rPr>
              <a:pPr/>
              <a:t>18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61A4C23-8405-41C4-9AB3-F951C4F27A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58D9BE9-CC22-4B85-9C80-2C15109B3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03DA5734-0D0C-4F3C-9687-10E79A2C9C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63D0A6F-F7FB-4BA8-9D47-3D50EC6A2389}" type="slidenum">
              <a:rPr kumimoji="0" lang="en-US" altLang="ja-JP">
                <a:latin typeface="游ゴシック" panose="020B0400000000000000" pitchFamily="50" charset="-128"/>
              </a:rPr>
              <a:pPr/>
              <a:t>19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6C2ADBE-82EE-4538-8085-F7F0ED87D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B17960A4-DB2A-4F2E-82DA-9992D8536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988E12CF-57D0-48EC-AA73-9BF46C8DCE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AB19091-0A4C-4DB6-9058-614D3D48BA1A}" type="slidenum">
              <a:rPr kumimoji="0" lang="en-US" altLang="ja-JP">
                <a:latin typeface="游ゴシック" panose="020B0400000000000000" pitchFamily="50" charset="-128"/>
              </a:rPr>
              <a:pPr/>
              <a:t>20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B35CC360-AF2F-4279-A82B-414ABACBFD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602BD7FA-C690-4D5C-AF26-9FA3941FC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8EAA540F-E558-4EED-8B12-F088423FF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B5DEBA0-BBFB-4345-9FA7-7D592ABAC3D2}" type="slidenum">
              <a:rPr kumimoji="0" lang="en-US" altLang="ja-JP">
                <a:latin typeface="游ゴシック" panose="020B0400000000000000" pitchFamily="50" charset="-128"/>
              </a:rPr>
              <a:pPr/>
              <a:t>21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4BAC8D29-79E0-4910-98FD-28601A4A08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19C48262-0F8F-4C31-A849-F160DB2D1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BFFB9A36-ED99-4113-86BB-EEE52023E9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31F1E40-DCEE-4463-BD02-04DD84B7F45A}" type="slidenum">
              <a:rPr kumimoji="0" lang="en-US" altLang="ja-JP">
                <a:latin typeface="游ゴシック" panose="020B0400000000000000" pitchFamily="50" charset="-128"/>
              </a:rPr>
              <a:pPr/>
              <a:t>22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AFF944F4-EDEF-4742-A8B4-4C6AB59456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A63DEACC-4571-41D2-93A9-F6B72A52B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D1DAEB93-1EDF-4D6F-9808-1D07ED607B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B357000-3688-4243-8DC2-F4DC713E8532}" type="slidenum">
              <a:rPr kumimoji="0" lang="en-US" altLang="ja-JP">
                <a:latin typeface="游ゴシック" panose="020B0400000000000000" pitchFamily="50" charset="-128"/>
              </a:rPr>
              <a:pPr/>
              <a:t>23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B62F0E55-0CF4-44A7-BB0E-6204CED5DE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028F83F4-955C-4D8C-9F0B-36D27EA12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DC009AC3-786B-4E03-AC03-DC9ECB3DE8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4B3B99C-7523-45EB-ACA1-4268D8504D1D}" type="slidenum">
              <a:rPr kumimoji="0" lang="en-US" altLang="ja-JP">
                <a:latin typeface="游ゴシック" panose="020B0400000000000000" pitchFamily="50" charset="-128"/>
              </a:rPr>
              <a:pPr/>
              <a:t>24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2DC49BAD-826F-4C03-ADD5-7D92D5811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9B723685-A76C-4302-9A73-2A05F7078B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8741769A-54B1-4AB7-B153-9CB0E6D79D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089E746-FC57-46C7-8ED3-7493D7D54D79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BA6897-1446-4A4D-934D-0D81222B74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82B2AFD-C774-486A-8CAC-1FAA852F6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092864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A7BE082F-B48F-4EAB-82E3-134732B3F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2E6817D-20E0-4E79-8192-72F118152FE7}" type="slidenum">
              <a:rPr kumimoji="0" lang="en-US" altLang="ja-JP">
                <a:latin typeface="游ゴシック" panose="020B0400000000000000" pitchFamily="50" charset="-128"/>
              </a:rPr>
              <a:pPr/>
              <a:t>25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CFBFE5EA-F93E-407A-B0A2-A2EC01E076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15492140-2741-4802-9AE1-82BEB918B0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BD4A48E0-6019-4D23-961C-D6AF81DB4E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9AA6B27-7785-4773-AAEE-B1847312AEB2}" type="slidenum">
              <a:rPr kumimoji="0" lang="en-US" altLang="ja-JP">
                <a:latin typeface="游ゴシック" panose="020B0400000000000000" pitchFamily="50" charset="-128"/>
              </a:rPr>
              <a:pPr/>
              <a:t>26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4C3A05CB-7F44-4C18-B52C-2006337BB8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37AAD31F-784D-4A14-B63C-5253C57277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9980B1CE-F74A-469A-B2F1-28C48C3A08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A2313DF-2774-4899-97FA-20386A6211FA}" type="slidenum">
              <a:rPr kumimoji="0" lang="en-US" altLang="ja-JP">
                <a:latin typeface="游ゴシック" panose="020B0400000000000000" pitchFamily="50" charset="-128"/>
              </a:rPr>
              <a:pPr/>
              <a:t>27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DE618A9-560F-4567-8D5E-B48851AB1D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C0DB3C4B-4AFE-48B8-9081-6544D9610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E6A7E1DA-DC7D-4343-AB70-8AC2708BBA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4C8E97C-D14E-4671-AA35-846A4E5803F9}" type="slidenum">
              <a:rPr kumimoji="0" lang="en-US" altLang="ja-JP">
                <a:latin typeface="游ゴシック" panose="020B0400000000000000" pitchFamily="50" charset="-128"/>
              </a:rPr>
              <a:pPr/>
              <a:t>28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7F94A889-3F1A-4A71-8F95-81CEDF7A01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18E6E6AF-549C-4094-BBB8-5BC9D5078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0B677AAD-40D7-45E0-ADEB-995752E266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10CD4B7-2488-4D45-99EC-F4328BDD1210}" type="slidenum">
              <a:rPr kumimoji="0" lang="en-US" altLang="ja-JP">
                <a:latin typeface="游ゴシック" panose="020B0400000000000000" pitchFamily="50" charset="-128"/>
              </a:rPr>
              <a:pPr/>
              <a:t>29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8262D2A4-1456-43E0-9187-27B2DCC03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47BCE3BE-EB23-48AE-BC47-0DA3D4A54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3A045B8C-5A33-4FDF-A4FC-DD666A09BB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BCED317-E5EE-4C3B-BCBE-93C277F9AE4D}" type="slidenum">
              <a:rPr kumimoji="0" lang="en-US" altLang="ja-JP">
                <a:latin typeface="游ゴシック" panose="020B0400000000000000" pitchFamily="50" charset="-128"/>
              </a:rPr>
              <a:pPr/>
              <a:t>30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7EF07708-F1CC-4E13-9858-4B36332D4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ABA9F6AB-6F1B-463D-910F-4D17B2735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679C23A7-1F49-4C0F-AA2B-4580C97319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53EEFA7-9E3B-4C3C-B118-E985A7313669}" type="slidenum">
              <a:rPr kumimoji="0" lang="en-US" altLang="ja-JP">
                <a:latin typeface="游ゴシック" panose="020B0400000000000000" pitchFamily="50" charset="-128"/>
              </a:rPr>
              <a:pPr/>
              <a:t>31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0CA35000-509B-4CEF-96CA-83285A7B12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DC64D716-313A-493B-AED3-610D6E944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92F56C3C-92AC-4665-A203-9B60903A32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F128EE-01D1-4831-A06E-DAC43938BE9F}" type="slidenum">
              <a:rPr kumimoji="0" lang="en-US" altLang="ja-JP">
                <a:latin typeface="游ゴシック" panose="020B0400000000000000" pitchFamily="50" charset="-128"/>
              </a:rPr>
              <a:pPr/>
              <a:t>32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2F08554D-9566-4A6D-9556-1958626EE3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BD2EA2AC-3EB8-4172-8D07-683F816ED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B7FD0BA1-3141-4BBA-9FC2-D5903472D0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A40F1A0-DB0E-4053-ADC6-DAE738A76200}" type="slidenum">
              <a:rPr kumimoji="0" lang="en-US" altLang="ja-JP">
                <a:latin typeface="游ゴシック" panose="020B0400000000000000" pitchFamily="50" charset="-128"/>
              </a:rPr>
              <a:pPr/>
              <a:t>33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FBDAB72A-ADF3-4840-AE10-216FAA3184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1EBF0703-A879-468A-9316-A5485C0DC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B4C1D2E0-EBA8-4EA1-9E2C-1DF2FF318E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DFC913F-99FB-4FB2-B175-6609A65945A4}" type="slidenum">
              <a:rPr kumimoji="0" lang="en-US" altLang="ja-JP">
                <a:latin typeface="游ゴシック" panose="020B0400000000000000" pitchFamily="50" charset="-128"/>
              </a:rPr>
              <a:pPr/>
              <a:t>34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1731E0F2-72A0-4AA7-9891-109C4AD95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8DD8EE91-571A-45FF-85D4-0BE9B0ABC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A999D0D-752B-4404-A596-0E6D0C801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09877D7-E093-4D28-BBB3-3457100664F2}" type="slidenum">
              <a:rPr kumimoji="0" lang="en-US" altLang="ja-JP">
                <a:latin typeface="游ゴシック" panose="020B0400000000000000" pitchFamily="50" charset="-128"/>
              </a:rPr>
              <a:pPr/>
              <a:t>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EA5C72D-365C-4F58-BE7D-A20F702BB7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3B51B74-F480-4F6B-94FE-5708688D3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059382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D47E5491-AAE1-4FDD-9D87-079E6E39F2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0938E3B-A5B8-4767-B883-813BFF58F399}" type="slidenum">
              <a:rPr kumimoji="0" lang="en-US" altLang="ja-JP">
                <a:latin typeface="游ゴシック" panose="020B0400000000000000" pitchFamily="50" charset="-128"/>
              </a:rPr>
              <a:pPr/>
              <a:t>35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C4085BEF-3A93-444C-93D8-E78B8B23C0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F0D0D586-2553-4236-A0F0-2260B96E3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E9BC522D-0CA5-47C8-988F-5B2C1E5173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66FB92E-40FA-4120-97EE-A2D528594023}" type="slidenum">
              <a:rPr kumimoji="0" lang="en-US" altLang="ja-JP">
                <a:latin typeface="游ゴシック" panose="020B0400000000000000" pitchFamily="50" charset="-128"/>
              </a:rPr>
              <a:pPr/>
              <a:t>36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2C2FFCFE-F51D-4600-B392-B28161EDA3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54C2C360-993F-4D22-A0E1-6579457EE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F3358A7-416D-438D-A0E9-4BFE91A1BF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6ABB7C0-3064-456C-9823-F778DDA39ED4}" type="slidenum">
              <a:rPr kumimoji="0" lang="en-US" altLang="ja-JP">
                <a:latin typeface="游ゴシック" panose="020B0400000000000000" pitchFamily="50" charset="-128"/>
              </a:rPr>
              <a:pPr/>
              <a:t>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8151A9B-9511-4F49-AB36-1E52C80EB6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CAC7744-8861-4348-89F9-9BC69DBC6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54651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C22ED4C-ACA7-4C45-B014-3FF9A152B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BB85559-31C0-4C3A-B2F3-85FA1314CCF0}" type="slidenum">
              <a:rPr kumimoji="0" lang="en-US" altLang="ja-JP">
                <a:latin typeface="游ゴシック" panose="020B0400000000000000" pitchFamily="50" charset="-128"/>
              </a:rPr>
              <a:pPr/>
              <a:t>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E60841C9-F755-4DA8-9BF7-95CE524977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899C4E6-2A63-4BE8-AA00-8144C1A9F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11708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057D412B-F0F7-4C5D-B657-D1E1C2B12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A7D9537-62DE-44AC-A616-5289EE3CA8D3}" type="slidenum">
              <a:rPr kumimoji="0" lang="en-US" altLang="ja-JP">
                <a:latin typeface="游ゴシック" panose="020B0400000000000000" pitchFamily="50" charset="-128"/>
              </a:rPr>
              <a:pPr/>
              <a:t>10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5DB6CDD-EB05-4D78-96D5-9882725B4B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24B3A50D-26B1-4409-9210-27BA8EE92D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79048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2AF09B7B-C935-4919-A84B-546C8DFCD5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1EAE9C-7FB6-48A3-8975-2FC427CD6393}" type="slidenum">
              <a:rPr kumimoji="0" lang="en-US" altLang="ja-JP">
                <a:latin typeface="游ゴシック" panose="020B0400000000000000" pitchFamily="50" charset="-128"/>
              </a:rPr>
              <a:pPr/>
              <a:t>11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192BD666-6A68-474D-ABAE-1369D80213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7535F4C-B11A-40FA-BBC7-737DB2360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64944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BD87B45-BBB4-4659-A951-2A3FFFC0FA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984FDE6-28D9-44C7-96CF-24A98330D7B6}" type="slidenum">
              <a:rPr kumimoji="0" lang="en-US" altLang="ja-JP">
                <a:latin typeface="游ゴシック" panose="020B0400000000000000" pitchFamily="50" charset="-128"/>
              </a:rPr>
              <a:pPr/>
              <a:t>12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90D4CD2-932B-4CFC-A34C-44E1FDDBFB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FDB2B3E-BE81-4676-ACDE-846039A90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36982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4815105-132D-4663-BF58-0D88F8FA8E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8B3F9B9-7B08-4211-A564-9FBE76CC354E}" type="slidenum">
              <a:rPr kumimoji="0" lang="en-US" altLang="ja-JP">
                <a:latin typeface="游ゴシック" panose="020B0400000000000000" pitchFamily="50" charset="-128"/>
              </a:rPr>
              <a:pPr/>
              <a:t>14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EC4A474B-D3F7-4231-89C5-4E3F189840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CF168132-93F1-4778-A24C-A8CAF29737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4D484-F640-4006-8793-2C171066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45A84-8E0A-4FE3-B3E0-C613DB3FC195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E139D-EEAE-48E0-8EDD-720D36444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7B0FE-8943-4775-A118-42DC15A1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B84E6E05-5092-47EB-B8C8-D88F92DC9D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794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16F8E-2286-4A82-9903-A6DD0722F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FFD69-59DC-4322-80A6-7F7ED600E62D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456E0-B866-42C3-8E3A-EA432DA28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B10A8-C377-4C26-814C-760C2B60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35C8206A-F0F1-49C7-8994-E99578AD52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222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90DCE59-A746-4898-8D72-C1BCD6708D07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1EC46EC-5E30-43DD-BF90-2BA4D9BEC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99929-4669-4AD9-8071-2785550D91C7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0A878-3B68-4083-B993-A7119E9A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636EC8-8805-48D9-BD25-BF5F7513C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B976F5B2-4AC5-493A-A8D7-ABCD78BA19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127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9D46E2-B38E-48E2-A388-DE29F3DD3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A4958-3A70-434A-ACED-2BC3285BBD90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229EE-DCF6-465D-B9F3-94788E0C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85CEC-5380-45BD-AF87-484375DB3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3A17BC41-7243-4D26-9725-B3BACF8E4C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466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325E211-F74F-4783-AB63-049AE5B2E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3BEC767-3381-485C-8D5C-BB40F26DA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9157B-5EA2-4B79-8CAE-D89BCC39D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1C01DD-3570-467F-9CA2-C60F45387F06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76C8D-5F11-47E9-BEFD-F867884BE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82CAA-D4C7-4A5E-826F-4D37BC1D7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 smtClean="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CF77F3B3-0537-4772-A5A4-04936549528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73E32112-F14C-48F1-97B6-76C5A22FE4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ji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ji-3. </a:t>
            </a:r>
            <a:r>
              <a:rPr lang="ja-JP" altLang="en-US" dirty="0"/>
              <a:t>条件分岐とプログラム制御：</a:t>
            </a:r>
            <a:r>
              <a:rPr lang="en-US" altLang="ja-JP" dirty="0"/>
              <a:t>Java</a:t>
            </a:r>
            <a:r>
              <a:rPr lang="ja-JP" altLang="en-US" dirty="0"/>
              <a:t>プログラムの基本構造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796E35A6-AFBC-456F-A7F4-D382AAA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A1EBC3DA-BF44-4C1E-A79A-E70DFD791DFD}"/>
              </a:ext>
            </a:extLst>
          </p:cNvPr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Arial" panose="020B0604020202020204" pitchFamily="34" charset="0"/>
              </a:rPr>
              <a:t>（</a:t>
            </a:r>
            <a:r>
              <a:rPr lang="en-US" altLang="ja-JP" sz="2800" dirty="0">
                <a:latin typeface="Arial" panose="020B0604020202020204" pitchFamily="34" charset="0"/>
              </a:rPr>
              <a:t>Java </a:t>
            </a:r>
            <a:r>
              <a:rPr lang="ja-JP" altLang="en-US" sz="2800" dirty="0">
                <a:latin typeface="Arial" panose="020B0604020202020204" pitchFamily="34" charset="0"/>
              </a:rPr>
              <a:t>プログラミング入門）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en-US" altLang="ja-JP" sz="2800" dirty="0">
                <a:latin typeface="Arial" panose="020B0604020202020204" pitchFamily="34" charset="0"/>
              </a:rPr>
              <a:t>URL: 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https://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www.kkaneko.jp</a:t>
            </a:r>
            <a:r>
              <a:rPr lang="en-US" altLang="ja-JP" sz="2800">
                <a:latin typeface="Arial" panose="020B0604020202020204" pitchFamily="34" charset="0"/>
                <a:hlinkClick r:id="rId5"/>
              </a:rPr>
              <a:t>/pro/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ji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index.html</a:t>
            </a:r>
            <a:endParaRPr lang="en-US" altLang="ja-JP" sz="2800" dirty="0">
              <a:latin typeface="Arial" panose="020B0604020202020204" pitchFamily="34" charset="0"/>
            </a:endParaRPr>
          </a:p>
          <a:p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</a:rPr>
              <a:t>金子邦彦</a:t>
            </a:r>
          </a:p>
        </p:txBody>
      </p:sp>
    </p:spTree>
    <p:extLst>
      <p:ext uri="{BB962C8B-B14F-4D97-AF65-F5344CB8AC3E}">
        <p14:creationId xmlns:p14="http://schemas.microsoft.com/office/powerpoint/2010/main" val="3527472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4886DA9-E95F-4190-9322-8AF4C4AF7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if </a:t>
            </a:r>
            <a:r>
              <a:rPr lang="ja-JP" altLang="en-US" dirty="0"/>
              <a:t>のみ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EA8EF8D-D4DF-4BD8-966B-878207E4A3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b="1" dirty="0">
                <a:solidFill>
                  <a:srgbClr val="C00000"/>
                </a:solidFill>
              </a:rPr>
              <a:t>if </a:t>
            </a:r>
            <a:r>
              <a:rPr lang="ja-JP" altLang="en-US" b="1" dirty="0">
                <a:solidFill>
                  <a:srgbClr val="C00000"/>
                </a:solidFill>
              </a:rPr>
              <a:t>のみ</a:t>
            </a:r>
            <a:r>
              <a:rPr lang="ja-JP" altLang="en-US" dirty="0"/>
              <a:t>を書いて，</a:t>
            </a:r>
            <a:r>
              <a:rPr lang="en-US" altLang="ja-JP" b="1" dirty="0"/>
              <a:t>else </a:t>
            </a:r>
            <a:r>
              <a:rPr lang="ja-JP" altLang="en-US" b="1" dirty="0"/>
              <a:t>を書かない</a:t>
            </a:r>
            <a:r>
              <a:rPr lang="ja-JP" altLang="en-US" dirty="0"/>
              <a:t>こともできる</a:t>
            </a:r>
          </a:p>
          <a:p>
            <a:r>
              <a:rPr lang="ja-JP" altLang="en-US" dirty="0"/>
              <a:t>「</a:t>
            </a:r>
            <a:r>
              <a:rPr lang="ja-JP" altLang="en-US" b="1" dirty="0"/>
              <a:t>条件式</a:t>
            </a:r>
            <a:r>
              <a:rPr lang="ja-JP" altLang="en-US" dirty="0"/>
              <a:t>」が</a:t>
            </a:r>
            <a:r>
              <a:rPr lang="ja-JP" altLang="en-US" b="1" dirty="0"/>
              <a:t>成り立つときに限りＡ</a:t>
            </a:r>
            <a:r>
              <a:rPr lang="ja-JP" altLang="en-US" dirty="0"/>
              <a:t>を</a:t>
            </a:r>
            <a:r>
              <a:rPr lang="ja-JP" altLang="en-US" b="1" dirty="0"/>
              <a:t>実行</a:t>
            </a:r>
          </a:p>
        </p:txBody>
      </p:sp>
      <p:sp>
        <p:nvSpPr>
          <p:cNvPr id="35844" name="スライド番号プレースホルダー 1">
            <a:extLst>
              <a:ext uri="{FF2B5EF4-FFF2-40B4-BE49-F238E27FC236}">
                <a16:creationId xmlns:a16="http://schemas.microsoft.com/office/drawing/2014/main" id="{81E0EC70-D773-4C15-9C5D-9CE769096F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3C31C08A-A52E-40A4-BC22-DDFA009FF7C3}" type="slidenum">
              <a:rPr lang="ja-JP" altLang="en-US" smtClean="0"/>
              <a:pPr>
                <a:buNone/>
              </a:pPr>
              <a:t>10</a:t>
            </a:fld>
            <a:endParaRPr lang="ja-JP" altLang="en-US" dirty="0"/>
          </a:p>
        </p:txBody>
      </p:sp>
      <p:sp>
        <p:nvSpPr>
          <p:cNvPr id="35845" name="AutoShape 4">
            <a:extLst>
              <a:ext uri="{FF2B5EF4-FFF2-40B4-BE49-F238E27FC236}">
                <a16:creationId xmlns:a16="http://schemas.microsoft.com/office/drawing/2014/main" id="{63A09373-18F4-4C61-AF11-04FB25518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895600"/>
            <a:ext cx="1770063" cy="88265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5846" name="AutoShape 5">
            <a:extLst>
              <a:ext uri="{FF2B5EF4-FFF2-40B4-BE49-F238E27FC236}">
                <a16:creationId xmlns:a16="http://schemas.microsoft.com/office/drawing/2014/main" id="{1E1BDB07-5B07-486E-8FAF-8A28CF85C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6175" y="3851275"/>
            <a:ext cx="1287463" cy="6477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35847" name="AutoShape 6">
            <a:extLst>
              <a:ext uri="{FF2B5EF4-FFF2-40B4-BE49-F238E27FC236}">
                <a16:creationId xmlns:a16="http://schemas.microsoft.com/office/drawing/2014/main" id="{F93E2C4B-7444-4E9E-975A-20C81C5C39FA}"/>
              </a:ext>
            </a:extLst>
          </p:cNvPr>
          <p:cNvCxnSpPr>
            <a:cxnSpLocks noChangeShapeType="1"/>
            <a:stCxn id="35845" idx="2"/>
          </p:cNvCxnSpPr>
          <p:nvPr/>
        </p:nvCxnSpPr>
        <p:spPr bwMode="auto">
          <a:xfrm rot="5400000">
            <a:off x="5332413" y="4543425"/>
            <a:ext cx="1512888" cy="1587"/>
          </a:xfrm>
          <a:prstGeom prst="bentConnector3">
            <a:avLst>
              <a:gd name="adj1" fmla="val 49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48" name="AutoShape 7">
            <a:extLst>
              <a:ext uri="{FF2B5EF4-FFF2-40B4-BE49-F238E27FC236}">
                <a16:creationId xmlns:a16="http://schemas.microsoft.com/office/drawing/2014/main" id="{42C2935B-AF5A-429E-80D6-CD1BB8A790D8}"/>
              </a:ext>
            </a:extLst>
          </p:cNvPr>
          <p:cNvCxnSpPr>
            <a:cxnSpLocks noChangeShapeType="1"/>
            <a:stCxn id="35845" idx="3"/>
            <a:endCxn id="35846" idx="0"/>
          </p:cNvCxnSpPr>
          <p:nvPr/>
        </p:nvCxnSpPr>
        <p:spPr bwMode="auto">
          <a:xfrm>
            <a:off x="6983413" y="3336925"/>
            <a:ext cx="1157287" cy="5048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49" name="Text Box 8">
            <a:extLst>
              <a:ext uri="{FF2B5EF4-FFF2-40B4-BE49-F238E27FC236}">
                <a16:creationId xmlns:a16="http://schemas.microsoft.com/office/drawing/2014/main" id="{62D8FFED-EAEB-4050-8659-C53A23CDE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775" y="2863850"/>
            <a:ext cx="5603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  <a:cs typeface="Arial Unicode MS"/>
              </a:rPr>
              <a:t>Yes</a:t>
            </a:r>
          </a:p>
        </p:txBody>
      </p:sp>
      <p:sp>
        <p:nvSpPr>
          <p:cNvPr id="35850" name="Text Box 9">
            <a:extLst>
              <a:ext uri="{FF2B5EF4-FFF2-40B4-BE49-F238E27FC236}">
                <a16:creationId xmlns:a16="http://schemas.microsoft.com/office/drawing/2014/main" id="{8CEFD99B-E615-43E6-B627-2CC5962EF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650" y="3779838"/>
            <a:ext cx="4794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  <a:cs typeface="Arial Unicode MS"/>
              </a:rPr>
              <a:t>No</a:t>
            </a:r>
          </a:p>
        </p:txBody>
      </p:sp>
      <p:sp>
        <p:nvSpPr>
          <p:cNvPr id="35851" name="Text Box 10">
            <a:extLst>
              <a:ext uri="{FF2B5EF4-FFF2-40B4-BE49-F238E27FC236}">
                <a16:creationId xmlns:a16="http://schemas.microsoft.com/office/drawing/2014/main" id="{18683B57-D671-46E5-8950-2FC5F1D4D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3738" y="4303713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801E"/>
              </a:solidFill>
            </a:endParaRPr>
          </a:p>
        </p:txBody>
      </p:sp>
      <p:sp>
        <p:nvSpPr>
          <p:cNvPr id="35852" name="Text Box 11">
            <a:extLst>
              <a:ext uri="{FF2B5EF4-FFF2-40B4-BE49-F238E27FC236}">
                <a16:creationId xmlns:a16="http://schemas.microsoft.com/office/drawing/2014/main" id="{723C045D-89B1-4AC7-B1CD-D187D25BD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350" y="3821113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Ａ</a:t>
            </a:r>
          </a:p>
        </p:txBody>
      </p:sp>
      <p:sp>
        <p:nvSpPr>
          <p:cNvPr id="35853" name="Text Box 12">
            <a:extLst>
              <a:ext uri="{FF2B5EF4-FFF2-40B4-BE49-F238E27FC236}">
                <a16:creationId xmlns:a16="http://schemas.microsoft.com/office/drawing/2014/main" id="{D83CA546-7A2D-4E77-845B-1BF7038F4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832" y="3129758"/>
            <a:ext cx="14144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>
                <a:solidFill>
                  <a:srgbClr val="FF0000"/>
                </a:solidFill>
              </a:rPr>
              <a:t>条件式</a:t>
            </a:r>
          </a:p>
        </p:txBody>
      </p:sp>
      <p:cxnSp>
        <p:nvCxnSpPr>
          <p:cNvPr id="35854" name="AutoShape 13">
            <a:extLst>
              <a:ext uri="{FF2B5EF4-FFF2-40B4-BE49-F238E27FC236}">
                <a16:creationId xmlns:a16="http://schemas.microsoft.com/office/drawing/2014/main" id="{F4203E48-60D3-42A2-BDA3-8C9F503A24F2}"/>
              </a:ext>
            </a:extLst>
          </p:cNvPr>
          <p:cNvCxnSpPr>
            <a:cxnSpLocks noChangeShapeType="1"/>
            <a:stCxn id="35846" idx="2"/>
          </p:cNvCxnSpPr>
          <p:nvPr/>
        </p:nvCxnSpPr>
        <p:spPr bwMode="auto">
          <a:xfrm rot="5400000">
            <a:off x="6926263" y="3638550"/>
            <a:ext cx="344488" cy="20843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55" name="Text Box 14">
            <a:extLst>
              <a:ext uri="{FF2B5EF4-FFF2-40B4-BE49-F238E27FC236}">
                <a16:creationId xmlns:a16="http://schemas.microsoft.com/office/drawing/2014/main" id="{8D7BAE5B-33CD-45F4-85C5-72CA91766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2862263"/>
            <a:ext cx="4197350" cy="2289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 dirty="0">
                <a:solidFill>
                  <a:srgbClr val="FF0000"/>
                </a:solidFill>
              </a:rPr>
              <a:t>  if</a:t>
            </a:r>
            <a:r>
              <a:rPr kumimoji="0" lang="en-US" altLang="ja-JP" b="1" dirty="0"/>
              <a:t> ( </a:t>
            </a:r>
            <a:r>
              <a:rPr kumimoji="0" lang="ja-JP" altLang="en-US" b="1" dirty="0">
                <a:solidFill>
                  <a:srgbClr val="FF0000"/>
                </a:solidFill>
              </a:rPr>
              <a:t>条件式 </a:t>
            </a:r>
            <a:r>
              <a:rPr kumimoji="0" lang="en-US" altLang="ja-JP" b="1" dirty="0"/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 dirty="0"/>
              <a:t>    </a:t>
            </a:r>
            <a:r>
              <a:rPr kumimoji="0" lang="ja-JP" altLang="en-US" b="1" dirty="0"/>
              <a:t>文</a:t>
            </a:r>
            <a:r>
              <a:rPr kumimoji="0" lang="en-US" altLang="ja-JP" b="1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 dirty="0"/>
              <a:t>    </a:t>
            </a:r>
            <a:r>
              <a:rPr kumimoji="0" lang="ja-JP" altLang="en-US" b="1" dirty="0"/>
              <a:t>文</a:t>
            </a:r>
            <a:r>
              <a:rPr kumimoji="0" lang="en-US" altLang="ja-JP" b="1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 dirty="0"/>
              <a:t>   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 dirty="0"/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1800" b="1" dirty="0">
              <a:solidFill>
                <a:schemeClr val="tx2"/>
              </a:solidFill>
            </a:endParaRPr>
          </a:p>
        </p:txBody>
      </p:sp>
      <p:sp>
        <p:nvSpPr>
          <p:cNvPr id="35856" name="Rectangle 15">
            <a:extLst>
              <a:ext uri="{FF2B5EF4-FFF2-40B4-BE49-F238E27FC236}">
                <a16:creationId xmlns:a16="http://schemas.microsoft.com/office/drawing/2014/main" id="{87FCBB7F-7098-4BC0-A58E-14B5D1466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3327400"/>
            <a:ext cx="1878012" cy="1344613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5857" name="Text Box 16">
            <a:extLst>
              <a:ext uri="{FF2B5EF4-FFF2-40B4-BE49-F238E27FC236}">
                <a16:creationId xmlns:a16="http://schemas.microsoft.com/office/drawing/2014/main" id="{63FEC8FD-CA37-49EF-AA2F-B43664194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3787775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Ａ</a:t>
            </a:r>
          </a:p>
        </p:txBody>
      </p:sp>
    </p:spTree>
    <p:extLst>
      <p:ext uri="{BB962C8B-B14F-4D97-AF65-F5344CB8AC3E}">
        <p14:creationId xmlns:p14="http://schemas.microsoft.com/office/powerpoint/2010/main" val="3655306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9951B7F9-FC26-4D5E-95A7-207AC2E83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比較演算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AA4F83E-A1D5-4E6D-A506-99966006B7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FF0000"/>
                </a:solidFill>
              </a:rPr>
              <a:t>比較演算</a:t>
            </a:r>
            <a:r>
              <a:rPr lang="ja-JP" altLang="en-US" dirty="0"/>
              <a:t>は，</a:t>
            </a:r>
            <a:r>
              <a:rPr lang="ja-JP" altLang="en-US" b="1" dirty="0">
                <a:solidFill>
                  <a:srgbClr val="FF0000"/>
                </a:solidFill>
              </a:rPr>
              <a:t>条件式</a:t>
            </a:r>
            <a:r>
              <a:rPr lang="ja-JP" altLang="en-US" dirty="0"/>
              <a:t>を書くときなどに使用</a:t>
            </a:r>
          </a:p>
          <a:p>
            <a:endParaRPr lang="ja-JP" altLang="en-US" dirty="0"/>
          </a:p>
          <a:p>
            <a:pPr marL="457200" lvl="1" indent="0">
              <a:buNone/>
            </a:pPr>
            <a:r>
              <a:rPr lang="ja-JP" altLang="en-US" dirty="0"/>
              <a:t>＜                        左辺が右辺より</a:t>
            </a:r>
            <a:r>
              <a:rPr lang="ja-JP" altLang="en-US" b="1" dirty="0"/>
              <a:t>小さい</a:t>
            </a:r>
          </a:p>
          <a:p>
            <a:pPr marL="457200" lvl="1" indent="0">
              <a:buNone/>
            </a:pPr>
            <a:r>
              <a:rPr lang="ja-JP" altLang="en-US" dirty="0"/>
              <a:t>＜＝                    左辺が右辺</a:t>
            </a:r>
            <a:r>
              <a:rPr lang="ja-JP" altLang="en-US" b="1" dirty="0"/>
              <a:t>以下</a:t>
            </a:r>
          </a:p>
          <a:p>
            <a:pPr marL="457200" lvl="1" indent="0">
              <a:buNone/>
            </a:pPr>
            <a:r>
              <a:rPr lang="ja-JP" altLang="en-US" dirty="0"/>
              <a:t>＞                        左辺が右辺より</a:t>
            </a:r>
            <a:r>
              <a:rPr lang="ja-JP" altLang="en-US" b="1" dirty="0"/>
              <a:t>大きい</a:t>
            </a:r>
          </a:p>
          <a:p>
            <a:pPr marL="457200" lvl="1" indent="0">
              <a:buNone/>
            </a:pPr>
            <a:r>
              <a:rPr lang="ja-JP" altLang="en-US" dirty="0"/>
              <a:t>＞＝                    左辺が右辺</a:t>
            </a:r>
            <a:r>
              <a:rPr lang="ja-JP" altLang="en-US" b="1" dirty="0"/>
              <a:t>以上</a:t>
            </a:r>
          </a:p>
          <a:p>
            <a:pPr marL="457200" lvl="1" indent="0">
              <a:buNone/>
            </a:pPr>
            <a:r>
              <a:rPr lang="ja-JP" altLang="en-US" dirty="0"/>
              <a:t>＝＝                    左辺が右辺と</a:t>
            </a:r>
            <a:r>
              <a:rPr lang="ja-JP" altLang="en-US" b="1" dirty="0"/>
              <a:t>等しい</a:t>
            </a:r>
          </a:p>
          <a:p>
            <a:pPr marL="457200" lvl="1" indent="0">
              <a:buNone/>
            </a:pPr>
            <a:r>
              <a:rPr lang="ja-JP" altLang="en-US" dirty="0"/>
              <a:t>＜＞                    左辺が右辺と</a:t>
            </a:r>
            <a:r>
              <a:rPr lang="ja-JP" altLang="en-US" b="1" dirty="0"/>
              <a:t>等しくない</a:t>
            </a:r>
          </a:p>
        </p:txBody>
      </p:sp>
      <p:sp>
        <p:nvSpPr>
          <p:cNvPr id="39940" name="スライド番号プレースホルダー 1">
            <a:extLst>
              <a:ext uri="{FF2B5EF4-FFF2-40B4-BE49-F238E27FC236}">
                <a16:creationId xmlns:a16="http://schemas.microsoft.com/office/drawing/2014/main" id="{89E4A1BD-6FB1-4AD4-9673-22A30847B3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56CD2162-401D-404A-A0C5-32CDF412BE6A}" type="slidenum">
              <a:rPr lang="ja-JP" altLang="en-US" smtClean="0"/>
              <a:pPr>
                <a:buNone/>
              </a:pPr>
              <a:t>11</a:t>
            </a:fld>
            <a:endParaRPr lang="ja-JP" altLang="en-US" dirty="0"/>
          </a:p>
        </p:txBody>
      </p:sp>
      <p:sp>
        <p:nvSpPr>
          <p:cNvPr id="39941" name="Rectangle 4">
            <a:extLst>
              <a:ext uri="{FF2B5EF4-FFF2-40B4-BE49-F238E27FC236}">
                <a16:creationId xmlns:a16="http://schemas.microsoft.com/office/drawing/2014/main" id="{58EFB997-CC39-4EC8-8DF5-0DA42F18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" y="1273175"/>
            <a:ext cx="7772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endParaRPr lang="ja-JP" altLang="ja-JP" sz="3200"/>
          </a:p>
        </p:txBody>
      </p:sp>
    </p:spTree>
    <p:extLst>
      <p:ext uri="{BB962C8B-B14F-4D97-AF65-F5344CB8AC3E}">
        <p14:creationId xmlns:p14="http://schemas.microsoft.com/office/powerpoint/2010/main" val="4261120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243303D-384C-431B-8251-0296EF7E5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108" y="1461706"/>
            <a:ext cx="8225442" cy="1632368"/>
          </a:xfrm>
          <a:prstGeom prst="rect">
            <a:avLst/>
          </a:prstGeom>
        </p:spPr>
      </p:pic>
      <p:sp>
        <p:nvSpPr>
          <p:cNvPr id="41986" name="Rectangle 2">
            <a:extLst>
              <a:ext uri="{FF2B5EF4-FFF2-40B4-BE49-F238E27FC236}">
                <a16:creationId xmlns:a16="http://schemas.microsoft.com/office/drawing/2014/main" id="{2C26484C-413F-446E-AE3E-BD2A222E2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比較演算の例</a:t>
            </a:r>
          </a:p>
        </p:txBody>
      </p:sp>
      <p:sp>
        <p:nvSpPr>
          <p:cNvPr id="41988" name="スライド番号プレースホルダー 1">
            <a:extLst>
              <a:ext uri="{FF2B5EF4-FFF2-40B4-BE49-F238E27FC236}">
                <a16:creationId xmlns:a16="http://schemas.microsoft.com/office/drawing/2014/main" id="{EAF81F8E-6ECE-4108-BC37-4564D42912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68EC1876-CC3D-4BD2-9C34-0C8C5D6EDAEE}" type="slidenum">
              <a:rPr lang="ja-JP" altLang="en-US" smtClean="0"/>
              <a:pPr>
                <a:buNone/>
              </a:pPr>
              <a:t>12</a:t>
            </a:fld>
            <a:endParaRPr lang="ja-JP" altLang="en-US" dirty="0"/>
          </a:p>
        </p:txBody>
      </p:sp>
      <p:sp>
        <p:nvSpPr>
          <p:cNvPr id="44037" name="Rectangle 4">
            <a:extLst>
              <a:ext uri="{FF2B5EF4-FFF2-40B4-BE49-F238E27FC236}">
                <a16:creationId xmlns:a16="http://schemas.microsoft.com/office/drawing/2014/main" id="{B4DBE0AC-886C-4AC9-A37F-811A63BF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129" y="1510673"/>
            <a:ext cx="1236034" cy="387239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kumimoji="0" lang="ja-JP" altLang="en-US" sz="18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FAF4BF-4012-4360-956C-C84C82AD2BB5}"/>
              </a:ext>
            </a:extLst>
          </p:cNvPr>
          <p:cNvSpPr txBox="1"/>
          <p:nvPr/>
        </p:nvSpPr>
        <p:spPr>
          <a:xfrm>
            <a:off x="990115" y="3502317"/>
            <a:ext cx="7234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条件式 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x &gt;= 0 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は，「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x 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 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 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」の意味</a:t>
            </a:r>
          </a:p>
        </p:txBody>
      </p:sp>
    </p:spTree>
    <p:extLst>
      <p:ext uri="{BB962C8B-B14F-4D97-AF65-F5344CB8AC3E}">
        <p14:creationId xmlns:p14="http://schemas.microsoft.com/office/powerpoint/2010/main" val="543209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9C82B7-E591-4CCB-951F-F367DA217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平方根を求める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CB0A5E-5979-42F1-ACBD-50875B613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63" y="846138"/>
            <a:ext cx="8461375" cy="743429"/>
          </a:xfrm>
        </p:spPr>
        <p:txBody>
          <a:bodyPr/>
          <a:lstStyle/>
          <a:p>
            <a:r>
              <a:rPr kumimoji="1" lang="ja-JP" altLang="en-US" dirty="0"/>
              <a:t>次は，</a:t>
            </a:r>
            <a:r>
              <a:rPr kumimoji="1" lang="ja-JP" altLang="en-US" b="1" dirty="0"/>
              <a:t>平方根を求めるプログラム</a:t>
            </a:r>
            <a:endParaRPr kumimoji="1" lang="en-US" altLang="ja-JP" b="1" dirty="0"/>
          </a:p>
          <a:p>
            <a:r>
              <a:rPr kumimoji="1" lang="ja-JP" altLang="en-US" b="1" dirty="0"/>
              <a:t>「</a:t>
            </a:r>
            <a:r>
              <a:rPr kumimoji="1" lang="en-US" altLang="ja-JP" b="1" dirty="0"/>
              <a:t>-5</a:t>
            </a:r>
            <a:r>
              <a:rPr kumimoji="1" lang="ja-JP" altLang="en-US" b="1" dirty="0"/>
              <a:t>」</a:t>
            </a:r>
            <a:r>
              <a:rPr kumimoji="1" lang="ja-JP" altLang="en-US" dirty="0"/>
              <a:t>を与えると，</a:t>
            </a:r>
            <a:r>
              <a:rPr kumimoji="1" lang="en-US" altLang="ja-JP" b="1" dirty="0" err="1"/>
              <a:t>NaN</a:t>
            </a:r>
            <a:r>
              <a:rPr kumimoji="1" lang="en-US" altLang="ja-JP" b="1" dirty="0"/>
              <a:t> </a:t>
            </a:r>
            <a:r>
              <a:rPr kumimoji="1" lang="ja-JP" altLang="en-US" b="1" dirty="0"/>
              <a:t>と表示</a:t>
            </a:r>
            <a:r>
              <a:rPr kumimoji="1" lang="ja-JP" altLang="en-US" dirty="0"/>
              <a:t>される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これは正常動作．そもそも </a:t>
            </a:r>
            <a:r>
              <a:rPr lang="en-US" altLang="ja-JP" b="1" dirty="0"/>
              <a:t>x </a:t>
            </a:r>
            <a:r>
              <a:rPr lang="ja-JP" altLang="en-US" b="1" dirty="0"/>
              <a:t>の値がマイナス</a:t>
            </a:r>
            <a:r>
              <a:rPr lang="ja-JP" altLang="en-US" dirty="0"/>
              <a:t>になるのが</a:t>
            </a:r>
            <a:r>
              <a:rPr lang="ja-JP" altLang="en-US" b="1" dirty="0"/>
              <a:t>想定外　→　次ページ以降で改良版を示す</a:t>
            </a:r>
            <a:endParaRPr kumimoji="1"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A78BB2-138D-488D-A617-E790A018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C8206A-F0F1-49C7-8994-E99578AD52DA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884524E-BED0-4B16-BBF3-75C72DADF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614" y="2832507"/>
            <a:ext cx="7264070" cy="395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439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ED466DB-145E-4981-91C2-A05C9BE66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例題１．平方根の計算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1E32FCA-A16D-48DD-937F-A87A48706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461375" cy="5737542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zh-CN" altLang="en-US" dirty="0"/>
              <a:t>浮動小数点数</a:t>
            </a:r>
            <a:r>
              <a:rPr lang="ja-JP" altLang="en-US" dirty="0"/>
              <a:t>データを読み込んで，</a:t>
            </a:r>
            <a:r>
              <a:rPr lang="ja-JP" altLang="en-US" b="1" dirty="0"/>
              <a:t>平方根の計算と表示</a:t>
            </a:r>
            <a:r>
              <a:rPr lang="ja-JP" altLang="en-US" dirty="0"/>
              <a:t>を行うプログラム</a:t>
            </a:r>
          </a:p>
          <a:p>
            <a:pPr lvl="1">
              <a:spcBef>
                <a:spcPts val="1200"/>
              </a:spcBef>
            </a:pPr>
            <a:r>
              <a:rPr lang="ja-JP" altLang="en-US" dirty="0"/>
              <a:t>但し，</a:t>
            </a:r>
            <a:r>
              <a:rPr lang="ja-JP" altLang="en-US" b="1" u="sng" dirty="0">
                <a:solidFill>
                  <a:srgbClr val="FF0000"/>
                </a:solidFill>
              </a:rPr>
              <a:t>負の数の場合</a:t>
            </a:r>
            <a:r>
              <a:rPr lang="ja-JP" altLang="en-US" dirty="0"/>
              <a:t>には，「</a:t>
            </a:r>
            <a:r>
              <a:rPr lang="ja-JP" altLang="en-US" b="1" dirty="0"/>
              <a:t>計算できないこと</a:t>
            </a:r>
            <a:r>
              <a:rPr lang="ja-JP" altLang="en-US" dirty="0"/>
              <a:t>」を意味するメッセージを表示する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ja-JP" altLang="en-US" b="1" dirty="0"/>
              <a:t>        正または０のとき：  </a:t>
            </a:r>
            <a:r>
              <a:rPr lang="en-US" altLang="ja-JP" b="1" dirty="0"/>
              <a:t>sqrt() </a:t>
            </a:r>
            <a:r>
              <a:rPr lang="ja-JP" altLang="en-US" b="1" dirty="0"/>
              <a:t>を使って計算できる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ja-JP" altLang="en-US" b="1" dirty="0"/>
              <a:t>        負のとき：　「計算できないこと」と，確認の</a:t>
            </a:r>
            <a:endParaRPr lang="en-US" altLang="ja-JP" b="1" dirty="0"/>
          </a:p>
          <a:p>
            <a:pPr marL="457200" lvl="1" indent="0">
              <a:spcBef>
                <a:spcPts val="1200"/>
              </a:spcBef>
              <a:buNone/>
            </a:pPr>
            <a:r>
              <a:rPr lang="ja-JP" altLang="en-US" b="1" dirty="0"/>
              <a:t>　　　　　　　　　ために </a:t>
            </a:r>
            <a:r>
              <a:rPr lang="en-US" altLang="ja-JP" b="1" dirty="0"/>
              <a:t>x </a:t>
            </a:r>
            <a:r>
              <a:rPr lang="ja-JP" altLang="en-US" b="1" dirty="0"/>
              <a:t>の値も表示</a:t>
            </a:r>
          </a:p>
          <a:p>
            <a:pPr lvl="1">
              <a:spcBef>
                <a:spcPts val="1200"/>
              </a:spcBef>
            </a:pPr>
            <a:r>
              <a:rPr lang="ja-JP" altLang="en-US" b="1" u="sng" dirty="0">
                <a:solidFill>
                  <a:srgbClr val="FF0000"/>
                </a:solidFill>
              </a:rPr>
              <a:t>負であるかどうかによって条件分岐を行う</a:t>
            </a:r>
            <a:r>
              <a:rPr lang="ja-JP" altLang="en-US" dirty="0"/>
              <a:t>ために </a:t>
            </a:r>
            <a:r>
              <a:rPr lang="en-US" altLang="ja-JP" b="1" dirty="0"/>
              <a:t>if </a:t>
            </a:r>
            <a:r>
              <a:rPr lang="ja-JP" altLang="en-US" b="1" dirty="0"/>
              <a:t>文</a:t>
            </a:r>
            <a:r>
              <a:rPr lang="ja-JP" altLang="en-US" dirty="0"/>
              <a:t>を使う</a:t>
            </a:r>
          </a:p>
        </p:txBody>
      </p:sp>
      <p:sp>
        <p:nvSpPr>
          <p:cNvPr id="21508" name="スライド番号プレースホルダー 1">
            <a:extLst>
              <a:ext uri="{FF2B5EF4-FFF2-40B4-BE49-F238E27FC236}">
                <a16:creationId xmlns:a16="http://schemas.microsoft.com/office/drawing/2014/main" id="{898DBD5C-6CA2-4977-84D7-B24CEFBA9B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FEBEDAD5-FAB2-4663-ADC0-460A80C43D8B}" type="slidenum">
              <a:rPr lang="ja-JP" altLang="en-US" smtClean="0"/>
              <a:pPr>
                <a:buNone/>
              </a:pPr>
              <a:t>14</a:t>
            </a:fld>
            <a:endParaRPr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9ACFDFD3-2561-44D5-B16A-B77D1E7D8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4416" y="494488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java.lang.Math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java.util.Scanner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public class Main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public static void main(String[] </a:t>
            </a:r>
            <a:r>
              <a:rPr lang="en-US" altLang="ja-JP" sz="2000" dirty="0" err="1"/>
              <a:t>args</a:t>
            </a:r>
            <a:r>
              <a:rPr lang="en-US" altLang="ja-JP" sz="2000" dirty="0"/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double x;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Scanner s = new Scanner(System.in);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</a:t>
            </a:r>
            <a:r>
              <a:rPr lang="en-US" altLang="ja-JP" sz="2000" dirty="0" err="1"/>
              <a:t>System.out.println</a:t>
            </a:r>
            <a:r>
              <a:rPr lang="en-US" altLang="ja-JP" sz="2000" dirty="0"/>
              <a:t>("Please Enter x =");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x = </a:t>
            </a:r>
            <a:r>
              <a:rPr lang="en-US" altLang="ja-JP" sz="2000" dirty="0" err="1"/>
              <a:t>s.nextDouble</a:t>
            </a:r>
            <a:r>
              <a:rPr lang="en-US" altLang="ja-JP" sz="2000" dirty="0"/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if (</a:t>
            </a:r>
            <a:r>
              <a:rPr lang="en-US" altLang="ja-JP" sz="2000" b="1" dirty="0"/>
              <a:t>x &gt;= 0</a:t>
            </a:r>
            <a:r>
              <a:rPr lang="en-US" altLang="ja-JP" sz="2000" dirty="0"/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("sqrt(x) = %8.3f\n", </a:t>
            </a:r>
            <a:r>
              <a:rPr lang="en-US" altLang="ja-JP" sz="2000" b="1" dirty="0" err="1"/>
              <a:t>Math.sqrt</a:t>
            </a:r>
            <a:r>
              <a:rPr lang="en-US" altLang="ja-JP" sz="2000" b="1" dirty="0"/>
              <a:t>(x));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} else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("out of range, x = %8.3f\n", x);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}</a:t>
            </a:r>
          </a:p>
          <a:p>
            <a:pPr>
              <a:spcBef>
                <a:spcPts val="600"/>
              </a:spcBef>
            </a:pPr>
            <a:endParaRPr lang="en-US" altLang="ja-JP" sz="3200" dirty="0"/>
          </a:p>
        </p:txBody>
      </p:sp>
      <p:sp>
        <p:nvSpPr>
          <p:cNvPr id="23556" name="スライド番号プレースホルダー 1">
            <a:extLst>
              <a:ext uri="{FF2B5EF4-FFF2-40B4-BE49-F238E27FC236}">
                <a16:creationId xmlns:a16="http://schemas.microsoft.com/office/drawing/2014/main" id="{CF9539A2-6FE1-4FD0-9687-52B50A5D7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9EEFFB91-76C1-4E97-A90E-348FF2EAB5EA}" type="slidenum">
              <a:rPr lang="ja-JP" altLang="en-US" smtClean="0"/>
              <a:pPr>
                <a:buNone/>
              </a:pPr>
              <a:t>15</a:t>
            </a:fld>
            <a:endParaRPr lang="ja-JP" altLang="en-US" dirty="0"/>
          </a:p>
        </p:txBody>
      </p:sp>
      <p:sp>
        <p:nvSpPr>
          <p:cNvPr id="23557" name="Line 4">
            <a:extLst>
              <a:ext uri="{FF2B5EF4-FFF2-40B4-BE49-F238E27FC236}">
                <a16:creationId xmlns:a16="http://schemas.microsoft.com/office/drawing/2014/main" id="{961429DE-9279-4546-AC9F-27622C4BA2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64242" y="2438436"/>
            <a:ext cx="3245441" cy="1526309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9" name="Text Box 11">
            <a:extLst>
              <a:ext uri="{FF2B5EF4-FFF2-40B4-BE49-F238E27FC236}">
                <a16:creationId xmlns:a16="http://schemas.microsoft.com/office/drawing/2014/main" id="{3F578E4C-1081-41CE-8530-655453760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062" y="1877219"/>
            <a:ext cx="15557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条件式</a:t>
            </a:r>
          </a:p>
        </p:txBody>
      </p:sp>
      <p:sp>
        <p:nvSpPr>
          <p:cNvPr id="23560" name="Text Box 12">
            <a:extLst>
              <a:ext uri="{FF2B5EF4-FFF2-40B4-BE49-F238E27FC236}">
                <a16:creationId xmlns:a16="http://schemas.microsoft.com/office/drawing/2014/main" id="{2EAC10BA-A4AC-4614-B902-D6644AFD6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944" y="3551820"/>
            <a:ext cx="1801813" cy="10334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条件が</a:t>
            </a:r>
            <a:r>
              <a:rPr kumimoji="0" lang="ja-JP" altLang="en-US" sz="2400" b="1" u="sng" dirty="0">
                <a:solidFill>
                  <a:schemeClr val="accent1">
                    <a:lumMod val="50000"/>
                  </a:schemeClr>
                </a:solidFill>
              </a:rPr>
              <a:t>成り立つ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場合に実行され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る部分</a:t>
            </a:r>
          </a:p>
        </p:txBody>
      </p:sp>
      <p:sp>
        <p:nvSpPr>
          <p:cNvPr id="23561" name="Text Box 13">
            <a:extLst>
              <a:ext uri="{FF2B5EF4-FFF2-40B4-BE49-F238E27FC236}">
                <a16:creationId xmlns:a16="http://schemas.microsoft.com/office/drawing/2014/main" id="{A17AFD0F-5E0C-4747-B44E-6E1B6518B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944" y="5584881"/>
            <a:ext cx="1801813" cy="10334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条件が</a:t>
            </a:r>
            <a:r>
              <a:rPr kumimoji="0" lang="ja-JP" altLang="en-US" sz="2400" b="1" u="sng" dirty="0">
                <a:solidFill>
                  <a:schemeClr val="accent1">
                    <a:lumMod val="50000"/>
                  </a:schemeClr>
                </a:solidFill>
              </a:rPr>
              <a:t>成り立たない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場合に実行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される部分</a:t>
            </a:r>
          </a:p>
        </p:txBody>
      </p:sp>
      <p:sp>
        <p:nvSpPr>
          <p:cNvPr id="23562" name="Rectangle 14">
            <a:extLst>
              <a:ext uri="{FF2B5EF4-FFF2-40B4-BE49-F238E27FC236}">
                <a16:creationId xmlns:a16="http://schemas.microsoft.com/office/drawing/2014/main" id="{B7176075-7047-4083-9EEA-744184F84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45" y="4358094"/>
            <a:ext cx="6435504" cy="371862"/>
          </a:xfrm>
          <a:prstGeom prst="rect">
            <a:avLst/>
          </a:prstGeom>
          <a:noFill/>
          <a:ln w="31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3563" name="Rectangle 15">
            <a:extLst>
              <a:ext uri="{FF2B5EF4-FFF2-40B4-BE49-F238E27FC236}">
                <a16:creationId xmlns:a16="http://schemas.microsoft.com/office/drawing/2014/main" id="{8FB06DC9-5D00-4710-9DA2-C33BD58AF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45" y="3950552"/>
            <a:ext cx="747085" cy="376900"/>
          </a:xfrm>
          <a:prstGeom prst="rect">
            <a:avLst/>
          </a:prstGeom>
          <a:noFill/>
          <a:ln w="31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3B089457-D18D-4E4C-BC6E-EF2408754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45" y="5139015"/>
            <a:ext cx="5903912" cy="371862"/>
          </a:xfrm>
          <a:prstGeom prst="rect">
            <a:avLst/>
          </a:prstGeom>
          <a:noFill/>
          <a:ln w="31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3FAE4DE-E07D-4A2D-B7C2-79846A9BF8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平方根の計算</a:t>
            </a:r>
          </a:p>
        </p:txBody>
      </p:sp>
      <p:sp>
        <p:nvSpPr>
          <p:cNvPr id="25604" name="スライド番号プレースホルダー 1">
            <a:extLst>
              <a:ext uri="{FF2B5EF4-FFF2-40B4-BE49-F238E27FC236}">
                <a16:creationId xmlns:a16="http://schemas.microsoft.com/office/drawing/2014/main" id="{AE793ACD-AF0E-41B6-B61F-BC8C8F5D99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8D31B322-E80F-43C2-A46D-035272DC0D3F}" type="slidenum">
              <a:rPr lang="ja-JP" altLang="en-US" smtClean="0"/>
              <a:pPr>
                <a:buNone/>
              </a:pPr>
              <a:t>16</a:t>
            </a:fld>
            <a:endParaRPr lang="ja-JP" altLang="en-US" dirty="0"/>
          </a:p>
        </p:txBody>
      </p:sp>
      <p:sp>
        <p:nvSpPr>
          <p:cNvPr id="25605" name="Text Box 3">
            <a:extLst>
              <a:ext uri="{FF2B5EF4-FFF2-40B4-BE49-F238E27FC236}">
                <a16:creationId xmlns:a16="http://schemas.microsoft.com/office/drawing/2014/main" id="{BED5DD88-10B4-4629-A4BF-65A8FD3CC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172" y="835873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dirty="0"/>
              <a:t>実行結果の例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A374F6A-D2C2-4D5C-9137-F457298CD4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170" y="2510058"/>
            <a:ext cx="5060656" cy="102054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211F4FC-2EBF-4E12-844E-95856C11A7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3170" y="5320166"/>
            <a:ext cx="5182089" cy="972310"/>
          </a:xfrm>
          <a:prstGeom prst="rect">
            <a:avLst/>
          </a:prstGeom>
        </p:spPr>
      </p:pic>
      <p:sp>
        <p:nvSpPr>
          <p:cNvPr id="12" name="Text Box 3">
            <a:extLst>
              <a:ext uri="{FF2B5EF4-FFF2-40B4-BE49-F238E27FC236}">
                <a16:creationId xmlns:a16="http://schemas.microsoft.com/office/drawing/2014/main" id="{EDC89767-3BEB-4F75-BDF3-8B8325FD3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170" y="1827651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dirty="0"/>
              <a:t>x = 9 </a:t>
            </a:r>
            <a:r>
              <a:rPr kumimoji="0" lang="ja-JP" altLang="en-US" dirty="0"/>
              <a:t>のときは，</a:t>
            </a:r>
            <a:r>
              <a:rPr kumimoji="0" lang="ja-JP" altLang="en-US" b="1" dirty="0"/>
              <a:t>平方根</a:t>
            </a:r>
            <a:r>
              <a:rPr kumimoji="0" lang="ja-JP" altLang="en-US" dirty="0"/>
              <a:t>が表示される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42F04FA0-E0E6-4AAD-AFE2-7DB549196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170" y="4193151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dirty="0"/>
              <a:t>x = -5 </a:t>
            </a:r>
            <a:r>
              <a:rPr kumimoji="0" lang="ja-JP" altLang="en-US" dirty="0"/>
              <a:t>のときは，</a:t>
            </a:r>
            <a:r>
              <a:rPr kumimoji="0" lang="ja-JP" altLang="en-US" b="1" dirty="0"/>
              <a:t>計算できない</a:t>
            </a:r>
            <a:r>
              <a:rPr kumimoji="0" lang="ja-JP" altLang="en-US" dirty="0"/>
              <a:t>という</a:t>
            </a:r>
            <a:endParaRPr kumimoji="0" lang="en-US" altLang="ja-JP" dirty="0"/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dirty="0"/>
              <a:t>メッセージと，</a:t>
            </a:r>
            <a:r>
              <a:rPr kumimoji="0" lang="en-US" altLang="ja-JP" dirty="0"/>
              <a:t>x </a:t>
            </a:r>
            <a:r>
              <a:rPr kumimoji="0" lang="ja-JP" altLang="en-US" dirty="0"/>
              <a:t>の値が表示される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71F562B-971B-4E61-90CB-ABAFF1E85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27651" name="スライド番号プレースホルダー 1">
            <a:extLst>
              <a:ext uri="{FF2B5EF4-FFF2-40B4-BE49-F238E27FC236}">
                <a16:creationId xmlns:a16="http://schemas.microsoft.com/office/drawing/2014/main" id="{CDABB35B-4952-4B3F-ACC1-B1AA054D5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902B9108-D52A-4855-9C50-5CB9FE903F21}" type="slidenum">
              <a:rPr lang="ja-JP" altLang="en-US" smtClean="0"/>
              <a:pPr>
                <a:buNone/>
              </a:pPr>
              <a:t>17</a:t>
            </a:fld>
            <a:endParaRPr lang="ja-JP" altLang="en-US" dirty="0"/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0CC6E318-80A7-4ABB-8103-FE13D4328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163" y="2490788"/>
            <a:ext cx="457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8AC988BE-0D36-4CAA-B6BD-2C727928B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538" y="1036638"/>
            <a:ext cx="4022983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1800" b="1" dirty="0" err="1"/>
              <a:t>System.out.println</a:t>
            </a:r>
            <a:r>
              <a:rPr lang="en-US" altLang="ja-JP" sz="1800" b="1" dirty="0"/>
              <a:t>("Please Enter x =");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1800" b="1" dirty="0"/>
          </a:p>
        </p:txBody>
      </p:sp>
      <p:sp>
        <p:nvSpPr>
          <p:cNvPr id="27654" name="Text Box 5">
            <a:extLst>
              <a:ext uri="{FF2B5EF4-FFF2-40B4-BE49-F238E27FC236}">
                <a16:creationId xmlns:a16="http://schemas.microsoft.com/office/drawing/2014/main" id="{5C7524CF-F66F-445A-A53B-269E25F92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062" y="1928813"/>
            <a:ext cx="2163721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1800" b="1" dirty="0"/>
              <a:t>x = </a:t>
            </a:r>
            <a:r>
              <a:rPr lang="en-US" altLang="ja-JP" sz="1800" b="1" dirty="0" err="1"/>
              <a:t>s.nextDouble</a:t>
            </a:r>
            <a:r>
              <a:rPr lang="en-US" altLang="ja-JP" sz="1800" b="1" dirty="0"/>
              <a:t>();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1800" b="1" dirty="0"/>
          </a:p>
        </p:txBody>
      </p:sp>
      <p:sp>
        <p:nvSpPr>
          <p:cNvPr id="27655" name="Text Box 6">
            <a:extLst>
              <a:ext uri="{FF2B5EF4-FFF2-40B4-BE49-F238E27FC236}">
                <a16:creationId xmlns:a16="http://schemas.microsoft.com/office/drawing/2014/main" id="{4B296987-3D90-4F5F-A01A-6E5BAD7FA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38" y="4352925"/>
            <a:ext cx="5721350" cy="390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("sqrt(x) = %8.3f\n", </a:t>
            </a:r>
            <a:r>
              <a:rPr lang="en-US" altLang="ja-JP" sz="1800" b="1" dirty="0" err="1"/>
              <a:t>Math.sqrt</a:t>
            </a:r>
            <a:r>
              <a:rPr lang="en-US" altLang="ja-JP" sz="1800" b="1" dirty="0"/>
              <a:t>(x));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1800" dirty="0"/>
          </a:p>
        </p:txBody>
      </p:sp>
      <p:sp>
        <p:nvSpPr>
          <p:cNvPr id="27657" name="Line 8">
            <a:extLst>
              <a:ext uri="{FF2B5EF4-FFF2-40B4-BE49-F238E27FC236}">
                <a16:creationId xmlns:a16="http://schemas.microsoft.com/office/drawing/2014/main" id="{35605C83-2B0A-4C50-AD66-D57F85C9D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3763" y="1555750"/>
            <a:ext cx="0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8" name="Line 9">
            <a:extLst>
              <a:ext uri="{FF2B5EF4-FFF2-40B4-BE49-F238E27FC236}">
                <a16:creationId xmlns:a16="http://schemas.microsoft.com/office/drawing/2014/main" id="{26B9BCE0-0872-4168-9328-DD9F69A426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463" y="2478088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9" name="Line 10">
            <a:extLst>
              <a:ext uri="{FF2B5EF4-FFF2-40B4-BE49-F238E27FC236}">
                <a16:creationId xmlns:a16="http://schemas.microsoft.com/office/drawing/2014/main" id="{0B3C960E-4BAB-48A1-B882-62B61AB9E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5988" y="4776788"/>
            <a:ext cx="15875" cy="1387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8" name="Text Box 11">
            <a:extLst>
              <a:ext uri="{FF2B5EF4-FFF2-40B4-BE49-F238E27FC236}">
                <a16:creationId xmlns:a16="http://schemas.microsoft.com/office/drawing/2014/main" id="{263D3468-C490-476C-A1EC-ECFC755EE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8" y="912812"/>
            <a:ext cx="2901950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メッセージ</a:t>
            </a:r>
          </a:p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kumimoji="0" lang="en-US" altLang="ja-JP" sz="1800" b="1" dirty="0">
                <a:solidFill>
                  <a:schemeClr val="accent1">
                    <a:lumMod val="50000"/>
                  </a:schemeClr>
                </a:solidFill>
              </a:rPr>
              <a:t>Please Enter x =</a:t>
            </a: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」を表示</a:t>
            </a: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60A80CAA-4BB0-4569-A9EF-A69CC4944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1968500"/>
            <a:ext cx="2954338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zh-CN" altLang="en-US" sz="18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  <p:sp>
        <p:nvSpPr>
          <p:cNvPr id="29710" name="Text Box 13">
            <a:extLst>
              <a:ext uri="{FF2B5EF4-FFF2-40B4-BE49-F238E27FC236}">
                <a16:creationId xmlns:a16="http://schemas.microsoft.com/office/drawing/2014/main" id="{169E06C2-39C2-4520-A725-01A8DA80F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700" y="4803775"/>
            <a:ext cx="2697163" cy="5730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平方根を計算し，計算結果を表示</a:t>
            </a:r>
          </a:p>
        </p:txBody>
      </p:sp>
      <p:sp>
        <p:nvSpPr>
          <p:cNvPr id="29711" name="Text Box 14">
            <a:extLst>
              <a:ext uri="{FF2B5EF4-FFF2-40B4-BE49-F238E27FC236}">
                <a16:creationId xmlns:a16="http://schemas.microsoft.com/office/drawing/2014/main" id="{539C00F1-CA83-44AA-86E4-9B5E46CFC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98" y="6414904"/>
            <a:ext cx="2697163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終わり</a:t>
            </a:r>
            <a:endParaRPr kumimoji="0" lang="en-US" altLang="ja-JP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664" name="AutoShape 15">
            <a:extLst>
              <a:ext uri="{FF2B5EF4-FFF2-40B4-BE49-F238E27FC236}">
                <a16:creationId xmlns:a16="http://schemas.microsoft.com/office/drawing/2014/main" id="{0DA4CDAD-A674-4BAE-A22B-BB7730097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288" y="2838450"/>
            <a:ext cx="3352800" cy="896938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27665" name="AutoShape 16">
            <a:extLst>
              <a:ext uri="{FF2B5EF4-FFF2-40B4-BE49-F238E27FC236}">
                <a16:creationId xmlns:a16="http://schemas.microsoft.com/office/drawing/2014/main" id="{74720AF7-F1FD-4123-8812-206AA75AED8B}"/>
              </a:ext>
            </a:extLst>
          </p:cNvPr>
          <p:cNvCxnSpPr>
            <a:cxnSpLocks noChangeShapeType="1"/>
            <a:stCxn id="27664" idx="2"/>
            <a:endCxn id="27655" idx="0"/>
          </p:cNvCxnSpPr>
          <p:nvPr/>
        </p:nvCxnSpPr>
        <p:spPr bwMode="auto">
          <a:xfrm rot="5400000">
            <a:off x="2936083" y="3820319"/>
            <a:ext cx="617537" cy="4476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6" name="AutoShape 17">
            <a:extLst>
              <a:ext uri="{FF2B5EF4-FFF2-40B4-BE49-F238E27FC236}">
                <a16:creationId xmlns:a16="http://schemas.microsoft.com/office/drawing/2014/main" id="{B7E46BFF-D773-46D0-8449-2623572E2C4F}"/>
              </a:ext>
            </a:extLst>
          </p:cNvPr>
          <p:cNvCxnSpPr>
            <a:cxnSpLocks noChangeShapeType="1"/>
            <a:stCxn id="27664" idx="3"/>
            <a:endCxn id="27673" idx="0"/>
          </p:cNvCxnSpPr>
          <p:nvPr/>
        </p:nvCxnSpPr>
        <p:spPr bwMode="auto">
          <a:xfrm>
            <a:off x="5145088" y="3286919"/>
            <a:ext cx="1008460" cy="2251869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7" name="Text Box 18">
            <a:extLst>
              <a:ext uri="{FF2B5EF4-FFF2-40B4-BE49-F238E27FC236}">
                <a16:creationId xmlns:a16="http://schemas.microsoft.com/office/drawing/2014/main" id="{E36957D2-B4BE-4516-9E82-A992C0E7D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425" y="3629025"/>
            <a:ext cx="5603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cs typeface="Arial Unicode MS"/>
              </a:rPr>
              <a:t>Yes</a:t>
            </a:r>
          </a:p>
        </p:txBody>
      </p:sp>
      <p:sp>
        <p:nvSpPr>
          <p:cNvPr id="27668" name="Text Box 19">
            <a:extLst>
              <a:ext uri="{FF2B5EF4-FFF2-40B4-BE49-F238E27FC236}">
                <a16:creationId xmlns:a16="http://schemas.microsoft.com/office/drawing/2014/main" id="{BBE20DFB-FAD7-4888-9F75-3A0A17EB9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537" y="2703909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cs typeface="Arial Unicode MS"/>
              </a:rPr>
              <a:t>No</a:t>
            </a:r>
          </a:p>
        </p:txBody>
      </p:sp>
      <p:sp>
        <p:nvSpPr>
          <p:cNvPr id="27669" name="Text Box 20">
            <a:extLst>
              <a:ext uri="{FF2B5EF4-FFF2-40B4-BE49-F238E27FC236}">
                <a16:creationId xmlns:a16="http://schemas.microsoft.com/office/drawing/2014/main" id="{F03951C3-166A-44A1-8FF3-AC4406803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5068888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/>
          </a:p>
        </p:txBody>
      </p:sp>
      <p:sp>
        <p:nvSpPr>
          <p:cNvPr id="29718" name="Text Box 21">
            <a:extLst>
              <a:ext uri="{FF2B5EF4-FFF2-40B4-BE49-F238E27FC236}">
                <a16:creationId xmlns:a16="http://schemas.microsoft.com/office/drawing/2014/main" id="{8DF5E547-5C45-4274-B912-551DBF4CE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988" y="3448050"/>
            <a:ext cx="1108075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条件分岐</a:t>
            </a:r>
          </a:p>
        </p:txBody>
      </p:sp>
      <p:sp>
        <p:nvSpPr>
          <p:cNvPr id="27671" name="Text Box 22">
            <a:extLst>
              <a:ext uri="{FF2B5EF4-FFF2-40B4-BE49-F238E27FC236}">
                <a16:creationId xmlns:a16="http://schemas.microsoft.com/office/drawing/2014/main" id="{AC56059F-E217-4C97-871D-A94BC4D5C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51" y="3028156"/>
            <a:ext cx="3867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 dirty="0">
                <a:solidFill>
                  <a:schemeClr val="tx2"/>
                </a:solidFill>
              </a:rPr>
              <a:t>       </a:t>
            </a:r>
            <a:r>
              <a:rPr kumimoji="0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x &gt;= 0        </a:t>
            </a:r>
            <a:endParaRPr kumimoji="0"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672" name="AutoShape 23">
            <a:extLst>
              <a:ext uri="{FF2B5EF4-FFF2-40B4-BE49-F238E27FC236}">
                <a16:creationId xmlns:a16="http://schemas.microsoft.com/office/drawing/2014/main" id="{98C6BB51-393F-4F74-8754-46D824D11960}"/>
              </a:ext>
            </a:extLst>
          </p:cNvPr>
          <p:cNvCxnSpPr>
            <a:cxnSpLocks noChangeShapeType="1"/>
            <a:stCxn id="27673" idx="2"/>
          </p:cNvCxnSpPr>
          <p:nvPr/>
        </p:nvCxnSpPr>
        <p:spPr bwMode="auto">
          <a:xfrm rot="5400000">
            <a:off x="4007452" y="4394403"/>
            <a:ext cx="595313" cy="3696881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73" name="Text Box 24">
            <a:extLst>
              <a:ext uri="{FF2B5EF4-FFF2-40B4-BE49-F238E27FC236}">
                <a16:creationId xmlns:a16="http://schemas.microsoft.com/office/drawing/2014/main" id="{7BF9ED39-9518-44A6-970D-7F50DF1D0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4052" y="5538788"/>
            <a:ext cx="5918992" cy="4063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("sqrt(x) = %8.3f\n", </a:t>
            </a:r>
            <a:r>
              <a:rPr lang="en-US" altLang="ja-JP" sz="1800" b="1" dirty="0" err="1"/>
              <a:t>Math.sqrt</a:t>
            </a:r>
            <a:r>
              <a:rPr lang="en-US" altLang="ja-JP" sz="1800" b="1" dirty="0"/>
              <a:t>(x));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1800" dirty="0"/>
          </a:p>
        </p:txBody>
      </p:sp>
      <p:sp>
        <p:nvSpPr>
          <p:cNvPr id="29722" name="Text Box 25">
            <a:extLst>
              <a:ext uri="{FF2B5EF4-FFF2-40B4-BE49-F238E27FC236}">
                <a16:creationId xmlns:a16="http://schemas.microsoft.com/office/drawing/2014/main" id="{FD070877-25A8-44B0-A449-A3DEE96CF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2072" y="4952724"/>
            <a:ext cx="2030413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メッセージと </a:t>
            </a:r>
            <a:r>
              <a:rPr kumimoji="0" lang="en-US" altLang="ja-JP" sz="1800" b="1" dirty="0">
                <a:solidFill>
                  <a:schemeClr val="accent1">
                    <a:lumMod val="50000"/>
                  </a:schemeClr>
                </a:solidFill>
              </a:rPr>
              <a:t>x </a:t>
            </a: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の値</a:t>
            </a:r>
            <a:endParaRPr kumimoji="0" lang="en-US" altLang="ja-JP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を表示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D8A6104-DDC1-4757-B7DD-CCA7AD0B9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9700" name="スライド番号プレースホルダー 1">
            <a:extLst>
              <a:ext uri="{FF2B5EF4-FFF2-40B4-BE49-F238E27FC236}">
                <a16:creationId xmlns:a16="http://schemas.microsoft.com/office/drawing/2014/main" id="{FB324C5C-7B22-42C0-8B8E-B850AA9C8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E6973C9E-22E2-461F-A2E3-66EDFC736FE2}" type="slidenum">
              <a:rPr lang="ja-JP" altLang="en-US" smtClean="0"/>
              <a:pPr>
                <a:buNone/>
              </a:pPr>
              <a:t>18</a:t>
            </a:fld>
            <a:endParaRPr lang="ja-JP" altLang="en-US" dirty="0"/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D89A6330-6611-48A1-A69E-044F31397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7535" y="2069047"/>
            <a:ext cx="2092325" cy="20399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02" name="Text Box 4">
            <a:extLst>
              <a:ext uri="{FF2B5EF4-FFF2-40B4-BE49-F238E27FC236}">
                <a16:creationId xmlns:a16="http://schemas.microsoft.com/office/drawing/2014/main" id="{DA1181B8-1C2F-4382-B0DD-14FFD0AED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9648" y="1348322"/>
            <a:ext cx="15700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3600"/>
              <a:t>メモリ</a:t>
            </a:r>
          </a:p>
        </p:txBody>
      </p:sp>
      <p:sp>
        <p:nvSpPr>
          <p:cNvPr id="31751" name="Text Box 9">
            <a:extLst>
              <a:ext uri="{FF2B5EF4-FFF2-40B4-BE49-F238E27FC236}">
                <a16:creationId xmlns:a16="http://schemas.microsoft.com/office/drawing/2014/main" id="{EC2EB268-37F4-4951-A823-FF1A881FC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2473" y="3512085"/>
            <a:ext cx="1979612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１つの変数</a:t>
            </a:r>
          </a:p>
        </p:txBody>
      </p:sp>
      <p:sp>
        <p:nvSpPr>
          <p:cNvPr id="29704" name="Text Box 10">
            <a:extLst>
              <a:ext uri="{FF2B5EF4-FFF2-40B4-BE49-F238E27FC236}">
                <a16:creationId xmlns:a16="http://schemas.microsoft.com/office/drawing/2014/main" id="{2D320936-9C6C-4E2B-A05C-D999D4E4F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010" y="2551647"/>
            <a:ext cx="2057400" cy="4016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1800" dirty="0"/>
              <a:t>x = </a:t>
            </a:r>
            <a:r>
              <a:rPr lang="en-US" altLang="ja-JP" sz="1800" dirty="0" err="1"/>
              <a:t>s.nextDouble</a:t>
            </a:r>
            <a:r>
              <a:rPr lang="en-US" altLang="ja-JP" sz="1800" dirty="0"/>
              <a:t>();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1800" dirty="0"/>
          </a:p>
        </p:txBody>
      </p:sp>
      <p:sp>
        <p:nvSpPr>
          <p:cNvPr id="29705" name="Rectangle 11">
            <a:extLst>
              <a:ext uri="{FF2B5EF4-FFF2-40B4-BE49-F238E27FC236}">
                <a16:creationId xmlns:a16="http://schemas.microsoft.com/office/drawing/2014/main" id="{B9314B74-6975-4003-9C60-71F4C93D6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2185" y="2516722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06" name="Text Box 12">
            <a:extLst>
              <a:ext uri="{FF2B5EF4-FFF2-40B4-BE49-F238E27FC236}">
                <a16:creationId xmlns:a16="http://schemas.microsoft.com/office/drawing/2014/main" id="{495B0A14-B145-4B97-BCF6-6868919D8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235" y="2497672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rgbClr val="003300"/>
                </a:solidFill>
              </a:rPr>
              <a:t>x</a:t>
            </a:r>
          </a:p>
        </p:txBody>
      </p:sp>
      <p:sp>
        <p:nvSpPr>
          <p:cNvPr id="29707" name="Line 13">
            <a:extLst>
              <a:ext uri="{FF2B5EF4-FFF2-40B4-BE49-F238E27FC236}">
                <a16:creationId xmlns:a16="http://schemas.microsoft.com/office/drawing/2014/main" id="{1B36713D-B175-442E-A1FF-A797DBBACC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2948" y="2767547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8" name="Line 14">
            <a:extLst>
              <a:ext uri="{FF2B5EF4-FFF2-40B4-BE49-F238E27FC236}">
                <a16:creationId xmlns:a16="http://schemas.microsoft.com/office/drawing/2014/main" id="{0DBFDFA7-5ACF-4E2A-9FED-6A51866C0B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2823" y="2765960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9" name="Text Box 15">
            <a:extLst>
              <a:ext uri="{FF2B5EF4-FFF2-40B4-BE49-F238E27FC236}">
                <a16:creationId xmlns:a16="http://schemas.microsoft.com/office/drawing/2014/main" id="{9617C0DD-D3C5-4915-884E-5DB3F532E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260" y="2284947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31758" name="Text Box 16">
            <a:extLst>
              <a:ext uri="{FF2B5EF4-FFF2-40B4-BE49-F238E27FC236}">
                <a16:creationId xmlns:a16="http://schemas.microsoft.com/office/drawing/2014/main" id="{C6250025-DEAA-4D50-8A59-B9A4BC8F4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3245" y="3062213"/>
            <a:ext cx="203200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endParaRPr kumimoji="0" lang="en-US" altLang="zh-CN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  <p:sp>
        <p:nvSpPr>
          <p:cNvPr id="29711" name="Text Box 21">
            <a:extLst>
              <a:ext uri="{FF2B5EF4-FFF2-40B4-BE49-F238E27FC236}">
                <a16:creationId xmlns:a16="http://schemas.microsoft.com/office/drawing/2014/main" id="{5244D074-1AF7-40A7-9D96-5B739A0EA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10" y="4301072"/>
            <a:ext cx="5799765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("sqrt(x) = %8.3f\n", </a:t>
            </a:r>
            <a:r>
              <a:rPr lang="en-US" altLang="ja-JP" sz="1800" b="1" dirty="0" err="1"/>
              <a:t>Math.sqrt</a:t>
            </a:r>
            <a:r>
              <a:rPr lang="en-US" altLang="ja-JP" sz="1800" b="1" dirty="0"/>
              <a:t>(x));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kumimoji="0" lang="en-US" altLang="ja-JP" sz="1800" dirty="0"/>
          </a:p>
        </p:txBody>
      </p:sp>
      <p:cxnSp>
        <p:nvCxnSpPr>
          <p:cNvPr id="29712" name="AutoShape 22">
            <a:extLst>
              <a:ext uri="{FF2B5EF4-FFF2-40B4-BE49-F238E27FC236}">
                <a16:creationId xmlns:a16="http://schemas.microsoft.com/office/drawing/2014/main" id="{B23BB5CD-E637-4BB8-8898-EA9152E94B9C}"/>
              </a:ext>
            </a:extLst>
          </p:cNvPr>
          <p:cNvCxnSpPr>
            <a:cxnSpLocks noChangeShapeType="1"/>
            <a:stCxn id="29705" idx="1"/>
            <a:endCxn id="29711" idx="0"/>
          </p:cNvCxnSpPr>
          <p:nvPr/>
        </p:nvCxnSpPr>
        <p:spPr bwMode="auto">
          <a:xfrm rot="10800000" flipV="1">
            <a:off x="3051693" y="2771516"/>
            <a:ext cx="1370492" cy="1529556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13" name="Text Box 24">
            <a:extLst>
              <a:ext uri="{FF2B5EF4-FFF2-40B4-BE49-F238E27FC236}">
                <a16:creationId xmlns:a16="http://schemas.microsoft.com/office/drawing/2014/main" id="{E6CF3B3E-3981-48A1-8C55-FA2385E30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723" y="3662897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31762" name="Text Box 25">
            <a:extLst>
              <a:ext uri="{FF2B5EF4-FFF2-40B4-BE49-F238E27FC236}">
                <a16:creationId xmlns:a16="http://schemas.microsoft.com/office/drawing/2014/main" id="{4EC9F3EA-50E2-4582-BC7B-A5F1B45BF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767" y="4931309"/>
            <a:ext cx="2235200" cy="5286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計算と表示 </a:t>
            </a: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(x &gt;= 0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のとき</a:t>
            </a: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endParaRPr kumimoji="0" lang="ja-JP" alt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50723AA1-F8AC-4D19-89B3-AD7A77253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例題２．定形郵便物の料金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5CD64613-2F01-47DE-997C-FC3A11A22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キーボードから数値を読み込んで，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400" b="1" dirty="0"/>
              <a:t>	25 </a:t>
            </a:r>
            <a:r>
              <a:rPr lang="ja-JP" altLang="en-US" sz="2400" b="1" dirty="0"/>
              <a:t>以下なら</a:t>
            </a:r>
            <a:r>
              <a:rPr lang="en-US" altLang="ja-JP" sz="2400" b="1" dirty="0"/>
              <a:t>				</a:t>
            </a:r>
            <a:r>
              <a:rPr lang="ja-JP" altLang="en-US" sz="2400" b="1" dirty="0"/>
              <a:t>「</a:t>
            </a:r>
            <a:r>
              <a:rPr lang="en-US" altLang="ja-JP" sz="2400" b="1" dirty="0"/>
              <a:t>84 Yen</a:t>
            </a:r>
            <a:r>
              <a:rPr lang="ja-JP" altLang="en-US" sz="2400" b="1" dirty="0"/>
              <a:t>」</a:t>
            </a:r>
            <a:endParaRPr lang="en-US" altLang="ja-JP" sz="2400" b="1" dirty="0"/>
          </a:p>
          <a:p>
            <a:pPr marL="0" indent="0">
              <a:buNone/>
            </a:pPr>
            <a:r>
              <a:rPr lang="en-US" altLang="ja-JP" sz="2400" b="1" dirty="0"/>
              <a:t>	25</a:t>
            </a:r>
            <a:r>
              <a:rPr lang="ja-JP" altLang="en-US" sz="2400" b="1" dirty="0"/>
              <a:t> より大きくて</a:t>
            </a:r>
            <a:r>
              <a:rPr lang="en-US" altLang="ja-JP" sz="2400" b="1" dirty="0"/>
              <a:t>50</a:t>
            </a:r>
            <a:r>
              <a:rPr lang="ja-JP" altLang="en-US" sz="2400" b="1" dirty="0"/>
              <a:t>以下なら　</a:t>
            </a:r>
            <a:r>
              <a:rPr lang="en-US" altLang="ja-JP" sz="2400" b="1" dirty="0"/>
              <a:t>	</a:t>
            </a:r>
            <a:r>
              <a:rPr lang="ja-JP" altLang="en-US" sz="2400" b="1" dirty="0"/>
              <a:t>「</a:t>
            </a:r>
            <a:r>
              <a:rPr lang="en-US" altLang="ja-JP" sz="2400" b="1" dirty="0"/>
              <a:t>94 Yen</a:t>
            </a:r>
            <a:r>
              <a:rPr lang="ja-JP" altLang="en-US" sz="2400" b="1" dirty="0"/>
              <a:t>」</a:t>
            </a:r>
          </a:p>
          <a:p>
            <a:pPr marL="0" indent="0">
              <a:buNone/>
            </a:pPr>
            <a:r>
              <a:rPr lang="en-US" altLang="ja-JP" sz="2400" b="1" dirty="0"/>
              <a:t>	50</a:t>
            </a:r>
            <a:r>
              <a:rPr lang="ja-JP" altLang="en-US" sz="2400" b="1" dirty="0"/>
              <a:t>より大きいなら        　</a:t>
            </a:r>
            <a:r>
              <a:rPr lang="en-US" altLang="ja-JP" sz="2400" b="1" dirty="0"/>
              <a:t>		</a:t>
            </a:r>
            <a:r>
              <a:rPr lang="ja-JP" altLang="en-US" sz="2400" b="1" dirty="0"/>
              <a:t>「</a:t>
            </a:r>
            <a:r>
              <a:rPr lang="en-US" altLang="ja-JP" sz="2400" b="1" dirty="0"/>
              <a:t>Too heavy</a:t>
            </a:r>
            <a:r>
              <a:rPr lang="ja-JP" altLang="en-US" sz="2400" b="1" dirty="0"/>
              <a:t>」</a:t>
            </a:r>
          </a:p>
          <a:p>
            <a:pPr marL="0" indent="0">
              <a:buNone/>
            </a:pPr>
            <a:r>
              <a:rPr lang="ja-JP" altLang="en-US" dirty="0"/>
              <a:t>と表示するプログラムを作る</a:t>
            </a:r>
          </a:p>
          <a:p>
            <a:endParaRPr lang="ja-JP" altLang="en-US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多分岐</a:t>
            </a:r>
            <a:r>
              <a:rPr lang="ja-JP" altLang="en-US" dirty="0"/>
              <a:t>を行うために，</a:t>
            </a:r>
            <a:r>
              <a:rPr lang="en-US" altLang="ja-JP" b="1" dirty="0"/>
              <a:t>if </a:t>
            </a:r>
            <a:r>
              <a:rPr lang="ja-JP" altLang="en-US" b="1" dirty="0"/>
              <a:t>文</a:t>
            </a:r>
            <a:r>
              <a:rPr lang="ja-JP" altLang="en-US" dirty="0"/>
              <a:t>を使う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58372" name="スライド番号プレースホルダー 1">
            <a:extLst>
              <a:ext uri="{FF2B5EF4-FFF2-40B4-BE49-F238E27FC236}">
                <a16:creationId xmlns:a16="http://schemas.microsoft.com/office/drawing/2014/main" id="{57933CF7-5DEE-407E-8B3A-4F67B1CFA0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ABC87571-97DC-461A-AC82-3C49BDB2EFF2}" type="slidenum">
              <a:rPr lang="ja-JP" altLang="en-US" smtClean="0"/>
              <a:pPr>
                <a:buNone/>
              </a:pPr>
              <a:t>19</a:t>
            </a:fld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26B7F11-BE2E-4930-B0C7-BDB275CA0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内容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828D67E-E4B2-4E7C-9D33-C5C58BCF7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例題１．平方根の計算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if</a:t>
            </a:r>
            <a:r>
              <a:rPr lang="ja-JP" altLang="en-US" dirty="0"/>
              <a:t> 文，</a:t>
            </a:r>
            <a:r>
              <a:rPr lang="en-US" altLang="ja-JP" dirty="0"/>
              <a:t>else </a:t>
            </a:r>
            <a:r>
              <a:rPr lang="ja-JP" altLang="en-US" dirty="0"/>
              <a:t>文，条件分岐，比較演算</a:t>
            </a:r>
          </a:p>
          <a:p>
            <a:pPr marL="0" indent="0">
              <a:buNone/>
            </a:pPr>
            <a:r>
              <a:rPr lang="ja-JP" altLang="en-US" dirty="0"/>
              <a:t>例題２．定形郵便物の料金</a:t>
            </a:r>
          </a:p>
          <a:p>
            <a:pPr marL="0" indent="0">
              <a:buNone/>
            </a:pPr>
            <a:r>
              <a:rPr lang="ja-JP" altLang="en-US" dirty="0"/>
              <a:t>例題３．２次方程式</a:t>
            </a:r>
          </a:p>
          <a:p>
            <a:pPr marL="0" indent="0">
              <a:buNone/>
            </a:pPr>
            <a:r>
              <a:rPr lang="ja-JP" altLang="en-US" dirty="0"/>
              <a:t>    多分岐</a:t>
            </a:r>
          </a:p>
          <a:p>
            <a:pPr marL="0" indent="0">
              <a:buNone/>
            </a:pPr>
            <a:r>
              <a:rPr lang="ja-JP" altLang="en-US" dirty="0"/>
              <a:t>例題４．直線と原点の距離</a:t>
            </a:r>
          </a:p>
          <a:p>
            <a:pPr marL="0" indent="0">
              <a:buNone/>
            </a:pPr>
            <a:r>
              <a:rPr lang="ja-JP" altLang="en-US" dirty="0"/>
              <a:t>    比較演算と論理演算の組み合わせ</a:t>
            </a:r>
          </a:p>
        </p:txBody>
      </p:sp>
      <p:sp>
        <p:nvSpPr>
          <p:cNvPr id="15364" name="スライド番号プレースホルダー 1">
            <a:extLst>
              <a:ext uri="{FF2B5EF4-FFF2-40B4-BE49-F238E27FC236}">
                <a16:creationId xmlns:a16="http://schemas.microsoft.com/office/drawing/2014/main" id="{43DB7041-8532-4D43-809F-C4F3F0AD25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F23347CC-62F8-4EED-AFAC-6481E09A6B86}" type="slidenum">
              <a:rPr lang="ja-JP" altLang="en-US" smtClean="0"/>
              <a:pPr>
                <a:buNone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6668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8F2A61A-9236-49A0-9E5A-4F092F7A2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281782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import </a:t>
            </a:r>
            <a:r>
              <a:rPr lang="en-US" altLang="ja-JP" sz="1800" dirty="0" err="1"/>
              <a:t>java.lang.Math</a:t>
            </a:r>
            <a:r>
              <a:rPr lang="en-US" altLang="ja-JP" sz="18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import </a:t>
            </a:r>
            <a:r>
              <a:rPr lang="en-US" altLang="ja-JP" sz="1800" dirty="0" err="1"/>
              <a:t>java.util.Scanner</a:t>
            </a:r>
            <a:r>
              <a:rPr lang="en-US" altLang="ja-JP" sz="18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public class Main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public static void main(String[] </a:t>
            </a:r>
            <a:r>
              <a:rPr lang="en-US" altLang="ja-JP" sz="1800" dirty="0" err="1"/>
              <a:t>args</a:t>
            </a:r>
            <a:r>
              <a:rPr lang="en-US" altLang="ja-JP" sz="1800" dirty="0"/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    double x;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    Scanner s = new Scanner(System.in);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</a:t>
            </a:r>
            <a:r>
              <a:rPr lang="en-US" altLang="ja-JP" sz="1800" dirty="0" err="1"/>
              <a:t>juuryou</a:t>
            </a:r>
            <a:r>
              <a:rPr lang="en-US" altLang="ja-JP" sz="1800" dirty="0"/>
              <a:t>?");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    x = </a:t>
            </a:r>
            <a:r>
              <a:rPr lang="en-US" altLang="ja-JP" sz="1800" dirty="0" err="1"/>
              <a:t>s.nextDouble</a:t>
            </a:r>
            <a:r>
              <a:rPr lang="en-US" altLang="ja-JP" sz="1800" dirty="0"/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    if (x &lt;= 25)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</a:t>
            </a: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System.out.println</a:t>
            </a:r>
            <a:r>
              <a:rPr lang="en-US" altLang="ja-JP" sz="1800" b="1" dirty="0"/>
              <a:t>("84 Yen");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    } else if (x &lt;= 50 )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</a:t>
            </a: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System.out.println</a:t>
            </a:r>
            <a:r>
              <a:rPr lang="en-US" altLang="ja-JP" sz="1800" b="1" dirty="0"/>
              <a:t>("94 Yen");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    } else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</a:t>
            </a: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System.out.println</a:t>
            </a:r>
            <a:r>
              <a:rPr lang="en-US" altLang="ja-JP" sz="1800" b="1" dirty="0"/>
              <a:t>("Too heavy");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	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}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ja-JP" sz="1800" dirty="0"/>
          </a:p>
          <a:p>
            <a:pPr marL="0" indent="0">
              <a:spcBef>
                <a:spcPts val="600"/>
              </a:spcBef>
              <a:buNone/>
            </a:pPr>
            <a:endParaRPr lang="en-US" altLang="ja-JP" sz="1800" dirty="0"/>
          </a:p>
          <a:p>
            <a:pPr marL="0" indent="0">
              <a:spcBef>
                <a:spcPts val="600"/>
              </a:spcBef>
              <a:buNone/>
            </a:pPr>
            <a:endParaRPr lang="en-US" altLang="ja-JP" sz="1800" dirty="0"/>
          </a:p>
        </p:txBody>
      </p:sp>
      <p:sp>
        <p:nvSpPr>
          <p:cNvPr id="60420" name="スライド番号プレースホルダー 1">
            <a:extLst>
              <a:ext uri="{FF2B5EF4-FFF2-40B4-BE49-F238E27FC236}">
                <a16:creationId xmlns:a16="http://schemas.microsoft.com/office/drawing/2014/main" id="{BD7EE126-B8E5-44E1-BA51-6073B803EA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C3BDCF81-B0BF-459A-922D-D77110DD8B77}" type="slidenum">
              <a:rPr lang="ja-JP" altLang="en-US" smtClean="0"/>
              <a:pPr>
                <a:buNone/>
              </a:pPr>
              <a:t>20</a:t>
            </a:fld>
            <a:endParaRPr lang="ja-JP" altLang="en-US" dirty="0"/>
          </a:p>
        </p:txBody>
      </p:sp>
      <p:sp>
        <p:nvSpPr>
          <p:cNvPr id="60421" name="Rectangle 4">
            <a:extLst>
              <a:ext uri="{FF2B5EF4-FFF2-40B4-BE49-F238E27FC236}">
                <a16:creationId xmlns:a16="http://schemas.microsoft.com/office/drawing/2014/main" id="{D05929C0-FC42-4E5A-894B-01B03042C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491" y="3753857"/>
            <a:ext cx="3902075" cy="498475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66" name="Text Box 6">
            <a:extLst>
              <a:ext uri="{FF2B5EF4-FFF2-40B4-BE49-F238E27FC236}">
                <a16:creationId xmlns:a16="http://schemas.microsoft.com/office/drawing/2014/main" id="{70BF8083-3D45-40DB-BB62-36D5739F4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203" y="2974295"/>
            <a:ext cx="2492375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x &lt;= 25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が成り立つ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場合に実行される部分</a:t>
            </a:r>
          </a:p>
        </p:txBody>
      </p:sp>
      <p:sp>
        <p:nvSpPr>
          <p:cNvPr id="60423" name="Rectangle 8">
            <a:extLst>
              <a:ext uri="{FF2B5EF4-FFF2-40B4-BE49-F238E27FC236}">
                <a16:creationId xmlns:a16="http://schemas.microsoft.com/office/drawing/2014/main" id="{B3319408-44C3-4D72-A339-E63E0691C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491" y="5153833"/>
            <a:ext cx="3922712" cy="498475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0424" name="Rectangle 10">
            <a:extLst>
              <a:ext uri="{FF2B5EF4-FFF2-40B4-BE49-F238E27FC236}">
                <a16:creationId xmlns:a16="http://schemas.microsoft.com/office/drawing/2014/main" id="{FBC3D0B3-435F-4A61-9A75-FB5527E71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809" y="4413265"/>
            <a:ext cx="3902075" cy="498475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69" name="Text Box 11">
            <a:extLst>
              <a:ext uri="{FF2B5EF4-FFF2-40B4-BE49-F238E27FC236}">
                <a16:creationId xmlns:a16="http://schemas.microsoft.com/office/drawing/2014/main" id="{4F41761A-3C8D-4FCB-8DA3-9257B4DCF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281" y="3956858"/>
            <a:ext cx="2633662" cy="9128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x &lt;= 25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が成り立たず，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x &lt;= 50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が成り立つ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場合に実行される部分</a:t>
            </a:r>
          </a:p>
        </p:txBody>
      </p:sp>
      <p:sp>
        <p:nvSpPr>
          <p:cNvPr id="66570" name="Text Box 12">
            <a:extLst>
              <a:ext uri="{FF2B5EF4-FFF2-40B4-BE49-F238E27FC236}">
                <a16:creationId xmlns:a16="http://schemas.microsoft.com/office/drawing/2014/main" id="{0A04225B-17D2-46B4-B10C-6F5E919A2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4884" y="5280423"/>
            <a:ext cx="2633663" cy="9128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x &lt;= 25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も成り立たず，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x &lt;= 50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も成り立たない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場合に実行される部分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86074ED2-C41D-4250-A178-197085015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定形郵便物の料金</a:t>
            </a:r>
          </a:p>
        </p:txBody>
      </p:sp>
      <p:sp>
        <p:nvSpPr>
          <p:cNvPr id="62468" name="スライド番号プレースホルダー 1">
            <a:extLst>
              <a:ext uri="{FF2B5EF4-FFF2-40B4-BE49-F238E27FC236}">
                <a16:creationId xmlns:a16="http://schemas.microsoft.com/office/drawing/2014/main" id="{27AADB61-C15F-4F52-AA72-966081BDA3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0997CA89-AFEB-4F46-9F69-8AE2390A41A4}" type="slidenum">
              <a:rPr lang="ja-JP" altLang="en-US" smtClean="0"/>
              <a:pPr>
                <a:buNone/>
              </a:pPr>
              <a:t>21</a:t>
            </a:fld>
            <a:endParaRPr lang="ja-JP" altLang="en-US" dirty="0"/>
          </a:p>
        </p:txBody>
      </p:sp>
      <p:sp>
        <p:nvSpPr>
          <p:cNvPr id="62469" name="Text Box 3">
            <a:extLst>
              <a:ext uri="{FF2B5EF4-FFF2-40B4-BE49-F238E27FC236}">
                <a16:creationId xmlns:a16="http://schemas.microsoft.com/office/drawing/2014/main" id="{A81EEAF6-B00C-4859-9FA1-2F9C10DD8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004" y="1092938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0DE7854-D9A2-4BF6-A1E7-2C7B61F6F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338" y="1578124"/>
            <a:ext cx="6131943" cy="112786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2099BD8-1DE9-40D1-A737-8EDB66928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337" y="3121009"/>
            <a:ext cx="6166165" cy="123834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FAE49DF-568C-4F59-A2D2-5EA831137B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337" y="4774372"/>
            <a:ext cx="6166165" cy="116099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E8F7508-0CCF-4201-BDB7-40CB834852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定形郵便物の料金</a:t>
            </a:r>
          </a:p>
        </p:txBody>
      </p:sp>
      <p:sp>
        <p:nvSpPr>
          <p:cNvPr id="66563" name="スライド番号プレースホルダー 1">
            <a:extLst>
              <a:ext uri="{FF2B5EF4-FFF2-40B4-BE49-F238E27FC236}">
                <a16:creationId xmlns:a16="http://schemas.microsoft.com/office/drawing/2014/main" id="{A6767D79-953E-4E12-81CA-25F4C321EF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A1E3CF45-CD16-44AF-B205-6CED2018F5E0}" type="slidenum">
              <a:rPr lang="ja-JP" altLang="en-US" smtClean="0"/>
              <a:pPr>
                <a:buNone/>
              </a:pPr>
              <a:t>22</a:t>
            </a:fld>
            <a:endParaRPr lang="ja-JP" altLang="en-US" dirty="0"/>
          </a:p>
        </p:txBody>
      </p:sp>
      <p:sp>
        <p:nvSpPr>
          <p:cNvPr id="66564" name="AutoShape 3">
            <a:extLst>
              <a:ext uri="{FF2B5EF4-FFF2-40B4-BE49-F238E27FC236}">
                <a16:creationId xmlns:a16="http://schemas.microsoft.com/office/drawing/2014/main" id="{0DE5496E-81F8-4D87-8017-A9610C933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3" y="3090863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6565" name="AutoShape 4">
            <a:extLst>
              <a:ext uri="{FF2B5EF4-FFF2-40B4-BE49-F238E27FC236}">
                <a16:creationId xmlns:a16="http://schemas.microsoft.com/office/drawing/2014/main" id="{12B0DF48-DB76-4BD9-8969-67F9AAB1A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4781550"/>
            <a:ext cx="3330575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1800"/>
          </a:p>
        </p:txBody>
      </p:sp>
      <p:sp>
        <p:nvSpPr>
          <p:cNvPr id="66566" name="AutoShape 5">
            <a:extLst>
              <a:ext uri="{FF2B5EF4-FFF2-40B4-BE49-F238E27FC236}">
                <a16:creationId xmlns:a16="http://schemas.microsoft.com/office/drawing/2014/main" id="{F2846FC0-B2ED-4E78-AEC0-0C594C381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49" y="4110038"/>
            <a:ext cx="2989374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66567" name="AutoShape 6">
            <a:extLst>
              <a:ext uri="{FF2B5EF4-FFF2-40B4-BE49-F238E27FC236}">
                <a16:creationId xmlns:a16="http://schemas.microsoft.com/office/drawing/2014/main" id="{4A6D6A6A-5334-48E9-805A-3B913E49A730}"/>
              </a:ext>
            </a:extLst>
          </p:cNvPr>
          <p:cNvCxnSpPr>
            <a:cxnSpLocks noChangeShapeType="1"/>
            <a:stCxn id="66564" idx="2"/>
            <a:endCxn id="66565" idx="0"/>
          </p:cNvCxnSpPr>
          <p:nvPr/>
        </p:nvCxnSpPr>
        <p:spPr bwMode="auto">
          <a:xfrm rot="16200000" flipH="1">
            <a:off x="1778000" y="4483101"/>
            <a:ext cx="528637" cy="49212"/>
          </a:xfrm>
          <a:prstGeom prst="bentConnector3">
            <a:avLst>
              <a:gd name="adj1" fmla="val 4985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68" name="AutoShape 7">
            <a:extLst>
              <a:ext uri="{FF2B5EF4-FFF2-40B4-BE49-F238E27FC236}">
                <a16:creationId xmlns:a16="http://schemas.microsoft.com/office/drawing/2014/main" id="{F5B784EA-9523-4B02-AA10-0D9F56E7B03F}"/>
              </a:ext>
            </a:extLst>
          </p:cNvPr>
          <p:cNvCxnSpPr>
            <a:cxnSpLocks noChangeShapeType="1"/>
            <a:stCxn id="66564" idx="3"/>
            <a:endCxn id="66566" idx="0"/>
          </p:cNvCxnSpPr>
          <p:nvPr/>
        </p:nvCxnSpPr>
        <p:spPr bwMode="auto">
          <a:xfrm>
            <a:off x="3694113" y="3662363"/>
            <a:ext cx="1807423" cy="4476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69" name="Text Box 8">
            <a:extLst>
              <a:ext uri="{FF2B5EF4-FFF2-40B4-BE49-F238E27FC236}">
                <a16:creationId xmlns:a16="http://schemas.microsoft.com/office/drawing/2014/main" id="{51244847-045E-4D13-B837-C209CD74E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038" y="3143250"/>
            <a:ext cx="5603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cs typeface="Arial Unicode MS"/>
              </a:rPr>
              <a:t>Yes</a:t>
            </a:r>
          </a:p>
        </p:txBody>
      </p:sp>
      <p:sp>
        <p:nvSpPr>
          <p:cNvPr id="66570" name="Text Box 9">
            <a:extLst>
              <a:ext uri="{FF2B5EF4-FFF2-40B4-BE49-F238E27FC236}">
                <a16:creationId xmlns:a16="http://schemas.microsoft.com/office/drawing/2014/main" id="{AFF0C4A3-339F-40DB-92DA-A9DB7B7B6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4140200"/>
            <a:ext cx="479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cs typeface="Arial Unicode MS"/>
              </a:rPr>
              <a:t>No</a:t>
            </a:r>
          </a:p>
        </p:txBody>
      </p:sp>
      <p:sp>
        <p:nvSpPr>
          <p:cNvPr id="66571" name="Text Box 10">
            <a:extLst>
              <a:ext uri="{FF2B5EF4-FFF2-40B4-BE49-F238E27FC236}">
                <a16:creationId xmlns:a16="http://schemas.microsoft.com/office/drawing/2014/main" id="{DE47CA62-8FBF-499F-A030-2C2A1CFE1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4313238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/>
          </a:p>
        </p:txBody>
      </p:sp>
      <p:sp>
        <p:nvSpPr>
          <p:cNvPr id="66572" name="Text Box 11">
            <a:extLst>
              <a:ext uri="{FF2B5EF4-FFF2-40B4-BE49-F238E27FC236}">
                <a16:creationId xmlns:a16="http://schemas.microsoft.com/office/drawing/2014/main" id="{0C8DC33D-09CE-43D9-BE60-931CE5141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6475" y="5455445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rgbClr val="006600"/>
                </a:solidFill>
              </a:rPr>
              <a:t>Ｃ</a:t>
            </a:r>
          </a:p>
        </p:txBody>
      </p:sp>
      <p:sp>
        <p:nvSpPr>
          <p:cNvPr id="66573" name="Text Box 12">
            <a:extLst>
              <a:ext uri="{FF2B5EF4-FFF2-40B4-BE49-F238E27FC236}">
                <a16:creationId xmlns:a16="http://schemas.microsoft.com/office/drawing/2014/main" id="{F8AF99E7-1721-4C0A-AE14-0DD47DB64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0" y="4892675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6600"/>
                </a:solidFill>
              </a:rPr>
              <a:t>Ｂ</a:t>
            </a:r>
          </a:p>
        </p:txBody>
      </p:sp>
      <p:sp>
        <p:nvSpPr>
          <p:cNvPr id="66574" name="Text Box 13">
            <a:extLst>
              <a:ext uri="{FF2B5EF4-FFF2-40B4-BE49-F238E27FC236}">
                <a16:creationId xmlns:a16="http://schemas.microsoft.com/office/drawing/2014/main" id="{F741DC5E-140B-4F20-9E49-55491716B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862" y="1663700"/>
            <a:ext cx="2155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x &lt;= 25</a:t>
            </a:r>
          </a:p>
        </p:txBody>
      </p:sp>
      <p:sp>
        <p:nvSpPr>
          <p:cNvPr id="66575" name="AutoShape 14">
            <a:extLst>
              <a:ext uri="{FF2B5EF4-FFF2-40B4-BE49-F238E27FC236}">
                <a16:creationId xmlns:a16="http://schemas.microsoft.com/office/drawing/2014/main" id="{C53A7F55-D7CF-494C-9099-3EDAF4C61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1414463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cxnSp>
        <p:nvCxnSpPr>
          <p:cNvPr id="66576" name="AutoShape 15">
            <a:extLst>
              <a:ext uri="{FF2B5EF4-FFF2-40B4-BE49-F238E27FC236}">
                <a16:creationId xmlns:a16="http://schemas.microsoft.com/office/drawing/2014/main" id="{55FB3E31-B671-4EAA-84C0-A39689BB859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755775" y="2828926"/>
            <a:ext cx="528637" cy="4762"/>
          </a:xfrm>
          <a:prstGeom prst="bentConnector3">
            <a:avLst>
              <a:gd name="adj1" fmla="val 4985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77" name="Text Box 16">
            <a:extLst>
              <a:ext uri="{FF2B5EF4-FFF2-40B4-BE49-F238E27FC236}">
                <a16:creationId xmlns:a16="http://schemas.microsoft.com/office/drawing/2014/main" id="{F33A59CC-47A6-463A-9F2F-DB5922E59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" y="3352800"/>
            <a:ext cx="2241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x &lt;= 50</a:t>
            </a:r>
          </a:p>
        </p:txBody>
      </p:sp>
      <p:sp>
        <p:nvSpPr>
          <p:cNvPr id="66578" name="AutoShape 17">
            <a:extLst>
              <a:ext uri="{FF2B5EF4-FFF2-40B4-BE49-F238E27FC236}">
                <a16:creationId xmlns:a16="http://schemas.microsoft.com/office/drawing/2014/main" id="{5003437A-648D-4930-BC7A-90B826C66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315" y="2425700"/>
            <a:ext cx="2948135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79" name="Text Box 18">
            <a:extLst>
              <a:ext uri="{FF2B5EF4-FFF2-40B4-BE49-F238E27FC236}">
                <a16:creationId xmlns:a16="http://schemas.microsoft.com/office/drawing/2014/main" id="{A35B7C16-331A-4BE0-B058-FC38DDB81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4650" y="3178175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6600"/>
                </a:solidFill>
              </a:rPr>
              <a:t>Ａ</a:t>
            </a:r>
          </a:p>
        </p:txBody>
      </p:sp>
      <p:cxnSp>
        <p:nvCxnSpPr>
          <p:cNvPr id="66580" name="AutoShape 19">
            <a:extLst>
              <a:ext uri="{FF2B5EF4-FFF2-40B4-BE49-F238E27FC236}">
                <a16:creationId xmlns:a16="http://schemas.microsoft.com/office/drawing/2014/main" id="{2A5854A0-3DD6-4E0F-A1A1-258BB3BF3F66}"/>
              </a:ext>
            </a:extLst>
          </p:cNvPr>
          <p:cNvCxnSpPr>
            <a:cxnSpLocks noChangeShapeType="1"/>
            <a:stCxn id="66575" idx="3"/>
            <a:endCxn id="66578" idx="0"/>
          </p:cNvCxnSpPr>
          <p:nvPr/>
        </p:nvCxnSpPr>
        <p:spPr bwMode="auto">
          <a:xfrm>
            <a:off x="3686175" y="1985963"/>
            <a:ext cx="3739208" cy="4397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81" name="Text Box 20">
            <a:extLst>
              <a:ext uri="{FF2B5EF4-FFF2-40B4-BE49-F238E27FC236}">
                <a16:creationId xmlns:a16="http://schemas.microsoft.com/office/drawing/2014/main" id="{B531E449-22F7-4C68-B239-794794B09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493838"/>
            <a:ext cx="5603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cs typeface="Arial Unicode MS"/>
              </a:rPr>
              <a:t>Yes</a:t>
            </a:r>
          </a:p>
        </p:txBody>
      </p:sp>
      <p:sp>
        <p:nvSpPr>
          <p:cNvPr id="66582" name="Text Box 21">
            <a:extLst>
              <a:ext uri="{FF2B5EF4-FFF2-40B4-BE49-F238E27FC236}">
                <a16:creationId xmlns:a16="http://schemas.microsoft.com/office/drawing/2014/main" id="{749E8E23-88DA-42C6-97C2-54B68F2CD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938" y="746125"/>
            <a:ext cx="61118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3200" dirty="0"/>
              <a:t>A, B, C </a:t>
            </a:r>
            <a:r>
              <a:rPr kumimoji="0" lang="ja-JP" altLang="en-US" sz="3200" dirty="0"/>
              <a:t>のうち</a:t>
            </a:r>
            <a:r>
              <a:rPr kumimoji="0" lang="ja-JP" altLang="en-US" sz="3200" b="1" dirty="0"/>
              <a:t>どれか１つ</a:t>
            </a:r>
            <a:r>
              <a:rPr kumimoji="0" lang="ja-JP" altLang="en-US" sz="3200" dirty="0"/>
              <a:t>を実行</a:t>
            </a:r>
          </a:p>
        </p:txBody>
      </p:sp>
      <p:cxnSp>
        <p:nvCxnSpPr>
          <p:cNvPr id="66583" name="AutoShape 22">
            <a:extLst>
              <a:ext uri="{FF2B5EF4-FFF2-40B4-BE49-F238E27FC236}">
                <a16:creationId xmlns:a16="http://schemas.microsoft.com/office/drawing/2014/main" id="{80782272-57EA-4435-AC3F-3D18BA5341B2}"/>
              </a:ext>
            </a:extLst>
          </p:cNvPr>
          <p:cNvCxnSpPr>
            <a:cxnSpLocks noChangeShapeType="1"/>
            <a:stCxn id="66565" idx="2"/>
          </p:cNvCxnSpPr>
          <p:nvPr/>
        </p:nvCxnSpPr>
        <p:spPr bwMode="auto">
          <a:xfrm rot="16200000" flipH="1">
            <a:off x="1582738" y="6113462"/>
            <a:ext cx="973138" cy="4763"/>
          </a:xfrm>
          <a:prstGeom prst="bentConnector3">
            <a:avLst>
              <a:gd name="adj1" fmla="val 4943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84" name="AutoShape 23">
            <a:extLst>
              <a:ext uri="{FF2B5EF4-FFF2-40B4-BE49-F238E27FC236}">
                <a16:creationId xmlns:a16="http://schemas.microsoft.com/office/drawing/2014/main" id="{2F5DD7DA-34F9-49D1-8331-B107B384DCAF}"/>
              </a:ext>
            </a:extLst>
          </p:cNvPr>
          <p:cNvCxnSpPr>
            <a:cxnSpLocks noChangeShapeType="1"/>
            <a:stCxn id="66566" idx="2"/>
          </p:cNvCxnSpPr>
          <p:nvPr/>
        </p:nvCxnSpPr>
        <p:spPr bwMode="auto">
          <a:xfrm rot="5400000">
            <a:off x="3213528" y="3766716"/>
            <a:ext cx="1106486" cy="346953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85" name="AutoShape 24">
            <a:extLst>
              <a:ext uri="{FF2B5EF4-FFF2-40B4-BE49-F238E27FC236}">
                <a16:creationId xmlns:a16="http://schemas.microsoft.com/office/drawing/2014/main" id="{B395902B-9965-495B-9A25-593FCDCF9317}"/>
              </a:ext>
            </a:extLst>
          </p:cNvPr>
          <p:cNvCxnSpPr>
            <a:cxnSpLocks noChangeShapeType="1"/>
            <a:stCxn id="66578" idx="2"/>
          </p:cNvCxnSpPr>
          <p:nvPr/>
        </p:nvCxnSpPr>
        <p:spPr bwMode="auto">
          <a:xfrm rot="5400000">
            <a:off x="3274545" y="2056286"/>
            <a:ext cx="2943225" cy="535845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86" name="Text Box 25">
            <a:extLst>
              <a:ext uri="{FF2B5EF4-FFF2-40B4-BE49-F238E27FC236}">
                <a16:creationId xmlns:a16="http://schemas.microsoft.com/office/drawing/2014/main" id="{485CA5AE-27A1-4A1D-8000-F1A0E5FCF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4950" y="2436813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cs typeface="Arial Unicode MS"/>
              </a:rPr>
              <a:t>No</a:t>
            </a:r>
          </a:p>
        </p:txBody>
      </p:sp>
      <p:sp>
        <p:nvSpPr>
          <p:cNvPr id="66587" name="Text Box 26">
            <a:extLst>
              <a:ext uri="{FF2B5EF4-FFF2-40B4-BE49-F238E27FC236}">
                <a16:creationId xmlns:a16="http://schemas.microsoft.com/office/drawing/2014/main" id="{363E62BD-C9E9-40CE-A972-8BD034AC8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315" y="2608984"/>
            <a:ext cx="2803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1600" b="1" dirty="0" err="1"/>
              <a:t>System.out.println</a:t>
            </a:r>
            <a:r>
              <a:rPr lang="en-US" altLang="ja-JP" sz="1600" b="1" dirty="0"/>
              <a:t>("84 Yen");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1600" dirty="0"/>
          </a:p>
        </p:txBody>
      </p:sp>
      <p:sp>
        <p:nvSpPr>
          <p:cNvPr id="66588" name="Text Box 27">
            <a:extLst>
              <a:ext uri="{FF2B5EF4-FFF2-40B4-BE49-F238E27FC236}">
                <a16:creationId xmlns:a16="http://schemas.microsoft.com/office/drawing/2014/main" id="{E3BDCC3E-E303-4D7B-B889-211CEAED5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949" y="4295775"/>
            <a:ext cx="2803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 err="1"/>
              <a:t>System.out.println</a:t>
            </a:r>
            <a:r>
              <a:rPr lang="en-US" altLang="ja-JP" sz="1600" b="1" dirty="0"/>
              <a:t>("94 Yen");</a:t>
            </a:r>
            <a:endParaRPr kumimoji="0" lang="en-US" altLang="ja-JP" sz="1600" dirty="0"/>
          </a:p>
        </p:txBody>
      </p:sp>
      <p:sp>
        <p:nvSpPr>
          <p:cNvPr id="66589" name="Rectangle 29">
            <a:extLst>
              <a:ext uri="{FF2B5EF4-FFF2-40B4-BE49-F238E27FC236}">
                <a16:creationId xmlns:a16="http://schemas.microsoft.com/office/drawing/2014/main" id="{BE88004F-FFE7-4E88-A008-EA50B6033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4964113"/>
            <a:ext cx="22082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1600" b="1" dirty="0" err="1"/>
              <a:t>System.out.println</a:t>
            </a:r>
            <a:r>
              <a:rPr lang="en-US" altLang="ja-JP" sz="1600" b="1" dirty="0"/>
              <a:t>("Too heavy");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1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1C945A2-D8C2-42B5-B18D-77B3E707E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100" y="277739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28600" indent="-228600" algn="l" rtl="0" eaLnBrk="0" fontAlgn="base" hangingPunct="0"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import java.lang.Math;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import java.util.Scanner;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public class Main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{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public static void main(String[] args) {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    double x;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    Scanner s = new Scanner(System.in);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    System.out.println("juuryou?");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    x = s.nextDouble();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    if (x &lt;= 25) {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</a:t>
            </a:r>
            <a:r>
              <a:rPr lang="en-US" altLang="ja-JP" sz="1800" b="1"/>
              <a:t>        System.out.println("84 Yen");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    } else if (x &lt;= 50 ) {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</a:t>
            </a:r>
            <a:r>
              <a:rPr lang="en-US" altLang="ja-JP" sz="1800" b="1"/>
              <a:t>        System.out.println("94 Yen");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    } else {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</a:t>
            </a:r>
            <a:r>
              <a:rPr lang="en-US" altLang="ja-JP" sz="1800" b="1"/>
              <a:t>        System.out.println("Too heavy");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    }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	}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ja-JP" sz="1800"/>
              <a:t>}</a:t>
            </a:r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altLang="ja-JP" sz="1800"/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altLang="ja-JP" sz="1800"/>
          </a:p>
          <a:p>
            <a:pPr marL="0" indent="0" defTabSz="91440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altLang="ja-JP" sz="1800" dirty="0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4A0C933D-34BD-4EC1-8E0E-36058C40B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</p:txBody>
      </p:sp>
      <p:sp>
        <p:nvSpPr>
          <p:cNvPr id="68611" name="スライド番号プレースホルダー 1">
            <a:extLst>
              <a:ext uri="{FF2B5EF4-FFF2-40B4-BE49-F238E27FC236}">
                <a16:creationId xmlns:a16="http://schemas.microsoft.com/office/drawing/2014/main" id="{F29C05FD-4E9F-4A7B-988D-A6B1E6B7B1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A343C41D-ADDC-4471-AB00-44CFFF5DD211}" type="slidenum">
              <a:rPr lang="ja-JP" altLang="en-US" smtClean="0"/>
              <a:pPr>
                <a:buNone/>
              </a:pPr>
              <a:t>23</a:t>
            </a:fld>
            <a:endParaRPr lang="ja-JP" altLang="en-US" dirty="0"/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BC884F7C-E40D-4485-B1D4-3FFDA8863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471" y="3746427"/>
            <a:ext cx="3902075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F933DC4B-E32C-4BDC-A5DF-62ED35195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152" y="5148226"/>
            <a:ext cx="3922712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5BBAD1CB-37F5-4BEF-B156-AC34F6C6C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152" y="4429845"/>
            <a:ext cx="3902075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5" name="AutoShape 9">
            <a:extLst>
              <a:ext uri="{FF2B5EF4-FFF2-40B4-BE49-F238E27FC236}">
                <a16:creationId xmlns:a16="http://schemas.microsoft.com/office/drawing/2014/main" id="{5F78DEE0-64E5-4A99-9F08-0D03033EF2B8}"/>
              </a:ext>
            </a:extLst>
          </p:cNvPr>
          <p:cNvSpPr>
            <a:spLocks/>
          </p:cNvSpPr>
          <p:nvPr/>
        </p:nvSpPr>
        <p:spPr bwMode="auto">
          <a:xfrm>
            <a:off x="5842591" y="3429000"/>
            <a:ext cx="244549" cy="2301950"/>
          </a:xfrm>
          <a:prstGeom prst="rightBrace">
            <a:avLst>
              <a:gd name="adj1" fmla="val 171649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6" name="Text Box 10">
            <a:extLst>
              <a:ext uri="{FF2B5EF4-FFF2-40B4-BE49-F238E27FC236}">
                <a16:creationId xmlns:a16="http://schemas.microsoft.com/office/drawing/2014/main" id="{A150CECD-EDEE-4625-BA11-25A67DDD4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2135" y="4244902"/>
            <a:ext cx="2871548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>
                <a:solidFill>
                  <a:srgbClr val="336600"/>
                </a:solidFill>
              </a:rPr>
              <a:t>このうちどれか１つ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>
                <a:solidFill>
                  <a:srgbClr val="336600"/>
                </a:solidFill>
              </a:rPr>
              <a:t>が実行される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B507E238-AA52-4922-86A1-C65B98AA0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例題３．２次方程式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0F467CC1-79CE-45CB-B2EB-D75AF193F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２次方程式 </a:t>
            </a:r>
            <a:r>
              <a:rPr lang="en-US" altLang="ja-JP" b="1" dirty="0"/>
              <a:t>ax</a:t>
            </a:r>
            <a:r>
              <a:rPr lang="en-US" altLang="ja-JP" b="1" baseline="30000" dirty="0"/>
              <a:t>2</a:t>
            </a:r>
            <a:r>
              <a:rPr lang="en-US" altLang="ja-JP" b="1" dirty="0"/>
              <a:t> + by + c = 0 </a:t>
            </a:r>
            <a:r>
              <a:rPr lang="ja-JP" altLang="en-US" b="1" dirty="0"/>
              <a:t>の解を求める</a:t>
            </a:r>
            <a:r>
              <a:rPr lang="ja-JP" altLang="en-US" dirty="0"/>
              <a:t>プログラムを作る</a:t>
            </a:r>
          </a:p>
          <a:p>
            <a:pPr lvl="1"/>
            <a:r>
              <a:rPr lang="ja-JP" altLang="en-US" b="1" dirty="0"/>
              <a:t>重解</a:t>
            </a:r>
            <a:r>
              <a:rPr lang="ja-JP" altLang="en-US" dirty="0"/>
              <a:t>，</a:t>
            </a:r>
            <a:r>
              <a:rPr lang="ja-JP" altLang="en-US" b="1" dirty="0"/>
              <a:t>虚数解</a:t>
            </a:r>
            <a:r>
              <a:rPr lang="ja-JP" altLang="en-US" dirty="0"/>
              <a:t>も正しく求めるために，判別式　</a:t>
            </a:r>
            <a:r>
              <a:rPr lang="en-US" altLang="ja-JP" dirty="0"/>
              <a:t>b</a:t>
            </a:r>
            <a:r>
              <a:rPr lang="en-US" altLang="ja-JP" baseline="30000" dirty="0"/>
              <a:t>2</a:t>
            </a:r>
            <a:r>
              <a:rPr lang="en-US" altLang="ja-JP" dirty="0"/>
              <a:t> -4ac </a:t>
            </a:r>
            <a:r>
              <a:rPr lang="ja-JP" altLang="en-US" dirty="0"/>
              <a:t>の値で</a:t>
            </a:r>
            <a:r>
              <a:rPr lang="ja-JP" altLang="en-US" b="1" dirty="0"/>
              <a:t>条件分岐</a:t>
            </a:r>
            <a:r>
              <a:rPr lang="ja-JP" altLang="en-US" dirty="0"/>
              <a:t>する</a:t>
            </a:r>
          </a:p>
          <a:p>
            <a:pPr lvl="1"/>
            <a:r>
              <a:rPr lang="ja-JP" altLang="en-US" dirty="0"/>
              <a:t>「</a:t>
            </a:r>
            <a:r>
              <a:rPr lang="en-US" altLang="ja-JP" dirty="0"/>
              <a:t>a=0</a:t>
            </a:r>
            <a:r>
              <a:rPr lang="ja-JP" altLang="en-US" dirty="0"/>
              <a:t>」の場合は</a:t>
            </a:r>
            <a:r>
              <a:rPr lang="ja-JP" altLang="en-US" b="1" u="sng" dirty="0"/>
              <a:t>考えない</a:t>
            </a:r>
          </a:p>
          <a:p>
            <a:pPr lvl="1"/>
            <a:endParaRPr lang="en-US" altLang="ja-JP" dirty="0"/>
          </a:p>
        </p:txBody>
      </p:sp>
      <p:sp>
        <p:nvSpPr>
          <p:cNvPr id="70660" name="スライド番号プレースホルダー 1">
            <a:extLst>
              <a:ext uri="{FF2B5EF4-FFF2-40B4-BE49-F238E27FC236}">
                <a16:creationId xmlns:a16="http://schemas.microsoft.com/office/drawing/2014/main" id="{3531F7D3-5D1E-4CF0-A98A-9BE0A4EB5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4A64DD27-AAB8-4688-993E-96A2C915E2D0}" type="slidenum">
              <a:rPr lang="ja-JP" altLang="en-US" smtClean="0"/>
              <a:pPr>
                <a:buNone/>
              </a:pPr>
              <a:t>24</a:t>
            </a:fld>
            <a:endParaRPr lang="ja-JP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23E1583-49BE-4879-8491-DDCC00C59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82098EA8-5A8C-4702-82F4-EBBD9517F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D = b</a:t>
            </a:r>
            <a:r>
              <a:rPr lang="en-US" altLang="ja-JP" baseline="30000" dirty="0"/>
              <a:t>2</a:t>
            </a:r>
            <a:r>
              <a:rPr lang="en-US" altLang="ja-JP" dirty="0"/>
              <a:t> - 4ac </a:t>
            </a:r>
            <a:r>
              <a:rPr lang="ja-JP" altLang="en-US" dirty="0"/>
              <a:t>とする</a:t>
            </a:r>
          </a:p>
          <a:p>
            <a:pPr marL="0" indent="0">
              <a:buNone/>
            </a:pPr>
            <a:r>
              <a:rPr lang="en-US" altLang="ja-JP" dirty="0"/>
              <a:t>1) </a:t>
            </a:r>
            <a:r>
              <a:rPr lang="ja-JP" altLang="en-US" dirty="0"/>
              <a:t>判別式 </a:t>
            </a:r>
            <a:r>
              <a:rPr lang="en-US" altLang="ja-JP" dirty="0"/>
              <a:t>D &gt;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    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2) D =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3) D &lt;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</a:t>
            </a:r>
          </a:p>
        </p:txBody>
      </p:sp>
      <p:sp>
        <p:nvSpPr>
          <p:cNvPr id="72708" name="スライド番号プレースホルダー 1">
            <a:extLst>
              <a:ext uri="{FF2B5EF4-FFF2-40B4-BE49-F238E27FC236}">
                <a16:creationId xmlns:a16="http://schemas.microsoft.com/office/drawing/2014/main" id="{5E4CD31A-DCFC-4891-B64D-1CAFDE29D1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3A17FC3-C7A7-4872-A4EA-78537E445D53}" type="slidenum">
              <a:rPr lang="ja-JP" altLang="en-US" smtClean="0"/>
              <a:pPr/>
              <a:t>25</a:t>
            </a:fld>
            <a:endParaRPr lang="ja-JP" altLang="en-US"/>
          </a:p>
        </p:txBody>
      </p:sp>
      <p:graphicFrame>
        <p:nvGraphicFramePr>
          <p:cNvPr id="72709" name="Object 4">
            <a:extLst>
              <a:ext uri="{FF2B5EF4-FFF2-40B4-BE49-F238E27FC236}">
                <a16:creationId xmlns:a16="http://schemas.microsoft.com/office/drawing/2014/main" id="{759660C5-6B72-45AB-BB0A-F7A8F65730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55750" y="2117725"/>
          <a:ext cx="36369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548728" imgH="431613" progId="Equation.3">
                  <p:embed/>
                </p:oleObj>
              </mc:Choice>
              <mc:Fallback>
                <p:oleObj name="数式" r:id="rId3" imgW="1548728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2117725"/>
                        <a:ext cx="363696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0" name="Object 5">
            <a:extLst>
              <a:ext uri="{FF2B5EF4-FFF2-40B4-BE49-F238E27FC236}">
                <a16:creationId xmlns:a16="http://schemas.microsoft.com/office/drawing/2014/main" id="{3477997A-0CD2-4F2A-AEBB-4FFA01C2E3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7963" y="3903663"/>
          <a:ext cx="199072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634725" imgH="393529" progId="Equation.3">
                  <p:embed/>
                </p:oleObj>
              </mc:Choice>
              <mc:Fallback>
                <p:oleObj name="数式" r:id="rId5" imgW="634725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3903663"/>
                        <a:ext cx="1990725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1" name="Object 6">
            <a:extLst>
              <a:ext uri="{FF2B5EF4-FFF2-40B4-BE49-F238E27FC236}">
                <a16:creationId xmlns:a16="http://schemas.microsoft.com/office/drawing/2014/main" id="{D7A3EA74-92D9-4B7A-8F6B-AD7F2E1B22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5588" y="5611813"/>
          <a:ext cx="4076700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7" imgW="1866900" imgH="431800" progId="Equation.3">
                  <p:embed/>
                </p:oleObj>
              </mc:Choice>
              <mc:Fallback>
                <p:oleObj name="数式" r:id="rId7" imgW="18669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5611813"/>
                        <a:ext cx="4076700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2" name="Text Box 7">
            <a:extLst>
              <a:ext uri="{FF2B5EF4-FFF2-40B4-BE49-F238E27FC236}">
                <a16:creationId xmlns:a16="http://schemas.microsoft.com/office/drawing/2014/main" id="{9C13EAD1-4E1F-4037-9146-6A9C41412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2352675"/>
            <a:ext cx="26987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異なる２実数解</a:t>
            </a:r>
          </a:p>
        </p:txBody>
      </p:sp>
      <p:sp>
        <p:nvSpPr>
          <p:cNvPr id="72713" name="Text Box 8">
            <a:extLst>
              <a:ext uri="{FF2B5EF4-FFF2-40B4-BE49-F238E27FC236}">
                <a16:creationId xmlns:a16="http://schemas.microsoft.com/office/drawing/2014/main" id="{EFF47668-9B34-49E8-8446-FB09ED4CB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363" y="39893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重解</a:t>
            </a:r>
          </a:p>
        </p:txBody>
      </p:sp>
      <p:sp>
        <p:nvSpPr>
          <p:cNvPr id="72714" name="Text Box 9">
            <a:extLst>
              <a:ext uri="{FF2B5EF4-FFF2-40B4-BE49-F238E27FC236}">
                <a16:creationId xmlns:a16="http://schemas.microsoft.com/office/drawing/2014/main" id="{1700EA8E-EA9C-40D4-9606-2F794D9C2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363" y="5831681"/>
            <a:ext cx="26987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異なる２虚数解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67E7EB32-AEB6-44F8-9503-687C14440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0078" y="125229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import </a:t>
            </a:r>
            <a:r>
              <a:rPr lang="en-US" altLang="ja-JP" sz="1600" dirty="0" err="1"/>
              <a:t>java.lang.Math</a:t>
            </a:r>
            <a:r>
              <a:rPr lang="en-US" altLang="ja-JP" sz="16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import </a:t>
            </a:r>
            <a:r>
              <a:rPr lang="en-US" altLang="ja-JP" sz="1600" dirty="0" err="1"/>
              <a:t>java.util.Scanner</a:t>
            </a:r>
            <a:r>
              <a:rPr lang="en-US" altLang="ja-JP" sz="16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public class Main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public static void main(String[] </a:t>
            </a:r>
            <a:r>
              <a:rPr lang="en-US" altLang="ja-JP" sz="1600" dirty="0" err="1"/>
              <a:t>args</a:t>
            </a:r>
            <a:r>
              <a:rPr lang="en-US" altLang="ja-JP" sz="1600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double a, b, c,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Scanner s = new Scanner(System.in);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</a:t>
            </a:r>
            <a:r>
              <a:rPr lang="en-US" altLang="ja-JP" sz="1600" dirty="0" err="1"/>
              <a:t>System.out.println</a:t>
            </a:r>
            <a:r>
              <a:rPr lang="en-US" altLang="ja-JP" sz="1600" dirty="0"/>
              <a:t>("Please Enter a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a = </a:t>
            </a:r>
            <a:r>
              <a:rPr lang="en-US" altLang="ja-JP" sz="1600" dirty="0" err="1"/>
              <a:t>s.nextDouble</a:t>
            </a:r>
            <a:r>
              <a:rPr lang="en-US" altLang="ja-JP" sz="1600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</a:t>
            </a:r>
            <a:r>
              <a:rPr lang="en-US" altLang="ja-JP" sz="1600" dirty="0" err="1"/>
              <a:t>System.out.println</a:t>
            </a:r>
            <a:r>
              <a:rPr lang="en-US" altLang="ja-JP" sz="1600" dirty="0"/>
              <a:t>("Please Enter b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b = </a:t>
            </a:r>
            <a:r>
              <a:rPr lang="en-US" altLang="ja-JP" sz="1600" dirty="0" err="1"/>
              <a:t>s.nextDouble</a:t>
            </a:r>
            <a:r>
              <a:rPr lang="en-US" altLang="ja-JP" sz="1600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</a:t>
            </a:r>
            <a:r>
              <a:rPr lang="en-US" altLang="ja-JP" sz="1600" dirty="0" err="1"/>
              <a:t>System.out.println</a:t>
            </a:r>
            <a:r>
              <a:rPr lang="en-US" altLang="ja-JP" sz="1600" dirty="0"/>
              <a:t>("Please Enter c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c = </a:t>
            </a:r>
            <a:r>
              <a:rPr lang="en-US" altLang="ja-JP" sz="1600" dirty="0" err="1"/>
              <a:t>s.nextDouble</a:t>
            </a:r>
            <a:r>
              <a:rPr lang="en-US" altLang="ja-JP" sz="1600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D = b * b - 4 * a * c;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if (D &gt;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    </a:t>
            </a:r>
            <a:r>
              <a:rPr lang="en-US" altLang="ja-JP" sz="1600" b="1" dirty="0" err="1"/>
              <a:t>System.out.printf</a:t>
            </a:r>
            <a:r>
              <a:rPr lang="en-US" altLang="ja-JP" sz="1600" b="1" dirty="0"/>
              <a:t>("x = %8.3f, %8.3f\n",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b="1" dirty="0"/>
              <a:t>	            (-b + </a:t>
            </a:r>
            <a:r>
              <a:rPr lang="en-US" altLang="ja-JP" sz="1600" b="1" dirty="0" err="1"/>
              <a:t>Math.sqrt</a:t>
            </a:r>
            <a:r>
              <a:rPr lang="en-US" altLang="ja-JP" sz="1600" b="1" dirty="0"/>
              <a:t>(D)) / (2 * a),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b="1" dirty="0"/>
              <a:t>	            (-b - </a:t>
            </a:r>
            <a:r>
              <a:rPr lang="en-US" altLang="ja-JP" sz="1600" b="1" dirty="0" err="1"/>
              <a:t>Math.sqrt</a:t>
            </a:r>
            <a:r>
              <a:rPr lang="en-US" altLang="ja-JP" sz="1600" b="1" dirty="0"/>
              <a:t>(D)) / (2 * a));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} else if (D ==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</a:t>
            </a:r>
            <a:r>
              <a:rPr lang="en-US" altLang="ja-JP" sz="1600" b="1" dirty="0"/>
              <a:t>        </a:t>
            </a:r>
            <a:r>
              <a:rPr lang="en-US" altLang="ja-JP" sz="1600" b="1" dirty="0" err="1"/>
              <a:t>System.out.printf</a:t>
            </a:r>
            <a:r>
              <a:rPr lang="en-US" altLang="ja-JP" sz="1600" b="1" dirty="0"/>
              <a:t>("x = %8.3f\n", -b / (2*a));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    </a:t>
            </a:r>
            <a:r>
              <a:rPr lang="en-US" altLang="ja-JP" sz="1600" b="1" dirty="0" err="1"/>
              <a:t>System.out.printf</a:t>
            </a:r>
            <a:r>
              <a:rPr lang="en-US" altLang="ja-JP" sz="1600" b="1" dirty="0"/>
              <a:t>("x = %8.3f + %8.3f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, %8.3f - %8.3f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\n",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b="1" dirty="0"/>
              <a:t>	           -b / (2 * a), </a:t>
            </a:r>
            <a:r>
              <a:rPr lang="en-US" altLang="ja-JP" sz="1600" b="1" dirty="0" err="1"/>
              <a:t>Math.sqrt</a:t>
            </a:r>
            <a:r>
              <a:rPr lang="en-US" altLang="ja-JP" sz="1600" b="1" dirty="0"/>
              <a:t>(-D) / (2 * a),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b="1" dirty="0"/>
              <a:t>                           -b /(2 * a), </a:t>
            </a:r>
            <a:r>
              <a:rPr lang="en-US" altLang="ja-JP" sz="1600" b="1" dirty="0" err="1"/>
              <a:t>Math.sqrt</a:t>
            </a:r>
            <a:r>
              <a:rPr lang="en-US" altLang="ja-JP" sz="1600" b="1" dirty="0"/>
              <a:t>(-D) / (2 * a));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60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ja-JP" sz="1600" dirty="0"/>
          </a:p>
          <a:p>
            <a:pPr marL="0" indent="0">
              <a:spcBef>
                <a:spcPts val="0"/>
              </a:spcBef>
              <a:buNone/>
            </a:pPr>
            <a:endParaRPr lang="en-US" altLang="ja-JP" sz="1600" dirty="0"/>
          </a:p>
        </p:txBody>
      </p:sp>
      <p:sp>
        <p:nvSpPr>
          <p:cNvPr id="74755" name="スライド番号プレースホルダー 1">
            <a:extLst>
              <a:ext uri="{FF2B5EF4-FFF2-40B4-BE49-F238E27FC236}">
                <a16:creationId xmlns:a16="http://schemas.microsoft.com/office/drawing/2014/main" id="{37A9C1F5-7E50-4033-81BB-A691B03AA9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9EA0E33F-3D91-49B4-9AB3-DE1130C9FCB7}" type="slidenum">
              <a:rPr lang="ja-JP" altLang="en-US" smtClean="0"/>
              <a:pPr>
                <a:buNone/>
              </a:pPr>
              <a:t>26</a:t>
            </a:fld>
            <a:endParaRPr lang="ja-JP" altLang="en-US" dirty="0"/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7A9C7635-6AE4-4225-B092-0CB394133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598" y="3846144"/>
            <a:ext cx="5553075" cy="782638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57" name="Text Box 4">
            <a:extLst>
              <a:ext uri="{FF2B5EF4-FFF2-40B4-BE49-F238E27FC236}">
                <a16:creationId xmlns:a16="http://schemas.microsoft.com/office/drawing/2014/main" id="{A9F5DBB6-F703-4678-BD41-D98C6B0F9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501" y="4078918"/>
            <a:ext cx="15001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D &gt; 0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のとき</a:t>
            </a:r>
          </a:p>
        </p:txBody>
      </p:sp>
      <p:sp>
        <p:nvSpPr>
          <p:cNvPr id="74758" name="Rectangle 9">
            <a:extLst>
              <a:ext uri="{FF2B5EF4-FFF2-40B4-BE49-F238E27FC236}">
                <a16:creationId xmlns:a16="http://schemas.microsoft.com/office/drawing/2014/main" id="{CA2AB69E-19E4-4C0D-AF1F-5FE86DEB4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597" y="4828548"/>
            <a:ext cx="5598225" cy="268105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59" name="Rectangle 10">
            <a:extLst>
              <a:ext uri="{FF2B5EF4-FFF2-40B4-BE49-F238E27FC236}">
                <a16:creationId xmlns:a16="http://schemas.microsoft.com/office/drawing/2014/main" id="{12BF6F24-8D66-49D1-97BD-ACDECC4DD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4488" y="5309560"/>
            <a:ext cx="5610334" cy="752475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60" name="Text Box 11">
            <a:extLst>
              <a:ext uri="{FF2B5EF4-FFF2-40B4-BE49-F238E27FC236}">
                <a16:creationId xmlns:a16="http://schemas.microsoft.com/office/drawing/2014/main" id="{98F74375-234C-4F61-ACC9-854CB7CC0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1266" y="4784725"/>
            <a:ext cx="15001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D = 0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のとき</a:t>
            </a:r>
          </a:p>
        </p:txBody>
      </p:sp>
      <p:sp>
        <p:nvSpPr>
          <p:cNvPr id="74761" name="Text Box 12">
            <a:extLst>
              <a:ext uri="{FF2B5EF4-FFF2-40B4-BE49-F238E27FC236}">
                <a16:creationId xmlns:a16="http://schemas.microsoft.com/office/drawing/2014/main" id="{4BEDFEDD-881F-4FD7-BD0A-493AFDD94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4822" y="5537608"/>
            <a:ext cx="14986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D &lt; 0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のとき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D43A04A7-44D8-46C5-8CD9-BBCD9B80A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２次方程式</a:t>
            </a:r>
          </a:p>
        </p:txBody>
      </p:sp>
      <p:sp>
        <p:nvSpPr>
          <p:cNvPr id="76804" name="スライド番号プレースホルダー 1">
            <a:extLst>
              <a:ext uri="{FF2B5EF4-FFF2-40B4-BE49-F238E27FC236}">
                <a16:creationId xmlns:a16="http://schemas.microsoft.com/office/drawing/2014/main" id="{895C6DBD-6331-48ED-AB4F-D704163EF1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DE427B86-5477-42F2-92B0-39477FA0B3F9}" type="slidenum">
              <a:rPr lang="ja-JP" altLang="en-US" smtClean="0"/>
              <a:pPr>
                <a:buNone/>
              </a:pPr>
              <a:t>27</a:t>
            </a:fld>
            <a:endParaRPr lang="ja-JP" altLang="en-US" dirty="0"/>
          </a:p>
        </p:txBody>
      </p:sp>
      <p:sp>
        <p:nvSpPr>
          <p:cNvPr id="76805" name="Text Box 3">
            <a:extLst>
              <a:ext uri="{FF2B5EF4-FFF2-40B4-BE49-F238E27FC236}">
                <a16:creationId xmlns:a16="http://schemas.microsoft.com/office/drawing/2014/main" id="{A2D93570-02BE-4387-A647-1CA3C4ADE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706971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dirty="0"/>
              <a:t>実行結果の例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8C046AB-B7B5-468E-8FFF-897B8729E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0547" y="1157542"/>
            <a:ext cx="3886456" cy="146411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1DD9191-2637-474C-B5B1-B2511CBDC0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0547" y="2923857"/>
            <a:ext cx="3886456" cy="157410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B17FE57-4F83-4296-92F2-0D4DD5E21A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0547" y="4744573"/>
            <a:ext cx="5249014" cy="1574106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A00D39A6-FF24-4DD9-97DF-9B6081966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例題４．直線と原点の距離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E6C4FD4C-422C-433B-A450-41EA9F676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平面： </a:t>
            </a:r>
            <a:r>
              <a:rPr lang="en-US" altLang="ja-JP" b="1" dirty="0"/>
              <a:t>ax + by + c = 0 </a:t>
            </a:r>
            <a:r>
              <a:rPr lang="ja-JP" altLang="en-US" dirty="0"/>
              <a:t>と</a:t>
            </a:r>
            <a:r>
              <a:rPr lang="ja-JP" altLang="en-US" b="1" dirty="0"/>
              <a:t>原点との距離</a:t>
            </a:r>
            <a:r>
              <a:rPr lang="ja-JP" altLang="en-US" dirty="0"/>
              <a:t>を求めるプログラムを作成する</a:t>
            </a:r>
          </a:p>
          <a:p>
            <a:r>
              <a:rPr lang="ja-JP" altLang="en-US" dirty="0"/>
              <a:t>但し，</a:t>
            </a:r>
            <a:r>
              <a:rPr lang="en-US" altLang="ja-JP" b="1" u="sng" dirty="0">
                <a:solidFill>
                  <a:srgbClr val="FF0000"/>
                </a:solidFill>
              </a:rPr>
              <a:t>a = 0 </a:t>
            </a:r>
            <a:r>
              <a:rPr lang="ja-JP" altLang="en-US" b="1" u="sng" dirty="0">
                <a:solidFill>
                  <a:srgbClr val="FF0000"/>
                </a:solidFill>
              </a:rPr>
              <a:t>かつ </a:t>
            </a:r>
            <a:r>
              <a:rPr lang="en-US" altLang="ja-JP" b="1" u="sng" dirty="0">
                <a:solidFill>
                  <a:srgbClr val="FF0000"/>
                </a:solidFill>
              </a:rPr>
              <a:t>b = 0 </a:t>
            </a:r>
            <a:r>
              <a:rPr lang="ja-JP" altLang="en-US" b="1" u="sng" dirty="0">
                <a:solidFill>
                  <a:srgbClr val="FF0000"/>
                </a:solidFill>
              </a:rPr>
              <a:t>のときには計算を行わない</a:t>
            </a:r>
          </a:p>
        </p:txBody>
      </p:sp>
      <p:sp>
        <p:nvSpPr>
          <p:cNvPr id="78852" name="スライド番号プレースホルダー 1">
            <a:extLst>
              <a:ext uri="{FF2B5EF4-FFF2-40B4-BE49-F238E27FC236}">
                <a16:creationId xmlns:a16="http://schemas.microsoft.com/office/drawing/2014/main" id="{132775C5-C7C3-4283-A3C1-83E22DECE4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57718352-C095-4CCE-B25A-67D4FA36C8E1}" type="slidenum">
              <a:rPr lang="ja-JP" altLang="en-US" smtClean="0"/>
              <a:pPr>
                <a:buNone/>
              </a:pPr>
              <a:t>28</a:t>
            </a:fld>
            <a:endParaRPr lang="ja-JP" altLang="en-US" dirty="0"/>
          </a:p>
        </p:txBody>
      </p:sp>
      <p:graphicFrame>
        <p:nvGraphicFramePr>
          <p:cNvPr id="78853" name="Object 4">
            <a:extLst>
              <a:ext uri="{FF2B5EF4-FFF2-40B4-BE49-F238E27FC236}">
                <a16:creationId xmlns:a16="http://schemas.microsoft.com/office/drawing/2014/main" id="{3C2763D2-7922-44FE-8ED9-15B245EC45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03394"/>
              </p:ext>
            </p:extLst>
          </p:nvPr>
        </p:nvGraphicFramePr>
        <p:xfrm>
          <a:off x="2091255" y="2928679"/>
          <a:ext cx="39497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952087" imgH="507780" progId="Equation.3">
                  <p:embed/>
                </p:oleObj>
              </mc:Choice>
              <mc:Fallback>
                <p:oleObj name="数式" r:id="rId3" imgW="952087" imgH="5077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1255" y="2928679"/>
                        <a:ext cx="3949700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D0652780-28B2-4B40-AEE2-6AF3A3C6B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直線と原点の距離</a:t>
            </a:r>
          </a:p>
        </p:txBody>
      </p:sp>
      <p:sp>
        <p:nvSpPr>
          <p:cNvPr id="80900" name="スライド番号プレースホルダー 1">
            <a:extLst>
              <a:ext uri="{FF2B5EF4-FFF2-40B4-BE49-F238E27FC236}">
                <a16:creationId xmlns:a16="http://schemas.microsoft.com/office/drawing/2014/main" id="{2DF9D823-BFD5-4011-9F47-53F521F63E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8DDFF053-3542-4C4C-B28F-7D4D529C2CAB}" type="slidenum">
              <a:rPr lang="ja-JP" altLang="en-US" smtClean="0"/>
              <a:pPr>
                <a:buNone/>
              </a:pPr>
              <a:t>29</a:t>
            </a:fld>
            <a:endParaRPr lang="ja-JP" altLang="en-US" dirty="0"/>
          </a:p>
        </p:txBody>
      </p:sp>
      <p:sp>
        <p:nvSpPr>
          <p:cNvPr id="80901" name="Line 4">
            <a:extLst>
              <a:ext uri="{FF2B5EF4-FFF2-40B4-BE49-F238E27FC236}">
                <a16:creationId xmlns:a16="http://schemas.microsoft.com/office/drawing/2014/main" id="{89D7C8D7-521D-40AD-AAFD-E403EDD105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513" y="2286000"/>
            <a:ext cx="5959475" cy="3627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902" name="Text Box 5">
            <a:extLst>
              <a:ext uri="{FF2B5EF4-FFF2-40B4-BE49-F238E27FC236}">
                <a16:creationId xmlns:a16="http://schemas.microsoft.com/office/drawing/2014/main" id="{48B8C2C0-DED1-4519-9E31-04113B9B4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488" y="5835650"/>
            <a:ext cx="42751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/>
              <a:t>直線 </a:t>
            </a:r>
            <a:r>
              <a:rPr kumimoji="0" lang="en-US" altLang="ja-JP" sz="3600"/>
              <a:t>ax + by + c = 0</a:t>
            </a:r>
          </a:p>
        </p:txBody>
      </p:sp>
      <p:sp>
        <p:nvSpPr>
          <p:cNvPr id="80903" name="Line 6">
            <a:extLst>
              <a:ext uri="{FF2B5EF4-FFF2-40B4-BE49-F238E27FC236}">
                <a16:creationId xmlns:a16="http://schemas.microsoft.com/office/drawing/2014/main" id="{DA1466FA-C4A1-46C2-8FE3-569F0B9F2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334000"/>
            <a:ext cx="530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904" name="Line 7">
            <a:extLst>
              <a:ext uri="{FF2B5EF4-FFF2-40B4-BE49-F238E27FC236}">
                <a16:creationId xmlns:a16="http://schemas.microsoft.com/office/drawing/2014/main" id="{C059553F-8D85-43DE-A8B4-5E57597AA99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0388" y="1878013"/>
            <a:ext cx="1587" cy="3671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905" name="Text Box 8">
            <a:extLst>
              <a:ext uri="{FF2B5EF4-FFF2-40B4-BE49-F238E27FC236}">
                <a16:creationId xmlns:a16="http://schemas.microsoft.com/office/drawing/2014/main" id="{203D7C16-9681-4F37-BD5D-C411020DC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175" y="5210175"/>
            <a:ext cx="4413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/>
              <a:t>o</a:t>
            </a:r>
          </a:p>
        </p:txBody>
      </p:sp>
      <p:sp>
        <p:nvSpPr>
          <p:cNvPr id="80906" name="Text Box 9">
            <a:extLst>
              <a:ext uri="{FF2B5EF4-FFF2-40B4-BE49-F238E27FC236}">
                <a16:creationId xmlns:a16="http://schemas.microsoft.com/office/drawing/2014/main" id="{91775711-5470-47EA-8169-81A13833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13" y="5211763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/>
              <a:t>x</a:t>
            </a:r>
          </a:p>
        </p:txBody>
      </p:sp>
      <p:sp>
        <p:nvSpPr>
          <p:cNvPr id="80907" name="Text Box 10">
            <a:extLst>
              <a:ext uri="{FF2B5EF4-FFF2-40B4-BE49-F238E27FC236}">
                <a16:creationId xmlns:a16="http://schemas.microsoft.com/office/drawing/2014/main" id="{82D9A6F0-8CC7-4D08-944F-431B97D51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7638" y="1463675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/>
              <a:t>y</a:t>
            </a:r>
          </a:p>
        </p:txBody>
      </p:sp>
      <p:sp>
        <p:nvSpPr>
          <p:cNvPr id="80908" name="Line 11">
            <a:extLst>
              <a:ext uri="{FF2B5EF4-FFF2-40B4-BE49-F238E27FC236}">
                <a16:creationId xmlns:a16="http://schemas.microsoft.com/office/drawing/2014/main" id="{FFE8D4C6-812C-44BA-961A-0BFCFF0A47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154363"/>
            <a:ext cx="1311275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5EC3E1B-2395-4542-AD36-C37FED878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目標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0D90841-AC25-4676-B9D5-B6966638B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条件分岐</a:t>
            </a:r>
            <a:r>
              <a:rPr lang="ja-JP" altLang="en-US" b="1" dirty="0"/>
              <a:t>（</a:t>
            </a:r>
            <a:r>
              <a:rPr lang="en-US" altLang="ja-JP" b="1" dirty="0"/>
              <a:t>if </a:t>
            </a:r>
            <a:r>
              <a:rPr lang="ja-JP" altLang="en-US" b="1" dirty="0"/>
              <a:t>文）</a:t>
            </a:r>
            <a:r>
              <a:rPr lang="ja-JP" altLang="en-US" dirty="0"/>
              <a:t>を使って，より役に立つプログラムを作ることができるようになる．</a:t>
            </a:r>
          </a:p>
          <a:p>
            <a:pPr lvl="1"/>
            <a:r>
              <a:rPr lang="ja-JP" altLang="en-US" b="1" dirty="0">
                <a:solidFill>
                  <a:srgbClr val="C00000"/>
                </a:solidFill>
              </a:rPr>
              <a:t>比較演算</a:t>
            </a:r>
            <a:r>
              <a:rPr lang="ja-JP" altLang="en-US" b="1" dirty="0"/>
              <a:t>（＜，＜＝，＞，＞＝，＝，＜＞）</a:t>
            </a:r>
            <a:r>
              <a:rPr lang="ja-JP" altLang="en-US" dirty="0"/>
              <a:t>の使い方を理解する</a:t>
            </a:r>
          </a:p>
          <a:p>
            <a:pPr lvl="1"/>
            <a:r>
              <a:rPr lang="ja-JP" altLang="en-US" dirty="0"/>
              <a:t>前回習った</a:t>
            </a:r>
            <a:r>
              <a:rPr lang="ja-JP" altLang="en-US" b="1" dirty="0">
                <a:solidFill>
                  <a:srgbClr val="C00000"/>
                </a:solidFill>
              </a:rPr>
              <a:t>四則演算</a:t>
            </a:r>
            <a:r>
              <a:rPr lang="ja-JP" altLang="en-US" dirty="0"/>
              <a:t>，</a:t>
            </a:r>
            <a:r>
              <a:rPr lang="en-US" altLang="ja-JP" b="1" dirty="0">
                <a:solidFill>
                  <a:srgbClr val="C00000"/>
                </a:solidFill>
              </a:rPr>
              <a:t>Java </a:t>
            </a:r>
            <a:r>
              <a:rPr lang="ja-JP" altLang="en-US" b="1" dirty="0">
                <a:solidFill>
                  <a:srgbClr val="C00000"/>
                </a:solidFill>
              </a:rPr>
              <a:t>の標準ライブラリ</a:t>
            </a:r>
            <a:r>
              <a:rPr lang="ja-JP" altLang="en-US" b="1" dirty="0"/>
              <a:t>（指数関数，対数関数）</a:t>
            </a:r>
            <a:r>
              <a:rPr lang="ja-JP" altLang="en-US" dirty="0"/>
              <a:t>も使う</a:t>
            </a:r>
          </a:p>
          <a:p>
            <a:pPr lvl="1"/>
            <a:endParaRPr lang="ja-JP" altLang="en-US" dirty="0"/>
          </a:p>
          <a:p>
            <a:pPr lvl="1"/>
            <a:endParaRPr lang="en-US" altLang="ja-JP" dirty="0"/>
          </a:p>
        </p:txBody>
      </p:sp>
      <p:sp>
        <p:nvSpPr>
          <p:cNvPr id="17412" name="スライド番号プレースホルダー 1">
            <a:extLst>
              <a:ext uri="{FF2B5EF4-FFF2-40B4-BE49-F238E27FC236}">
                <a16:creationId xmlns:a16="http://schemas.microsoft.com/office/drawing/2014/main" id="{CA20CAAF-D2CC-44C6-A620-16DF2A55A1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A6897654-D565-4DDE-9676-221709EAF476}" type="slidenum">
              <a:rPr lang="ja-JP" altLang="en-US" smtClean="0"/>
              <a:pPr>
                <a:buNone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09571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>
            <a:extLst>
              <a:ext uri="{FF2B5EF4-FFF2-40B4-BE49-F238E27FC236}">
                <a16:creationId xmlns:a16="http://schemas.microsoft.com/office/drawing/2014/main" id="{2237ED03-0B21-4C40-B80A-8E73DE54E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262" y="186439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java.lang.Math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java.util.Scanner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public class Main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public static void main(String[] </a:t>
            </a:r>
            <a:r>
              <a:rPr lang="en-US" altLang="ja-JP" sz="2000" dirty="0" err="1"/>
              <a:t>args</a:t>
            </a:r>
            <a:r>
              <a:rPr lang="en-US" altLang="ja-JP" sz="2000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double a, b, c,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Scanner s = new Scanner(System.in);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</a:t>
            </a:r>
            <a:r>
              <a:rPr lang="en-US" altLang="ja-JP" sz="2000" dirty="0" err="1"/>
              <a:t>System.out.println</a:t>
            </a:r>
            <a:r>
              <a:rPr lang="en-US" altLang="ja-JP" sz="2000" dirty="0"/>
              <a:t>("Please Enter a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a = </a:t>
            </a:r>
            <a:r>
              <a:rPr lang="en-US" altLang="ja-JP" sz="2000" dirty="0" err="1"/>
              <a:t>s.nextDouble</a:t>
            </a:r>
            <a:r>
              <a:rPr lang="en-US" altLang="ja-JP" sz="2000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</a:t>
            </a:r>
            <a:r>
              <a:rPr lang="en-US" altLang="ja-JP" sz="2000" dirty="0" err="1"/>
              <a:t>System.out.println</a:t>
            </a:r>
            <a:r>
              <a:rPr lang="en-US" altLang="ja-JP" sz="2000" dirty="0"/>
              <a:t>("Please Enter b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b = </a:t>
            </a:r>
            <a:r>
              <a:rPr lang="en-US" altLang="ja-JP" sz="2000" dirty="0" err="1"/>
              <a:t>s.nextDouble</a:t>
            </a:r>
            <a:r>
              <a:rPr lang="en-US" altLang="ja-JP" sz="2000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</a:t>
            </a:r>
            <a:r>
              <a:rPr lang="en-US" altLang="ja-JP" sz="2000" dirty="0" err="1"/>
              <a:t>System.out.println</a:t>
            </a:r>
            <a:r>
              <a:rPr lang="en-US" altLang="ja-JP" sz="2000" dirty="0"/>
              <a:t>("Please Enter c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c = </a:t>
            </a:r>
            <a:r>
              <a:rPr lang="en-US" altLang="ja-JP" sz="2000" dirty="0" err="1"/>
              <a:t>s.nextDouble</a:t>
            </a:r>
            <a:r>
              <a:rPr lang="en-US" altLang="ja-JP" sz="2000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if ((a == 0) &amp;&amp; (b == 0))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    </a:t>
            </a:r>
            <a:r>
              <a:rPr lang="en-US" altLang="ja-JP" sz="2000" b="1" dirty="0" err="1"/>
              <a:t>System.out.println</a:t>
            </a:r>
            <a:r>
              <a:rPr lang="en-US" altLang="ja-JP" sz="2000" b="1" dirty="0"/>
              <a:t>("a=0 and b=0!");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</a:t>
            </a:r>
            <a:r>
              <a:rPr lang="en-US" altLang="ja-JP" sz="2000" b="1" dirty="0"/>
              <a:t>        d = </a:t>
            </a:r>
            <a:r>
              <a:rPr lang="en-US" altLang="ja-JP" sz="2000" b="1" dirty="0" err="1"/>
              <a:t>Math.abs</a:t>
            </a:r>
            <a:r>
              <a:rPr lang="en-US" altLang="ja-JP" sz="2000" b="1" dirty="0"/>
              <a:t>(c) / </a:t>
            </a:r>
            <a:r>
              <a:rPr lang="en-US" altLang="ja-JP" sz="2000" b="1" dirty="0" err="1"/>
              <a:t>Math.sqrt</a:t>
            </a:r>
            <a:r>
              <a:rPr lang="en-US" altLang="ja-JP" sz="2000" b="1" dirty="0"/>
              <a:t>(a * a + b * b);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b="1" dirty="0"/>
              <a:t>	    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("d = %8.3f\n", 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ja-JP" sz="2000" dirty="0"/>
          </a:p>
          <a:p>
            <a:pPr marL="0" indent="0">
              <a:spcBef>
                <a:spcPts val="0"/>
              </a:spcBef>
              <a:buNone/>
            </a:pPr>
            <a:endParaRPr lang="en-US" altLang="ja-JP" sz="2000" dirty="0"/>
          </a:p>
        </p:txBody>
      </p:sp>
      <p:sp>
        <p:nvSpPr>
          <p:cNvPr id="82948" name="スライド番号プレースホルダー 1">
            <a:extLst>
              <a:ext uri="{FF2B5EF4-FFF2-40B4-BE49-F238E27FC236}">
                <a16:creationId xmlns:a16="http://schemas.microsoft.com/office/drawing/2014/main" id="{CDBA6084-5A5A-44BC-A912-7BE2B8348A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A5FD9247-3619-46C2-A4FF-7B55B2C2AB28}" type="slidenum">
              <a:rPr lang="ja-JP" altLang="en-US" smtClean="0"/>
              <a:pPr>
                <a:buNone/>
              </a:pPr>
              <a:t>30</a:t>
            </a:fld>
            <a:endParaRPr lang="ja-JP" altLang="en-US" dirty="0"/>
          </a:p>
        </p:txBody>
      </p:sp>
      <p:sp>
        <p:nvSpPr>
          <p:cNvPr id="82949" name="Rectangle 3">
            <a:extLst>
              <a:ext uri="{FF2B5EF4-FFF2-40B4-BE49-F238E27FC236}">
                <a16:creationId xmlns:a16="http://schemas.microsoft.com/office/drawing/2014/main" id="{13282ECC-524C-4B7B-98C0-389BFEB74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030" y="4489893"/>
            <a:ext cx="4583112" cy="382588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2950" name="Rectangle 5">
            <a:extLst>
              <a:ext uri="{FF2B5EF4-FFF2-40B4-BE49-F238E27FC236}">
                <a16:creationId xmlns:a16="http://schemas.microsoft.com/office/drawing/2014/main" id="{8EAA79DC-B21F-443C-BA5D-81E7348D1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030" y="5097370"/>
            <a:ext cx="4903270" cy="747048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2951" name="Text Box 9">
            <a:extLst>
              <a:ext uri="{FF2B5EF4-FFF2-40B4-BE49-F238E27FC236}">
                <a16:creationId xmlns:a16="http://schemas.microsoft.com/office/drawing/2014/main" id="{27686AC0-2B59-47F4-ADE8-443E9DCB9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584" y="3556628"/>
            <a:ext cx="249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条件が成り立つ場合に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実行される部分</a:t>
            </a:r>
          </a:p>
        </p:txBody>
      </p:sp>
      <p:sp>
        <p:nvSpPr>
          <p:cNvPr id="82952" name="Text Box 10">
            <a:extLst>
              <a:ext uri="{FF2B5EF4-FFF2-40B4-BE49-F238E27FC236}">
                <a16:creationId xmlns:a16="http://schemas.microsoft.com/office/drawing/2014/main" id="{E0FA7F46-F149-46E7-A402-4B55F786B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8112" y="5903691"/>
            <a:ext cx="249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条件が成り立たない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場合に実行される部分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477DA197-4F58-4B03-8B81-71FB6A182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直線と原点の距離</a:t>
            </a:r>
          </a:p>
        </p:txBody>
      </p:sp>
      <p:sp>
        <p:nvSpPr>
          <p:cNvPr id="84995" name="スライド番号プレースホルダー 1">
            <a:extLst>
              <a:ext uri="{FF2B5EF4-FFF2-40B4-BE49-F238E27FC236}">
                <a16:creationId xmlns:a16="http://schemas.microsoft.com/office/drawing/2014/main" id="{8793F615-E629-4972-A771-377E0FD562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76617582-1747-42AE-91CA-BA18800E122B}" type="slidenum">
              <a:rPr lang="ja-JP" altLang="en-US" smtClean="0"/>
              <a:pPr>
                <a:buNone/>
              </a:pPr>
              <a:t>31</a:t>
            </a:fld>
            <a:endParaRPr lang="ja-JP" altLang="en-US" dirty="0"/>
          </a:p>
        </p:txBody>
      </p:sp>
      <p:sp>
        <p:nvSpPr>
          <p:cNvPr id="84996" name="Text Box 3">
            <a:extLst>
              <a:ext uri="{FF2B5EF4-FFF2-40B4-BE49-F238E27FC236}">
                <a16:creationId xmlns:a16="http://schemas.microsoft.com/office/drawing/2014/main" id="{EADE9C77-6B62-45E0-9ED3-EBD5D05CC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4075" y="781375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dirty="0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C6982D7-FEB8-44B0-AF2B-30169C60E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5963" y="1300488"/>
            <a:ext cx="6332073" cy="245236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AA1F2AB-FE03-4D80-B2AD-D85E0FF8A1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5963" y="4004352"/>
            <a:ext cx="6343947" cy="2452361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AFEACA93-7166-483B-A881-CE88E16E4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条件式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B9BA7963-98BB-402D-973E-E82C2CAC6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05327" y="1328904"/>
            <a:ext cx="4148137" cy="7203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200" dirty="0"/>
              <a:t>(a == 0) &amp;&amp; (b == 0)</a:t>
            </a:r>
          </a:p>
        </p:txBody>
      </p:sp>
      <p:sp>
        <p:nvSpPr>
          <p:cNvPr id="87044" name="スライド番号プレースホルダー 1">
            <a:extLst>
              <a:ext uri="{FF2B5EF4-FFF2-40B4-BE49-F238E27FC236}">
                <a16:creationId xmlns:a16="http://schemas.microsoft.com/office/drawing/2014/main" id="{D40E454A-A505-4F72-9E22-A33FBBDE10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9BE98519-C224-4D95-8FDC-53CFF05382E3}" type="slidenum">
              <a:rPr lang="ja-JP" altLang="en-US" smtClean="0"/>
              <a:pPr>
                <a:buNone/>
              </a:pPr>
              <a:t>32</a:t>
            </a:fld>
            <a:endParaRPr lang="ja-JP" altLang="en-US" dirty="0"/>
          </a:p>
        </p:txBody>
      </p:sp>
      <p:sp>
        <p:nvSpPr>
          <p:cNvPr id="87045" name="AutoShape 4">
            <a:extLst>
              <a:ext uri="{FF2B5EF4-FFF2-40B4-BE49-F238E27FC236}">
                <a16:creationId xmlns:a16="http://schemas.microsoft.com/office/drawing/2014/main" id="{0AE13F47-FD1A-45A8-87B3-0BEFF33215F0}"/>
              </a:ext>
            </a:extLst>
          </p:cNvPr>
          <p:cNvSpPr>
            <a:spLocks/>
          </p:cNvSpPr>
          <p:nvPr/>
        </p:nvSpPr>
        <p:spPr bwMode="auto">
          <a:xfrm rot="5402591">
            <a:off x="5254942" y="1127249"/>
            <a:ext cx="293093" cy="1932822"/>
          </a:xfrm>
          <a:prstGeom prst="rightBrace">
            <a:avLst>
              <a:gd name="adj1" fmla="val 62587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32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7046" name="AutoShape 6">
            <a:extLst>
              <a:ext uri="{FF2B5EF4-FFF2-40B4-BE49-F238E27FC236}">
                <a16:creationId xmlns:a16="http://schemas.microsoft.com/office/drawing/2014/main" id="{3E50D68A-4CA9-4F64-A72F-D345D9E41286}"/>
              </a:ext>
            </a:extLst>
          </p:cNvPr>
          <p:cNvSpPr>
            <a:spLocks/>
          </p:cNvSpPr>
          <p:nvPr/>
        </p:nvSpPr>
        <p:spPr bwMode="auto">
          <a:xfrm rot="5402591">
            <a:off x="2746430" y="1170613"/>
            <a:ext cx="377608" cy="1932593"/>
          </a:xfrm>
          <a:prstGeom prst="rightBrace">
            <a:avLst>
              <a:gd name="adj1" fmla="val 62500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7047" name="Text Box 7">
            <a:extLst>
              <a:ext uri="{FF2B5EF4-FFF2-40B4-BE49-F238E27FC236}">
                <a16:creationId xmlns:a16="http://schemas.microsoft.com/office/drawing/2014/main" id="{03652781-0352-4D40-B4BD-039BC1DF7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071" y="2384536"/>
            <a:ext cx="22256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b="1">
                <a:solidFill>
                  <a:schemeClr val="accent1">
                    <a:lumMod val="50000"/>
                  </a:schemeClr>
                </a:solidFill>
              </a:rPr>
              <a:t>a=0 </a:t>
            </a: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である</a:t>
            </a:r>
          </a:p>
        </p:txBody>
      </p:sp>
      <p:sp>
        <p:nvSpPr>
          <p:cNvPr id="87048" name="Text Box 8">
            <a:extLst>
              <a:ext uri="{FF2B5EF4-FFF2-40B4-BE49-F238E27FC236}">
                <a16:creationId xmlns:a16="http://schemas.microsoft.com/office/drawing/2014/main" id="{5C18DC8B-1777-4516-B436-32F10F8D1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5471" y="2384536"/>
            <a:ext cx="22256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b=0 </a:t>
            </a:r>
            <a:r>
              <a:rPr kumimoji="0"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である</a:t>
            </a:r>
          </a:p>
        </p:txBody>
      </p:sp>
      <p:sp>
        <p:nvSpPr>
          <p:cNvPr id="87049" name="Line 10">
            <a:extLst>
              <a:ext uri="{FF2B5EF4-FFF2-40B4-BE49-F238E27FC236}">
                <a16:creationId xmlns:a16="http://schemas.microsoft.com/office/drawing/2014/main" id="{DBDCB3AD-7E73-4829-9BA5-8B65AF12DC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0646" y="3175111"/>
            <a:ext cx="83820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7050" name="Line 11">
            <a:extLst>
              <a:ext uri="{FF2B5EF4-FFF2-40B4-BE49-F238E27FC236}">
                <a16:creationId xmlns:a16="http://schemas.microsoft.com/office/drawing/2014/main" id="{DC31943E-0473-4524-A918-AA4005C193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50846" y="3251311"/>
            <a:ext cx="91440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7051" name="Text Box 12">
            <a:extLst>
              <a:ext uri="{FF2B5EF4-FFF2-40B4-BE49-F238E27FC236}">
                <a16:creationId xmlns:a16="http://schemas.microsoft.com/office/drawing/2014/main" id="{BF8D9CE0-F843-48E5-9A47-945D47764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8846" y="4013311"/>
            <a:ext cx="6461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かつ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1AE5574-D4AE-46DA-9088-438BEE2FA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論理演算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C6371567-A397-4D05-BCC0-974531B0E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A &amp;&amp; B              A </a:t>
            </a:r>
            <a:r>
              <a:rPr lang="ja-JP" altLang="en-US" dirty="0"/>
              <a:t>かつ </a:t>
            </a:r>
            <a:r>
              <a:rPr lang="en-US" altLang="ja-JP" dirty="0"/>
              <a:t>B</a:t>
            </a:r>
          </a:p>
          <a:p>
            <a:pPr marL="0" indent="0">
              <a:buNone/>
            </a:pPr>
            <a:r>
              <a:rPr lang="en-US" altLang="ja-JP" dirty="0"/>
              <a:t>A || B                 A </a:t>
            </a:r>
            <a:r>
              <a:rPr lang="ja-JP" altLang="en-US" dirty="0"/>
              <a:t>または </a:t>
            </a:r>
            <a:r>
              <a:rPr lang="en-US" altLang="ja-JP" dirty="0"/>
              <a:t>B</a:t>
            </a:r>
          </a:p>
          <a:p>
            <a:pPr marL="0" indent="0">
              <a:buNone/>
            </a:pPr>
            <a:r>
              <a:rPr lang="en-US" altLang="ja-JP" dirty="0"/>
              <a:t>! A                     </a:t>
            </a:r>
            <a:r>
              <a:rPr lang="en-US" altLang="ja-JP" dirty="0" err="1"/>
              <a:t>A</a:t>
            </a:r>
            <a:r>
              <a:rPr lang="ja-JP" altLang="en-US" dirty="0"/>
              <a:t>でない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真，偽に関する論理的な演算を行う．</a:t>
            </a:r>
          </a:p>
        </p:txBody>
      </p:sp>
      <p:sp>
        <p:nvSpPr>
          <p:cNvPr id="89092" name="スライド番号プレースホルダー 1">
            <a:extLst>
              <a:ext uri="{FF2B5EF4-FFF2-40B4-BE49-F238E27FC236}">
                <a16:creationId xmlns:a16="http://schemas.microsoft.com/office/drawing/2014/main" id="{0F7416ED-1C8A-4BDC-B9D3-3AB988524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5FEE6A4F-5687-4E4A-B8D3-16FC74FF7868}" type="slidenum">
              <a:rPr lang="ja-JP" altLang="en-US" smtClean="0"/>
              <a:pPr>
                <a:buNone/>
              </a:pPr>
              <a:t>33</a:t>
            </a:fld>
            <a:endParaRPr lang="ja-JP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D5716FE0-1230-4374-8A43-7AE10FB9B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演習．論理式に関する演習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E4C3F86C-BA07-437A-9F35-5A7148A7F0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（１）２次方程式 </a:t>
            </a:r>
            <a:r>
              <a:rPr lang="en-US" altLang="ja-JP" dirty="0"/>
              <a:t>ax</a:t>
            </a:r>
            <a:r>
              <a:rPr lang="en-US" altLang="ja-JP" baseline="30000" dirty="0"/>
              <a:t>2</a:t>
            </a:r>
            <a:r>
              <a:rPr lang="en-US" altLang="ja-JP" dirty="0"/>
              <a:t> + by + c = 0 </a:t>
            </a:r>
            <a:r>
              <a:rPr lang="ja-JP" altLang="en-US" dirty="0"/>
              <a:t>の解を求めるプログラムを作りなさい</a:t>
            </a:r>
          </a:p>
          <a:p>
            <a:pPr marL="457200" lvl="1" indent="0">
              <a:buNone/>
            </a:pPr>
            <a:r>
              <a:rPr lang="ja-JP" altLang="en-US" dirty="0"/>
              <a:t>例題３のプログラムを書き換えて，</a:t>
            </a:r>
            <a:r>
              <a:rPr lang="en-US" altLang="ja-JP" b="1" dirty="0"/>
              <a:t>a=0 </a:t>
            </a:r>
            <a:r>
              <a:rPr lang="ja-JP" altLang="en-US" b="1" dirty="0"/>
              <a:t>の場合にも，正しく解を求める</a:t>
            </a:r>
            <a:r>
              <a:rPr lang="ja-JP" altLang="en-US" dirty="0"/>
              <a:t>ようにしなさい</a:t>
            </a:r>
          </a:p>
        </p:txBody>
      </p:sp>
      <p:sp>
        <p:nvSpPr>
          <p:cNvPr id="93188" name="スライド番号プレースホルダー 1">
            <a:extLst>
              <a:ext uri="{FF2B5EF4-FFF2-40B4-BE49-F238E27FC236}">
                <a16:creationId xmlns:a16="http://schemas.microsoft.com/office/drawing/2014/main" id="{552467F8-D5C7-410F-9112-B29D033DC7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AC8A070C-C34D-4148-9C80-DEC0DA0A36D5}" type="slidenum">
              <a:rPr lang="ja-JP" altLang="en-US" smtClean="0"/>
              <a:pPr>
                <a:buNone/>
              </a:pPr>
              <a:t>34</a:t>
            </a:fld>
            <a:endParaRPr lang="ja-JP" altLang="en-US" dirty="0"/>
          </a:p>
        </p:txBody>
      </p:sp>
      <p:sp>
        <p:nvSpPr>
          <p:cNvPr id="93189" name="Rectangle 4">
            <a:extLst>
              <a:ext uri="{FF2B5EF4-FFF2-40B4-BE49-F238E27FC236}">
                <a16:creationId xmlns:a16="http://schemas.microsoft.com/office/drawing/2014/main" id="{F252CBEF-12C4-4584-8F89-0C1F9CC3B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38" y="3952875"/>
            <a:ext cx="8534400" cy="205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609600" indent="-6096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990600" indent="-53340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371600" indent="-4572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752600" indent="-3810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209800" indent="-3810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667000" indent="-3810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3124200" indent="-3810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581400" indent="-3810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4038600" indent="-3810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ja-JP" altLang="en-US" dirty="0"/>
              <a:t>（２）</a:t>
            </a:r>
            <a:r>
              <a:rPr lang="ja-JP" altLang="en-US" b="1" dirty="0"/>
              <a:t>平面 </a:t>
            </a:r>
            <a:r>
              <a:rPr lang="en-US" altLang="ja-JP" b="1" dirty="0"/>
              <a:t>ax + by + </a:t>
            </a:r>
            <a:r>
              <a:rPr lang="en-US" altLang="ja-JP" b="1" dirty="0" err="1"/>
              <a:t>cz</a:t>
            </a:r>
            <a:r>
              <a:rPr lang="en-US" altLang="ja-JP" b="1" dirty="0"/>
              <a:t> + d = 0 </a:t>
            </a:r>
            <a:r>
              <a:rPr lang="ja-JP" altLang="en-US" b="1" dirty="0"/>
              <a:t>と原点の距離</a:t>
            </a:r>
            <a:r>
              <a:rPr lang="ja-JP" altLang="en-US" dirty="0"/>
              <a:t>を求めるプログラムを作りなさい</a:t>
            </a:r>
          </a:p>
          <a:p>
            <a:pPr lvl="2" eaLnBrk="1" hangingPunct="1">
              <a:lnSpc>
                <a:spcPct val="140000"/>
              </a:lnSpc>
              <a:spcBef>
                <a:spcPct val="20000"/>
              </a:spcBef>
              <a:buFontTx/>
              <a:buNone/>
            </a:pPr>
            <a:endParaRPr lang="en-US" altLang="ja-JP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754AA2AF-D7CE-4A1B-B9AF-0D29CB9F3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演習（１）で行うこと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61B3D8D-EB75-4C65-A84C-B6BF8A30E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 = 0 </a:t>
            </a:r>
            <a:r>
              <a:rPr lang="ja-JP" altLang="en-US" dirty="0"/>
              <a:t>かつ </a:t>
            </a:r>
            <a:r>
              <a:rPr lang="en-US" altLang="ja-JP" dirty="0"/>
              <a:t>b = 0 </a:t>
            </a:r>
            <a:r>
              <a:rPr lang="ja-JP" altLang="en-US" dirty="0"/>
              <a:t>かつ </a:t>
            </a:r>
            <a:r>
              <a:rPr lang="en-US" altLang="ja-JP" dirty="0"/>
              <a:t>c =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    「すべての </a:t>
            </a:r>
            <a:r>
              <a:rPr lang="en-US" altLang="ja-JP" dirty="0"/>
              <a:t>x </a:t>
            </a:r>
            <a:r>
              <a:rPr lang="ja-JP" altLang="en-US" dirty="0"/>
              <a:t>が解である」と表示</a:t>
            </a:r>
          </a:p>
          <a:p>
            <a:r>
              <a:rPr lang="en-US" altLang="ja-JP" dirty="0"/>
              <a:t>a = 0 </a:t>
            </a:r>
            <a:r>
              <a:rPr lang="ja-JP" altLang="en-US" dirty="0"/>
              <a:t>かつ </a:t>
            </a:r>
            <a:r>
              <a:rPr lang="en-US" altLang="ja-JP" dirty="0"/>
              <a:t>b = 0 </a:t>
            </a:r>
            <a:r>
              <a:rPr lang="ja-JP" altLang="en-US" dirty="0"/>
              <a:t>かつ </a:t>
            </a:r>
            <a:r>
              <a:rPr lang="en-US" altLang="ja-JP" dirty="0"/>
              <a:t>c ≠0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    「解なし」と表示</a:t>
            </a:r>
          </a:p>
          <a:p>
            <a:r>
              <a:rPr lang="en-US" altLang="ja-JP" dirty="0"/>
              <a:t>a = 0 </a:t>
            </a:r>
            <a:r>
              <a:rPr lang="ja-JP" altLang="en-US" dirty="0"/>
              <a:t>かつ </a:t>
            </a:r>
            <a:r>
              <a:rPr lang="en-US" altLang="ja-JP" dirty="0"/>
              <a:t>b ≠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    </a:t>
            </a:r>
            <a:r>
              <a:rPr lang="en-US" altLang="ja-JP" dirty="0"/>
              <a:t>x = - c / b</a:t>
            </a:r>
          </a:p>
        </p:txBody>
      </p:sp>
      <p:sp>
        <p:nvSpPr>
          <p:cNvPr id="95236" name="スライド番号プレースホルダー 1">
            <a:extLst>
              <a:ext uri="{FF2B5EF4-FFF2-40B4-BE49-F238E27FC236}">
                <a16:creationId xmlns:a16="http://schemas.microsoft.com/office/drawing/2014/main" id="{04056184-CA33-4BD7-8C07-ED9C4FEDEB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209C2AED-8859-40E3-94E1-6079CDA80738}" type="slidenum">
              <a:rPr lang="ja-JP" altLang="en-US" smtClean="0"/>
              <a:pPr>
                <a:buNone/>
              </a:pPr>
              <a:t>35</a:t>
            </a:fld>
            <a:endParaRPr lang="ja-JP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8204D8E9-E0CE-4262-85B5-22FCC21CA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演習（１）で行うこと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D5ADF4DF-9922-4701-BFE0-FADBFF1F6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 = 0 </a:t>
            </a:r>
            <a:r>
              <a:rPr lang="ja-JP" altLang="en-US" dirty="0"/>
              <a:t>かつ </a:t>
            </a:r>
            <a:r>
              <a:rPr lang="en-US" altLang="ja-JP" dirty="0"/>
              <a:t>b ≠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    </a:t>
            </a:r>
            <a:r>
              <a:rPr lang="en-US" altLang="ja-JP" dirty="0"/>
              <a:t>x = - c / b</a:t>
            </a:r>
          </a:p>
        </p:txBody>
      </p:sp>
      <p:sp>
        <p:nvSpPr>
          <p:cNvPr id="97284" name="スライド番号プレースホルダー 1">
            <a:extLst>
              <a:ext uri="{FF2B5EF4-FFF2-40B4-BE49-F238E27FC236}">
                <a16:creationId xmlns:a16="http://schemas.microsoft.com/office/drawing/2014/main" id="{62FB51BD-09C2-4345-9285-002C7717A4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1A3436AE-2A7D-4CF0-BB39-C2E6991D4A4A}" type="slidenum">
              <a:rPr lang="ja-JP" altLang="en-US" smtClean="0"/>
              <a:pPr>
                <a:buNone/>
              </a:pPr>
              <a:t>36</a:t>
            </a:fld>
            <a:endParaRPr lang="ja-JP" altLang="en-US" dirty="0"/>
          </a:p>
        </p:txBody>
      </p:sp>
      <p:sp>
        <p:nvSpPr>
          <p:cNvPr id="97285" name="Text Box 4">
            <a:extLst>
              <a:ext uri="{FF2B5EF4-FFF2-40B4-BE49-F238E27FC236}">
                <a16:creationId xmlns:a16="http://schemas.microsoft.com/office/drawing/2014/main" id="{E2826FB9-B948-4E2A-9755-376122D66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9" y="3184525"/>
            <a:ext cx="6964362" cy="139456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dirty="0"/>
              <a:t>else if (</a:t>
            </a:r>
            <a:r>
              <a:rPr kumimoji="0" lang="en-US" altLang="ja-JP" dirty="0">
                <a:solidFill>
                  <a:schemeClr val="tx2"/>
                </a:solidFill>
              </a:rPr>
              <a:t>(a == 0) &amp;&amp; (b != 0)) {</a:t>
            </a:r>
            <a:endParaRPr kumimoji="0"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dirty="0"/>
              <a:t>    </a:t>
            </a:r>
            <a:r>
              <a:rPr kumimoji="0" lang="en-US" altLang="ja-JP" dirty="0" err="1"/>
              <a:t>System.out.printf</a:t>
            </a:r>
            <a:r>
              <a:rPr kumimoji="0" lang="en-US" altLang="ja-JP" dirty="0"/>
              <a:t>("x = %8.3f", -c / b);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dirty="0"/>
              <a:t>}</a:t>
            </a:r>
          </a:p>
        </p:txBody>
      </p:sp>
      <p:sp>
        <p:nvSpPr>
          <p:cNvPr id="97286" name="Text Box 5">
            <a:extLst>
              <a:ext uri="{FF2B5EF4-FFF2-40B4-BE49-F238E27FC236}">
                <a16:creationId xmlns:a16="http://schemas.microsoft.com/office/drawing/2014/main" id="{A0E649C9-2BF6-4C71-B8AE-9E77CE72A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2489200"/>
            <a:ext cx="5262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この部分のプログラム例（正解は１つでは無い）</a:t>
            </a:r>
            <a:endParaRPr kumimoji="0" lang="ja-JP" alt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CE2319C-3213-4BE6-B492-D65AE8EA7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条件分岐</a:t>
            </a:r>
          </a:p>
        </p:txBody>
      </p:sp>
      <p:sp>
        <p:nvSpPr>
          <p:cNvPr id="19459" name="Rectangle 14">
            <a:extLst>
              <a:ext uri="{FF2B5EF4-FFF2-40B4-BE49-F238E27FC236}">
                <a16:creationId xmlns:a16="http://schemas.microsoft.com/office/drawing/2014/main" id="{AC46C899-49CF-423B-A2C4-9F6DE85B56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条件分岐では，</a:t>
            </a:r>
            <a:r>
              <a:rPr lang="ja-JP" altLang="en-US" b="1" dirty="0"/>
              <a:t>条件式</a:t>
            </a:r>
            <a:r>
              <a:rPr lang="ja-JP" altLang="en-US" dirty="0"/>
              <a:t>が</a:t>
            </a:r>
            <a:r>
              <a:rPr lang="ja-JP" altLang="en-US" b="1" dirty="0"/>
              <a:t>成り立てばＡ</a:t>
            </a:r>
            <a:r>
              <a:rPr lang="ja-JP" altLang="en-US" dirty="0"/>
              <a:t>を，</a:t>
            </a:r>
            <a:r>
              <a:rPr lang="ja-JP" altLang="en-US" b="1" dirty="0"/>
              <a:t>成り立たなければＢを実行</a:t>
            </a:r>
            <a:r>
              <a:rPr lang="ja-JP" altLang="en-US" dirty="0"/>
              <a:t>というように</a:t>
            </a:r>
            <a:r>
              <a:rPr lang="ja-JP" altLang="en-US" b="1" dirty="0"/>
              <a:t>分岐する</a:t>
            </a:r>
            <a:endParaRPr lang="en-US" altLang="ja-JP" b="1" dirty="0"/>
          </a:p>
          <a:p>
            <a:pPr marL="0" indent="0">
              <a:buNone/>
            </a:pPr>
            <a:endParaRPr lang="ja-JP" altLang="en-US" b="1" dirty="0"/>
          </a:p>
        </p:txBody>
      </p:sp>
      <p:sp>
        <p:nvSpPr>
          <p:cNvPr id="19460" name="スライド番号プレースホルダー 1">
            <a:extLst>
              <a:ext uri="{FF2B5EF4-FFF2-40B4-BE49-F238E27FC236}">
                <a16:creationId xmlns:a16="http://schemas.microsoft.com/office/drawing/2014/main" id="{B7C32B1A-04ED-4B9B-81ED-49BC1C74F5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0D563309-FB8C-4361-8F97-E187C5CFD719}" type="slidenum">
              <a:rPr lang="ja-JP" altLang="en-US" smtClean="0"/>
              <a:pPr>
                <a:buNone/>
              </a:pPr>
              <a:t>4</a:t>
            </a:fld>
            <a:endParaRPr lang="ja-JP" altLang="en-US" dirty="0"/>
          </a:p>
        </p:txBody>
      </p:sp>
      <p:sp>
        <p:nvSpPr>
          <p:cNvPr id="19461" name="AutoShape 3">
            <a:extLst>
              <a:ext uri="{FF2B5EF4-FFF2-40B4-BE49-F238E27FC236}">
                <a16:creationId xmlns:a16="http://schemas.microsoft.com/office/drawing/2014/main" id="{AEBD5264-3765-40AE-80F8-C4A7A13E6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1970" y="2634457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9462" name="AutoShape 4">
            <a:extLst>
              <a:ext uri="{FF2B5EF4-FFF2-40B4-BE49-F238E27FC236}">
                <a16:creationId xmlns:a16="http://schemas.microsoft.com/office/drawing/2014/main" id="{77D35307-C0E5-44B2-9BFA-8D6981062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570" y="4768057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9463" name="AutoShape 5">
            <a:extLst>
              <a:ext uri="{FF2B5EF4-FFF2-40B4-BE49-F238E27FC236}">
                <a16:creationId xmlns:a16="http://schemas.microsoft.com/office/drawing/2014/main" id="{9DF7F839-8459-4F7B-B12A-63CF114F2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2770" y="4768057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19464" name="AutoShape 6">
            <a:extLst>
              <a:ext uri="{FF2B5EF4-FFF2-40B4-BE49-F238E27FC236}">
                <a16:creationId xmlns:a16="http://schemas.microsoft.com/office/drawing/2014/main" id="{89080F60-F481-470F-A49D-7B9CCF060446}"/>
              </a:ext>
            </a:extLst>
          </p:cNvPr>
          <p:cNvCxnSpPr>
            <a:cxnSpLocks noChangeShapeType="1"/>
            <a:stCxn id="19461" idx="2"/>
            <a:endCxn id="19462" idx="0"/>
          </p:cNvCxnSpPr>
          <p:nvPr/>
        </p:nvCxnSpPr>
        <p:spPr bwMode="auto">
          <a:xfrm rot="5400000">
            <a:off x="3046295" y="3396457"/>
            <a:ext cx="971550" cy="1752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5" name="AutoShape 7">
            <a:extLst>
              <a:ext uri="{FF2B5EF4-FFF2-40B4-BE49-F238E27FC236}">
                <a16:creationId xmlns:a16="http://schemas.microsoft.com/office/drawing/2014/main" id="{F87F3C3E-F47E-42FE-B5D5-4E00EBB8A944}"/>
              </a:ext>
            </a:extLst>
          </p:cNvPr>
          <p:cNvCxnSpPr>
            <a:cxnSpLocks noChangeShapeType="1"/>
            <a:stCxn id="19461" idx="3"/>
            <a:endCxn id="19463" idx="0"/>
          </p:cNvCxnSpPr>
          <p:nvPr/>
        </p:nvCxnSpPr>
        <p:spPr bwMode="auto">
          <a:xfrm>
            <a:off x="6094295" y="3205957"/>
            <a:ext cx="447675" cy="15525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6" name="Text Box 8">
            <a:extLst>
              <a:ext uri="{FF2B5EF4-FFF2-40B4-BE49-F238E27FC236}">
                <a16:creationId xmlns:a16="http://schemas.microsoft.com/office/drawing/2014/main" id="{36C50E36-390F-4E62-A8FE-6ABFEBA72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0970" y="2605882"/>
            <a:ext cx="854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>
                <a:cs typeface="Arial Unicode MS"/>
              </a:rPr>
              <a:t>Yes</a:t>
            </a:r>
          </a:p>
        </p:txBody>
      </p:sp>
      <p:sp>
        <p:nvSpPr>
          <p:cNvPr id="19467" name="Text Box 9">
            <a:extLst>
              <a:ext uri="{FF2B5EF4-FFF2-40B4-BE49-F238E27FC236}">
                <a16:creationId xmlns:a16="http://schemas.microsoft.com/office/drawing/2014/main" id="{191B5800-092F-4771-8758-0158DA31D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2570" y="3672682"/>
            <a:ext cx="7096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>
                <a:cs typeface="Arial Unicode MS"/>
              </a:rPr>
              <a:t>No</a:t>
            </a:r>
          </a:p>
        </p:txBody>
      </p:sp>
      <p:sp>
        <p:nvSpPr>
          <p:cNvPr id="19468" name="Text Box 10">
            <a:extLst>
              <a:ext uri="{FF2B5EF4-FFF2-40B4-BE49-F238E27FC236}">
                <a16:creationId xmlns:a16="http://schemas.microsoft.com/office/drawing/2014/main" id="{60A81408-EF8C-48D9-858D-AA6A8326F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6495" y="4864895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/>
          </a:p>
        </p:txBody>
      </p:sp>
      <p:sp>
        <p:nvSpPr>
          <p:cNvPr id="19469" name="Text Box 11">
            <a:extLst>
              <a:ext uri="{FF2B5EF4-FFF2-40B4-BE49-F238E27FC236}">
                <a16:creationId xmlns:a16="http://schemas.microsoft.com/office/drawing/2014/main" id="{A27D005B-BFF8-4702-87D2-9A56DEBA6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170" y="4888707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/>
              <a:t>Ｂ</a:t>
            </a:r>
          </a:p>
        </p:txBody>
      </p:sp>
      <p:sp>
        <p:nvSpPr>
          <p:cNvPr id="19470" name="Text Box 12">
            <a:extLst>
              <a:ext uri="{FF2B5EF4-FFF2-40B4-BE49-F238E27FC236}">
                <a16:creationId xmlns:a16="http://schemas.microsoft.com/office/drawing/2014/main" id="{785A2B02-652D-4464-87E5-406A8963B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370" y="4888707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/>
              <a:t>Ａ</a:t>
            </a:r>
          </a:p>
        </p:txBody>
      </p:sp>
      <p:sp>
        <p:nvSpPr>
          <p:cNvPr id="19471" name="Text Box 13">
            <a:extLst>
              <a:ext uri="{FF2B5EF4-FFF2-40B4-BE49-F238E27FC236}">
                <a16:creationId xmlns:a16="http://schemas.microsoft.com/office/drawing/2014/main" id="{19A08A75-000A-4378-9A53-8236A4622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6045" y="2863057"/>
            <a:ext cx="1589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/>
              <a:t>条件式</a:t>
            </a:r>
          </a:p>
        </p:txBody>
      </p:sp>
    </p:spTree>
    <p:extLst>
      <p:ext uri="{BB962C8B-B14F-4D97-AF65-F5344CB8AC3E}">
        <p14:creationId xmlns:p14="http://schemas.microsoft.com/office/powerpoint/2010/main" val="182839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オンライン開発環境 </a:t>
            </a:r>
            <a:r>
              <a:rPr lang="en-US" altLang="ja-JP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Python3, Java, C/C++, C#, JavaScript, </a:t>
            </a:r>
          </a:p>
          <a:p>
            <a:pPr marL="0" indent="0">
              <a:buNone/>
            </a:pPr>
            <a:r>
              <a:rPr lang="en-US" altLang="ja-JP" dirty="0"/>
              <a:t>	R, </a:t>
            </a:r>
            <a:r>
              <a:rPr lang="ja-JP" altLang="en-US" dirty="0"/>
              <a:t>アセンブリ言語，</a:t>
            </a:r>
            <a:r>
              <a:rPr lang="en-US" altLang="ja-JP" dirty="0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20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Online GDB </a:t>
            </a:r>
            <a:r>
              <a:rPr lang="ja-JP" altLang="en-US" dirty="0"/>
              <a:t>で </a:t>
            </a:r>
            <a:r>
              <a:rPr lang="en-US" altLang="ja-JP" dirty="0"/>
              <a:t>Java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05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Java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577567" y="2741871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0424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396BD9B-9AF6-4100-B80B-DE32D778C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372" y="882200"/>
            <a:ext cx="5592046" cy="556113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835275" y="723759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554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0FF68B5-0D50-43EC-A777-25BD49F11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if, else </a:t>
            </a:r>
            <a:endParaRPr lang="ja-JP" altLang="en-US" dirty="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7A3F4E3-8FD0-4196-952B-F043165E3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b="1" dirty="0">
                <a:solidFill>
                  <a:srgbClr val="C00000"/>
                </a:solidFill>
              </a:rPr>
              <a:t>if</a:t>
            </a:r>
            <a:r>
              <a:rPr lang="en-US" altLang="ja-JP" dirty="0"/>
              <a:t>, </a:t>
            </a:r>
            <a:r>
              <a:rPr lang="en-US" altLang="ja-JP" b="1" dirty="0">
                <a:solidFill>
                  <a:srgbClr val="C00000"/>
                </a:solidFill>
              </a:rPr>
              <a:t>else</a:t>
            </a:r>
            <a:r>
              <a:rPr lang="en-US" altLang="ja-JP" dirty="0"/>
              <a:t> </a:t>
            </a:r>
            <a:r>
              <a:rPr lang="ja-JP" altLang="en-US" dirty="0"/>
              <a:t>を用いて，「</a:t>
            </a:r>
            <a:r>
              <a:rPr lang="ja-JP" altLang="en-US" b="1" dirty="0"/>
              <a:t>条件式</a:t>
            </a:r>
            <a:r>
              <a:rPr lang="ja-JP" altLang="en-US" dirty="0"/>
              <a:t>」が</a:t>
            </a:r>
            <a:r>
              <a:rPr lang="ja-JP" altLang="en-US" b="1" dirty="0"/>
              <a:t>成り立てばＡ</a:t>
            </a:r>
            <a:r>
              <a:rPr lang="ja-JP" altLang="en-US" dirty="0"/>
              <a:t>を、</a:t>
            </a:r>
            <a:r>
              <a:rPr lang="ja-JP" altLang="en-US" b="1" dirty="0"/>
              <a:t>成り立たなければＢ</a:t>
            </a:r>
            <a:r>
              <a:rPr lang="ja-JP" altLang="en-US" dirty="0"/>
              <a:t>を</a:t>
            </a:r>
            <a:r>
              <a:rPr lang="ja-JP" altLang="en-US" b="1" dirty="0"/>
              <a:t>実行</a:t>
            </a:r>
            <a:r>
              <a:rPr lang="ja-JP" altLang="en-US" dirty="0"/>
              <a:t>するようなプログラムを書くことができる．</a:t>
            </a:r>
          </a:p>
        </p:txBody>
      </p:sp>
      <p:sp>
        <p:nvSpPr>
          <p:cNvPr id="31748" name="スライド番号プレースホルダー 1">
            <a:extLst>
              <a:ext uri="{FF2B5EF4-FFF2-40B4-BE49-F238E27FC236}">
                <a16:creationId xmlns:a16="http://schemas.microsoft.com/office/drawing/2014/main" id="{0C545A45-72CC-4817-9006-4AA6938C9E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buNone/>
            </a:pPr>
            <a:fld id="{501EADC2-93DA-4895-9F3A-1A977820294B}" type="slidenum">
              <a:rPr lang="ja-JP" altLang="en-US" smtClean="0"/>
              <a:pPr>
                <a:buNone/>
              </a:pPr>
              <a:t>9</a:t>
            </a:fld>
            <a:endParaRPr lang="ja-JP" altLang="en-US" dirty="0"/>
          </a:p>
        </p:txBody>
      </p:sp>
      <p:sp>
        <p:nvSpPr>
          <p:cNvPr id="31749" name="AutoShape 4">
            <a:extLst>
              <a:ext uri="{FF2B5EF4-FFF2-40B4-BE49-F238E27FC236}">
                <a16:creationId xmlns:a16="http://schemas.microsoft.com/office/drawing/2014/main" id="{5DC4DB19-8134-4CD4-BDFB-3319A12D2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637" y="2696056"/>
            <a:ext cx="1770063" cy="88265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50" name="AutoShape 5">
            <a:extLst>
              <a:ext uri="{FF2B5EF4-FFF2-40B4-BE49-F238E27FC236}">
                <a16:creationId xmlns:a16="http://schemas.microsoft.com/office/drawing/2014/main" id="{057619FB-7015-49A3-8A17-368E2FFE8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937" y="4029556"/>
            <a:ext cx="1285875" cy="6477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51" name="AutoShape 6">
            <a:extLst>
              <a:ext uri="{FF2B5EF4-FFF2-40B4-BE49-F238E27FC236}">
                <a16:creationId xmlns:a16="http://schemas.microsoft.com/office/drawing/2014/main" id="{E62E48FD-853F-4CCB-A412-C814CD738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9987" y="4029556"/>
            <a:ext cx="1287463" cy="6477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31752" name="AutoShape 7">
            <a:extLst>
              <a:ext uri="{FF2B5EF4-FFF2-40B4-BE49-F238E27FC236}">
                <a16:creationId xmlns:a16="http://schemas.microsoft.com/office/drawing/2014/main" id="{6BEF268B-EC5B-4A88-A237-93422FA72379}"/>
              </a:ext>
            </a:extLst>
          </p:cNvPr>
          <p:cNvCxnSpPr>
            <a:cxnSpLocks noChangeShapeType="1"/>
            <a:stCxn id="31749" idx="2"/>
            <a:endCxn id="31750" idx="0"/>
          </p:cNvCxnSpPr>
          <p:nvPr/>
        </p:nvCxnSpPr>
        <p:spPr bwMode="auto">
          <a:xfrm rot="5400000">
            <a:off x="5746769" y="3803337"/>
            <a:ext cx="431800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53" name="AutoShape 8">
            <a:extLst>
              <a:ext uri="{FF2B5EF4-FFF2-40B4-BE49-F238E27FC236}">
                <a16:creationId xmlns:a16="http://schemas.microsoft.com/office/drawing/2014/main" id="{C7FB8E7A-962D-4CFC-99C9-008A2A65E91C}"/>
              </a:ext>
            </a:extLst>
          </p:cNvPr>
          <p:cNvCxnSpPr>
            <a:cxnSpLocks noChangeShapeType="1"/>
            <a:stCxn id="31749" idx="3"/>
            <a:endCxn id="31751" idx="0"/>
          </p:cNvCxnSpPr>
          <p:nvPr/>
        </p:nvCxnSpPr>
        <p:spPr bwMode="auto">
          <a:xfrm>
            <a:off x="6855637" y="3137381"/>
            <a:ext cx="1158875" cy="8826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54" name="Text Box 9">
            <a:extLst>
              <a:ext uri="{FF2B5EF4-FFF2-40B4-BE49-F238E27FC236}">
                <a16:creationId xmlns:a16="http://schemas.microsoft.com/office/drawing/2014/main" id="{D44CEC09-8A7B-4727-901D-E9388A976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6587" y="2664306"/>
            <a:ext cx="5603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801E"/>
                </a:solidFill>
                <a:cs typeface="Arial Unicode MS"/>
              </a:rPr>
              <a:t>Yes</a:t>
            </a:r>
          </a:p>
        </p:txBody>
      </p:sp>
      <p:sp>
        <p:nvSpPr>
          <p:cNvPr id="31755" name="Text Box 10">
            <a:extLst>
              <a:ext uri="{FF2B5EF4-FFF2-40B4-BE49-F238E27FC236}">
                <a16:creationId xmlns:a16="http://schemas.microsoft.com/office/drawing/2014/main" id="{F125B32F-D6B3-4395-9056-44CAADFDA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2687" y="3580293"/>
            <a:ext cx="479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  <a:cs typeface="Arial Unicode MS"/>
              </a:rPr>
              <a:t>No</a:t>
            </a:r>
          </a:p>
        </p:txBody>
      </p:sp>
      <p:sp>
        <p:nvSpPr>
          <p:cNvPr id="31756" name="Text Box 11">
            <a:extLst>
              <a:ext uri="{FF2B5EF4-FFF2-40B4-BE49-F238E27FC236}">
                <a16:creationId xmlns:a16="http://schemas.microsoft.com/office/drawing/2014/main" id="{37B8A90B-0C77-470D-9CE4-9934695F4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550" y="4104168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801E"/>
              </a:solidFill>
            </a:endParaRPr>
          </a:p>
        </p:txBody>
      </p:sp>
      <p:sp>
        <p:nvSpPr>
          <p:cNvPr id="31757" name="Text Box 12">
            <a:extLst>
              <a:ext uri="{FF2B5EF4-FFF2-40B4-BE49-F238E27FC236}">
                <a16:creationId xmlns:a16="http://schemas.microsoft.com/office/drawing/2014/main" id="{B53D33EF-1600-414F-A6E0-01524C2E1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6287" y="4023206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Ｂ</a:t>
            </a:r>
          </a:p>
        </p:txBody>
      </p:sp>
      <p:sp>
        <p:nvSpPr>
          <p:cNvPr id="31758" name="Text Box 13">
            <a:extLst>
              <a:ext uri="{FF2B5EF4-FFF2-40B4-BE49-F238E27FC236}">
                <a16:creationId xmlns:a16="http://schemas.microsoft.com/office/drawing/2014/main" id="{85428F77-C640-44D9-8E7A-35C6289A6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4162" y="4012093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Ａ</a:t>
            </a:r>
          </a:p>
        </p:txBody>
      </p:sp>
      <p:sp>
        <p:nvSpPr>
          <p:cNvPr id="31759" name="Text Box 14">
            <a:extLst>
              <a:ext uri="{FF2B5EF4-FFF2-40B4-BE49-F238E27FC236}">
                <a16:creationId xmlns:a16="http://schemas.microsoft.com/office/drawing/2014/main" id="{4ADDDAA1-A13E-448C-BE19-15642DC13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350" y="2921481"/>
            <a:ext cx="1414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>
                <a:solidFill>
                  <a:srgbClr val="FF0000"/>
                </a:solidFill>
              </a:rPr>
              <a:t>条件式</a:t>
            </a:r>
          </a:p>
        </p:txBody>
      </p:sp>
      <p:cxnSp>
        <p:nvCxnSpPr>
          <p:cNvPr id="31760" name="AutoShape 15">
            <a:extLst>
              <a:ext uri="{FF2B5EF4-FFF2-40B4-BE49-F238E27FC236}">
                <a16:creationId xmlns:a16="http://schemas.microsoft.com/office/drawing/2014/main" id="{6DD2C233-B902-486E-8AA4-F28E7D45F79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594369" y="5043174"/>
            <a:ext cx="711200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1" name="AutoShape 16">
            <a:extLst>
              <a:ext uri="{FF2B5EF4-FFF2-40B4-BE49-F238E27FC236}">
                <a16:creationId xmlns:a16="http://schemas.microsoft.com/office/drawing/2014/main" id="{9686F89D-9963-4B4A-B8F2-ABD754FB44FF}"/>
              </a:ext>
            </a:extLst>
          </p:cNvPr>
          <p:cNvCxnSpPr>
            <a:cxnSpLocks noChangeShapeType="1"/>
            <a:stCxn id="31751" idx="2"/>
          </p:cNvCxnSpPr>
          <p:nvPr/>
        </p:nvCxnSpPr>
        <p:spPr bwMode="auto">
          <a:xfrm rot="5400000">
            <a:off x="6800075" y="3816831"/>
            <a:ext cx="344487" cy="20843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62" name="Text Box 17">
            <a:extLst>
              <a:ext uri="{FF2B5EF4-FFF2-40B4-BE49-F238E27FC236}">
                <a16:creationId xmlns:a16="http://schemas.microsoft.com/office/drawing/2014/main" id="{EE1E6D03-716E-4B00-AFC2-5B0EAE329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187" y="2662718"/>
            <a:ext cx="419735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b="1" dirty="0"/>
              <a:t>  </a:t>
            </a:r>
            <a:r>
              <a:rPr kumimoji="0" lang="en-US" altLang="ja-JP" sz="2400" b="1" dirty="0">
                <a:solidFill>
                  <a:srgbClr val="FF0000"/>
                </a:solidFill>
              </a:rPr>
              <a:t>if</a:t>
            </a:r>
            <a:r>
              <a:rPr kumimoji="0" lang="en-US" altLang="ja-JP" sz="2400" b="1" dirty="0"/>
              <a:t> ( </a:t>
            </a:r>
            <a:r>
              <a:rPr kumimoji="0" lang="ja-JP" altLang="en-US" sz="2400" b="1" dirty="0">
                <a:solidFill>
                  <a:srgbClr val="FF0000"/>
                </a:solidFill>
              </a:rPr>
              <a:t>条件式</a:t>
            </a:r>
            <a:r>
              <a:rPr kumimoji="0" lang="ja-JP" altLang="en-US" sz="2400" b="1" dirty="0"/>
              <a:t> </a:t>
            </a:r>
            <a:r>
              <a:rPr kumimoji="0" lang="en-US" altLang="ja-JP" sz="2400" b="1" dirty="0"/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/>
              <a:t>    </a:t>
            </a:r>
            <a:r>
              <a:rPr kumimoji="0" lang="ja-JP" altLang="en-US" sz="2400" b="1" dirty="0"/>
              <a:t>文</a:t>
            </a:r>
            <a:r>
              <a:rPr kumimoji="0" lang="en-US" altLang="ja-JP" sz="2400" b="1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/>
              <a:t>    </a:t>
            </a:r>
            <a:r>
              <a:rPr kumimoji="0" lang="ja-JP" altLang="en-US" sz="2400" b="1" dirty="0"/>
              <a:t>文</a:t>
            </a:r>
            <a:r>
              <a:rPr kumimoji="0" lang="en-US" altLang="ja-JP" sz="2400" b="1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/>
              <a:t>   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/>
              <a:t>  } </a:t>
            </a:r>
            <a:r>
              <a:rPr kumimoji="0" lang="en-US" altLang="ja-JP" sz="2400" b="1" dirty="0">
                <a:solidFill>
                  <a:srgbClr val="FF0000"/>
                </a:solidFill>
              </a:rPr>
              <a:t>else</a:t>
            </a:r>
            <a:r>
              <a:rPr kumimoji="0" lang="en-US" altLang="ja-JP" sz="2400" b="1" dirty="0"/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/>
              <a:t>    </a:t>
            </a:r>
            <a:r>
              <a:rPr kumimoji="0" lang="ja-JP" altLang="en-US" sz="2400" b="1" dirty="0"/>
              <a:t>文</a:t>
            </a:r>
            <a:r>
              <a:rPr kumimoji="0" lang="en-US" altLang="ja-JP" sz="2400" b="1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/>
              <a:t>    </a:t>
            </a:r>
            <a:r>
              <a:rPr kumimoji="0" lang="ja-JP" altLang="en-US" sz="2400" b="1" dirty="0"/>
              <a:t>文</a:t>
            </a:r>
            <a:r>
              <a:rPr kumimoji="0" lang="en-US" altLang="ja-JP" sz="2400" b="1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/>
              <a:t>   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/>
              <a:t>  }</a:t>
            </a:r>
            <a:endParaRPr kumimoji="0" lang="en-US" altLang="ja-JP" sz="1800" b="1" dirty="0"/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EDE04D2E-3C9C-4EE6-A7B0-C801FFA34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762" y="3086581"/>
            <a:ext cx="1327150" cy="1123950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44BA4284-0874-4AA5-B544-C532A20FE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762" y="4551178"/>
            <a:ext cx="1327150" cy="113982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65" name="Text Box 20">
            <a:extLst>
              <a:ext uri="{FF2B5EF4-FFF2-40B4-BE49-F238E27FC236}">
                <a16:creationId xmlns:a16="http://schemas.microsoft.com/office/drawing/2014/main" id="{EC3B792C-CF34-4B59-ACE7-E005E10B5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6805" y="4798033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rgbClr val="00801E"/>
                </a:solidFill>
              </a:rPr>
              <a:t>Ｂ</a:t>
            </a:r>
          </a:p>
        </p:txBody>
      </p:sp>
      <p:sp>
        <p:nvSpPr>
          <p:cNvPr id="31766" name="Text Box 21">
            <a:extLst>
              <a:ext uri="{FF2B5EF4-FFF2-40B4-BE49-F238E27FC236}">
                <a16:creationId xmlns:a16="http://schemas.microsoft.com/office/drawing/2014/main" id="{F31A6362-FC02-4104-9584-81E3EDC1E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350" y="3373918"/>
            <a:ext cx="6445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Ａ</a:t>
            </a:r>
          </a:p>
        </p:txBody>
      </p:sp>
    </p:spTree>
    <p:extLst>
      <p:ext uri="{BB962C8B-B14F-4D97-AF65-F5344CB8AC3E}">
        <p14:creationId xmlns:p14="http://schemas.microsoft.com/office/powerpoint/2010/main" val="300639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2408</Words>
  <Application>Microsoft Office PowerPoint</Application>
  <PresentationFormat>画面に合わせる (4:3)</PresentationFormat>
  <Paragraphs>412</Paragraphs>
  <Slides>36</Slides>
  <Notes>31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43" baseType="lpstr">
      <vt:lpstr>Arial Unicode MS</vt:lpstr>
      <vt:lpstr>メイリオ</vt:lpstr>
      <vt:lpstr>游ゴシック</vt:lpstr>
      <vt:lpstr>Arial</vt:lpstr>
      <vt:lpstr>Calibri</vt:lpstr>
      <vt:lpstr>Office テーマ</vt:lpstr>
      <vt:lpstr>数式</vt:lpstr>
      <vt:lpstr>ji-3. 条件分岐とプログラム制御：Javaプログラムの基本構造</vt:lpstr>
      <vt:lpstr>内容</vt:lpstr>
      <vt:lpstr>目標</vt:lpstr>
      <vt:lpstr>条件分岐</vt:lpstr>
      <vt:lpstr>オンライン開発環境 Online GDB</vt:lpstr>
      <vt:lpstr>Online GDB で Java を動かす手順</vt:lpstr>
      <vt:lpstr>PowerPoint プレゼンテーション</vt:lpstr>
      <vt:lpstr>PowerPoint プレゼンテーション</vt:lpstr>
      <vt:lpstr>if, else </vt:lpstr>
      <vt:lpstr>if のみ</vt:lpstr>
      <vt:lpstr>比較演算</vt:lpstr>
      <vt:lpstr>比較演算の例</vt:lpstr>
      <vt:lpstr>平方根を求める</vt:lpstr>
      <vt:lpstr>例題１．平方根の計算</vt:lpstr>
      <vt:lpstr>PowerPoint プレゼンテーション</vt:lpstr>
      <vt:lpstr>平方根の計算</vt:lpstr>
      <vt:lpstr>プログラム実行順</vt:lpstr>
      <vt:lpstr>プログラムとデータ</vt:lpstr>
      <vt:lpstr>例題２．定形郵便物の料金</vt:lpstr>
      <vt:lpstr>PowerPoint プレゼンテーション</vt:lpstr>
      <vt:lpstr>定形郵便物の料金</vt:lpstr>
      <vt:lpstr>定形郵便物の料金</vt:lpstr>
      <vt:lpstr>PowerPoint プレゼンテーション</vt:lpstr>
      <vt:lpstr>例題３．２次方程式</vt:lpstr>
      <vt:lpstr>PowerPoint プレゼンテーション</vt:lpstr>
      <vt:lpstr>PowerPoint プレゼンテーション</vt:lpstr>
      <vt:lpstr>２次方程式</vt:lpstr>
      <vt:lpstr>例題４．直線と原点の距離</vt:lpstr>
      <vt:lpstr>直線と原点の距離</vt:lpstr>
      <vt:lpstr>PowerPoint プレゼンテーション</vt:lpstr>
      <vt:lpstr>直線と原点の距離</vt:lpstr>
      <vt:lpstr>条件式</vt:lpstr>
      <vt:lpstr>論理演算</vt:lpstr>
      <vt:lpstr>演習．論理式に関する演習</vt:lpstr>
      <vt:lpstr>演習（１）で行うこと</vt:lpstr>
      <vt:lpstr>演習（１）で行うこと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プログラミング入門</dc:title>
  <dc:creator>kaneko kunihiko</dc:creator>
  <cp:lastModifiedBy>金子　邦彦</cp:lastModifiedBy>
  <cp:revision>66</cp:revision>
  <dcterms:created xsi:type="dcterms:W3CDTF">2019-11-02T00:06:04Z</dcterms:created>
  <dcterms:modified xsi:type="dcterms:W3CDTF">2024-12-02T06:24:33Z</dcterms:modified>
</cp:coreProperties>
</file>