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1055" r:id="rId2"/>
    <p:sldId id="260" r:id="rId3"/>
    <p:sldId id="258" r:id="rId4"/>
    <p:sldId id="1051" r:id="rId5"/>
    <p:sldId id="1052" r:id="rId6"/>
    <p:sldId id="1053" r:id="rId7"/>
    <p:sldId id="1054" r:id="rId8"/>
    <p:sldId id="320" r:id="rId9"/>
    <p:sldId id="419" r:id="rId10"/>
    <p:sldId id="427" r:id="rId11"/>
    <p:sldId id="405" r:id="rId12"/>
    <p:sldId id="324" r:id="rId13"/>
    <p:sldId id="359" r:id="rId14"/>
    <p:sldId id="403" r:id="rId15"/>
    <p:sldId id="406" r:id="rId16"/>
    <p:sldId id="1056" r:id="rId17"/>
    <p:sldId id="404" r:id="rId18"/>
    <p:sldId id="356" r:id="rId19"/>
    <p:sldId id="424" r:id="rId20"/>
    <p:sldId id="362" r:id="rId21"/>
    <p:sldId id="429" r:id="rId22"/>
    <p:sldId id="430" r:id="rId23"/>
    <p:sldId id="435" r:id="rId24"/>
    <p:sldId id="437" r:id="rId25"/>
    <p:sldId id="339" r:id="rId26"/>
    <p:sldId id="392" r:id="rId27"/>
    <p:sldId id="1057" r:id="rId28"/>
    <p:sldId id="363" r:id="rId29"/>
  </p:sldIdLst>
  <p:sldSz cx="9144000" cy="6858000" type="screen4x3"/>
  <p:notesSz cx="6797675" cy="99266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金子　邦彦" initials="金子　邦彦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58" d="100"/>
          <a:sy n="58" d="100"/>
        </p:scale>
        <p:origin x="426" y="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68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9458B3D-6321-42F1-AF9C-696CE29CE4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F63738-8695-4304-A17E-E8019C63461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fld id="{A5B090CA-BA44-4DFB-BBC8-00EA2087A608}" type="datetimeFigureOut">
              <a:rPr lang="ja-JP" altLang="en-US"/>
              <a:pPr>
                <a:defRPr/>
              </a:pPr>
              <a:t>2024/12/2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008BD509-3F13-466F-B7BE-6C8F4600C74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185E6AA2-2AC4-4648-B2BC-6C887A018D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0E629C-D76C-41F0-8442-DFFA8C2A77E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5899780-2BA5-42BF-A409-0D56BF2194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游ゴシック" panose="020B0400000000000000" pitchFamily="50" charset="-128"/>
              </a:defRPr>
            </a:lvl1pPr>
          </a:lstStyle>
          <a:p>
            <a:fld id="{8D3E1E12-C7A4-4935-8EC5-37E619225806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8338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6A9D2996-6BEC-4B24-A6E6-EA00E14D74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8349FE9-EE1E-484D-B715-5E0C194A7F45}" type="slidenum">
              <a:rPr kumimoji="0" lang="en-US" altLang="ja-JP">
                <a:latin typeface="游ゴシック" panose="020B0400000000000000" pitchFamily="50" charset="-128"/>
              </a:rPr>
              <a:pPr/>
              <a:t>14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1E9288EE-6F1C-4019-888E-8920D8746C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BBF20BD8-ECAC-4048-B117-B43785B9C9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A858D624-91F9-4AF1-BF38-1E1094193F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E5B4531-EE01-434E-89D6-60B2388732E7}" type="slidenum">
              <a:rPr kumimoji="0" lang="en-US" altLang="ja-JP">
                <a:latin typeface="游ゴシック" panose="020B0400000000000000" pitchFamily="50" charset="-128"/>
              </a:rPr>
              <a:pPr/>
              <a:t>15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49C1A919-74A8-4DE5-B040-9321C7E316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9270DD47-3C07-4E62-8E3D-444EF430A6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B387C38A-8632-4FF4-B74F-B2A5DBC6E8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E4F3562-4449-40F5-82EF-D7929008C9E5}" type="slidenum">
              <a:rPr kumimoji="0" lang="en-US" altLang="ja-JP">
                <a:latin typeface="游ゴシック" panose="020B0400000000000000" pitchFamily="50" charset="-128"/>
              </a:rPr>
              <a:pPr/>
              <a:t>16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C8C4262F-541B-4EE8-9B55-7D0C363050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DFFF3C4A-1485-4C5A-9D85-1EBA92DC9A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631441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B387C38A-8632-4FF4-B74F-B2A5DBC6E8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E4F3562-4449-40F5-82EF-D7929008C9E5}" type="slidenum">
              <a:rPr kumimoji="0" lang="en-US" altLang="ja-JP">
                <a:latin typeface="游ゴシック" panose="020B0400000000000000" pitchFamily="50" charset="-128"/>
              </a:rPr>
              <a:pPr/>
              <a:t>17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C8C4262F-541B-4EE8-9B55-7D0C363050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DFFF3C4A-1485-4C5A-9D85-1EBA92DC9A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81894677-9174-491C-B902-8D1E8A130D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2CE560A-0CE9-49C2-9EED-0939A9E61F4C}" type="slidenum">
              <a:rPr kumimoji="0" lang="en-US" altLang="ja-JP">
                <a:latin typeface="游ゴシック" panose="020B0400000000000000" pitchFamily="50" charset="-128"/>
              </a:rPr>
              <a:pPr/>
              <a:t>18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3F3E1A20-D2CB-4599-85FA-0A2920445A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8C6A6E1C-6247-400E-9EBB-F7DF3CF7D0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04AA55F7-AE69-4F7B-81AA-3053E96AAD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B56245F-5D61-407B-A195-DE3622C0FF1F}" type="slidenum">
              <a:rPr kumimoji="0" lang="en-US" altLang="ja-JP">
                <a:latin typeface="游ゴシック" panose="020B0400000000000000" pitchFamily="50" charset="-128"/>
              </a:rPr>
              <a:pPr/>
              <a:t>19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18A689CC-BF7E-409C-8A60-780739F941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7E89A7D0-830C-4C6E-9C9F-F1D06C8BF7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D012E15E-3BB0-4450-9A43-F4B9B3CC39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BD5F226-F17E-4702-B947-C0E993A09C28}" type="slidenum">
              <a:rPr kumimoji="0" lang="en-US" altLang="ja-JP">
                <a:latin typeface="游ゴシック" panose="020B0400000000000000" pitchFamily="50" charset="-128"/>
              </a:rPr>
              <a:pPr/>
              <a:t>20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99D1E230-9847-4432-A3A6-06EF8C92FE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353055F0-1C3C-4F18-A25A-908C623639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4F21E054-EFD0-48B8-8E5E-409F128CA6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2349494-04BC-4CDF-B4CF-38FC43A107EB}" type="slidenum">
              <a:rPr kumimoji="0" lang="en-US" altLang="ja-JP">
                <a:latin typeface="游ゴシック" panose="020B0400000000000000" pitchFamily="50" charset="-128"/>
              </a:rPr>
              <a:pPr/>
              <a:t>21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7081F409-0FA3-4289-88C9-B5E95AA0A7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6880739C-DEF0-4DDA-96B0-10776F3BC6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>
            <a:extLst>
              <a:ext uri="{FF2B5EF4-FFF2-40B4-BE49-F238E27FC236}">
                <a16:creationId xmlns:a16="http://schemas.microsoft.com/office/drawing/2014/main" id="{0591A496-B88E-402F-8B14-72655554F9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1E690DD-5D7C-4CD5-B278-37889D7C07FC}" type="slidenum">
              <a:rPr kumimoji="0" lang="en-US" altLang="ja-JP">
                <a:latin typeface="游ゴシック" panose="020B0400000000000000" pitchFamily="50" charset="-128"/>
              </a:rPr>
              <a:pPr/>
              <a:t>22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21C5546B-5535-4DFA-843E-CED28CBFBF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6784A443-62CB-4378-B4A9-84C1712536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DED0A4A6-F95E-4455-9A5F-E2940D6E7A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F4E5B7A-75B6-42F9-A2A2-A22FEC037F71}" type="slidenum">
              <a:rPr kumimoji="0" lang="en-US" altLang="ja-JP">
                <a:latin typeface="游ゴシック" panose="020B0400000000000000" pitchFamily="50" charset="-128"/>
              </a:rPr>
              <a:pPr/>
              <a:t>23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AC27F6E7-6BE3-4075-B4FA-CC6D8C0593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FB174583-AC8C-44E0-ABEC-8C3F3B668D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00A7FEB5-14EA-4AD4-9663-D8791A0D25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3DEB2C4-9C49-466A-9593-9FA6D5FE54DD}" type="slidenum">
              <a:rPr kumimoji="0" lang="en-US" altLang="ja-JP">
                <a:latin typeface="游ゴシック" panose="020B0400000000000000" pitchFamily="50" charset="-128"/>
              </a:rPr>
              <a:pPr/>
              <a:t>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BF4ED512-E528-4C17-A9DF-36373A67F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24E5C4BA-5029-4C18-A1B4-0CB1B16A1C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A1E06CB9-BF4A-4B47-B784-526BD5B0DE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BD16A75-A3D2-4461-BC41-084913F65839}" type="slidenum">
              <a:rPr kumimoji="0" lang="en-US" altLang="ja-JP">
                <a:latin typeface="游ゴシック" panose="020B0400000000000000" pitchFamily="50" charset="-128"/>
              </a:rPr>
              <a:pPr/>
              <a:t>24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A980BCCA-A4C6-42AA-8A01-F2A6289887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F99D70C5-AD56-4A71-8504-40C347B0D1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>
            <a:extLst>
              <a:ext uri="{FF2B5EF4-FFF2-40B4-BE49-F238E27FC236}">
                <a16:creationId xmlns:a16="http://schemas.microsoft.com/office/drawing/2014/main" id="{A20C5416-8A24-4AFA-8A97-490421F1C4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C0DC6C2-F487-4750-999D-9EAFF1C8A46A}" type="slidenum">
              <a:rPr kumimoji="0" lang="en-US" altLang="ja-JP">
                <a:latin typeface="游ゴシック" panose="020B0400000000000000" pitchFamily="50" charset="-128"/>
              </a:rPr>
              <a:pPr/>
              <a:t>25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45D6819E-C1FB-44B9-B648-1E6E09DEC2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F0C6C7FE-CB61-44C5-BD43-DC062E1FBE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>
            <a:extLst>
              <a:ext uri="{FF2B5EF4-FFF2-40B4-BE49-F238E27FC236}">
                <a16:creationId xmlns:a16="http://schemas.microsoft.com/office/drawing/2014/main" id="{3C4D4CFC-27CF-40C4-9F70-14AB519C89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8D49F5E-9C30-4D0E-970F-E58EC997C0C7}" type="slidenum">
              <a:rPr kumimoji="0" lang="en-US" altLang="ja-JP">
                <a:latin typeface="游ゴシック" panose="020B0400000000000000" pitchFamily="50" charset="-128"/>
              </a:rPr>
              <a:pPr/>
              <a:t>26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92163" name="Rectangle 2">
            <a:extLst>
              <a:ext uri="{FF2B5EF4-FFF2-40B4-BE49-F238E27FC236}">
                <a16:creationId xmlns:a16="http://schemas.microsoft.com/office/drawing/2014/main" id="{FDD44C71-08D2-4E8B-9A02-5C0B39C7E1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4" name="Rectangle 3">
            <a:extLst>
              <a:ext uri="{FF2B5EF4-FFF2-40B4-BE49-F238E27FC236}">
                <a16:creationId xmlns:a16="http://schemas.microsoft.com/office/drawing/2014/main" id="{A39FC1E7-04D0-442B-9267-B1CDA9AEE1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C6AF67A5-3E02-414C-A4CA-413AE44984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D491BF9-9D25-4EB5-9994-6C6DAD55E9DA}" type="slidenum">
              <a:rPr kumimoji="0" lang="en-US" altLang="ja-JP">
                <a:latin typeface="游ゴシック" panose="020B0400000000000000" pitchFamily="50" charset="-128"/>
              </a:rPr>
              <a:pPr/>
              <a:t>27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4C11D591-5191-4785-A021-11B174701F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07A5D62D-E6AD-4C45-9EE0-C8527E048E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>
            <a:extLst>
              <a:ext uri="{FF2B5EF4-FFF2-40B4-BE49-F238E27FC236}">
                <a16:creationId xmlns:a16="http://schemas.microsoft.com/office/drawing/2014/main" id="{F00E6157-6706-4F67-AE32-DE1B51FAC1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76B09B2-174D-4EBF-924F-6A7DDECB54FA}" type="slidenum">
              <a:rPr kumimoji="0" lang="en-US" altLang="ja-JP">
                <a:latin typeface="游ゴシック" panose="020B0400000000000000" pitchFamily="50" charset="-128"/>
              </a:rPr>
              <a:pPr/>
              <a:t>28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00355" name="Rectangle 2">
            <a:extLst>
              <a:ext uri="{FF2B5EF4-FFF2-40B4-BE49-F238E27FC236}">
                <a16:creationId xmlns:a16="http://schemas.microsoft.com/office/drawing/2014/main" id="{1B35AC21-90AE-4C05-9266-D3A70CFBA4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6" name="Rectangle 3">
            <a:extLst>
              <a:ext uri="{FF2B5EF4-FFF2-40B4-BE49-F238E27FC236}">
                <a16:creationId xmlns:a16="http://schemas.microsoft.com/office/drawing/2014/main" id="{3D185C51-FFD9-4781-B16C-387B3784F7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8B69F022-CAAA-4853-A01E-AE5A04AD9D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7FF8C74-207A-4ECE-ADA5-605AA0EB30E8}" type="slidenum">
              <a:rPr kumimoji="0" lang="en-US" altLang="ja-JP">
                <a:latin typeface="游ゴシック" panose="020B0400000000000000" pitchFamily="50" charset="-128"/>
              </a:rPr>
              <a:pPr/>
              <a:t>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072DE121-67C6-41A4-98A3-1C2156CD92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FEC7C557-3B36-4EE4-A891-CDFEAEDA38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E0030C8E-10A6-4FDE-B2A5-6B3AABBF80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C2AB8D7-CBD4-4237-9D0F-511E98EF0887}" type="slidenum">
              <a:rPr kumimoji="0" lang="en-US" altLang="ja-JP">
                <a:latin typeface="游ゴシック" panose="020B0400000000000000" pitchFamily="50" charset="-128"/>
              </a:rPr>
              <a:pPr/>
              <a:t>8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09FDF294-9C40-4680-807D-A0264B1580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BD0C1B91-A52E-496C-8E27-CD6F20AD68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B2BA6743-A748-4BBB-BA2B-36832C5270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995E1A0-282D-4D79-818E-6BA005AA6CBB}" type="slidenum">
              <a:rPr kumimoji="0" lang="en-US" altLang="ja-JP">
                <a:latin typeface="游ゴシック" panose="020B0400000000000000" pitchFamily="50" charset="-128"/>
              </a:rPr>
              <a:pPr/>
              <a:t>9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447953E1-4365-4F17-B476-26BCBDA2EF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0408C69D-E735-4471-A58E-E3D683CF41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3F5654C2-EBC9-4557-A39D-CB563678B2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C30B615-51F1-44C6-9965-5D172365ED07}" type="slidenum">
              <a:rPr kumimoji="0" lang="en-US" altLang="ja-JP">
                <a:latin typeface="游ゴシック" panose="020B0400000000000000" pitchFamily="50" charset="-128"/>
              </a:rPr>
              <a:pPr/>
              <a:t>10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3575D19B-83D8-40C1-B5CD-8C5F006CC2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7183271A-80C3-4510-B312-BE44446450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C0195C09-0461-4C22-9687-A69FCB50BC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904D9B1-74C0-4683-9B63-3DA8831DC373}" type="slidenum">
              <a:rPr kumimoji="0" lang="en-US" altLang="ja-JP">
                <a:latin typeface="游ゴシック" panose="020B0400000000000000" pitchFamily="50" charset="-128"/>
              </a:rPr>
              <a:pPr/>
              <a:t>11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6BC47397-95A3-46CA-B6AC-1D31CB5C31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043D247A-C039-4843-A19F-EEB453794C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8C8FEE53-8602-42EE-8527-53F3B4494B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87CBF1-38CF-4957-8577-C718F03E0072}" type="slidenum">
              <a:rPr kumimoji="0" lang="en-US" altLang="ja-JP">
                <a:latin typeface="游ゴシック" panose="020B0400000000000000" pitchFamily="50" charset="-128"/>
              </a:rPr>
              <a:pPr/>
              <a:t>12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340104DC-9A20-456D-85AD-196BC800FC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9E801BD4-7AE5-443D-962F-55CA6FAA84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8F4A633A-E4FA-4D40-86BB-3142CA1C2A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92A096E-A3F0-4421-81BE-5165E3324C8D}" type="slidenum">
              <a:rPr kumimoji="0" lang="en-US" altLang="ja-JP">
                <a:latin typeface="游ゴシック" panose="020B0400000000000000" pitchFamily="50" charset="-128"/>
              </a:rPr>
              <a:pPr/>
              <a:t>13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B77B3FE2-BD69-4B7E-B59D-F5F89EB75A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1B80626A-D10E-4CB7-970D-76CB55B2B6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356036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3A446-809C-4B4B-B9A4-F63518430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65707-224C-4076-B2CB-C0291D5CA881}" type="datetime1">
              <a:rPr lang="ja-JP" altLang="en-US"/>
              <a:pPr>
                <a:defRPr/>
              </a:pPr>
              <a:t>2024/12/2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FA2EE-EC68-4B26-AA96-A447D2EB9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D15EA-BD46-4698-805E-9D29526EB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2F3D2B52-2EAC-4EDF-BF69-6D6F02CF9F5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1396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AEF40-9280-466E-8408-E7D93BF53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66DDD-A456-478C-B427-8F0A1D4B79E7}" type="datetime1">
              <a:rPr lang="ja-JP" altLang="en-US"/>
              <a:pPr>
                <a:defRPr/>
              </a:pPr>
              <a:t>2024/12/2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62E62-7BA0-4A1F-90AF-9E37BADE1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723C6-E66D-4B64-8AED-5DC31B53B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0ED26D15-0562-4AAA-9414-7CBA19671B6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6189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4585836A-5DDF-4290-A294-C9CC413A180C}"/>
              </a:ext>
            </a:extLst>
          </p:cNvPr>
          <p:cNvCxnSpPr/>
          <p:nvPr userDrawn="1"/>
        </p:nvCxnSpPr>
        <p:spPr>
          <a:xfrm>
            <a:off x="3408363" y="1771650"/>
            <a:ext cx="0" cy="30813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7EBF8F6-016D-4165-9FA7-0645297FB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8FD53-0A10-4391-A983-2F18FD3780FE}" type="datetime1">
              <a:rPr lang="ja-JP" altLang="en-US"/>
              <a:pPr>
                <a:defRPr/>
              </a:pPr>
              <a:t>2024/12/2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33D5937-C58D-4576-9079-61B1F9FCC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F255C8C-9C78-4825-AC8A-9528EAB23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39E1F0C6-8A7C-440D-AE26-58AF65E65E5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811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EA30AD-9A5D-4644-915F-EA30715CD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00D1B-64BD-4FBD-86A3-63C18387D4AC}" type="datetime1">
              <a:rPr lang="ja-JP" altLang="en-US"/>
              <a:pPr>
                <a:defRPr/>
              </a:pPr>
              <a:t>2024/12/2</a:t>
            </a:fld>
            <a:endParaRPr lang="ja-JP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209B19-F7F8-49D0-B529-AC34400BF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CAB273-D55D-470A-84B4-71C63B45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B2EC0B4F-602B-434A-8C96-692A995DB81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0889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1486241-C585-404A-8EDF-F8FEDAB722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74625"/>
            <a:ext cx="8461375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8B315C3-E902-463F-B530-6BE0FE6B5D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22263" y="846138"/>
            <a:ext cx="8461375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FF537-300F-4DBF-982F-7CD9AC031C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A01A69D-8FB6-495B-BC52-6A2B82B40012}" type="datetime1">
              <a:rPr lang="ja-JP" altLang="en-US"/>
              <a:pPr>
                <a:defRPr/>
              </a:pPr>
              <a:t>2024/12/2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2E49C-A6A5-4154-A9B9-8DBA2F6B89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F0D4F7-F744-4C57-9939-107D3D7DE7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988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800">
                <a:solidFill>
                  <a:srgbClr val="898989"/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B706DB8A-A43D-4F5D-AA73-483CF4AAE21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1031" name="図 6">
            <a:extLst>
              <a:ext uri="{FF2B5EF4-FFF2-40B4-BE49-F238E27FC236}">
                <a16:creationId xmlns:a16="http://schemas.microsoft.com/office/drawing/2014/main" id="{96A140C0-9176-4F59-BA7C-B8669757BBF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975" y="90488"/>
            <a:ext cx="746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9pPr>
    </p:titleStyle>
    <p:bodyStyle>
      <a:lvl1pPr marL="228600" indent="-228600" algn="l" rtl="0" eaLnBrk="0" fontAlgn="base" hangingPunct="0"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ji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0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2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ji-2</a:t>
            </a:r>
            <a:r>
              <a:rPr lang="en-US" altLang="ja-JP"/>
              <a:t>. Java</a:t>
            </a:r>
            <a:r>
              <a:rPr lang="ja-JP" altLang="en-US" dirty="0"/>
              <a:t>プログラミングにおける基本計算と標準ライブラリの活用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</a:t>
            </a:fld>
            <a:endParaRPr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9C5C1B8-0607-4859-B5AC-11C66348B2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1042" y="4606947"/>
            <a:ext cx="1095375" cy="809625"/>
          </a:xfrm>
          <a:prstGeom prst="rect">
            <a:avLst/>
          </a:prstGeom>
        </p:spPr>
      </p:pic>
      <p:pic>
        <p:nvPicPr>
          <p:cNvPr id="5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796E35A6-AFBC-456F-A7F4-D382AAA8A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サブタイトル 2">
            <a:extLst>
              <a:ext uri="{FF2B5EF4-FFF2-40B4-BE49-F238E27FC236}">
                <a16:creationId xmlns:a16="http://schemas.microsoft.com/office/drawing/2014/main" id="{A1EBC3DA-BF44-4C1E-A79A-E70DFD791DFD}"/>
              </a:ext>
            </a:extLst>
          </p:cNvPr>
          <p:cNvSpPr txBox="1">
            <a:spLocks/>
          </p:cNvSpPr>
          <p:nvPr/>
        </p:nvSpPr>
        <p:spPr>
          <a:xfrm>
            <a:off x="264319" y="3509963"/>
            <a:ext cx="8619183" cy="17478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latin typeface="Arial" panose="020B0604020202020204" pitchFamily="34" charset="0"/>
              </a:rPr>
              <a:t>（</a:t>
            </a:r>
            <a:r>
              <a:rPr lang="en-US" altLang="ja-JP" sz="2800" dirty="0">
                <a:latin typeface="Arial" panose="020B0604020202020204" pitchFamily="34" charset="0"/>
              </a:rPr>
              <a:t>Java </a:t>
            </a:r>
            <a:r>
              <a:rPr lang="ja-JP" altLang="en-US" sz="2800" dirty="0">
                <a:latin typeface="Arial" panose="020B0604020202020204" pitchFamily="34" charset="0"/>
              </a:rPr>
              <a:t>プログラミング入門）</a:t>
            </a:r>
            <a:endParaRPr lang="en-US" altLang="ja-JP" sz="2800" dirty="0">
              <a:latin typeface="Arial" panose="020B0604020202020204" pitchFamily="34" charset="0"/>
            </a:endParaRPr>
          </a:p>
          <a:p>
            <a:r>
              <a:rPr lang="en-US" altLang="ja-JP" sz="2800" dirty="0">
                <a:latin typeface="Arial" panose="020B0604020202020204" pitchFamily="34" charset="0"/>
              </a:rPr>
              <a:t>URL: </a:t>
            </a:r>
            <a:r>
              <a:rPr lang="en-US" altLang="ja-JP" sz="2800" dirty="0">
                <a:latin typeface="Arial" panose="020B0604020202020204" pitchFamily="34" charset="0"/>
                <a:hlinkClick r:id="rId5"/>
              </a:rPr>
              <a:t>https://</a:t>
            </a:r>
            <a:r>
              <a:rPr lang="en-US" altLang="ja-JP" sz="2800" dirty="0" err="1">
                <a:latin typeface="Arial" panose="020B0604020202020204" pitchFamily="34" charset="0"/>
                <a:hlinkClick r:id="rId5"/>
              </a:rPr>
              <a:t>www.kkaneko.jp</a:t>
            </a:r>
            <a:r>
              <a:rPr lang="en-US" altLang="ja-JP" sz="2800">
                <a:latin typeface="Arial" panose="020B0604020202020204" pitchFamily="34" charset="0"/>
                <a:hlinkClick r:id="rId5"/>
              </a:rPr>
              <a:t>/pro/</a:t>
            </a:r>
            <a:r>
              <a:rPr lang="en-US" altLang="ja-JP" sz="2800" dirty="0" err="1">
                <a:latin typeface="Arial" panose="020B0604020202020204" pitchFamily="34" charset="0"/>
                <a:hlinkClick r:id="rId5"/>
              </a:rPr>
              <a:t>ji</a:t>
            </a:r>
            <a:r>
              <a:rPr lang="en-US" altLang="ja-JP" sz="2800" dirty="0">
                <a:latin typeface="Arial" panose="020B0604020202020204" pitchFamily="34" charset="0"/>
                <a:hlinkClick r:id="rId5"/>
              </a:rPr>
              <a:t>/</a:t>
            </a:r>
            <a:r>
              <a:rPr lang="en-US" altLang="ja-JP" sz="2800" dirty="0" err="1">
                <a:latin typeface="Arial" panose="020B0604020202020204" pitchFamily="34" charset="0"/>
                <a:hlinkClick r:id="rId5"/>
              </a:rPr>
              <a:t>index.html</a:t>
            </a:r>
            <a:endParaRPr lang="en-US" altLang="ja-JP" sz="2800" dirty="0">
              <a:latin typeface="Arial" panose="020B0604020202020204" pitchFamily="34" charset="0"/>
            </a:endParaRPr>
          </a:p>
          <a:p>
            <a:endParaRPr lang="en-US" altLang="ja-JP" sz="2800" dirty="0">
              <a:latin typeface="Arial" panose="020B0604020202020204" pitchFamily="34" charset="0"/>
            </a:endParaRPr>
          </a:p>
          <a:p>
            <a:r>
              <a:rPr lang="ja-JP" altLang="en-US" sz="2800" dirty="0">
                <a:latin typeface="Arial" panose="020B0604020202020204" pitchFamily="34" charset="0"/>
              </a:rPr>
              <a:t>金子邦彦</a:t>
            </a:r>
          </a:p>
        </p:txBody>
      </p:sp>
    </p:spTree>
    <p:extLst>
      <p:ext uri="{BB962C8B-B14F-4D97-AF65-F5344CB8AC3E}">
        <p14:creationId xmlns:p14="http://schemas.microsoft.com/office/powerpoint/2010/main" val="3527472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147EF200-8DB2-4416-911D-9ACAEE6D97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実行結果画面（例）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288DE48-54C5-4AFE-ACBA-98E2518BD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0B6F903-4EA8-43C9-82B3-2537F0FF1D2C}" type="slidenum">
              <a:rPr lang="ja-JP" altLang="en-US" smtClean="0">
                <a:latin typeface="Arial" panose="020B0604020202020204" pitchFamily="34" charset="0"/>
              </a:rPr>
              <a:pPr/>
              <a:t>10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68DACF48-A882-4622-BAEE-D1CCB0047A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6427" y="1181885"/>
            <a:ext cx="7523872" cy="341138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AAE900C8-4CA7-4469-89EE-1D0C022CC4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プログラム実行順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D56E491-C0DF-4ED5-A117-AD67F0CE6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FC33296-838D-43E5-8ABF-7672672545B1}" type="slidenum">
              <a:rPr lang="ja-JP" altLang="en-US" smtClean="0">
                <a:latin typeface="Arial" panose="020B0604020202020204" pitchFamily="34" charset="0"/>
              </a:rPr>
              <a:pPr/>
              <a:t>11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C71E913F-6FF9-4A8E-8315-D869319CFF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7238" y="2008188"/>
            <a:ext cx="45720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ja-JP" sz="1800">
                <a:solidFill>
                  <a:srgbClr val="00801E"/>
                </a:solidFill>
              </a:rPr>
              <a:t>   </a:t>
            </a:r>
          </a:p>
        </p:txBody>
      </p:sp>
      <p:sp>
        <p:nvSpPr>
          <p:cNvPr id="41989" name="Text Box 4">
            <a:extLst>
              <a:ext uri="{FF2B5EF4-FFF2-40B4-BE49-F238E27FC236}">
                <a16:creationId xmlns:a16="http://schemas.microsoft.com/office/drawing/2014/main" id="{AB13B3F3-636D-4C79-8BE0-A6DF9FA7E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449" y="939800"/>
            <a:ext cx="5104061" cy="3127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ja-JP" sz="1800" b="1" dirty="0" err="1"/>
              <a:t>System.out.println</a:t>
            </a:r>
            <a:r>
              <a:rPr lang="en-US" altLang="ja-JP" sz="1800" b="1" dirty="0"/>
              <a:t>("Please Enter </a:t>
            </a:r>
            <a:r>
              <a:rPr lang="en-US" altLang="ja-JP" sz="1800" b="1" dirty="0" err="1"/>
              <a:t>teihen</a:t>
            </a:r>
            <a:r>
              <a:rPr lang="en-US" altLang="ja-JP" sz="1800" b="1" dirty="0"/>
              <a:t> =");</a:t>
            </a:r>
            <a:endParaRPr kumimoji="0" lang="en-US" altLang="ja-JP" sz="1800" dirty="0"/>
          </a:p>
        </p:txBody>
      </p:sp>
      <p:sp>
        <p:nvSpPr>
          <p:cNvPr id="41990" name="Text Box 5">
            <a:extLst>
              <a:ext uri="{FF2B5EF4-FFF2-40B4-BE49-F238E27FC236}">
                <a16:creationId xmlns:a16="http://schemas.microsoft.com/office/drawing/2014/main" id="{5877BD76-F01D-4E2C-899A-67A28ECBA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7" y="1823244"/>
            <a:ext cx="2726395" cy="4373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None/>
            </a:pPr>
            <a:r>
              <a:rPr lang="en-US" altLang="ja-JP" sz="1800" b="1" dirty="0" err="1"/>
              <a:t>teihen</a:t>
            </a:r>
            <a:r>
              <a:rPr lang="en-US" altLang="ja-JP" sz="1800" b="1" dirty="0"/>
              <a:t> = </a:t>
            </a:r>
            <a:r>
              <a:rPr lang="en-US" altLang="ja-JP" sz="1800" b="1" dirty="0" err="1"/>
              <a:t>s.nextDouble</a:t>
            </a:r>
            <a:r>
              <a:rPr lang="en-US" altLang="ja-JP" sz="1800" b="1" dirty="0"/>
              <a:t>();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endParaRPr kumimoji="0" lang="en-US" altLang="ja-JP" sz="1800" dirty="0"/>
          </a:p>
        </p:txBody>
      </p:sp>
      <p:sp>
        <p:nvSpPr>
          <p:cNvPr id="41991" name="Text Box 6">
            <a:extLst>
              <a:ext uri="{FF2B5EF4-FFF2-40B4-BE49-F238E27FC236}">
                <a16:creationId xmlns:a16="http://schemas.microsoft.com/office/drawing/2014/main" id="{42942A7C-FA13-425F-9C87-A6760C6FF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38" y="4521200"/>
            <a:ext cx="3563937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ja-JP" sz="1800" b="1" dirty="0" err="1"/>
              <a:t>menseki</a:t>
            </a:r>
            <a:r>
              <a:rPr lang="en-US" altLang="ja-JP" sz="1800" b="1" dirty="0"/>
              <a:t> = </a:t>
            </a:r>
            <a:r>
              <a:rPr lang="en-US" altLang="ja-JP" sz="1800" b="1" dirty="0" err="1"/>
              <a:t>teihen</a:t>
            </a:r>
            <a:r>
              <a:rPr lang="en-US" altLang="ja-JP" sz="1800" b="1" dirty="0"/>
              <a:t> * </a:t>
            </a:r>
            <a:r>
              <a:rPr lang="en-US" altLang="ja-JP" sz="1800" b="1" dirty="0" err="1"/>
              <a:t>takasa</a:t>
            </a:r>
            <a:r>
              <a:rPr lang="en-US" altLang="ja-JP" sz="1800" b="1" dirty="0"/>
              <a:t> * 0.5;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kumimoji="0" lang="en-US" altLang="ja-JP" sz="1800" dirty="0"/>
          </a:p>
        </p:txBody>
      </p:sp>
      <p:sp>
        <p:nvSpPr>
          <p:cNvPr id="41992" name="Text Box 7">
            <a:extLst>
              <a:ext uri="{FF2B5EF4-FFF2-40B4-BE49-F238E27FC236}">
                <a16:creationId xmlns:a16="http://schemas.microsoft.com/office/drawing/2014/main" id="{2DAB81E3-BA48-4906-9D35-EB37BA8AFB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7" y="5410199"/>
            <a:ext cx="5682239" cy="414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 b="1" dirty="0" err="1"/>
              <a:t>System.out.printf</a:t>
            </a:r>
            <a:r>
              <a:rPr lang="en-US" altLang="ja-JP" sz="1800" b="1" dirty="0"/>
              <a:t>("</a:t>
            </a:r>
            <a:r>
              <a:rPr lang="en-US" altLang="ja-JP" sz="1800" b="1" dirty="0" err="1"/>
              <a:t>menseki</a:t>
            </a:r>
            <a:r>
              <a:rPr lang="en-US" altLang="ja-JP" sz="1800" b="1" dirty="0"/>
              <a:t> = %8.3f\n", </a:t>
            </a:r>
            <a:r>
              <a:rPr lang="en-US" altLang="ja-JP" sz="1800" b="1" dirty="0" err="1"/>
              <a:t>menseki</a:t>
            </a:r>
            <a:r>
              <a:rPr lang="en-US" altLang="ja-JP" sz="1800" b="1" dirty="0"/>
              <a:t>);</a:t>
            </a:r>
            <a:endParaRPr kumimoji="0" lang="en-US" altLang="ja-JP" sz="1800" dirty="0"/>
          </a:p>
        </p:txBody>
      </p:sp>
      <p:sp>
        <p:nvSpPr>
          <p:cNvPr id="41994" name="Line 9">
            <a:extLst>
              <a:ext uri="{FF2B5EF4-FFF2-40B4-BE49-F238E27FC236}">
                <a16:creationId xmlns:a16="http://schemas.microsoft.com/office/drawing/2014/main" id="{D722B5D8-B87E-4098-AAC9-14DE6923E59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0475" y="1419225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995" name="Line 10">
            <a:extLst>
              <a:ext uri="{FF2B5EF4-FFF2-40B4-BE49-F238E27FC236}">
                <a16:creationId xmlns:a16="http://schemas.microsoft.com/office/drawing/2014/main" id="{A289557C-C526-44D5-8FE0-37BA03028EBE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0475" y="2308225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996" name="Line 11">
            <a:extLst>
              <a:ext uri="{FF2B5EF4-FFF2-40B4-BE49-F238E27FC236}">
                <a16:creationId xmlns:a16="http://schemas.microsoft.com/office/drawing/2014/main" id="{60521825-62A4-4D83-ABB6-F4946766DBBC}"/>
              </a:ext>
            </a:extLst>
          </p:cNvPr>
          <p:cNvSpPr>
            <a:spLocks noChangeShapeType="1"/>
          </p:cNvSpPr>
          <p:nvPr/>
        </p:nvSpPr>
        <p:spPr bwMode="auto">
          <a:xfrm>
            <a:off x="1247775" y="5000625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998" name="Text Box 13">
            <a:extLst>
              <a:ext uri="{FF2B5EF4-FFF2-40B4-BE49-F238E27FC236}">
                <a16:creationId xmlns:a16="http://schemas.microsoft.com/office/drawing/2014/main" id="{6C715209-575F-43F4-A88E-D8187B127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26" y="1306926"/>
            <a:ext cx="4725974" cy="80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メッセージ「 </a:t>
            </a:r>
            <a:r>
              <a:rPr kumimoji="0" lang="en-US" altLang="ja-JP" sz="2400" b="1" dirty="0">
                <a:solidFill>
                  <a:schemeClr val="accent1">
                    <a:lumMod val="50000"/>
                  </a:schemeClr>
                </a:solidFill>
              </a:rPr>
              <a:t>'Please Enter </a:t>
            </a:r>
            <a:r>
              <a:rPr kumimoji="0" lang="en-US" altLang="ja-JP" sz="2400" b="1" dirty="0" err="1">
                <a:solidFill>
                  <a:schemeClr val="accent1">
                    <a:lumMod val="50000"/>
                  </a:schemeClr>
                </a:solidFill>
              </a:rPr>
              <a:t>teihen</a:t>
            </a:r>
            <a:r>
              <a:rPr kumimoji="0" lang="en-US" altLang="ja-JP" sz="2400" b="1" dirty="0">
                <a:solidFill>
                  <a:schemeClr val="accent1">
                    <a:lumMod val="50000"/>
                  </a:schemeClr>
                </a:solidFill>
              </a:rPr>
              <a:t>= </a:t>
            </a: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」を表示</a:t>
            </a:r>
          </a:p>
        </p:txBody>
      </p:sp>
      <p:sp>
        <p:nvSpPr>
          <p:cNvPr id="41999" name="Text Box 14">
            <a:extLst>
              <a:ext uri="{FF2B5EF4-FFF2-40B4-BE49-F238E27FC236}">
                <a16:creationId xmlns:a16="http://schemas.microsoft.com/office/drawing/2014/main" id="{1680B804-E3F6-43EE-B745-B0E61A792A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2456" y="1900303"/>
            <a:ext cx="4493538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zh-CN" altLang="en-US" sz="2400" b="1" dirty="0">
                <a:solidFill>
                  <a:schemeClr val="accent1">
                    <a:lumMod val="50000"/>
                  </a:schemeClr>
                </a:solidFill>
              </a:rPr>
              <a:t>浮動小数点数</a:t>
            </a: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データを読み込み</a:t>
            </a:r>
          </a:p>
        </p:txBody>
      </p:sp>
      <p:sp>
        <p:nvSpPr>
          <p:cNvPr id="42000" name="Text Box 15">
            <a:extLst>
              <a:ext uri="{FF2B5EF4-FFF2-40B4-BE49-F238E27FC236}">
                <a16:creationId xmlns:a16="http://schemas.microsoft.com/office/drawing/2014/main" id="{AA7BD12A-C6BD-489C-B789-9BBB0195E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2794" y="4573240"/>
            <a:ext cx="800219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計算</a:t>
            </a:r>
          </a:p>
        </p:txBody>
      </p:sp>
      <p:sp>
        <p:nvSpPr>
          <p:cNvPr id="42001" name="Text Box 16">
            <a:extLst>
              <a:ext uri="{FF2B5EF4-FFF2-40B4-BE49-F238E27FC236}">
                <a16:creationId xmlns:a16="http://schemas.microsoft.com/office/drawing/2014/main" id="{70BB1C02-1245-4B19-811A-A35A3763C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3488" y="5427441"/>
            <a:ext cx="32004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計算結果を表示</a:t>
            </a:r>
          </a:p>
        </p:txBody>
      </p:sp>
      <p:sp>
        <p:nvSpPr>
          <p:cNvPr id="42003" name="Rectangle 18">
            <a:extLst>
              <a:ext uri="{FF2B5EF4-FFF2-40B4-BE49-F238E27FC236}">
                <a16:creationId xmlns:a16="http://schemas.microsoft.com/office/drawing/2014/main" id="{373BD0DE-69A0-4DF3-8F57-FFB1874A99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7238" y="3722688"/>
            <a:ext cx="45720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ja-JP" sz="1800">
                <a:solidFill>
                  <a:srgbClr val="00801E"/>
                </a:solidFill>
              </a:rPr>
              <a:t>   </a:t>
            </a:r>
          </a:p>
        </p:txBody>
      </p:sp>
      <p:sp>
        <p:nvSpPr>
          <p:cNvPr id="42004" name="Text Box 19">
            <a:extLst>
              <a:ext uri="{FF2B5EF4-FFF2-40B4-BE49-F238E27FC236}">
                <a16:creationId xmlns:a16="http://schemas.microsoft.com/office/drawing/2014/main" id="{F875B4EF-71A5-48CE-8E50-FA42D458E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449" y="2730500"/>
            <a:ext cx="5104051" cy="3608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None/>
            </a:pPr>
            <a:r>
              <a:rPr lang="en-US" altLang="ja-JP" sz="1800" b="1" dirty="0" err="1"/>
              <a:t>System.out.println</a:t>
            </a:r>
            <a:r>
              <a:rPr lang="en-US" altLang="ja-JP" sz="1800" b="1" dirty="0"/>
              <a:t>("Please Enter </a:t>
            </a:r>
            <a:r>
              <a:rPr lang="en-US" altLang="ja-JP" sz="1800" b="1" dirty="0" err="1"/>
              <a:t>takasa</a:t>
            </a:r>
            <a:r>
              <a:rPr lang="en-US" altLang="ja-JP" sz="1800" b="1" dirty="0"/>
              <a:t> =");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endParaRPr kumimoji="0" lang="en-US" altLang="ja-JP" sz="1800" dirty="0"/>
          </a:p>
        </p:txBody>
      </p:sp>
      <p:sp>
        <p:nvSpPr>
          <p:cNvPr id="42005" name="Text Box 20">
            <a:extLst>
              <a:ext uri="{FF2B5EF4-FFF2-40B4-BE49-F238E27FC236}">
                <a16:creationId xmlns:a16="http://schemas.microsoft.com/office/drawing/2014/main" id="{671FBA2F-E558-42BD-8D27-C6BBB77F7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38" y="3627438"/>
            <a:ext cx="2828412" cy="4153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None/>
            </a:pPr>
            <a:r>
              <a:rPr lang="en-US" altLang="ja-JP" sz="1800" b="1" dirty="0" err="1"/>
              <a:t>takasa</a:t>
            </a:r>
            <a:r>
              <a:rPr lang="en-US" altLang="ja-JP" sz="1800" b="1" dirty="0"/>
              <a:t> = </a:t>
            </a:r>
            <a:r>
              <a:rPr lang="en-US" altLang="ja-JP" sz="1800" b="1" dirty="0" err="1"/>
              <a:t>s.nextDouble</a:t>
            </a:r>
            <a:r>
              <a:rPr lang="en-US" altLang="ja-JP" sz="1800" b="1" dirty="0"/>
              <a:t>();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endParaRPr kumimoji="0" lang="en-US" altLang="ja-JP" sz="1800" dirty="0"/>
          </a:p>
        </p:txBody>
      </p:sp>
      <p:sp>
        <p:nvSpPr>
          <p:cNvPr id="42006" name="Line 21">
            <a:extLst>
              <a:ext uri="{FF2B5EF4-FFF2-40B4-BE49-F238E27FC236}">
                <a16:creationId xmlns:a16="http://schemas.microsoft.com/office/drawing/2014/main" id="{6A384830-5855-4E45-9EB0-A0A31DDD643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0475" y="3222625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2007" name="Line 22">
            <a:extLst>
              <a:ext uri="{FF2B5EF4-FFF2-40B4-BE49-F238E27FC236}">
                <a16:creationId xmlns:a16="http://schemas.microsoft.com/office/drawing/2014/main" id="{95F01987-F469-4BE9-90EA-1CC5C830E4D5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0475" y="4111625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2008" name="Text Box 23">
            <a:extLst>
              <a:ext uri="{FF2B5EF4-FFF2-40B4-BE49-F238E27FC236}">
                <a16:creationId xmlns:a16="http://schemas.microsoft.com/office/drawing/2014/main" id="{E2C90B13-3EC4-45D2-8418-F8F14CAF51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3997" y="3206464"/>
            <a:ext cx="4793300" cy="80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メッセージ「 </a:t>
            </a:r>
            <a:r>
              <a:rPr kumimoji="0" lang="en-US" altLang="ja-JP" sz="2400" b="1" dirty="0">
                <a:solidFill>
                  <a:schemeClr val="accent1">
                    <a:lumMod val="50000"/>
                  </a:schemeClr>
                </a:solidFill>
              </a:rPr>
              <a:t>'Please Enter </a:t>
            </a:r>
            <a:r>
              <a:rPr kumimoji="0" lang="en-US" altLang="ja-JP" sz="2400" b="1" dirty="0" err="1">
                <a:solidFill>
                  <a:schemeClr val="accent1">
                    <a:lumMod val="50000"/>
                  </a:schemeClr>
                </a:solidFill>
              </a:rPr>
              <a:t>takasa</a:t>
            </a:r>
            <a:r>
              <a:rPr kumimoji="0" lang="en-US" altLang="ja-JP" sz="2400" b="1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」を表示</a:t>
            </a:r>
          </a:p>
        </p:txBody>
      </p:sp>
      <p:sp>
        <p:nvSpPr>
          <p:cNvPr id="42009" name="Text Box 24">
            <a:extLst>
              <a:ext uri="{FF2B5EF4-FFF2-40B4-BE49-F238E27FC236}">
                <a16:creationId xmlns:a16="http://schemas.microsoft.com/office/drawing/2014/main" id="{E66DA7D6-038D-46E3-997B-04443FDEA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9731" y="3802348"/>
            <a:ext cx="4493538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zh-CN" altLang="en-US" sz="2400" b="1" dirty="0">
                <a:solidFill>
                  <a:schemeClr val="accent1">
                    <a:lumMod val="50000"/>
                  </a:schemeClr>
                </a:solidFill>
              </a:rPr>
              <a:t>浮動小数点数</a:t>
            </a: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データを読み込み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21B605BD-676E-42E9-B96B-33F69FE0DC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プログラムとデータ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1B52D40-C6C7-4DDF-B248-D9054EEFA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24EA063-377E-41B9-8B8F-053CE430D2A7}" type="slidenum">
              <a:rPr lang="ja-JP" altLang="en-US" smtClean="0">
                <a:latin typeface="Arial" panose="020B0604020202020204" pitchFamily="34" charset="0"/>
              </a:rPr>
              <a:pPr/>
              <a:t>12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296AF63B-1C52-4AE5-A7CF-372366B1B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5247" y="2127249"/>
            <a:ext cx="2092325" cy="45307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44037" name="Text Box 4">
            <a:extLst>
              <a:ext uri="{FF2B5EF4-FFF2-40B4-BE49-F238E27FC236}">
                <a16:creationId xmlns:a16="http://schemas.microsoft.com/office/drawing/2014/main" id="{4632B9A7-760A-48F8-B524-0BEB65066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7360" y="1406524"/>
            <a:ext cx="15700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sz="3600"/>
              <a:t>メモリ</a:t>
            </a:r>
          </a:p>
        </p:txBody>
      </p:sp>
      <p:sp>
        <p:nvSpPr>
          <p:cNvPr id="44038" name="Rectangle 5">
            <a:extLst>
              <a:ext uri="{FF2B5EF4-FFF2-40B4-BE49-F238E27FC236}">
                <a16:creationId xmlns:a16="http://schemas.microsoft.com/office/drawing/2014/main" id="{1A75BE26-53F7-4A08-AAD6-1515D952D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2597" y="3743324"/>
            <a:ext cx="1263650" cy="509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44039" name="Text Box 6">
            <a:extLst>
              <a:ext uri="{FF2B5EF4-FFF2-40B4-BE49-F238E27FC236}">
                <a16:creationId xmlns:a16="http://schemas.microsoft.com/office/drawing/2014/main" id="{CCEC9F75-0316-4123-8CCA-B7040608B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8160" y="3787773"/>
            <a:ext cx="1244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2400" b="1" dirty="0" err="1">
                <a:solidFill>
                  <a:srgbClr val="003300"/>
                </a:solidFill>
              </a:rPr>
              <a:t>takasa</a:t>
            </a:r>
            <a:endParaRPr kumimoji="0" lang="en-US" altLang="ja-JP" sz="2400" b="1" dirty="0">
              <a:solidFill>
                <a:srgbClr val="003300"/>
              </a:solidFill>
            </a:endParaRPr>
          </a:p>
        </p:txBody>
      </p:sp>
      <p:sp>
        <p:nvSpPr>
          <p:cNvPr id="44040" name="Rectangle 7">
            <a:extLst>
              <a:ext uri="{FF2B5EF4-FFF2-40B4-BE49-F238E27FC236}">
                <a16:creationId xmlns:a16="http://schemas.microsoft.com/office/drawing/2014/main" id="{E5142DC3-B407-4DB1-92E3-8D5D5D45E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2597" y="4899024"/>
            <a:ext cx="1463674" cy="509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44041" name="Text Box 8">
            <a:extLst>
              <a:ext uri="{FF2B5EF4-FFF2-40B4-BE49-F238E27FC236}">
                <a16:creationId xmlns:a16="http://schemas.microsoft.com/office/drawing/2014/main" id="{360D6240-AEC9-4093-B934-0BDA895DC8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2456" y="4911503"/>
            <a:ext cx="1524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2400" b="1" dirty="0" err="1">
                <a:solidFill>
                  <a:srgbClr val="003300"/>
                </a:solidFill>
              </a:rPr>
              <a:t>menseki</a:t>
            </a:r>
            <a:endParaRPr kumimoji="0" lang="en-US" altLang="ja-JP" sz="2400" b="1" dirty="0">
              <a:solidFill>
                <a:srgbClr val="003300"/>
              </a:solidFill>
            </a:endParaRPr>
          </a:p>
        </p:txBody>
      </p:sp>
      <p:sp>
        <p:nvSpPr>
          <p:cNvPr id="44042" name="Text Box 9">
            <a:extLst>
              <a:ext uri="{FF2B5EF4-FFF2-40B4-BE49-F238E27FC236}">
                <a16:creationId xmlns:a16="http://schemas.microsoft.com/office/drawing/2014/main" id="{BA33E819-94E8-43DD-8873-763425B61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0185" y="5840412"/>
            <a:ext cx="19796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３つの変数</a:t>
            </a:r>
          </a:p>
        </p:txBody>
      </p:sp>
      <p:sp>
        <p:nvSpPr>
          <p:cNvPr id="44043" name="Text Box 10">
            <a:extLst>
              <a:ext uri="{FF2B5EF4-FFF2-40B4-BE49-F238E27FC236}">
                <a16:creationId xmlns:a16="http://schemas.microsoft.com/office/drawing/2014/main" id="{A23D9F1D-6F0E-499A-9B40-6D362849C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2281" y="2536568"/>
            <a:ext cx="3225031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None/>
            </a:pPr>
            <a:r>
              <a:rPr lang="en-US" altLang="ja-JP" sz="1800" dirty="0" err="1"/>
              <a:t>teihen</a:t>
            </a:r>
            <a:r>
              <a:rPr lang="en-US" altLang="ja-JP" sz="1800" dirty="0"/>
              <a:t> = </a:t>
            </a:r>
            <a:r>
              <a:rPr lang="en-US" altLang="ja-JP" sz="1800" dirty="0" err="1"/>
              <a:t>s.nextDouble</a:t>
            </a:r>
            <a:r>
              <a:rPr lang="en-US" altLang="ja-JP" sz="1800" dirty="0"/>
              <a:t>();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endParaRPr kumimoji="0" lang="en-US" altLang="ja-JP" sz="1800" dirty="0"/>
          </a:p>
        </p:txBody>
      </p:sp>
      <p:sp>
        <p:nvSpPr>
          <p:cNvPr id="44044" name="Rectangle 11">
            <a:extLst>
              <a:ext uri="{FF2B5EF4-FFF2-40B4-BE49-F238E27FC236}">
                <a16:creationId xmlns:a16="http://schemas.microsoft.com/office/drawing/2014/main" id="{E35F84DE-7110-4BBC-8A3E-E02C033F32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9897" y="2574924"/>
            <a:ext cx="1263650" cy="509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44045" name="Text Box 12">
            <a:extLst>
              <a:ext uri="{FF2B5EF4-FFF2-40B4-BE49-F238E27FC236}">
                <a16:creationId xmlns:a16="http://schemas.microsoft.com/office/drawing/2014/main" id="{7649005E-993E-49A0-8EB6-A5CCFB724B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8160" y="2578099"/>
            <a:ext cx="11652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2400" b="1" dirty="0" err="1">
                <a:solidFill>
                  <a:srgbClr val="003300"/>
                </a:solidFill>
              </a:rPr>
              <a:t>teihen</a:t>
            </a:r>
            <a:endParaRPr kumimoji="0" lang="en-US" altLang="ja-JP" sz="2400" b="1" dirty="0">
              <a:solidFill>
                <a:srgbClr val="003300"/>
              </a:solidFill>
            </a:endParaRPr>
          </a:p>
        </p:txBody>
      </p:sp>
      <p:sp>
        <p:nvSpPr>
          <p:cNvPr id="44046" name="Line 13">
            <a:extLst>
              <a:ext uri="{FF2B5EF4-FFF2-40B4-BE49-F238E27FC236}">
                <a16:creationId xmlns:a16="http://schemas.microsoft.com/office/drawing/2014/main" id="{82F1DF8E-5F93-4F39-A778-D9F649646C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86219" y="2803268"/>
            <a:ext cx="1492250" cy="142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4047" name="Line 14">
            <a:extLst>
              <a:ext uri="{FF2B5EF4-FFF2-40B4-BE49-F238E27FC236}">
                <a16:creationId xmlns:a16="http://schemas.microsoft.com/office/drawing/2014/main" id="{715ACE1F-4E50-4309-9250-E24E16B215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56094" y="2801681"/>
            <a:ext cx="1249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4048" name="Text Box 15">
            <a:extLst>
              <a:ext uri="{FF2B5EF4-FFF2-40B4-BE49-F238E27FC236}">
                <a16:creationId xmlns:a16="http://schemas.microsoft.com/office/drawing/2014/main" id="{C1DB49CF-F6E0-4141-8D8E-9383FB8F0B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31" y="2320668"/>
            <a:ext cx="4159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2400" b="1"/>
              <a:t>①</a:t>
            </a:r>
          </a:p>
        </p:txBody>
      </p:sp>
      <p:sp>
        <p:nvSpPr>
          <p:cNvPr id="44049" name="Text Box 16">
            <a:extLst>
              <a:ext uri="{FF2B5EF4-FFF2-40B4-BE49-F238E27FC236}">
                <a16:creationId xmlns:a16="http://schemas.microsoft.com/office/drawing/2014/main" id="{84B13F27-A00B-4AFB-B4F3-530EB3C0E0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9956" y="3047227"/>
            <a:ext cx="34163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zh-CN" altLang="en-US" sz="2400" b="1" dirty="0">
                <a:solidFill>
                  <a:schemeClr val="accent1">
                    <a:lumMod val="50000"/>
                  </a:schemeClr>
                </a:solidFill>
              </a:rPr>
              <a:t>浮動小数点数</a:t>
            </a: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データを読み込み</a:t>
            </a:r>
          </a:p>
        </p:txBody>
      </p:sp>
      <p:sp>
        <p:nvSpPr>
          <p:cNvPr id="44050" name="Line 17">
            <a:extLst>
              <a:ext uri="{FF2B5EF4-FFF2-40B4-BE49-F238E27FC236}">
                <a16:creationId xmlns:a16="http://schemas.microsoft.com/office/drawing/2014/main" id="{47B92594-3BCD-43DA-9714-2A6F96677C0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56271" y="5153023"/>
            <a:ext cx="593725" cy="1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4051" name="Text Box 18">
            <a:extLst>
              <a:ext uri="{FF2B5EF4-FFF2-40B4-BE49-F238E27FC236}">
                <a16:creationId xmlns:a16="http://schemas.microsoft.com/office/drawing/2014/main" id="{6E3B96BB-57ED-48C0-B3E4-D3FA2525C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1283" y="4959490"/>
            <a:ext cx="3963987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 err="1"/>
              <a:t>System.out.printf</a:t>
            </a:r>
            <a:r>
              <a:rPr lang="en-US" altLang="ja-JP" sz="1400" dirty="0"/>
              <a:t>("</a:t>
            </a:r>
            <a:r>
              <a:rPr lang="en-US" altLang="ja-JP" sz="1400" dirty="0" err="1"/>
              <a:t>menseki</a:t>
            </a:r>
            <a:r>
              <a:rPr lang="en-US" altLang="ja-JP" sz="1400" dirty="0"/>
              <a:t> = %8.3f\n", </a:t>
            </a:r>
            <a:r>
              <a:rPr lang="en-US" altLang="ja-JP" sz="1400" dirty="0" err="1"/>
              <a:t>menseki</a:t>
            </a:r>
            <a:r>
              <a:rPr lang="en-US" altLang="ja-JP" sz="1400" dirty="0"/>
              <a:t>);</a:t>
            </a:r>
            <a:endParaRPr kumimoji="0" lang="en-US" altLang="ja-JP" sz="1400" dirty="0"/>
          </a:p>
        </p:txBody>
      </p:sp>
      <p:sp>
        <p:nvSpPr>
          <p:cNvPr id="44052" name="Text Box 19">
            <a:extLst>
              <a:ext uri="{FF2B5EF4-FFF2-40B4-BE49-F238E27FC236}">
                <a16:creationId xmlns:a16="http://schemas.microsoft.com/office/drawing/2014/main" id="{53EA2362-00D6-4FC1-B056-B6C3AFADDB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4397" y="4567237"/>
            <a:ext cx="4159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2400" b="1" dirty="0"/>
              <a:t>④</a:t>
            </a:r>
          </a:p>
        </p:txBody>
      </p:sp>
      <p:sp>
        <p:nvSpPr>
          <p:cNvPr id="44053" name="Text Box 20">
            <a:extLst>
              <a:ext uri="{FF2B5EF4-FFF2-40B4-BE49-F238E27FC236}">
                <a16:creationId xmlns:a16="http://schemas.microsoft.com/office/drawing/2014/main" id="{1AC76201-90D2-4227-BE4E-E38ABF74D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1959" y="5359540"/>
            <a:ext cx="18002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計算結果を表示</a:t>
            </a:r>
          </a:p>
        </p:txBody>
      </p:sp>
      <p:sp>
        <p:nvSpPr>
          <p:cNvPr id="44054" name="Text Box 21">
            <a:extLst>
              <a:ext uri="{FF2B5EF4-FFF2-40B4-BE49-F238E27FC236}">
                <a16:creationId xmlns:a16="http://schemas.microsoft.com/office/drawing/2014/main" id="{957D7CA1-2C73-4A54-A547-6694B5542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100" y="4392612"/>
            <a:ext cx="3416320" cy="4318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ja-JP" sz="1800" dirty="0" err="1"/>
              <a:t>menseki</a:t>
            </a:r>
            <a:r>
              <a:rPr lang="en-US" altLang="ja-JP" sz="1800" dirty="0"/>
              <a:t> = </a:t>
            </a:r>
            <a:r>
              <a:rPr lang="en-US" altLang="ja-JP" sz="1800" dirty="0" err="1"/>
              <a:t>teihen</a:t>
            </a:r>
            <a:r>
              <a:rPr lang="en-US" altLang="ja-JP" sz="1800" dirty="0"/>
              <a:t> * </a:t>
            </a:r>
            <a:r>
              <a:rPr lang="en-US" altLang="ja-JP" sz="1800" dirty="0" err="1"/>
              <a:t>takasa</a:t>
            </a:r>
            <a:r>
              <a:rPr lang="en-US" altLang="ja-JP" sz="1800" dirty="0"/>
              <a:t> * 0.5;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kumimoji="0" lang="en-US" altLang="ja-JP" sz="1800" dirty="0"/>
          </a:p>
        </p:txBody>
      </p:sp>
      <p:cxnSp>
        <p:nvCxnSpPr>
          <p:cNvPr id="44055" name="AutoShape 22">
            <a:extLst>
              <a:ext uri="{FF2B5EF4-FFF2-40B4-BE49-F238E27FC236}">
                <a16:creationId xmlns:a16="http://schemas.microsoft.com/office/drawing/2014/main" id="{39680724-3FE5-4C73-A027-BEB5265B4B26}"/>
              </a:ext>
            </a:extLst>
          </p:cNvPr>
          <p:cNvCxnSpPr>
            <a:cxnSpLocks noChangeShapeType="1"/>
            <a:stCxn id="44044" idx="1"/>
            <a:endCxn id="44054" idx="0"/>
          </p:cNvCxnSpPr>
          <p:nvPr/>
        </p:nvCxnSpPr>
        <p:spPr bwMode="auto">
          <a:xfrm rot="10800000" flipV="1">
            <a:off x="1873261" y="2829718"/>
            <a:ext cx="906637" cy="1562894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56" name="AutoShape 23">
            <a:extLst>
              <a:ext uri="{FF2B5EF4-FFF2-40B4-BE49-F238E27FC236}">
                <a16:creationId xmlns:a16="http://schemas.microsoft.com/office/drawing/2014/main" id="{865CC07B-78DB-474D-ABD1-DAC3E230759E}"/>
              </a:ext>
            </a:extLst>
          </p:cNvPr>
          <p:cNvCxnSpPr>
            <a:cxnSpLocks noChangeShapeType="1"/>
            <a:stCxn id="44054" idx="2"/>
            <a:endCxn id="44040" idx="1"/>
          </p:cNvCxnSpPr>
          <p:nvPr/>
        </p:nvCxnSpPr>
        <p:spPr bwMode="auto">
          <a:xfrm rot="16200000" flipH="1">
            <a:off x="2168226" y="4529446"/>
            <a:ext cx="329405" cy="919337"/>
          </a:xfrm>
          <a:prstGeom prst="bentConnector2">
            <a:avLst/>
          </a:prstGeom>
          <a:noFill/>
          <a:ln w="28575">
            <a:solidFill>
              <a:srgbClr val="0070C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57" name="Text Box 24">
            <a:extLst>
              <a:ext uri="{FF2B5EF4-FFF2-40B4-BE49-F238E27FC236}">
                <a16:creationId xmlns:a16="http://schemas.microsoft.com/office/drawing/2014/main" id="{254D310B-792F-4BB0-8B43-E02A3844C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8254" y="3894544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2400" b="1" dirty="0"/>
              <a:t>③</a:t>
            </a:r>
          </a:p>
        </p:txBody>
      </p:sp>
      <p:sp>
        <p:nvSpPr>
          <p:cNvPr id="44058" name="Text Box 25">
            <a:extLst>
              <a:ext uri="{FF2B5EF4-FFF2-40B4-BE49-F238E27FC236}">
                <a16:creationId xmlns:a16="http://schemas.microsoft.com/office/drawing/2014/main" id="{FCA32F61-83D5-4F7A-8B21-0DE1A6065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7425" y="4953000"/>
            <a:ext cx="6477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計算</a:t>
            </a:r>
          </a:p>
        </p:txBody>
      </p:sp>
      <p:sp>
        <p:nvSpPr>
          <p:cNvPr id="44059" name="Text Box 26">
            <a:extLst>
              <a:ext uri="{FF2B5EF4-FFF2-40B4-BE49-F238E27FC236}">
                <a16:creationId xmlns:a16="http://schemas.microsoft.com/office/drawing/2014/main" id="{86B41EBD-842F-40FA-9C43-F2F361588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9581" y="3704968"/>
            <a:ext cx="3237732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ja-JP" sz="1800" dirty="0" err="1"/>
              <a:t>takasa</a:t>
            </a:r>
            <a:r>
              <a:rPr lang="en-US" altLang="ja-JP" sz="1800" dirty="0"/>
              <a:t> = </a:t>
            </a:r>
            <a:r>
              <a:rPr lang="en-US" altLang="ja-JP" sz="1800" dirty="0" err="1"/>
              <a:t>s.nextDouble</a:t>
            </a:r>
            <a:r>
              <a:rPr lang="en-US" altLang="ja-JP" sz="1800" dirty="0"/>
              <a:t>();</a:t>
            </a:r>
            <a:endParaRPr kumimoji="0" lang="en-US" altLang="ja-JP" sz="1800" dirty="0"/>
          </a:p>
        </p:txBody>
      </p:sp>
      <p:sp>
        <p:nvSpPr>
          <p:cNvPr id="44060" name="Line 27">
            <a:extLst>
              <a:ext uri="{FF2B5EF4-FFF2-40B4-BE49-F238E27FC236}">
                <a16:creationId xmlns:a16="http://schemas.microsoft.com/office/drawing/2014/main" id="{7805CCDE-9F0D-4956-BFC7-D6C12AA87B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43394" y="3970081"/>
            <a:ext cx="1249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4061" name="Text Box 28">
            <a:extLst>
              <a:ext uri="{FF2B5EF4-FFF2-40B4-BE49-F238E27FC236}">
                <a16:creationId xmlns:a16="http://schemas.microsoft.com/office/drawing/2014/main" id="{A69A9087-B78A-4079-B45D-836B42CED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4594" y="3512881"/>
            <a:ext cx="4159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2400" b="1" dirty="0"/>
              <a:t>②</a:t>
            </a:r>
          </a:p>
        </p:txBody>
      </p:sp>
      <p:sp>
        <p:nvSpPr>
          <p:cNvPr id="44062" name="Text Box 29">
            <a:extLst>
              <a:ext uri="{FF2B5EF4-FFF2-40B4-BE49-F238E27FC236}">
                <a16:creationId xmlns:a16="http://schemas.microsoft.com/office/drawing/2014/main" id="{8E2A54EE-B74C-46FF-8F78-0E3C569B1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7256" y="4228327"/>
            <a:ext cx="34163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zh-CN" altLang="en-US" sz="2400" b="1" dirty="0">
                <a:solidFill>
                  <a:schemeClr val="accent1">
                    <a:lumMod val="50000"/>
                  </a:schemeClr>
                </a:solidFill>
              </a:rPr>
              <a:t>浮動小数点数</a:t>
            </a: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データを読み込み</a:t>
            </a:r>
          </a:p>
        </p:txBody>
      </p:sp>
      <p:cxnSp>
        <p:nvCxnSpPr>
          <p:cNvPr id="44063" name="AutoShape 30">
            <a:extLst>
              <a:ext uri="{FF2B5EF4-FFF2-40B4-BE49-F238E27FC236}">
                <a16:creationId xmlns:a16="http://schemas.microsoft.com/office/drawing/2014/main" id="{8DA6EB77-3D8E-40D5-AE25-9E77EC44E476}"/>
              </a:ext>
            </a:extLst>
          </p:cNvPr>
          <p:cNvCxnSpPr>
            <a:cxnSpLocks noChangeShapeType="1"/>
            <a:stCxn id="44038" idx="1"/>
            <a:endCxn id="44054" idx="0"/>
          </p:cNvCxnSpPr>
          <p:nvPr/>
        </p:nvCxnSpPr>
        <p:spPr bwMode="auto">
          <a:xfrm rot="10800000" flipV="1">
            <a:off x="1873261" y="3998118"/>
            <a:ext cx="919337" cy="394494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>
            <a:extLst>
              <a:ext uri="{FF2B5EF4-FFF2-40B4-BE49-F238E27FC236}">
                <a16:creationId xmlns:a16="http://schemas.microsoft.com/office/drawing/2014/main" id="{6B2E87DB-B64D-4867-BB45-E6C610B9D4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四則演算のための演算子</a:t>
            </a:r>
          </a:p>
        </p:txBody>
      </p:sp>
      <p:sp>
        <p:nvSpPr>
          <p:cNvPr id="27651" name="Rectangle 1027">
            <a:extLst>
              <a:ext uri="{FF2B5EF4-FFF2-40B4-BE49-F238E27FC236}">
                <a16:creationId xmlns:a16="http://schemas.microsoft.com/office/drawing/2014/main" id="{DD4362A8-A3C1-4203-B3E7-969394733F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＋	和</a:t>
            </a:r>
          </a:p>
          <a:p>
            <a:pPr marL="0" indent="0">
              <a:buNone/>
            </a:pPr>
            <a:r>
              <a:rPr lang="ja-JP" altLang="en-US" dirty="0"/>
              <a:t>－ </a:t>
            </a:r>
            <a:r>
              <a:rPr lang="en-US" altLang="ja-JP" dirty="0"/>
              <a:t>	</a:t>
            </a:r>
            <a:r>
              <a:rPr lang="ja-JP" altLang="en-US" dirty="0"/>
              <a:t>差 </a:t>
            </a:r>
          </a:p>
          <a:p>
            <a:pPr marL="0" indent="0">
              <a:buNone/>
            </a:pPr>
            <a:r>
              <a:rPr lang="ja-JP" altLang="en-US" dirty="0"/>
              <a:t> * 	積</a:t>
            </a:r>
          </a:p>
          <a:p>
            <a:pPr marL="0" indent="0">
              <a:buNone/>
            </a:pPr>
            <a:r>
              <a:rPr lang="en-US" altLang="ja-JP" dirty="0"/>
              <a:t>/ 	</a:t>
            </a:r>
            <a:r>
              <a:rPr lang="ja-JP" altLang="en-US" dirty="0"/>
              <a:t>商</a:t>
            </a:r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899624B-7B0E-4B3C-A9BD-37E52E9CD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E0FB33C-4A54-420E-B6CC-215EF41D3658}" type="slidenum">
              <a:rPr lang="ja-JP" altLang="en-US" smtClean="0">
                <a:latin typeface="Arial" panose="020B0604020202020204" pitchFamily="34" charset="0"/>
              </a:rPr>
              <a:pPr/>
              <a:t>13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320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26">
            <a:extLst>
              <a:ext uri="{FF2B5EF4-FFF2-40B4-BE49-F238E27FC236}">
                <a16:creationId xmlns:a16="http://schemas.microsoft.com/office/drawing/2014/main" id="{1F9B3CB6-1A21-4F40-BA62-82C4606C65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変数宣言</a:t>
            </a:r>
          </a:p>
        </p:txBody>
      </p:sp>
      <p:sp>
        <p:nvSpPr>
          <p:cNvPr id="50179" name="Rectangle 1027">
            <a:extLst>
              <a:ext uri="{FF2B5EF4-FFF2-40B4-BE49-F238E27FC236}">
                <a16:creationId xmlns:a16="http://schemas.microsoft.com/office/drawing/2014/main" id="{6DF5062D-A393-4C80-B149-029B116C43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変数</a:t>
            </a:r>
            <a:r>
              <a:rPr lang="ja-JP" altLang="en-US" dirty="0"/>
              <a:t>は，</a:t>
            </a:r>
            <a:r>
              <a:rPr lang="ja-JP" altLang="en-US" b="1" dirty="0"/>
              <a:t>データを入れるためのメモリ</a:t>
            </a:r>
          </a:p>
          <a:p>
            <a:r>
              <a:rPr lang="ja-JP" altLang="en-US" b="1" dirty="0">
                <a:solidFill>
                  <a:srgbClr val="C00000"/>
                </a:solidFill>
              </a:rPr>
              <a:t>変数宣言</a:t>
            </a:r>
            <a:r>
              <a:rPr lang="ja-JP" altLang="en-US" dirty="0"/>
              <a:t>とは，</a:t>
            </a:r>
            <a:r>
              <a:rPr lang="ja-JP" altLang="en-US" b="1" dirty="0"/>
              <a:t>変数を使うため</a:t>
            </a:r>
            <a:r>
              <a:rPr lang="ja-JP" altLang="en-US" dirty="0"/>
              <a:t>に，</a:t>
            </a:r>
            <a:r>
              <a:rPr lang="ja-JP" altLang="en-US" b="1" dirty="0"/>
              <a:t>名前</a:t>
            </a:r>
            <a:r>
              <a:rPr lang="ja-JP" altLang="en-US" dirty="0"/>
              <a:t>と</a:t>
            </a:r>
            <a:r>
              <a:rPr lang="ja-JP" altLang="en-US" b="1" dirty="0"/>
              <a:t>型</a:t>
            </a:r>
            <a:r>
              <a:rPr lang="ja-JP" altLang="en-US" dirty="0"/>
              <a:t>を書いて，</a:t>
            </a:r>
            <a:r>
              <a:rPr lang="ja-JP" altLang="en-US" b="1" dirty="0"/>
              <a:t>変数の使用をコンピュータに伝える</a:t>
            </a:r>
            <a:r>
              <a:rPr lang="ja-JP" altLang="en-US" dirty="0"/>
              <a:t>こと</a:t>
            </a:r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C20EF67-78F0-4EC3-AF72-617EAFB53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9BFB516-BE0F-4DFC-933E-17A1B1C619EC}" type="slidenum">
              <a:rPr lang="ja-JP" altLang="en-US" smtClean="0">
                <a:latin typeface="Arial" panose="020B0604020202020204" pitchFamily="34" charset="0"/>
              </a:rPr>
              <a:pPr/>
              <a:t>14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50188" name="Text Box 1035">
            <a:extLst>
              <a:ext uri="{FF2B5EF4-FFF2-40B4-BE49-F238E27FC236}">
                <a16:creationId xmlns:a16="http://schemas.microsoft.com/office/drawing/2014/main" id="{C93CF607-912E-4138-B123-A707970E6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741" y="3710133"/>
            <a:ext cx="44935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dirty="0"/>
              <a:t>型</a:t>
            </a:r>
            <a:r>
              <a:rPr kumimoji="0" lang="en-US" altLang="ja-JP" dirty="0"/>
              <a:t>:	double	</a:t>
            </a:r>
            <a:r>
              <a:rPr kumimoji="0" lang="ja-JP" altLang="en-US" dirty="0"/>
              <a:t>浮動小数点数</a:t>
            </a:r>
            <a:endParaRPr kumimoji="0" lang="en-US" altLang="ja-JP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dirty="0"/>
              <a:t>変数名</a:t>
            </a:r>
            <a:r>
              <a:rPr kumimoji="0" lang="en-US" altLang="ja-JP" dirty="0"/>
              <a:t>: </a:t>
            </a:r>
            <a:r>
              <a:rPr kumimoji="0" lang="en-US" altLang="ja-JP" dirty="0" err="1"/>
              <a:t>teihen</a:t>
            </a:r>
            <a:r>
              <a:rPr kumimoji="0" lang="en-US" altLang="ja-JP" dirty="0"/>
              <a:t>, </a:t>
            </a:r>
            <a:r>
              <a:rPr kumimoji="0" lang="en-US" altLang="ja-JP" dirty="0" err="1"/>
              <a:t>takasa</a:t>
            </a:r>
            <a:r>
              <a:rPr kumimoji="0" lang="en-US" altLang="ja-JP" dirty="0"/>
              <a:t>, </a:t>
            </a:r>
            <a:r>
              <a:rPr kumimoji="0" lang="en-US" altLang="ja-JP" dirty="0" err="1"/>
              <a:t>menseki</a:t>
            </a:r>
            <a:r>
              <a:rPr kumimoji="0" lang="en-US" altLang="ja-JP" dirty="0"/>
              <a:t>	</a:t>
            </a:r>
            <a:r>
              <a:rPr kumimoji="0" lang="ja-JP" altLang="en-US" dirty="0"/>
              <a:t>（変数は３つ）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741E7B9D-62EC-4C55-ABA9-3EA27A3F73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362" y="2512215"/>
            <a:ext cx="8461375" cy="666907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026">
            <a:extLst>
              <a:ext uri="{FF2B5EF4-FFF2-40B4-BE49-F238E27FC236}">
                <a16:creationId xmlns:a16="http://schemas.microsoft.com/office/drawing/2014/main" id="{EC6C9529-4F17-4A48-8864-5050A3B1FD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代入</a:t>
            </a:r>
          </a:p>
        </p:txBody>
      </p:sp>
      <p:sp>
        <p:nvSpPr>
          <p:cNvPr id="52227" name="Rectangle 1027">
            <a:extLst>
              <a:ext uri="{FF2B5EF4-FFF2-40B4-BE49-F238E27FC236}">
                <a16:creationId xmlns:a16="http://schemas.microsoft.com/office/drawing/2014/main" id="{601ED791-17A8-4972-9421-C99B2A5599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代入</a:t>
            </a:r>
            <a:r>
              <a:rPr lang="ja-JP" altLang="en-US" dirty="0"/>
              <a:t>は，計算結果などの</a:t>
            </a:r>
            <a:r>
              <a:rPr lang="ja-JP" altLang="en-US" b="1" dirty="0"/>
              <a:t>値</a:t>
            </a:r>
            <a:r>
              <a:rPr lang="ja-JP" altLang="en-US" dirty="0"/>
              <a:t>を，</a:t>
            </a:r>
            <a:r>
              <a:rPr lang="ja-JP" altLang="en-US" b="1" dirty="0"/>
              <a:t>変数に格納</a:t>
            </a:r>
            <a:r>
              <a:rPr lang="ja-JP" altLang="en-US" dirty="0"/>
              <a:t>する</a:t>
            </a:r>
            <a:endParaRPr lang="en-US" altLang="ja-JP" dirty="0"/>
          </a:p>
          <a:p>
            <a:r>
              <a:rPr lang="ja-JP" altLang="en-US" dirty="0"/>
              <a:t>「</a:t>
            </a:r>
            <a:r>
              <a:rPr lang="en-US" altLang="ja-JP" b="1" dirty="0"/>
              <a:t>=</a:t>
            </a:r>
            <a:r>
              <a:rPr lang="ja-JP" altLang="en-US" dirty="0"/>
              <a:t>」は，代入の意味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FE35AE5-E97C-47C8-8109-457F86A6B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37C68B4-D9BE-477E-8D2B-FF30A573CA1A}" type="slidenum">
              <a:rPr lang="ja-JP" altLang="en-US" smtClean="0">
                <a:latin typeface="Arial" panose="020B0604020202020204" pitchFamily="34" charset="0"/>
              </a:rPr>
              <a:pPr/>
              <a:t>15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A4EBE053-6F59-4C1B-8977-9EEACEB865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317" y="2478684"/>
            <a:ext cx="7805460" cy="620651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26">
            <a:extLst>
              <a:ext uri="{FF2B5EF4-FFF2-40B4-BE49-F238E27FC236}">
                <a16:creationId xmlns:a16="http://schemas.microsoft.com/office/drawing/2014/main" id="{004804DE-5394-4C8B-B0F4-C5A26ECD44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入力</a:t>
            </a:r>
          </a:p>
        </p:txBody>
      </p:sp>
      <p:sp>
        <p:nvSpPr>
          <p:cNvPr id="54275" name="Rectangle 1027">
            <a:extLst>
              <a:ext uri="{FF2B5EF4-FFF2-40B4-BE49-F238E27FC236}">
                <a16:creationId xmlns:a16="http://schemas.microsoft.com/office/drawing/2014/main" id="{D85AFF45-ACDF-4AA0-A2F5-C364ED4E93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>
                <a:solidFill>
                  <a:srgbClr val="C00000"/>
                </a:solidFill>
              </a:rPr>
              <a:t>入力</a:t>
            </a:r>
            <a:r>
              <a:rPr lang="ja-JP" altLang="en-US" dirty="0"/>
              <a:t>は，</a:t>
            </a:r>
            <a:r>
              <a:rPr lang="ja-JP" altLang="en-US" b="1" dirty="0"/>
              <a:t>データをプログラムに読み込む</a:t>
            </a:r>
          </a:p>
          <a:p>
            <a:pPr marL="457200" lvl="1" indent="0">
              <a:buNone/>
            </a:pPr>
            <a:endParaRPr lang="ja-JP" alt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CD385ABF-F42C-4AE1-BBD6-D4F3B7C18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68CB7A6-8A27-4D7D-8709-DEB9BD12912D}" type="slidenum">
              <a:rPr lang="ja-JP" altLang="en-US" smtClean="0">
                <a:latin typeface="Arial" panose="020B0604020202020204" pitchFamily="34" charset="0"/>
              </a:rPr>
              <a:pPr/>
              <a:t>16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E8BB0853-81EF-431A-94A7-046C8DF672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6826" y="1809678"/>
            <a:ext cx="6746862" cy="664014"/>
          </a:xfrm>
          <a:prstGeom prst="rect">
            <a:avLst/>
          </a:prstGeom>
        </p:spPr>
      </p:pic>
      <p:sp>
        <p:nvSpPr>
          <p:cNvPr id="6" name="Text Box 1035">
            <a:extLst>
              <a:ext uri="{FF2B5EF4-FFF2-40B4-BE49-F238E27FC236}">
                <a16:creationId xmlns:a16="http://schemas.microsoft.com/office/drawing/2014/main" id="{C43F19F9-F678-42ED-9BFE-F22A1F854A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26" y="3114066"/>
            <a:ext cx="44935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dirty="0" err="1"/>
              <a:t>nextDouble</a:t>
            </a:r>
            <a:r>
              <a:rPr kumimoji="0" lang="en-US" altLang="ja-JP" dirty="0"/>
              <a:t>: </a:t>
            </a:r>
            <a:r>
              <a:rPr kumimoji="0" lang="ja-JP" altLang="en-US" b="1" dirty="0">
                <a:solidFill>
                  <a:srgbClr val="C00000"/>
                </a:solidFill>
              </a:rPr>
              <a:t>浮動小数点数</a:t>
            </a:r>
            <a:r>
              <a:rPr kumimoji="0" lang="ja-JP" altLang="en-US" dirty="0"/>
              <a:t>の</a:t>
            </a:r>
            <a:r>
              <a:rPr kumimoji="0" lang="ja-JP" altLang="en-US" b="1" dirty="0">
                <a:solidFill>
                  <a:srgbClr val="C00000"/>
                </a:solidFill>
              </a:rPr>
              <a:t>入力</a:t>
            </a:r>
            <a:r>
              <a:rPr kumimoji="0" lang="ja-JP" altLang="en-US" dirty="0"/>
              <a:t>を行う</a:t>
            </a:r>
            <a:r>
              <a:rPr kumimoji="0" lang="ja-JP" altLang="en-US" b="1" dirty="0">
                <a:solidFill>
                  <a:srgbClr val="C00000"/>
                </a:solidFill>
              </a:rPr>
              <a:t>メソッド</a:t>
            </a:r>
          </a:p>
        </p:txBody>
      </p:sp>
    </p:spTree>
    <p:extLst>
      <p:ext uri="{BB962C8B-B14F-4D97-AF65-F5344CB8AC3E}">
        <p14:creationId xmlns:p14="http://schemas.microsoft.com/office/powerpoint/2010/main" val="31390273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26">
            <a:extLst>
              <a:ext uri="{FF2B5EF4-FFF2-40B4-BE49-F238E27FC236}">
                <a16:creationId xmlns:a16="http://schemas.microsoft.com/office/drawing/2014/main" id="{004804DE-5394-4C8B-B0F4-C5A26ECD44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出力</a:t>
            </a:r>
          </a:p>
        </p:txBody>
      </p:sp>
      <p:sp>
        <p:nvSpPr>
          <p:cNvPr id="54275" name="Rectangle 1027">
            <a:extLst>
              <a:ext uri="{FF2B5EF4-FFF2-40B4-BE49-F238E27FC236}">
                <a16:creationId xmlns:a16="http://schemas.microsoft.com/office/drawing/2014/main" id="{D85AFF45-ACDF-4AA0-A2F5-C364ED4E93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263" y="846138"/>
            <a:ext cx="8224971" cy="5334000"/>
          </a:xfrm>
        </p:spPr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出力</a:t>
            </a:r>
            <a:r>
              <a:rPr lang="ja-JP" altLang="en-US" dirty="0"/>
              <a:t>では，</a:t>
            </a:r>
            <a:r>
              <a:rPr lang="ja-JP" altLang="en-US" b="1" dirty="0"/>
              <a:t>メッセージの画面表示</a:t>
            </a:r>
            <a:r>
              <a:rPr lang="ja-JP" altLang="en-US" dirty="0"/>
              <a:t>，</a:t>
            </a:r>
            <a:r>
              <a:rPr lang="ja-JP" altLang="en-US" b="1" dirty="0"/>
              <a:t>データの画面表示など</a:t>
            </a:r>
            <a:r>
              <a:rPr lang="ja-JP" altLang="en-US" dirty="0"/>
              <a:t>を行う．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■ </a:t>
            </a:r>
            <a:r>
              <a:rPr lang="en-US" altLang="ja-JP" b="1" dirty="0" err="1"/>
              <a:t>System.out.printf</a:t>
            </a:r>
            <a:r>
              <a:rPr lang="en-US" altLang="ja-JP" b="1" dirty="0"/>
              <a:t> </a:t>
            </a:r>
            <a:r>
              <a:rPr lang="ja-JP" altLang="en-US" dirty="0"/>
              <a:t>による画面表示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■ </a:t>
            </a:r>
            <a:r>
              <a:rPr lang="en-US" altLang="ja-JP" b="1" dirty="0" err="1"/>
              <a:t>System.out.println</a:t>
            </a:r>
            <a:r>
              <a:rPr lang="en-US" altLang="ja-JP" b="1" dirty="0"/>
              <a:t> </a:t>
            </a:r>
            <a:r>
              <a:rPr lang="ja-JP" altLang="en-US" dirty="0"/>
              <a:t>による画面表示</a:t>
            </a:r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CD385ABF-F42C-4AE1-BBD6-D4F3B7C18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68CB7A6-8A27-4D7D-8709-DEB9BD12912D}" type="slidenum">
              <a:rPr lang="ja-JP" altLang="en-US" smtClean="0">
                <a:latin typeface="Arial" panose="020B0604020202020204" pitchFamily="34" charset="0"/>
              </a:rPr>
              <a:pPr/>
              <a:t>17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B8B7E667-AF5A-404F-9037-77F135CF15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023" y="5144882"/>
            <a:ext cx="8169366" cy="439374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D4D6239A-3628-4C71-AD77-A1E49CD986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2462" y="6099507"/>
            <a:ext cx="5974149" cy="564487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CF35588-F75F-43C4-98A4-9DE490CD344B}"/>
              </a:ext>
            </a:extLst>
          </p:cNvPr>
          <p:cNvSpPr txBox="1"/>
          <p:nvPr/>
        </p:nvSpPr>
        <p:spPr>
          <a:xfrm>
            <a:off x="1694046" y="5718473"/>
            <a:ext cx="3570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メッセージ表示に適する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E0B906BC-97B9-488E-B4F3-9E6843EBE4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3023" y="2430288"/>
            <a:ext cx="8224971" cy="450871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71839FEC-48F3-4837-BFAB-DE2B0536D6E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02462" y="3899700"/>
            <a:ext cx="4017492" cy="565609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8B370EF-839B-4120-A38D-F22274EF4BFB}"/>
              </a:ext>
            </a:extLst>
          </p:cNvPr>
          <p:cNvSpPr txBox="1"/>
          <p:nvPr/>
        </p:nvSpPr>
        <p:spPr>
          <a:xfrm>
            <a:off x="1694046" y="3492655"/>
            <a:ext cx="6647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メッセージとデータの組み合わせ表示に適する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53B1A3F-0808-44A7-A5E9-107E09DFB9E6}"/>
              </a:ext>
            </a:extLst>
          </p:cNvPr>
          <p:cNvSpPr txBox="1"/>
          <p:nvPr/>
        </p:nvSpPr>
        <p:spPr>
          <a:xfrm>
            <a:off x="693495" y="2905821"/>
            <a:ext cx="84705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%</a:t>
            </a:r>
            <a:r>
              <a:rPr kumimoji="1" lang="en-US" altLang="ja-JP" sz="2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  <a:r>
              <a:rPr kumimoji="1" lang="en-US" altLang="ja-JP" sz="2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3f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全体を </a:t>
            </a:r>
            <a:r>
              <a:rPr kumimoji="1" lang="en-US" altLang="ja-JP" sz="2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桁，小数点以下 </a:t>
            </a:r>
            <a:r>
              <a:rPr kumimoji="1" lang="en-US" altLang="ja-JP" sz="2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桁で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浮動小数点数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を表示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026">
            <a:extLst>
              <a:ext uri="{FF2B5EF4-FFF2-40B4-BE49-F238E27FC236}">
                <a16:creationId xmlns:a16="http://schemas.microsoft.com/office/drawing/2014/main" id="{0C9A68D0-CC74-4374-A9E2-9915AC0F8A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例題３．</a:t>
            </a:r>
            <a:r>
              <a:rPr lang="en-US" altLang="ja-JP"/>
              <a:t>sin </a:t>
            </a:r>
            <a:r>
              <a:rPr lang="ja-JP" altLang="en-US"/>
              <a:t>関数による三角形の面積</a:t>
            </a:r>
          </a:p>
        </p:txBody>
      </p:sp>
      <p:sp>
        <p:nvSpPr>
          <p:cNvPr id="72707" name="Rectangle 1027">
            <a:extLst>
              <a:ext uri="{FF2B5EF4-FFF2-40B4-BE49-F238E27FC236}">
                <a16:creationId xmlns:a16="http://schemas.microsoft.com/office/drawing/2014/main" id="{48B54444-64C4-4DDC-9795-78910215BD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/>
              <a:t>三角形の２辺の長さ </a:t>
            </a:r>
            <a:r>
              <a:rPr lang="en-US" altLang="ja-JP" b="1" dirty="0"/>
              <a:t>a, b </a:t>
            </a:r>
            <a:r>
              <a:rPr lang="ja-JP" altLang="en-US" dirty="0"/>
              <a:t>とその</a:t>
            </a:r>
            <a:r>
              <a:rPr lang="ja-JP" altLang="en-US" b="1" dirty="0"/>
              <a:t>挟角 </a:t>
            </a:r>
            <a:r>
              <a:rPr lang="en-US" altLang="ja-JP" b="1" dirty="0"/>
              <a:t>theta</a:t>
            </a:r>
            <a:r>
              <a:rPr lang="ja-JP" altLang="en-US" dirty="0"/>
              <a:t>を</a:t>
            </a:r>
            <a:r>
              <a:rPr lang="ja-JP" altLang="en-US" b="1" dirty="0"/>
              <a:t>読み込んで</a:t>
            </a:r>
            <a:r>
              <a:rPr lang="ja-JP" altLang="en-US" dirty="0"/>
              <a:t>，</a:t>
            </a:r>
            <a:r>
              <a:rPr lang="ja-JP" altLang="en-US" b="1" dirty="0"/>
              <a:t>面積 </a:t>
            </a:r>
            <a:r>
              <a:rPr lang="en-US" altLang="ja-JP" b="1" dirty="0"/>
              <a:t>S </a:t>
            </a:r>
            <a:r>
              <a:rPr lang="ja-JP" altLang="en-US" b="1" dirty="0"/>
              <a:t>を計算する</a:t>
            </a:r>
            <a:r>
              <a:rPr lang="ja-JP" altLang="en-US" dirty="0"/>
              <a:t>プログラムを作る</a:t>
            </a:r>
          </a:p>
          <a:p>
            <a:pPr lvl="1"/>
            <a:r>
              <a:rPr lang="ja-JP" altLang="en-US" sz="2800" dirty="0"/>
              <a:t>面積を求めるために，</a:t>
            </a:r>
            <a:r>
              <a:rPr lang="en-US" altLang="ja-JP" sz="2800" dirty="0"/>
              <a:t>sin</a:t>
            </a:r>
            <a:r>
              <a:rPr lang="ja-JP" altLang="en-US" sz="2800" dirty="0"/>
              <a:t>関数を使う</a:t>
            </a:r>
          </a:p>
          <a:p>
            <a:pPr lvl="1"/>
            <a:r>
              <a:rPr lang="ja-JP" altLang="en-US" sz="2800" dirty="0"/>
              <a:t>円周率 </a:t>
            </a:r>
            <a:r>
              <a:rPr lang="en-US" altLang="ja-JP" sz="2800" dirty="0"/>
              <a:t>π = 3.14159 </a:t>
            </a:r>
            <a:r>
              <a:rPr lang="ja-JP" altLang="en-US" sz="2800" dirty="0"/>
              <a:t>とする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E18FAB77-F623-436E-B4ED-6B6C2174F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9C32E7F-6930-417F-AADE-05AC1881FAD3}" type="slidenum">
              <a:rPr lang="ja-JP" altLang="en-US" smtClean="0">
                <a:latin typeface="Arial" panose="020B0604020202020204" pitchFamily="34" charset="0"/>
              </a:rPr>
              <a:pPr/>
              <a:t>18</a:t>
            </a:fld>
            <a:endParaRPr lang="ja-JP" altLang="en-US">
              <a:latin typeface="Arial" panose="020B0604020202020204" pitchFamily="34" charset="0"/>
            </a:endParaRPr>
          </a:p>
        </p:txBody>
      </p:sp>
      <p:graphicFrame>
        <p:nvGraphicFramePr>
          <p:cNvPr id="72709" name="Object 1028">
            <a:extLst>
              <a:ext uri="{FF2B5EF4-FFF2-40B4-BE49-F238E27FC236}">
                <a16:creationId xmlns:a16="http://schemas.microsoft.com/office/drawing/2014/main" id="{6F74E033-540C-47D0-914D-5FE543488C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0269120"/>
              </p:ext>
            </p:extLst>
          </p:nvPr>
        </p:nvGraphicFramePr>
        <p:xfrm>
          <a:off x="2134687" y="3429000"/>
          <a:ext cx="3998912" cy="118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3" imgW="875920" imgH="393529" progId="Equation.3">
                  <p:embed/>
                </p:oleObj>
              </mc:Choice>
              <mc:Fallback>
                <p:oleObj name="数式" r:id="rId3" imgW="875920" imgH="393529" progId="Equation.3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4687" y="3429000"/>
                        <a:ext cx="3998912" cy="1182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>
            <a:extLst>
              <a:ext uri="{FF2B5EF4-FFF2-40B4-BE49-F238E27FC236}">
                <a16:creationId xmlns:a16="http://schemas.microsoft.com/office/drawing/2014/main" id="{08143EEB-FC57-401F-BAD9-9382727D67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1612" y="254484"/>
            <a:ext cx="8461375" cy="533400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import </a:t>
            </a:r>
            <a:r>
              <a:rPr lang="en-US" altLang="ja-JP" sz="2000" dirty="0" err="1"/>
              <a:t>java.lang.Math</a:t>
            </a:r>
            <a:r>
              <a:rPr lang="en-US" altLang="ja-JP" sz="2000" dirty="0"/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import </a:t>
            </a:r>
            <a:r>
              <a:rPr lang="en-US" altLang="ja-JP" sz="2000" dirty="0" err="1"/>
              <a:t>java.util.Scanner</a:t>
            </a:r>
            <a:r>
              <a:rPr lang="en-US" altLang="ja-JP" sz="2000" dirty="0"/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public class Main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	public static void main(String[] </a:t>
            </a:r>
            <a:r>
              <a:rPr lang="en-US" altLang="ja-JP" sz="2000" dirty="0" err="1"/>
              <a:t>args</a:t>
            </a:r>
            <a:r>
              <a:rPr lang="en-US" altLang="ja-JP" sz="2000" dirty="0"/>
              <a:t>)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	    double a, b, theta, S;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	    Scanner s = new Scanner(System.in);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b="1" dirty="0"/>
              <a:t>	    </a:t>
            </a:r>
            <a:r>
              <a:rPr lang="en-US" altLang="ja-JP" sz="2000" b="1" dirty="0" err="1"/>
              <a:t>System.out.println</a:t>
            </a:r>
            <a:r>
              <a:rPr lang="en-US" altLang="ja-JP" sz="2000" b="1" dirty="0"/>
              <a:t>("Please Enter a =");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b="1" dirty="0"/>
              <a:t>	    a = </a:t>
            </a:r>
            <a:r>
              <a:rPr lang="en-US" altLang="ja-JP" sz="2000" b="1" dirty="0" err="1"/>
              <a:t>s.nextDouble</a:t>
            </a:r>
            <a:r>
              <a:rPr lang="en-US" altLang="ja-JP" sz="2000" b="1" dirty="0"/>
              <a:t>();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b="1" dirty="0"/>
              <a:t>	    </a:t>
            </a:r>
            <a:r>
              <a:rPr lang="en-US" altLang="ja-JP" sz="2000" b="1" dirty="0" err="1"/>
              <a:t>System.out.println</a:t>
            </a:r>
            <a:r>
              <a:rPr lang="en-US" altLang="ja-JP" sz="2000" b="1" dirty="0"/>
              <a:t>("Please Enter b =");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b="1" dirty="0"/>
              <a:t>	    b = </a:t>
            </a:r>
            <a:r>
              <a:rPr lang="en-US" altLang="ja-JP" sz="2000" b="1" dirty="0" err="1"/>
              <a:t>s.nextDouble</a:t>
            </a:r>
            <a:r>
              <a:rPr lang="en-US" altLang="ja-JP" sz="2000" b="1" dirty="0"/>
              <a:t>();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b="1" dirty="0"/>
              <a:t>	    </a:t>
            </a:r>
            <a:r>
              <a:rPr lang="en-US" altLang="ja-JP" sz="2000" b="1" dirty="0" err="1"/>
              <a:t>System.out.println</a:t>
            </a:r>
            <a:r>
              <a:rPr lang="en-US" altLang="ja-JP" sz="2000" b="1" dirty="0"/>
              <a:t>("Please Enter theta =");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b="1" dirty="0"/>
              <a:t>	    theta = </a:t>
            </a:r>
            <a:r>
              <a:rPr lang="en-US" altLang="ja-JP" sz="2000" b="1" dirty="0" err="1"/>
              <a:t>s.nextDouble</a:t>
            </a:r>
            <a:r>
              <a:rPr lang="en-US" altLang="ja-JP" sz="2000" b="1" dirty="0"/>
              <a:t>();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b="1" dirty="0"/>
              <a:t>	    S = 0.5 * a * b * </a:t>
            </a:r>
            <a:r>
              <a:rPr lang="en-US" altLang="ja-JP" sz="2000" b="1" dirty="0" err="1"/>
              <a:t>Math.sin</a:t>
            </a:r>
            <a:r>
              <a:rPr lang="en-US" altLang="ja-JP" sz="2000" b="1" dirty="0"/>
              <a:t>( theta * 3.14159 / 180.0 );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b="1" dirty="0"/>
              <a:t>	    </a:t>
            </a:r>
            <a:r>
              <a:rPr lang="en-US" altLang="ja-JP" sz="2000" b="1" dirty="0" err="1"/>
              <a:t>System.out.printf</a:t>
            </a:r>
            <a:r>
              <a:rPr lang="en-US" altLang="ja-JP" sz="2000" b="1" dirty="0"/>
              <a:t>("S = %8.3f\n", S);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	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}</a:t>
            </a:r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E48ECAC1-C307-4AED-B51B-0D1F1B55E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7F93ED2-87F8-4965-A600-E76D6D5DB3B6}" type="slidenum">
              <a:rPr lang="ja-JP" altLang="en-US" smtClean="0">
                <a:latin typeface="Arial" panose="020B0604020202020204" pitchFamily="34" charset="0"/>
              </a:rPr>
              <a:pPr/>
              <a:t>19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74757" name="Rectangle 3">
            <a:extLst>
              <a:ext uri="{FF2B5EF4-FFF2-40B4-BE49-F238E27FC236}">
                <a16:creationId xmlns:a16="http://schemas.microsoft.com/office/drawing/2014/main" id="{6C41AA03-3CC1-4606-AA74-0C05D3F0D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7944" y="2910040"/>
            <a:ext cx="5483982" cy="2237587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74760" name="Rectangle 6">
            <a:extLst>
              <a:ext uri="{FF2B5EF4-FFF2-40B4-BE49-F238E27FC236}">
                <a16:creationId xmlns:a16="http://schemas.microsoft.com/office/drawing/2014/main" id="{F33A1290-F61D-4DE0-AC08-2D87B5DC3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7943" y="5637527"/>
            <a:ext cx="4739704" cy="340048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74762" name="Rectangle 8">
            <a:extLst>
              <a:ext uri="{FF2B5EF4-FFF2-40B4-BE49-F238E27FC236}">
                <a16:creationId xmlns:a16="http://schemas.microsoft.com/office/drawing/2014/main" id="{31E551A7-0F99-4EC9-9785-CAE8FC622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7943" y="5246800"/>
            <a:ext cx="6646475" cy="341683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74764" name="Text Box 10">
            <a:extLst>
              <a:ext uri="{FF2B5EF4-FFF2-40B4-BE49-F238E27FC236}">
                <a16:creationId xmlns:a16="http://schemas.microsoft.com/office/drawing/2014/main" id="{2FDA4C19-6B7C-420A-A5D3-8724D3BE2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4988" y="4857708"/>
            <a:ext cx="230674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三角形の面積</a:t>
            </a:r>
          </a:p>
        </p:txBody>
      </p:sp>
      <p:sp>
        <p:nvSpPr>
          <p:cNvPr id="12" name="Text Box 8">
            <a:extLst>
              <a:ext uri="{FF2B5EF4-FFF2-40B4-BE49-F238E27FC236}">
                <a16:creationId xmlns:a16="http://schemas.microsoft.com/office/drawing/2014/main" id="{8D7D6B6D-72B4-4ACD-823A-FE9809911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8253" y="1514110"/>
            <a:ext cx="34163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b="1" dirty="0">
                <a:solidFill>
                  <a:schemeClr val="accent1">
                    <a:lumMod val="50000"/>
                  </a:schemeClr>
                </a:solidFill>
              </a:rPr>
              <a:t>メッセージ表示と</a:t>
            </a:r>
            <a:endParaRPr kumimoji="0" lang="en-US" altLang="ja-JP" b="1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b="1" dirty="0">
                <a:solidFill>
                  <a:schemeClr val="accent1">
                    <a:lumMod val="50000"/>
                  </a:schemeClr>
                </a:solidFill>
              </a:rPr>
              <a:t>キーボードからの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b="1" dirty="0">
                <a:solidFill>
                  <a:schemeClr val="accent1">
                    <a:lumMod val="50000"/>
                  </a:schemeClr>
                </a:solidFill>
              </a:rPr>
              <a:t>データの読み込み</a:t>
            </a:r>
          </a:p>
        </p:txBody>
      </p:sp>
      <p:sp>
        <p:nvSpPr>
          <p:cNvPr id="13" name="Text Box 11">
            <a:extLst>
              <a:ext uri="{FF2B5EF4-FFF2-40B4-BE49-F238E27FC236}">
                <a16:creationId xmlns:a16="http://schemas.microsoft.com/office/drawing/2014/main" id="{4056E214-3ECC-46A6-92F1-53C602616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5255" y="5977575"/>
            <a:ext cx="3416300" cy="690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b="1" dirty="0">
                <a:solidFill>
                  <a:schemeClr val="accent1">
                    <a:lumMod val="50000"/>
                  </a:schemeClr>
                </a:solidFill>
              </a:rPr>
              <a:t>画面表示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9576A9C8-FB40-4150-A93C-F8EE0C4E58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目標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0BC17824-3A4E-4D3C-B522-065305089E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自分の思い通りの計算ができる</a:t>
            </a:r>
            <a:r>
              <a:rPr lang="ja-JP" altLang="en-US" dirty="0"/>
              <a:t>ようになる</a:t>
            </a:r>
          </a:p>
          <a:p>
            <a:pPr lvl="1"/>
            <a:r>
              <a:rPr lang="ja-JP" altLang="en-US" b="1" dirty="0">
                <a:solidFill>
                  <a:srgbClr val="C00000"/>
                </a:solidFill>
              </a:rPr>
              <a:t>四則演算</a:t>
            </a:r>
          </a:p>
          <a:p>
            <a:pPr lvl="1"/>
            <a:r>
              <a:rPr lang="ja-JP" altLang="en-US" b="1" dirty="0">
                <a:solidFill>
                  <a:srgbClr val="C00000"/>
                </a:solidFill>
              </a:rPr>
              <a:t>ライブラリ関数</a:t>
            </a:r>
            <a:r>
              <a:rPr lang="ja-JP" altLang="en-US" dirty="0"/>
              <a:t>（</a:t>
            </a:r>
            <a:r>
              <a:rPr lang="ja-JP" altLang="en-US" b="1" dirty="0"/>
              <a:t>三角関数，対数・指数関数など</a:t>
            </a:r>
            <a:r>
              <a:rPr lang="ja-JP" altLang="en-US" dirty="0"/>
              <a:t>）</a:t>
            </a:r>
          </a:p>
          <a:p>
            <a:r>
              <a:rPr lang="ja-JP" altLang="en-US" dirty="0"/>
              <a:t>見やすいプログラムを書くために，</a:t>
            </a:r>
            <a:r>
              <a:rPr lang="ja-JP" altLang="en-US" b="1" dirty="0"/>
              <a:t>字下げ</a:t>
            </a:r>
            <a:r>
              <a:rPr lang="ja-JP" altLang="en-US" dirty="0"/>
              <a:t>を行う</a:t>
            </a:r>
          </a:p>
          <a:p>
            <a:pPr lvl="1"/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99F2B93-8A77-445D-A98E-73E5C7F86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290BF3E-4A8A-45A9-98FF-07A5E40A99D6}" type="slidenum">
              <a:rPr lang="ja-JP" altLang="en-US" smtClean="0">
                <a:latin typeface="Arial" panose="020B0604020202020204" pitchFamily="34" charset="0"/>
              </a:rPr>
              <a:pPr/>
              <a:t>2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026">
            <a:extLst>
              <a:ext uri="{FF2B5EF4-FFF2-40B4-BE49-F238E27FC236}">
                <a16:creationId xmlns:a16="http://schemas.microsoft.com/office/drawing/2014/main" id="{BE0E4735-378F-4642-9FB0-80C0531578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実行結果例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FB2EF38-44A2-43B4-957C-FC2DC3109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5E001E9-FB31-4E5F-8261-7E4F35CC43C1}" type="slidenum">
              <a:rPr lang="ja-JP" altLang="en-US" smtClean="0">
                <a:latin typeface="Arial" panose="020B0604020202020204" pitchFamily="34" charset="0"/>
              </a:rPr>
              <a:pPr/>
              <a:t>20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7602B19C-441F-43CA-A4E7-03A5BC1796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316" y="1063665"/>
            <a:ext cx="6572870" cy="4295144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C3F31251-DE08-4744-B092-EF89DD7091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例題３．標準ライブラリを利用した計算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EC4A2CD1-1DF2-476F-9C3B-D1C1C3F659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zh-CN" altLang="en-US" b="1" dirty="0"/>
              <a:t>浮動小数点数</a:t>
            </a:r>
            <a:r>
              <a:rPr lang="ja-JP" altLang="en-US" b="1" dirty="0"/>
              <a:t>データ </a:t>
            </a:r>
            <a:r>
              <a:rPr lang="en-US" altLang="ja-JP" b="1" dirty="0"/>
              <a:t>x </a:t>
            </a:r>
            <a:r>
              <a:rPr lang="ja-JP" altLang="en-US" dirty="0"/>
              <a:t>を</a:t>
            </a:r>
            <a:r>
              <a:rPr lang="ja-JP" altLang="en-US" b="1" dirty="0"/>
              <a:t>読み込んで</a:t>
            </a:r>
            <a:r>
              <a:rPr lang="ja-JP" altLang="en-US" dirty="0"/>
              <a:t>，次の</a:t>
            </a:r>
            <a:r>
              <a:rPr lang="ja-JP" altLang="en-US" b="1" dirty="0"/>
              <a:t>計算を行う</a:t>
            </a:r>
            <a:r>
              <a:rPr lang="ja-JP" altLang="en-US" dirty="0"/>
              <a:t>プログラムを作る</a:t>
            </a:r>
          </a:p>
          <a:p>
            <a:pPr lvl="1"/>
            <a:r>
              <a:rPr lang="ja-JP" altLang="en-US" b="1" dirty="0"/>
              <a:t>指数</a:t>
            </a:r>
            <a:endParaRPr lang="en-US" altLang="ja-JP" b="1" dirty="0"/>
          </a:p>
          <a:p>
            <a:pPr lvl="1"/>
            <a:r>
              <a:rPr lang="ja-JP" altLang="en-US" b="1" dirty="0"/>
              <a:t>対数</a:t>
            </a:r>
            <a:endParaRPr lang="en-US" altLang="ja-JP" b="1" dirty="0"/>
          </a:p>
          <a:p>
            <a:pPr lvl="1"/>
            <a:r>
              <a:rPr lang="ja-JP" altLang="en-US" b="1" dirty="0"/>
              <a:t>平方根</a:t>
            </a:r>
          </a:p>
          <a:p>
            <a:pPr lvl="1"/>
            <a:r>
              <a:rPr lang="ja-JP" altLang="en-US" b="1" dirty="0"/>
              <a:t>三角関数</a:t>
            </a:r>
          </a:p>
          <a:p>
            <a:pPr lvl="1"/>
            <a:r>
              <a:rPr lang="ja-JP" altLang="en-US" b="1" dirty="0"/>
              <a:t>絶対値</a:t>
            </a:r>
          </a:p>
          <a:p>
            <a:pPr lvl="1"/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39E2A7E-B8F8-47BD-A457-DB6D7D27F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DE346CC-1254-4920-B7B9-5FDC48C27F90}" type="slidenum">
              <a:rPr lang="ja-JP" altLang="en-US" smtClean="0">
                <a:latin typeface="Arial" panose="020B0604020202020204" pitchFamily="34" charset="0"/>
              </a:rPr>
              <a:pPr/>
              <a:t>21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>
            <a:extLst>
              <a:ext uri="{FF2B5EF4-FFF2-40B4-BE49-F238E27FC236}">
                <a16:creationId xmlns:a16="http://schemas.microsoft.com/office/drawing/2014/main" id="{9A15B5F7-8D21-4942-AB8D-D9B575B2CF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8942387" cy="533400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import </a:t>
            </a:r>
            <a:r>
              <a:rPr lang="en-US" altLang="ja-JP" sz="2000" dirty="0" err="1"/>
              <a:t>java.lang.Math</a:t>
            </a:r>
            <a:r>
              <a:rPr lang="en-US" altLang="ja-JP" sz="2000" dirty="0"/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import </a:t>
            </a:r>
            <a:r>
              <a:rPr lang="en-US" altLang="ja-JP" sz="2000" dirty="0" err="1"/>
              <a:t>java.util.Scanner</a:t>
            </a:r>
            <a:r>
              <a:rPr lang="en-US" altLang="ja-JP" sz="2000" dirty="0"/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public class Main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	public static void main(String[] </a:t>
            </a:r>
            <a:r>
              <a:rPr lang="en-US" altLang="ja-JP" sz="2000" dirty="0" err="1"/>
              <a:t>args</a:t>
            </a:r>
            <a:r>
              <a:rPr lang="en-US" altLang="ja-JP" sz="2000" dirty="0"/>
              <a:t>)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	    double x;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	    Scanner s = new Scanner(System.in);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b="1" dirty="0"/>
              <a:t>	    </a:t>
            </a:r>
            <a:r>
              <a:rPr lang="en-US" altLang="ja-JP" sz="2000" b="1" dirty="0" err="1"/>
              <a:t>System.out.println</a:t>
            </a:r>
            <a:r>
              <a:rPr lang="en-US" altLang="ja-JP" sz="2000" b="1" dirty="0"/>
              <a:t>("Please Enter x =");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b="1" dirty="0"/>
              <a:t>	    x = </a:t>
            </a:r>
            <a:r>
              <a:rPr lang="en-US" altLang="ja-JP" sz="2000" b="1" dirty="0" err="1"/>
              <a:t>s.nextDouble</a:t>
            </a:r>
            <a:r>
              <a:rPr lang="en-US" altLang="ja-JP" sz="2000" b="1" dirty="0"/>
              <a:t>();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b="1" dirty="0"/>
              <a:t>	    </a:t>
            </a:r>
            <a:r>
              <a:rPr lang="en-US" altLang="ja-JP" sz="2000" b="1" dirty="0" err="1"/>
              <a:t>System.out.printf</a:t>
            </a:r>
            <a:r>
              <a:rPr lang="en-US" altLang="ja-JP" sz="2000" b="1" dirty="0"/>
              <a:t>("exp(%8.3f) = %8.3f\n", x, </a:t>
            </a:r>
            <a:r>
              <a:rPr lang="en-US" altLang="ja-JP" sz="2000" b="1" dirty="0" err="1"/>
              <a:t>Math.exp</a:t>
            </a:r>
            <a:r>
              <a:rPr lang="en-US" altLang="ja-JP" sz="2000" b="1" dirty="0"/>
              <a:t>(x));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b="1" dirty="0"/>
              <a:t>	    </a:t>
            </a:r>
            <a:r>
              <a:rPr lang="en-US" altLang="ja-JP" sz="2000" b="1" dirty="0" err="1"/>
              <a:t>System.out.printf</a:t>
            </a:r>
            <a:r>
              <a:rPr lang="en-US" altLang="ja-JP" sz="2000" b="1" dirty="0"/>
              <a:t>("log10(%8.3f) = %8.3f\n", x, Math.log10(x));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b="1" dirty="0"/>
              <a:t>	    </a:t>
            </a:r>
            <a:r>
              <a:rPr lang="en-US" altLang="ja-JP" sz="2000" b="1" dirty="0" err="1"/>
              <a:t>System.out.printf</a:t>
            </a:r>
            <a:r>
              <a:rPr lang="en-US" altLang="ja-JP" sz="2000" b="1" dirty="0"/>
              <a:t>("sqrt(%8.3f) = %8.3f\n", x, </a:t>
            </a:r>
            <a:r>
              <a:rPr lang="en-US" altLang="ja-JP" sz="2000" b="1" dirty="0" err="1"/>
              <a:t>Math.sqrt</a:t>
            </a:r>
            <a:r>
              <a:rPr lang="en-US" altLang="ja-JP" sz="2000" b="1" dirty="0"/>
              <a:t>(x));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b="1" dirty="0"/>
              <a:t>	    </a:t>
            </a:r>
            <a:r>
              <a:rPr lang="en-US" altLang="ja-JP" sz="2000" b="1" dirty="0" err="1"/>
              <a:t>System.out.printf</a:t>
            </a:r>
            <a:r>
              <a:rPr lang="en-US" altLang="ja-JP" sz="2000" b="1" dirty="0"/>
              <a:t>("sin(%8.3f) = %8.3f\n", x, </a:t>
            </a:r>
            <a:r>
              <a:rPr lang="en-US" altLang="ja-JP" sz="2000" b="1" dirty="0" err="1"/>
              <a:t>Math.sin</a:t>
            </a:r>
            <a:r>
              <a:rPr lang="en-US" altLang="ja-JP" sz="2000" b="1" dirty="0"/>
              <a:t>(x));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b="1" dirty="0"/>
              <a:t>	    </a:t>
            </a:r>
            <a:r>
              <a:rPr lang="en-US" altLang="ja-JP" sz="2000" b="1" dirty="0" err="1"/>
              <a:t>System.out.printf</a:t>
            </a:r>
            <a:r>
              <a:rPr lang="en-US" altLang="ja-JP" sz="2000" b="1" dirty="0"/>
              <a:t>("cos(%8.3f) = %8.3f\n", x, </a:t>
            </a:r>
            <a:r>
              <a:rPr lang="en-US" altLang="ja-JP" sz="2000" b="1" dirty="0" err="1"/>
              <a:t>Math.cos</a:t>
            </a:r>
            <a:r>
              <a:rPr lang="en-US" altLang="ja-JP" sz="2000" b="1" dirty="0"/>
              <a:t>(x));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b="1" dirty="0"/>
              <a:t>	    </a:t>
            </a:r>
            <a:r>
              <a:rPr lang="en-US" altLang="ja-JP" sz="2000" b="1" dirty="0" err="1"/>
              <a:t>System.out.printf</a:t>
            </a:r>
            <a:r>
              <a:rPr lang="en-US" altLang="ja-JP" sz="2000" b="1" dirty="0"/>
              <a:t>("tan(%8.3f) = %8.3f\n", x, </a:t>
            </a:r>
            <a:r>
              <a:rPr lang="en-US" altLang="ja-JP" sz="2000" b="1" dirty="0" err="1"/>
              <a:t>Math.tan</a:t>
            </a:r>
            <a:r>
              <a:rPr lang="en-US" altLang="ja-JP" sz="2000" b="1" dirty="0"/>
              <a:t>(x));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b="1" dirty="0"/>
              <a:t>	    </a:t>
            </a:r>
            <a:r>
              <a:rPr lang="en-US" altLang="ja-JP" sz="2000" b="1" dirty="0" err="1"/>
              <a:t>System.out.printf</a:t>
            </a:r>
            <a:r>
              <a:rPr lang="en-US" altLang="ja-JP" sz="2000" b="1" dirty="0"/>
              <a:t>("abs(%8.3f) = %8.3f\n", x, </a:t>
            </a:r>
            <a:r>
              <a:rPr lang="en-US" altLang="ja-JP" sz="2000" b="1" dirty="0" err="1"/>
              <a:t>Math.abs</a:t>
            </a:r>
            <a:r>
              <a:rPr lang="en-US" altLang="ja-JP" sz="2000" b="1" dirty="0"/>
              <a:t>(x));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	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}</a:t>
            </a:r>
          </a:p>
          <a:p>
            <a:pPr marL="0" indent="0">
              <a:spcBef>
                <a:spcPts val="600"/>
              </a:spcBef>
              <a:buNone/>
            </a:pPr>
            <a:endParaRPr lang="en-US" altLang="ja-JP" sz="1800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A2AD74A-5672-435C-88AF-A6074B513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13525AA-D97E-4346-88CF-6EEBDA858B94}" type="slidenum">
              <a:rPr lang="ja-JP" altLang="en-US" smtClean="0">
                <a:latin typeface="Arial" panose="020B0604020202020204" pitchFamily="34" charset="0"/>
              </a:rPr>
              <a:pPr/>
              <a:t>22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056C90AF-3597-4AC4-8869-EDD65537DB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実行結果例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9B16C2C-75BD-4F5B-B51D-07E35FD7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B16471A-1013-482F-B667-BA988D7AD6AB}" type="slidenum">
              <a:rPr lang="ja-JP" altLang="en-US" smtClean="0">
                <a:latin typeface="Arial" panose="020B0604020202020204" pitchFamily="34" charset="0"/>
              </a:rPr>
              <a:pPr/>
              <a:t>23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3CBC53E2-AB80-489A-89A7-FE23430247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893" y="861875"/>
            <a:ext cx="6853685" cy="5269418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3F8D7AF3-3F37-46C3-9DAD-F71A156D8E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出力と計算式の組み合わせ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3D0EEA4-773B-460D-9BE4-D913FCBA3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1EDB085-1EAE-49C0-ACBA-9C36447E3489}" type="slidenum">
              <a:rPr lang="ja-JP" altLang="en-US" smtClean="0">
                <a:latin typeface="Arial" panose="020B0604020202020204" pitchFamily="34" charset="0"/>
              </a:rPr>
              <a:pPr/>
              <a:t>24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87046" name="Text Box 6">
            <a:extLst>
              <a:ext uri="{FF2B5EF4-FFF2-40B4-BE49-F238E27FC236}">
                <a16:creationId xmlns:a16="http://schemas.microsoft.com/office/drawing/2014/main" id="{4824BA53-C41D-4929-B6BB-5A32108F0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8054" y="1083795"/>
            <a:ext cx="7435048" cy="1572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20000"/>
              </a:spcBef>
              <a:buFontTx/>
              <a:buNone/>
            </a:pPr>
            <a:endParaRPr kumimoji="0" lang="en-US" altLang="ja-JP" sz="3600" dirty="0">
              <a:solidFill>
                <a:srgbClr val="003300"/>
              </a:solidFill>
            </a:endParaRPr>
          </a:p>
          <a:p>
            <a:pPr eaLnBrk="1" hangingPunct="1">
              <a:lnSpc>
                <a:spcPct val="105000"/>
              </a:lnSpc>
              <a:spcBef>
                <a:spcPct val="20000"/>
              </a:spcBef>
              <a:buFontTx/>
              <a:buNone/>
            </a:pPr>
            <a:r>
              <a:rPr kumimoji="0" lang="ja-JP" altLang="en-US" sz="3600" b="1" dirty="0">
                <a:solidFill>
                  <a:srgbClr val="003300"/>
                </a:solidFill>
              </a:rPr>
              <a:t>メッセージ</a:t>
            </a:r>
            <a:r>
              <a:rPr kumimoji="0" lang="ja-JP" altLang="en-US" sz="3600" dirty="0">
                <a:solidFill>
                  <a:srgbClr val="003300"/>
                </a:solidFill>
              </a:rPr>
              <a:t>と</a:t>
            </a:r>
            <a:r>
              <a:rPr kumimoji="0" lang="ja-JP" altLang="en-US" sz="3600" b="1" dirty="0">
                <a:solidFill>
                  <a:srgbClr val="003300"/>
                </a:solidFill>
              </a:rPr>
              <a:t>計算結果</a:t>
            </a:r>
            <a:r>
              <a:rPr kumimoji="0" lang="ja-JP" altLang="en-US" sz="3600" dirty="0">
                <a:solidFill>
                  <a:srgbClr val="003300"/>
                </a:solidFill>
              </a:rPr>
              <a:t>の</a:t>
            </a:r>
            <a:r>
              <a:rPr kumimoji="0" lang="ja-JP" altLang="en-US" sz="3600" b="1" dirty="0">
                <a:solidFill>
                  <a:srgbClr val="003300"/>
                </a:solidFill>
              </a:rPr>
              <a:t>表示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None/>
            </a:pPr>
            <a:endParaRPr kumimoji="0" lang="en-US" altLang="ja-JP" sz="3600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1B7E038-5F7B-491B-BBAF-58B8AC966C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264" y="1191875"/>
            <a:ext cx="8576460" cy="393816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8CAD35F5-7DA8-4CFB-9A88-EEF2E59AA6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8520" y="2939528"/>
            <a:ext cx="5860436" cy="489472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A8983EE1-D182-4954-821A-016C5830DF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Java </a:t>
            </a:r>
            <a:r>
              <a:rPr lang="ja-JP" altLang="en-US" dirty="0"/>
              <a:t>の標準ライブラリの機能（ごく一部）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5A6240B7-BBF3-4D84-984A-8F8A790714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262" y="933650"/>
            <a:ext cx="8461375" cy="4976979"/>
          </a:xfrm>
        </p:spPr>
        <p:txBody>
          <a:bodyPr>
            <a:noAutofit/>
          </a:bodyPr>
          <a:lstStyle/>
          <a:p>
            <a:r>
              <a:rPr lang="ja-JP" altLang="en-US" dirty="0"/>
              <a:t>指数，対数，平方根</a:t>
            </a:r>
          </a:p>
          <a:p>
            <a:pPr lvl="1"/>
            <a:r>
              <a:rPr lang="en-US" altLang="ja-JP" dirty="0"/>
              <a:t>exp	</a:t>
            </a:r>
            <a:r>
              <a:rPr lang="ja-JP" altLang="en-US" dirty="0"/>
              <a:t>指数関数（</a:t>
            </a:r>
            <a:r>
              <a:rPr lang="en-US" altLang="ja-JP" dirty="0"/>
              <a:t>e</a:t>
            </a:r>
            <a:r>
              <a:rPr lang="ja-JP" altLang="en-US" dirty="0"/>
              <a:t> のべき乗）</a:t>
            </a:r>
          </a:p>
          <a:p>
            <a:pPr lvl="1"/>
            <a:r>
              <a:rPr lang="en-US" altLang="ja-JP" dirty="0"/>
              <a:t>log10	</a:t>
            </a:r>
            <a:r>
              <a:rPr lang="ja-JP" altLang="en-US" dirty="0"/>
              <a:t>対数関数（底を</a:t>
            </a:r>
            <a:r>
              <a:rPr lang="en-US" altLang="ja-JP" dirty="0"/>
              <a:t> 10 </a:t>
            </a:r>
            <a:r>
              <a:rPr lang="ja-JP" altLang="en-US" dirty="0"/>
              <a:t>とする自然対数）</a:t>
            </a:r>
          </a:p>
          <a:p>
            <a:pPr lvl="1"/>
            <a:r>
              <a:rPr lang="en-US" altLang="ja-JP" dirty="0"/>
              <a:t>sqrt	</a:t>
            </a:r>
            <a:r>
              <a:rPr lang="ja-JP" altLang="en-US" dirty="0"/>
              <a:t>平方根</a:t>
            </a:r>
          </a:p>
          <a:p>
            <a:r>
              <a:rPr lang="ja-JP" altLang="en-US" dirty="0"/>
              <a:t>三角関数</a:t>
            </a:r>
          </a:p>
          <a:p>
            <a:pPr lvl="1"/>
            <a:r>
              <a:rPr lang="en-US" altLang="ja-JP" dirty="0"/>
              <a:t>cos 		</a:t>
            </a:r>
            <a:r>
              <a:rPr lang="ja-JP" altLang="en-US" dirty="0"/>
              <a:t>コサイン</a:t>
            </a:r>
          </a:p>
          <a:p>
            <a:pPr lvl="1"/>
            <a:r>
              <a:rPr lang="en-US" altLang="ja-JP" dirty="0"/>
              <a:t>sin 		</a:t>
            </a:r>
            <a:r>
              <a:rPr lang="ja-JP" altLang="en-US" dirty="0"/>
              <a:t>サイン</a:t>
            </a:r>
          </a:p>
          <a:p>
            <a:pPr lvl="1"/>
            <a:r>
              <a:rPr lang="en-US" altLang="ja-JP" dirty="0"/>
              <a:t>tan 		</a:t>
            </a:r>
            <a:r>
              <a:rPr lang="ja-JP" altLang="en-US" dirty="0"/>
              <a:t>タンジェント</a:t>
            </a:r>
          </a:p>
          <a:p>
            <a:r>
              <a:rPr lang="ja-JP" altLang="en-US" dirty="0"/>
              <a:t>絶対値</a:t>
            </a:r>
          </a:p>
          <a:p>
            <a:pPr lvl="1"/>
            <a:r>
              <a:rPr lang="en-US" altLang="ja-JP" dirty="0"/>
              <a:t>abs 		</a:t>
            </a:r>
            <a:r>
              <a:rPr lang="ja-JP" altLang="en-US" dirty="0"/>
              <a:t>絶対値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CA4C3ED2-BD19-4A43-BE01-4CA591BCB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3C9B254-1C25-409B-A185-729685755601}" type="slidenum">
              <a:rPr lang="ja-JP" altLang="en-US" smtClean="0">
                <a:latin typeface="Arial" panose="020B0604020202020204" pitchFamily="34" charset="0"/>
              </a:rPr>
              <a:pPr/>
              <a:t>25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BB969403-1DD1-4BB9-AEBA-47C6A59074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いろいろな計算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F32019D-5C15-4352-9966-8DD3E3E42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67824B6-F6AE-46DF-9939-229C8C2B250B}" type="slidenum">
              <a:rPr lang="ja-JP" altLang="en-US" smtClean="0">
                <a:latin typeface="Arial" panose="020B0604020202020204" pitchFamily="34" charset="0"/>
              </a:rPr>
              <a:pPr/>
              <a:t>26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91143" name="Text Box 10">
            <a:extLst>
              <a:ext uri="{FF2B5EF4-FFF2-40B4-BE49-F238E27FC236}">
                <a16:creationId xmlns:a16="http://schemas.microsoft.com/office/drawing/2014/main" id="{01981F31-AF96-48E7-A9F0-3938A666E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988" y="2192052"/>
            <a:ext cx="6347527" cy="64267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 dirty="0"/>
              <a:t>d = </a:t>
            </a:r>
            <a:r>
              <a:rPr kumimoji="0" lang="en-US" altLang="ja-JP" sz="3200" dirty="0" err="1"/>
              <a:t>Math.sqrt</a:t>
            </a:r>
            <a:r>
              <a:rPr kumimoji="0" lang="en-US" altLang="ja-JP" sz="3200" dirty="0"/>
              <a:t>( ( x * x ) + ( y * y ) );</a:t>
            </a:r>
          </a:p>
        </p:txBody>
      </p:sp>
      <p:grpSp>
        <p:nvGrpSpPr>
          <p:cNvPr id="91146" name="Group 15">
            <a:extLst>
              <a:ext uri="{FF2B5EF4-FFF2-40B4-BE49-F238E27FC236}">
                <a16:creationId xmlns:a16="http://schemas.microsoft.com/office/drawing/2014/main" id="{E35DBC07-BB66-4927-A46E-195D0CD0E010}"/>
              </a:ext>
            </a:extLst>
          </p:cNvPr>
          <p:cNvGrpSpPr>
            <a:grpSpLocks/>
          </p:cNvGrpSpPr>
          <p:nvPr/>
        </p:nvGrpSpPr>
        <p:grpSpPr bwMode="auto">
          <a:xfrm>
            <a:off x="890588" y="2933415"/>
            <a:ext cx="4776788" cy="584200"/>
            <a:chOff x="972" y="2448"/>
            <a:chExt cx="3009" cy="368"/>
          </a:xfrm>
        </p:grpSpPr>
        <p:sp>
          <p:nvSpPr>
            <p:cNvPr id="91153" name="Text Box 16">
              <a:extLst>
                <a:ext uri="{FF2B5EF4-FFF2-40B4-BE49-F238E27FC236}">
                  <a16:creationId xmlns:a16="http://schemas.microsoft.com/office/drawing/2014/main" id="{9E8D205A-D488-408D-9B19-11C429AF0C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2" y="2448"/>
              <a:ext cx="282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ja-JP"/>
                <a:t>x</a:t>
              </a:r>
              <a:r>
                <a:rPr kumimoji="0" lang="en-US" altLang="ja-JP" baseline="30000"/>
                <a:t>2</a:t>
              </a:r>
              <a:r>
                <a:rPr kumimoji="0" lang="en-US" altLang="ja-JP"/>
                <a:t> + y</a:t>
              </a:r>
              <a:r>
                <a:rPr kumimoji="0" lang="en-US" altLang="ja-JP" baseline="30000"/>
                <a:t>2</a:t>
              </a:r>
              <a:r>
                <a:rPr kumimoji="0" lang="en-US" altLang="ja-JP"/>
                <a:t> </a:t>
              </a:r>
              <a:r>
                <a:rPr kumimoji="0" lang="ja-JP" altLang="en-US"/>
                <a:t>を計算し，</a:t>
              </a:r>
              <a:r>
                <a:rPr kumimoji="0" lang="en-US" altLang="ja-JP"/>
                <a:t>d </a:t>
              </a:r>
              <a:r>
                <a:rPr kumimoji="0" lang="ja-JP" altLang="en-US"/>
                <a:t>に格納</a:t>
              </a:r>
            </a:p>
          </p:txBody>
        </p:sp>
        <p:sp>
          <p:nvSpPr>
            <p:cNvPr id="91154" name="Text Box 17">
              <a:extLst>
                <a:ext uri="{FF2B5EF4-FFF2-40B4-BE49-F238E27FC236}">
                  <a16:creationId xmlns:a16="http://schemas.microsoft.com/office/drawing/2014/main" id="{99732AA9-E9E1-465D-B792-8967C35ED1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2" y="2448"/>
              <a:ext cx="259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ja-JP" sz="3200"/>
                <a:t>√</a:t>
              </a:r>
            </a:p>
          </p:txBody>
        </p:sp>
      </p:grpSp>
      <p:sp>
        <p:nvSpPr>
          <p:cNvPr id="91147" name="Line 18">
            <a:extLst>
              <a:ext uri="{FF2B5EF4-FFF2-40B4-BE49-F238E27FC236}">
                <a16:creationId xmlns:a16="http://schemas.microsoft.com/office/drawing/2014/main" id="{30648149-209D-4665-BB46-24E0A46BE301}"/>
              </a:ext>
            </a:extLst>
          </p:cNvPr>
          <p:cNvSpPr>
            <a:spLocks noChangeShapeType="1"/>
          </p:cNvSpPr>
          <p:nvPr/>
        </p:nvSpPr>
        <p:spPr bwMode="auto">
          <a:xfrm>
            <a:off x="1186970" y="2991895"/>
            <a:ext cx="838200" cy="0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1148" name="Text Box 19">
            <a:extLst>
              <a:ext uri="{FF2B5EF4-FFF2-40B4-BE49-F238E27FC236}">
                <a16:creationId xmlns:a16="http://schemas.microsoft.com/office/drawing/2014/main" id="{8A313D22-0D39-466B-B4C2-F49C113DF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988" y="3682120"/>
            <a:ext cx="6835925" cy="681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 dirty="0"/>
              <a:t>x = </a:t>
            </a:r>
            <a:r>
              <a:rPr kumimoji="0" lang="en-US" altLang="ja-JP" sz="3200" dirty="0" err="1"/>
              <a:t>Math.sqrt</a:t>
            </a:r>
            <a:r>
              <a:rPr kumimoji="0" lang="en-US" altLang="ja-JP" sz="3200" dirty="0"/>
              <a:t>( a * ( a - b ) * ( a - c ) );</a:t>
            </a:r>
          </a:p>
        </p:txBody>
      </p:sp>
      <p:grpSp>
        <p:nvGrpSpPr>
          <p:cNvPr id="91149" name="Group 20">
            <a:extLst>
              <a:ext uri="{FF2B5EF4-FFF2-40B4-BE49-F238E27FC236}">
                <a16:creationId xmlns:a16="http://schemas.microsoft.com/office/drawing/2014/main" id="{E84AABEA-F781-4666-B23C-85E7D0E55A88}"/>
              </a:ext>
            </a:extLst>
          </p:cNvPr>
          <p:cNvGrpSpPr>
            <a:grpSpLocks/>
          </p:cNvGrpSpPr>
          <p:nvPr/>
        </p:nvGrpSpPr>
        <p:grpSpPr bwMode="auto">
          <a:xfrm>
            <a:off x="890588" y="4423484"/>
            <a:ext cx="5324475" cy="584200"/>
            <a:chOff x="972" y="2448"/>
            <a:chExt cx="3354" cy="368"/>
          </a:xfrm>
        </p:grpSpPr>
        <p:sp>
          <p:nvSpPr>
            <p:cNvPr id="91151" name="Text Box 21">
              <a:extLst>
                <a:ext uri="{FF2B5EF4-FFF2-40B4-BE49-F238E27FC236}">
                  <a16:creationId xmlns:a16="http://schemas.microsoft.com/office/drawing/2014/main" id="{D0ACC9F4-5B2C-49CA-A5F3-1E4B0D91D3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2" y="2448"/>
              <a:ext cx="317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ja-JP"/>
                <a:t>a(a-b)(a-c)</a:t>
              </a:r>
              <a:r>
                <a:rPr kumimoji="0" lang="ja-JP" altLang="en-US"/>
                <a:t>を計算し，</a:t>
              </a:r>
              <a:r>
                <a:rPr kumimoji="0" lang="en-US" altLang="ja-JP"/>
                <a:t>x </a:t>
              </a:r>
              <a:r>
                <a:rPr kumimoji="0" lang="ja-JP" altLang="en-US"/>
                <a:t>に格納</a:t>
              </a:r>
            </a:p>
          </p:txBody>
        </p:sp>
        <p:sp>
          <p:nvSpPr>
            <p:cNvPr id="91152" name="Text Box 22">
              <a:extLst>
                <a:ext uri="{FF2B5EF4-FFF2-40B4-BE49-F238E27FC236}">
                  <a16:creationId xmlns:a16="http://schemas.microsoft.com/office/drawing/2014/main" id="{5F18F52C-5ABA-49C0-A4F6-494336A15E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2" y="2448"/>
              <a:ext cx="259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ja-JP" sz="3200"/>
                <a:t>√</a:t>
              </a:r>
            </a:p>
          </p:txBody>
        </p:sp>
      </p:grpSp>
      <p:sp>
        <p:nvSpPr>
          <p:cNvPr id="91150" name="Line 23">
            <a:extLst>
              <a:ext uri="{FF2B5EF4-FFF2-40B4-BE49-F238E27FC236}">
                <a16:creationId xmlns:a16="http://schemas.microsoft.com/office/drawing/2014/main" id="{2739941F-ED58-4E04-A9AB-E295C275A807}"/>
              </a:ext>
            </a:extLst>
          </p:cNvPr>
          <p:cNvSpPr>
            <a:spLocks noChangeShapeType="1"/>
          </p:cNvSpPr>
          <p:nvPr/>
        </p:nvSpPr>
        <p:spPr bwMode="auto">
          <a:xfrm>
            <a:off x="1187450" y="4482000"/>
            <a:ext cx="1390650" cy="0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23" name="Object 7">
            <a:extLst>
              <a:ext uri="{FF2B5EF4-FFF2-40B4-BE49-F238E27FC236}">
                <a16:creationId xmlns:a16="http://schemas.microsoft.com/office/drawing/2014/main" id="{8624B917-B32E-4D20-8BFB-4274CBE2E2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3374397"/>
              </p:ext>
            </p:extLst>
          </p:nvPr>
        </p:nvGraphicFramePr>
        <p:xfrm>
          <a:off x="896937" y="5822235"/>
          <a:ext cx="37465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3" imgW="3746500" imgH="685800" progId="Equation.3">
                  <p:embed/>
                </p:oleObj>
              </mc:Choice>
              <mc:Fallback>
                <p:oleObj name="数式" r:id="rId3" imgW="3746500" imgH="685800" progId="Equation.3">
                  <p:embed/>
                  <p:pic>
                    <p:nvPicPr>
                      <p:cNvPr id="9221" name="Object 7">
                        <a:extLst>
                          <a:ext uri="{FF2B5EF4-FFF2-40B4-BE49-F238E27FC236}">
                            <a16:creationId xmlns:a16="http://schemas.microsoft.com/office/drawing/2014/main" id="{A56E7D08-E730-44FF-A1F7-A3236C75D8B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6937" y="5822235"/>
                        <a:ext cx="37465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14">
            <a:extLst>
              <a:ext uri="{FF2B5EF4-FFF2-40B4-BE49-F238E27FC236}">
                <a16:creationId xmlns:a16="http://schemas.microsoft.com/office/drawing/2014/main" id="{78A2DCB8-5E93-4FCC-AD39-DF7FA3C4E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988" y="5125951"/>
            <a:ext cx="5842000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dirty="0"/>
              <a:t>A = sqrt(s * (s - a) * (s - b) * (s - c));</a:t>
            </a:r>
          </a:p>
        </p:txBody>
      </p:sp>
      <p:grpSp>
        <p:nvGrpSpPr>
          <p:cNvPr id="25" name="Group 15">
            <a:extLst>
              <a:ext uri="{FF2B5EF4-FFF2-40B4-BE49-F238E27FC236}">
                <a16:creationId xmlns:a16="http://schemas.microsoft.com/office/drawing/2014/main" id="{733D0DA1-5BF2-4B09-86E5-2156674680A3}"/>
              </a:ext>
            </a:extLst>
          </p:cNvPr>
          <p:cNvGrpSpPr>
            <a:grpSpLocks/>
          </p:cNvGrpSpPr>
          <p:nvPr/>
        </p:nvGrpSpPr>
        <p:grpSpPr bwMode="auto">
          <a:xfrm>
            <a:off x="4459287" y="5917485"/>
            <a:ext cx="3844925" cy="579437"/>
            <a:chOff x="972" y="2448"/>
            <a:chExt cx="2084" cy="482"/>
          </a:xfrm>
        </p:grpSpPr>
        <p:sp>
          <p:nvSpPr>
            <p:cNvPr id="26" name="Text Box 16">
              <a:extLst>
                <a:ext uri="{FF2B5EF4-FFF2-40B4-BE49-F238E27FC236}">
                  <a16:creationId xmlns:a16="http://schemas.microsoft.com/office/drawing/2014/main" id="{EFB513B0-359C-4150-80E4-AA67F7A9E1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2" y="2448"/>
              <a:ext cx="1904" cy="4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ja-JP" altLang="en-US"/>
                <a:t>を計算し，</a:t>
              </a:r>
              <a:r>
                <a:rPr kumimoji="0" lang="en-US" altLang="ja-JP"/>
                <a:t>A </a:t>
              </a:r>
              <a:r>
                <a:rPr kumimoji="0" lang="ja-JP" altLang="en-US"/>
                <a:t>に格納</a:t>
              </a:r>
            </a:p>
          </p:txBody>
        </p:sp>
        <p:sp>
          <p:nvSpPr>
            <p:cNvPr id="27" name="Text Box 17">
              <a:extLst>
                <a:ext uri="{FF2B5EF4-FFF2-40B4-BE49-F238E27FC236}">
                  <a16:creationId xmlns:a16="http://schemas.microsoft.com/office/drawing/2014/main" id="{8F0100A1-05FE-450B-858B-ED994C6D2A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2" y="2448"/>
              <a:ext cx="100" cy="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ja-JP" altLang="ja-JP" sz="3200"/>
            </a:p>
          </p:txBody>
        </p:sp>
      </p:grpSp>
      <p:graphicFrame>
        <p:nvGraphicFramePr>
          <p:cNvPr id="28" name="Object 8">
            <a:extLst>
              <a:ext uri="{FF2B5EF4-FFF2-40B4-BE49-F238E27FC236}">
                <a16:creationId xmlns:a16="http://schemas.microsoft.com/office/drawing/2014/main" id="{CD8168E8-6D1D-4D6E-8DEB-12F6154F13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7693355"/>
              </p:ext>
            </p:extLst>
          </p:nvPr>
        </p:nvGraphicFramePr>
        <p:xfrm>
          <a:off x="962025" y="1486217"/>
          <a:ext cx="2082800" cy="5226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5" imgW="2082800" imgH="533400" progId="Equation.3">
                  <p:embed/>
                </p:oleObj>
              </mc:Choice>
              <mc:Fallback>
                <p:oleObj name="数式" r:id="rId5" imgW="2082800" imgH="533400" progId="Equation.3">
                  <p:embed/>
                  <p:pic>
                    <p:nvPicPr>
                      <p:cNvPr id="9222" name="Object 8">
                        <a:extLst>
                          <a:ext uri="{FF2B5EF4-FFF2-40B4-BE49-F238E27FC236}">
                            <a16:creationId xmlns:a16="http://schemas.microsoft.com/office/drawing/2014/main" id="{CEBEF618-58DA-408C-A54C-2DC04061CEE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2025" y="1486217"/>
                        <a:ext cx="2082800" cy="5226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" name="Group 10">
            <a:extLst>
              <a:ext uri="{FF2B5EF4-FFF2-40B4-BE49-F238E27FC236}">
                <a16:creationId xmlns:a16="http://schemas.microsoft.com/office/drawing/2014/main" id="{DAD63AC8-D99B-4D8D-A858-7A7D18F24167}"/>
              </a:ext>
            </a:extLst>
          </p:cNvPr>
          <p:cNvGrpSpPr>
            <a:grpSpLocks/>
          </p:cNvGrpSpPr>
          <p:nvPr/>
        </p:nvGrpSpPr>
        <p:grpSpPr bwMode="auto">
          <a:xfrm>
            <a:off x="2759075" y="1503946"/>
            <a:ext cx="3622675" cy="579438"/>
            <a:chOff x="972" y="2448"/>
            <a:chExt cx="2282" cy="365"/>
          </a:xfrm>
        </p:grpSpPr>
        <p:sp>
          <p:nvSpPr>
            <p:cNvPr id="30" name="Text Box 11">
              <a:extLst>
                <a:ext uri="{FF2B5EF4-FFF2-40B4-BE49-F238E27FC236}">
                  <a16:creationId xmlns:a16="http://schemas.microsoft.com/office/drawing/2014/main" id="{46CF0C24-D339-48D8-A00F-A9B07ADA8B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2" y="2448"/>
              <a:ext cx="210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ja-JP" altLang="en-US" dirty="0"/>
                <a:t>を計算し，</a:t>
              </a:r>
              <a:r>
                <a:rPr kumimoji="0" lang="en-US" altLang="ja-JP" dirty="0"/>
                <a:t>s </a:t>
              </a:r>
              <a:r>
                <a:rPr kumimoji="0" lang="ja-JP" altLang="en-US" dirty="0"/>
                <a:t>に格納</a:t>
              </a:r>
            </a:p>
          </p:txBody>
        </p:sp>
        <p:sp>
          <p:nvSpPr>
            <p:cNvPr id="31" name="Text Box 12">
              <a:extLst>
                <a:ext uri="{FF2B5EF4-FFF2-40B4-BE49-F238E27FC236}">
                  <a16:creationId xmlns:a16="http://schemas.microsoft.com/office/drawing/2014/main" id="{7B17B7C3-91AC-4C30-A3F9-8F9474D10C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2" y="2448"/>
              <a:ext cx="116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kumimoji="0" lang="ja-JP" altLang="ja-JP" sz="3200">
                <a:solidFill>
                  <a:srgbClr val="003300"/>
                </a:solidFill>
              </a:endParaRPr>
            </a:p>
          </p:txBody>
        </p:sp>
      </p:grpSp>
      <p:sp>
        <p:nvSpPr>
          <p:cNvPr id="32" name="Text Box 9">
            <a:extLst>
              <a:ext uri="{FF2B5EF4-FFF2-40B4-BE49-F238E27FC236}">
                <a16:creationId xmlns:a16="http://schemas.microsoft.com/office/drawing/2014/main" id="{6BBDDDE6-0D28-40C3-A003-BFBC6B48E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988" y="879657"/>
            <a:ext cx="3751263" cy="58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 dirty="0"/>
              <a:t>s = ( a + b + c ) / 2;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9">
            <a:extLst>
              <a:ext uri="{FF2B5EF4-FFF2-40B4-BE49-F238E27FC236}">
                <a16:creationId xmlns:a16="http://schemas.microsoft.com/office/drawing/2014/main" id="{8E8998DF-79CD-43BB-B167-66BDE2A723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まとめ</a:t>
            </a:r>
            <a:endParaRPr lang="en-US" altLang="ja-JP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1567FD1-A74F-4EB0-8048-A678A56BC6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263" y="867403"/>
            <a:ext cx="8461375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Java </a:t>
            </a:r>
            <a:r>
              <a:rPr lang="ja-JP" altLang="en-US" dirty="0"/>
              <a:t>には，</a:t>
            </a:r>
            <a:r>
              <a:rPr lang="ja-JP" altLang="en-US" b="1" dirty="0"/>
              <a:t>四則演算，各種の標準ライブラリ（三角関数，指数・対数関数，平方根など）の機能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endParaRPr lang="ja-JP" altLang="en-US" dirty="0"/>
          </a:p>
          <a:p>
            <a:endParaRPr lang="en-US" altLang="ja-JP" dirty="0"/>
          </a:p>
        </p:txBody>
      </p:sp>
      <p:sp>
        <p:nvSpPr>
          <p:cNvPr id="9220" name="スライド番号プレースホルダー 1">
            <a:extLst>
              <a:ext uri="{FF2B5EF4-FFF2-40B4-BE49-F238E27FC236}">
                <a16:creationId xmlns:a16="http://schemas.microsoft.com/office/drawing/2014/main" id="{81C181D1-2FB1-4C95-BA91-18D08D6943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A0119EC1-2F31-4343-982E-76B0BD613386}" type="slidenum">
              <a:rPr lang="ja-JP" altLang="en-US" smtClean="0"/>
              <a:pPr/>
              <a:t>27</a:t>
            </a:fld>
            <a:endParaRPr lang="ja-JP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1C9A31B2-E28C-4034-B2EC-484BB4C189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演習１．</a:t>
            </a:r>
            <a:r>
              <a:rPr lang="en-US" altLang="ja-JP"/>
              <a:t>Heron </a:t>
            </a:r>
            <a:r>
              <a:rPr lang="ja-JP" altLang="en-US"/>
              <a:t>の公式</a:t>
            </a:r>
            <a:endParaRPr lang="ja-JP" altLang="en-US" dirty="0"/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F9BA8262-0162-4FDA-91F1-59EDECB038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三角形の３辺の長さ </a:t>
            </a:r>
            <a:r>
              <a:rPr lang="en-US" altLang="ja-JP" b="1" dirty="0"/>
              <a:t>a, b, c </a:t>
            </a:r>
            <a:r>
              <a:rPr lang="ja-JP" altLang="en-US" dirty="0"/>
              <a:t>を読み込んで，</a:t>
            </a:r>
            <a:r>
              <a:rPr lang="ja-JP" altLang="en-US" b="1" dirty="0"/>
              <a:t>面積 </a:t>
            </a:r>
            <a:r>
              <a:rPr lang="en-US" altLang="ja-JP" b="1" dirty="0"/>
              <a:t>A </a:t>
            </a:r>
            <a:r>
              <a:rPr lang="ja-JP" altLang="en-US" dirty="0"/>
              <a:t>を計算するプログラムを作りなさい．</a:t>
            </a:r>
          </a:p>
          <a:p>
            <a:pPr lvl="1"/>
            <a:r>
              <a:rPr lang="en-US" altLang="ja-JP" dirty="0"/>
              <a:t>Heron</a:t>
            </a:r>
            <a:r>
              <a:rPr lang="ja-JP" altLang="en-US" dirty="0"/>
              <a:t>の公式を用いること</a:t>
            </a:r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　　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DB3DC68-219F-4A1F-AEA2-18755DE75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32535AB-09DF-497A-9C3B-C7EB5EFD39E6}" type="slidenum">
              <a:rPr lang="ja-JP" altLang="en-US" smtClean="0">
                <a:latin typeface="Arial" panose="020B0604020202020204" pitchFamily="34" charset="0"/>
              </a:rPr>
              <a:pPr/>
              <a:t>28</a:t>
            </a:fld>
            <a:endParaRPr lang="ja-JP" altLang="en-US">
              <a:latin typeface="Arial" panose="020B0604020202020204" pitchFamily="34" charset="0"/>
            </a:endParaRPr>
          </a:p>
        </p:txBody>
      </p:sp>
      <p:graphicFrame>
        <p:nvGraphicFramePr>
          <p:cNvPr id="99333" name="Object 4">
            <a:extLst>
              <a:ext uri="{FF2B5EF4-FFF2-40B4-BE49-F238E27FC236}">
                <a16:creationId xmlns:a16="http://schemas.microsoft.com/office/drawing/2014/main" id="{D20FA035-F487-4B72-A187-ED6DE76801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1063237"/>
              </p:ext>
            </p:extLst>
          </p:nvPr>
        </p:nvGraphicFramePr>
        <p:xfrm>
          <a:off x="1634756" y="2457893"/>
          <a:ext cx="4394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3" imgW="4394200" imgH="685800" progId="Equation.3">
                  <p:embed/>
                </p:oleObj>
              </mc:Choice>
              <mc:Fallback>
                <p:oleObj name="数式" r:id="rId3" imgW="4394200" imgH="685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4756" y="2457893"/>
                        <a:ext cx="43942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4" name="Object 5">
            <a:extLst>
              <a:ext uri="{FF2B5EF4-FFF2-40B4-BE49-F238E27FC236}">
                <a16:creationId xmlns:a16="http://schemas.microsoft.com/office/drawing/2014/main" id="{3EA9ADDD-720A-4416-AC0C-EF3E090670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0653655"/>
              </p:ext>
            </p:extLst>
          </p:nvPr>
        </p:nvGraphicFramePr>
        <p:xfrm>
          <a:off x="2663456" y="3296093"/>
          <a:ext cx="26035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5" imgW="2603500" imgH="533400" progId="Equation.3">
                  <p:embed/>
                </p:oleObj>
              </mc:Choice>
              <mc:Fallback>
                <p:oleObj name="数式" r:id="rId5" imgW="2603500" imgH="533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3456" y="3296093"/>
                        <a:ext cx="26035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5C6EE36-10C1-4C6B-AE65-5342BB9DDF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内容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A70D26B-85E8-4E57-8D52-B26FD6A124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2651" y="846138"/>
            <a:ext cx="8729737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例題１．三角形の面積</a:t>
            </a:r>
          </a:p>
          <a:p>
            <a:pPr marL="0" indent="0">
              <a:buNone/>
            </a:pPr>
            <a:r>
              <a:rPr lang="ja-JP" altLang="en-US" dirty="0"/>
              <a:t>	・変数，代入，入力，出力</a:t>
            </a:r>
          </a:p>
          <a:p>
            <a:pPr marL="0" indent="0">
              <a:buNone/>
            </a:pPr>
            <a:r>
              <a:rPr lang="ja-JP" altLang="en-US" dirty="0"/>
              <a:t>	・</a:t>
            </a:r>
            <a:r>
              <a:rPr lang="en-US" altLang="ja-JP" dirty="0" err="1"/>
              <a:t>System.out.printf</a:t>
            </a:r>
            <a:r>
              <a:rPr lang="en-US" altLang="ja-JP" dirty="0"/>
              <a:t> </a:t>
            </a:r>
            <a:r>
              <a:rPr lang="ja-JP" altLang="en-US" dirty="0"/>
              <a:t>と </a:t>
            </a:r>
            <a:r>
              <a:rPr lang="en-US" altLang="ja-JP" dirty="0" err="1"/>
              <a:t>System.out.println</a:t>
            </a:r>
            <a:r>
              <a:rPr lang="ja-JP" altLang="en-US" dirty="0"/>
              <a:t> の違い</a:t>
            </a:r>
          </a:p>
          <a:p>
            <a:pPr marL="0" indent="0">
              <a:buNone/>
            </a:pPr>
            <a:r>
              <a:rPr lang="ja-JP" altLang="en-US" dirty="0"/>
              <a:t>例題２．</a:t>
            </a:r>
            <a:r>
              <a:rPr lang="en-US" altLang="ja-JP" dirty="0"/>
              <a:t>sin </a:t>
            </a:r>
            <a:r>
              <a:rPr lang="ja-JP" altLang="en-US" dirty="0"/>
              <a:t>関数による三角形の面積</a:t>
            </a:r>
          </a:p>
          <a:p>
            <a:pPr marL="0" indent="0">
              <a:buNone/>
            </a:pPr>
            <a:r>
              <a:rPr lang="ja-JP" altLang="en-US" dirty="0"/>
              <a:t>例題３．標準ライブラリを利用した計算</a:t>
            </a:r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F17457F-469F-4544-92BF-45070EA19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6A89B40-DE50-41C5-BE90-6E3F855631B1}" type="slidenum">
              <a:rPr lang="ja-JP" altLang="en-US" smtClean="0">
                <a:latin typeface="Arial" panose="020B0604020202020204" pitchFamily="34" charset="0"/>
              </a:rPr>
              <a:pPr/>
              <a:t>3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C85E2D-D301-4254-8CBE-2C86AD543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オンライン開発環境 </a:t>
            </a:r>
            <a:r>
              <a:rPr lang="en-US" altLang="ja-JP"/>
              <a:t>Online GDB</a:t>
            </a:r>
            <a:endParaRPr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18F976-7109-4A6E-AFFF-7199ECE75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プログラミングを行えるオンラインのサービス</a:t>
            </a:r>
            <a:endParaRPr lang="en-US" altLang="ja-JP" b="1" dirty="0"/>
          </a:p>
          <a:p>
            <a:pPr marL="0" indent="0">
              <a:buNone/>
            </a:pPr>
            <a:r>
              <a:rPr lang="en-US" altLang="ja-JP" dirty="0"/>
              <a:t>	https://www.onlinegdb.com</a:t>
            </a:r>
          </a:p>
          <a:p>
            <a:endParaRPr lang="en-US" altLang="ja-JP" dirty="0"/>
          </a:p>
          <a:p>
            <a:r>
              <a:rPr lang="ja-JP" altLang="en-US" b="1" dirty="0"/>
              <a:t>ウェブブラウザを使う</a:t>
            </a:r>
            <a:endParaRPr lang="en-US" altLang="ja-JP" b="1" dirty="0"/>
          </a:p>
          <a:p>
            <a:endParaRPr lang="en-US" altLang="ja-JP" dirty="0"/>
          </a:p>
          <a:p>
            <a:r>
              <a:rPr lang="ja-JP" altLang="en-US" dirty="0"/>
              <a:t>たくさんの言語を扱うことができる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Python3, Java, C/C++, C#, JavaScript, </a:t>
            </a:r>
          </a:p>
          <a:p>
            <a:pPr marL="0" indent="0">
              <a:buNone/>
            </a:pPr>
            <a:r>
              <a:rPr lang="en-US" altLang="ja-JP" dirty="0"/>
              <a:t>	R, </a:t>
            </a:r>
            <a:r>
              <a:rPr lang="ja-JP" altLang="en-US" dirty="0"/>
              <a:t>アセンブリ言語，</a:t>
            </a:r>
            <a:r>
              <a:rPr lang="en-US" altLang="ja-JP" dirty="0"/>
              <a:t>SQL </a:t>
            </a:r>
            <a:r>
              <a:rPr lang="ja-JP" altLang="en-US" dirty="0"/>
              <a:t>など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オンラインなので、「秘密にしたいプログラム」を扱うには十分な注意が必要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11268" name="スライド番号プレースホルダー 4">
            <a:extLst>
              <a:ext uri="{FF2B5EF4-FFF2-40B4-BE49-F238E27FC236}">
                <a16:creationId xmlns:a16="http://schemas.microsoft.com/office/drawing/2014/main" id="{59F1F785-1A54-46B1-9573-F412B80276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3A1A8FB-3D03-4AE3-B907-A6AD67201750}" type="slidenum">
              <a:rPr lang="ja-JP" altLang="en-US" smtClean="0">
                <a:latin typeface="Arial" panose="020B0604020202020204" pitchFamily="34" charset="0"/>
              </a:rPr>
              <a:pPr/>
              <a:t>4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20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6EF545-F0BC-4F4C-B680-FEA01514A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Online GDB </a:t>
            </a:r>
            <a:r>
              <a:rPr lang="ja-JP" altLang="en-US" dirty="0"/>
              <a:t>で </a:t>
            </a:r>
            <a:r>
              <a:rPr lang="en-US" altLang="ja-JP" dirty="0"/>
              <a:t>Java </a:t>
            </a:r>
            <a:r>
              <a:rPr lang="ja-JP" altLang="en-US" dirty="0"/>
              <a:t>を動かす手順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8E6586-940B-436F-A131-8685C0141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① ウェブブラウザを起動する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 次の </a:t>
            </a:r>
            <a:r>
              <a:rPr lang="en-US" altLang="ja-JP" dirty="0"/>
              <a:t>URL </a:t>
            </a:r>
            <a:r>
              <a:rPr lang="ja-JP" altLang="en-US" dirty="0"/>
              <a:t>を開く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https://www.onlinegdb.com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12292" name="スライド番号プレースホルダー 10">
            <a:extLst>
              <a:ext uri="{FF2B5EF4-FFF2-40B4-BE49-F238E27FC236}">
                <a16:creationId xmlns:a16="http://schemas.microsoft.com/office/drawing/2014/main" id="{B1BC0D13-D537-4D5A-92BB-4071D2F0B6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6ECB11E-DE02-4045-BF15-252546AEFB49}" type="slidenum">
              <a:rPr lang="ja-JP" altLang="en-US" smtClean="0">
                <a:latin typeface="Arial" panose="020B0604020202020204" pitchFamily="34" charset="0"/>
              </a:rPr>
              <a:pPr/>
              <a:t>5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12293" name="図 9">
            <a:extLst>
              <a:ext uri="{FF2B5EF4-FFF2-40B4-BE49-F238E27FC236}">
                <a16:creationId xmlns:a16="http://schemas.microsoft.com/office/drawing/2014/main" id="{5E2005AC-E2B0-4DF4-B1C1-94DF07806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675" y="3325813"/>
            <a:ext cx="7018338" cy="120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5054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コンテンツ プレースホルダー 2">
            <a:extLst>
              <a:ext uri="{FF2B5EF4-FFF2-40B4-BE49-F238E27FC236}">
                <a16:creationId xmlns:a16="http://schemas.microsoft.com/office/drawing/2014/main" id="{0CE0B916-D2FB-4B6C-B55A-A0B229D3D9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3407" y="417513"/>
            <a:ext cx="8461375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③ 「</a:t>
            </a:r>
            <a:r>
              <a:rPr lang="en-US" altLang="ja-JP" b="1" dirty="0"/>
              <a:t>Language</a:t>
            </a:r>
            <a:r>
              <a:rPr lang="ja-JP" altLang="en-US" dirty="0"/>
              <a:t>」のところで，「</a:t>
            </a:r>
            <a:r>
              <a:rPr lang="en-US" altLang="ja-JP" b="1" dirty="0"/>
              <a:t>Java</a:t>
            </a:r>
            <a:r>
              <a:rPr lang="ja-JP" altLang="en-US" dirty="0"/>
              <a:t>」を選ぶ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13315" name="スライド番号プレースホルダー 6">
            <a:extLst>
              <a:ext uri="{FF2B5EF4-FFF2-40B4-BE49-F238E27FC236}">
                <a16:creationId xmlns:a16="http://schemas.microsoft.com/office/drawing/2014/main" id="{03AA5E00-FC87-42F3-8A12-976E03F857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BF84AA7-73B6-4C61-95C2-CD6E4208E1F5}" type="slidenum">
              <a:rPr lang="ja-JP" altLang="en-US" smtClean="0">
                <a:latin typeface="Arial" panose="020B0604020202020204" pitchFamily="34" charset="0"/>
              </a:rPr>
              <a:pPr/>
              <a:t>6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13316" name="図 9">
            <a:extLst>
              <a:ext uri="{FF2B5EF4-FFF2-40B4-BE49-F238E27FC236}">
                <a16:creationId xmlns:a16="http://schemas.microsoft.com/office/drawing/2014/main" id="{E4D54719-DAF7-47B1-A1A8-F11C82F8D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1000125"/>
            <a:ext cx="7472363" cy="561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513489C-851A-4EBC-AB98-1EAC8125AC2E}"/>
              </a:ext>
            </a:extLst>
          </p:cNvPr>
          <p:cNvSpPr/>
          <p:nvPr/>
        </p:nvSpPr>
        <p:spPr>
          <a:xfrm>
            <a:off x="6319838" y="1225550"/>
            <a:ext cx="1873250" cy="441325"/>
          </a:xfrm>
          <a:prstGeom prst="rect">
            <a:avLst/>
          </a:prstGeom>
          <a:noFill/>
          <a:ln w="76200"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9B14F0E-CD52-4BC7-A260-73B36098168E}"/>
              </a:ext>
            </a:extLst>
          </p:cNvPr>
          <p:cNvSpPr/>
          <p:nvPr/>
        </p:nvSpPr>
        <p:spPr>
          <a:xfrm>
            <a:off x="6577567" y="2741871"/>
            <a:ext cx="1558925" cy="441325"/>
          </a:xfrm>
          <a:prstGeom prst="rect">
            <a:avLst/>
          </a:prstGeom>
          <a:noFill/>
          <a:ln w="76200"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0424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7396BD9B-9AF6-4100-B80B-DE32D778C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3372" y="882200"/>
            <a:ext cx="5592046" cy="556113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AD197A1-AF61-410F-BE88-F4552E499D71}"/>
              </a:ext>
            </a:extLst>
          </p:cNvPr>
          <p:cNvSpPr/>
          <p:nvPr/>
        </p:nvSpPr>
        <p:spPr>
          <a:xfrm>
            <a:off x="2279650" y="1485900"/>
            <a:ext cx="6662738" cy="257651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44F9B72-6277-4546-8827-1496C54763DC}"/>
              </a:ext>
            </a:extLst>
          </p:cNvPr>
          <p:cNvSpPr/>
          <p:nvPr/>
        </p:nvSpPr>
        <p:spPr>
          <a:xfrm>
            <a:off x="2835275" y="723759"/>
            <a:ext cx="1257300" cy="5461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1" name="テキスト ボックス 7">
            <a:extLst>
              <a:ext uri="{FF2B5EF4-FFF2-40B4-BE49-F238E27FC236}">
                <a16:creationId xmlns:a16="http://schemas.microsoft.com/office/drawing/2014/main" id="{F33B688D-DEB0-4C9E-9F97-DBE5FA1AC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011363"/>
            <a:ext cx="1801812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ja-JP" altLang="en-US" sz="21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エディタ画面</a:t>
            </a:r>
            <a:endParaRPr kumimoji="1" lang="ja-JP" altLang="en-US" sz="210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2" name="テキスト ボックス 9">
            <a:extLst>
              <a:ext uri="{FF2B5EF4-FFF2-40B4-BE49-F238E27FC236}">
                <a16:creationId xmlns:a16="http://schemas.microsoft.com/office/drawing/2014/main" id="{2A917D5E-E076-4229-B780-853ECD297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25" y="238125"/>
            <a:ext cx="15303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kumimoji="1" lang="ja-JP" altLang="en-US" sz="21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実行ボタン</a:t>
            </a:r>
          </a:p>
        </p:txBody>
      </p:sp>
      <p:sp>
        <p:nvSpPr>
          <p:cNvPr id="14343" name="テキスト ボックス 10">
            <a:extLst>
              <a:ext uri="{FF2B5EF4-FFF2-40B4-BE49-F238E27FC236}">
                <a16:creationId xmlns:a16="http://schemas.microsoft.com/office/drawing/2014/main" id="{A8C2F121-895B-45C0-B242-75874F4C6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8" y="2924175"/>
            <a:ext cx="20701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ja-JP" altLang="en-US" sz="2100">
                <a:latin typeface="Arial" panose="020B0604020202020204" pitchFamily="34" charset="0"/>
                <a:ea typeface="メイリオ" panose="020B0604030504040204" pitchFamily="50" charset="-128"/>
              </a:rPr>
              <a:t>プログラムを</a:t>
            </a:r>
            <a:endParaRPr lang="en-US" altLang="ja-JP" sz="210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書き換えること</a:t>
            </a:r>
            <a:endParaRPr lang="en-US" altLang="ja-JP" sz="2100" b="1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ができる</a:t>
            </a:r>
            <a:endParaRPr kumimoji="1" lang="ja-JP" altLang="en-US" sz="2100" b="1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4" name="スライド番号プレースホルダー 1">
            <a:extLst>
              <a:ext uri="{FF2B5EF4-FFF2-40B4-BE49-F238E27FC236}">
                <a16:creationId xmlns:a16="http://schemas.microsoft.com/office/drawing/2014/main" id="{79652946-84A0-44DA-A247-718A816495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93AE022-64AB-4E69-94B4-DFBC904A3F62}" type="slidenum">
              <a:rPr lang="ja-JP" altLang="en-US" smtClean="0">
                <a:latin typeface="Arial" panose="020B0604020202020204" pitchFamily="34" charset="0"/>
              </a:rPr>
              <a:pPr/>
              <a:t>7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554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97792D5C-3768-42B7-A0EC-5E7077F1F6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例題１．三角形の面積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04A543ED-251F-45D4-9D7A-EDA92EDAE6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底辺</a:t>
            </a:r>
            <a:r>
              <a:rPr lang="ja-JP" altLang="en-US" dirty="0"/>
              <a:t>と</a:t>
            </a:r>
            <a:r>
              <a:rPr lang="ja-JP" altLang="en-US" b="1" dirty="0"/>
              <a:t>高さ</a:t>
            </a:r>
            <a:r>
              <a:rPr lang="ja-JP" altLang="en-US" dirty="0"/>
              <a:t>を</a:t>
            </a:r>
            <a:r>
              <a:rPr lang="ja-JP" altLang="en-US" b="1" dirty="0"/>
              <a:t>読み込んで</a:t>
            </a:r>
            <a:r>
              <a:rPr lang="ja-JP" altLang="en-US" dirty="0"/>
              <a:t>，</a:t>
            </a:r>
            <a:r>
              <a:rPr lang="ja-JP" altLang="en-US" b="1" dirty="0"/>
              <a:t>面積を計算する</a:t>
            </a:r>
            <a:r>
              <a:rPr lang="ja-JP" altLang="en-US" dirty="0"/>
              <a:t>プログラムを作る</a:t>
            </a:r>
          </a:p>
          <a:p>
            <a:pPr marL="0" indent="0">
              <a:buNone/>
            </a:pPr>
            <a:r>
              <a:rPr lang="ja-JP" altLang="en-US" dirty="0"/>
              <a:t>		例） 底辺が </a:t>
            </a:r>
            <a:r>
              <a:rPr lang="en-US" altLang="ja-JP" b="1" dirty="0"/>
              <a:t>2.5</a:t>
            </a:r>
            <a:r>
              <a:rPr lang="ja-JP" altLang="en-US" dirty="0" err="1"/>
              <a:t>，</a:t>
            </a:r>
            <a:r>
              <a:rPr lang="ja-JP" altLang="en-US" dirty="0"/>
              <a:t>高さが </a:t>
            </a:r>
            <a:r>
              <a:rPr lang="en-US" altLang="ja-JP" b="1" dirty="0"/>
              <a:t>5</a:t>
            </a:r>
            <a:r>
              <a:rPr lang="en-US" altLang="ja-JP" dirty="0"/>
              <a:t> </a:t>
            </a:r>
            <a:r>
              <a:rPr lang="ja-JP" altLang="en-US" dirty="0"/>
              <a:t>のとき，</a:t>
            </a:r>
          </a:p>
          <a:p>
            <a:pPr marL="0" indent="0">
              <a:buNone/>
            </a:pPr>
            <a:r>
              <a:rPr lang="ja-JP" altLang="en-US" dirty="0"/>
              <a:t>     		面積： </a:t>
            </a:r>
            <a:r>
              <a:rPr lang="en-US" altLang="ja-JP" b="1" dirty="0"/>
              <a:t>6.25</a:t>
            </a:r>
            <a:endParaRPr lang="ja-JP" altLang="en-US" b="1" dirty="0"/>
          </a:p>
          <a:p>
            <a:endParaRPr lang="ja-JP" altLang="en-US" dirty="0"/>
          </a:p>
          <a:p>
            <a:r>
              <a:rPr lang="ja-JP" altLang="en-US" b="1" dirty="0"/>
              <a:t>底辺</a:t>
            </a:r>
            <a:r>
              <a:rPr lang="ja-JP" altLang="en-US" dirty="0"/>
              <a:t>，</a:t>
            </a:r>
            <a:r>
              <a:rPr lang="ja-JP" altLang="en-US" b="1" dirty="0"/>
              <a:t>高さ</a:t>
            </a:r>
            <a:r>
              <a:rPr lang="ja-JP" altLang="en-US" dirty="0"/>
              <a:t>，</a:t>
            </a:r>
            <a:r>
              <a:rPr lang="ja-JP" altLang="en-US" b="1" dirty="0"/>
              <a:t>面積</a:t>
            </a:r>
            <a:r>
              <a:rPr lang="ja-JP" altLang="en-US" dirty="0"/>
              <a:t>を扱うために，</a:t>
            </a:r>
            <a:r>
              <a:rPr lang="zh-CN" altLang="en-US" b="1" dirty="0"/>
              <a:t>浮動小数点数</a:t>
            </a:r>
            <a:r>
              <a:rPr lang="ja-JP" altLang="en-US" b="1" dirty="0"/>
              <a:t>の変数</a:t>
            </a:r>
            <a:r>
              <a:rPr lang="ja-JP" altLang="en-US" dirty="0"/>
              <a:t>を</a:t>
            </a:r>
            <a:r>
              <a:rPr lang="ja-JP" altLang="en-US" b="1" dirty="0"/>
              <a:t>３つ</a:t>
            </a:r>
            <a:r>
              <a:rPr lang="ja-JP" altLang="en-US" dirty="0"/>
              <a:t>使う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3913AE4-F24B-4A34-9D73-5A6ED563A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B76EF93-A647-4652-BE1F-6781E9BEA12B}" type="slidenum">
              <a:rPr lang="ja-JP" altLang="en-US" smtClean="0">
                <a:latin typeface="Arial" panose="020B0604020202020204" pitchFamily="34" charset="0"/>
              </a:rPr>
              <a:pPr/>
              <a:t>8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>
            <a:extLst>
              <a:ext uri="{FF2B5EF4-FFF2-40B4-BE49-F238E27FC236}">
                <a16:creationId xmlns:a16="http://schemas.microsoft.com/office/drawing/2014/main" id="{1EF1D5F4-D43E-4893-ACEB-91A80F5DC4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4950" y="321979"/>
            <a:ext cx="8461375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000" dirty="0"/>
              <a:t>import </a:t>
            </a:r>
            <a:r>
              <a:rPr lang="en-US" altLang="ja-JP" sz="2000" dirty="0" err="1"/>
              <a:t>java.lang.Math</a:t>
            </a:r>
            <a:r>
              <a:rPr lang="en-US" altLang="ja-JP" sz="2000" dirty="0"/>
              <a:t>;</a:t>
            </a:r>
          </a:p>
          <a:p>
            <a:pPr marL="0" indent="0">
              <a:buNone/>
            </a:pPr>
            <a:r>
              <a:rPr lang="en-US" altLang="ja-JP" sz="2000" dirty="0"/>
              <a:t>import </a:t>
            </a:r>
            <a:r>
              <a:rPr lang="en-US" altLang="ja-JP" sz="2000" dirty="0" err="1"/>
              <a:t>java.util.Scanner</a:t>
            </a:r>
            <a:r>
              <a:rPr lang="en-US" altLang="ja-JP" sz="2000" dirty="0"/>
              <a:t>;</a:t>
            </a:r>
          </a:p>
          <a:p>
            <a:pPr marL="0" indent="0">
              <a:buNone/>
            </a:pPr>
            <a:r>
              <a:rPr lang="en-US" altLang="ja-JP" sz="2000" dirty="0"/>
              <a:t>public class Main</a:t>
            </a:r>
          </a:p>
          <a:p>
            <a:pPr marL="0" indent="0">
              <a:buNone/>
            </a:pPr>
            <a:r>
              <a:rPr lang="en-US" altLang="ja-JP" sz="2000" dirty="0"/>
              <a:t>{</a:t>
            </a:r>
          </a:p>
          <a:p>
            <a:pPr marL="0" indent="0">
              <a:buNone/>
            </a:pPr>
            <a:r>
              <a:rPr lang="en-US" altLang="ja-JP" sz="2000" dirty="0"/>
              <a:t>	public static void main(String[] </a:t>
            </a:r>
            <a:r>
              <a:rPr lang="en-US" altLang="ja-JP" sz="2000" dirty="0" err="1"/>
              <a:t>args</a:t>
            </a:r>
            <a:r>
              <a:rPr lang="en-US" altLang="ja-JP" sz="2000" dirty="0"/>
              <a:t>) {</a:t>
            </a:r>
          </a:p>
          <a:p>
            <a:pPr marL="0" indent="0">
              <a:buNone/>
            </a:pPr>
            <a:r>
              <a:rPr lang="en-US" altLang="ja-JP" sz="2000" dirty="0"/>
              <a:t>	    double </a:t>
            </a:r>
            <a:r>
              <a:rPr lang="en-US" altLang="ja-JP" sz="2000" dirty="0" err="1"/>
              <a:t>teihen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takasa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menseki</a:t>
            </a:r>
            <a:r>
              <a:rPr lang="en-US" altLang="ja-JP" sz="2000" dirty="0"/>
              <a:t>;</a:t>
            </a:r>
          </a:p>
          <a:p>
            <a:pPr marL="0" indent="0">
              <a:buNone/>
            </a:pPr>
            <a:r>
              <a:rPr lang="en-US" altLang="ja-JP" sz="2000" dirty="0"/>
              <a:t>	    Scanner s = new Scanner(System.in);</a:t>
            </a:r>
          </a:p>
          <a:p>
            <a:pPr marL="0" indent="0">
              <a:buNone/>
            </a:pPr>
            <a:r>
              <a:rPr lang="en-US" altLang="ja-JP" sz="2000" dirty="0"/>
              <a:t>	    </a:t>
            </a:r>
            <a:r>
              <a:rPr lang="en-US" altLang="ja-JP" sz="2000" b="1" dirty="0" err="1"/>
              <a:t>System.out.println</a:t>
            </a:r>
            <a:r>
              <a:rPr lang="en-US" altLang="ja-JP" sz="2000" b="1" dirty="0"/>
              <a:t>("Please Enter </a:t>
            </a:r>
            <a:r>
              <a:rPr lang="en-US" altLang="ja-JP" sz="2000" b="1" dirty="0" err="1"/>
              <a:t>teihen</a:t>
            </a:r>
            <a:r>
              <a:rPr lang="en-US" altLang="ja-JP" sz="2000" b="1" dirty="0"/>
              <a:t> =");</a:t>
            </a:r>
          </a:p>
          <a:p>
            <a:pPr marL="0" indent="0">
              <a:buNone/>
            </a:pPr>
            <a:r>
              <a:rPr lang="en-US" altLang="ja-JP" sz="2000" b="1" dirty="0"/>
              <a:t>	    </a:t>
            </a:r>
            <a:r>
              <a:rPr lang="en-US" altLang="ja-JP" sz="2000" b="1" dirty="0" err="1"/>
              <a:t>teihen</a:t>
            </a:r>
            <a:r>
              <a:rPr lang="en-US" altLang="ja-JP" sz="2000" b="1" dirty="0"/>
              <a:t> = </a:t>
            </a:r>
            <a:r>
              <a:rPr lang="en-US" altLang="ja-JP" sz="2000" b="1" dirty="0" err="1"/>
              <a:t>s.nextDouble</a:t>
            </a:r>
            <a:r>
              <a:rPr lang="en-US" altLang="ja-JP" sz="2000" b="1" dirty="0"/>
              <a:t>();</a:t>
            </a:r>
          </a:p>
          <a:p>
            <a:pPr marL="0" indent="0">
              <a:buNone/>
            </a:pPr>
            <a:r>
              <a:rPr lang="en-US" altLang="ja-JP" sz="2000" b="1" dirty="0"/>
              <a:t>	    </a:t>
            </a:r>
            <a:r>
              <a:rPr lang="en-US" altLang="ja-JP" sz="2000" b="1" dirty="0" err="1"/>
              <a:t>System.out.println</a:t>
            </a:r>
            <a:r>
              <a:rPr lang="en-US" altLang="ja-JP" sz="2000" b="1" dirty="0"/>
              <a:t>("Please Enter </a:t>
            </a:r>
            <a:r>
              <a:rPr lang="en-US" altLang="ja-JP" sz="2000" b="1" dirty="0" err="1"/>
              <a:t>takasa</a:t>
            </a:r>
            <a:r>
              <a:rPr lang="en-US" altLang="ja-JP" sz="2000" b="1" dirty="0"/>
              <a:t> =");</a:t>
            </a:r>
          </a:p>
          <a:p>
            <a:pPr marL="0" indent="0">
              <a:buNone/>
            </a:pPr>
            <a:r>
              <a:rPr lang="en-US" altLang="ja-JP" sz="2000" b="1" dirty="0"/>
              <a:t>	    </a:t>
            </a:r>
            <a:r>
              <a:rPr lang="en-US" altLang="ja-JP" sz="2000" b="1" dirty="0" err="1"/>
              <a:t>takasa</a:t>
            </a:r>
            <a:r>
              <a:rPr lang="en-US" altLang="ja-JP" sz="2000" b="1" dirty="0"/>
              <a:t> = </a:t>
            </a:r>
            <a:r>
              <a:rPr lang="en-US" altLang="ja-JP" sz="2000" b="1" dirty="0" err="1"/>
              <a:t>s.nextDouble</a:t>
            </a:r>
            <a:r>
              <a:rPr lang="en-US" altLang="ja-JP" sz="2000" b="1" dirty="0"/>
              <a:t>();</a:t>
            </a:r>
          </a:p>
          <a:p>
            <a:pPr marL="0" indent="0">
              <a:buNone/>
            </a:pPr>
            <a:r>
              <a:rPr lang="en-US" altLang="ja-JP" sz="2000" dirty="0"/>
              <a:t>	    </a:t>
            </a:r>
            <a:r>
              <a:rPr lang="en-US" altLang="ja-JP" sz="2000" b="1" dirty="0" err="1"/>
              <a:t>menseki</a:t>
            </a:r>
            <a:r>
              <a:rPr lang="en-US" altLang="ja-JP" sz="2000" b="1" dirty="0"/>
              <a:t> = </a:t>
            </a:r>
            <a:r>
              <a:rPr lang="en-US" altLang="ja-JP" sz="2000" b="1" dirty="0" err="1"/>
              <a:t>teihen</a:t>
            </a:r>
            <a:r>
              <a:rPr lang="en-US" altLang="ja-JP" sz="2000" b="1" dirty="0"/>
              <a:t> * </a:t>
            </a:r>
            <a:r>
              <a:rPr lang="en-US" altLang="ja-JP" sz="2000" b="1" dirty="0" err="1"/>
              <a:t>takasa</a:t>
            </a:r>
            <a:r>
              <a:rPr lang="en-US" altLang="ja-JP" sz="2000" b="1" dirty="0"/>
              <a:t> * 0.5;</a:t>
            </a:r>
          </a:p>
          <a:p>
            <a:pPr marL="0" indent="0">
              <a:buNone/>
            </a:pPr>
            <a:r>
              <a:rPr lang="en-US" altLang="ja-JP" sz="2000" b="1" dirty="0"/>
              <a:t>	    </a:t>
            </a:r>
            <a:r>
              <a:rPr lang="en-US" altLang="ja-JP" sz="2000" b="1" dirty="0" err="1"/>
              <a:t>System.out.printf</a:t>
            </a:r>
            <a:r>
              <a:rPr lang="en-US" altLang="ja-JP" sz="2000" b="1" dirty="0"/>
              <a:t>("</a:t>
            </a:r>
            <a:r>
              <a:rPr lang="en-US" altLang="ja-JP" sz="2000" b="1" dirty="0" err="1"/>
              <a:t>menseki</a:t>
            </a:r>
            <a:r>
              <a:rPr lang="en-US" altLang="ja-JP" sz="2000" b="1" dirty="0"/>
              <a:t> = %8.3f\n", </a:t>
            </a:r>
            <a:r>
              <a:rPr lang="en-US" altLang="ja-JP" sz="2000" b="1" dirty="0" err="1"/>
              <a:t>menseki</a:t>
            </a:r>
            <a:r>
              <a:rPr lang="en-US" altLang="ja-JP" sz="2000" b="1" dirty="0"/>
              <a:t>);</a:t>
            </a:r>
          </a:p>
          <a:p>
            <a:pPr marL="0" indent="0">
              <a:buNone/>
            </a:pPr>
            <a:r>
              <a:rPr lang="en-US" altLang="ja-JP" sz="2000" dirty="0"/>
              <a:t>	}</a:t>
            </a:r>
          </a:p>
          <a:p>
            <a:pPr marL="0" indent="0">
              <a:buNone/>
            </a:pPr>
            <a:r>
              <a:rPr lang="en-US" altLang="ja-JP" sz="2000" dirty="0"/>
              <a:t>}</a:t>
            </a:r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1489AC4-D0D5-4627-AF5E-CAAAC0C7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0D58D8A-E139-4DFD-952B-5B62DF693316}" type="slidenum">
              <a:rPr lang="ja-JP" altLang="en-US" smtClean="0">
                <a:latin typeface="Arial" panose="020B0604020202020204" pitchFamily="34" charset="0"/>
              </a:rPr>
              <a:pPr/>
              <a:t>9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35844" name="Rectangle 6">
            <a:extLst>
              <a:ext uri="{FF2B5EF4-FFF2-40B4-BE49-F238E27FC236}">
                <a16:creationId xmlns:a16="http://schemas.microsoft.com/office/drawing/2014/main" id="{F49EA16E-94B2-42E5-950E-2FCD4AABE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6525" y="3309202"/>
            <a:ext cx="5591041" cy="1738631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35846" name="Text Box 8">
            <a:extLst>
              <a:ext uri="{FF2B5EF4-FFF2-40B4-BE49-F238E27FC236}">
                <a16:creationId xmlns:a16="http://schemas.microsoft.com/office/drawing/2014/main" id="{FC714204-DB41-4885-ADB4-1F30B7B25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7700" y="2008906"/>
            <a:ext cx="34163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b="1" dirty="0">
                <a:solidFill>
                  <a:schemeClr val="accent1">
                    <a:lumMod val="50000"/>
                  </a:schemeClr>
                </a:solidFill>
              </a:rPr>
              <a:t>メッセージ表示と</a:t>
            </a:r>
            <a:endParaRPr kumimoji="0" lang="en-US" altLang="ja-JP" b="1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b="1" dirty="0">
                <a:solidFill>
                  <a:schemeClr val="accent1">
                    <a:lumMod val="50000"/>
                  </a:schemeClr>
                </a:solidFill>
              </a:rPr>
              <a:t>キーボードからの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b="1" dirty="0">
                <a:solidFill>
                  <a:schemeClr val="accent1">
                    <a:lumMod val="50000"/>
                  </a:schemeClr>
                </a:solidFill>
              </a:rPr>
              <a:t>データの読み込み</a:t>
            </a:r>
          </a:p>
        </p:txBody>
      </p:sp>
      <p:sp>
        <p:nvSpPr>
          <p:cNvPr id="35847" name="Rectangle 9">
            <a:extLst>
              <a:ext uri="{FF2B5EF4-FFF2-40B4-BE49-F238E27FC236}">
                <a16:creationId xmlns:a16="http://schemas.microsoft.com/office/drawing/2014/main" id="{C4C4E7EF-90DD-4B88-83E2-F1AEE564E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2663" y="5535444"/>
            <a:ext cx="6324550" cy="471940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35848" name="Text Box 11">
            <a:extLst>
              <a:ext uri="{FF2B5EF4-FFF2-40B4-BE49-F238E27FC236}">
                <a16:creationId xmlns:a16="http://schemas.microsoft.com/office/drawing/2014/main" id="{5F101D68-2B1B-4B08-A2ED-19E2E334D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8129" y="6126446"/>
            <a:ext cx="3416300" cy="690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b="1" dirty="0">
                <a:solidFill>
                  <a:schemeClr val="accent1">
                    <a:lumMod val="50000"/>
                  </a:schemeClr>
                </a:solidFill>
              </a:rPr>
              <a:t>画面表示</a:t>
            </a:r>
          </a:p>
        </p:txBody>
      </p:sp>
      <p:sp>
        <p:nvSpPr>
          <p:cNvPr id="35849" name="Rectangle 12">
            <a:extLst>
              <a:ext uri="{FF2B5EF4-FFF2-40B4-BE49-F238E27FC236}">
                <a16:creationId xmlns:a16="http://schemas.microsoft.com/office/drawing/2014/main" id="{8135A7D1-1418-44C0-AEBF-E7CBFD3DBD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2663" y="5076357"/>
            <a:ext cx="4656137" cy="393700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35851" name="Text Box 14">
            <a:extLst>
              <a:ext uri="{FF2B5EF4-FFF2-40B4-BE49-F238E27FC236}">
                <a16:creationId xmlns:a16="http://schemas.microsoft.com/office/drawing/2014/main" id="{D929D28D-52E9-4B4B-A0AF-D45AE34A3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6862" y="4987808"/>
            <a:ext cx="3028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b="1" dirty="0">
                <a:solidFill>
                  <a:schemeClr val="accent1">
                    <a:lumMod val="50000"/>
                  </a:schemeClr>
                </a:solidFill>
              </a:rPr>
              <a:t>三角形の面積の式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928</TotalTime>
  <Words>1592</Words>
  <Application>Microsoft Office PowerPoint</Application>
  <PresentationFormat>画面に合わせる (4:3)</PresentationFormat>
  <Paragraphs>279</Paragraphs>
  <Slides>28</Slides>
  <Notes>24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34" baseType="lpstr">
      <vt:lpstr>メイリオ</vt:lpstr>
      <vt:lpstr>游ゴシック</vt:lpstr>
      <vt:lpstr>Arial</vt:lpstr>
      <vt:lpstr>Calibri</vt:lpstr>
      <vt:lpstr>Office テーマ</vt:lpstr>
      <vt:lpstr>数式</vt:lpstr>
      <vt:lpstr>ji-2. Javaプログラミングにおける基本計算と標準ライブラリの活用</vt:lpstr>
      <vt:lpstr>目標</vt:lpstr>
      <vt:lpstr>内容</vt:lpstr>
      <vt:lpstr>オンライン開発環境 Online GDB</vt:lpstr>
      <vt:lpstr>Online GDB で Java を動かす手順</vt:lpstr>
      <vt:lpstr>PowerPoint プレゼンテーション</vt:lpstr>
      <vt:lpstr>PowerPoint プレゼンテーション</vt:lpstr>
      <vt:lpstr>例題１．三角形の面積</vt:lpstr>
      <vt:lpstr>PowerPoint プレゼンテーション</vt:lpstr>
      <vt:lpstr>実行結果画面（例）</vt:lpstr>
      <vt:lpstr>プログラム実行順</vt:lpstr>
      <vt:lpstr>プログラムとデータ</vt:lpstr>
      <vt:lpstr>四則演算のための演算子</vt:lpstr>
      <vt:lpstr>変数宣言</vt:lpstr>
      <vt:lpstr>代入</vt:lpstr>
      <vt:lpstr>入力</vt:lpstr>
      <vt:lpstr>出力</vt:lpstr>
      <vt:lpstr>例題３．sin 関数による三角形の面積</vt:lpstr>
      <vt:lpstr>PowerPoint プレゼンテーション</vt:lpstr>
      <vt:lpstr>実行結果例</vt:lpstr>
      <vt:lpstr>例題３．標準ライブラリを利用した計算</vt:lpstr>
      <vt:lpstr>PowerPoint プレゼンテーション</vt:lpstr>
      <vt:lpstr>実行結果例</vt:lpstr>
      <vt:lpstr>出力と計算式の組み合わせ</vt:lpstr>
      <vt:lpstr>Java の標準ライブラリの機能（ごく一部）</vt:lpstr>
      <vt:lpstr>いろいろな計算</vt:lpstr>
      <vt:lpstr>まとめ</vt:lpstr>
      <vt:lpstr>演習１．Heron の公式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プログラミング入門</dc:title>
  <dc:creator>kaneko kunihiko</dc:creator>
  <cp:lastModifiedBy>金子　邦彦</cp:lastModifiedBy>
  <cp:revision>59</cp:revision>
  <dcterms:created xsi:type="dcterms:W3CDTF">2019-11-02T00:06:04Z</dcterms:created>
  <dcterms:modified xsi:type="dcterms:W3CDTF">2024-12-02T06:04:19Z</dcterms:modified>
</cp:coreProperties>
</file>