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833" r:id="rId2"/>
    <p:sldId id="278" r:id="rId3"/>
    <p:sldId id="1055" r:id="rId4"/>
    <p:sldId id="304" r:id="rId5"/>
    <p:sldId id="433" r:id="rId6"/>
    <p:sldId id="450" r:id="rId7"/>
    <p:sldId id="1051" r:id="rId8"/>
    <p:sldId id="1052" r:id="rId9"/>
    <p:sldId id="1053" r:id="rId10"/>
    <p:sldId id="1054" r:id="rId11"/>
    <p:sldId id="340" r:id="rId12"/>
    <p:sldId id="341" r:id="rId13"/>
    <p:sldId id="332" r:id="rId14"/>
    <p:sldId id="333" r:id="rId15"/>
    <p:sldId id="1047" r:id="rId16"/>
    <p:sldId id="1056" r:id="rId17"/>
    <p:sldId id="406" r:id="rId18"/>
    <p:sldId id="437" r:id="rId19"/>
    <p:sldId id="438" r:id="rId20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6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35997A6-7299-44A0-BCEB-81666F0C1C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73C0D6-E14E-411A-93A8-196AF4F9CA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fld id="{3F5C1AA8-5B9C-4222-8966-D73EC18ED3D3}" type="datetimeFigureOut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77CF6BA-F568-48B3-A22A-468F5E752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D8E80CA-789E-4C2B-9096-93C8C4BDD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46FA40-7216-4C37-BCBC-D5D9B8DF9F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0AED8-9BAC-4F32-A159-079B383D1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游ゴシック" panose="020B0400000000000000" pitchFamily="50" charset="-128"/>
              </a:defRPr>
            </a:lvl1pPr>
          </a:lstStyle>
          <a:p>
            <a:fld id="{72D5DEBB-5DC3-415A-83CA-2B9E43D9655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B17760F-4687-421A-B65B-901FD811F6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8F3B71-E09A-49F4-B8C3-FC09C5018532}" type="slidenum">
              <a:rPr kumimoji="0" lang="en-US" altLang="ja-JP">
                <a:latin typeface="游ゴシック" panose="020B0400000000000000" pitchFamily="50" charset="-128"/>
              </a:rPr>
              <a:pPr/>
              <a:t>14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24D41411-115A-4F85-9A36-24AFE4AFC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2B69A87-7900-497E-9780-D9A444C91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8A537AD-09F0-44F3-84BC-1F007B2DB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175ACF-98EB-451D-BE7D-C526727415CB}" type="slidenum">
              <a:rPr kumimoji="0" lang="en-US" altLang="ja-JP">
                <a:latin typeface="游ゴシック" panose="020B0400000000000000" pitchFamily="50" charset="-128"/>
              </a:rPr>
              <a:pPr/>
              <a:t>17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75C43616-B0E7-48B9-8EE1-99AC0AE9F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41AE0F8-AC28-4F44-B9CC-09B74884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5F0861F0-8AE8-45C4-B530-182838DF7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7955BA-A953-4CCD-9E6B-D5E4EAA63EDE}" type="slidenum">
              <a:rPr kumimoji="0" lang="en-US" altLang="ja-JP">
                <a:latin typeface="游ゴシック" panose="020B0400000000000000" pitchFamily="50" charset="-128"/>
              </a:rPr>
              <a:pPr/>
              <a:t>18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5E2419F4-ECE3-4EEF-BD6A-44F4462C2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145A95E-C7D5-48C3-8C57-936CE6C29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C5330F7-A66B-4322-9497-A19A8B121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0E63C9-A7F9-4451-B606-BC4001F3674E}" type="slidenum">
              <a:rPr kumimoji="0" lang="en-US" altLang="ja-JP">
                <a:latin typeface="游ゴシック" panose="020B0400000000000000" pitchFamily="50" charset="-128"/>
              </a:rPr>
              <a:pPr/>
              <a:t>19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3E5D751-8B3E-4B7F-B6A3-D46461E2B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6FCD4C6C-67BA-4055-B997-2EA3FE8DC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8502DC8-665C-471C-A572-D99C6F2B7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4C818E-057A-476B-B7BC-79124FCB2999}" type="slidenum">
              <a:rPr kumimoji="0" lang="en-US" altLang="ja-JP">
                <a:latin typeface="游ゴシック" panose="020B0400000000000000" pitchFamily="50" charset="-128"/>
              </a:rPr>
              <a:pPr/>
              <a:t>2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08E3498-C339-4DDC-B177-34C86F4D0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A81A239-E97E-4305-9AF3-70D146524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2D823E-6A05-4B4C-B182-BAFDB1C15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EA50AB-5C83-477E-921F-B96B2B6A3F03}" type="slidenum">
              <a:rPr kumimoji="0" lang="en-US" altLang="ja-JP">
                <a:latin typeface="游ゴシック" panose="020B0400000000000000" pitchFamily="50" charset="-128"/>
              </a:rPr>
              <a:pPr/>
              <a:t>3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AED0E4C-4772-44F6-9389-BEFDBF2B8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6211B2-EFB1-404C-B2AD-2E0B1D2C3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4826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2D823E-6A05-4B4C-B182-BAFDB1C15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EA50AB-5C83-477E-921F-B96B2B6A3F03}" type="slidenum">
              <a:rPr kumimoji="0" lang="en-US" altLang="ja-JP">
                <a:latin typeface="游ゴシック" panose="020B0400000000000000" pitchFamily="50" charset="-128"/>
              </a:rPr>
              <a:pPr/>
              <a:t>4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AED0E4C-4772-44F6-9389-BEFDBF2B8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6211B2-EFB1-404C-B2AD-2E0B1D2C3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EF67AE6-1172-4C3B-8280-135E60EC7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9E6A3-7442-45F8-A5CE-2AF2E4190A48}" type="slidenum">
              <a:rPr kumimoji="0" lang="en-US" altLang="ja-JP">
                <a:latin typeface="游ゴシック" panose="020B0400000000000000" pitchFamily="50" charset="-128"/>
              </a:rPr>
              <a:pPr/>
              <a:t>5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936718B-B184-4BBD-9CCB-3D7178232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B01266B-D0B2-49AF-8B61-A844B4E92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F544575-D82F-48A1-848D-279CA82F3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51A9D3-429D-4FAA-8C5C-64EAA7D48359}" type="slidenum">
              <a:rPr kumimoji="0" lang="en-US" altLang="ja-JP">
                <a:latin typeface="游ゴシック" panose="020B0400000000000000" pitchFamily="50" charset="-128"/>
              </a:rPr>
              <a:pPr/>
              <a:t>6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0A9D4F6-235E-4FD3-BF7F-16ED7B385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F16472AF-562B-4622-88B8-9E580AEB1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9ED659E-A4DB-4987-A844-1A0621B02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68ACB7-2E18-4580-86A8-B7EE4B4938FC}" type="slidenum">
              <a:rPr kumimoji="0" lang="en-US" altLang="ja-JP">
                <a:latin typeface="游ゴシック" panose="020B0400000000000000" pitchFamily="50" charset="-128"/>
              </a:rPr>
              <a:pPr/>
              <a:t>11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D42252C-D602-41EC-A990-D04AA80BF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411C90BA-E5B5-49B4-B038-50DE7C3AB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3443EF4-8500-446F-BD1F-0483417A0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C401AC8-6124-4BA1-B537-0C9C180FB4A3}" type="slidenum">
              <a:rPr kumimoji="0" lang="en-US" altLang="ja-JP">
                <a:latin typeface="游ゴシック" panose="020B0400000000000000" pitchFamily="50" charset="-128"/>
              </a:rPr>
              <a:pPr/>
              <a:t>12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A6040BA5-5233-4E42-88F1-68A0714E6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0EB2A9C-4672-47DE-A96A-897928DF1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85E16970-C049-47B6-B5FC-46099EC2C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848F63-AD88-414C-8901-C57E442F9316}" type="slidenum">
              <a:rPr kumimoji="0" lang="en-US" altLang="ja-JP">
                <a:latin typeface="游ゴシック" panose="020B0400000000000000" pitchFamily="50" charset="-128"/>
              </a:rPr>
              <a:pPr/>
              <a:t>13</a:t>
            </a:fld>
            <a:endParaRPr kumimoji="0" lang="en-US" altLang="ja-JP">
              <a:latin typeface="游ゴシック" panose="020B0400000000000000" pitchFamily="50" charset="-128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D584FFF-15C4-46CE-B44D-4E0A5E5D3E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5A17FED3-BAE1-46D7-A312-D38677003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C3E9-4EAD-412D-A529-B4B63FAF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8A9D-CFD5-4FB5-AF20-0A7E85488E1C}" type="datetime1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81467-015C-46C7-93C0-D8F9B9C26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868E-EE31-4D7D-90CA-61751C19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fld id="{68AE988B-DE38-404B-B8FF-6784EE2B01E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01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2B379-3DC9-4A31-B26A-C7E93D63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42E4-B450-48D7-91C1-FFB698171BB0}" type="datetime1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BF8A-3C82-40EC-8D57-0C44FB63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D53B-0D98-46BF-9B43-6211DA7E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fld id="{567B79A4-6BBA-41B3-B99B-246CF4C556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37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C25E607-4F4E-43AA-9FB4-A9E8D5420AF6}"/>
              </a:ext>
            </a:extLst>
          </p:cNvPr>
          <p:cNvCxnSpPr/>
          <p:nvPr userDrawn="1"/>
        </p:nvCxnSpPr>
        <p:spPr>
          <a:xfrm>
            <a:off x="3408363" y="1771650"/>
            <a:ext cx="0" cy="308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2E8D97-524F-417C-A0A8-3504542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F90-3AD8-421C-AF92-0B67568C0BB7}" type="datetime1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5ED647-CEDC-4CA2-915D-C3EF19DB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F9952E-4FD0-4719-921B-85795D9A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fld id="{E4E253FD-16E4-4BBC-A1E4-4DE190BDD1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2EB6F-AABF-44F9-A4B6-4FD1BF72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90A9-1034-4E77-93FC-32CFC538A17E}" type="datetime1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00D46-2DFA-4F72-8E53-FAB56A79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1FD8A-DEE9-4339-9B69-C75B620D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fld id="{F9C6B1B8-A02E-42BC-B1C5-37B6F511A19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83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8EAC4E-FF3F-4741-9F0C-7A522C14A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74625"/>
            <a:ext cx="84613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CD18E79-7E28-4ADB-AC2C-3C98287C5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846138"/>
            <a:ext cx="8461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8FA0A-838A-471A-8024-54952DE50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719FA5-4D9C-4682-9099-412EE9226469}" type="datetime1">
              <a:rPr lang="ja-JP" altLang="en-US"/>
              <a:pPr>
                <a:defRPr/>
              </a:pPr>
              <a:t>2024/12/2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99C6-7333-4B6E-A371-27D5A2656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B7A6-C161-4B04-988E-91721300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4988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898989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AEA7A393-7895-4148-9990-004CED43473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31" name="図 6">
            <a:extLst>
              <a:ext uri="{FF2B5EF4-FFF2-40B4-BE49-F238E27FC236}">
                <a16:creationId xmlns:a16="http://schemas.microsoft.com/office/drawing/2014/main" id="{EB642706-41A1-4B82-AC9F-DB3DBCAF96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90488"/>
            <a:ext cx="74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ji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ji-1. Java</a:t>
            </a:r>
            <a:r>
              <a:rPr lang="ja-JP" altLang="en-US" dirty="0"/>
              <a:t>プログラミング入門：基本的なプログラム構造と開発環境</a:t>
            </a:r>
            <a:r>
              <a:rPr lang="ja-JP" altLang="en-US"/>
              <a:t>の活用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796E35A6-AFBC-456F-A7F4-D382AAA8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A1EBC3DA-BF44-4C1E-A79A-E70DFD791DFD}"/>
              </a:ext>
            </a:extLst>
          </p:cNvPr>
          <p:cNvSpPr txBox="1">
            <a:spLocks/>
          </p:cNvSpPr>
          <p:nvPr/>
        </p:nvSpPr>
        <p:spPr>
          <a:xfrm>
            <a:off x="264319" y="3509963"/>
            <a:ext cx="8619183" cy="1747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Arial" panose="020B0604020202020204" pitchFamily="34" charset="0"/>
              </a:rPr>
              <a:t>（</a:t>
            </a:r>
            <a:r>
              <a:rPr lang="en-US" altLang="ja-JP" sz="2800" dirty="0">
                <a:latin typeface="Arial" panose="020B0604020202020204" pitchFamily="34" charset="0"/>
              </a:rPr>
              <a:t>Java </a:t>
            </a:r>
            <a:r>
              <a:rPr lang="ja-JP" altLang="en-US" sz="2800" dirty="0">
                <a:latin typeface="Arial" panose="020B0604020202020204" pitchFamily="34" charset="0"/>
              </a:rPr>
              <a:t>プログラミング入門）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5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5"/>
              </a:rPr>
              <a:t>www.kkaneko.jp</a:t>
            </a:r>
            <a:r>
              <a:rPr lang="en-US" altLang="ja-JP" sz="2800">
                <a:latin typeface="Arial" panose="020B0604020202020204" pitchFamily="34" charset="0"/>
                <a:hlinkClick r:id="rId5"/>
              </a:rPr>
              <a:t>/pro/</a:t>
            </a:r>
            <a:r>
              <a:rPr lang="en-US" altLang="ja-JP" sz="2800" dirty="0" err="1">
                <a:latin typeface="Arial" panose="020B0604020202020204" pitchFamily="34" charset="0"/>
                <a:hlinkClick r:id="rId5"/>
              </a:rPr>
              <a:t>ji</a:t>
            </a:r>
            <a:r>
              <a:rPr lang="en-US" altLang="ja-JP" sz="2800" dirty="0">
                <a:latin typeface="Arial" panose="020B0604020202020204" pitchFamily="34" charset="0"/>
                <a:hlinkClick r:id="rId5"/>
              </a:rPr>
              <a:t>/</a:t>
            </a:r>
            <a:r>
              <a:rPr lang="en-US" altLang="ja-JP" sz="2800" dirty="0" err="1">
                <a:latin typeface="Arial" panose="020B0604020202020204" pitchFamily="34" charset="0"/>
                <a:hlinkClick r:id="rId5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</p:spTree>
    <p:extLst>
      <p:ext uri="{BB962C8B-B14F-4D97-AF65-F5344CB8AC3E}">
        <p14:creationId xmlns:p14="http://schemas.microsoft.com/office/powerpoint/2010/main" val="80157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396BD9B-9AF6-4100-B80B-DE32D778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372" y="882200"/>
            <a:ext cx="5592046" cy="556113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D197A1-AF61-410F-BE88-F4552E499D71}"/>
              </a:ext>
            </a:extLst>
          </p:cNvPr>
          <p:cNvSpPr/>
          <p:nvPr/>
        </p:nvSpPr>
        <p:spPr>
          <a:xfrm>
            <a:off x="2279650" y="1485900"/>
            <a:ext cx="6662738" cy="25765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4F9B72-6277-4546-8827-1496C54763DC}"/>
              </a:ext>
            </a:extLst>
          </p:cNvPr>
          <p:cNvSpPr/>
          <p:nvPr/>
        </p:nvSpPr>
        <p:spPr>
          <a:xfrm>
            <a:off x="2835275" y="723759"/>
            <a:ext cx="1257300" cy="546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341" name="テキスト ボックス 7">
            <a:extLst>
              <a:ext uri="{FF2B5EF4-FFF2-40B4-BE49-F238E27FC236}">
                <a16:creationId xmlns:a16="http://schemas.microsoft.com/office/drawing/2014/main" id="{F33B688D-DEB0-4C9E-9F97-DBE5FA1AC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11363"/>
            <a:ext cx="18018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21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エディタ画面</a:t>
            </a:r>
            <a:endParaRPr kumimoji="1" lang="ja-JP" altLang="en-US" sz="210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342" name="テキスト ボックス 9">
            <a:extLst>
              <a:ext uri="{FF2B5EF4-FFF2-40B4-BE49-F238E27FC236}">
                <a16:creationId xmlns:a16="http://schemas.microsoft.com/office/drawing/2014/main" id="{2A917D5E-E076-4229-B780-853ECD297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238125"/>
            <a:ext cx="153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21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4343" name="テキスト ボックス 10">
            <a:extLst>
              <a:ext uri="{FF2B5EF4-FFF2-40B4-BE49-F238E27FC236}">
                <a16:creationId xmlns:a16="http://schemas.microsoft.com/office/drawing/2014/main" id="{A8C2F121-895B-45C0-B242-75874F4C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924175"/>
            <a:ext cx="20701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2100">
                <a:latin typeface="Arial" panose="020B0604020202020204" pitchFamily="34" charset="0"/>
                <a:ea typeface="メイリオ" panose="020B0604030504040204" pitchFamily="50" charset="-128"/>
              </a:rPr>
              <a:t>プログラムを</a:t>
            </a:r>
            <a:endParaRPr lang="en-US" altLang="ja-JP" sz="210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書き換えること</a:t>
            </a:r>
            <a:endParaRPr lang="en-US" altLang="ja-JP" sz="2100" b="1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ができる</a:t>
            </a:r>
            <a:endParaRPr kumimoji="1" lang="ja-JP" altLang="en-US" sz="2100" b="1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344" name="スライド番号プレースホルダー 1">
            <a:extLst>
              <a:ext uri="{FF2B5EF4-FFF2-40B4-BE49-F238E27FC236}">
                <a16:creationId xmlns:a16="http://schemas.microsoft.com/office/drawing/2014/main" id="{79652946-84A0-44DA-A247-718A81649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3AE022-64AB-4E69-94B4-DFBC904A3F62}" type="slidenum">
              <a:rPr lang="ja-JP" altLang="en-US" smtClean="0">
                <a:latin typeface="Arial" panose="020B0604020202020204" pitchFamily="34" charset="0"/>
              </a:rPr>
              <a:pPr/>
              <a:t>10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5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27FFF22-46F9-4AC7-91D5-942EDEB3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712776"/>
            <a:ext cx="8009463" cy="5643574"/>
          </a:xfrm>
          <a:prstGeom prst="rect">
            <a:avLst/>
          </a:prstGeom>
        </p:spPr>
      </p:pic>
      <p:sp>
        <p:nvSpPr>
          <p:cNvPr id="79875" name="Rectangle 2">
            <a:extLst>
              <a:ext uri="{FF2B5EF4-FFF2-40B4-BE49-F238E27FC236}">
                <a16:creationId xmlns:a16="http://schemas.microsoft.com/office/drawing/2014/main" id="{14B00540-B1F3-4D36-AD0E-C27ECF93C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実行手順 </a:t>
            </a:r>
            <a:r>
              <a:rPr lang="en-US" altLang="ja-JP" dirty="0"/>
              <a:t>(1/4)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E85563-97DE-439C-8B28-159C03A0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81B87F-DF92-4133-8BE5-80850C07E6D3}" type="slidenum">
              <a:rPr lang="ja-JP" altLang="en-US" smtClean="0">
                <a:latin typeface="Arial" panose="020B0604020202020204" pitchFamily="34" charset="0"/>
              </a:rPr>
              <a:pPr/>
              <a:t>11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79878" name="Rectangle 4">
            <a:extLst>
              <a:ext uri="{FF2B5EF4-FFF2-40B4-BE49-F238E27FC236}">
                <a16:creationId xmlns:a16="http://schemas.microsoft.com/office/drawing/2014/main" id="{33947ED5-BCB4-4989-8498-8693B0EB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335" y="712776"/>
            <a:ext cx="1368426" cy="6219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79879" name="Text Box 5" descr="25%">
            <a:extLst>
              <a:ext uri="{FF2B5EF4-FFF2-40B4-BE49-F238E27FC236}">
                <a16:creationId xmlns:a16="http://schemas.microsoft.com/office/drawing/2014/main" id="{5F283032-DA0E-4AB2-9C1A-DA594894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047" y="2303534"/>
            <a:ext cx="3978275" cy="1104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3200" dirty="0"/>
              <a:t>「</a:t>
            </a:r>
            <a:r>
              <a:rPr kumimoji="0" lang="en-US" altLang="ja-JP" sz="3200" b="1" dirty="0"/>
              <a:t>Run</a:t>
            </a:r>
            <a:r>
              <a:rPr kumimoji="0" lang="ja-JP" altLang="en-US" sz="3200" dirty="0"/>
              <a:t>」をクリック</a:t>
            </a:r>
          </a:p>
        </p:txBody>
      </p:sp>
      <p:sp>
        <p:nvSpPr>
          <p:cNvPr id="79880" name="Line 6">
            <a:extLst>
              <a:ext uri="{FF2B5EF4-FFF2-40B4-BE49-F238E27FC236}">
                <a16:creationId xmlns:a16="http://schemas.microsoft.com/office/drawing/2014/main" id="{9EF7E63C-6E66-4B50-9108-D75AA97082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19543" y="1334707"/>
            <a:ext cx="648271" cy="9688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7BBA86-2E94-4970-A051-2844C66C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69" y="836474"/>
            <a:ext cx="5276943" cy="4796701"/>
          </a:xfrm>
          <a:prstGeom prst="rect">
            <a:avLst/>
          </a:prstGeom>
        </p:spPr>
      </p:pic>
      <p:sp>
        <p:nvSpPr>
          <p:cNvPr id="81923" name="Rectangle 2">
            <a:extLst>
              <a:ext uri="{FF2B5EF4-FFF2-40B4-BE49-F238E27FC236}">
                <a16:creationId xmlns:a16="http://schemas.microsoft.com/office/drawing/2014/main" id="{D679EBEF-4B3A-4139-BF90-87027AAA3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実行手順 </a:t>
            </a:r>
            <a:r>
              <a:rPr lang="en-US" altLang="ja-JP" dirty="0"/>
              <a:t>(2/4)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E4670D-895B-4D91-84DD-E09548E7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A85F02-9831-4894-B4B7-6539F11B2405}" type="slidenum">
              <a:rPr lang="ja-JP" altLang="en-US" smtClean="0">
                <a:latin typeface="Arial" panose="020B0604020202020204" pitchFamily="34" charset="0"/>
              </a:rPr>
              <a:pPr/>
              <a:t>12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81926" name="Rectangle 4">
            <a:extLst>
              <a:ext uri="{FF2B5EF4-FFF2-40B4-BE49-F238E27FC236}">
                <a16:creationId xmlns:a16="http://schemas.microsoft.com/office/drawing/2014/main" id="{25C3583A-EDFB-42EB-B351-12315D87B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70" y="4902450"/>
            <a:ext cx="5353946" cy="8149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81927" name="Text Box 5" descr="20%">
            <a:extLst>
              <a:ext uri="{FF2B5EF4-FFF2-40B4-BE49-F238E27FC236}">
                <a16:creationId xmlns:a16="http://schemas.microsoft.com/office/drawing/2014/main" id="{03AF371F-8CB3-4CA8-9267-117C024F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715" y="5959726"/>
            <a:ext cx="3276600" cy="5238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/>
              <a:t>実行画面が現れる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053B5B-8AC9-45F4-8A36-90AC6495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1" y="842327"/>
            <a:ext cx="6237017" cy="5596974"/>
          </a:xfrm>
          <a:prstGeom prst="rect">
            <a:avLst/>
          </a:prstGeom>
        </p:spPr>
      </p:pic>
      <p:sp>
        <p:nvSpPr>
          <p:cNvPr id="83971" name="Rectangle 2">
            <a:extLst>
              <a:ext uri="{FF2B5EF4-FFF2-40B4-BE49-F238E27FC236}">
                <a16:creationId xmlns:a16="http://schemas.microsoft.com/office/drawing/2014/main" id="{495FAD3C-AC30-478F-861F-4397BB10C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実行手順 </a:t>
            </a:r>
            <a:r>
              <a:rPr lang="en-US" altLang="ja-JP" dirty="0"/>
              <a:t>(3/4)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9D236B2-2754-4275-B759-381C1C86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9BF068-94FC-4600-90AB-7CD3BBFC0B66}" type="slidenum">
              <a:rPr lang="ja-JP" altLang="en-US" smtClean="0">
                <a:latin typeface="Arial" panose="020B0604020202020204" pitchFamily="34" charset="0"/>
              </a:rPr>
              <a:pPr/>
              <a:t>13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83974" name="Rectangle 4">
            <a:extLst>
              <a:ext uri="{FF2B5EF4-FFF2-40B4-BE49-F238E27FC236}">
                <a16:creationId xmlns:a16="http://schemas.microsoft.com/office/drawing/2014/main" id="{06196A35-EFB9-4941-A8F6-4BA3AE40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02" y="5740051"/>
            <a:ext cx="980510" cy="4699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83975" name="Text Box 5" descr="25%">
            <a:extLst>
              <a:ext uri="{FF2B5EF4-FFF2-40B4-BE49-F238E27FC236}">
                <a16:creationId xmlns:a16="http://schemas.microsoft.com/office/drawing/2014/main" id="{ECEC6D7C-EEF7-42B3-A126-B47A3C0A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88" y="2336440"/>
            <a:ext cx="6447008" cy="14112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/>
              <a:t>数値を入れる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/>
              <a:t>（プログラムに数値データを与える）</a:t>
            </a:r>
          </a:p>
        </p:txBody>
      </p:sp>
      <p:sp>
        <p:nvSpPr>
          <p:cNvPr id="83976" name="Line 6">
            <a:extLst>
              <a:ext uri="{FF2B5EF4-FFF2-40B4-BE49-F238E27FC236}">
                <a16:creationId xmlns:a16="http://schemas.microsoft.com/office/drawing/2014/main" id="{50EE02BB-DC47-4B74-BAB4-7B67176C3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688" y="3747728"/>
            <a:ext cx="2070443" cy="19787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969A81-234E-4177-8860-45FDC681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8" y="648025"/>
            <a:ext cx="3976143" cy="6073450"/>
          </a:xfrm>
          <a:prstGeom prst="rect">
            <a:avLst/>
          </a:prstGeom>
        </p:spPr>
      </p:pic>
      <p:sp>
        <p:nvSpPr>
          <p:cNvPr id="86019" name="Rectangle 2">
            <a:extLst>
              <a:ext uri="{FF2B5EF4-FFF2-40B4-BE49-F238E27FC236}">
                <a16:creationId xmlns:a16="http://schemas.microsoft.com/office/drawing/2014/main" id="{6AB52454-1099-4433-BB88-7A3B8A538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実行手順 </a:t>
            </a:r>
            <a:r>
              <a:rPr lang="en-US" altLang="ja-JP" dirty="0"/>
              <a:t>(4/4)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484EDA5-F1A4-4D05-8A97-D9E20BD9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67F3A-06B3-4B22-B3F4-627602A7F43D}" type="slidenum">
              <a:rPr lang="ja-JP" altLang="en-US" smtClean="0">
                <a:latin typeface="Arial" panose="020B0604020202020204" pitchFamily="34" charset="0"/>
              </a:rPr>
              <a:pPr/>
              <a:t>14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86022" name="Rectangle 4">
            <a:extLst>
              <a:ext uri="{FF2B5EF4-FFF2-40B4-BE49-F238E27FC236}">
                <a16:creationId xmlns:a16="http://schemas.microsoft.com/office/drawing/2014/main" id="{9F473429-B5DC-4DE5-962B-7F859B6E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94" y="4040373"/>
            <a:ext cx="2062716" cy="26811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86023" name="Text Box 5" descr="25%">
            <a:extLst>
              <a:ext uri="{FF2B5EF4-FFF2-40B4-BE49-F238E27FC236}">
                <a16:creationId xmlns:a16="http://schemas.microsoft.com/office/drawing/2014/main" id="{FE6392AD-4AA7-4108-9056-65DDE65B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681" y="1724659"/>
            <a:ext cx="4904673" cy="157003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3200" dirty="0"/>
              <a:t>さらに数値を入れると，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3200" dirty="0"/>
              <a:t>計算結果が表示される</a:t>
            </a:r>
          </a:p>
        </p:txBody>
      </p:sp>
      <p:sp>
        <p:nvSpPr>
          <p:cNvPr id="86024" name="Line 6">
            <a:extLst>
              <a:ext uri="{FF2B5EF4-FFF2-40B4-BE49-F238E27FC236}">
                <a16:creationId xmlns:a16="http://schemas.microsoft.com/office/drawing/2014/main" id="{B2B9635E-86CE-4B1C-9BCB-34215D29F3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1815" y="3339325"/>
            <a:ext cx="1153632" cy="12941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1739DE-4D12-4DFA-A001-2836AC44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81" y="777718"/>
            <a:ext cx="5749991" cy="557863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1242156-4D50-4BE3-96D2-8B079579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実行途中での強制終了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721FF3-EC14-4520-8189-BD95DC18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67B79A4-6BBA-41B3-B99B-246CF4C55674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2BD307-9316-40F6-A115-D282A969B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163" y="697096"/>
            <a:ext cx="1368426" cy="6219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8" name="Text Box 5" descr="25%">
            <a:extLst>
              <a:ext uri="{FF2B5EF4-FFF2-40B4-BE49-F238E27FC236}">
                <a16:creationId xmlns:a16="http://schemas.microsoft.com/office/drawing/2014/main" id="{D33DC9B6-72D4-4120-9C3D-43FE685E2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458" y="2876550"/>
            <a:ext cx="3978275" cy="1104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3200" dirty="0"/>
              <a:t>「</a:t>
            </a:r>
            <a:r>
              <a:rPr kumimoji="0" lang="en-US" altLang="ja-JP" sz="3200" b="1" dirty="0"/>
              <a:t>Stop</a:t>
            </a:r>
            <a:r>
              <a:rPr kumimoji="0" lang="ja-JP" altLang="en-US" sz="3200" dirty="0"/>
              <a:t>」をクリック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9770FDCB-1A89-4CF6-90F3-0566583476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25371" y="1319027"/>
            <a:ext cx="157248" cy="15130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9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4B9EF0-ED49-4F22-9F8F-A6EEE374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4"/>
            <a:ext cx="8461375" cy="775217"/>
          </a:xfrm>
        </p:spPr>
        <p:txBody>
          <a:bodyPr/>
          <a:lstStyle/>
          <a:p>
            <a:r>
              <a:rPr kumimoji="1" lang="ja-JP" altLang="en-US" dirty="0"/>
              <a:t>オンライン開発環境を使わずに </a:t>
            </a:r>
            <a:r>
              <a:rPr kumimoji="1" lang="en-US" altLang="ja-JP" dirty="0"/>
              <a:t>Java </a:t>
            </a:r>
            <a:r>
              <a:rPr kumimoji="1" lang="ja-JP" altLang="en-US" dirty="0"/>
              <a:t>プログラムを動かす手順（参考のため）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6B71B-6477-4936-B431-EB34EE25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56" y="1066103"/>
            <a:ext cx="8461375" cy="496802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en-US" altLang="ja-JP" dirty="0"/>
              <a:t>Java </a:t>
            </a:r>
            <a:r>
              <a:rPr kumimoji="1" lang="ja-JP" altLang="en-US" dirty="0"/>
              <a:t>のインストール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プログラムファイルの作成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 err="1"/>
              <a:t>javac</a:t>
            </a:r>
            <a:r>
              <a:rPr lang="en-US" altLang="ja-JP" dirty="0"/>
              <a:t> </a:t>
            </a:r>
            <a:r>
              <a:rPr lang="ja-JP" altLang="en-US" dirty="0"/>
              <a:t>コマンドの実行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en-US" altLang="ja-JP" dirty="0"/>
              <a:t>java </a:t>
            </a:r>
            <a:r>
              <a:rPr lang="ja-JP" altLang="en-US" dirty="0"/>
              <a:t>コマンドの実行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CE9D50-E565-45F5-91FE-D2C4A78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79A4-6BBA-41B3-B99B-246CF4C55674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DED194-40DB-497F-B67E-1888A424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54" y="2156934"/>
            <a:ext cx="2436938" cy="14875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76360F-7113-4E81-861D-8213630D5865}"/>
              </a:ext>
            </a:extLst>
          </p:cNvPr>
          <p:cNvSpPr txBox="1"/>
          <p:nvPr/>
        </p:nvSpPr>
        <p:spPr>
          <a:xfrm>
            <a:off x="3785192" y="2669883"/>
            <a:ext cx="541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Main.java 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のような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ファイル名で保存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DAE257-BEDE-4C5A-95A8-9EA1CA15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67" y="4311142"/>
            <a:ext cx="4667331" cy="5320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3176C51-E18C-46BD-A5D3-2C3FE1FBF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24" y="5172671"/>
            <a:ext cx="854716" cy="16439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6C4DBA9-CD3F-41B2-9721-8CF4F61D7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67" y="5509873"/>
            <a:ext cx="3382605" cy="4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B5D85CD-0B6D-451D-9B9B-0E9B968FF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演習１</a:t>
            </a:r>
            <a:endParaRPr lang="ja-JP" altLang="en-US" dirty="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5C3AF310-0043-412C-8CA1-996BA31A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例題１ のプログラムを実行して，</a:t>
            </a:r>
            <a:r>
              <a:rPr lang="en-US" altLang="ja-JP" b="1" dirty="0"/>
              <a:t>sin(0.4) </a:t>
            </a:r>
            <a:r>
              <a:rPr lang="ja-JP" altLang="en-US" b="1" dirty="0"/>
              <a:t>の値を確認しなさい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そのために </a:t>
            </a:r>
            <a:r>
              <a:rPr lang="en-US" altLang="ja-JP" b="1" dirty="0" err="1"/>
              <a:t>start_x</a:t>
            </a:r>
            <a:r>
              <a:rPr lang="en-US" altLang="ja-JP" b="1" dirty="0"/>
              <a:t>, </a:t>
            </a:r>
            <a:r>
              <a:rPr lang="en-US" altLang="ja-JP" b="1" dirty="0" err="1"/>
              <a:t>step_x</a:t>
            </a:r>
            <a:r>
              <a:rPr lang="en-US" altLang="ja-JP" b="1" dirty="0"/>
              <a:t> </a:t>
            </a:r>
            <a:r>
              <a:rPr lang="ja-JP" altLang="en-US" b="1" dirty="0"/>
              <a:t>の値を適切に入れることを考えなさい．</a:t>
            </a:r>
          </a:p>
          <a:p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67B28D-3E3C-4E37-8D3E-FC3F9D2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8CA47E-0BD2-40A7-8D10-FA513B3B5C7E}" type="slidenum">
              <a:rPr lang="ja-JP" altLang="en-US" smtClean="0">
                <a:latin typeface="Arial" panose="020B0604020202020204" pitchFamily="34" charset="0"/>
              </a:rPr>
              <a:pPr/>
              <a:t>17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634670-AF86-410A-A033-6CAA7610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5" y="3074690"/>
            <a:ext cx="7609549" cy="525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79884DF-4396-46EF-B6C1-6349EF3DE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演習２</a:t>
            </a:r>
            <a:endParaRPr lang="ja-JP" altLang="en-US" dirty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BDAC1BF-A390-4835-97D3-C18711261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8468" y="569692"/>
            <a:ext cx="8563269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例題１のプログラムの「</a:t>
            </a:r>
            <a:r>
              <a:rPr lang="en-US" altLang="ja-JP" b="1" dirty="0"/>
              <a:t>sin</a:t>
            </a:r>
            <a:r>
              <a:rPr lang="ja-JP" altLang="en-US" dirty="0"/>
              <a:t>」の部分を，</a:t>
            </a:r>
            <a:r>
              <a:rPr lang="ja-JP" altLang="en-US" b="1" dirty="0"/>
              <a:t>わざと間違えて</a:t>
            </a:r>
            <a:r>
              <a:rPr lang="ja-JP" altLang="en-US" dirty="0"/>
              <a:t>（「</a:t>
            </a:r>
            <a:r>
              <a:rPr lang="en-US" altLang="ja-JP" b="1" dirty="0"/>
              <a:t>son</a:t>
            </a:r>
            <a:r>
              <a:rPr lang="ja-JP" altLang="en-US" dirty="0"/>
              <a:t>」のように），</a:t>
            </a:r>
            <a:r>
              <a:rPr lang="ja-JP" altLang="en-US" b="1" dirty="0"/>
              <a:t>「</a:t>
            </a:r>
            <a:r>
              <a:rPr lang="en-US" altLang="ja-JP" b="1" dirty="0"/>
              <a:t>Run</a:t>
            </a:r>
            <a:r>
              <a:rPr lang="ja-JP" altLang="en-US" b="1" dirty="0"/>
              <a:t>」をクリック</a:t>
            </a:r>
            <a:r>
              <a:rPr lang="ja-JP" altLang="en-US" dirty="0"/>
              <a:t>．コンピュータによるプログラムの</a:t>
            </a:r>
            <a:r>
              <a:rPr lang="ja-JP" altLang="en-US" b="1" dirty="0"/>
              <a:t>構文チェックの機能</a:t>
            </a:r>
            <a:r>
              <a:rPr lang="ja-JP" altLang="en-US" dirty="0"/>
              <a:t>が有効に働いていることを確認しなさい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60FC5F7-0EEE-4A97-B75C-F3180460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9E1905-384A-4168-A984-AD4D9D7B1160}" type="slidenum">
              <a:rPr lang="ja-JP" altLang="en-US" smtClean="0">
                <a:latin typeface="Arial" panose="020B0604020202020204" pitchFamily="34" charset="0"/>
              </a:rPr>
              <a:pPr/>
              <a:t>18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C379D8-C51E-4A94-922D-0237B73CC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2" y="2448499"/>
            <a:ext cx="4451446" cy="4296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E7EC548-B881-4193-BDBB-109EB8C7A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演習３</a:t>
            </a:r>
            <a:endParaRPr lang="ja-JP" altLang="en-US" dirty="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34D516B-C5A9-42CB-ABC9-D740E02AD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2" y="644525"/>
            <a:ext cx="8461375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プログラムを </a:t>
            </a:r>
            <a:r>
              <a:rPr lang="en-US" altLang="ja-JP" b="1" dirty="0"/>
              <a:t>cos </a:t>
            </a:r>
            <a:r>
              <a:rPr lang="ja-JP" altLang="en-US" b="1" dirty="0"/>
              <a:t>の値を計算</a:t>
            </a:r>
            <a:r>
              <a:rPr lang="ja-JP" altLang="en-US" dirty="0"/>
              <a:t>できるように書き換えて，実行をしなさい．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そして，</a:t>
            </a:r>
            <a:r>
              <a:rPr lang="en-US" altLang="ja-JP" dirty="0"/>
              <a:t>cos(0.4) </a:t>
            </a:r>
            <a:r>
              <a:rPr lang="ja-JP" altLang="en-US" dirty="0"/>
              <a:t>の値を確認しなさい．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6462B6-2B19-407D-BD1D-D5C573C7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A4D851-80FD-4EC6-A69C-996AEB04F6A1}" type="slidenum">
              <a:rPr lang="ja-JP" altLang="en-US" smtClean="0">
                <a:latin typeface="Arial" panose="020B0604020202020204" pitchFamily="34" charset="0"/>
              </a:rPr>
              <a:pPr/>
              <a:t>19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1B9E91-AF23-41FC-9676-73810DA7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19" y="4292768"/>
            <a:ext cx="7478626" cy="73010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29F7AE-F08D-4DC6-A870-A2D779E46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19" y="1778316"/>
            <a:ext cx="7394028" cy="726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6467BB7-6280-48CD-8881-07C32E268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目標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1AF7D0-636B-4DF5-AD22-C620CE7D2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コンピュータを役に立つ道具として実感</a:t>
            </a:r>
            <a:r>
              <a:rPr lang="ja-JP" altLang="en-US" dirty="0"/>
              <a:t>する</a:t>
            </a:r>
            <a:endParaRPr lang="en-US" altLang="ja-JP" dirty="0"/>
          </a:p>
          <a:p>
            <a:r>
              <a:rPr lang="en-US" altLang="ja-JP" dirty="0"/>
              <a:t>Java </a:t>
            </a:r>
            <a:r>
              <a:rPr lang="ja-JP" altLang="en-US" dirty="0"/>
              <a:t>の</a:t>
            </a:r>
            <a:r>
              <a:rPr lang="en-US" altLang="ja-JP" b="1" dirty="0"/>
              <a:t>sin </a:t>
            </a:r>
            <a:r>
              <a:rPr lang="ja-JP" altLang="en-US" b="1" dirty="0"/>
              <a:t>関数の繰り返し計算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を使い，</a:t>
            </a:r>
            <a:r>
              <a:rPr lang="ja-JP" altLang="en-US" b="1" dirty="0"/>
              <a:t>キーボードからのデータの読み込み</a:t>
            </a:r>
            <a:r>
              <a:rPr lang="ja-JP" altLang="en-US" dirty="0"/>
              <a:t>，</a:t>
            </a:r>
            <a:r>
              <a:rPr lang="ja-JP" altLang="en-US" b="1" dirty="0"/>
              <a:t>計算の繰り返し</a:t>
            </a:r>
            <a:r>
              <a:rPr lang="ja-JP" altLang="en-US" dirty="0"/>
              <a:t>，</a:t>
            </a:r>
            <a:r>
              <a:rPr lang="ja-JP" altLang="en-US" b="1" dirty="0"/>
              <a:t>画面表示</a:t>
            </a:r>
            <a:r>
              <a:rPr lang="ja-JP" altLang="en-US" dirty="0"/>
              <a:t>ができることを確認する</a:t>
            </a:r>
            <a:endParaRPr lang="en-US" altLang="ja-JP" dirty="0"/>
          </a:p>
          <a:p>
            <a:r>
              <a:rPr lang="en-US" altLang="ja-JP" dirty="0" err="1"/>
              <a:t>GDBonline</a:t>
            </a:r>
            <a:r>
              <a:rPr lang="en-US" altLang="ja-JP" dirty="0"/>
              <a:t> </a:t>
            </a:r>
            <a:r>
              <a:rPr lang="ja-JP" altLang="en-US" dirty="0"/>
              <a:t>での </a:t>
            </a:r>
            <a:r>
              <a:rPr lang="en-US" altLang="ja-JP" b="1" dirty="0"/>
              <a:t>Java </a:t>
            </a:r>
            <a:r>
              <a:rPr lang="ja-JP" altLang="en-US" b="1" dirty="0"/>
              <a:t>プログラムの編集，実行</a:t>
            </a:r>
          </a:p>
          <a:p>
            <a:endParaRPr lang="ja-JP" altLang="en-US" dirty="0"/>
          </a:p>
          <a:p>
            <a:endParaRPr lang="ja-JP" altLang="en-US" dirty="0"/>
          </a:p>
          <a:p>
            <a:pPr lvl="1"/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E1DECE8-1FB4-4D2F-8759-13504FD4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B31094-F42B-4FCC-9FF3-8BEFBA534B25}" type="slidenum">
              <a:rPr lang="ja-JP" altLang="en-US" smtClean="0">
                <a:latin typeface="Arial" panose="020B0604020202020204" pitchFamily="34" charset="0"/>
              </a:rPr>
              <a:pPr/>
              <a:t>2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A7CD953-CEA7-4BB6-B59C-60CC34A5C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95" y="236362"/>
            <a:ext cx="7810158" cy="499426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import </a:t>
            </a:r>
            <a:r>
              <a:rPr lang="en-US" altLang="ja-JP" sz="1800" dirty="0" err="1"/>
              <a:t>java.lang.Math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import </a:t>
            </a:r>
            <a:r>
              <a:rPr lang="en-US" altLang="ja-JP" sz="1800" dirty="0" err="1"/>
              <a:t>java.util.Scanner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public class 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public static void main(String[] </a:t>
            </a:r>
            <a:r>
              <a:rPr lang="en-US" altLang="ja-JP" sz="1800" dirty="0" err="1"/>
              <a:t>args</a:t>
            </a:r>
            <a:r>
              <a:rPr lang="en-US" altLang="ja-JP" sz="1800" dirty="0"/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double </a:t>
            </a:r>
            <a:r>
              <a:rPr lang="en-US" altLang="ja-JP" sz="1800" dirty="0" err="1"/>
              <a:t>start_x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step_x</a:t>
            </a:r>
            <a:r>
              <a:rPr lang="en-US" altLang="ja-JP" sz="1800" dirty="0"/>
              <a:t>, x, 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int </a:t>
            </a:r>
            <a:r>
              <a:rPr lang="en-US" altLang="ja-JP" sz="1800" dirty="0" err="1"/>
              <a:t>i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Scanner s = new Scanner(System.in);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</a:t>
            </a:r>
            <a:r>
              <a:rPr lang="en-US" altLang="ja-JP" sz="1800" dirty="0" err="1"/>
              <a:t>System.out.println</a:t>
            </a:r>
            <a:r>
              <a:rPr lang="en-US" altLang="ja-JP" sz="1800" dirty="0"/>
              <a:t>("Please Enter </a:t>
            </a:r>
            <a:r>
              <a:rPr lang="en-US" altLang="ja-JP" sz="1800" dirty="0" err="1"/>
              <a:t>start_x</a:t>
            </a:r>
            <a:r>
              <a:rPr lang="en-US" altLang="ja-JP" sz="1800" dirty="0"/>
              <a:t> =");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</a:t>
            </a:r>
            <a:r>
              <a:rPr lang="en-US" altLang="ja-JP" sz="1800" b="1" dirty="0" err="1"/>
              <a:t>start_x</a:t>
            </a:r>
            <a:r>
              <a:rPr lang="en-US" altLang="ja-JP" sz="1800" b="1" dirty="0"/>
              <a:t> = </a:t>
            </a:r>
            <a:r>
              <a:rPr lang="en-US" altLang="ja-JP" sz="1800" b="1" dirty="0" err="1"/>
              <a:t>s.nextDouble</a:t>
            </a:r>
            <a:r>
              <a:rPr lang="en-US" altLang="ja-JP" sz="1800" b="1" dirty="0"/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</a:t>
            </a:r>
            <a:r>
              <a:rPr lang="en-US" altLang="ja-JP" sz="1800" dirty="0" err="1"/>
              <a:t>System.out.println</a:t>
            </a:r>
            <a:r>
              <a:rPr lang="en-US" altLang="ja-JP" sz="1800" dirty="0"/>
              <a:t>("Please Enter </a:t>
            </a:r>
            <a:r>
              <a:rPr lang="en-US" altLang="ja-JP" sz="1800" dirty="0" err="1"/>
              <a:t>step_x</a:t>
            </a:r>
            <a:r>
              <a:rPr lang="en-US" altLang="ja-JP" sz="1800" dirty="0"/>
              <a:t> =");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</a:t>
            </a:r>
            <a:r>
              <a:rPr lang="en-US" altLang="ja-JP" sz="1800" b="1" dirty="0" err="1"/>
              <a:t>step_x</a:t>
            </a:r>
            <a:r>
              <a:rPr lang="en-US" altLang="ja-JP" sz="1800" b="1" dirty="0"/>
              <a:t> = </a:t>
            </a:r>
            <a:r>
              <a:rPr lang="en-US" altLang="ja-JP" sz="1800" b="1" dirty="0" err="1"/>
              <a:t>s.nextDouble</a:t>
            </a:r>
            <a:r>
              <a:rPr lang="en-US" altLang="ja-JP" sz="1800" b="1" dirty="0"/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for (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= 1; 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&lt;= 20; 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x = </a:t>
            </a:r>
            <a:r>
              <a:rPr lang="en-US" altLang="ja-JP" sz="1800" b="1" dirty="0" err="1"/>
              <a:t>start_x</a:t>
            </a:r>
            <a:r>
              <a:rPr lang="en-US" altLang="ja-JP" sz="1800" b="1" dirty="0"/>
              <a:t> + (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* </a:t>
            </a:r>
            <a:r>
              <a:rPr lang="en-US" altLang="ja-JP" sz="1800" b="1" dirty="0" err="1"/>
              <a:t>step_x</a:t>
            </a:r>
            <a:r>
              <a:rPr lang="en-US" altLang="ja-JP" sz="1800" b="1" dirty="0"/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y = </a:t>
            </a:r>
            <a:r>
              <a:rPr lang="en-US" altLang="ja-JP" sz="1800" b="1" dirty="0" err="1"/>
              <a:t>Math.sin</a:t>
            </a:r>
            <a:r>
              <a:rPr lang="en-US" altLang="ja-JP" sz="1800" b="1" dirty="0"/>
              <a:t>(x);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</a:t>
            </a:r>
            <a:r>
              <a:rPr lang="en-US" altLang="ja-JP" sz="1800" b="1" dirty="0" err="1"/>
              <a:t>System.out.printf</a:t>
            </a:r>
            <a:r>
              <a:rPr lang="en-US" altLang="ja-JP" sz="1800" b="1" dirty="0"/>
              <a:t>("sin(%8.3f) = %8.3f\n", x, y);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BE43ED-DED8-4495-BFF2-A0025331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311375-5241-4B69-966D-D7854694E27D}" type="slidenum">
              <a:rPr lang="ja-JP" altLang="en-US" smtClean="0">
                <a:latin typeface="Arial" panose="020B0604020202020204" pitchFamily="34" charset="0"/>
              </a:rPr>
              <a:pPr/>
              <a:t>3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E4E68-2765-4A7D-8B24-CA3CB22558E9}"/>
              </a:ext>
            </a:extLst>
          </p:cNvPr>
          <p:cNvSpPr txBox="1"/>
          <p:nvPr/>
        </p:nvSpPr>
        <p:spPr>
          <a:xfrm>
            <a:off x="0" y="0"/>
            <a:ext cx="40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ソースコード</a:t>
            </a:r>
          </a:p>
        </p:txBody>
      </p:sp>
    </p:spTree>
    <p:extLst>
      <p:ext uri="{BB962C8B-B14F-4D97-AF65-F5344CB8AC3E}">
        <p14:creationId xmlns:p14="http://schemas.microsoft.com/office/powerpoint/2010/main" val="24230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5A7CD953-CEA7-4BB6-B59C-60CC34A5C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95" y="236362"/>
            <a:ext cx="7810158" cy="499426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import </a:t>
            </a:r>
            <a:r>
              <a:rPr lang="en-US" altLang="ja-JP" sz="1800" dirty="0" err="1"/>
              <a:t>java.lang.Math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import </a:t>
            </a:r>
            <a:r>
              <a:rPr lang="en-US" altLang="ja-JP" sz="1800" dirty="0" err="1"/>
              <a:t>java.util.Scanner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public class 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public static void main(String[] </a:t>
            </a:r>
            <a:r>
              <a:rPr lang="en-US" altLang="ja-JP" sz="1800" dirty="0" err="1"/>
              <a:t>args</a:t>
            </a:r>
            <a:r>
              <a:rPr lang="en-US" altLang="ja-JP" sz="1800" dirty="0"/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double </a:t>
            </a:r>
            <a:r>
              <a:rPr lang="en-US" altLang="ja-JP" sz="1800" dirty="0" err="1"/>
              <a:t>start_x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step_x</a:t>
            </a:r>
            <a:r>
              <a:rPr lang="en-US" altLang="ja-JP" sz="1800" dirty="0"/>
              <a:t>, x, 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int </a:t>
            </a:r>
            <a:r>
              <a:rPr lang="en-US" altLang="ja-JP" sz="1800" dirty="0" err="1"/>
              <a:t>i</a:t>
            </a:r>
            <a:r>
              <a:rPr lang="en-US" altLang="ja-JP" sz="18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Scanner s = new Scanner(System.in);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</a:t>
            </a:r>
            <a:r>
              <a:rPr lang="en-US" altLang="ja-JP" sz="1800" dirty="0" err="1"/>
              <a:t>System.out.println</a:t>
            </a:r>
            <a:r>
              <a:rPr lang="en-US" altLang="ja-JP" sz="1800" dirty="0"/>
              <a:t>("Please Enter </a:t>
            </a:r>
            <a:r>
              <a:rPr lang="en-US" altLang="ja-JP" sz="1800" dirty="0" err="1"/>
              <a:t>start_x</a:t>
            </a:r>
            <a:r>
              <a:rPr lang="en-US" altLang="ja-JP" sz="1800" dirty="0"/>
              <a:t> =");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</a:t>
            </a:r>
            <a:r>
              <a:rPr lang="en-US" altLang="ja-JP" sz="1800" b="1" dirty="0" err="1"/>
              <a:t>start_x</a:t>
            </a:r>
            <a:r>
              <a:rPr lang="en-US" altLang="ja-JP" sz="1800" b="1" dirty="0"/>
              <a:t> = </a:t>
            </a:r>
            <a:r>
              <a:rPr lang="en-US" altLang="ja-JP" sz="1800" b="1" dirty="0" err="1"/>
              <a:t>s.nextDouble</a:t>
            </a:r>
            <a:r>
              <a:rPr lang="en-US" altLang="ja-JP" sz="1800" b="1" dirty="0"/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    </a:t>
            </a:r>
            <a:r>
              <a:rPr lang="en-US" altLang="ja-JP" sz="1800" dirty="0" err="1"/>
              <a:t>System.out.println</a:t>
            </a:r>
            <a:r>
              <a:rPr lang="en-US" altLang="ja-JP" sz="1800" dirty="0"/>
              <a:t>("Please Enter </a:t>
            </a:r>
            <a:r>
              <a:rPr lang="en-US" altLang="ja-JP" sz="1800" dirty="0" err="1"/>
              <a:t>step_x</a:t>
            </a:r>
            <a:r>
              <a:rPr lang="en-US" altLang="ja-JP" sz="1800" dirty="0"/>
              <a:t> =");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</a:t>
            </a:r>
            <a:r>
              <a:rPr lang="en-US" altLang="ja-JP" sz="1800" b="1" dirty="0" err="1"/>
              <a:t>step_x</a:t>
            </a:r>
            <a:r>
              <a:rPr lang="en-US" altLang="ja-JP" sz="1800" b="1" dirty="0"/>
              <a:t> = </a:t>
            </a:r>
            <a:r>
              <a:rPr lang="en-US" altLang="ja-JP" sz="1800" b="1" dirty="0" err="1"/>
              <a:t>s.nextDouble</a:t>
            </a:r>
            <a:r>
              <a:rPr lang="en-US" altLang="ja-JP" sz="1800" b="1" dirty="0"/>
              <a:t>();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for (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= 1; 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&lt;= 20; 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++)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x = </a:t>
            </a:r>
            <a:r>
              <a:rPr lang="en-US" altLang="ja-JP" sz="1800" b="1" dirty="0" err="1"/>
              <a:t>start_x</a:t>
            </a:r>
            <a:r>
              <a:rPr lang="en-US" altLang="ja-JP" sz="1800" b="1" dirty="0"/>
              <a:t> + (</a:t>
            </a:r>
            <a:r>
              <a:rPr lang="en-US" altLang="ja-JP" sz="1800" b="1" dirty="0" err="1"/>
              <a:t>i</a:t>
            </a:r>
            <a:r>
              <a:rPr lang="en-US" altLang="ja-JP" sz="1800" b="1" dirty="0"/>
              <a:t> * </a:t>
            </a:r>
            <a:r>
              <a:rPr lang="en-US" altLang="ja-JP" sz="1800" b="1" dirty="0" err="1"/>
              <a:t>step_x</a:t>
            </a:r>
            <a:r>
              <a:rPr lang="en-US" altLang="ja-JP" sz="1800" b="1" dirty="0"/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y = </a:t>
            </a:r>
            <a:r>
              <a:rPr lang="en-US" altLang="ja-JP" sz="1800" b="1" dirty="0" err="1"/>
              <a:t>Math.sin</a:t>
            </a:r>
            <a:r>
              <a:rPr lang="en-US" altLang="ja-JP" sz="1800" b="1" dirty="0"/>
              <a:t>(x);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    </a:t>
            </a:r>
            <a:r>
              <a:rPr lang="en-US" altLang="ja-JP" sz="1800" b="1" dirty="0" err="1"/>
              <a:t>System.out.printf</a:t>
            </a:r>
            <a:r>
              <a:rPr lang="en-US" altLang="ja-JP" sz="1800" b="1" dirty="0"/>
              <a:t>("sin(%8.3f) = %8.3f\n", x, y);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	  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	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BE43ED-DED8-4495-BFF2-A0025331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311375-5241-4B69-966D-D7854694E27D}" type="slidenum">
              <a:rPr lang="ja-JP" altLang="en-US" smtClean="0">
                <a:latin typeface="Arial" panose="020B0604020202020204" pitchFamily="34" charset="0"/>
              </a:rPr>
              <a:pPr/>
              <a:t>4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571A33AC-38D0-41CB-BBB5-2F1C78C628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7236" y="4181299"/>
            <a:ext cx="936625" cy="28733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943CF6CE-12C0-4FC0-B46C-2ACB89845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574" y="3959049"/>
            <a:ext cx="273544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b="1" dirty="0">
                <a:solidFill>
                  <a:schemeClr val="tx2"/>
                </a:solidFill>
              </a:rPr>
              <a:t>計算の繰り返し</a:t>
            </a:r>
            <a:endParaRPr kumimoji="0" lang="ja-JP" altLang="en-US" dirty="0">
              <a:solidFill>
                <a:srgbClr val="003300"/>
              </a:solidFill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24499B5-B21B-4D32-8C2F-A54102E16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957" y="3374811"/>
            <a:ext cx="3115302" cy="379980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64DFD6ED-15AD-409A-A422-1047AA93E1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4257" y="2841541"/>
            <a:ext cx="1335873" cy="76349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614282EB-8CF7-41C0-97D8-9C8D87BF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131" y="2035861"/>
            <a:ext cx="34163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>
                <a:solidFill>
                  <a:srgbClr val="003300"/>
                </a:solidFill>
              </a:rPr>
              <a:t>キーボードからの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>
                <a:solidFill>
                  <a:schemeClr val="tx2"/>
                </a:solidFill>
              </a:rPr>
              <a:t>データの読み込み</a:t>
            </a:r>
            <a:endParaRPr kumimoji="0" lang="ja-JP" altLang="en-US" dirty="0">
              <a:solidFill>
                <a:srgbClr val="003300"/>
              </a:solidFill>
            </a:endParaRP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D7418158-D5BB-4917-BE88-297DEB481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40032" y="5547039"/>
            <a:ext cx="690563" cy="144463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FFA2CB8-ACE4-4CD7-9215-32E9230A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647" y="5409063"/>
            <a:ext cx="1841353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>
                <a:solidFill>
                  <a:schemeClr val="tx2"/>
                </a:solidFill>
              </a:rPr>
              <a:t>画面表示</a:t>
            </a:r>
            <a:endParaRPr kumimoji="0" lang="ja-JP" altLang="en-US" dirty="0">
              <a:solidFill>
                <a:srgbClr val="003300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99667DC-7A98-4F6A-86A1-C0CB4D96C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955" y="4131662"/>
            <a:ext cx="3115303" cy="33697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8058F72-288A-4FC4-9063-F0D5B70C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42" y="4533156"/>
            <a:ext cx="5711225" cy="1714235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ADD0A20-F449-403B-A38C-85EA5B1C2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043" y="5540993"/>
            <a:ext cx="5218990" cy="351858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3D784CFE-BC65-4DD4-815C-F56AA76C2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2791" y="3032927"/>
            <a:ext cx="1448759" cy="1288973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E4E68-2765-4A7D-8B24-CA3CB22558E9}"/>
              </a:ext>
            </a:extLst>
          </p:cNvPr>
          <p:cNvSpPr txBox="1"/>
          <p:nvPr/>
        </p:nvSpPr>
        <p:spPr>
          <a:xfrm>
            <a:off x="0" y="0"/>
            <a:ext cx="40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ソースコード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2B7B9D-6425-41D6-B350-7790F450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" y="557827"/>
            <a:ext cx="3700978" cy="6270526"/>
          </a:xfrm>
          <a:prstGeom prst="rect">
            <a:avLst/>
          </a:prstGeom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4D9331CD-023B-42BE-A757-DA83CE8C3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例題１のプログラム実行結果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0AE308-BFBE-4DA8-822E-5805EA40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3B930D-3FB1-42D0-A172-381A953336C8}" type="slidenum">
              <a:rPr lang="ja-JP" altLang="en-US" smtClean="0">
                <a:latin typeface="Arial" panose="020B0604020202020204" pitchFamily="34" charset="0"/>
              </a:rPr>
              <a:pPr/>
              <a:t>5</a:t>
            </a:fld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12A7A7AA-AB41-459B-85B9-EB770A60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1" y="3566828"/>
            <a:ext cx="1638262" cy="52404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8438" name="Text Box 5" descr="20%">
            <a:extLst>
              <a:ext uri="{FF2B5EF4-FFF2-40B4-BE49-F238E27FC236}">
                <a16:creationId xmlns:a16="http://schemas.microsoft.com/office/drawing/2014/main" id="{8D520F14-75E1-42F7-9996-49696C8F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43000"/>
            <a:ext cx="3810000" cy="14112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>
                <a:solidFill>
                  <a:srgbClr val="003300"/>
                </a:solidFill>
              </a:rPr>
              <a:t>キーボードから，データ「</a:t>
            </a:r>
            <a:r>
              <a:rPr kumimoji="0" lang="en-US" altLang="ja-JP" b="1" dirty="0">
                <a:solidFill>
                  <a:srgbClr val="003300"/>
                </a:solidFill>
              </a:rPr>
              <a:t>0.4</a:t>
            </a:r>
            <a:r>
              <a:rPr kumimoji="0" lang="ja-JP" altLang="en-US" dirty="0">
                <a:solidFill>
                  <a:srgbClr val="003300"/>
                </a:solidFill>
              </a:rPr>
              <a:t>」と「</a:t>
            </a:r>
            <a:r>
              <a:rPr kumimoji="0" lang="en-US" altLang="ja-JP" b="1" dirty="0">
                <a:solidFill>
                  <a:srgbClr val="003300"/>
                </a:solidFill>
              </a:rPr>
              <a:t>0.1</a:t>
            </a:r>
            <a:r>
              <a:rPr kumimoji="0" lang="ja-JP" altLang="en-US" dirty="0">
                <a:solidFill>
                  <a:srgbClr val="003300"/>
                </a:solidFill>
              </a:rPr>
              <a:t>」を読み込んでいる</a:t>
            </a:r>
          </a:p>
        </p:txBody>
      </p:sp>
      <p:sp>
        <p:nvSpPr>
          <p:cNvPr id="18439" name="Line 6">
            <a:extLst>
              <a:ext uri="{FF2B5EF4-FFF2-40B4-BE49-F238E27FC236}">
                <a16:creationId xmlns:a16="http://schemas.microsoft.com/office/drawing/2014/main" id="{D2987FF1-0C47-4FDB-B482-4EBFF4138F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7032" y="1885507"/>
            <a:ext cx="3265967" cy="192449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0" name="Text Box 7" descr="20%">
            <a:extLst>
              <a:ext uri="{FF2B5EF4-FFF2-40B4-BE49-F238E27FC236}">
                <a16:creationId xmlns:a16="http://schemas.microsoft.com/office/drawing/2014/main" id="{B2B9BDA4-8DAC-4593-9777-525022FB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3962400" cy="13843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dirty="0">
                <a:solidFill>
                  <a:srgbClr val="003300"/>
                </a:solidFill>
              </a:rPr>
              <a:t>計算を </a:t>
            </a:r>
            <a:r>
              <a:rPr kumimoji="0" lang="en-US" altLang="ja-JP" dirty="0">
                <a:solidFill>
                  <a:srgbClr val="003300"/>
                </a:solidFill>
              </a:rPr>
              <a:t>20</a:t>
            </a:r>
            <a:r>
              <a:rPr kumimoji="0" lang="ja-JP" altLang="en-US" dirty="0">
                <a:solidFill>
                  <a:srgbClr val="003300"/>
                </a:solidFill>
              </a:rPr>
              <a:t>回繰り返して，計算結果を表示している</a:t>
            </a:r>
          </a:p>
        </p:txBody>
      </p:sp>
      <p:sp>
        <p:nvSpPr>
          <p:cNvPr id="18441" name="Line 8">
            <a:extLst>
              <a:ext uri="{FF2B5EF4-FFF2-40B4-BE49-F238E27FC236}">
                <a16:creationId xmlns:a16="http://schemas.microsoft.com/office/drawing/2014/main" id="{ADBB19B9-6002-4B3C-874E-E28F84F57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6766" y="4293781"/>
            <a:ext cx="2906233" cy="110342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FD886A5A-AE49-454E-BC5A-02D244DF0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0" y="4090877"/>
            <a:ext cx="1987808" cy="226547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EDD01EA-15F2-4C56-8442-1BA94D8AA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プログラムの機能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A83F95B-C7FC-46C2-B6FE-018C34DDF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プログラムでは，計算等の実行手順を記述</a:t>
            </a:r>
          </a:p>
          <a:p>
            <a:r>
              <a:rPr lang="ja-JP" altLang="en-US" dirty="0"/>
              <a:t>キーボードからのデータの読み込み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計算の繰り返し</a:t>
            </a:r>
          </a:p>
          <a:p>
            <a:pPr marL="457200" lvl="1" indent="0">
              <a:buNone/>
            </a:pPr>
            <a:r>
              <a:rPr lang="ja-JP" altLang="en-US" dirty="0"/>
              <a:t>計算は自動で</a:t>
            </a:r>
            <a:r>
              <a:rPr lang="ja-JP" altLang="en-US" b="1" dirty="0"/>
              <a:t>繰り返し</a:t>
            </a: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en-US" altLang="ja-JP" b="1" dirty="0"/>
          </a:p>
          <a:p>
            <a:pPr marL="457200" lvl="1" indent="0">
              <a:buNone/>
            </a:pPr>
            <a:endParaRPr lang="ja-JP" altLang="en-US" b="1" dirty="0"/>
          </a:p>
          <a:p>
            <a:r>
              <a:rPr lang="ja-JP" altLang="en-US" dirty="0"/>
              <a:t>画面表示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など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9314189-3A85-4504-9287-144947DF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B84910-AEA9-4462-A442-C1DA0127B82C}" type="slidenum">
              <a:rPr lang="ja-JP" altLang="en-US" smtClean="0">
                <a:latin typeface="Arial" panose="020B0604020202020204" pitchFamily="34" charset="0"/>
              </a:rPr>
              <a:pPr/>
              <a:t>6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B9ECA-1A87-4ECF-8107-38D932450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97" y="1902656"/>
            <a:ext cx="4678438" cy="4651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FD2FEA-CB4B-4FEE-8DB5-4B4DD4BD1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98" y="2460404"/>
            <a:ext cx="4064394" cy="5090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674E543-8202-489A-AA99-B6930EB84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997" y="4013482"/>
            <a:ext cx="5786430" cy="12419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5BFD56-6A45-45D5-8817-41467DD73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97" y="5900106"/>
            <a:ext cx="7121684" cy="4562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85E2D-D301-4254-8CBE-2C86AD54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オンライン開発環境 </a:t>
            </a:r>
            <a:r>
              <a:rPr lang="en-US" altLang="ja-JP"/>
              <a:t>Online GDB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8F976-7109-4A6E-AFFF-7199ECE7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/>
              <a:t>プログラミングを行えるオンラインのサービス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https://www.onlinegdb.com</a:t>
            </a:r>
          </a:p>
          <a:p>
            <a:endParaRPr lang="en-US" altLang="ja-JP" dirty="0"/>
          </a:p>
          <a:p>
            <a:r>
              <a:rPr lang="ja-JP" altLang="en-US" b="1" dirty="0"/>
              <a:t>ウェブブラウザを使う</a:t>
            </a:r>
            <a:endParaRPr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たくさんの言語を扱うことができる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Python3, Java, C/C++, C#, JavaScript, </a:t>
            </a:r>
          </a:p>
          <a:p>
            <a:pPr marL="0" indent="0">
              <a:buNone/>
            </a:pPr>
            <a:r>
              <a:rPr lang="en-US" altLang="ja-JP" dirty="0"/>
              <a:t>	R, </a:t>
            </a:r>
            <a:r>
              <a:rPr lang="ja-JP" altLang="en-US" dirty="0"/>
              <a:t>アセンブリ言語，</a:t>
            </a:r>
            <a:r>
              <a:rPr lang="en-US" altLang="ja-JP" dirty="0"/>
              <a:t>SQL </a:t>
            </a:r>
            <a:r>
              <a:rPr lang="ja-JP" altLang="en-US" dirty="0"/>
              <a:t>など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オンラインなので、「秘密にしたいプログラム」を扱うには十分な注意が必要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1268" name="スライド番号プレースホルダー 4">
            <a:extLst>
              <a:ext uri="{FF2B5EF4-FFF2-40B4-BE49-F238E27FC236}">
                <a16:creationId xmlns:a16="http://schemas.microsoft.com/office/drawing/2014/main" id="{59F1F785-1A54-46B1-9573-F412B8027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A1A8FB-3D03-4AE3-B907-A6AD67201750}" type="slidenum">
              <a:rPr lang="ja-JP" altLang="en-US" smtClean="0">
                <a:latin typeface="Arial" panose="020B0604020202020204" pitchFamily="34" charset="0"/>
              </a:rPr>
              <a:pPr/>
              <a:t>7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6EF545-F0BC-4F4C-B680-FEA01514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Online GDB </a:t>
            </a:r>
            <a:r>
              <a:rPr lang="ja-JP" altLang="en-US" dirty="0"/>
              <a:t>で </a:t>
            </a:r>
            <a:r>
              <a:rPr lang="en-US" altLang="ja-JP" dirty="0"/>
              <a:t>Java </a:t>
            </a:r>
            <a:r>
              <a:rPr lang="ja-JP" altLang="en-US" dirty="0"/>
              <a:t>を動かす手順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8E6586-940B-436F-A131-8685C0141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https://www.onlinegdb.com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2292" name="スライド番号プレースホルダー 10">
            <a:extLst>
              <a:ext uri="{FF2B5EF4-FFF2-40B4-BE49-F238E27FC236}">
                <a16:creationId xmlns:a16="http://schemas.microsoft.com/office/drawing/2014/main" id="{B1BC0D13-D537-4D5A-92BB-4071D2F0B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ECB11E-DE02-4045-BF15-252546AEFB49}" type="slidenum">
              <a:rPr lang="ja-JP" altLang="en-US" smtClean="0">
                <a:latin typeface="Arial" panose="020B0604020202020204" pitchFamily="34" charset="0"/>
              </a:rPr>
              <a:pPr/>
              <a:t>8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12293" name="図 9">
            <a:extLst>
              <a:ext uri="{FF2B5EF4-FFF2-40B4-BE49-F238E27FC236}">
                <a16:creationId xmlns:a16="http://schemas.microsoft.com/office/drawing/2014/main" id="{5E2005AC-E2B0-4DF4-B1C1-94DF0780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325813"/>
            <a:ext cx="701833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5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ー 2">
            <a:extLst>
              <a:ext uri="{FF2B5EF4-FFF2-40B4-BE49-F238E27FC236}">
                <a16:creationId xmlns:a16="http://schemas.microsoft.com/office/drawing/2014/main" id="{0CE0B916-D2FB-4B6C-B55A-A0B229D3D9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407" y="417513"/>
            <a:ext cx="8461375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3315" name="スライド番号プレースホルダー 6">
            <a:extLst>
              <a:ext uri="{FF2B5EF4-FFF2-40B4-BE49-F238E27FC236}">
                <a16:creationId xmlns:a16="http://schemas.microsoft.com/office/drawing/2014/main" id="{03AA5E00-FC87-42F3-8A12-976E03F85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F84AA7-73B6-4C61-95C2-CD6E4208E1F5}" type="slidenum">
              <a:rPr lang="ja-JP" altLang="en-US" smtClean="0">
                <a:latin typeface="Arial" panose="020B0604020202020204" pitchFamily="34" charset="0"/>
              </a:rPr>
              <a:pPr/>
              <a:t>9</a:t>
            </a:fld>
            <a:endParaRPr lang="ja-JP" altLang="en-US">
              <a:latin typeface="Arial" panose="020B0604020202020204" pitchFamily="34" charset="0"/>
            </a:endParaRPr>
          </a:p>
        </p:txBody>
      </p:sp>
      <p:pic>
        <p:nvPicPr>
          <p:cNvPr id="13316" name="図 9">
            <a:extLst>
              <a:ext uri="{FF2B5EF4-FFF2-40B4-BE49-F238E27FC236}">
                <a16:creationId xmlns:a16="http://schemas.microsoft.com/office/drawing/2014/main" id="{E4D54719-DAF7-47B1-A1A8-F11C82F8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00125"/>
            <a:ext cx="7472363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513489C-851A-4EBC-AB98-1EAC8125AC2E}"/>
              </a:ext>
            </a:extLst>
          </p:cNvPr>
          <p:cNvSpPr/>
          <p:nvPr/>
        </p:nvSpPr>
        <p:spPr>
          <a:xfrm>
            <a:off x="6319838" y="1225550"/>
            <a:ext cx="1873250" cy="441325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9B14F0E-CD52-4BC7-A260-73B36098168E}"/>
              </a:ext>
            </a:extLst>
          </p:cNvPr>
          <p:cNvSpPr/>
          <p:nvPr/>
        </p:nvSpPr>
        <p:spPr>
          <a:xfrm>
            <a:off x="6577567" y="2741871"/>
            <a:ext cx="1558925" cy="441325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42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892</Words>
  <Application>Microsoft Office PowerPoint</Application>
  <PresentationFormat>画面に合わせる (4:3)</PresentationFormat>
  <Paragraphs>164</Paragraphs>
  <Slides>19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メイリオ</vt:lpstr>
      <vt:lpstr>游ゴシック</vt:lpstr>
      <vt:lpstr>Arial</vt:lpstr>
      <vt:lpstr>Calibri</vt:lpstr>
      <vt:lpstr>Office テーマ</vt:lpstr>
      <vt:lpstr>ji-1. Javaプログラミング入門：基本的なプログラム構造と開発環境の活用</vt:lpstr>
      <vt:lpstr>目標</vt:lpstr>
      <vt:lpstr>PowerPoint プレゼンテーション</vt:lpstr>
      <vt:lpstr>PowerPoint プレゼンテーション</vt:lpstr>
      <vt:lpstr>例題１のプログラム実行結果</vt:lpstr>
      <vt:lpstr>プログラムの機能</vt:lpstr>
      <vt:lpstr>オンライン開発環境 Online GDB</vt:lpstr>
      <vt:lpstr>Online GDB で Java を動かす手順</vt:lpstr>
      <vt:lpstr>PowerPoint プレゼンテーション</vt:lpstr>
      <vt:lpstr>PowerPoint プレゼンテーション</vt:lpstr>
      <vt:lpstr>実行手順 (1/4)</vt:lpstr>
      <vt:lpstr>実行手順 (2/4)</vt:lpstr>
      <vt:lpstr>実行手順 (3/4)</vt:lpstr>
      <vt:lpstr>実行手順 (4/4)</vt:lpstr>
      <vt:lpstr>実行途中での強制終了</vt:lpstr>
      <vt:lpstr>オンライン開発環境を使わずに Java プログラムを動かす手順（参考のため）</vt:lpstr>
      <vt:lpstr>演習１</vt:lpstr>
      <vt:lpstr>演習２</vt:lpstr>
      <vt:lpstr>演習３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プログラミング入門</dc:title>
  <dc:creator>kaneko kunihiko</dc:creator>
  <cp:lastModifiedBy>金子　邦彦</cp:lastModifiedBy>
  <cp:revision>58</cp:revision>
  <dcterms:created xsi:type="dcterms:W3CDTF">2019-11-02T00:06:04Z</dcterms:created>
  <dcterms:modified xsi:type="dcterms:W3CDTF">2024-12-02T06:01:43Z</dcterms:modified>
</cp:coreProperties>
</file>