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962" r:id="rId2"/>
    <p:sldId id="545" r:id="rId3"/>
    <p:sldId id="959" r:id="rId4"/>
    <p:sldId id="960" r:id="rId5"/>
    <p:sldId id="546" r:id="rId6"/>
    <p:sldId id="547" r:id="rId7"/>
    <p:sldId id="548" r:id="rId8"/>
    <p:sldId id="549" r:id="rId9"/>
    <p:sldId id="954" r:id="rId10"/>
    <p:sldId id="800" r:id="rId11"/>
    <p:sldId id="961" r:id="rId12"/>
    <p:sldId id="550" r:id="rId13"/>
    <p:sldId id="559" r:id="rId14"/>
    <p:sldId id="560" r:id="rId15"/>
    <p:sldId id="561" r:id="rId16"/>
    <p:sldId id="562" r:id="rId17"/>
    <p:sldId id="836" r:id="rId18"/>
    <p:sldId id="555" r:id="rId19"/>
    <p:sldId id="556" r:id="rId20"/>
    <p:sldId id="557" r:id="rId21"/>
    <p:sldId id="558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0" y="-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7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pp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>
                <a:latin typeface="メイリオ" panose="020B0604030504040204" pitchFamily="50" charset="-128"/>
              </a:rPr>
              <a:t>co</a:t>
            </a:r>
            <a:r>
              <a:rPr lang="en-US" altLang="ja-JP" sz="4400">
                <a:latin typeface="メイリオ" panose="020B0604030504040204" pitchFamily="50" charset="-128"/>
              </a:rPr>
              <a:t>-1</a:t>
            </a:r>
            <a:r>
              <a:rPr lang="en-US" altLang="ja-JP" sz="4400" dirty="0">
                <a:latin typeface="メイリオ" panose="020B0604030504040204" pitchFamily="50" charset="-128"/>
              </a:rPr>
              <a:t>. </a:t>
            </a:r>
            <a:r>
              <a:rPr lang="ja-JP" altLang="en-US" sz="4400" dirty="0">
                <a:latin typeface="メイリオ" panose="020B0604030504040204" pitchFamily="50" charset="-128"/>
              </a:rPr>
              <a:t>クラスとメソッド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C++ </a:t>
            </a:r>
            <a:r>
              <a:rPr lang="ja-JP" altLang="en-US" dirty="0"/>
              <a:t>オブジェクト指向プログラミング入門）（全３回）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https://www.kkaneko.jp/pro/cpp/index.html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98428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メソッド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0751" y="946596"/>
            <a:ext cx="5311720" cy="5267459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u="sng" dirty="0">
                <a:solidFill>
                  <a:srgbClr val="FF0000"/>
                </a:solidFill>
              </a:rPr>
              <a:t>オブジェクトに属する操作や処理</a:t>
            </a:r>
            <a:r>
              <a:rPr lang="ja-JP" altLang="en-US" dirty="0"/>
              <a:t>のこと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引数（ひきすう）</a:t>
            </a:r>
            <a:r>
              <a:rPr lang="ja-JP" altLang="en-US" dirty="0"/>
              <a:t>とは，</a:t>
            </a:r>
            <a:r>
              <a:rPr lang="ja-JP" altLang="en-US" b="1" u="sng" dirty="0">
                <a:solidFill>
                  <a:srgbClr val="FF0000"/>
                </a:solidFill>
              </a:rPr>
              <a:t>メソッドに渡す値</a:t>
            </a:r>
            <a:r>
              <a:rPr lang="ja-JP" altLang="en-US" dirty="0"/>
              <a:t>のこと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メソッド</a:t>
            </a:r>
            <a:r>
              <a:rPr lang="ja-JP" altLang="en-US" sz="2400" dirty="0"/>
              <a:t>は，</a:t>
            </a:r>
            <a:r>
              <a:rPr lang="ja-JP" altLang="en-US" sz="2400" b="1" dirty="0">
                <a:solidFill>
                  <a:srgbClr val="C00000"/>
                </a:solidFill>
              </a:rPr>
              <a:t>クラス</a:t>
            </a:r>
            <a:r>
              <a:rPr lang="ja-JP" altLang="en-US" sz="2400" dirty="0"/>
              <a:t>に属する</a:t>
            </a:r>
            <a:endParaRPr lang="en-US" altLang="ja-JP" sz="2400" dirty="0"/>
          </a:p>
          <a:p>
            <a:endParaRPr lang="en-US" altLang="ja-JP" sz="2400" b="1" u="sng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C00000"/>
                </a:solidFill>
              </a:rPr>
              <a:t>属性</a:t>
            </a:r>
            <a:r>
              <a:rPr lang="ja-JP" altLang="en-US" sz="2400" dirty="0"/>
              <a:t>や</a:t>
            </a:r>
            <a:r>
              <a:rPr lang="ja-JP" altLang="en-US" sz="2400" b="1" dirty="0">
                <a:solidFill>
                  <a:srgbClr val="C00000"/>
                </a:solidFill>
              </a:rPr>
              <a:t>メソッド</a:t>
            </a:r>
            <a:r>
              <a:rPr lang="ja-JP" altLang="en-US" sz="2400" dirty="0"/>
              <a:t>にアクセスするときは</a:t>
            </a:r>
            <a:r>
              <a:rPr lang="ja-JP" altLang="en-US" sz="2400" b="1" u="sng" dirty="0">
                <a:solidFill>
                  <a:srgbClr val="FF0000"/>
                </a:solidFill>
              </a:rPr>
              <a:t>「</a:t>
            </a:r>
            <a:r>
              <a:rPr lang="en-US" altLang="ja-JP" sz="2400" b="1" u="sng" dirty="0">
                <a:solidFill>
                  <a:srgbClr val="FF0000"/>
                </a:solidFill>
              </a:rPr>
              <a:t>.</a:t>
            </a:r>
            <a:r>
              <a:rPr lang="ja-JP" altLang="en-US" sz="2400" b="1" u="sng" dirty="0">
                <a:solidFill>
                  <a:srgbClr val="FF0000"/>
                </a:solidFill>
              </a:rPr>
              <a:t>」や「</a:t>
            </a:r>
            <a:r>
              <a:rPr lang="en-US" altLang="ja-JP" sz="2400" b="1" u="sng" dirty="0">
                <a:solidFill>
                  <a:srgbClr val="FF0000"/>
                </a:solidFill>
              </a:rPr>
              <a:t>-&gt;</a:t>
            </a:r>
            <a:r>
              <a:rPr lang="ja-JP" altLang="en-US" sz="2400" b="1" u="sng" dirty="0">
                <a:solidFill>
                  <a:srgbClr val="FF0000"/>
                </a:solidFill>
              </a:rPr>
              <a:t>」を用いる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6F77370-7F48-49C1-8603-DB37AE8840E1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719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C3899-C646-4280-B0A4-177A1D95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例題２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B6C1A-EB29-40CB-AEA9-40686C3C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メソッド定義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679DB-FD0F-4FC0-BE1A-2CA83BDB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94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</a:t>
            </a:r>
            <a:r>
              <a:rPr lang="ja-JP" altLang="en-US" dirty="0"/>
              <a:t>．メソッド</a:t>
            </a:r>
          </a:p>
        </p:txBody>
      </p:sp>
      <p:sp>
        <p:nvSpPr>
          <p:cNvPr id="2048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Ball </a:t>
            </a:r>
            <a:r>
              <a:rPr lang="ja-JP" altLang="en-US" dirty="0"/>
              <a:t>の座標値から，原点までの距離を求めるメソッド </a:t>
            </a:r>
            <a:r>
              <a:rPr lang="en-US" altLang="ja-JP" dirty="0"/>
              <a:t>distance-to-0 </a:t>
            </a:r>
            <a:r>
              <a:rPr lang="ja-JP" altLang="en-US" dirty="0"/>
              <a:t>を作り，実行する</a:t>
            </a:r>
          </a:p>
          <a:p>
            <a:r>
              <a:rPr lang="ja-JP" altLang="en-US" dirty="0"/>
              <a:t>演習１の </a:t>
            </a:r>
            <a:r>
              <a:rPr lang="en-US" altLang="ja-JP" dirty="0"/>
              <a:t>Ball </a:t>
            </a:r>
            <a:r>
              <a:rPr lang="ja-JP" altLang="en-US" dirty="0"/>
              <a:t>クラスを使用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3288B42-8C8D-48A4-A762-3BF2ABACAAB3}" type="slidenum">
              <a:rPr lang="ja-JP" altLang="en-US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607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96DCA020-9176-4D5A-9E93-0B6A8DBE1C50}" type="slidenum">
              <a:rPr lang="ja-JP" altLang="en-US"/>
              <a:pPr/>
              <a:t>13</a:t>
            </a:fld>
            <a:endParaRPr lang="ja-JP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5338" y="1544536"/>
            <a:ext cx="7827962" cy="3748719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#pragma once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class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private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y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Ball&amp;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= 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~Ball();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()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};</a:t>
            </a:r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>
            <a:off x="6298166" y="3196702"/>
            <a:ext cx="280988" cy="1317625"/>
          </a:xfrm>
          <a:prstGeom prst="rightBrace">
            <a:avLst>
              <a:gd name="adj1" fmla="val 3907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521205" y="3473565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コンストラクタ，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デストラクタ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480167" y="2494207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属性（メンバ変数ともいう）</a:t>
            </a:r>
          </a:p>
        </p:txBody>
      </p:sp>
      <p:sp>
        <p:nvSpPr>
          <p:cNvPr id="17416" name="AutoShape 9"/>
          <p:cNvSpPr>
            <a:spLocks/>
          </p:cNvSpPr>
          <p:nvPr/>
        </p:nvSpPr>
        <p:spPr bwMode="auto">
          <a:xfrm>
            <a:off x="3159492" y="2449757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5338" y="986780"/>
            <a:ext cx="266451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Ball.h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49020" y="4539641"/>
            <a:ext cx="4505325" cy="419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598918" y="4568076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追加されたメソッド</a:t>
            </a:r>
          </a:p>
        </p:txBody>
      </p:sp>
    </p:spTree>
    <p:extLst>
      <p:ext uri="{BB962C8B-B14F-4D97-AF65-F5344CB8AC3E}">
        <p14:creationId xmlns:p14="http://schemas.microsoft.com/office/powerpoint/2010/main" val="989697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8B657B-EF70-421B-9918-C05C5460B766}" type="slidenum">
              <a:rPr lang="ja-JP" altLang="en-US"/>
              <a:pPr/>
              <a:t>14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966014"/>
            <a:ext cx="7827962" cy="5416226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math.h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x,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y ) : x( x ), y( y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Ball&amp; ball ) : x(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), y(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Ball&amp; Ball::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= (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Ball&amp; ball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 =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 =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return *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Ball::~Ball()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double Ball::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()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endParaRPr lang="en-US" altLang="ja-JP" sz="1800" dirty="0">
              <a:solidFill>
                <a:schemeClr val="accent2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return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sqrt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 (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 *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 ) + (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 *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 ) );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3391" y="583679"/>
            <a:ext cx="29899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8086" y="5416074"/>
            <a:ext cx="5870453" cy="9286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23622" y="5097632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追加されたメソッド</a:t>
            </a:r>
          </a:p>
        </p:txBody>
      </p:sp>
    </p:spTree>
    <p:extLst>
      <p:ext uri="{BB962C8B-B14F-4D97-AF65-F5344CB8AC3E}">
        <p14:creationId xmlns:p14="http://schemas.microsoft.com/office/powerpoint/2010/main" val="282642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8B657B-EF70-421B-9918-C05C5460B766}" type="slidenum">
              <a:rPr lang="ja-JP" altLang="en-US"/>
              <a:pPr/>
              <a:t>15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1458383"/>
            <a:ext cx="7827962" cy="255454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main( </a:t>
            </a:r>
            <a:r>
              <a:rPr lang="en-US" altLang="ja-JP" sz="20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argc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char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**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argv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Ball* b =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Ball( 3, 4 );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"b-&gt;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() = %f\n", b-&gt;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()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delete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314380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main.cpp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967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2019 C++</a:t>
            </a:r>
            <a:r>
              <a:rPr lang="ja-JP" altLang="en-US" dirty="0"/>
              <a:t> での実行結果例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7F43C33-D45F-4D55-A803-EB26B340D0CE}" type="slidenum">
              <a:rPr lang="ja-JP" altLang="en-US"/>
              <a:pPr/>
              <a:t>16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1444381"/>
            <a:ext cx="8509367" cy="2002204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98770" y="3022386"/>
            <a:ext cx="6400799" cy="1323439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8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プログラムの実行結果が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8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表示されている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1845" y="1722223"/>
            <a:ext cx="3813452" cy="36988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261894" y="2104811"/>
            <a:ext cx="235810" cy="9652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2625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クラス定義</a:t>
            </a:r>
            <a:r>
              <a:rPr lang="ja-JP" altLang="en-US" dirty="0"/>
              <a:t>の中には，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の定義（</a:t>
            </a:r>
            <a:r>
              <a:rPr lang="ja-JP" altLang="en-US" b="1" dirty="0">
                <a:solidFill>
                  <a:srgbClr val="C00000"/>
                </a:solidFill>
              </a:rPr>
              <a:t>属性名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データ型</a:t>
            </a:r>
            <a:r>
              <a:rPr lang="ja-JP" altLang="en-US" dirty="0"/>
              <a:t>），</a:t>
            </a:r>
            <a:r>
              <a:rPr lang="ja-JP" altLang="en-US" b="1" dirty="0">
                <a:solidFill>
                  <a:srgbClr val="C00000"/>
                </a:solidFill>
              </a:rPr>
              <a:t>コンストラクタ</a:t>
            </a:r>
            <a:r>
              <a:rPr lang="ja-JP" altLang="en-US" dirty="0"/>
              <a:t>の定義，</a:t>
            </a:r>
            <a:r>
              <a:rPr lang="ja-JP" altLang="en-US" b="1" dirty="0">
                <a:solidFill>
                  <a:srgbClr val="C00000"/>
                </a:solidFill>
              </a:rPr>
              <a:t>デストラクタ</a:t>
            </a:r>
            <a:r>
              <a:rPr lang="ja-JP" altLang="en-US" dirty="0"/>
              <a:t>の定義，その他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の定義を含める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コンストラクタ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dirty="0"/>
              <a:t>の生成を行う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のことである．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u="sng" dirty="0">
                <a:solidFill>
                  <a:srgbClr val="FF0000"/>
                </a:solidFill>
              </a:rPr>
              <a:t>オブジェクトに属する操作や処理</a:t>
            </a:r>
            <a:r>
              <a:rPr lang="ja-JP" altLang="en-US" dirty="0"/>
              <a:t>のこと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キーワード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class		</a:t>
            </a:r>
            <a:r>
              <a:rPr lang="ja-JP" altLang="en-US" b="1" dirty="0">
                <a:solidFill>
                  <a:srgbClr val="C00000"/>
                </a:solidFill>
              </a:rPr>
              <a:t>クラス定義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new		</a:t>
            </a:r>
            <a:r>
              <a:rPr lang="ja-JP" altLang="en-US" b="1" dirty="0">
                <a:solidFill>
                  <a:srgbClr val="C00000"/>
                </a:solidFill>
              </a:rPr>
              <a:t>コンストラクタ</a:t>
            </a:r>
            <a:r>
              <a:rPr lang="ja-JP" altLang="en-US" dirty="0"/>
              <a:t>の呼び出し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5665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5481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Student </a:t>
            </a:r>
            <a:r>
              <a:rPr lang="ja-JP" altLang="en-US" dirty="0"/>
              <a:t>クラスを定義しなさい．メンバ変数は次の通り</a:t>
            </a:r>
          </a:p>
          <a:p>
            <a:pPr marL="0" indent="0">
              <a:buNone/>
            </a:pPr>
            <a:r>
              <a:rPr lang="ja-JP" altLang="en-US" dirty="0"/>
              <a:t>       </a:t>
            </a:r>
            <a:r>
              <a:rPr lang="en-US" altLang="ja-JP" dirty="0" err="1"/>
              <a:t>int</a:t>
            </a:r>
            <a:r>
              <a:rPr lang="en-US" altLang="ja-JP" dirty="0"/>
              <a:t> _age; </a:t>
            </a:r>
          </a:p>
          <a:p>
            <a:pPr marL="0" indent="0">
              <a:buNone/>
            </a:pPr>
            <a:r>
              <a:rPr lang="en-US" altLang="ja-JP" dirty="0"/>
              <a:t>       char _name[32]; </a:t>
            </a:r>
          </a:p>
          <a:p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7568E3C-B413-4E6A-AD82-B9A8D28A1045}" type="slidenum">
              <a:rPr lang="ja-JP" altLang="en-US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23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1536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クラス定義</a:t>
            </a:r>
            <a:endParaRPr lang="en-US" altLang="ja-JP"/>
          </a:p>
          <a:p>
            <a:r>
              <a:rPr lang="ja-JP" altLang="en-US"/>
              <a:t>メソッドの記述</a:t>
            </a:r>
            <a:endParaRPr lang="en-US" altLang="ja-JP"/>
          </a:p>
          <a:p>
            <a:r>
              <a:rPr lang="ja-JP" altLang="en-US"/>
              <a:t>プログラムの実行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D8A87D4-77D1-4911-AB4F-BC991DD18609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9032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解答例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3770BFDB-C20E-42A6-960E-BA3E68BB91C6}" type="slidenum">
              <a:rPr lang="ja-JP" altLang="en-US"/>
              <a:pPr/>
              <a:t>20</a:t>
            </a:fld>
            <a:endParaRPr lang="ja-JP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39825" y="1936750"/>
            <a:ext cx="6675225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#pragma once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class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Student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private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_age;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char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_name[32];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Student(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age,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char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name[32] 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Student(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Student&amp; student 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Student&amp; operator= (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Student&amp; student 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~Student();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};</a:t>
            </a: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5338" y="986780"/>
            <a:ext cx="321113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Student.h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739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解答例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EB9D3CD-0CBC-4A73-AE8A-2BE34232BA2F}" type="slidenum">
              <a:rPr lang="ja-JP" altLang="en-US"/>
              <a:pPr/>
              <a:t>21</a:t>
            </a:fld>
            <a:endParaRPr lang="ja-JP" altLang="en-US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964324" y="1227966"/>
            <a:ext cx="7837402" cy="55861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string.h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Student.h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#pragma warning(</a:t>
            </a:r>
            <a:r>
              <a:rPr lang="en-US" altLang="ja-JP" sz="2000" dirty="0" err="1">
                <a:latin typeface="Arial" panose="020B0604020202020204" pitchFamily="34" charset="0"/>
              </a:rPr>
              <a:t>disable:4996</a:t>
            </a:r>
            <a:r>
              <a:rPr lang="en-US" altLang="ja-JP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Student::Student(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age,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char name[32] ) : _age( age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strcpy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this-&gt;_name, name 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Student::Student(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Student&amp; student ) : _age(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student._age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strcpy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this-&gt;_name,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student._name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Student&amp; Student::operator= (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Student&amp; student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this-&gt;_age =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student._age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strcpy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this-&gt;_name,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student._name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return *this;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Student::~Student()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/* do nothing */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  <a:endParaRPr lang="ja-JP" altLang="en-US" sz="2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4077" y="766301"/>
            <a:ext cx="353654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Student.cpp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02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クラス定義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1CFB7E07-0AA2-4232-BEF5-E971BC7FE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4" y="605747"/>
            <a:ext cx="8542755" cy="64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b="1" dirty="0">
                <a:solidFill>
                  <a:srgbClr val="C00000"/>
                </a:solidFill>
              </a:rPr>
              <a:t>クラス定義</a:t>
            </a:r>
            <a:r>
              <a:rPr lang="ja-JP" altLang="en-US" sz="2000" dirty="0"/>
              <a:t>の中には，</a:t>
            </a:r>
            <a:r>
              <a:rPr lang="ja-JP" altLang="en-US" sz="2000" b="1" dirty="0">
                <a:solidFill>
                  <a:srgbClr val="C00000"/>
                </a:solidFill>
              </a:rPr>
              <a:t>属性</a:t>
            </a:r>
            <a:r>
              <a:rPr lang="ja-JP" altLang="en-US" sz="2000" dirty="0"/>
              <a:t>の定義（</a:t>
            </a:r>
            <a:r>
              <a:rPr lang="ja-JP" altLang="en-US" sz="2000" b="1" dirty="0">
                <a:solidFill>
                  <a:srgbClr val="C00000"/>
                </a:solidFill>
              </a:rPr>
              <a:t>属性名</a:t>
            </a:r>
            <a:r>
              <a:rPr lang="ja-JP" altLang="en-US" sz="2000" dirty="0"/>
              <a:t>と</a:t>
            </a:r>
            <a:r>
              <a:rPr lang="ja-JP" altLang="en-US" sz="2000" b="1" dirty="0">
                <a:solidFill>
                  <a:srgbClr val="C00000"/>
                </a:solidFill>
              </a:rPr>
              <a:t>データ型</a:t>
            </a:r>
            <a:r>
              <a:rPr lang="ja-JP" altLang="en-US" sz="2000" dirty="0"/>
              <a:t>），</a:t>
            </a:r>
            <a:r>
              <a:rPr lang="ja-JP" altLang="en-US" sz="2000" b="1" dirty="0">
                <a:solidFill>
                  <a:srgbClr val="C00000"/>
                </a:solidFill>
              </a:rPr>
              <a:t>コンストラクタ</a:t>
            </a:r>
            <a:r>
              <a:rPr lang="ja-JP" altLang="en-US" sz="2000" dirty="0"/>
              <a:t>の定義，</a:t>
            </a:r>
            <a:r>
              <a:rPr lang="ja-JP" altLang="en-US" sz="2000" b="1" dirty="0">
                <a:solidFill>
                  <a:srgbClr val="C00000"/>
                </a:solidFill>
              </a:rPr>
              <a:t>デストラクタ</a:t>
            </a:r>
            <a:r>
              <a:rPr lang="ja-JP" altLang="en-US" sz="2000" dirty="0"/>
              <a:t>の定義，その他</a:t>
            </a:r>
            <a:r>
              <a:rPr lang="ja-JP" altLang="en-US" sz="2000" b="1" dirty="0">
                <a:solidFill>
                  <a:srgbClr val="C00000"/>
                </a:solidFill>
              </a:rPr>
              <a:t>メソッド</a:t>
            </a:r>
            <a:r>
              <a:rPr lang="ja-JP" altLang="en-US" sz="2000" dirty="0"/>
              <a:t>の定義を含める．</a:t>
            </a:r>
            <a:endParaRPr lang="en-US" altLang="ja-JP" sz="20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1C9F05E0-A2D9-47E2-AB20-C5776A788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9" y="1202151"/>
            <a:ext cx="7827962" cy="228669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600" dirty="0">
                <a:latin typeface="Arial" panose="020B0604020202020204" pitchFamily="34" charset="0"/>
              </a:rPr>
              <a:t>#pragma once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class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Ball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private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 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x,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16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ja-JP" altLang="en-US" sz="16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x, </a:t>
            </a:r>
            <a:r>
              <a:rPr lang="en-US" altLang="ja-JP" sz="16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y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16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   Ball&amp; </a:t>
            </a: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= ( </a:t>
            </a:r>
            <a:r>
              <a:rPr lang="en-US" altLang="ja-JP" sz="16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6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    ~Ball();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panose="020B0604020202020204" pitchFamily="34" charset="0"/>
                <a:cs typeface="Calibri" panose="020F0502020204030204" pitchFamily="34" charset="0"/>
              </a:rPr>
              <a:t>};</a:t>
            </a:r>
            <a:endParaRPr lang="en-US" altLang="ja-JP" sz="18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DF13C2A2-B305-4DD6-A582-247AB1F7FFF8}"/>
              </a:ext>
            </a:extLst>
          </p:cNvPr>
          <p:cNvSpPr>
            <a:spLocks/>
          </p:cNvSpPr>
          <p:nvPr/>
        </p:nvSpPr>
        <p:spPr bwMode="auto">
          <a:xfrm>
            <a:off x="4572000" y="2227481"/>
            <a:ext cx="293499" cy="1050296"/>
          </a:xfrm>
          <a:prstGeom prst="rightBrace">
            <a:avLst>
              <a:gd name="adj1" fmla="val 3907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5FB32AD8-9591-40CB-8FE7-8B38B9FF2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956" y="2384576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コンストラクタ，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デストラクタ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32214322-14B6-4C52-98EB-D26E5C2D3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085" y="1750903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属性（メンバ変数ともいう）</a:t>
            </a:r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7F2E2D4B-D0EF-4A92-B683-6F3F7954A02C}"/>
              </a:ext>
            </a:extLst>
          </p:cNvPr>
          <p:cNvSpPr>
            <a:spLocks/>
          </p:cNvSpPr>
          <p:nvPr/>
        </p:nvSpPr>
        <p:spPr bwMode="auto">
          <a:xfrm>
            <a:off x="2515931" y="1640342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89487C5-B684-4EC7-B373-53EA8F102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9" y="3512396"/>
            <a:ext cx="7827962" cy="334140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14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x, </a:t>
            </a:r>
            <a:r>
              <a:rPr lang="en-US" altLang="ja-JP" sz="1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y ) : x( x ), y( y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Ball&amp; ball ) : x( </a:t>
            </a:r>
            <a:r>
              <a:rPr lang="en-US" altLang="ja-JP" sz="14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), y( </a:t>
            </a:r>
            <a:r>
              <a:rPr lang="en-US" altLang="ja-JP" sz="14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Ball&amp; Ball::</a:t>
            </a:r>
            <a:r>
              <a:rPr lang="en-US" altLang="ja-JP" sz="1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= (</a:t>
            </a:r>
            <a:r>
              <a:rPr lang="en-US" altLang="ja-JP" sz="1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Ball&amp; ball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-&gt;x = </a:t>
            </a:r>
            <a:r>
              <a:rPr lang="en-US" altLang="ja-JP" sz="14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-&gt;y = </a:t>
            </a:r>
            <a:r>
              <a:rPr lang="en-US" altLang="ja-JP" sz="14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return *</a:t>
            </a:r>
            <a:r>
              <a:rPr lang="en-US" altLang="ja-JP" sz="1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Ball::~Ball()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474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C3899-C646-4280-B0A4-177A1D95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例題１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B6C1A-EB29-40CB-AEA9-40686C3C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クラス定義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クラス定義には，属性定義，コンストラクタ，デストラクタを含める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679DB-FD0F-4FC0-BE1A-2CA83BDB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5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Ball </a:t>
            </a:r>
            <a:r>
              <a:rPr lang="ja-JP" altLang="en-US" dirty="0"/>
              <a:t>クラス</a:t>
            </a:r>
          </a:p>
        </p:txBody>
      </p:sp>
      <p:sp>
        <p:nvSpPr>
          <p:cNvPr id="1638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Ball </a:t>
            </a:r>
            <a:r>
              <a:rPr lang="ja-JP" altLang="en-US" dirty="0"/>
              <a:t>クラス</a:t>
            </a:r>
            <a:endParaRPr lang="en-US" altLang="ja-JP" dirty="0"/>
          </a:p>
          <a:p>
            <a:r>
              <a:rPr lang="en-US" altLang="ja-JP" dirty="0"/>
              <a:t>Ball </a:t>
            </a:r>
            <a:r>
              <a:rPr lang="ja-JP" altLang="en-US" dirty="0"/>
              <a:t>は，</a:t>
            </a:r>
            <a:r>
              <a:rPr lang="en-US" altLang="ja-JP" dirty="0"/>
              <a:t>x, y </a:t>
            </a:r>
            <a:r>
              <a:rPr lang="ja-JP" altLang="en-US" dirty="0"/>
              <a:t>という２つの属性から構成する</a:t>
            </a:r>
          </a:p>
          <a:p>
            <a:r>
              <a:rPr lang="ja-JP" altLang="en-US" dirty="0"/>
              <a:t>クラス定義には，キーワード </a:t>
            </a:r>
            <a:r>
              <a:rPr lang="en-US" altLang="ja-JP" dirty="0"/>
              <a:t>class </a:t>
            </a:r>
            <a:r>
              <a:rPr lang="ja-JP" altLang="en-US" dirty="0"/>
              <a:t>を使用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B6D36FB-E136-4A2D-B247-2356BF0FA7B9}" type="slidenum">
              <a:rPr lang="ja-JP" altLang="en-US"/>
              <a:pPr/>
              <a:t>5</a:t>
            </a:fld>
            <a:endParaRPr lang="ja-JP" altLang="en-US"/>
          </a:p>
        </p:txBody>
      </p:sp>
      <p:sp>
        <p:nvSpPr>
          <p:cNvPr id="16389" name="AutoShape 4"/>
          <p:cNvSpPr>
            <a:spLocks/>
          </p:cNvSpPr>
          <p:nvPr/>
        </p:nvSpPr>
        <p:spPr bwMode="auto">
          <a:xfrm>
            <a:off x="5107842" y="3402379"/>
            <a:ext cx="125413" cy="896938"/>
          </a:xfrm>
          <a:prstGeom prst="rightBrace">
            <a:avLst>
              <a:gd name="adj1" fmla="val 595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342792" y="3678604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位置</a:t>
            </a:r>
          </a:p>
        </p:txBody>
      </p:sp>
      <p:graphicFrame>
        <p:nvGraphicFramePr>
          <p:cNvPr id="7" name="Group 6"/>
          <p:cNvGraphicFramePr>
            <a:graphicFrameLocks noGrp="1"/>
          </p:cNvGraphicFramePr>
          <p:nvPr/>
        </p:nvGraphicFramePr>
        <p:xfrm>
          <a:off x="2686905" y="3351579"/>
          <a:ext cx="2057400" cy="1050967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1695814662"/>
                    </a:ext>
                  </a:extLst>
                </a:gridCol>
              </a:tblGrid>
              <a:tr h="518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530428"/>
                  </a:ext>
                </a:extLst>
              </a:tr>
              <a:tr h="5328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y</a:t>
                      </a:r>
                    </a:p>
                  </a:txBody>
                  <a:tcPr marT="45676" marB="456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15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87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96DCA020-9176-4D5A-9E93-0B6A8DBE1C50}" type="slidenum">
              <a:rPr lang="ja-JP" altLang="en-US"/>
              <a:pPr/>
              <a:t>6</a:t>
            </a:fld>
            <a:endParaRPr lang="ja-JP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5338" y="1566863"/>
            <a:ext cx="7827962" cy="347172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#pragma once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class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private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y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Ball&amp;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= 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~Ball();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};</a:t>
            </a:r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>
            <a:off x="6282866" y="3127407"/>
            <a:ext cx="280988" cy="1317625"/>
          </a:xfrm>
          <a:prstGeom prst="rightBrace">
            <a:avLst>
              <a:gd name="adj1" fmla="val 3907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656615" y="3370722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コンストラクタ，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デストラクタ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480167" y="2494207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属性（メンバ変数ともいう）</a:t>
            </a:r>
          </a:p>
        </p:txBody>
      </p:sp>
      <p:sp>
        <p:nvSpPr>
          <p:cNvPr id="17416" name="AutoShape 9"/>
          <p:cNvSpPr>
            <a:spLocks/>
          </p:cNvSpPr>
          <p:nvPr/>
        </p:nvSpPr>
        <p:spPr bwMode="auto">
          <a:xfrm>
            <a:off x="3159492" y="2449757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5338" y="986780"/>
            <a:ext cx="266451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Ball.h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1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8B657B-EF70-421B-9918-C05C5460B766}" type="slidenum">
              <a:rPr lang="ja-JP" altLang="en-US"/>
              <a:pPr/>
              <a:t>7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1106558"/>
            <a:ext cx="7827962" cy="571355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x,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y ) : x( x ), y( y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Ball&amp; ball ) : x( 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), y( 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Ball&amp; Ball::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= (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Ball&amp; ball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-&gt;x = 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-&gt;y = 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return *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Ball::~Ball()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29899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079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2019 C++</a:t>
            </a:r>
            <a:r>
              <a:rPr lang="ja-JP" altLang="en-US" dirty="0"/>
              <a:t> でのビルド結果例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7F43C33-D45F-4D55-A803-EB26B340D0CE}" type="slidenum">
              <a:rPr lang="ja-JP" altLang="en-US"/>
              <a:pPr/>
              <a:t>8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121" y="1710103"/>
            <a:ext cx="66389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6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オブジェクトの生成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dirty="0"/>
              <a:t>を生成するプログラム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43172" y="1447059"/>
            <a:ext cx="4234296" cy="11938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3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b   3        4</a:t>
            </a:r>
            <a:endParaRPr lang="ja-JP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7354" y="1989650"/>
            <a:ext cx="1509719" cy="362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>
            <a:cxnSpLocks/>
          </p:cNvCxnSpPr>
          <p:nvPr/>
        </p:nvCxnSpPr>
        <p:spPr>
          <a:xfrm flipH="1">
            <a:off x="2874682" y="2025751"/>
            <a:ext cx="4040" cy="3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400478" y="2292685"/>
            <a:ext cx="293702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      y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CCCFF879-85D6-4FDF-A242-9AE06256ED8A}"/>
              </a:ext>
            </a:extLst>
          </p:cNvPr>
          <p:cNvSpPr txBox="1">
            <a:spLocks/>
          </p:cNvSpPr>
          <p:nvPr/>
        </p:nvSpPr>
        <p:spPr>
          <a:xfrm>
            <a:off x="482258" y="3116659"/>
            <a:ext cx="8337038" cy="1193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クラス </a:t>
            </a:r>
            <a:r>
              <a:rPr lang="en-US" altLang="ja-JP" dirty="0">
                <a:latin typeface="Arial" panose="020B0604020202020204" pitchFamily="34" charset="0"/>
              </a:rPr>
              <a:t>Ball </a:t>
            </a:r>
            <a:r>
              <a:rPr lang="ja-JP" altLang="en-US" dirty="0">
                <a:latin typeface="Arial" panose="020B0604020202020204" pitchFamily="34" charset="0"/>
              </a:rPr>
              <a:t>のオブジェクト生成を行うプログラム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1767314-0C97-4B7F-B0AC-E9AF72160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283" y="4686586"/>
            <a:ext cx="4793636" cy="60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1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1263</Words>
  <Application>Microsoft Office PowerPoint</Application>
  <PresentationFormat>画面に合わせる (4:3)</PresentationFormat>
  <Paragraphs>242</Paragraphs>
  <Slides>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メイリオ</vt:lpstr>
      <vt:lpstr>游ゴシック</vt:lpstr>
      <vt:lpstr>Arial</vt:lpstr>
      <vt:lpstr>Calibri</vt:lpstr>
      <vt:lpstr>Office テーマ</vt:lpstr>
      <vt:lpstr>co-1. クラスとメソッド </vt:lpstr>
      <vt:lpstr>アウトライン</vt:lpstr>
      <vt:lpstr>クラス定義</vt:lpstr>
      <vt:lpstr>例題１</vt:lpstr>
      <vt:lpstr>Ball クラス</vt:lpstr>
      <vt:lpstr>ソースコード</vt:lpstr>
      <vt:lpstr>ソースコード</vt:lpstr>
      <vt:lpstr>Visual Studio 2019 C++ でのビルド結果例</vt:lpstr>
      <vt:lpstr>オブジェクトの生成</vt:lpstr>
      <vt:lpstr>メソッド</vt:lpstr>
      <vt:lpstr>例題２</vt:lpstr>
      <vt:lpstr>例題２．メソッド</vt:lpstr>
      <vt:lpstr>ソースコード</vt:lpstr>
      <vt:lpstr>ソースコード</vt:lpstr>
      <vt:lpstr>ソースコード</vt:lpstr>
      <vt:lpstr>Visual Studio 2019 C++ での実行結果例</vt:lpstr>
      <vt:lpstr>まとめ</vt:lpstr>
      <vt:lpstr>実習</vt:lpstr>
      <vt:lpstr>問題</vt:lpstr>
      <vt:lpstr>解答例</vt:lpstr>
      <vt:lpstr>解答例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クラスとメソッド</dc:title>
  <dc:creator>kaneko kunihiko</dc:creator>
  <cp:lastModifiedBy>金子　邦彦</cp:lastModifiedBy>
  <cp:revision>38</cp:revision>
  <dcterms:created xsi:type="dcterms:W3CDTF">2019-11-02T00:06:04Z</dcterms:created>
  <dcterms:modified xsi:type="dcterms:W3CDTF">2023-11-26T02:46:15Z</dcterms:modified>
</cp:coreProperties>
</file>