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6"/>
  </p:notesMasterIdLst>
  <p:sldIdLst>
    <p:sldId id="1037" r:id="rId3"/>
    <p:sldId id="491" r:id="rId4"/>
    <p:sldId id="492" r:id="rId5"/>
    <p:sldId id="494" r:id="rId6"/>
    <p:sldId id="495" r:id="rId7"/>
    <p:sldId id="490" r:id="rId8"/>
    <p:sldId id="496" r:id="rId9"/>
    <p:sldId id="497" r:id="rId10"/>
    <p:sldId id="498" r:id="rId11"/>
    <p:sldId id="502" r:id="rId12"/>
    <p:sldId id="501" r:id="rId13"/>
    <p:sldId id="500" r:id="rId14"/>
    <p:sldId id="95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2" d="100"/>
          <a:sy n="62" d="100"/>
        </p:scale>
        <p:origin x="908" y="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CCE8-F124-4E38-8021-73C3736673B8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21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CDA3-6006-4FF8-8295-72AFA69FA95E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952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5802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1606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8957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561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297C-6E44-48D7-9823-EA6FF40F9728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5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CCA01-312F-4205-B554-FBADE0633E35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69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5FB9-5BA3-4E80-A4F1-888B97453D4D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51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A69A-4707-4D61-92AB-2A1682BD1357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29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2792-6756-4051-9F94-0D6FAA564538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26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F4E1-74CB-4767-940E-415E66CE3E19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35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725" y="13240"/>
            <a:ext cx="1304925" cy="122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0937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kkaneko.jp/pro/colab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cc/colab/index.html" TargetMode="External"/><Relationship Id="rId2" Type="http://schemas.openxmlformats.org/officeDocument/2006/relationships/hyperlink" Target="https://www.kkaneko.jp/pro/python/googlecolab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kkaneko.jp/cc/tools/index.html" TargetMode="External"/><Relationship Id="rId5" Type="http://schemas.openxmlformats.org/officeDocument/2006/relationships/hyperlink" Target="https://www.kkaneko.jp/cc/po/index.html" TargetMode="External"/><Relationship Id="rId4" Type="http://schemas.openxmlformats.org/officeDocument/2006/relationships/hyperlink" Target="https://www.kkaneko.jp/cc/pf/index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biErivsIE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02557" y="1122363"/>
            <a:ext cx="8657863" cy="2387600"/>
          </a:xfrm>
        </p:spPr>
        <p:txBody>
          <a:bodyPr>
            <a:noAutofit/>
          </a:bodyPr>
          <a:lstStyle/>
          <a:p>
            <a:r>
              <a:rPr lang="en-US" altLang="ja-JP" dirty="0"/>
              <a:t>pp-9. Python </a:t>
            </a:r>
            <a:r>
              <a:rPr lang="ja-JP" altLang="en-US" dirty="0"/>
              <a:t>のモジュール，パッケージ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854702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Python </a:t>
            </a:r>
            <a:r>
              <a:rPr lang="ja-JP" altLang="en-US" dirty="0"/>
              <a:t>の基本）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</a:t>
            </a:r>
            <a:r>
              <a:rPr lang="en-US" altLang="ja-JP">
                <a:hlinkClick r:id="rId5"/>
              </a:rPr>
              <a:t>jp/pro/</a:t>
            </a:r>
            <a:r>
              <a:rPr lang="en-US" altLang="ja-JP" dirty="0">
                <a:hlinkClick r:id="rId5"/>
              </a:rPr>
              <a:t>colab/index</a:t>
            </a:r>
            <a:r>
              <a:rPr lang="en-US" altLang="ja-JP">
                <a:hlinkClick r:id="rId5"/>
              </a:rPr>
              <a:t>.html</a:t>
            </a:r>
            <a:endParaRPr lang="en-US" altLang="ja-JP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1133382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Python </a:t>
            </a:r>
            <a:r>
              <a:rPr kumimoji="1" lang="ja-JP" altLang="en-US" dirty="0"/>
              <a:t>パッケージの配布、インストールの</a:t>
            </a:r>
            <a:br>
              <a:rPr kumimoji="1" lang="en-US" altLang="ja-JP" dirty="0"/>
            </a:br>
            <a:r>
              <a:rPr lang="ja-JP" altLang="en-US" dirty="0"/>
              <a:t>サイト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1471961"/>
            <a:ext cx="8461208" cy="1159727"/>
          </a:xfrm>
        </p:spPr>
        <p:txBody>
          <a:bodyPr/>
          <a:lstStyle/>
          <a:p>
            <a:r>
              <a:rPr lang="en-US" altLang="ja-JP" dirty="0" err="1"/>
              <a:t>PyPI</a:t>
            </a:r>
            <a:r>
              <a:rPr lang="en-US" altLang="ja-JP" dirty="0"/>
              <a:t> (The Python Package Index)</a:t>
            </a:r>
          </a:p>
          <a:p>
            <a:r>
              <a:rPr lang="en-US" altLang="ja-JP" dirty="0"/>
              <a:t>https://pypi.org/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3800" y="2644789"/>
            <a:ext cx="4063840" cy="4076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491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Python </a:t>
            </a:r>
            <a:r>
              <a:rPr kumimoji="1" lang="ja-JP" altLang="en-US" dirty="0"/>
              <a:t>環境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7811111" cy="20976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・</a:t>
            </a:r>
            <a:r>
              <a:rPr lang="en-US" altLang="ja-JP" b="1" dirty="0">
                <a:solidFill>
                  <a:srgbClr val="C00000"/>
                </a:solidFill>
              </a:rPr>
              <a:t>Python </a:t>
            </a:r>
            <a:r>
              <a:rPr lang="ja-JP" altLang="en-US" b="1" dirty="0">
                <a:solidFill>
                  <a:srgbClr val="C00000"/>
                </a:solidFill>
              </a:rPr>
              <a:t>環境</a:t>
            </a:r>
            <a:r>
              <a:rPr kumimoji="1" lang="ja-JP" altLang="en-US" dirty="0"/>
              <a:t>は、利用可能な</a:t>
            </a:r>
            <a:r>
              <a:rPr kumimoji="1" lang="ja-JP" altLang="en-US" b="1" dirty="0">
                <a:solidFill>
                  <a:srgbClr val="C00000"/>
                </a:solidFill>
              </a:rPr>
              <a:t>モジュール</a:t>
            </a:r>
            <a:r>
              <a:rPr kumimoji="1" lang="ja-JP" altLang="en-US" dirty="0"/>
              <a:t>の集まり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r>
              <a:rPr lang="ja-JP" altLang="en-US" dirty="0"/>
              <a:t>「</a:t>
            </a:r>
            <a:r>
              <a:rPr lang="en-US" altLang="ja-JP" dirty="0"/>
              <a:t>help </a:t>
            </a:r>
            <a:r>
              <a:rPr lang="en-US" altLang="ja-JP" dirty="0" err="1"/>
              <a:t>modles</a:t>
            </a:r>
            <a:r>
              <a:rPr lang="ja-JP" altLang="en-US" dirty="0"/>
              <a:t>」で表示できる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550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演習問題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7922623" cy="5333166"/>
          </a:xfrm>
        </p:spPr>
        <p:txBody>
          <a:bodyPr/>
          <a:lstStyle/>
          <a:p>
            <a:r>
              <a:rPr kumimoji="1" lang="en-US" altLang="ja-JP" dirty="0" err="1"/>
              <a:t>spyder</a:t>
            </a:r>
            <a:r>
              <a:rPr kumimoji="1" lang="en-US" altLang="ja-JP" dirty="0"/>
              <a:t> </a:t>
            </a:r>
            <a:r>
              <a:rPr kumimoji="1" lang="ja-JP" altLang="en-US" dirty="0"/>
              <a:t>の </a:t>
            </a:r>
            <a:r>
              <a:rPr kumimoji="1" lang="en-US" altLang="ja-JP" dirty="0" err="1"/>
              <a:t>ipython</a:t>
            </a:r>
            <a:r>
              <a:rPr kumimoji="1" lang="en-US" altLang="ja-JP" dirty="0"/>
              <a:t> </a:t>
            </a:r>
            <a:r>
              <a:rPr kumimoji="1" lang="ja-JP" altLang="en-US" dirty="0"/>
              <a:t>コンソールで次を実行し</a:t>
            </a:r>
            <a:r>
              <a:rPr lang="ja-JP" altLang="en-US" dirty="0"/>
              <a:t>，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利用可能なモジュールの一覧を表示しなさい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起動は，スタートメニューの </a:t>
            </a:r>
            <a:r>
              <a:rPr lang="en-US" altLang="ja-JP" dirty="0"/>
              <a:t>Anaconda 3 </a:t>
            </a:r>
            <a:r>
              <a:rPr lang="ja-JP" altLang="en-US" dirty="0"/>
              <a:t>の下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01444" y="2928061"/>
            <a:ext cx="30123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/>
              <a:t>help("modules")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4491" y="2420803"/>
            <a:ext cx="3304727" cy="2071339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4492" y="4534832"/>
            <a:ext cx="3319918" cy="201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645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334986-D45B-4CDB-BE82-8C4998464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関連資料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1DE0C9-830C-4DC0-BB92-703530C92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691498"/>
            <a:ext cx="8461208" cy="5333166"/>
          </a:xfrm>
        </p:spPr>
        <p:txBody>
          <a:bodyPr>
            <a:noAutofit/>
          </a:bodyPr>
          <a:lstStyle/>
          <a:p>
            <a:r>
              <a:rPr lang="en-US" altLang="ja-JP" sz="2000" b="1" dirty="0"/>
              <a:t>Python </a:t>
            </a:r>
            <a:r>
              <a:rPr lang="ja-JP" altLang="en-US" sz="2000" b="1" dirty="0"/>
              <a:t>まとめページ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>
                <a:hlinkClick r:id="rId2"/>
              </a:rPr>
              <a:t>https://www.kkaneko.jp/pro/python/googlecolab.html</a:t>
            </a:r>
            <a:endParaRPr lang="en-US" altLang="ja-JP" sz="2000" dirty="0"/>
          </a:p>
          <a:p>
            <a:r>
              <a:rPr lang="en-US" altLang="ja-JP" sz="2000" b="1" dirty="0"/>
              <a:t>Python </a:t>
            </a:r>
            <a:r>
              <a:rPr lang="ja-JP" altLang="en-US" sz="2000" b="1" dirty="0"/>
              <a:t>の基本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/>
              <a:t>Google </a:t>
            </a:r>
            <a:r>
              <a:rPr lang="en-US" altLang="ja-JP" sz="2000" dirty="0" err="1"/>
              <a:t>Colaboratory</a:t>
            </a:r>
            <a:r>
              <a:rPr lang="ja-JP" altLang="en-US" sz="2000" dirty="0"/>
              <a:t>，</a:t>
            </a:r>
            <a:r>
              <a:rPr lang="en-US" altLang="ja-JP" sz="2000" dirty="0"/>
              <a:t>Paiza.IO </a:t>
            </a:r>
            <a:r>
              <a:rPr lang="ja-JP" altLang="en-US" sz="2000" dirty="0"/>
              <a:t>を使用．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>
                <a:hlinkClick r:id="rId3"/>
              </a:rPr>
              <a:t>https://www.kkaneko.jp/cc/colab/index.html</a:t>
            </a:r>
            <a:endParaRPr lang="en-US" altLang="ja-JP" sz="2000" dirty="0"/>
          </a:p>
          <a:p>
            <a:r>
              <a:rPr lang="en-US" altLang="ja-JP" sz="2000" b="1" dirty="0"/>
              <a:t>Python </a:t>
            </a:r>
            <a:r>
              <a:rPr lang="ja-JP" altLang="en-US" sz="2000" b="1" dirty="0"/>
              <a:t>入門（全６回）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/>
              <a:t>Google </a:t>
            </a:r>
            <a:r>
              <a:rPr lang="en-US" altLang="ja-JP" sz="2000" dirty="0" err="1"/>
              <a:t>Colaboratory</a:t>
            </a:r>
            <a:r>
              <a:rPr lang="ja-JP" altLang="en-US" sz="2000" dirty="0"/>
              <a:t>を使用．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>
                <a:hlinkClick r:id="rId4"/>
              </a:rPr>
              <a:t>https://www.kkaneko.jp/cc/pf/index.html</a:t>
            </a:r>
            <a:endParaRPr lang="en-US" altLang="ja-JP" sz="2000" dirty="0"/>
          </a:p>
          <a:p>
            <a:r>
              <a:rPr lang="en-US" altLang="ja-JP" sz="2000" b="1" dirty="0"/>
              <a:t>Python </a:t>
            </a:r>
            <a:r>
              <a:rPr lang="ja-JP" altLang="en-US" sz="2000" b="1" dirty="0"/>
              <a:t>プログラミング演習（全９回）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/>
              <a:t>Python Tutor, </a:t>
            </a:r>
            <a:r>
              <a:rPr lang="en-US" altLang="ja-JP" sz="2000" dirty="0" err="1"/>
              <a:t>VisuAlgo</a:t>
            </a:r>
            <a:r>
              <a:rPr lang="en-US" altLang="ja-JP" sz="2000" dirty="0"/>
              <a:t> </a:t>
            </a:r>
            <a:r>
              <a:rPr lang="ja-JP" altLang="en-US" sz="2000" dirty="0"/>
              <a:t>を使用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>
                <a:hlinkClick r:id="rId5"/>
              </a:rPr>
              <a:t>https://www.kkaneko.jp/cc/po/index.html</a:t>
            </a:r>
            <a:endParaRPr lang="en-US" altLang="ja-JP" sz="2000" dirty="0"/>
          </a:p>
          <a:p>
            <a:r>
              <a:rPr lang="ja-JP" altLang="en-US" sz="2000" b="1" dirty="0"/>
              <a:t>さまざまな </a:t>
            </a:r>
            <a:r>
              <a:rPr lang="en-US" altLang="ja-JP" sz="2000" b="1" dirty="0"/>
              <a:t>Windows </a:t>
            </a:r>
            <a:r>
              <a:rPr lang="ja-JP" altLang="en-US" sz="2000" b="1" dirty="0"/>
              <a:t>アプリケーションのインストールと設定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>
                <a:hlinkClick r:id="rId6"/>
              </a:rPr>
              <a:t>https://www.kkaneko.jp/cc/tools/index.html</a:t>
            </a: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87942EC-4696-4A8A-9FA2-4B1323E8D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9863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モジュールとは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63232" y="2745443"/>
            <a:ext cx="26468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プログラムは</a:t>
            </a:r>
            <a:endParaRPr kumimoji="1" lang="en-US" altLang="ja-JP" sz="2400" dirty="0"/>
          </a:p>
          <a:p>
            <a:r>
              <a:rPr kumimoji="1" lang="en-US" altLang="ja-JP" sz="2400" b="1" dirty="0"/>
              <a:t>hoge.py</a:t>
            </a:r>
            <a:r>
              <a:rPr kumimoji="1" lang="en-US" altLang="ja-JP" sz="2400" dirty="0"/>
              <a:t> </a:t>
            </a:r>
            <a:r>
              <a:rPr kumimoji="1" lang="ja-JP" altLang="en-US" sz="2400" dirty="0" err="1"/>
              <a:t>のような</a:t>
            </a:r>
            <a:endParaRPr kumimoji="1" lang="en-US" altLang="ja-JP" sz="2400" dirty="0"/>
          </a:p>
          <a:p>
            <a:r>
              <a:rPr kumimoji="1" lang="ja-JP" altLang="en-US" sz="2400" dirty="0"/>
              <a:t>ファイル名で保存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444995" y="1030516"/>
            <a:ext cx="8461208" cy="2576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>
                <a:solidFill>
                  <a:srgbClr val="C00000"/>
                </a:solidFill>
              </a:rPr>
              <a:t>モジュール</a:t>
            </a:r>
            <a:r>
              <a:rPr lang="ja-JP" altLang="en-US" dirty="0"/>
              <a:t>とは、他の </a:t>
            </a:r>
            <a:r>
              <a:rPr lang="en-US" altLang="ja-JP" dirty="0"/>
              <a:t>Python</a:t>
            </a:r>
            <a:r>
              <a:rPr lang="ja-JP" altLang="en-US" dirty="0"/>
              <a:t> プログラムインポートできるように書かれたプログラム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595" y="2352281"/>
            <a:ext cx="4888476" cy="2084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690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Python </a:t>
            </a:r>
            <a:r>
              <a:rPr kumimoji="1" lang="ja-JP" altLang="en-US" dirty="0"/>
              <a:t>のモジュールとインポート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21652" y="3373227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u="sng" dirty="0">
                <a:solidFill>
                  <a:srgbClr val="FF0000"/>
                </a:solidFill>
              </a:rPr>
              <a:t>別のプログラム</a:t>
            </a:r>
            <a:r>
              <a:rPr kumimoji="1" lang="ja-JP" altLang="en-US" sz="2400" dirty="0"/>
              <a:t>．</a:t>
            </a:r>
            <a:endParaRPr kumimoji="1" lang="en-US" altLang="ja-JP" sz="2400" dirty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06" y="3221684"/>
            <a:ext cx="4880026" cy="1236873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481261" y="4548211"/>
            <a:ext cx="8847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モジュール名 </a:t>
            </a:r>
            <a:r>
              <a:rPr kumimoji="1" lang="en-US" altLang="ja-JP" sz="2400" dirty="0" err="1"/>
              <a:t>hoge</a:t>
            </a:r>
            <a:r>
              <a:rPr kumimoji="1" lang="en-US" altLang="ja-JP" sz="2400" dirty="0"/>
              <a:t> </a:t>
            </a:r>
            <a:r>
              <a:rPr kumimoji="1" lang="ja-JP" altLang="en-US" sz="2400" dirty="0"/>
              <a:t>（ファイル名 </a:t>
            </a:r>
            <a:r>
              <a:rPr kumimoji="1" lang="en-US" altLang="ja-JP" sz="2400" dirty="0"/>
              <a:t>hoge.py </a:t>
            </a:r>
            <a:r>
              <a:rPr kumimoji="1" lang="ja-JP" altLang="en-US" sz="2400" dirty="0"/>
              <a:t>）をインポートせよ。</a:t>
            </a:r>
            <a:endParaRPr kumimoji="1" lang="en-US" altLang="ja-JP" sz="2400" dirty="0"/>
          </a:p>
          <a:p>
            <a:r>
              <a:rPr kumimoji="1" lang="ja-JP" altLang="en-US" sz="2400" dirty="0"/>
              <a:t>そして、</a:t>
            </a:r>
            <a:r>
              <a:rPr kumimoji="1" lang="en-US" altLang="ja-JP" sz="2400" dirty="0" err="1"/>
              <a:t>hoge</a:t>
            </a:r>
            <a:r>
              <a:rPr kumimoji="1" lang="en-US" altLang="ja-JP" sz="2400" dirty="0"/>
              <a:t> </a:t>
            </a:r>
            <a:r>
              <a:rPr kumimoji="1" lang="ja-JP" altLang="en-US" sz="2400" dirty="0"/>
              <a:t>モジュール内の </a:t>
            </a:r>
            <a:r>
              <a:rPr kumimoji="1" lang="en-US" altLang="ja-JP" sz="2400" dirty="0"/>
              <a:t>tax </a:t>
            </a:r>
            <a:r>
              <a:rPr kumimoji="1" lang="ja-JP" altLang="en-US" sz="2400" dirty="0"/>
              <a:t>を実行せよ</a:t>
            </a:r>
          </a:p>
        </p:txBody>
      </p:sp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358112" y="871786"/>
            <a:ext cx="8248859" cy="26992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>
                <a:solidFill>
                  <a:srgbClr val="C00000"/>
                </a:solidFill>
              </a:rPr>
              <a:t>モジュール</a:t>
            </a:r>
            <a:r>
              <a:rPr lang="ja-JP" altLang="en-US" dirty="0"/>
              <a:t>を</a:t>
            </a:r>
            <a:r>
              <a:rPr lang="ja-JP" altLang="en-US" b="1" dirty="0">
                <a:solidFill>
                  <a:srgbClr val="C00000"/>
                </a:solidFill>
              </a:rPr>
              <a:t>インポート</a:t>
            </a:r>
            <a:r>
              <a:rPr lang="ja-JP" altLang="en-US" dirty="0"/>
              <a:t>するとき、ファイル名を指定する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　　</a:t>
            </a:r>
            <a:r>
              <a:rPr lang="en-US" altLang="ja-JP" dirty="0"/>
              <a:t>	</a:t>
            </a:r>
            <a:r>
              <a:rPr lang="ja-JP" altLang="en-US" dirty="0"/>
              <a:t>ファイル名：</a:t>
            </a:r>
            <a:r>
              <a:rPr lang="en-US" altLang="ja-JP" dirty="0"/>
              <a:t>hoge.py </a:t>
            </a:r>
            <a:r>
              <a:rPr lang="ja-JP" altLang="en-US" dirty="0"/>
              <a:t>のとき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dirty="0"/>
              <a:t>	</a:t>
            </a:r>
            <a:r>
              <a:rPr lang="ja-JP" altLang="en-US" dirty="0"/>
              <a:t>インポートするコマンド：「</a:t>
            </a:r>
            <a:r>
              <a:rPr lang="en-US" altLang="ja-JP" dirty="0"/>
              <a:t>import </a:t>
            </a:r>
            <a:r>
              <a:rPr lang="en-US" altLang="ja-JP" dirty="0" err="1"/>
              <a:t>hoge</a:t>
            </a:r>
            <a:r>
              <a:rPr lang="ja-JP" altLang="en-US" dirty="0"/>
              <a:t>」　</a:t>
            </a:r>
          </a:p>
        </p:txBody>
      </p:sp>
    </p:spTree>
    <p:extLst>
      <p:ext uri="{BB962C8B-B14F-4D97-AF65-F5344CB8AC3E}">
        <p14:creationId xmlns:p14="http://schemas.microsoft.com/office/powerpoint/2010/main" val="2695308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6911448" cy="71013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モジュールをインポートするプログラムのイメージ図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2249575"/>
            <a:ext cx="1980029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自作の</a:t>
            </a:r>
            <a:endParaRPr kumimoji="1" lang="en-US" altLang="ja-JP" sz="2800" dirty="0"/>
          </a:p>
          <a:p>
            <a:r>
              <a:rPr kumimoji="1" lang="ja-JP" altLang="en-US" sz="2800" dirty="0"/>
              <a:t>プログラム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H="1">
            <a:off x="2324100" y="2055265"/>
            <a:ext cx="929640" cy="388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3597811" y="1726355"/>
            <a:ext cx="223330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モジュール </a:t>
            </a:r>
            <a:r>
              <a:rPr kumimoji="1" lang="en-US" altLang="ja-JP" sz="2800" dirty="0"/>
              <a:t>a</a:t>
            </a:r>
            <a:endParaRPr kumimoji="1" lang="ja-JP" altLang="en-US" sz="2800" dirty="0"/>
          </a:p>
        </p:txBody>
      </p:sp>
      <p:cxnSp>
        <p:nvCxnSpPr>
          <p:cNvPr id="10" name="直線矢印コネクタ 9"/>
          <p:cNvCxnSpPr/>
          <p:nvPr/>
        </p:nvCxnSpPr>
        <p:spPr>
          <a:xfrm flipH="1">
            <a:off x="2324101" y="2663060"/>
            <a:ext cx="929639" cy="63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3597811" y="2443885"/>
            <a:ext cx="225093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モジュール </a:t>
            </a:r>
            <a:r>
              <a:rPr kumimoji="1" lang="en-US" altLang="ja-JP" sz="2800" dirty="0"/>
              <a:t>b</a:t>
            </a:r>
            <a:endParaRPr kumimoji="1" lang="ja-JP" altLang="en-US" sz="2800" dirty="0"/>
          </a:p>
        </p:txBody>
      </p:sp>
      <p:cxnSp>
        <p:nvCxnSpPr>
          <p:cNvPr id="16" name="直線矢印コネクタ 15"/>
          <p:cNvCxnSpPr/>
          <p:nvPr/>
        </p:nvCxnSpPr>
        <p:spPr>
          <a:xfrm flipH="1" flipV="1">
            <a:off x="2324102" y="3030673"/>
            <a:ext cx="997015" cy="2820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1802948" y="1402183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インポート</a:t>
            </a:r>
            <a:endParaRPr kumimoji="1" lang="en-US" altLang="ja-JP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597811" y="3203682"/>
            <a:ext cx="221406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モジュール </a:t>
            </a:r>
            <a:r>
              <a:rPr kumimoji="1" lang="en-US" altLang="ja-JP" sz="2800" dirty="0"/>
              <a:t>c</a:t>
            </a:r>
            <a:endParaRPr kumimoji="1" lang="ja-JP" altLang="en-US" sz="2800" dirty="0"/>
          </a:p>
        </p:txBody>
      </p:sp>
      <p:cxnSp>
        <p:nvCxnSpPr>
          <p:cNvPr id="22" name="直線矢印コネクタ 21"/>
          <p:cNvCxnSpPr/>
          <p:nvPr/>
        </p:nvCxnSpPr>
        <p:spPr>
          <a:xfrm flipH="1" flipV="1">
            <a:off x="2324103" y="3314978"/>
            <a:ext cx="997014" cy="7913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3597811" y="3963479"/>
            <a:ext cx="225093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モジュール </a:t>
            </a:r>
            <a:r>
              <a:rPr kumimoji="1" lang="en-US" altLang="ja-JP" sz="2800" dirty="0"/>
              <a:t>d</a:t>
            </a:r>
            <a:endParaRPr kumimoji="1" lang="ja-JP" altLang="en-US" sz="2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597811" y="4723276"/>
            <a:ext cx="223971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モジュール </a:t>
            </a:r>
            <a:r>
              <a:rPr kumimoji="1" lang="en-US" altLang="ja-JP" sz="2800" dirty="0"/>
              <a:t>e</a:t>
            </a:r>
            <a:endParaRPr kumimoji="1" lang="ja-JP" altLang="en-US" sz="2800" dirty="0"/>
          </a:p>
        </p:txBody>
      </p:sp>
      <p:cxnSp>
        <p:nvCxnSpPr>
          <p:cNvPr id="26" name="直線矢印コネクタ 25"/>
          <p:cNvCxnSpPr/>
          <p:nvPr/>
        </p:nvCxnSpPr>
        <p:spPr>
          <a:xfrm flipH="1" flipV="1">
            <a:off x="2324103" y="3567823"/>
            <a:ext cx="1098079" cy="1375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3521642" y="541325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など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5970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演習問題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7922623" cy="5333166"/>
          </a:xfrm>
        </p:spPr>
        <p:txBody>
          <a:bodyPr/>
          <a:lstStyle/>
          <a:p>
            <a:r>
              <a:rPr kumimoji="1" lang="en-US" altLang="ja-JP" dirty="0" err="1"/>
              <a:t>spyder</a:t>
            </a:r>
            <a:r>
              <a:rPr kumimoji="1" lang="en-US" altLang="ja-JP" dirty="0"/>
              <a:t> </a:t>
            </a:r>
            <a:r>
              <a:rPr kumimoji="1" lang="ja-JP" altLang="en-US" dirty="0"/>
              <a:t>の </a:t>
            </a:r>
            <a:r>
              <a:rPr kumimoji="1" lang="en-US" altLang="ja-JP" dirty="0" err="1"/>
              <a:t>ipython</a:t>
            </a:r>
            <a:r>
              <a:rPr kumimoji="1" lang="en-US" altLang="ja-JP" dirty="0"/>
              <a:t> </a:t>
            </a:r>
            <a:r>
              <a:rPr kumimoji="1" lang="ja-JP" altLang="en-US" dirty="0"/>
              <a:t>コンソールで次を実行しなさい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起動は，スタートメニューの </a:t>
            </a:r>
            <a:r>
              <a:rPr lang="en-US" altLang="ja-JP" dirty="0"/>
              <a:t>Anaconda 3 </a:t>
            </a:r>
            <a:r>
              <a:rPr lang="ja-JP" altLang="en-US" dirty="0"/>
              <a:t>の下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3181815"/>
            <a:ext cx="35385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import </a:t>
            </a:r>
            <a:r>
              <a:rPr kumimoji="1" lang="en-US" altLang="ja-JP" sz="3200" b="1" dirty="0"/>
              <a:t>math</a:t>
            </a:r>
          </a:p>
          <a:p>
            <a:r>
              <a:rPr kumimoji="1" lang="en-US" altLang="ja-JP" sz="3200" dirty="0"/>
              <a:t>print ( </a:t>
            </a:r>
            <a:r>
              <a:rPr kumimoji="1" lang="en-US" altLang="ja-JP" sz="3200" b="1" dirty="0" err="1"/>
              <a:t>math</a:t>
            </a:r>
            <a:r>
              <a:rPr kumimoji="1" lang="en-US" altLang="ja-JP" sz="3200" dirty="0" err="1"/>
              <a:t>.pi</a:t>
            </a:r>
            <a:r>
              <a:rPr kumimoji="1" lang="en-US" altLang="ja-JP" sz="3200" dirty="0"/>
              <a:t> )</a:t>
            </a:r>
          </a:p>
          <a:p>
            <a:r>
              <a:rPr kumimoji="1" lang="en-US" altLang="ja-JP" sz="3200" dirty="0"/>
              <a:t>print( </a:t>
            </a:r>
            <a:r>
              <a:rPr kumimoji="1" lang="en-US" altLang="ja-JP" sz="3200" b="1" dirty="0" err="1"/>
              <a:t>math</a:t>
            </a:r>
            <a:r>
              <a:rPr kumimoji="1" lang="en-US" altLang="ja-JP" sz="3200" dirty="0" err="1"/>
              <a:t>.sqrt</a:t>
            </a:r>
            <a:r>
              <a:rPr kumimoji="1" lang="en-US" altLang="ja-JP" sz="3200" dirty="0"/>
              <a:t>(2) )</a:t>
            </a:r>
            <a:endParaRPr kumimoji="1" lang="ja-JP" altLang="en-US" sz="3200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3347" y="2885028"/>
            <a:ext cx="4712302" cy="3051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147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Python</a:t>
            </a:r>
            <a:r>
              <a:rPr kumimoji="1" lang="ja-JP" altLang="en-US" dirty="0"/>
              <a:t> </a:t>
            </a:r>
            <a:r>
              <a:rPr lang="ja-JP" altLang="en-US" dirty="0"/>
              <a:t>のパッケージとモジュール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461208" cy="2097669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・</a:t>
            </a:r>
            <a:r>
              <a:rPr kumimoji="1" lang="ja-JP" altLang="en-US" b="1" dirty="0">
                <a:solidFill>
                  <a:srgbClr val="C00000"/>
                </a:solidFill>
              </a:rPr>
              <a:t>パッケージ</a:t>
            </a:r>
            <a:r>
              <a:rPr kumimoji="1" lang="ja-JP" altLang="en-US" dirty="0"/>
              <a:t>は</a:t>
            </a:r>
            <a:r>
              <a:rPr kumimoji="1" lang="ja-JP" altLang="en-US" b="1" dirty="0">
                <a:solidFill>
                  <a:srgbClr val="C00000"/>
                </a:solidFill>
              </a:rPr>
              <a:t>モジュール</a:t>
            </a:r>
            <a:r>
              <a:rPr kumimoji="1" lang="ja-JP" altLang="en-US" dirty="0"/>
              <a:t>の集まり</a:t>
            </a:r>
            <a:endParaRPr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モジュール</a:t>
            </a:r>
            <a:r>
              <a:rPr lang="ja-JP" altLang="en-US" dirty="0"/>
              <a:t>を、自分のパソコンで使えるようにする（</a:t>
            </a:r>
            <a:r>
              <a:rPr lang="ja-JP" altLang="en-US" b="1" dirty="0">
                <a:solidFill>
                  <a:srgbClr val="C00000"/>
                </a:solidFill>
              </a:rPr>
              <a:t>インストール</a:t>
            </a:r>
            <a:r>
              <a:rPr lang="ja-JP" altLang="en-US" dirty="0"/>
              <a:t>）ときは、</a:t>
            </a:r>
            <a:r>
              <a:rPr lang="ja-JP" altLang="en-US" b="1" dirty="0">
                <a:solidFill>
                  <a:srgbClr val="C00000"/>
                </a:solidFill>
              </a:rPr>
              <a:t>パッケージ</a:t>
            </a:r>
            <a:r>
              <a:rPr lang="ja-JP" altLang="en-US" dirty="0"/>
              <a:t>単位でインストールする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57117" y="3592326"/>
            <a:ext cx="223330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モジュール </a:t>
            </a:r>
            <a:r>
              <a:rPr kumimoji="1" lang="en-US" altLang="ja-JP" sz="2800" dirty="0"/>
              <a:t>a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57117" y="4309856"/>
            <a:ext cx="225093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モジュール </a:t>
            </a:r>
            <a:r>
              <a:rPr kumimoji="1" lang="en-US" altLang="ja-JP" sz="2800" dirty="0"/>
              <a:t>b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57117" y="5069653"/>
            <a:ext cx="221406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モジュール </a:t>
            </a:r>
            <a:r>
              <a:rPr kumimoji="1" lang="en-US" altLang="ja-JP" sz="2800" dirty="0"/>
              <a:t>c</a:t>
            </a:r>
            <a:endParaRPr kumimoji="1" lang="ja-JP" altLang="en-US" sz="2800" dirty="0"/>
          </a:p>
        </p:txBody>
      </p:sp>
      <p:sp>
        <p:nvSpPr>
          <p:cNvPr id="11" name="正方形/長方形 10"/>
          <p:cNvSpPr/>
          <p:nvPr/>
        </p:nvSpPr>
        <p:spPr>
          <a:xfrm>
            <a:off x="1147832" y="3145282"/>
            <a:ext cx="3442010" cy="28317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753911" y="6171364"/>
            <a:ext cx="2217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パッケージ </a:t>
            </a:r>
            <a:r>
              <a:rPr kumimoji="1" lang="en-US" altLang="ja-JP" sz="2800" dirty="0"/>
              <a:t>x</a:t>
            </a:r>
            <a:endParaRPr kumimoji="1" lang="ja-JP" alt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467658" y="3515381"/>
            <a:ext cx="30572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パッケージ </a:t>
            </a:r>
            <a:r>
              <a:rPr kumimoji="1" lang="en-US" altLang="ja-JP" sz="2800" dirty="0"/>
              <a:t>x</a:t>
            </a:r>
          </a:p>
          <a:p>
            <a:r>
              <a:rPr kumimoji="1" lang="ja-JP" altLang="en-US" sz="2800" dirty="0"/>
              <a:t>のインストールは</a:t>
            </a:r>
            <a:endParaRPr kumimoji="1" lang="en-US" altLang="ja-JP" sz="2800" dirty="0"/>
          </a:p>
          <a:p>
            <a:r>
              <a:rPr kumimoji="1" lang="en-US" altLang="ja-JP" sz="2800" dirty="0"/>
              <a:t>    </a:t>
            </a:r>
            <a:r>
              <a:rPr kumimoji="1" lang="en-US" altLang="ja-JP" sz="2800" dirty="0" err="1"/>
              <a:t>conda</a:t>
            </a:r>
            <a:r>
              <a:rPr kumimoji="1" lang="en-US" altLang="ja-JP" sz="2800" dirty="0"/>
              <a:t> install x</a:t>
            </a:r>
          </a:p>
          <a:p>
            <a:r>
              <a:rPr kumimoji="1" lang="ja-JP" altLang="en-US" sz="2800" dirty="0" err="1"/>
              <a:t>のように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40792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err="1"/>
              <a:t>TensorFlow</a:t>
            </a:r>
            <a:r>
              <a:rPr kumimoji="1" lang="en-US" altLang="ja-JP" dirty="0"/>
              <a:t> </a:t>
            </a:r>
            <a:r>
              <a:rPr kumimoji="1" lang="ja-JP" altLang="en-US" dirty="0"/>
              <a:t>はパッケージ（モジュールの集まり）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b="1" dirty="0" err="1"/>
              <a:t>TensorFlow</a:t>
            </a:r>
            <a:r>
              <a:rPr lang="en-US" altLang="ja-JP" dirty="0"/>
              <a:t> </a:t>
            </a:r>
            <a:r>
              <a:rPr lang="ja-JP" altLang="en-US" dirty="0"/>
              <a:t>とは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データフローグラフによる数値計算の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機能を持ったソフトウエア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ニューラルネットワークを作ることもできる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b="1" dirty="0" err="1"/>
              <a:t>TensorFlow</a:t>
            </a:r>
            <a:r>
              <a:rPr lang="en-US" altLang="ja-JP" dirty="0"/>
              <a:t> </a:t>
            </a:r>
            <a:r>
              <a:rPr lang="ja-JP" altLang="en-US" dirty="0"/>
              <a:t>のモジュール</a:t>
            </a:r>
            <a:r>
              <a:rPr lang="en-US" altLang="ja-JP" dirty="0"/>
              <a:t>https://www.tensorflow.org/api_docs/python/tf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9325" y="4048312"/>
            <a:ext cx="2966285" cy="274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232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err="1"/>
              <a:t>Keras</a:t>
            </a:r>
            <a:r>
              <a:rPr kumimoji="1" lang="en-US" altLang="ja-JP" dirty="0"/>
              <a:t> </a:t>
            </a:r>
            <a:r>
              <a:rPr kumimoji="1" lang="ja-JP" altLang="en-US" dirty="0"/>
              <a:t>はパッケージ（モジュールの集まり）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b="1" dirty="0" err="1"/>
              <a:t>Keras</a:t>
            </a:r>
            <a:r>
              <a:rPr kumimoji="1" lang="en-US" altLang="ja-JP" dirty="0"/>
              <a:t> </a:t>
            </a:r>
            <a:r>
              <a:rPr kumimoji="1" lang="ja-JP" altLang="en-US" dirty="0"/>
              <a:t>とは：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ニューラルネットワークのソフトウエア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en-US" altLang="ja-JP" b="1" dirty="0" err="1"/>
              <a:t>Keras</a:t>
            </a:r>
            <a:r>
              <a:rPr kumimoji="1" lang="en-US" altLang="ja-JP" b="1" dirty="0"/>
              <a:t> </a:t>
            </a:r>
            <a:r>
              <a:rPr kumimoji="1" lang="ja-JP" altLang="en-US" dirty="0"/>
              <a:t>のモジュール：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activations, applications, backend, callbacks, datasets, engine, initializers, layers, legacy, losses, metrics, models, objectives, optimizers, processing, </a:t>
            </a:r>
            <a:r>
              <a:rPr lang="en-US" altLang="ja-JP" dirty="0" err="1"/>
              <a:t>regularizers</a:t>
            </a:r>
            <a:r>
              <a:rPr lang="en-US" altLang="ja-JP" dirty="0"/>
              <a:t>, </a:t>
            </a:r>
            <a:r>
              <a:rPr lang="en-US" altLang="ja-JP" dirty="0" err="1"/>
              <a:t>utils</a:t>
            </a:r>
            <a:r>
              <a:rPr lang="en-US" altLang="ja-JP" dirty="0"/>
              <a:t>, wrappers </a:t>
            </a: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72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01" y="100687"/>
            <a:ext cx="8783053" cy="694767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ja-JP" altLang="en-US" dirty="0"/>
              <a:t>パッケージのインストール手順例</a:t>
            </a:r>
            <a:br>
              <a:rPr lang="en-US" altLang="ja-JP" dirty="0"/>
            </a:br>
            <a:r>
              <a:rPr lang="en-US" altLang="ja-JP" dirty="0" err="1"/>
              <a:t>TensorFlow</a:t>
            </a:r>
            <a:r>
              <a:rPr lang="en-US" altLang="ja-JP" dirty="0"/>
              <a:t>, </a:t>
            </a:r>
            <a:r>
              <a:rPr lang="en-US" altLang="ja-JP" dirty="0" err="1"/>
              <a:t>Keras</a:t>
            </a:r>
            <a:r>
              <a:rPr lang="en-US" altLang="ja-JP" dirty="0"/>
              <a:t>, </a:t>
            </a:r>
            <a:r>
              <a:rPr lang="en-US" altLang="ja-JP" dirty="0" err="1"/>
              <a:t>spyder</a:t>
            </a:r>
            <a:r>
              <a:rPr lang="en-US" altLang="ja-JP" dirty="0"/>
              <a:t>, </a:t>
            </a:r>
            <a:r>
              <a:rPr lang="en-US" altLang="ja-JP" dirty="0" err="1"/>
              <a:t>opencv</a:t>
            </a:r>
            <a:r>
              <a:rPr lang="en-US" altLang="ja-JP" dirty="0"/>
              <a:t> </a:t>
            </a:r>
            <a:r>
              <a:rPr kumimoji="1" lang="ja-JP" altLang="en-US" dirty="0"/>
              <a:t>のインストール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01" y="1004228"/>
            <a:ext cx="9135138" cy="4248685"/>
          </a:xfrm>
        </p:spPr>
        <p:txBody>
          <a:bodyPr>
            <a:noAutofit/>
          </a:bodyPr>
          <a:lstStyle/>
          <a:p>
            <a:pPr marL="0" indent="0">
              <a:lnSpc>
                <a:spcPct val="85000"/>
              </a:lnSpc>
              <a:buNone/>
            </a:pPr>
            <a:r>
              <a:rPr lang="ja-JP" altLang="en-US" sz="2400" dirty="0"/>
              <a:t>（前準備） </a:t>
            </a:r>
            <a:r>
              <a:rPr lang="en-US" altLang="ja-JP" sz="2400" b="1" dirty="0"/>
              <a:t>Anaconda </a:t>
            </a:r>
            <a:r>
              <a:rPr lang="ja-JP" altLang="en-US" sz="2400" b="1" dirty="0"/>
              <a:t>がインストール済み</a:t>
            </a:r>
            <a:endParaRPr lang="en-US" altLang="ja-JP" sz="2400" b="1" dirty="0"/>
          </a:p>
          <a:p>
            <a:pPr marL="0" indent="0">
              <a:lnSpc>
                <a:spcPct val="85000"/>
              </a:lnSpc>
              <a:buNone/>
            </a:pPr>
            <a:r>
              <a:rPr lang="en-US" altLang="ja-JP" sz="2200" dirty="0" err="1"/>
              <a:t>Youtube</a:t>
            </a:r>
            <a:r>
              <a:rPr lang="en-US" altLang="ja-JP" sz="2200" dirty="0"/>
              <a:t> </a:t>
            </a:r>
            <a:r>
              <a:rPr lang="ja-JP" altLang="en-US" sz="2200" dirty="0"/>
              <a:t>ビデオ「</a:t>
            </a:r>
            <a:r>
              <a:rPr lang="en-US" altLang="ja-JP" sz="2200" b="1" dirty="0"/>
              <a:t>pp-6. Anaconda </a:t>
            </a:r>
            <a:r>
              <a:rPr lang="ja-JP" altLang="en-US" sz="2200" b="1" dirty="0"/>
              <a:t>を </a:t>
            </a:r>
            <a:r>
              <a:rPr lang="en-US" altLang="ja-JP" sz="2200" b="1" dirty="0"/>
              <a:t>Windows </a:t>
            </a:r>
            <a:r>
              <a:rPr lang="ja-JP" altLang="en-US" sz="2200" b="1" dirty="0"/>
              <a:t>マシンにインストール</a:t>
            </a:r>
            <a:r>
              <a:rPr lang="ja-JP" altLang="en-US" sz="2200" dirty="0"/>
              <a:t>」</a:t>
            </a:r>
            <a:r>
              <a:rPr lang="en-US" altLang="ja-JP" sz="2200" b="1" dirty="0"/>
              <a:t> </a:t>
            </a:r>
            <a:r>
              <a:rPr lang="en-US" altLang="ja-JP" sz="2200" b="1" dirty="0">
                <a:hlinkClick r:id="rId2"/>
              </a:rPr>
              <a:t>https://www.youtube.com/watch?v=AbiErivsIEY</a:t>
            </a:r>
            <a:endParaRPr lang="en-US" altLang="ja-JP" sz="2200" b="1" dirty="0"/>
          </a:p>
          <a:p>
            <a:pPr marL="0" indent="0">
              <a:lnSpc>
                <a:spcPct val="85000"/>
              </a:lnSpc>
              <a:buNone/>
            </a:pPr>
            <a:endParaRPr kumimoji="1" lang="en-US" altLang="ja-JP" sz="2400" dirty="0"/>
          </a:p>
          <a:p>
            <a:pPr marL="0" indent="0">
              <a:lnSpc>
                <a:spcPct val="85000"/>
              </a:lnSpc>
              <a:buNone/>
            </a:pPr>
            <a:r>
              <a:rPr kumimoji="1" lang="ja-JP" altLang="en-US" sz="2400" dirty="0"/>
              <a:t>１．</a:t>
            </a:r>
            <a:r>
              <a:rPr lang="ja-JP" altLang="en-US" sz="2400" b="1" dirty="0"/>
              <a:t>インストール済みの </a:t>
            </a:r>
            <a:r>
              <a:rPr lang="en-US" altLang="ja-JP" sz="2400" b="1" dirty="0" err="1"/>
              <a:t>conda</a:t>
            </a:r>
            <a:r>
              <a:rPr lang="en-US" altLang="ja-JP" sz="2400" b="1" dirty="0"/>
              <a:t> </a:t>
            </a:r>
            <a:r>
              <a:rPr lang="ja-JP" altLang="en-US" sz="2400" b="1" dirty="0"/>
              <a:t>形式</a:t>
            </a:r>
            <a:r>
              <a:rPr lang="ja-JP" altLang="en-US" sz="2400" b="1" dirty="0">
                <a:solidFill>
                  <a:srgbClr val="C00000"/>
                </a:solidFill>
              </a:rPr>
              <a:t>パッケージ</a:t>
            </a:r>
            <a:r>
              <a:rPr lang="ja-JP" altLang="en-US" sz="2400" b="1" dirty="0"/>
              <a:t>の更新、古い </a:t>
            </a:r>
            <a:r>
              <a:rPr lang="en-US" altLang="ja-JP" sz="2400" b="1" dirty="0" err="1"/>
              <a:t>conda</a:t>
            </a:r>
            <a:r>
              <a:rPr lang="en-US" altLang="ja-JP" sz="2400" b="1" dirty="0"/>
              <a:t> </a:t>
            </a:r>
            <a:r>
              <a:rPr lang="ja-JP" altLang="en-US" sz="2400" b="1" dirty="0"/>
              <a:t>形式</a:t>
            </a:r>
            <a:r>
              <a:rPr lang="ja-JP" altLang="en-US" sz="2400" b="1" dirty="0">
                <a:solidFill>
                  <a:srgbClr val="C00000"/>
                </a:solidFill>
              </a:rPr>
              <a:t>パッケージ</a:t>
            </a:r>
            <a:r>
              <a:rPr lang="ja-JP" altLang="en-US" sz="2400" b="1" dirty="0"/>
              <a:t>ファイルの削除</a:t>
            </a:r>
          </a:p>
          <a:p>
            <a:pPr marL="405000" indent="0">
              <a:lnSpc>
                <a:spcPct val="85000"/>
              </a:lnSpc>
              <a:buNone/>
            </a:pPr>
            <a:r>
              <a:rPr lang="en-US" altLang="ja-JP" sz="2200" dirty="0" err="1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conda</a:t>
            </a:r>
            <a:r>
              <a:rPr lang="en-US" altLang="ja-JP" sz="2200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info</a:t>
            </a:r>
          </a:p>
          <a:p>
            <a:pPr marL="405000" indent="0">
              <a:lnSpc>
                <a:spcPct val="85000"/>
              </a:lnSpc>
              <a:buNone/>
            </a:pPr>
            <a:r>
              <a:rPr lang="en-US" altLang="ja-JP" sz="2200" dirty="0" err="1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conda</a:t>
            </a:r>
            <a:r>
              <a:rPr lang="en-US" altLang="ja-JP" sz="2200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2200" dirty="0" err="1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config</a:t>
            </a:r>
            <a:r>
              <a:rPr lang="en-US" altLang="ja-JP" sz="2200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--remove channels </a:t>
            </a:r>
            <a:r>
              <a:rPr lang="en-US" altLang="ja-JP" sz="2200" b="1" dirty="0" err="1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conda</a:t>
            </a:r>
            <a:r>
              <a:rPr lang="en-US" altLang="ja-JP" sz="2200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-forge</a:t>
            </a:r>
          </a:p>
          <a:p>
            <a:pPr marL="405000" indent="0">
              <a:lnSpc>
                <a:spcPct val="85000"/>
              </a:lnSpc>
              <a:buNone/>
            </a:pPr>
            <a:r>
              <a:rPr lang="en-US" altLang="ja-JP" sz="2200" dirty="0" err="1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conda</a:t>
            </a:r>
            <a:r>
              <a:rPr lang="en-US" altLang="ja-JP" sz="2200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upgrade --all</a:t>
            </a:r>
          </a:p>
          <a:p>
            <a:pPr marL="405000" indent="0">
              <a:lnSpc>
                <a:spcPct val="85000"/>
              </a:lnSpc>
              <a:buNone/>
            </a:pPr>
            <a:r>
              <a:rPr lang="en-US" altLang="ja-JP" sz="2200" dirty="0" err="1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conda</a:t>
            </a:r>
            <a:r>
              <a:rPr lang="en-US" altLang="ja-JP" sz="2200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clean –-packages</a:t>
            </a:r>
          </a:p>
          <a:p>
            <a:pPr marL="0" indent="0">
              <a:lnSpc>
                <a:spcPct val="85000"/>
              </a:lnSpc>
              <a:buNone/>
            </a:pPr>
            <a:endParaRPr lang="en-US" altLang="ja-JP" sz="2400" dirty="0"/>
          </a:p>
          <a:p>
            <a:pPr marL="0" indent="0">
              <a:lnSpc>
                <a:spcPct val="85000"/>
              </a:lnSpc>
              <a:buNone/>
            </a:pPr>
            <a:r>
              <a:rPr lang="en-US" altLang="ja-JP" sz="2400" dirty="0"/>
              <a:t>2</a:t>
            </a:r>
            <a:r>
              <a:rPr lang="ja-JP" altLang="en-US" sz="2400" dirty="0" err="1"/>
              <a:t>．</a:t>
            </a:r>
            <a:r>
              <a:rPr lang="en-US" altLang="ja-JP" sz="2400" b="1" dirty="0" err="1"/>
              <a:t>TensorFlow</a:t>
            </a:r>
            <a:r>
              <a:rPr lang="en-US" altLang="ja-JP" sz="2400" b="1" dirty="0"/>
              <a:t>,</a:t>
            </a:r>
            <a:r>
              <a:rPr lang="ja-JP" altLang="en-US" sz="2400" b="1" dirty="0"/>
              <a:t> </a:t>
            </a:r>
            <a:r>
              <a:rPr lang="en-US" altLang="ja-JP" sz="2400" b="1" dirty="0" err="1"/>
              <a:t>Keras</a:t>
            </a:r>
            <a:r>
              <a:rPr lang="en-US" altLang="ja-JP" sz="2400" b="1" dirty="0"/>
              <a:t>, </a:t>
            </a:r>
            <a:r>
              <a:rPr lang="en-US" altLang="ja-JP" sz="2400" b="1" dirty="0" err="1"/>
              <a:t>spyder</a:t>
            </a:r>
            <a:r>
              <a:rPr lang="en-US" altLang="ja-JP" sz="2400" b="1" dirty="0"/>
              <a:t>, </a:t>
            </a:r>
            <a:r>
              <a:rPr lang="en-US" altLang="ja-JP" sz="2400" b="1" dirty="0" err="1"/>
              <a:t>opencv</a:t>
            </a:r>
            <a:r>
              <a:rPr lang="en-US" altLang="ja-JP" sz="2400" b="1" dirty="0"/>
              <a:t> </a:t>
            </a:r>
            <a:r>
              <a:rPr lang="ja-JP" altLang="en-US" sz="2400" b="1" dirty="0"/>
              <a:t>をインストール</a:t>
            </a:r>
            <a:endParaRPr lang="en-US" altLang="ja-JP" sz="2400" b="1" dirty="0"/>
          </a:p>
          <a:p>
            <a:pPr marL="405000" indent="0">
              <a:lnSpc>
                <a:spcPct val="85000"/>
              </a:lnSpc>
              <a:buNone/>
            </a:pPr>
            <a:r>
              <a:rPr lang="en-US" altLang="ja-JP" sz="2200" dirty="0" err="1">
                <a:solidFill>
                  <a:srgbClr val="004C00"/>
                </a:solidFill>
                <a:latin typeface="Courier"/>
              </a:rPr>
              <a:t>conda</a:t>
            </a:r>
            <a:r>
              <a:rPr lang="en-US" altLang="ja-JP" sz="2200" dirty="0">
                <a:solidFill>
                  <a:srgbClr val="004C00"/>
                </a:solidFill>
                <a:latin typeface="Courier"/>
              </a:rPr>
              <a:t> install -y </a:t>
            </a:r>
            <a:r>
              <a:rPr lang="en-US" altLang="ja-JP" sz="2200" b="1" dirty="0" err="1">
                <a:solidFill>
                  <a:srgbClr val="005800"/>
                </a:solidFill>
                <a:latin typeface="Courier"/>
              </a:rPr>
              <a:t>tensorflow</a:t>
            </a:r>
            <a:r>
              <a:rPr lang="en-US" altLang="ja-JP" sz="2200" b="1" dirty="0">
                <a:solidFill>
                  <a:srgbClr val="005800"/>
                </a:solidFill>
                <a:latin typeface="Courier"/>
              </a:rPr>
              <a:t> </a:t>
            </a:r>
            <a:r>
              <a:rPr lang="en-US" altLang="ja-JP" sz="2200" b="1" dirty="0" err="1">
                <a:solidFill>
                  <a:srgbClr val="005800"/>
                </a:solidFill>
                <a:latin typeface="Courier"/>
              </a:rPr>
              <a:t>keras</a:t>
            </a:r>
            <a:r>
              <a:rPr lang="en-US" altLang="ja-JP" sz="2200" b="1" dirty="0">
                <a:solidFill>
                  <a:srgbClr val="005800"/>
                </a:solidFill>
                <a:latin typeface="Courier"/>
              </a:rPr>
              <a:t> </a:t>
            </a:r>
            <a:r>
              <a:rPr lang="en-US" altLang="ja-JP" sz="2200" b="1" dirty="0" err="1">
                <a:solidFill>
                  <a:srgbClr val="005800"/>
                </a:solidFill>
                <a:latin typeface="Courier"/>
              </a:rPr>
              <a:t>spyder</a:t>
            </a:r>
            <a:r>
              <a:rPr lang="en-US" altLang="ja-JP" sz="2200" b="1" dirty="0">
                <a:solidFill>
                  <a:srgbClr val="005800"/>
                </a:solidFill>
                <a:latin typeface="Courier"/>
              </a:rPr>
              <a:t> </a:t>
            </a:r>
            <a:r>
              <a:rPr lang="en-US" altLang="ja-JP" sz="2200" b="1" dirty="0" err="1">
                <a:solidFill>
                  <a:srgbClr val="005800"/>
                </a:solidFill>
                <a:latin typeface="Courier"/>
              </a:rPr>
              <a:t>opencv</a:t>
            </a:r>
            <a:endParaRPr lang="en-US" altLang="ja-JP" sz="2200" b="1" dirty="0">
              <a:solidFill>
                <a:srgbClr val="005800"/>
              </a:solidFill>
              <a:latin typeface="Courier"/>
            </a:endParaRPr>
          </a:p>
          <a:p>
            <a:pPr marL="405000" indent="0">
              <a:lnSpc>
                <a:spcPct val="85000"/>
              </a:lnSpc>
              <a:buNone/>
            </a:pPr>
            <a:r>
              <a:rPr lang="en-US" altLang="ja-JP" sz="2200" dirty="0" err="1">
                <a:solidFill>
                  <a:srgbClr val="005800"/>
                </a:solidFill>
                <a:latin typeface="Courier"/>
              </a:rPr>
              <a:t>conda</a:t>
            </a:r>
            <a:r>
              <a:rPr lang="en-US" altLang="ja-JP" sz="2200" dirty="0">
                <a:solidFill>
                  <a:srgbClr val="005800"/>
                </a:solidFill>
                <a:latin typeface="Courier"/>
              </a:rPr>
              <a:t> list</a:t>
            </a:r>
            <a:r>
              <a:rPr lang="en-US" altLang="ja-JP" sz="2200" dirty="0">
                <a:solidFill>
                  <a:srgbClr val="004C00"/>
                </a:solidFill>
                <a:latin typeface="Courier"/>
              </a:rPr>
              <a:t> </a:t>
            </a:r>
            <a:endParaRPr lang="en-US" altLang="ja-JP" sz="2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C40A-098F-4B41-AF0E-C999D93048D2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646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628</TotalTime>
  <Words>637</Words>
  <Application>Microsoft Office PowerPoint</Application>
  <PresentationFormat>画面に合わせる (4:3)</PresentationFormat>
  <Paragraphs>109</Paragraphs>
  <Slides>13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13</vt:i4>
      </vt:variant>
    </vt:vector>
  </HeadingPairs>
  <TitlesOfParts>
    <vt:vector size="21" baseType="lpstr">
      <vt:lpstr>Courier</vt:lpstr>
      <vt:lpstr>游ゴシック</vt:lpstr>
      <vt:lpstr>Arial</vt:lpstr>
      <vt:lpstr>Calibri</vt:lpstr>
      <vt:lpstr>Courier New</vt:lpstr>
      <vt:lpstr>Segoe UI</vt:lpstr>
      <vt:lpstr>Office テーマ</vt:lpstr>
      <vt:lpstr>1_Office テーマ</vt:lpstr>
      <vt:lpstr>pp-9. Python のモジュール，パッケージ </vt:lpstr>
      <vt:lpstr>モジュールとは</vt:lpstr>
      <vt:lpstr>Python のモジュールとインポート</vt:lpstr>
      <vt:lpstr>モジュールをインポートするプログラムのイメージ図</vt:lpstr>
      <vt:lpstr>演習問題</vt:lpstr>
      <vt:lpstr>Python のパッケージとモジュール</vt:lpstr>
      <vt:lpstr>TensorFlow はパッケージ（モジュールの集まり）</vt:lpstr>
      <vt:lpstr>Keras はパッケージ（モジュールの集まり）</vt:lpstr>
      <vt:lpstr>パッケージのインストール手順例 TensorFlow, Keras, spyder, opencv のインストール</vt:lpstr>
      <vt:lpstr>Python パッケージの配布、インストールの サイト</vt:lpstr>
      <vt:lpstr>Python 環境</vt:lpstr>
      <vt:lpstr>演習問題</vt:lpstr>
      <vt:lpstr>関連資料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pp-9. Python のモジュール、パッケージ</dc:title>
  <dc:creator>金子　邦彦</dc:creator>
  <cp:lastModifiedBy>金子　邦彦</cp:lastModifiedBy>
  <cp:revision>107</cp:revision>
  <dcterms:created xsi:type="dcterms:W3CDTF">2018-05-08T02:37:35Z</dcterms:created>
  <dcterms:modified xsi:type="dcterms:W3CDTF">2023-12-27T03:10:22Z</dcterms:modified>
</cp:coreProperties>
</file>