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1037" r:id="rId3"/>
    <p:sldId id="596" r:id="rId4"/>
    <p:sldId id="599" r:id="rId5"/>
    <p:sldId id="591" r:id="rId6"/>
    <p:sldId id="594" r:id="rId7"/>
    <p:sldId id="595" r:id="rId8"/>
    <p:sldId id="600" r:id="rId9"/>
    <p:sldId id="601" r:id="rId10"/>
    <p:sldId id="602" r:id="rId11"/>
    <p:sldId id="604" r:id="rId12"/>
    <p:sldId id="95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1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1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101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532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531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06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558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kkaneko.jp/pro/colab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colab/index.html" TargetMode="External"/><Relationship Id="rId2" Type="http://schemas.openxmlformats.org/officeDocument/2006/relationships/hyperlink" Target="https://www.kkaneko.jp/pro/python/googlecolab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kaneko.jp/cc/tools/index.html" TargetMode="External"/><Relationship Id="rId5" Type="http://schemas.openxmlformats.org/officeDocument/2006/relationships/hyperlink" Target="https://www.kkaneko.jp/cc/po/index.html" TargetMode="External"/><Relationship Id="rId4" Type="http://schemas.openxmlformats.org/officeDocument/2006/relationships/hyperlink" Target="https://www.kkaneko.jp/cc/pf/inde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2557" y="1122363"/>
            <a:ext cx="8657863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pp-12. Python </a:t>
            </a:r>
            <a:r>
              <a:rPr lang="ja-JP" altLang="en-US" dirty="0"/>
              <a:t>の </a:t>
            </a:r>
            <a:r>
              <a:rPr lang="en-US" altLang="ja-JP" dirty="0" err="1"/>
              <a:t>numpy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</a:t>
            </a:r>
            <a:r>
              <a:rPr lang="en-US" altLang="ja-JP">
                <a:hlinkClick r:id="rId5"/>
              </a:rPr>
              <a:t>jp/pro/</a:t>
            </a:r>
            <a:r>
              <a:rPr lang="en-US" altLang="ja-JP" dirty="0">
                <a:hlinkClick r:id="rId5"/>
              </a:rPr>
              <a:t>colab/index</a:t>
            </a:r>
            <a:r>
              <a:rPr lang="en-US" altLang="ja-JP">
                <a:hlinkClick r:id="rId5"/>
              </a:rPr>
              <a:t>.html</a:t>
            </a:r>
            <a:endParaRPr lang="en-US" altLang="ja-JP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/>
              <a:t>ravel </a:t>
            </a:r>
            <a:r>
              <a:rPr kumimoji="1" lang="ja-JP" altLang="en-US" b="1" dirty="0"/>
              <a:t>は，</a:t>
            </a:r>
            <a:r>
              <a:rPr kumimoji="1" lang="en-US" altLang="ja-JP" b="1" dirty="0"/>
              <a:t>2</a:t>
            </a:r>
            <a:r>
              <a:rPr kumimoji="1" lang="ja-JP" altLang="en-US" b="1" dirty="0"/>
              <a:t>次元以上の配列を </a:t>
            </a:r>
            <a:r>
              <a:rPr kumimoji="1" lang="en-US" altLang="ja-JP" b="1" dirty="0"/>
              <a:t>1</a:t>
            </a:r>
            <a:r>
              <a:rPr kumimoji="1" lang="ja-JP" altLang="en-US" b="1" dirty="0"/>
              <a:t>次元に変換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21" y="1558834"/>
            <a:ext cx="846058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1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34986-D45B-4CDB-BE82-8C499846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DE0C9-830C-4DC0-BB92-703530C9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91498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まとめページ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https://www.kkaneko.jp/pro/python/googlecolab.html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の基本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，</a:t>
            </a:r>
            <a:r>
              <a:rPr lang="en-US" altLang="ja-JP" sz="2000" dirty="0"/>
              <a:t>Paiza.IO </a:t>
            </a:r>
            <a:r>
              <a:rPr lang="ja-JP" altLang="en-US" sz="2000" dirty="0"/>
              <a:t>を使用．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3"/>
              </a:rPr>
              <a:t>https://www.kkaneko.jp/cc/colab/index.html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入門（全６回）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を使用．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4"/>
              </a:rPr>
              <a:t>https://www.kkaneko.jp/cc/pf/index.html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プログラミング演習（全９回）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Python Tutor, </a:t>
            </a:r>
            <a:r>
              <a:rPr lang="en-US" altLang="ja-JP" sz="2000" dirty="0" err="1"/>
              <a:t>VisuAlgo</a:t>
            </a:r>
            <a:r>
              <a:rPr lang="en-US" altLang="ja-JP" sz="2000" dirty="0"/>
              <a:t> </a:t>
            </a:r>
            <a:r>
              <a:rPr lang="ja-JP" altLang="en-US" sz="2000" dirty="0"/>
              <a:t>を使用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5"/>
              </a:rPr>
              <a:t>https://www.kkaneko.jp/cc/po/index.html</a:t>
            </a:r>
            <a:endParaRPr lang="en-US" altLang="ja-JP" sz="2000" dirty="0"/>
          </a:p>
          <a:p>
            <a:r>
              <a:rPr lang="ja-JP" altLang="en-US" sz="2000" b="1" dirty="0"/>
              <a:t>さまざまな </a:t>
            </a:r>
            <a:r>
              <a:rPr lang="en-US" altLang="ja-JP" sz="2000" b="1" dirty="0"/>
              <a:t>Windows </a:t>
            </a:r>
            <a:r>
              <a:rPr lang="ja-JP" altLang="en-US" sz="2000" b="1" dirty="0"/>
              <a:t>アプリケーションのインストールと設定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6"/>
              </a:rPr>
              <a:t>https://www.kkaneko.jp/cc/tools/index.html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942EC-4696-4A8A-9FA2-4B1323E8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86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/>
              <a:t>配列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603240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要素の並び．要素には</a:t>
            </a:r>
            <a:r>
              <a:rPr lang="ja-JP" altLang="en-US" b="1" dirty="0">
                <a:solidFill>
                  <a:srgbClr val="C00000"/>
                </a:solidFill>
              </a:rPr>
              <a:t>添字</a:t>
            </a:r>
            <a:r>
              <a:rPr lang="ja-JP" altLang="en-US" dirty="0"/>
              <a:t>がある．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86746" y="4346684"/>
            <a:ext cx="5829300" cy="1864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１次元の配列 </a:t>
            </a:r>
            <a:r>
              <a:rPr lang="en-US" altLang="ja-JP" dirty="0"/>
              <a:t>[8 5 4 1 3] </a:t>
            </a:r>
            <a:r>
              <a:rPr lang="ja-JP" altLang="en-US" dirty="0" err="1"/>
              <a:t>の</a:t>
            </a:r>
            <a:r>
              <a:rPr lang="ja-JP" altLang="en-US" b="1" dirty="0" err="1">
                <a:solidFill>
                  <a:srgbClr val="C00000"/>
                </a:solidFill>
              </a:rPr>
              <a:t>添</a:t>
            </a:r>
            <a:r>
              <a:rPr lang="ja-JP" altLang="en-US" b="1" dirty="0">
                <a:solidFill>
                  <a:srgbClr val="C00000"/>
                </a:solidFill>
              </a:rPr>
              <a:t>字</a:t>
            </a:r>
            <a:r>
              <a:rPr lang="ja-JP" altLang="en-US" dirty="0"/>
              <a:t>は、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0 1 2 3 4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12800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160693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8586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56479" y="2384213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211124" y="2377440"/>
            <a:ext cx="1347893" cy="1469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6843" y="281995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8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41488" y="28267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5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79659" y="282839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4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44026" y="281995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82197" y="2826731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3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3079" y="230232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0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57724" y="230909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95895" y="231075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60262" y="230232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3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98433" y="230909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310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/>
              <a:t>配列の次元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1252308" y="4739423"/>
            <a:ext cx="2327087" cy="60547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１次元</a:t>
            </a:r>
          </a:p>
        </p:txBody>
      </p:sp>
      <p:sp>
        <p:nvSpPr>
          <p:cNvPr id="23" name="コンテンツ プレースホルダー 5"/>
          <p:cNvSpPr txBox="1">
            <a:spLocks/>
          </p:cNvSpPr>
          <p:nvPr/>
        </p:nvSpPr>
        <p:spPr>
          <a:xfrm>
            <a:off x="5605615" y="4739422"/>
            <a:ext cx="2327087" cy="605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２次元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3355607"/>
            <a:ext cx="3257550" cy="68580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438" y="3022332"/>
            <a:ext cx="4819650" cy="1609725"/>
          </a:xfrm>
          <a:prstGeom prst="rect">
            <a:avLst/>
          </a:prstGeom>
        </p:spPr>
      </p:pic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321845" y="846252"/>
            <a:ext cx="8461208" cy="21760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配列は </a:t>
            </a:r>
            <a:r>
              <a:rPr lang="en-US" altLang="ja-JP" dirty="0"/>
              <a:t>Python </a:t>
            </a:r>
            <a:r>
              <a:rPr lang="ja-JP" altLang="en-US" dirty="0"/>
              <a:t>では次のように表示される．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１次元： </a:t>
            </a:r>
            <a:r>
              <a:rPr lang="en-US" altLang="ja-JP" dirty="0"/>
              <a:t>[</a:t>
            </a:r>
            <a:r>
              <a:rPr lang="ja-JP" altLang="en-US" dirty="0"/>
              <a:t>要素の並び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lang="ja-JP" altLang="en-US" dirty="0"/>
              <a:t>　２次元：</a:t>
            </a:r>
            <a:r>
              <a:rPr lang="en-US" altLang="ja-JP" dirty="0"/>
              <a:t>[[</a:t>
            </a:r>
            <a:r>
              <a:rPr lang="ja-JP" altLang="en-US" dirty="0"/>
              <a:t>要素の並び</a:t>
            </a:r>
            <a:r>
              <a:rPr lang="en-US" altLang="ja-JP" dirty="0"/>
              <a:t>] … [</a:t>
            </a:r>
            <a:r>
              <a:rPr lang="ja-JP" altLang="en-US" dirty="0"/>
              <a:t>要素の並び</a:t>
            </a:r>
            <a:r>
              <a:rPr lang="en-US" altLang="ja-JP" dirty="0"/>
              <a:t>]]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 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810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 err="1"/>
              <a:t>nump</a:t>
            </a:r>
            <a:r>
              <a:rPr lang="en-US" altLang="ja-JP" b="1" dirty="0" err="1"/>
              <a:t>y</a:t>
            </a:r>
            <a:r>
              <a:rPr lang="en-US" altLang="ja-JP" b="1" dirty="0"/>
              <a:t> </a:t>
            </a:r>
            <a:r>
              <a:rPr lang="ja-JP" altLang="en-US" b="1" dirty="0"/>
              <a:t>の使用法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057306"/>
            <a:ext cx="9072412" cy="1723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400" b="1" dirty="0">
                <a:solidFill>
                  <a:srgbClr val="C00000"/>
                </a:solidFill>
              </a:rPr>
              <a:t>import </a:t>
            </a:r>
            <a:r>
              <a:rPr kumimoji="1" lang="en-US" altLang="ja-JP" sz="2400" b="1" dirty="0" err="1">
                <a:solidFill>
                  <a:srgbClr val="C00000"/>
                </a:solidFill>
              </a:rPr>
              <a:t>numpy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 as np</a:t>
            </a:r>
            <a:endParaRPr lang="en-US" altLang="ja-JP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x = </a:t>
            </a:r>
            <a:r>
              <a:rPr lang="en-US" altLang="ja-JP" sz="2400" dirty="0" err="1"/>
              <a:t>np.array</a:t>
            </a:r>
            <a:r>
              <a:rPr lang="en-US" altLang="ja-JP" sz="2400" dirty="0"/>
              <a:t>([8, 5, 4, 1, 3])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y = </a:t>
            </a:r>
            <a:r>
              <a:rPr lang="en-US" altLang="ja-JP" sz="2400" dirty="0" err="1"/>
              <a:t>np.array</a:t>
            </a:r>
            <a:r>
              <a:rPr lang="en-US" altLang="ja-JP" sz="2400" dirty="0"/>
              <a:t>([(1, 2, 3, 4), (10, 20, 30, 40), (100, 200, 300, 400)])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29819" y="2984967"/>
            <a:ext cx="429790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kumimoji="1" lang="ja-JP" altLang="en-US" sz="2400" b="1" dirty="0"/>
              <a:t>「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import </a:t>
            </a:r>
            <a:r>
              <a:rPr kumimoji="1" lang="en-US" altLang="ja-JP" sz="2400" b="1" dirty="0" err="1">
                <a:solidFill>
                  <a:srgbClr val="C00000"/>
                </a:solidFill>
              </a:rPr>
              <a:t>numpy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 as np</a:t>
            </a:r>
            <a:r>
              <a:rPr kumimoji="1" lang="ja-JP" altLang="en-US" sz="2400" b="1" dirty="0"/>
              <a:t>」</a:t>
            </a:r>
            <a:r>
              <a:rPr kumimoji="1" lang="ja-JP" altLang="en-US" sz="2400" dirty="0"/>
              <a:t>が必要</a:t>
            </a:r>
            <a:endParaRPr lang="en-US" altLang="ja-JP" sz="2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08" y="3650601"/>
            <a:ext cx="7727089" cy="315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19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13" y="858704"/>
            <a:ext cx="6190120" cy="548585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配列の形</a:t>
            </a:r>
            <a:r>
              <a:rPr lang="ja-JP" altLang="en-US" b="1" dirty="0"/>
              <a:t>と次元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61679" y="1257703"/>
            <a:ext cx="3231846" cy="13843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１次元の配列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 </a:t>
            </a:r>
            <a:r>
              <a:rPr lang="en-US" altLang="ja-JP" b="1" dirty="0"/>
              <a:t>x</a:t>
            </a:r>
            <a:r>
              <a:rPr lang="ja-JP" altLang="en-US" dirty="0"/>
              <a:t> を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print(x) </a:t>
            </a:r>
            <a:r>
              <a:rPr kumimoji="1" lang="ja-JP" altLang="en-US" dirty="0"/>
              <a:t>で表示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761679" y="3147214"/>
            <a:ext cx="3231846" cy="1384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配列の形</a:t>
            </a:r>
            <a:r>
              <a:rPr lang="ja-JP" altLang="en-US" sz="2400" dirty="0">
                <a:solidFill>
                  <a:srgbClr val="C00000"/>
                </a:solidFill>
              </a:rPr>
              <a:t> </a:t>
            </a:r>
            <a:r>
              <a:rPr lang="ja-JP" altLang="en-US" sz="2400" dirty="0"/>
              <a:t>は「</a:t>
            </a:r>
            <a:r>
              <a:rPr lang="en-US" altLang="ja-JP" sz="2400" dirty="0"/>
              <a:t>5</a:t>
            </a:r>
            <a:r>
              <a:rPr lang="ja-JP" altLang="en-US" sz="2400" dirty="0"/>
              <a:t>」であることを確認</a:t>
            </a:r>
            <a:endParaRPr lang="en-US" altLang="ja-JP" sz="24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5761679" y="4680651"/>
            <a:ext cx="3231846" cy="1384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配列の次元</a:t>
            </a:r>
            <a:r>
              <a:rPr lang="ja-JP" altLang="en-US" sz="2400" dirty="0">
                <a:solidFill>
                  <a:srgbClr val="C00000"/>
                </a:solidFill>
              </a:rPr>
              <a:t> </a:t>
            </a:r>
            <a:r>
              <a:rPr lang="ja-JP" altLang="en-US" sz="2400" dirty="0"/>
              <a:t>は「</a:t>
            </a:r>
            <a:r>
              <a:rPr lang="en-US" altLang="ja-JP" sz="2400" dirty="0"/>
              <a:t>1</a:t>
            </a:r>
            <a:r>
              <a:rPr lang="ja-JP" altLang="en-US" sz="2400" dirty="0"/>
              <a:t>」であることを確認</a:t>
            </a:r>
            <a:endParaRPr lang="en-US" altLang="ja-JP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40073" y="5987495"/>
            <a:ext cx="28216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shape: </a:t>
            </a:r>
            <a:r>
              <a:rPr kumimoji="1" lang="ja-JP" altLang="en-US" sz="2400" dirty="0"/>
              <a:t>形の取得</a:t>
            </a:r>
            <a:endParaRPr kumimoji="1" lang="en-US" altLang="ja-JP" sz="2400" dirty="0"/>
          </a:p>
          <a:p>
            <a:r>
              <a:rPr kumimoji="1" lang="en-US" altLang="ja-JP" sz="2400" dirty="0" err="1"/>
              <a:t>ndim</a:t>
            </a:r>
            <a:r>
              <a:rPr kumimoji="1" lang="en-US" altLang="ja-JP" sz="2400" dirty="0"/>
              <a:t>: </a:t>
            </a:r>
            <a:r>
              <a:rPr kumimoji="1" lang="ja-JP" altLang="en-US" sz="2400" dirty="0"/>
              <a:t>次元数の取得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73786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9" y="689885"/>
            <a:ext cx="5758583" cy="562147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配列の形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97447" y="1174449"/>
            <a:ext cx="3231846" cy="1384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２次元の配列 </a:t>
            </a:r>
            <a:r>
              <a:rPr kumimoji="1" lang="en-US" altLang="ja-JP" b="1" dirty="0"/>
              <a:t>x</a:t>
            </a:r>
            <a:r>
              <a:rPr lang="ja-JP" altLang="en-US" dirty="0"/>
              <a:t> を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print(x) </a:t>
            </a:r>
            <a:r>
              <a:rPr kumimoji="1" lang="ja-JP" altLang="en-US" dirty="0"/>
              <a:t>で表示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497447" y="3406695"/>
            <a:ext cx="3231846" cy="13843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配列の形</a:t>
            </a:r>
            <a:r>
              <a:rPr lang="ja-JP" altLang="en-US" dirty="0"/>
              <a:t>は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「</a:t>
            </a:r>
            <a:r>
              <a:rPr lang="en-US" altLang="ja-JP" dirty="0"/>
              <a:t>3 × 4</a:t>
            </a:r>
            <a:r>
              <a:rPr lang="ja-JP" altLang="en-US" dirty="0"/>
              <a:t>」であることを確認</a:t>
            </a:r>
            <a:endParaRPr lang="en-US" altLang="ja-JP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5497447" y="4900645"/>
            <a:ext cx="3231846" cy="13843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配列の次元</a:t>
            </a:r>
            <a:r>
              <a:rPr lang="ja-JP" altLang="en-US" dirty="0"/>
              <a:t>は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「</a:t>
            </a:r>
            <a:r>
              <a:rPr lang="en-US" altLang="ja-JP" dirty="0"/>
              <a:t>2</a:t>
            </a:r>
            <a:r>
              <a:rPr lang="ja-JP" altLang="en-US" dirty="0"/>
              <a:t>」であることを確認</a:t>
            </a:r>
            <a:endParaRPr lang="en-US" altLang="ja-JP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13056" y="5940852"/>
            <a:ext cx="28216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shape: </a:t>
            </a:r>
            <a:r>
              <a:rPr kumimoji="1" lang="ja-JP" altLang="en-US" sz="2400" dirty="0"/>
              <a:t>形の取得</a:t>
            </a:r>
            <a:endParaRPr kumimoji="1" lang="en-US" altLang="ja-JP" sz="2400" dirty="0"/>
          </a:p>
          <a:p>
            <a:r>
              <a:rPr kumimoji="1" lang="en-US" altLang="ja-JP" sz="2400" dirty="0" err="1"/>
              <a:t>ndim</a:t>
            </a:r>
            <a:r>
              <a:rPr kumimoji="1" lang="en-US" altLang="ja-JP" sz="2400" dirty="0"/>
              <a:t>: </a:t>
            </a:r>
            <a:r>
              <a:rPr kumimoji="1" lang="ja-JP" altLang="en-US" sz="2400" dirty="0"/>
              <a:t>次元数の取得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350287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558" y="1939844"/>
            <a:ext cx="7018909" cy="478163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 err="1"/>
              <a:t>numpy</a:t>
            </a:r>
            <a:r>
              <a:rPr lang="en-US" altLang="ja-JP" b="1" dirty="0"/>
              <a:t> </a:t>
            </a:r>
            <a:r>
              <a:rPr lang="ja-JP" altLang="en-US" b="1" dirty="0"/>
              <a:t>の使用例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4" y="846253"/>
            <a:ext cx="8766737" cy="1194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Python </a:t>
            </a:r>
            <a:r>
              <a:rPr kumimoji="1" lang="ja-JP" altLang="en-US" dirty="0"/>
              <a:t>で，</a:t>
            </a:r>
            <a:r>
              <a:rPr kumimoji="1" lang="ja-JP" altLang="en-US" b="1" dirty="0">
                <a:solidFill>
                  <a:srgbClr val="C00000"/>
                </a:solidFill>
              </a:rPr>
              <a:t>配列</a:t>
            </a:r>
            <a:r>
              <a:rPr kumimoji="1" lang="ja-JP" altLang="en-US" dirty="0"/>
              <a:t>のオブジェクト 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a, x </a:t>
            </a:r>
            <a:r>
              <a:rPr kumimoji="1" lang="ja-JP" altLang="en-US" dirty="0"/>
              <a:t>を作り，その</a:t>
            </a:r>
            <a:r>
              <a:rPr kumimoji="1" lang="ja-JP" altLang="en-US" b="1" dirty="0">
                <a:solidFill>
                  <a:srgbClr val="C00000"/>
                </a:solidFill>
              </a:rPr>
              <a:t>形</a:t>
            </a:r>
            <a:r>
              <a:rPr kumimoji="1" lang="ja-JP" altLang="en-US" dirty="0"/>
              <a:t>と</a:t>
            </a:r>
            <a:r>
              <a:rPr kumimoji="1" lang="ja-JP" altLang="en-US" b="1" dirty="0">
                <a:solidFill>
                  <a:srgbClr val="C00000"/>
                </a:solidFill>
              </a:rPr>
              <a:t>次元数</a:t>
            </a:r>
            <a:r>
              <a:rPr kumimoji="1" lang="ja-JP" altLang="en-US" dirty="0"/>
              <a:t>を表示させる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076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コンストラクタ</a:t>
            </a:r>
            <a:r>
              <a:rPr lang="ja-JP" altLang="en-US" b="1" dirty="0"/>
              <a:t>（１次元の配列）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1263" y="644893"/>
            <a:ext cx="8461208" cy="5875223"/>
          </a:xfrm>
        </p:spPr>
        <p:txBody>
          <a:bodyPr>
            <a:normAutofit lnSpcReduction="10000"/>
          </a:bodyPr>
          <a:lstStyle/>
          <a:p>
            <a:r>
              <a:rPr kumimoji="1" lang="en-US" altLang="ja-JP" b="1" dirty="0"/>
              <a:t>0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np.zeros</a:t>
            </a:r>
            <a:r>
              <a:rPr kumimoji="1" lang="en-US" altLang="ja-JP" dirty="0"/>
              <a:t>(10)</a:t>
            </a:r>
          </a:p>
          <a:p>
            <a:endParaRPr lang="en-US" altLang="ja-JP" dirty="0"/>
          </a:p>
          <a:p>
            <a:r>
              <a:rPr kumimoji="1" lang="en-US" altLang="ja-JP" b="1" dirty="0"/>
              <a:t>1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np.ones</a:t>
            </a:r>
            <a:r>
              <a:rPr kumimoji="1" lang="en-US" altLang="ja-JP" dirty="0"/>
              <a:t>(10)</a:t>
            </a:r>
          </a:p>
          <a:p>
            <a:endParaRPr lang="en-US" altLang="ja-JP" dirty="0"/>
          </a:p>
          <a:p>
            <a:r>
              <a:rPr lang="ja-JP" altLang="en-US" b="1" dirty="0"/>
              <a:t>乱数（正規分布）</a:t>
            </a:r>
            <a:r>
              <a:rPr lang="en-US" altLang="ja-JP" dirty="0"/>
              <a:t>	</a:t>
            </a:r>
            <a:r>
              <a:rPr lang="en-US" altLang="ja-JP" dirty="0" err="1"/>
              <a:t>np.random.randn</a:t>
            </a:r>
            <a:r>
              <a:rPr lang="en-US" altLang="ja-JP" dirty="0"/>
              <a:t>(10)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b="1" dirty="0"/>
              <a:t>要素指定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np.array</a:t>
            </a:r>
            <a:r>
              <a:rPr kumimoji="1" lang="en-US" altLang="ja-JP" dirty="0"/>
              <a:t>([3, 1, 2, 5, 4])</a:t>
            </a:r>
          </a:p>
          <a:p>
            <a:endParaRPr lang="en-US" altLang="ja-JP" dirty="0"/>
          </a:p>
          <a:p>
            <a:r>
              <a:rPr kumimoji="1" lang="en-US" altLang="ja-JP" b="1" dirty="0" err="1"/>
              <a:t>arange</a:t>
            </a:r>
            <a:r>
              <a:rPr kumimoji="1" lang="en-US" altLang="ja-JP" b="1" dirty="0"/>
              <a:t> </a:t>
            </a:r>
            <a:r>
              <a:rPr kumimoji="1" lang="ja-JP" altLang="en-US" b="1" dirty="0"/>
              <a:t>による指定 </a:t>
            </a:r>
            <a:r>
              <a:rPr kumimoji="1" lang="en-US" altLang="ja-JP" dirty="0" err="1"/>
              <a:t>np.arange</a:t>
            </a:r>
            <a:r>
              <a:rPr kumimoji="1" lang="en-US" altLang="ja-JP" dirty="0"/>
              <a:t>(-5, 4, 2)</a:t>
            </a:r>
          </a:p>
          <a:p>
            <a:endParaRPr kumimoji="1" lang="en-US" altLang="ja-JP" dirty="0"/>
          </a:p>
          <a:p>
            <a:r>
              <a:rPr lang="en-US" altLang="ja-JP" b="1" dirty="0" err="1"/>
              <a:t>l</a:t>
            </a:r>
            <a:r>
              <a:rPr kumimoji="1" lang="en-US" altLang="ja-JP" b="1" dirty="0" err="1"/>
              <a:t>inespace</a:t>
            </a:r>
            <a:r>
              <a:rPr kumimoji="1" lang="en-US" altLang="ja-JP" b="1" dirty="0"/>
              <a:t> </a:t>
            </a:r>
            <a:r>
              <a:rPr kumimoji="1" lang="ja-JP" altLang="en-US" b="1" dirty="0"/>
              <a:t>による指定 </a:t>
            </a:r>
            <a:r>
              <a:rPr kumimoji="1" lang="en-US" altLang="ja-JP" dirty="0" err="1"/>
              <a:t>np.linspace</a:t>
            </a:r>
            <a:r>
              <a:rPr kumimoji="1" lang="en-US" altLang="ja-JP" dirty="0"/>
              <a:t>(-2, 2, 9)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524" y="1139796"/>
            <a:ext cx="5709204" cy="56204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824" y="2112035"/>
            <a:ext cx="5728352" cy="56393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1824" y="3215460"/>
            <a:ext cx="6053650" cy="50342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7524" y="4166061"/>
            <a:ext cx="1895976" cy="49769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7524" y="5268085"/>
            <a:ext cx="2573202" cy="48070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77523" y="6239437"/>
            <a:ext cx="5483901" cy="42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80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コンストラクタ</a:t>
            </a:r>
            <a:r>
              <a:rPr lang="ja-JP" altLang="en-US" b="1" dirty="0"/>
              <a:t>（２次元の配列）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1263" y="644893"/>
            <a:ext cx="8461208" cy="5875223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0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 dirty="0" err="1"/>
              <a:t>np.zeros</a:t>
            </a:r>
            <a:r>
              <a:rPr kumimoji="1" lang="en-US" altLang="ja-JP" dirty="0"/>
              <a:t>((2, 3))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en-US" altLang="ja-JP" b="1" dirty="0"/>
              <a:t>1</a:t>
            </a:r>
            <a:r>
              <a:rPr kumimoji="1" lang="ja-JP" altLang="en-US" b="1" dirty="0"/>
              <a:t>要素</a:t>
            </a:r>
            <a:r>
              <a:rPr kumimoji="1" lang="en-US" altLang="ja-JP" dirty="0"/>
              <a:t>	</a:t>
            </a:r>
            <a:r>
              <a:rPr kumimoji="1" lang="en-US" altLang="ja-JP"/>
              <a:t>np.ones</a:t>
            </a:r>
            <a:r>
              <a:rPr kumimoji="1" lang="en-US" altLang="ja-JP" dirty="0"/>
              <a:t>((2, 3))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乱数（正規分布）</a:t>
            </a:r>
            <a:r>
              <a:rPr lang="en-US" altLang="ja-JP" dirty="0"/>
              <a:t>	</a:t>
            </a:r>
            <a:r>
              <a:rPr lang="en-US" altLang="ja-JP" dirty="0" err="1"/>
              <a:t>np.random.randn</a:t>
            </a:r>
            <a:r>
              <a:rPr lang="en-US" altLang="ja-JP" dirty="0"/>
              <a:t>(2, 3)</a:t>
            </a:r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218" y="1182465"/>
            <a:ext cx="3268730" cy="108365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218" y="2803692"/>
            <a:ext cx="3268730" cy="112362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0214" y="4609229"/>
            <a:ext cx="6615333" cy="82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30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568</Words>
  <Application>Microsoft Office PowerPoint</Application>
  <PresentationFormat>画面に合わせる (4:3)</PresentationFormat>
  <Paragraphs>98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游ゴシック</vt:lpstr>
      <vt:lpstr>Arial</vt:lpstr>
      <vt:lpstr>Calibri</vt:lpstr>
      <vt:lpstr>Segoe UI</vt:lpstr>
      <vt:lpstr>Office テーマ</vt:lpstr>
      <vt:lpstr>1_Office テーマ</vt:lpstr>
      <vt:lpstr>pp-12. Python の numpy </vt:lpstr>
      <vt:lpstr>配列</vt:lpstr>
      <vt:lpstr>配列の次元</vt:lpstr>
      <vt:lpstr>numpy の使用法</vt:lpstr>
      <vt:lpstr>配列の形と次元</vt:lpstr>
      <vt:lpstr>配列の形</vt:lpstr>
      <vt:lpstr>numpy の使用例</vt:lpstr>
      <vt:lpstr>コンストラクタ（１次元の配列）</vt:lpstr>
      <vt:lpstr>コンストラクタ（２次元の配列）</vt:lpstr>
      <vt:lpstr>ravel は，2次元以上の配列を 1次元に変換</vt:lpstr>
      <vt:lpstr>関連資料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pp-12. Python の numpy</dc:title>
  <dc:creator>金子　邦彦</dc:creator>
  <cp:lastModifiedBy>金子　邦彦</cp:lastModifiedBy>
  <cp:revision>103</cp:revision>
  <dcterms:created xsi:type="dcterms:W3CDTF">2018-05-08T02:37:35Z</dcterms:created>
  <dcterms:modified xsi:type="dcterms:W3CDTF">2023-12-27T03:12:42Z</dcterms:modified>
</cp:coreProperties>
</file>