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827" r:id="rId2"/>
    <p:sldId id="826" r:id="rId3"/>
    <p:sldId id="829" r:id="rId4"/>
    <p:sldId id="820" r:id="rId5"/>
    <p:sldId id="821" r:id="rId6"/>
    <p:sldId id="828" r:id="rId7"/>
    <p:sldId id="822" r:id="rId8"/>
    <p:sldId id="817" r:id="rId9"/>
    <p:sldId id="818" r:id="rId10"/>
    <p:sldId id="825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500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cintro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.html" TargetMode="External"/><Relationship Id="rId2" Type="http://schemas.openxmlformats.org/officeDocument/2006/relationships/hyperlink" Target="https://www.kkaneko.jp/tools/win/buildtool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utorialspoint.com/codingground.htm" TargetMode="External"/><Relationship Id="rId4" Type="http://schemas.openxmlformats.org/officeDocument/2006/relationships/hyperlink" Target="https://www.onlinegdb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Windows </a:t>
            </a:r>
            <a:r>
              <a:rPr lang="ja-JP" altLang="en-US" dirty="0"/>
              <a:t>で 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C </a:t>
            </a:r>
            <a:r>
              <a:rPr lang="ja-JP" altLang="en-US" dirty="0"/>
              <a:t>プログラミング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9971" y="3307664"/>
            <a:ext cx="7284889" cy="1083662"/>
          </a:xfrm>
        </p:spPr>
        <p:txBody>
          <a:bodyPr>
            <a:noAutofit/>
          </a:bodyPr>
          <a:lstStyle/>
          <a:p>
            <a:r>
              <a:rPr lang="en-US" altLang="ja-JP" dirty="0"/>
              <a:t>URL: </a:t>
            </a:r>
            <a:r>
              <a:rPr lang="en-US" altLang="ja-JP" dirty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www.kkaneko.jp/pro/cintro/index.html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93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D3DA83-82BC-460D-9925-E5D553D07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ここで学んだこと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6E1FD4-AF66-4F84-BDED-AB75E6816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4" y="846253"/>
            <a:ext cx="8822155" cy="5333166"/>
          </a:xfrm>
        </p:spPr>
        <p:txBody>
          <a:bodyPr/>
          <a:lstStyle/>
          <a:p>
            <a:r>
              <a:rPr kumimoji="1" lang="en-US" altLang="ja-JP" dirty="0"/>
              <a:t>while </a:t>
            </a:r>
            <a:r>
              <a:rPr kumimoji="1" lang="ja-JP" altLang="en-US" dirty="0"/>
              <a:t>による繰り返し</a:t>
            </a:r>
            <a:endParaRPr kumimoji="1" lang="en-US" altLang="ja-JP" dirty="0"/>
          </a:p>
          <a:p>
            <a:r>
              <a:rPr lang="ja-JP" altLang="en-US" dirty="0"/>
              <a:t>半角文字は１バイト</a:t>
            </a:r>
            <a:endParaRPr lang="en-US" altLang="ja-JP" dirty="0"/>
          </a:p>
          <a:p>
            <a:r>
              <a:rPr lang="en-US" altLang="ja-JP" dirty="0"/>
              <a:t>Enter</a:t>
            </a:r>
            <a:r>
              <a:rPr lang="ja-JP" altLang="en-US" dirty="0"/>
              <a:t>キー</a:t>
            </a:r>
            <a:r>
              <a:rPr lang="en-US" altLang="ja-JP" dirty="0"/>
              <a:t>: </a:t>
            </a:r>
            <a:r>
              <a:rPr lang="ja-JP" altLang="en-US" b="1" dirty="0"/>
              <a:t>１バイト</a:t>
            </a:r>
            <a:r>
              <a:rPr lang="ja-JP" altLang="en-US" dirty="0"/>
              <a:t>．</a:t>
            </a:r>
            <a:r>
              <a:rPr lang="en-US" altLang="ja-JP" dirty="0"/>
              <a:t>C</a:t>
            </a:r>
            <a:r>
              <a:rPr lang="ja-JP" altLang="en-US" dirty="0"/>
              <a:t>言語では </a:t>
            </a:r>
            <a:r>
              <a:rPr lang="en-US" altLang="ja-JP" dirty="0"/>
              <a:t>‘</a:t>
            </a:r>
            <a:r>
              <a:rPr lang="en-US" altLang="ja-JP" b="1" dirty="0"/>
              <a:t>\n</a:t>
            </a:r>
            <a:r>
              <a:rPr lang="en-US" altLang="ja-JP" dirty="0"/>
              <a:t>’</a:t>
            </a:r>
            <a:endParaRPr lang="ja-JP" altLang="en-US" dirty="0"/>
          </a:p>
          <a:p>
            <a:r>
              <a:rPr lang="en-US" altLang="ja-JP" b="1" dirty="0"/>
              <a:t>EOF</a:t>
            </a:r>
            <a:r>
              <a:rPr lang="ja-JP" altLang="en-US" dirty="0"/>
              <a:t>（ファイルの終わり）</a:t>
            </a:r>
            <a:r>
              <a:rPr lang="en-US" altLang="ja-JP" dirty="0"/>
              <a:t>: Windows </a:t>
            </a:r>
            <a:r>
              <a:rPr lang="ja-JP" altLang="en-US" dirty="0"/>
              <a:t>では </a:t>
            </a:r>
            <a:r>
              <a:rPr lang="en-US" altLang="ja-JP" dirty="0"/>
              <a:t>CTRL + Z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3B4746B-A344-4A1E-A0EB-5C6C7927B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0992DEC-FE2D-4B7C-87F6-4B6953EA5DE8}"/>
              </a:ext>
            </a:extLst>
          </p:cNvPr>
          <p:cNvSpPr txBox="1">
            <a:spLocks/>
          </p:cNvSpPr>
          <p:nvPr/>
        </p:nvSpPr>
        <p:spPr>
          <a:xfrm>
            <a:off x="420897" y="4926763"/>
            <a:ext cx="8461208" cy="10197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>
                <a:solidFill>
                  <a:srgbClr val="002060"/>
                </a:solidFill>
              </a:rPr>
              <a:t>※ </a:t>
            </a:r>
            <a:r>
              <a:rPr lang="ja-JP" altLang="en-US" sz="2400" dirty="0">
                <a:solidFill>
                  <a:srgbClr val="002060"/>
                </a:solidFill>
              </a:rPr>
              <a:t>学習のため，</a:t>
            </a:r>
            <a:r>
              <a:rPr lang="en-US" altLang="ja-JP" sz="2400" dirty="0" err="1">
                <a:solidFill>
                  <a:srgbClr val="002060"/>
                </a:solidFill>
              </a:rPr>
              <a:t>getchar</a:t>
            </a:r>
            <a:r>
              <a:rPr lang="en-US" altLang="ja-JP" sz="2400" dirty="0">
                <a:solidFill>
                  <a:srgbClr val="002060"/>
                </a:solidFill>
              </a:rPr>
              <a:t>() </a:t>
            </a:r>
            <a:r>
              <a:rPr lang="ja-JP" altLang="en-US" sz="2400" dirty="0">
                <a:solidFill>
                  <a:srgbClr val="002060"/>
                </a:solidFill>
              </a:rPr>
              <a:t>を用いた．キーボードからの文字列読み取りは，</a:t>
            </a:r>
            <a:r>
              <a:rPr lang="en-US" altLang="ja-JP" sz="2400" dirty="0" err="1">
                <a:solidFill>
                  <a:srgbClr val="002060"/>
                </a:solidFill>
              </a:rPr>
              <a:t>getchar</a:t>
            </a:r>
            <a:r>
              <a:rPr lang="en-US" altLang="ja-JP" sz="2400" dirty="0">
                <a:solidFill>
                  <a:srgbClr val="002060"/>
                </a:solidFill>
              </a:rPr>
              <a:t>() </a:t>
            </a:r>
            <a:r>
              <a:rPr lang="ja-JP" altLang="en-US" sz="2400" dirty="0">
                <a:solidFill>
                  <a:srgbClr val="002060"/>
                </a:solidFill>
              </a:rPr>
              <a:t>でなく，扱いが簡単な，</a:t>
            </a:r>
            <a:r>
              <a:rPr lang="en-US" altLang="ja-JP" sz="2400" dirty="0" err="1">
                <a:solidFill>
                  <a:srgbClr val="002060"/>
                </a:solidFill>
              </a:rPr>
              <a:t>fgets</a:t>
            </a:r>
            <a:r>
              <a:rPr lang="en-US" altLang="ja-JP" sz="2400" dirty="0">
                <a:solidFill>
                  <a:srgbClr val="002060"/>
                </a:solidFill>
              </a:rPr>
              <a:t>() </a:t>
            </a:r>
            <a:r>
              <a:rPr lang="ja-JP" altLang="en-US" sz="2400" dirty="0">
                <a:solidFill>
                  <a:srgbClr val="002060"/>
                </a:solidFill>
              </a:rPr>
              <a:t>を推奨する．</a:t>
            </a:r>
          </a:p>
        </p:txBody>
      </p:sp>
    </p:spTree>
    <p:extLst>
      <p:ext uri="{BB962C8B-B14F-4D97-AF65-F5344CB8AC3E}">
        <p14:creationId xmlns:p14="http://schemas.microsoft.com/office/powerpoint/2010/main" val="208907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2C4F7C-5175-4387-A9BD-646C74D22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トピックス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FAA7DE-585D-413F-BB48-E197210F4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ソースコード</a:t>
            </a:r>
            <a:endParaRPr kumimoji="1" lang="en-US" altLang="ja-JP" dirty="0"/>
          </a:p>
          <a:p>
            <a:r>
              <a:rPr lang="ja-JP" altLang="en-US" dirty="0"/>
              <a:t>コンパイル</a:t>
            </a:r>
            <a:endParaRPr lang="en-US" altLang="ja-JP" dirty="0"/>
          </a:p>
          <a:p>
            <a:r>
              <a:rPr kumimoji="1" lang="en-US" altLang="ja-JP" dirty="0" err="1"/>
              <a:t>getchar</a:t>
            </a:r>
            <a:r>
              <a:rPr kumimoji="1" lang="en-US" altLang="ja-JP" dirty="0"/>
              <a:t>() </a:t>
            </a:r>
            <a:r>
              <a:rPr kumimoji="1" lang="ja-JP" altLang="en-US" dirty="0"/>
              <a:t>によるキーボード読み取り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0A17C6-8FE9-45B5-8D65-ADF4881F6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919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ソースコード </a:t>
            </a:r>
            <a:r>
              <a:rPr kumimoji="1" lang="en-US" altLang="ja-JP" b="1" dirty="0"/>
              <a:t>(source code)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5854" y="869347"/>
            <a:ext cx="7628355" cy="5333166"/>
          </a:xfrm>
        </p:spPr>
        <p:txBody>
          <a:bodyPr/>
          <a:lstStyle/>
          <a:p>
            <a:r>
              <a:rPr lang="ja-JP" altLang="en-US" b="1" dirty="0">
                <a:solidFill>
                  <a:srgbClr val="C00000"/>
                </a:solidFill>
              </a:rPr>
              <a:t>プログラム</a:t>
            </a:r>
            <a:r>
              <a:rPr lang="ja-JP" altLang="en-US" dirty="0"/>
              <a:t>を，何らかの</a:t>
            </a:r>
            <a:r>
              <a:rPr lang="ja-JP" altLang="en-US" b="1" dirty="0">
                <a:solidFill>
                  <a:srgbClr val="C00000"/>
                </a:solidFill>
              </a:rPr>
              <a:t>プログラミング言語</a:t>
            </a:r>
            <a:r>
              <a:rPr lang="ja-JP" altLang="en-US" dirty="0"/>
              <a:t>で書いたもの</a:t>
            </a:r>
            <a:endParaRPr lang="en-US" altLang="ja-JP" dirty="0"/>
          </a:p>
          <a:p>
            <a:r>
              <a:rPr lang="ja-JP" altLang="en-US" dirty="0"/>
              <a:t>「</a:t>
            </a:r>
            <a:r>
              <a:rPr lang="ja-JP" altLang="en-US" b="1" u="sng" dirty="0">
                <a:solidFill>
                  <a:srgbClr val="FF0000"/>
                </a:solidFill>
              </a:rPr>
              <a:t>ソフトウエアの設計図</a:t>
            </a:r>
            <a:r>
              <a:rPr lang="ja-JP" altLang="en-US" dirty="0"/>
              <a:t>」ということも．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人間も読み書き、編集できる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137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974931-8E83-4894-AF05-FA7E4CF74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C </a:t>
            </a:r>
            <a:r>
              <a:rPr kumimoji="1" lang="ja-JP" altLang="en-US" dirty="0"/>
              <a:t>言語プログラムの例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719937-F700-43D2-BB07-334D6BBEF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4481887" cy="3193391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#include &lt;</a:t>
            </a:r>
            <a:r>
              <a:rPr kumimoji="1" lang="en-US" altLang="ja-JP" dirty="0" err="1"/>
              <a:t>stdio.h</a:t>
            </a:r>
            <a:r>
              <a:rPr kumimoji="1" lang="en-US" altLang="ja-JP" dirty="0"/>
              <a:t>&gt;</a:t>
            </a:r>
          </a:p>
          <a:p>
            <a:pPr marL="0" indent="0">
              <a:buNone/>
            </a:pPr>
            <a:r>
              <a:rPr lang="en-US" altLang="ja-JP" dirty="0"/>
              <a:t>int main() {</a:t>
            </a:r>
          </a:p>
          <a:p>
            <a:pPr marL="0" indent="0">
              <a:buNone/>
            </a:pPr>
            <a:r>
              <a:rPr kumimoji="1" lang="en-US" altLang="ja-JP" dirty="0"/>
              <a:t>    </a:t>
            </a:r>
            <a:r>
              <a:rPr kumimoji="1" lang="en-US" altLang="ja-JP" dirty="0" err="1"/>
              <a:t>prinf</a:t>
            </a:r>
            <a:r>
              <a:rPr kumimoji="1" lang="en-US" altLang="ja-JP" dirty="0"/>
              <a:t>(</a:t>
            </a:r>
            <a:r>
              <a:rPr lang="en-US" altLang="ja-JP" dirty="0"/>
              <a:t>"Hello, World!\n</a:t>
            </a:r>
            <a:r>
              <a:rPr kumimoji="1" lang="en-US" altLang="ja-JP" dirty="0"/>
              <a:t>");</a:t>
            </a:r>
          </a:p>
          <a:p>
            <a:pPr marL="0" indent="0">
              <a:buNone/>
            </a:pPr>
            <a:r>
              <a:rPr lang="en-US" altLang="ja-JP" dirty="0"/>
              <a:t>    return 0;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}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BE60F62-EAFD-4882-8812-C6B9F6A4B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0A9555-E2D4-4348-85B3-3461CFAFC664}"/>
              </a:ext>
            </a:extLst>
          </p:cNvPr>
          <p:cNvSpPr txBox="1"/>
          <p:nvPr/>
        </p:nvSpPr>
        <p:spPr>
          <a:xfrm>
            <a:off x="0" y="3764196"/>
            <a:ext cx="4804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言語プログラムのソースコード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AD0E1C5-E6E5-4CFC-98E9-709AA3664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542" y="1122445"/>
            <a:ext cx="3910817" cy="207795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D1E6A5-FA1A-4FD4-858D-F4D2A6E2575B}"/>
              </a:ext>
            </a:extLst>
          </p:cNvPr>
          <p:cNvSpPr txBox="1"/>
          <p:nvPr/>
        </p:nvSpPr>
        <p:spPr>
          <a:xfrm>
            <a:off x="4708121" y="3365709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エディタでソースコードを編集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AFB96FD-B650-461F-9BA7-412C6F6F4A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541" y="4131518"/>
            <a:ext cx="3995561" cy="123154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7F7B2A-1A06-4906-A104-DE6AEEBB38AA}"/>
              </a:ext>
            </a:extLst>
          </p:cNvPr>
          <p:cNvSpPr txBox="1"/>
          <p:nvPr/>
        </p:nvSpPr>
        <p:spPr>
          <a:xfrm>
            <a:off x="5653836" y="5482491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ファイルに保存</a:t>
            </a:r>
          </a:p>
        </p:txBody>
      </p:sp>
    </p:spTree>
    <p:extLst>
      <p:ext uri="{BB962C8B-B14F-4D97-AF65-F5344CB8AC3E}">
        <p14:creationId xmlns:p14="http://schemas.microsoft.com/office/powerpoint/2010/main" val="975271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467477-BC75-43FF-8C59-D3E7EEA1F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コンパイル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71B18E-D876-4E81-BCAE-31FF9B10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BBFE44-459E-4321-A097-4F17FD179960}"/>
              </a:ext>
            </a:extLst>
          </p:cNvPr>
          <p:cNvSpPr txBox="1"/>
          <p:nvPr/>
        </p:nvSpPr>
        <p:spPr>
          <a:xfrm>
            <a:off x="4513347" y="4145204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コンパイラー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F05719A0-C28C-411D-9D60-002B8AFC7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743" y="2158218"/>
            <a:ext cx="4481887" cy="3193391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#include &lt;</a:t>
            </a:r>
            <a:r>
              <a:rPr kumimoji="1" lang="en-US" altLang="ja-JP" dirty="0" err="1"/>
              <a:t>stdio.h</a:t>
            </a:r>
            <a:r>
              <a:rPr kumimoji="1" lang="en-US" altLang="ja-JP" dirty="0"/>
              <a:t>&gt;</a:t>
            </a:r>
          </a:p>
          <a:p>
            <a:pPr marL="0" indent="0">
              <a:buNone/>
            </a:pPr>
            <a:r>
              <a:rPr lang="en-US" altLang="ja-JP" dirty="0"/>
              <a:t>int main() {</a:t>
            </a:r>
          </a:p>
          <a:p>
            <a:pPr marL="0" indent="0">
              <a:buNone/>
            </a:pPr>
            <a:r>
              <a:rPr kumimoji="1" lang="en-US" altLang="ja-JP" dirty="0"/>
              <a:t>    </a:t>
            </a:r>
            <a:r>
              <a:rPr kumimoji="1" lang="en-US" altLang="ja-JP" dirty="0" err="1"/>
              <a:t>prinf</a:t>
            </a:r>
            <a:r>
              <a:rPr kumimoji="1" lang="en-US" altLang="ja-JP" dirty="0"/>
              <a:t>(</a:t>
            </a:r>
            <a:r>
              <a:rPr lang="en-US" altLang="ja-JP" dirty="0"/>
              <a:t>"Hello, World!\n</a:t>
            </a:r>
            <a:r>
              <a:rPr kumimoji="1" lang="en-US" altLang="ja-JP" dirty="0"/>
              <a:t>");</a:t>
            </a:r>
          </a:p>
          <a:p>
            <a:pPr marL="0" indent="0">
              <a:buNone/>
            </a:pPr>
            <a:r>
              <a:rPr lang="en-US" altLang="ja-JP" dirty="0"/>
              <a:t>    return 0;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}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B59D21-A981-490F-B4ED-72E0BF4FC7AC}"/>
              </a:ext>
            </a:extLst>
          </p:cNvPr>
          <p:cNvSpPr txBox="1"/>
          <p:nvPr/>
        </p:nvSpPr>
        <p:spPr>
          <a:xfrm>
            <a:off x="375743" y="5129170"/>
            <a:ext cx="48045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言語プログラムのソースコード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kumimoji="1" lang="en-US" altLang="ja-JP" sz="24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hello.c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矢印: 右 2">
            <a:extLst>
              <a:ext uri="{FF2B5EF4-FFF2-40B4-BE49-F238E27FC236}">
                <a16:creationId xmlns:a16="http://schemas.microsoft.com/office/drawing/2014/main" id="{E42617D6-D69C-4545-8F32-B291527D9E8B}"/>
              </a:ext>
            </a:extLst>
          </p:cNvPr>
          <p:cNvSpPr/>
          <p:nvPr/>
        </p:nvSpPr>
        <p:spPr>
          <a:xfrm>
            <a:off x="5294379" y="3176443"/>
            <a:ext cx="313151" cy="5448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96D3FA-C513-4144-97C2-9D04266FC498}"/>
              </a:ext>
            </a:extLst>
          </p:cNvPr>
          <p:cNvSpPr txBox="1"/>
          <p:nvPr/>
        </p:nvSpPr>
        <p:spPr>
          <a:xfrm>
            <a:off x="6450431" y="3322890"/>
            <a:ext cx="23326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実行形式ファイル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20B53E6-3818-4E4D-911B-F6A365E27E5C}"/>
              </a:ext>
            </a:extLst>
          </p:cNvPr>
          <p:cNvSpPr txBox="1"/>
          <p:nvPr/>
        </p:nvSpPr>
        <p:spPr>
          <a:xfrm>
            <a:off x="587778" y="986057"/>
            <a:ext cx="72635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コンパイルは，ソースコードを実行形式ファイルに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変換すること．</a:t>
            </a:r>
          </a:p>
        </p:txBody>
      </p:sp>
    </p:spTree>
    <p:extLst>
      <p:ext uri="{BB962C8B-B14F-4D97-AF65-F5344CB8AC3E}">
        <p14:creationId xmlns:p14="http://schemas.microsoft.com/office/powerpoint/2010/main" val="63305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2ADAEF-69DB-4805-AEFB-EF9434A95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コンパイルの方法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D7CBEF-11B0-4040-B68B-49056E82C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620626" cy="5333166"/>
          </a:xfrm>
        </p:spPr>
        <p:txBody>
          <a:bodyPr>
            <a:normAutofit lnSpcReduction="10000"/>
          </a:bodyPr>
          <a:lstStyle/>
          <a:p>
            <a:r>
              <a:rPr kumimoji="1" lang="ja-JP" altLang="en-US" b="1" dirty="0"/>
              <a:t>マイクロソフト </a:t>
            </a:r>
            <a:r>
              <a:rPr kumimoji="1" lang="en-US" altLang="ja-JP" b="1" dirty="0"/>
              <a:t>C++ </a:t>
            </a:r>
            <a:r>
              <a:rPr kumimoji="1" lang="ja-JP" altLang="en-US" b="1" dirty="0"/>
              <a:t>ビルドツール</a:t>
            </a:r>
            <a:endParaRPr kumimoji="1" lang="en-US" altLang="ja-JP" b="1" dirty="0"/>
          </a:p>
          <a:p>
            <a:pPr lvl="1"/>
            <a:r>
              <a:rPr lang="ja-JP" altLang="en-US" dirty="0"/>
              <a:t>次のページからダウンロードしてインストール</a:t>
            </a:r>
            <a:r>
              <a:rPr lang="en-US" altLang="ja-JP" dirty="0"/>
              <a:t>https://visualstudio.microsoft.com/ja/visual-cpp-build-tools/</a:t>
            </a:r>
          </a:p>
          <a:p>
            <a:pPr lvl="1"/>
            <a:r>
              <a:rPr lang="ja-JP" altLang="en-US" dirty="0"/>
              <a:t>インストール手順は次のページで説明</a:t>
            </a:r>
            <a:endParaRPr lang="en-US" altLang="ja-JP" dirty="0">
              <a:hlinkClick r:id="rId2"/>
            </a:endParaRPr>
          </a:p>
          <a:p>
            <a:pPr marL="457200" lvl="1" indent="0">
              <a:buNone/>
            </a:pPr>
            <a:r>
              <a:rPr lang="en-US" altLang="ja-JP" dirty="0">
                <a:hlinkClick r:id="rId2"/>
              </a:rPr>
              <a:t>https://www.kkaneko.jp/tools/win/buildtool.html</a:t>
            </a:r>
            <a:endParaRPr lang="en-US" altLang="ja-JP" dirty="0"/>
          </a:p>
          <a:p>
            <a:r>
              <a:rPr lang="en-US" altLang="ja-JP" b="1" dirty="0"/>
              <a:t>WSL 2 </a:t>
            </a:r>
            <a:r>
              <a:rPr lang="ja-JP" altLang="en-US" b="1" dirty="0"/>
              <a:t>のコンパイラー</a:t>
            </a:r>
            <a:endParaRPr lang="en-US" altLang="ja-JP" b="1" dirty="0"/>
          </a:p>
          <a:p>
            <a:r>
              <a:rPr lang="ja-JP" altLang="en-US" b="1" dirty="0"/>
              <a:t>オンライン開発環境</a:t>
            </a:r>
            <a:endParaRPr lang="en-US" altLang="ja-JP" b="1" dirty="0"/>
          </a:p>
          <a:p>
            <a:pPr marL="457200" lvl="1" indent="0">
              <a:buNone/>
            </a:pPr>
            <a:r>
              <a:rPr lang="en-US" altLang="ja-JP" b="1" dirty="0"/>
              <a:t>C Tutor</a:t>
            </a:r>
            <a:r>
              <a:rPr lang="en-US" altLang="ja-JP" dirty="0"/>
              <a:t>		</a:t>
            </a:r>
            <a:r>
              <a:rPr lang="en-US" altLang="ja-JP" dirty="0">
                <a:hlinkClick r:id="rId3"/>
              </a:rPr>
              <a:t>https://pythontutor.com/c.html</a:t>
            </a:r>
            <a:endParaRPr lang="en-US" altLang="ja-JP" dirty="0"/>
          </a:p>
          <a:p>
            <a:pPr marL="457200" lvl="1" indent="0">
              <a:buNone/>
            </a:pPr>
            <a:r>
              <a:rPr lang="en-US" altLang="ja-JP" b="1" dirty="0"/>
              <a:t>Online GDB</a:t>
            </a:r>
            <a:r>
              <a:rPr lang="en-US" altLang="ja-JP" dirty="0"/>
              <a:t>	</a:t>
            </a:r>
            <a:r>
              <a:rPr lang="en-US" altLang="ja-JP" dirty="0">
                <a:hlinkClick r:id="rId4"/>
              </a:rPr>
              <a:t>https://www.onlinegdb.com/</a:t>
            </a:r>
            <a:endParaRPr lang="en-US" altLang="ja-JP" dirty="0"/>
          </a:p>
          <a:p>
            <a:pPr marL="457200" lvl="1" indent="0">
              <a:buNone/>
            </a:pPr>
            <a:r>
              <a:rPr lang="en-US" altLang="ja-JP" b="1" dirty="0"/>
              <a:t>Coding Ground </a:t>
            </a:r>
            <a:r>
              <a:rPr lang="en-US" altLang="ja-JP" dirty="0"/>
              <a:t>	</a:t>
            </a:r>
            <a:r>
              <a:rPr lang="en-US" altLang="ja-JP" dirty="0">
                <a:hlinkClick r:id="rId5"/>
              </a:rPr>
              <a:t>https://www.tutorialspoint.com/codingground.htm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/>
              <a:t>など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4913B2-C3C5-4FD3-A690-58BCC3AD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188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467477-BC75-43FF-8C59-D3E7EEA1F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マイクロソフト </a:t>
            </a:r>
            <a:r>
              <a:rPr lang="en-US" altLang="ja-JP" dirty="0"/>
              <a:t>C++ </a:t>
            </a:r>
            <a:r>
              <a:rPr lang="ja-JP" altLang="en-US" dirty="0"/>
              <a:t>ビルドツール</a:t>
            </a:r>
            <a:r>
              <a:rPr kumimoji="1" lang="ja-JP" altLang="en-US" dirty="0"/>
              <a:t>の起動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71B18E-D876-4E81-BCAE-31FF9B10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11" name="図 10" descr="モニター画面に映る文字のスクリーンショット&#10;&#10;自動的に生成された説明">
            <a:extLst>
              <a:ext uri="{FF2B5EF4-FFF2-40B4-BE49-F238E27FC236}">
                <a16:creationId xmlns:a16="http://schemas.microsoft.com/office/drawing/2014/main" id="{6256CB95-F021-48B7-9954-1BC8FA6A8A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00" y="914057"/>
            <a:ext cx="3248192" cy="4873875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4C3B7E-94FE-490D-A039-7728A6D85254}"/>
              </a:ext>
            </a:extLst>
          </p:cNvPr>
          <p:cNvSpPr txBox="1"/>
          <p:nvPr/>
        </p:nvSpPr>
        <p:spPr>
          <a:xfrm>
            <a:off x="0" y="5866427"/>
            <a:ext cx="49824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スタートメニュー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で，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x86 Native Tools Command Prompt</a:t>
            </a:r>
          </a:p>
          <a:p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(Visual Studio 2019 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の下）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D3CDA5E-5CAE-488D-A290-B45201C78F5F}"/>
              </a:ext>
            </a:extLst>
          </p:cNvPr>
          <p:cNvSpPr txBox="1"/>
          <p:nvPr/>
        </p:nvSpPr>
        <p:spPr>
          <a:xfrm>
            <a:off x="4493569" y="3973601"/>
            <a:ext cx="451277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コンパイルは，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cl &lt;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ソースコードのファイル名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</a:p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・「</a:t>
            </a:r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out:</a:t>
            </a:r>
            <a:r>
              <a:rPr kumimoji="1" lang="en-US" altLang="ja-JP" sz="20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hello.exe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」のように，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実行形式ファイル名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が表示される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・コンパイルの</a:t>
            </a:r>
            <a:r>
              <a:rPr kumimoji="1" lang="ja-JP" altLang="en-US" sz="2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前に 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cd</a:t>
            </a:r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コマンドで，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ソースコード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のファイルのある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ディレクトリに移動</a:t>
            </a:r>
          </a:p>
        </p:txBody>
      </p:sp>
      <p:pic>
        <p:nvPicPr>
          <p:cNvPr id="15" name="図 14" descr="ブラック, 写真, 窓, 画面 が含まれている画像&#10;&#10;自動的に生成された説明">
            <a:extLst>
              <a:ext uri="{FF2B5EF4-FFF2-40B4-BE49-F238E27FC236}">
                <a16:creationId xmlns:a16="http://schemas.microsoft.com/office/drawing/2014/main" id="{A1CAC22D-A1B7-44F0-BC36-B3EE0863D8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463" y="780874"/>
            <a:ext cx="4586008" cy="293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538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79F4AD-5FE2-4D33-834B-5FEFC33DE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getchar</a:t>
            </a:r>
            <a:r>
              <a:rPr lang="en-US" altLang="ja-JP" dirty="0"/>
              <a:t>() </a:t>
            </a:r>
            <a:r>
              <a:rPr lang="ja-JP" altLang="en-US" dirty="0"/>
              <a:t>で文字数を数える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389ACA-81F4-4E3F-B9DA-34DED3470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2826215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半角１文字</a:t>
            </a:r>
            <a:r>
              <a:rPr lang="en-US" altLang="ja-JP" sz="2400" dirty="0"/>
              <a:t>:</a:t>
            </a:r>
            <a:r>
              <a:rPr lang="ja-JP" altLang="en-US" sz="2400" dirty="0"/>
              <a:t>　</a:t>
            </a:r>
            <a:r>
              <a:rPr lang="ja-JP" altLang="en-US" sz="2400" b="1" dirty="0"/>
              <a:t>１バイト</a:t>
            </a:r>
          </a:p>
          <a:p>
            <a:r>
              <a:rPr lang="en-US" altLang="ja-JP" sz="2400" dirty="0"/>
              <a:t>Enter</a:t>
            </a:r>
            <a:r>
              <a:rPr lang="ja-JP" altLang="en-US" sz="2400" dirty="0"/>
              <a:t>キー</a:t>
            </a:r>
            <a:r>
              <a:rPr lang="en-US" altLang="ja-JP" sz="2400" dirty="0"/>
              <a:t>: </a:t>
            </a:r>
            <a:r>
              <a:rPr lang="ja-JP" altLang="en-US" sz="2400" b="1" dirty="0"/>
              <a:t>１バイト</a:t>
            </a:r>
            <a:endParaRPr lang="en-US" altLang="ja-JP" sz="2400" b="1" dirty="0"/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ja-JP" altLang="en-US" sz="2400" dirty="0"/>
              <a:t>文字コードは、</a:t>
            </a:r>
            <a:r>
              <a:rPr lang="en-US" altLang="ja-JP" sz="2400" dirty="0"/>
              <a:t>16</a:t>
            </a:r>
            <a:r>
              <a:rPr lang="ja-JP" altLang="en-US" sz="2400" dirty="0"/>
              <a:t>進数の「</a:t>
            </a:r>
            <a:r>
              <a:rPr lang="en-US" altLang="ja-JP" sz="2400" b="1" dirty="0"/>
              <a:t>0A</a:t>
            </a:r>
            <a:r>
              <a:rPr lang="ja-JP" altLang="en-US" sz="2400" dirty="0"/>
              <a:t>」．</a:t>
            </a:r>
            <a:r>
              <a:rPr lang="en-US" altLang="ja-JP" sz="2400" dirty="0"/>
              <a:t>C</a:t>
            </a:r>
            <a:r>
              <a:rPr lang="ja-JP" altLang="en-US" sz="2400" dirty="0"/>
              <a:t>言語では </a:t>
            </a:r>
            <a:r>
              <a:rPr lang="en-US" altLang="ja-JP" sz="2400" dirty="0"/>
              <a:t>'</a:t>
            </a:r>
            <a:r>
              <a:rPr lang="en-US" altLang="ja-JP" sz="2400" b="1" dirty="0"/>
              <a:t>\n</a:t>
            </a:r>
            <a:r>
              <a:rPr lang="en-US" altLang="ja-JP" sz="2400" dirty="0"/>
              <a:t>'</a:t>
            </a:r>
            <a:endParaRPr lang="ja-JP" altLang="en-US" sz="2400" dirty="0"/>
          </a:p>
          <a:p>
            <a:r>
              <a:rPr lang="en-US" altLang="ja-JP" sz="2400" b="1" dirty="0" err="1"/>
              <a:t>getchar</a:t>
            </a:r>
            <a:r>
              <a:rPr lang="en-US" altLang="ja-JP" sz="2400" b="1" dirty="0"/>
              <a:t>() </a:t>
            </a:r>
            <a:r>
              <a:rPr lang="ja-JP" altLang="en-US" sz="2400" dirty="0"/>
              <a:t>のふるまい</a:t>
            </a:r>
            <a:endParaRPr lang="en-US" altLang="ja-JP" sz="2400" dirty="0"/>
          </a:p>
          <a:p>
            <a:pPr marL="288000" indent="0">
              <a:buNone/>
            </a:pPr>
            <a:r>
              <a:rPr lang="en-US" altLang="ja-JP" sz="2400" dirty="0"/>
              <a:t>Enter </a:t>
            </a:r>
            <a:r>
              <a:rPr lang="ja-JP" altLang="en-US" sz="2400" dirty="0"/>
              <a:t>キーを押した時点で、キーボードバッファからの読み取りが始まる。</a:t>
            </a:r>
            <a:endParaRPr kumimoji="1" lang="ja-JP" altLang="en-US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578A8C-BF8B-492B-B04A-437D2CBC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90CBDBA-1CAF-4D8F-A3EF-753D0E313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42" y="3752663"/>
            <a:ext cx="4651430" cy="274208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0B730ED-DED2-451C-B153-2294DE6106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5084" y="3873828"/>
            <a:ext cx="3672149" cy="228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66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B0E7F2-AFFC-4ADA-8904-C56C9FD76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EOF (End of File)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D6D6F1-344D-433A-B170-25FF9BE06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644893"/>
            <a:ext cx="8461208" cy="6144214"/>
          </a:xfrm>
        </p:spPr>
        <p:txBody>
          <a:bodyPr>
            <a:normAutofit/>
          </a:bodyPr>
          <a:lstStyle/>
          <a:p>
            <a:r>
              <a:rPr lang="en-US" altLang="ja-JP" sz="2400" dirty="0"/>
              <a:t>Windows</a:t>
            </a:r>
            <a:r>
              <a:rPr lang="ja-JP" altLang="en-US" sz="2400" dirty="0"/>
              <a:t> では，</a:t>
            </a:r>
            <a:r>
              <a:rPr lang="en-US" altLang="ja-JP" sz="2400" dirty="0"/>
              <a:t>EOF </a:t>
            </a:r>
            <a:r>
              <a:rPr lang="ja-JP" altLang="en-US" sz="2400" dirty="0"/>
              <a:t>は </a:t>
            </a:r>
            <a:r>
              <a:rPr lang="en-US" altLang="ja-JP" sz="2400" dirty="0"/>
              <a:t>CTRL + Z</a:t>
            </a:r>
            <a:r>
              <a:rPr lang="ja-JP" altLang="en-US" sz="2400" dirty="0"/>
              <a:t>（同時押し）</a:t>
            </a:r>
            <a:r>
              <a:rPr lang="en-US" altLang="ja-JP" sz="2400" dirty="0"/>
              <a:t> </a:t>
            </a:r>
            <a:endParaRPr lang="ja-JP" altLang="en-US" sz="2400" dirty="0"/>
          </a:p>
          <a:p>
            <a:r>
              <a:rPr lang="ja-JP" altLang="en-US" sz="2400" b="1" dirty="0"/>
              <a:t>行の先頭</a:t>
            </a:r>
            <a:r>
              <a:rPr lang="ja-JP" altLang="en-US" sz="2400" dirty="0"/>
              <a:t>で </a:t>
            </a:r>
            <a:r>
              <a:rPr lang="en-US" altLang="ja-JP" sz="2400" b="1" dirty="0"/>
              <a:t>CTRL + Z </a:t>
            </a:r>
            <a:r>
              <a:rPr lang="ja-JP" altLang="en-US" sz="2400" dirty="0"/>
              <a:t>とした場合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b="1" dirty="0"/>
              <a:t>　</a:t>
            </a:r>
            <a:r>
              <a:rPr lang="en-US" altLang="ja-JP" sz="2400" b="1" dirty="0"/>
              <a:t>EOF </a:t>
            </a:r>
            <a:r>
              <a:rPr lang="ja-JP" altLang="en-US" sz="2400" dirty="0"/>
              <a:t>（１バイトとはカウントされない）</a:t>
            </a:r>
            <a:endParaRPr lang="en-US" altLang="ja-JP" sz="2400" dirty="0"/>
          </a:p>
          <a:p>
            <a:r>
              <a:rPr lang="ja-JP" altLang="en-US" sz="2400" b="1" dirty="0"/>
              <a:t>行の先頭以外</a:t>
            </a:r>
            <a:r>
              <a:rPr lang="ja-JP" altLang="en-US" sz="2400" dirty="0"/>
              <a:t>で </a:t>
            </a:r>
            <a:r>
              <a:rPr lang="en-US" altLang="ja-JP" sz="2400" b="1" dirty="0"/>
              <a:t>CTRL + Z </a:t>
            </a:r>
            <a:r>
              <a:rPr lang="ja-JP" altLang="en-US" sz="2400" dirty="0"/>
              <a:t>とした場合</a:t>
            </a:r>
          </a:p>
          <a:p>
            <a:pPr marL="0" indent="0">
              <a:buNone/>
            </a:pPr>
            <a:r>
              <a:rPr lang="ja-JP" altLang="en-US" sz="2400" dirty="0"/>
              <a:t>　　</a:t>
            </a:r>
            <a:r>
              <a:rPr lang="en-US" altLang="ja-JP" sz="2400" dirty="0"/>
              <a:t>CTRL + Z </a:t>
            </a:r>
            <a:r>
              <a:rPr lang="ja-JP" altLang="en-US" sz="2400" dirty="0"/>
              <a:t>は、文字コードが「</a:t>
            </a:r>
            <a:r>
              <a:rPr lang="en-US" altLang="ja-JP" sz="2400" dirty="0"/>
              <a:t>1A</a:t>
            </a:r>
            <a:r>
              <a:rPr lang="ja-JP" altLang="en-US" sz="2400" dirty="0"/>
              <a:t>」の１バイトのデータ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</a:t>
            </a:r>
            <a:r>
              <a:rPr lang="en-US" altLang="ja-JP" sz="2400" dirty="0"/>
              <a:t>CTRL + Z </a:t>
            </a:r>
            <a:r>
              <a:rPr lang="ja-JP" altLang="en-US" sz="2400" dirty="0"/>
              <a:t>以降、当該行のすべてのデータが破棄される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62E7FC-9DB9-4D22-9BA9-E61A87B00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CFA57A-C8B0-4061-B87E-9F5550F1FBEB}"/>
              </a:ext>
            </a:extLst>
          </p:cNvPr>
          <p:cNvSpPr txBox="1"/>
          <p:nvPr/>
        </p:nvSpPr>
        <p:spPr>
          <a:xfrm>
            <a:off x="4422711" y="4472684"/>
            <a:ext cx="38759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a b c d Enter CTRL+Z Enter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右中かっこ 5">
            <a:extLst>
              <a:ext uri="{FF2B5EF4-FFF2-40B4-BE49-F238E27FC236}">
                <a16:creationId xmlns:a16="http://schemas.microsoft.com/office/drawing/2014/main" id="{75BFAFE1-F851-4E05-9063-3A0107788E2E}"/>
              </a:ext>
            </a:extLst>
          </p:cNvPr>
          <p:cNvSpPr/>
          <p:nvPr/>
        </p:nvSpPr>
        <p:spPr>
          <a:xfrm rot="5400000">
            <a:off x="5304130" y="3956778"/>
            <a:ext cx="159015" cy="177955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3F11ED-9C22-4F01-A55B-4EAD2DE7DDC0}"/>
              </a:ext>
            </a:extLst>
          </p:cNvPr>
          <p:cNvSpPr txBox="1"/>
          <p:nvPr/>
        </p:nvSpPr>
        <p:spPr>
          <a:xfrm>
            <a:off x="4767815" y="4926062"/>
            <a:ext cx="1212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 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バイト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21C82F2-8889-4157-BFAE-E50322A7837E}"/>
              </a:ext>
            </a:extLst>
          </p:cNvPr>
          <p:cNvSpPr txBox="1"/>
          <p:nvPr/>
        </p:nvSpPr>
        <p:spPr>
          <a:xfrm>
            <a:off x="6516974" y="4848401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EOF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53B34DF-BE7A-49C3-88AF-7E7EF2300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006" y="3595183"/>
            <a:ext cx="1270000" cy="849415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D09B4816-230A-4072-AE3D-F5F9E0CF1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427" y="3600631"/>
            <a:ext cx="3895174" cy="2441046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A112A088-B26F-4DD4-8404-E9E344C690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8397" y="5251971"/>
            <a:ext cx="1160068" cy="883862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A9EE94-BFFE-4FC8-8087-A07A4214CF8B}"/>
              </a:ext>
            </a:extLst>
          </p:cNvPr>
          <p:cNvSpPr txBox="1"/>
          <p:nvPr/>
        </p:nvSpPr>
        <p:spPr>
          <a:xfrm>
            <a:off x="3997117" y="6097281"/>
            <a:ext cx="5039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a b c CTRL+Z d Enter CTRL+Z Enter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右中かっこ 18">
            <a:extLst>
              <a:ext uri="{FF2B5EF4-FFF2-40B4-BE49-F238E27FC236}">
                <a16:creationId xmlns:a16="http://schemas.microsoft.com/office/drawing/2014/main" id="{FD359B84-5899-4F11-B927-B082C4E20B61}"/>
              </a:ext>
            </a:extLst>
          </p:cNvPr>
          <p:cNvSpPr/>
          <p:nvPr/>
        </p:nvSpPr>
        <p:spPr>
          <a:xfrm rot="5400000">
            <a:off x="4867382" y="5578495"/>
            <a:ext cx="159015" cy="177955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2E99654-71C2-46E4-9CB6-D06C8491F7D4}"/>
              </a:ext>
            </a:extLst>
          </p:cNvPr>
          <p:cNvSpPr txBox="1"/>
          <p:nvPr/>
        </p:nvSpPr>
        <p:spPr>
          <a:xfrm>
            <a:off x="4422711" y="6538913"/>
            <a:ext cx="1212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 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バイト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2CB9ADF-3FC0-4964-99C3-E817D2B9B43E}"/>
              </a:ext>
            </a:extLst>
          </p:cNvPr>
          <p:cNvSpPr txBox="1"/>
          <p:nvPr/>
        </p:nvSpPr>
        <p:spPr>
          <a:xfrm>
            <a:off x="7132924" y="6413673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EOF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0230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350</Words>
  <Application>Microsoft Office PowerPoint</Application>
  <PresentationFormat>画面に合わせる (4:3)</PresentationFormat>
  <Paragraphs>95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メイリオ</vt:lpstr>
      <vt:lpstr>游ゴシック</vt:lpstr>
      <vt:lpstr>Arial</vt:lpstr>
      <vt:lpstr>Calibri</vt:lpstr>
      <vt:lpstr>Segoe UI</vt:lpstr>
      <vt:lpstr>Office テーマ</vt:lpstr>
      <vt:lpstr>Windows で  C プログラミング </vt:lpstr>
      <vt:lpstr>トピックス</vt:lpstr>
      <vt:lpstr>ソースコード (source code)</vt:lpstr>
      <vt:lpstr>C 言語プログラムの例</vt:lpstr>
      <vt:lpstr>コンパイル</vt:lpstr>
      <vt:lpstr>コンパイルの方法</vt:lpstr>
      <vt:lpstr>マイクロソフト C++ ビルドツールの起動</vt:lpstr>
      <vt:lpstr>getchar() で文字数を数える</vt:lpstr>
      <vt:lpstr>EOF (End of File)</vt:lpstr>
      <vt:lpstr>ここで学んだこと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で C プログラミング</dc:title>
  <dc:creator>kaneko kunihiko</dc:creator>
  <cp:lastModifiedBy>user</cp:lastModifiedBy>
  <cp:revision>48</cp:revision>
  <dcterms:created xsi:type="dcterms:W3CDTF">2019-11-02T00:06:04Z</dcterms:created>
  <dcterms:modified xsi:type="dcterms:W3CDTF">2023-02-03T14:10:24Z</dcterms:modified>
</cp:coreProperties>
</file>