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594" r:id="rId2"/>
    <p:sldId id="546" r:id="rId3"/>
    <p:sldId id="547" r:id="rId4"/>
    <p:sldId id="548" r:id="rId5"/>
    <p:sldId id="549" r:id="rId6"/>
    <p:sldId id="550" r:id="rId7"/>
    <p:sldId id="551" r:id="rId8"/>
    <p:sldId id="552" r:id="rId9"/>
    <p:sldId id="553" r:id="rId10"/>
    <p:sldId id="554" r:id="rId11"/>
    <p:sldId id="555" r:id="rId12"/>
    <p:sldId id="556" r:id="rId13"/>
    <p:sldId id="557" r:id="rId14"/>
    <p:sldId id="558" r:id="rId15"/>
    <p:sldId id="559" r:id="rId16"/>
    <p:sldId id="560" r:id="rId17"/>
    <p:sldId id="563" r:id="rId18"/>
    <p:sldId id="564" r:id="rId19"/>
    <p:sldId id="567" r:id="rId20"/>
    <p:sldId id="568" r:id="rId21"/>
    <p:sldId id="569" r:id="rId22"/>
    <p:sldId id="570" r:id="rId23"/>
    <p:sldId id="571" r:id="rId24"/>
    <p:sldId id="572" r:id="rId25"/>
    <p:sldId id="573" r:id="rId26"/>
    <p:sldId id="574" r:id="rId27"/>
    <p:sldId id="576" r:id="rId28"/>
    <p:sldId id="577" r:id="rId29"/>
    <p:sldId id="579" r:id="rId30"/>
    <p:sldId id="580" r:id="rId31"/>
    <p:sldId id="581" r:id="rId32"/>
    <p:sldId id="582" r:id="rId33"/>
    <p:sldId id="583" r:id="rId34"/>
    <p:sldId id="584" r:id="rId35"/>
    <p:sldId id="585" r:id="rId36"/>
    <p:sldId id="586" r:id="rId37"/>
    <p:sldId id="587" r:id="rId38"/>
    <p:sldId id="588" r:id="rId39"/>
    <p:sldId id="589" r:id="rId40"/>
    <p:sldId id="590" r:id="rId41"/>
    <p:sldId id="591" r:id="rId42"/>
    <p:sldId id="592" r:id="rId43"/>
    <p:sldId id="593" r:id="rId4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694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71630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5A779A2-935B-42FC-B4BA-F2C3054D8E0D}" type="slidenum">
              <a:rPr lang="en-US" altLang="ja-JP" sz="1200" smtClean="0">
                <a:latin typeface="メイリオ" panose="020B0604030504040204" pitchFamily="50" charset="-128"/>
              </a:rPr>
              <a:pPr/>
              <a:t>10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9778238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72A364D-C983-4AC7-9856-35EB2D03BC11}" type="slidenum">
              <a:rPr lang="en-US" altLang="ja-JP" sz="1200" smtClean="0">
                <a:latin typeface="メイリオ" panose="020B0604030504040204" pitchFamily="50" charset="-128"/>
              </a:rPr>
              <a:pPr/>
              <a:t>11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1619932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411A9B7-97B7-4138-9366-0BA571BF6EF2}" type="slidenum">
              <a:rPr lang="en-US" altLang="ja-JP" sz="1200" smtClean="0">
                <a:latin typeface="メイリオ" panose="020B0604030504040204" pitchFamily="50" charset="-128"/>
              </a:rPr>
              <a:pPr/>
              <a:t>12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8596917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B8AB7A0-1F9B-4BE9-ADFC-3BB2C9CFADD1}" type="slidenum">
              <a:rPr lang="en-US" altLang="ja-JP" sz="1200" smtClean="0">
                <a:latin typeface="メイリオ" panose="020B0604030504040204" pitchFamily="50" charset="-128"/>
              </a:rPr>
              <a:pPr/>
              <a:t>13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7155969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F64701A-6E57-4235-9C28-49F396004422}" type="slidenum">
              <a:rPr lang="en-US" altLang="ja-JP" sz="1200" smtClean="0">
                <a:latin typeface="メイリオ" panose="020B0604030504040204" pitchFamily="50" charset="-128"/>
              </a:rPr>
              <a:pPr/>
              <a:t>14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995153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5A6CC89-3629-496E-B1EC-209BEA1D0A2C}" type="slidenum">
              <a:rPr lang="en-US" altLang="ja-JP" sz="1200" smtClean="0">
                <a:latin typeface="メイリオ" panose="020B0604030504040204" pitchFamily="50" charset="-128"/>
              </a:rPr>
              <a:pPr/>
              <a:t>15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0703243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FD5B38F-3E51-4F37-95A2-ACCB64CB5D69}" type="slidenum">
              <a:rPr lang="en-US" altLang="ja-JP" sz="1200" smtClean="0">
                <a:latin typeface="メイリオ" panose="020B0604030504040204" pitchFamily="50" charset="-128"/>
              </a:rPr>
              <a:pPr/>
              <a:t>16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6708663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4AD91AF-7A0A-4CA4-9515-71996D379E36}" type="slidenum">
              <a:rPr lang="en-US" altLang="ja-JP" sz="1200" smtClean="0">
                <a:latin typeface="メイリオ" panose="020B0604030504040204" pitchFamily="50" charset="-128"/>
              </a:rPr>
              <a:pPr/>
              <a:t>17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366623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95703B1-E7B3-4B85-A28E-0B67B4CBB67F}" type="slidenum">
              <a:rPr lang="en-US" altLang="ja-JP" sz="1200" smtClean="0">
                <a:latin typeface="メイリオ" panose="020B0604030504040204" pitchFamily="50" charset="-128"/>
              </a:rPr>
              <a:pPr/>
              <a:t>18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726568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0045D4A-CFB5-4EF1-ABD8-FB071E91FB9B}" type="slidenum">
              <a:rPr lang="en-US" altLang="ja-JP" sz="1200" smtClean="0">
                <a:latin typeface="メイリオ" panose="020B0604030504040204" pitchFamily="50" charset="-128"/>
              </a:rPr>
              <a:pPr/>
              <a:t>19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25033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7E3EA9C-FC29-4919-8A82-0CD3DEE96075}" type="slidenum">
              <a:rPr lang="en-US" altLang="ja-JP" sz="1200" smtClean="0">
                <a:latin typeface="メイリオ" panose="020B0604030504040204" pitchFamily="50" charset="-128"/>
              </a:rPr>
              <a:pPr/>
              <a:t>2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1856668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44D8CE8-8758-4EDF-990C-7B11E6AD6F7A}" type="slidenum">
              <a:rPr lang="en-US" altLang="ja-JP" sz="1200" smtClean="0">
                <a:latin typeface="メイリオ" panose="020B0604030504040204" pitchFamily="50" charset="-128"/>
              </a:rPr>
              <a:pPr/>
              <a:t>20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314264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0A0EC46-1213-4A0A-A193-7DD7F3BCF0D4}" type="slidenum">
              <a:rPr lang="en-US" altLang="ja-JP" sz="1200" smtClean="0">
                <a:latin typeface="メイリオ" panose="020B0604030504040204" pitchFamily="50" charset="-128"/>
              </a:rPr>
              <a:pPr/>
              <a:t>21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687114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15E25F5-B5DD-4E10-ABBA-0632EAE2E6DF}" type="slidenum">
              <a:rPr lang="en-US" altLang="ja-JP" sz="1200" smtClean="0">
                <a:latin typeface="メイリオ" panose="020B0604030504040204" pitchFamily="50" charset="-128"/>
              </a:rPr>
              <a:pPr/>
              <a:t>22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9821151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7C05380-963F-40F7-8643-AF398C79CE57}" type="slidenum">
              <a:rPr lang="en-US" altLang="ja-JP" sz="1200" smtClean="0">
                <a:latin typeface="メイリオ" panose="020B0604030504040204" pitchFamily="50" charset="-128"/>
              </a:rPr>
              <a:pPr/>
              <a:t>23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359908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8915771-ABB8-42CC-9148-704CD97AEEF3}" type="slidenum">
              <a:rPr lang="en-US" altLang="ja-JP" sz="1200" smtClean="0">
                <a:latin typeface="メイリオ" panose="020B0604030504040204" pitchFamily="50" charset="-128"/>
              </a:rPr>
              <a:pPr/>
              <a:t>24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928563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62E0E88-D1E9-4068-9FD0-8C22F976B8A8}" type="slidenum">
              <a:rPr lang="en-US" altLang="ja-JP" sz="1200" smtClean="0">
                <a:latin typeface="メイリオ" panose="020B0604030504040204" pitchFamily="50" charset="-128"/>
              </a:rPr>
              <a:pPr/>
              <a:t>25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2447809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8B11FB0-3684-470B-A3C2-7B97827E5117}" type="slidenum">
              <a:rPr lang="en-US" altLang="ja-JP" sz="1200" smtClean="0">
                <a:latin typeface="メイリオ" panose="020B0604030504040204" pitchFamily="50" charset="-128"/>
              </a:rPr>
              <a:pPr/>
              <a:t>26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50054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381A203-B877-4A9A-B1CB-9069022029A8}" type="slidenum">
              <a:rPr lang="en-US" altLang="ja-JP" sz="1200" smtClean="0">
                <a:latin typeface="メイリオ" panose="020B0604030504040204" pitchFamily="50" charset="-128"/>
              </a:rPr>
              <a:pPr/>
              <a:t>27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412982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5A8B969-435A-4E5D-A0BD-EA8C7595596D}" type="slidenum">
              <a:rPr lang="en-US" altLang="ja-JP" sz="1200" smtClean="0">
                <a:latin typeface="メイリオ" panose="020B0604030504040204" pitchFamily="50" charset="-128"/>
              </a:rPr>
              <a:pPr/>
              <a:t>28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419324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0F50D0B-2C89-4961-BA5B-CDE632A127AC}" type="slidenum">
              <a:rPr lang="en-US" altLang="ja-JP" sz="1200" smtClean="0">
                <a:latin typeface="メイリオ" panose="020B0604030504040204" pitchFamily="50" charset="-128"/>
              </a:rPr>
              <a:pPr/>
              <a:t>29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683345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0DEEFCF-02F2-4A07-B5AC-B1FAAC942C9D}" type="slidenum">
              <a:rPr lang="en-US" altLang="ja-JP" sz="1200" smtClean="0">
                <a:latin typeface="メイリオ" panose="020B0604030504040204" pitchFamily="50" charset="-128"/>
              </a:rPr>
              <a:pPr/>
              <a:t>3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7336484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91FD7DC-3E24-4842-A5B3-66C0659D9394}" type="slidenum">
              <a:rPr lang="en-US" altLang="ja-JP" sz="1200" smtClean="0">
                <a:latin typeface="メイリオ" panose="020B0604030504040204" pitchFamily="50" charset="-128"/>
              </a:rPr>
              <a:pPr/>
              <a:t>30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5069042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936077E-E9E9-4266-BAE6-1EB93D1A0DF4}" type="slidenum">
              <a:rPr lang="en-US" altLang="ja-JP" sz="1200" smtClean="0">
                <a:latin typeface="メイリオ" panose="020B0604030504040204" pitchFamily="50" charset="-128"/>
              </a:rPr>
              <a:pPr/>
              <a:t>31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766632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61AA3EE-CAAA-4BFF-8198-91956A28AAD3}" type="slidenum">
              <a:rPr lang="en-US" altLang="ja-JP" sz="1200" smtClean="0">
                <a:latin typeface="メイリオ" panose="020B0604030504040204" pitchFamily="50" charset="-128"/>
              </a:rPr>
              <a:pPr/>
              <a:t>32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532136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CF9068E-C2B1-4C02-BFC2-4AF59E0656AE}" type="slidenum">
              <a:rPr lang="en-US" altLang="ja-JP" sz="1200" smtClean="0">
                <a:latin typeface="メイリオ" panose="020B0604030504040204" pitchFamily="50" charset="-128"/>
              </a:rPr>
              <a:pPr/>
              <a:t>33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14815063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DDE5718-EE88-40AB-9309-032FB354A0F7}" type="slidenum">
              <a:rPr lang="en-US" altLang="ja-JP" sz="1200" smtClean="0">
                <a:latin typeface="メイリオ" panose="020B0604030504040204" pitchFamily="50" charset="-128"/>
              </a:rPr>
              <a:pPr/>
              <a:t>34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77596178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440BB72-34DC-4DD1-8FAB-AE9B2FD7D97F}" type="slidenum">
              <a:rPr lang="en-US" altLang="ja-JP" sz="1200" smtClean="0">
                <a:latin typeface="メイリオ" panose="020B0604030504040204" pitchFamily="50" charset="-128"/>
              </a:rPr>
              <a:pPr/>
              <a:t>35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6140763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3CDE36D-217F-4A0E-BC58-1EB7F2D52556}" type="slidenum">
              <a:rPr lang="en-US" altLang="ja-JP" sz="1200" smtClean="0">
                <a:latin typeface="メイリオ" panose="020B0604030504040204" pitchFamily="50" charset="-128"/>
              </a:rPr>
              <a:pPr/>
              <a:t>36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17270887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AC64A15-C94D-4475-B103-D472A65DDEB1}" type="slidenum">
              <a:rPr lang="en-US" altLang="ja-JP" sz="1200" smtClean="0">
                <a:latin typeface="メイリオ" panose="020B0604030504040204" pitchFamily="50" charset="-128"/>
              </a:rPr>
              <a:pPr/>
              <a:t>37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6910461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C68E08F-A9C6-4DCB-BE57-7196DD402D6C}" type="slidenum">
              <a:rPr lang="en-US" altLang="ja-JP" sz="1200" smtClean="0">
                <a:latin typeface="メイリオ" panose="020B0604030504040204" pitchFamily="50" charset="-128"/>
              </a:rPr>
              <a:pPr/>
              <a:t>38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5545468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D518117-EC89-4BFE-9DD6-623168D53638}" type="slidenum">
              <a:rPr lang="en-US" altLang="ja-JP" sz="1200" smtClean="0">
                <a:latin typeface="メイリオ" panose="020B0604030504040204" pitchFamily="50" charset="-128"/>
              </a:rPr>
              <a:pPr/>
              <a:t>39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7389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FB319DB-97C6-4C98-B014-FD8C116E66C4}" type="slidenum">
              <a:rPr lang="en-US" altLang="ja-JP" sz="1200" smtClean="0">
                <a:latin typeface="メイリオ" panose="020B0604030504040204" pitchFamily="50" charset="-128"/>
              </a:rPr>
              <a:pPr/>
              <a:t>4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9546838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EAE591D-2058-4B21-BBB5-2BDFF4146A25}" type="slidenum">
              <a:rPr lang="en-US" altLang="ja-JP" sz="1200" smtClean="0">
                <a:latin typeface="メイリオ" panose="020B0604030504040204" pitchFamily="50" charset="-128"/>
              </a:rPr>
              <a:pPr/>
              <a:t>40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874230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E607717-84B5-4C8D-B31F-82A7E38EE030}" type="slidenum">
              <a:rPr lang="en-US" altLang="ja-JP" sz="1200" smtClean="0">
                <a:latin typeface="メイリオ" panose="020B0604030504040204" pitchFamily="50" charset="-128"/>
              </a:rPr>
              <a:pPr/>
              <a:t>41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22428871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2ACE0CB-F825-4725-815B-9842B7F1008E}" type="slidenum">
              <a:rPr lang="en-US" altLang="ja-JP" sz="1200" smtClean="0">
                <a:latin typeface="メイリオ" panose="020B0604030504040204" pitchFamily="50" charset="-128"/>
              </a:rPr>
              <a:pPr/>
              <a:t>42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08287275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35192A0-A426-420B-B214-D2D9797D1B8B}" type="slidenum">
              <a:rPr lang="en-US" altLang="ja-JP" sz="1200" smtClean="0">
                <a:latin typeface="メイリオ" panose="020B0604030504040204" pitchFamily="50" charset="-128"/>
              </a:rPr>
              <a:pPr/>
              <a:t>43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39277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70692AD-D933-4C5F-9457-0B5565DB1AB3}" type="slidenum">
              <a:rPr lang="en-US" altLang="ja-JP" sz="1200" smtClean="0">
                <a:latin typeface="メイリオ" panose="020B0604030504040204" pitchFamily="50" charset="-128"/>
              </a:rPr>
              <a:pPr/>
              <a:t>5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68628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8F43430-CCD0-4F53-A16F-B0802B18E61E}" type="slidenum">
              <a:rPr lang="en-US" altLang="ja-JP" sz="1200" smtClean="0">
                <a:latin typeface="メイリオ" panose="020B0604030504040204" pitchFamily="50" charset="-128"/>
              </a:rPr>
              <a:pPr/>
              <a:t>6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63499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D86263E-116B-4589-A795-B6A87C37233A}" type="slidenum">
              <a:rPr lang="en-US" altLang="ja-JP" sz="1200" smtClean="0">
                <a:latin typeface="メイリオ" panose="020B0604030504040204" pitchFamily="50" charset="-128"/>
              </a:rPr>
              <a:pPr/>
              <a:t>7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76254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977ECC6-2826-4256-833E-D125A802CC01}" type="slidenum">
              <a:rPr lang="en-US" altLang="ja-JP" sz="1200" smtClean="0">
                <a:latin typeface="メイリオ" panose="020B0604030504040204" pitchFamily="50" charset="-128"/>
              </a:rPr>
              <a:pPr/>
              <a:t>8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30516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FD9CE65-2C9F-4CD8-BE9A-2722DD51AF9C}" type="slidenum">
              <a:rPr lang="en-US" altLang="ja-JP" sz="1200" smtClean="0">
                <a:latin typeface="メイリオ" panose="020B0604030504040204" pitchFamily="50" charset="-128"/>
              </a:rPr>
              <a:pPr/>
              <a:t>9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10518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</a:defRPr>
            </a:lvl1pPr>
          </a:lstStyle>
          <a:p>
            <a:fld id="{EBFBE731-6ED8-4A42-8A57-3C41D7584935}" type="datetime1">
              <a:rPr kumimoji="1" lang="ja-JP" altLang="en-US" smtClean="0"/>
              <a:pPr/>
              <a:t>2023/2/3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メイリオ" panose="020B0604030504040204" pitchFamily="50" charset="-128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c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dirty="0" err="1" smtClean="0">
                <a:latin typeface="メイリオ" panose="020B0604030504040204" pitchFamily="50" charset="-128"/>
              </a:rPr>
              <a:t>ce</a:t>
            </a:r>
            <a:r>
              <a:rPr lang="en-US" altLang="ja-JP" sz="4400" dirty="0" smtClean="0">
                <a:latin typeface="メイリオ" panose="020B0604030504040204" pitchFamily="50" charset="-128"/>
              </a:rPr>
              <a:t>-6. </a:t>
            </a:r>
            <a:r>
              <a:rPr lang="ja-JP" altLang="en-US" dirty="0" smtClean="0"/>
              <a:t>ファイル</a:t>
            </a:r>
            <a:r>
              <a:rPr lang="ja-JP" altLang="en-US" dirty="0"/>
              <a:t>，配列</a:t>
            </a:r>
            <a:r>
              <a:rPr lang="en-US" altLang="ja-JP" sz="4400" dirty="0" smtClean="0">
                <a:latin typeface="メイリオ" panose="020B0604030504040204" pitchFamily="50" charset="-128"/>
              </a:rPr>
              <a:t> 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（</a:t>
            </a:r>
            <a:r>
              <a:rPr lang="en-US" altLang="ja-JP" dirty="0" smtClean="0"/>
              <a:t>C </a:t>
            </a:r>
            <a:r>
              <a:rPr lang="ja-JP" altLang="en-US" dirty="0" smtClean="0"/>
              <a:t>プログラミング応用</a:t>
            </a:r>
            <a:r>
              <a:rPr lang="ja-JP" altLang="en-US" dirty="0" smtClean="0"/>
              <a:t>）（全１４回）</a:t>
            </a:r>
            <a:endParaRPr lang="ja-JP" altLang="en-US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</a:t>
            </a:r>
            <a:r>
              <a:rPr lang="en-US" altLang="ja-JP" dirty="0" err="1" smtClean="0">
                <a:hlinkClick r:id="rId5"/>
              </a:rPr>
              <a:t>www.kkaneko.jp</a:t>
            </a:r>
            <a:r>
              <a:rPr lang="en-US" altLang="ja-JP" dirty="0" smtClean="0">
                <a:hlinkClick r:id="rId5"/>
              </a:rPr>
              <a:t>/pro/c/</a:t>
            </a:r>
            <a:r>
              <a:rPr lang="en-US" altLang="ja-JP" dirty="0" err="1" smtClean="0">
                <a:hlinkClick r:id="rId5"/>
              </a:rPr>
              <a:t>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1380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DCB0BF22-C0CD-4449-B3DC-1C9D20B03CF1}" type="slidenum">
              <a:rPr lang="en-US" altLang="ja-JP" smtClean="0">
                <a:latin typeface="メイリオ" panose="020B0604030504040204" pitchFamily="50" charset="-128"/>
              </a:rPr>
              <a:pPr/>
              <a:t>10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pic>
        <p:nvPicPr>
          <p:cNvPr id="22531" name="Picture 4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00" y="625475"/>
            <a:ext cx="7373938" cy="556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2981" name="Rectangle 5"/>
          <p:cNvSpPr>
            <a:spLocks noChangeArrowheads="1"/>
          </p:cNvSpPr>
          <p:nvPr/>
        </p:nvSpPr>
        <p:spPr bwMode="auto">
          <a:xfrm>
            <a:off x="1025525" y="608013"/>
            <a:ext cx="4732338" cy="27781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82982" name="Text Box 6" descr="25%"/>
          <p:cNvSpPr txBox="1">
            <a:spLocks noChangeArrowheads="1"/>
          </p:cNvSpPr>
          <p:nvPr/>
        </p:nvSpPr>
        <p:spPr bwMode="auto">
          <a:xfrm>
            <a:off x="376238" y="4011613"/>
            <a:ext cx="6438900" cy="707886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latin typeface="メイリオ" panose="020B0604030504040204" pitchFamily="50" charset="-128"/>
              </a:rPr>
              <a:t>「メモ帳」を起動している</a:t>
            </a:r>
          </a:p>
        </p:txBody>
      </p:sp>
      <p:sp>
        <p:nvSpPr>
          <p:cNvPr id="382983" name="Line 7"/>
          <p:cNvSpPr>
            <a:spLocks noChangeShapeType="1"/>
          </p:cNvSpPr>
          <p:nvPr/>
        </p:nvSpPr>
        <p:spPr bwMode="auto">
          <a:xfrm flipV="1">
            <a:off x="3138488" y="3375025"/>
            <a:ext cx="98425" cy="636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415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2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2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2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C063D426-11DF-44BD-ABB2-BA78EBD7EFD4}" type="slidenum">
              <a:rPr lang="en-US" altLang="ja-JP" smtClean="0">
                <a:latin typeface="メイリオ" panose="020B0604030504040204" pitchFamily="50" charset="-128"/>
              </a:rPr>
              <a:pPr/>
              <a:t>11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pic>
        <p:nvPicPr>
          <p:cNvPr id="24579" name="Picture 2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25" y="712788"/>
            <a:ext cx="7416800" cy="559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4003" name="Rectangle 3"/>
          <p:cNvSpPr>
            <a:spLocks noChangeArrowheads="1"/>
          </p:cNvSpPr>
          <p:nvPr/>
        </p:nvSpPr>
        <p:spPr bwMode="auto">
          <a:xfrm>
            <a:off x="3165475" y="3578225"/>
            <a:ext cx="4711700" cy="74453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84004" name="Text Box 4" descr="25%"/>
          <p:cNvSpPr txBox="1">
            <a:spLocks noChangeArrowheads="1"/>
          </p:cNvSpPr>
          <p:nvPr/>
        </p:nvSpPr>
        <p:spPr bwMode="auto">
          <a:xfrm>
            <a:off x="2495550" y="4948238"/>
            <a:ext cx="6438900" cy="707886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latin typeface="メイリオ" panose="020B0604030504040204" pitchFamily="50" charset="-128"/>
              </a:rPr>
              <a:t>コピーして　・・・</a:t>
            </a:r>
          </a:p>
        </p:txBody>
      </p:sp>
      <p:sp>
        <p:nvSpPr>
          <p:cNvPr id="384005" name="Line 5"/>
          <p:cNvSpPr>
            <a:spLocks noChangeShapeType="1"/>
          </p:cNvSpPr>
          <p:nvPr/>
        </p:nvSpPr>
        <p:spPr bwMode="auto">
          <a:xfrm flipV="1">
            <a:off x="5257800" y="4311650"/>
            <a:ext cx="98425" cy="636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026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4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4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4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C579F9F5-EEE4-458A-9187-7E07BE1456D8}" type="slidenum">
              <a:rPr lang="en-US" altLang="ja-JP" smtClean="0">
                <a:latin typeface="メイリオ" panose="020B0604030504040204" pitchFamily="50" charset="-128"/>
              </a:rPr>
              <a:pPr/>
              <a:t>12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pic>
        <p:nvPicPr>
          <p:cNvPr id="26627" name="Picture 2" descr="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768350"/>
            <a:ext cx="7402513" cy="555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5027" name="Rectangle 3"/>
          <p:cNvSpPr>
            <a:spLocks noChangeArrowheads="1"/>
          </p:cNvSpPr>
          <p:nvPr/>
        </p:nvSpPr>
        <p:spPr bwMode="auto">
          <a:xfrm>
            <a:off x="863600" y="1019175"/>
            <a:ext cx="3506788" cy="4968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85028" name="Text Box 4" descr="25%"/>
          <p:cNvSpPr txBox="1">
            <a:spLocks noChangeArrowheads="1"/>
          </p:cNvSpPr>
          <p:nvPr/>
        </p:nvSpPr>
        <p:spPr bwMode="auto">
          <a:xfrm>
            <a:off x="365125" y="3894138"/>
            <a:ext cx="6438900" cy="707886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latin typeface="メイリオ" panose="020B0604030504040204" pitchFamily="50" charset="-128"/>
              </a:rPr>
              <a:t>貼り付ける</a:t>
            </a:r>
          </a:p>
        </p:txBody>
      </p:sp>
      <p:sp>
        <p:nvSpPr>
          <p:cNvPr id="385029" name="Line 5"/>
          <p:cNvSpPr>
            <a:spLocks noChangeShapeType="1"/>
          </p:cNvSpPr>
          <p:nvPr/>
        </p:nvSpPr>
        <p:spPr bwMode="auto">
          <a:xfrm flipH="1" flipV="1">
            <a:off x="2741613" y="1536700"/>
            <a:ext cx="385762" cy="235743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713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5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A53AF286-FC8B-4E17-96B1-C74D4427CC44}" type="slidenum">
              <a:rPr lang="en-US" altLang="ja-JP" smtClean="0">
                <a:latin typeface="メイリオ" panose="020B0604030504040204" pitchFamily="50" charset="-128"/>
              </a:rPr>
              <a:pPr/>
              <a:t>13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pic>
        <p:nvPicPr>
          <p:cNvPr id="28675" name="Picture 2" descr="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668338"/>
            <a:ext cx="7396163" cy="556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6051" name="Rectangle 3"/>
          <p:cNvSpPr>
            <a:spLocks noChangeArrowheads="1"/>
          </p:cNvSpPr>
          <p:nvPr/>
        </p:nvSpPr>
        <p:spPr bwMode="auto">
          <a:xfrm>
            <a:off x="692150" y="912813"/>
            <a:ext cx="4518025" cy="290671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86052" name="Text Box 4" descr="25%"/>
          <p:cNvSpPr txBox="1">
            <a:spLocks noChangeArrowheads="1"/>
          </p:cNvSpPr>
          <p:nvPr/>
        </p:nvSpPr>
        <p:spPr bwMode="auto">
          <a:xfrm>
            <a:off x="150813" y="4981575"/>
            <a:ext cx="6438900" cy="1349375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latin typeface="メイリオ" panose="020B0604030504040204" pitchFamily="50" charset="-128"/>
              </a:rPr>
              <a:t>「ファイル」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latin typeface="メイリオ" panose="020B0604030504040204" pitchFamily="50" charset="-128"/>
              </a:rPr>
              <a:t>→「名前を付けて保存」</a:t>
            </a:r>
          </a:p>
        </p:txBody>
      </p:sp>
      <p:sp>
        <p:nvSpPr>
          <p:cNvPr id="386053" name="Line 5"/>
          <p:cNvSpPr>
            <a:spLocks noChangeShapeType="1"/>
          </p:cNvSpPr>
          <p:nvPr/>
        </p:nvSpPr>
        <p:spPr bwMode="auto">
          <a:xfrm flipH="1" flipV="1">
            <a:off x="2741613" y="3817938"/>
            <a:ext cx="171450" cy="116363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6054" name="Text Box 6" descr="25%"/>
          <p:cNvSpPr txBox="1">
            <a:spLocks noChangeArrowheads="1"/>
          </p:cNvSpPr>
          <p:nvPr/>
        </p:nvSpPr>
        <p:spPr bwMode="auto">
          <a:xfrm>
            <a:off x="5661025" y="1314450"/>
            <a:ext cx="3556000" cy="1349375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latin typeface="メイリオ" panose="020B0604030504040204" pitchFamily="50" charset="-128"/>
              </a:rPr>
              <a:t>保存する場所は，</a:t>
            </a:r>
            <a:r>
              <a:rPr lang="en-US" altLang="ja-JP" sz="4000" dirty="0">
                <a:latin typeface="メイリオ" panose="020B0604030504040204" pitchFamily="50" charset="-128"/>
              </a:rPr>
              <a:t>Z</a:t>
            </a:r>
            <a:r>
              <a:rPr lang="ja-JP" altLang="en-US" sz="4000" dirty="0">
                <a:latin typeface="メイリオ" panose="020B0604030504040204" pitchFamily="50" charset="-128"/>
              </a:rPr>
              <a:t>ドライブ</a:t>
            </a:r>
          </a:p>
        </p:txBody>
      </p:sp>
      <p:sp>
        <p:nvSpPr>
          <p:cNvPr id="386055" name="Rectangle 7"/>
          <p:cNvSpPr>
            <a:spLocks noChangeArrowheads="1"/>
          </p:cNvSpPr>
          <p:nvPr/>
        </p:nvSpPr>
        <p:spPr bwMode="auto">
          <a:xfrm>
            <a:off x="874713" y="1127125"/>
            <a:ext cx="2819400" cy="239713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86056" name="Line 8"/>
          <p:cNvSpPr>
            <a:spLocks noChangeShapeType="1"/>
          </p:cNvSpPr>
          <p:nvPr/>
        </p:nvSpPr>
        <p:spPr bwMode="auto">
          <a:xfrm flipH="1" flipV="1">
            <a:off x="3709988" y="1193800"/>
            <a:ext cx="1935162" cy="5715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6057" name="Line 9"/>
          <p:cNvSpPr>
            <a:spLocks noChangeShapeType="1"/>
          </p:cNvSpPr>
          <p:nvPr/>
        </p:nvSpPr>
        <p:spPr bwMode="auto">
          <a:xfrm flipH="1" flipV="1">
            <a:off x="4311650" y="3281363"/>
            <a:ext cx="1935163" cy="5715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6058" name="Rectangle 10"/>
          <p:cNvSpPr>
            <a:spLocks noChangeArrowheads="1"/>
          </p:cNvSpPr>
          <p:nvPr/>
        </p:nvSpPr>
        <p:spPr bwMode="auto">
          <a:xfrm>
            <a:off x="2187575" y="3117850"/>
            <a:ext cx="2141538" cy="239713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86059" name="Text Box 11" descr="25%"/>
          <p:cNvSpPr txBox="1">
            <a:spLocks noChangeArrowheads="1"/>
          </p:cNvSpPr>
          <p:nvPr/>
        </p:nvSpPr>
        <p:spPr bwMode="auto">
          <a:xfrm>
            <a:off x="5565775" y="3327400"/>
            <a:ext cx="3556000" cy="1349375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latin typeface="メイリオ" panose="020B0604030504040204" pitchFamily="50" charset="-128"/>
              </a:rPr>
              <a:t>ファイル名は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dirty="0">
                <a:latin typeface="メイリオ" panose="020B0604030504040204" pitchFamily="50" charset="-128"/>
              </a:rPr>
              <a:t>Book1.txt</a:t>
            </a:r>
          </a:p>
        </p:txBody>
      </p:sp>
    </p:spTree>
    <p:extLst>
      <p:ext uri="{BB962C8B-B14F-4D97-AF65-F5344CB8AC3E}">
        <p14:creationId xmlns:p14="http://schemas.microsoft.com/office/powerpoint/2010/main" val="167281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6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6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6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6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6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6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86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86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86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2" grpId="0" animBg="1"/>
      <p:bldP spid="386054" grpId="0" animBg="1"/>
      <p:bldP spid="38605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777FC996-83A3-4CFF-9A06-485DF2FFE056}" type="slidenum">
              <a:rPr lang="en-US" altLang="ja-JP" smtClean="0">
                <a:latin typeface="メイリオ" panose="020B0604030504040204" pitchFamily="50" charset="-128"/>
              </a:rPr>
              <a:pPr/>
              <a:t>14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125413"/>
            <a:ext cx="7772400" cy="238125"/>
          </a:xfrm>
          <a:solidFill>
            <a:schemeClr val="bg1"/>
          </a:solidFill>
        </p:spPr>
        <p:txBody>
          <a:bodyPr>
            <a:noAutofit/>
          </a:bodyPr>
          <a:lstStyle/>
          <a:p>
            <a:pPr eaLnBrk="1" hangingPunct="1"/>
            <a:r>
              <a:rPr lang="ja-JP" altLang="en-US" sz="2800" dirty="0"/>
              <a:t>ビルド後の画面</a:t>
            </a:r>
          </a:p>
        </p:txBody>
      </p:sp>
      <p:pic>
        <p:nvPicPr>
          <p:cNvPr id="30723" name="Picture 14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412750"/>
            <a:ext cx="5876925" cy="638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2868" name="Rectangle 4"/>
          <p:cNvSpPr>
            <a:spLocks noChangeArrowheads="1"/>
          </p:cNvSpPr>
          <p:nvPr/>
        </p:nvSpPr>
        <p:spPr bwMode="auto">
          <a:xfrm>
            <a:off x="2579688" y="5006975"/>
            <a:ext cx="4964112" cy="1038225"/>
          </a:xfrm>
          <a:prstGeom prst="rect">
            <a:avLst/>
          </a:prstGeom>
          <a:noFill/>
          <a:ln w="2857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92869" name="Text Box 5" descr="20%"/>
          <p:cNvSpPr txBox="1">
            <a:spLocks noChangeArrowheads="1"/>
          </p:cNvSpPr>
          <p:nvPr/>
        </p:nvSpPr>
        <p:spPr bwMode="auto">
          <a:xfrm>
            <a:off x="3984625" y="3449638"/>
            <a:ext cx="4710113" cy="98425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  <a:latin typeface="メイリオ" panose="020B0604030504040204" pitchFamily="50" charset="-128"/>
              </a:rPr>
              <a:t>ビルドが正常終了したことを示すメッセージ</a:t>
            </a:r>
          </a:p>
        </p:txBody>
      </p:sp>
      <p:sp>
        <p:nvSpPr>
          <p:cNvPr id="292870" name="Line 6"/>
          <p:cNvSpPr>
            <a:spLocks noChangeShapeType="1"/>
          </p:cNvSpPr>
          <p:nvPr/>
        </p:nvSpPr>
        <p:spPr bwMode="auto">
          <a:xfrm flipH="1">
            <a:off x="4724400" y="4454525"/>
            <a:ext cx="242888" cy="557213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2871" name="Rectangle 7"/>
          <p:cNvSpPr>
            <a:spLocks noChangeArrowheads="1"/>
          </p:cNvSpPr>
          <p:nvPr/>
        </p:nvSpPr>
        <p:spPr bwMode="auto">
          <a:xfrm>
            <a:off x="3994150" y="468313"/>
            <a:ext cx="504825" cy="3683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92872" name="Text Box 8" descr="25%"/>
          <p:cNvSpPr txBox="1">
            <a:spLocks noChangeArrowheads="1"/>
          </p:cNvSpPr>
          <p:nvPr/>
        </p:nvSpPr>
        <p:spPr bwMode="auto">
          <a:xfrm>
            <a:off x="1354138" y="1441450"/>
            <a:ext cx="6438900" cy="1938992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latin typeface="メイリオ" panose="020B0604030504040204" pitchFamily="50" charset="-128"/>
              </a:rPr>
              <a:t>ビルドの手順：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latin typeface="メイリオ" panose="020B0604030504040204" pitchFamily="50" charset="-128"/>
              </a:rPr>
              <a:t>「ビルド」→「○○のビルド」</a:t>
            </a:r>
          </a:p>
        </p:txBody>
      </p:sp>
      <p:sp>
        <p:nvSpPr>
          <p:cNvPr id="292873" name="Line 9"/>
          <p:cNvSpPr>
            <a:spLocks noChangeShapeType="1"/>
          </p:cNvSpPr>
          <p:nvPr/>
        </p:nvSpPr>
        <p:spPr bwMode="auto">
          <a:xfrm flipV="1">
            <a:off x="4117975" y="792163"/>
            <a:ext cx="98425" cy="636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2874" name="Rectangle 10"/>
          <p:cNvSpPr>
            <a:spLocks noChangeArrowheads="1"/>
          </p:cNvSpPr>
          <p:nvPr/>
        </p:nvSpPr>
        <p:spPr bwMode="auto">
          <a:xfrm>
            <a:off x="3343275" y="5394325"/>
            <a:ext cx="669925" cy="258763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92875" name="Line 11"/>
          <p:cNvSpPr>
            <a:spLocks noChangeShapeType="1"/>
          </p:cNvSpPr>
          <p:nvPr/>
        </p:nvSpPr>
        <p:spPr bwMode="auto">
          <a:xfrm flipH="1" flipV="1">
            <a:off x="4032250" y="5559425"/>
            <a:ext cx="457200" cy="411163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2876" name="Text Box 12" descr="20%"/>
          <p:cNvSpPr txBox="1">
            <a:spLocks noChangeArrowheads="1"/>
          </p:cNvSpPr>
          <p:nvPr/>
        </p:nvSpPr>
        <p:spPr bwMode="auto">
          <a:xfrm>
            <a:off x="4454525" y="5873750"/>
            <a:ext cx="3559175" cy="954107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  <a:latin typeface="メイリオ" panose="020B0604030504040204" pitchFamily="50" charset="-128"/>
              </a:rPr>
              <a:t>「１．正常終了」を確認</a:t>
            </a:r>
          </a:p>
        </p:txBody>
      </p:sp>
    </p:spTree>
    <p:extLst>
      <p:ext uri="{BB962C8B-B14F-4D97-AF65-F5344CB8AC3E}">
        <p14:creationId xmlns:p14="http://schemas.microsoft.com/office/powerpoint/2010/main" val="171465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2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2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2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2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92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92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92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92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2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9" grpId="0" animBg="1"/>
      <p:bldP spid="292872" grpId="0" animBg="1"/>
      <p:bldP spid="29287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1BC0289E-7431-4D90-A53B-163E4AB01889}" type="slidenum">
              <a:rPr lang="en-US" altLang="ja-JP" smtClean="0">
                <a:latin typeface="メイリオ" panose="020B0604030504040204" pitchFamily="50" charset="-128"/>
              </a:rPr>
              <a:pPr/>
              <a:t>15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pic>
        <p:nvPicPr>
          <p:cNvPr id="32771" name="Picture 11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466725"/>
            <a:ext cx="6269037" cy="626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752475" y="125413"/>
            <a:ext cx="7772400" cy="238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実行中の画面</a:t>
            </a:r>
          </a:p>
        </p:txBody>
      </p:sp>
      <p:sp>
        <p:nvSpPr>
          <p:cNvPr id="293892" name="Rectangle 4"/>
          <p:cNvSpPr>
            <a:spLocks noChangeArrowheads="1"/>
          </p:cNvSpPr>
          <p:nvPr/>
        </p:nvSpPr>
        <p:spPr bwMode="auto">
          <a:xfrm>
            <a:off x="4664075" y="592138"/>
            <a:ext cx="504825" cy="3683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93893" name="Text Box 5" descr="25%"/>
          <p:cNvSpPr txBox="1">
            <a:spLocks noChangeArrowheads="1"/>
          </p:cNvSpPr>
          <p:nvPr/>
        </p:nvSpPr>
        <p:spPr bwMode="auto">
          <a:xfrm>
            <a:off x="303213" y="744538"/>
            <a:ext cx="3044825" cy="1592262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メイリオ" panose="020B0604030504040204" pitchFamily="50" charset="-128"/>
              </a:rPr>
              <a:t>実行の手順：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メイリオ" panose="020B0604030504040204" pitchFamily="50" charset="-128"/>
              </a:rPr>
              <a:t>「デバッグ」→「実行」</a:t>
            </a:r>
          </a:p>
        </p:txBody>
      </p:sp>
      <p:sp>
        <p:nvSpPr>
          <p:cNvPr id="293894" name="Line 6"/>
          <p:cNvSpPr>
            <a:spLocks noChangeShapeType="1"/>
          </p:cNvSpPr>
          <p:nvPr/>
        </p:nvSpPr>
        <p:spPr bwMode="auto">
          <a:xfrm flipV="1">
            <a:off x="3359150" y="865188"/>
            <a:ext cx="1243013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3895" name="Rectangle 7"/>
          <p:cNvSpPr>
            <a:spLocks noChangeArrowheads="1"/>
          </p:cNvSpPr>
          <p:nvPr/>
        </p:nvSpPr>
        <p:spPr bwMode="auto">
          <a:xfrm>
            <a:off x="2352675" y="1152525"/>
            <a:ext cx="5776913" cy="41163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93896" name="Text Box 8" descr="25%"/>
          <p:cNvSpPr txBox="1">
            <a:spLocks noChangeArrowheads="1"/>
          </p:cNvSpPr>
          <p:nvPr/>
        </p:nvSpPr>
        <p:spPr bwMode="auto">
          <a:xfrm>
            <a:off x="2647950" y="5810250"/>
            <a:ext cx="3549650" cy="461665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実行ウインドウが現れる</a:t>
            </a:r>
          </a:p>
        </p:txBody>
      </p:sp>
      <p:sp>
        <p:nvSpPr>
          <p:cNvPr id="293897" name="Line 9"/>
          <p:cNvSpPr>
            <a:spLocks noChangeShapeType="1"/>
          </p:cNvSpPr>
          <p:nvPr/>
        </p:nvSpPr>
        <p:spPr bwMode="auto">
          <a:xfrm flipV="1">
            <a:off x="4522788" y="5281613"/>
            <a:ext cx="188912" cy="4984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264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3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3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3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93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93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3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3" grpId="0" animBg="1"/>
      <p:bldP spid="29389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2"/>
          <p:cNvSpPr>
            <a:spLocks noChangeArrowheads="1"/>
          </p:cNvSpPr>
          <p:nvPr/>
        </p:nvSpPr>
        <p:spPr bwMode="auto">
          <a:xfrm>
            <a:off x="66675" y="-74613"/>
            <a:ext cx="9036050" cy="414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latin typeface="メイリオ" panose="020B0604030504040204" pitchFamily="50" charset="-128"/>
              </a:rPr>
              <a:t>#include "</a:t>
            </a:r>
            <a:r>
              <a:rPr lang="en-US" altLang="ja-JP" sz="1800" b="1" dirty="0" err="1">
                <a:latin typeface="メイリオ" panose="020B0604030504040204" pitchFamily="50" charset="-128"/>
              </a:rPr>
              <a:t>stdio.h</a:t>
            </a:r>
            <a:r>
              <a:rPr lang="en-US" altLang="ja-JP" sz="1800" b="1" dirty="0">
                <a:latin typeface="メイリオ" panose="020B0604030504040204" pitchFamily="50" charset="-128"/>
              </a:rPr>
              <a:t>"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latin typeface="メイリオ" panose="020B0604030504040204" pitchFamily="50" charset="-128"/>
              </a:rPr>
              <a:t>#include &lt;</a:t>
            </a:r>
            <a:r>
              <a:rPr lang="en-US" altLang="ja-JP" sz="1800" b="1" dirty="0" err="1">
                <a:latin typeface="メイリオ" panose="020B0604030504040204" pitchFamily="50" charset="-128"/>
              </a:rPr>
              <a:t>math.h</a:t>
            </a:r>
            <a:r>
              <a:rPr lang="en-US" altLang="ja-JP" sz="1800" b="1" dirty="0">
                <a:latin typeface="メイリオ" panose="020B0604030504040204" pitchFamily="50" charset="-128"/>
              </a:rPr>
              <a:t>&gt;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latin typeface="メイリオ" panose="020B0604030504040204" pitchFamily="50" charset="-128"/>
              </a:rPr>
              <a:t>#pragma warning(</a:t>
            </a:r>
            <a:r>
              <a:rPr lang="en-US" altLang="ja-JP" sz="1800" b="1" dirty="0" err="1">
                <a:latin typeface="メイリオ" panose="020B0604030504040204" pitchFamily="50" charset="-128"/>
              </a:rPr>
              <a:t>disable:4996</a:t>
            </a:r>
            <a:r>
              <a:rPr lang="en-US" altLang="ja-JP" sz="1800" b="1" dirty="0">
                <a:latin typeface="メイリオ" panose="020B0604030504040204" pitchFamily="50" charset="-128"/>
              </a:rPr>
              <a:t>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 err="1">
                <a:latin typeface="メイリオ" panose="020B0604030504040204" pitchFamily="50" charset="-128"/>
              </a:rPr>
              <a:t>int</a:t>
            </a:r>
            <a:r>
              <a:rPr lang="en-US" altLang="ja-JP" sz="1800" b="1" dirty="0">
                <a:latin typeface="メイリオ" panose="020B0604030504040204" pitchFamily="50" charset="-128"/>
              </a:rPr>
              <a:t> main()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latin typeface="メイリオ" panose="020B0604030504040204" pitchFamily="50" charset="-128"/>
              </a:rPr>
              <a:t>{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latin typeface="メイリオ" panose="020B0604030504040204" pitchFamily="50" charset="-128"/>
              </a:rPr>
              <a:t>  char line[100];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latin typeface="メイリオ" panose="020B0604030504040204" pitchFamily="50" charset="-128"/>
              </a:rPr>
              <a:t>  char name[100];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latin typeface="メイリオ" panose="020B0604030504040204" pitchFamily="50" charset="-128"/>
              </a:rPr>
              <a:t>  char birth[100];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latin typeface="メイリオ" panose="020B0604030504040204" pitchFamily="50" charset="-128"/>
              </a:rPr>
              <a:t>  char address[100];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latin typeface="メイリオ" panose="020B0604030504040204" pitchFamily="50" charset="-128"/>
              </a:rPr>
              <a:t>  FILE *</a:t>
            </a:r>
            <a:r>
              <a:rPr lang="en-US" altLang="ja-JP" sz="1800" b="1" dirty="0" err="1">
                <a:latin typeface="メイリオ" panose="020B0604030504040204" pitchFamily="50" charset="-128"/>
              </a:rPr>
              <a:t>in_file</a:t>
            </a:r>
            <a:r>
              <a:rPr lang="en-US" altLang="ja-JP" sz="1800" b="1" dirty="0">
                <a:latin typeface="メイリオ" panose="020B0604030504040204" pitchFamily="50" charset="-128"/>
              </a:rPr>
              <a:t>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latin typeface="メイリオ" panose="020B0604030504040204" pitchFamily="50" charset="-128"/>
              </a:rPr>
              <a:t>  </a:t>
            </a:r>
            <a:r>
              <a:rPr lang="en-US" altLang="ja-JP" sz="1800" b="1" dirty="0" err="1">
                <a:latin typeface="メイリオ" panose="020B0604030504040204" pitchFamily="50" charset="-128"/>
              </a:rPr>
              <a:t>int</a:t>
            </a:r>
            <a:r>
              <a:rPr lang="en-US" altLang="ja-JP" sz="1800" b="1" dirty="0">
                <a:latin typeface="メイリオ" panose="020B0604030504040204" pitchFamily="50" charset="-128"/>
              </a:rPr>
              <a:t> </a:t>
            </a:r>
            <a:r>
              <a:rPr lang="en-US" altLang="ja-JP" sz="1800" b="1" dirty="0" err="1">
                <a:latin typeface="メイリオ" panose="020B0604030504040204" pitchFamily="50" charset="-128"/>
              </a:rPr>
              <a:t>ch</a:t>
            </a:r>
            <a:r>
              <a:rPr lang="en-US" altLang="ja-JP" sz="1800" b="1" dirty="0">
                <a:latin typeface="メイリオ" panose="020B0604030504040204" pitchFamily="50" charset="-128"/>
              </a:rPr>
              <a:t>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latin typeface="メイリオ" panose="020B0604030504040204" pitchFamily="50" charset="-128"/>
              </a:rPr>
              <a:t>  </a:t>
            </a:r>
            <a:r>
              <a:rPr lang="en-US" altLang="ja-JP" sz="1800" b="1" dirty="0" err="1">
                <a:latin typeface="メイリオ" panose="020B0604030504040204" pitchFamily="50" charset="-128"/>
              </a:rPr>
              <a:t>in_file</a:t>
            </a:r>
            <a:r>
              <a:rPr lang="en-US" altLang="ja-JP" sz="1800" b="1" dirty="0">
                <a:latin typeface="メイリオ" panose="020B0604030504040204" pitchFamily="50" charset="-128"/>
              </a:rPr>
              <a:t> = </a:t>
            </a:r>
            <a:r>
              <a:rPr lang="en-US" altLang="ja-JP" sz="1800" b="1" dirty="0" err="1">
                <a:latin typeface="メイリオ" panose="020B0604030504040204" pitchFamily="50" charset="-128"/>
              </a:rPr>
              <a:t>fopen</a:t>
            </a:r>
            <a:r>
              <a:rPr lang="en-US" altLang="ja-JP" sz="1800" b="1" dirty="0">
                <a:latin typeface="メイリオ" panose="020B0604030504040204" pitchFamily="50" charset="-128"/>
              </a:rPr>
              <a:t>("</a:t>
            </a:r>
            <a:r>
              <a:rPr lang="en-US" altLang="ja-JP" sz="18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d:\\</a:t>
            </a:r>
            <a:r>
              <a:rPr lang="en-US" altLang="ja-JP" sz="1800" b="1" dirty="0" err="1">
                <a:solidFill>
                  <a:srgbClr val="C00000"/>
                </a:solidFill>
                <a:latin typeface="メイリオ" panose="020B0604030504040204" pitchFamily="50" charset="-128"/>
              </a:rPr>
              <a:t>Book1.txt</a:t>
            </a:r>
            <a:r>
              <a:rPr lang="en-US" altLang="ja-JP" sz="1800" b="1" dirty="0">
                <a:latin typeface="メイリオ" panose="020B0604030504040204" pitchFamily="50" charset="-128"/>
              </a:rPr>
              <a:t>", "r");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latin typeface="メイリオ" panose="020B0604030504040204" pitchFamily="50" charset="-128"/>
              </a:rPr>
              <a:t>  if ( </a:t>
            </a:r>
            <a:r>
              <a:rPr lang="en-US" altLang="ja-JP" sz="1800" b="1" dirty="0" err="1">
                <a:latin typeface="メイリオ" panose="020B0604030504040204" pitchFamily="50" charset="-128"/>
              </a:rPr>
              <a:t>in_file</a:t>
            </a:r>
            <a:r>
              <a:rPr lang="en-US" altLang="ja-JP" sz="1800" b="1" dirty="0">
                <a:latin typeface="メイリオ" panose="020B0604030504040204" pitchFamily="50" charset="-128"/>
              </a:rPr>
              <a:t> == NULL ) {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latin typeface="メイリオ" panose="020B0604030504040204" pitchFamily="50" charset="-128"/>
              </a:rPr>
              <a:t>    return 0; 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latin typeface="メイリオ" panose="020B0604030504040204" pitchFamily="50" charset="-128"/>
              </a:rPr>
              <a:t>  }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latin typeface="メイリオ" panose="020B0604030504040204" pitchFamily="50" charset="-128"/>
              </a:rPr>
              <a:t>  while( </a:t>
            </a:r>
            <a:r>
              <a:rPr lang="en-US" altLang="ja-JP" sz="1800" b="1" dirty="0" err="1">
                <a:latin typeface="メイリオ" panose="020B0604030504040204" pitchFamily="50" charset="-128"/>
              </a:rPr>
              <a:t>fgets</a:t>
            </a:r>
            <a:r>
              <a:rPr lang="en-US" altLang="ja-JP" sz="1800" b="1" dirty="0">
                <a:latin typeface="メイリオ" panose="020B0604030504040204" pitchFamily="50" charset="-128"/>
              </a:rPr>
              <a:t>( line, 100, </a:t>
            </a:r>
            <a:r>
              <a:rPr lang="en-US" altLang="ja-JP" sz="1800" b="1" dirty="0" err="1">
                <a:latin typeface="メイリオ" panose="020B0604030504040204" pitchFamily="50" charset="-128"/>
              </a:rPr>
              <a:t>in_file</a:t>
            </a:r>
            <a:r>
              <a:rPr lang="en-US" altLang="ja-JP" sz="1800" b="1" dirty="0">
                <a:latin typeface="メイリオ" panose="020B0604030504040204" pitchFamily="50" charset="-128"/>
              </a:rPr>
              <a:t> ) != NULL ) {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latin typeface="メイリオ" panose="020B0604030504040204" pitchFamily="50" charset="-128"/>
              </a:rPr>
              <a:t>    </a:t>
            </a:r>
            <a:r>
              <a:rPr lang="en-US" altLang="ja-JP" sz="1800" b="1" dirty="0" err="1">
                <a:latin typeface="メイリオ" panose="020B0604030504040204" pitchFamily="50" charset="-128"/>
              </a:rPr>
              <a:t>sscanf_s</a:t>
            </a:r>
            <a:r>
              <a:rPr lang="en-US" altLang="ja-JP" sz="1800" b="1" dirty="0">
                <a:latin typeface="メイリオ" panose="020B0604030504040204" pitchFamily="50" charset="-128"/>
              </a:rPr>
              <a:t>( line, "%s %s %s", name, birth, address );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latin typeface="メイリオ" panose="020B0604030504040204" pitchFamily="50" charset="-128"/>
              </a:rPr>
              <a:t>    </a:t>
            </a:r>
            <a:r>
              <a:rPr lang="en-US" altLang="ja-JP" sz="1800" b="1" dirty="0" err="1">
                <a:latin typeface="メイリオ" panose="020B0604030504040204" pitchFamily="50" charset="-128"/>
              </a:rPr>
              <a:t>printf</a:t>
            </a:r>
            <a:r>
              <a:rPr lang="en-US" altLang="ja-JP" sz="1800" b="1" dirty="0">
                <a:latin typeface="メイリオ" panose="020B0604030504040204" pitchFamily="50" charset="-128"/>
              </a:rPr>
              <a:t>( "name=%s, address=%s\n", name, address );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latin typeface="メイリオ" panose="020B0604030504040204" pitchFamily="50" charset="-128"/>
              </a:rPr>
              <a:t>  }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latin typeface="メイリオ" panose="020B0604030504040204" pitchFamily="50" charset="-128"/>
              </a:rPr>
              <a:t>  </a:t>
            </a:r>
            <a:r>
              <a:rPr lang="en-US" altLang="ja-JP" sz="1800" b="1" dirty="0" err="1">
                <a:latin typeface="メイリオ" panose="020B0604030504040204" pitchFamily="50" charset="-128"/>
              </a:rPr>
              <a:t>fclose</a:t>
            </a:r>
            <a:r>
              <a:rPr lang="en-US" altLang="ja-JP" sz="1800" b="1" dirty="0">
                <a:latin typeface="メイリオ" panose="020B0604030504040204" pitchFamily="50" charset="-128"/>
              </a:rPr>
              <a:t>(</a:t>
            </a:r>
            <a:r>
              <a:rPr lang="en-US" altLang="ja-JP" sz="1800" b="1" dirty="0" err="1">
                <a:latin typeface="メイリオ" panose="020B0604030504040204" pitchFamily="50" charset="-128"/>
              </a:rPr>
              <a:t>in_file</a:t>
            </a:r>
            <a:r>
              <a:rPr lang="en-US" altLang="ja-JP" sz="1800" b="1" dirty="0">
                <a:latin typeface="メイリオ" panose="020B0604030504040204" pitchFamily="50" charset="-128"/>
              </a:rPr>
              <a:t>);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latin typeface="メイリオ" panose="020B0604030504040204" pitchFamily="50" charset="-128"/>
              </a:rPr>
              <a:t>  </a:t>
            </a:r>
            <a:r>
              <a:rPr lang="en-US" altLang="ja-JP" sz="1800" b="1" dirty="0" err="1">
                <a:latin typeface="メイリオ" panose="020B0604030504040204" pitchFamily="50" charset="-128"/>
              </a:rPr>
              <a:t>ch</a:t>
            </a:r>
            <a:r>
              <a:rPr lang="en-US" altLang="ja-JP" sz="1800" b="1" dirty="0">
                <a:latin typeface="メイリオ" panose="020B0604030504040204" pitchFamily="50" charset="-128"/>
              </a:rPr>
              <a:t> = </a:t>
            </a:r>
            <a:r>
              <a:rPr lang="en-US" altLang="ja-JP" sz="1800" b="1" dirty="0" err="1">
                <a:latin typeface="メイリオ" panose="020B0604030504040204" pitchFamily="50" charset="-128"/>
              </a:rPr>
              <a:t>getchar</a:t>
            </a:r>
            <a:r>
              <a:rPr lang="en-US" altLang="ja-JP" sz="1800" b="1" dirty="0">
                <a:latin typeface="メイリオ" panose="020B0604030504040204" pitchFamily="50" charset="-128"/>
              </a:rPr>
              <a:t>();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latin typeface="メイリオ" panose="020B0604030504040204" pitchFamily="50" charset="-128"/>
              </a:rPr>
              <a:t>  </a:t>
            </a:r>
            <a:r>
              <a:rPr lang="en-US" altLang="ja-JP" sz="1800" b="1" dirty="0" err="1">
                <a:latin typeface="メイリオ" panose="020B0604030504040204" pitchFamily="50" charset="-128"/>
              </a:rPr>
              <a:t>ch</a:t>
            </a:r>
            <a:r>
              <a:rPr lang="en-US" altLang="ja-JP" sz="1800" b="1" dirty="0">
                <a:latin typeface="メイリオ" panose="020B0604030504040204" pitchFamily="50" charset="-128"/>
              </a:rPr>
              <a:t> = </a:t>
            </a:r>
            <a:r>
              <a:rPr lang="en-US" altLang="ja-JP" sz="1800" b="1" dirty="0" err="1">
                <a:latin typeface="メイリオ" panose="020B0604030504040204" pitchFamily="50" charset="-128"/>
              </a:rPr>
              <a:t>getchar</a:t>
            </a:r>
            <a:r>
              <a:rPr lang="en-US" altLang="ja-JP" sz="1800" b="1" dirty="0">
                <a:latin typeface="メイリオ" panose="020B0604030504040204" pitchFamily="50" charset="-128"/>
              </a:rPr>
              <a:t>();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latin typeface="メイリオ" panose="020B0604030504040204" pitchFamily="50" charset="-128"/>
              </a:rPr>
              <a:t>  return 0;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latin typeface="メイリオ" panose="020B0604030504040204" pitchFamily="50" charset="-128"/>
              </a:rPr>
              <a:t>}</a:t>
            </a:r>
          </a:p>
        </p:txBody>
      </p:sp>
      <p:sp>
        <p:nvSpPr>
          <p:cNvPr id="3481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B3D1D6D8-7E20-4A36-96A0-91D5AF7B2CDB}" type="slidenum">
              <a:rPr lang="en-US" altLang="ja-JP" smtClean="0">
                <a:latin typeface="メイリオ" panose="020B0604030504040204" pitchFamily="50" charset="-128"/>
              </a:rPr>
              <a:pPr/>
              <a:t>16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289798" name="Text Box 6"/>
          <p:cNvSpPr txBox="1">
            <a:spLocks noChangeArrowheads="1"/>
          </p:cNvSpPr>
          <p:nvPr/>
        </p:nvSpPr>
        <p:spPr bwMode="auto">
          <a:xfrm>
            <a:off x="3057308" y="5244261"/>
            <a:ext cx="4926349" cy="58477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30196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while </a:t>
            </a:r>
            <a:r>
              <a:rPr lang="ja-JP" altLang="en-US" dirty="0">
                <a:latin typeface="メイリオ" panose="020B0604030504040204" pitchFamily="50" charset="-128"/>
              </a:rPr>
              <a:t>による繰り返し</a:t>
            </a:r>
          </a:p>
        </p:txBody>
      </p:sp>
      <p:sp>
        <p:nvSpPr>
          <p:cNvPr id="289803" name="Text Box 11"/>
          <p:cNvSpPr txBox="1">
            <a:spLocks noChangeArrowheads="1"/>
          </p:cNvSpPr>
          <p:nvPr/>
        </p:nvSpPr>
        <p:spPr bwMode="auto">
          <a:xfrm>
            <a:off x="3376082" y="3451506"/>
            <a:ext cx="4835588" cy="80234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ファイルオープンに失敗した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ときのみ実行される部分</a:t>
            </a:r>
          </a:p>
        </p:txBody>
      </p:sp>
      <p:sp>
        <p:nvSpPr>
          <p:cNvPr id="12" name="Text Box 17">
            <a:extLst>
              <a:ext uri="{FF2B5EF4-FFF2-40B4-BE49-F238E27FC236}">
                <a16:creationId xmlns:a16="http://schemas.microsoft.com/office/drawing/2014/main" id="{1846DC39-16B0-4789-9923-5FC134157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6865" y="2267324"/>
            <a:ext cx="4088335" cy="7720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err="1">
                <a:solidFill>
                  <a:schemeClr val="tx2"/>
                </a:solidFill>
                <a:latin typeface="メイリオ" panose="020B0604030504040204" pitchFamily="50" charset="-128"/>
              </a:rPr>
              <a:t>fopen</a:t>
            </a:r>
            <a:r>
              <a:rPr lang="en-US" altLang="ja-JP" sz="2400" b="1" dirty="0">
                <a:solidFill>
                  <a:schemeClr val="tx2"/>
                </a:solidFill>
                <a:latin typeface="メイリオ" panose="020B0604030504040204" pitchFamily="50" charset="-128"/>
              </a:rPr>
              <a:t> </a:t>
            </a:r>
            <a:r>
              <a:rPr lang="ja-JP" altLang="en-US" sz="2400" b="1" dirty="0">
                <a:latin typeface="メイリオ" panose="020B0604030504040204" pitchFamily="50" charset="-128"/>
              </a:rPr>
              <a:t>関数で，</a:t>
            </a:r>
            <a:r>
              <a:rPr lang="en-US" altLang="ja-JP" sz="2400" b="1" dirty="0">
                <a:latin typeface="メイリオ" panose="020B0604030504040204" pitchFamily="50" charset="-128"/>
              </a:rPr>
              <a:t>NULL</a:t>
            </a:r>
            <a:r>
              <a:rPr lang="ja-JP" altLang="en-US" sz="2400" b="1" dirty="0">
                <a:latin typeface="メイリオ" panose="020B0604030504040204" pitchFamily="50" charset="-128"/>
              </a:rPr>
              <a:t> は</a:t>
            </a:r>
            <a:endParaRPr lang="en-US" altLang="ja-JP" sz="2400" b="1" dirty="0">
              <a:latin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メイリオ" panose="020B0604030504040204" pitchFamily="50" charset="-128"/>
              </a:rPr>
              <a:t>「</a:t>
            </a:r>
            <a:r>
              <a:rPr lang="ja-JP" altLang="en-US" sz="2400" b="1" dirty="0">
                <a:solidFill>
                  <a:schemeClr val="tx2"/>
                </a:solidFill>
                <a:latin typeface="メイリオ" panose="020B0604030504040204" pitchFamily="50" charset="-128"/>
              </a:rPr>
              <a:t>ファイルオープンの失敗</a:t>
            </a:r>
            <a:r>
              <a:rPr lang="ja-JP" altLang="en-US" sz="2400" b="1" dirty="0">
                <a:latin typeface="メイリオ" panose="020B0604030504040204" pitchFamily="50" charset="-128"/>
              </a:rPr>
              <a:t>」</a:t>
            </a:r>
          </a:p>
        </p:txBody>
      </p:sp>
      <p:sp>
        <p:nvSpPr>
          <p:cNvPr id="13" name="Text Box 18">
            <a:extLst>
              <a:ext uri="{FF2B5EF4-FFF2-40B4-BE49-F238E27FC236}">
                <a16:creationId xmlns:a16="http://schemas.microsoft.com/office/drawing/2014/main" id="{75C8DF50-70E1-419F-B31B-BEBAA2E0B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2204" y="5943200"/>
            <a:ext cx="3665537" cy="7649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err="1">
                <a:solidFill>
                  <a:schemeClr val="tx2"/>
                </a:solidFill>
                <a:latin typeface="メイリオ" panose="020B0604030504040204" pitchFamily="50" charset="-128"/>
              </a:rPr>
              <a:t>fgets</a:t>
            </a:r>
            <a:r>
              <a:rPr lang="en-US" altLang="ja-JP" sz="2400" b="1" dirty="0">
                <a:latin typeface="メイリオ" panose="020B0604030504040204" pitchFamily="50" charset="-128"/>
              </a:rPr>
              <a:t> </a:t>
            </a:r>
            <a:r>
              <a:rPr lang="ja-JP" altLang="en-US" sz="2400" b="1" dirty="0">
                <a:latin typeface="メイリオ" panose="020B0604030504040204" pitchFamily="50" charset="-128"/>
              </a:rPr>
              <a:t>関数で，</a:t>
            </a:r>
            <a:r>
              <a:rPr lang="en-US" altLang="ja-JP" sz="2400" b="1" dirty="0">
                <a:latin typeface="メイリオ" panose="020B0604030504040204" pitchFamily="50" charset="-128"/>
              </a:rPr>
              <a:t>NULL </a:t>
            </a:r>
            <a:r>
              <a:rPr lang="ja-JP" altLang="en-US" sz="2400" b="1" dirty="0">
                <a:latin typeface="メイリオ" panose="020B0604030504040204" pitchFamily="50" charset="-128"/>
              </a:rPr>
              <a:t>は</a:t>
            </a:r>
            <a:endParaRPr lang="en-US" altLang="ja-JP" sz="2400" b="1" dirty="0">
              <a:latin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メイリオ" panose="020B0604030504040204" pitchFamily="50" charset="-128"/>
              </a:rPr>
              <a:t>「</a:t>
            </a:r>
            <a:r>
              <a:rPr lang="ja-JP" altLang="en-US" sz="2400" b="1" dirty="0">
                <a:solidFill>
                  <a:schemeClr val="tx2"/>
                </a:solidFill>
                <a:latin typeface="メイリオ" panose="020B0604030504040204" pitchFamily="50" charset="-128"/>
              </a:rPr>
              <a:t>ファイルの終わり</a:t>
            </a:r>
            <a:r>
              <a:rPr lang="ja-JP" altLang="en-US" sz="2400" b="1" dirty="0">
                <a:latin typeface="メイリオ" panose="020B0604030504040204" pitchFamily="50" charset="-128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100276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9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9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8" grpId="0" animBg="1"/>
      <p:bldP spid="289803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ファイル操作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ファイルのオープンとクローズ</a:t>
            </a:r>
          </a:p>
          <a:p>
            <a:pPr lvl="1"/>
            <a:r>
              <a:rPr lang="en-US" altLang="ja-JP" dirty="0" err="1"/>
              <a:t>fopen</a:t>
            </a:r>
            <a:r>
              <a:rPr lang="en-US" altLang="ja-JP" dirty="0"/>
              <a:t>		</a:t>
            </a:r>
            <a:r>
              <a:rPr lang="ja-JP" altLang="en-US" dirty="0"/>
              <a:t>ファイルの読み書きを行う前に、ファイルはオープンされねばならない</a:t>
            </a:r>
          </a:p>
          <a:p>
            <a:pPr lvl="1"/>
            <a:r>
              <a:rPr lang="en-US" altLang="ja-JP" dirty="0" err="1"/>
              <a:t>fclose</a:t>
            </a:r>
            <a:r>
              <a:rPr lang="en-US" altLang="ja-JP" dirty="0"/>
              <a:t>		</a:t>
            </a:r>
            <a:r>
              <a:rPr lang="ja-JP" altLang="en-US" dirty="0"/>
              <a:t>ファイルの読み書きが終わったら、ファイルはクローズされねばならない</a:t>
            </a:r>
          </a:p>
          <a:p>
            <a:r>
              <a:rPr lang="ja-JP" altLang="en-US" dirty="0"/>
              <a:t>ファイルの読み込み</a:t>
            </a:r>
          </a:p>
          <a:p>
            <a:pPr lvl="1"/>
            <a:r>
              <a:rPr lang="en-US" altLang="ja-JP" dirty="0" err="1"/>
              <a:t>fgets</a:t>
            </a:r>
            <a:r>
              <a:rPr lang="en-US" altLang="ja-JP" dirty="0"/>
              <a:t>		</a:t>
            </a:r>
            <a:r>
              <a:rPr lang="ja-JP" altLang="en-US" dirty="0"/>
              <a:t>１行単位の読み込み</a:t>
            </a:r>
          </a:p>
          <a:p>
            <a:pPr lvl="1"/>
            <a:r>
              <a:rPr lang="en-US" altLang="ja-JP" dirty="0" err="1"/>
              <a:t>fread</a:t>
            </a:r>
            <a:r>
              <a:rPr lang="en-US" altLang="ja-JP" dirty="0"/>
              <a:t>		</a:t>
            </a:r>
            <a:r>
              <a:rPr lang="ja-JP" altLang="en-US" dirty="0"/>
              <a:t>バイト単位での読み込み（１バイト，複数バイト）</a:t>
            </a:r>
          </a:p>
          <a:p>
            <a:r>
              <a:rPr lang="ja-JP" altLang="en-US" dirty="0"/>
              <a:t>ファイルの書き出し</a:t>
            </a:r>
          </a:p>
          <a:p>
            <a:pPr lvl="1"/>
            <a:r>
              <a:rPr lang="en-US" altLang="ja-JP" dirty="0" err="1"/>
              <a:t>fputs</a:t>
            </a:r>
            <a:r>
              <a:rPr lang="en-US" altLang="ja-JP" dirty="0"/>
              <a:t>		</a:t>
            </a:r>
            <a:r>
              <a:rPr lang="ja-JP" altLang="en-US" dirty="0"/>
              <a:t>１行単位での書き出し</a:t>
            </a:r>
          </a:p>
          <a:p>
            <a:pPr lvl="1"/>
            <a:r>
              <a:rPr lang="en-US" altLang="ja-JP" dirty="0" err="1"/>
              <a:t>fwrite</a:t>
            </a:r>
            <a:r>
              <a:rPr lang="en-US" altLang="ja-JP" dirty="0"/>
              <a:t> 	</a:t>
            </a:r>
            <a:r>
              <a:rPr lang="ja-JP" altLang="en-US" dirty="0"/>
              <a:t>バイト単位での書き出し（１バイト，複数バイト）</a:t>
            </a:r>
          </a:p>
          <a:p>
            <a:pPr lvl="1"/>
            <a:r>
              <a:rPr lang="en-US" altLang="ja-JP" dirty="0" err="1"/>
              <a:t>fprintf</a:t>
            </a:r>
            <a:r>
              <a:rPr lang="en-US" altLang="ja-JP" dirty="0"/>
              <a:t>	</a:t>
            </a:r>
            <a:r>
              <a:rPr lang="ja-JP" altLang="en-US" dirty="0"/>
              <a:t>整形しての書き出し</a:t>
            </a:r>
          </a:p>
          <a:p>
            <a:pPr lvl="1"/>
            <a:endParaRPr lang="ja-JP" altLang="en-US" dirty="0"/>
          </a:p>
          <a:p>
            <a:endParaRPr lang="en-US" altLang="ja-JP" dirty="0"/>
          </a:p>
        </p:txBody>
      </p:sp>
      <p:sp>
        <p:nvSpPr>
          <p:cNvPr id="4096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607B3940-B03A-469C-84A1-FE23D330EF9E}" type="slidenum">
              <a:rPr lang="en-US" altLang="ja-JP" smtClean="0">
                <a:latin typeface="メイリオ" panose="020B0604030504040204" pitchFamily="50" charset="-128"/>
              </a:rPr>
              <a:pPr/>
              <a:t>17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007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オープンモード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“r” </a:t>
            </a:r>
            <a:r>
              <a:rPr lang="ja-JP" altLang="en-US" dirty="0"/>
              <a:t>モード </a:t>
            </a:r>
          </a:p>
          <a:p>
            <a:pPr lvl="1"/>
            <a:r>
              <a:rPr lang="ja-JP" altLang="en-US" dirty="0"/>
              <a:t>読み込みモード</a:t>
            </a:r>
          </a:p>
          <a:p>
            <a:pPr lvl="1"/>
            <a:r>
              <a:rPr lang="ja-JP" altLang="en-US" dirty="0"/>
              <a:t>引数</a:t>
            </a:r>
            <a:r>
              <a:rPr lang="en-US" altLang="ja-JP" dirty="0"/>
              <a:t>file</a:t>
            </a:r>
            <a:r>
              <a:rPr lang="ja-JP" altLang="en-US" dirty="0"/>
              <a:t>で指定したファイルが存在しないか，読み込み不可能な場合には，オープンすることができない． </a:t>
            </a:r>
          </a:p>
          <a:p>
            <a:r>
              <a:rPr lang="ja-JP" altLang="en-US" dirty="0"/>
              <a:t>“</a:t>
            </a:r>
            <a:r>
              <a:rPr lang="en-US" altLang="ja-JP" dirty="0"/>
              <a:t>w” </a:t>
            </a:r>
            <a:r>
              <a:rPr lang="ja-JP" altLang="en-US" dirty="0"/>
              <a:t>モード </a:t>
            </a:r>
          </a:p>
          <a:p>
            <a:pPr lvl="1"/>
            <a:r>
              <a:rPr lang="ja-JP" altLang="en-US" dirty="0"/>
              <a:t>書き出しモード</a:t>
            </a:r>
          </a:p>
          <a:p>
            <a:pPr lvl="1"/>
            <a:r>
              <a:rPr lang="ja-JP" altLang="en-US" dirty="0"/>
              <a:t>引数</a:t>
            </a:r>
            <a:r>
              <a:rPr lang="en-US" altLang="ja-JP" dirty="0"/>
              <a:t>file</a:t>
            </a:r>
            <a:r>
              <a:rPr lang="ja-JP" altLang="en-US" dirty="0"/>
              <a:t>で指定したファイルが存在しない場合には，ファイルが新たに作成される．ファイルがすでに存在した場合，ファイル中のデータはすべて捨てられる（ファイルの長さは０になる）．</a:t>
            </a:r>
          </a:p>
          <a:p>
            <a:endParaRPr lang="en-US" altLang="ja-JP" dirty="0"/>
          </a:p>
        </p:txBody>
      </p:sp>
      <p:sp>
        <p:nvSpPr>
          <p:cNvPr id="43010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36A3BE3D-760A-4D24-94B8-9E0E94927B2F}" type="slidenum">
              <a:rPr lang="en-US" altLang="ja-JP" smtClean="0">
                <a:latin typeface="メイリオ" panose="020B0604030504040204" pitchFamily="50" charset="-128"/>
              </a:rPr>
              <a:pPr/>
              <a:t>18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245764" name="Text Box 4"/>
          <p:cNvSpPr txBox="1">
            <a:spLocks noChangeArrowheads="1"/>
          </p:cNvSpPr>
          <p:nvPr/>
        </p:nvSpPr>
        <p:spPr bwMode="auto">
          <a:xfrm>
            <a:off x="672726" y="5550082"/>
            <a:ext cx="6445250" cy="46166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in_file</a:t>
            </a:r>
            <a:r>
              <a:rPr lang="en-US" altLang="ja-JP" sz="2400" b="1" dirty="0">
                <a:latin typeface="メイリオ" panose="020B0604030504040204" pitchFamily="50" charset="-128"/>
              </a:rPr>
              <a:t> =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fopen</a:t>
            </a:r>
            <a:r>
              <a:rPr lang="en-US" altLang="ja-JP" sz="2400" b="1" dirty="0">
                <a:latin typeface="メイリオ" panose="020B0604030504040204" pitchFamily="50" charset="-128"/>
              </a:rPr>
              <a:t>("</a:t>
            </a:r>
            <a:r>
              <a:rPr lang="en-US" altLang="ja-JP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d:\\Book1.txt</a:t>
            </a:r>
            <a:r>
              <a:rPr lang="en-US" altLang="ja-JP" sz="2400" b="1" dirty="0">
                <a:latin typeface="メイリオ" panose="020B0604030504040204" pitchFamily="50" charset="-128"/>
              </a:rPr>
              <a:t>", "r");</a:t>
            </a:r>
          </a:p>
        </p:txBody>
      </p:sp>
      <p:sp>
        <p:nvSpPr>
          <p:cNvPr id="245765" name="AutoShape 5"/>
          <p:cNvSpPr>
            <a:spLocks/>
          </p:cNvSpPr>
          <p:nvPr/>
        </p:nvSpPr>
        <p:spPr bwMode="auto">
          <a:xfrm rot="5400000" flipV="1">
            <a:off x="4442339" y="4850491"/>
            <a:ext cx="95250" cy="2417763"/>
          </a:xfrm>
          <a:prstGeom prst="rightBrace">
            <a:avLst>
              <a:gd name="adj1" fmla="val 21152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45766" name="AutoShape 6"/>
          <p:cNvSpPr>
            <a:spLocks/>
          </p:cNvSpPr>
          <p:nvPr/>
        </p:nvSpPr>
        <p:spPr bwMode="auto">
          <a:xfrm rot="5400000" flipV="1">
            <a:off x="6505295" y="5722823"/>
            <a:ext cx="125412" cy="795338"/>
          </a:xfrm>
          <a:prstGeom prst="rightBrace">
            <a:avLst>
              <a:gd name="adj1" fmla="val 5284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45767" name="Text Box 7"/>
          <p:cNvSpPr txBox="1">
            <a:spLocks noChangeArrowheads="1"/>
          </p:cNvSpPr>
          <p:nvPr/>
        </p:nvSpPr>
        <p:spPr bwMode="auto">
          <a:xfrm>
            <a:off x="3850440" y="6106998"/>
            <a:ext cx="172354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ファイル名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（文字列）</a:t>
            </a:r>
          </a:p>
        </p:txBody>
      </p:sp>
      <p:sp>
        <p:nvSpPr>
          <p:cNvPr id="245768" name="Text Box 8"/>
          <p:cNvSpPr txBox="1">
            <a:spLocks noChangeArrowheads="1"/>
          </p:cNvSpPr>
          <p:nvPr/>
        </p:nvSpPr>
        <p:spPr bwMode="auto">
          <a:xfrm>
            <a:off x="5415118" y="6118111"/>
            <a:ext cx="233910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オープンモード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（文字列）</a:t>
            </a:r>
          </a:p>
        </p:txBody>
      </p:sp>
    </p:spTree>
    <p:extLst>
      <p:ext uri="{BB962C8B-B14F-4D97-AF65-F5344CB8AC3E}">
        <p14:creationId xmlns:p14="http://schemas.microsoft.com/office/powerpoint/2010/main" val="209665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5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5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5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45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4" grpId="0" animBg="1"/>
      <p:bldP spid="245767" grpId="0"/>
      <p:bldP spid="24576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96" y="377084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例題１のプログラムが</a:t>
            </a:r>
            <a:br>
              <a:rPr lang="ja-JP" altLang="en-US" dirty="0"/>
            </a:br>
            <a:r>
              <a:rPr lang="ja-JP" altLang="en-US" dirty="0"/>
              <a:t>行っていること</a:t>
            </a:r>
          </a:p>
        </p:txBody>
      </p:sp>
      <p:sp>
        <p:nvSpPr>
          <p:cNvPr id="4915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A2C50B29-61A9-4320-89C7-0E4F87F64A46}" type="slidenum">
              <a:rPr lang="en-US" altLang="ja-JP" smtClean="0">
                <a:latin typeface="メイリオ" panose="020B0604030504040204" pitchFamily="50" charset="-128"/>
              </a:rPr>
              <a:pPr/>
              <a:t>19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49156" name="Rectangle 5"/>
          <p:cNvSpPr>
            <a:spLocks noChangeArrowheads="1"/>
          </p:cNvSpPr>
          <p:nvPr/>
        </p:nvSpPr>
        <p:spPr bwMode="auto">
          <a:xfrm>
            <a:off x="4191000" y="2428875"/>
            <a:ext cx="2554288" cy="40941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49157" name="Text Box 6"/>
          <p:cNvSpPr txBox="1">
            <a:spLocks noChangeArrowheads="1"/>
          </p:cNvSpPr>
          <p:nvPr/>
        </p:nvSpPr>
        <p:spPr bwMode="auto">
          <a:xfrm>
            <a:off x="3919677" y="1233488"/>
            <a:ext cx="305724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プログラムが使う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メモリ空間</a:t>
            </a:r>
          </a:p>
        </p:txBody>
      </p:sp>
      <p:sp>
        <p:nvSpPr>
          <p:cNvPr id="49158" name="Rectangle 17"/>
          <p:cNvSpPr>
            <a:spLocks noChangeArrowheads="1"/>
          </p:cNvSpPr>
          <p:nvPr/>
        </p:nvSpPr>
        <p:spPr bwMode="auto">
          <a:xfrm>
            <a:off x="4500563" y="2976563"/>
            <a:ext cx="1936750" cy="2936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49159" name="Text Box 18"/>
          <p:cNvSpPr txBox="1">
            <a:spLocks noChangeArrowheads="1"/>
          </p:cNvSpPr>
          <p:nvPr/>
        </p:nvSpPr>
        <p:spPr bwMode="auto">
          <a:xfrm>
            <a:off x="5126038" y="2540000"/>
            <a:ext cx="6655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line</a:t>
            </a:r>
          </a:p>
        </p:txBody>
      </p:sp>
      <p:sp>
        <p:nvSpPr>
          <p:cNvPr id="49160" name="Rectangle 19"/>
          <p:cNvSpPr>
            <a:spLocks noChangeArrowheads="1"/>
          </p:cNvSpPr>
          <p:nvPr/>
        </p:nvSpPr>
        <p:spPr bwMode="auto">
          <a:xfrm>
            <a:off x="4491038" y="3956050"/>
            <a:ext cx="1936750" cy="2936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49161" name="Text Box 20"/>
          <p:cNvSpPr txBox="1">
            <a:spLocks noChangeArrowheads="1"/>
          </p:cNvSpPr>
          <p:nvPr/>
        </p:nvSpPr>
        <p:spPr bwMode="auto">
          <a:xfrm>
            <a:off x="5030788" y="3519488"/>
            <a:ext cx="9557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name</a:t>
            </a:r>
          </a:p>
        </p:txBody>
      </p:sp>
      <p:sp>
        <p:nvSpPr>
          <p:cNvPr id="49162" name="Rectangle 21"/>
          <p:cNvSpPr>
            <a:spLocks noChangeArrowheads="1"/>
          </p:cNvSpPr>
          <p:nvPr/>
        </p:nvSpPr>
        <p:spPr bwMode="auto">
          <a:xfrm>
            <a:off x="4481513" y="4935538"/>
            <a:ext cx="1936750" cy="2936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49163" name="Text Box 22"/>
          <p:cNvSpPr txBox="1">
            <a:spLocks noChangeArrowheads="1"/>
          </p:cNvSpPr>
          <p:nvPr/>
        </p:nvSpPr>
        <p:spPr bwMode="auto">
          <a:xfrm>
            <a:off x="5068888" y="4498975"/>
            <a:ext cx="7841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birth</a:t>
            </a:r>
          </a:p>
        </p:txBody>
      </p:sp>
      <p:sp>
        <p:nvSpPr>
          <p:cNvPr id="49164" name="Rectangle 23"/>
          <p:cNvSpPr>
            <a:spLocks noChangeArrowheads="1"/>
          </p:cNvSpPr>
          <p:nvPr/>
        </p:nvSpPr>
        <p:spPr bwMode="auto">
          <a:xfrm>
            <a:off x="4471988" y="5915025"/>
            <a:ext cx="1936750" cy="2936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49165" name="Text Box 24"/>
          <p:cNvSpPr txBox="1">
            <a:spLocks noChangeArrowheads="1"/>
          </p:cNvSpPr>
          <p:nvPr/>
        </p:nvSpPr>
        <p:spPr bwMode="auto">
          <a:xfrm>
            <a:off x="4935538" y="5478463"/>
            <a:ext cx="12811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address</a:t>
            </a:r>
          </a:p>
        </p:txBody>
      </p:sp>
      <p:sp>
        <p:nvSpPr>
          <p:cNvPr id="49166" name="AutoShape 25"/>
          <p:cNvSpPr>
            <a:spLocks/>
          </p:cNvSpPr>
          <p:nvPr/>
        </p:nvSpPr>
        <p:spPr bwMode="auto">
          <a:xfrm>
            <a:off x="6959600" y="2862263"/>
            <a:ext cx="139700" cy="666750"/>
          </a:xfrm>
          <a:prstGeom prst="rightBrace">
            <a:avLst>
              <a:gd name="adj1" fmla="val 3977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49167" name="Text Box 26"/>
          <p:cNvSpPr txBox="1">
            <a:spLocks noChangeArrowheads="1"/>
          </p:cNvSpPr>
          <p:nvPr/>
        </p:nvSpPr>
        <p:spPr bwMode="auto">
          <a:xfrm>
            <a:off x="7159625" y="2757488"/>
            <a:ext cx="20313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100</a:t>
            </a:r>
            <a:r>
              <a:rPr lang="ja-JP" altLang="en-US" sz="2400" dirty="0">
                <a:latin typeface="メイリオ" panose="020B0604030504040204" pitchFamily="50" charset="-128"/>
              </a:rPr>
              <a:t>バイトの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メモリエリア</a:t>
            </a:r>
          </a:p>
        </p:txBody>
      </p:sp>
      <p:sp>
        <p:nvSpPr>
          <p:cNvPr id="49168" name="AutoShape 28"/>
          <p:cNvSpPr>
            <a:spLocks/>
          </p:cNvSpPr>
          <p:nvPr/>
        </p:nvSpPr>
        <p:spPr bwMode="auto">
          <a:xfrm>
            <a:off x="6970713" y="3787775"/>
            <a:ext cx="139700" cy="666750"/>
          </a:xfrm>
          <a:prstGeom prst="rightBrace">
            <a:avLst>
              <a:gd name="adj1" fmla="val 3977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49169" name="Text Box 29"/>
          <p:cNvSpPr txBox="1">
            <a:spLocks noChangeArrowheads="1"/>
          </p:cNvSpPr>
          <p:nvPr/>
        </p:nvSpPr>
        <p:spPr bwMode="auto">
          <a:xfrm>
            <a:off x="7170738" y="3683000"/>
            <a:ext cx="20313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100</a:t>
            </a:r>
            <a:r>
              <a:rPr lang="ja-JP" altLang="en-US" sz="2400" dirty="0">
                <a:latin typeface="メイリオ" panose="020B0604030504040204" pitchFamily="50" charset="-128"/>
              </a:rPr>
              <a:t>バイトの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メモリエリア</a:t>
            </a:r>
          </a:p>
        </p:txBody>
      </p:sp>
      <p:sp>
        <p:nvSpPr>
          <p:cNvPr id="49170" name="AutoShape 30"/>
          <p:cNvSpPr>
            <a:spLocks/>
          </p:cNvSpPr>
          <p:nvPr/>
        </p:nvSpPr>
        <p:spPr bwMode="auto">
          <a:xfrm>
            <a:off x="6981825" y="4757738"/>
            <a:ext cx="139700" cy="666750"/>
          </a:xfrm>
          <a:prstGeom prst="rightBrace">
            <a:avLst>
              <a:gd name="adj1" fmla="val 3977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49171" name="Text Box 31"/>
          <p:cNvSpPr txBox="1">
            <a:spLocks noChangeArrowheads="1"/>
          </p:cNvSpPr>
          <p:nvPr/>
        </p:nvSpPr>
        <p:spPr bwMode="auto">
          <a:xfrm>
            <a:off x="7181850" y="4652963"/>
            <a:ext cx="20313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100</a:t>
            </a:r>
            <a:r>
              <a:rPr lang="ja-JP" altLang="en-US" sz="2400" dirty="0">
                <a:latin typeface="メイリオ" panose="020B0604030504040204" pitchFamily="50" charset="-128"/>
              </a:rPr>
              <a:t>バイトの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メモリエリア</a:t>
            </a:r>
          </a:p>
        </p:txBody>
      </p:sp>
      <p:sp>
        <p:nvSpPr>
          <p:cNvPr id="49172" name="AutoShape 32"/>
          <p:cNvSpPr>
            <a:spLocks/>
          </p:cNvSpPr>
          <p:nvPr/>
        </p:nvSpPr>
        <p:spPr bwMode="auto">
          <a:xfrm>
            <a:off x="6992938" y="5783263"/>
            <a:ext cx="139700" cy="666750"/>
          </a:xfrm>
          <a:prstGeom prst="rightBrace">
            <a:avLst>
              <a:gd name="adj1" fmla="val 3977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49173" name="Text Box 33"/>
          <p:cNvSpPr txBox="1">
            <a:spLocks noChangeArrowheads="1"/>
          </p:cNvSpPr>
          <p:nvPr/>
        </p:nvSpPr>
        <p:spPr bwMode="auto">
          <a:xfrm>
            <a:off x="7192963" y="5678488"/>
            <a:ext cx="20313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100</a:t>
            </a:r>
            <a:r>
              <a:rPr lang="ja-JP" altLang="en-US" sz="2400" dirty="0">
                <a:latin typeface="メイリオ" panose="020B0604030504040204" pitchFamily="50" charset="-128"/>
              </a:rPr>
              <a:t>バイトの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メモリエリア</a:t>
            </a:r>
          </a:p>
        </p:txBody>
      </p:sp>
    </p:spTree>
    <p:extLst>
      <p:ext uri="{BB962C8B-B14F-4D97-AF65-F5344CB8AC3E}">
        <p14:creationId xmlns:p14="http://schemas.microsoft.com/office/powerpoint/2010/main" val="2437578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ファイル処理</a:t>
            </a:r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　</a:t>
            </a:r>
          </a:p>
        </p:txBody>
      </p:sp>
      <p:sp>
        <p:nvSpPr>
          <p:cNvPr id="614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2819AA1B-8B60-43F0-AB03-57F5ABF0C045}" type="slidenum">
              <a:rPr lang="en-US" altLang="ja-JP" smtClean="0">
                <a:latin typeface="メイリオ" panose="020B0604030504040204" pitchFamily="50" charset="-128"/>
              </a:rPr>
              <a:pPr/>
              <a:t>2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372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>
          <a:xfrm>
            <a:off x="269959" y="462832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例題１のプログラムが</a:t>
            </a:r>
            <a:br>
              <a:rPr lang="ja-JP" altLang="en-US" dirty="0"/>
            </a:br>
            <a:r>
              <a:rPr lang="ja-JP" altLang="en-US" dirty="0"/>
              <a:t>行っていること</a:t>
            </a:r>
          </a:p>
        </p:txBody>
      </p:sp>
      <p:sp>
        <p:nvSpPr>
          <p:cNvPr id="5120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63630B2A-F4A5-446F-84A7-56797C7D6D4B}" type="slidenum">
              <a:rPr lang="en-US" altLang="ja-JP" smtClean="0">
                <a:latin typeface="メイリオ" panose="020B0604030504040204" pitchFamily="50" charset="-128"/>
              </a:rPr>
              <a:pPr/>
              <a:t>20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397343" name="Rectangle 31"/>
          <p:cNvSpPr>
            <a:spLocks noChangeArrowheads="1"/>
          </p:cNvSpPr>
          <p:nvPr/>
        </p:nvSpPr>
        <p:spPr bwMode="auto">
          <a:xfrm>
            <a:off x="150813" y="3495675"/>
            <a:ext cx="3506787" cy="173038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1205" name="Text Box 3"/>
          <p:cNvSpPr txBox="1">
            <a:spLocks noChangeArrowheads="1"/>
          </p:cNvSpPr>
          <p:nvPr/>
        </p:nvSpPr>
        <p:spPr bwMode="auto">
          <a:xfrm>
            <a:off x="318581" y="2706688"/>
            <a:ext cx="26981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データファイル</a:t>
            </a:r>
          </a:p>
        </p:txBody>
      </p:sp>
      <p:sp>
        <p:nvSpPr>
          <p:cNvPr id="51206" name="AutoShape 4"/>
          <p:cNvSpPr>
            <a:spLocks noChangeArrowheads="1"/>
          </p:cNvSpPr>
          <p:nvPr/>
        </p:nvSpPr>
        <p:spPr bwMode="auto">
          <a:xfrm>
            <a:off x="504825" y="1979613"/>
            <a:ext cx="2170113" cy="3133725"/>
          </a:xfrm>
          <a:prstGeom prst="can">
            <a:avLst>
              <a:gd name="adj" fmla="val 361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1207" name="Rectangle 5"/>
          <p:cNvSpPr>
            <a:spLocks noChangeArrowheads="1"/>
          </p:cNvSpPr>
          <p:nvPr/>
        </p:nvSpPr>
        <p:spPr bwMode="auto">
          <a:xfrm>
            <a:off x="4191000" y="2428875"/>
            <a:ext cx="2554288" cy="40941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1208" name="Text Box 6"/>
          <p:cNvSpPr txBox="1">
            <a:spLocks noChangeArrowheads="1"/>
          </p:cNvSpPr>
          <p:nvPr/>
        </p:nvSpPr>
        <p:spPr bwMode="auto">
          <a:xfrm>
            <a:off x="3919677" y="1233488"/>
            <a:ext cx="305724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プログラムが使う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メモリ空間</a:t>
            </a:r>
          </a:p>
        </p:txBody>
      </p:sp>
      <p:sp>
        <p:nvSpPr>
          <p:cNvPr id="397323" name="AutoShape 11"/>
          <p:cNvSpPr>
            <a:spLocks noChangeArrowheads="1"/>
          </p:cNvSpPr>
          <p:nvPr/>
        </p:nvSpPr>
        <p:spPr bwMode="auto">
          <a:xfrm>
            <a:off x="3792538" y="3409950"/>
            <a:ext cx="303212" cy="6477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97324" name="Text Box 12"/>
          <p:cNvSpPr txBox="1">
            <a:spLocks noChangeArrowheads="1"/>
          </p:cNvSpPr>
          <p:nvPr/>
        </p:nvSpPr>
        <p:spPr bwMode="auto">
          <a:xfrm>
            <a:off x="2800350" y="4356100"/>
            <a:ext cx="1723549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chemeClr val="tx2"/>
                </a:solidFill>
                <a:latin typeface="メイリオ" panose="020B0604030504040204" pitchFamily="50" charset="-128"/>
              </a:rPr>
              <a:t>fgets</a:t>
            </a: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 </a:t>
            </a: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読み出し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（１行分）</a:t>
            </a:r>
          </a:p>
        </p:txBody>
      </p:sp>
      <p:sp>
        <p:nvSpPr>
          <p:cNvPr id="397325" name="Rectangle 13"/>
          <p:cNvSpPr>
            <a:spLocks noChangeArrowheads="1"/>
          </p:cNvSpPr>
          <p:nvPr/>
        </p:nvSpPr>
        <p:spPr bwMode="auto">
          <a:xfrm>
            <a:off x="4500563" y="2976563"/>
            <a:ext cx="1936750" cy="293687"/>
          </a:xfrm>
          <a:prstGeom prst="rect">
            <a:avLst/>
          </a:prstGeom>
          <a:solidFill>
            <a:schemeClr val="tx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1212" name="Text Box 14"/>
          <p:cNvSpPr txBox="1">
            <a:spLocks noChangeArrowheads="1"/>
          </p:cNvSpPr>
          <p:nvPr/>
        </p:nvSpPr>
        <p:spPr bwMode="auto">
          <a:xfrm>
            <a:off x="5126038" y="2540000"/>
            <a:ext cx="6655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line</a:t>
            </a:r>
          </a:p>
        </p:txBody>
      </p:sp>
      <p:sp>
        <p:nvSpPr>
          <p:cNvPr id="51213" name="Rectangle 15"/>
          <p:cNvSpPr>
            <a:spLocks noChangeArrowheads="1"/>
          </p:cNvSpPr>
          <p:nvPr/>
        </p:nvSpPr>
        <p:spPr bwMode="auto">
          <a:xfrm>
            <a:off x="4491038" y="3956050"/>
            <a:ext cx="1936750" cy="2936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1214" name="Text Box 16"/>
          <p:cNvSpPr txBox="1">
            <a:spLocks noChangeArrowheads="1"/>
          </p:cNvSpPr>
          <p:nvPr/>
        </p:nvSpPr>
        <p:spPr bwMode="auto">
          <a:xfrm>
            <a:off x="5030788" y="3519488"/>
            <a:ext cx="9557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name</a:t>
            </a:r>
          </a:p>
        </p:txBody>
      </p:sp>
      <p:sp>
        <p:nvSpPr>
          <p:cNvPr id="51215" name="Rectangle 17"/>
          <p:cNvSpPr>
            <a:spLocks noChangeArrowheads="1"/>
          </p:cNvSpPr>
          <p:nvPr/>
        </p:nvSpPr>
        <p:spPr bwMode="auto">
          <a:xfrm>
            <a:off x="4481513" y="4935538"/>
            <a:ext cx="1936750" cy="2936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1216" name="Text Box 18"/>
          <p:cNvSpPr txBox="1">
            <a:spLocks noChangeArrowheads="1"/>
          </p:cNvSpPr>
          <p:nvPr/>
        </p:nvSpPr>
        <p:spPr bwMode="auto">
          <a:xfrm>
            <a:off x="5068888" y="4498975"/>
            <a:ext cx="7841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birth</a:t>
            </a:r>
          </a:p>
        </p:txBody>
      </p:sp>
      <p:sp>
        <p:nvSpPr>
          <p:cNvPr id="51217" name="Rectangle 19"/>
          <p:cNvSpPr>
            <a:spLocks noChangeArrowheads="1"/>
          </p:cNvSpPr>
          <p:nvPr/>
        </p:nvSpPr>
        <p:spPr bwMode="auto">
          <a:xfrm>
            <a:off x="4471988" y="5915025"/>
            <a:ext cx="1936750" cy="2936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1218" name="Text Box 20"/>
          <p:cNvSpPr txBox="1">
            <a:spLocks noChangeArrowheads="1"/>
          </p:cNvSpPr>
          <p:nvPr/>
        </p:nvSpPr>
        <p:spPr bwMode="auto">
          <a:xfrm>
            <a:off x="4935538" y="5478463"/>
            <a:ext cx="12811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address</a:t>
            </a:r>
          </a:p>
        </p:txBody>
      </p:sp>
      <p:sp>
        <p:nvSpPr>
          <p:cNvPr id="51219" name="AutoShape 21"/>
          <p:cNvSpPr>
            <a:spLocks/>
          </p:cNvSpPr>
          <p:nvPr/>
        </p:nvSpPr>
        <p:spPr bwMode="auto">
          <a:xfrm>
            <a:off x="6959600" y="2862263"/>
            <a:ext cx="139700" cy="666750"/>
          </a:xfrm>
          <a:prstGeom prst="rightBrace">
            <a:avLst>
              <a:gd name="adj1" fmla="val 3977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1220" name="Text Box 22"/>
          <p:cNvSpPr txBox="1">
            <a:spLocks noChangeArrowheads="1"/>
          </p:cNvSpPr>
          <p:nvPr/>
        </p:nvSpPr>
        <p:spPr bwMode="auto">
          <a:xfrm>
            <a:off x="7159625" y="2757488"/>
            <a:ext cx="20313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100</a:t>
            </a:r>
            <a:r>
              <a:rPr lang="ja-JP" altLang="en-US" sz="2400" dirty="0">
                <a:latin typeface="メイリオ" panose="020B0604030504040204" pitchFamily="50" charset="-128"/>
              </a:rPr>
              <a:t>バイトの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メモリエリア</a:t>
            </a:r>
          </a:p>
        </p:txBody>
      </p:sp>
      <p:sp>
        <p:nvSpPr>
          <p:cNvPr id="51221" name="AutoShape 23"/>
          <p:cNvSpPr>
            <a:spLocks/>
          </p:cNvSpPr>
          <p:nvPr/>
        </p:nvSpPr>
        <p:spPr bwMode="auto">
          <a:xfrm>
            <a:off x="6970713" y="3787775"/>
            <a:ext cx="139700" cy="666750"/>
          </a:xfrm>
          <a:prstGeom prst="rightBrace">
            <a:avLst>
              <a:gd name="adj1" fmla="val 3977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1222" name="Text Box 24"/>
          <p:cNvSpPr txBox="1">
            <a:spLocks noChangeArrowheads="1"/>
          </p:cNvSpPr>
          <p:nvPr/>
        </p:nvSpPr>
        <p:spPr bwMode="auto">
          <a:xfrm>
            <a:off x="7170738" y="3683000"/>
            <a:ext cx="20313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100</a:t>
            </a:r>
            <a:r>
              <a:rPr lang="ja-JP" altLang="en-US" sz="2400" dirty="0">
                <a:latin typeface="メイリオ" panose="020B0604030504040204" pitchFamily="50" charset="-128"/>
              </a:rPr>
              <a:t>バイトの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メモリエリア</a:t>
            </a:r>
          </a:p>
        </p:txBody>
      </p:sp>
      <p:sp>
        <p:nvSpPr>
          <p:cNvPr id="51223" name="AutoShape 25"/>
          <p:cNvSpPr>
            <a:spLocks/>
          </p:cNvSpPr>
          <p:nvPr/>
        </p:nvSpPr>
        <p:spPr bwMode="auto">
          <a:xfrm>
            <a:off x="6981825" y="4757738"/>
            <a:ext cx="139700" cy="666750"/>
          </a:xfrm>
          <a:prstGeom prst="rightBrace">
            <a:avLst>
              <a:gd name="adj1" fmla="val 3977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1224" name="Text Box 26"/>
          <p:cNvSpPr txBox="1">
            <a:spLocks noChangeArrowheads="1"/>
          </p:cNvSpPr>
          <p:nvPr/>
        </p:nvSpPr>
        <p:spPr bwMode="auto">
          <a:xfrm>
            <a:off x="7181850" y="4652963"/>
            <a:ext cx="20313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100</a:t>
            </a:r>
            <a:r>
              <a:rPr lang="ja-JP" altLang="en-US" sz="2400" dirty="0">
                <a:latin typeface="メイリオ" panose="020B0604030504040204" pitchFamily="50" charset="-128"/>
              </a:rPr>
              <a:t>バイトの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メモリエリア</a:t>
            </a:r>
          </a:p>
        </p:txBody>
      </p:sp>
      <p:sp>
        <p:nvSpPr>
          <p:cNvPr id="51225" name="AutoShape 27"/>
          <p:cNvSpPr>
            <a:spLocks/>
          </p:cNvSpPr>
          <p:nvPr/>
        </p:nvSpPr>
        <p:spPr bwMode="auto">
          <a:xfrm>
            <a:off x="6992938" y="5783263"/>
            <a:ext cx="139700" cy="666750"/>
          </a:xfrm>
          <a:prstGeom prst="rightBrace">
            <a:avLst>
              <a:gd name="adj1" fmla="val 3977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1226" name="Text Box 28"/>
          <p:cNvSpPr txBox="1">
            <a:spLocks noChangeArrowheads="1"/>
          </p:cNvSpPr>
          <p:nvPr/>
        </p:nvSpPr>
        <p:spPr bwMode="auto">
          <a:xfrm>
            <a:off x="7192963" y="5678488"/>
            <a:ext cx="20313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100</a:t>
            </a:r>
            <a:r>
              <a:rPr lang="ja-JP" altLang="en-US" sz="2400" dirty="0">
                <a:latin typeface="メイリオ" panose="020B0604030504040204" pitchFamily="50" charset="-128"/>
              </a:rPr>
              <a:t>バイトの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メモリエリア</a:t>
            </a:r>
          </a:p>
        </p:txBody>
      </p:sp>
      <p:sp>
        <p:nvSpPr>
          <p:cNvPr id="51227" name="Text Box 30"/>
          <p:cNvSpPr txBox="1">
            <a:spLocks noChangeArrowheads="1"/>
          </p:cNvSpPr>
          <p:nvPr/>
        </p:nvSpPr>
        <p:spPr bwMode="auto">
          <a:xfrm>
            <a:off x="128588" y="3478213"/>
            <a:ext cx="3746538" cy="55399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000" dirty="0">
                <a:latin typeface="メイリオ" panose="020B0604030504040204" pitchFamily="50" charset="-128"/>
              </a:rPr>
              <a:t>金子邦彦 </a:t>
            </a:r>
            <a:r>
              <a:rPr lang="en-US" altLang="zh-TW" sz="1000" dirty="0">
                <a:latin typeface="メイリオ" panose="020B0604030504040204" pitchFamily="50" charset="-128"/>
              </a:rPr>
              <a:t>1200/01/01 </a:t>
            </a:r>
            <a:r>
              <a:rPr lang="zh-TW" altLang="en-US" sz="1000" dirty="0">
                <a:latin typeface="メイリオ" panose="020B0604030504040204" pitchFamily="50" charset="-128"/>
              </a:rPr>
              <a:t>福岡市東区箱崎３丁目      </a:t>
            </a:r>
            <a:r>
              <a:rPr lang="en-US" altLang="zh-TW" sz="1000" dirty="0">
                <a:latin typeface="メイリオ" panose="020B0604030504040204" pitchFamily="50" charset="-128"/>
              </a:rPr>
              <a:t>392-123-8234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000" dirty="0">
                <a:latin typeface="メイリオ" panose="020B0604030504040204" pitchFamily="50" charset="-128"/>
              </a:rPr>
              <a:t>○○</a:t>
            </a:r>
            <a:r>
              <a:rPr lang="en-US" altLang="ja-JP" sz="1000" dirty="0">
                <a:latin typeface="メイリオ" panose="020B0604030504040204" pitchFamily="50" charset="-128"/>
              </a:rPr>
              <a:t>××</a:t>
            </a:r>
            <a:r>
              <a:rPr lang="en-US" altLang="zh-TW" sz="1000" dirty="0">
                <a:latin typeface="メイリオ" panose="020B0604030504040204" pitchFamily="50" charset="-128"/>
              </a:rPr>
              <a:t> 1300/12/31 </a:t>
            </a:r>
            <a:r>
              <a:rPr lang="zh-TW" altLang="en-US" sz="1000" dirty="0">
                <a:latin typeface="メイリオ" panose="020B0604030504040204" pitchFamily="50" charset="-128"/>
              </a:rPr>
              <a:t>福岡市東区貝塚団地        </a:t>
            </a:r>
            <a:r>
              <a:rPr lang="en-US" altLang="zh-TW" sz="1000" dirty="0">
                <a:latin typeface="メイリオ" panose="020B0604030504040204" pitchFamily="50" charset="-128"/>
              </a:rPr>
              <a:t>492-252-7188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000" dirty="0">
                <a:latin typeface="メイリオ" panose="020B0604030504040204" pitchFamily="50" charset="-128"/>
              </a:rPr>
              <a:t>●●■■ 0800/05/31 </a:t>
            </a:r>
            <a:r>
              <a:rPr lang="zh-TW" altLang="en-US" sz="1000" dirty="0">
                <a:latin typeface="メイリオ" panose="020B0604030504040204" pitchFamily="50" charset="-128"/>
              </a:rPr>
              <a:t>福岡市東区香椎浜１丁目    </a:t>
            </a:r>
            <a:r>
              <a:rPr lang="en-US" altLang="zh-TW" sz="1000" dirty="0">
                <a:latin typeface="メイリオ" panose="020B0604030504040204" pitchFamily="50" charset="-128"/>
              </a:rPr>
              <a:t>592-824-7144</a:t>
            </a:r>
            <a:endParaRPr lang="en-US" altLang="ja-JP" sz="1000" dirty="0">
              <a:latin typeface="メイリオ" panose="020B0604030504040204" pitchFamily="50" charset="-128"/>
            </a:endParaRPr>
          </a:p>
        </p:txBody>
      </p:sp>
      <p:sp>
        <p:nvSpPr>
          <p:cNvPr id="397344" name="Text Box 32"/>
          <p:cNvSpPr txBox="1">
            <a:spLocks noChangeArrowheads="1"/>
          </p:cNvSpPr>
          <p:nvPr/>
        </p:nvSpPr>
        <p:spPr bwMode="auto">
          <a:xfrm>
            <a:off x="4502150" y="3001963"/>
            <a:ext cx="100540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メイリオ" panose="020B0604030504040204" pitchFamily="50" charset="-128"/>
              </a:rPr>
              <a:t>金子邦彦　・・・</a:t>
            </a:r>
          </a:p>
        </p:txBody>
      </p:sp>
      <p:sp>
        <p:nvSpPr>
          <p:cNvPr id="51229" name="Rectangle 33"/>
          <p:cNvSpPr>
            <a:spLocks noChangeArrowheads="1"/>
          </p:cNvSpPr>
          <p:nvPr/>
        </p:nvSpPr>
        <p:spPr bwMode="auto">
          <a:xfrm>
            <a:off x="4503738" y="2978150"/>
            <a:ext cx="1936750" cy="2936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759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7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9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97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97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97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24" grpId="0" animBg="1"/>
      <p:bldP spid="39734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3"/>
          <p:cNvSpPr>
            <a:spLocks noGrp="1" noChangeArrowheads="1"/>
          </p:cNvSpPr>
          <p:nvPr>
            <p:ph type="title"/>
          </p:nvPr>
        </p:nvSpPr>
        <p:spPr>
          <a:xfrm>
            <a:off x="321845" y="359719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例題１のプログラムが</a:t>
            </a:r>
            <a:br>
              <a:rPr lang="ja-JP" altLang="en-US" dirty="0"/>
            </a:br>
            <a:r>
              <a:rPr lang="ja-JP" altLang="en-US" dirty="0"/>
              <a:t>行っていること</a:t>
            </a:r>
          </a:p>
        </p:txBody>
      </p:sp>
      <p:sp>
        <p:nvSpPr>
          <p:cNvPr id="53250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0D0DFA99-56AE-417D-B500-7CD26989AEDD}" type="slidenum">
              <a:rPr lang="en-US" altLang="ja-JP" smtClean="0">
                <a:latin typeface="メイリオ" panose="020B0604030504040204" pitchFamily="50" charset="-128"/>
              </a:rPr>
              <a:pPr/>
              <a:t>21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53251" name="Rectangle 2"/>
          <p:cNvSpPr>
            <a:spLocks noChangeArrowheads="1"/>
          </p:cNvSpPr>
          <p:nvPr/>
        </p:nvSpPr>
        <p:spPr bwMode="auto">
          <a:xfrm>
            <a:off x="150813" y="3495675"/>
            <a:ext cx="3506787" cy="173038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3253" name="Text Box 4"/>
          <p:cNvSpPr txBox="1">
            <a:spLocks noChangeArrowheads="1"/>
          </p:cNvSpPr>
          <p:nvPr/>
        </p:nvSpPr>
        <p:spPr bwMode="auto">
          <a:xfrm>
            <a:off x="318581" y="2706688"/>
            <a:ext cx="26981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データファイル</a:t>
            </a:r>
          </a:p>
        </p:txBody>
      </p:sp>
      <p:sp>
        <p:nvSpPr>
          <p:cNvPr id="53254" name="AutoShape 5"/>
          <p:cNvSpPr>
            <a:spLocks noChangeArrowheads="1"/>
          </p:cNvSpPr>
          <p:nvPr/>
        </p:nvSpPr>
        <p:spPr bwMode="auto">
          <a:xfrm>
            <a:off x="504825" y="1979613"/>
            <a:ext cx="2170113" cy="3133725"/>
          </a:xfrm>
          <a:prstGeom prst="can">
            <a:avLst>
              <a:gd name="adj" fmla="val 361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3255" name="Rectangle 6"/>
          <p:cNvSpPr>
            <a:spLocks noChangeArrowheads="1"/>
          </p:cNvSpPr>
          <p:nvPr/>
        </p:nvSpPr>
        <p:spPr bwMode="auto">
          <a:xfrm>
            <a:off x="4191000" y="2428875"/>
            <a:ext cx="2554288" cy="40941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3256" name="Text Box 7"/>
          <p:cNvSpPr txBox="1">
            <a:spLocks noChangeArrowheads="1"/>
          </p:cNvSpPr>
          <p:nvPr/>
        </p:nvSpPr>
        <p:spPr bwMode="auto">
          <a:xfrm>
            <a:off x="3919677" y="1233488"/>
            <a:ext cx="305724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プログラムが使う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メモリ空間</a:t>
            </a:r>
          </a:p>
        </p:txBody>
      </p:sp>
      <p:sp>
        <p:nvSpPr>
          <p:cNvPr id="53257" name="AutoShape 8"/>
          <p:cNvSpPr>
            <a:spLocks noChangeArrowheads="1"/>
          </p:cNvSpPr>
          <p:nvPr/>
        </p:nvSpPr>
        <p:spPr bwMode="auto">
          <a:xfrm>
            <a:off x="3792538" y="3409950"/>
            <a:ext cx="303212" cy="6477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3258" name="Text Box 9"/>
          <p:cNvSpPr txBox="1">
            <a:spLocks noChangeArrowheads="1"/>
          </p:cNvSpPr>
          <p:nvPr/>
        </p:nvSpPr>
        <p:spPr bwMode="auto">
          <a:xfrm>
            <a:off x="2800350" y="4356100"/>
            <a:ext cx="1723549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chemeClr val="tx2"/>
                </a:solidFill>
                <a:latin typeface="メイリオ" panose="020B0604030504040204" pitchFamily="50" charset="-128"/>
              </a:rPr>
              <a:t>fgets</a:t>
            </a: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 </a:t>
            </a: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読み出し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（１行分）</a:t>
            </a:r>
          </a:p>
        </p:txBody>
      </p:sp>
      <p:sp>
        <p:nvSpPr>
          <p:cNvPr id="53259" name="Rectangle 10"/>
          <p:cNvSpPr>
            <a:spLocks noChangeArrowheads="1"/>
          </p:cNvSpPr>
          <p:nvPr/>
        </p:nvSpPr>
        <p:spPr bwMode="auto">
          <a:xfrm>
            <a:off x="4500563" y="2976563"/>
            <a:ext cx="1936750" cy="293687"/>
          </a:xfrm>
          <a:prstGeom prst="rect">
            <a:avLst/>
          </a:prstGeom>
          <a:solidFill>
            <a:schemeClr val="tx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3260" name="Text Box 11"/>
          <p:cNvSpPr txBox="1">
            <a:spLocks noChangeArrowheads="1"/>
          </p:cNvSpPr>
          <p:nvPr/>
        </p:nvSpPr>
        <p:spPr bwMode="auto">
          <a:xfrm>
            <a:off x="5126038" y="2540000"/>
            <a:ext cx="6655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line</a:t>
            </a:r>
          </a:p>
        </p:txBody>
      </p:sp>
      <p:sp>
        <p:nvSpPr>
          <p:cNvPr id="53261" name="Rectangle 12"/>
          <p:cNvSpPr>
            <a:spLocks noChangeArrowheads="1"/>
          </p:cNvSpPr>
          <p:nvPr/>
        </p:nvSpPr>
        <p:spPr bwMode="auto">
          <a:xfrm>
            <a:off x="4491038" y="3956050"/>
            <a:ext cx="1936750" cy="2936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3262" name="Text Box 13"/>
          <p:cNvSpPr txBox="1">
            <a:spLocks noChangeArrowheads="1"/>
          </p:cNvSpPr>
          <p:nvPr/>
        </p:nvSpPr>
        <p:spPr bwMode="auto">
          <a:xfrm>
            <a:off x="5030788" y="3519488"/>
            <a:ext cx="9557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name</a:t>
            </a:r>
          </a:p>
        </p:txBody>
      </p:sp>
      <p:sp>
        <p:nvSpPr>
          <p:cNvPr id="53263" name="Rectangle 14"/>
          <p:cNvSpPr>
            <a:spLocks noChangeArrowheads="1"/>
          </p:cNvSpPr>
          <p:nvPr/>
        </p:nvSpPr>
        <p:spPr bwMode="auto">
          <a:xfrm>
            <a:off x="4481513" y="4935538"/>
            <a:ext cx="1936750" cy="2936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3264" name="Text Box 15"/>
          <p:cNvSpPr txBox="1">
            <a:spLocks noChangeArrowheads="1"/>
          </p:cNvSpPr>
          <p:nvPr/>
        </p:nvSpPr>
        <p:spPr bwMode="auto">
          <a:xfrm>
            <a:off x="5068888" y="4498975"/>
            <a:ext cx="7841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birth</a:t>
            </a:r>
          </a:p>
        </p:txBody>
      </p:sp>
      <p:sp>
        <p:nvSpPr>
          <p:cNvPr id="53265" name="Rectangle 16"/>
          <p:cNvSpPr>
            <a:spLocks noChangeArrowheads="1"/>
          </p:cNvSpPr>
          <p:nvPr/>
        </p:nvSpPr>
        <p:spPr bwMode="auto">
          <a:xfrm>
            <a:off x="4471988" y="5915025"/>
            <a:ext cx="1936750" cy="2936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3266" name="Text Box 17"/>
          <p:cNvSpPr txBox="1">
            <a:spLocks noChangeArrowheads="1"/>
          </p:cNvSpPr>
          <p:nvPr/>
        </p:nvSpPr>
        <p:spPr bwMode="auto">
          <a:xfrm>
            <a:off x="4935538" y="5478463"/>
            <a:ext cx="12811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address</a:t>
            </a:r>
          </a:p>
        </p:txBody>
      </p:sp>
      <p:sp>
        <p:nvSpPr>
          <p:cNvPr id="53267" name="AutoShape 18"/>
          <p:cNvSpPr>
            <a:spLocks/>
          </p:cNvSpPr>
          <p:nvPr/>
        </p:nvSpPr>
        <p:spPr bwMode="auto">
          <a:xfrm>
            <a:off x="6959600" y="2862263"/>
            <a:ext cx="139700" cy="666750"/>
          </a:xfrm>
          <a:prstGeom prst="rightBrace">
            <a:avLst>
              <a:gd name="adj1" fmla="val 3977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3268" name="Text Box 19"/>
          <p:cNvSpPr txBox="1">
            <a:spLocks noChangeArrowheads="1"/>
          </p:cNvSpPr>
          <p:nvPr/>
        </p:nvSpPr>
        <p:spPr bwMode="auto">
          <a:xfrm>
            <a:off x="7159625" y="2757488"/>
            <a:ext cx="20313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100</a:t>
            </a:r>
            <a:r>
              <a:rPr lang="ja-JP" altLang="en-US" sz="2400" dirty="0">
                <a:latin typeface="メイリオ" panose="020B0604030504040204" pitchFamily="50" charset="-128"/>
              </a:rPr>
              <a:t>バイトの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メモリエリア</a:t>
            </a:r>
          </a:p>
        </p:txBody>
      </p:sp>
      <p:sp>
        <p:nvSpPr>
          <p:cNvPr id="53269" name="AutoShape 20"/>
          <p:cNvSpPr>
            <a:spLocks/>
          </p:cNvSpPr>
          <p:nvPr/>
        </p:nvSpPr>
        <p:spPr bwMode="auto">
          <a:xfrm>
            <a:off x="6970713" y="3787775"/>
            <a:ext cx="139700" cy="666750"/>
          </a:xfrm>
          <a:prstGeom prst="rightBrace">
            <a:avLst>
              <a:gd name="adj1" fmla="val 3977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3270" name="Text Box 21"/>
          <p:cNvSpPr txBox="1">
            <a:spLocks noChangeArrowheads="1"/>
          </p:cNvSpPr>
          <p:nvPr/>
        </p:nvSpPr>
        <p:spPr bwMode="auto">
          <a:xfrm>
            <a:off x="7170738" y="3683000"/>
            <a:ext cx="20313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100</a:t>
            </a:r>
            <a:r>
              <a:rPr lang="ja-JP" altLang="en-US" sz="2400" dirty="0">
                <a:latin typeface="メイリオ" panose="020B0604030504040204" pitchFamily="50" charset="-128"/>
              </a:rPr>
              <a:t>バイトの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メモリエリア</a:t>
            </a:r>
          </a:p>
        </p:txBody>
      </p:sp>
      <p:sp>
        <p:nvSpPr>
          <p:cNvPr id="53271" name="AutoShape 22"/>
          <p:cNvSpPr>
            <a:spLocks/>
          </p:cNvSpPr>
          <p:nvPr/>
        </p:nvSpPr>
        <p:spPr bwMode="auto">
          <a:xfrm>
            <a:off x="6981825" y="4757738"/>
            <a:ext cx="139700" cy="666750"/>
          </a:xfrm>
          <a:prstGeom prst="rightBrace">
            <a:avLst>
              <a:gd name="adj1" fmla="val 3977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3272" name="Text Box 23"/>
          <p:cNvSpPr txBox="1">
            <a:spLocks noChangeArrowheads="1"/>
          </p:cNvSpPr>
          <p:nvPr/>
        </p:nvSpPr>
        <p:spPr bwMode="auto">
          <a:xfrm>
            <a:off x="7181850" y="4652963"/>
            <a:ext cx="20313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100</a:t>
            </a:r>
            <a:r>
              <a:rPr lang="ja-JP" altLang="en-US" sz="2400" dirty="0">
                <a:latin typeface="メイリオ" panose="020B0604030504040204" pitchFamily="50" charset="-128"/>
              </a:rPr>
              <a:t>バイトの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メモリエリア</a:t>
            </a:r>
          </a:p>
        </p:txBody>
      </p:sp>
      <p:sp>
        <p:nvSpPr>
          <p:cNvPr id="53273" name="AutoShape 24"/>
          <p:cNvSpPr>
            <a:spLocks/>
          </p:cNvSpPr>
          <p:nvPr/>
        </p:nvSpPr>
        <p:spPr bwMode="auto">
          <a:xfrm>
            <a:off x="6992938" y="5783263"/>
            <a:ext cx="139700" cy="666750"/>
          </a:xfrm>
          <a:prstGeom prst="rightBrace">
            <a:avLst>
              <a:gd name="adj1" fmla="val 3977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3274" name="Text Box 25"/>
          <p:cNvSpPr txBox="1">
            <a:spLocks noChangeArrowheads="1"/>
          </p:cNvSpPr>
          <p:nvPr/>
        </p:nvSpPr>
        <p:spPr bwMode="auto">
          <a:xfrm>
            <a:off x="7192963" y="5678488"/>
            <a:ext cx="20313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100</a:t>
            </a:r>
            <a:r>
              <a:rPr lang="ja-JP" altLang="en-US" sz="2400" dirty="0">
                <a:latin typeface="メイリオ" panose="020B0604030504040204" pitchFamily="50" charset="-128"/>
              </a:rPr>
              <a:t>バイトの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メモリエリア</a:t>
            </a:r>
          </a:p>
        </p:txBody>
      </p:sp>
      <p:sp>
        <p:nvSpPr>
          <p:cNvPr id="53275" name="Text Box 26"/>
          <p:cNvSpPr txBox="1">
            <a:spLocks noChangeArrowheads="1"/>
          </p:cNvSpPr>
          <p:nvPr/>
        </p:nvSpPr>
        <p:spPr bwMode="auto">
          <a:xfrm>
            <a:off x="128588" y="3478213"/>
            <a:ext cx="3746538" cy="55399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000" dirty="0">
                <a:latin typeface="メイリオ" panose="020B0604030504040204" pitchFamily="50" charset="-128"/>
              </a:rPr>
              <a:t>金子邦彦 </a:t>
            </a:r>
            <a:r>
              <a:rPr lang="en-US" altLang="zh-TW" sz="1000" dirty="0">
                <a:latin typeface="メイリオ" panose="020B0604030504040204" pitchFamily="50" charset="-128"/>
              </a:rPr>
              <a:t>1200/01/01 </a:t>
            </a:r>
            <a:r>
              <a:rPr lang="zh-TW" altLang="en-US" sz="1000" dirty="0">
                <a:latin typeface="メイリオ" panose="020B0604030504040204" pitchFamily="50" charset="-128"/>
              </a:rPr>
              <a:t>福岡市東区箱崎３丁目      </a:t>
            </a:r>
            <a:r>
              <a:rPr lang="en-US" altLang="zh-TW" sz="1000" dirty="0">
                <a:latin typeface="メイリオ" panose="020B0604030504040204" pitchFamily="50" charset="-128"/>
              </a:rPr>
              <a:t>392-123-8234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000" dirty="0">
                <a:latin typeface="メイリオ" panose="020B0604030504040204" pitchFamily="50" charset="-128"/>
              </a:rPr>
              <a:t>○○</a:t>
            </a:r>
            <a:r>
              <a:rPr lang="en-US" altLang="ja-JP" sz="1000" dirty="0">
                <a:latin typeface="メイリオ" panose="020B0604030504040204" pitchFamily="50" charset="-128"/>
              </a:rPr>
              <a:t>××</a:t>
            </a:r>
            <a:r>
              <a:rPr lang="en-US" altLang="zh-TW" sz="1000" dirty="0">
                <a:latin typeface="メイリオ" panose="020B0604030504040204" pitchFamily="50" charset="-128"/>
              </a:rPr>
              <a:t> 1300/12/31 </a:t>
            </a:r>
            <a:r>
              <a:rPr lang="zh-TW" altLang="en-US" sz="1000" dirty="0">
                <a:latin typeface="メイリオ" panose="020B0604030504040204" pitchFamily="50" charset="-128"/>
              </a:rPr>
              <a:t>福岡市東区貝塚団地        </a:t>
            </a:r>
            <a:r>
              <a:rPr lang="en-US" altLang="zh-TW" sz="1000" dirty="0">
                <a:latin typeface="メイリオ" panose="020B0604030504040204" pitchFamily="50" charset="-128"/>
              </a:rPr>
              <a:t>492-252-7188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000" dirty="0">
                <a:latin typeface="メイリオ" panose="020B0604030504040204" pitchFamily="50" charset="-128"/>
              </a:rPr>
              <a:t>●●■■ 0800/05/31 </a:t>
            </a:r>
            <a:r>
              <a:rPr lang="zh-TW" altLang="en-US" sz="1000" dirty="0">
                <a:latin typeface="メイリオ" panose="020B0604030504040204" pitchFamily="50" charset="-128"/>
              </a:rPr>
              <a:t>福岡市東区香椎浜１丁目    </a:t>
            </a:r>
            <a:r>
              <a:rPr lang="en-US" altLang="zh-TW" sz="1000" dirty="0">
                <a:latin typeface="メイリオ" panose="020B0604030504040204" pitchFamily="50" charset="-128"/>
              </a:rPr>
              <a:t>592-824-7144</a:t>
            </a:r>
            <a:endParaRPr lang="en-US" altLang="ja-JP" sz="1000" dirty="0">
              <a:latin typeface="メイリオ" panose="020B0604030504040204" pitchFamily="50" charset="-128"/>
            </a:endParaRPr>
          </a:p>
        </p:txBody>
      </p:sp>
      <p:sp>
        <p:nvSpPr>
          <p:cNvPr id="53276" name="Text Box 27"/>
          <p:cNvSpPr txBox="1">
            <a:spLocks noChangeArrowheads="1"/>
          </p:cNvSpPr>
          <p:nvPr/>
        </p:nvSpPr>
        <p:spPr bwMode="auto">
          <a:xfrm>
            <a:off x="4502150" y="3001963"/>
            <a:ext cx="100540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メイリオ" panose="020B0604030504040204" pitchFamily="50" charset="-128"/>
              </a:rPr>
              <a:t>金子邦彦　・・・</a:t>
            </a:r>
          </a:p>
        </p:txBody>
      </p:sp>
      <p:sp>
        <p:nvSpPr>
          <p:cNvPr id="53277" name="Rectangle 28"/>
          <p:cNvSpPr>
            <a:spLocks noChangeArrowheads="1"/>
          </p:cNvSpPr>
          <p:nvPr/>
        </p:nvSpPr>
        <p:spPr bwMode="auto">
          <a:xfrm>
            <a:off x="4503738" y="2978150"/>
            <a:ext cx="1936750" cy="2936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99390" name="Freeform 30"/>
          <p:cNvSpPr>
            <a:spLocks/>
          </p:cNvSpPr>
          <p:nvPr/>
        </p:nvSpPr>
        <p:spPr bwMode="auto">
          <a:xfrm>
            <a:off x="6475413" y="3152775"/>
            <a:ext cx="200025" cy="966788"/>
          </a:xfrm>
          <a:custGeom>
            <a:avLst/>
            <a:gdLst>
              <a:gd name="T0" fmla="*/ 0 w 126"/>
              <a:gd name="T1" fmla="*/ 0 h 609"/>
              <a:gd name="T2" fmla="*/ 2147483646 w 126"/>
              <a:gd name="T3" fmla="*/ 2147483646 h 609"/>
              <a:gd name="T4" fmla="*/ 2147483646 w 126"/>
              <a:gd name="T5" fmla="*/ 2147483646 h 609"/>
              <a:gd name="T6" fmla="*/ 2147483646 w 126"/>
              <a:gd name="T7" fmla="*/ 2147483646 h 60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6" h="609">
                <a:moveTo>
                  <a:pt x="0" y="0"/>
                </a:moveTo>
                <a:cubicBezTo>
                  <a:pt x="31" y="40"/>
                  <a:pt x="63" y="80"/>
                  <a:pt x="82" y="142"/>
                </a:cubicBezTo>
                <a:cubicBezTo>
                  <a:pt x="101" y="204"/>
                  <a:pt x="126" y="294"/>
                  <a:pt x="116" y="372"/>
                </a:cubicBezTo>
                <a:cubicBezTo>
                  <a:pt x="106" y="450"/>
                  <a:pt x="63" y="529"/>
                  <a:pt x="21" y="609"/>
                </a:cubicBezTo>
              </a:path>
            </a:pathLst>
          </a:custGeom>
          <a:noFill/>
          <a:ln w="38100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9391" name="Freeform 31"/>
          <p:cNvSpPr>
            <a:spLocks/>
          </p:cNvSpPr>
          <p:nvPr/>
        </p:nvSpPr>
        <p:spPr bwMode="auto">
          <a:xfrm>
            <a:off x="6475413" y="3130550"/>
            <a:ext cx="276225" cy="1990725"/>
          </a:xfrm>
          <a:custGeom>
            <a:avLst/>
            <a:gdLst>
              <a:gd name="T0" fmla="*/ 0 w 174"/>
              <a:gd name="T1" fmla="*/ 0 h 1254"/>
              <a:gd name="T2" fmla="*/ 2147483646 w 174"/>
              <a:gd name="T3" fmla="*/ 2147483646 h 1254"/>
              <a:gd name="T4" fmla="*/ 2147483646 w 174"/>
              <a:gd name="T5" fmla="*/ 2147483646 h 1254"/>
              <a:gd name="T6" fmla="*/ 2147483646 w 174"/>
              <a:gd name="T7" fmla="*/ 2147483646 h 1254"/>
              <a:gd name="T8" fmla="*/ 0 w 174"/>
              <a:gd name="T9" fmla="*/ 2147483646 h 12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4" h="1254">
                <a:moveTo>
                  <a:pt x="0" y="0"/>
                </a:moveTo>
                <a:cubicBezTo>
                  <a:pt x="40" y="39"/>
                  <a:pt x="81" y="79"/>
                  <a:pt x="109" y="190"/>
                </a:cubicBezTo>
                <a:cubicBezTo>
                  <a:pt x="137" y="301"/>
                  <a:pt x="166" y="523"/>
                  <a:pt x="170" y="664"/>
                </a:cubicBezTo>
                <a:cubicBezTo>
                  <a:pt x="174" y="805"/>
                  <a:pt x="164" y="939"/>
                  <a:pt x="136" y="1037"/>
                </a:cubicBezTo>
                <a:cubicBezTo>
                  <a:pt x="108" y="1135"/>
                  <a:pt x="54" y="1194"/>
                  <a:pt x="0" y="1254"/>
                </a:cubicBezTo>
              </a:path>
            </a:pathLst>
          </a:custGeom>
          <a:noFill/>
          <a:ln w="38100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9393" name="Freeform 33"/>
          <p:cNvSpPr>
            <a:spLocks/>
          </p:cNvSpPr>
          <p:nvPr/>
        </p:nvSpPr>
        <p:spPr bwMode="auto">
          <a:xfrm>
            <a:off x="6423025" y="3141663"/>
            <a:ext cx="431800" cy="2925762"/>
          </a:xfrm>
          <a:custGeom>
            <a:avLst/>
            <a:gdLst>
              <a:gd name="T0" fmla="*/ 2147483646 w 272"/>
              <a:gd name="T1" fmla="*/ 0 h 1843"/>
              <a:gd name="T2" fmla="*/ 2147483646 w 272"/>
              <a:gd name="T3" fmla="*/ 2147483646 h 1843"/>
              <a:gd name="T4" fmla="*/ 2147483646 w 272"/>
              <a:gd name="T5" fmla="*/ 2147483646 h 1843"/>
              <a:gd name="T6" fmla="*/ 2147483646 w 272"/>
              <a:gd name="T7" fmla="*/ 2147483646 h 1843"/>
              <a:gd name="T8" fmla="*/ 2147483646 w 272"/>
              <a:gd name="T9" fmla="*/ 2147483646 h 1843"/>
              <a:gd name="T10" fmla="*/ 0 w 272"/>
              <a:gd name="T11" fmla="*/ 2147483646 h 18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2" h="1843">
                <a:moveTo>
                  <a:pt x="27" y="0"/>
                </a:moveTo>
                <a:cubicBezTo>
                  <a:pt x="83" y="45"/>
                  <a:pt x="140" y="90"/>
                  <a:pt x="176" y="196"/>
                </a:cubicBezTo>
                <a:cubicBezTo>
                  <a:pt x="212" y="302"/>
                  <a:pt x="231" y="477"/>
                  <a:pt x="244" y="637"/>
                </a:cubicBezTo>
                <a:cubicBezTo>
                  <a:pt x="257" y="797"/>
                  <a:pt x="272" y="989"/>
                  <a:pt x="257" y="1159"/>
                </a:cubicBezTo>
                <a:cubicBezTo>
                  <a:pt x="242" y="1329"/>
                  <a:pt x="198" y="1546"/>
                  <a:pt x="155" y="1660"/>
                </a:cubicBezTo>
                <a:cubicBezTo>
                  <a:pt x="112" y="1774"/>
                  <a:pt x="26" y="1813"/>
                  <a:pt x="0" y="1843"/>
                </a:cubicBezTo>
              </a:path>
            </a:pathLst>
          </a:custGeom>
          <a:noFill/>
          <a:ln w="38100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9394" name="Rectangle 34"/>
          <p:cNvSpPr>
            <a:spLocks noChangeArrowheads="1"/>
          </p:cNvSpPr>
          <p:nvPr/>
        </p:nvSpPr>
        <p:spPr bwMode="auto">
          <a:xfrm>
            <a:off x="4489450" y="3956050"/>
            <a:ext cx="1936750" cy="293688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99395" name="Rectangle 35"/>
          <p:cNvSpPr>
            <a:spLocks noChangeArrowheads="1"/>
          </p:cNvSpPr>
          <p:nvPr/>
        </p:nvSpPr>
        <p:spPr bwMode="auto">
          <a:xfrm>
            <a:off x="4479925" y="4938713"/>
            <a:ext cx="1936750" cy="293687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99396" name="Rectangle 36"/>
          <p:cNvSpPr>
            <a:spLocks noChangeArrowheads="1"/>
          </p:cNvSpPr>
          <p:nvPr/>
        </p:nvSpPr>
        <p:spPr bwMode="auto">
          <a:xfrm>
            <a:off x="4470400" y="5915025"/>
            <a:ext cx="1936750" cy="293688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99397" name="Text Box 37"/>
          <p:cNvSpPr txBox="1">
            <a:spLocks noChangeArrowheads="1"/>
          </p:cNvSpPr>
          <p:nvPr/>
        </p:nvSpPr>
        <p:spPr bwMode="auto">
          <a:xfrm>
            <a:off x="4524375" y="3989388"/>
            <a:ext cx="6413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メイリオ" panose="020B0604030504040204" pitchFamily="50" charset="-128"/>
              </a:rPr>
              <a:t>金子邦彦</a:t>
            </a:r>
          </a:p>
        </p:txBody>
      </p:sp>
      <p:sp>
        <p:nvSpPr>
          <p:cNvPr id="399398" name="Text Box 38"/>
          <p:cNvSpPr txBox="1">
            <a:spLocks noChangeArrowheads="1"/>
          </p:cNvSpPr>
          <p:nvPr/>
        </p:nvSpPr>
        <p:spPr bwMode="auto">
          <a:xfrm>
            <a:off x="4511675" y="4987925"/>
            <a:ext cx="76174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 dirty="0">
                <a:latin typeface="メイリオ" panose="020B0604030504040204" pitchFamily="50" charset="-128"/>
              </a:rPr>
              <a:t>1200/01/01</a:t>
            </a:r>
          </a:p>
        </p:txBody>
      </p:sp>
      <p:sp>
        <p:nvSpPr>
          <p:cNvPr id="399399" name="Text Box 39"/>
          <p:cNvSpPr txBox="1">
            <a:spLocks noChangeArrowheads="1"/>
          </p:cNvSpPr>
          <p:nvPr/>
        </p:nvSpPr>
        <p:spPr bwMode="auto">
          <a:xfrm>
            <a:off x="4498975" y="5959475"/>
            <a:ext cx="1327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900" dirty="0">
                <a:latin typeface="メイリオ" panose="020B0604030504040204" pitchFamily="50" charset="-128"/>
              </a:rPr>
              <a:t>福岡市東区箱崎３丁目</a:t>
            </a:r>
            <a:endParaRPr lang="ja-JP" altLang="en-US" sz="900" dirty="0">
              <a:latin typeface="メイリオ" panose="020B0604030504040204" pitchFamily="50" charset="-128"/>
            </a:endParaRPr>
          </a:p>
        </p:txBody>
      </p:sp>
      <p:sp>
        <p:nvSpPr>
          <p:cNvPr id="399400" name="Text Box 40"/>
          <p:cNvSpPr txBox="1">
            <a:spLocks noChangeArrowheads="1"/>
          </p:cNvSpPr>
          <p:nvPr/>
        </p:nvSpPr>
        <p:spPr bwMode="auto">
          <a:xfrm>
            <a:off x="530225" y="5797550"/>
            <a:ext cx="3338513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２行目以降も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同様の処理が続く</a:t>
            </a:r>
          </a:p>
        </p:txBody>
      </p:sp>
      <p:sp>
        <p:nvSpPr>
          <p:cNvPr id="399401" name="Text Box 41"/>
          <p:cNvSpPr txBox="1">
            <a:spLocks noChangeArrowheads="1"/>
          </p:cNvSpPr>
          <p:nvPr/>
        </p:nvSpPr>
        <p:spPr bwMode="auto">
          <a:xfrm>
            <a:off x="6146800" y="2249488"/>
            <a:ext cx="1377300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err="1">
                <a:solidFill>
                  <a:srgbClr val="008000"/>
                </a:solidFill>
                <a:latin typeface="メイリオ" panose="020B0604030504040204" pitchFamily="50" charset="-128"/>
              </a:rPr>
              <a:t>sscanf</a:t>
            </a:r>
            <a:r>
              <a:rPr lang="en-US" altLang="ja-JP" sz="1800" dirty="0">
                <a:solidFill>
                  <a:srgbClr val="008000"/>
                </a:solidFill>
                <a:latin typeface="メイリオ" panose="020B0604030504040204" pitchFamily="50" charset="-128"/>
              </a:rPr>
              <a:t> </a:t>
            </a:r>
            <a:r>
              <a:rPr lang="ja-JP" altLang="en-US" sz="1800" dirty="0">
                <a:solidFill>
                  <a:srgbClr val="008000"/>
                </a:solidFill>
                <a:latin typeface="メイリオ" panose="020B0604030504040204" pitchFamily="50" charset="-128"/>
              </a:rPr>
              <a:t>での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8000"/>
                </a:solidFill>
                <a:latin typeface="メイリオ" panose="020B0604030504040204" pitchFamily="50" charset="-128"/>
              </a:rPr>
              <a:t>処理</a:t>
            </a:r>
          </a:p>
        </p:txBody>
      </p:sp>
    </p:spTree>
    <p:extLst>
      <p:ext uri="{BB962C8B-B14F-4D97-AF65-F5344CB8AC3E}">
        <p14:creationId xmlns:p14="http://schemas.microsoft.com/office/powerpoint/2010/main" val="15980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9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9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9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9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9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9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7" grpId="0"/>
      <p:bldP spid="399398" grpId="0"/>
      <p:bldP spid="399399" grpId="0"/>
      <p:bldP spid="399400" grpId="0" animBg="1"/>
      <p:bldP spid="39940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50F307F8-1D0C-411F-9A44-6AB5B3218F30}" type="slidenum">
              <a:rPr lang="en-US" altLang="ja-JP" smtClean="0">
                <a:latin typeface="メイリオ" panose="020B0604030504040204" pitchFamily="50" charset="-128"/>
              </a:rPr>
              <a:pPr/>
              <a:t>22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pic>
        <p:nvPicPr>
          <p:cNvPr id="55299" name="Picture 16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" y="622300"/>
            <a:ext cx="7326313" cy="523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Text Box 3"/>
          <p:cNvSpPr txBox="1">
            <a:spLocks noChangeArrowheads="1"/>
          </p:cNvSpPr>
          <p:nvPr/>
        </p:nvSpPr>
        <p:spPr bwMode="auto">
          <a:xfrm>
            <a:off x="3017838" y="61913"/>
            <a:ext cx="29546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実際のメモリの中身</a:t>
            </a:r>
          </a:p>
        </p:txBody>
      </p:sp>
      <p:sp>
        <p:nvSpPr>
          <p:cNvPr id="55301" name="Rectangle 13"/>
          <p:cNvSpPr>
            <a:spLocks noChangeArrowheads="1"/>
          </p:cNvSpPr>
          <p:nvPr/>
        </p:nvSpPr>
        <p:spPr bwMode="auto">
          <a:xfrm>
            <a:off x="1879600" y="958850"/>
            <a:ext cx="4378325" cy="4873625"/>
          </a:xfrm>
          <a:prstGeom prst="rect">
            <a:avLst/>
          </a:prstGeom>
          <a:noFill/>
          <a:ln w="28575" algn="ctr">
            <a:solidFill>
              <a:srgbClr val="FF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5302" name="Line 14"/>
          <p:cNvSpPr>
            <a:spLocks noChangeShapeType="1"/>
          </p:cNvSpPr>
          <p:nvPr/>
        </p:nvSpPr>
        <p:spPr bwMode="auto">
          <a:xfrm flipV="1">
            <a:off x="3160713" y="5842000"/>
            <a:ext cx="96837" cy="452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303" name="Text Box 15"/>
          <p:cNvSpPr txBox="1">
            <a:spLocks noChangeArrowheads="1"/>
          </p:cNvSpPr>
          <p:nvPr/>
        </p:nvSpPr>
        <p:spPr bwMode="auto">
          <a:xfrm>
            <a:off x="2020888" y="6181725"/>
            <a:ext cx="48013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メモリの中身を画面表示したもの</a:t>
            </a:r>
          </a:p>
        </p:txBody>
      </p:sp>
    </p:spTree>
    <p:extLst>
      <p:ext uri="{BB962C8B-B14F-4D97-AF65-F5344CB8AC3E}">
        <p14:creationId xmlns:p14="http://schemas.microsoft.com/office/powerpoint/2010/main" val="1172108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F1D0E369-A84D-4C19-88EA-0E262479C82F}" type="slidenum">
              <a:rPr lang="en-US" altLang="ja-JP" smtClean="0">
                <a:latin typeface="メイリオ" panose="020B0604030504040204" pitchFamily="50" charset="-128"/>
              </a:rPr>
              <a:pPr/>
              <a:t>23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pic>
        <p:nvPicPr>
          <p:cNvPr id="57347" name="Picture 16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" y="622300"/>
            <a:ext cx="7326313" cy="523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8" name="Text Box 2"/>
          <p:cNvSpPr txBox="1">
            <a:spLocks noChangeArrowheads="1"/>
          </p:cNvSpPr>
          <p:nvPr/>
        </p:nvSpPr>
        <p:spPr bwMode="auto">
          <a:xfrm>
            <a:off x="3017838" y="61913"/>
            <a:ext cx="29546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実際のメモリの中身</a:t>
            </a:r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 flipV="1">
            <a:off x="3160713" y="5842000"/>
            <a:ext cx="96837" cy="452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2020888" y="6181725"/>
            <a:ext cx="48013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メモリの中身を画面表示したもの</a:t>
            </a:r>
          </a:p>
        </p:txBody>
      </p:sp>
      <p:sp>
        <p:nvSpPr>
          <p:cNvPr id="409607" name="Rectangle 7"/>
          <p:cNvSpPr>
            <a:spLocks noChangeArrowheads="1"/>
          </p:cNvSpPr>
          <p:nvPr/>
        </p:nvSpPr>
        <p:spPr bwMode="auto">
          <a:xfrm>
            <a:off x="1900238" y="982663"/>
            <a:ext cx="4327525" cy="144462"/>
          </a:xfrm>
          <a:prstGeom prst="rect">
            <a:avLst/>
          </a:prstGeom>
          <a:noFill/>
          <a:ln w="9525" algn="ctr">
            <a:solidFill>
              <a:srgbClr val="FF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409608" name="Rectangle 8"/>
          <p:cNvSpPr>
            <a:spLocks noChangeArrowheads="1"/>
          </p:cNvSpPr>
          <p:nvPr/>
        </p:nvSpPr>
        <p:spPr bwMode="auto">
          <a:xfrm>
            <a:off x="1906588" y="1171575"/>
            <a:ext cx="4329112" cy="142875"/>
          </a:xfrm>
          <a:prstGeom prst="rect">
            <a:avLst/>
          </a:prstGeom>
          <a:noFill/>
          <a:ln w="9525" algn="ctr">
            <a:solidFill>
              <a:srgbClr val="FF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409609" name="Rectangle 9"/>
          <p:cNvSpPr>
            <a:spLocks noChangeArrowheads="1"/>
          </p:cNvSpPr>
          <p:nvPr/>
        </p:nvSpPr>
        <p:spPr bwMode="auto">
          <a:xfrm>
            <a:off x="1903413" y="1358900"/>
            <a:ext cx="4329112" cy="144463"/>
          </a:xfrm>
          <a:prstGeom prst="rect">
            <a:avLst/>
          </a:prstGeom>
          <a:noFill/>
          <a:ln w="9525" algn="ctr">
            <a:solidFill>
              <a:srgbClr val="FF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409610" name="Rectangle 10"/>
          <p:cNvSpPr>
            <a:spLocks noChangeArrowheads="1"/>
          </p:cNvSpPr>
          <p:nvPr/>
        </p:nvSpPr>
        <p:spPr bwMode="auto">
          <a:xfrm>
            <a:off x="1911350" y="1547813"/>
            <a:ext cx="4327525" cy="142875"/>
          </a:xfrm>
          <a:prstGeom prst="rect">
            <a:avLst/>
          </a:prstGeom>
          <a:noFill/>
          <a:ln w="9525" algn="ctr">
            <a:solidFill>
              <a:srgbClr val="FF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409611" name="Rectangle 11"/>
          <p:cNvSpPr>
            <a:spLocks noChangeArrowheads="1"/>
          </p:cNvSpPr>
          <p:nvPr/>
        </p:nvSpPr>
        <p:spPr bwMode="auto">
          <a:xfrm>
            <a:off x="1906588" y="1735138"/>
            <a:ext cx="4329112" cy="144462"/>
          </a:xfrm>
          <a:prstGeom prst="rect">
            <a:avLst/>
          </a:prstGeom>
          <a:noFill/>
          <a:ln w="9525" algn="ctr">
            <a:solidFill>
              <a:srgbClr val="FF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409612" name="Rectangle 12"/>
          <p:cNvSpPr>
            <a:spLocks noChangeArrowheads="1"/>
          </p:cNvSpPr>
          <p:nvPr/>
        </p:nvSpPr>
        <p:spPr bwMode="auto">
          <a:xfrm>
            <a:off x="1903413" y="1924050"/>
            <a:ext cx="4329112" cy="142875"/>
          </a:xfrm>
          <a:prstGeom prst="rect">
            <a:avLst/>
          </a:prstGeom>
          <a:noFill/>
          <a:ln w="9525" algn="ctr">
            <a:solidFill>
              <a:srgbClr val="FF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409615" name="Text Box 15"/>
          <p:cNvSpPr txBox="1">
            <a:spLocks noChangeArrowheads="1"/>
          </p:cNvSpPr>
          <p:nvPr/>
        </p:nvSpPr>
        <p:spPr bwMode="auto">
          <a:xfrm>
            <a:off x="2249488" y="2524125"/>
            <a:ext cx="4185761" cy="83099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ここでは，１６バイトごとに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区切って，１行で表示</a:t>
            </a:r>
          </a:p>
        </p:txBody>
      </p:sp>
      <p:sp>
        <p:nvSpPr>
          <p:cNvPr id="57358" name="Rectangle 17"/>
          <p:cNvSpPr>
            <a:spLocks noChangeArrowheads="1"/>
          </p:cNvSpPr>
          <p:nvPr/>
        </p:nvSpPr>
        <p:spPr bwMode="auto">
          <a:xfrm>
            <a:off x="1879600" y="958850"/>
            <a:ext cx="4378325" cy="4873625"/>
          </a:xfrm>
          <a:prstGeom prst="rect">
            <a:avLst/>
          </a:prstGeom>
          <a:noFill/>
          <a:ln w="28575" algn="ctr">
            <a:solidFill>
              <a:srgbClr val="FF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178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9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A139930B-20C4-46F9-88C4-57B9B273F462}" type="slidenum">
              <a:rPr lang="en-US" altLang="ja-JP" smtClean="0">
                <a:latin typeface="メイリオ" panose="020B0604030504040204" pitchFamily="50" charset="-128"/>
              </a:rPr>
              <a:pPr/>
              <a:t>24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pic>
        <p:nvPicPr>
          <p:cNvPr id="59395" name="Picture 17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" y="622300"/>
            <a:ext cx="7326313" cy="523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6" name="Rectangle 18"/>
          <p:cNvSpPr>
            <a:spLocks noChangeArrowheads="1"/>
          </p:cNvSpPr>
          <p:nvPr/>
        </p:nvSpPr>
        <p:spPr bwMode="auto">
          <a:xfrm>
            <a:off x="1879600" y="958850"/>
            <a:ext cx="4378325" cy="4873625"/>
          </a:xfrm>
          <a:prstGeom prst="rect">
            <a:avLst/>
          </a:prstGeom>
          <a:noFill/>
          <a:ln w="28575" algn="ctr">
            <a:solidFill>
              <a:srgbClr val="FF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9397" name="Text Box 2"/>
          <p:cNvSpPr txBox="1">
            <a:spLocks noChangeArrowheads="1"/>
          </p:cNvSpPr>
          <p:nvPr/>
        </p:nvSpPr>
        <p:spPr bwMode="auto">
          <a:xfrm>
            <a:off x="3017838" y="61913"/>
            <a:ext cx="29546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実際のメモリの中身</a:t>
            </a:r>
          </a:p>
        </p:txBody>
      </p:sp>
      <p:sp>
        <p:nvSpPr>
          <p:cNvPr id="59398" name="Line 5"/>
          <p:cNvSpPr>
            <a:spLocks noChangeShapeType="1"/>
          </p:cNvSpPr>
          <p:nvPr/>
        </p:nvSpPr>
        <p:spPr bwMode="auto">
          <a:xfrm flipV="1">
            <a:off x="3160713" y="5842000"/>
            <a:ext cx="96837" cy="452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399" name="Text Box 6"/>
          <p:cNvSpPr txBox="1">
            <a:spLocks noChangeArrowheads="1"/>
          </p:cNvSpPr>
          <p:nvPr/>
        </p:nvSpPr>
        <p:spPr bwMode="auto">
          <a:xfrm>
            <a:off x="2020888" y="6181725"/>
            <a:ext cx="48013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メモリの中身を画面表示したもの</a:t>
            </a:r>
          </a:p>
        </p:txBody>
      </p:sp>
      <p:sp>
        <p:nvSpPr>
          <p:cNvPr id="411662" name="Text Box 14"/>
          <p:cNvSpPr txBox="1">
            <a:spLocks noChangeArrowheads="1"/>
          </p:cNvSpPr>
          <p:nvPr/>
        </p:nvSpPr>
        <p:spPr bwMode="auto">
          <a:xfrm>
            <a:off x="356334" y="2680484"/>
            <a:ext cx="8733878" cy="18774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メイリオ" panose="020B0604030504040204" pitchFamily="50" charset="-128"/>
              </a:rPr>
              <a:t>１バイト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　　１６進数２桁　（</a:t>
            </a:r>
            <a:r>
              <a:rPr lang="en-US" altLang="ja-JP" sz="2800" dirty="0">
                <a:latin typeface="メイリオ" panose="020B0604030504040204" pitchFamily="50" charset="-128"/>
              </a:rPr>
              <a:t>00</a:t>
            </a:r>
            <a:r>
              <a:rPr lang="ja-JP" altLang="en-US" sz="2800" dirty="0">
                <a:latin typeface="メイリオ" panose="020B0604030504040204" pitchFamily="50" charset="-128"/>
              </a:rPr>
              <a:t>から</a:t>
            </a:r>
            <a:r>
              <a:rPr lang="en-US" altLang="ja-JP" sz="2800" dirty="0">
                <a:latin typeface="メイリオ" panose="020B0604030504040204" pitchFamily="50" charset="-128"/>
              </a:rPr>
              <a:t>FF</a:t>
            </a:r>
            <a:r>
              <a:rPr lang="ja-JP" altLang="en-US" sz="2800" dirty="0">
                <a:latin typeface="メイリオ" panose="020B0604030504040204" pitchFamily="50" charset="-128"/>
              </a:rPr>
              <a:t>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　　２進数では８桁　（</a:t>
            </a:r>
            <a:r>
              <a:rPr lang="en-US" altLang="ja-JP" sz="2800" dirty="0">
                <a:latin typeface="メイリオ" panose="020B0604030504040204" pitchFamily="50" charset="-128"/>
              </a:rPr>
              <a:t>00000000 </a:t>
            </a:r>
            <a:r>
              <a:rPr lang="ja-JP" altLang="en-US" sz="2800" dirty="0">
                <a:latin typeface="メイリオ" panose="020B0604030504040204" pitchFamily="50" charset="-128"/>
              </a:rPr>
              <a:t>から </a:t>
            </a:r>
            <a:r>
              <a:rPr lang="en-US" altLang="ja-JP" sz="2800" dirty="0">
                <a:latin typeface="メイリオ" panose="020B0604030504040204" pitchFamily="50" charset="-128"/>
              </a:rPr>
              <a:t>11111111</a:t>
            </a:r>
            <a:r>
              <a:rPr lang="ja-JP" altLang="en-US" sz="2800" dirty="0">
                <a:latin typeface="メイリオ" panose="020B0604030504040204" pitchFamily="50" charset="-128"/>
              </a:rPr>
              <a:t>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　　１０進数では </a:t>
            </a:r>
            <a:r>
              <a:rPr lang="en-US" altLang="ja-JP" sz="2800" dirty="0">
                <a:latin typeface="メイリオ" panose="020B0604030504040204" pitchFamily="50" charset="-128"/>
              </a:rPr>
              <a:t>0 </a:t>
            </a:r>
            <a:r>
              <a:rPr lang="ja-JP" altLang="en-US" sz="2800" dirty="0">
                <a:latin typeface="メイリオ" panose="020B0604030504040204" pitchFamily="50" charset="-128"/>
              </a:rPr>
              <a:t>から </a:t>
            </a:r>
            <a:r>
              <a:rPr lang="en-US" altLang="ja-JP" sz="2800" dirty="0">
                <a:latin typeface="メイリオ" panose="020B0604030504040204" pitchFamily="50" charset="-128"/>
              </a:rPr>
              <a:t>255 </a:t>
            </a:r>
            <a:r>
              <a:rPr lang="ja-JP" altLang="en-US" sz="2800" dirty="0">
                <a:latin typeface="メイリオ" panose="020B0604030504040204" pitchFamily="50" charset="-128"/>
              </a:rPr>
              <a:t>までの</a:t>
            </a:r>
            <a:r>
              <a:rPr lang="en-US" altLang="ja-JP" sz="2800" dirty="0">
                <a:latin typeface="メイリオ" panose="020B0604030504040204" pitchFamily="50" charset="-128"/>
              </a:rPr>
              <a:t>256</a:t>
            </a:r>
            <a:r>
              <a:rPr lang="ja-JP" altLang="en-US" sz="2800" dirty="0">
                <a:latin typeface="メイリオ" panose="020B0604030504040204" pitchFamily="50" charset="-128"/>
              </a:rPr>
              <a:t>通り</a:t>
            </a:r>
          </a:p>
        </p:txBody>
      </p:sp>
      <p:sp>
        <p:nvSpPr>
          <p:cNvPr id="411663" name="Oval 15"/>
          <p:cNvSpPr>
            <a:spLocks noChangeArrowheads="1"/>
          </p:cNvSpPr>
          <p:nvPr/>
        </p:nvSpPr>
        <p:spPr bwMode="auto">
          <a:xfrm>
            <a:off x="1925638" y="957263"/>
            <a:ext cx="419100" cy="398462"/>
          </a:xfrm>
          <a:prstGeom prst="ellipse">
            <a:avLst/>
          </a:prstGeom>
          <a:noFill/>
          <a:ln w="57150" algn="ctr">
            <a:solidFill>
              <a:srgbClr val="FF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411664" name="Text Box 16"/>
          <p:cNvSpPr txBox="1">
            <a:spLocks noChangeArrowheads="1"/>
          </p:cNvSpPr>
          <p:nvPr/>
        </p:nvSpPr>
        <p:spPr bwMode="auto">
          <a:xfrm>
            <a:off x="1344613" y="4786313"/>
            <a:ext cx="7151687" cy="132343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latin typeface="メイリオ" panose="020B0604030504040204" pitchFamily="50" charset="-128"/>
              </a:rPr>
              <a:t>「バイト」は，データの基本単位</a:t>
            </a:r>
            <a:endParaRPr lang="ja-JP" altLang="en-US" sz="3600" dirty="0">
              <a:latin typeface="メイリオ" panose="020B0604030504040204" pitchFamily="50" charset="-128"/>
            </a:endParaRPr>
          </a:p>
        </p:txBody>
      </p:sp>
      <p:sp>
        <p:nvSpPr>
          <p:cNvPr id="411667" name="Rectangle 19"/>
          <p:cNvSpPr>
            <a:spLocks noChangeArrowheads="1"/>
          </p:cNvSpPr>
          <p:nvPr/>
        </p:nvSpPr>
        <p:spPr bwMode="auto">
          <a:xfrm>
            <a:off x="1900238" y="982663"/>
            <a:ext cx="4327525" cy="144462"/>
          </a:xfrm>
          <a:prstGeom prst="rect">
            <a:avLst/>
          </a:prstGeom>
          <a:noFill/>
          <a:ln w="9525" algn="ctr">
            <a:solidFill>
              <a:srgbClr val="FF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411668" name="Rectangle 20"/>
          <p:cNvSpPr>
            <a:spLocks noChangeArrowheads="1"/>
          </p:cNvSpPr>
          <p:nvPr/>
        </p:nvSpPr>
        <p:spPr bwMode="auto">
          <a:xfrm>
            <a:off x="1906588" y="1171575"/>
            <a:ext cx="4329112" cy="142875"/>
          </a:xfrm>
          <a:prstGeom prst="rect">
            <a:avLst/>
          </a:prstGeom>
          <a:noFill/>
          <a:ln w="9525" algn="ctr">
            <a:solidFill>
              <a:srgbClr val="FF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411669" name="Rectangle 21"/>
          <p:cNvSpPr>
            <a:spLocks noChangeArrowheads="1"/>
          </p:cNvSpPr>
          <p:nvPr/>
        </p:nvSpPr>
        <p:spPr bwMode="auto">
          <a:xfrm>
            <a:off x="1903413" y="1358900"/>
            <a:ext cx="4329112" cy="144463"/>
          </a:xfrm>
          <a:prstGeom prst="rect">
            <a:avLst/>
          </a:prstGeom>
          <a:noFill/>
          <a:ln w="9525" algn="ctr">
            <a:solidFill>
              <a:srgbClr val="FF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411670" name="Rectangle 22"/>
          <p:cNvSpPr>
            <a:spLocks noChangeArrowheads="1"/>
          </p:cNvSpPr>
          <p:nvPr/>
        </p:nvSpPr>
        <p:spPr bwMode="auto">
          <a:xfrm>
            <a:off x="1911350" y="1547813"/>
            <a:ext cx="4327525" cy="142875"/>
          </a:xfrm>
          <a:prstGeom prst="rect">
            <a:avLst/>
          </a:prstGeom>
          <a:noFill/>
          <a:ln w="9525" algn="ctr">
            <a:solidFill>
              <a:srgbClr val="FF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411671" name="Rectangle 23"/>
          <p:cNvSpPr>
            <a:spLocks noChangeArrowheads="1"/>
          </p:cNvSpPr>
          <p:nvPr/>
        </p:nvSpPr>
        <p:spPr bwMode="auto">
          <a:xfrm>
            <a:off x="1906588" y="1735138"/>
            <a:ext cx="4329112" cy="144462"/>
          </a:xfrm>
          <a:prstGeom prst="rect">
            <a:avLst/>
          </a:prstGeom>
          <a:noFill/>
          <a:ln w="9525" algn="ctr">
            <a:solidFill>
              <a:srgbClr val="FF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411672" name="Rectangle 24"/>
          <p:cNvSpPr>
            <a:spLocks noChangeArrowheads="1"/>
          </p:cNvSpPr>
          <p:nvPr/>
        </p:nvSpPr>
        <p:spPr bwMode="auto">
          <a:xfrm>
            <a:off x="1903413" y="1924050"/>
            <a:ext cx="4329112" cy="142875"/>
          </a:xfrm>
          <a:prstGeom prst="rect">
            <a:avLst/>
          </a:prstGeom>
          <a:noFill/>
          <a:ln w="9525" algn="ctr">
            <a:solidFill>
              <a:srgbClr val="FF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242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116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11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116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4116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116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4116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11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11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11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62" grpId="0" animBg="1"/>
      <p:bldP spid="41166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1C4E0556-440E-42FF-9FA0-C04B95D2B335}" type="slidenum">
              <a:rPr lang="en-US" altLang="ja-JP" smtClean="0">
                <a:latin typeface="メイリオ" panose="020B0604030504040204" pitchFamily="50" charset="-128"/>
              </a:rPr>
              <a:pPr/>
              <a:t>25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pic>
        <p:nvPicPr>
          <p:cNvPr id="61443" name="Picture 16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" y="622300"/>
            <a:ext cx="7326313" cy="523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4" name="Text Box 2"/>
          <p:cNvSpPr txBox="1">
            <a:spLocks noChangeArrowheads="1"/>
          </p:cNvSpPr>
          <p:nvPr/>
        </p:nvSpPr>
        <p:spPr bwMode="auto">
          <a:xfrm>
            <a:off x="3017838" y="61913"/>
            <a:ext cx="29546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実際のメモリの中身</a:t>
            </a:r>
          </a:p>
        </p:txBody>
      </p:sp>
      <p:sp>
        <p:nvSpPr>
          <p:cNvPr id="413703" name="Freeform 7"/>
          <p:cNvSpPr>
            <a:spLocks/>
          </p:cNvSpPr>
          <p:nvPr/>
        </p:nvSpPr>
        <p:spPr bwMode="auto">
          <a:xfrm>
            <a:off x="1878013" y="930275"/>
            <a:ext cx="4386262" cy="1300163"/>
          </a:xfrm>
          <a:custGeom>
            <a:avLst/>
            <a:gdLst>
              <a:gd name="T0" fmla="*/ 2147483646 w 2527"/>
              <a:gd name="T1" fmla="*/ 2147483646 h 819"/>
              <a:gd name="T2" fmla="*/ 0 w 2527"/>
              <a:gd name="T3" fmla="*/ 2147483646 h 819"/>
              <a:gd name="T4" fmla="*/ 2147483646 w 2527"/>
              <a:gd name="T5" fmla="*/ 2147483646 h 819"/>
              <a:gd name="T6" fmla="*/ 2147483646 w 2527"/>
              <a:gd name="T7" fmla="*/ 2147483646 h 819"/>
              <a:gd name="T8" fmla="*/ 2147483646 w 2527"/>
              <a:gd name="T9" fmla="*/ 2147483646 h 819"/>
              <a:gd name="T10" fmla="*/ 2147483646 w 2527"/>
              <a:gd name="T11" fmla="*/ 0 h 819"/>
              <a:gd name="T12" fmla="*/ 2147483646 w 2527"/>
              <a:gd name="T13" fmla="*/ 2147483646 h 81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527" h="819">
                <a:moveTo>
                  <a:pt x="7" y="6"/>
                </a:moveTo>
                <a:lnTo>
                  <a:pt x="0" y="819"/>
                </a:lnTo>
                <a:lnTo>
                  <a:pt x="664" y="813"/>
                </a:lnTo>
                <a:lnTo>
                  <a:pt x="664" y="704"/>
                </a:lnTo>
                <a:lnTo>
                  <a:pt x="2521" y="704"/>
                </a:lnTo>
                <a:lnTo>
                  <a:pt x="2527" y="0"/>
                </a:lnTo>
                <a:lnTo>
                  <a:pt x="7" y="6"/>
                </a:lnTo>
                <a:close/>
              </a:path>
            </a:pathLst>
          </a:custGeom>
          <a:noFill/>
          <a:ln w="38100" cap="flat" cmpd="sng">
            <a:solidFill>
              <a:srgbClr val="FFC0C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3704" name="Line 8"/>
          <p:cNvSpPr>
            <a:spLocks noChangeShapeType="1"/>
          </p:cNvSpPr>
          <p:nvPr/>
        </p:nvSpPr>
        <p:spPr bwMode="auto">
          <a:xfrm flipH="1">
            <a:off x="6288088" y="1574800"/>
            <a:ext cx="495300" cy="0"/>
          </a:xfrm>
          <a:prstGeom prst="line">
            <a:avLst/>
          </a:prstGeom>
          <a:noFill/>
          <a:ln w="9525">
            <a:solidFill>
              <a:srgbClr val="FF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3705" name="Text Box 9"/>
          <p:cNvSpPr txBox="1">
            <a:spLocks noChangeArrowheads="1"/>
          </p:cNvSpPr>
          <p:nvPr/>
        </p:nvSpPr>
        <p:spPr bwMode="auto">
          <a:xfrm>
            <a:off x="6824663" y="1131888"/>
            <a:ext cx="2238113" cy="830997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FF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address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（</a:t>
            </a:r>
            <a:r>
              <a:rPr lang="en-US" altLang="ja-JP" sz="2400" dirty="0">
                <a:latin typeface="メイリオ" panose="020B0604030504040204" pitchFamily="50" charset="-128"/>
              </a:rPr>
              <a:t>100</a:t>
            </a:r>
            <a:r>
              <a:rPr lang="ja-JP" altLang="en-US" sz="2400" dirty="0">
                <a:latin typeface="メイリオ" panose="020B0604030504040204" pitchFamily="50" charset="-128"/>
              </a:rPr>
              <a:t>バイト）</a:t>
            </a:r>
          </a:p>
        </p:txBody>
      </p:sp>
      <p:sp>
        <p:nvSpPr>
          <p:cNvPr id="413706" name="Freeform 10"/>
          <p:cNvSpPr>
            <a:spLocks/>
          </p:cNvSpPr>
          <p:nvPr/>
        </p:nvSpPr>
        <p:spPr bwMode="auto">
          <a:xfrm>
            <a:off x="1868488" y="2047875"/>
            <a:ext cx="4410075" cy="1268413"/>
          </a:xfrm>
          <a:custGeom>
            <a:avLst/>
            <a:gdLst>
              <a:gd name="T0" fmla="*/ 2147483646 w 2541"/>
              <a:gd name="T1" fmla="*/ 0 h 820"/>
              <a:gd name="T2" fmla="*/ 2147483646 w 2541"/>
              <a:gd name="T3" fmla="*/ 2147483646 h 820"/>
              <a:gd name="T4" fmla="*/ 0 w 2541"/>
              <a:gd name="T5" fmla="*/ 2147483646 h 820"/>
              <a:gd name="T6" fmla="*/ 0 w 2541"/>
              <a:gd name="T7" fmla="*/ 2147483646 h 820"/>
              <a:gd name="T8" fmla="*/ 2147483646 w 2541"/>
              <a:gd name="T9" fmla="*/ 2147483646 h 820"/>
              <a:gd name="T10" fmla="*/ 2147483646 w 2541"/>
              <a:gd name="T11" fmla="*/ 0 h 820"/>
              <a:gd name="T12" fmla="*/ 2147483646 w 2541"/>
              <a:gd name="T13" fmla="*/ 0 h 8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541" h="820">
                <a:moveTo>
                  <a:pt x="1924" y="0"/>
                </a:moveTo>
                <a:lnTo>
                  <a:pt x="1917" y="115"/>
                </a:lnTo>
                <a:lnTo>
                  <a:pt x="0" y="115"/>
                </a:lnTo>
                <a:lnTo>
                  <a:pt x="0" y="820"/>
                </a:lnTo>
                <a:lnTo>
                  <a:pt x="2541" y="820"/>
                </a:lnTo>
                <a:lnTo>
                  <a:pt x="2541" y="0"/>
                </a:lnTo>
                <a:lnTo>
                  <a:pt x="1924" y="0"/>
                </a:lnTo>
                <a:close/>
              </a:path>
            </a:pathLst>
          </a:custGeom>
          <a:noFill/>
          <a:ln w="38100" cap="flat" cmpd="sng">
            <a:solidFill>
              <a:srgbClr val="FFC0C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3707" name="Line 11"/>
          <p:cNvSpPr>
            <a:spLocks noChangeShapeType="1"/>
          </p:cNvSpPr>
          <p:nvPr/>
        </p:nvSpPr>
        <p:spPr bwMode="auto">
          <a:xfrm flipH="1">
            <a:off x="6289675" y="2790825"/>
            <a:ext cx="495300" cy="0"/>
          </a:xfrm>
          <a:prstGeom prst="line">
            <a:avLst/>
          </a:prstGeom>
          <a:noFill/>
          <a:ln w="9525">
            <a:solidFill>
              <a:srgbClr val="FF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3708" name="Text Box 12"/>
          <p:cNvSpPr txBox="1">
            <a:spLocks noChangeArrowheads="1"/>
          </p:cNvSpPr>
          <p:nvPr/>
        </p:nvSpPr>
        <p:spPr bwMode="auto">
          <a:xfrm>
            <a:off x="6826250" y="2344738"/>
            <a:ext cx="2238113" cy="830997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FF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birth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（</a:t>
            </a:r>
            <a:r>
              <a:rPr lang="en-US" altLang="ja-JP" sz="2400" dirty="0">
                <a:latin typeface="メイリオ" panose="020B0604030504040204" pitchFamily="50" charset="-128"/>
              </a:rPr>
              <a:t>100</a:t>
            </a:r>
            <a:r>
              <a:rPr lang="ja-JP" altLang="en-US" sz="2400" dirty="0">
                <a:latin typeface="メイリオ" panose="020B0604030504040204" pitchFamily="50" charset="-128"/>
              </a:rPr>
              <a:t>バイト）</a:t>
            </a:r>
          </a:p>
        </p:txBody>
      </p:sp>
      <p:sp>
        <p:nvSpPr>
          <p:cNvPr id="413709" name="Freeform 13"/>
          <p:cNvSpPr>
            <a:spLocks/>
          </p:cNvSpPr>
          <p:nvPr/>
        </p:nvSpPr>
        <p:spPr bwMode="auto">
          <a:xfrm>
            <a:off x="1854200" y="3303588"/>
            <a:ext cx="4446588" cy="1270000"/>
          </a:xfrm>
          <a:custGeom>
            <a:avLst/>
            <a:gdLst>
              <a:gd name="T0" fmla="*/ 2147483646 w 2562"/>
              <a:gd name="T1" fmla="*/ 2147483646 h 827"/>
              <a:gd name="T2" fmla="*/ 2147483646 w 2562"/>
              <a:gd name="T3" fmla="*/ 2147483646 h 827"/>
              <a:gd name="T4" fmla="*/ 0 w 2562"/>
              <a:gd name="T5" fmla="*/ 2147483646 h 827"/>
              <a:gd name="T6" fmla="*/ 2147483646 w 2562"/>
              <a:gd name="T7" fmla="*/ 2147483646 h 827"/>
              <a:gd name="T8" fmla="*/ 2147483646 w 2562"/>
              <a:gd name="T9" fmla="*/ 2147483646 h 827"/>
              <a:gd name="T10" fmla="*/ 2147483646 w 2562"/>
              <a:gd name="T11" fmla="*/ 2147483646 h 827"/>
              <a:gd name="T12" fmla="*/ 2147483646 w 2562"/>
              <a:gd name="T13" fmla="*/ 2147483646 h 827"/>
              <a:gd name="T14" fmla="*/ 2147483646 w 2562"/>
              <a:gd name="T15" fmla="*/ 0 h 827"/>
              <a:gd name="T16" fmla="*/ 2147483646 w 2562"/>
              <a:gd name="T17" fmla="*/ 2147483646 h 8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562" h="827">
                <a:moveTo>
                  <a:pt x="1295" y="7"/>
                </a:moveTo>
                <a:lnTo>
                  <a:pt x="1295" y="109"/>
                </a:lnTo>
                <a:lnTo>
                  <a:pt x="0" y="109"/>
                </a:lnTo>
                <a:lnTo>
                  <a:pt x="7" y="827"/>
                </a:lnTo>
                <a:lnTo>
                  <a:pt x="1925" y="827"/>
                </a:lnTo>
                <a:lnTo>
                  <a:pt x="1918" y="725"/>
                </a:lnTo>
                <a:lnTo>
                  <a:pt x="2562" y="725"/>
                </a:lnTo>
                <a:lnTo>
                  <a:pt x="2562" y="0"/>
                </a:lnTo>
                <a:lnTo>
                  <a:pt x="1295" y="7"/>
                </a:lnTo>
                <a:close/>
              </a:path>
            </a:pathLst>
          </a:custGeom>
          <a:noFill/>
          <a:ln w="38100" cap="flat" cmpd="sng">
            <a:solidFill>
              <a:srgbClr val="FFC0C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3710" name="Line 14"/>
          <p:cNvSpPr>
            <a:spLocks noChangeShapeType="1"/>
          </p:cNvSpPr>
          <p:nvPr/>
        </p:nvSpPr>
        <p:spPr bwMode="auto">
          <a:xfrm flipH="1">
            <a:off x="6289675" y="3986213"/>
            <a:ext cx="495300" cy="0"/>
          </a:xfrm>
          <a:prstGeom prst="line">
            <a:avLst/>
          </a:prstGeom>
          <a:noFill/>
          <a:ln w="9525">
            <a:solidFill>
              <a:srgbClr val="FF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3711" name="Text Box 15"/>
          <p:cNvSpPr txBox="1">
            <a:spLocks noChangeArrowheads="1"/>
          </p:cNvSpPr>
          <p:nvPr/>
        </p:nvSpPr>
        <p:spPr bwMode="auto">
          <a:xfrm>
            <a:off x="6826250" y="3541713"/>
            <a:ext cx="2238113" cy="830997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FF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name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（</a:t>
            </a:r>
            <a:r>
              <a:rPr lang="en-US" altLang="ja-JP" sz="2400" dirty="0">
                <a:latin typeface="メイリオ" panose="020B0604030504040204" pitchFamily="50" charset="-128"/>
              </a:rPr>
              <a:t>100</a:t>
            </a:r>
            <a:r>
              <a:rPr lang="ja-JP" altLang="en-US" sz="2400" dirty="0">
                <a:latin typeface="メイリオ" panose="020B0604030504040204" pitchFamily="50" charset="-128"/>
              </a:rPr>
              <a:t>バイト）</a:t>
            </a:r>
          </a:p>
        </p:txBody>
      </p:sp>
      <p:sp>
        <p:nvSpPr>
          <p:cNvPr id="413715" name="Freeform 19"/>
          <p:cNvSpPr>
            <a:spLocks/>
          </p:cNvSpPr>
          <p:nvPr/>
        </p:nvSpPr>
        <p:spPr bwMode="auto">
          <a:xfrm>
            <a:off x="1851025" y="4572000"/>
            <a:ext cx="4421188" cy="1290638"/>
          </a:xfrm>
          <a:custGeom>
            <a:avLst/>
            <a:gdLst>
              <a:gd name="T0" fmla="*/ 2147483646 w 2785"/>
              <a:gd name="T1" fmla="*/ 2147483646 h 813"/>
              <a:gd name="T2" fmla="*/ 2147483646 w 2785"/>
              <a:gd name="T3" fmla="*/ 2147483646 h 813"/>
              <a:gd name="T4" fmla="*/ 0 w 2785"/>
              <a:gd name="T5" fmla="*/ 2147483646 h 813"/>
              <a:gd name="T6" fmla="*/ 0 w 2785"/>
              <a:gd name="T7" fmla="*/ 2147483646 h 813"/>
              <a:gd name="T8" fmla="*/ 2147483646 w 2785"/>
              <a:gd name="T9" fmla="*/ 2147483646 h 813"/>
              <a:gd name="T10" fmla="*/ 2147483646 w 2785"/>
              <a:gd name="T11" fmla="*/ 2147483646 h 813"/>
              <a:gd name="T12" fmla="*/ 2147483646 w 2785"/>
              <a:gd name="T13" fmla="*/ 2147483646 h 813"/>
              <a:gd name="T14" fmla="*/ 2147483646 w 2785"/>
              <a:gd name="T15" fmla="*/ 0 h 813"/>
              <a:gd name="T16" fmla="*/ 2147483646 w 2785"/>
              <a:gd name="T17" fmla="*/ 2147483646 h 81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785" h="813">
                <a:moveTo>
                  <a:pt x="704" y="7"/>
                </a:moveTo>
                <a:lnTo>
                  <a:pt x="704" y="122"/>
                </a:lnTo>
                <a:lnTo>
                  <a:pt x="0" y="122"/>
                </a:lnTo>
                <a:lnTo>
                  <a:pt x="0" y="813"/>
                </a:lnTo>
                <a:lnTo>
                  <a:pt x="1402" y="813"/>
                </a:lnTo>
                <a:lnTo>
                  <a:pt x="1409" y="698"/>
                </a:lnTo>
                <a:lnTo>
                  <a:pt x="2785" y="698"/>
                </a:lnTo>
                <a:lnTo>
                  <a:pt x="2785" y="0"/>
                </a:lnTo>
                <a:lnTo>
                  <a:pt x="704" y="7"/>
                </a:lnTo>
                <a:close/>
              </a:path>
            </a:pathLst>
          </a:custGeom>
          <a:noFill/>
          <a:ln w="38100" cap="flat" cmpd="sng">
            <a:solidFill>
              <a:srgbClr val="FFC0C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3716" name="Line 20"/>
          <p:cNvSpPr>
            <a:spLocks noChangeShapeType="1"/>
          </p:cNvSpPr>
          <p:nvPr/>
        </p:nvSpPr>
        <p:spPr bwMode="auto">
          <a:xfrm flipH="1">
            <a:off x="6289675" y="5084763"/>
            <a:ext cx="495300" cy="0"/>
          </a:xfrm>
          <a:prstGeom prst="line">
            <a:avLst/>
          </a:prstGeom>
          <a:noFill/>
          <a:ln w="9525">
            <a:solidFill>
              <a:srgbClr val="FF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3717" name="Text Box 21"/>
          <p:cNvSpPr txBox="1">
            <a:spLocks noChangeArrowheads="1"/>
          </p:cNvSpPr>
          <p:nvPr/>
        </p:nvSpPr>
        <p:spPr bwMode="auto">
          <a:xfrm>
            <a:off x="6826250" y="4640263"/>
            <a:ext cx="2238113" cy="830997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FF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line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（</a:t>
            </a:r>
            <a:r>
              <a:rPr lang="en-US" altLang="ja-JP" sz="2400" dirty="0">
                <a:latin typeface="メイリオ" panose="020B0604030504040204" pitchFamily="50" charset="-128"/>
              </a:rPr>
              <a:t>100</a:t>
            </a:r>
            <a:r>
              <a:rPr lang="ja-JP" altLang="en-US" sz="2400" dirty="0">
                <a:latin typeface="メイリオ" panose="020B0604030504040204" pitchFamily="50" charset="-128"/>
              </a:rPr>
              <a:t>バイト）</a:t>
            </a:r>
          </a:p>
        </p:txBody>
      </p:sp>
    </p:spTree>
    <p:extLst>
      <p:ext uri="{BB962C8B-B14F-4D97-AF65-F5344CB8AC3E}">
        <p14:creationId xmlns:p14="http://schemas.microsoft.com/office/powerpoint/2010/main" val="174656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3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3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3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3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3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3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3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13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13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3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13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1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705" grpId="0" animBg="1"/>
      <p:bldP spid="413708" grpId="0" animBg="1"/>
      <p:bldP spid="413711" grpId="0" animBg="1"/>
      <p:bldP spid="4137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プログラムとデータ</a:t>
            </a:r>
          </a:p>
        </p:txBody>
      </p:sp>
      <p:sp>
        <p:nvSpPr>
          <p:cNvPr id="63490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032FBD3A-A3BA-4B5E-B56F-0FB8105CC1F3}" type="slidenum">
              <a:rPr lang="en-US" altLang="ja-JP" smtClean="0">
                <a:latin typeface="メイリオ" panose="020B0604030504040204" pitchFamily="50" charset="-128"/>
              </a:rPr>
              <a:pPr/>
              <a:t>26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63492" name="Text Box 3"/>
          <p:cNvSpPr txBox="1">
            <a:spLocks noChangeArrowheads="1"/>
          </p:cNvSpPr>
          <p:nvPr/>
        </p:nvSpPr>
        <p:spPr bwMode="auto">
          <a:xfrm>
            <a:off x="3182938" y="827088"/>
            <a:ext cx="4185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プログラムが使うメモリ空間</a:t>
            </a:r>
          </a:p>
        </p:txBody>
      </p:sp>
      <p:sp>
        <p:nvSpPr>
          <p:cNvPr id="242692" name="Text Box 4"/>
          <p:cNvSpPr txBox="1">
            <a:spLocks noChangeArrowheads="1"/>
          </p:cNvSpPr>
          <p:nvPr/>
        </p:nvSpPr>
        <p:spPr bwMode="auto">
          <a:xfrm>
            <a:off x="5993340" y="1779558"/>
            <a:ext cx="3111687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000" dirty="0" err="1">
                <a:solidFill>
                  <a:srgbClr val="006600"/>
                </a:solidFill>
                <a:latin typeface="メイリオ" panose="020B0604030504040204" pitchFamily="50" charset="-128"/>
              </a:rPr>
              <a:t>fgets</a:t>
            </a:r>
            <a:r>
              <a:rPr lang="en-US" altLang="ja-JP" sz="2000" dirty="0">
                <a:solidFill>
                  <a:srgbClr val="006600"/>
                </a:solidFill>
                <a:latin typeface="メイリオ" panose="020B0604030504040204" pitchFamily="50" charset="-128"/>
              </a:rPr>
              <a:t>( line, 100, </a:t>
            </a:r>
            <a:r>
              <a:rPr lang="en-US" altLang="ja-JP" sz="2000" dirty="0" err="1">
                <a:solidFill>
                  <a:srgbClr val="006600"/>
                </a:solidFill>
                <a:latin typeface="メイリオ" panose="020B0604030504040204" pitchFamily="50" charset="-128"/>
              </a:rPr>
              <a:t>in_file</a:t>
            </a:r>
            <a:r>
              <a:rPr lang="en-US" altLang="ja-JP" sz="2000" dirty="0">
                <a:solidFill>
                  <a:srgbClr val="006600"/>
                </a:solidFill>
                <a:latin typeface="メイリオ" panose="020B0604030504040204" pitchFamily="50" charset="-128"/>
              </a:rPr>
              <a:t> )</a:t>
            </a:r>
            <a:endParaRPr lang="en-US" altLang="ja-JP" sz="2400" dirty="0">
              <a:solidFill>
                <a:srgbClr val="006600"/>
              </a:solidFill>
              <a:latin typeface="メイリオ" panose="020B0604030504040204" pitchFamily="50" charset="-128"/>
            </a:endParaRP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4948238" y="1365250"/>
            <a:ext cx="546100" cy="18208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42694" name="Line 6"/>
          <p:cNvSpPr>
            <a:spLocks noChangeShapeType="1"/>
          </p:cNvSpPr>
          <p:nvPr/>
        </p:nvSpPr>
        <p:spPr bwMode="auto">
          <a:xfrm flipH="1">
            <a:off x="5475288" y="2809875"/>
            <a:ext cx="1492250" cy="142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2695" name="Text Box 7"/>
          <p:cNvSpPr txBox="1">
            <a:spLocks noChangeArrowheads="1"/>
          </p:cNvSpPr>
          <p:nvPr/>
        </p:nvSpPr>
        <p:spPr bwMode="auto">
          <a:xfrm>
            <a:off x="6416675" y="122555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①</a:t>
            </a:r>
          </a:p>
        </p:txBody>
      </p:sp>
      <p:sp>
        <p:nvSpPr>
          <p:cNvPr id="242696" name="Text Box 8"/>
          <p:cNvSpPr txBox="1">
            <a:spLocks noChangeArrowheads="1"/>
          </p:cNvSpPr>
          <p:nvPr/>
        </p:nvSpPr>
        <p:spPr bwMode="auto">
          <a:xfrm>
            <a:off x="6765925" y="2214563"/>
            <a:ext cx="2339102" cy="1557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メイリオ" panose="020B0604030504040204" pitchFamily="50" charset="-128"/>
              </a:rPr>
              <a:t>ファイルの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メイリオ" panose="020B0604030504040204" pitchFamily="50" charset="-128"/>
              </a:rPr>
              <a:t>読み込み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メイリオ" panose="020B0604030504040204" pitchFamily="50" charset="-128"/>
              </a:rPr>
              <a:t>（１行単位）</a:t>
            </a:r>
          </a:p>
        </p:txBody>
      </p:sp>
      <p:sp>
        <p:nvSpPr>
          <p:cNvPr id="242697" name="Line 9"/>
          <p:cNvSpPr>
            <a:spLocks noChangeShapeType="1"/>
          </p:cNvSpPr>
          <p:nvPr/>
        </p:nvSpPr>
        <p:spPr bwMode="auto">
          <a:xfrm>
            <a:off x="4938713" y="1716088"/>
            <a:ext cx="554037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2698" name="Line 10"/>
          <p:cNvSpPr>
            <a:spLocks noChangeShapeType="1"/>
          </p:cNvSpPr>
          <p:nvPr/>
        </p:nvSpPr>
        <p:spPr bwMode="auto">
          <a:xfrm>
            <a:off x="4938713" y="2070100"/>
            <a:ext cx="554037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2699" name="Oval 11"/>
          <p:cNvSpPr>
            <a:spLocks noChangeArrowheads="1"/>
          </p:cNvSpPr>
          <p:nvPr/>
        </p:nvSpPr>
        <p:spPr bwMode="auto">
          <a:xfrm>
            <a:off x="5197475" y="230187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42700" name="Oval 12"/>
          <p:cNvSpPr>
            <a:spLocks noChangeArrowheads="1"/>
          </p:cNvSpPr>
          <p:nvPr/>
        </p:nvSpPr>
        <p:spPr bwMode="auto">
          <a:xfrm>
            <a:off x="5197475" y="249237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42701" name="Oval 13"/>
          <p:cNvSpPr>
            <a:spLocks noChangeArrowheads="1"/>
          </p:cNvSpPr>
          <p:nvPr/>
        </p:nvSpPr>
        <p:spPr bwMode="auto">
          <a:xfrm>
            <a:off x="5197475" y="268287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cxnSp>
        <p:nvCxnSpPr>
          <p:cNvPr id="242702" name="AutoShape 14"/>
          <p:cNvCxnSpPr>
            <a:cxnSpLocks noChangeShapeType="1"/>
            <a:stCxn id="242692" idx="1"/>
          </p:cNvCxnSpPr>
          <p:nvPr/>
        </p:nvCxnSpPr>
        <p:spPr bwMode="auto">
          <a:xfrm rot="10800000">
            <a:off x="5545140" y="1955801"/>
            <a:ext cx="448201" cy="23813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504" name="Text Box 15"/>
          <p:cNvSpPr txBox="1">
            <a:spLocks noChangeArrowheads="1"/>
          </p:cNvSpPr>
          <p:nvPr/>
        </p:nvSpPr>
        <p:spPr bwMode="auto">
          <a:xfrm>
            <a:off x="3954463" y="1319213"/>
            <a:ext cx="10070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line[0]</a:t>
            </a:r>
          </a:p>
        </p:txBody>
      </p:sp>
      <p:sp>
        <p:nvSpPr>
          <p:cNvPr id="63505" name="Text Box 16"/>
          <p:cNvSpPr txBox="1">
            <a:spLocks noChangeArrowheads="1"/>
          </p:cNvSpPr>
          <p:nvPr/>
        </p:nvSpPr>
        <p:spPr bwMode="auto">
          <a:xfrm>
            <a:off x="3935413" y="1733550"/>
            <a:ext cx="10070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line[1]</a:t>
            </a:r>
          </a:p>
        </p:txBody>
      </p:sp>
      <p:sp>
        <p:nvSpPr>
          <p:cNvPr id="63506" name="Text Box 17"/>
          <p:cNvSpPr txBox="1">
            <a:spLocks noChangeArrowheads="1"/>
          </p:cNvSpPr>
          <p:nvPr/>
        </p:nvSpPr>
        <p:spPr bwMode="auto">
          <a:xfrm>
            <a:off x="3844925" y="2805113"/>
            <a:ext cx="11785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line[99]</a:t>
            </a:r>
          </a:p>
        </p:txBody>
      </p:sp>
      <p:sp>
        <p:nvSpPr>
          <p:cNvPr id="242706" name="Text Box 18"/>
          <p:cNvSpPr txBox="1">
            <a:spLocks noChangeArrowheads="1"/>
          </p:cNvSpPr>
          <p:nvPr/>
        </p:nvSpPr>
        <p:spPr bwMode="auto">
          <a:xfrm>
            <a:off x="127000" y="3521075"/>
            <a:ext cx="5434501" cy="4247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 err="1">
                <a:solidFill>
                  <a:srgbClr val="006600"/>
                </a:solidFill>
                <a:latin typeface="メイリオ" panose="020B0604030504040204" pitchFamily="50" charset="-128"/>
              </a:rPr>
              <a:t>sscanf_s</a:t>
            </a:r>
            <a:r>
              <a:rPr lang="en-US" altLang="ja-JP" sz="1800" dirty="0">
                <a:solidFill>
                  <a:srgbClr val="006600"/>
                </a:solidFill>
                <a:latin typeface="メイリオ" panose="020B0604030504040204" pitchFamily="50" charset="-128"/>
              </a:rPr>
              <a:t>( line, "%s %s %s", name, birth, address )</a:t>
            </a:r>
            <a:r>
              <a:rPr lang="en-US" altLang="ja-JP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;</a:t>
            </a:r>
          </a:p>
        </p:txBody>
      </p:sp>
      <p:sp>
        <p:nvSpPr>
          <p:cNvPr id="242707" name="Text Box 19"/>
          <p:cNvSpPr txBox="1">
            <a:spLocks noChangeArrowheads="1"/>
          </p:cNvSpPr>
          <p:nvPr/>
        </p:nvSpPr>
        <p:spPr bwMode="auto">
          <a:xfrm>
            <a:off x="171450" y="2962275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②</a:t>
            </a:r>
          </a:p>
        </p:txBody>
      </p:sp>
      <p:sp>
        <p:nvSpPr>
          <p:cNvPr id="242708" name="Text Box 20"/>
          <p:cNvSpPr txBox="1">
            <a:spLocks noChangeArrowheads="1"/>
          </p:cNvSpPr>
          <p:nvPr/>
        </p:nvSpPr>
        <p:spPr bwMode="auto">
          <a:xfrm>
            <a:off x="6804025" y="5429250"/>
            <a:ext cx="23391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メイリオ" panose="020B0604030504040204" pitchFamily="50" charset="-128"/>
              </a:rPr>
              <a:t>１行分の表示</a:t>
            </a:r>
          </a:p>
        </p:txBody>
      </p:sp>
      <p:cxnSp>
        <p:nvCxnSpPr>
          <p:cNvPr id="242709" name="AutoShape 21"/>
          <p:cNvCxnSpPr>
            <a:cxnSpLocks noChangeShapeType="1"/>
            <a:stCxn id="63505" idx="1"/>
            <a:endCxn id="242706" idx="0"/>
          </p:cNvCxnSpPr>
          <p:nvPr/>
        </p:nvCxnSpPr>
        <p:spPr bwMode="auto">
          <a:xfrm rot="10800000" flipV="1">
            <a:off x="2844251" y="1964383"/>
            <a:ext cx="1091162" cy="1556692"/>
          </a:xfrm>
          <a:prstGeom prst="bentConnector2">
            <a:avLst/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511" name="Rectangle 22"/>
          <p:cNvSpPr>
            <a:spLocks noChangeArrowheads="1"/>
          </p:cNvSpPr>
          <p:nvPr/>
        </p:nvSpPr>
        <p:spPr bwMode="auto">
          <a:xfrm>
            <a:off x="3765550" y="1230313"/>
            <a:ext cx="2460625" cy="537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42711" name="Line 23"/>
          <p:cNvSpPr>
            <a:spLocks noChangeShapeType="1"/>
          </p:cNvSpPr>
          <p:nvPr/>
        </p:nvSpPr>
        <p:spPr bwMode="auto">
          <a:xfrm>
            <a:off x="4943475" y="2878138"/>
            <a:ext cx="554038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2712" name="Text Box 24"/>
          <p:cNvSpPr txBox="1">
            <a:spLocks noChangeArrowheads="1"/>
          </p:cNvSpPr>
          <p:nvPr/>
        </p:nvSpPr>
        <p:spPr bwMode="auto">
          <a:xfrm>
            <a:off x="1003300" y="3956050"/>
            <a:ext cx="30572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メイリオ" panose="020B0604030504040204" pitchFamily="50" charset="-128"/>
              </a:rPr>
              <a:t>データの取り出し</a:t>
            </a:r>
          </a:p>
        </p:txBody>
      </p:sp>
      <p:cxnSp>
        <p:nvCxnSpPr>
          <p:cNvPr id="242713" name="AutoShape 25"/>
          <p:cNvCxnSpPr>
            <a:cxnSpLocks noChangeShapeType="1"/>
            <a:stCxn id="242712" idx="2"/>
          </p:cNvCxnSpPr>
          <p:nvPr/>
        </p:nvCxnSpPr>
        <p:spPr bwMode="auto">
          <a:xfrm rot="16200000" flipH="1">
            <a:off x="2933303" y="4077890"/>
            <a:ext cx="656293" cy="1459051"/>
          </a:xfrm>
          <a:prstGeom prst="bentConnector2">
            <a:avLst/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2714" name="Rectangle 26"/>
          <p:cNvSpPr>
            <a:spLocks noChangeArrowheads="1"/>
          </p:cNvSpPr>
          <p:nvPr/>
        </p:nvSpPr>
        <p:spPr bwMode="auto">
          <a:xfrm>
            <a:off x="4095750" y="4549775"/>
            <a:ext cx="546100" cy="18208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42715" name="Line 27"/>
          <p:cNvSpPr>
            <a:spLocks noChangeShapeType="1"/>
          </p:cNvSpPr>
          <p:nvPr/>
        </p:nvSpPr>
        <p:spPr bwMode="auto">
          <a:xfrm>
            <a:off x="4086225" y="4900613"/>
            <a:ext cx="554038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2716" name="Line 28"/>
          <p:cNvSpPr>
            <a:spLocks noChangeShapeType="1"/>
          </p:cNvSpPr>
          <p:nvPr/>
        </p:nvSpPr>
        <p:spPr bwMode="auto">
          <a:xfrm>
            <a:off x="4086225" y="5254625"/>
            <a:ext cx="554038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2717" name="Oval 29"/>
          <p:cNvSpPr>
            <a:spLocks noChangeArrowheads="1"/>
          </p:cNvSpPr>
          <p:nvPr/>
        </p:nvSpPr>
        <p:spPr bwMode="auto">
          <a:xfrm>
            <a:off x="4344988" y="548640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42718" name="Oval 30"/>
          <p:cNvSpPr>
            <a:spLocks noChangeArrowheads="1"/>
          </p:cNvSpPr>
          <p:nvPr/>
        </p:nvSpPr>
        <p:spPr bwMode="auto">
          <a:xfrm>
            <a:off x="4344988" y="567690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42719" name="Oval 31"/>
          <p:cNvSpPr>
            <a:spLocks noChangeArrowheads="1"/>
          </p:cNvSpPr>
          <p:nvPr/>
        </p:nvSpPr>
        <p:spPr bwMode="auto">
          <a:xfrm>
            <a:off x="4344988" y="586740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42720" name="Line 32"/>
          <p:cNvSpPr>
            <a:spLocks noChangeShapeType="1"/>
          </p:cNvSpPr>
          <p:nvPr/>
        </p:nvSpPr>
        <p:spPr bwMode="auto">
          <a:xfrm>
            <a:off x="4090988" y="6062663"/>
            <a:ext cx="554037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2721" name="Rectangle 33"/>
          <p:cNvSpPr>
            <a:spLocks noChangeArrowheads="1"/>
          </p:cNvSpPr>
          <p:nvPr/>
        </p:nvSpPr>
        <p:spPr bwMode="auto">
          <a:xfrm>
            <a:off x="4794250" y="4554538"/>
            <a:ext cx="546100" cy="1820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42722" name="Line 34"/>
          <p:cNvSpPr>
            <a:spLocks noChangeShapeType="1"/>
          </p:cNvSpPr>
          <p:nvPr/>
        </p:nvSpPr>
        <p:spPr bwMode="auto">
          <a:xfrm>
            <a:off x="4784725" y="4905375"/>
            <a:ext cx="554038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2723" name="Line 35"/>
          <p:cNvSpPr>
            <a:spLocks noChangeShapeType="1"/>
          </p:cNvSpPr>
          <p:nvPr/>
        </p:nvSpPr>
        <p:spPr bwMode="auto">
          <a:xfrm>
            <a:off x="4784725" y="5259388"/>
            <a:ext cx="554038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2724" name="Oval 36"/>
          <p:cNvSpPr>
            <a:spLocks noChangeArrowheads="1"/>
          </p:cNvSpPr>
          <p:nvPr/>
        </p:nvSpPr>
        <p:spPr bwMode="auto">
          <a:xfrm>
            <a:off x="5043488" y="54911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42725" name="Oval 37"/>
          <p:cNvSpPr>
            <a:spLocks noChangeArrowheads="1"/>
          </p:cNvSpPr>
          <p:nvPr/>
        </p:nvSpPr>
        <p:spPr bwMode="auto">
          <a:xfrm>
            <a:off x="5043488" y="56816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42726" name="Oval 38"/>
          <p:cNvSpPr>
            <a:spLocks noChangeArrowheads="1"/>
          </p:cNvSpPr>
          <p:nvPr/>
        </p:nvSpPr>
        <p:spPr bwMode="auto">
          <a:xfrm>
            <a:off x="5043488" y="58721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42727" name="Line 39"/>
          <p:cNvSpPr>
            <a:spLocks noChangeShapeType="1"/>
          </p:cNvSpPr>
          <p:nvPr/>
        </p:nvSpPr>
        <p:spPr bwMode="auto">
          <a:xfrm>
            <a:off x="4789488" y="6067425"/>
            <a:ext cx="554037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2728" name="Rectangle 40"/>
          <p:cNvSpPr>
            <a:spLocks noChangeArrowheads="1"/>
          </p:cNvSpPr>
          <p:nvPr/>
        </p:nvSpPr>
        <p:spPr bwMode="auto">
          <a:xfrm>
            <a:off x="5492750" y="4559300"/>
            <a:ext cx="546100" cy="18208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42729" name="Line 41"/>
          <p:cNvSpPr>
            <a:spLocks noChangeShapeType="1"/>
          </p:cNvSpPr>
          <p:nvPr/>
        </p:nvSpPr>
        <p:spPr bwMode="auto">
          <a:xfrm>
            <a:off x="5483225" y="4910138"/>
            <a:ext cx="554038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2730" name="Line 42"/>
          <p:cNvSpPr>
            <a:spLocks noChangeShapeType="1"/>
          </p:cNvSpPr>
          <p:nvPr/>
        </p:nvSpPr>
        <p:spPr bwMode="auto">
          <a:xfrm>
            <a:off x="5483225" y="5264150"/>
            <a:ext cx="554038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2731" name="Oval 43"/>
          <p:cNvSpPr>
            <a:spLocks noChangeArrowheads="1"/>
          </p:cNvSpPr>
          <p:nvPr/>
        </p:nvSpPr>
        <p:spPr bwMode="auto">
          <a:xfrm>
            <a:off x="5741988" y="54959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42732" name="Oval 44"/>
          <p:cNvSpPr>
            <a:spLocks noChangeArrowheads="1"/>
          </p:cNvSpPr>
          <p:nvPr/>
        </p:nvSpPr>
        <p:spPr bwMode="auto">
          <a:xfrm>
            <a:off x="5741988" y="56864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42733" name="Oval 45"/>
          <p:cNvSpPr>
            <a:spLocks noChangeArrowheads="1"/>
          </p:cNvSpPr>
          <p:nvPr/>
        </p:nvSpPr>
        <p:spPr bwMode="auto">
          <a:xfrm>
            <a:off x="5741988" y="58769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42734" name="Line 46"/>
          <p:cNvSpPr>
            <a:spLocks noChangeShapeType="1"/>
          </p:cNvSpPr>
          <p:nvPr/>
        </p:nvSpPr>
        <p:spPr bwMode="auto">
          <a:xfrm>
            <a:off x="5487988" y="6072188"/>
            <a:ext cx="554037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3536" name="Text Box 47"/>
          <p:cNvSpPr txBox="1">
            <a:spLocks noChangeArrowheads="1"/>
          </p:cNvSpPr>
          <p:nvPr/>
        </p:nvSpPr>
        <p:spPr bwMode="auto">
          <a:xfrm>
            <a:off x="3998913" y="4141788"/>
            <a:ext cx="8258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name</a:t>
            </a:r>
          </a:p>
        </p:txBody>
      </p:sp>
      <p:sp>
        <p:nvSpPr>
          <p:cNvPr id="63537" name="Text Box 48"/>
          <p:cNvSpPr txBox="1">
            <a:spLocks noChangeArrowheads="1"/>
          </p:cNvSpPr>
          <p:nvPr/>
        </p:nvSpPr>
        <p:spPr bwMode="auto">
          <a:xfrm>
            <a:off x="4722813" y="4141788"/>
            <a:ext cx="683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birth</a:t>
            </a:r>
          </a:p>
        </p:txBody>
      </p:sp>
      <p:sp>
        <p:nvSpPr>
          <p:cNvPr id="63538" name="Text Box 49"/>
          <p:cNvSpPr txBox="1">
            <a:spLocks noChangeArrowheads="1"/>
          </p:cNvSpPr>
          <p:nvPr/>
        </p:nvSpPr>
        <p:spPr bwMode="auto">
          <a:xfrm>
            <a:off x="5332413" y="4141788"/>
            <a:ext cx="10967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address</a:t>
            </a:r>
          </a:p>
        </p:txBody>
      </p:sp>
      <p:cxnSp>
        <p:nvCxnSpPr>
          <p:cNvPr id="242738" name="AutoShape 50"/>
          <p:cNvCxnSpPr>
            <a:cxnSpLocks noChangeShapeType="1"/>
          </p:cNvCxnSpPr>
          <p:nvPr/>
        </p:nvCxnSpPr>
        <p:spPr bwMode="auto">
          <a:xfrm flipV="1">
            <a:off x="6037263" y="5144293"/>
            <a:ext cx="222280" cy="7144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2739" name="Text Box 51"/>
          <p:cNvSpPr txBox="1">
            <a:spLocks noChangeArrowheads="1"/>
          </p:cNvSpPr>
          <p:nvPr/>
        </p:nvSpPr>
        <p:spPr bwMode="auto">
          <a:xfrm>
            <a:off x="6538913" y="42799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③</a:t>
            </a:r>
          </a:p>
        </p:txBody>
      </p:sp>
      <p:sp>
        <p:nvSpPr>
          <p:cNvPr id="242740" name="Text Box 52"/>
          <p:cNvSpPr txBox="1">
            <a:spLocks noChangeArrowheads="1"/>
          </p:cNvSpPr>
          <p:nvPr/>
        </p:nvSpPr>
        <p:spPr bwMode="auto">
          <a:xfrm>
            <a:off x="6292911" y="4914076"/>
            <a:ext cx="2850216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000" dirty="0" err="1">
                <a:solidFill>
                  <a:srgbClr val="006600"/>
                </a:solidFill>
                <a:latin typeface="メイリオ" panose="020B0604030504040204" pitchFamily="50" charset="-128"/>
              </a:rPr>
              <a:t>printf</a:t>
            </a:r>
            <a:r>
              <a:rPr lang="en-US" altLang="ja-JP" sz="2000" dirty="0">
                <a:solidFill>
                  <a:srgbClr val="006600"/>
                </a:solidFill>
                <a:latin typeface="メイリオ" panose="020B0604030504040204" pitchFamily="50" charset="-128"/>
              </a:rPr>
              <a:t>( "name=%s, ...</a:t>
            </a:r>
          </a:p>
        </p:txBody>
      </p:sp>
    </p:spTree>
    <p:extLst>
      <p:ext uri="{BB962C8B-B14F-4D97-AF65-F5344CB8AC3E}">
        <p14:creationId xmlns:p14="http://schemas.microsoft.com/office/powerpoint/2010/main" val="168654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2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2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42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2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2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2426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2426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2426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2426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2426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2426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426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426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427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427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2427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2427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2427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2427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4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4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4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4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4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2427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2427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2427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2427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2427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2427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2427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2427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2427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2427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2427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2427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427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427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2427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2427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427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427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2427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2427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2427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2427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427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427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427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427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427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427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427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427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2427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2427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427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427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427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427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427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427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27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27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 tmFilter="0, 0; .2, .5; .8, .5; 1, 0"/>
                                        <p:tgtEl>
                                          <p:spTgt spid="2427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250" autoRev="1" fill="hold"/>
                                        <p:tgtEl>
                                          <p:spTgt spid="2427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24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242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242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242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2" grpId="0" animBg="1"/>
      <p:bldP spid="242695" grpId="0"/>
      <p:bldP spid="242696" grpId="0"/>
      <p:bldP spid="242706" grpId="0" animBg="1"/>
      <p:bldP spid="242707" grpId="0"/>
      <p:bldP spid="242708" grpId="0"/>
      <p:bldP spid="242712" grpId="0"/>
      <p:bldP spid="242739" grpId="0"/>
      <p:bldP spid="24274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fgets</a:t>
            </a:r>
            <a:r>
              <a:rPr lang="ja-JP" altLang="en-US" dirty="0"/>
              <a:t>の振る舞い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710" y="709681"/>
            <a:ext cx="8774140" cy="5333166"/>
          </a:xfrm>
        </p:spPr>
        <p:txBody>
          <a:bodyPr>
            <a:noAutofit/>
          </a:bodyPr>
          <a:lstStyle/>
          <a:p>
            <a:r>
              <a:rPr lang="ja-JP" altLang="en-US" dirty="0"/>
              <a:t>ファイルの１行読み込み</a:t>
            </a:r>
          </a:p>
          <a:p>
            <a:pPr lvl="1"/>
            <a:r>
              <a:rPr lang="ja-JP" altLang="en-US" dirty="0"/>
              <a:t>ファイルの一行分を読み込んで、末端の</a:t>
            </a:r>
            <a:r>
              <a:rPr lang="en-US" altLang="ja-JP" dirty="0"/>
              <a:t>\0</a:t>
            </a:r>
            <a:r>
              <a:rPr lang="ja-JP" altLang="en-US" dirty="0"/>
              <a:t>を付ける</a:t>
            </a:r>
          </a:p>
          <a:p>
            <a:pPr lvl="1"/>
            <a:r>
              <a:rPr lang="ja-JP" altLang="en-US" dirty="0"/>
              <a:t>ファイルには、各行の終わりに、改行文字（</a:t>
            </a:r>
            <a:r>
              <a:rPr lang="en-US" altLang="ja-JP" dirty="0"/>
              <a:t>\n)</a:t>
            </a:r>
            <a:r>
              <a:rPr lang="ja-JP" altLang="en-US" dirty="0"/>
              <a:t>が付いている（目には見えない）</a:t>
            </a:r>
          </a:p>
          <a:p>
            <a:pPr lvl="1"/>
            <a:r>
              <a:rPr lang="ja-JP" altLang="en-US" dirty="0"/>
              <a:t>読み込み先（文字の配列）のサイズが、ファイルの１行の長さより長いときは、「残りの部分」は変化しない</a:t>
            </a:r>
          </a:p>
          <a:p>
            <a:pPr lvl="1"/>
            <a:endParaRPr lang="ja-JP" altLang="en-US" dirty="0"/>
          </a:p>
          <a:p>
            <a:pPr lvl="1"/>
            <a:endParaRPr lang="ja-JP" altLang="en-US" dirty="0"/>
          </a:p>
          <a:p>
            <a:endParaRPr lang="en-US" altLang="ja-JP" dirty="0"/>
          </a:p>
        </p:txBody>
      </p:sp>
      <p:sp>
        <p:nvSpPr>
          <p:cNvPr id="6758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094C3C7E-61E0-45F2-B0A5-AF38B80CDD15}" type="slidenum">
              <a:rPr lang="en-US" altLang="ja-JP" smtClean="0">
                <a:latin typeface="メイリオ" panose="020B0604030504040204" pitchFamily="50" charset="-128"/>
              </a:rPr>
              <a:pPr/>
              <a:t>27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103430" name="AutoShape 6"/>
          <p:cNvSpPr>
            <a:spLocks noChangeArrowheads="1"/>
          </p:cNvSpPr>
          <p:nvPr/>
        </p:nvSpPr>
        <p:spPr bwMode="auto">
          <a:xfrm rot="5390411" flipH="1">
            <a:off x="4485482" y="4350544"/>
            <a:ext cx="512762" cy="5334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67590" name="AutoShape 8"/>
          <p:cNvSpPr>
            <a:spLocks noChangeArrowheads="1"/>
          </p:cNvSpPr>
          <p:nvPr/>
        </p:nvSpPr>
        <p:spPr bwMode="auto">
          <a:xfrm>
            <a:off x="2663825" y="4929188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67591" name="AutoShape 9"/>
          <p:cNvSpPr>
            <a:spLocks noChangeArrowheads="1"/>
          </p:cNvSpPr>
          <p:nvPr/>
        </p:nvSpPr>
        <p:spPr bwMode="auto">
          <a:xfrm>
            <a:off x="3349625" y="4929188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67592" name="AutoShape 10"/>
          <p:cNvSpPr>
            <a:spLocks noChangeArrowheads="1"/>
          </p:cNvSpPr>
          <p:nvPr/>
        </p:nvSpPr>
        <p:spPr bwMode="auto">
          <a:xfrm>
            <a:off x="4035425" y="4929188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67593" name="AutoShape 11"/>
          <p:cNvSpPr>
            <a:spLocks noChangeArrowheads="1"/>
          </p:cNvSpPr>
          <p:nvPr/>
        </p:nvSpPr>
        <p:spPr bwMode="auto">
          <a:xfrm>
            <a:off x="4721225" y="4929188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67594" name="AutoShape 12"/>
          <p:cNvSpPr>
            <a:spLocks noChangeArrowheads="1"/>
          </p:cNvSpPr>
          <p:nvPr/>
        </p:nvSpPr>
        <p:spPr bwMode="auto">
          <a:xfrm>
            <a:off x="5407025" y="4929188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67595" name="AutoShape 13"/>
          <p:cNvSpPr>
            <a:spLocks noChangeArrowheads="1"/>
          </p:cNvSpPr>
          <p:nvPr/>
        </p:nvSpPr>
        <p:spPr bwMode="auto">
          <a:xfrm>
            <a:off x="6092825" y="4929188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67596" name="Text Box 14"/>
          <p:cNvSpPr txBox="1">
            <a:spLocks noChangeArrowheads="1"/>
          </p:cNvSpPr>
          <p:nvPr/>
        </p:nvSpPr>
        <p:spPr bwMode="auto">
          <a:xfrm>
            <a:off x="184150" y="4929188"/>
            <a:ext cx="2470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メイリオ" panose="020B0604030504040204" pitchFamily="50" charset="-128"/>
              </a:rPr>
              <a:t>文字の配列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600" dirty="0">
                <a:latin typeface="メイリオ" panose="020B0604030504040204" pitchFamily="50" charset="-128"/>
              </a:rPr>
              <a:t>line</a:t>
            </a:r>
          </a:p>
        </p:txBody>
      </p:sp>
      <p:sp>
        <p:nvSpPr>
          <p:cNvPr id="103439" name="Text Box 15"/>
          <p:cNvSpPr txBox="1">
            <a:spLocks noChangeArrowheads="1"/>
          </p:cNvSpPr>
          <p:nvPr/>
        </p:nvSpPr>
        <p:spPr bwMode="auto">
          <a:xfrm>
            <a:off x="2192338" y="3313113"/>
            <a:ext cx="20313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メイリオ" panose="020B0604030504040204" pitchFamily="50" charset="-128"/>
              </a:rPr>
              <a:t>ファイル</a:t>
            </a:r>
          </a:p>
        </p:txBody>
      </p:sp>
      <p:sp>
        <p:nvSpPr>
          <p:cNvPr id="103440" name="Text Box 16"/>
          <p:cNvSpPr txBox="1">
            <a:spLocks noChangeArrowheads="1"/>
          </p:cNvSpPr>
          <p:nvPr/>
        </p:nvSpPr>
        <p:spPr bwMode="auto">
          <a:xfrm>
            <a:off x="2735263" y="5289550"/>
            <a:ext cx="5222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006600"/>
                </a:solidFill>
                <a:latin typeface="メイリオ" panose="020B0604030504040204" pitchFamily="50" charset="-128"/>
              </a:rPr>
              <a:t>M</a:t>
            </a:r>
          </a:p>
        </p:txBody>
      </p:sp>
      <p:sp>
        <p:nvSpPr>
          <p:cNvPr id="103441" name="Text Box 17"/>
          <p:cNvSpPr txBox="1">
            <a:spLocks noChangeArrowheads="1"/>
          </p:cNvSpPr>
          <p:nvPr/>
        </p:nvSpPr>
        <p:spPr bwMode="auto">
          <a:xfrm>
            <a:off x="3508375" y="528955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006600"/>
                </a:solidFill>
                <a:latin typeface="メイリオ" panose="020B0604030504040204" pitchFamily="50" charset="-128"/>
              </a:rPr>
              <a:t>a</a:t>
            </a:r>
          </a:p>
        </p:txBody>
      </p:sp>
      <p:sp>
        <p:nvSpPr>
          <p:cNvPr id="103442" name="Text Box 18"/>
          <p:cNvSpPr txBox="1">
            <a:spLocks noChangeArrowheads="1"/>
          </p:cNvSpPr>
          <p:nvPr/>
        </p:nvSpPr>
        <p:spPr bwMode="auto">
          <a:xfrm>
            <a:off x="4259263" y="5289550"/>
            <a:ext cx="3190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006600"/>
                </a:solidFill>
                <a:latin typeface="メイリオ" panose="020B0604030504040204" pitchFamily="50" charset="-128"/>
              </a:rPr>
              <a:t>r</a:t>
            </a:r>
          </a:p>
        </p:txBody>
      </p:sp>
      <p:sp>
        <p:nvSpPr>
          <p:cNvPr id="103443" name="Text Box 19"/>
          <p:cNvSpPr txBox="1">
            <a:spLocks noChangeArrowheads="1"/>
          </p:cNvSpPr>
          <p:nvPr/>
        </p:nvSpPr>
        <p:spPr bwMode="auto">
          <a:xfrm>
            <a:off x="4945063" y="528955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006600"/>
                </a:solidFill>
                <a:latin typeface="メイリオ" panose="020B0604030504040204" pitchFamily="50" charset="-128"/>
              </a:rPr>
              <a:t>k</a:t>
            </a:r>
          </a:p>
        </p:txBody>
      </p:sp>
      <p:sp>
        <p:nvSpPr>
          <p:cNvPr id="103446" name="AutoShape 22"/>
          <p:cNvSpPr>
            <a:spLocks/>
          </p:cNvSpPr>
          <p:nvPr/>
        </p:nvSpPr>
        <p:spPr bwMode="auto">
          <a:xfrm rot="5405116">
            <a:off x="6383338" y="5938838"/>
            <a:ext cx="152400" cy="609600"/>
          </a:xfrm>
          <a:prstGeom prst="rightBrace">
            <a:avLst>
              <a:gd name="adj1" fmla="val 33333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03447" name="AutoShape 23"/>
          <p:cNvSpPr>
            <a:spLocks noChangeArrowheads="1"/>
          </p:cNvSpPr>
          <p:nvPr/>
        </p:nvSpPr>
        <p:spPr bwMode="auto">
          <a:xfrm>
            <a:off x="4221054" y="3337998"/>
            <a:ext cx="1447800" cy="969962"/>
          </a:xfrm>
          <a:prstGeom prst="flowChart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67604" name="AutoShape 24"/>
          <p:cNvSpPr>
            <a:spLocks noChangeArrowheads="1"/>
          </p:cNvSpPr>
          <p:nvPr/>
        </p:nvSpPr>
        <p:spPr bwMode="auto">
          <a:xfrm>
            <a:off x="6778625" y="4929188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67605" name="AutoShape 25"/>
          <p:cNvSpPr>
            <a:spLocks noChangeArrowheads="1"/>
          </p:cNvSpPr>
          <p:nvPr/>
        </p:nvSpPr>
        <p:spPr bwMode="auto">
          <a:xfrm>
            <a:off x="7464425" y="4929188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67606" name="AutoShape 26"/>
          <p:cNvSpPr>
            <a:spLocks noChangeArrowheads="1"/>
          </p:cNvSpPr>
          <p:nvPr/>
        </p:nvSpPr>
        <p:spPr bwMode="auto">
          <a:xfrm>
            <a:off x="8150225" y="4929188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03451" name="AutoShape 27"/>
          <p:cNvSpPr>
            <a:spLocks/>
          </p:cNvSpPr>
          <p:nvPr/>
        </p:nvSpPr>
        <p:spPr bwMode="auto">
          <a:xfrm rot="5405116">
            <a:off x="5707063" y="5948363"/>
            <a:ext cx="152400" cy="609600"/>
          </a:xfrm>
          <a:prstGeom prst="rightBrace">
            <a:avLst>
              <a:gd name="adj1" fmla="val 33333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03452" name="Text Box 28"/>
          <p:cNvSpPr txBox="1">
            <a:spLocks noChangeArrowheads="1"/>
          </p:cNvSpPr>
          <p:nvPr/>
        </p:nvSpPr>
        <p:spPr bwMode="auto">
          <a:xfrm>
            <a:off x="4781550" y="6308725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メイリオ" panose="020B0604030504040204" pitchFamily="50" charset="-128"/>
              </a:rPr>
              <a:t>改行文字</a:t>
            </a:r>
          </a:p>
        </p:txBody>
      </p:sp>
      <p:sp>
        <p:nvSpPr>
          <p:cNvPr id="103453" name="Text Box 29"/>
          <p:cNvSpPr txBox="1">
            <a:spLocks noChangeArrowheads="1"/>
          </p:cNvSpPr>
          <p:nvPr/>
        </p:nvSpPr>
        <p:spPr bwMode="auto">
          <a:xfrm>
            <a:off x="6130925" y="6305550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メイリオ" panose="020B0604030504040204" pitchFamily="50" charset="-128"/>
              </a:rPr>
              <a:t>文字列の末端</a:t>
            </a:r>
          </a:p>
        </p:txBody>
      </p:sp>
      <p:sp>
        <p:nvSpPr>
          <p:cNvPr id="103454" name="AutoShape 30"/>
          <p:cNvSpPr>
            <a:spLocks/>
          </p:cNvSpPr>
          <p:nvPr/>
        </p:nvSpPr>
        <p:spPr bwMode="auto">
          <a:xfrm rot="16194884" flipV="1">
            <a:off x="7965281" y="3785394"/>
            <a:ext cx="163513" cy="1863725"/>
          </a:xfrm>
          <a:prstGeom prst="rightBrace">
            <a:avLst>
              <a:gd name="adj1" fmla="val 94984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03455" name="Text Box 31"/>
          <p:cNvSpPr txBox="1">
            <a:spLocks noChangeArrowheads="1"/>
          </p:cNvSpPr>
          <p:nvPr/>
        </p:nvSpPr>
        <p:spPr bwMode="auto">
          <a:xfrm>
            <a:off x="7124700" y="4084638"/>
            <a:ext cx="1723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メイリオ" panose="020B0604030504040204" pitchFamily="50" charset="-128"/>
              </a:rPr>
              <a:t>変化しない</a:t>
            </a:r>
            <a:endParaRPr lang="ja-JP" altLang="en-US" sz="2400" dirty="0">
              <a:solidFill>
                <a:srgbClr val="003300"/>
              </a:solidFill>
              <a:latin typeface="メイリオ" panose="020B0604030504040204" pitchFamily="50" charset="-128"/>
            </a:endParaRPr>
          </a:p>
        </p:txBody>
      </p:sp>
      <p:sp>
        <p:nvSpPr>
          <p:cNvPr id="103457" name="Text Box 33"/>
          <p:cNvSpPr txBox="1">
            <a:spLocks noChangeArrowheads="1"/>
          </p:cNvSpPr>
          <p:nvPr/>
        </p:nvSpPr>
        <p:spPr bwMode="auto">
          <a:xfrm>
            <a:off x="4346466" y="3380860"/>
            <a:ext cx="12121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Mark\n</a:t>
            </a:r>
          </a:p>
        </p:txBody>
      </p:sp>
      <p:sp>
        <p:nvSpPr>
          <p:cNvPr id="103458" name="AutoShape 34"/>
          <p:cNvSpPr>
            <a:spLocks/>
          </p:cNvSpPr>
          <p:nvPr/>
        </p:nvSpPr>
        <p:spPr bwMode="auto">
          <a:xfrm>
            <a:off x="5734050" y="3335338"/>
            <a:ext cx="88900" cy="450850"/>
          </a:xfrm>
          <a:prstGeom prst="rightBrace">
            <a:avLst>
              <a:gd name="adj1" fmla="val 4226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03459" name="Text Box 35"/>
          <p:cNvSpPr txBox="1">
            <a:spLocks noChangeArrowheads="1"/>
          </p:cNvSpPr>
          <p:nvPr/>
        </p:nvSpPr>
        <p:spPr bwMode="auto">
          <a:xfrm>
            <a:off x="5868988" y="3308350"/>
            <a:ext cx="32624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１行読み込むと・・・</a:t>
            </a:r>
          </a:p>
        </p:txBody>
      </p:sp>
      <p:sp>
        <p:nvSpPr>
          <p:cNvPr id="103444" name="Text Box 20"/>
          <p:cNvSpPr txBox="1">
            <a:spLocks noChangeArrowheads="1"/>
          </p:cNvSpPr>
          <p:nvPr/>
        </p:nvSpPr>
        <p:spPr bwMode="auto">
          <a:xfrm>
            <a:off x="5365750" y="5284788"/>
            <a:ext cx="11721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メイリオ" panose="020B0604030504040204" pitchFamily="50" charset="-128"/>
              </a:rPr>
              <a:t>16</a:t>
            </a:r>
            <a:r>
              <a:rPr lang="ja-JP" altLang="en-US" sz="1200" b="1" dirty="0">
                <a:solidFill>
                  <a:srgbClr val="006600"/>
                </a:solidFill>
                <a:latin typeface="メイリオ" panose="020B0604030504040204" pitchFamily="50" charset="-128"/>
              </a:rPr>
              <a:t>進数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006600"/>
                </a:solidFill>
                <a:latin typeface="メイリオ" panose="020B0604030504040204" pitchFamily="50" charset="-128"/>
              </a:rPr>
              <a:t>の「</a:t>
            </a:r>
            <a:r>
              <a:rPr lang="en-US" altLang="ja-JP" sz="1200" b="1" dirty="0">
                <a:solidFill>
                  <a:srgbClr val="006600"/>
                </a:solidFill>
                <a:latin typeface="メイリオ" panose="020B0604030504040204" pitchFamily="50" charset="-128"/>
              </a:rPr>
              <a:t>0A</a:t>
            </a:r>
            <a:r>
              <a:rPr lang="ja-JP" altLang="en-US" sz="1200" b="1" dirty="0">
                <a:solidFill>
                  <a:srgbClr val="006600"/>
                </a:solidFill>
                <a:latin typeface="メイリオ" panose="020B0604030504040204" pitchFamily="50" charset="-128"/>
              </a:rPr>
              <a:t>」</a:t>
            </a:r>
          </a:p>
        </p:txBody>
      </p:sp>
      <p:sp>
        <p:nvSpPr>
          <p:cNvPr id="103445" name="Text Box 21"/>
          <p:cNvSpPr txBox="1">
            <a:spLocks noChangeArrowheads="1"/>
          </p:cNvSpPr>
          <p:nvPr/>
        </p:nvSpPr>
        <p:spPr bwMode="auto">
          <a:xfrm>
            <a:off x="6108700" y="5280025"/>
            <a:ext cx="11336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メイリオ" panose="020B0604030504040204" pitchFamily="50" charset="-128"/>
              </a:rPr>
              <a:t>16</a:t>
            </a:r>
            <a:r>
              <a:rPr lang="ja-JP" altLang="en-US" sz="1200" b="1" dirty="0">
                <a:solidFill>
                  <a:srgbClr val="006600"/>
                </a:solidFill>
                <a:latin typeface="メイリオ" panose="020B0604030504040204" pitchFamily="50" charset="-128"/>
              </a:rPr>
              <a:t>進数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006600"/>
                </a:solidFill>
                <a:latin typeface="メイリオ" panose="020B0604030504040204" pitchFamily="50" charset="-128"/>
              </a:rPr>
              <a:t>の「</a:t>
            </a:r>
            <a:r>
              <a:rPr lang="en-US" altLang="ja-JP" sz="1200" b="1" dirty="0">
                <a:solidFill>
                  <a:srgbClr val="006600"/>
                </a:solidFill>
                <a:latin typeface="メイリオ" panose="020B0604030504040204" pitchFamily="50" charset="-128"/>
              </a:rPr>
              <a:t>00</a:t>
            </a:r>
            <a:r>
              <a:rPr lang="ja-JP" altLang="en-US" sz="1200" b="1" dirty="0">
                <a:solidFill>
                  <a:srgbClr val="006600"/>
                </a:solidFill>
                <a:latin typeface="メイリオ" panose="020B0604030504040204" pitchFamily="50" charset="-128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367699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3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3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3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3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3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3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3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03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03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3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03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03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03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03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9" grpId="0"/>
      <p:bldP spid="103440" grpId="0"/>
      <p:bldP spid="103441" grpId="0"/>
      <p:bldP spid="103442" grpId="0"/>
      <p:bldP spid="103443" grpId="0"/>
      <p:bldP spid="103452" grpId="0"/>
      <p:bldP spid="103453" grpId="0"/>
      <p:bldP spid="103455" grpId="0"/>
      <p:bldP spid="103457" grpId="0"/>
      <p:bldP spid="103459" grpId="0"/>
      <p:bldP spid="103444" grpId="0"/>
      <p:bldP spid="10344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fgets</a:t>
            </a:r>
            <a:r>
              <a:rPr lang="en-US" altLang="ja-JP" dirty="0"/>
              <a:t> </a:t>
            </a:r>
            <a:r>
              <a:rPr lang="ja-JP" altLang="en-US" dirty="0"/>
              <a:t>での「</a:t>
            </a:r>
            <a:r>
              <a:rPr lang="en-US" altLang="ja-JP" dirty="0"/>
              <a:t>100</a:t>
            </a:r>
            <a:r>
              <a:rPr lang="ja-JP" altLang="en-US" dirty="0"/>
              <a:t>」</a:t>
            </a:r>
          </a:p>
        </p:txBody>
      </p:sp>
      <p:sp>
        <p:nvSpPr>
          <p:cNvPr id="6963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8EFBBF1E-36DF-4398-A616-94E0338E6324}" type="slidenum">
              <a:rPr lang="en-US" altLang="ja-JP" smtClean="0">
                <a:latin typeface="メイリオ" panose="020B0604030504040204" pitchFamily="50" charset="-128"/>
              </a:rPr>
              <a:pPr/>
              <a:t>28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105476" name="AutoShape 4"/>
          <p:cNvSpPr>
            <a:spLocks noChangeArrowheads="1"/>
          </p:cNvSpPr>
          <p:nvPr/>
        </p:nvSpPr>
        <p:spPr bwMode="auto">
          <a:xfrm rot="5390411" flipH="1">
            <a:off x="4847432" y="4002881"/>
            <a:ext cx="427038" cy="428625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05477" name="AutoShape 5"/>
          <p:cNvSpPr>
            <a:spLocks noChangeArrowheads="1"/>
          </p:cNvSpPr>
          <p:nvPr/>
        </p:nvSpPr>
        <p:spPr bwMode="auto">
          <a:xfrm>
            <a:off x="3390900" y="4476750"/>
            <a:ext cx="735013" cy="950913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05478" name="AutoShape 6"/>
          <p:cNvSpPr>
            <a:spLocks noChangeArrowheads="1"/>
          </p:cNvSpPr>
          <p:nvPr/>
        </p:nvSpPr>
        <p:spPr bwMode="auto">
          <a:xfrm>
            <a:off x="3943350" y="4476750"/>
            <a:ext cx="733425" cy="950913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05479" name="AutoShape 7"/>
          <p:cNvSpPr>
            <a:spLocks noChangeArrowheads="1"/>
          </p:cNvSpPr>
          <p:nvPr/>
        </p:nvSpPr>
        <p:spPr bwMode="auto">
          <a:xfrm>
            <a:off x="4494213" y="4476750"/>
            <a:ext cx="735012" cy="950913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05480" name="AutoShape 8"/>
          <p:cNvSpPr>
            <a:spLocks noChangeArrowheads="1"/>
          </p:cNvSpPr>
          <p:nvPr/>
        </p:nvSpPr>
        <p:spPr bwMode="auto">
          <a:xfrm>
            <a:off x="5045075" y="4476750"/>
            <a:ext cx="735013" cy="950913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05481" name="AutoShape 9"/>
          <p:cNvSpPr>
            <a:spLocks noChangeArrowheads="1"/>
          </p:cNvSpPr>
          <p:nvPr/>
        </p:nvSpPr>
        <p:spPr bwMode="auto">
          <a:xfrm>
            <a:off x="5595938" y="4476750"/>
            <a:ext cx="735012" cy="950913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05482" name="AutoShape 10"/>
          <p:cNvSpPr>
            <a:spLocks noChangeArrowheads="1"/>
          </p:cNvSpPr>
          <p:nvPr/>
        </p:nvSpPr>
        <p:spPr bwMode="auto">
          <a:xfrm>
            <a:off x="6146800" y="4476750"/>
            <a:ext cx="735013" cy="950913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727075" y="4725988"/>
            <a:ext cx="247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メイリオ" panose="020B0604030504040204" pitchFamily="50" charset="-128"/>
              </a:rPr>
              <a:t>文字の配列</a:t>
            </a:r>
          </a:p>
        </p:txBody>
      </p:sp>
      <p:sp>
        <p:nvSpPr>
          <p:cNvPr id="105484" name="Text Box 12"/>
          <p:cNvSpPr txBox="1">
            <a:spLocks noChangeArrowheads="1"/>
          </p:cNvSpPr>
          <p:nvPr/>
        </p:nvSpPr>
        <p:spPr bwMode="auto">
          <a:xfrm>
            <a:off x="2487613" y="3122613"/>
            <a:ext cx="20313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メイリオ" panose="020B0604030504040204" pitchFamily="50" charset="-128"/>
              </a:rPr>
              <a:t>ファイル</a:t>
            </a:r>
          </a:p>
        </p:txBody>
      </p:sp>
      <p:sp>
        <p:nvSpPr>
          <p:cNvPr id="105491" name="AutoShape 19"/>
          <p:cNvSpPr>
            <a:spLocks/>
          </p:cNvSpPr>
          <p:nvPr/>
        </p:nvSpPr>
        <p:spPr bwMode="auto">
          <a:xfrm rot="5405116">
            <a:off x="8027987" y="5316538"/>
            <a:ext cx="125413" cy="490538"/>
          </a:xfrm>
          <a:prstGeom prst="rightBrace">
            <a:avLst>
              <a:gd name="adj1" fmla="val 32595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05492" name="AutoShape 20"/>
          <p:cNvSpPr>
            <a:spLocks noChangeArrowheads="1"/>
          </p:cNvSpPr>
          <p:nvPr/>
        </p:nvSpPr>
        <p:spPr bwMode="auto">
          <a:xfrm>
            <a:off x="4484688" y="3095625"/>
            <a:ext cx="1163637" cy="806450"/>
          </a:xfrm>
          <a:prstGeom prst="flowChart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05493" name="AutoShape 21"/>
          <p:cNvSpPr>
            <a:spLocks noChangeArrowheads="1"/>
          </p:cNvSpPr>
          <p:nvPr/>
        </p:nvSpPr>
        <p:spPr bwMode="auto">
          <a:xfrm>
            <a:off x="6697663" y="4476750"/>
            <a:ext cx="735012" cy="950913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05494" name="AutoShape 22"/>
          <p:cNvSpPr>
            <a:spLocks noChangeArrowheads="1"/>
          </p:cNvSpPr>
          <p:nvPr/>
        </p:nvSpPr>
        <p:spPr bwMode="auto">
          <a:xfrm>
            <a:off x="7248525" y="4476750"/>
            <a:ext cx="735013" cy="950913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05495" name="AutoShape 23"/>
          <p:cNvSpPr>
            <a:spLocks noChangeArrowheads="1"/>
          </p:cNvSpPr>
          <p:nvPr/>
        </p:nvSpPr>
        <p:spPr bwMode="auto">
          <a:xfrm>
            <a:off x="7799388" y="4476750"/>
            <a:ext cx="735012" cy="950913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05498" name="Text Box 26"/>
          <p:cNvSpPr txBox="1">
            <a:spLocks noChangeArrowheads="1"/>
          </p:cNvSpPr>
          <p:nvPr/>
        </p:nvSpPr>
        <p:spPr bwMode="auto">
          <a:xfrm>
            <a:off x="7131050" y="5561013"/>
            <a:ext cx="201295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メイリオ" panose="020B0604030504040204" pitchFamily="50" charset="-128"/>
              </a:rPr>
              <a:t>文字列の末端</a:t>
            </a:r>
          </a:p>
        </p:txBody>
      </p:sp>
      <p:sp>
        <p:nvSpPr>
          <p:cNvPr id="105503" name="Text Box 31"/>
          <p:cNvSpPr txBox="1">
            <a:spLocks noChangeArrowheads="1"/>
          </p:cNvSpPr>
          <p:nvPr/>
        </p:nvSpPr>
        <p:spPr bwMode="auto">
          <a:xfrm>
            <a:off x="906463" y="1241425"/>
            <a:ext cx="6342062" cy="646331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 dirty="0" err="1">
                <a:solidFill>
                  <a:schemeClr val="accent2"/>
                </a:solidFill>
                <a:latin typeface="メイリオ" panose="020B0604030504040204" pitchFamily="50" charset="-128"/>
              </a:rPr>
              <a:t>fgets</a:t>
            </a:r>
            <a:r>
              <a:rPr lang="en-US" altLang="ja-JP" sz="3600" b="1" dirty="0">
                <a:solidFill>
                  <a:schemeClr val="accent2"/>
                </a:solidFill>
                <a:latin typeface="メイリオ" panose="020B0604030504040204" pitchFamily="50" charset="-128"/>
              </a:rPr>
              <a:t>( line, 100, </a:t>
            </a:r>
            <a:r>
              <a:rPr lang="en-US" altLang="ja-JP" sz="3600" b="1" dirty="0" err="1">
                <a:solidFill>
                  <a:schemeClr val="accent2"/>
                </a:solidFill>
                <a:latin typeface="メイリオ" panose="020B0604030504040204" pitchFamily="50" charset="-128"/>
              </a:rPr>
              <a:t>in_file</a:t>
            </a:r>
            <a:r>
              <a:rPr lang="en-US" altLang="ja-JP" sz="3600" b="1" dirty="0">
                <a:solidFill>
                  <a:schemeClr val="accent2"/>
                </a:solidFill>
                <a:latin typeface="メイリオ" panose="020B0604030504040204" pitchFamily="50" charset="-128"/>
              </a:rPr>
              <a:t> )</a:t>
            </a:r>
          </a:p>
        </p:txBody>
      </p:sp>
      <p:sp>
        <p:nvSpPr>
          <p:cNvPr id="105507" name="Text Box 35"/>
          <p:cNvSpPr txBox="1">
            <a:spLocks noChangeArrowheads="1"/>
          </p:cNvSpPr>
          <p:nvPr/>
        </p:nvSpPr>
        <p:spPr bwMode="auto">
          <a:xfrm>
            <a:off x="595591" y="5969208"/>
            <a:ext cx="757130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配列のサイズが</a:t>
            </a: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１００</a:t>
            </a:r>
            <a:r>
              <a:rPr lang="ja-JP" altLang="en-US" sz="2400" dirty="0">
                <a:latin typeface="メイリオ" panose="020B0604030504040204" pitchFamily="50" charset="-128"/>
              </a:rPr>
              <a:t>ならば、読み込めるデータの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本体（「改行文字」を除く）</a:t>
            </a:r>
            <a:r>
              <a:rPr lang="ja-JP" altLang="en-US" sz="2400" dirty="0">
                <a:latin typeface="メイリオ" panose="020B0604030504040204" pitchFamily="50" charset="-128"/>
              </a:rPr>
              <a:t>は，最大で</a:t>
            </a: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９８</a:t>
            </a:r>
            <a:r>
              <a:rPr lang="ja-JP" altLang="en-US" sz="2400" dirty="0">
                <a:latin typeface="メイリオ" panose="020B0604030504040204" pitchFamily="50" charset="-128"/>
              </a:rPr>
              <a:t>文字まで</a:t>
            </a:r>
          </a:p>
        </p:txBody>
      </p:sp>
      <p:sp>
        <p:nvSpPr>
          <p:cNvPr id="105509" name="Text Box 37"/>
          <p:cNvSpPr txBox="1">
            <a:spLocks noChangeArrowheads="1"/>
          </p:cNvSpPr>
          <p:nvPr/>
        </p:nvSpPr>
        <p:spPr bwMode="auto">
          <a:xfrm>
            <a:off x="2579727" y="2190395"/>
            <a:ext cx="603242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メイリオ" panose="020B0604030504040204" pitchFamily="50" charset="-128"/>
              </a:rPr>
              <a:t>１００バイトに達したら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メイリオ" panose="020B0604030504040204" pitchFamily="50" charset="-128"/>
              </a:rPr>
              <a:t>行末になっていなくても読み込み終了せよ</a:t>
            </a:r>
          </a:p>
        </p:txBody>
      </p:sp>
      <p:sp>
        <p:nvSpPr>
          <p:cNvPr id="105512" name="Line 40"/>
          <p:cNvSpPr>
            <a:spLocks noChangeShapeType="1"/>
          </p:cNvSpPr>
          <p:nvPr/>
        </p:nvSpPr>
        <p:spPr bwMode="auto">
          <a:xfrm flipH="1" flipV="1">
            <a:off x="4751388" y="1787525"/>
            <a:ext cx="28575" cy="377825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5514" name="Text Box 42"/>
          <p:cNvSpPr txBox="1">
            <a:spLocks noChangeArrowheads="1"/>
          </p:cNvSpPr>
          <p:nvPr/>
        </p:nvSpPr>
        <p:spPr bwMode="auto">
          <a:xfrm>
            <a:off x="7831138" y="4719638"/>
            <a:ext cx="11336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メイリオ" panose="020B0604030504040204" pitchFamily="50" charset="-128"/>
              </a:rPr>
              <a:t>16</a:t>
            </a:r>
            <a:r>
              <a:rPr lang="ja-JP" altLang="en-US" sz="1200" b="1" dirty="0">
                <a:solidFill>
                  <a:srgbClr val="006600"/>
                </a:solidFill>
                <a:latin typeface="メイリオ" panose="020B0604030504040204" pitchFamily="50" charset="-128"/>
              </a:rPr>
              <a:t>進数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006600"/>
                </a:solidFill>
                <a:latin typeface="メイリオ" panose="020B0604030504040204" pitchFamily="50" charset="-128"/>
              </a:rPr>
              <a:t>の「</a:t>
            </a:r>
            <a:r>
              <a:rPr lang="en-US" altLang="ja-JP" sz="1200" b="1" dirty="0">
                <a:solidFill>
                  <a:srgbClr val="006600"/>
                </a:solidFill>
                <a:latin typeface="メイリオ" panose="020B0604030504040204" pitchFamily="50" charset="-128"/>
              </a:rPr>
              <a:t>00</a:t>
            </a:r>
            <a:r>
              <a:rPr lang="ja-JP" altLang="en-US" sz="1200" b="1" dirty="0">
                <a:solidFill>
                  <a:srgbClr val="006600"/>
                </a:solidFill>
                <a:latin typeface="メイリオ" panose="020B0604030504040204" pitchFamily="50" charset="-128"/>
              </a:rPr>
              <a:t>」</a:t>
            </a:r>
          </a:p>
        </p:txBody>
      </p:sp>
      <p:sp>
        <p:nvSpPr>
          <p:cNvPr id="105515" name="Text Box 43"/>
          <p:cNvSpPr txBox="1">
            <a:spLocks noChangeArrowheads="1"/>
          </p:cNvSpPr>
          <p:nvPr/>
        </p:nvSpPr>
        <p:spPr bwMode="auto">
          <a:xfrm>
            <a:off x="7070725" y="4725988"/>
            <a:ext cx="11721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メイリオ" panose="020B0604030504040204" pitchFamily="50" charset="-128"/>
              </a:rPr>
              <a:t>16</a:t>
            </a:r>
            <a:r>
              <a:rPr lang="ja-JP" altLang="en-US" sz="1200" b="1" dirty="0">
                <a:solidFill>
                  <a:srgbClr val="006600"/>
                </a:solidFill>
                <a:latin typeface="メイリオ" panose="020B0604030504040204" pitchFamily="50" charset="-128"/>
              </a:rPr>
              <a:t>進数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006600"/>
                </a:solidFill>
                <a:latin typeface="メイリオ" panose="020B0604030504040204" pitchFamily="50" charset="-128"/>
              </a:rPr>
              <a:t>の「</a:t>
            </a:r>
            <a:r>
              <a:rPr lang="en-US" altLang="ja-JP" sz="1200" b="1" dirty="0">
                <a:solidFill>
                  <a:srgbClr val="006600"/>
                </a:solidFill>
                <a:latin typeface="メイリオ" panose="020B0604030504040204" pitchFamily="50" charset="-128"/>
              </a:rPr>
              <a:t>0A</a:t>
            </a:r>
            <a:r>
              <a:rPr lang="ja-JP" altLang="en-US" sz="1200" b="1" dirty="0">
                <a:solidFill>
                  <a:srgbClr val="006600"/>
                </a:solidFill>
                <a:latin typeface="メイリオ" panose="020B0604030504040204" pitchFamily="50" charset="-128"/>
              </a:rPr>
              <a:t>」</a:t>
            </a:r>
          </a:p>
        </p:txBody>
      </p:sp>
      <p:sp>
        <p:nvSpPr>
          <p:cNvPr id="69657" name="Rectangle 44"/>
          <p:cNvSpPr>
            <a:spLocks noChangeArrowheads="1"/>
          </p:cNvSpPr>
          <p:nvPr/>
        </p:nvSpPr>
        <p:spPr bwMode="auto">
          <a:xfrm>
            <a:off x="3432175" y="4754563"/>
            <a:ext cx="3689350" cy="569912"/>
          </a:xfrm>
          <a:prstGeom prst="rect">
            <a:avLst/>
          </a:prstGeom>
          <a:solidFill>
            <a:schemeClr val="tx2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05518" name="Text Box 46"/>
          <p:cNvSpPr txBox="1">
            <a:spLocks noChangeArrowheads="1"/>
          </p:cNvSpPr>
          <p:nvPr/>
        </p:nvSpPr>
        <p:spPr bwMode="auto">
          <a:xfrm>
            <a:off x="6923088" y="374650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メイリオ" panose="020B0604030504040204" pitchFamily="50" charset="-128"/>
              </a:rPr>
              <a:t>改行文字</a:t>
            </a:r>
          </a:p>
        </p:txBody>
      </p:sp>
      <p:sp>
        <p:nvSpPr>
          <p:cNvPr id="69659" name="AutoShape 47"/>
          <p:cNvSpPr>
            <a:spLocks/>
          </p:cNvSpPr>
          <p:nvPr/>
        </p:nvSpPr>
        <p:spPr bwMode="auto">
          <a:xfrm rot="16200000" flipV="1">
            <a:off x="7543007" y="4001293"/>
            <a:ext cx="171450" cy="582613"/>
          </a:xfrm>
          <a:prstGeom prst="rightBrace">
            <a:avLst>
              <a:gd name="adj1" fmla="val 28318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86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5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5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5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5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5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5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5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05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05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05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05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05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3" grpId="0"/>
      <p:bldP spid="105484" grpId="0"/>
      <p:bldP spid="105498" grpId="0"/>
      <p:bldP spid="105503" grpId="0" animBg="1"/>
      <p:bldP spid="105507" grpId="0"/>
      <p:bldP spid="105509" grpId="0"/>
      <p:bldP spid="105514" grpId="0"/>
      <p:bldP spid="105515" grpId="0"/>
      <p:bldP spid="1055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配列</a:t>
            </a:r>
          </a:p>
        </p:txBody>
      </p:sp>
      <p:sp>
        <p:nvSpPr>
          <p:cNvPr id="7373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　</a:t>
            </a:r>
          </a:p>
        </p:txBody>
      </p:sp>
      <p:sp>
        <p:nvSpPr>
          <p:cNvPr id="73730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6CC81CB3-7CCD-4646-BD55-6EF305B8421D}" type="slidenum">
              <a:rPr lang="en-US" altLang="ja-JP" smtClean="0">
                <a:latin typeface="メイリオ" panose="020B0604030504040204" pitchFamily="50" charset="-128"/>
              </a:rPr>
              <a:pPr/>
              <a:t>29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733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ファイル読み込み</a:t>
            </a:r>
          </a:p>
        </p:txBody>
      </p:sp>
      <p:sp>
        <p:nvSpPr>
          <p:cNvPr id="819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1814525F-9CF9-43BE-8F23-949665D3341E}" type="slidenum">
              <a:rPr lang="en-US" altLang="ja-JP" smtClean="0">
                <a:latin typeface="メイリオ" panose="020B0604030504040204" pitchFamily="50" charset="-128"/>
              </a:rPr>
              <a:pPr/>
              <a:t>3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8196" name="AutoShape 3"/>
          <p:cNvSpPr>
            <a:spLocks noChangeArrowheads="1"/>
          </p:cNvSpPr>
          <p:nvPr/>
        </p:nvSpPr>
        <p:spPr bwMode="auto">
          <a:xfrm>
            <a:off x="2232025" y="3978275"/>
            <a:ext cx="1447800" cy="969963"/>
          </a:xfrm>
          <a:prstGeom prst="flowChart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2282825" y="3382963"/>
            <a:ext cx="16209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ファイル</a:t>
            </a:r>
          </a:p>
        </p:txBody>
      </p:sp>
      <p:sp>
        <p:nvSpPr>
          <p:cNvPr id="8198" name="AutoShape 5"/>
          <p:cNvSpPr>
            <a:spLocks noChangeArrowheads="1"/>
          </p:cNvSpPr>
          <p:nvPr/>
        </p:nvSpPr>
        <p:spPr bwMode="auto">
          <a:xfrm>
            <a:off x="1839913" y="2462213"/>
            <a:ext cx="2170112" cy="3133725"/>
          </a:xfrm>
          <a:prstGeom prst="can">
            <a:avLst>
              <a:gd name="adj" fmla="val 361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8199" name="AutoShape 6" descr="50%"/>
          <p:cNvSpPr>
            <a:spLocks noChangeArrowheads="1"/>
          </p:cNvSpPr>
          <p:nvPr/>
        </p:nvSpPr>
        <p:spPr bwMode="auto">
          <a:xfrm>
            <a:off x="4316413" y="4057650"/>
            <a:ext cx="925512" cy="585788"/>
          </a:xfrm>
          <a:prstGeom prst="rightArrow">
            <a:avLst>
              <a:gd name="adj1" fmla="val 50000"/>
              <a:gd name="adj2" fmla="val 39499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5502275" y="3413125"/>
            <a:ext cx="2193925" cy="19018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5751513" y="2682875"/>
            <a:ext cx="19800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プログラム</a:t>
            </a:r>
          </a:p>
        </p:txBody>
      </p:sp>
      <p:sp>
        <p:nvSpPr>
          <p:cNvPr id="8202" name="Text Box 9"/>
          <p:cNvSpPr txBox="1">
            <a:spLocks noChangeArrowheads="1"/>
          </p:cNvSpPr>
          <p:nvPr/>
        </p:nvSpPr>
        <p:spPr bwMode="auto">
          <a:xfrm>
            <a:off x="577850" y="5761038"/>
            <a:ext cx="4770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400" dirty="0">
                <a:latin typeface="メイリオ" panose="020B0604030504040204" pitchFamily="50" charset="-128"/>
              </a:rPr>
              <a:t>ファイルの中身は変わらない</a:t>
            </a:r>
          </a:p>
        </p:txBody>
      </p:sp>
    </p:spTree>
    <p:extLst>
      <p:ext uri="{BB962C8B-B14F-4D97-AF65-F5344CB8AC3E}">
        <p14:creationId xmlns:p14="http://schemas.microsoft.com/office/powerpoint/2010/main" val="34221890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一次元配列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1565" y="762417"/>
            <a:ext cx="8461208" cy="5333166"/>
          </a:xfrm>
        </p:spPr>
        <p:txBody>
          <a:bodyPr>
            <a:noAutofit/>
          </a:bodyPr>
          <a:lstStyle/>
          <a:p>
            <a:r>
              <a:rPr lang="ja-JP" altLang="en-US" dirty="0"/>
              <a:t>配列の要素には型がある</a:t>
            </a:r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7577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2C3D47D4-F439-4D4F-A382-4A213FC74CF9}" type="slidenum">
              <a:rPr lang="en-US" altLang="ja-JP" smtClean="0">
                <a:latin typeface="メイリオ" panose="020B0604030504040204" pitchFamily="50" charset="-128"/>
              </a:rPr>
              <a:pPr/>
              <a:t>30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75781" name="Text Box 4"/>
          <p:cNvSpPr txBox="1">
            <a:spLocks noChangeArrowheads="1"/>
          </p:cNvSpPr>
          <p:nvPr/>
        </p:nvSpPr>
        <p:spPr bwMode="auto">
          <a:xfrm>
            <a:off x="1095375" y="2655888"/>
            <a:ext cx="5365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ja-JP" altLang="en-US" dirty="0">
                <a:solidFill>
                  <a:srgbClr val="003300"/>
                </a:solidFill>
                <a:latin typeface="メイリオ" panose="020B0604030504040204" pitchFamily="50" charset="-128"/>
              </a:rPr>
              <a:t>例） </a:t>
            </a:r>
            <a:r>
              <a:rPr kumimoji="0" lang="en-US" altLang="ja-JP" dirty="0">
                <a:solidFill>
                  <a:srgbClr val="003300"/>
                </a:solidFill>
                <a:latin typeface="メイリオ" panose="020B0604030504040204" pitchFamily="50" charset="-128"/>
              </a:rPr>
              <a:t>int, char, double </a:t>
            </a:r>
            <a:r>
              <a:rPr kumimoji="0" lang="ja-JP" altLang="en-US" dirty="0">
                <a:solidFill>
                  <a:srgbClr val="003300"/>
                </a:solidFill>
                <a:latin typeface="メイリオ" panose="020B0604030504040204" pitchFamily="50" charset="-128"/>
              </a:rPr>
              <a:t>など</a:t>
            </a:r>
          </a:p>
        </p:txBody>
      </p:sp>
      <p:sp>
        <p:nvSpPr>
          <p:cNvPr id="260102" name="AutoShape 6"/>
          <p:cNvSpPr>
            <a:spLocks noChangeArrowheads="1"/>
          </p:cNvSpPr>
          <p:nvPr/>
        </p:nvSpPr>
        <p:spPr bwMode="auto">
          <a:xfrm>
            <a:off x="6686550" y="4625975"/>
            <a:ext cx="1214438" cy="1214438"/>
          </a:xfrm>
          <a:prstGeom prst="cube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60103" name="AutoShape 7"/>
          <p:cNvSpPr>
            <a:spLocks noChangeArrowheads="1"/>
          </p:cNvSpPr>
          <p:nvPr/>
        </p:nvSpPr>
        <p:spPr bwMode="auto">
          <a:xfrm>
            <a:off x="6686550" y="3727450"/>
            <a:ext cx="1214438" cy="1214438"/>
          </a:xfrm>
          <a:prstGeom prst="cube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60104" name="AutoShape 8"/>
          <p:cNvSpPr>
            <a:spLocks noChangeArrowheads="1"/>
          </p:cNvSpPr>
          <p:nvPr/>
        </p:nvSpPr>
        <p:spPr bwMode="auto">
          <a:xfrm>
            <a:off x="6686550" y="2811463"/>
            <a:ext cx="1214438" cy="1214437"/>
          </a:xfrm>
          <a:prstGeom prst="cube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6740525" y="2251075"/>
            <a:ext cx="10599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latin typeface="メイリオ" panose="020B0604030504040204" pitchFamily="50" charset="-128"/>
              </a:rPr>
              <a:t>配列 </a:t>
            </a:r>
            <a:r>
              <a:rPr kumimoji="0" lang="en-US" altLang="ja-JP" sz="2400" b="1" dirty="0">
                <a:latin typeface="メイリオ" panose="020B0604030504040204" pitchFamily="50" charset="-128"/>
              </a:rPr>
              <a:t>a</a:t>
            </a:r>
            <a:endParaRPr lang="en-US" altLang="ja-JP" sz="2400" b="1" dirty="0">
              <a:latin typeface="メイリオ" panose="020B0604030504040204" pitchFamily="50" charset="-128"/>
            </a:endParaRPr>
          </a:p>
        </p:txBody>
      </p:sp>
      <p:sp>
        <p:nvSpPr>
          <p:cNvPr id="260106" name="Text Box 10"/>
          <p:cNvSpPr txBox="1">
            <a:spLocks noChangeArrowheads="1"/>
          </p:cNvSpPr>
          <p:nvPr/>
        </p:nvSpPr>
        <p:spPr bwMode="auto">
          <a:xfrm>
            <a:off x="8153400" y="3001963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chemeClr val="tx2"/>
                </a:solidFill>
                <a:latin typeface="メイリオ" panose="020B0604030504040204" pitchFamily="50" charset="-128"/>
              </a:rPr>
              <a:t>0</a:t>
            </a:r>
          </a:p>
        </p:txBody>
      </p:sp>
      <p:sp>
        <p:nvSpPr>
          <p:cNvPr id="260107" name="Text Box 11"/>
          <p:cNvSpPr txBox="1">
            <a:spLocks noChangeArrowheads="1"/>
          </p:cNvSpPr>
          <p:nvPr/>
        </p:nvSpPr>
        <p:spPr bwMode="auto">
          <a:xfrm>
            <a:off x="8166100" y="4030663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1</a:t>
            </a:r>
          </a:p>
        </p:txBody>
      </p:sp>
      <p:sp>
        <p:nvSpPr>
          <p:cNvPr id="260108" name="Text Box 12"/>
          <p:cNvSpPr txBox="1">
            <a:spLocks noChangeArrowheads="1"/>
          </p:cNvSpPr>
          <p:nvPr/>
        </p:nvSpPr>
        <p:spPr bwMode="auto">
          <a:xfrm>
            <a:off x="8153400" y="4878388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2</a:t>
            </a:r>
          </a:p>
        </p:txBody>
      </p:sp>
      <p:sp>
        <p:nvSpPr>
          <p:cNvPr id="75789" name="Rectangle 19"/>
          <p:cNvSpPr>
            <a:spLocks noChangeArrowheads="1"/>
          </p:cNvSpPr>
          <p:nvPr/>
        </p:nvSpPr>
        <p:spPr bwMode="auto">
          <a:xfrm>
            <a:off x="322556" y="1266885"/>
            <a:ext cx="8021638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/>
            <a:r>
              <a:rPr lang="en-US" altLang="ja-JP" sz="2800" dirty="0">
                <a:latin typeface="メイリオ" panose="020B0604030504040204" pitchFamily="50" charset="-128"/>
              </a:rPr>
              <a:t>0</a:t>
            </a:r>
            <a:r>
              <a:rPr lang="ja-JP" altLang="en-US" sz="2800" dirty="0">
                <a:latin typeface="メイリオ" panose="020B0604030504040204" pitchFamily="50" charset="-128"/>
              </a:rPr>
              <a:t>から始まる番号がついたデータの並び</a:t>
            </a:r>
          </a:p>
        </p:txBody>
      </p:sp>
      <p:sp>
        <p:nvSpPr>
          <p:cNvPr id="260116" name="AutoShape 20"/>
          <p:cNvSpPr>
            <a:spLocks noChangeArrowheads="1"/>
          </p:cNvSpPr>
          <p:nvPr/>
        </p:nvSpPr>
        <p:spPr bwMode="auto">
          <a:xfrm>
            <a:off x="7985125" y="1984375"/>
            <a:ext cx="1020763" cy="835025"/>
          </a:xfrm>
          <a:prstGeom prst="wedgeRectCallout">
            <a:avLst>
              <a:gd name="adj1" fmla="val -19986"/>
              <a:gd name="adj2" fmla="val 8441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0</a:t>
            </a:r>
            <a:r>
              <a:rPr lang="ja-JP" altLang="en-US" sz="2400" dirty="0">
                <a:latin typeface="メイリオ" panose="020B0604030504040204" pitchFamily="50" charset="-128"/>
              </a:rPr>
              <a:t>から開始</a:t>
            </a:r>
          </a:p>
        </p:txBody>
      </p:sp>
      <p:sp>
        <p:nvSpPr>
          <p:cNvPr id="260117" name="AutoShape 21"/>
          <p:cNvSpPr>
            <a:spLocks noChangeArrowheads="1"/>
          </p:cNvSpPr>
          <p:nvPr/>
        </p:nvSpPr>
        <p:spPr bwMode="auto">
          <a:xfrm>
            <a:off x="7537450" y="5916613"/>
            <a:ext cx="1479550" cy="835025"/>
          </a:xfrm>
          <a:prstGeom prst="wedgeRectCallout">
            <a:avLst>
              <a:gd name="adj1" fmla="val 8153"/>
              <a:gd name="adj2" fmla="val -11825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サイズは３</a:t>
            </a:r>
          </a:p>
        </p:txBody>
      </p:sp>
    </p:spTree>
    <p:extLst>
      <p:ext uri="{BB962C8B-B14F-4D97-AF65-F5344CB8AC3E}">
        <p14:creationId xmlns:p14="http://schemas.microsoft.com/office/powerpoint/2010/main" val="278795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0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0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60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0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60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60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6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06" grpId="0"/>
      <p:bldP spid="260107" grpId="0"/>
      <p:bldP spid="260108" grpId="0"/>
      <p:bldP spid="260116" grpId="0" animBg="1"/>
      <p:bldP spid="26011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例題２．ベクトルの内積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ベクトル（</a:t>
            </a:r>
            <a:r>
              <a:rPr lang="en-US" altLang="ja-JP" dirty="0"/>
              <a:t>1.9, 2.8, 3.7</a:t>
            </a:r>
            <a:r>
              <a:rPr lang="ja-JP" altLang="en-US" dirty="0"/>
              <a:t>）と，ベクトル（</a:t>
            </a:r>
            <a:r>
              <a:rPr lang="en-US" altLang="ja-JP" dirty="0"/>
              <a:t>4.6, 5.5, 6.4</a:t>
            </a:r>
            <a:r>
              <a:rPr lang="ja-JP" altLang="en-US" dirty="0"/>
              <a:t>）の内積を表示するプログラムを作る</a:t>
            </a:r>
          </a:p>
          <a:p>
            <a:pPr lvl="1"/>
            <a:r>
              <a:rPr lang="ja-JP" altLang="en-US" dirty="0"/>
              <a:t>２つのベクトルの内積の計算のために，サイズ３の一次元配列を２つ使う</a:t>
            </a:r>
          </a:p>
        </p:txBody>
      </p:sp>
      <p:sp>
        <p:nvSpPr>
          <p:cNvPr id="7782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0B6B6AB7-4507-44C0-A7C0-4388333B8204}" type="slidenum">
              <a:rPr lang="en-US" altLang="ja-JP" smtClean="0">
                <a:latin typeface="メイリオ" panose="020B0604030504040204" pitchFamily="50" charset="-128"/>
              </a:rPr>
              <a:pPr/>
              <a:t>31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31287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例題２：ベクトルの内積</a:t>
            </a:r>
          </a:p>
        </p:txBody>
      </p:sp>
      <p:sp>
        <p:nvSpPr>
          <p:cNvPr id="7987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CBC2DFD0-B5CA-4283-904C-2DC7F42A72E8}" type="slidenum">
              <a:rPr lang="en-US" altLang="ja-JP" smtClean="0">
                <a:latin typeface="メイリオ" panose="020B0604030504040204" pitchFamily="50" charset="-128"/>
              </a:rPr>
              <a:pPr/>
              <a:t>32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79876" name="Text Box 3"/>
          <p:cNvSpPr txBox="1">
            <a:spLocks noChangeArrowheads="1"/>
          </p:cNvSpPr>
          <p:nvPr/>
        </p:nvSpPr>
        <p:spPr bwMode="auto">
          <a:xfrm>
            <a:off x="215900" y="611188"/>
            <a:ext cx="3985386" cy="605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#include "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stdio.h</a:t>
            </a:r>
            <a:r>
              <a:rPr lang="en-US" altLang="ja-JP" sz="2400" b="1" dirty="0">
                <a:latin typeface="メイリオ" panose="020B0604030504040204" pitchFamily="50" charset="-128"/>
              </a:rPr>
              <a:t>"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#include &lt;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math.h</a:t>
            </a:r>
            <a:r>
              <a:rPr lang="en-US" altLang="ja-JP" sz="2400" b="1" dirty="0">
                <a:latin typeface="メイリオ" panose="020B0604030504040204" pitchFamily="50" charset="-128"/>
              </a:rPr>
              <a:t>&gt;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 err="1">
                <a:latin typeface="メイリオ" panose="020B0604030504040204" pitchFamily="50" charset="-128"/>
              </a:rPr>
              <a:t>int</a:t>
            </a:r>
            <a:r>
              <a:rPr lang="en-US" altLang="ja-JP" sz="2400" b="1" dirty="0">
                <a:latin typeface="メイリオ" panose="020B0604030504040204" pitchFamily="50" charset="-128"/>
              </a:rPr>
              <a:t> main()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{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int</a:t>
            </a:r>
            <a:r>
              <a:rPr lang="en-US" altLang="ja-JP" sz="2400" b="1" dirty="0">
                <a:latin typeface="メイリオ" panose="020B0604030504040204" pitchFamily="50" charset="-128"/>
              </a:rPr>
              <a:t>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double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ip</a:t>
            </a:r>
            <a:r>
              <a:rPr lang="en-US" altLang="ja-JP" sz="2400" b="1" dirty="0">
                <a:latin typeface="メイリオ" panose="020B0604030504040204" pitchFamily="50" charset="-128"/>
              </a:rPr>
              <a:t> = 0.0;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double u[]={1.9, 2.8, 3.7};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double v[]={4.6, 5.5, 6.4};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int</a:t>
            </a:r>
            <a:r>
              <a:rPr lang="en-US" altLang="ja-JP" sz="2400" b="1" dirty="0">
                <a:latin typeface="メイリオ" panose="020B0604030504040204" pitchFamily="50" charset="-128"/>
              </a:rPr>
              <a:t>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ch</a:t>
            </a:r>
            <a:r>
              <a:rPr lang="en-US" altLang="ja-JP" sz="2400" b="1" dirty="0">
                <a:latin typeface="メイリオ" panose="020B0604030504040204" pitchFamily="50" charset="-128"/>
              </a:rPr>
              <a:t>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for (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=0;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&lt;3;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++) {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 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ip</a:t>
            </a:r>
            <a:r>
              <a:rPr lang="en-US" altLang="ja-JP" sz="2400" b="1" dirty="0">
                <a:latin typeface="メイリオ" panose="020B0604030504040204" pitchFamily="50" charset="-128"/>
              </a:rPr>
              <a:t> =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ip</a:t>
            </a:r>
            <a:r>
              <a:rPr lang="en-US" altLang="ja-JP" sz="2400" b="1" dirty="0">
                <a:latin typeface="メイリオ" panose="020B0604030504040204" pitchFamily="50" charset="-128"/>
              </a:rPr>
              <a:t> + u[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]*v[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];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}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printf</a:t>
            </a:r>
            <a:r>
              <a:rPr lang="en-US" altLang="ja-JP" sz="2400" b="1" dirty="0">
                <a:latin typeface="メイリオ" panose="020B0604030504040204" pitchFamily="50" charset="-128"/>
              </a:rPr>
              <a:t>("</a:t>
            </a:r>
            <a:r>
              <a:rPr lang="ja-JP" altLang="en-US" sz="2400" b="1" dirty="0">
                <a:latin typeface="メイリオ" panose="020B0604030504040204" pitchFamily="50" charset="-128"/>
              </a:rPr>
              <a:t>内積</a:t>
            </a:r>
            <a:r>
              <a:rPr lang="en-US" altLang="ja-JP" sz="2400" b="1" dirty="0">
                <a:latin typeface="メイリオ" panose="020B0604030504040204" pitchFamily="50" charset="-128"/>
              </a:rPr>
              <a:t>=%f\n",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ip</a:t>
            </a:r>
            <a:r>
              <a:rPr lang="en-US" altLang="ja-JP" sz="2400" b="1" dirty="0">
                <a:latin typeface="メイリオ" panose="020B0604030504040204" pitchFamily="50" charset="-128"/>
              </a:rPr>
              <a:t>);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ch</a:t>
            </a:r>
            <a:r>
              <a:rPr lang="en-US" altLang="ja-JP" sz="2400" b="1" dirty="0">
                <a:latin typeface="メイリオ" panose="020B0604030504040204" pitchFamily="50" charset="-128"/>
              </a:rPr>
              <a:t> =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getchar</a:t>
            </a:r>
            <a:r>
              <a:rPr lang="en-US" altLang="ja-JP" sz="2400" b="1" dirty="0">
                <a:latin typeface="メイリオ" panose="020B0604030504040204" pitchFamily="50" charset="-128"/>
              </a:rPr>
              <a:t>();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ch</a:t>
            </a:r>
            <a:r>
              <a:rPr lang="en-US" altLang="ja-JP" sz="2400" b="1" dirty="0">
                <a:latin typeface="メイリオ" panose="020B0604030504040204" pitchFamily="50" charset="-128"/>
              </a:rPr>
              <a:t> =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getchar</a:t>
            </a:r>
            <a:r>
              <a:rPr lang="en-US" altLang="ja-JP" sz="2400" b="1" dirty="0">
                <a:latin typeface="メイリオ" panose="020B0604030504040204" pitchFamily="50" charset="-128"/>
              </a:rPr>
              <a:t>();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return 0;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}</a:t>
            </a:r>
          </a:p>
        </p:txBody>
      </p:sp>
      <p:sp>
        <p:nvSpPr>
          <p:cNvPr id="262160" name="Text Box 16"/>
          <p:cNvSpPr txBox="1">
            <a:spLocks noChangeArrowheads="1"/>
          </p:cNvSpPr>
          <p:nvPr/>
        </p:nvSpPr>
        <p:spPr bwMode="auto">
          <a:xfrm>
            <a:off x="3862854" y="1969994"/>
            <a:ext cx="37433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浮動小数を扱う </a:t>
            </a: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double </a:t>
            </a: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型</a:t>
            </a:r>
          </a:p>
        </p:txBody>
      </p:sp>
    </p:spTree>
    <p:extLst>
      <p:ext uri="{BB962C8B-B14F-4D97-AF65-F5344CB8AC3E}">
        <p14:creationId xmlns:p14="http://schemas.microsoft.com/office/powerpoint/2010/main" val="417261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2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6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0F5C3C29-7AF9-4099-A33F-0248FAAEC1F8}" type="slidenum">
              <a:rPr lang="en-US" altLang="ja-JP" smtClean="0">
                <a:latin typeface="メイリオ" panose="020B0604030504040204" pitchFamily="50" charset="-128"/>
              </a:rPr>
              <a:pPr/>
              <a:t>33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81924" name="Text Box 3"/>
          <p:cNvSpPr txBox="1">
            <a:spLocks noChangeArrowheads="1"/>
          </p:cNvSpPr>
          <p:nvPr/>
        </p:nvSpPr>
        <p:spPr bwMode="auto">
          <a:xfrm>
            <a:off x="314324" y="638735"/>
            <a:ext cx="3985386" cy="605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#include "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stdio.h</a:t>
            </a:r>
            <a:r>
              <a:rPr lang="en-US" altLang="ja-JP" sz="2400" b="1" dirty="0">
                <a:latin typeface="メイリオ" panose="020B0604030504040204" pitchFamily="50" charset="-128"/>
              </a:rPr>
              <a:t>"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#include &lt;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math.h</a:t>
            </a:r>
            <a:r>
              <a:rPr lang="en-US" altLang="ja-JP" sz="2400" b="1" dirty="0">
                <a:latin typeface="メイリオ" panose="020B0604030504040204" pitchFamily="50" charset="-128"/>
              </a:rPr>
              <a:t>&gt;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 err="1">
                <a:latin typeface="メイリオ" panose="020B0604030504040204" pitchFamily="50" charset="-128"/>
              </a:rPr>
              <a:t>int</a:t>
            </a:r>
            <a:r>
              <a:rPr lang="en-US" altLang="ja-JP" sz="2400" b="1" dirty="0">
                <a:latin typeface="メイリオ" panose="020B0604030504040204" pitchFamily="50" charset="-128"/>
              </a:rPr>
              <a:t> main()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{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int</a:t>
            </a:r>
            <a:r>
              <a:rPr lang="en-US" altLang="ja-JP" sz="2400" b="1" dirty="0">
                <a:latin typeface="メイリオ" panose="020B0604030504040204" pitchFamily="50" charset="-128"/>
              </a:rPr>
              <a:t>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double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ip</a:t>
            </a:r>
            <a:r>
              <a:rPr lang="en-US" altLang="ja-JP" sz="2400" b="1" dirty="0">
                <a:latin typeface="メイリオ" panose="020B0604030504040204" pitchFamily="50" charset="-128"/>
              </a:rPr>
              <a:t> = 0.0;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double u[]={1.9, 2.8, 3.7};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double v[]={4.6, 5.5, 6.4};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int</a:t>
            </a:r>
            <a:r>
              <a:rPr lang="en-US" altLang="ja-JP" sz="2400" b="1" dirty="0">
                <a:latin typeface="メイリオ" panose="020B0604030504040204" pitchFamily="50" charset="-128"/>
              </a:rPr>
              <a:t>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ch</a:t>
            </a:r>
            <a:r>
              <a:rPr lang="en-US" altLang="ja-JP" sz="2400" b="1" dirty="0">
                <a:latin typeface="メイリオ" panose="020B0604030504040204" pitchFamily="50" charset="-128"/>
              </a:rPr>
              <a:t>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for (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=0;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&lt;3;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++) {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 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ip</a:t>
            </a:r>
            <a:r>
              <a:rPr lang="en-US" altLang="ja-JP" sz="2400" b="1" dirty="0">
                <a:latin typeface="メイリオ" panose="020B0604030504040204" pitchFamily="50" charset="-128"/>
              </a:rPr>
              <a:t> =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ip</a:t>
            </a:r>
            <a:r>
              <a:rPr lang="en-US" altLang="ja-JP" sz="2400" b="1" dirty="0">
                <a:latin typeface="メイリオ" panose="020B0604030504040204" pitchFamily="50" charset="-128"/>
              </a:rPr>
              <a:t> + u[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]*v[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];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}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printf</a:t>
            </a:r>
            <a:r>
              <a:rPr lang="en-US" altLang="ja-JP" sz="2400" b="1" dirty="0">
                <a:latin typeface="メイリオ" panose="020B0604030504040204" pitchFamily="50" charset="-128"/>
              </a:rPr>
              <a:t>("</a:t>
            </a:r>
            <a:r>
              <a:rPr lang="ja-JP" altLang="en-US" sz="2400" b="1" dirty="0">
                <a:latin typeface="メイリオ" panose="020B0604030504040204" pitchFamily="50" charset="-128"/>
              </a:rPr>
              <a:t>内積</a:t>
            </a:r>
            <a:r>
              <a:rPr lang="en-US" altLang="ja-JP" sz="2400" b="1" dirty="0">
                <a:latin typeface="メイリオ" panose="020B0604030504040204" pitchFamily="50" charset="-128"/>
              </a:rPr>
              <a:t>=%f\n",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ip</a:t>
            </a:r>
            <a:r>
              <a:rPr lang="en-US" altLang="ja-JP" sz="2400" b="1" dirty="0">
                <a:latin typeface="メイリオ" panose="020B0604030504040204" pitchFamily="50" charset="-128"/>
              </a:rPr>
              <a:t>);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ch</a:t>
            </a:r>
            <a:r>
              <a:rPr lang="en-US" altLang="ja-JP" sz="2400" b="1" dirty="0">
                <a:latin typeface="メイリオ" panose="020B0604030504040204" pitchFamily="50" charset="-128"/>
              </a:rPr>
              <a:t> =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getchar</a:t>
            </a:r>
            <a:r>
              <a:rPr lang="en-US" altLang="ja-JP" sz="2400" b="1" dirty="0">
                <a:latin typeface="メイリオ" panose="020B0604030504040204" pitchFamily="50" charset="-128"/>
              </a:rPr>
              <a:t>();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ch</a:t>
            </a:r>
            <a:r>
              <a:rPr lang="en-US" altLang="ja-JP" sz="2400" b="1" dirty="0">
                <a:latin typeface="メイリオ" panose="020B0604030504040204" pitchFamily="50" charset="-128"/>
              </a:rPr>
              <a:t> =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getchar</a:t>
            </a:r>
            <a:r>
              <a:rPr lang="en-US" altLang="ja-JP" sz="2400" b="1" dirty="0">
                <a:latin typeface="メイリオ" panose="020B0604030504040204" pitchFamily="50" charset="-128"/>
              </a:rPr>
              <a:t>();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return 0;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}</a:t>
            </a:r>
          </a:p>
        </p:txBody>
      </p:sp>
      <p:sp>
        <p:nvSpPr>
          <p:cNvPr id="322589" name="Rectangle 29"/>
          <p:cNvSpPr>
            <a:spLocks noChangeArrowheads="1"/>
          </p:cNvSpPr>
          <p:nvPr/>
        </p:nvSpPr>
        <p:spPr bwMode="auto">
          <a:xfrm>
            <a:off x="527050" y="2754313"/>
            <a:ext cx="5078413" cy="3333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22590" name="Rectangle 30"/>
          <p:cNvSpPr>
            <a:spLocks noChangeArrowheads="1"/>
          </p:cNvSpPr>
          <p:nvPr/>
        </p:nvSpPr>
        <p:spPr bwMode="auto">
          <a:xfrm>
            <a:off x="527049" y="3079657"/>
            <a:ext cx="5078413" cy="3333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22591" name="Text Box 31"/>
          <p:cNvSpPr txBox="1">
            <a:spLocks noChangeArrowheads="1"/>
          </p:cNvSpPr>
          <p:nvPr/>
        </p:nvSpPr>
        <p:spPr bwMode="auto">
          <a:xfrm>
            <a:off x="5813425" y="2381250"/>
            <a:ext cx="33121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変数 </a:t>
            </a:r>
            <a:r>
              <a:rPr lang="en-US" altLang="ja-JP" sz="2400" dirty="0">
                <a:latin typeface="メイリオ" panose="020B0604030504040204" pitchFamily="50" charset="-128"/>
              </a:rPr>
              <a:t>u, v </a:t>
            </a:r>
            <a:r>
              <a:rPr lang="ja-JP" altLang="en-US" sz="2400" dirty="0">
                <a:latin typeface="メイリオ" panose="020B0604030504040204" pitchFamily="50" charset="-128"/>
              </a:rPr>
              <a:t>は，</a:t>
            </a: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浮動小数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を要素とする配列で，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サイズは</a:t>
            </a: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３</a:t>
            </a:r>
          </a:p>
        </p:txBody>
      </p:sp>
      <p:sp>
        <p:nvSpPr>
          <p:cNvPr id="322592" name="AutoShape 32"/>
          <p:cNvSpPr>
            <a:spLocks noChangeArrowheads="1"/>
          </p:cNvSpPr>
          <p:nvPr/>
        </p:nvSpPr>
        <p:spPr bwMode="auto">
          <a:xfrm>
            <a:off x="7292975" y="5791200"/>
            <a:ext cx="1020763" cy="998538"/>
          </a:xfrm>
          <a:prstGeom prst="cube">
            <a:avLst>
              <a:gd name="adj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22593" name="AutoShape 33"/>
          <p:cNvSpPr>
            <a:spLocks noChangeArrowheads="1"/>
          </p:cNvSpPr>
          <p:nvPr/>
        </p:nvSpPr>
        <p:spPr bwMode="auto">
          <a:xfrm>
            <a:off x="7292975" y="5053013"/>
            <a:ext cx="1020763" cy="998537"/>
          </a:xfrm>
          <a:prstGeom prst="cube">
            <a:avLst>
              <a:gd name="adj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22594" name="AutoShape 34"/>
          <p:cNvSpPr>
            <a:spLocks noChangeArrowheads="1"/>
          </p:cNvSpPr>
          <p:nvPr/>
        </p:nvSpPr>
        <p:spPr bwMode="auto">
          <a:xfrm>
            <a:off x="7292975" y="4300538"/>
            <a:ext cx="1020763" cy="998537"/>
          </a:xfrm>
          <a:prstGeom prst="cube">
            <a:avLst>
              <a:gd name="adj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22595" name="Text Box 35"/>
          <p:cNvSpPr txBox="1">
            <a:spLocks noChangeArrowheads="1"/>
          </p:cNvSpPr>
          <p:nvPr/>
        </p:nvSpPr>
        <p:spPr bwMode="auto">
          <a:xfrm>
            <a:off x="7454900" y="3732213"/>
            <a:ext cx="141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>
                <a:latin typeface="メイリオ" panose="020B0604030504040204" pitchFamily="50" charset="-128"/>
              </a:rPr>
              <a:t>v</a:t>
            </a:r>
            <a:endParaRPr lang="en-US" altLang="ja-JP" sz="2400" b="1" dirty="0">
              <a:latin typeface="メイリオ" panose="020B0604030504040204" pitchFamily="50" charset="-128"/>
            </a:endParaRPr>
          </a:p>
        </p:txBody>
      </p:sp>
      <p:sp>
        <p:nvSpPr>
          <p:cNvPr id="322596" name="Text Box 36"/>
          <p:cNvSpPr txBox="1">
            <a:spLocks noChangeArrowheads="1"/>
          </p:cNvSpPr>
          <p:nvPr/>
        </p:nvSpPr>
        <p:spPr bwMode="auto">
          <a:xfrm>
            <a:off x="8526463" y="4457700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0</a:t>
            </a:r>
          </a:p>
        </p:txBody>
      </p:sp>
      <p:sp>
        <p:nvSpPr>
          <p:cNvPr id="322597" name="Text Box 37"/>
          <p:cNvSpPr txBox="1">
            <a:spLocks noChangeArrowheads="1"/>
          </p:cNvSpPr>
          <p:nvPr/>
        </p:nvSpPr>
        <p:spPr bwMode="auto">
          <a:xfrm>
            <a:off x="8535988" y="5302250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1</a:t>
            </a:r>
          </a:p>
        </p:txBody>
      </p:sp>
      <p:sp>
        <p:nvSpPr>
          <p:cNvPr id="322598" name="Text Box 38"/>
          <p:cNvSpPr txBox="1">
            <a:spLocks noChangeArrowheads="1"/>
          </p:cNvSpPr>
          <p:nvPr/>
        </p:nvSpPr>
        <p:spPr bwMode="auto">
          <a:xfrm>
            <a:off x="8526463" y="5999163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2</a:t>
            </a:r>
          </a:p>
        </p:txBody>
      </p:sp>
      <p:sp>
        <p:nvSpPr>
          <p:cNvPr id="322599" name="Text Box 39"/>
          <p:cNvSpPr txBox="1">
            <a:spLocks noChangeArrowheads="1"/>
          </p:cNvSpPr>
          <p:nvPr/>
        </p:nvSpPr>
        <p:spPr bwMode="auto">
          <a:xfrm>
            <a:off x="7431088" y="4694238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4.6</a:t>
            </a:r>
          </a:p>
        </p:txBody>
      </p:sp>
      <p:sp>
        <p:nvSpPr>
          <p:cNvPr id="322600" name="Text Box 40"/>
          <p:cNvSpPr txBox="1">
            <a:spLocks noChangeArrowheads="1"/>
          </p:cNvSpPr>
          <p:nvPr/>
        </p:nvSpPr>
        <p:spPr bwMode="auto">
          <a:xfrm>
            <a:off x="7427913" y="5492750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5.5</a:t>
            </a:r>
          </a:p>
        </p:txBody>
      </p:sp>
      <p:sp>
        <p:nvSpPr>
          <p:cNvPr id="322601" name="Text Box 41"/>
          <p:cNvSpPr txBox="1">
            <a:spLocks noChangeArrowheads="1"/>
          </p:cNvSpPr>
          <p:nvPr/>
        </p:nvSpPr>
        <p:spPr bwMode="auto">
          <a:xfrm>
            <a:off x="7470775" y="6221413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6.4</a:t>
            </a:r>
          </a:p>
        </p:txBody>
      </p:sp>
      <p:sp>
        <p:nvSpPr>
          <p:cNvPr id="322602" name="AutoShape 42"/>
          <p:cNvSpPr>
            <a:spLocks noChangeArrowheads="1"/>
          </p:cNvSpPr>
          <p:nvPr/>
        </p:nvSpPr>
        <p:spPr bwMode="auto">
          <a:xfrm>
            <a:off x="5554663" y="5803900"/>
            <a:ext cx="1020762" cy="998538"/>
          </a:xfrm>
          <a:prstGeom prst="cube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22603" name="AutoShape 43"/>
          <p:cNvSpPr>
            <a:spLocks noChangeArrowheads="1"/>
          </p:cNvSpPr>
          <p:nvPr/>
        </p:nvSpPr>
        <p:spPr bwMode="auto">
          <a:xfrm>
            <a:off x="5554663" y="5065713"/>
            <a:ext cx="1020762" cy="998537"/>
          </a:xfrm>
          <a:prstGeom prst="cube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22604" name="AutoShape 44"/>
          <p:cNvSpPr>
            <a:spLocks noChangeArrowheads="1"/>
          </p:cNvSpPr>
          <p:nvPr/>
        </p:nvSpPr>
        <p:spPr bwMode="auto">
          <a:xfrm>
            <a:off x="5554663" y="4313238"/>
            <a:ext cx="1020762" cy="998537"/>
          </a:xfrm>
          <a:prstGeom prst="cube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22605" name="Text Box 45"/>
          <p:cNvSpPr txBox="1">
            <a:spLocks noChangeArrowheads="1"/>
          </p:cNvSpPr>
          <p:nvPr/>
        </p:nvSpPr>
        <p:spPr bwMode="auto">
          <a:xfrm>
            <a:off x="5715000" y="3744913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>
                <a:latin typeface="メイリオ" panose="020B0604030504040204" pitchFamily="50" charset="-128"/>
              </a:rPr>
              <a:t>u</a:t>
            </a:r>
            <a:endParaRPr lang="en-US" altLang="ja-JP" sz="2400" b="1" dirty="0">
              <a:latin typeface="メイリオ" panose="020B0604030504040204" pitchFamily="50" charset="-128"/>
            </a:endParaRPr>
          </a:p>
        </p:txBody>
      </p:sp>
      <p:sp>
        <p:nvSpPr>
          <p:cNvPr id="322606" name="Text Box 46"/>
          <p:cNvSpPr txBox="1">
            <a:spLocks noChangeArrowheads="1"/>
          </p:cNvSpPr>
          <p:nvPr/>
        </p:nvSpPr>
        <p:spPr bwMode="auto">
          <a:xfrm>
            <a:off x="6786563" y="4470400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0</a:t>
            </a:r>
          </a:p>
        </p:txBody>
      </p:sp>
      <p:sp>
        <p:nvSpPr>
          <p:cNvPr id="322607" name="Text Box 47"/>
          <p:cNvSpPr txBox="1">
            <a:spLocks noChangeArrowheads="1"/>
          </p:cNvSpPr>
          <p:nvPr/>
        </p:nvSpPr>
        <p:spPr bwMode="auto">
          <a:xfrm>
            <a:off x="6797675" y="5314950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1</a:t>
            </a:r>
          </a:p>
        </p:txBody>
      </p:sp>
      <p:sp>
        <p:nvSpPr>
          <p:cNvPr id="322608" name="Text Box 48"/>
          <p:cNvSpPr txBox="1">
            <a:spLocks noChangeArrowheads="1"/>
          </p:cNvSpPr>
          <p:nvPr/>
        </p:nvSpPr>
        <p:spPr bwMode="auto">
          <a:xfrm>
            <a:off x="6786563" y="6011863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2</a:t>
            </a:r>
          </a:p>
        </p:txBody>
      </p:sp>
      <p:sp>
        <p:nvSpPr>
          <p:cNvPr id="322609" name="Text Box 49"/>
          <p:cNvSpPr txBox="1">
            <a:spLocks noChangeArrowheads="1"/>
          </p:cNvSpPr>
          <p:nvPr/>
        </p:nvSpPr>
        <p:spPr bwMode="auto">
          <a:xfrm>
            <a:off x="5692775" y="4706938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1.9</a:t>
            </a:r>
          </a:p>
        </p:txBody>
      </p:sp>
      <p:sp>
        <p:nvSpPr>
          <p:cNvPr id="322610" name="Text Box 50"/>
          <p:cNvSpPr txBox="1">
            <a:spLocks noChangeArrowheads="1"/>
          </p:cNvSpPr>
          <p:nvPr/>
        </p:nvSpPr>
        <p:spPr bwMode="auto">
          <a:xfrm>
            <a:off x="5689600" y="5507038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2.8</a:t>
            </a:r>
          </a:p>
        </p:txBody>
      </p:sp>
      <p:sp>
        <p:nvSpPr>
          <p:cNvPr id="322611" name="Text Box 51"/>
          <p:cNvSpPr txBox="1">
            <a:spLocks noChangeArrowheads="1"/>
          </p:cNvSpPr>
          <p:nvPr/>
        </p:nvSpPr>
        <p:spPr bwMode="auto">
          <a:xfrm>
            <a:off x="5732463" y="6234113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3.7</a:t>
            </a:r>
          </a:p>
        </p:txBody>
      </p:sp>
      <p:sp>
        <p:nvSpPr>
          <p:cNvPr id="322613" name="Text Box 53"/>
          <p:cNvSpPr txBox="1">
            <a:spLocks noChangeArrowheads="1"/>
          </p:cNvSpPr>
          <p:nvPr/>
        </p:nvSpPr>
        <p:spPr bwMode="auto">
          <a:xfrm>
            <a:off x="3636697" y="1810422"/>
            <a:ext cx="5416868" cy="461665"/>
          </a:xfrm>
          <a:prstGeom prst="rect">
            <a:avLst/>
          </a:prstGeom>
          <a:solidFill>
            <a:schemeClr val="tx2">
              <a:alpha val="12157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メモリ確保</a:t>
            </a:r>
            <a:r>
              <a:rPr lang="ja-JP" altLang="en-US" sz="2400" dirty="0">
                <a:latin typeface="メイリオ" panose="020B0604030504040204" pitchFamily="50" charset="-128"/>
              </a:rPr>
              <a:t>および</a:t>
            </a: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初期化</a:t>
            </a:r>
            <a:r>
              <a:rPr lang="ja-JP" altLang="en-US" sz="2400" dirty="0">
                <a:latin typeface="メイリオ" panose="020B0604030504040204" pitchFamily="50" charset="-128"/>
              </a:rPr>
              <a:t>が行われる。</a:t>
            </a:r>
          </a:p>
        </p:txBody>
      </p:sp>
    </p:spTree>
    <p:extLst>
      <p:ext uri="{BB962C8B-B14F-4D97-AF65-F5344CB8AC3E}">
        <p14:creationId xmlns:p14="http://schemas.microsoft.com/office/powerpoint/2010/main" val="31994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2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22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22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22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2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22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22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2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2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2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2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2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2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2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2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2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2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2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22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22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3226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3226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91" grpId="0"/>
      <p:bldP spid="322595" grpId="0"/>
      <p:bldP spid="322596" grpId="0"/>
      <p:bldP spid="322597" grpId="0"/>
      <p:bldP spid="322598" grpId="0"/>
      <p:bldP spid="322599" grpId="0"/>
      <p:bldP spid="322600" grpId="0"/>
      <p:bldP spid="322601" grpId="0"/>
      <p:bldP spid="322605" grpId="0"/>
      <p:bldP spid="322606" grpId="0"/>
      <p:bldP spid="322607" grpId="0"/>
      <p:bldP spid="322608" grpId="0"/>
      <p:bldP spid="322609" grpId="0"/>
      <p:bldP spid="322610" grpId="0"/>
      <p:bldP spid="322611" grpId="0"/>
      <p:bldP spid="322613" grpId="0" animBg="1"/>
      <p:bldP spid="322613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C9F735C4-6B85-4B32-BE65-8F571841905B}" type="slidenum">
              <a:rPr lang="en-US" altLang="ja-JP" smtClean="0">
                <a:latin typeface="メイリオ" panose="020B0604030504040204" pitchFamily="50" charset="-128"/>
              </a:rPr>
              <a:pPr/>
              <a:t>34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83972" name="Text Box 3"/>
          <p:cNvSpPr txBox="1">
            <a:spLocks noChangeArrowheads="1"/>
          </p:cNvSpPr>
          <p:nvPr/>
        </p:nvSpPr>
        <p:spPr bwMode="auto">
          <a:xfrm>
            <a:off x="215900" y="603250"/>
            <a:ext cx="2951449" cy="4302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400" b="1" dirty="0">
              <a:latin typeface="メイリオ" panose="020B0604030504040204" pitchFamily="50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400" b="1" dirty="0">
              <a:latin typeface="メイリオ" panose="020B0604030504040204" pitchFamily="50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400" b="1" dirty="0">
              <a:latin typeface="メイリオ" panose="020B0604030504040204" pitchFamily="50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400" b="1" dirty="0">
              <a:latin typeface="メイリオ" panose="020B0604030504040204" pitchFamily="50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400" b="1" dirty="0">
              <a:latin typeface="メイリオ" panose="020B0604030504040204" pitchFamily="50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400" b="1" dirty="0">
              <a:latin typeface="メイリオ" panose="020B0604030504040204" pitchFamily="50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400" b="1" dirty="0">
              <a:latin typeface="メイリオ" panose="020B0604030504040204" pitchFamily="50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400" b="1" dirty="0">
              <a:latin typeface="メイリオ" panose="020B0604030504040204" pitchFamily="50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400" b="1" dirty="0">
              <a:latin typeface="メイリオ" panose="020B0604030504040204" pitchFamily="50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for (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=0;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&lt;3;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++) {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 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ip</a:t>
            </a:r>
            <a:r>
              <a:rPr lang="en-US" altLang="ja-JP" sz="2400" b="1" dirty="0">
                <a:latin typeface="メイリオ" panose="020B0604030504040204" pitchFamily="50" charset="-128"/>
              </a:rPr>
              <a:t> =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ip</a:t>
            </a:r>
            <a:r>
              <a:rPr lang="en-US" altLang="ja-JP" sz="2400" b="1" dirty="0">
                <a:latin typeface="メイリオ" panose="020B0604030504040204" pitchFamily="50" charset="-128"/>
              </a:rPr>
              <a:t> + u[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]*v[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];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}</a:t>
            </a:r>
          </a:p>
        </p:txBody>
      </p:sp>
      <p:sp>
        <p:nvSpPr>
          <p:cNvPr id="373786" name="AutoShape 26"/>
          <p:cNvSpPr>
            <a:spLocks noChangeArrowheads="1"/>
          </p:cNvSpPr>
          <p:nvPr/>
        </p:nvSpPr>
        <p:spPr bwMode="auto">
          <a:xfrm>
            <a:off x="7292975" y="5791200"/>
            <a:ext cx="1020763" cy="998538"/>
          </a:xfrm>
          <a:prstGeom prst="cube">
            <a:avLst>
              <a:gd name="adj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73787" name="AutoShape 27"/>
          <p:cNvSpPr>
            <a:spLocks noChangeArrowheads="1"/>
          </p:cNvSpPr>
          <p:nvPr/>
        </p:nvSpPr>
        <p:spPr bwMode="auto">
          <a:xfrm>
            <a:off x="7292975" y="5053013"/>
            <a:ext cx="1020763" cy="998537"/>
          </a:xfrm>
          <a:prstGeom prst="cube">
            <a:avLst>
              <a:gd name="adj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73788" name="AutoShape 28"/>
          <p:cNvSpPr>
            <a:spLocks noChangeArrowheads="1"/>
          </p:cNvSpPr>
          <p:nvPr/>
        </p:nvSpPr>
        <p:spPr bwMode="auto">
          <a:xfrm>
            <a:off x="7292975" y="4300538"/>
            <a:ext cx="1020763" cy="998537"/>
          </a:xfrm>
          <a:prstGeom prst="cube">
            <a:avLst>
              <a:gd name="adj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73789" name="Text Box 29"/>
          <p:cNvSpPr txBox="1">
            <a:spLocks noChangeArrowheads="1"/>
          </p:cNvSpPr>
          <p:nvPr/>
        </p:nvSpPr>
        <p:spPr bwMode="auto">
          <a:xfrm>
            <a:off x="7454900" y="3732213"/>
            <a:ext cx="141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>
                <a:latin typeface="メイリオ" panose="020B0604030504040204" pitchFamily="50" charset="-128"/>
              </a:rPr>
              <a:t>v</a:t>
            </a:r>
            <a:endParaRPr lang="en-US" altLang="ja-JP" sz="2400" b="1" dirty="0">
              <a:latin typeface="メイリオ" panose="020B0604030504040204" pitchFamily="50" charset="-128"/>
            </a:endParaRPr>
          </a:p>
        </p:txBody>
      </p:sp>
      <p:sp>
        <p:nvSpPr>
          <p:cNvPr id="373790" name="Text Box 30"/>
          <p:cNvSpPr txBox="1">
            <a:spLocks noChangeArrowheads="1"/>
          </p:cNvSpPr>
          <p:nvPr/>
        </p:nvSpPr>
        <p:spPr bwMode="auto">
          <a:xfrm>
            <a:off x="8526463" y="4457700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0</a:t>
            </a:r>
          </a:p>
        </p:txBody>
      </p:sp>
      <p:sp>
        <p:nvSpPr>
          <p:cNvPr id="373791" name="Text Box 31"/>
          <p:cNvSpPr txBox="1">
            <a:spLocks noChangeArrowheads="1"/>
          </p:cNvSpPr>
          <p:nvPr/>
        </p:nvSpPr>
        <p:spPr bwMode="auto">
          <a:xfrm>
            <a:off x="8535988" y="5302250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1</a:t>
            </a:r>
          </a:p>
        </p:txBody>
      </p:sp>
      <p:sp>
        <p:nvSpPr>
          <p:cNvPr id="373792" name="Text Box 32"/>
          <p:cNvSpPr txBox="1">
            <a:spLocks noChangeArrowheads="1"/>
          </p:cNvSpPr>
          <p:nvPr/>
        </p:nvSpPr>
        <p:spPr bwMode="auto">
          <a:xfrm>
            <a:off x="8526463" y="5999163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2</a:t>
            </a:r>
          </a:p>
        </p:txBody>
      </p:sp>
      <p:sp>
        <p:nvSpPr>
          <p:cNvPr id="373793" name="Text Box 33"/>
          <p:cNvSpPr txBox="1">
            <a:spLocks noChangeArrowheads="1"/>
          </p:cNvSpPr>
          <p:nvPr/>
        </p:nvSpPr>
        <p:spPr bwMode="auto">
          <a:xfrm>
            <a:off x="7431088" y="4694238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4.6</a:t>
            </a:r>
          </a:p>
        </p:txBody>
      </p:sp>
      <p:sp>
        <p:nvSpPr>
          <p:cNvPr id="373794" name="Text Box 34"/>
          <p:cNvSpPr txBox="1">
            <a:spLocks noChangeArrowheads="1"/>
          </p:cNvSpPr>
          <p:nvPr/>
        </p:nvSpPr>
        <p:spPr bwMode="auto">
          <a:xfrm>
            <a:off x="7427913" y="5492750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5.5</a:t>
            </a:r>
          </a:p>
        </p:txBody>
      </p:sp>
      <p:sp>
        <p:nvSpPr>
          <p:cNvPr id="373795" name="Text Box 35"/>
          <p:cNvSpPr txBox="1">
            <a:spLocks noChangeArrowheads="1"/>
          </p:cNvSpPr>
          <p:nvPr/>
        </p:nvSpPr>
        <p:spPr bwMode="auto">
          <a:xfrm>
            <a:off x="7470775" y="6221413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6.4</a:t>
            </a:r>
          </a:p>
        </p:txBody>
      </p:sp>
      <p:sp>
        <p:nvSpPr>
          <p:cNvPr id="373796" name="AutoShape 36"/>
          <p:cNvSpPr>
            <a:spLocks noChangeArrowheads="1"/>
          </p:cNvSpPr>
          <p:nvPr/>
        </p:nvSpPr>
        <p:spPr bwMode="auto">
          <a:xfrm>
            <a:off x="5554663" y="5803900"/>
            <a:ext cx="1020762" cy="998538"/>
          </a:xfrm>
          <a:prstGeom prst="cube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73797" name="AutoShape 37"/>
          <p:cNvSpPr>
            <a:spLocks noChangeArrowheads="1"/>
          </p:cNvSpPr>
          <p:nvPr/>
        </p:nvSpPr>
        <p:spPr bwMode="auto">
          <a:xfrm>
            <a:off x="5554663" y="5065713"/>
            <a:ext cx="1020762" cy="998537"/>
          </a:xfrm>
          <a:prstGeom prst="cube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73798" name="AutoShape 38"/>
          <p:cNvSpPr>
            <a:spLocks noChangeArrowheads="1"/>
          </p:cNvSpPr>
          <p:nvPr/>
        </p:nvSpPr>
        <p:spPr bwMode="auto">
          <a:xfrm>
            <a:off x="5554663" y="4313238"/>
            <a:ext cx="1020762" cy="998537"/>
          </a:xfrm>
          <a:prstGeom prst="cube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73799" name="Text Box 39"/>
          <p:cNvSpPr txBox="1">
            <a:spLocks noChangeArrowheads="1"/>
          </p:cNvSpPr>
          <p:nvPr/>
        </p:nvSpPr>
        <p:spPr bwMode="auto">
          <a:xfrm>
            <a:off x="5715000" y="3744913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>
                <a:latin typeface="メイリオ" panose="020B0604030504040204" pitchFamily="50" charset="-128"/>
              </a:rPr>
              <a:t>u</a:t>
            </a:r>
            <a:endParaRPr lang="en-US" altLang="ja-JP" sz="2400" b="1" dirty="0">
              <a:latin typeface="メイリオ" panose="020B0604030504040204" pitchFamily="50" charset="-128"/>
            </a:endParaRPr>
          </a:p>
        </p:txBody>
      </p:sp>
      <p:sp>
        <p:nvSpPr>
          <p:cNvPr id="373800" name="Text Box 40"/>
          <p:cNvSpPr txBox="1">
            <a:spLocks noChangeArrowheads="1"/>
          </p:cNvSpPr>
          <p:nvPr/>
        </p:nvSpPr>
        <p:spPr bwMode="auto">
          <a:xfrm>
            <a:off x="6786563" y="4470400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0</a:t>
            </a:r>
          </a:p>
        </p:txBody>
      </p:sp>
      <p:sp>
        <p:nvSpPr>
          <p:cNvPr id="373801" name="Text Box 41"/>
          <p:cNvSpPr txBox="1">
            <a:spLocks noChangeArrowheads="1"/>
          </p:cNvSpPr>
          <p:nvPr/>
        </p:nvSpPr>
        <p:spPr bwMode="auto">
          <a:xfrm>
            <a:off x="6797675" y="5314950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1</a:t>
            </a:r>
          </a:p>
        </p:txBody>
      </p:sp>
      <p:sp>
        <p:nvSpPr>
          <p:cNvPr id="373802" name="Text Box 42"/>
          <p:cNvSpPr txBox="1">
            <a:spLocks noChangeArrowheads="1"/>
          </p:cNvSpPr>
          <p:nvPr/>
        </p:nvSpPr>
        <p:spPr bwMode="auto">
          <a:xfrm>
            <a:off x="6786563" y="6011863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2</a:t>
            </a:r>
          </a:p>
        </p:txBody>
      </p:sp>
      <p:sp>
        <p:nvSpPr>
          <p:cNvPr id="373803" name="Text Box 43"/>
          <p:cNvSpPr txBox="1">
            <a:spLocks noChangeArrowheads="1"/>
          </p:cNvSpPr>
          <p:nvPr/>
        </p:nvSpPr>
        <p:spPr bwMode="auto">
          <a:xfrm>
            <a:off x="5692775" y="4706938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1.9</a:t>
            </a:r>
          </a:p>
        </p:txBody>
      </p:sp>
      <p:sp>
        <p:nvSpPr>
          <p:cNvPr id="373804" name="Text Box 44"/>
          <p:cNvSpPr txBox="1">
            <a:spLocks noChangeArrowheads="1"/>
          </p:cNvSpPr>
          <p:nvPr/>
        </p:nvSpPr>
        <p:spPr bwMode="auto">
          <a:xfrm>
            <a:off x="5689600" y="5507038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2.8</a:t>
            </a:r>
          </a:p>
        </p:txBody>
      </p:sp>
      <p:sp>
        <p:nvSpPr>
          <p:cNvPr id="373805" name="Text Box 45"/>
          <p:cNvSpPr txBox="1">
            <a:spLocks noChangeArrowheads="1"/>
          </p:cNvSpPr>
          <p:nvPr/>
        </p:nvSpPr>
        <p:spPr bwMode="auto">
          <a:xfrm>
            <a:off x="5732463" y="6234113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3.7</a:t>
            </a:r>
          </a:p>
        </p:txBody>
      </p:sp>
      <p:sp>
        <p:nvSpPr>
          <p:cNvPr id="373807" name="AutoShape 47"/>
          <p:cNvSpPr>
            <a:spLocks noChangeArrowheads="1"/>
          </p:cNvSpPr>
          <p:nvPr/>
        </p:nvSpPr>
        <p:spPr bwMode="auto">
          <a:xfrm>
            <a:off x="5627688" y="1482725"/>
            <a:ext cx="1020762" cy="998538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73808" name="Text Box 48"/>
          <p:cNvSpPr txBox="1">
            <a:spLocks noChangeArrowheads="1"/>
          </p:cNvSpPr>
          <p:nvPr/>
        </p:nvSpPr>
        <p:spPr bwMode="auto">
          <a:xfrm>
            <a:off x="5789613" y="914400"/>
            <a:ext cx="141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err="1">
                <a:latin typeface="メイリオ" panose="020B0604030504040204" pitchFamily="50" charset="-128"/>
              </a:rPr>
              <a:t>ip</a:t>
            </a:r>
            <a:endParaRPr lang="en-US" altLang="ja-JP" sz="2400" b="1" dirty="0">
              <a:latin typeface="メイリオ" panose="020B0604030504040204" pitchFamily="50" charset="-128"/>
            </a:endParaRPr>
          </a:p>
        </p:txBody>
      </p:sp>
      <p:sp>
        <p:nvSpPr>
          <p:cNvPr id="373810" name="Text Box 50"/>
          <p:cNvSpPr txBox="1">
            <a:spLocks noChangeArrowheads="1"/>
          </p:cNvSpPr>
          <p:nvPr/>
        </p:nvSpPr>
        <p:spPr bwMode="auto">
          <a:xfrm>
            <a:off x="5832475" y="1876425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0</a:t>
            </a:r>
          </a:p>
        </p:txBody>
      </p:sp>
      <p:sp>
        <p:nvSpPr>
          <p:cNvPr id="373811" name="AutoShape 51"/>
          <p:cNvSpPr>
            <a:spLocks noChangeArrowheads="1"/>
          </p:cNvSpPr>
          <p:nvPr/>
        </p:nvSpPr>
        <p:spPr bwMode="auto">
          <a:xfrm>
            <a:off x="7348538" y="1462088"/>
            <a:ext cx="1020762" cy="998537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73812" name="Text Box 52"/>
          <p:cNvSpPr txBox="1">
            <a:spLocks noChangeArrowheads="1"/>
          </p:cNvSpPr>
          <p:nvPr/>
        </p:nvSpPr>
        <p:spPr bwMode="auto">
          <a:xfrm>
            <a:off x="7510463" y="893763"/>
            <a:ext cx="141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endParaRPr lang="en-US" altLang="ja-JP" sz="2400" b="1" dirty="0">
              <a:latin typeface="メイリオ" panose="020B0604030504040204" pitchFamily="50" charset="-128"/>
            </a:endParaRPr>
          </a:p>
        </p:txBody>
      </p:sp>
      <p:sp>
        <p:nvSpPr>
          <p:cNvPr id="373813" name="Text Box 53"/>
          <p:cNvSpPr txBox="1">
            <a:spLocks noChangeArrowheads="1"/>
          </p:cNvSpPr>
          <p:nvPr/>
        </p:nvSpPr>
        <p:spPr bwMode="auto">
          <a:xfrm>
            <a:off x="7553325" y="1855788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0</a:t>
            </a:r>
          </a:p>
        </p:txBody>
      </p:sp>
      <p:sp>
        <p:nvSpPr>
          <p:cNvPr id="373814" name="AutoShape 54"/>
          <p:cNvSpPr>
            <a:spLocks noChangeArrowheads="1"/>
          </p:cNvSpPr>
          <p:nvPr/>
        </p:nvSpPr>
        <p:spPr bwMode="auto">
          <a:xfrm>
            <a:off x="5776913" y="2279650"/>
            <a:ext cx="419100" cy="560388"/>
          </a:xfrm>
          <a:prstGeom prst="upArrow">
            <a:avLst>
              <a:gd name="adj1" fmla="val 50000"/>
              <a:gd name="adj2" fmla="val 33428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73815" name="Rectangle 55"/>
          <p:cNvSpPr>
            <a:spLocks noChangeArrowheads="1"/>
          </p:cNvSpPr>
          <p:nvPr/>
        </p:nvSpPr>
        <p:spPr bwMode="auto">
          <a:xfrm>
            <a:off x="5357813" y="4722813"/>
            <a:ext cx="1258887" cy="4730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73816" name="Rectangle 56"/>
          <p:cNvSpPr>
            <a:spLocks noChangeArrowheads="1"/>
          </p:cNvSpPr>
          <p:nvPr/>
        </p:nvSpPr>
        <p:spPr bwMode="auto">
          <a:xfrm>
            <a:off x="7092950" y="4702175"/>
            <a:ext cx="1258888" cy="4730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73817" name="Text Box 57"/>
          <p:cNvSpPr txBox="1">
            <a:spLocks noChangeArrowheads="1"/>
          </p:cNvSpPr>
          <p:nvPr/>
        </p:nvSpPr>
        <p:spPr bwMode="auto">
          <a:xfrm>
            <a:off x="5005388" y="2816225"/>
            <a:ext cx="21323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>
                <a:solidFill>
                  <a:schemeClr val="tx2"/>
                </a:solidFill>
                <a:latin typeface="メイリオ" panose="020B0604030504040204" pitchFamily="50" charset="-128"/>
              </a:rPr>
              <a:t>0 + 1.9 * 4.6</a:t>
            </a:r>
          </a:p>
        </p:txBody>
      </p:sp>
      <p:sp>
        <p:nvSpPr>
          <p:cNvPr id="373818" name="Text Box 58"/>
          <p:cNvSpPr txBox="1">
            <a:spLocks noChangeArrowheads="1"/>
          </p:cNvSpPr>
          <p:nvPr/>
        </p:nvSpPr>
        <p:spPr bwMode="auto">
          <a:xfrm>
            <a:off x="1758950" y="4910138"/>
            <a:ext cx="21066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err="1">
                <a:solidFill>
                  <a:schemeClr val="tx2"/>
                </a:solidFill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solidFill>
                  <a:schemeClr val="tx2"/>
                </a:solidFill>
                <a:latin typeface="メイリオ" panose="020B0604030504040204" pitchFamily="50" charset="-128"/>
              </a:rPr>
              <a:t> = 0</a:t>
            </a: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 </a:t>
            </a: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のときは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err="1">
                <a:solidFill>
                  <a:schemeClr val="tx2"/>
                </a:solidFill>
                <a:latin typeface="メイリオ" panose="020B0604030504040204" pitchFamily="50" charset="-128"/>
              </a:rPr>
              <a:t>ip</a:t>
            </a:r>
            <a:r>
              <a:rPr lang="en-US" altLang="ja-JP" sz="2400" b="1" dirty="0">
                <a:solidFill>
                  <a:schemeClr val="tx2"/>
                </a:solidFill>
                <a:latin typeface="メイリオ" panose="020B0604030504040204" pitchFamily="50" charset="-128"/>
              </a:rPr>
              <a:t> + u[0]*v[0]</a:t>
            </a:r>
          </a:p>
        </p:txBody>
      </p:sp>
      <p:sp>
        <p:nvSpPr>
          <p:cNvPr id="373819" name="AutoShape 59"/>
          <p:cNvSpPr>
            <a:spLocks/>
          </p:cNvSpPr>
          <p:nvPr/>
        </p:nvSpPr>
        <p:spPr bwMode="auto">
          <a:xfrm rot="5400000">
            <a:off x="2985294" y="3458369"/>
            <a:ext cx="288925" cy="2452687"/>
          </a:xfrm>
          <a:prstGeom prst="rightBrace">
            <a:avLst>
              <a:gd name="adj1" fmla="val 70742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73820" name="Text Box 60"/>
          <p:cNvSpPr txBox="1">
            <a:spLocks noChangeArrowheads="1"/>
          </p:cNvSpPr>
          <p:nvPr/>
        </p:nvSpPr>
        <p:spPr bwMode="auto">
          <a:xfrm>
            <a:off x="1144588" y="1973263"/>
            <a:ext cx="3783012" cy="1200329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メイリオ" panose="020B0604030504040204" pitchFamily="50" charset="-128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 = 0, 1, 2 </a:t>
            </a:r>
            <a:r>
              <a:rPr lang="ja-JP" altLang="en-US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での繰り返し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（３回繰り返し）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最初は </a:t>
            </a:r>
            <a:r>
              <a:rPr lang="en-US" altLang="ja-JP" sz="2400" dirty="0" err="1">
                <a:solidFill>
                  <a:schemeClr val="tx2"/>
                </a:solidFill>
                <a:latin typeface="メイリオ" panose="020B0604030504040204" pitchFamily="50" charset="-128"/>
              </a:rPr>
              <a:t>i</a:t>
            </a: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28125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7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7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7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7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73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73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73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73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73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73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73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7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7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7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7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7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7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7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7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7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7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7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7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7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7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7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37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37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37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37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37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37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7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7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89" grpId="0"/>
      <p:bldP spid="373790" grpId="0"/>
      <p:bldP spid="373791" grpId="0"/>
      <p:bldP spid="373792" grpId="0"/>
      <p:bldP spid="373793" grpId="0" build="allAtOnce"/>
      <p:bldP spid="373794" grpId="0"/>
      <p:bldP spid="373795" grpId="0"/>
      <p:bldP spid="373799" grpId="0"/>
      <p:bldP spid="373800" grpId="0"/>
      <p:bldP spid="373801" grpId="0"/>
      <p:bldP spid="373802" grpId="0"/>
      <p:bldP spid="373803" grpId="0" build="allAtOnce"/>
      <p:bldP spid="373804" grpId="0"/>
      <p:bldP spid="373805" grpId="0"/>
      <p:bldP spid="373808" grpId="0"/>
      <p:bldP spid="373810" grpId="0"/>
      <p:bldP spid="373812" grpId="0"/>
      <p:bldP spid="373813" grpId="0"/>
      <p:bldP spid="373817" grpId="0"/>
      <p:bldP spid="373818" grpId="0"/>
      <p:bldP spid="37382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A6AE08C8-5409-442A-AC77-1F0FED69AE32}" type="slidenum">
              <a:rPr lang="en-US" altLang="ja-JP" smtClean="0">
                <a:latin typeface="メイリオ" panose="020B0604030504040204" pitchFamily="50" charset="-128"/>
              </a:rPr>
              <a:pPr/>
              <a:t>35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86020" name="Text Box 3"/>
          <p:cNvSpPr txBox="1">
            <a:spLocks noChangeArrowheads="1"/>
          </p:cNvSpPr>
          <p:nvPr/>
        </p:nvSpPr>
        <p:spPr bwMode="auto">
          <a:xfrm>
            <a:off x="215900" y="603250"/>
            <a:ext cx="2951449" cy="4302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400" b="1" dirty="0">
              <a:latin typeface="メイリオ" panose="020B0604030504040204" pitchFamily="50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400" b="1" dirty="0">
              <a:latin typeface="メイリオ" panose="020B0604030504040204" pitchFamily="50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400" b="1" dirty="0">
              <a:latin typeface="メイリオ" panose="020B0604030504040204" pitchFamily="50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400" b="1" dirty="0">
              <a:latin typeface="メイリオ" panose="020B0604030504040204" pitchFamily="50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400" b="1" dirty="0">
              <a:latin typeface="メイリオ" panose="020B0604030504040204" pitchFamily="50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400" b="1" dirty="0">
              <a:latin typeface="メイリオ" panose="020B0604030504040204" pitchFamily="50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400" b="1" dirty="0">
              <a:latin typeface="メイリオ" panose="020B0604030504040204" pitchFamily="50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400" b="1" dirty="0">
              <a:latin typeface="メイリオ" panose="020B0604030504040204" pitchFamily="50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400" b="1" dirty="0">
              <a:latin typeface="メイリオ" panose="020B0604030504040204" pitchFamily="50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for (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=0;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&lt;3;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++) {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 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ip</a:t>
            </a:r>
            <a:r>
              <a:rPr lang="en-US" altLang="ja-JP" sz="2400" b="1" dirty="0">
                <a:latin typeface="メイリオ" panose="020B0604030504040204" pitchFamily="50" charset="-128"/>
              </a:rPr>
              <a:t> =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ip</a:t>
            </a:r>
            <a:r>
              <a:rPr lang="en-US" altLang="ja-JP" sz="2400" b="1" dirty="0">
                <a:latin typeface="メイリオ" panose="020B0604030504040204" pitchFamily="50" charset="-128"/>
              </a:rPr>
              <a:t> + u[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]*v[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];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}</a:t>
            </a:r>
          </a:p>
        </p:txBody>
      </p:sp>
      <p:sp>
        <p:nvSpPr>
          <p:cNvPr id="86021" name="AutoShape 4"/>
          <p:cNvSpPr>
            <a:spLocks noChangeArrowheads="1"/>
          </p:cNvSpPr>
          <p:nvPr/>
        </p:nvSpPr>
        <p:spPr bwMode="auto">
          <a:xfrm>
            <a:off x="7292975" y="5791200"/>
            <a:ext cx="1020763" cy="998538"/>
          </a:xfrm>
          <a:prstGeom prst="cube">
            <a:avLst>
              <a:gd name="adj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86022" name="AutoShape 5"/>
          <p:cNvSpPr>
            <a:spLocks noChangeArrowheads="1"/>
          </p:cNvSpPr>
          <p:nvPr/>
        </p:nvSpPr>
        <p:spPr bwMode="auto">
          <a:xfrm>
            <a:off x="7292975" y="5053013"/>
            <a:ext cx="1020763" cy="998537"/>
          </a:xfrm>
          <a:prstGeom prst="cube">
            <a:avLst>
              <a:gd name="adj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86023" name="AutoShape 6"/>
          <p:cNvSpPr>
            <a:spLocks noChangeArrowheads="1"/>
          </p:cNvSpPr>
          <p:nvPr/>
        </p:nvSpPr>
        <p:spPr bwMode="auto">
          <a:xfrm>
            <a:off x="7292975" y="4300538"/>
            <a:ext cx="1020763" cy="998537"/>
          </a:xfrm>
          <a:prstGeom prst="cube">
            <a:avLst>
              <a:gd name="adj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86024" name="Text Box 7"/>
          <p:cNvSpPr txBox="1">
            <a:spLocks noChangeArrowheads="1"/>
          </p:cNvSpPr>
          <p:nvPr/>
        </p:nvSpPr>
        <p:spPr bwMode="auto">
          <a:xfrm>
            <a:off x="7454900" y="3732213"/>
            <a:ext cx="141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>
                <a:latin typeface="メイリオ" panose="020B0604030504040204" pitchFamily="50" charset="-128"/>
              </a:rPr>
              <a:t>v</a:t>
            </a:r>
            <a:endParaRPr lang="en-US" altLang="ja-JP" sz="2400" b="1" dirty="0">
              <a:latin typeface="メイリオ" panose="020B0604030504040204" pitchFamily="50" charset="-128"/>
            </a:endParaRPr>
          </a:p>
        </p:txBody>
      </p:sp>
      <p:sp>
        <p:nvSpPr>
          <p:cNvPr id="86025" name="Text Box 8"/>
          <p:cNvSpPr txBox="1">
            <a:spLocks noChangeArrowheads="1"/>
          </p:cNvSpPr>
          <p:nvPr/>
        </p:nvSpPr>
        <p:spPr bwMode="auto">
          <a:xfrm>
            <a:off x="8526463" y="4457700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0</a:t>
            </a:r>
          </a:p>
        </p:txBody>
      </p:sp>
      <p:sp>
        <p:nvSpPr>
          <p:cNvPr id="86026" name="Text Box 9"/>
          <p:cNvSpPr txBox="1">
            <a:spLocks noChangeArrowheads="1"/>
          </p:cNvSpPr>
          <p:nvPr/>
        </p:nvSpPr>
        <p:spPr bwMode="auto">
          <a:xfrm>
            <a:off x="8535988" y="5302250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1</a:t>
            </a:r>
          </a:p>
        </p:txBody>
      </p:sp>
      <p:sp>
        <p:nvSpPr>
          <p:cNvPr id="86027" name="Text Box 10"/>
          <p:cNvSpPr txBox="1">
            <a:spLocks noChangeArrowheads="1"/>
          </p:cNvSpPr>
          <p:nvPr/>
        </p:nvSpPr>
        <p:spPr bwMode="auto">
          <a:xfrm>
            <a:off x="8526463" y="5999163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2</a:t>
            </a:r>
          </a:p>
        </p:txBody>
      </p:sp>
      <p:sp>
        <p:nvSpPr>
          <p:cNvPr id="86028" name="Text Box 11"/>
          <p:cNvSpPr txBox="1">
            <a:spLocks noChangeArrowheads="1"/>
          </p:cNvSpPr>
          <p:nvPr/>
        </p:nvSpPr>
        <p:spPr bwMode="auto">
          <a:xfrm>
            <a:off x="7431088" y="4694238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4.6</a:t>
            </a:r>
          </a:p>
        </p:txBody>
      </p:sp>
      <p:sp>
        <p:nvSpPr>
          <p:cNvPr id="375820" name="Text Box 12"/>
          <p:cNvSpPr txBox="1">
            <a:spLocks noChangeArrowheads="1"/>
          </p:cNvSpPr>
          <p:nvPr/>
        </p:nvSpPr>
        <p:spPr bwMode="auto">
          <a:xfrm>
            <a:off x="7427913" y="5492750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5.5</a:t>
            </a:r>
          </a:p>
        </p:txBody>
      </p:sp>
      <p:sp>
        <p:nvSpPr>
          <p:cNvPr id="86030" name="Text Box 13"/>
          <p:cNvSpPr txBox="1">
            <a:spLocks noChangeArrowheads="1"/>
          </p:cNvSpPr>
          <p:nvPr/>
        </p:nvSpPr>
        <p:spPr bwMode="auto">
          <a:xfrm>
            <a:off x="7470775" y="6221413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6.4</a:t>
            </a:r>
          </a:p>
        </p:txBody>
      </p:sp>
      <p:sp>
        <p:nvSpPr>
          <p:cNvPr id="86031" name="AutoShape 14"/>
          <p:cNvSpPr>
            <a:spLocks noChangeArrowheads="1"/>
          </p:cNvSpPr>
          <p:nvPr/>
        </p:nvSpPr>
        <p:spPr bwMode="auto">
          <a:xfrm>
            <a:off x="5554663" y="5803900"/>
            <a:ext cx="1020762" cy="998538"/>
          </a:xfrm>
          <a:prstGeom prst="cube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86032" name="AutoShape 15"/>
          <p:cNvSpPr>
            <a:spLocks noChangeArrowheads="1"/>
          </p:cNvSpPr>
          <p:nvPr/>
        </p:nvSpPr>
        <p:spPr bwMode="auto">
          <a:xfrm>
            <a:off x="5554663" y="5065713"/>
            <a:ext cx="1020762" cy="998537"/>
          </a:xfrm>
          <a:prstGeom prst="cube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86033" name="AutoShape 16"/>
          <p:cNvSpPr>
            <a:spLocks noChangeArrowheads="1"/>
          </p:cNvSpPr>
          <p:nvPr/>
        </p:nvSpPr>
        <p:spPr bwMode="auto">
          <a:xfrm>
            <a:off x="5554663" y="4313238"/>
            <a:ext cx="1020762" cy="998537"/>
          </a:xfrm>
          <a:prstGeom prst="cube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86034" name="Text Box 17"/>
          <p:cNvSpPr txBox="1">
            <a:spLocks noChangeArrowheads="1"/>
          </p:cNvSpPr>
          <p:nvPr/>
        </p:nvSpPr>
        <p:spPr bwMode="auto">
          <a:xfrm>
            <a:off x="5715000" y="3744913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>
                <a:latin typeface="メイリオ" panose="020B0604030504040204" pitchFamily="50" charset="-128"/>
              </a:rPr>
              <a:t>u</a:t>
            </a:r>
            <a:endParaRPr lang="en-US" altLang="ja-JP" sz="2400" b="1" dirty="0">
              <a:latin typeface="メイリオ" panose="020B0604030504040204" pitchFamily="50" charset="-128"/>
            </a:endParaRPr>
          </a:p>
        </p:txBody>
      </p:sp>
      <p:sp>
        <p:nvSpPr>
          <p:cNvPr id="86035" name="Text Box 18"/>
          <p:cNvSpPr txBox="1">
            <a:spLocks noChangeArrowheads="1"/>
          </p:cNvSpPr>
          <p:nvPr/>
        </p:nvSpPr>
        <p:spPr bwMode="auto">
          <a:xfrm>
            <a:off x="6786563" y="4470400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0</a:t>
            </a:r>
          </a:p>
        </p:txBody>
      </p:sp>
      <p:sp>
        <p:nvSpPr>
          <p:cNvPr id="86036" name="Text Box 19"/>
          <p:cNvSpPr txBox="1">
            <a:spLocks noChangeArrowheads="1"/>
          </p:cNvSpPr>
          <p:nvPr/>
        </p:nvSpPr>
        <p:spPr bwMode="auto">
          <a:xfrm>
            <a:off x="6797675" y="5314950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1</a:t>
            </a:r>
          </a:p>
        </p:txBody>
      </p:sp>
      <p:sp>
        <p:nvSpPr>
          <p:cNvPr id="86037" name="Text Box 20"/>
          <p:cNvSpPr txBox="1">
            <a:spLocks noChangeArrowheads="1"/>
          </p:cNvSpPr>
          <p:nvPr/>
        </p:nvSpPr>
        <p:spPr bwMode="auto">
          <a:xfrm>
            <a:off x="6786563" y="6011863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2</a:t>
            </a:r>
          </a:p>
        </p:txBody>
      </p:sp>
      <p:sp>
        <p:nvSpPr>
          <p:cNvPr id="86038" name="Text Box 21"/>
          <p:cNvSpPr txBox="1">
            <a:spLocks noChangeArrowheads="1"/>
          </p:cNvSpPr>
          <p:nvPr/>
        </p:nvSpPr>
        <p:spPr bwMode="auto">
          <a:xfrm>
            <a:off x="5692775" y="4706938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1.9</a:t>
            </a:r>
          </a:p>
        </p:txBody>
      </p:sp>
      <p:sp>
        <p:nvSpPr>
          <p:cNvPr id="375830" name="Text Box 22"/>
          <p:cNvSpPr txBox="1">
            <a:spLocks noChangeArrowheads="1"/>
          </p:cNvSpPr>
          <p:nvPr/>
        </p:nvSpPr>
        <p:spPr bwMode="auto">
          <a:xfrm>
            <a:off x="5689600" y="5507038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2.8</a:t>
            </a:r>
          </a:p>
        </p:txBody>
      </p:sp>
      <p:sp>
        <p:nvSpPr>
          <p:cNvPr id="86040" name="Text Box 23"/>
          <p:cNvSpPr txBox="1">
            <a:spLocks noChangeArrowheads="1"/>
          </p:cNvSpPr>
          <p:nvPr/>
        </p:nvSpPr>
        <p:spPr bwMode="auto">
          <a:xfrm>
            <a:off x="5732463" y="6234113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3.7</a:t>
            </a:r>
          </a:p>
        </p:txBody>
      </p:sp>
      <p:sp>
        <p:nvSpPr>
          <p:cNvPr id="86041" name="AutoShape 24"/>
          <p:cNvSpPr>
            <a:spLocks noChangeArrowheads="1"/>
          </p:cNvSpPr>
          <p:nvPr/>
        </p:nvSpPr>
        <p:spPr bwMode="auto">
          <a:xfrm>
            <a:off x="5627688" y="1482725"/>
            <a:ext cx="1020762" cy="998538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86042" name="Text Box 25"/>
          <p:cNvSpPr txBox="1">
            <a:spLocks noChangeArrowheads="1"/>
          </p:cNvSpPr>
          <p:nvPr/>
        </p:nvSpPr>
        <p:spPr bwMode="auto">
          <a:xfrm>
            <a:off x="5789613" y="914400"/>
            <a:ext cx="141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err="1">
                <a:latin typeface="メイリオ" panose="020B0604030504040204" pitchFamily="50" charset="-128"/>
              </a:rPr>
              <a:t>ip</a:t>
            </a:r>
            <a:endParaRPr lang="en-US" altLang="ja-JP" sz="2400" b="1" dirty="0">
              <a:latin typeface="メイリオ" panose="020B0604030504040204" pitchFamily="50" charset="-128"/>
            </a:endParaRPr>
          </a:p>
        </p:txBody>
      </p:sp>
      <p:sp>
        <p:nvSpPr>
          <p:cNvPr id="86043" name="Text Box 26"/>
          <p:cNvSpPr txBox="1">
            <a:spLocks noChangeArrowheads="1"/>
          </p:cNvSpPr>
          <p:nvPr/>
        </p:nvSpPr>
        <p:spPr bwMode="auto">
          <a:xfrm>
            <a:off x="5688013" y="1876425"/>
            <a:ext cx="7841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8.74</a:t>
            </a:r>
          </a:p>
        </p:txBody>
      </p:sp>
      <p:sp>
        <p:nvSpPr>
          <p:cNvPr id="86044" name="AutoShape 27"/>
          <p:cNvSpPr>
            <a:spLocks noChangeArrowheads="1"/>
          </p:cNvSpPr>
          <p:nvPr/>
        </p:nvSpPr>
        <p:spPr bwMode="auto">
          <a:xfrm>
            <a:off x="7348538" y="1462088"/>
            <a:ext cx="1020762" cy="998537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86045" name="Text Box 28"/>
          <p:cNvSpPr txBox="1">
            <a:spLocks noChangeArrowheads="1"/>
          </p:cNvSpPr>
          <p:nvPr/>
        </p:nvSpPr>
        <p:spPr bwMode="auto">
          <a:xfrm>
            <a:off x="7510463" y="893763"/>
            <a:ext cx="141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endParaRPr lang="en-US" altLang="ja-JP" sz="2400" b="1" dirty="0">
              <a:latin typeface="メイリオ" panose="020B0604030504040204" pitchFamily="50" charset="-128"/>
            </a:endParaRPr>
          </a:p>
        </p:txBody>
      </p:sp>
      <p:sp>
        <p:nvSpPr>
          <p:cNvPr id="375837" name="Text Box 29"/>
          <p:cNvSpPr txBox="1">
            <a:spLocks noChangeArrowheads="1"/>
          </p:cNvSpPr>
          <p:nvPr/>
        </p:nvSpPr>
        <p:spPr bwMode="auto">
          <a:xfrm>
            <a:off x="7553325" y="1855788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chemeClr val="tx2"/>
                </a:solidFill>
                <a:latin typeface="メイリオ" panose="020B0604030504040204" pitchFamily="50" charset="-128"/>
              </a:rPr>
              <a:t>1</a:t>
            </a:r>
          </a:p>
        </p:txBody>
      </p:sp>
      <p:sp>
        <p:nvSpPr>
          <p:cNvPr id="375838" name="AutoShape 30"/>
          <p:cNvSpPr>
            <a:spLocks noChangeArrowheads="1"/>
          </p:cNvSpPr>
          <p:nvPr/>
        </p:nvSpPr>
        <p:spPr bwMode="auto">
          <a:xfrm>
            <a:off x="5776913" y="2279650"/>
            <a:ext cx="419100" cy="560388"/>
          </a:xfrm>
          <a:prstGeom prst="upArrow">
            <a:avLst>
              <a:gd name="adj1" fmla="val 50000"/>
              <a:gd name="adj2" fmla="val 33428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75839" name="Rectangle 31"/>
          <p:cNvSpPr>
            <a:spLocks noChangeArrowheads="1"/>
          </p:cNvSpPr>
          <p:nvPr/>
        </p:nvSpPr>
        <p:spPr bwMode="auto">
          <a:xfrm>
            <a:off x="5314950" y="5497513"/>
            <a:ext cx="1258888" cy="4730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75840" name="Rectangle 32"/>
          <p:cNvSpPr>
            <a:spLocks noChangeArrowheads="1"/>
          </p:cNvSpPr>
          <p:nvPr/>
        </p:nvSpPr>
        <p:spPr bwMode="auto">
          <a:xfrm>
            <a:off x="7124700" y="5476875"/>
            <a:ext cx="1258888" cy="4730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75841" name="Text Box 33"/>
          <p:cNvSpPr txBox="1">
            <a:spLocks noChangeArrowheads="1"/>
          </p:cNvSpPr>
          <p:nvPr/>
        </p:nvSpPr>
        <p:spPr bwMode="auto">
          <a:xfrm>
            <a:off x="5005388" y="2816225"/>
            <a:ext cx="26324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>
                <a:solidFill>
                  <a:schemeClr val="tx2"/>
                </a:solidFill>
                <a:latin typeface="メイリオ" panose="020B0604030504040204" pitchFamily="50" charset="-128"/>
              </a:rPr>
              <a:t>8.74 + 2.8 * 5.5</a:t>
            </a:r>
          </a:p>
        </p:txBody>
      </p:sp>
      <p:sp>
        <p:nvSpPr>
          <p:cNvPr id="375842" name="Text Box 34"/>
          <p:cNvSpPr txBox="1">
            <a:spLocks noChangeArrowheads="1"/>
          </p:cNvSpPr>
          <p:nvPr/>
        </p:nvSpPr>
        <p:spPr bwMode="auto">
          <a:xfrm>
            <a:off x="1758950" y="4910138"/>
            <a:ext cx="21066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err="1">
                <a:solidFill>
                  <a:schemeClr val="tx2"/>
                </a:solidFill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solidFill>
                  <a:schemeClr val="tx2"/>
                </a:solidFill>
                <a:latin typeface="メイリオ" panose="020B0604030504040204" pitchFamily="50" charset="-128"/>
              </a:rPr>
              <a:t> = 1</a:t>
            </a: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 </a:t>
            </a: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のときは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err="1">
                <a:solidFill>
                  <a:schemeClr val="tx2"/>
                </a:solidFill>
                <a:latin typeface="メイリオ" panose="020B0604030504040204" pitchFamily="50" charset="-128"/>
              </a:rPr>
              <a:t>ip</a:t>
            </a:r>
            <a:r>
              <a:rPr lang="en-US" altLang="ja-JP" sz="2400" b="1" dirty="0">
                <a:solidFill>
                  <a:schemeClr val="tx2"/>
                </a:solidFill>
                <a:latin typeface="メイリオ" panose="020B0604030504040204" pitchFamily="50" charset="-128"/>
              </a:rPr>
              <a:t> + u[1]*v[1]</a:t>
            </a:r>
          </a:p>
        </p:txBody>
      </p:sp>
      <p:sp>
        <p:nvSpPr>
          <p:cNvPr id="375843" name="AutoShape 35"/>
          <p:cNvSpPr>
            <a:spLocks/>
          </p:cNvSpPr>
          <p:nvPr/>
        </p:nvSpPr>
        <p:spPr bwMode="auto">
          <a:xfrm rot="5400000">
            <a:off x="2985294" y="3458369"/>
            <a:ext cx="288925" cy="2452687"/>
          </a:xfrm>
          <a:prstGeom prst="rightBrace">
            <a:avLst>
              <a:gd name="adj1" fmla="val 70742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75844" name="Text Box 36"/>
          <p:cNvSpPr txBox="1">
            <a:spLocks noChangeArrowheads="1"/>
          </p:cNvSpPr>
          <p:nvPr/>
        </p:nvSpPr>
        <p:spPr bwMode="auto">
          <a:xfrm>
            <a:off x="1144588" y="1973263"/>
            <a:ext cx="3684552" cy="1200329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メイリオ" panose="020B0604030504040204" pitchFamily="50" charset="-128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 = 0, 1, 2 </a:t>
            </a:r>
            <a:r>
              <a:rPr lang="ja-JP" altLang="en-US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での繰り返し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（３回繰り返し）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次は </a:t>
            </a:r>
            <a:r>
              <a:rPr lang="en-US" altLang="ja-JP" sz="2400" dirty="0" err="1">
                <a:solidFill>
                  <a:schemeClr val="tx2"/>
                </a:solidFill>
                <a:latin typeface="メイリオ" panose="020B0604030504040204" pitchFamily="50" charset="-128"/>
              </a:rPr>
              <a:t>i</a:t>
            </a: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 = 1</a:t>
            </a:r>
          </a:p>
        </p:txBody>
      </p:sp>
    </p:spTree>
    <p:extLst>
      <p:ext uri="{BB962C8B-B14F-4D97-AF65-F5344CB8AC3E}">
        <p14:creationId xmlns:p14="http://schemas.microsoft.com/office/powerpoint/2010/main" val="132731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7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7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75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75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37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37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75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75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5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75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375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375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3758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3758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7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75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7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7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20" grpId="0"/>
      <p:bldP spid="375837" grpId="0" build="allAtOnce"/>
      <p:bldP spid="375841" grpId="0"/>
      <p:bldP spid="37584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72A527A8-BC95-491E-A9D9-2D7DE43434CA}" type="slidenum">
              <a:rPr lang="en-US" altLang="ja-JP" smtClean="0">
                <a:latin typeface="メイリオ" panose="020B0604030504040204" pitchFamily="50" charset="-128"/>
              </a:rPr>
              <a:pPr/>
              <a:t>36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88068" name="Text Box 3"/>
          <p:cNvSpPr txBox="1">
            <a:spLocks noChangeArrowheads="1"/>
          </p:cNvSpPr>
          <p:nvPr/>
        </p:nvSpPr>
        <p:spPr bwMode="auto">
          <a:xfrm>
            <a:off x="215900" y="603250"/>
            <a:ext cx="2951449" cy="4302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400" b="1" dirty="0">
              <a:latin typeface="メイリオ" panose="020B0604030504040204" pitchFamily="50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400" b="1" dirty="0">
              <a:latin typeface="メイリオ" panose="020B0604030504040204" pitchFamily="50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400" b="1" dirty="0">
              <a:latin typeface="メイリオ" panose="020B0604030504040204" pitchFamily="50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400" b="1" dirty="0">
              <a:latin typeface="メイリオ" panose="020B0604030504040204" pitchFamily="50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400" b="1" dirty="0">
              <a:latin typeface="メイリオ" panose="020B0604030504040204" pitchFamily="50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400" b="1" dirty="0">
              <a:latin typeface="メイリオ" panose="020B0604030504040204" pitchFamily="50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400" b="1" dirty="0">
              <a:latin typeface="メイリオ" panose="020B0604030504040204" pitchFamily="50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400" b="1" dirty="0">
              <a:latin typeface="メイリオ" panose="020B0604030504040204" pitchFamily="50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400" b="1" dirty="0">
              <a:latin typeface="メイリオ" panose="020B0604030504040204" pitchFamily="50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for (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=0;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&lt;3;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++) {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 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ip</a:t>
            </a:r>
            <a:r>
              <a:rPr lang="en-US" altLang="ja-JP" sz="2400" b="1" dirty="0">
                <a:latin typeface="メイリオ" panose="020B0604030504040204" pitchFamily="50" charset="-128"/>
              </a:rPr>
              <a:t> =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ip</a:t>
            </a:r>
            <a:r>
              <a:rPr lang="en-US" altLang="ja-JP" sz="2400" b="1" dirty="0">
                <a:latin typeface="メイリオ" panose="020B0604030504040204" pitchFamily="50" charset="-128"/>
              </a:rPr>
              <a:t> + u[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]*v[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];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}</a:t>
            </a:r>
          </a:p>
        </p:txBody>
      </p:sp>
      <p:sp>
        <p:nvSpPr>
          <p:cNvPr id="88069" name="AutoShape 4"/>
          <p:cNvSpPr>
            <a:spLocks noChangeArrowheads="1"/>
          </p:cNvSpPr>
          <p:nvPr/>
        </p:nvSpPr>
        <p:spPr bwMode="auto">
          <a:xfrm>
            <a:off x="7292975" y="5791200"/>
            <a:ext cx="1020763" cy="998538"/>
          </a:xfrm>
          <a:prstGeom prst="cube">
            <a:avLst>
              <a:gd name="adj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88070" name="AutoShape 5"/>
          <p:cNvSpPr>
            <a:spLocks noChangeArrowheads="1"/>
          </p:cNvSpPr>
          <p:nvPr/>
        </p:nvSpPr>
        <p:spPr bwMode="auto">
          <a:xfrm>
            <a:off x="7292975" y="5053013"/>
            <a:ext cx="1020763" cy="998537"/>
          </a:xfrm>
          <a:prstGeom prst="cube">
            <a:avLst>
              <a:gd name="adj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88071" name="AutoShape 6"/>
          <p:cNvSpPr>
            <a:spLocks noChangeArrowheads="1"/>
          </p:cNvSpPr>
          <p:nvPr/>
        </p:nvSpPr>
        <p:spPr bwMode="auto">
          <a:xfrm>
            <a:off x="7292975" y="4300538"/>
            <a:ext cx="1020763" cy="998537"/>
          </a:xfrm>
          <a:prstGeom prst="cube">
            <a:avLst>
              <a:gd name="adj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88072" name="Text Box 7"/>
          <p:cNvSpPr txBox="1">
            <a:spLocks noChangeArrowheads="1"/>
          </p:cNvSpPr>
          <p:nvPr/>
        </p:nvSpPr>
        <p:spPr bwMode="auto">
          <a:xfrm>
            <a:off x="7454900" y="3732213"/>
            <a:ext cx="141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>
                <a:latin typeface="メイリオ" panose="020B0604030504040204" pitchFamily="50" charset="-128"/>
              </a:rPr>
              <a:t>v</a:t>
            </a:r>
            <a:endParaRPr lang="en-US" altLang="ja-JP" sz="2400" b="1" dirty="0">
              <a:latin typeface="メイリオ" panose="020B0604030504040204" pitchFamily="50" charset="-128"/>
            </a:endParaRPr>
          </a:p>
        </p:txBody>
      </p:sp>
      <p:sp>
        <p:nvSpPr>
          <p:cNvPr id="88073" name="Text Box 8"/>
          <p:cNvSpPr txBox="1">
            <a:spLocks noChangeArrowheads="1"/>
          </p:cNvSpPr>
          <p:nvPr/>
        </p:nvSpPr>
        <p:spPr bwMode="auto">
          <a:xfrm>
            <a:off x="8526463" y="4457700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0</a:t>
            </a:r>
          </a:p>
        </p:txBody>
      </p:sp>
      <p:sp>
        <p:nvSpPr>
          <p:cNvPr id="88074" name="Text Box 9"/>
          <p:cNvSpPr txBox="1">
            <a:spLocks noChangeArrowheads="1"/>
          </p:cNvSpPr>
          <p:nvPr/>
        </p:nvSpPr>
        <p:spPr bwMode="auto">
          <a:xfrm>
            <a:off x="8535988" y="5302250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1</a:t>
            </a:r>
          </a:p>
        </p:txBody>
      </p:sp>
      <p:sp>
        <p:nvSpPr>
          <p:cNvPr id="88075" name="Text Box 10"/>
          <p:cNvSpPr txBox="1">
            <a:spLocks noChangeArrowheads="1"/>
          </p:cNvSpPr>
          <p:nvPr/>
        </p:nvSpPr>
        <p:spPr bwMode="auto">
          <a:xfrm>
            <a:off x="8526463" y="5999163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2</a:t>
            </a:r>
          </a:p>
        </p:txBody>
      </p:sp>
      <p:sp>
        <p:nvSpPr>
          <p:cNvPr id="88076" name="Text Box 11"/>
          <p:cNvSpPr txBox="1">
            <a:spLocks noChangeArrowheads="1"/>
          </p:cNvSpPr>
          <p:nvPr/>
        </p:nvSpPr>
        <p:spPr bwMode="auto">
          <a:xfrm>
            <a:off x="7431088" y="4694238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4.6</a:t>
            </a:r>
          </a:p>
        </p:txBody>
      </p:sp>
      <p:sp>
        <p:nvSpPr>
          <p:cNvPr id="88077" name="Text Box 12"/>
          <p:cNvSpPr txBox="1">
            <a:spLocks noChangeArrowheads="1"/>
          </p:cNvSpPr>
          <p:nvPr/>
        </p:nvSpPr>
        <p:spPr bwMode="auto">
          <a:xfrm>
            <a:off x="7427913" y="5492750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5.5</a:t>
            </a:r>
          </a:p>
        </p:txBody>
      </p:sp>
      <p:sp>
        <p:nvSpPr>
          <p:cNvPr id="379917" name="Text Box 13"/>
          <p:cNvSpPr txBox="1">
            <a:spLocks noChangeArrowheads="1"/>
          </p:cNvSpPr>
          <p:nvPr/>
        </p:nvSpPr>
        <p:spPr bwMode="auto">
          <a:xfrm>
            <a:off x="7470775" y="6221413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6.4</a:t>
            </a:r>
          </a:p>
        </p:txBody>
      </p:sp>
      <p:sp>
        <p:nvSpPr>
          <p:cNvPr id="88079" name="AutoShape 14"/>
          <p:cNvSpPr>
            <a:spLocks noChangeArrowheads="1"/>
          </p:cNvSpPr>
          <p:nvPr/>
        </p:nvSpPr>
        <p:spPr bwMode="auto">
          <a:xfrm>
            <a:off x="5554663" y="5803900"/>
            <a:ext cx="1020762" cy="998538"/>
          </a:xfrm>
          <a:prstGeom prst="cube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88080" name="AutoShape 15"/>
          <p:cNvSpPr>
            <a:spLocks noChangeArrowheads="1"/>
          </p:cNvSpPr>
          <p:nvPr/>
        </p:nvSpPr>
        <p:spPr bwMode="auto">
          <a:xfrm>
            <a:off x="5554663" y="5065713"/>
            <a:ext cx="1020762" cy="998537"/>
          </a:xfrm>
          <a:prstGeom prst="cube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88081" name="AutoShape 16"/>
          <p:cNvSpPr>
            <a:spLocks noChangeArrowheads="1"/>
          </p:cNvSpPr>
          <p:nvPr/>
        </p:nvSpPr>
        <p:spPr bwMode="auto">
          <a:xfrm>
            <a:off x="5554663" y="4313238"/>
            <a:ext cx="1020762" cy="998537"/>
          </a:xfrm>
          <a:prstGeom prst="cube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88082" name="Text Box 17"/>
          <p:cNvSpPr txBox="1">
            <a:spLocks noChangeArrowheads="1"/>
          </p:cNvSpPr>
          <p:nvPr/>
        </p:nvSpPr>
        <p:spPr bwMode="auto">
          <a:xfrm>
            <a:off x="5715000" y="3744913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>
                <a:latin typeface="メイリオ" panose="020B0604030504040204" pitchFamily="50" charset="-128"/>
              </a:rPr>
              <a:t>u</a:t>
            </a:r>
            <a:endParaRPr lang="en-US" altLang="ja-JP" sz="2400" b="1" dirty="0">
              <a:latin typeface="メイリオ" panose="020B0604030504040204" pitchFamily="50" charset="-128"/>
            </a:endParaRPr>
          </a:p>
        </p:txBody>
      </p:sp>
      <p:sp>
        <p:nvSpPr>
          <p:cNvPr id="88083" name="Text Box 18"/>
          <p:cNvSpPr txBox="1">
            <a:spLocks noChangeArrowheads="1"/>
          </p:cNvSpPr>
          <p:nvPr/>
        </p:nvSpPr>
        <p:spPr bwMode="auto">
          <a:xfrm>
            <a:off x="6786563" y="4470400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0</a:t>
            </a:r>
          </a:p>
        </p:txBody>
      </p:sp>
      <p:sp>
        <p:nvSpPr>
          <p:cNvPr id="88084" name="Text Box 19"/>
          <p:cNvSpPr txBox="1">
            <a:spLocks noChangeArrowheads="1"/>
          </p:cNvSpPr>
          <p:nvPr/>
        </p:nvSpPr>
        <p:spPr bwMode="auto">
          <a:xfrm>
            <a:off x="6797675" y="5314950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1</a:t>
            </a:r>
          </a:p>
        </p:txBody>
      </p:sp>
      <p:sp>
        <p:nvSpPr>
          <p:cNvPr id="88085" name="Text Box 20"/>
          <p:cNvSpPr txBox="1">
            <a:spLocks noChangeArrowheads="1"/>
          </p:cNvSpPr>
          <p:nvPr/>
        </p:nvSpPr>
        <p:spPr bwMode="auto">
          <a:xfrm>
            <a:off x="6786563" y="6011863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2</a:t>
            </a:r>
          </a:p>
        </p:txBody>
      </p:sp>
      <p:sp>
        <p:nvSpPr>
          <p:cNvPr id="88086" name="Text Box 21"/>
          <p:cNvSpPr txBox="1">
            <a:spLocks noChangeArrowheads="1"/>
          </p:cNvSpPr>
          <p:nvPr/>
        </p:nvSpPr>
        <p:spPr bwMode="auto">
          <a:xfrm>
            <a:off x="5692775" y="4706938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1.9</a:t>
            </a:r>
          </a:p>
        </p:txBody>
      </p:sp>
      <p:sp>
        <p:nvSpPr>
          <p:cNvPr id="88087" name="Text Box 22"/>
          <p:cNvSpPr txBox="1">
            <a:spLocks noChangeArrowheads="1"/>
          </p:cNvSpPr>
          <p:nvPr/>
        </p:nvSpPr>
        <p:spPr bwMode="auto">
          <a:xfrm>
            <a:off x="5689600" y="5507038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2.8</a:t>
            </a:r>
          </a:p>
        </p:txBody>
      </p:sp>
      <p:sp>
        <p:nvSpPr>
          <p:cNvPr id="379927" name="Text Box 23"/>
          <p:cNvSpPr txBox="1">
            <a:spLocks noChangeArrowheads="1"/>
          </p:cNvSpPr>
          <p:nvPr/>
        </p:nvSpPr>
        <p:spPr bwMode="auto">
          <a:xfrm>
            <a:off x="5732463" y="6234113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3.7</a:t>
            </a:r>
          </a:p>
        </p:txBody>
      </p:sp>
      <p:sp>
        <p:nvSpPr>
          <p:cNvPr id="88089" name="AutoShape 24"/>
          <p:cNvSpPr>
            <a:spLocks noChangeArrowheads="1"/>
          </p:cNvSpPr>
          <p:nvPr/>
        </p:nvSpPr>
        <p:spPr bwMode="auto">
          <a:xfrm>
            <a:off x="5627688" y="1482725"/>
            <a:ext cx="1020762" cy="998538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88090" name="Text Box 25"/>
          <p:cNvSpPr txBox="1">
            <a:spLocks noChangeArrowheads="1"/>
          </p:cNvSpPr>
          <p:nvPr/>
        </p:nvSpPr>
        <p:spPr bwMode="auto">
          <a:xfrm>
            <a:off x="5789613" y="914400"/>
            <a:ext cx="141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err="1">
                <a:latin typeface="メイリオ" panose="020B0604030504040204" pitchFamily="50" charset="-128"/>
              </a:rPr>
              <a:t>ip</a:t>
            </a:r>
            <a:endParaRPr lang="en-US" altLang="ja-JP" sz="2400" b="1" dirty="0">
              <a:latin typeface="メイリオ" panose="020B0604030504040204" pitchFamily="50" charset="-128"/>
            </a:endParaRPr>
          </a:p>
        </p:txBody>
      </p:sp>
      <p:sp>
        <p:nvSpPr>
          <p:cNvPr id="88091" name="Text Box 26"/>
          <p:cNvSpPr txBox="1">
            <a:spLocks noChangeArrowheads="1"/>
          </p:cNvSpPr>
          <p:nvPr/>
        </p:nvSpPr>
        <p:spPr bwMode="auto">
          <a:xfrm>
            <a:off x="5588000" y="1876425"/>
            <a:ext cx="9557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24.14</a:t>
            </a:r>
          </a:p>
        </p:txBody>
      </p:sp>
      <p:sp>
        <p:nvSpPr>
          <p:cNvPr id="88092" name="AutoShape 27"/>
          <p:cNvSpPr>
            <a:spLocks noChangeArrowheads="1"/>
          </p:cNvSpPr>
          <p:nvPr/>
        </p:nvSpPr>
        <p:spPr bwMode="auto">
          <a:xfrm>
            <a:off x="7348538" y="1462088"/>
            <a:ext cx="1020762" cy="998537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88093" name="Text Box 28"/>
          <p:cNvSpPr txBox="1">
            <a:spLocks noChangeArrowheads="1"/>
          </p:cNvSpPr>
          <p:nvPr/>
        </p:nvSpPr>
        <p:spPr bwMode="auto">
          <a:xfrm>
            <a:off x="7510463" y="893763"/>
            <a:ext cx="141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endParaRPr lang="en-US" altLang="ja-JP" sz="2400" b="1" dirty="0">
              <a:latin typeface="メイリオ" panose="020B0604030504040204" pitchFamily="50" charset="-128"/>
            </a:endParaRPr>
          </a:p>
        </p:txBody>
      </p:sp>
      <p:sp>
        <p:nvSpPr>
          <p:cNvPr id="379933" name="Text Box 29"/>
          <p:cNvSpPr txBox="1">
            <a:spLocks noChangeArrowheads="1"/>
          </p:cNvSpPr>
          <p:nvPr/>
        </p:nvSpPr>
        <p:spPr bwMode="auto">
          <a:xfrm>
            <a:off x="7553325" y="1855788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chemeClr val="tx2"/>
                </a:solidFill>
                <a:latin typeface="メイリオ" panose="020B0604030504040204" pitchFamily="50" charset="-128"/>
              </a:rPr>
              <a:t>2</a:t>
            </a:r>
          </a:p>
        </p:txBody>
      </p:sp>
      <p:sp>
        <p:nvSpPr>
          <p:cNvPr id="379934" name="AutoShape 30"/>
          <p:cNvSpPr>
            <a:spLocks noChangeArrowheads="1"/>
          </p:cNvSpPr>
          <p:nvPr/>
        </p:nvSpPr>
        <p:spPr bwMode="auto">
          <a:xfrm>
            <a:off x="5776913" y="2279650"/>
            <a:ext cx="419100" cy="560388"/>
          </a:xfrm>
          <a:prstGeom prst="upArrow">
            <a:avLst>
              <a:gd name="adj1" fmla="val 50000"/>
              <a:gd name="adj2" fmla="val 33428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79935" name="Rectangle 31"/>
          <p:cNvSpPr>
            <a:spLocks noChangeArrowheads="1"/>
          </p:cNvSpPr>
          <p:nvPr/>
        </p:nvSpPr>
        <p:spPr bwMode="auto">
          <a:xfrm>
            <a:off x="5337175" y="6229350"/>
            <a:ext cx="1258888" cy="4730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79936" name="Rectangle 32"/>
          <p:cNvSpPr>
            <a:spLocks noChangeArrowheads="1"/>
          </p:cNvSpPr>
          <p:nvPr/>
        </p:nvSpPr>
        <p:spPr bwMode="auto">
          <a:xfrm>
            <a:off x="7124700" y="6218238"/>
            <a:ext cx="1258888" cy="4730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79937" name="Text Box 33"/>
          <p:cNvSpPr txBox="1">
            <a:spLocks noChangeArrowheads="1"/>
          </p:cNvSpPr>
          <p:nvPr/>
        </p:nvSpPr>
        <p:spPr bwMode="auto">
          <a:xfrm>
            <a:off x="4711700" y="2805113"/>
            <a:ext cx="283282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>
                <a:solidFill>
                  <a:schemeClr val="tx2"/>
                </a:solidFill>
                <a:latin typeface="メイリオ" panose="020B0604030504040204" pitchFamily="50" charset="-128"/>
              </a:rPr>
              <a:t>24.14 + 3.7 * 6.4</a:t>
            </a:r>
          </a:p>
        </p:txBody>
      </p:sp>
      <p:sp>
        <p:nvSpPr>
          <p:cNvPr id="379938" name="Text Box 34"/>
          <p:cNvSpPr txBox="1">
            <a:spLocks noChangeArrowheads="1"/>
          </p:cNvSpPr>
          <p:nvPr/>
        </p:nvSpPr>
        <p:spPr bwMode="auto">
          <a:xfrm>
            <a:off x="1758950" y="4910138"/>
            <a:ext cx="21066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err="1">
                <a:solidFill>
                  <a:schemeClr val="tx2"/>
                </a:solidFill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solidFill>
                  <a:schemeClr val="tx2"/>
                </a:solidFill>
                <a:latin typeface="メイリオ" panose="020B0604030504040204" pitchFamily="50" charset="-128"/>
              </a:rPr>
              <a:t> = 2</a:t>
            </a: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 </a:t>
            </a: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のときは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err="1">
                <a:solidFill>
                  <a:schemeClr val="tx2"/>
                </a:solidFill>
                <a:latin typeface="メイリオ" panose="020B0604030504040204" pitchFamily="50" charset="-128"/>
              </a:rPr>
              <a:t>ip</a:t>
            </a:r>
            <a:r>
              <a:rPr lang="en-US" altLang="ja-JP" sz="2400" b="1" dirty="0">
                <a:solidFill>
                  <a:schemeClr val="tx2"/>
                </a:solidFill>
                <a:latin typeface="メイリオ" panose="020B0604030504040204" pitchFamily="50" charset="-128"/>
              </a:rPr>
              <a:t> + u[2]*v[2]</a:t>
            </a:r>
          </a:p>
        </p:txBody>
      </p:sp>
      <p:sp>
        <p:nvSpPr>
          <p:cNvPr id="379939" name="AutoShape 35"/>
          <p:cNvSpPr>
            <a:spLocks/>
          </p:cNvSpPr>
          <p:nvPr/>
        </p:nvSpPr>
        <p:spPr bwMode="auto">
          <a:xfrm rot="5400000">
            <a:off x="2985294" y="3458369"/>
            <a:ext cx="288925" cy="2452687"/>
          </a:xfrm>
          <a:prstGeom prst="rightBrace">
            <a:avLst>
              <a:gd name="adj1" fmla="val 70742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79940" name="Text Box 36"/>
          <p:cNvSpPr txBox="1">
            <a:spLocks noChangeArrowheads="1"/>
          </p:cNvSpPr>
          <p:nvPr/>
        </p:nvSpPr>
        <p:spPr bwMode="auto">
          <a:xfrm>
            <a:off x="1144588" y="1973263"/>
            <a:ext cx="3389069" cy="1200329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メイリオ" panose="020B0604030504040204" pitchFamily="50" charset="-128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 = 0, 1, 2 </a:t>
            </a:r>
            <a:r>
              <a:rPr lang="ja-JP" altLang="en-US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での繰り返し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（３回繰り返し）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次は </a:t>
            </a:r>
            <a:r>
              <a:rPr lang="en-US" altLang="ja-JP" sz="2400" dirty="0" err="1">
                <a:solidFill>
                  <a:schemeClr val="tx2"/>
                </a:solidFill>
                <a:latin typeface="メイリオ" panose="020B0604030504040204" pitchFamily="50" charset="-128"/>
              </a:rPr>
              <a:t>i</a:t>
            </a: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 = 2</a:t>
            </a:r>
          </a:p>
        </p:txBody>
      </p:sp>
    </p:spTree>
    <p:extLst>
      <p:ext uri="{BB962C8B-B14F-4D97-AF65-F5344CB8AC3E}">
        <p14:creationId xmlns:p14="http://schemas.microsoft.com/office/powerpoint/2010/main" val="205278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7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7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79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79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37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37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79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79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9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79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379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379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3799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3799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7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79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7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7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17" grpId="0"/>
      <p:bldP spid="379933" grpId="0" build="allAtOnce"/>
      <p:bldP spid="379937" grpId="0"/>
      <p:bldP spid="37993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ベクトルの内積</a:t>
            </a:r>
          </a:p>
        </p:txBody>
      </p:sp>
      <p:sp>
        <p:nvSpPr>
          <p:cNvPr id="9011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3DDDB992-CC3A-4F75-8B45-DFE0C0B8F096}" type="slidenum">
              <a:rPr lang="en-US" altLang="ja-JP" smtClean="0">
                <a:latin typeface="メイリオ" panose="020B0604030504040204" pitchFamily="50" charset="-128"/>
              </a:rPr>
              <a:pPr/>
              <a:t>37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304131" name="Text Box 3"/>
          <p:cNvSpPr txBox="1">
            <a:spLocks noChangeArrowheads="1"/>
          </p:cNvSpPr>
          <p:nvPr/>
        </p:nvSpPr>
        <p:spPr bwMode="auto">
          <a:xfrm>
            <a:off x="204331" y="2122488"/>
            <a:ext cx="121058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メイリオ" panose="020B0604030504040204" pitchFamily="50" charset="-128"/>
              </a:rPr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メイリオ" panose="020B0604030504040204" pitchFamily="50" charset="-128"/>
              </a:rPr>
              <a:t>１回目</a:t>
            </a:r>
          </a:p>
        </p:txBody>
      </p:sp>
      <p:sp>
        <p:nvSpPr>
          <p:cNvPr id="304132" name="Rectangle 4"/>
          <p:cNvSpPr>
            <a:spLocks noChangeArrowheads="1"/>
          </p:cNvSpPr>
          <p:nvPr/>
        </p:nvSpPr>
        <p:spPr bwMode="auto">
          <a:xfrm>
            <a:off x="1619250" y="2228850"/>
            <a:ext cx="6370638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04133" name="Text Box 5"/>
          <p:cNvSpPr txBox="1">
            <a:spLocks noChangeArrowheads="1"/>
          </p:cNvSpPr>
          <p:nvPr/>
        </p:nvSpPr>
        <p:spPr bwMode="auto">
          <a:xfrm>
            <a:off x="1790700" y="2246313"/>
            <a:ext cx="64011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メイリオ" panose="020B0604030504040204" pitchFamily="50" charset="-128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 = </a:t>
            </a: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0</a:t>
            </a:r>
            <a:r>
              <a:rPr lang="en-US" altLang="ja-JP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      </a:t>
            </a:r>
            <a:r>
              <a:rPr lang="en-US" altLang="ja-JP" sz="2400" dirty="0" err="1">
                <a:solidFill>
                  <a:srgbClr val="006600"/>
                </a:solidFill>
                <a:latin typeface="メイリオ" panose="020B0604030504040204" pitchFamily="50" charset="-128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 &lt; 3 </a:t>
            </a:r>
            <a:r>
              <a:rPr lang="ja-JP" altLang="en-US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が成り立つ    </a:t>
            </a:r>
            <a:r>
              <a:rPr lang="en-US" altLang="ja-JP" sz="2400" dirty="0" err="1">
                <a:solidFill>
                  <a:srgbClr val="006600"/>
                </a:solidFill>
                <a:latin typeface="メイリオ" panose="020B0604030504040204" pitchFamily="50" charset="-128"/>
              </a:rPr>
              <a:t>ip</a:t>
            </a:r>
            <a:r>
              <a:rPr lang="en-US" altLang="ja-JP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 = </a:t>
            </a:r>
            <a:r>
              <a:rPr lang="en-US" altLang="ja-JP" sz="2400" dirty="0" err="1">
                <a:solidFill>
                  <a:srgbClr val="006600"/>
                </a:solidFill>
                <a:latin typeface="メイリオ" panose="020B0604030504040204" pitchFamily="50" charset="-128"/>
              </a:rPr>
              <a:t>ip</a:t>
            </a:r>
            <a:r>
              <a:rPr lang="en-US" altLang="ja-JP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 + u[</a:t>
            </a: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0</a:t>
            </a:r>
            <a:r>
              <a:rPr lang="en-US" altLang="ja-JP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] * v[</a:t>
            </a: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0</a:t>
            </a:r>
            <a:r>
              <a:rPr lang="en-US" altLang="ja-JP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];</a:t>
            </a:r>
          </a:p>
        </p:txBody>
      </p:sp>
      <p:sp>
        <p:nvSpPr>
          <p:cNvPr id="304134" name="Text Box 6"/>
          <p:cNvSpPr txBox="1">
            <a:spLocks noChangeArrowheads="1"/>
          </p:cNvSpPr>
          <p:nvPr/>
        </p:nvSpPr>
        <p:spPr bwMode="auto">
          <a:xfrm>
            <a:off x="204331" y="3394075"/>
            <a:ext cx="121058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メイリオ" panose="020B0604030504040204" pitchFamily="50" charset="-128"/>
              </a:rPr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メイリオ" panose="020B0604030504040204" pitchFamily="50" charset="-128"/>
              </a:rPr>
              <a:t>２回目</a:t>
            </a:r>
          </a:p>
        </p:txBody>
      </p:sp>
      <p:sp>
        <p:nvSpPr>
          <p:cNvPr id="304135" name="Text Box 7"/>
          <p:cNvSpPr txBox="1">
            <a:spLocks noChangeArrowheads="1"/>
          </p:cNvSpPr>
          <p:nvPr/>
        </p:nvSpPr>
        <p:spPr bwMode="auto">
          <a:xfrm>
            <a:off x="204331" y="4608513"/>
            <a:ext cx="121058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メイリオ" panose="020B0604030504040204" pitchFamily="50" charset="-128"/>
              </a:rPr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メイリオ" panose="020B0604030504040204" pitchFamily="50" charset="-128"/>
              </a:rPr>
              <a:t>３回目</a:t>
            </a:r>
          </a:p>
        </p:txBody>
      </p:sp>
      <p:sp>
        <p:nvSpPr>
          <p:cNvPr id="304136" name="Text Box 8"/>
          <p:cNvSpPr txBox="1">
            <a:spLocks noChangeArrowheads="1"/>
          </p:cNvSpPr>
          <p:nvPr/>
        </p:nvSpPr>
        <p:spPr bwMode="auto">
          <a:xfrm>
            <a:off x="204331" y="5813425"/>
            <a:ext cx="121058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メイリオ" panose="020B0604030504040204" pitchFamily="50" charset="-128"/>
              </a:rPr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メイリオ" panose="020B0604030504040204" pitchFamily="50" charset="-128"/>
              </a:rPr>
              <a:t>４回目</a:t>
            </a:r>
          </a:p>
        </p:txBody>
      </p:sp>
      <p:sp>
        <p:nvSpPr>
          <p:cNvPr id="304137" name="Rectangle 9"/>
          <p:cNvSpPr>
            <a:spLocks noChangeArrowheads="1"/>
          </p:cNvSpPr>
          <p:nvPr/>
        </p:nvSpPr>
        <p:spPr bwMode="auto">
          <a:xfrm>
            <a:off x="1614488" y="3509963"/>
            <a:ext cx="6370637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04138" name="Text Box 10"/>
          <p:cNvSpPr txBox="1">
            <a:spLocks noChangeArrowheads="1"/>
          </p:cNvSpPr>
          <p:nvPr/>
        </p:nvSpPr>
        <p:spPr bwMode="auto">
          <a:xfrm>
            <a:off x="1785938" y="3527425"/>
            <a:ext cx="64011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メイリオ" panose="020B0604030504040204" pitchFamily="50" charset="-128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 = </a:t>
            </a: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1</a:t>
            </a:r>
            <a:r>
              <a:rPr lang="en-US" altLang="ja-JP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      </a:t>
            </a:r>
            <a:r>
              <a:rPr lang="en-US" altLang="ja-JP" sz="2400" dirty="0" err="1">
                <a:solidFill>
                  <a:srgbClr val="006600"/>
                </a:solidFill>
                <a:latin typeface="メイリオ" panose="020B0604030504040204" pitchFamily="50" charset="-128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 &lt; 3 </a:t>
            </a:r>
            <a:r>
              <a:rPr lang="ja-JP" altLang="en-US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が成り立つ    </a:t>
            </a:r>
            <a:r>
              <a:rPr lang="en-US" altLang="ja-JP" sz="2400" dirty="0" err="1">
                <a:solidFill>
                  <a:srgbClr val="006600"/>
                </a:solidFill>
                <a:latin typeface="メイリオ" panose="020B0604030504040204" pitchFamily="50" charset="-128"/>
              </a:rPr>
              <a:t>ip</a:t>
            </a:r>
            <a:r>
              <a:rPr lang="en-US" altLang="ja-JP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 = </a:t>
            </a:r>
            <a:r>
              <a:rPr lang="en-US" altLang="ja-JP" sz="2400" dirty="0" err="1">
                <a:solidFill>
                  <a:srgbClr val="006600"/>
                </a:solidFill>
                <a:latin typeface="メイリオ" panose="020B0604030504040204" pitchFamily="50" charset="-128"/>
              </a:rPr>
              <a:t>ip</a:t>
            </a:r>
            <a:r>
              <a:rPr lang="en-US" altLang="ja-JP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 + u[</a:t>
            </a: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1</a:t>
            </a:r>
            <a:r>
              <a:rPr lang="en-US" altLang="ja-JP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] * v[</a:t>
            </a: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1</a:t>
            </a:r>
            <a:r>
              <a:rPr lang="en-US" altLang="ja-JP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];</a:t>
            </a:r>
          </a:p>
        </p:txBody>
      </p:sp>
      <p:sp>
        <p:nvSpPr>
          <p:cNvPr id="304139" name="Rectangle 11"/>
          <p:cNvSpPr>
            <a:spLocks noChangeArrowheads="1"/>
          </p:cNvSpPr>
          <p:nvPr/>
        </p:nvSpPr>
        <p:spPr bwMode="auto">
          <a:xfrm>
            <a:off x="1609725" y="4733925"/>
            <a:ext cx="6370638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04140" name="Text Box 12"/>
          <p:cNvSpPr txBox="1">
            <a:spLocks noChangeArrowheads="1"/>
          </p:cNvSpPr>
          <p:nvPr/>
        </p:nvSpPr>
        <p:spPr bwMode="auto">
          <a:xfrm>
            <a:off x="1781175" y="4751388"/>
            <a:ext cx="64011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メイリオ" panose="020B0604030504040204" pitchFamily="50" charset="-128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 = </a:t>
            </a: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2</a:t>
            </a:r>
            <a:r>
              <a:rPr lang="en-US" altLang="ja-JP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      </a:t>
            </a:r>
            <a:r>
              <a:rPr lang="en-US" altLang="ja-JP" sz="2400" dirty="0" err="1">
                <a:solidFill>
                  <a:srgbClr val="006600"/>
                </a:solidFill>
                <a:latin typeface="メイリオ" panose="020B0604030504040204" pitchFamily="50" charset="-128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 &lt; 3 </a:t>
            </a:r>
            <a:r>
              <a:rPr lang="ja-JP" altLang="en-US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が成り立つ    </a:t>
            </a:r>
            <a:r>
              <a:rPr lang="en-US" altLang="ja-JP" sz="2400" dirty="0" err="1">
                <a:solidFill>
                  <a:srgbClr val="006600"/>
                </a:solidFill>
                <a:latin typeface="メイリオ" panose="020B0604030504040204" pitchFamily="50" charset="-128"/>
              </a:rPr>
              <a:t>ip</a:t>
            </a:r>
            <a:r>
              <a:rPr lang="en-US" altLang="ja-JP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 = </a:t>
            </a:r>
            <a:r>
              <a:rPr lang="en-US" altLang="ja-JP" sz="2400" dirty="0" err="1">
                <a:solidFill>
                  <a:srgbClr val="006600"/>
                </a:solidFill>
                <a:latin typeface="メイリオ" panose="020B0604030504040204" pitchFamily="50" charset="-128"/>
              </a:rPr>
              <a:t>ip</a:t>
            </a:r>
            <a:r>
              <a:rPr lang="en-US" altLang="ja-JP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 + u[</a:t>
            </a: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2</a:t>
            </a:r>
            <a:r>
              <a:rPr lang="en-US" altLang="ja-JP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] * v[</a:t>
            </a: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2</a:t>
            </a:r>
            <a:r>
              <a:rPr lang="en-US" altLang="ja-JP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];</a:t>
            </a:r>
          </a:p>
        </p:txBody>
      </p:sp>
      <p:sp>
        <p:nvSpPr>
          <p:cNvPr id="304141" name="Rectangle 13"/>
          <p:cNvSpPr>
            <a:spLocks noChangeArrowheads="1"/>
          </p:cNvSpPr>
          <p:nvPr/>
        </p:nvSpPr>
        <p:spPr bwMode="auto">
          <a:xfrm>
            <a:off x="1604963" y="5948363"/>
            <a:ext cx="6370637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04142" name="Text Box 14"/>
          <p:cNvSpPr txBox="1">
            <a:spLocks noChangeArrowheads="1"/>
          </p:cNvSpPr>
          <p:nvPr/>
        </p:nvSpPr>
        <p:spPr bwMode="auto">
          <a:xfrm>
            <a:off x="1776413" y="5965825"/>
            <a:ext cx="41136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メイリオ" panose="020B0604030504040204" pitchFamily="50" charset="-128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 = 3      </a:t>
            </a:r>
            <a:r>
              <a:rPr lang="en-US" altLang="ja-JP" sz="2400" dirty="0" err="1">
                <a:solidFill>
                  <a:srgbClr val="006600"/>
                </a:solidFill>
                <a:latin typeface="メイリオ" panose="020B0604030504040204" pitchFamily="50" charset="-128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 &lt; 3 </a:t>
            </a:r>
            <a:r>
              <a:rPr lang="ja-JP" altLang="en-US" sz="2400" dirty="0">
                <a:solidFill>
                  <a:srgbClr val="006600"/>
                </a:solidFill>
                <a:latin typeface="メイリオ" panose="020B0604030504040204" pitchFamily="50" charset="-128"/>
              </a:rPr>
              <a:t>が成り立たない</a:t>
            </a:r>
          </a:p>
        </p:txBody>
      </p:sp>
      <p:sp>
        <p:nvSpPr>
          <p:cNvPr id="304143" name="Text Box 15"/>
          <p:cNvSpPr txBox="1">
            <a:spLocks noChangeArrowheads="1"/>
          </p:cNvSpPr>
          <p:nvPr/>
        </p:nvSpPr>
        <p:spPr bwMode="auto">
          <a:xfrm>
            <a:off x="1698625" y="1752600"/>
            <a:ext cx="825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err="1">
                <a:latin typeface="メイリオ" panose="020B0604030504040204" pitchFamily="50" charset="-128"/>
              </a:rPr>
              <a:t>i</a:t>
            </a:r>
            <a:r>
              <a:rPr lang="en-US" altLang="ja-JP" sz="2000" dirty="0">
                <a:latin typeface="メイリオ" panose="020B0604030504040204" pitchFamily="50" charset="-128"/>
              </a:rPr>
              <a:t> </a:t>
            </a:r>
            <a:r>
              <a:rPr lang="ja-JP" altLang="en-US" sz="2000" dirty="0">
                <a:latin typeface="メイリオ" panose="020B0604030504040204" pitchFamily="50" charset="-128"/>
              </a:rPr>
              <a:t>の値</a:t>
            </a:r>
          </a:p>
        </p:txBody>
      </p:sp>
      <p:sp>
        <p:nvSpPr>
          <p:cNvPr id="304144" name="Text Box 16"/>
          <p:cNvSpPr txBox="1">
            <a:spLocks noChangeArrowheads="1"/>
          </p:cNvSpPr>
          <p:nvPr/>
        </p:nvSpPr>
        <p:spPr bwMode="auto">
          <a:xfrm>
            <a:off x="2953336" y="1562100"/>
            <a:ext cx="19800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メイリオ" panose="020B0604030504040204" pitchFamily="50" charset="-128"/>
              </a:rPr>
              <a:t>繰り返し条件式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メイリオ" panose="020B0604030504040204" pitchFamily="50" charset="-128"/>
              </a:rPr>
              <a:t>が成り立つか</a:t>
            </a:r>
          </a:p>
        </p:txBody>
      </p:sp>
      <p:sp>
        <p:nvSpPr>
          <p:cNvPr id="304145" name="Text Box 17"/>
          <p:cNvSpPr txBox="1">
            <a:spLocks noChangeArrowheads="1"/>
          </p:cNvSpPr>
          <p:nvPr/>
        </p:nvSpPr>
        <p:spPr bwMode="auto">
          <a:xfrm>
            <a:off x="6057821" y="1782763"/>
            <a:ext cx="9685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err="1">
                <a:latin typeface="メイリオ" panose="020B0604030504040204" pitchFamily="50" charset="-128"/>
              </a:rPr>
              <a:t>ip</a:t>
            </a:r>
            <a:r>
              <a:rPr lang="en-US" altLang="ja-JP" sz="2000" dirty="0">
                <a:latin typeface="メイリオ" panose="020B0604030504040204" pitchFamily="50" charset="-128"/>
              </a:rPr>
              <a:t> </a:t>
            </a:r>
            <a:r>
              <a:rPr lang="ja-JP" altLang="en-US" sz="2000" dirty="0">
                <a:latin typeface="メイリオ" panose="020B0604030504040204" pitchFamily="50" charset="-128"/>
              </a:rPr>
              <a:t>の値</a:t>
            </a:r>
          </a:p>
        </p:txBody>
      </p:sp>
      <p:sp>
        <p:nvSpPr>
          <p:cNvPr id="304146" name="Text Box 18"/>
          <p:cNvSpPr txBox="1">
            <a:spLocks noChangeArrowheads="1"/>
          </p:cNvSpPr>
          <p:nvPr/>
        </p:nvSpPr>
        <p:spPr bwMode="auto">
          <a:xfrm>
            <a:off x="4309891" y="2759390"/>
            <a:ext cx="30732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メイリオ" panose="020B0604030504040204" pitchFamily="50" charset="-128"/>
              </a:rPr>
              <a:t>つまり </a:t>
            </a:r>
            <a:r>
              <a:rPr lang="en-US" altLang="ja-JP" sz="2000" dirty="0" err="1">
                <a:latin typeface="メイリオ" panose="020B0604030504040204" pitchFamily="50" charset="-128"/>
              </a:rPr>
              <a:t>ip</a:t>
            </a:r>
            <a:r>
              <a:rPr lang="en-US" altLang="ja-JP" sz="2000" dirty="0">
                <a:latin typeface="メイリオ" panose="020B0604030504040204" pitchFamily="50" charset="-128"/>
              </a:rPr>
              <a:t> </a:t>
            </a:r>
            <a:r>
              <a:rPr lang="ja-JP" altLang="en-US" sz="2000" dirty="0">
                <a:latin typeface="メイリオ" panose="020B0604030504040204" pitchFamily="50" charset="-128"/>
              </a:rPr>
              <a:t>の値は </a:t>
            </a:r>
            <a:r>
              <a:rPr lang="en-US" altLang="ja-JP" sz="2000" dirty="0">
                <a:latin typeface="メイリオ" panose="020B0604030504040204" pitchFamily="50" charset="-128"/>
              </a:rPr>
              <a:t>u[0]*v[0]</a:t>
            </a:r>
          </a:p>
        </p:txBody>
      </p:sp>
      <p:sp>
        <p:nvSpPr>
          <p:cNvPr id="304147" name="Text Box 19"/>
          <p:cNvSpPr txBox="1">
            <a:spLocks noChangeArrowheads="1"/>
          </p:cNvSpPr>
          <p:nvPr/>
        </p:nvSpPr>
        <p:spPr bwMode="auto">
          <a:xfrm>
            <a:off x="4458669" y="4035518"/>
            <a:ext cx="43011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メイリオ" panose="020B0604030504040204" pitchFamily="50" charset="-128"/>
              </a:rPr>
              <a:t>つまり </a:t>
            </a:r>
            <a:r>
              <a:rPr lang="en-US" altLang="ja-JP" sz="2000" dirty="0" err="1">
                <a:latin typeface="メイリオ" panose="020B0604030504040204" pitchFamily="50" charset="-128"/>
              </a:rPr>
              <a:t>ip</a:t>
            </a:r>
            <a:r>
              <a:rPr lang="en-US" altLang="ja-JP" sz="2000" dirty="0">
                <a:latin typeface="メイリオ" panose="020B0604030504040204" pitchFamily="50" charset="-128"/>
              </a:rPr>
              <a:t> </a:t>
            </a:r>
            <a:r>
              <a:rPr lang="ja-JP" altLang="en-US" sz="2000" dirty="0">
                <a:latin typeface="メイリオ" panose="020B0604030504040204" pitchFamily="50" charset="-128"/>
              </a:rPr>
              <a:t>の値は </a:t>
            </a:r>
            <a:r>
              <a:rPr lang="en-US" altLang="ja-JP" sz="2000" dirty="0">
                <a:latin typeface="メイリオ" panose="020B0604030504040204" pitchFamily="50" charset="-128"/>
              </a:rPr>
              <a:t>u[0]*v[0] + u[1]*v[1]</a:t>
            </a:r>
          </a:p>
        </p:txBody>
      </p:sp>
      <p:sp>
        <p:nvSpPr>
          <p:cNvPr id="304148" name="Text Box 20"/>
          <p:cNvSpPr txBox="1">
            <a:spLocks noChangeArrowheads="1"/>
          </p:cNvSpPr>
          <p:nvPr/>
        </p:nvSpPr>
        <p:spPr bwMode="auto">
          <a:xfrm>
            <a:off x="4171938" y="5257939"/>
            <a:ext cx="430117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メイリオ" panose="020B0604030504040204" pitchFamily="50" charset="-128"/>
              </a:rPr>
              <a:t>つまり </a:t>
            </a:r>
            <a:r>
              <a:rPr lang="en-US" altLang="ja-JP" sz="2000" dirty="0" err="1">
                <a:latin typeface="メイリオ" panose="020B0604030504040204" pitchFamily="50" charset="-128"/>
              </a:rPr>
              <a:t>ip</a:t>
            </a:r>
            <a:r>
              <a:rPr lang="en-US" altLang="ja-JP" sz="2000" dirty="0">
                <a:latin typeface="メイリオ" panose="020B0604030504040204" pitchFamily="50" charset="-128"/>
              </a:rPr>
              <a:t> </a:t>
            </a:r>
            <a:r>
              <a:rPr lang="ja-JP" altLang="en-US" sz="2000" dirty="0">
                <a:latin typeface="メイリオ" panose="020B0604030504040204" pitchFamily="50" charset="-128"/>
              </a:rPr>
              <a:t>の値は </a:t>
            </a:r>
            <a:r>
              <a:rPr lang="en-US" altLang="ja-JP" sz="2000" dirty="0">
                <a:latin typeface="メイリオ" panose="020B0604030504040204" pitchFamily="50" charset="-128"/>
              </a:rPr>
              <a:t>u[0]*v[0] + u[1]*v[1]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                   +u[2]*v[2]</a:t>
            </a:r>
          </a:p>
        </p:txBody>
      </p:sp>
      <p:sp>
        <p:nvSpPr>
          <p:cNvPr id="90134" name="Rectangle 21"/>
          <p:cNvSpPr>
            <a:spLocks noChangeArrowheads="1"/>
          </p:cNvSpPr>
          <p:nvPr/>
        </p:nvSpPr>
        <p:spPr bwMode="auto">
          <a:xfrm>
            <a:off x="4516438" y="246063"/>
            <a:ext cx="4313237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メイリオ" panose="020B0604030504040204" pitchFamily="50" charset="-128"/>
              </a:rPr>
              <a:t>for (</a:t>
            </a:r>
            <a:r>
              <a:rPr lang="en-US" altLang="ja-JP" sz="20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000" b="1" dirty="0">
                <a:latin typeface="メイリオ" panose="020B0604030504040204" pitchFamily="50" charset="-128"/>
              </a:rPr>
              <a:t>=0; </a:t>
            </a:r>
            <a:r>
              <a:rPr lang="en-US" altLang="ja-JP" sz="20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000" b="1" dirty="0">
                <a:latin typeface="メイリオ" panose="020B0604030504040204" pitchFamily="50" charset="-128"/>
              </a:rPr>
              <a:t>&lt;3; </a:t>
            </a:r>
            <a:r>
              <a:rPr lang="en-US" altLang="ja-JP" sz="20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000" b="1" dirty="0">
                <a:latin typeface="メイリオ" panose="020B0604030504040204" pitchFamily="50" charset="-128"/>
              </a:rPr>
              <a:t>++)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メイリオ" panose="020B0604030504040204" pitchFamily="50" charset="-128"/>
              </a:rPr>
              <a:t>  </a:t>
            </a:r>
            <a:r>
              <a:rPr lang="en-US" altLang="ja-JP" sz="2000" b="1" dirty="0" err="1">
                <a:latin typeface="メイリオ" panose="020B0604030504040204" pitchFamily="50" charset="-128"/>
              </a:rPr>
              <a:t>ip</a:t>
            </a:r>
            <a:r>
              <a:rPr lang="en-US" altLang="ja-JP" sz="2000" b="1" dirty="0">
                <a:latin typeface="メイリオ" panose="020B0604030504040204" pitchFamily="50" charset="-128"/>
              </a:rPr>
              <a:t> = </a:t>
            </a:r>
            <a:r>
              <a:rPr lang="en-US" altLang="ja-JP" sz="2000" b="1" dirty="0" err="1">
                <a:latin typeface="メイリオ" panose="020B0604030504040204" pitchFamily="50" charset="-128"/>
              </a:rPr>
              <a:t>ip</a:t>
            </a:r>
            <a:r>
              <a:rPr lang="en-US" altLang="ja-JP" sz="2000" b="1" dirty="0">
                <a:latin typeface="メイリオ" panose="020B0604030504040204" pitchFamily="50" charset="-128"/>
              </a:rPr>
              <a:t> + u[</a:t>
            </a:r>
            <a:r>
              <a:rPr lang="en-US" altLang="ja-JP" sz="20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000" b="1" dirty="0">
                <a:latin typeface="メイリオ" panose="020B0604030504040204" pitchFamily="50" charset="-128"/>
              </a:rPr>
              <a:t>]*v[</a:t>
            </a:r>
            <a:r>
              <a:rPr lang="en-US" altLang="ja-JP" sz="20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000" b="1" dirty="0">
                <a:latin typeface="メイリオ" panose="020B0604030504040204" pitchFamily="50" charset="-128"/>
              </a:rPr>
              <a:t>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メイリオ" panose="020B0604030504040204" pitchFamily="50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4373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0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0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0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0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0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0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0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0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1" grpId="0"/>
      <p:bldP spid="304133" grpId="0"/>
      <p:bldP spid="304134" grpId="0"/>
      <p:bldP spid="304135" grpId="0"/>
      <p:bldP spid="304136" grpId="0"/>
      <p:bldP spid="304138" grpId="0"/>
      <p:bldP spid="304140" grpId="0"/>
      <p:bldP spid="304142" grpId="0"/>
      <p:bldP spid="304143" grpId="0"/>
      <p:bldP spid="304144" grpId="0"/>
      <p:bldP spid="304145" grpId="0"/>
      <p:bldP spid="304146" grpId="0"/>
      <p:bldP spid="304147" grpId="0"/>
      <p:bldP spid="30414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配列の使い方</a:t>
            </a:r>
          </a:p>
        </p:txBody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添字をつけて、普通の変数のように使う。</a:t>
            </a:r>
          </a:p>
        </p:txBody>
      </p:sp>
      <p:sp>
        <p:nvSpPr>
          <p:cNvPr id="9216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2CBE36F9-6515-47CA-AE37-E16579E25946}" type="slidenum">
              <a:rPr lang="en-US" altLang="ja-JP" smtClean="0">
                <a:latin typeface="メイリオ" panose="020B0604030504040204" pitchFamily="50" charset="-128"/>
              </a:rPr>
              <a:pPr/>
              <a:t>38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92165" name="Text Box 4"/>
          <p:cNvSpPr txBox="1">
            <a:spLocks noChangeArrowheads="1"/>
          </p:cNvSpPr>
          <p:nvPr/>
        </p:nvSpPr>
        <p:spPr bwMode="auto">
          <a:xfrm>
            <a:off x="868363" y="3300413"/>
            <a:ext cx="430438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int a[3];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a[0] =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a[1] = 5;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err="1">
                <a:latin typeface="メイリオ" panose="020B0604030504040204" pitchFamily="50" charset="-128"/>
              </a:rPr>
              <a:t>fscanf</a:t>
            </a:r>
            <a:r>
              <a:rPr lang="en-US" altLang="ja-JP" sz="2400" b="1" dirty="0">
                <a:latin typeface="メイリオ" panose="020B0604030504040204" pitchFamily="50" charset="-128"/>
              </a:rPr>
              <a:t>(“%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d”,</a:t>
            </a:r>
            <a:r>
              <a:rPr lang="en-US" altLang="ja-JP" sz="2400" b="1" dirty="0" err="1">
                <a:solidFill>
                  <a:schemeClr val="tx2"/>
                </a:solidFill>
                <a:latin typeface="メイリオ" panose="020B0604030504040204" pitchFamily="50" charset="-128"/>
              </a:rPr>
              <a:t>&amp;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a</a:t>
            </a:r>
            <a:r>
              <a:rPr lang="en-US" altLang="ja-JP" sz="2400" b="1" dirty="0">
                <a:latin typeface="メイリオ" panose="020B0604030504040204" pitchFamily="50" charset="-128"/>
              </a:rPr>
              <a:t>[2]);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j = a[2];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err="1">
                <a:latin typeface="メイリオ" panose="020B0604030504040204" pitchFamily="50" charset="-128"/>
              </a:rPr>
              <a:t>printf</a:t>
            </a:r>
            <a:r>
              <a:rPr lang="en-US" altLang="ja-JP" sz="2400" b="1" dirty="0">
                <a:latin typeface="メイリオ" panose="020B0604030504040204" pitchFamily="50" charset="-128"/>
              </a:rPr>
              <a:t>(“%d %d\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n”,a</a:t>
            </a:r>
            <a:r>
              <a:rPr lang="en-US" altLang="ja-JP" sz="2400" b="1" dirty="0">
                <a:latin typeface="メイリオ" panose="020B0604030504040204" pitchFamily="50" charset="-128"/>
              </a:rPr>
              <a:t>[0],a[1]); </a:t>
            </a:r>
          </a:p>
        </p:txBody>
      </p:sp>
      <p:sp>
        <p:nvSpPr>
          <p:cNvPr id="92166" name="AutoShape 5"/>
          <p:cNvSpPr>
            <a:spLocks noChangeArrowheads="1"/>
          </p:cNvSpPr>
          <p:nvPr/>
        </p:nvSpPr>
        <p:spPr bwMode="auto">
          <a:xfrm>
            <a:off x="6753225" y="5187950"/>
            <a:ext cx="1214438" cy="1214438"/>
          </a:xfrm>
          <a:prstGeom prst="cube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92167" name="AutoShape 6"/>
          <p:cNvSpPr>
            <a:spLocks noChangeArrowheads="1"/>
          </p:cNvSpPr>
          <p:nvPr/>
        </p:nvSpPr>
        <p:spPr bwMode="auto">
          <a:xfrm>
            <a:off x="6753225" y="4289425"/>
            <a:ext cx="1214438" cy="1214438"/>
          </a:xfrm>
          <a:prstGeom prst="cube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92168" name="AutoShape 7"/>
          <p:cNvSpPr>
            <a:spLocks noChangeArrowheads="1"/>
          </p:cNvSpPr>
          <p:nvPr/>
        </p:nvSpPr>
        <p:spPr bwMode="auto">
          <a:xfrm>
            <a:off x="6753225" y="3373438"/>
            <a:ext cx="1214438" cy="1214437"/>
          </a:xfrm>
          <a:prstGeom prst="cube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92169" name="Text Box 8"/>
          <p:cNvSpPr txBox="1">
            <a:spLocks noChangeArrowheads="1"/>
          </p:cNvSpPr>
          <p:nvPr/>
        </p:nvSpPr>
        <p:spPr bwMode="auto">
          <a:xfrm>
            <a:off x="6784975" y="2662238"/>
            <a:ext cx="10599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latin typeface="メイリオ" panose="020B0604030504040204" pitchFamily="50" charset="-128"/>
              </a:rPr>
              <a:t>配列 </a:t>
            </a:r>
            <a:r>
              <a:rPr kumimoji="0" lang="en-US" altLang="ja-JP" sz="2400" b="1" dirty="0">
                <a:latin typeface="メイリオ" panose="020B0604030504040204" pitchFamily="50" charset="-128"/>
              </a:rPr>
              <a:t>a</a:t>
            </a:r>
            <a:endParaRPr lang="en-US" altLang="ja-JP" sz="2400" b="1" dirty="0">
              <a:latin typeface="メイリオ" panose="020B0604030504040204" pitchFamily="50" charset="-128"/>
            </a:endParaRPr>
          </a:p>
        </p:txBody>
      </p:sp>
      <p:sp>
        <p:nvSpPr>
          <p:cNvPr id="92170" name="Text Box 9"/>
          <p:cNvSpPr txBox="1">
            <a:spLocks noChangeArrowheads="1"/>
          </p:cNvSpPr>
          <p:nvPr/>
        </p:nvSpPr>
        <p:spPr bwMode="auto">
          <a:xfrm>
            <a:off x="8220075" y="3563938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0</a:t>
            </a:r>
          </a:p>
        </p:txBody>
      </p:sp>
      <p:sp>
        <p:nvSpPr>
          <p:cNvPr id="92171" name="Text Box 10"/>
          <p:cNvSpPr txBox="1">
            <a:spLocks noChangeArrowheads="1"/>
          </p:cNvSpPr>
          <p:nvPr/>
        </p:nvSpPr>
        <p:spPr bwMode="auto">
          <a:xfrm>
            <a:off x="8232775" y="4592638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1</a:t>
            </a:r>
          </a:p>
        </p:txBody>
      </p:sp>
      <p:sp>
        <p:nvSpPr>
          <p:cNvPr id="92172" name="Text Box 11"/>
          <p:cNvSpPr txBox="1">
            <a:spLocks noChangeArrowheads="1"/>
          </p:cNvSpPr>
          <p:nvPr/>
        </p:nvSpPr>
        <p:spPr bwMode="auto">
          <a:xfrm>
            <a:off x="8220075" y="5440363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2</a:t>
            </a:r>
          </a:p>
        </p:txBody>
      </p:sp>
      <p:sp>
        <p:nvSpPr>
          <p:cNvPr id="92173" name="Text Box 12"/>
          <p:cNvSpPr txBox="1">
            <a:spLocks noChangeArrowheads="1"/>
          </p:cNvSpPr>
          <p:nvPr/>
        </p:nvSpPr>
        <p:spPr bwMode="auto">
          <a:xfrm>
            <a:off x="8121650" y="2962275"/>
            <a:ext cx="803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メイリオ" panose="020B0604030504040204" pitchFamily="50" charset="-128"/>
              </a:rPr>
              <a:t>添字</a:t>
            </a:r>
          </a:p>
        </p:txBody>
      </p:sp>
      <p:sp>
        <p:nvSpPr>
          <p:cNvPr id="92174" name="Text Box 13"/>
          <p:cNvSpPr txBox="1">
            <a:spLocks noChangeArrowheads="1"/>
          </p:cNvSpPr>
          <p:nvPr/>
        </p:nvSpPr>
        <p:spPr bwMode="auto">
          <a:xfrm>
            <a:off x="6797675" y="3892550"/>
            <a:ext cx="7328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a[0]</a:t>
            </a:r>
          </a:p>
        </p:txBody>
      </p:sp>
      <p:sp>
        <p:nvSpPr>
          <p:cNvPr id="92175" name="Text Box 14"/>
          <p:cNvSpPr txBox="1">
            <a:spLocks noChangeArrowheads="1"/>
          </p:cNvSpPr>
          <p:nvPr/>
        </p:nvSpPr>
        <p:spPr bwMode="auto">
          <a:xfrm>
            <a:off x="6797675" y="4819650"/>
            <a:ext cx="7328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a[1]</a:t>
            </a:r>
          </a:p>
        </p:txBody>
      </p:sp>
      <p:sp>
        <p:nvSpPr>
          <p:cNvPr id="92176" name="Text Box 15"/>
          <p:cNvSpPr txBox="1">
            <a:spLocks noChangeArrowheads="1"/>
          </p:cNvSpPr>
          <p:nvPr/>
        </p:nvSpPr>
        <p:spPr bwMode="auto">
          <a:xfrm>
            <a:off x="6797675" y="5734050"/>
            <a:ext cx="7328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a[2]</a:t>
            </a:r>
          </a:p>
        </p:txBody>
      </p:sp>
      <p:sp>
        <p:nvSpPr>
          <p:cNvPr id="92177" name="Rectangle 16"/>
          <p:cNvSpPr>
            <a:spLocks noChangeArrowheads="1"/>
          </p:cNvSpPr>
          <p:nvPr/>
        </p:nvSpPr>
        <p:spPr bwMode="auto">
          <a:xfrm>
            <a:off x="903288" y="3354388"/>
            <a:ext cx="1689100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92178" name="Rectangle 17"/>
          <p:cNvSpPr>
            <a:spLocks noChangeArrowheads="1"/>
          </p:cNvSpPr>
          <p:nvPr/>
        </p:nvSpPr>
        <p:spPr bwMode="auto">
          <a:xfrm>
            <a:off x="893763" y="3765550"/>
            <a:ext cx="16891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92179" name="Rectangle 18"/>
          <p:cNvSpPr>
            <a:spLocks noChangeArrowheads="1"/>
          </p:cNvSpPr>
          <p:nvPr/>
        </p:nvSpPr>
        <p:spPr bwMode="auto">
          <a:xfrm>
            <a:off x="884238" y="4152900"/>
            <a:ext cx="1689100" cy="269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92180" name="Rectangle 19"/>
          <p:cNvSpPr>
            <a:spLocks noChangeArrowheads="1"/>
          </p:cNvSpPr>
          <p:nvPr/>
        </p:nvSpPr>
        <p:spPr bwMode="auto">
          <a:xfrm>
            <a:off x="908050" y="4487863"/>
            <a:ext cx="35179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92181" name="Rectangle 20"/>
          <p:cNvSpPr>
            <a:spLocks noChangeArrowheads="1"/>
          </p:cNvSpPr>
          <p:nvPr/>
        </p:nvSpPr>
        <p:spPr bwMode="auto">
          <a:xfrm>
            <a:off x="868363" y="4864100"/>
            <a:ext cx="1731962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92182" name="Rectangle 21"/>
          <p:cNvSpPr>
            <a:spLocks noChangeArrowheads="1"/>
          </p:cNvSpPr>
          <p:nvPr/>
        </p:nvSpPr>
        <p:spPr bwMode="auto">
          <a:xfrm>
            <a:off x="850900" y="5251450"/>
            <a:ext cx="5281613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51360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次のプログラムを実行してみなさい</a:t>
            </a:r>
          </a:p>
        </p:txBody>
      </p:sp>
      <p:sp>
        <p:nvSpPr>
          <p:cNvPr id="94210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DB6F2C84-000E-454F-802E-99B49A698ABC}" type="slidenum">
              <a:rPr lang="en-US" altLang="ja-JP" smtClean="0">
                <a:latin typeface="メイリオ" panose="020B0604030504040204" pitchFamily="50" charset="-128"/>
              </a:rPr>
              <a:pPr/>
              <a:t>39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94212" name="Text Box 3"/>
          <p:cNvSpPr txBox="1">
            <a:spLocks noChangeArrowheads="1"/>
          </p:cNvSpPr>
          <p:nvPr/>
        </p:nvSpPr>
        <p:spPr bwMode="auto">
          <a:xfrm>
            <a:off x="215900" y="611188"/>
            <a:ext cx="3985386" cy="605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#include "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stdio.h</a:t>
            </a:r>
            <a:r>
              <a:rPr lang="en-US" altLang="ja-JP" sz="2400" b="1" dirty="0">
                <a:latin typeface="メイリオ" panose="020B0604030504040204" pitchFamily="50" charset="-128"/>
              </a:rPr>
              <a:t>"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#include &lt;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math.h</a:t>
            </a:r>
            <a:r>
              <a:rPr lang="en-US" altLang="ja-JP" sz="2400" b="1" dirty="0">
                <a:latin typeface="メイリオ" panose="020B0604030504040204" pitchFamily="50" charset="-128"/>
              </a:rPr>
              <a:t>&gt;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 err="1">
                <a:latin typeface="メイリオ" panose="020B0604030504040204" pitchFamily="50" charset="-128"/>
              </a:rPr>
              <a:t>int</a:t>
            </a:r>
            <a:r>
              <a:rPr lang="en-US" altLang="ja-JP" sz="2400" b="1" dirty="0">
                <a:latin typeface="メイリオ" panose="020B0604030504040204" pitchFamily="50" charset="-128"/>
              </a:rPr>
              <a:t> main()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{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int</a:t>
            </a:r>
            <a:r>
              <a:rPr lang="en-US" altLang="ja-JP" sz="2400" b="1" dirty="0">
                <a:latin typeface="メイリオ" panose="020B0604030504040204" pitchFamily="50" charset="-128"/>
              </a:rPr>
              <a:t>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double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ip</a:t>
            </a:r>
            <a:r>
              <a:rPr lang="en-US" altLang="ja-JP" sz="2400" b="1" dirty="0">
                <a:latin typeface="メイリオ" panose="020B0604030504040204" pitchFamily="50" charset="-128"/>
              </a:rPr>
              <a:t> = 0.0;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double u[]={1.9, 2.8, 3.7};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double v[]={4.6, 5.5, 6.4};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int</a:t>
            </a:r>
            <a:r>
              <a:rPr lang="en-US" altLang="ja-JP" sz="2400" b="1" dirty="0">
                <a:latin typeface="メイリオ" panose="020B0604030504040204" pitchFamily="50" charset="-128"/>
              </a:rPr>
              <a:t>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ch</a:t>
            </a:r>
            <a:r>
              <a:rPr lang="en-US" altLang="ja-JP" sz="2400" b="1" dirty="0">
                <a:latin typeface="メイリオ" panose="020B0604030504040204" pitchFamily="50" charset="-128"/>
              </a:rPr>
              <a:t>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for (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=0;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&lt;3;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++) {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 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ip</a:t>
            </a:r>
            <a:r>
              <a:rPr lang="en-US" altLang="ja-JP" sz="2400" b="1" dirty="0">
                <a:latin typeface="メイリオ" panose="020B0604030504040204" pitchFamily="50" charset="-128"/>
              </a:rPr>
              <a:t> =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ip</a:t>
            </a:r>
            <a:r>
              <a:rPr lang="en-US" altLang="ja-JP" sz="2400" b="1" dirty="0">
                <a:latin typeface="メイリオ" panose="020B0604030504040204" pitchFamily="50" charset="-128"/>
              </a:rPr>
              <a:t> + u[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]*v[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];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}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printf</a:t>
            </a:r>
            <a:r>
              <a:rPr lang="en-US" altLang="ja-JP" sz="2400" b="1" dirty="0">
                <a:latin typeface="メイリオ" panose="020B0604030504040204" pitchFamily="50" charset="-128"/>
              </a:rPr>
              <a:t>("</a:t>
            </a:r>
            <a:r>
              <a:rPr lang="ja-JP" altLang="en-US" sz="2400" b="1" dirty="0">
                <a:latin typeface="メイリオ" panose="020B0604030504040204" pitchFamily="50" charset="-128"/>
              </a:rPr>
              <a:t>内積</a:t>
            </a:r>
            <a:r>
              <a:rPr lang="en-US" altLang="ja-JP" sz="2400" b="1" dirty="0">
                <a:latin typeface="メイリオ" panose="020B0604030504040204" pitchFamily="50" charset="-128"/>
              </a:rPr>
              <a:t>=%f\n",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ip</a:t>
            </a:r>
            <a:r>
              <a:rPr lang="en-US" altLang="ja-JP" sz="2400" b="1" dirty="0">
                <a:latin typeface="メイリオ" panose="020B0604030504040204" pitchFamily="50" charset="-128"/>
              </a:rPr>
              <a:t>);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ch</a:t>
            </a:r>
            <a:r>
              <a:rPr lang="en-US" altLang="ja-JP" sz="2400" b="1" dirty="0">
                <a:latin typeface="メイリオ" panose="020B0604030504040204" pitchFamily="50" charset="-128"/>
              </a:rPr>
              <a:t> =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getchar</a:t>
            </a:r>
            <a:r>
              <a:rPr lang="en-US" altLang="ja-JP" sz="2400" b="1" dirty="0">
                <a:latin typeface="メイリオ" panose="020B0604030504040204" pitchFamily="50" charset="-128"/>
              </a:rPr>
              <a:t>();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ch</a:t>
            </a:r>
            <a:r>
              <a:rPr lang="en-US" altLang="ja-JP" sz="2400" b="1" dirty="0">
                <a:latin typeface="メイリオ" panose="020B0604030504040204" pitchFamily="50" charset="-128"/>
              </a:rPr>
              <a:t> =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getchar</a:t>
            </a:r>
            <a:r>
              <a:rPr lang="en-US" altLang="ja-JP" sz="2400" b="1" dirty="0">
                <a:latin typeface="メイリオ" panose="020B0604030504040204" pitchFamily="50" charset="-128"/>
              </a:rPr>
              <a:t>();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return 0;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6159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ファイル書き出し</a:t>
            </a:r>
          </a:p>
        </p:txBody>
      </p:sp>
      <p:sp>
        <p:nvSpPr>
          <p:cNvPr id="1024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FEF7C3B3-9141-4715-A16F-8931F76BB186}" type="slidenum">
              <a:rPr lang="en-US" altLang="ja-JP" smtClean="0">
                <a:latin typeface="メイリオ" panose="020B0604030504040204" pitchFamily="50" charset="-128"/>
              </a:rPr>
              <a:pPr/>
              <a:t>4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257027" name="AutoShape 3"/>
          <p:cNvSpPr>
            <a:spLocks noChangeArrowheads="1"/>
          </p:cNvSpPr>
          <p:nvPr/>
        </p:nvSpPr>
        <p:spPr bwMode="auto">
          <a:xfrm>
            <a:off x="2232025" y="3978275"/>
            <a:ext cx="1447800" cy="969963"/>
          </a:xfrm>
          <a:prstGeom prst="flowChart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2282825" y="3382963"/>
            <a:ext cx="16209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ファイル</a:t>
            </a:r>
          </a:p>
        </p:txBody>
      </p:sp>
      <p:sp>
        <p:nvSpPr>
          <p:cNvPr id="10246" name="AutoShape 5"/>
          <p:cNvSpPr>
            <a:spLocks noChangeArrowheads="1"/>
          </p:cNvSpPr>
          <p:nvPr/>
        </p:nvSpPr>
        <p:spPr bwMode="auto">
          <a:xfrm>
            <a:off x="1839913" y="2462213"/>
            <a:ext cx="2170112" cy="3133725"/>
          </a:xfrm>
          <a:prstGeom prst="can">
            <a:avLst>
              <a:gd name="adj" fmla="val 361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0247" name="AutoShape 6" descr="50%"/>
          <p:cNvSpPr>
            <a:spLocks noChangeArrowheads="1"/>
          </p:cNvSpPr>
          <p:nvPr/>
        </p:nvSpPr>
        <p:spPr bwMode="auto">
          <a:xfrm flipH="1">
            <a:off x="4316413" y="4057650"/>
            <a:ext cx="925512" cy="585788"/>
          </a:xfrm>
          <a:prstGeom prst="rightArrow">
            <a:avLst>
              <a:gd name="adj1" fmla="val 50000"/>
              <a:gd name="adj2" fmla="val 39499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5502275" y="3413125"/>
            <a:ext cx="2193925" cy="19018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0249" name="Text Box 8"/>
          <p:cNvSpPr txBox="1">
            <a:spLocks noChangeArrowheads="1"/>
          </p:cNvSpPr>
          <p:nvPr/>
        </p:nvSpPr>
        <p:spPr bwMode="auto">
          <a:xfrm>
            <a:off x="5751513" y="2682875"/>
            <a:ext cx="19800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プログラム</a:t>
            </a:r>
          </a:p>
        </p:txBody>
      </p:sp>
      <p:sp>
        <p:nvSpPr>
          <p:cNvPr id="10250" name="Text Box 9"/>
          <p:cNvSpPr txBox="1">
            <a:spLocks noChangeArrowheads="1"/>
          </p:cNvSpPr>
          <p:nvPr/>
        </p:nvSpPr>
        <p:spPr bwMode="auto">
          <a:xfrm>
            <a:off x="577850" y="5761038"/>
            <a:ext cx="477043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400" dirty="0">
                <a:latin typeface="メイリオ" panose="020B0604030504040204" pitchFamily="50" charset="-128"/>
              </a:rPr>
              <a:t>ファイルの中身が変わる</a:t>
            </a:r>
          </a:p>
          <a:p>
            <a:pPr eaLnBrk="1" hangingPunct="1">
              <a:spcBef>
                <a:spcPct val="0"/>
              </a:spcBef>
            </a:pPr>
            <a:r>
              <a:rPr lang="ja-JP" altLang="en-US" sz="2400" dirty="0">
                <a:latin typeface="メイリオ" panose="020B0604030504040204" pitchFamily="50" charset="-128"/>
              </a:rPr>
              <a:t>ファイルは伸び縮みすることがある</a:t>
            </a:r>
          </a:p>
        </p:txBody>
      </p:sp>
    </p:spTree>
    <p:extLst>
      <p:ext uri="{BB962C8B-B14F-4D97-AF65-F5344CB8AC3E}">
        <p14:creationId xmlns:p14="http://schemas.microsoft.com/office/powerpoint/2010/main" val="96846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57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570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例題３．棒グラフを描く</a:t>
            </a:r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整数の配列から，その棒グラフを表示するプログラムを作る．</a:t>
            </a:r>
          </a:p>
          <a:p>
            <a:pPr lvl="1"/>
            <a:r>
              <a:rPr lang="ja-JP" altLang="en-US" dirty="0"/>
              <a:t>ループの入れ子で，棒グラフの表示を行う</a:t>
            </a:r>
          </a:p>
          <a:p>
            <a:pPr lvl="1"/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9625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385687E1-4B93-4A48-847B-61907CE02CE9}" type="slidenum">
              <a:rPr lang="en-US" altLang="ja-JP" smtClean="0">
                <a:latin typeface="メイリオ" panose="020B0604030504040204" pitchFamily="50" charset="-128"/>
              </a:rPr>
              <a:pPr/>
              <a:t>40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86204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例題３：棒グラフ</a:t>
            </a:r>
          </a:p>
        </p:txBody>
      </p:sp>
      <p:sp>
        <p:nvSpPr>
          <p:cNvPr id="9830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1771E9F2-2668-44A6-8E69-E765E6F99ADA}" type="slidenum">
              <a:rPr lang="en-US" altLang="ja-JP" smtClean="0">
                <a:latin typeface="メイリオ" panose="020B0604030504040204" pitchFamily="50" charset="-128"/>
              </a:rPr>
              <a:pPr/>
              <a:t>41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98308" name="Rectangle 3"/>
          <p:cNvSpPr>
            <a:spLocks noChangeArrowheads="1"/>
          </p:cNvSpPr>
          <p:nvPr/>
        </p:nvSpPr>
        <p:spPr bwMode="auto">
          <a:xfrm>
            <a:off x="328613" y="604838"/>
            <a:ext cx="6049962" cy="607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#include "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stdio.h</a:t>
            </a:r>
            <a:r>
              <a:rPr lang="en-US" altLang="ja-JP" sz="2400" b="1" dirty="0">
                <a:latin typeface="メイリオ" panose="020B0604030504040204" pitchFamily="50" charset="-128"/>
              </a:rPr>
              <a:t>"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#include &lt;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math.h</a:t>
            </a:r>
            <a:r>
              <a:rPr lang="en-US" altLang="ja-JP" sz="2400" b="1" dirty="0">
                <a:latin typeface="メイリオ" panose="020B0604030504040204" pitchFamily="50" charset="-128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 err="1">
                <a:latin typeface="メイリオ" panose="020B0604030504040204" pitchFamily="50" charset="-128"/>
              </a:rPr>
              <a:t>int</a:t>
            </a:r>
            <a:r>
              <a:rPr lang="en-US" altLang="ja-JP" sz="2400" b="1" dirty="0">
                <a:latin typeface="メイリオ" panose="020B0604030504040204" pitchFamily="50" charset="-128"/>
              </a:rPr>
              <a:t> main()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int</a:t>
            </a:r>
            <a:r>
              <a:rPr lang="en-US" altLang="ja-JP" sz="2400" b="1" dirty="0">
                <a:latin typeface="メイリオ" panose="020B0604030504040204" pitchFamily="50" charset="-128"/>
              </a:rPr>
              <a:t>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int</a:t>
            </a:r>
            <a:r>
              <a:rPr lang="en-US" altLang="ja-JP" sz="2400" b="1" dirty="0">
                <a:latin typeface="メイリオ" panose="020B0604030504040204" pitchFamily="50" charset="-128"/>
              </a:rPr>
              <a:t> j;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int</a:t>
            </a:r>
            <a:r>
              <a:rPr lang="en-US" altLang="ja-JP" sz="2400" b="1" dirty="0">
                <a:latin typeface="メイリオ" panose="020B0604030504040204" pitchFamily="50" charset="-128"/>
              </a:rPr>
              <a:t>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ch</a:t>
            </a:r>
            <a:r>
              <a:rPr lang="en-US" altLang="ja-JP" sz="2400" b="1" dirty="0">
                <a:latin typeface="メイリオ" panose="020B0604030504040204" pitchFamily="50" charset="-128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int</a:t>
            </a:r>
            <a:r>
              <a:rPr lang="en-US" altLang="ja-JP" sz="2400" b="1" dirty="0">
                <a:latin typeface="メイリオ" panose="020B0604030504040204" pitchFamily="50" charset="-128"/>
              </a:rPr>
              <a:t> </a:t>
            </a:r>
            <a:r>
              <a:rPr lang="en-US" altLang="ja-JP" sz="2400" b="1" dirty="0">
                <a:solidFill>
                  <a:schemeClr val="tx2"/>
                </a:solidFill>
                <a:latin typeface="メイリオ" panose="020B0604030504040204" pitchFamily="50" charset="-128"/>
              </a:rPr>
              <a:t>a[]={6,4,7,1,5,3,2}</a:t>
            </a:r>
            <a:r>
              <a:rPr lang="en-US" altLang="ja-JP" sz="2400" b="1" dirty="0">
                <a:latin typeface="メイリオ" panose="020B0604030504040204" pitchFamily="50" charset="-128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for (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=0;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&lt;7;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latin typeface="メイリオ" panose="020B0604030504040204" pitchFamily="50" charset="-128"/>
              </a:rPr>
              <a:t>++)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  for (j=0; j&lt;</a:t>
            </a:r>
            <a:r>
              <a:rPr lang="en-US" altLang="ja-JP" sz="2400" b="1" dirty="0">
                <a:solidFill>
                  <a:schemeClr val="tx2"/>
                </a:solidFill>
                <a:latin typeface="メイリオ" panose="020B0604030504040204" pitchFamily="50" charset="-128"/>
              </a:rPr>
              <a:t>a[</a:t>
            </a:r>
            <a:r>
              <a:rPr lang="en-US" altLang="ja-JP" sz="2400" b="1" dirty="0" err="1">
                <a:solidFill>
                  <a:schemeClr val="tx2"/>
                </a:solidFill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solidFill>
                  <a:schemeClr val="tx2"/>
                </a:solidFill>
                <a:latin typeface="メイリオ" panose="020B0604030504040204" pitchFamily="50" charset="-128"/>
              </a:rPr>
              <a:t>]</a:t>
            </a:r>
            <a:r>
              <a:rPr lang="en-US" altLang="ja-JP" sz="2400" b="1" dirty="0">
                <a:latin typeface="メイリオ" panose="020B0604030504040204" pitchFamily="50" charset="-128"/>
              </a:rPr>
              <a:t>;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j++</a:t>
            </a:r>
            <a:r>
              <a:rPr lang="en-US" altLang="ja-JP" sz="2400" b="1" dirty="0">
                <a:latin typeface="メイリオ" panose="020B0604030504040204" pitchFamily="50" charset="-128"/>
              </a:rPr>
              <a:t>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	 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printf</a:t>
            </a:r>
            <a:r>
              <a:rPr lang="en-US" altLang="ja-JP" sz="2400" b="1" dirty="0">
                <a:latin typeface="メイリオ" panose="020B0604030504040204" pitchFamily="50" charset="-128"/>
              </a:rPr>
              <a:t>("*");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 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printf</a:t>
            </a:r>
            <a:r>
              <a:rPr lang="en-US" altLang="ja-JP" sz="2400" b="1" dirty="0">
                <a:latin typeface="メイリオ" panose="020B0604030504040204" pitchFamily="50" charset="-128"/>
              </a:rPr>
              <a:t>("\n");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ch</a:t>
            </a:r>
            <a:r>
              <a:rPr lang="en-US" altLang="ja-JP" sz="2400" b="1" dirty="0">
                <a:latin typeface="メイリオ" panose="020B0604030504040204" pitchFamily="50" charset="-128"/>
              </a:rPr>
              <a:t> =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getchar</a:t>
            </a:r>
            <a:r>
              <a:rPr lang="en-US" altLang="ja-JP" sz="2400" b="1" dirty="0">
                <a:latin typeface="メイリオ" panose="020B0604030504040204" pitchFamily="50" charset="-128"/>
              </a:rPr>
              <a:t>();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ch</a:t>
            </a:r>
            <a:r>
              <a:rPr lang="en-US" altLang="ja-JP" sz="2400" b="1" dirty="0">
                <a:latin typeface="メイリオ" panose="020B0604030504040204" pitchFamily="50" charset="-128"/>
              </a:rPr>
              <a:t> = </a:t>
            </a:r>
            <a:r>
              <a:rPr lang="en-US" altLang="ja-JP" sz="2400" b="1" dirty="0" err="1">
                <a:latin typeface="メイリオ" panose="020B0604030504040204" pitchFamily="50" charset="-128"/>
              </a:rPr>
              <a:t>getchar</a:t>
            </a:r>
            <a:r>
              <a:rPr lang="en-US" altLang="ja-JP" sz="2400" b="1" dirty="0">
                <a:latin typeface="メイリオ" panose="020B0604030504040204" pitchFamily="50" charset="-128"/>
              </a:rPr>
              <a:t>();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  return 0;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メイリオ" panose="020B0604030504040204" pitchFamily="50" charset="-128"/>
              </a:rPr>
              <a:t>}</a:t>
            </a:r>
          </a:p>
        </p:txBody>
      </p:sp>
      <p:sp>
        <p:nvSpPr>
          <p:cNvPr id="98309" name="AutoShape 4"/>
          <p:cNvSpPr>
            <a:spLocks/>
          </p:cNvSpPr>
          <p:nvPr/>
        </p:nvSpPr>
        <p:spPr bwMode="auto">
          <a:xfrm>
            <a:off x="4803641" y="2715652"/>
            <a:ext cx="93662" cy="674687"/>
          </a:xfrm>
          <a:prstGeom prst="rightBrace">
            <a:avLst>
              <a:gd name="adj1" fmla="val 60029"/>
              <a:gd name="adj2" fmla="val 50000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98310" name="Text Box 5"/>
          <p:cNvSpPr txBox="1">
            <a:spLocks noChangeArrowheads="1"/>
          </p:cNvSpPr>
          <p:nvPr/>
        </p:nvSpPr>
        <p:spPr bwMode="auto">
          <a:xfrm>
            <a:off x="5030653" y="2872814"/>
            <a:ext cx="145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000" dirty="0">
                <a:solidFill>
                  <a:srgbClr val="005414"/>
                </a:solidFill>
                <a:latin typeface="メイリオ" panose="020B0604030504040204" pitchFamily="50" charset="-128"/>
              </a:rPr>
              <a:t>配列の宣言</a:t>
            </a:r>
          </a:p>
        </p:txBody>
      </p:sp>
      <p:sp>
        <p:nvSpPr>
          <p:cNvPr id="98311" name="AutoShape 6"/>
          <p:cNvSpPr>
            <a:spLocks/>
          </p:cNvSpPr>
          <p:nvPr/>
        </p:nvSpPr>
        <p:spPr bwMode="auto">
          <a:xfrm>
            <a:off x="5198928" y="3455427"/>
            <a:ext cx="136525" cy="649287"/>
          </a:xfrm>
          <a:prstGeom prst="rightBrace">
            <a:avLst>
              <a:gd name="adj1" fmla="val 39632"/>
              <a:gd name="adj2" fmla="val 50000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98312" name="Text Box 7"/>
          <p:cNvSpPr txBox="1">
            <a:spLocks noChangeArrowheads="1"/>
          </p:cNvSpPr>
          <p:nvPr/>
        </p:nvSpPr>
        <p:spPr bwMode="auto">
          <a:xfrm>
            <a:off x="5418003" y="3395102"/>
            <a:ext cx="146706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000" dirty="0">
                <a:solidFill>
                  <a:srgbClr val="005414"/>
                </a:solidFill>
                <a:latin typeface="メイリオ" panose="020B0604030504040204" pitchFamily="50" charset="-128"/>
              </a:rPr>
              <a:t>配列からの</a:t>
            </a:r>
          </a:p>
          <a:p>
            <a:pPr eaLnBrk="1" hangingPunct="1">
              <a:buFontTx/>
              <a:buNone/>
            </a:pPr>
            <a:r>
              <a:rPr lang="ja-JP" altLang="en-US" sz="2000" dirty="0">
                <a:solidFill>
                  <a:srgbClr val="005414"/>
                </a:solidFill>
                <a:latin typeface="メイリオ" panose="020B0604030504040204" pitchFamily="50" charset="-128"/>
              </a:rPr>
              <a:t>読み出し</a:t>
            </a:r>
          </a:p>
        </p:txBody>
      </p:sp>
    </p:spTree>
    <p:extLst>
      <p:ext uri="{BB962C8B-B14F-4D97-AF65-F5344CB8AC3E}">
        <p14:creationId xmlns:p14="http://schemas.microsoft.com/office/powerpoint/2010/main" val="39878203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棒グラフを書く</a:t>
            </a:r>
          </a:p>
        </p:txBody>
      </p:sp>
      <p:sp>
        <p:nvSpPr>
          <p:cNvPr id="10035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10A3AFC1-4EF5-4724-919E-25ED491794E6}" type="slidenum">
              <a:rPr lang="en-US" altLang="ja-JP" smtClean="0">
                <a:latin typeface="メイリオ" panose="020B0604030504040204" pitchFamily="50" charset="-128"/>
              </a:rPr>
              <a:pPr/>
              <a:t>42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100356" name="Text Box 3"/>
          <p:cNvSpPr txBox="1">
            <a:spLocks noChangeArrowheads="1"/>
          </p:cNvSpPr>
          <p:nvPr/>
        </p:nvSpPr>
        <p:spPr bwMode="auto">
          <a:xfrm>
            <a:off x="3390900" y="1557338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実行結果の例</a:t>
            </a:r>
          </a:p>
        </p:txBody>
      </p:sp>
      <p:sp>
        <p:nvSpPr>
          <p:cNvPr id="100357" name="Text Box 4"/>
          <p:cNvSpPr txBox="1">
            <a:spLocks noChangeArrowheads="1"/>
          </p:cNvSpPr>
          <p:nvPr/>
        </p:nvSpPr>
        <p:spPr bwMode="auto">
          <a:xfrm>
            <a:off x="1533525" y="2468563"/>
            <a:ext cx="6064250" cy="411321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******</a:t>
            </a:r>
          </a:p>
          <a:p>
            <a:pPr eaLnBrk="1" hangingPunct="1"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****</a:t>
            </a:r>
          </a:p>
          <a:p>
            <a:pPr eaLnBrk="1" hangingPunct="1"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*******</a:t>
            </a:r>
          </a:p>
          <a:p>
            <a:pPr eaLnBrk="1" hangingPunct="1"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*</a:t>
            </a:r>
          </a:p>
          <a:p>
            <a:pPr eaLnBrk="1" hangingPunct="1"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*****</a:t>
            </a:r>
          </a:p>
          <a:p>
            <a:pPr eaLnBrk="1" hangingPunct="1"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***</a:t>
            </a:r>
          </a:p>
          <a:p>
            <a:pPr eaLnBrk="1" hangingPunct="1"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**</a:t>
            </a:r>
          </a:p>
        </p:txBody>
      </p:sp>
    </p:spTree>
    <p:extLst>
      <p:ext uri="{BB962C8B-B14F-4D97-AF65-F5344CB8AC3E}">
        <p14:creationId xmlns:p14="http://schemas.microsoft.com/office/powerpoint/2010/main" val="31728590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多重ループ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ループを入れ子構造にする。</a:t>
            </a:r>
          </a:p>
        </p:txBody>
      </p:sp>
      <p:sp>
        <p:nvSpPr>
          <p:cNvPr id="10240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49767047-819F-446C-96E5-8F458217F61D}" type="slidenum">
              <a:rPr lang="en-US" altLang="ja-JP" smtClean="0">
                <a:latin typeface="メイリオ" panose="020B0604030504040204" pitchFamily="50" charset="-128"/>
              </a:rPr>
              <a:pPr/>
              <a:t>43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102405" name="Rectangle 4"/>
          <p:cNvSpPr>
            <a:spLocks noChangeArrowheads="1"/>
          </p:cNvSpPr>
          <p:nvPr/>
        </p:nvSpPr>
        <p:spPr bwMode="auto">
          <a:xfrm>
            <a:off x="766763" y="2365375"/>
            <a:ext cx="4760912" cy="35988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02406" name="Text Box 5"/>
          <p:cNvSpPr txBox="1">
            <a:spLocks noChangeArrowheads="1"/>
          </p:cNvSpPr>
          <p:nvPr/>
        </p:nvSpPr>
        <p:spPr bwMode="auto">
          <a:xfrm>
            <a:off x="388938" y="2130425"/>
            <a:ext cx="2339102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外側のループ</a:t>
            </a:r>
          </a:p>
        </p:txBody>
      </p:sp>
      <p:sp>
        <p:nvSpPr>
          <p:cNvPr id="102407" name="Rectangle 6"/>
          <p:cNvSpPr>
            <a:spLocks noChangeArrowheads="1"/>
          </p:cNvSpPr>
          <p:nvPr/>
        </p:nvSpPr>
        <p:spPr bwMode="auto">
          <a:xfrm>
            <a:off x="1606550" y="3371850"/>
            <a:ext cx="3074988" cy="1984375"/>
          </a:xfrm>
          <a:prstGeom prst="rect">
            <a:avLst/>
          </a:prstGeom>
          <a:noFill/>
          <a:ln w="28575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02408" name="Text Box 7"/>
          <p:cNvSpPr txBox="1">
            <a:spLocks noChangeArrowheads="1"/>
          </p:cNvSpPr>
          <p:nvPr/>
        </p:nvSpPr>
        <p:spPr bwMode="auto">
          <a:xfrm>
            <a:off x="1330325" y="3209925"/>
            <a:ext cx="2339102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8000"/>
                </a:solidFill>
                <a:latin typeface="メイリオ" panose="020B0604030504040204" pitchFamily="50" charset="-128"/>
              </a:rPr>
              <a:t>内側のループ</a:t>
            </a:r>
          </a:p>
        </p:txBody>
      </p:sp>
      <p:sp>
        <p:nvSpPr>
          <p:cNvPr id="102409" name="Text Box 8"/>
          <p:cNvSpPr txBox="1">
            <a:spLocks noChangeArrowheads="1"/>
          </p:cNvSpPr>
          <p:nvPr/>
        </p:nvSpPr>
        <p:spPr bwMode="auto">
          <a:xfrm>
            <a:off x="1047750" y="2578100"/>
            <a:ext cx="269657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for (</a:t>
            </a:r>
            <a:r>
              <a:rPr lang="en-US" altLang="ja-JP" sz="2400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dirty="0">
                <a:latin typeface="メイリオ" panose="020B0604030504040204" pitchFamily="50" charset="-128"/>
              </a:rPr>
              <a:t>=0 ; </a:t>
            </a:r>
            <a:r>
              <a:rPr lang="en-US" altLang="ja-JP" sz="2400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dirty="0">
                <a:latin typeface="メイリオ" panose="020B0604030504040204" pitchFamily="50" charset="-128"/>
              </a:rPr>
              <a:t> &lt; n ;</a:t>
            </a:r>
            <a:r>
              <a:rPr lang="en-US" altLang="ja-JP" sz="2400" dirty="0" err="1">
                <a:latin typeface="メイリオ" panose="020B0604030504040204" pitchFamily="50" charset="-128"/>
              </a:rPr>
              <a:t>i</a:t>
            </a:r>
            <a:r>
              <a:rPr lang="en-US" altLang="ja-JP" sz="2400" dirty="0">
                <a:latin typeface="メイリオ" panose="020B0604030504040204" pitchFamily="50" charset="-128"/>
              </a:rPr>
              <a:t>++)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latin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latin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latin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latin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latin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latin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}</a:t>
            </a:r>
          </a:p>
        </p:txBody>
      </p:sp>
      <p:sp>
        <p:nvSpPr>
          <p:cNvPr id="102410" name="Text Box 9"/>
          <p:cNvSpPr txBox="1">
            <a:spLocks noChangeArrowheads="1"/>
          </p:cNvSpPr>
          <p:nvPr/>
        </p:nvSpPr>
        <p:spPr bwMode="auto">
          <a:xfrm>
            <a:off x="1778000" y="3732213"/>
            <a:ext cx="278153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8000"/>
                </a:solidFill>
                <a:latin typeface="メイリオ" panose="020B0604030504040204" pitchFamily="50" charset="-128"/>
              </a:rPr>
              <a:t>for (j=0 ; j &lt; m ;</a:t>
            </a:r>
            <a:r>
              <a:rPr lang="en-US" altLang="ja-JP" sz="2400" dirty="0" err="1">
                <a:solidFill>
                  <a:srgbClr val="008000"/>
                </a:solidFill>
                <a:latin typeface="メイリオ" panose="020B0604030504040204" pitchFamily="50" charset="-128"/>
              </a:rPr>
              <a:t>j++</a:t>
            </a:r>
            <a:r>
              <a:rPr lang="en-US" altLang="ja-JP" sz="2400" dirty="0">
                <a:solidFill>
                  <a:srgbClr val="008000"/>
                </a:solidFill>
                <a:latin typeface="メイリオ" panose="020B0604030504040204" pitchFamily="50" charset="-128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8000"/>
                </a:solidFill>
                <a:latin typeface="メイリオ" panose="020B0604030504040204" pitchFamily="50" charset="-128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solidFill>
                <a:srgbClr val="008000"/>
              </a:solidFill>
              <a:latin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8000"/>
                </a:solidFill>
                <a:latin typeface="メイリオ" panose="020B0604030504040204" pitchFamily="50" charset="-128"/>
              </a:rPr>
              <a:t>}</a:t>
            </a:r>
          </a:p>
        </p:txBody>
      </p:sp>
      <p:sp>
        <p:nvSpPr>
          <p:cNvPr id="102411" name="Text Box 10"/>
          <p:cNvSpPr txBox="1">
            <a:spLocks noChangeArrowheads="1"/>
          </p:cNvSpPr>
          <p:nvPr/>
        </p:nvSpPr>
        <p:spPr bwMode="auto">
          <a:xfrm>
            <a:off x="1423988" y="1844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 dirty="0">
              <a:latin typeface="メイリオ" panose="020B0604030504040204" pitchFamily="50" charset="-128"/>
            </a:endParaRPr>
          </a:p>
        </p:txBody>
      </p:sp>
      <p:graphicFrame>
        <p:nvGraphicFramePr>
          <p:cNvPr id="265227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501489"/>
              </p:ext>
            </p:extLst>
          </p:nvPr>
        </p:nvGraphicFramePr>
        <p:xfrm>
          <a:off x="6710363" y="585788"/>
          <a:ext cx="1974850" cy="5943600"/>
        </p:xfrm>
        <a:graphic>
          <a:graphicData uri="http://schemas.openxmlformats.org/drawingml/2006/table">
            <a:tbl>
              <a:tblPr/>
              <a:tblGrid>
                <a:gridCol w="987425">
                  <a:extLst>
                    <a:ext uri="{9D8B030D-6E8A-4147-A177-3AD203B41FA5}">
                      <a16:colId xmlns:a16="http://schemas.microsoft.com/office/drawing/2014/main" val="1169479487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371586485"/>
                    </a:ext>
                  </a:extLst>
                </a:gridCol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</a:t>
                      </a:r>
                      <a:endParaRPr kumimoji="1" lang="en-US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725017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122355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98461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5788015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5636411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4741383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2643783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0857306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0079175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4568765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245332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687054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n-1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696692"/>
                  </a:ext>
                </a:extLst>
              </a:tr>
            </a:tbl>
          </a:graphicData>
        </a:graphic>
      </p:graphicFrame>
      <p:grpSp>
        <p:nvGrpSpPr>
          <p:cNvPr id="102456" name="Group 55"/>
          <p:cNvGrpSpPr>
            <a:grpSpLocks/>
          </p:cNvGrpSpPr>
          <p:nvPr/>
        </p:nvGrpSpPr>
        <p:grpSpPr bwMode="auto">
          <a:xfrm>
            <a:off x="7158038" y="2474913"/>
            <a:ext cx="95250" cy="349250"/>
            <a:chOff x="4572" y="1391"/>
            <a:chExt cx="60" cy="220"/>
          </a:xfrm>
        </p:grpSpPr>
        <p:sp>
          <p:nvSpPr>
            <p:cNvPr id="102483" name="Oval 56"/>
            <p:cNvSpPr>
              <a:spLocks noChangeArrowheads="1"/>
            </p:cNvSpPr>
            <p:nvPr/>
          </p:nvSpPr>
          <p:spPr bwMode="auto">
            <a:xfrm>
              <a:off x="4572" y="1391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メイリオ" panose="020B0604030504040204" pitchFamily="50" charset="-128"/>
              </a:endParaRPr>
            </a:p>
          </p:txBody>
        </p:sp>
        <p:sp>
          <p:nvSpPr>
            <p:cNvPr id="102484" name="Oval 57"/>
            <p:cNvSpPr>
              <a:spLocks noChangeArrowheads="1"/>
            </p:cNvSpPr>
            <p:nvPr/>
          </p:nvSpPr>
          <p:spPr bwMode="auto">
            <a:xfrm>
              <a:off x="4575" y="147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メイリオ" panose="020B0604030504040204" pitchFamily="50" charset="-128"/>
              </a:endParaRPr>
            </a:p>
          </p:txBody>
        </p:sp>
        <p:sp>
          <p:nvSpPr>
            <p:cNvPr id="102485" name="Oval 58"/>
            <p:cNvSpPr>
              <a:spLocks noChangeArrowheads="1"/>
            </p:cNvSpPr>
            <p:nvPr/>
          </p:nvSpPr>
          <p:spPr bwMode="auto">
            <a:xfrm>
              <a:off x="4576" y="155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メイリオ" panose="020B0604030504040204" pitchFamily="50" charset="-128"/>
              </a:endParaRPr>
            </a:p>
          </p:txBody>
        </p:sp>
      </p:grpSp>
      <p:grpSp>
        <p:nvGrpSpPr>
          <p:cNvPr id="102457" name="Group 59"/>
          <p:cNvGrpSpPr>
            <a:grpSpLocks/>
          </p:cNvGrpSpPr>
          <p:nvPr/>
        </p:nvGrpSpPr>
        <p:grpSpPr bwMode="auto">
          <a:xfrm>
            <a:off x="8151813" y="2468563"/>
            <a:ext cx="95250" cy="349250"/>
            <a:chOff x="4572" y="1391"/>
            <a:chExt cx="60" cy="220"/>
          </a:xfrm>
        </p:grpSpPr>
        <p:sp>
          <p:nvSpPr>
            <p:cNvPr id="102480" name="Oval 60"/>
            <p:cNvSpPr>
              <a:spLocks noChangeArrowheads="1"/>
            </p:cNvSpPr>
            <p:nvPr/>
          </p:nvSpPr>
          <p:spPr bwMode="auto">
            <a:xfrm>
              <a:off x="4572" y="1391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メイリオ" panose="020B0604030504040204" pitchFamily="50" charset="-128"/>
              </a:endParaRPr>
            </a:p>
          </p:txBody>
        </p:sp>
        <p:sp>
          <p:nvSpPr>
            <p:cNvPr id="102481" name="Oval 61"/>
            <p:cNvSpPr>
              <a:spLocks noChangeArrowheads="1"/>
            </p:cNvSpPr>
            <p:nvPr/>
          </p:nvSpPr>
          <p:spPr bwMode="auto">
            <a:xfrm>
              <a:off x="4575" y="147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メイリオ" panose="020B0604030504040204" pitchFamily="50" charset="-128"/>
              </a:endParaRPr>
            </a:p>
          </p:txBody>
        </p:sp>
        <p:sp>
          <p:nvSpPr>
            <p:cNvPr id="102482" name="Oval 62"/>
            <p:cNvSpPr>
              <a:spLocks noChangeArrowheads="1"/>
            </p:cNvSpPr>
            <p:nvPr/>
          </p:nvSpPr>
          <p:spPr bwMode="auto">
            <a:xfrm>
              <a:off x="4576" y="155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メイリオ" panose="020B0604030504040204" pitchFamily="50" charset="-128"/>
              </a:endParaRPr>
            </a:p>
          </p:txBody>
        </p:sp>
      </p:grpSp>
      <p:grpSp>
        <p:nvGrpSpPr>
          <p:cNvPr id="102458" name="Group 63"/>
          <p:cNvGrpSpPr>
            <a:grpSpLocks/>
          </p:cNvGrpSpPr>
          <p:nvPr/>
        </p:nvGrpSpPr>
        <p:grpSpPr bwMode="auto">
          <a:xfrm>
            <a:off x="7154863" y="4749800"/>
            <a:ext cx="95250" cy="349250"/>
            <a:chOff x="4572" y="1391"/>
            <a:chExt cx="60" cy="220"/>
          </a:xfrm>
        </p:grpSpPr>
        <p:sp>
          <p:nvSpPr>
            <p:cNvPr id="102477" name="Oval 64"/>
            <p:cNvSpPr>
              <a:spLocks noChangeArrowheads="1"/>
            </p:cNvSpPr>
            <p:nvPr/>
          </p:nvSpPr>
          <p:spPr bwMode="auto">
            <a:xfrm>
              <a:off x="4572" y="1391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メイリオ" panose="020B0604030504040204" pitchFamily="50" charset="-128"/>
              </a:endParaRPr>
            </a:p>
          </p:txBody>
        </p:sp>
        <p:sp>
          <p:nvSpPr>
            <p:cNvPr id="102478" name="Oval 65"/>
            <p:cNvSpPr>
              <a:spLocks noChangeArrowheads="1"/>
            </p:cNvSpPr>
            <p:nvPr/>
          </p:nvSpPr>
          <p:spPr bwMode="auto">
            <a:xfrm>
              <a:off x="4575" y="147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メイリオ" panose="020B0604030504040204" pitchFamily="50" charset="-128"/>
              </a:endParaRPr>
            </a:p>
          </p:txBody>
        </p:sp>
        <p:sp>
          <p:nvSpPr>
            <p:cNvPr id="102479" name="Oval 66"/>
            <p:cNvSpPr>
              <a:spLocks noChangeArrowheads="1"/>
            </p:cNvSpPr>
            <p:nvPr/>
          </p:nvSpPr>
          <p:spPr bwMode="auto">
            <a:xfrm>
              <a:off x="4576" y="155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メイリオ" panose="020B0604030504040204" pitchFamily="50" charset="-128"/>
              </a:endParaRPr>
            </a:p>
          </p:txBody>
        </p:sp>
      </p:grpSp>
      <p:grpSp>
        <p:nvGrpSpPr>
          <p:cNvPr id="102459" name="Group 67"/>
          <p:cNvGrpSpPr>
            <a:grpSpLocks/>
          </p:cNvGrpSpPr>
          <p:nvPr/>
        </p:nvGrpSpPr>
        <p:grpSpPr bwMode="auto">
          <a:xfrm>
            <a:off x="8148638" y="4743450"/>
            <a:ext cx="95250" cy="349250"/>
            <a:chOff x="4572" y="1391"/>
            <a:chExt cx="60" cy="220"/>
          </a:xfrm>
        </p:grpSpPr>
        <p:sp>
          <p:nvSpPr>
            <p:cNvPr id="102474" name="Oval 68"/>
            <p:cNvSpPr>
              <a:spLocks noChangeArrowheads="1"/>
            </p:cNvSpPr>
            <p:nvPr/>
          </p:nvSpPr>
          <p:spPr bwMode="auto">
            <a:xfrm>
              <a:off x="4572" y="1391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メイリオ" panose="020B0604030504040204" pitchFamily="50" charset="-128"/>
              </a:endParaRPr>
            </a:p>
          </p:txBody>
        </p:sp>
        <p:sp>
          <p:nvSpPr>
            <p:cNvPr id="102475" name="Oval 69"/>
            <p:cNvSpPr>
              <a:spLocks noChangeArrowheads="1"/>
            </p:cNvSpPr>
            <p:nvPr/>
          </p:nvSpPr>
          <p:spPr bwMode="auto">
            <a:xfrm>
              <a:off x="4575" y="147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メイリオ" panose="020B0604030504040204" pitchFamily="50" charset="-128"/>
              </a:endParaRPr>
            </a:p>
          </p:txBody>
        </p:sp>
        <p:sp>
          <p:nvSpPr>
            <p:cNvPr id="102476" name="Oval 70"/>
            <p:cNvSpPr>
              <a:spLocks noChangeArrowheads="1"/>
            </p:cNvSpPr>
            <p:nvPr/>
          </p:nvSpPr>
          <p:spPr bwMode="auto">
            <a:xfrm>
              <a:off x="4576" y="155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メイリオ" panose="020B0604030504040204" pitchFamily="50" charset="-128"/>
              </a:endParaRPr>
            </a:p>
          </p:txBody>
        </p:sp>
      </p:grpSp>
      <p:grpSp>
        <p:nvGrpSpPr>
          <p:cNvPr id="102460" name="Group 71"/>
          <p:cNvGrpSpPr>
            <a:grpSpLocks/>
          </p:cNvGrpSpPr>
          <p:nvPr/>
        </p:nvGrpSpPr>
        <p:grpSpPr bwMode="auto">
          <a:xfrm>
            <a:off x="7138988" y="5670550"/>
            <a:ext cx="95250" cy="349250"/>
            <a:chOff x="4572" y="1391"/>
            <a:chExt cx="60" cy="220"/>
          </a:xfrm>
        </p:grpSpPr>
        <p:sp>
          <p:nvSpPr>
            <p:cNvPr id="102471" name="Oval 72"/>
            <p:cNvSpPr>
              <a:spLocks noChangeArrowheads="1"/>
            </p:cNvSpPr>
            <p:nvPr/>
          </p:nvSpPr>
          <p:spPr bwMode="auto">
            <a:xfrm>
              <a:off x="4572" y="1391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メイリオ" panose="020B0604030504040204" pitchFamily="50" charset="-128"/>
              </a:endParaRPr>
            </a:p>
          </p:txBody>
        </p:sp>
        <p:sp>
          <p:nvSpPr>
            <p:cNvPr id="102472" name="Oval 73"/>
            <p:cNvSpPr>
              <a:spLocks noChangeArrowheads="1"/>
            </p:cNvSpPr>
            <p:nvPr/>
          </p:nvSpPr>
          <p:spPr bwMode="auto">
            <a:xfrm>
              <a:off x="4575" y="147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メイリオ" panose="020B0604030504040204" pitchFamily="50" charset="-128"/>
              </a:endParaRPr>
            </a:p>
          </p:txBody>
        </p:sp>
        <p:sp>
          <p:nvSpPr>
            <p:cNvPr id="102473" name="Oval 74"/>
            <p:cNvSpPr>
              <a:spLocks noChangeArrowheads="1"/>
            </p:cNvSpPr>
            <p:nvPr/>
          </p:nvSpPr>
          <p:spPr bwMode="auto">
            <a:xfrm>
              <a:off x="4576" y="155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メイリオ" panose="020B0604030504040204" pitchFamily="50" charset="-128"/>
              </a:endParaRPr>
            </a:p>
          </p:txBody>
        </p:sp>
      </p:grpSp>
      <p:grpSp>
        <p:nvGrpSpPr>
          <p:cNvPr id="102461" name="Group 75"/>
          <p:cNvGrpSpPr>
            <a:grpSpLocks/>
          </p:cNvGrpSpPr>
          <p:nvPr/>
        </p:nvGrpSpPr>
        <p:grpSpPr bwMode="auto">
          <a:xfrm>
            <a:off x="8132763" y="5664200"/>
            <a:ext cx="95250" cy="349250"/>
            <a:chOff x="4572" y="1391"/>
            <a:chExt cx="60" cy="220"/>
          </a:xfrm>
        </p:grpSpPr>
        <p:sp>
          <p:nvSpPr>
            <p:cNvPr id="102468" name="Oval 76"/>
            <p:cNvSpPr>
              <a:spLocks noChangeArrowheads="1"/>
            </p:cNvSpPr>
            <p:nvPr/>
          </p:nvSpPr>
          <p:spPr bwMode="auto">
            <a:xfrm>
              <a:off x="4572" y="1391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メイリオ" panose="020B0604030504040204" pitchFamily="50" charset="-128"/>
              </a:endParaRPr>
            </a:p>
          </p:txBody>
        </p:sp>
        <p:sp>
          <p:nvSpPr>
            <p:cNvPr id="102469" name="Oval 77"/>
            <p:cNvSpPr>
              <a:spLocks noChangeArrowheads="1"/>
            </p:cNvSpPr>
            <p:nvPr/>
          </p:nvSpPr>
          <p:spPr bwMode="auto">
            <a:xfrm>
              <a:off x="4575" y="147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メイリオ" panose="020B0604030504040204" pitchFamily="50" charset="-128"/>
              </a:endParaRPr>
            </a:p>
          </p:txBody>
        </p:sp>
        <p:sp>
          <p:nvSpPr>
            <p:cNvPr id="102470" name="Oval 78"/>
            <p:cNvSpPr>
              <a:spLocks noChangeArrowheads="1"/>
            </p:cNvSpPr>
            <p:nvPr/>
          </p:nvSpPr>
          <p:spPr bwMode="auto">
            <a:xfrm>
              <a:off x="4576" y="1555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メイリオ" panose="020B0604030504040204" pitchFamily="50" charset="-128"/>
              </a:endParaRPr>
            </a:p>
          </p:txBody>
        </p:sp>
      </p:grpSp>
      <p:sp>
        <p:nvSpPr>
          <p:cNvPr id="102462" name="Line 79"/>
          <p:cNvSpPr>
            <a:spLocks noChangeShapeType="1"/>
          </p:cNvSpPr>
          <p:nvPr/>
        </p:nvSpPr>
        <p:spPr bwMode="auto">
          <a:xfrm>
            <a:off x="6440488" y="1263650"/>
            <a:ext cx="0" cy="1870075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63" name="Line 80"/>
          <p:cNvSpPr>
            <a:spLocks noChangeShapeType="1"/>
          </p:cNvSpPr>
          <p:nvPr/>
        </p:nvSpPr>
        <p:spPr bwMode="auto">
          <a:xfrm>
            <a:off x="6440488" y="3448050"/>
            <a:ext cx="0" cy="1870075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64" name="Line 81"/>
          <p:cNvSpPr>
            <a:spLocks noChangeShapeType="1"/>
          </p:cNvSpPr>
          <p:nvPr/>
        </p:nvSpPr>
        <p:spPr bwMode="auto">
          <a:xfrm>
            <a:off x="6440488" y="5800725"/>
            <a:ext cx="0" cy="673100"/>
          </a:xfrm>
          <a:prstGeom prst="line">
            <a:avLst/>
          </a:prstGeom>
          <a:noFill/>
          <a:ln w="76200" cap="rnd">
            <a:solidFill>
              <a:srgbClr val="0066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65" name="Text Box 82"/>
          <p:cNvSpPr txBox="1">
            <a:spLocks noChangeArrowheads="1"/>
          </p:cNvSpPr>
          <p:nvPr/>
        </p:nvSpPr>
        <p:spPr bwMode="auto">
          <a:xfrm>
            <a:off x="5695950" y="1851025"/>
            <a:ext cx="6206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err="1">
                <a:solidFill>
                  <a:srgbClr val="008000"/>
                </a:solidFill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solidFill>
                  <a:srgbClr val="008000"/>
                </a:solidFill>
                <a:latin typeface="メイリオ" panose="020B0604030504040204" pitchFamily="50" charset="-128"/>
              </a:rPr>
              <a:t>=0</a:t>
            </a:r>
          </a:p>
        </p:txBody>
      </p:sp>
      <p:sp>
        <p:nvSpPr>
          <p:cNvPr id="102466" name="Text Box 83"/>
          <p:cNvSpPr txBox="1">
            <a:spLocks noChangeArrowheads="1"/>
          </p:cNvSpPr>
          <p:nvPr/>
        </p:nvSpPr>
        <p:spPr bwMode="auto">
          <a:xfrm>
            <a:off x="5695950" y="4022725"/>
            <a:ext cx="6206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err="1">
                <a:solidFill>
                  <a:srgbClr val="008000"/>
                </a:solidFill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solidFill>
                  <a:srgbClr val="008000"/>
                </a:solidFill>
                <a:latin typeface="メイリオ" panose="020B0604030504040204" pitchFamily="50" charset="-128"/>
              </a:rPr>
              <a:t>=1</a:t>
            </a:r>
          </a:p>
        </p:txBody>
      </p:sp>
      <p:sp>
        <p:nvSpPr>
          <p:cNvPr id="102467" name="Text Box 84"/>
          <p:cNvSpPr txBox="1">
            <a:spLocks noChangeArrowheads="1"/>
          </p:cNvSpPr>
          <p:nvPr/>
        </p:nvSpPr>
        <p:spPr bwMode="auto">
          <a:xfrm>
            <a:off x="5264150" y="5991225"/>
            <a:ext cx="9108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err="1">
                <a:solidFill>
                  <a:srgbClr val="008000"/>
                </a:solidFill>
                <a:latin typeface="メイリオ" panose="020B0604030504040204" pitchFamily="50" charset="-128"/>
              </a:rPr>
              <a:t>i</a:t>
            </a:r>
            <a:r>
              <a:rPr lang="en-US" altLang="ja-JP" sz="2400" b="1" dirty="0">
                <a:solidFill>
                  <a:srgbClr val="008000"/>
                </a:solidFill>
                <a:latin typeface="メイリオ" panose="020B0604030504040204" pitchFamily="50" charset="-128"/>
              </a:rPr>
              <a:t>=n-1</a:t>
            </a:r>
          </a:p>
        </p:txBody>
      </p:sp>
    </p:spTree>
    <p:extLst>
      <p:ext uri="{BB962C8B-B14F-4D97-AF65-F5344CB8AC3E}">
        <p14:creationId xmlns:p14="http://schemas.microsoft.com/office/powerpoint/2010/main" val="472550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62578" y="351960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例題１．テキストファイル形式の</a:t>
            </a:r>
            <a:br>
              <a:rPr lang="ja-JP" altLang="en-US" dirty="0"/>
            </a:br>
            <a:r>
              <a:rPr lang="ja-JP" altLang="en-US" dirty="0"/>
              <a:t>ファイルからのデータ読み込み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578" y="1023185"/>
            <a:ext cx="8461208" cy="5333166"/>
          </a:xfrm>
        </p:spPr>
        <p:txBody>
          <a:bodyPr>
            <a:noAutofit/>
          </a:bodyPr>
          <a:lstStyle/>
          <a:p>
            <a:r>
              <a:rPr lang="ja-JP" altLang="en-US" dirty="0"/>
              <a:t>次のような名簿ファイル（テキストファイル形式）を読み込んで，１列目の氏名と，３列目の住所だけを表示するプログラムを作る</a:t>
            </a:r>
          </a:p>
          <a:p>
            <a:pPr lvl="1"/>
            <a:r>
              <a:rPr lang="ja-JP" altLang="en-US" dirty="0"/>
              <a:t>各データは，半角の空白文字（１つまたは複数）で区切られる</a:t>
            </a:r>
          </a:p>
          <a:p>
            <a:pPr lvl="1"/>
            <a:endParaRPr lang="ja-JP" altLang="en-US" dirty="0"/>
          </a:p>
          <a:p>
            <a:pPr marL="457200" lvl="1" indent="0">
              <a:buNone/>
            </a:pPr>
            <a:r>
              <a:rPr lang="ja-JP" altLang="en-US" sz="2000" dirty="0"/>
              <a:t>金子邦彦 </a:t>
            </a:r>
            <a:r>
              <a:rPr lang="en-US" altLang="ja-JP" sz="2000" dirty="0"/>
              <a:t>1200/01/01 </a:t>
            </a:r>
            <a:r>
              <a:rPr lang="ja-JP" altLang="en-US" sz="2000" dirty="0"/>
              <a:t>福岡市東区箱崎３丁目      </a:t>
            </a:r>
            <a:r>
              <a:rPr lang="en-US" altLang="ja-JP" sz="2000" dirty="0"/>
              <a:t>392-123-8234</a:t>
            </a:r>
          </a:p>
          <a:p>
            <a:pPr marL="457200" lvl="1" indent="0">
              <a:buNone/>
            </a:pPr>
            <a:r>
              <a:rPr lang="en-US" altLang="ja-JP" sz="2000" dirty="0"/>
              <a:t>○○×× 1300/12/31 </a:t>
            </a:r>
            <a:r>
              <a:rPr lang="ja-JP" altLang="en-US" sz="2000" dirty="0"/>
              <a:t>福岡市東区貝塚団地        </a:t>
            </a:r>
            <a:r>
              <a:rPr lang="en-US" altLang="ja-JP" sz="2000" dirty="0"/>
              <a:t>492-252-7188</a:t>
            </a:r>
          </a:p>
          <a:p>
            <a:pPr marL="457200" lvl="1" indent="0">
              <a:buNone/>
            </a:pPr>
            <a:r>
              <a:rPr lang="en-US" altLang="ja-JP" sz="2000" dirty="0"/>
              <a:t>●●■■ 0800/05/31 </a:t>
            </a:r>
            <a:r>
              <a:rPr lang="ja-JP" altLang="en-US" sz="2000" dirty="0"/>
              <a:t>福岡市東区香椎浜１丁目    </a:t>
            </a:r>
            <a:r>
              <a:rPr lang="en-US" altLang="ja-JP" sz="2000" dirty="0"/>
              <a:t>592-824-7144</a:t>
            </a:r>
          </a:p>
        </p:txBody>
      </p:sp>
      <p:sp>
        <p:nvSpPr>
          <p:cNvPr id="12290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2EC476EA-8141-48B8-8D15-9D2EF89E8AE8}" type="slidenum">
              <a:rPr lang="en-US" altLang="ja-JP" smtClean="0">
                <a:latin typeface="メイリオ" panose="020B0604030504040204" pitchFamily="50" charset="-128"/>
              </a:rPr>
              <a:pPr/>
              <a:t>5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618689" y="3459789"/>
            <a:ext cx="7488238" cy="1368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4241177" y="5029574"/>
            <a:ext cx="35702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３行のテキストファイル</a:t>
            </a:r>
          </a:p>
        </p:txBody>
      </p:sp>
    </p:spTree>
    <p:extLst>
      <p:ext uri="{BB962C8B-B14F-4D97-AF65-F5344CB8AC3E}">
        <p14:creationId xmlns:p14="http://schemas.microsoft.com/office/powerpoint/2010/main" val="1421260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テキストファイル形式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行単位での読み書きに意味がある。</a:t>
            </a:r>
          </a:p>
          <a:p>
            <a:r>
              <a:rPr lang="ja-JP" altLang="en-US" dirty="0"/>
              <a:t>人間が「目で見て」読むことができるファイル。</a:t>
            </a:r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1433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C31BE185-07FF-4782-91AC-BC5420DCCA1E}" type="slidenum">
              <a:rPr lang="en-US" altLang="ja-JP" smtClean="0">
                <a:latin typeface="メイリオ" panose="020B0604030504040204" pitchFamily="50" charset="-128"/>
              </a:rPr>
              <a:pPr/>
              <a:t>6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57188" y="3143251"/>
            <a:ext cx="4319588" cy="219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solidFill>
                  <a:srgbClr val="006600"/>
                </a:solidFill>
                <a:latin typeface="メイリオ" panose="020B0604030504040204" pitchFamily="50" charset="-128"/>
              </a:rPr>
              <a:t>   MPL 40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solidFill>
                  <a:srgbClr val="006600"/>
                </a:solidFill>
                <a:latin typeface="メイリオ" panose="020B0604030504040204" pitchFamily="50" charset="-128"/>
              </a:rPr>
              <a:t>     pattern1 = 786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solidFill>
                  <a:srgbClr val="006600"/>
                </a:solidFill>
                <a:latin typeface="メイリオ" panose="020B0604030504040204" pitchFamily="50" charset="-128"/>
              </a:rPr>
              <a:t>     pattern2 =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solidFill>
                  <a:srgbClr val="006600"/>
                </a:solidFill>
                <a:latin typeface="メイリオ" panose="020B0604030504040204" pitchFamily="50" charset="-128"/>
              </a:rPr>
              <a:t>     pattern3 = 979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solidFill>
                  <a:srgbClr val="006600"/>
                </a:solidFill>
                <a:latin typeface="メイリオ" panose="020B0604030504040204" pitchFamily="50" charset="-128"/>
              </a:rPr>
              <a:t>     pattern4 = 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rgbClr val="006600"/>
              </a:solidFill>
              <a:latin typeface="メイリオ" panose="020B060403050404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テキストファイルの例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2800" dirty="0">
              <a:latin typeface="メイリオ" panose="020B0604030504040204" pitchFamily="50" charset="-128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4535488" y="2863850"/>
            <a:ext cx="4025900" cy="298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solidFill>
                  <a:srgbClr val="006600"/>
                </a:solidFill>
                <a:latin typeface="メイリオ" panose="020B0604030504040204" pitchFamily="50" charset="-128"/>
              </a:rPr>
              <a:t> &lt;FF&gt;0&lt;FF&gt;&lt;E0&gt;^@^PJFIF^@^A^B^A^@&lt;96&gt;^@&lt;96&gt;^@^@&lt;FF&gt;&lt;E0&gt;~JFXX^@^P&lt;FF&gt;00&lt;FF&gt;U^@^C^@^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latin typeface="メイリオ" panose="020B060403050404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テキストファイルでない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バイナリファイルの例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（</a:t>
            </a:r>
            <a:r>
              <a:rPr lang="ja-JP" altLang="en-US" sz="2400" dirty="0">
                <a:solidFill>
                  <a:srgbClr val="008000"/>
                </a:solidFill>
                <a:latin typeface="メイリオ" panose="020B0604030504040204" pitchFamily="50" charset="-128"/>
              </a:rPr>
              <a:t>画像のファイル</a:t>
            </a:r>
            <a:r>
              <a:rPr lang="ja-JP" altLang="en-US" sz="2400" dirty="0">
                <a:latin typeface="メイリオ" panose="020B0604030504040204" pitchFamily="50" charset="-128"/>
              </a:rPr>
              <a:t>）</a:t>
            </a:r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720725" y="3087688"/>
            <a:ext cx="3743325" cy="22479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4818063" y="3078163"/>
            <a:ext cx="3743325" cy="22479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033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39130B47-810D-4D2A-84EA-61AE7B07B8EF}" type="slidenum">
              <a:rPr lang="en-US" altLang="ja-JP" smtClean="0">
                <a:latin typeface="メイリオ" panose="020B0604030504040204" pitchFamily="50" charset="-128"/>
              </a:rPr>
              <a:pPr/>
              <a:t>7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6675" y="268941"/>
            <a:ext cx="9036050" cy="3772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メイリオ" panose="020B0604030504040204" pitchFamily="50" charset="-128"/>
              </a:rPr>
              <a:t>#include "</a:t>
            </a:r>
            <a:r>
              <a:rPr lang="en-US" altLang="ja-JP" sz="1600" b="1" dirty="0" err="1">
                <a:latin typeface="メイリオ" panose="020B0604030504040204" pitchFamily="50" charset="-128"/>
              </a:rPr>
              <a:t>stdio.h</a:t>
            </a:r>
            <a:r>
              <a:rPr lang="en-US" altLang="ja-JP" sz="1600" b="1" dirty="0">
                <a:latin typeface="メイリオ" panose="020B0604030504040204" pitchFamily="50" charset="-128"/>
              </a:rPr>
              <a:t>"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メイリオ" panose="020B0604030504040204" pitchFamily="50" charset="-128"/>
              </a:rPr>
              <a:t>#include &lt;</a:t>
            </a:r>
            <a:r>
              <a:rPr lang="en-US" altLang="ja-JP" sz="1600" b="1" dirty="0" err="1">
                <a:latin typeface="メイリオ" panose="020B0604030504040204" pitchFamily="50" charset="-128"/>
              </a:rPr>
              <a:t>math.h</a:t>
            </a:r>
            <a:r>
              <a:rPr lang="en-US" altLang="ja-JP" sz="1600" b="1" dirty="0">
                <a:latin typeface="メイリオ" panose="020B0604030504040204" pitchFamily="50" charset="-128"/>
              </a:rPr>
              <a:t>&gt;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メイリオ" panose="020B0604030504040204" pitchFamily="50" charset="-128"/>
              </a:rPr>
              <a:t>#pragma warning(</a:t>
            </a:r>
            <a:r>
              <a:rPr lang="en-US" altLang="ja-JP" sz="1600" b="1" dirty="0" err="1">
                <a:latin typeface="メイリオ" panose="020B0604030504040204" pitchFamily="50" charset="-128"/>
              </a:rPr>
              <a:t>disable:4996</a:t>
            </a:r>
            <a:r>
              <a:rPr lang="en-US" altLang="ja-JP" sz="1600" b="1" dirty="0">
                <a:latin typeface="メイリオ" panose="020B0604030504040204" pitchFamily="50" charset="-128"/>
              </a:rPr>
              <a:t>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 err="1">
                <a:latin typeface="メイリオ" panose="020B0604030504040204" pitchFamily="50" charset="-128"/>
              </a:rPr>
              <a:t>int</a:t>
            </a:r>
            <a:r>
              <a:rPr lang="en-US" altLang="ja-JP" sz="1600" b="1" dirty="0">
                <a:latin typeface="メイリオ" panose="020B0604030504040204" pitchFamily="50" charset="-128"/>
              </a:rPr>
              <a:t> main()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メイリオ" panose="020B0604030504040204" pitchFamily="50" charset="-128"/>
              </a:rPr>
              <a:t>{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メイリオ" panose="020B0604030504040204" pitchFamily="50" charset="-128"/>
              </a:rPr>
              <a:t>  char line[100];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メイリオ" panose="020B0604030504040204" pitchFamily="50" charset="-128"/>
              </a:rPr>
              <a:t>  char name[100];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メイリオ" panose="020B0604030504040204" pitchFamily="50" charset="-128"/>
              </a:rPr>
              <a:t>  char birth[100];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メイリオ" panose="020B0604030504040204" pitchFamily="50" charset="-128"/>
              </a:rPr>
              <a:t>  char address[100];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メイリオ" panose="020B0604030504040204" pitchFamily="50" charset="-128"/>
              </a:rPr>
              <a:t>  FILE *</a:t>
            </a:r>
            <a:r>
              <a:rPr lang="en-US" altLang="ja-JP" sz="1600" b="1" dirty="0" err="1">
                <a:latin typeface="メイリオ" panose="020B0604030504040204" pitchFamily="50" charset="-128"/>
              </a:rPr>
              <a:t>in_file</a:t>
            </a:r>
            <a:r>
              <a:rPr lang="en-US" altLang="ja-JP" sz="1600" b="1" dirty="0">
                <a:latin typeface="メイリオ" panose="020B0604030504040204" pitchFamily="50" charset="-128"/>
              </a:rPr>
              <a:t>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メイリオ" panose="020B0604030504040204" pitchFamily="50" charset="-128"/>
              </a:rPr>
              <a:t>  </a:t>
            </a:r>
            <a:r>
              <a:rPr lang="en-US" altLang="ja-JP" sz="1600" b="1" dirty="0" err="1">
                <a:latin typeface="メイリオ" panose="020B0604030504040204" pitchFamily="50" charset="-128"/>
              </a:rPr>
              <a:t>int</a:t>
            </a:r>
            <a:r>
              <a:rPr lang="en-US" altLang="ja-JP" sz="1600" b="1" dirty="0">
                <a:latin typeface="メイリオ" panose="020B0604030504040204" pitchFamily="50" charset="-128"/>
              </a:rPr>
              <a:t> </a:t>
            </a:r>
            <a:r>
              <a:rPr lang="en-US" altLang="ja-JP" sz="1600" b="1" dirty="0" err="1">
                <a:latin typeface="メイリオ" panose="020B0604030504040204" pitchFamily="50" charset="-128"/>
              </a:rPr>
              <a:t>ch</a:t>
            </a:r>
            <a:r>
              <a:rPr lang="en-US" altLang="ja-JP" sz="1600" b="1" dirty="0">
                <a:latin typeface="メイリオ" panose="020B0604030504040204" pitchFamily="50" charset="-128"/>
              </a:rPr>
              <a:t>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メイリオ" panose="020B0604030504040204" pitchFamily="50" charset="-128"/>
              </a:rPr>
              <a:t>  </a:t>
            </a:r>
            <a:r>
              <a:rPr lang="en-US" altLang="ja-JP" sz="1600" b="1" dirty="0" err="1">
                <a:latin typeface="メイリオ" panose="020B0604030504040204" pitchFamily="50" charset="-128"/>
              </a:rPr>
              <a:t>in_file</a:t>
            </a:r>
            <a:r>
              <a:rPr lang="en-US" altLang="ja-JP" sz="1600" b="1" dirty="0">
                <a:latin typeface="メイリオ" panose="020B0604030504040204" pitchFamily="50" charset="-128"/>
              </a:rPr>
              <a:t> = </a:t>
            </a:r>
            <a:r>
              <a:rPr lang="en-US" altLang="ja-JP" sz="1600" b="1" dirty="0" err="1">
                <a:latin typeface="メイリオ" panose="020B0604030504040204" pitchFamily="50" charset="-128"/>
              </a:rPr>
              <a:t>fopen</a:t>
            </a:r>
            <a:r>
              <a:rPr lang="en-US" altLang="ja-JP" sz="1600" b="1" dirty="0">
                <a:latin typeface="メイリオ" panose="020B0604030504040204" pitchFamily="50" charset="-128"/>
              </a:rPr>
              <a:t>("</a:t>
            </a:r>
            <a:r>
              <a:rPr lang="en-US" altLang="ja-JP" sz="16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d:\\</a:t>
            </a:r>
            <a:r>
              <a:rPr lang="en-US" altLang="ja-JP" sz="1600" b="1" dirty="0" err="1">
                <a:solidFill>
                  <a:srgbClr val="C00000"/>
                </a:solidFill>
                <a:latin typeface="メイリオ" panose="020B0604030504040204" pitchFamily="50" charset="-128"/>
              </a:rPr>
              <a:t>Book1.txt</a:t>
            </a:r>
            <a:r>
              <a:rPr lang="en-US" altLang="ja-JP" sz="1600" b="1" dirty="0">
                <a:latin typeface="メイリオ" panose="020B0604030504040204" pitchFamily="50" charset="-128"/>
              </a:rPr>
              <a:t>", "r");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メイリオ" panose="020B0604030504040204" pitchFamily="50" charset="-128"/>
              </a:rPr>
              <a:t>  if ( </a:t>
            </a:r>
            <a:r>
              <a:rPr lang="en-US" altLang="ja-JP" sz="1600" b="1" dirty="0" err="1">
                <a:latin typeface="メイリオ" panose="020B0604030504040204" pitchFamily="50" charset="-128"/>
              </a:rPr>
              <a:t>in_file</a:t>
            </a:r>
            <a:r>
              <a:rPr lang="en-US" altLang="ja-JP" sz="1600" b="1" dirty="0">
                <a:latin typeface="メイリオ" panose="020B0604030504040204" pitchFamily="50" charset="-128"/>
              </a:rPr>
              <a:t> == NULL ) {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メイリオ" panose="020B0604030504040204" pitchFamily="50" charset="-128"/>
              </a:rPr>
              <a:t>    return 0; 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メイリオ" panose="020B0604030504040204" pitchFamily="50" charset="-128"/>
              </a:rPr>
              <a:t>  }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メイリオ" panose="020B0604030504040204" pitchFamily="50" charset="-128"/>
              </a:rPr>
              <a:t>  while( </a:t>
            </a:r>
            <a:r>
              <a:rPr lang="en-US" altLang="ja-JP" sz="1600" b="1" dirty="0" err="1">
                <a:latin typeface="メイリオ" panose="020B0604030504040204" pitchFamily="50" charset="-128"/>
              </a:rPr>
              <a:t>fgets</a:t>
            </a:r>
            <a:r>
              <a:rPr lang="en-US" altLang="ja-JP" sz="1600" b="1" dirty="0">
                <a:latin typeface="メイリオ" panose="020B0604030504040204" pitchFamily="50" charset="-128"/>
              </a:rPr>
              <a:t>( line, 100, </a:t>
            </a:r>
            <a:r>
              <a:rPr lang="en-US" altLang="ja-JP" sz="1600" b="1" dirty="0" err="1">
                <a:latin typeface="メイリオ" panose="020B0604030504040204" pitchFamily="50" charset="-128"/>
              </a:rPr>
              <a:t>in_file</a:t>
            </a:r>
            <a:r>
              <a:rPr lang="en-US" altLang="ja-JP" sz="1600" b="1" dirty="0">
                <a:latin typeface="メイリオ" panose="020B0604030504040204" pitchFamily="50" charset="-128"/>
              </a:rPr>
              <a:t> ) != NULL ) {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メイリオ" panose="020B0604030504040204" pitchFamily="50" charset="-128"/>
              </a:rPr>
              <a:t>    </a:t>
            </a:r>
            <a:r>
              <a:rPr lang="en-US" altLang="ja-JP" sz="1600" b="1" dirty="0" err="1">
                <a:latin typeface="メイリオ" panose="020B0604030504040204" pitchFamily="50" charset="-128"/>
              </a:rPr>
              <a:t>sscanf_s</a:t>
            </a:r>
            <a:r>
              <a:rPr lang="en-US" altLang="ja-JP" sz="1600" b="1" dirty="0">
                <a:latin typeface="メイリオ" panose="020B0604030504040204" pitchFamily="50" charset="-128"/>
              </a:rPr>
              <a:t>( line, "%s %s %s", name, birth, address );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メイリオ" panose="020B0604030504040204" pitchFamily="50" charset="-128"/>
              </a:rPr>
              <a:t>    </a:t>
            </a:r>
            <a:r>
              <a:rPr lang="en-US" altLang="ja-JP" sz="1600" b="1" dirty="0" err="1">
                <a:latin typeface="メイリオ" panose="020B0604030504040204" pitchFamily="50" charset="-128"/>
              </a:rPr>
              <a:t>printf</a:t>
            </a:r>
            <a:r>
              <a:rPr lang="en-US" altLang="ja-JP" sz="1600" b="1" dirty="0">
                <a:latin typeface="メイリオ" panose="020B0604030504040204" pitchFamily="50" charset="-128"/>
              </a:rPr>
              <a:t>( "name=%s, address=%s\n", name, address );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メイリオ" panose="020B0604030504040204" pitchFamily="50" charset="-128"/>
              </a:rPr>
              <a:t>  }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メイリオ" panose="020B0604030504040204" pitchFamily="50" charset="-128"/>
              </a:rPr>
              <a:t>  </a:t>
            </a:r>
            <a:r>
              <a:rPr lang="en-US" altLang="ja-JP" sz="1600" b="1" dirty="0" err="1">
                <a:latin typeface="メイリオ" panose="020B0604030504040204" pitchFamily="50" charset="-128"/>
              </a:rPr>
              <a:t>fclose</a:t>
            </a:r>
            <a:r>
              <a:rPr lang="en-US" altLang="ja-JP" sz="1600" b="1" dirty="0">
                <a:latin typeface="メイリオ" panose="020B0604030504040204" pitchFamily="50" charset="-128"/>
              </a:rPr>
              <a:t>(</a:t>
            </a:r>
            <a:r>
              <a:rPr lang="en-US" altLang="ja-JP" sz="1600" b="1" dirty="0" err="1">
                <a:latin typeface="メイリオ" panose="020B0604030504040204" pitchFamily="50" charset="-128"/>
              </a:rPr>
              <a:t>in_file</a:t>
            </a:r>
            <a:r>
              <a:rPr lang="en-US" altLang="ja-JP" sz="1600" b="1" dirty="0">
                <a:latin typeface="メイリオ" panose="020B0604030504040204" pitchFamily="50" charset="-128"/>
              </a:rPr>
              <a:t>);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メイリオ" panose="020B0604030504040204" pitchFamily="50" charset="-128"/>
              </a:rPr>
              <a:t>  </a:t>
            </a:r>
            <a:r>
              <a:rPr lang="en-US" altLang="ja-JP" sz="1600" b="1" dirty="0" err="1">
                <a:latin typeface="メイリオ" panose="020B0604030504040204" pitchFamily="50" charset="-128"/>
              </a:rPr>
              <a:t>ch</a:t>
            </a:r>
            <a:r>
              <a:rPr lang="en-US" altLang="ja-JP" sz="1600" b="1" dirty="0">
                <a:latin typeface="メイリオ" panose="020B0604030504040204" pitchFamily="50" charset="-128"/>
              </a:rPr>
              <a:t> = </a:t>
            </a:r>
            <a:r>
              <a:rPr lang="en-US" altLang="ja-JP" sz="1600" b="1" dirty="0" err="1">
                <a:latin typeface="メイリオ" panose="020B0604030504040204" pitchFamily="50" charset="-128"/>
              </a:rPr>
              <a:t>getchar</a:t>
            </a:r>
            <a:r>
              <a:rPr lang="en-US" altLang="ja-JP" sz="1600" b="1" dirty="0">
                <a:latin typeface="メイリオ" panose="020B0604030504040204" pitchFamily="50" charset="-128"/>
              </a:rPr>
              <a:t>();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メイリオ" panose="020B0604030504040204" pitchFamily="50" charset="-128"/>
              </a:rPr>
              <a:t>  </a:t>
            </a:r>
            <a:r>
              <a:rPr lang="en-US" altLang="ja-JP" sz="1600" b="1" dirty="0" err="1">
                <a:latin typeface="メイリオ" panose="020B0604030504040204" pitchFamily="50" charset="-128"/>
              </a:rPr>
              <a:t>ch</a:t>
            </a:r>
            <a:r>
              <a:rPr lang="en-US" altLang="ja-JP" sz="1600" b="1" dirty="0">
                <a:latin typeface="メイリオ" panose="020B0604030504040204" pitchFamily="50" charset="-128"/>
              </a:rPr>
              <a:t> = </a:t>
            </a:r>
            <a:r>
              <a:rPr lang="en-US" altLang="ja-JP" sz="1600" b="1" dirty="0" err="1">
                <a:latin typeface="メイリオ" panose="020B0604030504040204" pitchFamily="50" charset="-128"/>
              </a:rPr>
              <a:t>getchar</a:t>
            </a:r>
            <a:r>
              <a:rPr lang="en-US" altLang="ja-JP" sz="1600" b="1" dirty="0">
                <a:latin typeface="メイリオ" panose="020B0604030504040204" pitchFamily="50" charset="-128"/>
              </a:rPr>
              <a:t>();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メイリオ" panose="020B0604030504040204" pitchFamily="50" charset="-128"/>
              </a:rPr>
              <a:t>  return 0;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メイリオ" panose="020B0604030504040204" pitchFamily="50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09055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例題１の手順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１．準備</a:t>
            </a:r>
          </a:p>
          <a:p>
            <a:pPr marL="0" indent="0">
              <a:buNone/>
            </a:pPr>
            <a:r>
              <a:rPr lang="ja-JP" altLang="en-US" dirty="0"/>
              <a:t>	</a:t>
            </a:r>
            <a:r>
              <a:rPr lang="ja-JP" altLang="en-US" sz="2400" dirty="0"/>
              <a:t>演習用のデータファイル </a:t>
            </a:r>
            <a:r>
              <a:rPr lang="en-US" altLang="ja-JP" sz="2400" dirty="0"/>
              <a:t>d:\Book1.txt </a:t>
            </a:r>
            <a:r>
              <a:rPr lang="ja-JP" altLang="en-US" sz="2400" dirty="0"/>
              <a:t>を各自で作成</a:t>
            </a:r>
          </a:p>
          <a:p>
            <a:pPr marL="0" indent="0">
              <a:buNone/>
            </a:pPr>
            <a:r>
              <a:rPr lang="ja-JP" altLang="en-US" sz="2400" dirty="0"/>
              <a:t>　　　（本資料のページ９，１０，１１，１２，１３）</a:t>
            </a:r>
          </a:p>
          <a:p>
            <a:pPr marL="0" indent="0">
              <a:buNone/>
            </a:pPr>
            <a:r>
              <a:rPr lang="ja-JP" altLang="en-US" dirty="0"/>
              <a:t>２．ビルドと実行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2400" dirty="0"/>
              <a:t>例題１のプログラムを各自で実行し，実行結果を確認</a:t>
            </a:r>
          </a:p>
          <a:p>
            <a:pPr marL="0" indent="0">
              <a:buNone/>
            </a:pPr>
            <a:r>
              <a:rPr lang="ja-JP" altLang="en-US" sz="2400" dirty="0"/>
              <a:t>　　　</a:t>
            </a:r>
          </a:p>
          <a:p>
            <a:pPr marL="0" indent="0">
              <a:buNone/>
            </a:pPr>
            <a:r>
              <a:rPr lang="ja-JP" altLang="en-US" dirty="0"/>
              <a:t>　　</a:t>
            </a:r>
          </a:p>
        </p:txBody>
      </p:sp>
      <p:sp>
        <p:nvSpPr>
          <p:cNvPr id="1843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A60781E6-F590-45EE-B0AA-C2F236F958E8}" type="slidenum">
              <a:rPr lang="en-US" altLang="ja-JP" smtClean="0">
                <a:latin typeface="メイリオ" panose="020B0604030504040204" pitchFamily="50" charset="-128"/>
              </a:rPr>
              <a:pPr/>
              <a:t>8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2062163" y="5356225"/>
            <a:ext cx="5262979" cy="1200329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chemeClr val="tx2"/>
                </a:solidFill>
                <a:latin typeface="メイリオ" panose="020B0604030504040204" pitchFamily="50" charset="-128"/>
              </a:rPr>
              <a:t>各自で行ってください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chemeClr val="tx2"/>
                </a:solidFill>
                <a:latin typeface="メイリオ" panose="020B0604030504040204" pitchFamily="50" charset="-128"/>
              </a:rPr>
              <a:t>（実行結果の確認まで）</a:t>
            </a:r>
          </a:p>
        </p:txBody>
      </p:sp>
    </p:spTree>
    <p:extLst>
      <p:ext uri="{BB962C8B-B14F-4D97-AF65-F5344CB8AC3E}">
        <p14:creationId xmlns:p14="http://schemas.microsoft.com/office/powerpoint/2010/main" val="2703228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1C0119AF-59A3-4973-AF1A-D28EA5E59ABE}" type="slidenum">
              <a:rPr lang="en-US" altLang="ja-JP" smtClean="0">
                <a:latin typeface="メイリオ" panose="020B0604030504040204" pitchFamily="50" charset="-128"/>
              </a:rPr>
              <a:pPr/>
              <a:t>9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1649353" y="0"/>
            <a:ext cx="572464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メイリオ" panose="020B0604030504040204" pitchFamily="50" charset="-128"/>
              </a:rPr>
              <a:t>まず，データファイル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メイリオ" panose="020B0604030504040204" pitchFamily="50" charset="-128"/>
              </a:rPr>
              <a:t>d:\Book1.txt </a:t>
            </a:r>
            <a:r>
              <a:rPr lang="ja-JP" altLang="en-US" sz="3600" dirty="0">
                <a:latin typeface="メイリオ" panose="020B0604030504040204" pitchFamily="50" charset="-128"/>
              </a:rPr>
              <a:t>を準備する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メイリオ" panose="020B0604030504040204" pitchFamily="50" charset="-128"/>
              </a:rPr>
              <a:t>（テキストファイル形式）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209176" y="2925763"/>
            <a:ext cx="8630024" cy="1200329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メイリオ" panose="020B0604030504040204" pitchFamily="50" charset="-128"/>
              </a:rPr>
              <a:t>金子邦彦 </a:t>
            </a:r>
            <a:r>
              <a:rPr lang="en-US" altLang="ja-JP" sz="2000" dirty="0">
                <a:latin typeface="メイリオ" panose="020B0604030504040204" pitchFamily="50" charset="-128"/>
              </a:rPr>
              <a:t>1200/01/01 </a:t>
            </a:r>
            <a:r>
              <a:rPr lang="ja-JP" altLang="en-US" sz="2000" dirty="0">
                <a:latin typeface="メイリオ" panose="020B0604030504040204" pitchFamily="50" charset="-128"/>
              </a:rPr>
              <a:t>福岡市東区箱崎３丁目      </a:t>
            </a:r>
            <a:r>
              <a:rPr lang="en-US" altLang="ja-JP" sz="2000" dirty="0">
                <a:latin typeface="メイリオ" panose="020B0604030504040204" pitchFamily="50" charset="-128"/>
              </a:rPr>
              <a:t>392-123-8234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○○×× 1300/12/31 </a:t>
            </a:r>
            <a:r>
              <a:rPr lang="ja-JP" altLang="en-US" sz="2000" dirty="0">
                <a:latin typeface="メイリオ" panose="020B0604030504040204" pitchFamily="50" charset="-128"/>
              </a:rPr>
              <a:t>福岡市東区貝塚団地        </a:t>
            </a:r>
            <a:r>
              <a:rPr lang="en-US" altLang="ja-JP" sz="2000" dirty="0">
                <a:latin typeface="メイリオ" panose="020B0604030504040204" pitchFamily="50" charset="-128"/>
              </a:rPr>
              <a:t>492-252-7188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●●■■ 0800/05/31 </a:t>
            </a:r>
            <a:r>
              <a:rPr lang="ja-JP" altLang="en-US" sz="2000" dirty="0">
                <a:latin typeface="メイリオ" panose="020B0604030504040204" pitchFamily="50" charset="-128"/>
              </a:rPr>
              <a:t>福岡市東区香椎浜１丁目    </a:t>
            </a:r>
            <a:r>
              <a:rPr lang="en-US" altLang="ja-JP" sz="2000" dirty="0">
                <a:latin typeface="メイリオ" panose="020B0604030504040204" pitchFamily="50" charset="-128"/>
              </a:rPr>
              <a:t>592-824-7144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1657525" y="4689475"/>
            <a:ext cx="503214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folHlink"/>
                </a:solidFill>
                <a:latin typeface="メイリオ" panose="020B0604030504040204" pitchFamily="50" charset="-128"/>
              </a:rPr>
              <a:t>d:\Book1.txt </a:t>
            </a:r>
            <a:r>
              <a:rPr lang="ja-JP" altLang="en-US" sz="2400" dirty="0">
                <a:solidFill>
                  <a:schemeClr val="folHlink"/>
                </a:solidFill>
                <a:latin typeface="メイリオ" panose="020B0604030504040204" pitchFamily="50" charset="-128"/>
              </a:rPr>
              <a:t>の例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chemeClr val="folHlink"/>
                </a:solidFill>
                <a:latin typeface="メイリオ" panose="020B0604030504040204" pitchFamily="50" charset="-128"/>
              </a:rPr>
              <a:t>（全角の空白文字が混ざっていると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chemeClr val="folHlink"/>
                </a:solidFill>
                <a:latin typeface="メイリオ" panose="020B0604030504040204" pitchFamily="50" charset="-128"/>
              </a:rPr>
              <a:t>　動かないことがあるので注意してください）</a:t>
            </a:r>
          </a:p>
        </p:txBody>
      </p:sp>
      <p:sp>
        <p:nvSpPr>
          <p:cNvPr id="20486" name="Line 8"/>
          <p:cNvSpPr>
            <a:spLocks noChangeShapeType="1"/>
          </p:cNvSpPr>
          <p:nvPr/>
        </p:nvSpPr>
        <p:spPr bwMode="auto">
          <a:xfrm flipH="1" flipV="1">
            <a:off x="6442634" y="3842871"/>
            <a:ext cx="722607" cy="8434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487" name="Line 9"/>
          <p:cNvSpPr>
            <a:spLocks noChangeShapeType="1"/>
          </p:cNvSpPr>
          <p:nvPr/>
        </p:nvSpPr>
        <p:spPr bwMode="auto">
          <a:xfrm flipH="1" flipV="1">
            <a:off x="1858682" y="3842871"/>
            <a:ext cx="5144636" cy="9418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488" name="Line 10"/>
          <p:cNvSpPr>
            <a:spLocks noChangeShapeType="1"/>
          </p:cNvSpPr>
          <p:nvPr/>
        </p:nvSpPr>
        <p:spPr bwMode="auto">
          <a:xfrm flipH="1" flipV="1">
            <a:off x="3424517" y="3842871"/>
            <a:ext cx="3623250" cy="8783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489" name="Text Box 11"/>
          <p:cNvSpPr txBox="1">
            <a:spLocks noChangeArrowheads="1"/>
          </p:cNvSpPr>
          <p:nvPr/>
        </p:nvSpPr>
        <p:spPr bwMode="auto">
          <a:xfrm>
            <a:off x="7127143" y="4573588"/>
            <a:ext cx="14157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半角の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空白文字</a:t>
            </a:r>
          </a:p>
        </p:txBody>
      </p:sp>
    </p:spTree>
    <p:extLst>
      <p:ext uri="{BB962C8B-B14F-4D97-AF65-F5344CB8AC3E}">
        <p14:creationId xmlns:p14="http://schemas.microsoft.com/office/powerpoint/2010/main" val="4148935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2374</Words>
  <Application>Microsoft Office PowerPoint</Application>
  <PresentationFormat>画面に合わせる (4:3)</PresentationFormat>
  <Paragraphs>703</Paragraphs>
  <Slides>43</Slides>
  <Notes>43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43</vt:i4>
      </vt:variant>
    </vt:vector>
  </HeadingPairs>
  <TitlesOfParts>
    <vt:vector size="49" baseType="lpstr">
      <vt:lpstr>ＭＳ Ｐゴシック</vt:lpstr>
      <vt:lpstr>メイリオ</vt:lpstr>
      <vt:lpstr>游ゴシック</vt:lpstr>
      <vt:lpstr>Arial</vt:lpstr>
      <vt:lpstr>Segoe UI</vt:lpstr>
      <vt:lpstr>Office テーマ</vt:lpstr>
      <vt:lpstr>ce-6. ファイル，配列  </vt:lpstr>
      <vt:lpstr>ファイル処理</vt:lpstr>
      <vt:lpstr>ファイル読み込み</vt:lpstr>
      <vt:lpstr>ファイル書き出し</vt:lpstr>
      <vt:lpstr>例題１．テキストファイル形式の ファイルからのデータ読み込み</vt:lpstr>
      <vt:lpstr>テキストファイル形式</vt:lpstr>
      <vt:lpstr>PowerPoint プレゼンテーション</vt:lpstr>
      <vt:lpstr>例題１の手順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ビルド後の画面</vt:lpstr>
      <vt:lpstr>PowerPoint プレゼンテーション</vt:lpstr>
      <vt:lpstr>PowerPoint プレゼンテーション</vt:lpstr>
      <vt:lpstr>ファイル操作</vt:lpstr>
      <vt:lpstr>オープンモード</vt:lpstr>
      <vt:lpstr>例題１のプログラムが 行っていること</vt:lpstr>
      <vt:lpstr>例題１のプログラムが 行っていること</vt:lpstr>
      <vt:lpstr>例題１のプログラムが 行っていること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プログラムとデータ</vt:lpstr>
      <vt:lpstr>fgetsの振る舞い</vt:lpstr>
      <vt:lpstr>fgets での「100」</vt:lpstr>
      <vt:lpstr>配列</vt:lpstr>
      <vt:lpstr>一次元配列</vt:lpstr>
      <vt:lpstr>例題２．ベクトルの内積</vt:lpstr>
      <vt:lpstr>例題２：ベクトルの内積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ベクトルの内積</vt:lpstr>
      <vt:lpstr>配列の使い方</vt:lpstr>
      <vt:lpstr>次のプログラムを実行してみなさい</vt:lpstr>
      <vt:lpstr>例題３．棒グラフを描く</vt:lpstr>
      <vt:lpstr>例題３：棒グラフ</vt:lpstr>
      <vt:lpstr>棒グラフを書く</vt:lpstr>
      <vt:lpstr>多重ループ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ファイル，配列 </dc:title>
  <dc:creator>kaneko kunihiko</dc:creator>
  <cp:lastModifiedBy>me</cp:lastModifiedBy>
  <cp:revision>39</cp:revision>
  <dcterms:created xsi:type="dcterms:W3CDTF">2019-11-02T00:06:04Z</dcterms:created>
  <dcterms:modified xsi:type="dcterms:W3CDTF">2023-02-03T07:28:13Z</dcterms:modified>
</cp:coreProperties>
</file>