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5"/>
  </p:notesMasterIdLst>
  <p:sldIdLst>
    <p:sldId id="594" r:id="rId2"/>
    <p:sldId id="546" r:id="rId3"/>
    <p:sldId id="547" r:id="rId4"/>
    <p:sldId id="548" r:id="rId5"/>
    <p:sldId id="549" r:id="rId6"/>
    <p:sldId id="550" r:id="rId7"/>
    <p:sldId id="551" r:id="rId8"/>
    <p:sldId id="552" r:id="rId9"/>
    <p:sldId id="553" r:id="rId10"/>
    <p:sldId id="554" r:id="rId11"/>
    <p:sldId id="555" r:id="rId12"/>
    <p:sldId id="556" r:id="rId13"/>
    <p:sldId id="557" r:id="rId14"/>
    <p:sldId id="558" r:id="rId15"/>
    <p:sldId id="559" r:id="rId16"/>
    <p:sldId id="560" r:id="rId17"/>
    <p:sldId id="563" r:id="rId18"/>
    <p:sldId id="564" r:id="rId19"/>
    <p:sldId id="567" r:id="rId20"/>
    <p:sldId id="568" r:id="rId21"/>
    <p:sldId id="569" r:id="rId22"/>
    <p:sldId id="570" r:id="rId23"/>
    <p:sldId id="571" r:id="rId24"/>
    <p:sldId id="572" r:id="rId25"/>
    <p:sldId id="573" r:id="rId26"/>
    <p:sldId id="574" r:id="rId27"/>
    <p:sldId id="576" r:id="rId28"/>
    <p:sldId id="577" r:id="rId29"/>
    <p:sldId id="579" r:id="rId30"/>
    <p:sldId id="580" r:id="rId31"/>
    <p:sldId id="581" r:id="rId32"/>
    <p:sldId id="582" r:id="rId33"/>
    <p:sldId id="583" r:id="rId34"/>
    <p:sldId id="584" r:id="rId35"/>
    <p:sldId id="585" r:id="rId36"/>
    <p:sldId id="586" r:id="rId37"/>
    <p:sldId id="587" r:id="rId38"/>
    <p:sldId id="588" r:id="rId39"/>
    <p:sldId id="589" r:id="rId40"/>
    <p:sldId id="590" r:id="rId41"/>
    <p:sldId id="591" r:id="rId42"/>
    <p:sldId id="592" r:id="rId43"/>
    <p:sldId id="593" r:id="rId44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601" autoAdjust="0"/>
    <p:restoredTop sz="94660"/>
  </p:normalViewPr>
  <p:slideViewPr>
    <p:cSldViewPr snapToGrid="0">
      <p:cViewPr varScale="1">
        <p:scale>
          <a:sx n="60" d="100"/>
          <a:sy n="60" d="100"/>
        </p:scale>
        <p:origin x="694" y="2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71630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A5A779A2-935B-42FC-B4BA-F2C3054D8E0D}" type="slidenum">
              <a:rPr lang="en-US" altLang="ja-JP" sz="1200" smtClean="0">
                <a:latin typeface="メイリオ" panose="020B0604030504040204" pitchFamily="50" charset="-128"/>
              </a:rPr>
              <a:pPr/>
              <a:t>10</a:t>
            </a:fld>
            <a:endParaRPr lang="en-US" altLang="ja-JP" sz="1200" dirty="0">
              <a:latin typeface="メイリオ" panose="020B0604030504040204" pitchFamily="50" charset="-128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9778238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C72A364D-C983-4AC7-9856-35EB2D03BC11}" type="slidenum">
              <a:rPr lang="en-US" altLang="ja-JP" sz="1200" smtClean="0">
                <a:latin typeface="メイリオ" panose="020B0604030504040204" pitchFamily="50" charset="-128"/>
              </a:rPr>
              <a:pPr/>
              <a:t>11</a:t>
            </a:fld>
            <a:endParaRPr lang="en-US" altLang="ja-JP" sz="1200" dirty="0">
              <a:latin typeface="メイリオ" panose="020B0604030504040204" pitchFamily="50" charset="-128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1619932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3411A9B7-97B7-4138-9366-0BA571BF6EF2}" type="slidenum">
              <a:rPr lang="en-US" altLang="ja-JP" sz="1200" smtClean="0">
                <a:latin typeface="メイリオ" panose="020B0604030504040204" pitchFamily="50" charset="-128"/>
              </a:rPr>
              <a:pPr/>
              <a:t>12</a:t>
            </a:fld>
            <a:endParaRPr lang="en-US" altLang="ja-JP" sz="1200" dirty="0">
              <a:latin typeface="メイリオ" panose="020B0604030504040204" pitchFamily="50" charset="-128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8596917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5B8AB7A0-1F9B-4BE9-ADFC-3BB2C9CFADD1}" type="slidenum">
              <a:rPr lang="en-US" altLang="ja-JP" sz="1200" smtClean="0">
                <a:latin typeface="メイリオ" panose="020B0604030504040204" pitchFamily="50" charset="-128"/>
              </a:rPr>
              <a:pPr/>
              <a:t>13</a:t>
            </a:fld>
            <a:endParaRPr lang="en-US" altLang="ja-JP" sz="1200" dirty="0">
              <a:latin typeface="メイリオ" panose="020B0604030504040204" pitchFamily="50" charset="-128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71559695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1F64701A-6E57-4235-9C28-49F396004422}" type="slidenum">
              <a:rPr lang="en-US" altLang="ja-JP" sz="1200" smtClean="0">
                <a:latin typeface="メイリオ" panose="020B0604030504040204" pitchFamily="50" charset="-128"/>
              </a:rPr>
              <a:pPr/>
              <a:t>14</a:t>
            </a:fld>
            <a:endParaRPr lang="en-US" altLang="ja-JP" sz="1200" dirty="0">
              <a:latin typeface="メイリオ" panose="020B0604030504040204" pitchFamily="50" charset="-128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419951534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25A6CC89-3629-496E-B1EC-209BEA1D0A2C}" type="slidenum">
              <a:rPr lang="en-US" altLang="ja-JP" sz="1200" smtClean="0">
                <a:latin typeface="メイリオ" panose="020B0604030504040204" pitchFamily="50" charset="-128"/>
              </a:rPr>
              <a:pPr/>
              <a:t>15</a:t>
            </a:fld>
            <a:endParaRPr lang="en-US" altLang="ja-JP" sz="1200" dirty="0">
              <a:latin typeface="メイリオ" panose="020B0604030504040204" pitchFamily="50" charset="-128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07032433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CFD5B38F-3E51-4F37-95A2-ACCB64CB5D69}" type="slidenum">
              <a:rPr lang="en-US" altLang="ja-JP" sz="1200" smtClean="0">
                <a:latin typeface="メイリオ" panose="020B0604030504040204" pitchFamily="50" charset="-128"/>
              </a:rPr>
              <a:pPr/>
              <a:t>16</a:t>
            </a:fld>
            <a:endParaRPr lang="en-US" altLang="ja-JP" sz="1200" dirty="0">
              <a:latin typeface="メイリオ" panose="020B0604030504040204" pitchFamily="50" charset="-128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67086631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74AD91AF-7A0A-4CA4-9515-71996D379E36}" type="slidenum">
              <a:rPr lang="en-US" altLang="ja-JP" sz="1200" smtClean="0">
                <a:latin typeface="メイリオ" panose="020B0604030504040204" pitchFamily="50" charset="-128"/>
              </a:rPr>
              <a:pPr/>
              <a:t>17</a:t>
            </a:fld>
            <a:endParaRPr lang="en-US" altLang="ja-JP" sz="1200" dirty="0">
              <a:latin typeface="メイリオ" panose="020B0604030504040204" pitchFamily="50" charset="-128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3666233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B95703B1-E7B3-4B85-A28E-0B67B4CBB67F}" type="slidenum">
              <a:rPr lang="en-US" altLang="ja-JP" sz="1200" smtClean="0">
                <a:latin typeface="メイリオ" panose="020B0604030504040204" pitchFamily="50" charset="-128"/>
              </a:rPr>
              <a:pPr/>
              <a:t>18</a:t>
            </a:fld>
            <a:endParaRPr lang="en-US" altLang="ja-JP" sz="1200" dirty="0">
              <a:latin typeface="メイリオ" panose="020B0604030504040204" pitchFamily="50" charset="-128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37265686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30045D4A-CFB5-4EF1-ABD8-FB071E91FB9B}" type="slidenum">
              <a:rPr lang="en-US" altLang="ja-JP" sz="1200" smtClean="0">
                <a:latin typeface="メイリオ" panose="020B0604030504040204" pitchFamily="50" charset="-128"/>
              </a:rPr>
              <a:pPr/>
              <a:t>19</a:t>
            </a:fld>
            <a:endParaRPr lang="en-US" altLang="ja-JP" sz="1200" dirty="0">
              <a:latin typeface="メイリオ" panose="020B0604030504040204" pitchFamily="50" charset="-128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1250330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D7E3EA9C-FC29-4919-8A82-0CD3DEE96075}" type="slidenum">
              <a:rPr lang="en-US" altLang="ja-JP" sz="1200" smtClean="0">
                <a:latin typeface="メイリオ" panose="020B0604030504040204" pitchFamily="50" charset="-128"/>
              </a:rPr>
              <a:pPr/>
              <a:t>2</a:t>
            </a:fld>
            <a:endParaRPr lang="en-US" altLang="ja-JP" sz="1200" dirty="0">
              <a:latin typeface="メイリオ" panose="020B0604030504040204" pitchFamily="50" charset="-128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18566683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044D8CE8-8758-4EDF-990C-7B11E6AD6F7A}" type="slidenum">
              <a:rPr lang="en-US" altLang="ja-JP" sz="1200" smtClean="0">
                <a:latin typeface="メイリオ" panose="020B0604030504040204" pitchFamily="50" charset="-128"/>
              </a:rPr>
              <a:pPr/>
              <a:t>20</a:t>
            </a:fld>
            <a:endParaRPr lang="en-US" altLang="ja-JP" sz="1200" dirty="0">
              <a:latin typeface="メイリオ" panose="020B0604030504040204" pitchFamily="50" charset="-128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23142641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E0A0EC46-1213-4A0A-A193-7DD7F3BCF0D4}" type="slidenum">
              <a:rPr lang="en-US" altLang="ja-JP" sz="1200" smtClean="0">
                <a:latin typeface="メイリオ" panose="020B0604030504040204" pitchFamily="50" charset="-128"/>
              </a:rPr>
              <a:pPr/>
              <a:t>21</a:t>
            </a:fld>
            <a:endParaRPr lang="en-US" altLang="ja-JP" sz="1200" dirty="0">
              <a:latin typeface="メイリオ" panose="020B0604030504040204" pitchFamily="50" charset="-128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96871144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D15E25F5-B5DD-4E10-ABBA-0632EAE2E6DF}" type="slidenum">
              <a:rPr lang="en-US" altLang="ja-JP" sz="1200" smtClean="0">
                <a:latin typeface="メイリオ" panose="020B0604030504040204" pitchFamily="50" charset="-128"/>
              </a:rPr>
              <a:pPr/>
              <a:t>22</a:t>
            </a:fld>
            <a:endParaRPr lang="en-US" altLang="ja-JP" sz="1200" dirty="0">
              <a:latin typeface="メイリオ" panose="020B0604030504040204" pitchFamily="50" charset="-128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98211511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A7C05380-963F-40F7-8643-AF398C79CE57}" type="slidenum">
              <a:rPr lang="en-US" altLang="ja-JP" sz="1200" smtClean="0">
                <a:latin typeface="メイリオ" panose="020B0604030504040204" pitchFamily="50" charset="-128"/>
              </a:rPr>
              <a:pPr/>
              <a:t>23</a:t>
            </a:fld>
            <a:endParaRPr lang="en-US" altLang="ja-JP" sz="1200" dirty="0">
              <a:latin typeface="メイリオ" panose="020B0604030504040204" pitchFamily="50" charset="-128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33599088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D8915771-ABB8-42CC-9148-704CD97AEEF3}" type="slidenum">
              <a:rPr lang="en-US" altLang="ja-JP" sz="1200" smtClean="0">
                <a:latin typeface="メイリオ" panose="020B0604030504040204" pitchFamily="50" charset="-128"/>
              </a:rPr>
              <a:pPr/>
              <a:t>24</a:t>
            </a:fld>
            <a:endParaRPr lang="en-US" altLang="ja-JP" sz="1200" dirty="0">
              <a:latin typeface="メイリオ" panose="020B0604030504040204" pitchFamily="50" charset="-128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49285630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B62E0E88-D1E9-4068-9FD0-8C22F976B8A8}" type="slidenum">
              <a:rPr lang="en-US" altLang="ja-JP" sz="1200" smtClean="0">
                <a:latin typeface="メイリオ" panose="020B0604030504040204" pitchFamily="50" charset="-128"/>
              </a:rPr>
              <a:pPr/>
              <a:t>25</a:t>
            </a:fld>
            <a:endParaRPr lang="en-US" altLang="ja-JP" sz="1200" dirty="0">
              <a:latin typeface="メイリオ" panose="020B0604030504040204" pitchFamily="50" charset="-128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424478092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68B11FB0-3684-470B-A3C2-7B97827E5117}" type="slidenum">
              <a:rPr lang="en-US" altLang="ja-JP" sz="1200" smtClean="0">
                <a:latin typeface="メイリオ" panose="020B0604030504040204" pitchFamily="50" charset="-128"/>
              </a:rPr>
              <a:pPr/>
              <a:t>26</a:t>
            </a:fld>
            <a:endParaRPr lang="en-US" altLang="ja-JP" sz="1200" dirty="0">
              <a:latin typeface="メイリオ" panose="020B0604030504040204" pitchFamily="50" charset="-128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4500546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5381A203-B877-4A9A-B1CB-9069022029A8}" type="slidenum">
              <a:rPr lang="en-US" altLang="ja-JP" sz="1200" smtClean="0">
                <a:latin typeface="メイリオ" panose="020B0604030504040204" pitchFamily="50" charset="-128"/>
              </a:rPr>
              <a:pPr/>
              <a:t>27</a:t>
            </a:fld>
            <a:endParaRPr lang="en-US" altLang="ja-JP" sz="1200" dirty="0">
              <a:latin typeface="メイリオ" panose="020B0604030504040204" pitchFamily="50" charset="-128"/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44129820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45A8B969-435A-4E5D-A0BD-EA8C7595596D}" type="slidenum">
              <a:rPr lang="en-US" altLang="ja-JP" sz="1200" smtClean="0">
                <a:latin typeface="メイリオ" panose="020B0604030504040204" pitchFamily="50" charset="-128"/>
              </a:rPr>
              <a:pPr/>
              <a:t>28</a:t>
            </a:fld>
            <a:endParaRPr lang="en-US" altLang="ja-JP" sz="1200" dirty="0">
              <a:latin typeface="メイリオ" panose="020B0604030504040204" pitchFamily="50" charset="-128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24193241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90F50D0B-2C89-4961-BA5B-CDE632A127AC}" type="slidenum">
              <a:rPr lang="en-US" altLang="ja-JP" sz="1200" smtClean="0">
                <a:latin typeface="メイリオ" panose="020B0604030504040204" pitchFamily="50" charset="-128"/>
              </a:rPr>
              <a:pPr/>
              <a:t>29</a:t>
            </a:fld>
            <a:endParaRPr lang="en-US" altLang="ja-JP" sz="1200" dirty="0">
              <a:latin typeface="メイリオ" panose="020B0604030504040204" pitchFamily="50" charset="-128"/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6833457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00DEEFCF-02F2-4A07-B5AC-B1FAAC942C9D}" type="slidenum">
              <a:rPr lang="en-US" altLang="ja-JP" sz="1200" smtClean="0">
                <a:latin typeface="メイリオ" panose="020B0604030504040204" pitchFamily="50" charset="-128"/>
              </a:rPr>
              <a:pPr/>
              <a:t>3</a:t>
            </a:fld>
            <a:endParaRPr lang="en-US" altLang="ja-JP" sz="1200" dirty="0">
              <a:latin typeface="メイリオ" panose="020B0604030504040204" pitchFamily="50" charset="-128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67336484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791FD7DC-3E24-4842-A5B3-66C0659D9394}" type="slidenum">
              <a:rPr lang="en-US" altLang="ja-JP" sz="1200" smtClean="0">
                <a:latin typeface="メイリオ" panose="020B0604030504040204" pitchFamily="50" charset="-128"/>
              </a:rPr>
              <a:pPr/>
              <a:t>30</a:t>
            </a:fld>
            <a:endParaRPr lang="en-US" altLang="ja-JP" sz="1200" dirty="0">
              <a:latin typeface="メイリオ" panose="020B0604030504040204" pitchFamily="50" charset="-128"/>
            </a:endParaRP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50690427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B936077E-E9E9-4266-BAE6-1EB93D1A0DF4}" type="slidenum">
              <a:rPr lang="en-US" altLang="ja-JP" sz="1200" smtClean="0">
                <a:latin typeface="メイリオ" panose="020B0604030504040204" pitchFamily="50" charset="-128"/>
              </a:rPr>
              <a:pPr/>
              <a:t>31</a:t>
            </a:fld>
            <a:endParaRPr lang="en-US" altLang="ja-JP" sz="1200" dirty="0">
              <a:latin typeface="メイリオ" panose="020B0604030504040204" pitchFamily="50" charset="-128"/>
            </a:endParaRPr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1766632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961AA3EE-CAAA-4BFF-8198-91956A28AAD3}" type="slidenum">
              <a:rPr lang="en-US" altLang="ja-JP" sz="1200" smtClean="0">
                <a:latin typeface="メイリオ" panose="020B0604030504040204" pitchFamily="50" charset="-128"/>
              </a:rPr>
              <a:pPr/>
              <a:t>32</a:t>
            </a:fld>
            <a:endParaRPr lang="en-US" altLang="ja-JP" sz="1200" dirty="0">
              <a:latin typeface="メイリオ" panose="020B0604030504040204" pitchFamily="50" charset="-128"/>
            </a:endParaRPr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85321367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5CF9068E-C2B1-4C02-BFC2-4AF59E0656AE}" type="slidenum">
              <a:rPr lang="en-US" altLang="ja-JP" sz="1200" smtClean="0">
                <a:latin typeface="メイリオ" panose="020B0604030504040204" pitchFamily="50" charset="-128"/>
              </a:rPr>
              <a:pPr/>
              <a:t>33</a:t>
            </a:fld>
            <a:endParaRPr lang="en-US" altLang="ja-JP" sz="1200" dirty="0">
              <a:latin typeface="メイリオ" panose="020B0604030504040204" pitchFamily="50" charset="-128"/>
            </a:endParaRPr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14815063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3DDE5718-EE88-40AB-9309-032FB354A0F7}" type="slidenum">
              <a:rPr lang="en-US" altLang="ja-JP" sz="1200" smtClean="0">
                <a:latin typeface="メイリオ" panose="020B0604030504040204" pitchFamily="50" charset="-128"/>
              </a:rPr>
              <a:pPr/>
              <a:t>34</a:t>
            </a:fld>
            <a:endParaRPr lang="en-US" altLang="ja-JP" sz="1200" dirty="0">
              <a:latin typeface="メイリオ" panose="020B0604030504040204" pitchFamily="50" charset="-128"/>
            </a:endParaRPr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77596178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3440BB72-34DC-4DD1-8FAB-AE9B2FD7D97F}" type="slidenum">
              <a:rPr lang="en-US" altLang="ja-JP" sz="1200" smtClean="0">
                <a:latin typeface="メイリオ" panose="020B0604030504040204" pitchFamily="50" charset="-128"/>
              </a:rPr>
              <a:pPr/>
              <a:t>35</a:t>
            </a:fld>
            <a:endParaRPr lang="en-US" altLang="ja-JP" sz="1200" dirty="0">
              <a:latin typeface="メイリオ" panose="020B0604030504040204" pitchFamily="50" charset="-128"/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46140763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33CDE36D-217F-4A0E-BC58-1EB7F2D52556}" type="slidenum">
              <a:rPr lang="en-US" altLang="ja-JP" sz="1200" smtClean="0">
                <a:latin typeface="メイリオ" panose="020B0604030504040204" pitchFamily="50" charset="-128"/>
              </a:rPr>
              <a:pPr/>
              <a:t>36</a:t>
            </a:fld>
            <a:endParaRPr lang="en-US" altLang="ja-JP" sz="1200" dirty="0">
              <a:latin typeface="メイリオ" panose="020B0604030504040204" pitchFamily="50" charset="-128"/>
            </a:endParaRPr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172708871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9AC64A15-C94D-4475-B103-D472A65DDEB1}" type="slidenum">
              <a:rPr lang="en-US" altLang="ja-JP" sz="1200" smtClean="0">
                <a:latin typeface="メイリオ" panose="020B0604030504040204" pitchFamily="50" charset="-128"/>
              </a:rPr>
              <a:pPr/>
              <a:t>37</a:t>
            </a:fld>
            <a:endParaRPr lang="en-US" altLang="ja-JP" sz="1200" dirty="0">
              <a:latin typeface="メイリオ" panose="020B0604030504040204" pitchFamily="50" charset="-128"/>
            </a:endParaRPr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16910461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0C68E08F-A9C6-4DCB-BE57-7196DD402D6C}" type="slidenum">
              <a:rPr lang="en-US" altLang="ja-JP" sz="1200" smtClean="0">
                <a:latin typeface="メイリオ" panose="020B0604030504040204" pitchFamily="50" charset="-128"/>
              </a:rPr>
              <a:pPr/>
              <a:t>38</a:t>
            </a:fld>
            <a:endParaRPr lang="en-US" altLang="ja-JP" sz="1200" dirty="0">
              <a:latin typeface="メイリオ" panose="020B0604030504040204" pitchFamily="50" charset="-128"/>
            </a:endParaRPr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65545468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1D518117-EC89-4BFE-9DD6-623168D53638}" type="slidenum">
              <a:rPr lang="en-US" altLang="ja-JP" sz="1200" smtClean="0">
                <a:latin typeface="メイリオ" panose="020B0604030504040204" pitchFamily="50" charset="-128"/>
              </a:rPr>
              <a:pPr/>
              <a:t>39</a:t>
            </a:fld>
            <a:endParaRPr lang="en-US" altLang="ja-JP" sz="1200" dirty="0">
              <a:latin typeface="メイリオ" panose="020B0604030504040204" pitchFamily="50" charset="-128"/>
            </a:endParaRPr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073896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DFB319DB-97C6-4C98-B014-FD8C116E66C4}" type="slidenum">
              <a:rPr lang="en-US" altLang="ja-JP" sz="1200" smtClean="0">
                <a:latin typeface="メイリオ" panose="020B0604030504040204" pitchFamily="50" charset="-128"/>
              </a:rPr>
              <a:pPr/>
              <a:t>4</a:t>
            </a:fld>
            <a:endParaRPr lang="en-US" altLang="ja-JP" sz="1200" dirty="0">
              <a:latin typeface="メイリオ" panose="020B0604030504040204" pitchFamily="50" charset="-128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795468382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8EAE591D-2058-4B21-BBB5-2BDFF4146A25}" type="slidenum">
              <a:rPr lang="en-US" altLang="ja-JP" sz="1200" smtClean="0">
                <a:latin typeface="メイリオ" panose="020B0604030504040204" pitchFamily="50" charset="-128"/>
              </a:rPr>
              <a:pPr/>
              <a:t>40</a:t>
            </a:fld>
            <a:endParaRPr lang="en-US" altLang="ja-JP" sz="1200" dirty="0">
              <a:latin typeface="メイリオ" panose="020B0604030504040204" pitchFamily="50" charset="-128"/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58742306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FE607717-84B5-4C8D-B31F-82A7E38EE030}" type="slidenum">
              <a:rPr lang="en-US" altLang="ja-JP" sz="1200" smtClean="0">
                <a:latin typeface="メイリオ" panose="020B0604030504040204" pitchFamily="50" charset="-128"/>
              </a:rPr>
              <a:pPr/>
              <a:t>41</a:t>
            </a:fld>
            <a:endParaRPr lang="en-US" altLang="ja-JP" sz="1200" dirty="0">
              <a:latin typeface="メイリオ" panose="020B0604030504040204" pitchFamily="50" charset="-128"/>
            </a:endParaRPr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224288719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62ACE0CB-F825-4725-815B-9842B7F1008E}" type="slidenum">
              <a:rPr lang="en-US" altLang="ja-JP" sz="1200" smtClean="0">
                <a:latin typeface="メイリオ" panose="020B0604030504040204" pitchFamily="50" charset="-128"/>
              </a:rPr>
              <a:pPr/>
              <a:t>42</a:t>
            </a:fld>
            <a:endParaRPr lang="en-US" altLang="ja-JP" sz="1200" dirty="0">
              <a:latin typeface="メイリオ" panose="020B0604030504040204" pitchFamily="50" charset="-128"/>
            </a:endParaRPr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4082872753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E35192A0-A426-420B-B214-D2D9797D1B8B}" type="slidenum">
              <a:rPr lang="en-US" altLang="ja-JP" sz="1200" smtClean="0">
                <a:latin typeface="メイリオ" panose="020B0604030504040204" pitchFamily="50" charset="-128"/>
              </a:rPr>
              <a:pPr/>
              <a:t>43</a:t>
            </a:fld>
            <a:endParaRPr lang="en-US" altLang="ja-JP" sz="1200" dirty="0">
              <a:latin typeface="メイリオ" panose="020B0604030504040204" pitchFamily="50" charset="-128"/>
            </a:endParaRPr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1392778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070692AD-D933-4C5F-9457-0B5565DB1AB3}" type="slidenum">
              <a:rPr lang="en-US" altLang="ja-JP" sz="1200" smtClean="0">
                <a:latin typeface="メイリオ" panose="020B0604030504040204" pitchFamily="50" charset="-128"/>
              </a:rPr>
              <a:pPr/>
              <a:t>5</a:t>
            </a:fld>
            <a:endParaRPr lang="en-US" altLang="ja-JP" sz="1200" dirty="0">
              <a:latin typeface="メイリオ" panose="020B0604030504040204" pitchFamily="50" charset="-128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2686289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58F43430-CCD0-4F53-A16F-B0802B18E61E}" type="slidenum">
              <a:rPr lang="en-US" altLang="ja-JP" sz="1200" smtClean="0">
                <a:latin typeface="メイリオ" panose="020B0604030504040204" pitchFamily="50" charset="-128"/>
              </a:rPr>
              <a:pPr/>
              <a:t>6</a:t>
            </a:fld>
            <a:endParaRPr lang="en-US" altLang="ja-JP" sz="1200" dirty="0">
              <a:latin typeface="メイリオ" panose="020B0604030504040204" pitchFamily="50" charset="-128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1634997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1D86263E-116B-4589-A795-B6A87C37233A}" type="slidenum">
              <a:rPr lang="en-US" altLang="ja-JP" sz="1200" smtClean="0">
                <a:latin typeface="メイリオ" panose="020B0604030504040204" pitchFamily="50" charset="-128"/>
              </a:rPr>
              <a:pPr/>
              <a:t>7</a:t>
            </a:fld>
            <a:endParaRPr lang="en-US" altLang="ja-JP" sz="1200" dirty="0">
              <a:latin typeface="メイリオ" panose="020B0604030504040204" pitchFamily="50" charset="-128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9762548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5977ECC6-2826-4256-833E-D125A802CC01}" type="slidenum">
              <a:rPr lang="en-US" altLang="ja-JP" sz="1200" smtClean="0">
                <a:latin typeface="メイリオ" panose="020B0604030504040204" pitchFamily="50" charset="-128"/>
              </a:rPr>
              <a:pPr/>
              <a:t>8</a:t>
            </a:fld>
            <a:endParaRPr lang="en-US" altLang="ja-JP" sz="1200" dirty="0">
              <a:latin typeface="メイリオ" panose="020B0604030504040204" pitchFamily="50" charset="-128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9305164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9FD9CE65-2C9F-4CD8-BE9A-2722DD51AF9C}" type="slidenum">
              <a:rPr lang="en-US" altLang="ja-JP" sz="1200" smtClean="0">
                <a:latin typeface="メイリオ" panose="020B0604030504040204" pitchFamily="50" charset="-128"/>
              </a:rPr>
              <a:pPr/>
              <a:t>9</a:t>
            </a:fld>
            <a:endParaRPr lang="en-US" altLang="ja-JP" sz="1200" dirty="0">
              <a:latin typeface="メイリオ" panose="020B0604030504040204" pitchFamily="50" charset="-128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2105184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dirty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メイリオ" panose="020B0604030504040204" pitchFamily="50" charset="-128"/>
              </a:defRPr>
            </a:lvl1pPr>
          </a:lstStyle>
          <a:p>
            <a:fld id="{EBFBE731-6ED8-4A42-8A57-3C41D7584935}" type="datetime1">
              <a:rPr kumimoji="1" lang="ja-JP" altLang="en-US" smtClean="0"/>
              <a:pPr/>
              <a:t>2023/2/3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メイリオ" panose="020B0604030504040204" pitchFamily="50" charset="-128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kkaneko.jp/pro/c/index.html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png"/><Relationship Id="rId4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50157" y="1122363"/>
            <a:ext cx="8243685" cy="2387600"/>
          </a:xfrm>
        </p:spPr>
        <p:txBody>
          <a:bodyPr>
            <a:noAutofit/>
          </a:bodyPr>
          <a:lstStyle/>
          <a:p>
            <a:r>
              <a:rPr lang="en-US" altLang="ja-JP" dirty="0" err="1" smtClean="0">
                <a:latin typeface="メイリオ" panose="020B0604030504040204" pitchFamily="50" charset="-128"/>
              </a:rPr>
              <a:t>ce</a:t>
            </a:r>
            <a:r>
              <a:rPr lang="en-US" altLang="ja-JP" sz="4400" dirty="0" smtClean="0">
                <a:latin typeface="メイリオ" panose="020B0604030504040204" pitchFamily="50" charset="-128"/>
              </a:rPr>
              <a:t>-6. </a:t>
            </a:r>
            <a:r>
              <a:rPr lang="ja-JP" altLang="en-US" dirty="0" smtClean="0"/>
              <a:t>ファイル</a:t>
            </a:r>
            <a:r>
              <a:rPr lang="ja-JP" altLang="en-US" dirty="0"/>
              <a:t>，配列</a:t>
            </a:r>
            <a:r>
              <a:rPr lang="en-US" altLang="ja-JP" sz="4400" dirty="0" smtClean="0">
                <a:latin typeface="メイリオ" panose="020B0604030504040204" pitchFamily="50" charset="-128"/>
              </a:rPr>
              <a:t> </a:t>
            </a:r>
            <a:r>
              <a:rPr lang="en-US" altLang="ja-JP" dirty="0"/>
              <a:t/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5105" y="59281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  <p:sp>
        <p:nvSpPr>
          <p:cNvPr id="8" name="字幕 7">
            <a:extLst>
              <a:ext uri="{FF2B5EF4-FFF2-40B4-BE49-F238E27FC236}">
                <a16:creationId xmlns:a16="http://schemas.microsoft.com/office/drawing/2014/main" id="{E246CD48-9EDC-44F7-8CDD-2B1DAA1CE2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0157" y="3301658"/>
            <a:ext cx="8266421" cy="1506085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（</a:t>
            </a:r>
            <a:r>
              <a:rPr lang="en-US" altLang="ja-JP" dirty="0" smtClean="0"/>
              <a:t>C </a:t>
            </a:r>
            <a:r>
              <a:rPr lang="ja-JP" altLang="en-US" dirty="0" smtClean="0"/>
              <a:t>プログラミング応用</a:t>
            </a:r>
            <a:r>
              <a:rPr lang="ja-JP" altLang="en-US" dirty="0" smtClean="0"/>
              <a:t>）（全１４回）</a:t>
            </a:r>
            <a:endParaRPr lang="ja-JP" altLang="en-US" dirty="0"/>
          </a:p>
          <a:p>
            <a:r>
              <a:rPr lang="en-US" altLang="ja-JP" dirty="0"/>
              <a:t>URL: </a:t>
            </a:r>
            <a:r>
              <a:rPr lang="en-US" altLang="ja-JP" dirty="0">
                <a:hlinkClick r:id="rId5"/>
              </a:rPr>
              <a:t>https://</a:t>
            </a:r>
            <a:r>
              <a:rPr lang="en-US" altLang="ja-JP" dirty="0" err="1" smtClean="0">
                <a:hlinkClick r:id="rId5"/>
              </a:rPr>
              <a:t>www.kkaneko.jp</a:t>
            </a:r>
            <a:r>
              <a:rPr lang="en-US" altLang="ja-JP" dirty="0" smtClean="0">
                <a:hlinkClick r:id="rId5"/>
              </a:rPr>
              <a:t>/pro/c/</a:t>
            </a:r>
            <a:r>
              <a:rPr lang="en-US" altLang="ja-JP" dirty="0" err="1" smtClean="0">
                <a:hlinkClick r:id="rId5"/>
              </a:rPr>
              <a:t>index.html</a:t>
            </a:r>
            <a:endParaRPr lang="en-US" altLang="ja-JP" dirty="0"/>
          </a:p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213802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DCB0BF22-C0CD-4449-B3DC-1C9D20B03CF1}" type="slidenum">
              <a:rPr lang="en-US" altLang="ja-JP" smtClean="0">
                <a:latin typeface="メイリオ" panose="020B0604030504040204" pitchFamily="50" charset="-128"/>
              </a:rPr>
              <a:pPr/>
              <a:t>10</a:t>
            </a:fld>
            <a:endParaRPr lang="en-US" altLang="ja-JP" dirty="0">
              <a:latin typeface="メイリオ" panose="020B0604030504040204" pitchFamily="50" charset="-128"/>
            </a:endParaRPr>
          </a:p>
        </p:txBody>
      </p:sp>
      <p:pic>
        <p:nvPicPr>
          <p:cNvPr id="22531" name="Picture 4" descr="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400" y="625475"/>
            <a:ext cx="7373938" cy="556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2981" name="Rectangle 5"/>
          <p:cNvSpPr>
            <a:spLocks noChangeArrowheads="1"/>
          </p:cNvSpPr>
          <p:nvPr/>
        </p:nvSpPr>
        <p:spPr bwMode="auto">
          <a:xfrm>
            <a:off x="1025525" y="608013"/>
            <a:ext cx="4732338" cy="2778125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382982" name="Text Box 6" descr="25%"/>
          <p:cNvSpPr txBox="1">
            <a:spLocks noChangeArrowheads="1"/>
          </p:cNvSpPr>
          <p:nvPr/>
        </p:nvSpPr>
        <p:spPr bwMode="auto">
          <a:xfrm>
            <a:off x="376238" y="4011613"/>
            <a:ext cx="6438900" cy="707886"/>
          </a:xfrm>
          <a:prstGeom prst="rect">
            <a:avLst/>
          </a:prstGeom>
          <a:blipFill dpi="0" rotWithShape="0">
            <a:blip r:embed="rId4"/>
            <a:srcRect/>
            <a:tile tx="0" ty="0" sx="100000" sy="100000" flip="none" algn="tl"/>
          </a:blipFill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000" dirty="0">
                <a:latin typeface="メイリオ" panose="020B0604030504040204" pitchFamily="50" charset="-128"/>
              </a:rPr>
              <a:t>「メモ帳」を起動している</a:t>
            </a:r>
          </a:p>
        </p:txBody>
      </p:sp>
      <p:sp>
        <p:nvSpPr>
          <p:cNvPr id="382983" name="Line 7"/>
          <p:cNvSpPr>
            <a:spLocks noChangeShapeType="1"/>
          </p:cNvSpPr>
          <p:nvPr/>
        </p:nvSpPr>
        <p:spPr bwMode="auto">
          <a:xfrm flipV="1">
            <a:off x="3138488" y="3375025"/>
            <a:ext cx="98425" cy="636588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54158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82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82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82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298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C063D426-11DF-44BD-ABB2-BA78EBD7EFD4}" type="slidenum">
              <a:rPr lang="en-US" altLang="ja-JP" smtClean="0">
                <a:latin typeface="メイリオ" panose="020B0604030504040204" pitchFamily="50" charset="-128"/>
              </a:rPr>
              <a:pPr/>
              <a:t>11</a:t>
            </a:fld>
            <a:endParaRPr lang="en-US" altLang="ja-JP" dirty="0">
              <a:latin typeface="メイリオ" panose="020B0604030504040204" pitchFamily="50" charset="-128"/>
            </a:endParaRPr>
          </a:p>
        </p:txBody>
      </p:sp>
      <p:pic>
        <p:nvPicPr>
          <p:cNvPr id="24579" name="Picture 2" descr="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125" y="712788"/>
            <a:ext cx="7416800" cy="559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4003" name="Rectangle 3"/>
          <p:cNvSpPr>
            <a:spLocks noChangeArrowheads="1"/>
          </p:cNvSpPr>
          <p:nvPr/>
        </p:nvSpPr>
        <p:spPr bwMode="auto">
          <a:xfrm>
            <a:off x="3165475" y="3578225"/>
            <a:ext cx="4711700" cy="744538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384004" name="Text Box 4" descr="25%"/>
          <p:cNvSpPr txBox="1">
            <a:spLocks noChangeArrowheads="1"/>
          </p:cNvSpPr>
          <p:nvPr/>
        </p:nvSpPr>
        <p:spPr bwMode="auto">
          <a:xfrm>
            <a:off x="2495550" y="4948238"/>
            <a:ext cx="6438900" cy="707886"/>
          </a:xfrm>
          <a:prstGeom prst="rect">
            <a:avLst/>
          </a:prstGeom>
          <a:blipFill dpi="0" rotWithShape="0">
            <a:blip r:embed="rId4"/>
            <a:srcRect/>
            <a:tile tx="0" ty="0" sx="100000" sy="100000" flip="none" algn="tl"/>
          </a:blipFill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000" dirty="0">
                <a:latin typeface="メイリオ" panose="020B0604030504040204" pitchFamily="50" charset="-128"/>
              </a:rPr>
              <a:t>コピーして　・・・</a:t>
            </a:r>
          </a:p>
        </p:txBody>
      </p:sp>
      <p:sp>
        <p:nvSpPr>
          <p:cNvPr id="384005" name="Line 5"/>
          <p:cNvSpPr>
            <a:spLocks noChangeShapeType="1"/>
          </p:cNvSpPr>
          <p:nvPr/>
        </p:nvSpPr>
        <p:spPr bwMode="auto">
          <a:xfrm flipV="1">
            <a:off x="5257800" y="4311650"/>
            <a:ext cx="98425" cy="636588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70263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84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84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84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400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C579F9F5-EEE4-458A-9187-7E07BE1456D8}" type="slidenum">
              <a:rPr lang="en-US" altLang="ja-JP" smtClean="0">
                <a:latin typeface="メイリオ" panose="020B0604030504040204" pitchFamily="50" charset="-128"/>
              </a:rPr>
              <a:pPr/>
              <a:t>12</a:t>
            </a:fld>
            <a:endParaRPr lang="en-US" altLang="ja-JP" dirty="0">
              <a:latin typeface="メイリオ" panose="020B0604030504040204" pitchFamily="50" charset="-128"/>
            </a:endParaRPr>
          </a:p>
        </p:txBody>
      </p:sp>
      <p:pic>
        <p:nvPicPr>
          <p:cNvPr id="26627" name="Picture 2" descr="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75" y="768350"/>
            <a:ext cx="7402513" cy="555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5027" name="Rectangle 3"/>
          <p:cNvSpPr>
            <a:spLocks noChangeArrowheads="1"/>
          </p:cNvSpPr>
          <p:nvPr/>
        </p:nvSpPr>
        <p:spPr bwMode="auto">
          <a:xfrm>
            <a:off x="863600" y="1019175"/>
            <a:ext cx="3506788" cy="496888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385028" name="Text Box 4" descr="25%"/>
          <p:cNvSpPr txBox="1">
            <a:spLocks noChangeArrowheads="1"/>
          </p:cNvSpPr>
          <p:nvPr/>
        </p:nvSpPr>
        <p:spPr bwMode="auto">
          <a:xfrm>
            <a:off x="365125" y="3894138"/>
            <a:ext cx="6438900" cy="707886"/>
          </a:xfrm>
          <a:prstGeom prst="rect">
            <a:avLst/>
          </a:prstGeom>
          <a:blipFill dpi="0" rotWithShape="0">
            <a:blip r:embed="rId4"/>
            <a:srcRect/>
            <a:tile tx="0" ty="0" sx="100000" sy="100000" flip="none" algn="tl"/>
          </a:blipFill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000" dirty="0">
                <a:latin typeface="メイリオ" panose="020B0604030504040204" pitchFamily="50" charset="-128"/>
              </a:rPr>
              <a:t>貼り付ける</a:t>
            </a:r>
          </a:p>
        </p:txBody>
      </p:sp>
      <p:sp>
        <p:nvSpPr>
          <p:cNvPr id="385029" name="Line 5"/>
          <p:cNvSpPr>
            <a:spLocks noChangeShapeType="1"/>
          </p:cNvSpPr>
          <p:nvPr/>
        </p:nvSpPr>
        <p:spPr bwMode="auto">
          <a:xfrm flipH="1" flipV="1">
            <a:off x="2741613" y="1536700"/>
            <a:ext cx="385762" cy="2357438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17134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85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85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85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502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A53AF286-FC8B-4E17-96B1-C74D4427CC44}" type="slidenum">
              <a:rPr lang="en-US" altLang="ja-JP" smtClean="0">
                <a:latin typeface="メイリオ" panose="020B0604030504040204" pitchFamily="50" charset="-128"/>
              </a:rPr>
              <a:pPr/>
              <a:t>13</a:t>
            </a:fld>
            <a:endParaRPr lang="en-US" altLang="ja-JP" dirty="0">
              <a:latin typeface="メイリオ" panose="020B0604030504040204" pitchFamily="50" charset="-128"/>
            </a:endParaRPr>
          </a:p>
        </p:txBody>
      </p:sp>
      <p:pic>
        <p:nvPicPr>
          <p:cNvPr id="28675" name="Picture 2" descr="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325" y="668338"/>
            <a:ext cx="7396163" cy="556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6051" name="Rectangle 3"/>
          <p:cNvSpPr>
            <a:spLocks noChangeArrowheads="1"/>
          </p:cNvSpPr>
          <p:nvPr/>
        </p:nvSpPr>
        <p:spPr bwMode="auto">
          <a:xfrm>
            <a:off x="692150" y="912813"/>
            <a:ext cx="4518025" cy="2906712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386052" name="Text Box 4" descr="25%"/>
          <p:cNvSpPr txBox="1">
            <a:spLocks noChangeArrowheads="1"/>
          </p:cNvSpPr>
          <p:nvPr/>
        </p:nvSpPr>
        <p:spPr bwMode="auto">
          <a:xfrm>
            <a:off x="150813" y="4981575"/>
            <a:ext cx="6438900" cy="1349375"/>
          </a:xfrm>
          <a:prstGeom prst="rect">
            <a:avLst/>
          </a:prstGeom>
          <a:blipFill dpi="0" rotWithShape="0">
            <a:blip r:embed="rId4"/>
            <a:srcRect/>
            <a:tile tx="0" ty="0" sx="100000" sy="100000" flip="none" algn="tl"/>
          </a:blipFill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000" dirty="0">
                <a:latin typeface="メイリオ" panose="020B0604030504040204" pitchFamily="50" charset="-128"/>
              </a:rPr>
              <a:t>「ファイル」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000" dirty="0">
                <a:latin typeface="メイリオ" panose="020B0604030504040204" pitchFamily="50" charset="-128"/>
              </a:rPr>
              <a:t>→「名前を付けて保存」</a:t>
            </a:r>
          </a:p>
        </p:txBody>
      </p:sp>
      <p:sp>
        <p:nvSpPr>
          <p:cNvPr id="386053" name="Line 5"/>
          <p:cNvSpPr>
            <a:spLocks noChangeShapeType="1"/>
          </p:cNvSpPr>
          <p:nvPr/>
        </p:nvSpPr>
        <p:spPr bwMode="auto">
          <a:xfrm flipH="1" flipV="1">
            <a:off x="2741613" y="3817938"/>
            <a:ext cx="171450" cy="1163637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86054" name="Text Box 6" descr="25%"/>
          <p:cNvSpPr txBox="1">
            <a:spLocks noChangeArrowheads="1"/>
          </p:cNvSpPr>
          <p:nvPr/>
        </p:nvSpPr>
        <p:spPr bwMode="auto">
          <a:xfrm>
            <a:off x="5661025" y="1314450"/>
            <a:ext cx="3556000" cy="1349375"/>
          </a:xfrm>
          <a:prstGeom prst="rect">
            <a:avLst/>
          </a:prstGeom>
          <a:blipFill dpi="0" rotWithShape="0">
            <a:blip r:embed="rId4"/>
            <a:srcRect/>
            <a:tile tx="0" ty="0" sx="100000" sy="100000" flip="none" algn="tl"/>
          </a:blipFill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000" dirty="0">
                <a:latin typeface="メイリオ" panose="020B0604030504040204" pitchFamily="50" charset="-128"/>
              </a:rPr>
              <a:t>保存する場所は，</a:t>
            </a:r>
            <a:r>
              <a:rPr lang="en-US" altLang="ja-JP" sz="4000" dirty="0">
                <a:latin typeface="メイリオ" panose="020B0604030504040204" pitchFamily="50" charset="-128"/>
              </a:rPr>
              <a:t>Z</a:t>
            </a:r>
            <a:r>
              <a:rPr lang="ja-JP" altLang="en-US" sz="4000" dirty="0">
                <a:latin typeface="メイリオ" panose="020B0604030504040204" pitchFamily="50" charset="-128"/>
              </a:rPr>
              <a:t>ドライブ</a:t>
            </a:r>
          </a:p>
        </p:txBody>
      </p:sp>
      <p:sp>
        <p:nvSpPr>
          <p:cNvPr id="386055" name="Rectangle 7"/>
          <p:cNvSpPr>
            <a:spLocks noChangeArrowheads="1"/>
          </p:cNvSpPr>
          <p:nvPr/>
        </p:nvSpPr>
        <p:spPr bwMode="auto">
          <a:xfrm>
            <a:off x="874713" y="1127125"/>
            <a:ext cx="2819400" cy="239713"/>
          </a:xfrm>
          <a:prstGeom prst="rect">
            <a:avLst/>
          </a:prstGeom>
          <a:noFill/>
          <a:ln w="5715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386056" name="Line 8"/>
          <p:cNvSpPr>
            <a:spLocks noChangeShapeType="1"/>
          </p:cNvSpPr>
          <p:nvPr/>
        </p:nvSpPr>
        <p:spPr bwMode="auto">
          <a:xfrm flipH="1" flipV="1">
            <a:off x="3709988" y="1193800"/>
            <a:ext cx="1935162" cy="5715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86057" name="Line 9"/>
          <p:cNvSpPr>
            <a:spLocks noChangeShapeType="1"/>
          </p:cNvSpPr>
          <p:nvPr/>
        </p:nvSpPr>
        <p:spPr bwMode="auto">
          <a:xfrm flipH="1" flipV="1">
            <a:off x="4311650" y="3281363"/>
            <a:ext cx="1935163" cy="5715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86058" name="Rectangle 10"/>
          <p:cNvSpPr>
            <a:spLocks noChangeArrowheads="1"/>
          </p:cNvSpPr>
          <p:nvPr/>
        </p:nvSpPr>
        <p:spPr bwMode="auto">
          <a:xfrm>
            <a:off x="2187575" y="3117850"/>
            <a:ext cx="2141538" cy="239713"/>
          </a:xfrm>
          <a:prstGeom prst="rect">
            <a:avLst/>
          </a:prstGeom>
          <a:noFill/>
          <a:ln w="5715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386059" name="Text Box 11" descr="25%"/>
          <p:cNvSpPr txBox="1">
            <a:spLocks noChangeArrowheads="1"/>
          </p:cNvSpPr>
          <p:nvPr/>
        </p:nvSpPr>
        <p:spPr bwMode="auto">
          <a:xfrm>
            <a:off x="5565775" y="3327400"/>
            <a:ext cx="3556000" cy="1349375"/>
          </a:xfrm>
          <a:prstGeom prst="rect">
            <a:avLst/>
          </a:prstGeom>
          <a:blipFill dpi="0" rotWithShape="0">
            <a:blip r:embed="rId4"/>
            <a:srcRect/>
            <a:tile tx="0" ty="0" sx="100000" sy="100000" flip="none" algn="tl"/>
          </a:blipFill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000" dirty="0">
                <a:latin typeface="メイリオ" panose="020B0604030504040204" pitchFamily="50" charset="-128"/>
              </a:rPr>
              <a:t>ファイル名は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000" dirty="0">
                <a:latin typeface="メイリオ" panose="020B0604030504040204" pitchFamily="50" charset="-128"/>
              </a:rPr>
              <a:t>Book1.txt</a:t>
            </a:r>
          </a:p>
        </p:txBody>
      </p:sp>
    </p:spTree>
    <p:extLst>
      <p:ext uri="{BB962C8B-B14F-4D97-AF65-F5344CB8AC3E}">
        <p14:creationId xmlns:p14="http://schemas.microsoft.com/office/powerpoint/2010/main" val="1672811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86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86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86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86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86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86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86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86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86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6052" grpId="0" animBg="1"/>
      <p:bldP spid="386054" grpId="0" animBg="1"/>
      <p:bldP spid="38605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777FC996-83A3-4CFF-9A06-485DF2FFE056}" type="slidenum">
              <a:rPr lang="en-US" altLang="ja-JP" smtClean="0">
                <a:latin typeface="メイリオ" panose="020B0604030504040204" pitchFamily="50" charset="-128"/>
              </a:rPr>
              <a:pPr/>
              <a:t>14</a:t>
            </a:fld>
            <a:endParaRPr lang="en-US" altLang="ja-JP" dirty="0">
              <a:latin typeface="メイリオ" panose="020B0604030504040204" pitchFamily="50" charset="-128"/>
            </a:endParaRP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125413"/>
            <a:ext cx="7772400" cy="238125"/>
          </a:xfrm>
          <a:solidFill>
            <a:schemeClr val="bg1"/>
          </a:solidFill>
        </p:spPr>
        <p:txBody>
          <a:bodyPr>
            <a:noAutofit/>
          </a:bodyPr>
          <a:lstStyle/>
          <a:p>
            <a:pPr eaLnBrk="1" hangingPunct="1"/>
            <a:r>
              <a:rPr lang="ja-JP" altLang="en-US" sz="2800" dirty="0"/>
              <a:t>ビルド後の画面</a:t>
            </a:r>
          </a:p>
        </p:txBody>
      </p:sp>
      <p:pic>
        <p:nvPicPr>
          <p:cNvPr id="30723" name="Picture 14" descr="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8788" y="412750"/>
            <a:ext cx="5876925" cy="6383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2868" name="Rectangle 4"/>
          <p:cNvSpPr>
            <a:spLocks noChangeArrowheads="1"/>
          </p:cNvSpPr>
          <p:nvPr/>
        </p:nvSpPr>
        <p:spPr bwMode="auto">
          <a:xfrm>
            <a:off x="2579688" y="5006975"/>
            <a:ext cx="4964112" cy="1038225"/>
          </a:xfrm>
          <a:prstGeom prst="rect">
            <a:avLst/>
          </a:prstGeom>
          <a:noFill/>
          <a:ln w="28575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292869" name="Text Box 5" descr="20%"/>
          <p:cNvSpPr txBox="1">
            <a:spLocks noChangeArrowheads="1"/>
          </p:cNvSpPr>
          <p:nvPr/>
        </p:nvSpPr>
        <p:spPr bwMode="auto">
          <a:xfrm>
            <a:off x="3984625" y="3449638"/>
            <a:ext cx="4710113" cy="984250"/>
          </a:xfrm>
          <a:prstGeom prst="rect">
            <a:avLst/>
          </a:prstGeom>
          <a:blipFill dpi="0" rotWithShape="0">
            <a:blip r:embed="rId4"/>
            <a:srcRect/>
            <a:tile tx="0" ty="0" sx="100000" sy="100000" flip="none" algn="tl"/>
          </a:blipFill>
          <a:ln w="38100">
            <a:solidFill>
              <a:srgbClr val="00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3300"/>
                </a:solidFill>
                <a:latin typeface="メイリオ" panose="020B0604030504040204" pitchFamily="50" charset="-128"/>
              </a:rPr>
              <a:t>ビルドが正常終了したことを示すメッセージ</a:t>
            </a:r>
          </a:p>
        </p:txBody>
      </p:sp>
      <p:sp>
        <p:nvSpPr>
          <p:cNvPr id="292870" name="Line 6"/>
          <p:cNvSpPr>
            <a:spLocks noChangeShapeType="1"/>
          </p:cNvSpPr>
          <p:nvPr/>
        </p:nvSpPr>
        <p:spPr bwMode="auto">
          <a:xfrm flipH="1">
            <a:off x="4724400" y="4454525"/>
            <a:ext cx="242888" cy="557213"/>
          </a:xfrm>
          <a:prstGeom prst="line">
            <a:avLst/>
          </a:prstGeom>
          <a:noFill/>
          <a:ln w="28575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92871" name="Rectangle 7"/>
          <p:cNvSpPr>
            <a:spLocks noChangeArrowheads="1"/>
          </p:cNvSpPr>
          <p:nvPr/>
        </p:nvSpPr>
        <p:spPr bwMode="auto">
          <a:xfrm>
            <a:off x="3994150" y="468313"/>
            <a:ext cx="504825" cy="368300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292872" name="Text Box 8" descr="25%"/>
          <p:cNvSpPr txBox="1">
            <a:spLocks noChangeArrowheads="1"/>
          </p:cNvSpPr>
          <p:nvPr/>
        </p:nvSpPr>
        <p:spPr bwMode="auto">
          <a:xfrm>
            <a:off x="1354138" y="1441450"/>
            <a:ext cx="6438900" cy="1938992"/>
          </a:xfrm>
          <a:prstGeom prst="rect">
            <a:avLst/>
          </a:prstGeom>
          <a:blipFill dpi="0" rotWithShape="0">
            <a:blip r:embed="rId5"/>
            <a:srcRect/>
            <a:tile tx="0" ty="0" sx="100000" sy="100000" flip="none" algn="tl"/>
          </a:blipFill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000" dirty="0">
                <a:latin typeface="メイリオ" panose="020B0604030504040204" pitchFamily="50" charset="-128"/>
              </a:rPr>
              <a:t>ビルドの手順：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000" dirty="0">
                <a:latin typeface="メイリオ" panose="020B0604030504040204" pitchFamily="50" charset="-128"/>
              </a:rPr>
              <a:t>「ビルド」→「○○のビルド」</a:t>
            </a:r>
          </a:p>
        </p:txBody>
      </p:sp>
      <p:sp>
        <p:nvSpPr>
          <p:cNvPr id="292873" name="Line 9"/>
          <p:cNvSpPr>
            <a:spLocks noChangeShapeType="1"/>
          </p:cNvSpPr>
          <p:nvPr/>
        </p:nvSpPr>
        <p:spPr bwMode="auto">
          <a:xfrm flipV="1">
            <a:off x="4117975" y="792163"/>
            <a:ext cx="98425" cy="636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92874" name="Rectangle 10"/>
          <p:cNvSpPr>
            <a:spLocks noChangeArrowheads="1"/>
          </p:cNvSpPr>
          <p:nvPr/>
        </p:nvSpPr>
        <p:spPr bwMode="auto">
          <a:xfrm>
            <a:off x="3343275" y="5394325"/>
            <a:ext cx="669925" cy="258763"/>
          </a:xfrm>
          <a:prstGeom prst="rect">
            <a:avLst/>
          </a:prstGeom>
          <a:noFill/>
          <a:ln w="3810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292875" name="Line 11"/>
          <p:cNvSpPr>
            <a:spLocks noChangeShapeType="1"/>
          </p:cNvSpPr>
          <p:nvPr/>
        </p:nvSpPr>
        <p:spPr bwMode="auto">
          <a:xfrm flipH="1" flipV="1">
            <a:off x="4032250" y="5559425"/>
            <a:ext cx="457200" cy="411163"/>
          </a:xfrm>
          <a:prstGeom prst="line">
            <a:avLst/>
          </a:prstGeom>
          <a:noFill/>
          <a:ln w="28575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92876" name="Text Box 12" descr="20%"/>
          <p:cNvSpPr txBox="1">
            <a:spLocks noChangeArrowheads="1"/>
          </p:cNvSpPr>
          <p:nvPr/>
        </p:nvSpPr>
        <p:spPr bwMode="auto">
          <a:xfrm>
            <a:off x="4454525" y="5873750"/>
            <a:ext cx="3559175" cy="954107"/>
          </a:xfrm>
          <a:prstGeom prst="rect">
            <a:avLst/>
          </a:prstGeom>
          <a:blipFill dpi="0" rotWithShape="0">
            <a:blip r:embed="rId4"/>
            <a:srcRect/>
            <a:tile tx="0" ty="0" sx="100000" sy="100000" flip="none" algn="tl"/>
          </a:blipFill>
          <a:ln w="38100">
            <a:solidFill>
              <a:srgbClr val="00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3300"/>
                </a:solidFill>
                <a:latin typeface="メイリオ" panose="020B0604030504040204" pitchFamily="50" charset="-128"/>
              </a:rPr>
              <a:t>「１．正常終了」を確認</a:t>
            </a:r>
          </a:p>
        </p:txBody>
      </p:sp>
    </p:spTree>
    <p:extLst>
      <p:ext uri="{BB962C8B-B14F-4D97-AF65-F5344CB8AC3E}">
        <p14:creationId xmlns:p14="http://schemas.microsoft.com/office/powerpoint/2010/main" val="1714651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2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92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92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92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92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92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92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92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92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2869" grpId="0" animBg="1"/>
      <p:bldP spid="292872" grpId="0" animBg="1"/>
      <p:bldP spid="29287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1BC0289E-7431-4D90-A53B-163E4AB01889}" type="slidenum">
              <a:rPr lang="en-US" altLang="ja-JP" smtClean="0">
                <a:latin typeface="メイリオ" panose="020B0604030504040204" pitchFamily="50" charset="-128"/>
              </a:rPr>
              <a:pPr/>
              <a:t>15</a:t>
            </a:fld>
            <a:endParaRPr lang="en-US" altLang="ja-JP" dirty="0">
              <a:latin typeface="メイリオ" panose="020B0604030504040204" pitchFamily="50" charset="-128"/>
            </a:endParaRPr>
          </a:p>
        </p:txBody>
      </p:sp>
      <p:pic>
        <p:nvPicPr>
          <p:cNvPr id="32771" name="Picture 11" descr="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1663" y="466725"/>
            <a:ext cx="6269037" cy="626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2" name="Rectangle 3"/>
          <p:cNvSpPr>
            <a:spLocks noChangeArrowheads="1"/>
          </p:cNvSpPr>
          <p:nvPr/>
        </p:nvSpPr>
        <p:spPr bwMode="auto">
          <a:xfrm>
            <a:off x="752475" y="125413"/>
            <a:ext cx="7772400" cy="2381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chemeClr val="tx2"/>
                </a:solidFill>
                <a:latin typeface="メイリオ" panose="020B0604030504040204" pitchFamily="50" charset="-128"/>
              </a:rPr>
              <a:t>実行中の画面</a:t>
            </a:r>
          </a:p>
        </p:txBody>
      </p:sp>
      <p:sp>
        <p:nvSpPr>
          <p:cNvPr id="293892" name="Rectangle 4"/>
          <p:cNvSpPr>
            <a:spLocks noChangeArrowheads="1"/>
          </p:cNvSpPr>
          <p:nvPr/>
        </p:nvSpPr>
        <p:spPr bwMode="auto">
          <a:xfrm>
            <a:off x="4664075" y="592138"/>
            <a:ext cx="504825" cy="368300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293893" name="Text Box 5" descr="25%"/>
          <p:cNvSpPr txBox="1">
            <a:spLocks noChangeArrowheads="1"/>
          </p:cNvSpPr>
          <p:nvPr/>
        </p:nvSpPr>
        <p:spPr bwMode="auto">
          <a:xfrm>
            <a:off x="303213" y="744538"/>
            <a:ext cx="3044825" cy="1592262"/>
          </a:xfrm>
          <a:prstGeom prst="rect">
            <a:avLst/>
          </a:prstGeom>
          <a:blipFill dpi="0" rotWithShape="0">
            <a:blip r:embed="rId4"/>
            <a:srcRect/>
            <a:tile tx="0" ty="0" sx="100000" sy="100000" flip="none" algn="tl"/>
          </a:blipFill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>
                <a:latin typeface="メイリオ" panose="020B0604030504040204" pitchFamily="50" charset="-128"/>
              </a:rPr>
              <a:t>実行の手順：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>
                <a:latin typeface="メイリオ" panose="020B0604030504040204" pitchFamily="50" charset="-128"/>
              </a:rPr>
              <a:t>「デバッグ」→「実行」</a:t>
            </a:r>
          </a:p>
        </p:txBody>
      </p:sp>
      <p:sp>
        <p:nvSpPr>
          <p:cNvPr id="293894" name="Line 6"/>
          <p:cNvSpPr>
            <a:spLocks noChangeShapeType="1"/>
          </p:cNvSpPr>
          <p:nvPr/>
        </p:nvSpPr>
        <p:spPr bwMode="auto">
          <a:xfrm flipV="1">
            <a:off x="3359150" y="865188"/>
            <a:ext cx="1243013" cy="5905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93895" name="Rectangle 7"/>
          <p:cNvSpPr>
            <a:spLocks noChangeArrowheads="1"/>
          </p:cNvSpPr>
          <p:nvPr/>
        </p:nvSpPr>
        <p:spPr bwMode="auto">
          <a:xfrm>
            <a:off x="2352675" y="1152525"/>
            <a:ext cx="5776913" cy="4116388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293896" name="Text Box 8" descr="25%"/>
          <p:cNvSpPr txBox="1">
            <a:spLocks noChangeArrowheads="1"/>
          </p:cNvSpPr>
          <p:nvPr/>
        </p:nvSpPr>
        <p:spPr bwMode="auto">
          <a:xfrm>
            <a:off x="2647950" y="5810250"/>
            <a:ext cx="3549650" cy="461665"/>
          </a:xfrm>
          <a:prstGeom prst="rect">
            <a:avLst/>
          </a:prstGeom>
          <a:blipFill dpi="0" rotWithShape="0">
            <a:blip r:embed="rId4"/>
            <a:srcRect/>
            <a:tile tx="0" ty="0" sx="100000" sy="100000" flip="none" algn="tl"/>
          </a:blipFill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メイリオ" panose="020B0604030504040204" pitchFamily="50" charset="-128"/>
              </a:rPr>
              <a:t>実行ウインドウが現れる</a:t>
            </a:r>
          </a:p>
        </p:txBody>
      </p:sp>
      <p:sp>
        <p:nvSpPr>
          <p:cNvPr id="293897" name="Line 9"/>
          <p:cNvSpPr>
            <a:spLocks noChangeShapeType="1"/>
          </p:cNvSpPr>
          <p:nvPr/>
        </p:nvSpPr>
        <p:spPr bwMode="auto">
          <a:xfrm flipV="1">
            <a:off x="4522788" y="5281613"/>
            <a:ext cx="188912" cy="49847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72643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3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93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93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93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93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93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3893" grpId="0" animBg="1"/>
      <p:bldP spid="29389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9" name="Rectangle 2"/>
          <p:cNvSpPr>
            <a:spLocks noChangeArrowheads="1"/>
          </p:cNvSpPr>
          <p:nvPr/>
        </p:nvSpPr>
        <p:spPr bwMode="auto">
          <a:xfrm>
            <a:off x="66675" y="-74613"/>
            <a:ext cx="9036050" cy="4143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 sz="1800" b="1" dirty="0">
                <a:latin typeface="メイリオ" panose="020B0604030504040204" pitchFamily="50" charset="-128"/>
              </a:rPr>
              <a:t>#include "</a:t>
            </a:r>
            <a:r>
              <a:rPr lang="en-US" altLang="ja-JP" sz="1800" b="1" dirty="0" err="1">
                <a:latin typeface="メイリオ" panose="020B0604030504040204" pitchFamily="50" charset="-128"/>
              </a:rPr>
              <a:t>stdio.h</a:t>
            </a:r>
            <a:r>
              <a:rPr lang="en-US" altLang="ja-JP" sz="1800" b="1" dirty="0">
                <a:latin typeface="メイリオ" panose="020B0604030504040204" pitchFamily="50" charset="-128"/>
              </a:rPr>
              <a:t>"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 sz="1800" b="1" dirty="0">
                <a:latin typeface="メイリオ" panose="020B0604030504040204" pitchFamily="50" charset="-128"/>
              </a:rPr>
              <a:t>#include &lt;</a:t>
            </a:r>
            <a:r>
              <a:rPr lang="en-US" altLang="ja-JP" sz="1800" b="1" dirty="0" err="1">
                <a:latin typeface="メイリオ" panose="020B0604030504040204" pitchFamily="50" charset="-128"/>
              </a:rPr>
              <a:t>math.h</a:t>
            </a:r>
            <a:r>
              <a:rPr lang="en-US" altLang="ja-JP" sz="1800" b="1" dirty="0">
                <a:latin typeface="メイリオ" panose="020B0604030504040204" pitchFamily="50" charset="-128"/>
              </a:rPr>
              <a:t>&gt;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 sz="1800" b="1" dirty="0">
                <a:latin typeface="メイリオ" panose="020B0604030504040204" pitchFamily="50" charset="-128"/>
              </a:rPr>
              <a:t>#pragma warning(</a:t>
            </a:r>
            <a:r>
              <a:rPr lang="en-US" altLang="ja-JP" sz="1800" b="1" dirty="0" err="1">
                <a:latin typeface="メイリオ" panose="020B0604030504040204" pitchFamily="50" charset="-128"/>
              </a:rPr>
              <a:t>disable:4996</a:t>
            </a:r>
            <a:r>
              <a:rPr lang="en-US" altLang="ja-JP" sz="1800" b="1" dirty="0">
                <a:latin typeface="メイリオ" panose="020B0604030504040204" pitchFamily="50" charset="-128"/>
              </a:rPr>
              <a:t>)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 sz="1800" b="1" dirty="0" err="1">
                <a:latin typeface="メイリオ" panose="020B0604030504040204" pitchFamily="50" charset="-128"/>
              </a:rPr>
              <a:t>int</a:t>
            </a:r>
            <a:r>
              <a:rPr lang="en-US" altLang="ja-JP" sz="1800" b="1" dirty="0">
                <a:latin typeface="メイリオ" panose="020B0604030504040204" pitchFamily="50" charset="-128"/>
              </a:rPr>
              <a:t> main()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 sz="1800" b="1" dirty="0">
                <a:latin typeface="メイリオ" panose="020B0604030504040204" pitchFamily="50" charset="-128"/>
              </a:rPr>
              <a:t>{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 sz="1800" b="1" dirty="0">
                <a:latin typeface="メイリオ" panose="020B0604030504040204" pitchFamily="50" charset="-128"/>
              </a:rPr>
              <a:t>  char line[100];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 sz="1800" b="1" dirty="0">
                <a:latin typeface="メイリオ" panose="020B0604030504040204" pitchFamily="50" charset="-128"/>
              </a:rPr>
              <a:t>  char name[100];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 sz="1800" b="1" dirty="0">
                <a:latin typeface="メイリオ" panose="020B0604030504040204" pitchFamily="50" charset="-128"/>
              </a:rPr>
              <a:t>  char birth[100];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 sz="1800" b="1" dirty="0">
                <a:latin typeface="メイリオ" panose="020B0604030504040204" pitchFamily="50" charset="-128"/>
              </a:rPr>
              <a:t>  char address[100];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 sz="1800" b="1" dirty="0">
                <a:latin typeface="メイリオ" panose="020B0604030504040204" pitchFamily="50" charset="-128"/>
              </a:rPr>
              <a:t>  FILE *</a:t>
            </a:r>
            <a:r>
              <a:rPr lang="en-US" altLang="ja-JP" sz="1800" b="1" dirty="0" err="1">
                <a:latin typeface="メイリオ" panose="020B0604030504040204" pitchFamily="50" charset="-128"/>
              </a:rPr>
              <a:t>in_file</a:t>
            </a:r>
            <a:r>
              <a:rPr lang="en-US" altLang="ja-JP" sz="1800" b="1" dirty="0">
                <a:latin typeface="メイリオ" panose="020B0604030504040204" pitchFamily="50" charset="-128"/>
              </a:rPr>
              <a:t>;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 sz="1800" b="1" dirty="0">
                <a:latin typeface="メイリオ" panose="020B0604030504040204" pitchFamily="50" charset="-128"/>
              </a:rPr>
              <a:t>  </a:t>
            </a:r>
            <a:r>
              <a:rPr lang="en-US" altLang="ja-JP" sz="1800" b="1" dirty="0" err="1">
                <a:latin typeface="メイリオ" panose="020B0604030504040204" pitchFamily="50" charset="-128"/>
              </a:rPr>
              <a:t>int</a:t>
            </a:r>
            <a:r>
              <a:rPr lang="en-US" altLang="ja-JP" sz="1800" b="1" dirty="0">
                <a:latin typeface="メイリオ" panose="020B0604030504040204" pitchFamily="50" charset="-128"/>
              </a:rPr>
              <a:t> </a:t>
            </a:r>
            <a:r>
              <a:rPr lang="en-US" altLang="ja-JP" sz="1800" b="1" dirty="0" err="1">
                <a:latin typeface="メイリオ" panose="020B0604030504040204" pitchFamily="50" charset="-128"/>
              </a:rPr>
              <a:t>ch</a:t>
            </a:r>
            <a:r>
              <a:rPr lang="en-US" altLang="ja-JP" sz="1800" b="1" dirty="0">
                <a:latin typeface="メイリオ" panose="020B0604030504040204" pitchFamily="50" charset="-128"/>
              </a:rPr>
              <a:t>;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 sz="1800" b="1" dirty="0">
                <a:latin typeface="メイリオ" panose="020B0604030504040204" pitchFamily="50" charset="-128"/>
              </a:rPr>
              <a:t>  </a:t>
            </a:r>
            <a:r>
              <a:rPr lang="en-US" altLang="ja-JP" sz="1800" b="1" dirty="0" err="1">
                <a:latin typeface="メイリオ" panose="020B0604030504040204" pitchFamily="50" charset="-128"/>
              </a:rPr>
              <a:t>in_file</a:t>
            </a:r>
            <a:r>
              <a:rPr lang="en-US" altLang="ja-JP" sz="1800" b="1" dirty="0">
                <a:latin typeface="メイリオ" panose="020B0604030504040204" pitchFamily="50" charset="-128"/>
              </a:rPr>
              <a:t> = </a:t>
            </a:r>
            <a:r>
              <a:rPr lang="en-US" altLang="ja-JP" sz="1800" b="1" dirty="0" err="1">
                <a:latin typeface="メイリオ" panose="020B0604030504040204" pitchFamily="50" charset="-128"/>
              </a:rPr>
              <a:t>fopen</a:t>
            </a:r>
            <a:r>
              <a:rPr lang="en-US" altLang="ja-JP" sz="1800" b="1" dirty="0">
                <a:latin typeface="メイリオ" panose="020B0604030504040204" pitchFamily="50" charset="-128"/>
              </a:rPr>
              <a:t>("</a:t>
            </a:r>
            <a:r>
              <a:rPr lang="en-US" altLang="ja-JP" sz="1800" b="1" dirty="0">
                <a:solidFill>
                  <a:srgbClr val="C00000"/>
                </a:solidFill>
                <a:latin typeface="メイリオ" panose="020B0604030504040204" pitchFamily="50" charset="-128"/>
              </a:rPr>
              <a:t>d:\\</a:t>
            </a:r>
            <a:r>
              <a:rPr lang="en-US" altLang="ja-JP" sz="1800" b="1" dirty="0" err="1">
                <a:solidFill>
                  <a:srgbClr val="C00000"/>
                </a:solidFill>
                <a:latin typeface="メイリオ" panose="020B0604030504040204" pitchFamily="50" charset="-128"/>
              </a:rPr>
              <a:t>Book1.txt</a:t>
            </a:r>
            <a:r>
              <a:rPr lang="en-US" altLang="ja-JP" sz="1800" b="1" dirty="0">
                <a:latin typeface="メイリオ" panose="020B0604030504040204" pitchFamily="50" charset="-128"/>
              </a:rPr>
              <a:t>", "r");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 sz="1800" b="1" dirty="0">
                <a:latin typeface="メイリオ" panose="020B0604030504040204" pitchFamily="50" charset="-128"/>
              </a:rPr>
              <a:t>  if ( </a:t>
            </a:r>
            <a:r>
              <a:rPr lang="en-US" altLang="ja-JP" sz="1800" b="1" dirty="0" err="1">
                <a:latin typeface="メイリオ" panose="020B0604030504040204" pitchFamily="50" charset="-128"/>
              </a:rPr>
              <a:t>in_file</a:t>
            </a:r>
            <a:r>
              <a:rPr lang="en-US" altLang="ja-JP" sz="1800" b="1" dirty="0">
                <a:latin typeface="メイリオ" panose="020B0604030504040204" pitchFamily="50" charset="-128"/>
              </a:rPr>
              <a:t> == NULL ) {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 sz="1800" b="1" dirty="0">
                <a:latin typeface="メイリオ" panose="020B0604030504040204" pitchFamily="50" charset="-128"/>
              </a:rPr>
              <a:t>    return 0; 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 sz="1800" b="1" dirty="0">
                <a:latin typeface="メイリオ" panose="020B0604030504040204" pitchFamily="50" charset="-128"/>
              </a:rPr>
              <a:t>  }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 sz="1800" b="1" dirty="0">
                <a:latin typeface="メイリオ" panose="020B0604030504040204" pitchFamily="50" charset="-128"/>
              </a:rPr>
              <a:t>  while( </a:t>
            </a:r>
            <a:r>
              <a:rPr lang="en-US" altLang="ja-JP" sz="1800" b="1" dirty="0" err="1">
                <a:latin typeface="メイリオ" panose="020B0604030504040204" pitchFamily="50" charset="-128"/>
              </a:rPr>
              <a:t>fgets</a:t>
            </a:r>
            <a:r>
              <a:rPr lang="en-US" altLang="ja-JP" sz="1800" b="1" dirty="0">
                <a:latin typeface="メイリオ" panose="020B0604030504040204" pitchFamily="50" charset="-128"/>
              </a:rPr>
              <a:t>( line, 100, </a:t>
            </a:r>
            <a:r>
              <a:rPr lang="en-US" altLang="ja-JP" sz="1800" b="1" dirty="0" err="1">
                <a:latin typeface="メイリオ" panose="020B0604030504040204" pitchFamily="50" charset="-128"/>
              </a:rPr>
              <a:t>in_file</a:t>
            </a:r>
            <a:r>
              <a:rPr lang="en-US" altLang="ja-JP" sz="1800" b="1" dirty="0">
                <a:latin typeface="メイリオ" panose="020B0604030504040204" pitchFamily="50" charset="-128"/>
              </a:rPr>
              <a:t> ) != NULL ) {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 sz="1800" b="1" dirty="0">
                <a:latin typeface="メイリオ" panose="020B0604030504040204" pitchFamily="50" charset="-128"/>
              </a:rPr>
              <a:t>    </a:t>
            </a:r>
            <a:r>
              <a:rPr lang="en-US" altLang="ja-JP" sz="1800" b="1" dirty="0" err="1">
                <a:latin typeface="メイリオ" panose="020B0604030504040204" pitchFamily="50" charset="-128"/>
              </a:rPr>
              <a:t>sscanf_s</a:t>
            </a:r>
            <a:r>
              <a:rPr lang="en-US" altLang="ja-JP" sz="1800" b="1" dirty="0">
                <a:latin typeface="メイリオ" panose="020B0604030504040204" pitchFamily="50" charset="-128"/>
              </a:rPr>
              <a:t>( line, "%s %s %s", name, birth, address );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 sz="1800" b="1" dirty="0">
                <a:latin typeface="メイリオ" panose="020B0604030504040204" pitchFamily="50" charset="-128"/>
              </a:rPr>
              <a:t>    </a:t>
            </a:r>
            <a:r>
              <a:rPr lang="en-US" altLang="ja-JP" sz="1800" b="1" dirty="0" err="1">
                <a:latin typeface="メイリオ" panose="020B0604030504040204" pitchFamily="50" charset="-128"/>
              </a:rPr>
              <a:t>printf</a:t>
            </a:r>
            <a:r>
              <a:rPr lang="en-US" altLang="ja-JP" sz="1800" b="1" dirty="0">
                <a:latin typeface="メイリオ" panose="020B0604030504040204" pitchFamily="50" charset="-128"/>
              </a:rPr>
              <a:t>( "name=%s, address=%s\n", name, address );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 sz="1800" b="1" dirty="0">
                <a:latin typeface="メイリオ" panose="020B0604030504040204" pitchFamily="50" charset="-128"/>
              </a:rPr>
              <a:t>  }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 sz="1800" b="1" dirty="0">
                <a:latin typeface="メイリオ" panose="020B0604030504040204" pitchFamily="50" charset="-128"/>
              </a:rPr>
              <a:t>  </a:t>
            </a:r>
            <a:r>
              <a:rPr lang="en-US" altLang="ja-JP" sz="1800" b="1" dirty="0" err="1">
                <a:latin typeface="メイリオ" panose="020B0604030504040204" pitchFamily="50" charset="-128"/>
              </a:rPr>
              <a:t>fclose</a:t>
            </a:r>
            <a:r>
              <a:rPr lang="en-US" altLang="ja-JP" sz="1800" b="1" dirty="0">
                <a:latin typeface="メイリオ" panose="020B0604030504040204" pitchFamily="50" charset="-128"/>
              </a:rPr>
              <a:t>(</a:t>
            </a:r>
            <a:r>
              <a:rPr lang="en-US" altLang="ja-JP" sz="1800" b="1" dirty="0" err="1">
                <a:latin typeface="メイリオ" panose="020B0604030504040204" pitchFamily="50" charset="-128"/>
              </a:rPr>
              <a:t>in_file</a:t>
            </a:r>
            <a:r>
              <a:rPr lang="en-US" altLang="ja-JP" sz="1800" b="1" dirty="0">
                <a:latin typeface="メイリオ" panose="020B0604030504040204" pitchFamily="50" charset="-128"/>
              </a:rPr>
              <a:t>);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 sz="1800" b="1" dirty="0">
                <a:latin typeface="メイリオ" panose="020B0604030504040204" pitchFamily="50" charset="-128"/>
              </a:rPr>
              <a:t>  </a:t>
            </a:r>
            <a:r>
              <a:rPr lang="en-US" altLang="ja-JP" sz="1800" b="1" dirty="0" err="1">
                <a:latin typeface="メイリオ" panose="020B0604030504040204" pitchFamily="50" charset="-128"/>
              </a:rPr>
              <a:t>ch</a:t>
            </a:r>
            <a:r>
              <a:rPr lang="en-US" altLang="ja-JP" sz="1800" b="1" dirty="0">
                <a:latin typeface="メイリオ" panose="020B0604030504040204" pitchFamily="50" charset="-128"/>
              </a:rPr>
              <a:t> = </a:t>
            </a:r>
            <a:r>
              <a:rPr lang="en-US" altLang="ja-JP" sz="1800" b="1" dirty="0" err="1">
                <a:latin typeface="メイリオ" panose="020B0604030504040204" pitchFamily="50" charset="-128"/>
              </a:rPr>
              <a:t>getchar</a:t>
            </a:r>
            <a:r>
              <a:rPr lang="en-US" altLang="ja-JP" sz="1800" b="1" dirty="0">
                <a:latin typeface="メイリオ" panose="020B0604030504040204" pitchFamily="50" charset="-128"/>
              </a:rPr>
              <a:t>();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 sz="1800" b="1" dirty="0">
                <a:latin typeface="メイリオ" panose="020B0604030504040204" pitchFamily="50" charset="-128"/>
              </a:rPr>
              <a:t>  </a:t>
            </a:r>
            <a:r>
              <a:rPr lang="en-US" altLang="ja-JP" sz="1800" b="1" dirty="0" err="1">
                <a:latin typeface="メイリオ" panose="020B0604030504040204" pitchFamily="50" charset="-128"/>
              </a:rPr>
              <a:t>ch</a:t>
            </a:r>
            <a:r>
              <a:rPr lang="en-US" altLang="ja-JP" sz="1800" b="1" dirty="0">
                <a:latin typeface="メイリオ" panose="020B0604030504040204" pitchFamily="50" charset="-128"/>
              </a:rPr>
              <a:t> = </a:t>
            </a:r>
            <a:r>
              <a:rPr lang="en-US" altLang="ja-JP" sz="1800" b="1" dirty="0" err="1">
                <a:latin typeface="メイリオ" panose="020B0604030504040204" pitchFamily="50" charset="-128"/>
              </a:rPr>
              <a:t>getchar</a:t>
            </a:r>
            <a:r>
              <a:rPr lang="en-US" altLang="ja-JP" sz="1800" b="1" dirty="0">
                <a:latin typeface="メイリオ" panose="020B0604030504040204" pitchFamily="50" charset="-128"/>
              </a:rPr>
              <a:t>();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 sz="1800" b="1" dirty="0">
                <a:latin typeface="メイリオ" panose="020B0604030504040204" pitchFamily="50" charset="-128"/>
              </a:rPr>
              <a:t>  return 0;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 sz="1800" b="1" dirty="0">
                <a:latin typeface="メイリオ" panose="020B0604030504040204" pitchFamily="50" charset="-128"/>
              </a:rPr>
              <a:t>}</a:t>
            </a:r>
          </a:p>
        </p:txBody>
      </p:sp>
      <p:sp>
        <p:nvSpPr>
          <p:cNvPr id="3481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B3D1D6D8-7E20-4A36-96A0-91D5AF7B2CDB}" type="slidenum">
              <a:rPr lang="en-US" altLang="ja-JP" smtClean="0">
                <a:latin typeface="メイリオ" panose="020B0604030504040204" pitchFamily="50" charset="-128"/>
              </a:rPr>
              <a:pPr/>
              <a:t>16</a:t>
            </a:fld>
            <a:endParaRPr lang="en-US" altLang="ja-JP" dirty="0">
              <a:latin typeface="メイリオ" panose="020B0604030504040204" pitchFamily="50" charset="-128"/>
            </a:endParaRPr>
          </a:p>
        </p:txBody>
      </p:sp>
      <p:sp>
        <p:nvSpPr>
          <p:cNvPr id="289798" name="Text Box 6"/>
          <p:cNvSpPr txBox="1">
            <a:spLocks noChangeArrowheads="1"/>
          </p:cNvSpPr>
          <p:nvPr/>
        </p:nvSpPr>
        <p:spPr bwMode="auto">
          <a:xfrm>
            <a:off x="3057308" y="5244261"/>
            <a:ext cx="4926349" cy="584775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30196"/>
                  </a:scheme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>
                <a:latin typeface="メイリオ" panose="020B0604030504040204" pitchFamily="50" charset="-128"/>
              </a:rPr>
              <a:t>while </a:t>
            </a:r>
            <a:r>
              <a:rPr lang="ja-JP" altLang="en-US" dirty="0">
                <a:latin typeface="メイリオ" panose="020B0604030504040204" pitchFamily="50" charset="-128"/>
              </a:rPr>
              <a:t>による繰り返し</a:t>
            </a:r>
          </a:p>
        </p:txBody>
      </p:sp>
      <p:sp>
        <p:nvSpPr>
          <p:cNvPr id="289803" name="Text Box 11"/>
          <p:cNvSpPr txBox="1">
            <a:spLocks noChangeArrowheads="1"/>
          </p:cNvSpPr>
          <p:nvPr/>
        </p:nvSpPr>
        <p:spPr bwMode="auto">
          <a:xfrm>
            <a:off x="3376082" y="3451506"/>
            <a:ext cx="4835588" cy="802341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tx2"/>
                </a:solidFill>
                <a:latin typeface="メイリオ" panose="020B0604030504040204" pitchFamily="50" charset="-128"/>
              </a:rPr>
              <a:t>ファイルオープンに失敗した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tx2"/>
                </a:solidFill>
                <a:latin typeface="メイリオ" panose="020B0604030504040204" pitchFamily="50" charset="-128"/>
              </a:rPr>
              <a:t>ときのみ実行される部分</a:t>
            </a:r>
          </a:p>
        </p:txBody>
      </p:sp>
      <p:sp>
        <p:nvSpPr>
          <p:cNvPr id="12" name="Text Box 17">
            <a:extLst>
              <a:ext uri="{FF2B5EF4-FFF2-40B4-BE49-F238E27FC236}">
                <a16:creationId xmlns:a16="http://schemas.microsoft.com/office/drawing/2014/main" id="{1846DC39-16B0-4789-9923-5FC134157F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6865" y="2267324"/>
            <a:ext cx="4088335" cy="772047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 err="1">
                <a:solidFill>
                  <a:schemeClr val="tx2"/>
                </a:solidFill>
                <a:latin typeface="メイリオ" panose="020B0604030504040204" pitchFamily="50" charset="-128"/>
              </a:rPr>
              <a:t>fopen</a:t>
            </a:r>
            <a:r>
              <a:rPr lang="en-US" altLang="ja-JP" sz="2400" b="1" dirty="0">
                <a:solidFill>
                  <a:schemeClr val="tx2"/>
                </a:solidFill>
                <a:latin typeface="メイリオ" panose="020B0604030504040204" pitchFamily="50" charset="-128"/>
              </a:rPr>
              <a:t> </a:t>
            </a:r>
            <a:r>
              <a:rPr lang="ja-JP" altLang="en-US" sz="2400" b="1" dirty="0">
                <a:latin typeface="メイリオ" panose="020B0604030504040204" pitchFamily="50" charset="-128"/>
              </a:rPr>
              <a:t>関数で，</a:t>
            </a:r>
            <a:r>
              <a:rPr lang="en-US" altLang="ja-JP" sz="2400" b="1" dirty="0">
                <a:latin typeface="メイリオ" panose="020B0604030504040204" pitchFamily="50" charset="-128"/>
              </a:rPr>
              <a:t>NULL</a:t>
            </a:r>
            <a:r>
              <a:rPr lang="ja-JP" altLang="en-US" sz="2400" b="1" dirty="0">
                <a:latin typeface="メイリオ" panose="020B0604030504040204" pitchFamily="50" charset="-128"/>
              </a:rPr>
              <a:t> は</a:t>
            </a:r>
            <a:endParaRPr lang="en-US" altLang="ja-JP" sz="2400" b="1" dirty="0">
              <a:latin typeface="メイリオ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 dirty="0">
                <a:latin typeface="メイリオ" panose="020B0604030504040204" pitchFamily="50" charset="-128"/>
              </a:rPr>
              <a:t>「</a:t>
            </a:r>
            <a:r>
              <a:rPr lang="ja-JP" altLang="en-US" sz="2400" b="1" dirty="0">
                <a:solidFill>
                  <a:schemeClr val="tx2"/>
                </a:solidFill>
                <a:latin typeface="メイリオ" panose="020B0604030504040204" pitchFamily="50" charset="-128"/>
              </a:rPr>
              <a:t>ファイルオープンの失敗</a:t>
            </a:r>
            <a:r>
              <a:rPr lang="ja-JP" altLang="en-US" sz="2400" b="1" dirty="0">
                <a:latin typeface="メイリオ" panose="020B0604030504040204" pitchFamily="50" charset="-128"/>
              </a:rPr>
              <a:t>」</a:t>
            </a:r>
          </a:p>
        </p:txBody>
      </p:sp>
      <p:sp>
        <p:nvSpPr>
          <p:cNvPr id="13" name="Text Box 18">
            <a:extLst>
              <a:ext uri="{FF2B5EF4-FFF2-40B4-BE49-F238E27FC236}">
                <a16:creationId xmlns:a16="http://schemas.microsoft.com/office/drawing/2014/main" id="{75C8DF50-70E1-419F-B31B-BEBAA2E0B5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12204" y="5943200"/>
            <a:ext cx="3665537" cy="764923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 err="1">
                <a:solidFill>
                  <a:schemeClr val="tx2"/>
                </a:solidFill>
                <a:latin typeface="メイリオ" panose="020B0604030504040204" pitchFamily="50" charset="-128"/>
              </a:rPr>
              <a:t>fgets</a:t>
            </a:r>
            <a:r>
              <a:rPr lang="en-US" altLang="ja-JP" sz="2400" b="1" dirty="0">
                <a:latin typeface="メイリオ" panose="020B0604030504040204" pitchFamily="50" charset="-128"/>
              </a:rPr>
              <a:t> </a:t>
            </a:r>
            <a:r>
              <a:rPr lang="ja-JP" altLang="en-US" sz="2400" b="1" dirty="0">
                <a:latin typeface="メイリオ" panose="020B0604030504040204" pitchFamily="50" charset="-128"/>
              </a:rPr>
              <a:t>関数で，</a:t>
            </a:r>
            <a:r>
              <a:rPr lang="en-US" altLang="ja-JP" sz="2400" b="1" dirty="0">
                <a:latin typeface="メイリオ" panose="020B0604030504040204" pitchFamily="50" charset="-128"/>
              </a:rPr>
              <a:t>NULL </a:t>
            </a:r>
            <a:r>
              <a:rPr lang="ja-JP" altLang="en-US" sz="2400" b="1" dirty="0">
                <a:latin typeface="メイリオ" panose="020B0604030504040204" pitchFamily="50" charset="-128"/>
              </a:rPr>
              <a:t>は</a:t>
            </a:r>
            <a:endParaRPr lang="en-US" altLang="ja-JP" sz="2400" b="1" dirty="0">
              <a:latin typeface="メイリオ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 dirty="0">
                <a:latin typeface="メイリオ" panose="020B0604030504040204" pitchFamily="50" charset="-128"/>
              </a:rPr>
              <a:t>「</a:t>
            </a:r>
            <a:r>
              <a:rPr lang="ja-JP" altLang="en-US" sz="2400" b="1" dirty="0">
                <a:solidFill>
                  <a:schemeClr val="tx2"/>
                </a:solidFill>
                <a:latin typeface="メイリオ" panose="020B0604030504040204" pitchFamily="50" charset="-128"/>
              </a:rPr>
              <a:t>ファイルの終わり</a:t>
            </a:r>
            <a:r>
              <a:rPr lang="ja-JP" altLang="en-US" sz="2400" b="1" dirty="0">
                <a:latin typeface="メイリオ" panose="020B0604030504040204" pitchFamily="50" charset="-128"/>
              </a:rPr>
              <a:t>」</a:t>
            </a:r>
          </a:p>
        </p:txBody>
      </p:sp>
    </p:spTree>
    <p:extLst>
      <p:ext uri="{BB962C8B-B14F-4D97-AF65-F5344CB8AC3E}">
        <p14:creationId xmlns:p14="http://schemas.microsoft.com/office/powerpoint/2010/main" val="1002766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9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89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9798" grpId="0" animBg="1"/>
      <p:bldP spid="289803" grpId="0" animBg="1"/>
      <p:bldP spid="12" grpId="0" animBg="1"/>
      <p:bldP spid="1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ファイル操作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ファイルのオープンとクローズ</a:t>
            </a:r>
          </a:p>
          <a:p>
            <a:pPr lvl="1"/>
            <a:r>
              <a:rPr lang="en-US" altLang="ja-JP" dirty="0" err="1"/>
              <a:t>fopen</a:t>
            </a:r>
            <a:r>
              <a:rPr lang="en-US" altLang="ja-JP" dirty="0"/>
              <a:t>		</a:t>
            </a:r>
            <a:r>
              <a:rPr lang="ja-JP" altLang="en-US" dirty="0"/>
              <a:t>ファイルの読み書きを行う前に、ファイルはオープンされねばならない</a:t>
            </a:r>
          </a:p>
          <a:p>
            <a:pPr lvl="1"/>
            <a:r>
              <a:rPr lang="en-US" altLang="ja-JP" dirty="0" err="1"/>
              <a:t>fclose</a:t>
            </a:r>
            <a:r>
              <a:rPr lang="en-US" altLang="ja-JP" dirty="0"/>
              <a:t>		</a:t>
            </a:r>
            <a:r>
              <a:rPr lang="ja-JP" altLang="en-US" dirty="0"/>
              <a:t>ファイルの読み書きが終わったら、ファイルはクローズされねばならない</a:t>
            </a:r>
          </a:p>
          <a:p>
            <a:r>
              <a:rPr lang="ja-JP" altLang="en-US" dirty="0"/>
              <a:t>ファイルの読み込み</a:t>
            </a:r>
          </a:p>
          <a:p>
            <a:pPr lvl="1"/>
            <a:r>
              <a:rPr lang="en-US" altLang="ja-JP" dirty="0" err="1"/>
              <a:t>fgets</a:t>
            </a:r>
            <a:r>
              <a:rPr lang="en-US" altLang="ja-JP" dirty="0"/>
              <a:t>		</a:t>
            </a:r>
            <a:r>
              <a:rPr lang="ja-JP" altLang="en-US" dirty="0"/>
              <a:t>１行単位の読み込み</a:t>
            </a:r>
          </a:p>
          <a:p>
            <a:pPr lvl="1"/>
            <a:r>
              <a:rPr lang="en-US" altLang="ja-JP" dirty="0" err="1"/>
              <a:t>fread</a:t>
            </a:r>
            <a:r>
              <a:rPr lang="en-US" altLang="ja-JP" dirty="0"/>
              <a:t>		</a:t>
            </a:r>
            <a:r>
              <a:rPr lang="ja-JP" altLang="en-US" dirty="0"/>
              <a:t>バイト単位での読み込み（１バイト，複数バイト）</a:t>
            </a:r>
          </a:p>
          <a:p>
            <a:r>
              <a:rPr lang="ja-JP" altLang="en-US" dirty="0"/>
              <a:t>ファイルの書き出し</a:t>
            </a:r>
          </a:p>
          <a:p>
            <a:pPr lvl="1"/>
            <a:r>
              <a:rPr lang="en-US" altLang="ja-JP" dirty="0" err="1"/>
              <a:t>fputs</a:t>
            </a:r>
            <a:r>
              <a:rPr lang="en-US" altLang="ja-JP" dirty="0"/>
              <a:t>		</a:t>
            </a:r>
            <a:r>
              <a:rPr lang="ja-JP" altLang="en-US" dirty="0"/>
              <a:t>１行単位での書き出し</a:t>
            </a:r>
          </a:p>
          <a:p>
            <a:pPr lvl="1"/>
            <a:r>
              <a:rPr lang="en-US" altLang="ja-JP" dirty="0" err="1"/>
              <a:t>fwrite</a:t>
            </a:r>
            <a:r>
              <a:rPr lang="en-US" altLang="ja-JP" dirty="0"/>
              <a:t> 	</a:t>
            </a:r>
            <a:r>
              <a:rPr lang="ja-JP" altLang="en-US" dirty="0"/>
              <a:t>バイト単位での書き出し（１バイト，複数バイト）</a:t>
            </a:r>
          </a:p>
          <a:p>
            <a:pPr lvl="1"/>
            <a:r>
              <a:rPr lang="en-US" altLang="ja-JP" dirty="0" err="1"/>
              <a:t>fprintf</a:t>
            </a:r>
            <a:r>
              <a:rPr lang="en-US" altLang="ja-JP" dirty="0"/>
              <a:t>	</a:t>
            </a:r>
            <a:r>
              <a:rPr lang="ja-JP" altLang="en-US" dirty="0"/>
              <a:t>整形しての書き出し</a:t>
            </a:r>
          </a:p>
          <a:p>
            <a:pPr lvl="1"/>
            <a:endParaRPr lang="ja-JP" altLang="en-US" dirty="0"/>
          </a:p>
          <a:p>
            <a:endParaRPr lang="en-US" altLang="ja-JP" dirty="0"/>
          </a:p>
        </p:txBody>
      </p:sp>
      <p:sp>
        <p:nvSpPr>
          <p:cNvPr id="4096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607B3940-B03A-469C-84A1-FE23D330EF9E}" type="slidenum">
              <a:rPr lang="en-US" altLang="ja-JP" smtClean="0">
                <a:latin typeface="メイリオ" panose="020B0604030504040204" pitchFamily="50" charset="-128"/>
              </a:rPr>
              <a:pPr/>
              <a:t>17</a:t>
            </a:fld>
            <a:endParaRPr lang="en-US" altLang="ja-JP" dirty="0">
              <a:latin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20076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706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706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706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オープンモード</a:t>
            </a:r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“r” </a:t>
            </a:r>
            <a:r>
              <a:rPr lang="ja-JP" altLang="en-US" dirty="0"/>
              <a:t>モード </a:t>
            </a:r>
          </a:p>
          <a:p>
            <a:pPr lvl="1"/>
            <a:r>
              <a:rPr lang="ja-JP" altLang="en-US" dirty="0"/>
              <a:t>読み込みモード</a:t>
            </a:r>
          </a:p>
          <a:p>
            <a:pPr lvl="1"/>
            <a:r>
              <a:rPr lang="ja-JP" altLang="en-US" dirty="0"/>
              <a:t>引数</a:t>
            </a:r>
            <a:r>
              <a:rPr lang="en-US" altLang="ja-JP" dirty="0"/>
              <a:t>file</a:t>
            </a:r>
            <a:r>
              <a:rPr lang="ja-JP" altLang="en-US" dirty="0"/>
              <a:t>で指定したファイルが存在しないか，読み込み不可能な場合には，オープンすることができない． </a:t>
            </a:r>
          </a:p>
          <a:p>
            <a:r>
              <a:rPr lang="ja-JP" altLang="en-US" dirty="0"/>
              <a:t>“</a:t>
            </a:r>
            <a:r>
              <a:rPr lang="en-US" altLang="ja-JP" dirty="0"/>
              <a:t>w” </a:t>
            </a:r>
            <a:r>
              <a:rPr lang="ja-JP" altLang="en-US" dirty="0"/>
              <a:t>モード </a:t>
            </a:r>
          </a:p>
          <a:p>
            <a:pPr lvl="1"/>
            <a:r>
              <a:rPr lang="ja-JP" altLang="en-US" dirty="0"/>
              <a:t>書き出しモード</a:t>
            </a:r>
          </a:p>
          <a:p>
            <a:pPr lvl="1"/>
            <a:r>
              <a:rPr lang="ja-JP" altLang="en-US" dirty="0"/>
              <a:t>引数</a:t>
            </a:r>
            <a:r>
              <a:rPr lang="en-US" altLang="ja-JP" dirty="0"/>
              <a:t>file</a:t>
            </a:r>
            <a:r>
              <a:rPr lang="ja-JP" altLang="en-US" dirty="0"/>
              <a:t>で指定したファイルが存在しない場合には，ファイルが新たに作成される．ファイルがすでに存在した場合，ファイル中のデータはすべて捨てられる（ファイルの長さは０になる）．</a:t>
            </a:r>
          </a:p>
          <a:p>
            <a:endParaRPr lang="en-US" altLang="ja-JP" dirty="0"/>
          </a:p>
        </p:txBody>
      </p:sp>
      <p:sp>
        <p:nvSpPr>
          <p:cNvPr id="43010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36A3BE3D-760A-4D24-94B8-9E0E94927B2F}" type="slidenum">
              <a:rPr lang="en-US" altLang="ja-JP" smtClean="0">
                <a:latin typeface="メイリオ" panose="020B0604030504040204" pitchFamily="50" charset="-128"/>
              </a:rPr>
              <a:pPr/>
              <a:t>18</a:t>
            </a:fld>
            <a:endParaRPr lang="en-US" altLang="ja-JP" dirty="0">
              <a:latin typeface="メイリオ" panose="020B0604030504040204" pitchFamily="50" charset="-128"/>
            </a:endParaRPr>
          </a:p>
        </p:txBody>
      </p:sp>
      <p:sp>
        <p:nvSpPr>
          <p:cNvPr id="245764" name="Text Box 4"/>
          <p:cNvSpPr txBox="1">
            <a:spLocks noChangeArrowheads="1"/>
          </p:cNvSpPr>
          <p:nvPr/>
        </p:nvSpPr>
        <p:spPr bwMode="auto">
          <a:xfrm>
            <a:off x="672726" y="5550082"/>
            <a:ext cx="6445250" cy="461665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メイリオ" panose="020B0604030504040204" pitchFamily="50" charset="-128"/>
              </a:rPr>
              <a:t> 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in_file</a:t>
            </a:r>
            <a:r>
              <a:rPr lang="en-US" altLang="ja-JP" sz="2400" b="1" dirty="0">
                <a:latin typeface="メイリオ" panose="020B0604030504040204" pitchFamily="50" charset="-128"/>
              </a:rPr>
              <a:t> = 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fopen</a:t>
            </a:r>
            <a:r>
              <a:rPr lang="en-US" altLang="ja-JP" sz="2400" b="1" dirty="0">
                <a:latin typeface="メイリオ" panose="020B0604030504040204" pitchFamily="50" charset="-128"/>
              </a:rPr>
              <a:t>("</a:t>
            </a:r>
            <a:r>
              <a:rPr lang="en-US" altLang="ja-JP" sz="2400" b="1" dirty="0">
                <a:solidFill>
                  <a:srgbClr val="C00000"/>
                </a:solidFill>
                <a:latin typeface="メイリオ" panose="020B0604030504040204" pitchFamily="50" charset="-128"/>
              </a:rPr>
              <a:t>d:\\Book1.txt</a:t>
            </a:r>
            <a:r>
              <a:rPr lang="en-US" altLang="ja-JP" sz="2400" b="1" dirty="0">
                <a:latin typeface="メイリオ" panose="020B0604030504040204" pitchFamily="50" charset="-128"/>
              </a:rPr>
              <a:t>", "r");</a:t>
            </a:r>
          </a:p>
        </p:txBody>
      </p:sp>
      <p:sp>
        <p:nvSpPr>
          <p:cNvPr id="245765" name="AutoShape 5"/>
          <p:cNvSpPr>
            <a:spLocks/>
          </p:cNvSpPr>
          <p:nvPr/>
        </p:nvSpPr>
        <p:spPr bwMode="auto">
          <a:xfrm rot="5400000" flipV="1">
            <a:off x="4442339" y="4850491"/>
            <a:ext cx="95250" cy="2417763"/>
          </a:xfrm>
          <a:prstGeom prst="rightBrace">
            <a:avLst>
              <a:gd name="adj1" fmla="val 21152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245766" name="AutoShape 6"/>
          <p:cNvSpPr>
            <a:spLocks/>
          </p:cNvSpPr>
          <p:nvPr/>
        </p:nvSpPr>
        <p:spPr bwMode="auto">
          <a:xfrm rot="5400000" flipV="1">
            <a:off x="6505295" y="5722823"/>
            <a:ext cx="125412" cy="795338"/>
          </a:xfrm>
          <a:prstGeom prst="rightBrace">
            <a:avLst>
              <a:gd name="adj1" fmla="val 5284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245767" name="Text Box 7"/>
          <p:cNvSpPr txBox="1">
            <a:spLocks noChangeArrowheads="1"/>
          </p:cNvSpPr>
          <p:nvPr/>
        </p:nvSpPr>
        <p:spPr bwMode="auto">
          <a:xfrm>
            <a:off x="3850440" y="6106998"/>
            <a:ext cx="172354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6600"/>
                </a:solidFill>
                <a:latin typeface="メイリオ" panose="020B0604030504040204" pitchFamily="50" charset="-128"/>
              </a:rPr>
              <a:t>ファイル名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6600"/>
                </a:solidFill>
                <a:latin typeface="メイリオ" panose="020B0604030504040204" pitchFamily="50" charset="-128"/>
              </a:rPr>
              <a:t>（文字列）</a:t>
            </a:r>
          </a:p>
        </p:txBody>
      </p:sp>
      <p:sp>
        <p:nvSpPr>
          <p:cNvPr id="245768" name="Text Box 8"/>
          <p:cNvSpPr txBox="1">
            <a:spLocks noChangeArrowheads="1"/>
          </p:cNvSpPr>
          <p:nvPr/>
        </p:nvSpPr>
        <p:spPr bwMode="auto">
          <a:xfrm>
            <a:off x="5415118" y="6118111"/>
            <a:ext cx="233910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6600"/>
                </a:solidFill>
                <a:latin typeface="メイリオ" panose="020B0604030504040204" pitchFamily="50" charset="-128"/>
              </a:rPr>
              <a:t>オープンモード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6600"/>
                </a:solidFill>
                <a:latin typeface="メイリオ" panose="020B0604030504040204" pitchFamily="50" charset="-128"/>
              </a:rPr>
              <a:t>（文字列）</a:t>
            </a:r>
          </a:p>
        </p:txBody>
      </p:sp>
    </p:spTree>
    <p:extLst>
      <p:ext uri="{BB962C8B-B14F-4D97-AF65-F5344CB8AC3E}">
        <p14:creationId xmlns:p14="http://schemas.microsoft.com/office/powerpoint/2010/main" val="2096659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5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45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45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45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45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45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45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45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45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45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45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64" grpId="0" animBg="1"/>
      <p:bldP spid="245767" grpId="0"/>
      <p:bldP spid="24576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>
          <a:xfrm>
            <a:off x="341396" y="377084"/>
            <a:ext cx="8461208" cy="469865"/>
          </a:xfrm>
        </p:spPr>
        <p:txBody>
          <a:bodyPr>
            <a:noAutofit/>
          </a:bodyPr>
          <a:lstStyle/>
          <a:p>
            <a:r>
              <a:rPr lang="ja-JP" altLang="en-US" dirty="0"/>
              <a:t>例題１のプログラムが</a:t>
            </a:r>
            <a:br>
              <a:rPr lang="ja-JP" altLang="en-US" dirty="0"/>
            </a:br>
            <a:r>
              <a:rPr lang="ja-JP" altLang="en-US" dirty="0"/>
              <a:t>行っていること</a:t>
            </a:r>
          </a:p>
        </p:txBody>
      </p:sp>
      <p:sp>
        <p:nvSpPr>
          <p:cNvPr id="4915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A2C50B29-61A9-4320-89C7-0E4F87F64A46}" type="slidenum">
              <a:rPr lang="en-US" altLang="ja-JP" smtClean="0">
                <a:latin typeface="メイリオ" panose="020B0604030504040204" pitchFamily="50" charset="-128"/>
              </a:rPr>
              <a:pPr/>
              <a:t>19</a:t>
            </a:fld>
            <a:endParaRPr lang="en-US" altLang="ja-JP" dirty="0">
              <a:latin typeface="メイリオ" panose="020B0604030504040204" pitchFamily="50" charset="-128"/>
            </a:endParaRPr>
          </a:p>
        </p:txBody>
      </p:sp>
      <p:sp>
        <p:nvSpPr>
          <p:cNvPr id="49156" name="Rectangle 5"/>
          <p:cNvSpPr>
            <a:spLocks noChangeArrowheads="1"/>
          </p:cNvSpPr>
          <p:nvPr/>
        </p:nvSpPr>
        <p:spPr bwMode="auto">
          <a:xfrm>
            <a:off x="4191000" y="2428875"/>
            <a:ext cx="2554288" cy="40941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49157" name="Text Box 6"/>
          <p:cNvSpPr txBox="1">
            <a:spLocks noChangeArrowheads="1"/>
          </p:cNvSpPr>
          <p:nvPr/>
        </p:nvSpPr>
        <p:spPr bwMode="auto">
          <a:xfrm>
            <a:off x="3919677" y="1233488"/>
            <a:ext cx="3057247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latin typeface="メイリオ" panose="020B0604030504040204" pitchFamily="50" charset="-128"/>
              </a:rPr>
              <a:t>プログラムが使う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latin typeface="メイリオ" panose="020B0604030504040204" pitchFamily="50" charset="-128"/>
              </a:rPr>
              <a:t>メモリ空間</a:t>
            </a:r>
          </a:p>
        </p:txBody>
      </p:sp>
      <p:sp>
        <p:nvSpPr>
          <p:cNvPr id="49158" name="Rectangle 17"/>
          <p:cNvSpPr>
            <a:spLocks noChangeArrowheads="1"/>
          </p:cNvSpPr>
          <p:nvPr/>
        </p:nvSpPr>
        <p:spPr bwMode="auto">
          <a:xfrm>
            <a:off x="4500563" y="2976563"/>
            <a:ext cx="1936750" cy="29368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49159" name="Text Box 18"/>
          <p:cNvSpPr txBox="1">
            <a:spLocks noChangeArrowheads="1"/>
          </p:cNvSpPr>
          <p:nvPr/>
        </p:nvSpPr>
        <p:spPr bwMode="auto">
          <a:xfrm>
            <a:off x="5126038" y="2540000"/>
            <a:ext cx="66556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メイリオ" panose="020B0604030504040204" pitchFamily="50" charset="-128"/>
              </a:rPr>
              <a:t>line</a:t>
            </a:r>
          </a:p>
        </p:txBody>
      </p:sp>
      <p:sp>
        <p:nvSpPr>
          <p:cNvPr id="49160" name="Rectangle 19"/>
          <p:cNvSpPr>
            <a:spLocks noChangeArrowheads="1"/>
          </p:cNvSpPr>
          <p:nvPr/>
        </p:nvSpPr>
        <p:spPr bwMode="auto">
          <a:xfrm>
            <a:off x="4491038" y="3956050"/>
            <a:ext cx="1936750" cy="2936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49161" name="Text Box 20"/>
          <p:cNvSpPr txBox="1">
            <a:spLocks noChangeArrowheads="1"/>
          </p:cNvSpPr>
          <p:nvPr/>
        </p:nvSpPr>
        <p:spPr bwMode="auto">
          <a:xfrm>
            <a:off x="5030788" y="3519488"/>
            <a:ext cx="95571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メイリオ" panose="020B0604030504040204" pitchFamily="50" charset="-128"/>
              </a:rPr>
              <a:t>name</a:t>
            </a:r>
          </a:p>
        </p:txBody>
      </p:sp>
      <p:sp>
        <p:nvSpPr>
          <p:cNvPr id="49162" name="Rectangle 21"/>
          <p:cNvSpPr>
            <a:spLocks noChangeArrowheads="1"/>
          </p:cNvSpPr>
          <p:nvPr/>
        </p:nvSpPr>
        <p:spPr bwMode="auto">
          <a:xfrm>
            <a:off x="4481513" y="4935538"/>
            <a:ext cx="1936750" cy="29368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49163" name="Text Box 22"/>
          <p:cNvSpPr txBox="1">
            <a:spLocks noChangeArrowheads="1"/>
          </p:cNvSpPr>
          <p:nvPr/>
        </p:nvSpPr>
        <p:spPr bwMode="auto">
          <a:xfrm>
            <a:off x="5068888" y="4498975"/>
            <a:ext cx="78418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メイリオ" panose="020B0604030504040204" pitchFamily="50" charset="-128"/>
              </a:rPr>
              <a:t>birth</a:t>
            </a:r>
          </a:p>
        </p:txBody>
      </p:sp>
      <p:sp>
        <p:nvSpPr>
          <p:cNvPr id="49164" name="Rectangle 23"/>
          <p:cNvSpPr>
            <a:spLocks noChangeArrowheads="1"/>
          </p:cNvSpPr>
          <p:nvPr/>
        </p:nvSpPr>
        <p:spPr bwMode="auto">
          <a:xfrm>
            <a:off x="4471988" y="5915025"/>
            <a:ext cx="1936750" cy="2936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49165" name="Text Box 24"/>
          <p:cNvSpPr txBox="1">
            <a:spLocks noChangeArrowheads="1"/>
          </p:cNvSpPr>
          <p:nvPr/>
        </p:nvSpPr>
        <p:spPr bwMode="auto">
          <a:xfrm>
            <a:off x="4935538" y="5478463"/>
            <a:ext cx="128112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メイリオ" panose="020B0604030504040204" pitchFamily="50" charset="-128"/>
              </a:rPr>
              <a:t>address</a:t>
            </a:r>
          </a:p>
        </p:txBody>
      </p:sp>
      <p:sp>
        <p:nvSpPr>
          <p:cNvPr id="49166" name="AutoShape 25"/>
          <p:cNvSpPr>
            <a:spLocks/>
          </p:cNvSpPr>
          <p:nvPr/>
        </p:nvSpPr>
        <p:spPr bwMode="auto">
          <a:xfrm>
            <a:off x="6959600" y="2862263"/>
            <a:ext cx="139700" cy="666750"/>
          </a:xfrm>
          <a:prstGeom prst="rightBrace">
            <a:avLst>
              <a:gd name="adj1" fmla="val 3977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49167" name="Text Box 26"/>
          <p:cNvSpPr txBox="1">
            <a:spLocks noChangeArrowheads="1"/>
          </p:cNvSpPr>
          <p:nvPr/>
        </p:nvSpPr>
        <p:spPr bwMode="auto">
          <a:xfrm>
            <a:off x="7159625" y="2757488"/>
            <a:ext cx="203132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メイリオ" panose="020B0604030504040204" pitchFamily="50" charset="-128"/>
              </a:rPr>
              <a:t>100</a:t>
            </a:r>
            <a:r>
              <a:rPr lang="ja-JP" altLang="en-US" sz="2400" dirty="0">
                <a:latin typeface="メイリオ" panose="020B0604030504040204" pitchFamily="50" charset="-128"/>
              </a:rPr>
              <a:t>バイトの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メイリオ" panose="020B0604030504040204" pitchFamily="50" charset="-128"/>
              </a:rPr>
              <a:t>メモリエリア</a:t>
            </a:r>
          </a:p>
        </p:txBody>
      </p:sp>
      <p:sp>
        <p:nvSpPr>
          <p:cNvPr id="49168" name="AutoShape 28"/>
          <p:cNvSpPr>
            <a:spLocks/>
          </p:cNvSpPr>
          <p:nvPr/>
        </p:nvSpPr>
        <p:spPr bwMode="auto">
          <a:xfrm>
            <a:off x="6970713" y="3787775"/>
            <a:ext cx="139700" cy="666750"/>
          </a:xfrm>
          <a:prstGeom prst="rightBrace">
            <a:avLst>
              <a:gd name="adj1" fmla="val 3977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49169" name="Text Box 29"/>
          <p:cNvSpPr txBox="1">
            <a:spLocks noChangeArrowheads="1"/>
          </p:cNvSpPr>
          <p:nvPr/>
        </p:nvSpPr>
        <p:spPr bwMode="auto">
          <a:xfrm>
            <a:off x="7170738" y="3683000"/>
            <a:ext cx="203132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メイリオ" panose="020B0604030504040204" pitchFamily="50" charset="-128"/>
              </a:rPr>
              <a:t>100</a:t>
            </a:r>
            <a:r>
              <a:rPr lang="ja-JP" altLang="en-US" sz="2400" dirty="0">
                <a:latin typeface="メイリオ" panose="020B0604030504040204" pitchFamily="50" charset="-128"/>
              </a:rPr>
              <a:t>バイトの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メイリオ" panose="020B0604030504040204" pitchFamily="50" charset="-128"/>
              </a:rPr>
              <a:t>メモリエリア</a:t>
            </a:r>
          </a:p>
        </p:txBody>
      </p:sp>
      <p:sp>
        <p:nvSpPr>
          <p:cNvPr id="49170" name="AutoShape 30"/>
          <p:cNvSpPr>
            <a:spLocks/>
          </p:cNvSpPr>
          <p:nvPr/>
        </p:nvSpPr>
        <p:spPr bwMode="auto">
          <a:xfrm>
            <a:off x="6981825" y="4757738"/>
            <a:ext cx="139700" cy="666750"/>
          </a:xfrm>
          <a:prstGeom prst="rightBrace">
            <a:avLst>
              <a:gd name="adj1" fmla="val 3977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49171" name="Text Box 31"/>
          <p:cNvSpPr txBox="1">
            <a:spLocks noChangeArrowheads="1"/>
          </p:cNvSpPr>
          <p:nvPr/>
        </p:nvSpPr>
        <p:spPr bwMode="auto">
          <a:xfrm>
            <a:off x="7181850" y="4652963"/>
            <a:ext cx="203132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メイリオ" panose="020B0604030504040204" pitchFamily="50" charset="-128"/>
              </a:rPr>
              <a:t>100</a:t>
            </a:r>
            <a:r>
              <a:rPr lang="ja-JP" altLang="en-US" sz="2400" dirty="0">
                <a:latin typeface="メイリオ" panose="020B0604030504040204" pitchFamily="50" charset="-128"/>
              </a:rPr>
              <a:t>バイトの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メイリオ" panose="020B0604030504040204" pitchFamily="50" charset="-128"/>
              </a:rPr>
              <a:t>メモリエリア</a:t>
            </a:r>
          </a:p>
        </p:txBody>
      </p:sp>
      <p:sp>
        <p:nvSpPr>
          <p:cNvPr id="49172" name="AutoShape 32"/>
          <p:cNvSpPr>
            <a:spLocks/>
          </p:cNvSpPr>
          <p:nvPr/>
        </p:nvSpPr>
        <p:spPr bwMode="auto">
          <a:xfrm>
            <a:off x="6992938" y="5783263"/>
            <a:ext cx="139700" cy="666750"/>
          </a:xfrm>
          <a:prstGeom prst="rightBrace">
            <a:avLst>
              <a:gd name="adj1" fmla="val 3977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49173" name="Text Box 33"/>
          <p:cNvSpPr txBox="1">
            <a:spLocks noChangeArrowheads="1"/>
          </p:cNvSpPr>
          <p:nvPr/>
        </p:nvSpPr>
        <p:spPr bwMode="auto">
          <a:xfrm>
            <a:off x="7192963" y="5678488"/>
            <a:ext cx="203132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メイリオ" panose="020B0604030504040204" pitchFamily="50" charset="-128"/>
              </a:rPr>
              <a:t>100</a:t>
            </a:r>
            <a:r>
              <a:rPr lang="ja-JP" altLang="en-US" sz="2400" dirty="0">
                <a:latin typeface="メイリオ" panose="020B0604030504040204" pitchFamily="50" charset="-128"/>
              </a:rPr>
              <a:t>バイトの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メイリオ" panose="020B0604030504040204" pitchFamily="50" charset="-128"/>
              </a:rPr>
              <a:t>メモリエリア</a:t>
            </a:r>
          </a:p>
        </p:txBody>
      </p:sp>
    </p:spTree>
    <p:extLst>
      <p:ext uri="{BB962C8B-B14F-4D97-AF65-F5344CB8AC3E}">
        <p14:creationId xmlns:p14="http://schemas.microsoft.com/office/powerpoint/2010/main" val="2437578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ファイル処理</a:t>
            </a:r>
          </a:p>
        </p:txBody>
      </p:sp>
      <p:sp>
        <p:nvSpPr>
          <p:cNvPr id="6148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　</a:t>
            </a:r>
          </a:p>
        </p:txBody>
      </p:sp>
      <p:sp>
        <p:nvSpPr>
          <p:cNvPr id="614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2819AA1B-8B60-43F0-AB03-57F5ABF0C045}" type="slidenum">
              <a:rPr lang="en-US" altLang="ja-JP" smtClean="0">
                <a:latin typeface="メイリオ" panose="020B0604030504040204" pitchFamily="50" charset="-128"/>
              </a:rPr>
              <a:pPr/>
              <a:t>2</a:t>
            </a:fld>
            <a:endParaRPr lang="en-US" altLang="ja-JP" dirty="0">
              <a:latin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73722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Rectangle 2"/>
          <p:cNvSpPr>
            <a:spLocks noGrp="1" noChangeArrowheads="1"/>
          </p:cNvSpPr>
          <p:nvPr>
            <p:ph type="title"/>
          </p:nvPr>
        </p:nvSpPr>
        <p:spPr>
          <a:xfrm>
            <a:off x="269959" y="462832"/>
            <a:ext cx="8461208" cy="469865"/>
          </a:xfrm>
        </p:spPr>
        <p:txBody>
          <a:bodyPr>
            <a:noAutofit/>
          </a:bodyPr>
          <a:lstStyle/>
          <a:p>
            <a:r>
              <a:rPr lang="ja-JP" altLang="en-US" dirty="0"/>
              <a:t>例題１のプログラムが</a:t>
            </a:r>
            <a:br>
              <a:rPr lang="ja-JP" altLang="en-US" dirty="0"/>
            </a:br>
            <a:r>
              <a:rPr lang="ja-JP" altLang="en-US" dirty="0"/>
              <a:t>行っていること</a:t>
            </a:r>
          </a:p>
        </p:txBody>
      </p:sp>
      <p:sp>
        <p:nvSpPr>
          <p:cNvPr id="5120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63630B2A-F4A5-446F-84A7-56797C7D6D4B}" type="slidenum">
              <a:rPr lang="en-US" altLang="ja-JP" smtClean="0">
                <a:latin typeface="メイリオ" panose="020B0604030504040204" pitchFamily="50" charset="-128"/>
              </a:rPr>
              <a:pPr/>
              <a:t>20</a:t>
            </a:fld>
            <a:endParaRPr lang="en-US" altLang="ja-JP" dirty="0">
              <a:latin typeface="メイリオ" panose="020B0604030504040204" pitchFamily="50" charset="-128"/>
            </a:endParaRPr>
          </a:p>
        </p:txBody>
      </p:sp>
      <p:sp>
        <p:nvSpPr>
          <p:cNvPr id="397343" name="Rectangle 31"/>
          <p:cNvSpPr>
            <a:spLocks noChangeArrowheads="1"/>
          </p:cNvSpPr>
          <p:nvPr/>
        </p:nvSpPr>
        <p:spPr bwMode="auto">
          <a:xfrm>
            <a:off x="150813" y="3495675"/>
            <a:ext cx="3506787" cy="173038"/>
          </a:xfrm>
          <a:prstGeom prst="rect">
            <a:avLst/>
          </a:prstGeom>
          <a:solidFill>
            <a:srgbClr val="FF0000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51205" name="Text Box 3"/>
          <p:cNvSpPr txBox="1">
            <a:spLocks noChangeArrowheads="1"/>
          </p:cNvSpPr>
          <p:nvPr/>
        </p:nvSpPr>
        <p:spPr bwMode="auto">
          <a:xfrm>
            <a:off x="318581" y="2706688"/>
            <a:ext cx="269817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latin typeface="メイリオ" panose="020B0604030504040204" pitchFamily="50" charset="-128"/>
              </a:rPr>
              <a:t>データファイル</a:t>
            </a:r>
          </a:p>
        </p:txBody>
      </p:sp>
      <p:sp>
        <p:nvSpPr>
          <p:cNvPr id="51206" name="AutoShape 4"/>
          <p:cNvSpPr>
            <a:spLocks noChangeArrowheads="1"/>
          </p:cNvSpPr>
          <p:nvPr/>
        </p:nvSpPr>
        <p:spPr bwMode="auto">
          <a:xfrm>
            <a:off x="504825" y="1979613"/>
            <a:ext cx="2170113" cy="3133725"/>
          </a:xfrm>
          <a:prstGeom prst="can">
            <a:avLst>
              <a:gd name="adj" fmla="val 361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51207" name="Rectangle 5"/>
          <p:cNvSpPr>
            <a:spLocks noChangeArrowheads="1"/>
          </p:cNvSpPr>
          <p:nvPr/>
        </p:nvSpPr>
        <p:spPr bwMode="auto">
          <a:xfrm>
            <a:off x="4191000" y="2428875"/>
            <a:ext cx="2554288" cy="40941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51208" name="Text Box 6"/>
          <p:cNvSpPr txBox="1">
            <a:spLocks noChangeArrowheads="1"/>
          </p:cNvSpPr>
          <p:nvPr/>
        </p:nvSpPr>
        <p:spPr bwMode="auto">
          <a:xfrm>
            <a:off x="3919677" y="1233488"/>
            <a:ext cx="3057247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latin typeface="メイリオ" panose="020B0604030504040204" pitchFamily="50" charset="-128"/>
              </a:rPr>
              <a:t>プログラムが使う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latin typeface="メイリオ" panose="020B0604030504040204" pitchFamily="50" charset="-128"/>
              </a:rPr>
              <a:t>メモリ空間</a:t>
            </a:r>
          </a:p>
        </p:txBody>
      </p:sp>
      <p:sp>
        <p:nvSpPr>
          <p:cNvPr id="397323" name="AutoShape 11"/>
          <p:cNvSpPr>
            <a:spLocks noChangeArrowheads="1"/>
          </p:cNvSpPr>
          <p:nvPr/>
        </p:nvSpPr>
        <p:spPr bwMode="auto">
          <a:xfrm>
            <a:off x="3792538" y="3409950"/>
            <a:ext cx="303212" cy="6477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397324" name="Text Box 12"/>
          <p:cNvSpPr txBox="1">
            <a:spLocks noChangeArrowheads="1"/>
          </p:cNvSpPr>
          <p:nvPr/>
        </p:nvSpPr>
        <p:spPr bwMode="auto">
          <a:xfrm>
            <a:off x="2800350" y="4356100"/>
            <a:ext cx="1723549" cy="120032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solidFill>
                  <a:schemeClr val="tx2"/>
                </a:solidFill>
                <a:latin typeface="メイリオ" panose="020B0604030504040204" pitchFamily="50" charset="-128"/>
              </a:rPr>
              <a:t>fgets</a:t>
            </a:r>
            <a:r>
              <a:rPr lang="en-US" altLang="ja-JP" sz="2400" dirty="0">
                <a:solidFill>
                  <a:schemeClr val="tx2"/>
                </a:solidFill>
                <a:latin typeface="メイリオ" panose="020B0604030504040204" pitchFamily="50" charset="-128"/>
              </a:rPr>
              <a:t> </a:t>
            </a:r>
            <a:r>
              <a:rPr lang="ja-JP" altLang="en-US" sz="2400" dirty="0">
                <a:solidFill>
                  <a:schemeClr val="tx2"/>
                </a:solidFill>
                <a:latin typeface="メイリオ" panose="020B0604030504040204" pitchFamily="50" charset="-128"/>
              </a:rPr>
              <a:t>で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tx2"/>
                </a:solidFill>
                <a:latin typeface="メイリオ" panose="020B0604030504040204" pitchFamily="50" charset="-128"/>
              </a:rPr>
              <a:t>読み出し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tx2"/>
                </a:solidFill>
                <a:latin typeface="メイリオ" panose="020B0604030504040204" pitchFamily="50" charset="-128"/>
              </a:rPr>
              <a:t>（１行分）</a:t>
            </a:r>
          </a:p>
        </p:txBody>
      </p:sp>
      <p:sp>
        <p:nvSpPr>
          <p:cNvPr id="397325" name="Rectangle 13"/>
          <p:cNvSpPr>
            <a:spLocks noChangeArrowheads="1"/>
          </p:cNvSpPr>
          <p:nvPr/>
        </p:nvSpPr>
        <p:spPr bwMode="auto">
          <a:xfrm>
            <a:off x="4500563" y="2976563"/>
            <a:ext cx="1936750" cy="293687"/>
          </a:xfrm>
          <a:prstGeom prst="rect">
            <a:avLst/>
          </a:prstGeom>
          <a:solidFill>
            <a:schemeClr val="tx2">
              <a:alpha val="20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51212" name="Text Box 14"/>
          <p:cNvSpPr txBox="1">
            <a:spLocks noChangeArrowheads="1"/>
          </p:cNvSpPr>
          <p:nvPr/>
        </p:nvSpPr>
        <p:spPr bwMode="auto">
          <a:xfrm>
            <a:off x="5126038" y="2540000"/>
            <a:ext cx="66556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メイリオ" panose="020B0604030504040204" pitchFamily="50" charset="-128"/>
              </a:rPr>
              <a:t>line</a:t>
            </a:r>
          </a:p>
        </p:txBody>
      </p:sp>
      <p:sp>
        <p:nvSpPr>
          <p:cNvPr id="51213" name="Rectangle 15"/>
          <p:cNvSpPr>
            <a:spLocks noChangeArrowheads="1"/>
          </p:cNvSpPr>
          <p:nvPr/>
        </p:nvSpPr>
        <p:spPr bwMode="auto">
          <a:xfrm>
            <a:off x="4491038" y="3956050"/>
            <a:ext cx="1936750" cy="2936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51214" name="Text Box 16"/>
          <p:cNvSpPr txBox="1">
            <a:spLocks noChangeArrowheads="1"/>
          </p:cNvSpPr>
          <p:nvPr/>
        </p:nvSpPr>
        <p:spPr bwMode="auto">
          <a:xfrm>
            <a:off x="5030788" y="3519488"/>
            <a:ext cx="95571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メイリオ" panose="020B0604030504040204" pitchFamily="50" charset="-128"/>
              </a:rPr>
              <a:t>name</a:t>
            </a:r>
          </a:p>
        </p:txBody>
      </p:sp>
      <p:sp>
        <p:nvSpPr>
          <p:cNvPr id="51215" name="Rectangle 17"/>
          <p:cNvSpPr>
            <a:spLocks noChangeArrowheads="1"/>
          </p:cNvSpPr>
          <p:nvPr/>
        </p:nvSpPr>
        <p:spPr bwMode="auto">
          <a:xfrm>
            <a:off x="4481513" y="4935538"/>
            <a:ext cx="1936750" cy="29368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51216" name="Text Box 18"/>
          <p:cNvSpPr txBox="1">
            <a:spLocks noChangeArrowheads="1"/>
          </p:cNvSpPr>
          <p:nvPr/>
        </p:nvSpPr>
        <p:spPr bwMode="auto">
          <a:xfrm>
            <a:off x="5068888" y="4498975"/>
            <a:ext cx="78418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メイリオ" panose="020B0604030504040204" pitchFamily="50" charset="-128"/>
              </a:rPr>
              <a:t>birth</a:t>
            </a:r>
          </a:p>
        </p:txBody>
      </p:sp>
      <p:sp>
        <p:nvSpPr>
          <p:cNvPr id="51217" name="Rectangle 19"/>
          <p:cNvSpPr>
            <a:spLocks noChangeArrowheads="1"/>
          </p:cNvSpPr>
          <p:nvPr/>
        </p:nvSpPr>
        <p:spPr bwMode="auto">
          <a:xfrm>
            <a:off x="4471988" y="5915025"/>
            <a:ext cx="1936750" cy="2936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51218" name="Text Box 20"/>
          <p:cNvSpPr txBox="1">
            <a:spLocks noChangeArrowheads="1"/>
          </p:cNvSpPr>
          <p:nvPr/>
        </p:nvSpPr>
        <p:spPr bwMode="auto">
          <a:xfrm>
            <a:off x="4935538" y="5478463"/>
            <a:ext cx="128112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メイリオ" panose="020B0604030504040204" pitchFamily="50" charset="-128"/>
              </a:rPr>
              <a:t>address</a:t>
            </a:r>
          </a:p>
        </p:txBody>
      </p:sp>
      <p:sp>
        <p:nvSpPr>
          <p:cNvPr id="51219" name="AutoShape 21"/>
          <p:cNvSpPr>
            <a:spLocks/>
          </p:cNvSpPr>
          <p:nvPr/>
        </p:nvSpPr>
        <p:spPr bwMode="auto">
          <a:xfrm>
            <a:off x="6959600" y="2862263"/>
            <a:ext cx="139700" cy="666750"/>
          </a:xfrm>
          <a:prstGeom prst="rightBrace">
            <a:avLst>
              <a:gd name="adj1" fmla="val 3977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51220" name="Text Box 22"/>
          <p:cNvSpPr txBox="1">
            <a:spLocks noChangeArrowheads="1"/>
          </p:cNvSpPr>
          <p:nvPr/>
        </p:nvSpPr>
        <p:spPr bwMode="auto">
          <a:xfrm>
            <a:off x="7159625" y="2757488"/>
            <a:ext cx="203132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メイリオ" panose="020B0604030504040204" pitchFamily="50" charset="-128"/>
              </a:rPr>
              <a:t>100</a:t>
            </a:r>
            <a:r>
              <a:rPr lang="ja-JP" altLang="en-US" sz="2400" dirty="0">
                <a:latin typeface="メイリオ" panose="020B0604030504040204" pitchFamily="50" charset="-128"/>
              </a:rPr>
              <a:t>バイトの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メイリオ" panose="020B0604030504040204" pitchFamily="50" charset="-128"/>
              </a:rPr>
              <a:t>メモリエリア</a:t>
            </a:r>
          </a:p>
        </p:txBody>
      </p:sp>
      <p:sp>
        <p:nvSpPr>
          <p:cNvPr id="51221" name="AutoShape 23"/>
          <p:cNvSpPr>
            <a:spLocks/>
          </p:cNvSpPr>
          <p:nvPr/>
        </p:nvSpPr>
        <p:spPr bwMode="auto">
          <a:xfrm>
            <a:off x="6970713" y="3787775"/>
            <a:ext cx="139700" cy="666750"/>
          </a:xfrm>
          <a:prstGeom prst="rightBrace">
            <a:avLst>
              <a:gd name="adj1" fmla="val 3977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51222" name="Text Box 24"/>
          <p:cNvSpPr txBox="1">
            <a:spLocks noChangeArrowheads="1"/>
          </p:cNvSpPr>
          <p:nvPr/>
        </p:nvSpPr>
        <p:spPr bwMode="auto">
          <a:xfrm>
            <a:off x="7170738" y="3683000"/>
            <a:ext cx="203132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メイリオ" panose="020B0604030504040204" pitchFamily="50" charset="-128"/>
              </a:rPr>
              <a:t>100</a:t>
            </a:r>
            <a:r>
              <a:rPr lang="ja-JP" altLang="en-US" sz="2400" dirty="0">
                <a:latin typeface="メイリオ" panose="020B0604030504040204" pitchFamily="50" charset="-128"/>
              </a:rPr>
              <a:t>バイトの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メイリオ" panose="020B0604030504040204" pitchFamily="50" charset="-128"/>
              </a:rPr>
              <a:t>メモリエリア</a:t>
            </a:r>
          </a:p>
        </p:txBody>
      </p:sp>
      <p:sp>
        <p:nvSpPr>
          <p:cNvPr id="51223" name="AutoShape 25"/>
          <p:cNvSpPr>
            <a:spLocks/>
          </p:cNvSpPr>
          <p:nvPr/>
        </p:nvSpPr>
        <p:spPr bwMode="auto">
          <a:xfrm>
            <a:off x="6981825" y="4757738"/>
            <a:ext cx="139700" cy="666750"/>
          </a:xfrm>
          <a:prstGeom prst="rightBrace">
            <a:avLst>
              <a:gd name="adj1" fmla="val 3977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51224" name="Text Box 26"/>
          <p:cNvSpPr txBox="1">
            <a:spLocks noChangeArrowheads="1"/>
          </p:cNvSpPr>
          <p:nvPr/>
        </p:nvSpPr>
        <p:spPr bwMode="auto">
          <a:xfrm>
            <a:off x="7181850" y="4652963"/>
            <a:ext cx="203132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メイリオ" panose="020B0604030504040204" pitchFamily="50" charset="-128"/>
              </a:rPr>
              <a:t>100</a:t>
            </a:r>
            <a:r>
              <a:rPr lang="ja-JP" altLang="en-US" sz="2400" dirty="0">
                <a:latin typeface="メイリオ" panose="020B0604030504040204" pitchFamily="50" charset="-128"/>
              </a:rPr>
              <a:t>バイトの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メイリオ" panose="020B0604030504040204" pitchFamily="50" charset="-128"/>
              </a:rPr>
              <a:t>メモリエリア</a:t>
            </a:r>
          </a:p>
        </p:txBody>
      </p:sp>
      <p:sp>
        <p:nvSpPr>
          <p:cNvPr id="51225" name="AutoShape 27"/>
          <p:cNvSpPr>
            <a:spLocks/>
          </p:cNvSpPr>
          <p:nvPr/>
        </p:nvSpPr>
        <p:spPr bwMode="auto">
          <a:xfrm>
            <a:off x="6992938" y="5783263"/>
            <a:ext cx="139700" cy="666750"/>
          </a:xfrm>
          <a:prstGeom prst="rightBrace">
            <a:avLst>
              <a:gd name="adj1" fmla="val 3977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51226" name="Text Box 28"/>
          <p:cNvSpPr txBox="1">
            <a:spLocks noChangeArrowheads="1"/>
          </p:cNvSpPr>
          <p:nvPr/>
        </p:nvSpPr>
        <p:spPr bwMode="auto">
          <a:xfrm>
            <a:off x="7192963" y="5678488"/>
            <a:ext cx="203132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メイリオ" panose="020B0604030504040204" pitchFamily="50" charset="-128"/>
              </a:rPr>
              <a:t>100</a:t>
            </a:r>
            <a:r>
              <a:rPr lang="ja-JP" altLang="en-US" sz="2400" dirty="0">
                <a:latin typeface="メイリオ" panose="020B0604030504040204" pitchFamily="50" charset="-128"/>
              </a:rPr>
              <a:t>バイトの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メイリオ" panose="020B0604030504040204" pitchFamily="50" charset="-128"/>
              </a:rPr>
              <a:t>メモリエリア</a:t>
            </a:r>
          </a:p>
        </p:txBody>
      </p:sp>
      <p:sp>
        <p:nvSpPr>
          <p:cNvPr id="51227" name="Text Box 30"/>
          <p:cNvSpPr txBox="1">
            <a:spLocks noChangeArrowheads="1"/>
          </p:cNvSpPr>
          <p:nvPr/>
        </p:nvSpPr>
        <p:spPr bwMode="auto">
          <a:xfrm>
            <a:off x="128588" y="3478213"/>
            <a:ext cx="3746538" cy="553998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1000" dirty="0">
                <a:latin typeface="メイリオ" panose="020B0604030504040204" pitchFamily="50" charset="-128"/>
              </a:rPr>
              <a:t>金子邦彦 </a:t>
            </a:r>
            <a:r>
              <a:rPr lang="en-US" altLang="zh-TW" sz="1000" dirty="0">
                <a:latin typeface="メイリオ" panose="020B0604030504040204" pitchFamily="50" charset="-128"/>
              </a:rPr>
              <a:t>1200/01/01 </a:t>
            </a:r>
            <a:r>
              <a:rPr lang="zh-TW" altLang="en-US" sz="1000" dirty="0">
                <a:latin typeface="メイリオ" panose="020B0604030504040204" pitchFamily="50" charset="-128"/>
              </a:rPr>
              <a:t>福岡市東区箱崎３丁目      </a:t>
            </a:r>
            <a:r>
              <a:rPr lang="en-US" altLang="zh-TW" sz="1000" dirty="0">
                <a:latin typeface="メイリオ" panose="020B0604030504040204" pitchFamily="50" charset="-128"/>
              </a:rPr>
              <a:t>392-123-8234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000" dirty="0">
                <a:latin typeface="メイリオ" panose="020B0604030504040204" pitchFamily="50" charset="-128"/>
              </a:rPr>
              <a:t>○○</a:t>
            </a:r>
            <a:r>
              <a:rPr lang="en-US" altLang="ja-JP" sz="1000" dirty="0">
                <a:latin typeface="メイリオ" panose="020B0604030504040204" pitchFamily="50" charset="-128"/>
              </a:rPr>
              <a:t>××</a:t>
            </a:r>
            <a:r>
              <a:rPr lang="en-US" altLang="zh-TW" sz="1000" dirty="0">
                <a:latin typeface="メイリオ" panose="020B0604030504040204" pitchFamily="50" charset="-128"/>
              </a:rPr>
              <a:t> 1300/12/31 </a:t>
            </a:r>
            <a:r>
              <a:rPr lang="zh-TW" altLang="en-US" sz="1000" dirty="0">
                <a:latin typeface="メイリオ" panose="020B0604030504040204" pitchFamily="50" charset="-128"/>
              </a:rPr>
              <a:t>福岡市東区貝塚団地        </a:t>
            </a:r>
            <a:r>
              <a:rPr lang="en-US" altLang="zh-TW" sz="1000" dirty="0">
                <a:latin typeface="メイリオ" panose="020B0604030504040204" pitchFamily="50" charset="-128"/>
              </a:rPr>
              <a:t>492-252-7188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000" dirty="0">
                <a:latin typeface="メイリオ" panose="020B0604030504040204" pitchFamily="50" charset="-128"/>
              </a:rPr>
              <a:t>●●■■ 0800/05/31 </a:t>
            </a:r>
            <a:r>
              <a:rPr lang="zh-TW" altLang="en-US" sz="1000" dirty="0">
                <a:latin typeface="メイリオ" panose="020B0604030504040204" pitchFamily="50" charset="-128"/>
              </a:rPr>
              <a:t>福岡市東区香椎浜１丁目    </a:t>
            </a:r>
            <a:r>
              <a:rPr lang="en-US" altLang="zh-TW" sz="1000" dirty="0">
                <a:latin typeface="メイリオ" panose="020B0604030504040204" pitchFamily="50" charset="-128"/>
              </a:rPr>
              <a:t>592-824-7144</a:t>
            </a:r>
            <a:endParaRPr lang="en-US" altLang="ja-JP" sz="1000" dirty="0">
              <a:latin typeface="メイリオ" panose="020B0604030504040204" pitchFamily="50" charset="-128"/>
            </a:endParaRPr>
          </a:p>
        </p:txBody>
      </p:sp>
      <p:sp>
        <p:nvSpPr>
          <p:cNvPr id="397344" name="Text Box 32"/>
          <p:cNvSpPr txBox="1">
            <a:spLocks noChangeArrowheads="1"/>
          </p:cNvSpPr>
          <p:nvPr/>
        </p:nvSpPr>
        <p:spPr bwMode="auto">
          <a:xfrm>
            <a:off x="4502150" y="3001963"/>
            <a:ext cx="1005403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800" dirty="0">
                <a:latin typeface="メイリオ" panose="020B0604030504040204" pitchFamily="50" charset="-128"/>
              </a:rPr>
              <a:t>金子邦彦　・・・</a:t>
            </a:r>
          </a:p>
        </p:txBody>
      </p:sp>
      <p:sp>
        <p:nvSpPr>
          <p:cNvPr id="51229" name="Rectangle 33"/>
          <p:cNvSpPr>
            <a:spLocks noChangeArrowheads="1"/>
          </p:cNvSpPr>
          <p:nvPr/>
        </p:nvSpPr>
        <p:spPr bwMode="auto">
          <a:xfrm>
            <a:off x="4503738" y="2978150"/>
            <a:ext cx="1936750" cy="2936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87592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97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97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397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97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97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7324" grpId="0" animBg="1"/>
      <p:bldP spid="39734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Rectangle 3"/>
          <p:cNvSpPr>
            <a:spLocks noGrp="1" noChangeArrowheads="1"/>
          </p:cNvSpPr>
          <p:nvPr>
            <p:ph type="title"/>
          </p:nvPr>
        </p:nvSpPr>
        <p:spPr>
          <a:xfrm>
            <a:off x="321845" y="359719"/>
            <a:ext cx="8461208" cy="469865"/>
          </a:xfrm>
        </p:spPr>
        <p:txBody>
          <a:bodyPr>
            <a:noAutofit/>
          </a:bodyPr>
          <a:lstStyle/>
          <a:p>
            <a:r>
              <a:rPr lang="ja-JP" altLang="en-US" dirty="0"/>
              <a:t>例題１のプログラムが</a:t>
            </a:r>
            <a:br>
              <a:rPr lang="ja-JP" altLang="en-US" dirty="0"/>
            </a:br>
            <a:r>
              <a:rPr lang="ja-JP" altLang="en-US" dirty="0"/>
              <a:t>行っていること</a:t>
            </a:r>
          </a:p>
        </p:txBody>
      </p:sp>
      <p:sp>
        <p:nvSpPr>
          <p:cNvPr id="53250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0D0DFA99-56AE-417D-B500-7CD26989AEDD}" type="slidenum">
              <a:rPr lang="en-US" altLang="ja-JP" smtClean="0">
                <a:latin typeface="メイリオ" panose="020B0604030504040204" pitchFamily="50" charset="-128"/>
              </a:rPr>
              <a:pPr/>
              <a:t>21</a:t>
            </a:fld>
            <a:endParaRPr lang="en-US" altLang="ja-JP" dirty="0">
              <a:latin typeface="メイリオ" panose="020B0604030504040204" pitchFamily="50" charset="-128"/>
            </a:endParaRPr>
          </a:p>
        </p:txBody>
      </p:sp>
      <p:sp>
        <p:nvSpPr>
          <p:cNvPr id="53251" name="Rectangle 2"/>
          <p:cNvSpPr>
            <a:spLocks noChangeArrowheads="1"/>
          </p:cNvSpPr>
          <p:nvPr/>
        </p:nvSpPr>
        <p:spPr bwMode="auto">
          <a:xfrm>
            <a:off x="150813" y="3495675"/>
            <a:ext cx="3506787" cy="173038"/>
          </a:xfrm>
          <a:prstGeom prst="rect">
            <a:avLst/>
          </a:prstGeom>
          <a:solidFill>
            <a:srgbClr val="FF0000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53253" name="Text Box 4"/>
          <p:cNvSpPr txBox="1">
            <a:spLocks noChangeArrowheads="1"/>
          </p:cNvSpPr>
          <p:nvPr/>
        </p:nvSpPr>
        <p:spPr bwMode="auto">
          <a:xfrm>
            <a:off x="318581" y="2706688"/>
            <a:ext cx="269817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latin typeface="メイリオ" panose="020B0604030504040204" pitchFamily="50" charset="-128"/>
              </a:rPr>
              <a:t>データファイル</a:t>
            </a:r>
          </a:p>
        </p:txBody>
      </p:sp>
      <p:sp>
        <p:nvSpPr>
          <p:cNvPr id="53254" name="AutoShape 5"/>
          <p:cNvSpPr>
            <a:spLocks noChangeArrowheads="1"/>
          </p:cNvSpPr>
          <p:nvPr/>
        </p:nvSpPr>
        <p:spPr bwMode="auto">
          <a:xfrm>
            <a:off x="504825" y="1979613"/>
            <a:ext cx="2170113" cy="3133725"/>
          </a:xfrm>
          <a:prstGeom prst="can">
            <a:avLst>
              <a:gd name="adj" fmla="val 361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53255" name="Rectangle 6"/>
          <p:cNvSpPr>
            <a:spLocks noChangeArrowheads="1"/>
          </p:cNvSpPr>
          <p:nvPr/>
        </p:nvSpPr>
        <p:spPr bwMode="auto">
          <a:xfrm>
            <a:off x="4191000" y="2428875"/>
            <a:ext cx="2554288" cy="40941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53256" name="Text Box 7"/>
          <p:cNvSpPr txBox="1">
            <a:spLocks noChangeArrowheads="1"/>
          </p:cNvSpPr>
          <p:nvPr/>
        </p:nvSpPr>
        <p:spPr bwMode="auto">
          <a:xfrm>
            <a:off x="3919677" y="1233488"/>
            <a:ext cx="3057247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latin typeface="メイリオ" panose="020B0604030504040204" pitchFamily="50" charset="-128"/>
              </a:rPr>
              <a:t>プログラムが使う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latin typeface="メイリオ" panose="020B0604030504040204" pitchFamily="50" charset="-128"/>
              </a:rPr>
              <a:t>メモリ空間</a:t>
            </a:r>
          </a:p>
        </p:txBody>
      </p:sp>
      <p:sp>
        <p:nvSpPr>
          <p:cNvPr id="53257" name="AutoShape 8"/>
          <p:cNvSpPr>
            <a:spLocks noChangeArrowheads="1"/>
          </p:cNvSpPr>
          <p:nvPr/>
        </p:nvSpPr>
        <p:spPr bwMode="auto">
          <a:xfrm>
            <a:off x="3792538" y="3409950"/>
            <a:ext cx="303212" cy="6477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53258" name="Text Box 9"/>
          <p:cNvSpPr txBox="1">
            <a:spLocks noChangeArrowheads="1"/>
          </p:cNvSpPr>
          <p:nvPr/>
        </p:nvSpPr>
        <p:spPr bwMode="auto">
          <a:xfrm>
            <a:off x="2800350" y="4356100"/>
            <a:ext cx="1723549" cy="120032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solidFill>
                  <a:schemeClr val="tx2"/>
                </a:solidFill>
                <a:latin typeface="メイリオ" panose="020B0604030504040204" pitchFamily="50" charset="-128"/>
              </a:rPr>
              <a:t>fgets</a:t>
            </a:r>
            <a:r>
              <a:rPr lang="en-US" altLang="ja-JP" sz="2400" dirty="0">
                <a:solidFill>
                  <a:schemeClr val="tx2"/>
                </a:solidFill>
                <a:latin typeface="メイリオ" panose="020B0604030504040204" pitchFamily="50" charset="-128"/>
              </a:rPr>
              <a:t> </a:t>
            </a:r>
            <a:r>
              <a:rPr lang="ja-JP" altLang="en-US" sz="2400" dirty="0">
                <a:solidFill>
                  <a:schemeClr val="tx2"/>
                </a:solidFill>
                <a:latin typeface="メイリオ" panose="020B0604030504040204" pitchFamily="50" charset="-128"/>
              </a:rPr>
              <a:t>で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tx2"/>
                </a:solidFill>
                <a:latin typeface="メイリオ" panose="020B0604030504040204" pitchFamily="50" charset="-128"/>
              </a:rPr>
              <a:t>読み出し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tx2"/>
                </a:solidFill>
                <a:latin typeface="メイリオ" panose="020B0604030504040204" pitchFamily="50" charset="-128"/>
              </a:rPr>
              <a:t>（１行分）</a:t>
            </a:r>
          </a:p>
        </p:txBody>
      </p:sp>
      <p:sp>
        <p:nvSpPr>
          <p:cNvPr id="53259" name="Rectangle 10"/>
          <p:cNvSpPr>
            <a:spLocks noChangeArrowheads="1"/>
          </p:cNvSpPr>
          <p:nvPr/>
        </p:nvSpPr>
        <p:spPr bwMode="auto">
          <a:xfrm>
            <a:off x="4500563" y="2976563"/>
            <a:ext cx="1936750" cy="293687"/>
          </a:xfrm>
          <a:prstGeom prst="rect">
            <a:avLst/>
          </a:prstGeom>
          <a:solidFill>
            <a:schemeClr val="tx2">
              <a:alpha val="20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53260" name="Text Box 11"/>
          <p:cNvSpPr txBox="1">
            <a:spLocks noChangeArrowheads="1"/>
          </p:cNvSpPr>
          <p:nvPr/>
        </p:nvSpPr>
        <p:spPr bwMode="auto">
          <a:xfrm>
            <a:off x="5126038" y="2540000"/>
            <a:ext cx="66556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メイリオ" panose="020B0604030504040204" pitchFamily="50" charset="-128"/>
              </a:rPr>
              <a:t>line</a:t>
            </a:r>
          </a:p>
        </p:txBody>
      </p:sp>
      <p:sp>
        <p:nvSpPr>
          <p:cNvPr id="53261" name="Rectangle 12"/>
          <p:cNvSpPr>
            <a:spLocks noChangeArrowheads="1"/>
          </p:cNvSpPr>
          <p:nvPr/>
        </p:nvSpPr>
        <p:spPr bwMode="auto">
          <a:xfrm>
            <a:off x="4491038" y="3956050"/>
            <a:ext cx="1936750" cy="2936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53262" name="Text Box 13"/>
          <p:cNvSpPr txBox="1">
            <a:spLocks noChangeArrowheads="1"/>
          </p:cNvSpPr>
          <p:nvPr/>
        </p:nvSpPr>
        <p:spPr bwMode="auto">
          <a:xfrm>
            <a:off x="5030788" y="3519488"/>
            <a:ext cx="95571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メイリオ" panose="020B0604030504040204" pitchFamily="50" charset="-128"/>
              </a:rPr>
              <a:t>name</a:t>
            </a:r>
          </a:p>
        </p:txBody>
      </p:sp>
      <p:sp>
        <p:nvSpPr>
          <p:cNvPr id="53263" name="Rectangle 14"/>
          <p:cNvSpPr>
            <a:spLocks noChangeArrowheads="1"/>
          </p:cNvSpPr>
          <p:nvPr/>
        </p:nvSpPr>
        <p:spPr bwMode="auto">
          <a:xfrm>
            <a:off x="4481513" y="4935538"/>
            <a:ext cx="1936750" cy="29368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53264" name="Text Box 15"/>
          <p:cNvSpPr txBox="1">
            <a:spLocks noChangeArrowheads="1"/>
          </p:cNvSpPr>
          <p:nvPr/>
        </p:nvSpPr>
        <p:spPr bwMode="auto">
          <a:xfrm>
            <a:off x="5068888" y="4498975"/>
            <a:ext cx="78418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メイリオ" panose="020B0604030504040204" pitchFamily="50" charset="-128"/>
              </a:rPr>
              <a:t>birth</a:t>
            </a:r>
          </a:p>
        </p:txBody>
      </p:sp>
      <p:sp>
        <p:nvSpPr>
          <p:cNvPr id="53265" name="Rectangle 16"/>
          <p:cNvSpPr>
            <a:spLocks noChangeArrowheads="1"/>
          </p:cNvSpPr>
          <p:nvPr/>
        </p:nvSpPr>
        <p:spPr bwMode="auto">
          <a:xfrm>
            <a:off x="4471988" y="5915025"/>
            <a:ext cx="1936750" cy="2936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53266" name="Text Box 17"/>
          <p:cNvSpPr txBox="1">
            <a:spLocks noChangeArrowheads="1"/>
          </p:cNvSpPr>
          <p:nvPr/>
        </p:nvSpPr>
        <p:spPr bwMode="auto">
          <a:xfrm>
            <a:off x="4935538" y="5478463"/>
            <a:ext cx="128112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メイリオ" panose="020B0604030504040204" pitchFamily="50" charset="-128"/>
              </a:rPr>
              <a:t>address</a:t>
            </a:r>
          </a:p>
        </p:txBody>
      </p:sp>
      <p:sp>
        <p:nvSpPr>
          <p:cNvPr id="53267" name="AutoShape 18"/>
          <p:cNvSpPr>
            <a:spLocks/>
          </p:cNvSpPr>
          <p:nvPr/>
        </p:nvSpPr>
        <p:spPr bwMode="auto">
          <a:xfrm>
            <a:off x="6959600" y="2862263"/>
            <a:ext cx="139700" cy="666750"/>
          </a:xfrm>
          <a:prstGeom prst="rightBrace">
            <a:avLst>
              <a:gd name="adj1" fmla="val 3977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53268" name="Text Box 19"/>
          <p:cNvSpPr txBox="1">
            <a:spLocks noChangeArrowheads="1"/>
          </p:cNvSpPr>
          <p:nvPr/>
        </p:nvSpPr>
        <p:spPr bwMode="auto">
          <a:xfrm>
            <a:off x="7159625" y="2757488"/>
            <a:ext cx="203132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メイリオ" panose="020B0604030504040204" pitchFamily="50" charset="-128"/>
              </a:rPr>
              <a:t>100</a:t>
            </a:r>
            <a:r>
              <a:rPr lang="ja-JP" altLang="en-US" sz="2400" dirty="0">
                <a:latin typeface="メイリオ" panose="020B0604030504040204" pitchFamily="50" charset="-128"/>
              </a:rPr>
              <a:t>バイトの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メイリオ" panose="020B0604030504040204" pitchFamily="50" charset="-128"/>
              </a:rPr>
              <a:t>メモリエリア</a:t>
            </a:r>
          </a:p>
        </p:txBody>
      </p:sp>
      <p:sp>
        <p:nvSpPr>
          <p:cNvPr id="53269" name="AutoShape 20"/>
          <p:cNvSpPr>
            <a:spLocks/>
          </p:cNvSpPr>
          <p:nvPr/>
        </p:nvSpPr>
        <p:spPr bwMode="auto">
          <a:xfrm>
            <a:off x="6970713" y="3787775"/>
            <a:ext cx="139700" cy="666750"/>
          </a:xfrm>
          <a:prstGeom prst="rightBrace">
            <a:avLst>
              <a:gd name="adj1" fmla="val 3977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53270" name="Text Box 21"/>
          <p:cNvSpPr txBox="1">
            <a:spLocks noChangeArrowheads="1"/>
          </p:cNvSpPr>
          <p:nvPr/>
        </p:nvSpPr>
        <p:spPr bwMode="auto">
          <a:xfrm>
            <a:off x="7170738" y="3683000"/>
            <a:ext cx="203132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メイリオ" panose="020B0604030504040204" pitchFamily="50" charset="-128"/>
              </a:rPr>
              <a:t>100</a:t>
            </a:r>
            <a:r>
              <a:rPr lang="ja-JP" altLang="en-US" sz="2400" dirty="0">
                <a:latin typeface="メイリオ" panose="020B0604030504040204" pitchFamily="50" charset="-128"/>
              </a:rPr>
              <a:t>バイトの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メイリオ" panose="020B0604030504040204" pitchFamily="50" charset="-128"/>
              </a:rPr>
              <a:t>メモリエリア</a:t>
            </a:r>
          </a:p>
        </p:txBody>
      </p:sp>
      <p:sp>
        <p:nvSpPr>
          <p:cNvPr id="53271" name="AutoShape 22"/>
          <p:cNvSpPr>
            <a:spLocks/>
          </p:cNvSpPr>
          <p:nvPr/>
        </p:nvSpPr>
        <p:spPr bwMode="auto">
          <a:xfrm>
            <a:off x="6981825" y="4757738"/>
            <a:ext cx="139700" cy="666750"/>
          </a:xfrm>
          <a:prstGeom prst="rightBrace">
            <a:avLst>
              <a:gd name="adj1" fmla="val 3977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53272" name="Text Box 23"/>
          <p:cNvSpPr txBox="1">
            <a:spLocks noChangeArrowheads="1"/>
          </p:cNvSpPr>
          <p:nvPr/>
        </p:nvSpPr>
        <p:spPr bwMode="auto">
          <a:xfrm>
            <a:off x="7181850" y="4652963"/>
            <a:ext cx="203132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メイリオ" panose="020B0604030504040204" pitchFamily="50" charset="-128"/>
              </a:rPr>
              <a:t>100</a:t>
            </a:r>
            <a:r>
              <a:rPr lang="ja-JP" altLang="en-US" sz="2400" dirty="0">
                <a:latin typeface="メイリオ" panose="020B0604030504040204" pitchFamily="50" charset="-128"/>
              </a:rPr>
              <a:t>バイトの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メイリオ" panose="020B0604030504040204" pitchFamily="50" charset="-128"/>
              </a:rPr>
              <a:t>メモリエリア</a:t>
            </a:r>
          </a:p>
        </p:txBody>
      </p:sp>
      <p:sp>
        <p:nvSpPr>
          <p:cNvPr id="53273" name="AutoShape 24"/>
          <p:cNvSpPr>
            <a:spLocks/>
          </p:cNvSpPr>
          <p:nvPr/>
        </p:nvSpPr>
        <p:spPr bwMode="auto">
          <a:xfrm>
            <a:off x="6992938" y="5783263"/>
            <a:ext cx="139700" cy="666750"/>
          </a:xfrm>
          <a:prstGeom prst="rightBrace">
            <a:avLst>
              <a:gd name="adj1" fmla="val 3977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53274" name="Text Box 25"/>
          <p:cNvSpPr txBox="1">
            <a:spLocks noChangeArrowheads="1"/>
          </p:cNvSpPr>
          <p:nvPr/>
        </p:nvSpPr>
        <p:spPr bwMode="auto">
          <a:xfrm>
            <a:off x="7192963" y="5678488"/>
            <a:ext cx="203132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メイリオ" panose="020B0604030504040204" pitchFamily="50" charset="-128"/>
              </a:rPr>
              <a:t>100</a:t>
            </a:r>
            <a:r>
              <a:rPr lang="ja-JP" altLang="en-US" sz="2400" dirty="0">
                <a:latin typeface="メイリオ" panose="020B0604030504040204" pitchFamily="50" charset="-128"/>
              </a:rPr>
              <a:t>バイトの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メイリオ" panose="020B0604030504040204" pitchFamily="50" charset="-128"/>
              </a:rPr>
              <a:t>メモリエリア</a:t>
            </a:r>
          </a:p>
        </p:txBody>
      </p:sp>
      <p:sp>
        <p:nvSpPr>
          <p:cNvPr id="53275" name="Text Box 26"/>
          <p:cNvSpPr txBox="1">
            <a:spLocks noChangeArrowheads="1"/>
          </p:cNvSpPr>
          <p:nvPr/>
        </p:nvSpPr>
        <p:spPr bwMode="auto">
          <a:xfrm>
            <a:off x="128588" y="3478213"/>
            <a:ext cx="3746538" cy="553998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1000" dirty="0">
                <a:latin typeface="メイリオ" panose="020B0604030504040204" pitchFamily="50" charset="-128"/>
              </a:rPr>
              <a:t>金子邦彦 </a:t>
            </a:r>
            <a:r>
              <a:rPr lang="en-US" altLang="zh-TW" sz="1000" dirty="0">
                <a:latin typeface="メイリオ" panose="020B0604030504040204" pitchFamily="50" charset="-128"/>
              </a:rPr>
              <a:t>1200/01/01 </a:t>
            </a:r>
            <a:r>
              <a:rPr lang="zh-TW" altLang="en-US" sz="1000" dirty="0">
                <a:latin typeface="メイリオ" panose="020B0604030504040204" pitchFamily="50" charset="-128"/>
              </a:rPr>
              <a:t>福岡市東区箱崎３丁目      </a:t>
            </a:r>
            <a:r>
              <a:rPr lang="en-US" altLang="zh-TW" sz="1000" dirty="0">
                <a:latin typeface="メイリオ" panose="020B0604030504040204" pitchFamily="50" charset="-128"/>
              </a:rPr>
              <a:t>392-123-8234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000" dirty="0">
                <a:latin typeface="メイリオ" panose="020B0604030504040204" pitchFamily="50" charset="-128"/>
              </a:rPr>
              <a:t>○○</a:t>
            </a:r>
            <a:r>
              <a:rPr lang="en-US" altLang="ja-JP" sz="1000" dirty="0">
                <a:latin typeface="メイリオ" panose="020B0604030504040204" pitchFamily="50" charset="-128"/>
              </a:rPr>
              <a:t>××</a:t>
            </a:r>
            <a:r>
              <a:rPr lang="en-US" altLang="zh-TW" sz="1000" dirty="0">
                <a:latin typeface="メイリオ" panose="020B0604030504040204" pitchFamily="50" charset="-128"/>
              </a:rPr>
              <a:t> 1300/12/31 </a:t>
            </a:r>
            <a:r>
              <a:rPr lang="zh-TW" altLang="en-US" sz="1000" dirty="0">
                <a:latin typeface="メイリオ" panose="020B0604030504040204" pitchFamily="50" charset="-128"/>
              </a:rPr>
              <a:t>福岡市東区貝塚団地        </a:t>
            </a:r>
            <a:r>
              <a:rPr lang="en-US" altLang="zh-TW" sz="1000" dirty="0">
                <a:latin typeface="メイリオ" panose="020B0604030504040204" pitchFamily="50" charset="-128"/>
              </a:rPr>
              <a:t>492-252-7188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000" dirty="0">
                <a:latin typeface="メイリオ" panose="020B0604030504040204" pitchFamily="50" charset="-128"/>
              </a:rPr>
              <a:t>●●■■ 0800/05/31 </a:t>
            </a:r>
            <a:r>
              <a:rPr lang="zh-TW" altLang="en-US" sz="1000" dirty="0">
                <a:latin typeface="メイリオ" panose="020B0604030504040204" pitchFamily="50" charset="-128"/>
              </a:rPr>
              <a:t>福岡市東区香椎浜１丁目    </a:t>
            </a:r>
            <a:r>
              <a:rPr lang="en-US" altLang="zh-TW" sz="1000" dirty="0">
                <a:latin typeface="メイリオ" panose="020B0604030504040204" pitchFamily="50" charset="-128"/>
              </a:rPr>
              <a:t>592-824-7144</a:t>
            </a:r>
            <a:endParaRPr lang="en-US" altLang="ja-JP" sz="1000" dirty="0">
              <a:latin typeface="メイリオ" panose="020B0604030504040204" pitchFamily="50" charset="-128"/>
            </a:endParaRPr>
          </a:p>
        </p:txBody>
      </p:sp>
      <p:sp>
        <p:nvSpPr>
          <p:cNvPr id="53276" name="Text Box 27"/>
          <p:cNvSpPr txBox="1">
            <a:spLocks noChangeArrowheads="1"/>
          </p:cNvSpPr>
          <p:nvPr/>
        </p:nvSpPr>
        <p:spPr bwMode="auto">
          <a:xfrm>
            <a:off x="4502150" y="3001963"/>
            <a:ext cx="1005403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800" dirty="0">
                <a:latin typeface="メイリオ" panose="020B0604030504040204" pitchFamily="50" charset="-128"/>
              </a:rPr>
              <a:t>金子邦彦　・・・</a:t>
            </a:r>
          </a:p>
        </p:txBody>
      </p:sp>
      <p:sp>
        <p:nvSpPr>
          <p:cNvPr id="53277" name="Rectangle 28"/>
          <p:cNvSpPr>
            <a:spLocks noChangeArrowheads="1"/>
          </p:cNvSpPr>
          <p:nvPr/>
        </p:nvSpPr>
        <p:spPr bwMode="auto">
          <a:xfrm>
            <a:off x="4503738" y="2978150"/>
            <a:ext cx="1936750" cy="2936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399390" name="Freeform 30"/>
          <p:cNvSpPr>
            <a:spLocks/>
          </p:cNvSpPr>
          <p:nvPr/>
        </p:nvSpPr>
        <p:spPr bwMode="auto">
          <a:xfrm>
            <a:off x="6475413" y="3152775"/>
            <a:ext cx="200025" cy="966788"/>
          </a:xfrm>
          <a:custGeom>
            <a:avLst/>
            <a:gdLst>
              <a:gd name="T0" fmla="*/ 0 w 126"/>
              <a:gd name="T1" fmla="*/ 0 h 609"/>
              <a:gd name="T2" fmla="*/ 2147483646 w 126"/>
              <a:gd name="T3" fmla="*/ 2147483646 h 609"/>
              <a:gd name="T4" fmla="*/ 2147483646 w 126"/>
              <a:gd name="T5" fmla="*/ 2147483646 h 609"/>
              <a:gd name="T6" fmla="*/ 2147483646 w 126"/>
              <a:gd name="T7" fmla="*/ 2147483646 h 60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26" h="609">
                <a:moveTo>
                  <a:pt x="0" y="0"/>
                </a:moveTo>
                <a:cubicBezTo>
                  <a:pt x="31" y="40"/>
                  <a:pt x="63" y="80"/>
                  <a:pt x="82" y="142"/>
                </a:cubicBezTo>
                <a:cubicBezTo>
                  <a:pt x="101" y="204"/>
                  <a:pt x="126" y="294"/>
                  <a:pt x="116" y="372"/>
                </a:cubicBezTo>
                <a:cubicBezTo>
                  <a:pt x="106" y="450"/>
                  <a:pt x="63" y="529"/>
                  <a:pt x="21" y="609"/>
                </a:cubicBezTo>
              </a:path>
            </a:pathLst>
          </a:custGeom>
          <a:noFill/>
          <a:ln w="38100" cap="flat" cmpd="sng">
            <a:solidFill>
              <a:srgbClr val="008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99391" name="Freeform 31"/>
          <p:cNvSpPr>
            <a:spLocks/>
          </p:cNvSpPr>
          <p:nvPr/>
        </p:nvSpPr>
        <p:spPr bwMode="auto">
          <a:xfrm>
            <a:off x="6475413" y="3130550"/>
            <a:ext cx="276225" cy="1990725"/>
          </a:xfrm>
          <a:custGeom>
            <a:avLst/>
            <a:gdLst>
              <a:gd name="T0" fmla="*/ 0 w 174"/>
              <a:gd name="T1" fmla="*/ 0 h 1254"/>
              <a:gd name="T2" fmla="*/ 2147483646 w 174"/>
              <a:gd name="T3" fmla="*/ 2147483646 h 1254"/>
              <a:gd name="T4" fmla="*/ 2147483646 w 174"/>
              <a:gd name="T5" fmla="*/ 2147483646 h 1254"/>
              <a:gd name="T6" fmla="*/ 2147483646 w 174"/>
              <a:gd name="T7" fmla="*/ 2147483646 h 1254"/>
              <a:gd name="T8" fmla="*/ 0 w 174"/>
              <a:gd name="T9" fmla="*/ 2147483646 h 125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4" h="1254">
                <a:moveTo>
                  <a:pt x="0" y="0"/>
                </a:moveTo>
                <a:cubicBezTo>
                  <a:pt x="40" y="39"/>
                  <a:pt x="81" y="79"/>
                  <a:pt x="109" y="190"/>
                </a:cubicBezTo>
                <a:cubicBezTo>
                  <a:pt x="137" y="301"/>
                  <a:pt x="166" y="523"/>
                  <a:pt x="170" y="664"/>
                </a:cubicBezTo>
                <a:cubicBezTo>
                  <a:pt x="174" y="805"/>
                  <a:pt x="164" y="939"/>
                  <a:pt x="136" y="1037"/>
                </a:cubicBezTo>
                <a:cubicBezTo>
                  <a:pt x="108" y="1135"/>
                  <a:pt x="54" y="1194"/>
                  <a:pt x="0" y="1254"/>
                </a:cubicBezTo>
              </a:path>
            </a:pathLst>
          </a:custGeom>
          <a:noFill/>
          <a:ln w="38100" cap="flat" cmpd="sng">
            <a:solidFill>
              <a:srgbClr val="008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99393" name="Freeform 33"/>
          <p:cNvSpPr>
            <a:spLocks/>
          </p:cNvSpPr>
          <p:nvPr/>
        </p:nvSpPr>
        <p:spPr bwMode="auto">
          <a:xfrm>
            <a:off x="6423025" y="3141663"/>
            <a:ext cx="431800" cy="2925762"/>
          </a:xfrm>
          <a:custGeom>
            <a:avLst/>
            <a:gdLst>
              <a:gd name="T0" fmla="*/ 2147483646 w 272"/>
              <a:gd name="T1" fmla="*/ 0 h 1843"/>
              <a:gd name="T2" fmla="*/ 2147483646 w 272"/>
              <a:gd name="T3" fmla="*/ 2147483646 h 1843"/>
              <a:gd name="T4" fmla="*/ 2147483646 w 272"/>
              <a:gd name="T5" fmla="*/ 2147483646 h 1843"/>
              <a:gd name="T6" fmla="*/ 2147483646 w 272"/>
              <a:gd name="T7" fmla="*/ 2147483646 h 1843"/>
              <a:gd name="T8" fmla="*/ 2147483646 w 272"/>
              <a:gd name="T9" fmla="*/ 2147483646 h 1843"/>
              <a:gd name="T10" fmla="*/ 0 w 272"/>
              <a:gd name="T11" fmla="*/ 2147483646 h 184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72" h="1843">
                <a:moveTo>
                  <a:pt x="27" y="0"/>
                </a:moveTo>
                <a:cubicBezTo>
                  <a:pt x="83" y="45"/>
                  <a:pt x="140" y="90"/>
                  <a:pt x="176" y="196"/>
                </a:cubicBezTo>
                <a:cubicBezTo>
                  <a:pt x="212" y="302"/>
                  <a:pt x="231" y="477"/>
                  <a:pt x="244" y="637"/>
                </a:cubicBezTo>
                <a:cubicBezTo>
                  <a:pt x="257" y="797"/>
                  <a:pt x="272" y="989"/>
                  <a:pt x="257" y="1159"/>
                </a:cubicBezTo>
                <a:cubicBezTo>
                  <a:pt x="242" y="1329"/>
                  <a:pt x="198" y="1546"/>
                  <a:pt x="155" y="1660"/>
                </a:cubicBezTo>
                <a:cubicBezTo>
                  <a:pt x="112" y="1774"/>
                  <a:pt x="26" y="1813"/>
                  <a:pt x="0" y="1843"/>
                </a:cubicBezTo>
              </a:path>
            </a:pathLst>
          </a:custGeom>
          <a:noFill/>
          <a:ln w="38100" cap="flat" cmpd="sng">
            <a:solidFill>
              <a:srgbClr val="008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99394" name="Rectangle 34"/>
          <p:cNvSpPr>
            <a:spLocks noChangeArrowheads="1"/>
          </p:cNvSpPr>
          <p:nvPr/>
        </p:nvSpPr>
        <p:spPr bwMode="auto">
          <a:xfrm>
            <a:off x="4489450" y="3956050"/>
            <a:ext cx="1936750" cy="293688"/>
          </a:xfrm>
          <a:prstGeom prst="rect">
            <a:avLst/>
          </a:prstGeom>
          <a:solidFill>
            <a:schemeClr val="accent2">
              <a:alpha val="20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399395" name="Rectangle 35"/>
          <p:cNvSpPr>
            <a:spLocks noChangeArrowheads="1"/>
          </p:cNvSpPr>
          <p:nvPr/>
        </p:nvSpPr>
        <p:spPr bwMode="auto">
          <a:xfrm>
            <a:off x="4479925" y="4938713"/>
            <a:ext cx="1936750" cy="293687"/>
          </a:xfrm>
          <a:prstGeom prst="rect">
            <a:avLst/>
          </a:prstGeom>
          <a:solidFill>
            <a:schemeClr val="accent2">
              <a:alpha val="20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399396" name="Rectangle 36"/>
          <p:cNvSpPr>
            <a:spLocks noChangeArrowheads="1"/>
          </p:cNvSpPr>
          <p:nvPr/>
        </p:nvSpPr>
        <p:spPr bwMode="auto">
          <a:xfrm>
            <a:off x="4470400" y="5915025"/>
            <a:ext cx="1936750" cy="293688"/>
          </a:xfrm>
          <a:prstGeom prst="rect">
            <a:avLst/>
          </a:prstGeom>
          <a:solidFill>
            <a:schemeClr val="accent2">
              <a:alpha val="20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399397" name="Text Box 37"/>
          <p:cNvSpPr txBox="1">
            <a:spLocks noChangeArrowheads="1"/>
          </p:cNvSpPr>
          <p:nvPr/>
        </p:nvSpPr>
        <p:spPr bwMode="auto">
          <a:xfrm>
            <a:off x="4524375" y="3989388"/>
            <a:ext cx="64135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900" dirty="0">
                <a:latin typeface="メイリオ" panose="020B0604030504040204" pitchFamily="50" charset="-128"/>
              </a:rPr>
              <a:t>金子邦彦</a:t>
            </a:r>
          </a:p>
        </p:txBody>
      </p:sp>
      <p:sp>
        <p:nvSpPr>
          <p:cNvPr id="399398" name="Text Box 38"/>
          <p:cNvSpPr txBox="1">
            <a:spLocks noChangeArrowheads="1"/>
          </p:cNvSpPr>
          <p:nvPr/>
        </p:nvSpPr>
        <p:spPr bwMode="auto">
          <a:xfrm>
            <a:off x="4511675" y="4987925"/>
            <a:ext cx="761747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900" dirty="0">
                <a:latin typeface="メイリオ" panose="020B0604030504040204" pitchFamily="50" charset="-128"/>
              </a:rPr>
              <a:t>1200/01/01</a:t>
            </a:r>
          </a:p>
        </p:txBody>
      </p:sp>
      <p:sp>
        <p:nvSpPr>
          <p:cNvPr id="399399" name="Text Box 39"/>
          <p:cNvSpPr txBox="1">
            <a:spLocks noChangeArrowheads="1"/>
          </p:cNvSpPr>
          <p:nvPr/>
        </p:nvSpPr>
        <p:spPr bwMode="auto">
          <a:xfrm>
            <a:off x="4498975" y="5959475"/>
            <a:ext cx="132715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900" dirty="0">
                <a:latin typeface="メイリオ" panose="020B0604030504040204" pitchFamily="50" charset="-128"/>
              </a:rPr>
              <a:t>福岡市東区箱崎３丁目</a:t>
            </a:r>
            <a:endParaRPr lang="ja-JP" altLang="en-US" sz="900" dirty="0">
              <a:latin typeface="メイリオ" panose="020B0604030504040204" pitchFamily="50" charset="-128"/>
            </a:endParaRPr>
          </a:p>
        </p:txBody>
      </p:sp>
      <p:sp>
        <p:nvSpPr>
          <p:cNvPr id="399400" name="Text Box 40"/>
          <p:cNvSpPr txBox="1">
            <a:spLocks noChangeArrowheads="1"/>
          </p:cNvSpPr>
          <p:nvPr/>
        </p:nvSpPr>
        <p:spPr bwMode="auto">
          <a:xfrm>
            <a:off x="530225" y="5797550"/>
            <a:ext cx="3338513" cy="8318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tx2"/>
                </a:solidFill>
                <a:latin typeface="メイリオ" panose="020B0604030504040204" pitchFamily="50" charset="-128"/>
              </a:rPr>
              <a:t>２行目以降も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tx2"/>
                </a:solidFill>
                <a:latin typeface="メイリオ" panose="020B0604030504040204" pitchFamily="50" charset="-128"/>
              </a:rPr>
              <a:t>同様の処理が続く</a:t>
            </a:r>
          </a:p>
        </p:txBody>
      </p:sp>
      <p:sp>
        <p:nvSpPr>
          <p:cNvPr id="399401" name="Text Box 41"/>
          <p:cNvSpPr txBox="1">
            <a:spLocks noChangeArrowheads="1"/>
          </p:cNvSpPr>
          <p:nvPr/>
        </p:nvSpPr>
        <p:spPr bwMode="auto">
          <a:xfrm>
            <a:off x="6146800" y="2249488"/>
            <a:ext cx="1377300" cy="64633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 err="1">
                <a:solidFill>
                  <a:srgbClr val="008000"/>
                </a:solidFill>
                <a:latin typeface="メイリオ" panose="020B0604030504040204" pitchFamily="50" charset="-128"/>
              </a:rPr>
              <a:t>sscanf</a:t>
            </a:r>
            <a:r>
              <a:rPr lang="en-US" altLang="ja-JP" sz="1800" dirty="0">
                <a:solidFill>
                  <a:srgbClr val="008000"/>
                </a:solidFill>
                <a:latin typeface="メイリオ" panose="020B0604030504040204" pitchFamily="50" charset="-128"/>
              </a:rPr>
              <a:t> </a:t>
            </a:r>
            <a:r>
              <a:rPr lang="ja-JP" altLang="en-US" sz="1800" dirty="0">
                <a:solidFill>
                  <a:srgbClr val="008000"/>
                </a:solidFill>
                <a:latin typeface="メイリオ" panose="020B0604030504040204" pitchFamily="50" charset="-128"/>
              </a:rPr>
              <a:t>での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solidFill>
                  <a:srgbClr val="008000"/>
                </a:solidFill>
                <a:latin typeface="メイリオ" panose="020B0604030504040204" pitchFamily="50" charset="-128"/>
              </a:rPr>
              <a:t>処理</a:t>
            </a:r>
          </a:p>
        </p:txBody>
      </p:sp>
    </p:spTree>
    <p:extLst>
      <p:ext uri="{BB962C8B-B14F-4D97-AF65-F5344CB8AC3E}">
        <p14:creationId xmlns:p14="http://schemas.microsoft.com/office/powerpoint/2010/main" val="159802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99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99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99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99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99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99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99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99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99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99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99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7" grpId="0"/>
      <p:bldP spid="399398" grpId="0"/>
      <p:bldP spid="399399" grpId="0"/>
      <p:bldP spid="399400" grpId="0" animBg="1"/>
      <p:bldP spid="39940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50F307F8-1D0C-411F-9A44-6AB5B3218F30}" type="slidenum">
              <a:rPr lang="en-US" altLang="ja-JP" smtClean="0">
                <a:latin typeface="メイリオ" panose="020B0604030504040204" pitchFamily="50" charset="-128"/>
              </a:rPr>
              <a:pPr/>
              <a:t>22</a:t>
            </a:fld>
            <a:endParaRPr lang="en-US" altLang="ja-JP" dirty="0">
              <a:latin typeface="メイリオ" panose="020B0604030504040204" pitchFamily="50" charset="-128"/>
            </a:endParaRPr>
          </a:p>
        </p:txBody>
      </p:sp>
      <p:pic>
        <p:nvPicPr>
          <p:cNvPr id="55299" name="Picture 16" descr="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050" y="622300"/>
            <a:ext cx="7326313" cy="523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300" name="Text Box 3"/>
          <p:cNvSpPr txBox="1">
            <a:spLocks noChangeArrowheads="1"/>
          </p:cNvSpPr>
          <p:nvPr/>
        </p:nvSpPr>
        <p:spPr bwMode="auto">
          <a:xfrm>
            <a:off x="3017838" y="61913"/>
            <a:ext cx="29546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tx2"/>
                </a:solidFill>
                <a:latin typeface="メイリオ" panose="020B0604030504040204" pitchFamily="50" charset="-128"/>
              </a:rPr>
              <a:t>実際のメモリの中身</a:t>
            </a:r>
          </a:p>
        </p:txBody>
      </p:sp>
      <p:sp>
        <p:nvSpPr>
          <p:cNvPr id="55301" name="Rectangle 13"/>
          <p:cNvSpPr>
            <a:spLocks noChangeArrowheads="1"/>
          </p:cNvSpPr>
          <p:nvPr/>
        </p:nvSpPr>
        <p:spPr bwMode="auto">
          <a:xfrm>
            <a:off x="1879600" y="958850"/>
            <a:ext cx="4378325" cy="4873625"/>
          </a:xfrm>
          <a:prstGeom prst="rect">
            <a:avLst/>
          </a:prstGeom>
          <a:noFill/>
          <a:ln w="28575" algn="ctr">
            <a:solidFill>
              <a:srgbClr val="FFC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55302" name="Line 14"/>
          <p:cNvSpPr>
            <a:spLocks noChangeShapeType="1"/>
          </p:cNvSpPr>
          <p:nvPr/>
        </p:nvSpPr>
        <p:spPr bwMode="auto">
          <a:xfrm flipV="1">
            <a:off x="3160713" y="5842000"/>
            <a:ext cx="96837" cy="4524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5303" name="Text Box 15"/>
          <p:cNvSpPr txBox="1">
            <a:spLocks noChangeArrowheads="1"/>
          </p:cNvSpPr>
          <p:nvPr/>
        </p:nvSpPr>
        <p:spPr bwMode="auto">
          <a:xfrm>
            <a:off x="2020888" y="6181725"/>
            <a:ext cx="480131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メイリオ" panose="020B0604030504040204" pitchFamily="50" charset="-128"/>
              </a:rPr>
              <a:t>メモリの中身を画面表示したもの</a:t>
            </a:r>
          </a:p>
        </p:txBody>
      </p:sp>
    </p:spTree>
    <p:extLst>
      <p:ext uri="{BB962C8B-B14F-4D97-AF65-F5344CB8AC3E}">
        <p14:creationId xmlns:p14="http://schemas.microsoft.com/office/powerpoint/2010/main" val="11721085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F1D0E369-A84D-4C19-88EA-0E262479C82F}" type="slidenum">
              <a:rPr lang="en-US" altLang="ja-JP" smtClean="0">
                <a:latin typeface="メイリオ" panose="020B0604030504040204" pitchFamily="50" charset="-128"/>
              </a:rPr>
              <a:pPr/>
              <a:t>23</a:t>
            </a:fld>
            <a:endParaRPr lang="en-US" altLang="ja-JP" dirty="0">
              <a:latin typeface="メイリオ" panose="020B0604030504040204" pitchFamily="50" charset="-128"/>
            </a:endParaRPr>
          </a:p>
        </p:txBody>
      </p:sp>
      <p:pic>
        <p:nvPicPr>
          <p:cNvPr id="57347" name="Picture 16" descr="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050" y="622300"/>
            <a:ext cx="7326313" cy="523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8" name="Text Box 2"/>
          <p:cNvSpPr txBox="1">
            <a:spLocks noChangeArrowheads="1"/>
          </p:cNvSpPr>
          <p:nvPr/>
        </p:nvSpPr>
        <p:spPr bwMode="auto">
          <a:xfrm>
            <a:off x="3017838" y="61913"/>
            <a:ext cx="29546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tx2"/>
                </a:solidFill>
                <a:latin typeface="メイリオ" panose="020B0604030504040204" pitchFamily="50" charset="-128"/>
              </a:rPr>
              <a:t>実際のメモリの中身</a:t>
            </a:r>
          </a:p>
        </p:txBody>
      </p:sp>
      <p:sp>
        <p:nvSpPr>
          <p:cNvPr id="57349" name="Line 5"/>
          <p:cNvSpPr>
            <a:spLocks noChangeShapeType="1"/>
          </p:cNvSpPr>
          <p:nvPr/>
        </p:nvSpPr>
        <p:spPr bwMode="auto">
          <a:xfrm flipV="1">
            <a:off x="3160713" y="5842000"/>
            <a:ext cx="96837" cy="4524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7350" name="Text Box 6"/>
          <p:cNvSpPr txBox="1">
            <a:spLocks noChangeArrowheads="1"/>
          </p:cNvSpPr>
          <p:nvPr/>
        </p:nvSpPr>
        <p:spPr bwMode="auto">
          <a:xfrm>
            <a:off x="2020888" y="6181725"/>
            <a:ext cx="480131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メイリオ" panose="020B0604030504040204" pitchFamily="50" charset="-128"/>
              </a:rPr>
              <a:t>メモリの中身を画面表示したもの</a:t>
            </a:r>
          </a:p>
        </p:txBody>
      </p:sp>
      <p:sp>
        <p:nvSpPr>
          <p:cNvPr id="409607" name="Rectangle 7"/>
          <p:cNvSpPr>
            <a:spLocks noChangeArrowheads="1"/>
          </p:cNvSpPr>
          <p:nvPr/>
        </p:nvSpPr>
        <p:spPr bwMode="auto">
          <a:xfrm>
            <a:off x="1900238" y="982663"/>
            <a:ext cx="4327525" cy="144462"/>
          </a:xfrm>
          <a:prstGeom prst="rect">
            <a:avLst/>
          </a:prstGeom>
          <a:noFill/>
          <a:ln w="9525" algn="ctr">
            <a:solidFill>
              <a:srgbClr val="FFC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409608" name="Rectangle 8"/>
          <p:cNvSpPr>
            <a:spLocks noChangeArrowheads="1"/>
          </p:cNvSpPr>
          <p:nvPr/>
        </p:nvSpPr>
        <p:spPr bwMode="auto">
          <a:xfrm>
            <a:off x="1906588" y="1171575"/>
            <a:ext cx="4329112" cy="142875"/>
          </a:xfrm>
          <a:prstGeom prst="rect">
            <a:avLst/>
          </a:prstGeom>
          <a:noFill/>
          <a:ln w="9525" algn="ctr">
            <a:solidFill>
              <a:srgbClr val="FFC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409609" name="Rectangle 9"/>
          <p:cNvSpPr>
            <a:spLocks noChangeArrowheads="1"/>
          </p:cNvSpPr>
          <p:nvPr/>
        </p:nvSpPr>
        <p:spPr bwMode="auto">
          <a:xfrm>
            <a:off x="1903413" y="1358900"/>
            <a:ext cx="4329112" cy="144463"/>
          </a:xfrm>
          <a:prstGeom prst="rect">
            <a:avLst/>
          </a:prstGeom>
          <a:noFill/>
          <a:ln w="9525" algn="ctr">
            <a:solidFill>
              <a:srgbClr val="FFC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409610" name="Rectangle 10"/>
          <p:cNvSpPr>
            <a:spLocks noChangeArrowheads="1"/>
          </p:cNvSpPr>
          <p:nvPr/>
        </p:nvSpPr>
        <p:spPr bwMode="auto">
          <a:xfrm>
            <a:off x="1911350" y="1547813"/>
            <a:ext cx="4327525" cy="142875"/>
          </a:xfrm>
          <a:prstGeom prst="rect">
            <a:avLst/>
          </a:prstGeom>
          <a:noFill/>
          <a:ln w="9525" algn="ctr">
            <a:solidFill>
              <a:srgbClr val="FFC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409611" name="Rectangle 11"/>
          <p:cNvSpPr>
            <a:spLocks noChangeArrowheads="1"/>
          </p:cNvSpPr>
          <p:nvPr/>
        </p:nvSpPr>
        <p:spPr bwMode="auto">
          <a:xfrm>
            <a:off x="1906588" y="1735138"/>
            <a:ext cx="4329112" cy="144462"/>
          </a:xfrm>
          <a:prstGeom prst="rect">
            <a:avLst/>
          </a:prstGeom>
          <a:noFill/>
          <a:ln w="9525" algn="ctr">
            <a:solidFill>
              <a:srgbClr val="FFC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409612" name="Rectangle 12"/>
          <p:cNvSpPr>
            <a:spLocks noChangeArrowheads="1"/>
          </p:cNvSpPr>
          <p:nvPr/>
        </p:nvSpPr>
        <p:spPr bwMode="auto">
          <a:xfrm>
            <a:off x="1903413" y="1924050"/>
            <a:ext cx="4329112" cy="142875"/>
          </a:xfrm>
          <a:prstGeom prst="rect">
            <a:avLst/>
          </a:prstGeom>
          <a:noFill/>
          <a:ln w="9525" algn="ctr">
            <a:solidFill>
              <a:srgbClr val="FFC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409615" name="Text Box 15"/>
          <p:cNvSpPr txBox="1">
            <a:spLocks noChangeArrowheads="1"/>
          </p:cNvSpPr>
          <p:nvPr/>
        </p:nvSpPr>
        <p:spPr bwMode="auto">
          <a:xfrm>
            <a:off x="2249488" y="2524125"/>
            <a:ext cx="4185761" cy="830997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メイリオ" panose="020B0604030504040204" pitchFamily="50" charset="-128"/>
              </a:rPr>
              <a:t>ここでは，１６バイトごとに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メイリオ" panose="020B0604030504040204" pitchFamily="50" charset="-128"/>
              </a:rPr>
              <a:t>区切って，１行で表示</a:t>
            </a:r>
          </a:p>
        </p:txBody>
      </p:sp>
      <p:sp>
        <p:nvSpPr>
          <p:cNvPr id="57358" name="Rectangle 17"/>
          <p:cNvSpPr>
            <a:spLocks noChangeArrowheads="1"/>
          </p:cNvSpPr>
          <p:nvPr/>
        </p:nvSpPr>
        <p:spPr bwMode="auto">
          <a:xfrm>
            <a:off x="1879600" y="958850"/>
            <a:ext cx="4378325" cy="4873625"/>
          </a:xfrm>
          <a:prstGeom prst="rect">
            <a:avLst/>
          </a:prstGeom>
          <a:noFill/>
          <a:ln w="28575" algn="ctr">
            <a:solidFill>
              <a:srgbClr val="FFC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11782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09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09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09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09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1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A139930B-20C4-46F9-88C4-57B9B273F462}" type="slidenum">
              <a:rPr lang="en-US" altLang="ja-JP" smtClean="0">
                <a:latin typeface="メイリオ" panose="020B0604030504040204" pitchFamily="50" charset="-128"/>
              </a:rPr>
              <a:pPr/>
              <a:t>24</a:t>
            </a:fld>
            <a:endParaRPr lang="en-US" altLang="ja-JP" dirty="0">
              <a:latin typeface="メイリオ" panose="020B0604030504040204" pitchFamily="50" charset="-128"/>
            </a:endParaRPr>
          </a:p>
        </p:txBody>
      </p:sp>
      <p:pic>
        <p:nvPicPr>
          <p:cNvPr id="59395" name="Picture 17" descr="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050" y="622300"/>
            <a:ext cx="7326313" cy="523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6" name="Rectangle 18"/>
          <p:cNvSpPr>
            <a:spLocks noChangeArrowheads="1"/>
          </p:cNvSpPr>
          <p:nvPr/>
        </p:nvSpPr>
        <p:spPr bwMode="auto">
          <a:xfrm>
            <a:off x="1879600" y="958850"/>
            <a:ext cx="4378325" cy="4873625"/>
          </a:xfrm>
          <a:prstGeom prst="rect">
            <a:avLst/>
          </a:prstGeom>
          <a:noFill/>
          <a:ln w="28575" algn="ctr">
            <a:solidFill>
              <a:srgbClr val="FFC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59397" name="Text Box 2"/>
          <p:cNvSpPr txBox="1">
            <a:spLocks noChangeArrowheads="1"/>
          </p:cNvSpPr>
          <p:nvPr/>
        </p:nvSpPr>
        <p:spPr bwMode="auto">
          <a:xfrm>
            <a:off x="3017838" y="61913"/>
            <a:ext cx="29546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tx2"/>
                </a:solidFill>
                <a:latin typeface="メイリオ" panose="020B0604030504040204" pitchFamily="50" charset="-128"/>
              </a:rPr>
              <a:t>実際のメモリの中身</a:t>
            </a:r>
          </a:p>
        </p:txBody>
      </p:sp>
      <p:sp>
        <p:nvSpPr>
          <p:cNvPr id="59398" name="Line 5"/>
          <p:cNvSpPr>
            <a:spLocks noChangeShapeType="1"/>
          </p:cNvSpPr>
          <p:nvPr/>
        </p:nvSpPr>
        <p:spPr bwMode="auto">
          <a:xfrm flipV="1">
            <a:off x="3160713" y="5842000"/>
            <a:ext cx="96837" cy="4524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9399" name="Text Box 6"/>
          <p:cNvSpPr txBox="1">
            <a:spLocks noChangeArrowheads="1"/>
          </p:cNvSpPr>
          <p:nvPr/>
        </p:nvSpPr>
        <p:spPr bwMode="auto">
          <a:xfrm>
            <a:off x="2020888" y="6181725"/>
            <a:ext cx="480131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メイリオ" panose="020B0604030504040204" pitchFamily="50" charset="-128"/>
              </a:rPr>
              <a:t>メモリの中身を画面表示したもの</a:t>
            </a:r>
          </a:p>
        </p:txBody>
      </p:sp>
      <p:sp>
        <p:nvSpPr>
          <p:cNvPr id="411662" name="Text Box 14"/>
          <p:cNvSpPr txBox="1">
            <a:spLocks noChangeArrowheads="1"/>
          </p:cNvSpPr>
          <p:nvPr/>
        </p:nvSpPr>
        <p:spPr bwMode="auto">
          <a:xfrm>
            <a:off x="356334" y="2680484"/>
            <a:ext cx="8733878" cy="1877437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>
                <a:latin typeface="メイリオ" panose="020B0604030504040204" pitchFamily="50" charset="-128"/>
              </a:rPr>
              <a:t>１バイト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latin typeface="メイリオ" panose="020B0604030504040204" pitchFamily="50" charset="-128"/>
              </a:rPr>
              <a:t>　　１６進数２桁　（</a:t>
            </a:r>
            <a:r>
              <a:rPr lang="en-US" altLang="ja-JP" sz="2800" dirty="0">
                <a:latin typeface="メイリオ" panose="020B0604030504040204" pitchFamily="50" charset="-128"/>
              </a:rPr>
              <a:t>00</a:t>
            </a:r>
            <a:r>
              <a:rPr lang="ja-JP" altLang="en-US" sz="2800" dirty="0">
                <a:latin typeface="メイリオ" panose="020B0604030504040204" pitchFamily="50" charset="-128"/>
              </a:rPr>
              <a:t>から</a:t>
            </a:r>
            <a:r>
              <a:rPr lang="en-US" altLang="ja-JP" sz="2800" dirty="0">
                <a:latin typeface="メイリオ" panose="020B0604030504040204" pitchFamily="50" charset="-128"/>
              </a:rPr>
              <a:t>FF</a:t>
            </a:r>
            <a:r>
              <a:rPr lang="ja-JP" altLang="en-US" sz="2800" dirty="0">
                <a:latin typeface="メイリオ" panose="020B0604030504040204" pitchFamily="50" charset="-128"/>
              </a:rPr>
              <a:t>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latin typeface="メイリオ" panose="020B0604030504040204" pitchFamily="50" charset="-128"/>
              </a:rPr>
              <a:t>　　２進数では８桁　（</a:t>
            </a:r>
            <a:r>
              <a:rPr lang="en-US" altLang="ja-JP" sz="2800" dirty="0">
                <a:latin typeface="メイリオ" panose="020B0604030504040204" pitchFamily="50" charset="-128"/>
              </a:rPr>
              <a:t>00000000 </a:t>
            </a:r>
            <a:r>
              <a:rPr lang="ja-JP" altLang="en-US" sz="2800" dirty="0">
                <a:latin typeface="メイリオ" panose="020B0604030504040204" pitchFamily="50" charset="-128"/>
              </a:rPr>
              <a:t>から </a:t>
            </a:r>
            <a:r>
              <a:rPr lang="en-US" altLang="ja-JP" sz="2800" dirty="0">
                <a:latin typeface="メイリオ" panose="020B0604030504040204" pitchFamily="50" charset="-128"/>
              </a:rPr>
              <a:t>11111111</a:t>
            </a:r>
            <a:r>
              <a:rPr lang="ja-JP" altLang="en-US" sz="2800" dirty="0">
                <a:latin typeface="メイリオ" panose="020B0604030504040204" pitchFamily="50" charset="-128"/>
              </a:rPr>
              <a:t>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latin typeface="メイリオ" panose="020B0604030504040204" pitchFamily="50" charset="-128"/>
              </a:rPr>
              <a:t>　　１０進数では </a:t>
            </a:r>
            <a:r>
              <a:rPr lang="en-US" altLang="ja-JP" sz="2800" dirty="0">
                <a:latin typeface="メイリオ" panose="020B0604030504040204" pitchFamily="50" charset="-128"/>
              </a:rPr>
              <a:t>0 </a:t>
            </a:r>
            <a:r>
              <a:rPr lang="ja-JP" altLang="en-US" sz="2800" dirty="0">
                <a:latin typeface="メイリオ" panose="020B0604030504040204" pitchFamily="50" charset="-128"/>
              </a:rPr>
              <a:t>から </a:t>
            </a:r>
            <a:r>
              <a:rPr lang="en-US" altLang="ja-JP" sz="2800" dirty="0">
                <a:latin typeface="メイリオ" panose="020B0604030504040204" pitchFamily="50" charset="-128"/>
              </a:rPr>
              <a:t>255 </a:t>
            </a:r>
            <a:r>
              <a:rPr lang="ja-JP" altLang="en-US" sz="2800" dirty="0">
                <a:latin typeface="メイリオ" panose="020B0604030504040204" pitchFamily="50" charset="-128"/>
              </a:rPr>
              <a:t>までの</a:t>
            </a:r>
            <a:r>
              <a:rPr lang="en-US" altLang="ja-JP" sz="2800" dirty="0">
                <a:latin typeface="メイリオ" panose="020B0604030504040204" pitchFamily="50" charset="-128"/>
              </a:rPr>
              <a:t>256</a:t>
            </a:r>
            <a:r>
              <a:rPr lang="ja-JP" altLang="en-US" sz="2800" dirty="0">
                <a:latin typeface="メイリオ" panose="020B0604030504040204" pitchFamily="50" charset="-128"/>
              </a:rPr>
              <a:t>通り</a:t>
            </a:r>
          </a:p>
        </p:txBody>
      </p:sp>
      <p:sp>
        <p:nvSpPr>
          <p:cNvPr id="411663" name="Oval 15"/>
          <p:cNvSpPr>
            <a:spLocks noChangeArrowheads="1"/>
          </p:cNvSpPr>
          <p:nvPr/>
        </p:nvSpPr>
        <p:spPr bwMode="auto">
          <a:xfrm>
            <a:off x="1925638" y="957263"/>
            <a:ext cx="419100" cy="398462"/>
          </a:xfrm>
          <a:prstGeom prst="ellipse">
            <a:avLst/>
          </a:prstGeom>
          <a:noFill/>
          <a:ln w="57150" algn="ctr">
            <a:solidFill>
              <a:srgbClr val="FFC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411664" name="Text Box 16"/>
          <p:cNvSpPr txBox="1">
            <a:spLocks noChangeArrowheads="1"/>
          </p:cNvSpPr>
          <p:nvPr/>
        </p:nvSpPr>
        <p:spPr bwMode="auto">
          <a:xfrm>
            <a:off x="1344613" y="4786313"/>
            <a:ext cx="7151687" cy="1323439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4000" dirty="0">
                <a:latin typeface="メイリオ" panose="020B0604030504040204" pitchFamily="50" charset="-128"/>
              </a:rPr>
              <a:t>「バイト」は，データの基本単位</a:t>
            </a:r>
            <a:endParaRPr lang="ja-JP" altLang="en-US" sz="3600" dirty="0">
              <a:latin typeface="メイリオ" panose="020B0604030504040204" pitchFamily="50" charset="-128"/>
            </a:endParaRPr>
          </a:p>
        </p:txBody>
      </p:sp>
      <p:sp>
        <p:nvSpPr>
          <p:cNvPr id="411667" name="Rectangle 19"/>
          <p:cNvSpPr>
            <a:spLocks noChangeArrowheads="1"/>
          </p:cNvSpPr>
          <p:nvPr/>
        </p:nvSpPr>
        <p:spPr bwMode="auto">
          <a:xfrm>
            <a:off x="1900238" y="982663"/>
            <a:ext cx="4327525" cy="144462"/>
          </a:xfrm>
          <a:prstGeom prst="rect">
            <a:avLst/>
          </a:prstGeom>
          <a:noFill/>
          <a:ln w="9525" algn="ctr">
            <a:solidFill>
              <a:srgbClr val="FFC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411668" name="Rectangle 20"/>
          <p:cNvSpPr>
            <a:spLocks noChangeArrowheads="1"/>
          </p:cNvSpPr>
          <p:nvPr/>
        </p:nvSpPr>
        <p:spPr bwMode="auto">
          <a:xfrm>
            <a:off x="1906588" y="1171575"/>
            <a:ext cx="4329112" cy="142875"/>
          </a:xfrm>
          <a:prstGeom prst="rect">
            <a:avLst/>
          </a:prstGeom>
          <a:noFill/>
          <a:ln w="9525" algn="ctr">
            <a:solidFill>
              <a:srgbClr val="FFC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411669" name="Rectangle 21"/>
          <p:cNvSpPr>
            <a:spLocks noChangeArrowheads="1"/>
          </p:cNvSpPr>
          <p:nvPr/>
        </p:nvSpPr>
        <p:spPr bwMode="auto">
          <a:xfrm>
            <a:off x="1903413" y="1358900"/>
            <a:ext cx="4329112" cy="144463"/>
          </a:xfrm>
          <a:prstGeom prst="rect">
            <a:avLst/>
          </a:prstGeom>
          <a:noFill/>
          <a:ln w="9525" algn="ctr">
            <a:solidFill>
              <a:srgbClr val="FFC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411670" name="Rectangle 22"/>
          <p:cNvSpPr>
            <a:spLocks noChangeArrowheads="1"/>
          </p:cNvSpPr>
          <p:nvPr/>
        </p:nvSpPr>
        <p:spPr bwMode="auto">
          <a:xfrm>
            <a:off x="1911350" y="1547813"/>
            <a:ext cx="4327525" cy="142875"/>
          </a:xfrm>
          <a:prstGeom prst="rect">
            <a:avLst/>
          </a:prstGeom>
          <a:noFill/>
          <a:ln w="9525" algn="ctr">
            <a:solidFill>
              <a:srgbClr val="FFC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411671" name="Rectangle 23"/>
          <p:cNvSpPr>
            <a:spLocks noChangeArrowheads="1"/>
          </p:cNvSpPr>
          <p:nvPr/>
        </p:nvSpPr>
        <p:spPr bwMode="auto">
          <a:xfrm>
            <a:off x="1906588" y="1735138"/>
            <a:ext cx="4329112" cy="144462"/>
          </a:xfrm>
          <a:prstGeom prst="rect">
            <a:avLst/>
          </a:prstGeom>
          <a:noFill/>
          <a:ln w="9525" algn="ctr">
            <a:solidFill>
              <a:srgbClr val="FFC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411672" name="Rectangle 24"/>
          <p:cNvSpPr>
            <a:spLocks noChangeArrowheads="1"/>
          </p:cNvSpPr>
          <p:nvPr/>
        </p:nvSpPr>
        <p:spPr bwMode="auto">
          <a:xfrm>
            <a:off x="1903413" y="1924050"/>
            <a:ext cx="4329112" cy="142875"/>
          </a:xfrm>
          <a:prstGeom prst="rect">
            <a:avLst/>
          </a:prstGeom>
          <a:noFill/>
          <a:ln w="9525" algn="ctr">
            <a:solidFill>
              <a:srgbClr val="FFC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82428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4116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4116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4116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4116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4116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4116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11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411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11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662" grpId="0" animBg="1"/>
      <p:bldP spid="41166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1C4E0556-440E-42FF-9FA0-C04B95D2B335}" type="slidenum">
              <a:rPr lang="en-US" altLang="ja-JP" smtClean="0">
                <a:latin typeface="メイリオ" panose="020B0604030504040204" pitchFamily="50" charset="-128"/>
              </a:rPr>
              <a:pPr/>
              <a:t>25</a:t>
            </a:fld>
            <a:endParaRPr lang="en-US" altLang="ja-JP" dirty="0">
              <a:latin typeface="メイリオ" panose="020B0604030504040204" pitchFamily="50" charset="-128"/>
            </a:endParaRPr>
          </a:p>
        </p:txBody>
      </p:sp>
      <p:pic>
        <p:nvPicPr>
          <p:cNvPr id="61443" name="Picture 16" descr="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050" y="622300"/>
            <a:ext cx="7326313" cy="523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4" name="Text Box 2"/>
          <p:cNvSpPr txBox="1">
            <a:spLocks noChangeArrowheads="1"/>
          </p:cNvSpPr>
          <p:nvPr/>
        </p:nvSpPr>
        <p:spPr bwMode="auto">
          <a:xfrm>
            <a:off x="3017838" y="61913"/>
            <a:ext cx="29546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tx2"/>
                </a:solidFill>
                <a:latin typeface="メイリオ" panose="020B0604030504040204" pitchFamily="50" charset="-128"/>
              </a:rPr>
              <a:t>実際のメモリの中身</a:t>
            </a:r>
          </a:p>
        </p:txBody>
      </p:sp>
      <p:sp>
        <p:nvSpPr>
          <p:cNvPr id="413703" name="Freeform 7"/>
          <p:cNvSpPr>
            <a:spLocks/>
          </p:cNvSpPr>
          <p:nvPr/>
        </p:nvSpPr>
        <p:spPr bwMode="auto">
          <a:xfrm>
            <a:off x="1878013" y="930275"/>
            <a:ext cx="4386262" cy="1300163"/>
          </a:xfrm>
          <a:custGeom>
            <a:avLst/>
            <a:gdLst>
              <a:gd name="T0" fmla="*/ 2147483646 w 2527"/>
              <a:gd name="T1" fmla="*/ 2147483646 h 819"/>
              <a:gd name="T2" fmla="*/ 0 w 2527"/>
              <a:gd name="T3" fmla="*/ 2147483646 h 819"/>
              <a:gd name="T4" fmla="*/ 2147483646 w 2527"/>
              <a:gd name="T5" fmla="*/ 2147483646 h 819"/>
              <a:gd name="T6" fmla="*/ 2147483646 w 2527"/>
              <a:gd name="T7" fmla="*/ 2147483646 h 819"/>
              <a:gd name="T8" fmla="*/ 2147483646 w 2527"/>
              <a:gd name="T9" fmla="*/ 2147483646 h 819"/>
              <a:gd name="T10" fmla="*/ 2147483646 w 2527"/>
              <a:gd name="T11" fmla="*/ 0 h 819"/>
              <a:gd name="T12" fmla="*/ 2147483646 w 2527"/>
              <a:gd name="T13" fmla="*/ 2147483646 h 81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527" h="819">
                <a:moveTo>
                  <a:pt x="7" y="6"/>
                </a:moveTo>
                <a:lnTo>
                  <a:pt x="0" y="819"/>
                </a:lnTo>
                <a:lnTo>
                  <a:pt x="664" y="813"/>
                </a:lnTo>
                <a:lnTo>
                  <a:pt x="664" y="704"/>
                </a:lnTo>
                <a:lnTo>
                  <a:pt x="2521" y="704"/>
                </a:lnTo>
                <a:lnTo>
                  <a:pt x="2527" y="0"/>
                </a:lnTo>
                <a:lnTo>
                  <a:pt x="7" y="6"/>
                </a:lnTo>
                <a:close/>
              </a:path>
            </a:pathLst>
          </a:custGeom>
          <a:noFill/>
          <a:ln w="38100" cap="flat" cmpd="sng">
            <a:solidFill>
              <a:srgbClr val="FFC0C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13704" name="Line 8"/>
          <p:cNvSpPr>
            <a:spLocks noChangeShapeType="1"/>
          </p:cNvSpPr>
          <p:nvPr/>
        </p:nvSpPr>
        <p:spPr bwMode="auto">
          <a:xfrm flipH="1">
            <a:off x="6288088" y="1574800"/>
            <a:ext cx="495300" cy="0"/>
          </a:xfrm>
          <a:prstGeom prst="line">
            <a:avLst/>
          </a:prstGeom>
          <a:noFill/>
          <a:ln w="9525">
            <a:solidFill>
              <a:srgbClr val="FF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13705" name="Text Box 9"/>
          <p:cNvSpPr txBox="1">
            <a:spLocks noChangeArrowheads="1"/>
          </p:cNvSpPr>
          <p:nvPr/>
        </p:nvSpPr>
        <p:spPr bwMode="auto">
          <a:xfrm>
            <a:off x="6824663" y="1131888"/>
            <a:ext cx="2238113" cy="830997"/>
          </a:xfrm>
          <a:prstGeom prst="rect">
            <a:avLst/>
          </a:prstGeom>
          <a:solidFill>
            <a:schemeClr val="bg1"/>
          </a:solidFill>
          <a:ln w="9525" algn="ctr">
            <a:solidFill>
              <a:srgbClr val="FFC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メイリオ" panose="020B0604030504040204" pitchFamily="50" charset="-128"/>
              </a:rPr>
              <a:t>address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メイリオ" panose="020B0604030504040204" pitchFamily="50" charset="-128"/>
              </a:rPr>
              <a:t>（</a:t>
            </a:r>
            <a:r>
              <a:rPr lang="en-US" altLang="ja-JP" sz="2400" dirty="0">
                <a:latin typeface="メイリオ" panose="020B0604030504040204" pitchFamily="50" charset="-128"/>
              </a:rPr>
              <a:t>100</a:t>
            </a:r>
            <a:r>
              <a:rPr lang="ja-JP" altLang="en-US" sz="2400" dirty="0">
                <a:latin typeface="メイリオ" panose="020B0604030504040204" pitchFamily="50" charset="-128"/>
              </a:rPr>
              <a:t>バイト）</a:t>
            </a:r>
          </a:p>
        </p:txBody>
      </p:sp>
      <p:sp>
        <p:nvSpPr>
          <p:cNvPr id="413706" name="Freeform 10"/>
          <p:cNvSpPr>
            <a:spLocks/>
          </p:cNvSpPr>
          <p:nvPr/>
        </p:nvSpPr>
        <p:spPr bwMode="auto">
          <a:xfrm>
            <a:off x="1868488" y="2047875"/>
            <a:ext cx="4410075" cy="1268413"/>
          </a:xfrm>
          <a:custGeom>
            <a:avLst/>
            <a:gdLst>
              <a:gd name="T0" fmla="*/ 2147483646 w 2541"/>
              <a:gd name="T1" fmla="*/ 0 h 820"/>
              <a:gd name="T2" fmla="*/ 2147483646 w 2541"/>
              <a:gd name="T3" fmla="*/ 2147483646 h 820"/>
              <a:gd name="T4" fmla="*/ 0 w 2541"/>
              <a:gd name="T5" fmla="*/ 2147483646 h 820"/>
              <a:gd name="T6" fmla="*/ 0 w 2541"/>
              <a:gd name="T7" fmla="*/ 2147483646 h 820"/>
              <a:gd name="T8" fmla="*/ 2147483646 w 2541"/>
              <a:gd name="T9" fmla="*/ 2147483646 h 820"/>
              <a:gd name="T10" fmla="*/ 2147483646 w 2541"/>
              <a:gd name="T11" fmla="*/ 0 h 820"/>
              <a:gd name="T12" fmla="*/ 2147483646 w 2541"/>
              <a:gd name="T13" fmla="*/ 0 h 82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541" h="820">
                <a:moveTo>
                  <a:pt x="1924" y="0"/>
                </a:moveTo>
                <a:lnTo>
                  <a:pt x="1917" y="115"/>
                </a:lnTo>
                <a:lnTo>
                  <a:pt x="0" y="115"/>
                </a:lnTo>
                <a:lnTo>
                  <a:pt x="0" y="820"/>
                </a:lnTo>
                <a:lnTo>
                  <a:pt x="2541" y="820"/>
                </a:lnTo>
                <a:lnTo>
                  <a:pt x="2541" y="0"/>
                </a:lnTo>
                <a:lnTo>
                  <a:pt x="1924" y="0"/>
                </a:lnTo>
                <a:close/>
              </a:path>
            </a:pathLst>
          </a:custGeom>
          <a:noFill/>
          <a:ln w="38100" cap="flat" cmpd="sng">
            <a:solidFill>
              <a:srgbClr val="FFC0C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13707" name="Line 11"/>
          <p:cNvSpPr>
            <a:spLocks noChangeShapeType="1"/>
          </p:cNvSpPr>
          <p:nvPr/>
        </p:nvSpPr>
        <p:spPr bwMode="auto">
          <a:xfrm flipH="1">
            <a:off x="6289675" y="2790825"/>
            <a:ext cx="495300" cy="0"/>
          </a:xfrm>
          <a:prstGeom prst="line">
            <a:avLst/>
          </a:prstGeom>
          <a:noFill/>
          <a:ln w="9525">
            <a:solidFill>
              <a:srgbClr val="FF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13708" name="Text Box 12"/>
          <p:cNvSpPr txBox="1">
            <a:spLocks noChangeArrowheads="1"/>
          </p:cNvSpPr>
          <p:nvPr/>
        </p:nvSpPr>
        <p:spPr bwMode="auto">
          <a:xfrm>
            <a:off x="6826250" y="2344738"/>
            <a:ext cx="2238113" cy="830997"/>
          </a:xfrm>
          <a:prstGeom prst="rect">
            <a:avLst/>
          </a:prstGeom>
          <a:solidFill>
            <a:schemeClr val="bg1"/>
          </a:solidFill>
          <a:ln w="9525" algn="ctr">
            <a:solidFill>
              <a:srgbClr val="FFC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メイリオ" panose="020B0604030504040204" pitchFamily="50" charset="-128"/>
              </a:rPr>
              <a:t>birth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メイリオ" panose="020B0604030504040204" pitchFamily="50" charset="-128"/>
              </a:rPr>
              <a:t>（</a:t>
            </a:r>
            <a:r>
              <a:rPr lang="en-US" altLang="ja-JP" sz="2400" dirty="0">
                <a:latin typeface="メイリオ" panose="020B0604030504040204" pitchFamily="50" charset="-128"/>
              </a:rPr>
              <a:t>100</a:t>
            </a:r>
            <a:r>
              <a:rPr lang="ja-JP" altLang="en-US" sz="2400" dirty="0">
                <a:latin typeface="メイリオ" panose="020B0604030504040204" pitchFamily="50" charset="-128"/>
              </a:rPr>
              <a:t>バイト）</a:t>
            </a:r>
          </a:p>
        </p:txBody>
      </p:sp>
      <p:sp>
        <p:nvSpPr>
          <p:cNvPr id="413709" name="Freeform 13"/>
          <p:cNvSpPr>
            <a:spLocks/>
          </p:cNvSpPr>
          <p:nvPr/>
        </p:nvSpPr>
        <p:spPr bwMode="auto">
          <a:xfrm>
            <a:off x="1854200" y="3303588"/>
            <a:ext cx="4446588" cy="1270000"/>
          </a:xfrm>
          <a:custGeom>
            <a:avLst/>
            <a:gdLst>
              <a:gd name="T0" fmla="*/ 2147483646 w 2562"/>
              <a:gd name="T1" fmla="*/ 2147483646 h 827"/>
              <a:gd name="T2" fmla="*/ 2147483646 w 2562"/>
              <a:gd name="T3" fmla="*/ 2147483646 h 827"/>
              <a:gd name="T4" fmla="*/ 0 w 2562"/>
              <a:gd name="T5" fmla="*/ 2147483646 h 827"/>
              <a:gd name="T6" fmla="*/ 2147483646 w 2562"/>
              <a:gd name="T7" fmla="*/ 2147483646 h 827"/>
              <a:gd name="T8" fmla="*/ 2147483646 w 2562"/>
              <a:gd name="T9" fmla="*/ 2147483646 h 827"/>
              <a:gd name="T10" fmla="*/ 2147483646 w 2562"/>
              <a:gd name="T11" fmla="*/ 2147483646 h 827"/>
              <a:gd name="T12" fmla="*/ 2147483646 w 2562"/>
              <a:gd name="T13" fmla="*/ 2147483646 h 827"/>
              <a:gd name="T14" fmla="*/ 2147483646 w 2562"/>
              <a:gd name="T15" fmla="*/ 0 h 827"/>
              <a:gd name="T16" fmla="*/ 2147483646 w 2562"/>
              <a:gd name="T17" fmla="*/ 2147483646 h 82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562" h="827">
                <a:moveTo>
                  <a:pt x="1295" y="7"/>
                </a:moveTo>
                <a:lnTo>
                  <a:pt x="1295" y="109"/>
                </a:lnTo>
                <a:lnTo>
                  <a:pt x="0" y="109"/>
                </a:lnTo>
                <a:lnTo>
                  <a:pt x="7" y="827"/>
                </a:lnTo>
                <a:lnTo>
                  <a:pt x="1925" y="827"/>
                </a:lnTo>
                <a:lnTo>
                  <a:pt x="1918" y="725"/>
                </a:lnTo>
                <a:lnTo>
                  <a:pt x="2562" y="725"/>
                </a:lnTo>
                <a:lnTo>
                  <a:pt x="2562" y="0"/>
                </a:lnTo>
                <a:lnTo>
                  <a:pt x="1295" y="7"/>
                </a:lnTo>
                <a:close/>
              </a:path>
            </a:pathLst>
          </a:custGeom>
          <a:noFill/>
          <a:ln w="38100" cap="flat" cmpd="sng">
            <a:solidFill>
              <a:srgbClr val="FFC0C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13710" name="Line 14"/>
          <p:cNvSpPr>
            <a:spLocks noChangeShapeType="1"/>
          </p:cNvSpPr>
          <p:nvPr/>
        </p:nvSpPr>
        <p:spPr bwMode="auto">
          <a:xfrm flipH="1">
            <a:off x="6289675" y="3986213"/>
            <a:ext cx="495300" cy="0"/>
          </a:xfrm>
          <a:prstGeom prst="line">
            <a:avLst/>
          </a:prstGeom>
          <a:noFill/>
          <a:ln w="9525">
            <a:solidFill>
              <a:srgbClr val="FF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13711" name="Text Box 15"/>
          <p:cNvSpPr txBox="1">
            <a:spLocks noChangeArrowheads="1"/>
          </p:cNvSpPr>
          <p:nvPr/>
        </p:nvSpPr>
        <p:spPr bwMode="auto">
          <a:xfrm>
            <a:off x="6826250" y="3541713"/>
            <a:ext cx="2238113" cy="830997"/>
          </a:xfrm>
          <a:prstGeom prst="rect">
            <a:avLst/>
          </a:prstGeom>
          <a:solidFill>
            <a:schemeClr val="bg1"/>
          </a:solidFill>
          <a:ln w="9525" algn="ctr">
            <a:solidFill>
              <a:srgbClr val="FFC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メイリオ" panose="020B0604030504040204" pitchFamily="50" charset="-128"/>
              </a:rPr>
              <a:t>name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メイリオ" panose="020B0604030504040204" pitchFamily="50" charset="-128"/>
              </a:rPr>
              <a:t>（</a:t>
            </a:r>
            <a:r>
              <a:rPr lang="en-US" altLang="ja-JP" sz="2400" dirty="0">
                <a:latin typeface="メイリオ" panose="020B0604030504040204" pitchFamily="50" charset="-128"/>
              </a:rPr>
              <a:t>100</a:t>
            </a:r>
            <a:r>
              <a:rPr lang="ja-JP" altLang="en-US" sz="2400" dirty="0">
                <a:latin typeface="メイリオ" panose="020B0604030504040204" pitchFamily="50" charset="-128"/>
              </a:rPr>
              <a:t>バイト）</a:t>
            </a:r>
          </a:p>
        </p:txBody>
      </p:sp>
      <p:sp>
        <p:nvSpPr>
          <p:cNvPr id="413715" name="Freeform 19"/>
          <p:cNvSpPr>
            <a:spLocks/>
          </p:cNvSpPr>
          <p:nvPr/>
        </p:nvSpPr>
        <p:spPr bwMode="auto">
          <a:xfrm>
            <a:off x="1851025" y="4572000"/>
            <a:ext cx="4421188" cy="1290638"/>
          </a:xfrm>
          <a:custGeom>
            <a:avLst/>
            <a:gdLst>
              <a:gd name="T0" fmla="*/ 2147483646 w 2785"/>
              <a:gd name="T1" fmla="*/ 2147483646 h 813"/>
              <a:gd name="T2" fmla="*/ 2147483646 w 2785"/>
              <a:gd name="T3" fmla="*/ 2147483646 h 813"/>
              <a:gd name="T4" fmla="*/ 0 w 2785"/>
              <a:gd name="T5" fmla="*/ 2147483646 h 813"/>
              <a:gd name="T6" fmla="*/ 0 w 2785"/>
              <a:gd name="T7" fmla="*/ 2147483646 h 813"/>
              <a:gd name="T8" fmla="*/ 2147483646 w 2785"/>
              <a:gd name="T9" fmla="*/ 2147483646 h 813"/>
              <a:gd name="T10" fmla="*/ 2147483646 w 2785"/>
              <a:gd name="T11" fmla="*/ 2147483646 h 813"/>
              <a:gd name="T12" fmla="*/ 2147483646 w 2785"/>
              <a:gd name="T13" fmla="*/ 2147483646 h 813"/>
              <a:gd name="T14" fmla="*/ 2147483646 w 2785"/>
              <a:gd name="T15" fmla="*/ 0 h 813"/>
              <a:gd name="T16" fmla="*/ 2147483646 w 2785"/>
              <a:gd name="T17" fmla="*/ 2147483646 h 81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785" h="813">
                <a:moveTo>
                  <a:pt x="704" y="7"/>
                </a:moveTo>
                <a:lnTo>
                  <a:pt x="704" y="122"/>
                </a:lnTo>
                <a:lnTo>
                  <a:pt x="0" y="122"/>
                </a:lnTo>
                <a:lnTo>
                  <a:pt x="0" y="813"/>
                </a:lnTo>
                <a:lnTo>
                  <a:pt x="1402" y="813"/>
                </a:lnTo>
                <a:lnTo>
                  <a:pt x="1409" y="698"/>
                </a:lnTo>
                <a:lnTo>
                  <a:pt x="2785" y="698"/>
                </a:lnTo>
                <a:lnTo>
                  <a:pt x="2785" y="0"/>
                </a:lnTo>
                <a:lnTo>
                  <a:pt x="704" y="7"/>
                </a:lnTo>
                <a:close/>
              </a:path>
            </a:pathLst>
          </a:custGeom>
          <a:noFill/>
          <a:ln w="38100" cap="flat" cmpd="sng">
            <a:solidFill>
              <a:srgbClr val="FFC0C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13716" name="Line 20"/>
          <p:cNvSpPr>
            <a:spLocks noChangeShapeType="1"/>
          </p:cNvSpPr>
          <p:nvPr/>
        </p:nvSpPr>
        <p:spPr bwMode="auto">
          <a:xfrm flipH="1">
            <a:off x="6289675" y="5084763"/>
            <a:ext cx="495300" cy="0"/>
          </a:xfrm>
          <a:prstGeom prst="line">
            <a:avLst/>
          </a:prstGeom>
          <a:noFill/>
          <a:ln w="9525">
            <a:solidFill>
              <a:srgbClr val="FF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13717" name="Text Box 21"/>
          <p:cNvSpPr txBox="1">
            <a:spLocks noChangeArrowheads="1"/>
          </p:cNvSpPr>
          <p:nvPr/>
        </p:nvSpPr>
        <p:spPr bwMode="auto">
          <a:xfrm>
            <a:off x="6826250" y="4640263"/>
            <a:ext cx="2238113" cy="830997"/>
          </a:xfrm>
          <a:prstGeom prst="rect">
            <a:avLst/>
          </a:prstGeom>
          <a:solidFill>
            <a:schemeClr val="bg1"/>
          </a:solidFill>
          <a:ln w="9525" algn="ctr">
            <a:solidFill>
              <a:srgbClr val="FFC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メイリオ" panose="020B0604030504040204" pitchFamily="50" charset="-128"/>
              </a:rPr>
              <a:t>line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メイリオ" panose="020B0604030504040204" pitchFamily="50" charset="-128"/>
              </a:rPr>
              <a:t>（</a:t>
            </a:r>
            <a:r>
              <a:rPr lang="en-US" altLang="ja-JP" sz="2400" dirty="0">
                <a:latin typeface="メイリオ" panose="020B0604030504040204" pitchFamily="50" charset="-128"/>
              </a:rPr>
              <a:t>100</a:t>
            </a:r>
            <a:r>
              <a:rPr lang="ja-JP" altLang="en-US" sz="2400" dirty="0">
                <a:latin typeface="メイリオ" panose="020B0604030504040204" pitchFamily="50" charset="-128"/>
              </a:rPr>
              <a:t>バイト）</a:t>
            </a:r>
          </a:p>
        </p:txBody>
      </p:sp>
    </p:spTree>
    <p:extLst>
      <p:ext uri="{BB962C8B-B14F-4D97-AF65-F5344CB8AC3E}">
        <p14:creationId xmlns:p14="http://schemas.microsoft.com/office/powerpoint/2010/main" val="1746567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3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13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13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13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13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13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13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13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413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13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413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413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3705" grpId="0" animBg="1"/>
      <p:bldP spid="413708" grpId="0" animBg="1"/>
      <p:bldP spid="413711" grpId="0" animBg="1"/>
      <p:bldP spid="41371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プログラムとデータ</a:t>
            </a:r>
          </a:p>
        </p:txBody>
      </p:sp>
      <p:sp>
        <p:nvSpPr>
          <p:cNvPr id="63490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032FBD3A-A3BA-4B5E-B56F-0FB8105CC1F3}" type="slidenum">
              <a:rPr lang="en-US" altLang="ja-JP" smtClean="0">
                <a:latin typeface="メイリオ" panose="020B0604030504040204" pitchFamily="50" charset="-128"/>
              </a:rPr>
              <a:pPr/>
              <a:t>26</a:t>
            </a:fld>
            <a:endParaRPr lang="en-US" altLang="ja-JP" dirty="0">
              <a:latin typeface="メイリオ" panose="020B0604030504040204" pitchFamily="50" charset="-128"/>
            </a:endParaRPr>
          </a:p>
        </p:txBody>
      </p:sp>
      <p:sp>
        <p:nvSpPr>
          <p:cNvPr id="63492" name="Text Box 3"/>
          <p:cNvSpPr txBox="1">
            <a:spLocks noChangeArrowheads="1"/>
          </p:cNvSpPr>
          <p:nvPr/>
        </p:nvSpPr>
        <p:spPr bwMode="auto">
          <a:xfrm>
            <a:off x="3182938" y="827088"/>
            <a:ext cx="418576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400" dirty="0">
                <a:latin typeface="メイリオ" panose="020B0604030504040204" pitchFamily="50" charset="-128"/>
              </a:rPr>
              <a:t>プログラムが使うメモリ空間</a:t>
            </a:r>
          </a:p>
        </p:txBody>
      </p:sp>
      <p:sp>
        <p:nvSpPr>
          <p:cNvPr id="242692" name="Text Box 4"/>
          <p:cNvSpPr txBox="1">
            <a:spLocks noChangeArrowheads="1"/>
          </p:cNvSpPr>
          <p:nvPr/>
        </p:nvSpPr>
        <p:spPr bwMode="auto">
          <a:xfrm>
            <a:off x="5993340" y="1779558"/>
            <a:ext cx="3111687" cy="4001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000" dirty="0" err="1">
                <a:solidFill>
                  <a:srgbClr val="006600"/>
                </a:solidFill>
                <a:latin typeface="メイリオ" panose="020B0604030504040204" pitchFamily="50" charset="-128"/>
              </a:rPr>
              <a:t>fgets</a:t>
            </a:r>
            <a:r>
              <a:rPr lang="en-US" altLang="ja-JP" sz="2000" dirty="0">
                <a:solidFill>
                  <a:srgbClr val="006600"/>
                </a:solidFill>
                <a:latin typeface="メイリオ" panose="020B0604030504040204" pitchFamily="50" charset="-128"/>
              </a:rPr>
              <a:t>( line, 100, </a:t>
            </a:r>
            <a:r>
              <a:rPr lang="en-US" altLang="ja-JP" sz="2000" dirty="0" err="1">
                <a:solidFill>
                  <a:srgbClr val="006600"/>
                </a:solidFill>
                <a:latin typeface="メイリオ" panose="020B0604030504040204" pitchFamily="50" charset="-128"/>
              </a:rPr>
              <a:t>in_file</a:t>
            </a:r>
            <a:r>
              <a:rPr lang="en-US" altLang="ja-JP" sz="2000" dirty="0">
                <a:solidFill>
                  <a:srgbClr val="006600"/>
                </a:solidFill>
                <a:latin typeface="メイリオ" panose="020B0604030504040204" pitchFamily="50" charset="-128"/>
              </a:rPr>
              <a:t> )</a:t>
            </a:r>
            <a:endParaRPr lang="en-US" altLang="ja-JP" sz="2400" dirty="0">
              <a:solidFill>
                <a:srgbClr val="006600"/>
              </a:solidFill>
              <a:latin typeface="メイリオ" panose="020B0604030504040204" pitchFamily="50" charset="-128"/>
            </a:endParaRPr>
          </a:p>
        </p:txBody>
      </p:sp>
      <p:sp>
        <p:nvSpPr>
          <p:cNvPr id="242693" name="Rectangle 5"/>
          <p:cNvSpPr>
            <a:spLocks noChangeArrowheads="1"/>
          </p:cNvSpPr>
          <p:nvPr/>
        </p:nvSpPr>
        <p:spPr bwMode="auto">
          <a:xfrm>
            <a:off x="4948238" y="1365250"/>
            <a:ext cx="546100" cy="18208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242694" name="Line 6"/>
          <p:cNvSpPr>
            <a:spLocks noChangeShapeType="1"/>
          </p:cNvSpPr>
          <p:nvPr/>
        </p:nvSpPr>
        <p:spPr bwMode="auto">
          <a:xfrm flipH="1">
            <a:off x="5475288" y="2809875"/>
            <a:ext cx="1492250" cy="14288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2695" name="Text Box 7"/>
          <p:cNvSpPr txBox="1">
            <a:spLocks noChangeArrowheads="1"/>
          </p:cNvSpPr>
          <p:nvPr/>
        </p:nvSpPr>
        <p:spPr bwMode="auto">
          <a:xfrm>
            <a:off x="6416675" y="1225550"/>
            <a:ext cx="5397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>
                <a:solidFill>
                  <a:schemeClr val="tx2"/>
                </a:solidFill>
                <a:latin typeface="メイリオ" panose="020B0604030504040204" pitchFamily="50" charset="-128"/>
              </a:rPr>
              <a:t>①</a:t>
            </a:r>
          </a:p>
        </p:txBody>
      </p:sp>
      <p:sp>
        <p:nvSpPr>
          <p:cNvPr id="242696" name="Text Box 8"/>
          <p:cNvSpPr txBox="1">
            <a:spLocks noChangeArrowheads="1"/>
          </p:cNvSpPr>
          <p:nvPr/>
        </p:nvSpPr>
        <p:spPr bwMode="auto">
          <a:xfrm>
            <a:off x="6765925" y="2214563"/>
            <a:ext cx="2339102" cy="15573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solidFill>
                  <a:schemeClr val="accent2"/>
                </a:solidFill>
                <a:latin typeface="メイリオ" panose="020B0604030504040204" pitchFamily="50" charset="-128"/>
              </a:rPr>
              <a:t>ファイルの</a:t>
            </a:r>
          </a:p>
          <a:p>
            <a:pPr eaLnBrk="1" hangingPunct="1">
              <a:buFontTx/>
              <a:buNone/>
            </a:pPr>
            <a:r>
              <a:rPr lang="ja-JP" altLang="en-US" sz="2800" dirty="0">
                <a:solidFill>
                  <a:schemeClr val="accent2"/>
                </a:solidFill>
                <a:latin typeface="メイリオ" panose="020B0604030504040204" pitchFamily="50" charset="-128"/>
              </a:rPr>
              <a:t>読み込み</a:t>
            </a:r>
          </a:p>
          <a:p>
            <a:pPr eaLnBrk="1" hangingPunct="1">
              <a:buFontTx/>
              <a:buNone/>
            </a:pPr>
            <a:r>
              <a:rPr lang="ja-JP" altLang="en-US" sz="2800" dirty="0">
                <a:solidFill>
                  <a:schemeClr val="accent2"/>
                </a:solidFill>
                <a:latin typeface="メイリオ" panose="020B0604030504040204" pitchFamily="50" charset="-128"/>
              </a:rPr>
              <a:t>（１行単位）</a:t>
            </a:r>
          </a:p>
        </p:txBody>
      </p:sp>
      <p:sp>
        <p:nvSpPr>
          <p:cNvPr id="242697" name="Line 9"/>
          <p:cNvSpPr>
            <a:spLocks noChangeShapeType="1"/>
          </p:cNvSpPr>
          <p:nvPr/>
        </p:nvSpPr>
        <p:spPr bwMode="auto">
          <a:xfrm>
            <a:off x="4938713" y="1716088"/>
            <a:ext cx="554037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2698" name="Line 10"/>
          <p:cNvSpPr>
            <a:spLocks noChangeShapeType="1"/>
          </p:cNvSpPr>
          <p:nvPr/>
        </p:nvSpPr>
        <p:spPr bwMode="auto">
          <a:xfrm>
            <a:off x="4938713" y="2070100"/>
            <a:ext cx="554037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2699" name="Oval 11"/>
          <p:cNvSpPr>
            <a:spLocks noChangeArrowheads="1"/>
          </p:cNvSpPr>
          <p:nvPr/>
        </p:nvSpPr>
        <p:spPr bwMode="auto">
          <a:xfrm>
            <a:off x="5197475" y="2301875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242700" name="Oval 12"/>
          <p:cNvSpPr>
            <a:spLocks noChangeArrowheads="1"/>
          </p:cNvSpPr>
          <p:nvPr/>
        </p:nvSpPr>
        <p:spPr bwMode="auto">
          <a:xfrm>
            <a:off x="5197475" y="2492375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242701" name="Oval 13"/>
          <p:cNvSpPr>
            <a:spLocks noChangeArrowheads="1"/>
          </p:cNvSpPr>
          <p:nvPr/>
        </p:nvSpPr>
        <p:spPr bwMode="auto">
          <a:xfrm>
            <a:off x="5197475" y="2682875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cxnSp>
        <p:nvCxnSpPr>
          <p:cNvPr id="242702" name="AutoShape 14"/>
          <p:cNvCxnSpPr>
            <a:cxnSpLocks noChangeShapeType="1"/>
            <a:stCxn id="242692" idx="1"/>
          </p:cNvCxnSpPr>
          <p:nvPr/>
        </p:nvCxnSpPr>
        <p:spPr bwMode="auto">
          <a:xfrm rot="10800000">
            <a:off x="5545140" y="1955801"/>
            <a:ext cx="448201" cy="23813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rgbClr val="00801E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3504" name="Text Box 15"/>
          <p:cNvSpPr txBox="1">
            <a:spLocks noChangeArrowheads="1"/>
          </p:cNvSpPr>
          <p:nvPr/>
        </p:nvSpPr>
        <p:spPr bwMode="auto">
          <a:xfrm>
            <a:off x="3954463" y="1319213"/>
            <a:ext cx="10070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400" dirty="0">
                <a:latin typeface="メイリオ" panose="020B0604030504040204" pitchFamily="50" charset="-128"/>
              </a:rPr>
              <a:t>line[0]</a:t>
            </a:r>
          </a:p>
        </p:txBody>
      </p:sp>
      <p:sp>
        <p:nvSpPr>
          <p:cNvPr id="63505" name="Text Box 16"/>
          <p:cNvSpPr txBox="1">
            <a:spLocks noChangeArrowheads="1"/>
          </p:cNvSpPr>
          <p:nvPr/>
        </p:nvSpPr>
        <p:spPr bwMode="auto">
          <a:xfrm>
            <a:off x="3935413" y="1733550"/>
            <a:ext cx="10070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400" dirty="0">
                <a:latin typeface="メイリオ" panose="020B0604030504040204" pitchFamily="50" charset="-128"/>
              </a:rPr>
              <a:t>line[1]</a:t>
            </a:r>
          </a:p>
        </p:txBody>
      </p:sp>
      <p:sp>
        <p:nvSpPr>
          <p:cNvPr id="63506" name="Text Box 17"/>
          <p:cNvSpPr txBox="1">
            <a:spLocks noChangeArrowheads="1"/>
          </p:cNvSpPr>
          <p:nvPr/>
        </p:nvSpPr>
        <p:spPr bwMode="auto">
          <a:xfrm>
            <a:off x="3844925" y="2805113"/>
            <a:ext cx="117852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400" dirty="0">
                <a:latin typeface="メイリオ" panose="020B0604030504040204" pitchFamily="50" charset="-128"/>
              </a:rPr>
              <a:t>line[99]</a:t>
            </a:r>
          </a:p>
        </p:txBody>
      </p:sp>
      <p:sp>
        <p:nvSpPr>
          <p:cNvPr id="242706" name="Text Box 18"/>
          <p:cNvSpPr txBox="1">
            <a:spLocks noChangeArrowheads="1"/>
          </p:cNvSpPr>
          <p:nvPr/>
        </p:nvSpPr>
        <p:spPr bwMode="auto">
          <a:xfrm>
            <a:off x="127000" y="3521075"/>
            <a:ext cx="5434501" cy="4247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1800" dirty="0" err="1">
                <a:solidFill>
                  <a:srgbClr val="006600"/>
                </a:solidFill>
                <a:latin typeface="メイリオ" panose="020B0604030504040204" pitchFamily="50" charset="-128"/>
              </a:rPr>
              <a:t>sscanf_s</a:t>
            </a:r>
            <a:r>
              <a:rPr lang="en-US" altLang="ja-JP" sz="1800" dirty="0">
                <a:solidFill>
                  <a:srgbClr val="006600"/>
                </a:solidFill>
                <a:latin typeface="メイリオ" panose="020B0604030504040204" pitchFamily="50" charset="-128"/>
              </a:rPr>
              <a:t>( line, "%s %s %s", name, birth, address )</a:t>
            </a:r>
            <a:r>
              <a:rPr lang="en-US" altLang="ja-JP" sz="2400" dirty="0">
                <a:solidFill>
                  <a:srgbClr val="006600"/>
                </a:solidFill>
                <a:latin typeface="メイリオ" panose="020B0604030504040204" pitchFamily="50" charset="-128"/>
              </a:rPr>
              <a:t>;</a:t>
            </a:r>
          </a:p>
        </p:txBody>
      </p:sp>
      <p:sp>
        <p:nvSpPr>
          <p:cNvPr id="242707" name="Text Box 19"/>
          <p:cNvSpPr txBox="1">
            <a:spLocks noChangeArrowheads="1"/>
          </p:cNvSpPr>
          <p:nvPr/>
        </p:nvSpPr>
        <p:spPr bwMode="auto">
          <a:xfrm>
            <a:off x="171450" y="2962275"/>
            <a:ext cx="5397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>
                <a:solidFill>
                  <a:schemeClr val="tx2"/>
                </a:solidFill>
                <a:latin typeface="メイリオ" panose="020B0604030504040204" pitchFamily="50" charset="-128"/>
              </a:rPr>
              <a:t>②</a:t>
            </a:r>
          </a:p>
        </p:txBody>
      </p:sp>
      <p:sp>
        <p:nvSpPr>
          <p:cNvPr id="242708" name="Text Box 20"/>
          <p:cNvSpPr txBox="1">
            <a:spLocks noChangeArrowheads="1"/>
          </p:cNvSpPr>
          <p:nvPr/>
        </p:nvSpPr>
        <p:spPr bwMode="auto">
          <a:xfrm>
            <a:off x="6804025" y="5429250"/>
            <a:ext cx="233910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solidFill>
                  <a:schemeClr val="accent2"/>
                </a:solidFill>
                <a:latin typeface="メイリオ" panose="020B0604030504040204" pitchFamily="50" charset="-128"/>
              </a:rPr>
              <a:t>１行分の表示</a:t>
            </a:r>
          </a:p>
        </p:txBody>
      </p:sp>
      <p:cxnSp>
        <p:nvCxnSpPr>
          <p:cNvPr id="242709" name="AutoShape 21"/>
          <p:cNvCxnSpPr>
            <a:cxnSpLocks noChangeShapeType="1"/>
            <a:stCxn id="63505" idx="1"/>
            <a:endCxn id="242706" idx="0"/>
          </p:cNvCxnSpPr>
          <p:nvPr/>
        </p:nvCxnSpPr>
        <p:spPr bwMode="auto">
          <a:xfrm rot="10800000" flipV="1">
            <a:off x="2844251" y="1964383"/>
            <a:ext cx="1091162" cy="1556692"/>
          </a:xfrm>
          <a:prstGeom prst="bentConnector2">
            <a:avLst/>
          </a:prstGeom>
          <a:noFill/>
          <a:ln w="19050">
            <a:solidFill>
              <a:srgbClr val="00801E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3511" name="Rectangle 22"/>
          <p:cNvSpPr>
            <a:spLocks noChangeArrowheads="1"/>
          </p:cNvSpPr>
          <p:nvPr/>
        </p:nvSpPr>
        <p:spPr bwMode="auto">
          <a:xfrm>
            <a:off x="3765550" y="1230313"/>
            <a:ext cx="2460625" cy="53784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242711" name="Line 23"/>
          <p:cNvSpPr>
            <a:spLocks noChangeShapeType="1"/>
          </p:cNvSpPr>
          <p:nvPr/>
        </p:nvSpPr>
        <p:spPr bwMode="auto">
          <a:xfrm>
            <a:off x="4943475" y="2878138"/>
            <a:ext cx="554038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2712" name="Text Box 24"/>
          <p:cNvSpPr txBox="1">
            <a:spLocks noChangeArrowheads="1"/>
          </p:cNvSpPr>
          <p:nvPr/>
        </p:nvSpPr>
        <p:spPr bwMode="auto">
          <a:xfrm>
            <a:off x="1003300" y="3956050"/>
            <a:ext cx="305724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solidFill>
                  <a:schemeClr val="accent2"/>
                </a:solidFill>
                <a:latin typeface="メイリオ" panose="020B0604030504040204" pitchFamily="50" charset="-128"/>
              </a:rPr>
              <a:t>データの取り出し</a:t>
            </a:r>
          </a:p>
        </p:txBody>
      </p:sp>
      <p:cxnSp>
        <p:nvCxnSpPr>
          <p:cNvPr id="242713" name="AutoShape 25"/>
          <p:cNvCxnSpPr>
            <a:cxnSpLocks noChangeShapeType="1"/>
            <a:stCxn id="242712" idx="2"/>
          </p:cNvCxnSpPr>
          <p:nvPr/>
        </p:nvCxnSpPr>
        <p:spPr bwMode="auto">
          <a:xfrm rot="16200000" flipH="1">
            <a:off x="2933303" y="4077890"/>
            <a:ext cx="656293" cy="1459051"/>
          </a:xfrm>
          <a:prstGeom prst="bentConnector2">
            <a:avLst/>
          </a:prstGeom>
          <a:noFill/>
          <a:ln w="19050">
            <a:solidFill>
              <a:srgbClr val="00801E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2714" name="Rectangle 26"/>
          <p:cNvSpPr>
            <a:spLocks noChangeArrowheads="1"/>
          </p:cNvSpPr>
          <p:nvPr/>
        </p:nvSpPr>
        <p:spPr bwMode="auto">
          <a:xfrm>
            <a:off x="4095750" y="4549775"/>
            <a:ext cx="546100" cy="18208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242715" name="Line 27"/>
          <p:cNvSpPr>
            <a:spLocks noChangeShapeType="1"/>
          </p:cNvSpPr>
          <p:nvPr/>
        </p:nvSpPr>
        <p:spPr bwMode="auto">
          <a:xfrm>
            <a:off x="4086225" y="4900613"/>
            <a:ext cx="554038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2716" name="Line 28"/>
          <p:cNvSpPr>
            <a:spLocks noChangeShapeType="1"/>
          </p:cNvSpPr>
          <p:nvPr/>
        </p:nvSpPr>
        <p:spPr bwMode="auto">
          <a:xfrm>
            <a:off x="4086225" y="5254625"/>
            <a:ext cx="554038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2717" name="Oval 29"/>
          <p:cNvSpPr>
            <a:spLocks noChangeArrowheads="1"/>
          </p:cNvSpPr>
          <p:nvPr/>
        </p:nvSpPr>
        <p:spPr bwMode="auto">
          <a:xfrm>
            <a:off x="4344988" y="5486400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242718" name="Oval 30"/>
          <p:cNvSpPr>
            <a:spLocks noChangeArrowheads="1"/>
          </p:cNvSpPr>
          <p:nvPr/>
        </p:nvSpPr>
        <p:spPr bwMode="auto">
          <a:xfrm>
            <a:off x="4344988" y="5676900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242719" name="Oval 31"/>
          <p:cNvSpPr>
            <a:spLocks noChangeArrowheads="1"/>
          </p:cNvSpPr>
          <p:nvPr/>
        </p:nvSpPr>
        <p:spPr bwMode="auto">
          <a:xfrm>
            <a:off x="4344988" y="5867400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242720" name="Line 32"/>
          <p:cNvSpPr>
            <a:spLocks noChangeShapeType="1"/>
          </p:cNvSpPr>
          <p:nvPr/>
        </p:nvSpPr>
        <p:spPr bwMode="auto">
          <a:xfrm>
            <a:off x="4090988" y="6062663"/>
            <a:ext cx="554037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2721" name="Rectangle 33"/>
          <p:cNvSpPr>
            <a:spLocks noChangeArrowheads="1"/>
          </p:cNvSpPr>
          <p:nvPr/>
        </p:nvSpPr>
        <p:spPr bwMode="auto">
          <a:xfrm>
            <a:off x="4794250" y="4554538"/>
            <a:ext cx="546100" cy="18208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242722" name="Line 34"/>
          <p:cNvSpPr>
            <a:spLocks noChangeShapeType="1"/>
          </p:cNvSpPr>
          <p:nvPr/>
        </p:nvSpPr>
        <p:spPr bwMode="auto">
          <a:xfrm>
            <a:off x="4784725" y="4905375"/>
            <a:ext cx="554038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2723" name="Line 35"/>
          <p:cNvSpPr>
            <a:spLocks noChangeShapeType="1"/>
          </p:cNvSpPr>
          <p:nvPr/>
        </p:nvSpPr>
        <p:spPr bwMode="auto">
          <a:xfrm>
            <a:off x="4784725" y="5259388"/>
            <a:ext cx="554038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2724" name="Oval 36"/>
          <p:cNvSpPr>
            <a:spLocks noChangeArrowheads="1"/>
          </p:cNvSpPr>
          <p:nvPr/>
        </p:nvSpPr>
        <p:spPr bwMode="auto">
          <a:xfrm>
            <a:off x="5043488" y="5491163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242725" name="Oval 37"/>
          <p:cNvSpPr>
            <a:spLocks noChangeArrowheads="1"/>
          </p:cNvSpPr>
          <p:nvPr/>
        </p:nvSpPr>
        <p:spPr bwMode="auto">
          <a:xfrm>
            <a:off x="5043488" y="5681663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242726" name="Oval 38"/>
          <p:cNvSpPr>
            <a:spLocks noChangeArrowheads="1"/>
          </p:cNvSpPr>
          <p:nvPr/>
        </p:nvSpPr>
        <p:spPr bwMode="auto">
          <a:xfrm>
            <a:off x="5043488" y="5872163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242727" name="Line 39"/>
          <p:cNvSpPr>
            <a:spLocks noChangeShapeType="1"/>
          </p:cNvSpPr>
          <p:nvPr/>
        </p:nvSpPr>
        <p:spPr bwMode="auto">
          <a:xfrm>
            <a:off x="4789488" y="6067425"/>
            <a:ext cx="554037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2728" name="Rectangle 40"/>
          <p:cNvSpPr>
            <a:spLocks noChangeArrowheads="1"/>
          </p:cNvSpPr>
          <p:nvPr/>
        </p:nvSpPr>
        <p:spPr bwMode="auto">
          <a:xfrm>
            <a:off x="5492750" y="4559300"/>
            <a:ext cx="546100" cy="18208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242729" name="Line 41"/>
          <p:cNvSpPr>
            <a:spLocks noChangeShapeType="1"/>
          </p:cNvSpPr>
          <p:nvPr/>
        </p:nvSpPr>
        <p:spPr bwMode="auto">
          <a:xfrm>
            <a:off x="5483225" y="4910138"/>
            <a:ext cx="554038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2730" name="Line 42"/>
          <p:cNvSpPr>
            <a:spLocks noChangeShapeType="1"/>
          </p:cNvSpPr>
          <p:nvPr/>
        </p:nvSpPr>
        <p:spPr bwMode="auto">
          <a:xfrm>
            <a:off x="5483225" y="5264150"/>
            <a:ext cx="554038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2731" name="Oval 43"/>
          <p:cNvSpPr>
            <a:spLocks noChangeArrowheads="1"/>
          </p:cNvSpPr>
          <p:nvPr/>
        </p:nvSpPr>
        <p:spPr bwMode="auto">
          <a:xfrm>
            <a:off x="5741988" y="5495925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242732" name="Oval 44"/>
          <p:cNvSpPr>
            <a:spLocks noChangeArrowheads="1"/>
          </p:cNvSpPr>
          <p:nvPr/>
        </p:nvSpPr>
        <p:spPr bwMode="auto">
          <a:xfrm>
            <a:off x="5741988" y="5686425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242733" name="Oval 45"/>
          <p:cNvSpPr>
            <a:spLocks noChangeArrowheads="1"/>
          </p:cNvSpPr>
          <p:nvPr/>
        </p:nvSpPr>
        <p:spPr bwMode="auto">
          <a:xfrm>
            <a:off x="5741988" y="5876925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242734" name="Line 46"/>
          <p:cNvSpPr>
            <a:spLocks noChangeShapeType="1"/>
          </p:cNvSpPr>
          <p:nvPr/>
        </p:nvSpPr>
        <p:spPr bwMode="auto">
          <a:xfrm>
            <a:off x="5487988" y="6072188"/>
            <a:ext cx="554037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3536" name="Text Box 47"/>
          <p:cNvSpPr txBox="1">
            <a:spLocks noChangeArrowheads="1"/>
          </p:cNvSpPr>
          <p:nvPr/>
        </p:nvSpPr>
        <p:spPr bwMode="auto">
          <a:xfrm>
            <a:off x="3998913" y="4141788"/>
            <a:ext cx="82586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>
                <a:latin typeface="メイリオ" panose="020B0604030504040204" pitchFamily="50" charset="-128"/>
              </a:rPr>
              <a:t>name</a:t>
            </a:r>
          </a:p>
        </p:txBody>
      </p:sp>
      <p:sp>
        <p:nvSpPr>
          <p:cNvPr id="63537" name="Text Box 48"/>
          <p:cNvSpPr txBox="1">
            <a:spLocks noChangeArrowheads="1"/>
          </p:cNvSpPr>
          <p:nvPr/>
        </p:nvSpPr>
        <p:spPr bwMode="auto">
          <a:xfrm>
            <a:off x="4722813" y="4141788"/>
            <a:ext cx="6832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>
                <a:latin typeface="メイリオ" panose="020B0604030504040204" pitchFamily="50" charset="-128"/>
              </a:rPr>
              <a:t>birth</a:t>
            </a:r>
          </a:p>
        </p:txBody>
      </p:sp>
      <p:sp>
        <p:nvSpPr>
          <p:cNvPr id="63538" name="Text Box 49"/>
          <p:cNvSpPr txBox="1">
            <a:spLocks noChangeArrowheads="1"/>
          </p:cNvSpPr>
          <p:nvPr/>
        </p:nvSpPr>
        <p:spPr bwMode="auto">
          <a:xfrm>
            <a:off x="5332413" y="4141788"/>
            <a:ext cx="109677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>
                <a:latin typeface="メイリオ" panose="020B0604030504040204" pitchFamily="50" charset="-128"/>
              </a:rPr>
              <a:t>address</a:t>
            </a:r>
          </a:p>
        </p:txBody>
      </p:sp>
      <p:cxnSp>
        <p:nvCxnSpPr>
          <p:cNvPr id="242738" name="AutoShape 50"/>
          <p:cNvCxnSpPr>
            <a:cxnSpLocks noChangeShapeType="1"/>
          </p:cNvCxnSpPr>
          <p:nvPr/>
        </p:nvCxnSpPr>
        <p:spPr bwMode="auto">
          <a:xfrm flipV="1">
            <a:off x="6037263" y="5144293"/>
            <a:ext cx="222280" cy="7144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rgbClr val="00801E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2739" name="Text Box 51"/>
          <p:cNvSpPr txBox="1">
            <a:spLocks noChangeArrowheads="1"/>
          </p:cNvSpPr>
          <p:nvPr/>
        </p:nvSpPr>
        <p:spPr bwMode="auto">
          <a:xfrm>
            <a:off x="6538913" y="4279900"/>
            <a:ext cx="5397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>
                <a:solidFill>
                  <a:schemeClr val="tx2"/>
                </a:solidFill>
                <a:latin typeface="メイリオ" panose="020B0604030504040204" pitchFamily="50" charset="-128"/>
              </a:rPr>
              <a:t>③</a:t>
            </a:r>
          </a:p>
        </p:txBody>
      </p:sp>
      <p:sp>
        <p:nvSpPr>
          <p:cNvPr id="242740" name="Text Box 52"/>
          <p:cNvSpPr txBox="1">
            <a:spLocks noChangeArrowheads="1"/>
          </p:cNvSpPr>
          <p:nvPr/>
        </p:nvSpPr>
        <p:spPr bwMode="auto">
          <a:xfrm>
            <a:off x="6292911" y="4914076"/>
            <a:ext cx="2850216" cy="4001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000" dirty="0" err="1">
                <a:solidFill>
                  <a:srgbClr val="006600"/>
                </a:solidFill>
                <a:latin typeface="メイリオ" panose="020B0604030504040204" pitchFamily="50" charset="-128"/>
              </a:rPr>
              <a:t>printf</a:t>
            </a:r>
            <a:r>
              <a:rPr lang="en-US" altLang="ja-JP" sz="2000" dirty="0">
                <a:solidFill>
                  <a:srgbClr val="006600"/>
                </a:solidFill>
                <a:latin typeface="メイリオ" panose="020B0604030504040204" pitchFamily="50" charset="-128"/>
              </a:rPr>
              <a:t>( "name=%s, ...</a:t>
            </a:r>
          </a:p>
        </p:txBody>
      </p:sp>
    </p:spTree>
    <p:extLst>
      <p:ext uri="{BB962C8B-B14F-4D97-AF65-F5344CB8AC3E}">
        <p14:creationId xmlns:p14="http://schemas.microsoft.com/office/powerpoint/2010/main" val="1686545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2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42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42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42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42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24269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24269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 tmFilter="0, 0; .2, .5; .8, .5; 1, 0"/>
                                        <p:tgtEl>
                                          <p:spTgt spid="24269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250" autoRev="1" fill="hold"/>
                                        <p:tgtEl>
                                          <p:spTgt spid="24269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 tmFilter="0, 0; .2, .5; .8, .5; 1, 0"/>
                                        <p:tgtEl>
                                          <p:spTgt spid="24269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250" autoRev="1" fill="hold"/>
                                        <p:tgtEl>
                                          <p:spTgt spid="24269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0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 tmFilter="0, 0; .2, .5; .8, .5; 1, 0"/>
                                        <p:tgtEl>
                                          <p:spTgt spid="24269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250" autoRev="1" fill="hold"/>
                                        <p:tgtEl>
                                          <p:spTgt spid="24269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 tmFilter="0, 0; .2, .5; .8, .5; 1, 0"/>
                                        <p:tgtEl>
                                          <p:spTgt spid="24270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250" autoRev="1" fill="hold"/>
                                        <p:tgtEl>
                                          <p:spTgt spid="24270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6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 tmFilter="0, 0; .2, .5; .8, .5; 1, 0"/>
                                        <p:tgtEl>
                                          <p:spTgt spid="24270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8" dur="250" autoRev="1" fill="hold"/>
                                        <p:tgtEl>
                                          <p:spTgt spid="24270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 tmFilter="0, 0; .2, .5; .8, .5; 1, 0"/>
                                        <p:tgtEl>
                                          <p:spTgt spid="2427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250" autoRev="1" fill="hold"/>
                                        <p:tgtEl>
                                          <p:spTgt spid="2427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242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242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242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242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42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9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 tmFilter="0, 0; .2, .5; .8, .5; 1, 0"/>
                                        <p:tgtEl>
                                          <p:spTgt spid="2427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1" dur="250" autoRev="1" fill="hold"/>
                                        <p:tgtEl>
                                          <p:spTgt spid="2427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2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 tmFilter="0, 0; .2, .5; .8, .5; 1, 0"/>
                                        <p:tgtEl>
                                          <p:spTgt spid="2427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4" dur="250" autoRev="1" fill="hold"/>
                                        <p:tgtEl>
                                          <p:spTgt spid="2427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 tmFilter="0, 0; .2, .5; .8, .5; 1, 0"/>
                                        <p:tgtEl>
                                          <p:spTgt spid="2427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7" dur="250" autoRev="1" fill="hold"/>
                                        <p:tgtEl>
                                          <p:spTgt spid="2427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 tmFilter="0, 0; .2, .5; .8, .5; 1, 0"/>
                                        <p:tgtEl>
                                          <p:spTgt spid="2427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0" dur="250" autoRev="1" fill="hold"/>
                                        <p:tgtEl>
                                          <p:spTgt spid="2427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 tmFilter="0, 0; .2, .5; .8, .5; 1, 0"/>
                                        <p:tgtEl>
                                          <p:spTgt spid="2427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3" dur="250" autoRev="1" fill="hold"/>
                                        <p:tgtEl>
                                          <p:spTgt spid="2427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 tmFilter="0, 0; .2, .5; .8, .5; 1, 0"/>
                                        <p:tgtEl>
                                          <p:spTgt spid="2427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6" dur="250" autoRev="1" fill="hold"/>
                                        <p:tgtEl>
                                          <p:spTgt spid="2427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7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 tmFilter="0, 0; .2, .5; .8, .5; 1, 0"/>
                                        <p:tgtEl>
                                          <p:spTgt spid="2427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9" dur="250" autoRev="1" fill="hold"/>
                                        <p:tgtEl>
                                          <p:spTgt spid="2427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0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 tmFilter="0, 0; .2, .5; .8, .5; 1, 0"/>
                                        <p:tgtEl>
                                          <p:spTgt spid="2427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2" dur="250" autoRev="1" fill="hold"/>
                                        <p:tgtEl>
                                          <p:spTgt spid="2427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3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 tmFilter="0, 0; .2, .5; .8, .5; 1, 0"/>
                                        <p:tgtEl>
                                          <p:spTgt spid="2427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5" dur="250" autoRev="1" fill="hold"/>
                                        <p:tgtEl>
                                          <p:spTgt spid="2427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6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 tmFilter="0, 0; .2, .5; .8, .5; 1, 0"/>
                                        <p:tgtEl>
                                          <p:spTgt spid="2427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8" dur="250" autoRev="1" fill="hold"/>
                                        <p:tgtEl>
                                          <p:spTgt spid="2427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 tmFilter="0, 0; .2, .5; .8, .5; 1, 0"/>
                                        <p:tgtEl>
                                          <p:spTgt spid="2427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1" dur="250" autoRev="1" fill="hold"/>
                                        <p:tgtEl>
                                          <p:spTgt spid="2427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2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 tmFilter="0, 0; .2, .5; .8, .5; 1, 0"/>
                                        <p:tgtEl>
                                          <p:spTgt spid="2427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4" dur="250" autoRev="1" fill="hold"/>
                                        <p:tgtEl>
                                          <p:spTgt spid="2427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 tmFilter="0, 0; .2, .5; .8, .5; 1, 0"/>
                                        <p:tgtEl>
                                          <p:spTgt spid="2427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7" dur="250" autoRev="1" fill="hold"/>
                                        <p:tgtEl>
                                          <p:spTgt spid="2427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 tmFilter="0, 0; .2, .5; .8, .5; 1, 0"/>
                                        <p:tgtEl>
                                          <p:spTgt spid="2427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0" dur="250" autoRev="1" fill="hold"/>
                                        <p:tgtEl>
                                          <p:spTgt spid="2427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 tmFilter="0, 0; .2, .5; .8, .5; 1, 0"/>
                                        <p:tgtEl>
                                          <p:spTgt spid="2427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3" dur="250" autoRev="1" fill="hold"/>
                                        <p:tgtEl>
                                          <p:spTgt spid="2427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 tmFilter="0, 0; .2, .5; .8, .5; 1, 0"/>
                                        <p:tgtEl>
                                          <p:spTgt spid="2427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6" dur="250" autoRev="1" fill="hold"/>
                                        <p:tgtEl>
                                          <p:spTgt spid="24272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7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500" tmFilter="0, 0; .2, .5; .8, .5; 1, 0"/>
                                        <p:tgtEl>
                                          <p:spTgt spid="2427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9" dur="250" autoRev="1" fill="hold"/>
                                        <p:tgtEl>
                                          <p:spTgt spid="24273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0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 tmFilter="0, 0; .2, .5; .8, .5; 1, 0"/>
                                        <p:tgtEl>
                                          <p:spTgt spid="2427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2" dur="250" autoRev="1" fill="hold"/>
                                        <p:tgtEl>
                                          <p:spTgt spid="24273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3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 tmFilter="0, 0; .2, .5; .8, .5; 1, 0"/>
                                        <p:tgtEl>
                                          <p:spTgt spid="2427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5" dur="250" autoRev="1" fill="hold"/>
                                        <p:tgtEl>
                                          <p:spTgt spid="24273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6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500" tmFilter="0, 0; .2, .5; .8, .5; 1, 0"/>
                                        <p:tgtEl>
                                          <p:spTgt spid="2427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8" dur="250" autoRev="1" fill="hold"/>
                                        <p:tgtEl>
                                          <p:spTgt spid="24273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 tmFilter="0, 0; .2, .5; .8, .5; 1, 0"/>
                                        <p:tgtEl>
                                          <p:spTgt spid="2427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1" dur="250" autoRev="1" fill="hold"/>
                                        <p:tgtEl>
                                          <p:spTgt spid="24273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5" dur="500"/>
                                        <p:tgtEl>
                                          <p:spTgt spid="242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8" dur="500"/>
                                        <p:tgtEl>
                                          <p:spTgt spid="242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1" dur="500"/>
                                        <p:tgtEl>
                                          <p:spTgt spid="242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4" dur="500"/>
                                        <p:tgtEl>
                                          <p:spTgt spid="242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2692" grpId="0" animBg="1"/>
      <p:bldP spid="242695" grpId="0"/>
      <p:bldP spid="242696" grpId="0"/>
      <p:bldP spid="242706" grpId="0" animBg="1"/>
      <p:bldP spid="242707" grpId="0"/>
      <p:bldP spid="242708" grpId="0"/>
      <p:bldP spid="242712" grpId="0"/>
      <p:bldP spid="242739" grpId="0"/>
      <p:bldP spid="242740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 err="1"/>
              <a:t>fgets</a:t>
            </a:r>
            <a:r>
              <a:rPr lang="ja-JP" altLang="en-US" dirty="0"/>
              <a:t>の振る舞い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5710" y="709681"/>
            <a:ext cx="8774140" cy="5333166"/>
          </a:xfrm>
        </p:spPr>
        <p:txBody>
          <a:bodyPr>
            <a:noAutofit/>
          </a:bodyPr>
          <a:lstStyle/>
          <a:p>
            <a:r>
              <a:rPr lang="ja-JP" altLang="en-US" dirty="0"/>
              <a:t>ファイルの１行読み込み</a:t>
            </a:r>
          </a:p>
          <a:p>
            <a:pPr lvl="1"/>
            <a:r>
              <a:rPr lang="ja-JP" altLang="en-US" dirty="0"/>
              <a:t>ファイルの一行分を読み込んで、末端の</a:t>
            </a:r>
            <a:r>
              <a:rPr lang="en-US" altLang="ja-JP" dirty="0"/>
              <a:t>\0</a:t>
            </a:r>
            <a:r>
              <a:rPr lang="ja-JP" altLang="en-US" dirty="0"/>
              <a:t>を付ける</a:t>
            </a:r>
          </a:p>
          <a:p>
            <a:pPr lvl="1"/>
            <a:r>
              <a:rPr lang="ja-JP" altLang="en-US" dirty="0"/>
              <a:t>ファイルには、各行の終わりに、改行文字（</a:t>
            </a:r>
            <a:r>
              <a:rPr lang="en-US" altLang="ja-JP" dirty="0"/>
              <a:t>\n)</a:t>
            </a:r>
            <a:r>
              <a:rPr lang="ja-JP" altLang="en-US" dirty="0"/>
              <a:t>が付いている（目には見えない）</a:t>
            </a:r>
          </a:p>
          <a:p>
            <a:pPr lvl="1"/>
            <a:r>
              <a:rPr lang="ja-JP" altLang="en-US" dirty="0"/>
              <a:t>読み込み先（文字の配列）のサイズが、ファイルの１行の長さより長いときは、「残りの部分」は変化しない</a:t>
            </a:r>
          </a:p>
          <a:p>
            <a:pPr lvl="1"/>
            <a:endParaRPr lang="ja-JP" altLang="en-US" dirty="0"/>
          </a:p>
          <a:p>
            <a:pPr lvl="1"/>
            <a:endParaRPr lang="ja-JP" altLang="en-US" dirty="0"/>
          </a:p>
          <a:p>
            <a:endParaRPr lang="en-US" altLang="ja-JP" dirty="0"/>
          </a:p>
        </p:txBody>
      </p:sp>
      <p:sp>
        <p:nvSpPr>
          <p:cNvPr id="6758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094C3C7E-61E0-45F2-B0A5-AF38B80CDD15}" type="slidenum">
              <a:rPr lang="en-US" altLang="ja-JP" smtClean="0">
                <a:latin typeface="メイリオ" panose="020B0604030504040204" pitchFamily="50" charset="-128"/>
              </a:rPr>
              <a:pPr/>
              <a:t>27</a:t>
            </a:fld>
            <a:endParaRPr lang="en-US" altLang="ja-JP" dirty="0">
              <a:latin typeface="メイリオ" panose="020B0604030504040204" pitchFamily="50" charset="-128"/>
            </a:endParaRPr>
          </a:p>
        </p:txBody>
      </p:sp>
      <p:sp>
        <p:nvSpPr>
          <p:cNvPr id="103430" name="AutoShape 6"/>
          <p:cNvSpPr>
            <a:spLocks noChangeArrowheads="1"/>
          </p:cNvSpPr>
          <p:nvPr/>
        </p:nvSpPr>
        <p:spPr bwMode="auto">
          <a:xfrm rot="5390411" flipH="1">
            <a:off x="4485482" y="4350544"/>
            <a:ext cx="512762" cy="533400"/>
          </a:xfrm>
          <a:prstGeom prst="leftArrow">
            <a:avLst>
              <a:gd name="adj1" fmla="val 50000"/>
              <a:gd name="adj2" fmla="val 25000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67590" name="AutoShape 8"/>
          <p:cNvSpPr>
            <a:spLocks noChangeArrowheads="1"/>
          </p:cNvSpPr>
          <p:nvPr/>
        </p:nvSpPr>
        <p:spPr bwMode="auto">
          <a:xfrm>
            <a:off x="2663825" y="4929188"/>
            <a:ext cx="914400" cy="1143000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67591" name="AutoShape 9"/>
          <p:cNvSpPr>
            <a:spLocks noChangeArrowheads="1"/>
          </p:cNvSpPr>
          <p:nvPr/>
        </p:nvSpPr>
        <p:spPr bwMode="auto">
          <a:xfrm>
            <a:off x="3349625" y="4929188"/>
            <a:ext cx="914400" cy="1143000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67592" name="AutoShape 10"/>
          <p:cNvSpPr>
            <a:spLocks noChangeArrowheads="1"/>
          </p:cNvSpPr>
          <p:nvPr/>
        </p:nvSpPr>
        <p:spPr bwMode="auto">
          <a:xfrm>
            <a:off x="4035425" y="4929188"/>
            <a:ext cx="914400" cy="1143000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67593" name="AutoShape 11"/>
          <p:cNvSpPr>
            <a:spLocks noChangeArrowheads="1"/>
          </p:cNvSpPr>
          <p:nvPr/>
        </p:nvSpPr>
        <p:spPr bwMode="auto">
          <a:xfrm>
            <a:off x="4721225" y="4929188"/>
            <a:ext cx="914400" cy="1143000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67594" name="AutoShape 12"/>
          <p:cNvSpPr>
            <a:spLocks noChangeArrowheads="1"/>
          </p:cNvSpPr>
          <p:nvPr/>
        </p:nvSpPr>
        <p:spPr bwMode="auto">
          <a:xfrm>
            <a:off x="5407025" y="4929188"/>
            <a:ext cx="914400" cy="1143000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67595" name="AutoShape 13"/>
          <p:cNvSpPr>
            <a:spLocks noChangeArrowheads="1"/>
          </p:cNvSpPr>
          <p:nvPr/>
        </p:nvSpPr>
        <p:spPr bwMode="auto">
          <a:xfrm>
            <a:off x="6092825" y="4929188"/>
            <a:ext cx="914400" cy="1143000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67596" name="Text Box 14"/>
          <p:cNvSpPr txBox="1">
            <a:spLocks noChangeArrowheads="1"/>
          </p:cNvSpPr>
          <p:nvPr/>
        </p:nvSpPr>
        <p:spPr bwMode="auto">
          <a:xfrm>
            <a:off x="184150" y="4929188"/>
            <a:ext cx="24701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>
                <a:latin typeface="メイリオ" panose="020B0604030504040204" pitchFamily="50" charset="-128"/>
              </a:rPr>
              <a:t>文字の配列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3600" dirty="0">
                <a:latin typeface="メイリオ" panose="020B0604030504040204" pitchFamily="50" charset="-128"/>
              </a:rPr>
              <a:t>line</a:t>
            </a:r>
          </a:p>
        </p:txBody>
      </p:sp>
      <p:sp>
        <p:nvSpPr>
          <p:cNvPr id="103439" name="Text Box 15"/>
          <p:cNvSpPr txBox="1">
            <a:spLocks noChangeArrowheads="1"/>
          </p:cNvSpPr>
          <p:nvPr/>
        </p:nvSpPr>
        <p:spPr bwMode="auto">
          <a:xfrm>
            <a:off x="2192338" y="3313113"/>
            <a:ext cx="203132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>
                <a:latin typeface="メイリオ" panose="020B0604030504040204" pitchFamily="50" charset="-128"/>
              </a:rPr>
              <a:t>ファイル</a:t>
            </a:r>
          </a:p>
        </p:txBody>
      </p:sp>
      <p:sp>
        <p:nvSpPr>
          <p:cNvPr id="103440" name="Text Box 16"/>
          <p:cNvSpPr txBox="1">
            <a:spLocks noChangeArrowheads="1"/>
          </p:cNvSpPr>
          <p:nvPr/>
        </p:nvSpPr>
        <p:spPr bwMode="auto">
          <a:xfrm>
            <a:off x="2735263" y="5289550"/>
            <a:ext cx="52228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>
                <a:solidFill>
                  <a:srgbClr val="006600"/>
                </a:solidFill>
                <a:latin typeface="メイリオ" panose="020B0604030504040204" pitchFamily="50" charset="-128"/>
              </a:rPr>
              <a:t>M</a:t>
            </a:r>
          </a:p>
        </p:txBody>
      </p:sp>
      <p:sp>
        <p:nvSpPr>
          <p:cNvPr id="103441" name="Text Box 17"/>
          <p:cNvSpPr txBox="1">
            <a:spLocks noChangeArrowheads="1"/>
          </p:cNvSpPr>
          <p:nvPr/>
        </p:nvSpPr>
        <p:spPr bwMode="auto">
          <a:xfrm>
            <a:off x="3508375" y="5289550"/>
            <a:ext cx="4095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>
                <a:solidFill>
                  <a:srgbClr val="006600"/>
                </a:solidFill>
                <a:latin typeface="メイリオ" panose="020B0604030504040204" pitchFamily="50" charset="-128"/>
              </a:rPr>
              <a:t>a</a:t>
            </a:r>
          </a:p>
        </p:txBody>
      </p:sp>
      <p:sp>
        <p:nvSpPr>
          <p:cNvPr id="103442" name="Text Box 18"/>
          <p:cNvSpPr txBox="1">
            <a:spLocks noChangeArrowheads="1"/>
          </p:cNvSpPr>
          <p:nvPr/>
        </p:nvSpPr>
        <p:spPr bwMode="auto">
          <a:xfrm>
            <a:off x="4259263" y="5289550"/>
            <a:ext cx="31908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>
                <a:solidFill>
                  <a:srgbClr val="006600"/>
                </a:solidFill>
                <a:latin typeface="メイリオ" panose="020B0604030504040204" pitchFamily="50" charset="-128"/>
              </a:rPr>
              <a:t>r</a:t>
            </a:r>
          </a:p>
        </p:txBody>
      </p:sp>
      <p:sp>
        <p:nvSpPr>
          <p:cNvPr id="103443" name="Text Box 19"/>
          <p:cNvSpPr txBox="1">
            <a:spLocks noChangeArrowheads="1"/>
          </p:cNvSpPr>
          <p:nvPr/>
        </p:nvSpPr>
        <p:spPr bwMode="auto">
          <a:xfrm>
            <a:off x="4945063" y="5289550"/>
            <a:ext cx="3873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>
                <a:solidFill>
                  <a:srgbClr val="006600"/>
                </a:solidFill>
                <a:latin typeface="メイリオ" panose="020B0604030504040204" pitchFamily="50" charset="-128"/>
              </a:rPr>
              <a:t>k</a:t>
            </a:r>
          </a:p>
        </p:txBody>
      </p:sp>
      <p:sp>
        <p:nvSpPr>
          <p:cNvPr id="103446" name="AutoShape 22"/>
          <p:cNvSpPr>
            <a:spLocks/>
          </p:cNvSpPr>
          <p:nvPr/>
        </p:nvSpPr>
        <p:spPr bwMode="auto">
          <a:xfrm rot="5405116">
            <a:off x="6383338" y="5938838"/>
            <a:ext cx="152400" cy="609600"/>
          </a:xfrm>
          <a:prstGeom prst="rightBrace">
            <a:avLst>
              <a:gd name="adj1" fmla="val 33333"/>
              <a:gd name="adj2" fmla="val 50000"/>
            </a:avLst>
          </a:prstGeom>
          <a:noFill/>
          <a:ln w="1905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103447" name="AutoShape 23"/>
          <p:cNvSpPr>
            <a:spLocks noChangeArrowheads="1"/>
          </p:cNvSpPr>
          <p:nvPr/>
        </p:nvSpPr>
        <p:spPr bwMode="auto">
          <a:xfrm>
            <a:off x="4221054" y="3337998"/>
            <a:ext cx="1447800" cy="969962"/>
          </a:xfrm>
          <a:prstGeom prst="flowChartDocumen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67604" name="AutoShape 24"/>
          <p:cNvSpPr>
            <a:spLocks noChangeArrowheads="1"/>
          </p:cNvSpPr>
          <p:nvPr/>
        </p:nvSpPr>
        <p:spPr bwMode="auto">
          <a:xfrm>
            <a:off x="6778625" y="4929188"/>
            <a:ext cx="914400" cy="1143000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67605" name="AutoShape 25"/>
          <p:cNvSpPr>
            <a:spLocks noChangeArrowheads="1"/>
          </p:cNvSpPr>
          <p:nvPr/>
        </p:nvSpPr>
        <p:spPr bwMode="auto">
          <a:xfrm>
            <a:off x="7464425" y="4929188"/>
            <a:ext cx="914400" cy="1143000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67606" name="AutoShape 26"/>
          <p:cNvSpPr>
            <a:spLocks noChangeArrowheads="1"/>
          </p:cNvSpPr>
          <p:nvPr/>
        </p:nvSpPr>
        <p:spPr bwMode="auto">
          <a:xfrm>
            <a:off x="8150225" y="4929188"/>
            <a:ext cx="914400" cy="1143000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103451" name="AutoShape 27"/>
          <p:cNvSpPr>
            <a:spLocks/>
          </p:cNvSpPr>
          <p:nvPr/>
        </p:nvSpPr>
        <p:spPr bwMode="auto">
          <a:xfrm rot="5405116">
            <a:off x="5707063" y="5948363"/>
            <a:ext cx="152400" cy="609600"/>
          </a:xfrm>
          <a:prstGeom prst="rightBrace">
            <a:avLst>
              <a:gd name="adj1" fmla="val 33333"/>
              <a:gd name="adj2" fmla="val 50000"/>
            </a:avLst>
          </a:prstGeom>
          <a:noFill/>
          <a:ln w="1905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103452" name="Text Box 28"/>
          <p:cNvSpPr txBox="1">
            <a:spLocks noChangeArrowheads="1"/>
          </p:cNvSpPr>
          <p:nvPr/>
        </p:nvSpPr>
        <p:spPr bwMode="auto">
          <a:xfrm>
            <a:off x="4781550" y="6308725"/>
            <a:ext cx="1403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3300"/>
                </a:solidFill>
                <a:latin typeface="メイリオ" panose="020B0604030504040204" pitchFamily="50" charset="-128"/>
              </a:rPr>
              <a:t>改行文字</a:t>
            </a:r>
          </a:p>
        </p:txBody>
      </p:sp>
      <p:sp>
        <p:nvSpPr>
          <p:cNvPr id="103453" name="Text Box 29"/>
          <p:cNvSpPr txBox="1">
            <a:spLocks noChangeArrowheads="1"/>
          </p:cNvSpPr>
          <p:nvPr/>
        </p:nvSpPr>
        <p:spPr bwMode="auto">
          <a:xfrm>
            <a:off x="6130925" y="6305550"/>
            <a:ext cx="2012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3300"/>
                </a:solidFill>
                <a:latin typeface="メイリオ" panose="020B0604030504040204" pitchFamily="50" charset="-128"/>
              </a:rPr>
              <a:t>文字列の末端</a:t>
            </a:r>
          </a:p>
        </p:txBody>
      </p:sp>
      <p:sp>
        <p:nvSpPr>
          <p:cNvPr id="103454" name="AutoShape 30"/>
          <p:cNvSpPr>
            <a:spLocks/>
          </p:cNvSpPr>
          <p:nvPr/>
        </p:nvSpPr>
        <p:spPr bwMode="auto">
          <a:xfrm rot="16194884" flipV="1">
            <a:off x="7965281" y="3785394"/>
            <a:ext cx="163513" cy="1863725"/>
          </a:xfrm>
          <a:prstGeom prst="rightBrace">
            <a:avLst>
              <a:gd name="adj1" fmla="val 94984"/>
              <a:gd name="adj2" fmla="val 50000"/>
            </a:avLst>
          </a:prstGeom>
          <a:noFill/>
          <a:ln w="1905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103455" name="Text Box 31"/>
          <p:cNvSpPr txBox="1">
            <a:spLocks noChangeArrowheads="1"/>
          </p:cNvSpPr>
          <p:nvPr/>
        </p:nvSpPr>
        <p:spPr bwMode="auto">
          <a:xfrm>
            <a:off x="7124700" y="4084638"/>
            <a:ext cx="172354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accent2"/>
                </a:solidFill>
                <a:latin typeface="メイリオ" panose="020B0604030504040204" pitchFamily="50" charset="-128"/>
              </a:rPr>
              <a:t>変化しない</a:t>
            </a:r>
            <a:endParaRPr lang="ja-JP" altLang="en-US" sz="2400" dirty="0">
              <a:solidFill>
                <a:srgbClr val="003300"/>
              </a:solidFill>
              <a:latin typeface="メイリオ" panose="020B0604030504040204" pitchFamily="50" charset="-128"/>
            </a:endParaRPr>
          </a:p>
        </p:txBody>
      </p:sp>
      <p:sp>
        <p:nvSpPr>
          <p:cNvPr id="103457" name="Text Box 33"/>
          <p:cNvSpPr txBox="1">
            <a:spLocks noChangeArrowheads="1"/>
          </p:cNvSpPr>
          <p:nvPr/>
        </p:nvSpPr>
        <p:spPr bwMode="auto">
          <a:xfrm>
            <a:off x="4346466" y="3380860"/>
            <a:ext cx="121219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メイリオ" panose="020B0604030504040204" pitchFamily="50" charset="-128"/>
              </a:rPr>
              <a:t>Mark\n</a:t>
            </a:r>
          </a:p>
        </p:txBody>
      </p:sp>
      <p:sp>
        <p:nvSpPr>
          <p:cNvPr id="103458" name="AutoShape 34"/>
          <p:cNvSpPr>
            <a:spLocks/>
          </p:cNvSpPr>
          <p:nvPr/>
        </p:nvSpPr>
        <p:spPr bwMode="auto">
          <a:xfrm>
            <a:off x="5734050" y="3335338"/>
            <a:ext cx="88900" cy="450850"/>
          </a:xfrm>
          <a:prstGeom prst="rightBrace">
            <a:avLst>
              <a:gd name="adj1" fmla="val 4226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103459" name="Text Box 35"/>
          <p:cNvSpPr txBox="1">
            <a:spLocks noChangeArrowheads="1"/>
          </p:cNvSpPr>
          <p:nvPr/>
        </p:nvSpPr>
        <p:spPr bwMode="auto">
          <a:xfrm>
            <a:off x="5868988" y="3308350"/>
            <a:ext cx="326243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メイリオ" panose="020B0604030504040204" pitchFamily="50" charset="-128"/>
              </a:rPr>
              <a:t>１行読み込むと・・・</a:t>
            </a:r>
          </a:p>
        </p:txBody>
      </p:sp>
      <p:sp>
        <p:nvSpPr>
          <p:cNvPr id="103444" name="Text Box 20"/>
          <p:cNvSpPr txBox="1">
            <a:spLocks noChangeArrowheads="1"/>
          </p:cNvSpPr>
          <p:nvPr/>
        </p:nvSpPr>
        <p:spPr bwMode="auto">
          <a:xfrm>
            <a:off x="5365750" y="5284788"/>
            <a:ext cx="11721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 b="1" dirty="0">
                <a:solidFill>
                  <a:srgbClr val="006600"/>
                </a:solidFill>
                <a:latin typeface="メイリオ" panose="020B0604030504040204" pitchFamily="50" charset="-128"/>
              </a:rPr>
              <a:t>16</a:t>
            </a:r>
            <a:r>
              <a:rPr lang="ja-JP" altLang="en-US" sz="1200" b="1" dirty="0">
                <a:solidFill>
                  <a:srgbClr val="006600"/>
                </a:solidFill>
                <a:latin typeface="メイリオ" panose="020B0604030504040204" pitchFamily="50" charset="-128"/>
              </a:rPr>
              <a:t>進数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006600"/>
                </a:solidFill>
                <a:latin typeface="メイリオ" panose="020B0604030504040204" pitchFamily="50" charset="-128"/>
              </a:rPr>
              <a:t>の「</a:t>
            </a:r>
            <a:r>
              <a:rPr lang="en-US" altLang="ja-JP" sz="1200" b="1" dirty="0">
                <a:solidFill>
                  <a:srgbClr val="006600"/>
                </a:solidFill>
                <a:latin typeface="メイリオ" panose="020B0604030504040204" pitchFamily="50" charset="-128"/>
              </a:rPr>
              <a:t>0A</a:t>
            </a:r>
            <a:r>
              <a:rPr lang="ja-JP" altLang="en-US" sz="1200" b="1" dirty="0">
                <a:solidFill>
                  <a:srgbClr val="006600"/>
                </a:solidFill>
                <a:latin typeface="メイリオ" panose="020B0604030504040204" pitchFamily="50" charset="-128"/>
              </a:rPr>
              <a:t>」</a:t>
            </a:r>
          </a:p>
        </p:txBody>
      </p:sp>
      <p:sp>
        <p:nvSpPr>
          <p:cNvPr id="103445" name="Text Box 21"/>
          <p:cNvSpPr txBox="1">
            <a:spLocks noChangeArrowheads="1"/>
          </p:cNvSpPr>
          <p:nvPr/>
        </p:nvSpPr>
        <p:spPr bwMode="auto">
          <a:xfrm>
            <a:off x="6108700" y="5280025"/>
            <a:ext cx="113364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 b="1" dirty="0">
                <a:solidFill>
                  <a:srgbClr val="006600"/>
                </a:solidFill>
                <a:latin typeface="メイリオ" panose="020B0604030504040204" pitchFamily="50" charset="-128"/>
              </a:rPr>
              <a:t>16</a:t>
            </a:r>
            <a:r>
              <a:rPr lang="ja-JP" altLang="en-US" sz="1200" b="1" dirty="0">
                <a:solidFill>
                  <a:srgbClr val="006600"/>
                </a:solidFill>
                <a:latin typeface="メイリオ" panose="020B0604030504040204" pitchFamily="50" charset="-128"/>
              </a:rPr>
              <a:t>進数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006600"/>
                </a:solidFill>
                <a:latin typeface="メイリオ" panose="020B0604030504040204" pitchFamily="50" charset="-128"/>
              </a:rPr>
              <a:t>の「</a:t>
            </a:r>
            <a:r>
              <a:rPr lang="en-US" altLang="ja-JP" sz="1200" b="1" dirty="0">
                <a:solidFill>
                  <a:srgbClr val="006600"/>
                </a:solidFill>
                <a:latin typeface="メイリオ" panose="020B0604030504040204" pitchFamily="50" charset="-128"/>
              </a:rPr>
              <a:t>00</a:t>
            </a:r>
            <a:r>
              <a:rPr lang="ja-JP" altLang="en-US" sz="1200" b="1" dirty="0">
                <a:solidFill>
                  <a:srgbClr val="006600"/>
                </a:solidFill>
                <a:latin typeface="メイリオ" panose="020B0604030504040204" pitchFamily="50" charset="-128"/>
              </a:rPr>
              <a:t>」</a:t>
            </a:r>
          </a:p>
        </p:txBody>
      </p:sp>
    </p:spTree>
    <p:extLst>
      <p:ext uri="{BB962C8B-B14F-4D97-AF65-F5344CB8AC3E}">
        <p14:creationId xmlns:p14="http://schemas.microsoft.com/office/powerpoint/2010/main" val="3676996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03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03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03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03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03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3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03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03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03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03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03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03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03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03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103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103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03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103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39" grpId="0"/>
      <p:bldP spid="103440" grpId="0"/>
      <p:bldP spid="103441" grpId="0"/>
      <p:bldP spid="103442" grpId="0"/>
      <p:bldP spid="103443" grpId="0"/>
      <p:bldP spid="103452" grpId="0"/>
      <p:bldP spid="103453" grpId="0"/>
      <p:bldP spid="103455" grpId="0"/>
      <p:bldP spid="103457" grpId="0"/>
      <p:bldP spid="103459" grpId="0"/>
      <p:bldP spid="103444" grpId="0"/>
      <p:bldP spid="10344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 err="1"/>
              <a:t>fgets</a:t>
            </a:r>
            <a:r>
              <a:rPr lang="en-US" altLang="ja-JP" dirty="0"/>
              <a:t> </a:t>
            </a:r>
            <a:r>
              <a:rPr lang="ja-JP" altLang="en-US" dirty="0"/>
              <a:t>での「</a:t>
            </a:r>
            <a:r>
              <a:rPr lang="en-US" altLang="ja-JP" dirty="0"/>
              <a:t>100</a:t>
            </a:r>
            <a:r>
              <a:rPr lang="ja-JP" altLang="en-US" dirty="0"/>
              <a:t>」</a:t>
            </a:r>
          </a:p>
        </p:txBody>
      </p:sp>
      <p:sp>
        <p:nvSpPr>
          <p:cNvPr id="6963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8EFBBF1E-36DF-4398-A616-94E0338E6324}" type="slidenum">
              <a:rPr lang="en-US" altLang="ja-JP" smtClean="0">
                <a:latin typeface="メイリオ" panose="020B0604030504040204" pitchFamily="50" charset="-128"/>
              </a:rPr>
              <a:pPr/>
              <a:t>28</a:t>
            </a:fld>
            <a:endParaRPr lang="en-US" altLang="ja-JP" dirty="0">
              <a:latin typeface="メイリオ" panose="020B0604030504040204" pitchFamily="50" charset="-128"/>
            </a:endParaRPr>
          </a:p>
        </p:txBody>
      </p:sp>
      <p:sp>
        <p:nvSpPr>
          <p:cNvPr id="105476" name="AutoShape 4"/>
          <p:cNvSpPr>
            <a:spLocks noChangeArrowheads="1"/>
          </p:cNvSpPr>
          <p:nvPr/>
        </p:nvSpPr>
        <p:spPr bwMode="auto">
          <a:xfrm rot="5390411" flipH="1">
            <a:off x="4847432" y="4002881"/>
            <a:ext cx="427038" cy="428625"/>
          </a:xfrm>
          <a:prstGeom prst="leftArrow">
            <a:avLst>
              <a:gd name="adj1" fmla="val 50000"/>
              <a:gd name="adj2" fmla="val 25000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105477" name="AutoShape 5"/>
          <p:cNvSpPr>
            <a:spLocks noChangeArrowheads="1"/>
          </p:cNvSpPr>
          <p:nvPr/>
        </p:nvSpPr>
        <p:spPr bwMode="auto">
          <a:xfrm>
            <a:off x="3390900" y="4476750"/>
            <a:ext cx="735013" cy="950913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105478" name="AutoShape 6"/>
          <p:cNvSpPr>
            <a:spLocks noChangeArrowheads="1"/>
          </p:cNvSpPr>
          <p:nvPr/>
        </p:nvSpPr>
        <p:spPr bwMode="auto">
          <a:xfrm>
            <a:off x="3943350" y="4476750"/>
            <a:ext cx="733425" cy="950913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105479" name="AutoShape 7"/>
          <p:cNvSpPr>
            <a:spLocks noChangeArrowheads="1"/>
          </p:cNvSpPr>
          <p:nvPr/>
        </p:nvSpPr>
        <p:spPr bwMode="auto">
          <a:xfrm>
            <a:off x="4494213" y="4476750"/>
            <a:ext cx="735012" cy="950913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105480" name="AutoShape 8"/>
          <p:cNvSpPr>
            <a:spLocks noChangeArrowheads="1"/>
          </p:cNvSpPr>
          <p:nvPr/>
        </p:nvSpPr>
        <p:spPr bwMode="auto">
          <a:xfrm>
            <a:off x="5045075" y="4476750"/>
            <a:ext cx="735013" cy="950913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105481" name="AutoShape 9"/>
          <p:cNvSpPr>
            <a:spLocks noChangeArrowheads="1"/>
          </p:cNvSpPr>
          <p:nvPr/>
        </p:nvSpPr>
        <p:spPr bwMode="auto">
          <a:xfrm>
            <a:off x="5595938" y="4476750"/>
            <a:ext cx="735012" cy="950913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105482" name="AutoShape 10"/>
          <p:cNvSpPr>
            <a:spLocks noChangeArrowheads="1"/>
          </p:cNvSpPr>
          <p:nvPr/>
        </p:nvSpPr>
        <p:spPr bwMode="auto">
          <a:xfrm>
            <a:off x="6146800" y="4476750"/>
            <a:ext cx="735013" cy="950913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105483" name="Text Box 11"/>
          <p:cNvSpPr txBox="1">
            <a:spLocks noChangeArrowheads="1"/>
          </p:cNvSpPr>
          <p:nvPr/>
        </p:nvSpPr>
        <p:spPr bwMode="auto">
          <a:xfrm>
            <a:off x="727075" y="4725988"/>
            <a:ext cx="2470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>
                <a:latin typeface="メイリオ" panose="020B0604030504040204" pitchFamily="50" charset="-128"/>
              </a:rPr>
              <a:t>文字の配列</a:t>
            </a:r>
          </a:p>
        </p:txBody>
      </p:sp>
      <p:sp>
        <p:nvSpPr>
          <p:cNvPr id="105484" name="Text Box 12"/>
          <p:cNvSpPr txBox="1">
            <a:spLocks noChangeArrowheads="1"/>
          </p:cNvSpPr>
          <p:nvPr/>
        </p:nvSpPr>
        <p:spPr bwMode="auto">
          <a:xfrm>
            <a:off x="2487613" y="3122613"/>
            <a:ext cx="203132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>
                <a:latin typeface="メイリオ" panose="020B0604030504040204" pitchFamily="50" charset="-128"/>
              </a:rPr>
              <a:t>ファイル</a:t>
            </a:r>
          </a:p>
        </p:txBody>
      </p:sp>
      <p:sp>
        <p:nvSpPr>
          <p:cNvPr id="105491" name="AutoShape 19"/>
          <p:cNvSpPr>
            <a:spLocks/>
          </p:cNvSpPr>
          <p:nvPr/>
        </p:nvSpPr>
        <p:spPr bwMode="auto">
          <a:xfrm rot="5405116">
            <a:off x="8027987" y="5316538"/>
            <a:ext cx="125413" cy="490538"/>
          </a:xfrm>
          <a:prstGeom prst="rightBrace">
            <a:avLst>
              <a:gd name="adj1" fmla="val 32595"/>
              <a:gd name="adj2" fmla="val 50000"/>
            </a:avLst>
          </a:prstGeom>
          <a:noFill/>
          <a:ln w="1905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105492" name="AutoShape 20"/>
          <p:cNvSpPr>
            <a:spLocks noChangeArrowheads="1"/>
          </p:cNvSpPr>
          <p:nvPr/>
        </p:nvSpPr>
        <p:spPr bwMode="auto">
          <a:xfrm>
            <a:off x="4484688" y="3095625"/>
            <a:ext cx="1163637" cy="806450"/>
          </a:xfrm>
          <a:prstGeom prst="flowChartDocumen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105493" name="AutoShape 21"/>
          <p:cNvSpPr>
            <a:spLocks noChangeArrowheads="1"/>
          </p:cNvSpPr>
          <p:nvPr/>
        </p:nvSpPr>
        <p:spPr bwMode="auto">
          <a:xfrm>
            <a:off x="6697663" y="4476750"/>
            <a:ext cx="735012" cy="950913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105494" name="AutoShape 22"/>
          <p:cNvSpPr>
            <a:spLocks noChangeArrowheads="1"/>
          </p:cNvSpPr>
          <p:nvPr/>
        </p:nvSpPr>
        <p:spPr bwMode="auto">
          <a:xfrm>
            <a:off x="7248525" y="4476750"/>
            <a:ext cx="735013" cy="950913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105495" name="AutoShape 23"/>
          <p:cNvSpPr>
            <a:spLocks noChangeArrowheads="1"/>
          </p:cNvSpPr>
          <p:nvPr/>
        </p:nvSpPr>
        <p:spPr bwMode="auto">
          <a:xfrm>
            <a:off x="7799388" y="4476750"/>
            <a:ext cx="735012" cy="950913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105498" name="Text Box 26"/>
          <p:cNvSpPr txBox="1">
            <a:spLocks noChangeArrowheads="1"/>
          </p:cNvSpPr>
          <p:nvPr/>
        </p:nvSpPr>
        <p:spPr bwMode="auto">
          <a:xfrm>
            <a:off x="7131050" y="5561013"/>
            <a:ext cx="2012950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3300"/>
                </a:solidFill>
                <a:latin typeface="メイリオ" panose="020B0604030504040204" pitchFamily="50" charset="-128"/>
              </a:rPr>
              <a:t>文字列の末端</a:t>
            </a:r>
          </a:p>
        </p:txBody>
      </p:sp>
      <p:sp>
        <p:nvSpPr>
          <p:cNvPr id="105503" name="Text Box 31"/>
          <p:cNvSpPr txBox="1">
            <a:spLocks noChangeArrowheads="1"/>
          </p:cNvSpPr>
          <p:nvPr/>
        </p:nvSpPr>
        <p:spPr bwMode="auto">
          <a:xfrm>
            <a:off x="906463" y="1241425"/>
            <a:ext cx="6342062" cy="646331"/>
          </a:xfrm>
          <a:prstGeom prst="rect">
            <a:avLst/>
          </a:prstGeom>
          <a:noFill/>
          <a:ln w="9525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b="1" dirty="0" err="1">
                <a:solidFill>
                  <a:schemeClr val="accent2"/>
                </a:solidFill>
                <a:latin typeface="メイリオ" panose="020B0604030504040204" pitchFamily="50" charset="-128"/>
              </a:rPr>
              <a:t>fgets</a:t>
            </a:r>
            <a:r>
              <a:rPr lang="en-US" altLang="ja-JP" sz="3600" b="1" dirty="0">
                <a:solidFill>
                  <a:schemeClr val="accent2"/>
                </a:solidFill>
                <a:latin typeface="メイリオ" panose="020B0604030504040204" pitchFamily="50" charset="-128"/>
              </a:rPr>
              <a:t>( line, 100, </a:t>
            </a:r>
            <a:r>
              <a:rPr lang="en-US" altLang="ja-JP" sz="3600" b="1" dirty="0" err="1">
                <a:solidFill>
                  <a:schemeClr val="accent2"/>
                </a:solidFill>
                <a:latin typeface="メイリオ" panose="020B0604030504040204" pitchFamily="50" charset="-128"/>
              </a:rPr>
              <a:t>in_file</a:t>
            </a:r>
            <a:r>
              <a:rPr lang="en-US" altLang="ja-JP" sz="3600" b="1" dirty="0">
                <a:solidFill>
                  <a:schemeClr val="accent2"/>
                </a:solidFill>
                <a:latin typeface="メイリオ" panose="020B0604030504040204" pitchFamily="50" charset="-128"/>
              </a:rPr>
              <a:t> )</a:t>
            </a:r>
          </a:p>
        </p:txBody>
      </p:sp>
      <p:sp>
        <p:nvSpPr>
          <p:cNvPr id="105507" name="Text Box 35"/>
          <p:cNvSpPr txBox="1">
            <a:spLocks noChangeArrowheads="1"/>
          </p:cNvSpPr>
          <p:nvPr/>
        </p:nvSpPr>
        <p:spPr bwMode="auto">
          <a:xfrm>
            <a:off x="595591" y="5969208"/>
            <a:ext cx="757130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メイリオ" panose="020B0604030504040204" pitchFamily="50" charset="-128"/>
              </a:rPr>
              <a:t>配列のサイズが</a:t>
            </a:r>
            <a:r>
              <a:rPr lang="ja-JP" altLang="en-US" sz="2400" dirty="0">
                <a:solidFill>
                  <a:schemeClr val="tx2"/>
                </a:solidFill>
                <a:latin typeface="メイリオ" panose="020B0604030504040204" pitchFamily="50" charset="-128"/>
              </a:rPr>
              <a:t>１００</a:t>
            </a:r>
            <a:r>
              <a:rPr lang="ja-JP" altLang="en-US" sz="2400" dirty="0">
                <a:latin typeface="メイリオ" panose="020B0604030504040204" pitchFamily="50" charset="-128"/>
              </a:rPr>
              <a:t>ならば、読み込めるデータの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tx2"/>
                </a:solidFill>
                <a:latin typeface="メイリオ" panose="020B0604030504040204" pitchFamily="50" charset="-128"/>
              </a:rPr>
              <a:t>本体（「改行文字」を除く）</a:t>
            </a:r>
            <a:r>
              <a:rPr lang="ja-JP" altLang="en-US" sz="2400" dirty="0">
                <a:latin typeface="メイリオ" panose="020B0604030504040204" pitchFamily="50" charset="-128"/>
              </a:rPr>
              <a:t>は，最大で</a:t>
            </a:r>
            <a:r>
              <a:rPr lang="ja-JP" altLang="en-US" sz="2400" dirty="0">
                <a:solidFill>
                  <a:schemeClr val="tx2"/>
                </a:solidFill>
                <a:latin typeface="メイリオ" panose="020B0604030504040204" pitchFamily="50" charset="-128"/>
              </a:rPr>
              <a:t>９８</a:t>
            </a:r>
            <a:r>
              <a:rPr lang="ja-JP" altLang="en-US" sz="2400" dirty="0">
                <a:latin typeface="メイリオ" panose="020B0604030504040204" pitchFamily="50" charset="-128"/>
              </a:rPr>
              <a:t>文字まで</a:t>
            </a:r>
          </a:p>
        </p:txBody>
      </p:sp>
      <p:sp>
        <p:nvSpPr>
          <p:cNvPr id="105509" name="Text Box 37"/>
          <p:cNvSpPr txBox="1">
            <a:spLocks noChangeArrowheads="1"/>
          </p:cNvSpPr>
          <p:nvPr/>
        </p:nvSpPr>
        <p:spPr bwMode="auto">
          <a:xfrm>
            <a:off x="2579727" y="2190395"/>
            <a:ext cx="603242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3300"/>
                </a:solidFill>
                <a:latin typeface="メイリオ" panose="020B0604030504040204" pitchFamily="50" charset="-128"/>
              </a:rPr>
              <a:t>１００バイトに達したら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3300"/>
                </a:solidFill>
                <a:latin typeface="メイリオ" panose="020B0604030504040204" pitchFamily="50" charset="-128"/>
              </a:rPr>
              <a:t>行末になっていなくても読み込み終了せよ</a:t>
            </a:r>
          </a:p>
        </p:txBody>
      </p:sp>
      <p:sp>
        <p:nvSpPr>
          <p:cNvPr id="105512" name="Line 40"/>
          <p:cNvSpPr>
            <a:spLocks noChangeShapeType="1"/>
          </p:cNvSpPr>
          <p:nvPr/>
        </p:nvSpPr>
        <p:spPr bwMode="auto">
          <a:xfrm flipH="1" flipV="1">
            <a:off x="4751388" y="1787525"/>
            <a:ext cx="28575" cy="377825"/>
          </a:xfrm>
          <a:prstGeom prst="line">
            <a:avLst/>
          </a:prstGeom>
          <a:noFill/>
          <a:ln w="28575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5514" name="Text Box 42"/>
          <p:cNvSpPr txBox="1">
            <a:spLocks noChangeArrowheads="1"/>
          </p:cNvSpPr>
          <p:nvPr/>
        </p:nvSpPr>
        <p:spPr bwMode="auto">
          <a:xfrm>
            <a:off x="7831138" y="4719638"/>
            <a:ext cx="113364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 b="1" dirty="0">
                <a:solidFill>
                  <a:srgbClr val="006600"/>
                </a:solidFill>
                <a:latin typeface="メイリオ" panose="020B0604030504040204" pitchFamily="50" charset="-128"/>
              </a:rPr>
              <a:t>16</a:t>
            </a:r>
            <a:r>
              <a:rPr lang="ja-JP" altLang="en-US" sz="1200" b="1" dirty="0">
                <a:solidFill>
                  <a:srgbClr val="006600"/>
                </a:solidFill>
                <a:latin typeface="メイリオ" panose="020B0604030504040204" pitchFamily="50" charset="-128"/>
              </a:rPr>
              <a:t>進数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006600"/>
                </a:solidFill>
                <a:latin typeface="メイリオ" panose="020B0604030504040204" pitchFamily="50" charset="-128"/>
              </a:rPr>
              <a:t>の「</a:t>
            </a:r>
            <a:r>
              <a:rPr lang="en-US" altLang="ja-JP" sz="1200" b="1" dirty="0">
                <a:solidFill>
                  <a:srgbClr val="006600"/>
                </a:solidFill>
                <a:latin typeface="メイリオ" panose="020B0604030504040204" pitchFamily="50" charset="-128"/>
              </a:rPr>
              <a:t>00</a:t>
            </a:r>
            <a:r>
              <a:rPr lang="ja-JP" altLang="en-US" sz="1200" b="1" dirty="0">
                <a:solidFill>
                  <a:srgbClr val="006600"/>
                </a:solidFill>
                <a:latin typeface="メイリオ" panose="020B0604030504040204" pitchFamily="50" charset="-128"/>
              </a:rPr>
              <a:t>」</a:t>
            </a:r>
          </a:p>
        </p:txBody>
      </p:sp>
      <p:sp>
        <p:nvSpPr>
          <p:cNvPr id="105515" name="Text Box 43"/>
          <p:cNvSpPr txBox="1">
            <a:spLocks noChangeArrowheads="1"/>
          </p:cNvSpPr>
          <p:nvPr/>
        </p:nvSpPr>
        <p:spPr bwMode="auto">
          <a:xfrm>
            <a:off x="7070725" y="4725988"/>
            <a:ext cx="11721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 b="1" dirty="0">
                <a:solidFill>
                  <a:srgbClr val="006600"/>
                </a:solidFill>
                <a:latin typeface="メイリオ" panose="020B0604030504040204" pitchFamily="50" charset="-128"/>
              </a:rPr>
              <a:t>16</a:t>
            </a:r>
            <a:r>
              <a:rPr lang="ja-JP" altLang="en-US" sz="1200" b="1" dirty="0">
                <a:solidFill>
                  <a:srgbClr val="006600"/>
                </a:solidFill>
                <a:latin typeface="メイリオ" panose="020B0604030504040204" pitchFamily="50" charset="-128"/>
              </a:rPr>
              <a:t>進数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006600"/>
                </a:solidFill>
                <a:latin typeface="メイリオ" panose="020B0604030504040204" pitchFamily="50" charset="-128"/>
              </a:rPr>
              <a:t>の「</a:t>
            </a:r>
            <a:r>
              <a:rPr lang="en-US" altLang="ja-JP" sz="1200" b="1" dirty="0">
                <a:solidFill>
                  <a:srgbClr val="006600"/>
                </a:solidFill>
                <a:latin typeface="メイリオ" panose="020B0604030504040204" pitchFamily="50" charset="-128"/>
              </a:rPr>
              <a:t>0A</a:t>
            </a:r>
            <a:r>
              <a:rPr lang="ja-JP" altLang="en-US" sz="1200" b="1" dirty="0">
                <a:solidFill>
                  <a:srgbClr val="006600"/>
                </a:solidFill>
                <a:latin typeface="メイリオ" panose="020B0604030504040204" pitchFamily="50" charset="-128"/>
              </a:rPr>
              <a:t>」</a:t>
            </a:r>
          </a:p>
        </p:txBody>
      </p:sp>
      <p:sp>
        <p:nvSpPr>
          <p:cNvPr id="69657" name="Rectangle 44"/>
          <p:cNvSpPr>
            <a:spLocks noChangeArrowheads="1"/>
          </p:cNvSpPr>
          <p:nvPr/>
        </p:nvSpPr>
        <p:spPr bwMode="auto">
          <a:xfrm>
            <a:off x="3432175" y="4754563"/>
            <a:ext cx="3689350" cy="569912"/>
          </a:xfrm>
          <a:prstGeom prst="rect">
            <a:avLst/>
          </a:prstGeom>
          <a:solidFill>
            <a:schemeClr val="tx2">
              <a:alpha val="2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105518" name="Text Box 46"/>
          <p:cNvSpPr txBox="1">
            <a:spLocks noChangeArrowheads="1"/>
          </p:cNvSpPr>
          <p:nvPr/>
        </p:nvSpPr>
        <p:spPr bwMode="auto">
          <a:xfrm>
            <a:off x="6923088" y="3746500"/>
            <a:ext cx="1403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3300"/>
                </a:solidFill>
                <a:latin typeface="メイリオ" panose="020B0604030504040204" pitchFamily="50" charset="-128"/>
              </a:rPr>
              <a:t>改行文字</a:t>
            </a:r>
          </a:p>
        </p:txBody>
      </p:sp>
      <p:sp>
        <p:nvSpPr>
          <p:cNvPr id="69659" name="AutoShape 47"/>
          <p:cNvSpPr>
            <a:spLocks/>
          </p:cNvSpPr>
          <p:nvPr/>
        </p:nvSpPr>
        <p:spPr bwMode="auto">
          <a:xfrm rot="16200000" flipV="1">
            <a:off x="7543007" y="4001293"/>
            <a:ext cx="171450" cy="582613"/>
          </a:xfrm>
          <a:prstGeom prst="rightBrace">
            <a:avLst>
              <a:gd name="adj1" fmla="val 28318"/>
              <a:gd name="adj2" fmla="val 50000"/>
            </a:avLst>
          </a:prstGeom>
          <a:noFill/>
          <a:ln w="2857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2861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5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5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5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05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05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5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05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05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05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05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5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05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05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05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05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05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05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105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105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05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105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105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83" grpId="0"/>
      <p:bldP spid="105484" grpId="0"/>
      <p:bldP spid="105498" grpId="0"/>
      <p:bldP spid="105503" grpId="0" animBg="1"/>
      <p:bldP spid="105507" grpId="0"/>
      <p:bldP spid="105509" grpId="0"/>
      <p:bldP spid="105514" grpId="0"/>
      <p:bldP spid="105515" grpId="0"/>
      <p:bldP spid="10551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配列</a:t>
            </a:r>
          </a:p>
        </p:txBody>
      </p:sp>
      <p:sp>
        <p:nvSpPr>
          <p:cNvPr id="73732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　</a:t>
            </a:r>
          </a:p>
        </p:txBody>
      </p:sp>
      <p:sp>
        <p:nvSpPr>
          <p:cNvPr id="73730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6CC81CB3-7CCD-4646-BD55-6EF305B8421D}" type="slidenum">
              <a:rPr lang="en-US" altLang="ja-JP" smtClean="0">
                <a:latin typeface="メイリオ" panose="020B0604030504040204" pitchFamily="50" charset="-128"/>
              </a:rPr>
              <a:pPr/>
              <a:t>29</a:t>
            </a:fld>
            <a:endParaRPr lang="en-US" altLang="ja-JP" dirty="0">
              <a:latin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8733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ファイル読み込み</a:t>
            </a:r>
          </a:p>
        </p:txBody>
      </p:sp>
      <p:sp>
        <p:nvSpPr>
          <p:cNvPr id="819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1814525F-9CF9-43BE-8F23-949665D3341E}" type="slidenum">
              <a:rPr lang="en-US" altLang="ja-JP" smtClean="0">
                <a:latin typeface="メイリオ" panose="020B0604030504040204" pitchFamily="50" charset="-128"/>
              </a:rPr>
              <a:pPr/>
              <a:t>3</a:t>
            </a:fld>
            <a:endParaRPr lang="en-US" altLang="ja-JP" dirty="0">
              <a:latin typeface="メイリオ" panose="020B0604030504040204" pitchFamily="50" charset="-128"/>
            </a:endParaRPr>
          </a:p>
        </p:txBody>
      </p:sp>
      <p:sp>
        <p:nvSpPr>
          <p:cNvPr id="8196" name="AutoShape 3"/>
          <p:cNvSpPr>
            <a:spLocks noChangeArrowheads="1"/>
          </p:cNvSpPr>
          <p:nvPr/>
        </p:nvSpPr>
        <p:spPr bwMode="auto">
          <a:xfrm>
            <a:off x="2232025" y="3978275"/>
            <a:ext cx="1447800" cy="969963"/>
          </a:xfrm>
          <a:prstGeom prst="flowChartDocumen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8197" name="Text Box 4"/>
          <p:cNvSpPr txBox="1">
            <a:spLocks noChangeArrowheads="1"/>
          </p:cNvSpPr>
          <p:nvPr/>
        </p:nvSpPr>
        <p:spPr bwMode="auto">
          <a:xfrm>
            <a:off x="2282825" y="3382963"/>
            <a:ext cx="162095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latin typeface="メイリオ" panose="020B0604030504040204" pitchFamily="50" charset="-128"/>
              </a:rPr>
              <a:t>ファイル</a:t>
            </a:r>
          </a:p>
        </p:txBody>
      </p:sp>
      <p:sp>
        <p:nvSpPr>
          <p:cNvPr id="8198" name="AutoShape 5"/>
          <p:cNvSpPr>
            <a:spLocks noChangeArrowheads="1"/>
          </p:cNvSpPr>
          <p:nvPr/>
        </p:nvSpPr>
        <p:spPr bwMode="auto">
          <a:xfrm>
            <a:off x="1839913" y="2462213"/>
            <a:ext cx="2170112" cy="3133725"/>
          </a:xfrm>
          <a:prstGeom prst="can">
            <a:avLst>
              <a:gd name="adj" fmla="val 361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8199" name="AutoShape 6" descr="50%"/>
          <p:cNvSpPr>
            <a:spLocks noChangeArrowheads="1"/>
          </p:cNvSpPr>
          <p:nvPr/>
        </p:nvSpPr>
        <p:spPr bwMode="auto">
          <a:xfrm>
            <a:off x="4316413" y="4057650"/>
            <a:ext cx="925512" cy="585788"/>
          </a:xfrm>
          <a:prstGeom prst="rightArrow">
            <a:avLst>
              <a:gd name="adj1" fmla="val 50000"/>
              <a:gd name="adj2" fmla="val 39499"/>
            </a:avLst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8200" name="Rectangle 7"/>
          <p:cNvSpPr>
            <a:spLocks noChangeArrowheads="1"/>
          </p:cNvSpPr>
          <p:nvPr/>
        </p:nvSpPr>
        <p:spPr bwMode="auto">
          <a:xfrm>
            <a:off x="5502275" y="3413125"/>
            <a:ext cx="2193925" cy="190182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8201" name="Text Box 8"/>
          <p:cNvSpPr txBox="1">
            <a:spLocks noChangeArrowheads="1"/>
          </p:cNvSpPr>
          <p:nvPr/>
        </p:nvSpPr>
        <p:spPr bwMode="auto">
          <a:xfrm>
            <a:off x="5751513" y="2682875"/>
            <a:ext cx="198002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latin typeface="メイリオ" panose="020B0604030504040204" pitchFamily="50" charset="-128"/>
              </a:rPr>
              <a:t>プログラム</a:t>
            </a:r>
          </a:p>
        </p:txBody>
      </p:sp>
      <p:sp>
        <p:nvSpPr>
          <p:cNvPr id="8202" name="Text Box 9"/>
          <p:cNvSpPr txBox="1">
            <a:spLocks noChangeArrowheads="1"/>
          </p:cNvSpPr>
          <p:nvPr/>
        </p:nvSpPr>
        <p:spPr bwMode="auto">
          <a:xfrm>
            <a:off x="577850" y="5761038"/>
            <a:ext cx="47704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ja-JP" altLang="en-US" sz="2400" dirty="0">
                <a:latin typeface="メイリオ" panose="020B0604030504040204" pitchFamily="50" charset="-128"/>
              </a:rPr>
              <a:t>ファイルの中身は変わらない</a:t>
            </a:r>
          </a:p>
        </p:txBody>
      </p:sp>
    </p:spTree>
    <p:extLst>
      <p:ext uri="{BB962C8B-B14F-4D97-AF65-F5344CB8AC3E}">
        <p14:creationId xmlns:p14="http://schemas.microsoft.com/office/powerpoint/2010/main" val="342218902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一次元配列</a:t>
            </a:r>
          </a:p>
        </p:txBody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1565" y="762417"/>
            <a:ext cx="8461208" cy="5333166"/>
          </a:xfrm>
        </p:spPr>
        <p:txBody>
          <a:bodyPr>
            <a:noAutofit/>
          </a:bodyPr>
          <a:lstStyle/>
          <a:p>
            <a:r>
              <a:rPr lang="ja-JP" altLang="en-US" dirty="0"/>
              <a:t>配列の要素には型がある</a:t>
            </a:r>
          </a:p>
          <a:p>
            <a:endParaRPr lang="ja-JP" altLang="en-US" dirty="0"/>
          </a:p>
          <a:p>
            <a:endParaRPr lang="ja-JP" altLang="en-US" dirty="0"/>
          </a:p>
          <a:p>
            <a:endParaRPr lang="ja-JP" altLang="en-US" dirty="0"/>
          </a:p>
          <a:p>
            <a:endParaRPr lang="ja-JP" altLang="en-US" dirty="0"/>
          </a:p>
          <a:p>
            <a:endParaRPr lang="ja-JP" altLang="en-US" dirty="0"/>
          </a:p>
          <a:p>
            <a:endParaRPr lang="en-US" altLang="ja-JP" dirty="0"/>
          </a:p>
        </p:txBody>
      </p:sp>
      <p:sp>
        <p:nvSpPr>
          <p:cNvPr id="7577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2C3D47D4-F439-4D4F-A382-4A213FC74CF9}" type="slidenum">
              <a:rPr lang="en-US" altLang="ja-JP" smtClean="0">
                <a:latin typeface="メイリオ" panose="020B0604030504040204" pitchFamily="50" charset="-128"/>
              </a:rPr>
              <a:pPr/>
              <a:t>30</a:t>
            </a:fld>
            <a:endParaRPr lang="en-US" altLang="ja-JP" dirty="0">
              <a:latin typeface="メイリオ" panose="020B0604030504040204" pitchFamily="50" charset="-128"/>
            </a:endParaRPr>
          </a:p>
        </p:txBody>
      </p:sp>
      <p:sp>
        <p:nvSpPr>
          <p:cNvPr id="75781" name="Text Box 4"/>
          <p:cNvSpPr txBox="1">
            <a:spLocks noChangeArrowheads="1"/>
          </p:cNvSpPr>
          <p:nvPr/>
        </p:nvSpPr>
        <p:spPr bwMode="auto">
          <a:xfrm>
            <a:off x="1095375" y="2655888"/>
            <a:ext cx="53657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0" lang="ja-JP" altLang="en-US" dirty="0">
                <a:solidFill>
                  <a:srgbClr val="003300"/>
                </a:solidFill>
                <a:latin typeface="メイリオ" panose="020B0604030504040204" pitchFamily="50" charset="-128"/>
              </a:rPr>
              <a:t>例） </a:t>
            </a:r>
            <a:r>
              <a:rPr kumimoji="0" lang="en-US" altLang="ja-JP" dirty="0">
                <a:solidFill>
                  <a:srgbClr val="003300"/>
                </a:solidFill>
                <a:latin typeface="メイリオ" panose="020B0604030504040204" pitchFamily="50" charset="-128"/>
              </a:rPr>
              <a:t>int, char, double </a:t>
            </a:r>
            <a:r>
              <a:rPr kumimoji="0" lang="ja-JP" altLang="en-US" dirty="0">
                <a:solidFill>
                  <a:srgbClr val="003300"/>
                </a:solidFill>
                <a:latin typeface="メイリオ" panose="020B0604030504040204" pitchFamily="50" charset="-128"/>
              </a:rPr>
              <a:t>など</a:t>
            </a:r>
          </a:p>
        </p:txBody>
      </p:sp>
      <p:sp>
        <p:nvSpPr>
          <p:cNvPr id="260102" name="AutoShape 6"/>
          <p:cNvSpPr>
            <a:spLocks noChangeArrowheads="1"/>
          </p:cNvSpPr>
          <p:nvPr/>
        </p:nvSpPr>
        <p:spPr bwMode="auto">
          <a:xfrm>
            <a:off x="6686550" y="4625975"/>
            <a:ext cx="1214438" cy="1214438"/>
          </a:xfrm>
          <a:prstGeom prst="cube">
            <a:avLst>
              <a:gd name="adj" fmla="val 25000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260103" name="AutoShape 7"/>
          <p:cNvSpPr>
            <a:spLocks noChangeArrowheads="1"/>
          </p:cNvSpPr>
          <p:nvPr/>
        </p:nvSpPr>
        <p:spPr bwMode="auto">
          <a:xfrm>
            <a:off x="6686550" y="3727450"/>
            <a:ext cx="1214438" cy="1214438"/>
          </a:xfrm>
          <a:prstGeom prst="cube">
            <a:avLst>
              <a:gd name="adj" fmla="val 25000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260104" name="AutoShape 8"/>
          <p:cNvSpPr>
            <a:spLocks noChangeArrowheads="1"/>
          </p:cNvSpPr>
          <p:nvPr/>
        </p:nvSpPr>
        <p:spPr bwMode="auto">
          <a:xfrm>
            <a:off x="6686550" y="2811463"/>
            <a:ext cx="1214438" cy="1214437"/>
          </a:xfrm>
          <a:prstGeom prst="cube">
            <a:avLst>
              <a:gd name="adj" fmla="val 25000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75785" name="Text Box 9"/>
          <p:cNvSpPr txBox="1">
            <a:spLocks noChangeArrowheads="1"/>
          </p:cNvSpPr>
          <p:nvPr/>
        </p:nvSpPr>
        <p:spPr bwMode="auto">
          <a:xfrm>
            <a:off x="6740525" y="2251075"/>
            <a:ext cx="105990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 dirty="0">
                <a:latin typeface="メイリオ" panose="020B0604030504040204" pitchFamily="50" charset="-128"/>
              </a:rPr>
              <a:t>配列 </a:t>
            </a:r>
            <a:r>
              <a:rPr kumimoji="0" lang="en-US" altLang="ja-JP" sz="2400" b="1" dirty="0">
                <a:latin typeface="メイリオ" panose="020B0604030504040204" pitchFamily="50" charset="-128"/>
              </a:rPr>
              <a:t>a</a:t>
            </a:r>
            <a:endParaRPr lang="en-US" altLang="ja-JP" sz="2400" b="1" dirty="0">
              <a:latin typeface="メイリオ" panose="020B0604030504040204" pitchFamily="50" charset="-128"/>
            </a:endParaRPr>
          </a:p>
        </p:txBody>
      </p:sp>
      <p:sp>
        <p:nvSpPr>
          <p:cNvPr id="260106" name="Text Box 10"/>
          <p:cNvSpPr txBox="1">
            <a:spLocks noChangeArrowheads="1"/>
          </p:cNvSpPr>
          <p:nvPr/>
        </p:nvSpPr>
        <p:spPr bwMode="auto">
          <a:xfrm>
            <a:off x="8153400" y="3001963"/>
            <a:ext cx="3561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solidFill>
                  <a:schemeClr val="tx2"/>
                </a:solidFill>
                <a:latin typeface="メイリオ" panose="020B0604030504040204" pitchFamily="50" charset="-128"/>
              </a:rPr>
              <a:t>0</a:t>
            </a:r>
          </a:p>
        </p:txBody>
      </p:sp>
      <p:sp>
        <p:nvSpPr>
          <p:cNvPr id="260107" name="Text Box 11"/>
          <p:cNvSpPr txBox="1">
            <a:spLocks noChangeArrowheads="1"/>
          </p:cNvSpPr>
          <p:nvPr/>
        </p:nvSpPr>
        <p:spPr bwMode="auto">
          <a:xfrm>
            <a:off x="8166100" y="4030663"/>
            <a:ext cx="3561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1</a:t>
            </a:r>
          </a:p>
        </p:txBody>
      </p:sp>
      <p:sp>
        <p:nvSpPr>
          <p:cNvPr id="260108" name="Text Box 12"/>
          <p:cNvSpPr txBox="1">
            <a:spLocks noChangeArrowheads="1"/>
          </p:cNvSpPr>
          <p:nvPr/>
        </p:nvSpPr>
        <p:spPr bwMode="auto">
          <a:xfrm>
            <a:off x="8153400" y="4878388"/>
            <a:ext cx="3561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2</a:t>
            </a:r>
          </a:p>
        </p:txBody>
      </p:sp>
      <p:sp>
        <p:nvSpPr>
          <p:cNvPr id="75789" name="Rectangle 19"/>
          <p:cNvSpPr>
            <a:spLocks noChangeArrowheads="1"/>
          </p:cNvSpPr>
          <p:nvPr/>
        </p:nvSpPr>
        <p:spPr bwMode="auto">
          <a:xfrm>
            <a:off x="322556" y="1266885"/>
            <a:ext cx="8021638" cy="74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/>
            <a:r>
              <a:rPr lang="en-US" altLang="ja-JP" sz="2800" dirty="0">
                <a:latin typeface="メイリオ" panose="020B0604030504040204" pitchFamily="50" charset="-128"/>
              </a:rPr>
              <a:t>0</a:t>
            </a:r>
            <a:r>
              <a:rPr lang="ja-JP" altLang="en-US" sz="2800" dirty="0">
                <a:latin typeface="メイリオ" panose="020B0604030504040204" pitchFamily="50" charset="-128"/>
              </a:rPr>
              <a:t>から始まる番号がついたデータの並び</a:t>
            </a:r>
          </a:p>
        </p:txBody>
      </p:sp>
      <p:sp>
        <p:nvSpPr>
          <p:cNvPr id="260116" name="AutoShape 20"/>
          <p:cNvSpPr>
            <a:spLocks noChangeArrowheads="1"/>
          </p:cNvSpPr>
          <p:nvPr/>
        </p:nvSpPr>
        <p:spPr bwMode="auto">
          <a:xfrm>
            <a:off x="7985125" y="1984375"/>
            <a:ext cx="1020763" cy="835025"/>
          </a:xfrm>
          <a:prstGeom prst="wedgeRectCallout">
            <a:avLst>
              <a:gd name="adj1" fmla="val -19986"/>
              <a:gd name="adj2" fmla="val 84412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メイリオ" panose="020B0604030504040204" pitchFamily="50" charset="-128"/>
              </a:rPr>
              <a:t>0</a:t>
            </a:r>
            <a:r>
              <a:rPr lang="ja-JP" altLang="en-US" sz="2400" dirty="0">
                <a:latin typeface="メイリオ" panose="020B0604030504040204" pitchFamily="50" charset="-128"/>
              </a:rPr>
              <a:t>から開始</a:t>
            </a:r>
          </a:p>
        </p:txBody>
      </p:sp>
      <p:sp>
        <p:nvSpPr>
          <p:cNvPr id="260117" name="AutoShape 21"/>
          <p:cNvSpPr>
            <a:spLocks noChangeArrowheads="1"/>
          </p:cNvSpPr>
          <p:nvPr/>
        </p:nvSpPr>
        <p:spPr bwMode="auto">
          <a:xfrm>
            <a:off x="7537450" y="5916613"/>
            <a:ext cx="1479550" cy="835025"/>
          </a:xfrm>
          <a:prstGeom prst="wedgeRectCallout">
            <a:avLst>
              <a:gd name="adj1" fmla="val 8153"/>
              <a:gd name="adj2" fmla="val -118250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メイリオ" panose="020B0604030504040204" pitchFamily="50" charset="-128"/>
              </a:rPr>
              <a:t>サイズは３</a:t>
            </a:r>
          </a:p>
        </p:txBody>
      </p:sp>
    </p:spTree>
    <p:extLst>
      <p:ext uri="{BB962C8B-B14F-4D97-AF65-F5344CB8AC3E}">
        <p14:creationId xmlns:p14="http://schemas.microsoft.com/office/powerpoint/2010/main" val="2787956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0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60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60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60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60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60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60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60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0106" grpId="0"/>
      <p:bldP spid="260107" grpId="0"/>
      <p:bldP spid="260108" grpId="0"/>
      <p:bldP spid="260116" grpId="0" animBg="1"/>
      <p:bldP spid="26011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例題２．ベクトルの内積</a:t>
            </a:r>
          </a:p>
        </p:txBody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ベクトル（</a:t>
            </a:r>
            <a:r>
              <a:rPr lang="en-US" altLang="ja-JP" dirty="0"/>
              <a:t>1.9, 2.8, 3.7</a:t>
            </a:r>
            <a:r>
              <a:rPr lang="ja-JP" altLang="en-US" dirty="0"/>
              <a:t>）と，ベクトル（</a:t>
            </a:r>
            <a:r>
              <a:rPr lang="en-US" altLang="ja-JP" dirty="0"/>
              <a:t>4.6, 5.5, 6.4</a:t>
            </a:r>
            <a:r>
              <a:rPr lang="ja-JP" altLang="en-US" dirty="0"/>
              <a:t>）の内積を表示するプログラムを作る</a:t>
            </a:r>
          </a:p>
          <a:p>
            <a:pPr lvl="1"/>
            <a:r>
              <a:rPr lang="ja-JP" altLang="en-US" dirty="0"/>
              <a:t>２つのベクトルの内積の計算のために，サイズ３の一次元配列を２つ使う</a:t>
            </a:r>
          </a:p>
        </p:txBody>
      </p:sp>
      <p:sp>
        <p:nvSpPr>
          <p:cNvPr id="7782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0B6B6AB7-4507-44C0-A7C0-4388333B8204}" type="slidenum">
              <a:rPr lang="en-US" altLang="ja-JP" smtClean="0">
                <a:latin typeface="メイリオ" panose="020B0604030504040204" pitchFamily="50" charset="-128"/>
              </a:rPr>
              <a:pPr/>
              <a:t>31</a:t>
            </a:fld>
            <a:endParaRPr lang="en-US" altLang="ja-JP" dirty="0">
              <a:latin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7312879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例題２：ベクトルの内積</a:t>
            </a:r>
          </a:p>
        </p:txBody>
      </p:sp>
      <p:sp>
        <p:nvSpPr>
          <p:cNvPr id="7987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CBC2DFD0-B5CA-4283-904C-2DC7F42A72E8}" type="slidenum">
              <a:rPr lang="en-US" altLang="ja-JP" smtClean="0">
                <a:latin typeface="メイリオ" panose="020B0604030504040204" pitchFamily="50" charset="-128"/>
              </a:rPr>
              <a:pPr/>
              <a:t>32</a:t>
            </a:fld>
            <a:endParaRPr lang="en-US" altLang="ja-JP" dirty="0">
              <a:latin typeface="メイリオ" panose="020B0604030504040204" pitchFamily="50" charset="-128"/>
            </a:endParaRPr>
          </a:p>
        </p:txBody>
      </p:sp>
      <p:sp>
        <p:nvSpPr>
          <p:cNvPr id="79876" name="Text Box 3"/>
          <p:cNvSpPr txBox="1">
            <a:spLocks noChangeArrowheads="1"/>
          </p:cNvSpPr>
          <p:nvPr/>
        </p:nvSpPr>
        <p:spPr bwMode="auto">
          <a:xfrm>
            <a:off x="215900" y="611188"/>
            <a:ext cx="3985386" cy="60570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#include "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stdio.h</a:t>
            </a:r>
            <a:r>
              <a:rPr lang="en-US" altLang="ja-JP" sz="2400" b="1" dirty="0">
                <a:latin typeface="メイリオ" panose="020B0604030504040204" pitchFamily="50" charset="-128"/>
              </a:rPr>
              <a:t>"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#include &lt;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math.h</a:t>
            </a:r>
            <a:r>
              <a:rPr lang="en-US" altLang="ja-JP" sz="2400" b="1" dirty="0">
                <a:latin typeface="メイリオ" panose="020B0604030504040204" pitchFamily="50" charset="-128"/>
              </a:rPr>
              <a:t>&gt;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 b="1" dirty="0" err="1">
                <a:latin typeface="メイリオ" panose="020B0604030504040204" pitchFamily="50" charset="-128"/>
              </a:rPr>
              <a:t>int</a:t>
            </a:r>
            <a:r>
              <a:rPr lang="en-US" altLang="ja-JP" sz="2400" b="1" dirty="0">
                <a:latin typeface="メイリオ" panose="020B0604030504040204" pitchFamily="50" charset="-128"/>
              </a:rPr>
              <a:t> main()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{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  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int</a:t>
            </a:r>
            <a:r>
              <a:rPr lang="en-US" altLang="ja-JP" sz="2400" b="1" dirty="0">
                <a:latin typeface="メイリオ" panose="020B0604030504040204" pitchFamily="50" charset="-128"/>
              </a:rPr>
              <a:t> 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i</a:t>
            </a:r>
            <a:r>
              <a:rPr lang="en-US" altLang="ja-JP" sz="2400" b="1" dirty="0">
                <a:latin typeface="メイリオ" panose="020B0604030504040204" pitchFamily="50" charset="-128"/>
              </a:rPr>
              <a:t>;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  double 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ip</a:t>
            </a:r>
            <a:r>
              <a:rPr lang="en-US" altLang="ja-JP" sz="2400" b="1" dirty="0">
                <a:latin typeface="メイリオ" panose="020B0604030504040204" pitchFamily="50" charset="-128"/>
              </a:rPr>
              <a:t> = 0.0;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  double u[]={1.9, 2.8, 3.7};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  double v[]={4.6, 5.5, 6.4};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  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int</a:t>
            </a:r>
            <a:r>
              <a:rPr lang="en-US" altLang="ja-JP" sz="2400" b="1" dirty="0">
                <a:latin typeface="メイリオ" panose="020B0604030504040204" pitchFamily="50" charset="-128"/>
              </a:rPr>
              <a:t> 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ch</a:t>
            </a:r>
            <a:r>
              <a:rPr lang="en-US" altLang="ja-JP" sz="2400" b="1" dirty="0">
                <a:latin typeface="メイリオ" panose="020B0604030504040204" pitchFamily="50" charset="-128"/>
              </a:rPr>
              <a:t>;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  for (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i</a:t>
            </a:r>
            <a:r>
              <a:rPr lang="en-US" altLang="ja-JP" sz="2400" b="1" dirty="0">
                <a:latin typeface="メイリオ" panose="020B0604030504040204" pitchFamily="50" charset="-128"/>
              </a:rPr>
              <a:t>=0; 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i</a:t>
            </a:r>
            <a:r>
              <a:rPr lang="en-US" altLang="ja-JP" sz="2400" b="1" dirty="0">
                <a:latin typeface="メイリオ" panose="020B0604030504040204" pitchFamily="50" charset="-128"/>
              </a:rPr>
              <a:t>&lt;3; 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i</a:t>
            </a:r>
            <a:r>
              <a:rPr lang="en-US" altLang="ja-JP" sz="2400" b="1" dirty="0">
                <a:latin typeface="メイリオ" panose="020B0604030504040204" pitchFamily="50" charset="-128"/>
              </a:rPr>
              <a:t>++) {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    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ip</a:t>
            </a:r>
            <a:r>
              <a:rPr lang="en-US" altLang="ja-JP" sz="2400" b="1" dirty="0">
                <a:latin typeface="メイリオ" panose="020B0604030504040204" pitchFamily="50" charset="-128"/>
              </a:rPr>
              <a:t> = 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ip</a:t>
            </a:r>
            <a:r>
              <a:rPr lang="en-US" altLang="ja-JP" sz="2400" b="1" dirty="0">
                <a:latin typeface="メイリオ" panose="020B0604030504040204" pitchFamily="50" charset="-128"/>
              </a:rPr>
              <a:t> + u[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i</a:t>
            </a:r>
            <a:r>
              <a:rPr lang="en-US" altLang="ja-JP" sz="2400" b="1" dirty="0">
                <a:latin typeface="メイリオ" panose="020B0604030504040204" pitchFamily="50" charset="-128"/>
              </a:rPr>
              <a:t>]*v[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i</a:t>
            </a:r>
            <a:r>
              <a:rPr lang="en-US" altLang="ja-JP" sz="2400" b="1" dirty="0">
                <a:latin typeface="メイリオ" panose="020B0604030504040204" pitchFamily="50" charset="-128"/>
              </a:rPr>
              <a:t>];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  }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  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printf</a:t>
            </a:r>
            <a:r>
              <a:rPr lang="en-US" altLang="ja-JP" sz="2400" b="1" dirty="0">
                <a:latin typeface="メイリオ" panose="020B0604030504040204" pitchFamily="50" charset="-128"/>
              </a:rPr>
              <a:t>("</a:t>
            </a:r>
            <a:r>
              <a:rPr lang="ja-JP" altLang="en-US" sz="2400" b="1" dirty="0">
                <a:latin typeface="メイリオ" panose="020B0604030504040204" pitchFamily="50" charset="-128"/>
              </a:rPr>
              <a:t>内積</a:t>
            </a:r>
            <a:r>
              <a:rPr lang="en-US" altLang="ja-JP" sz="2400" b="1" dirty="0">
                <a:latin typeface="メイリオ" panose="020B0604030504040204" pitchFamily="50" charset="-128"/>
              </a:rPr>
              <a:t>=%f\n", 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ip</a:t>
            </a:r>
            <a:r>
              <a:rPr lang="en-US" altLang="ja-JP" sz="2400" b="1" dirty="0">
                <a:latin typeface="メイリオ" panose="020B0604030504040204" pitchFamily="50" charset="-128"/>
              </a:rPr>
              <a:t>);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  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ch</a:t>
            </a:r>
            <a:r>
              <a:rPr lang="en-US" altLang="ja-JP" sz="2400" b="1" dirty="0">
                <a:latin typeface="メイリオ" panose="020B0604030504040204" pitchFamily="50" charset="-128"/>
              </a:rPr>
              <a:t> = 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getchar</a:t>
            </a:r>
            <a:r>
              <a:rPr lang="en-US" altLang="ja-JP" sz="2400" b="1" dirty="0">
                <a:latin typeface="メイリオ" panose="020B0604030504040204" pitchFamily="50" charset="-128"/>
              </a:rPr>
              <a:t>();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  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ch</a:t>
            </a:r>
            <a:r>
              <a:rPr lang="en-US" altLang="ja-JP" sz="2400" b="1" dirty="0">
                <a:latin typeface="メイリオ" panose="020B0604030504040204" pitchFamily="50" charset="-128"/>
              </a:rPr>
              <a:t> = 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getchar</a:t>
            </a:r>
            <a:r>
              <a:rPr lang="en-US" altLang="ja-JP" sz="2400" b="1" dirty="0">
                <a:latin typeface="メイリオ" panose="020B0604030504040204" pitchFamily="50" charset="-128"/>
              </a:rPr>
              <a:t>();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  return 0;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}</a:t>
            </a:r>
          </a:p>
        </p:txBody>
      </p:sp>
      <p:sp>
        <p:nvSpPr>
          <p:cNvPr id="262160" name="Text Box 16"/>
          <p:cNvSpPr txBox="1">
            <a:spLocks noChangeArrowheads="1"/>
          </p:cNvSpPr>
          <p:nvPr/>
        </p:nvSpPr>
        <p:spPr bwMode="auto">
          <a:xfrm>
            <a:off x="3862854" y="1969994"/>
            <a:ext cx="374333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tx2"/>
                </a:solidFill>
                <a:latin typeface="メイリオ" panose="020B0604030504040204" pitchFamily="50" charset="-128"/>
              </a:rPr>
              <a:t>浮動小数を扱う </a:t>
            </a:r>
            <a:r>
              <a:rPr lang="en-US" altLang="ja-JP" sz="2400" dirty="0">
                <a:solidFill>
                  <a:schemeClr val="tx2"/>
                </a:solidFill>
                <a:latin typeface="メイリオ" panose="020B0604030504040204" pitchFamily="50" charset="-128"/>
              </a:rPr>
              <a:t>double </a:t>
            </a:r>
            <a:r>
              <a:rPr lang="ja-JP" altLang="en-US" sz="2400" dirty="0">
                <a:solidFill>
                  <a:schemeClr val="tx2"/>
                </a:solidFill>
                <a:latin typeface="メイリオ" panose="020B0604030504040204" pitchFamily="50" charset="-128"/>
              </a:rPr>
              <a:t>型</a:t>
            </a:r>
          </a:p>
        </p:txBody>
      </p:sp>
    </p:spTree>
    <p:extLst>
      <p:ext uri="{BB962C8B-B14F-4D97-AF65-F5344CB8AC3E}">
        <p14:creationId xmlns:p14="http://schemas.microsoft.com/office/powerpoint/2010/main" val="4172612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2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2160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0F5C3C29-7AF9-4099-A33F-0248FAAEC1F8}" type="slidenum">
              <a:rPr lang="en-US" altLang="ja-JP" smtClean="0">
                <a:latin typeface="メイリオ" panose="020B0604030504040204" pitchFamily="50" charset="-128"/>
              </a:rPr>
              <a:pPr/>
              <a:t>33</a:t>
            </a:fld>
            <a:endParaRPr lang="en-US" altLang="ja-JP" dirty="0">
              <a:latin typeface="メイリオ" panose="020B0604030504040204" pitchFamily="50" charset="-128"/>
            </a:endParaRPr>
          </a:p>
        </p:txBody>
      </p:sp>
      <p:sp>
        <p:nvSpPr>
          <p:cNvPr id="81924" name="Text Box 3"/>
          <p:cNvSpPr txBox="1">
            <a:spLocks noChangeArrowheads="1"/>
          </p:cNvSpPr>
          <p:nvPr/>
        </p:nvSpPr>
        <p:spPr bwMode="auto">
          <a:xfrm>
            <a:off x="314324" y="638735"/>
            <a:ext cx="3985386" cy="60570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#include "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stdio.h</a:t>
            </a:r>
            <a:r>
              <a:rPr lang="en-US" altLang="ja-JP" sz="2400" b="1" dirty="0">
                <a:latin typeface="メイリオ" panose="020B0604030504040204" pitchFamily="50" charset="-128"/>
              </a:rPr>
              <a:t>"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#include &lt;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math.h</a:t>
            </a:r>
            <a:r>
              <a:rPr lang="en-US" altLang="ja-JP" sz="2400" b="1" dirty="0">
                <a:latin typeface="メイリオ" panose="020B0604030504040204" pitchFamily="50" charset="-128"/>
              </a:rPr>
              <a:t>&gt;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 b="1" dirty="0" err="1">
                <a:latin typeface="メイリオ" panose="020B0604030504040204" pitchFamily="50" charset="-128"/>
              </a:rPr>
              <a:t>int</a:t>
            </a:r>
            <a:r>
              <a:rPr lang="en-US" altLang="ja-JP" sz="2400" b="1" dirty="0">
                <a:latin typeface="メイリオ" panose="020B0604030504040204" pitchFamily="50" charset="-128"/>
              </a:rPr>
              <a:t> main()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{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  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int</a:t>
            </a:r>
            <a:r>
              <a:rPr lang="en-US" altLang="ja-JP" sz="2400" b="1" dirty="0">
                <a:latin typeface="メイリオ" panose="020B0604030504040204" pitchFamily="50" charset="-128"/>
              </a:rPr>
              <a:t> 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i</a:t>
            </a:r>
            <a:r>
              <a:rPr lang="en-US" altLang="ja-JP" sz="2400" b="1" dirty="0">
                <a:latin typeface="メイリオ" panose="020B0604030504040204" pitchFamily="50" charset="-128"/>
              </a:rPr>
              <a:t>;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  double 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ip</a:t>
            </a:r>
            <a:r>
              <a:rPr lang="en-US" altLang="ja-JP" sz="2400" b="1" dirty="0">
                <a:latin typeface="メイリオ" panose="020B0604030504040204" pitchFamily="50" charset="-128"/>
              </a:rPr>
              <a:t> = 0.0;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  double u[]={1.9, 2.8, 3.7};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  double v[]={4.6, 5.5, 6.4};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  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int</a:t>
            </a:r>
            <a:r>
              <a:rPr lang="en-US" altLang="ja-JP" sz="2400" b="1" dirty="0">
                <a:latin typeface="メイリオ" panose="020B0604030504040204" pitchFamily="50" charset="-128"/>
              </a:rPr>
              <a:t> 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ch</a:t>
            </a:r>
            <a:r>
              <a:rPr lang="en-US" altLang="ja-JP" sz="2400" b="1" dirty="0">
                <a:latin typeface="メイリオ" panose="020B0604030504040204" pitchFamily="50" charset="-128"/>
              </a:rPr>
              <a:t>;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  for (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i</a:t>
            </a:r>
            <a:r>
              <a:rPr lang="en-US" altLang="ja-JP" sz="2400" b="1" dirty="0">
                <a:latin typeface="メイリオ" panose="020B0604030504040204" pitchFamily="50" charset="-128"/>
              </a:rPr>
              <a:t>=0; 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i</a:t>
            </a:r>
            <a:r>
              <a:rPr lang="en-US" altLang="ja-JP" sz="2400" b="1" dirty="0">
                <a:latin typeface="メイリオ" panose="020B0604030504040204" pitchFamily="50" charset="-128"/>
              </a:rPr>
              <a:t>&lt;3; 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i</a:t>
            </a:r>
            <a:r>
              <a:rPr lang="en-US" altLang="ja-JP" sz="2400" b="1" dirty="0">
                <a:latin typeface="メイリオ" panose="020B0604030504040204" pitchFamily="50" charset="-128"/>
              </a:rPr>
              <a:t>++) {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    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ip</a:t>
            </a:r>
            <a:r>
              <a:rPr lang="en-US" altLang="ja-JP" sz="2400" b="1" dirty="0">
                <a:latin typeface="メイリオ" panose="020B0604030504040204" pitchFamily="50" charset="-128"/>
              </a:rPr>
              <a:t> = 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ip</a:t>
            </a:r>
            <a:r>
              <a:rPr lang="en-US" altLang="ja-JP" sz="2400" b="1" dirty="0">
                <a:latin typeface="メイリオ" panose="020B0604030504040204" pitchFamily="50" charset="-128"/>
              </a:rPr>
              <a:t> + u[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i</a:t>
            </a:r>
            <a:r>
              <a:rPr lang="en-US" altLang="ja-JP" sz="2400" b="1" dirty="0">
                <a:latin typeface="メイリオ" panose="020B0604030504040204" pitchFamily="50" charset="-128"/>
              </a:rPr>
              <a:t>]*v[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i</a:t>
            </a:r>
            <a:r>
              <a:rPr lang="en-US" altLang="ja-JP" sz="2400" b="1" dirty="0">
                <a:latin typeface="メイリオ" panose="020B0604030504040204" pitchFamily="50" charset="-128"/>
              </a:rPr>
              <a:t>];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  }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  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printf</a:t>
            </a:r>
            <a:r>
              <a:rPr lang="en-US" altLang="ja-JP" sz="2400" b="1" dirty="0">
                <a:latin typeface="メイリオ" panose="020B0604030504040204" pitchFamily="50" charset="-128"/>
              </a:rPr>
              <a:t>("</a:t>
            </a:r>
            <a:r>
              <a:rPr lang="ja-JP" altLang="en-US" sz="2400" b="1" dirty="0">
                <a:latin typeface="メイリオ" panose="020B0604030504040204" pitchFamily="50" charset="-128"/>
              </a:rPr>
              <a:t>内積</a:t>
            </a:r>
            <a:r>
              <a:rPr lang="en-US" altLang="ja-JP" sz="2400" b="1" dirty="0">
                <a:latin typeface="メイリオ" panose="020B0604030504040204" pitchFamily="50" charset="-128"/>
              </a:rPr>
              <a:t>=%f\n", 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ip</a:t>
            </a:r>
            <a:r>
              <a:rPr lang="en-US" altLang="ja-JP" sz="2400" b="1" dirty="0">
                <a:latin typeface="メイリオ" panose="020B0604030504040204" pitchFamily="50" charset="-128"/>
              </a:rPr>
              <a:t>);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  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ch</a:t>
            </a:r>
            <a:r>
              <a:rPr lang="en-US" altLang="ja-JP" sz="2400" b="1" dirty="0">
                <a:latin typeface="メイリオ" panose="020B0604030504040204" pitchFamily="50" charset="-128"/>
              </a:rPr>
              <a:t> = 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getchar</a:t>
            </a:r>
            <a:r>
              <a:rPr lang="en-US" altLang="ja-JP" sz="2400" b="1" dirty="0">
                <a:latin typeface="メイリオ" panose="020B0604030504040204" pitchFamily="50" charset="-128"/>
              </a:rPr>
              <a:t>();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  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ch</a:t>
            </a:r>
            <a:r>
              <a:rPr lang="en-US" altLang="ja-JP" sz="2400" b="1" dirty="0">
                <a:latin typeface="メイリオ" panose="020B0604030504040204" pitchFamily="50" charset="-128"/>
              </a:rPr>
              <a:t> = 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getchar</a:t>
            </a:r>
            <a:r>
              <a:rPr lang="en-US" altLang="ja-JP" sz="2400" b="1" dirty="0">
                <a:latin typeface="メイリオ" panose="020B0604030504040204" pitchFamily="50" charset="-128"/>
              </a:rPr>
              <a:t>();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  return 0;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}</a:t>
            </a:r>
          </a:p>
        </p:txBody>
      </p:sp>
      <p:sp>
        <p:nvSpPr>
          <p:cNvPr id="322589" name="Rectangle 29"/>
          <p:cNvSpPr>
            <a:spLocks noChangeArrowheads="1"/>
          </p:cNvSpPr>
          <p:nvPr/>
        </p:nvSpPr>
        <p:spPr bwMode="auto">
          <a:xfrm>
            <a:off x="527050" y="2754313"/>
            <a:ext cx="5078413" cy="333375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322590" name="Rectangle 30"/>
          <p:cNvSpPr>
            <a:spLocks noChangeArrowheads="1"/>
          </p:cNvSpPr>
          <p:nvPr/>
        </p:nvSpPr>
        <p:spPr bwMode="auto">
          <a:xfrm>
            <a:off x="527049" y="3079657"/>
            <a:ext cx="5078413" cy="333375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322591" name="Text Box 31"/>
          <p:cNvSpPr txBox="1">
            <a:spLocks noChangeArrowheads="1"/>
          </p:cNvSpPr>
          <p:nvPr/>
        </p:nvSpPr>
        <p:spPr bwMode="auto">
          <a:xfrm>
            <a:off x="5813425" y="2381250"/>
            <a:ext cx="331212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メイリオ" panose="020B0604030504040204" pitchFamily="50" charset="-128"/>
              </a:rPr>
              <a:t>変数 </a:t>
            </a:r>
            <a:r>
              <a:rPr lang="en-US" altLang="ja-JP" sz="2400" dirty="0">
                <a:latin typeface="メイリオ" panose="020B0604030504040204" pitchFamily="50" charset="-128"/>
              </a:rPr>
              <a:t>u, v </a:t>
            </a:r>
            <a:r>
              <a:rPr lang="ja-JP" altLang="en-US" sz="2400" dirty="0">
                <a:latin typeface="メイリオ" panose="020B0604030504040204" pitchFamily="50" charset="-128"/>
              </a:rPr>
              <a:t>は，</a:t>
            </a:r>
            <a:r>
              <a:rPr lang="ja-JP" altLang="en-US" sz="2400" dirty="0">
                <a:solidFill>
                  <a:schemeClr val="tx2"/>
                </a:solidFill>
                <a:latin typeface="メイリオ" panose="020B0604030504040204" pitchFamily="50" charset="-128"/>
              </a:rPr>
              <a:t>浮動小数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メイリオ" panose="020B0604030504040204" pitchFamily="50" charset="-128"/>
              </a:rPr>
              <a:t>を要素とする配列で，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メイリオ" panose="020B0604030504040204" pitchFamily="50" charset="-128"/>
              </a:rPr>
              <a:t>サイズは</a:t>
            </a:r>
            <a:r>
              <a:rPr lang="ja-JP" altLang="en-US" sz="2400" dirty="0">
                <a:solidFill>
                  <a:schemeClr val="tx2"/>
                </a:solidFill>
                <a:latin typeface="メイリオ" panose="020B0604030504040204" pitchFamily="50" charset="-128"/>
              </a:rPr>
              <a:t>３</a:t>
            </a:r>
          </a:p>
        </p:txBody>
      </p:sp>
      <p:sp>
        <p:nvSpPr>
          <p:cNvPr id="322592" name="AutoShape 32"/>
          <p:cNvSpPr>
            <a:spLocks noChangeArrowheads="1"/>
          </p:cNvSpPr>
          <p:nvPr/>
        </p:nvSpPr>
        <p:spPr bwMode="auto">
          <a:xfrm>
            <a:off x="7292975" y="5791200"/>
            <a:ext cx="1020763" cy="998538"/>
          </a:xfrm>
          <a:prstGeom prst="cube">
            <a:avLst>
              <a:gd name="adj" fmla="val 25000"/>
            </a:avLst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322593" name="AutoShape 33"/>
          <p:cNvSpPr>
            <a:spLocks noChangeArrowheads="1"/>
          </p:cNvSpPr>
          <p:nvPr/>
        </p:nvSpPr>
        <p:spPr bwMode="auto">
          <a:xfrm>
            <a:off x="7292975" y="5053013"/>
            <a:ext cx="1020763" cy="998537"/>
          </a:xfrm>
          <a:prstGeom prst="cube">
            <a:avLst>
              <a:gd name="adj" fmla="val 25000"/>
            </a:avLst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322594" name="AutoShape 34"/>
          <p:cNvSpPr>
            <a:spLocks noChangeArrowheads="1"/>
          </p:cNvSpPr>
          <p:nvPr/>
        </p:nvSpPr>
        <p:spPr bwMode="auto">
          <a:xfrm>
            <a:off x="7292975" y="4300538"/>
            <a:ext cx="1020763" cy="998537"/>
          </a:xfrm>
          <a:prstGeom prst="cube">
            <a:avLst>
              <a:gd name="adj" fmla="val 25000"/>
            </a:avLst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322595" name="Text Box 35"/>
          <p:cNvSpPr txBox="1">
            <a:spLocks noChangeArrowheads="1"/>
          </p:cNvSpPr>
          <p:nvPr/>
        </p:nvSpPr>
        <p:spPr bwMode="auto">
          <a:xfrm>
            <a:off x="7454900" y="3732213"/>
            <a:ext cx="1419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b="1" dirty="0">
                <a:latin typeface="メイリオ" panose="020B0604030504040204" pitchFamily="50" charset="-128"/>
              </a:rPr>
              <a:t>v</a:t>
            </a:r>
            <a:endParaRPr lang="en-US" altLang="ja-JP" sz="2400" b="1" dirty="0">
              <a:latin typeface="メイリオ" panose="020B0604030504040204" pitchFamily="50" charset="-128"/>
            </a:endParaRPr>
          </a:p>
        </p:txBody>
      </p:sp>
      <p:sp>
        <p:nvSpPr>
          <p:cNvPr id="322596" name="Text Box 36"/>
          <p:cNvSpPr txBox="1">
            <a:spLocks noChangeArrowheads="1"/>
          </p:cNvSpPr>
          <p:nvPr/>
        </p:nvSpPr>
        <p:spPr bwMode="auto">
          <a:xfrm>
            <a:off x="8526463" y="4457700"/>
            <a:ext cx="3561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0</a:t>
            </a:r>
          </a:p>
        </p:txBody>
      </p:sp>
      <p:sp>
        <p:nvSpPr>
          <p:cNvPr id="322597" name="Text Box 37"/>
          <p:cNvSpPr txBox="1">
            <a:spLocks noChangeArrowheads="1"/>
          </p:cNvSpPr>
          <p:nvPr/>
        </p:nvSpPr>
        <p:spPr bwMode="auto">
          <a:xfrm>
            <a:off x="8535988" y="5302250"/>
            <a:ext cx="3561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1</a:t>
            </a:r>
          </a:p>
        </p:txBody>
      </p:sp>
      <p:sp>
        <p:nvSpPr>
          <p:cNvPr id="322598" name="Text Box 38"/>
          <p:cNvSpPr txBox="1">
            <a:spLocks noChangeArrowheads="1"/>
          </p:cNvSpPr>
          <p:nvPr/>
        </p:nvSpPr>
        <p:spPr bwMode="auto">
          <a:xfrm>
            <a:off x="8526463" y="5999163"/>
            <a:ext cx="3561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2</a:t>
            </a:r>
          </a:p>
        </p:txBody>
      </p:sp>
      <p:sp>
        <p:nvSpPr>
          <p:cNvPr id="322599" name="Text Box 39"/>
          <p:cNvSpPr txBox="1">
            <a:spLocks noChangeArrowheads="1"/>
          </p:cNvSpPr>
          <p:nvPr/>
        </p:nvSpPr>
        <p:spPr bwMode="auto">
          <a:xfrm>
            <a:off x="7431088" y="4694238"/>
            <a:ext cx="61266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4.6</a:t>
            </a:r>
          </a:p>
        </p:txBody>
      </p:sp>
      <p:sp>
        <p:nvSpPr>
          <p:cNvPr id="322600" name="Text Box 40"/>
          <p:cNvSpPr txBox="1">
            <a:spLocks noChangeArrowheads="1"/>
          </p:cNvSpPr>
          <p:nvPr/>
        </p:nvSpPr>
        <p:spPr bwMode="auto">
          <a:xfrm>
            <a:off x="7427913" y="5492750"/>
            <a:ext cx="61266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5.5</a:t>
            </a:r>
          </a:p>
        </p:txBody>
      </p:sp>
      <p:sp>
        <p:nvSpPr>
          <p:cNvPr id="322601" name="Text Box 41"/>
          <p:cNvSpPr txBox="1">
            <a:spLocks noChangeArrowheads="1"/>
          </p:cNvSpPr>
          <p:nvPr/>
        </p:nvSpPr>
        <p:spPr bwMode="auto">
          <a:xfrm>
            <a:off x="7470775" y="6221413"/>
            <a:ext cx="61266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6.4</a:t>
            </a:r>
          </a:p>
        </p:txBody>
      </p:sp>
      <p:sp>
        <p:nvSpPr>
          <p:cNvPr id="322602" name="AutoShape 42"/>
          <p:cNvSpPr>
            <a:spLocks noChangeArrowheads="1"/>
          </p:cNvSpPr>
          <p:nvPr/>
        </p:nvSpPr>
        <p:spPr bwMode="auto">
          <a:xfrm>
            <a:off x="5554663" y="5803900"/>
            <a:ext cx="1020762" cy="998538"/>
          </a:xfrm>
          <a:prstGeom prst="cube">
            <a:avLst>
              <a:gd name="adj" fmla="val 25000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322603" name="AutoShape 43"/>
          <p:cNvSpPr>
            <a:spLocks noChangeArrowheads="1"/>
          </p:cNvSpPr>
          <p:nvPr/>
        </p:nvSpPr>
        <p:spPr bwMode="auto">
          <a:xfrm>
            <a:off x="5554663" y="5065713"/>
            <a:ext cx="1020762" cy="998537"/>
          </a:xfrm>
          <a:prstGeom prst="cube">
            <a:avLst>
              <a:gd name="adj" fmla="val 25000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322604" name="AutoShape 44"/>
          <p:cNvSpPr>
            <a:spLocks noChangeArrowheads="1"/>
          </p:cNvSpPr>
          <p:nvPr/>
        </p:nvSpPr>
        <p:spPr bwMode="auto">
          <a:xfrm>
            <a:off x="5554663" y="4313238"/>
            <a:ext cx="1020762" cy="998537"/>
          </a:xfrm>
          <a:prstGeom prst="cube">
            <a:avLst>
              <a:gd name="adj" fmla="val 25000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322605" name="Text Box 45"/>
          <p:cNvSpPr txBox="1">
            <a:spLocks noChangeArrowheads="1"/>
          </p:cNvSpPr>
          <p:nvPr/>
        </p:nvSpPr>
        <p:spPr bwMode="auto">
          <a:xfrm>
            <a:off x="5715000" y="3744913"/>
            <a:ext cx="1409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b="1" dirty="0">
                <a:latin typeface="メイリオ" panose="020B0604030504040204" pitchFamily="50" charset="-128"/>
              </a:rPr>
              <a:t>u</a:t>
            </a:r>
            <a:endParaRPr lang="en-US" altLang="ja-JP" sz="2400" b="1" dirty="0">
              <a:latin typeface="メイリオ" panose="020B0604030504040204" pitchFamily="50" charset="-128"/>
            </a:endParaRPr>
          </a:p>
        </p:txBody>
      </p:sp>
      <p:sp>
        <p:nvSpPr>
          <p:cNvPr id="322606" name="Text Box 46"/>
          <p:cNvSpPr txBox="1">
            <a:spLocks noChangeArrowheads="1"/>
          </p:cNvSpPr>
          <p:nvPr/>
        </p:nvSpPr>
        <p:spPr bwMode="auto">
          <a:xfrm>
            <a:off x="6786563" y="4470400"/>
            <a:ext cx="3561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0</a:t>
            </a:r>
          </a:p>
        </p:txBody>
      </p:sp>
      <p:sp>
        <p:nvSpPr>
          <p:cNvPr id="322607" name="Text Box 47"/>
          <p:cNvSpPr txBox="1">
            <a:spLocks noChangeArrowheads="1"/>
          </p:cNvSpPr>
          <p:nvPr/>
        </p:nvSpPr>
        <p:spPr bwMode="auto">
          <a:xfrm>
            <a:off x="6797675" y="5314950"/>
            <a:ext cx="3561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1</a:t>
            </a:r>
          </a:p>
        </p:txBody>
      </p:sp>
      <p:sp>
        <p:nvSpPr>
          <p:cNvPr id="322608" name="Text Box 48"/>
          <p:cNvSpPr txBox="1">
            <a:spLocks noChangeArrowheads="1"/>
          </p:cNvSpPr>
          <p:nvPr/>
        </p:nvSpPr>
        <p:spPr bwMode="auto">
          <a:xfrm>
            <a:off x="6786563" y="6011863"/>
            <a:ext cx="3561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2</a:t>
            </a:r>
          </a:p>
        </p:txBody>
      </p:sp>
      <p:sp>
        <p:nvSpPr>
          <p:cNvPr id="322609" name="Text Box 49"/>
          <p:cNvSpPr txBox="1">
            <a:spLocks noChangeArrowheads="1"/>
          </p:cNvSpPr>
          <p:nvPr/>
        </p:nvSpPr>
        <p:spPr bwMode="auto">
          <a:xfrm>
            <a:off x="5692775" y="4706938"/>
            <a:ext cx="61266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1.9</a:t>
            </a:r>
          </a:p>
        </p:txBody>
      </p:sp>
      <p:sp>
        <p:nvSpPr>
          <p:cNvPr id="322610" name="Text Box 50"/>
          <p:cNvSpPr txBox="1">
            <a:spLocks noChangeArrowheads="1"/>
          </p:cNvSpPr>
          <p:nvPr/>
        </p:nvSpPr>
        <p:spPr bwMode="auto">
          <a:xfrm>
            <a:off x="5689600" y="5507038"/>
            <a:ext cx="61266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2.8</a:t>
            </a:r>
          </a:p>
        </p:txBody>
      </p:sp>
      <p:sp>
        <p:nvSpPr>
          <p:cNvPr id="322611" name="Text Box 51"/>
          <p:cNvSpPr txBox="1">
            <a:spLocks noChangeArrowheads="1"/>
          </p:cNvSpPr>
          <p:nvPr/>
        </p:nvSpPr>
        <p:spPr bwMode="auto">
          <a:xfrm>
            <a:off x="5732463" y="6234113"/>
            <a:ext cx="61266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3.7</a:t>
            </a:r>
          </a:p>
        </p:txBody>
      </p:sp>
      <p:sp>
        <p:nvSpPr>
          <p:cNvPr id="322613" name="Text Box 53"/>
          <p:cNvSpPr txBox="1">
            <a:spLocks noChangeArrowheads="1"/>
          </p:cNvSpPr>
          <p:nvPr/>
        </p:nvSpPr>
        <p:spPr bwMode="auto">
          <a:xfrm>
            <a:off x="3636697" y="1810422"/>
            <a:ext cx="5416868" cy="461665"/>
          </a:xfrm>
          <a:prstGeom prst="rect">
            <a:avLst/>
          </a:prstGeom>
          <a:solidFill>
            <a:schemeClr val="tx2">
              <a:alpha val="12157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tx2"/>
                </a:solidFill>
                <a:latin typeface="メイリオ" panose="020B0604030504040204" pitchFamily="50" charset="-128"/>
              </a:rPr>
              <a:t>メモリ確保</a:t>
            </a:r>
            <a:r>
              <a:rPr lang="ja-JP" altLang="en-US" sz="2400" dirty="0">
                <a:latin typeface="メイリオ" panose="020B0604030504040204" pitchFamily="50" charset="-128"/>
              </a:rPr>
              <a:t>および</a:t>
            </a:r>
            <a:r>
              <a:rPr lang="ja-JP" altLang="en-US" sz="2400" dirty="0">
                <a:solidFill>
                  <a:schemeClr val="tx2"/>
                </a:solidFill>
                <a:latin typeface="メイリオ" panose="020B0604030504040204" pitchFamily="50" charset="-128"/>
              </a:rPr>
              <a:t>初期化</a:t>
            </a:r>
            <a:r>
              <a:rPr lang="ja-JP" altLang="en-US" sz="2400" dirty="0">
                <a:latin typeface="メイリオ" panose="020B0604030504040204" pitchFamily="50" charset="-128"/>
              </a:rPr>
              <a:t>が行われる。</a:t>
            </a:r>
          </a:p>
        </p:txBody>
      </p:sp>
    </p:spTree>
    <p:extLst>
      <p:ext uri="{BB962C8B-B14F-4D97-AF65-F5344CB8AC3E}">
        <p14:creationId xmlns:p14="http://schemas.microsoft.com/office/powerpoint/2010/main" val="319945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22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22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22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22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22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22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22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22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22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22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22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22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322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322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322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322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22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322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322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322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322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322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322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322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1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 tmFilter="0, 0; .2, .5; .8, .5; 1, 0"/>
                                        <p:tgtEl>
                                          <p:spTgt spid="3226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3" dur="250" autoRev="1" fill="hold"/>
                                        <p:tgtEl>
                                          <p:spTgt spid="3226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2591" grpId="0"/>
      <p:bldP spid="322595" grpId="0"/>
      <p:bldP spid="322596" grpId="0"/>
      <p:bldP spid="322597" grpId="0"/>
      <p:bldP spid="322598" grpId="0"/>
      <p:bldP spid="322599" grpId="0"/>
      <p:bldP spid="322600" grpId="0"/>
      <p:bldP spid="322601" grpId="0"/>
      <p:bldP spid="322605" grpId="0"/>
      <p:bldP spid="322606" grpId="0"/>
      <p:bldP spid="322607" grpId="0"/>
      <p:bldP spid="322608" grpId="0"/>
      <p:bldP spid="322609" grpId="0"/>
      <p:bldP spid="322610" grpId="0"/>
      <p:bldP spid="322611" grpId="0"/>
      <p:bldP spid="322613" grpId="0" animBg="1"/>
      <p:bldP spid="322613" grpId="1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C9F735C4-6B85-4B32-BE65-8F571841905B}" type="slidenum">
              <a:rPr lang="en-US" altLang="ja-JP" smtClean="0">
                <a:latin typeface="メイリオ" panose="020B0604030504040204" pitchFamily="50" charset="-128"/>
              </a:rPr>
              <a:pPr/>
              <a:t>34</a:t>
            </a:fld>
            <a:endParaRPr lang="en-US" altLang="ja-JP" dirty="0">
              <a:latin typeface="メイリオ" panose="020B0604030504040204" pitchFamily="50" charset="-128"/>
            </a:endParaRPr>
          </a:p>
        </p:txBody>
      </p:sp>
      <p:sp>
        <p:nvSpPr>
          <p:cNvPr id="83972" name="Text Box 3"/>
          <p:cNvSpPr txBox="1">
            <a:spLocks noChangeArrowheads="1"/>
          </p:cNvSpPr>
          <p:nvPr/>
        </p:nvSpPr>
        <p:spPr bwMode="auto">
          <a:xfrm>
            <a:off x="215900" y="603250"/>
            <a:ext cx="2951449" cy="43027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ja-JP" sz="2400" b="1" dirty="0">
              <a:latin typeface="メイリオ" panose="020B0604030504040204" pitchFamily="50" charset="-128"/>
            </a:endParaRP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ja-JP" sz="2400" b="1" dirty="0">
              <a:latin typeface="メイリオ" panose="020B0604030504040204" pitchFamily="50" charset="-128"/>
            </a:endParaRP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ja-JP" sz="2400" b="1" dirty="0">
              <a:latin typeface="メイリオ" panose="020B0604030504040204" pitchFamily="50" charset="-128"/>
            </a:endParaRP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ja-JP" sz="2400" b="1" dirty="0">
              <a:latin typeface="メイリオ" panose="020B0604030504040204" pitchFamily="50" charset="-128"/>
            </a:endParaRP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ja-JP" sz="2400" b="1" dirty="0">
              <a:latin typeface="メイリオ" panose="020B0604030504040204" pitchFamily="50" charset="-128"/>
            </a:endParaRP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ja-JP" sz="2400" b="1" dirty="0">
              <a:latin typeface="メイリオ" panose="020B0604030504040204" pitchFamily="50" charset="-128"/>
            </a:endParaRP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ja-JP" sz="2400" b="1" dirty="0">
              <a:latin typeface="メイリオ" panose="020B0604030504040204" pitchFamily="50" charset="-128"/>
            </a:endParaRP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ja-JP" sz="2400" b="1" dirty="0">
              <a:latin typeface="メイリオ" panose="020B0604030504040204" pitchFamily="50" charset="-128"/>
            </a:endParaRP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ja-JP" sz="2400" b="1" dirty="0">
              <a:latin typeface="メイリオ" panose="020B0604030504040204" pitchFamily="50" charset="-128"/>
            </a:endParaRP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  for (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i</a:t>
            </a:r>
            <a:r>
              <a:rPr lang="en-US" altLang="ja-JP" sz="2400" b="1" dirty="0">
                <a:latin typeface="メイリオ" panose="020B0604030504040204" pitchFamily="50" charset="-128"/>
              </a:rPr>
              <a:t>=0; 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i</a:t>
            </a:r>
            <a:r>
              <a:rPr lang="en-US" altLang="ja-JP" sz="2400" b="1" dirty="0">
                <a:latin typeface="メイリオ" panose="020B0604030504040204" pitchFamily="50" charset="-128"/>
              </a:rPr>
              <a:t>&lt;3; 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i</a:t>
            </a:r>
            <a:r>
              <a:rPr lang="en-US" altLang="ja-JP" sz="2400" b="1" dirty="0">
                <a:latin typeface="メイリオ" panose="020B0604030504040204" pitchFamily="50" charset="-128"/>
              </a:rPr>
              <a:t>++) {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    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ip</a:t>
            </a:r>
            <a:r>
              <a:rPr lang="en-US" altLang="ja-JP" sz="2400" b="1" dirty="0">
                <a:latin typeface="メイリオ" panose="020B0604030504040204" pitchFamily="50" charset="-128"/>
              </a:rPr>
              <a:t> = 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ip</a:t>
            </a:r>
            <a:r>
              <a:rPr lang="en-US" altLang="ja-JP" sz="2400" b="1" dirty="0">
                <a:latin typeface="メイリオ" panose="020B0604030504040204" pitchFamily="50" charset="-128"/>
              </a:rPr>
              <a:t> + u[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i</a:t>
            </a:r>
            <a:r>
              <a:rPr lang="en-US" altLang="ja-JP" sz="2400" b="1" dirty="0">
                <a:latin typeface="メイリオ" panose="020B0604030504040204" pitchFamily="50" charset="-128"/>
              </a:rPr>
              <a:t>]*v[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i</a:t>
            </a:r>
            <a:r>
              <a:rPr lang="en-US" altLang="ja-JP" sz="2400" b="1" dirty="0">
                <a:latin typeface="メイリオ" panose="020B0604030504040204" pitchFamily="50" charset="-128"/>
              </a:rPr>
              <a:t>];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  }</a:t>
            </a:r>
          </a:p>
        </p:txBody>
      </p:sp>
      <p:sp>
        <p:nvSpPr>
          <p:cNvPr id="373786" name="AutoShape 26"/>
          <p:cNvSpPr>
            <a:spLocks noChangeArrowheads="1"/>
          </p:cNvSpPr>
          <p:nvPr/>
        </p:nvSpPr>
        <p:spPr bwMode="auto">
          <a:xfrm>
            <a:off x="7292975" y="5791200"/>
            <a:ext cx="1020763" cy="998538"/>
          </a:xfrm>
          <a:prstGeom prst="cube">
            <a:avLst>
              <a:gd name="adj" fmla="val 25000"/>
            </a:avLst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373787" name="AutoShape 27"/>
          <p:cNvSpPr>
            <a:spLocks noChangeArrowheads="1"/>
          </p:cNvSpPr>
          <p:nvPr/>
        </p:nvSpPr>
        <p:spPr bwMode="auto">
          <a:xfrm>
            <a:off x="7292975" y="5053013"/>
            <a:ext cx="1020763" cy="998537"/>
          </a:xfrm>
          <a:prstGeom prst="cube">
            <a:avLst>
              <a:gd name="adj" fmla="val 25000"/>
            </a:avLst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373788" name="AutoShape 28"/>
          <p:cNvSpPr>
            <a:spLocks noChangeArrowheads="1"/>
          </p:cNvSpPr>
          <p:nvPr/>
        </p:nvSpPr>
        <p:spPr bwMode="auto">
          <a:xfrm>
            <a:off x="7292975" y="4300538"/>
            <a:ext cx="1020763" cy="998537"/>
          </a:xfrm>
          <a:prstGeom prst="cube">
            <a:avLst>
              <a:gd name="adj" fmla="val 25000"/>
            </a:avLst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373789" name="Text Box 29"/>
          <p:cNvSpPr txBox="1">
            <a:spLocks noChangeArrowheads="1"/>
          </p:cNvSpPr>
          <p:nvPr/>
        </p:nvSpPr>
        <p:spPr bwMode="auto">
          <a:xfrm>
            <a:off x="7454900" y="3732213"/>
            <a:ext cx="1419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b="1" dirty="0">
                <a:latin typeface="メイリオ" panose="020B0604030504040204" pitchFamily="50" charset="-128"/>
              </a:rPr>
              <a:t>v</a:t>
            </a:r>
            <a:endParaRPr lang="en-US" altLang="ja-JP" sz="2400" b="1" dirty="0">
              <a:latin typeface="メイリオ" panose="020B0604030504040204" pitchFamily="50" charset="-128"/>
            </a:endParaRPr>
          </a:p>
        </p:txBody>
      </p:sp>
      <p:sp>
        <p:nvSpPr>
          <p:cNvPr id="373790" name="Text Box 30"/>
          <p:cNvSpPr txBox="1">
            <a:spLocks noChangeArrowheads="1"/>
          </p:cNvSpPr>
          <p:nvPr/>
        </p:nvSpPr>
        <p:spPr bwMode="auto">
          <a:xfrm>
            <a:off x="8526463" y="4457700"/>
            <a:ext cx="3561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0</a:t>
            </a:r>
          </a:p>
        </p:txBody>
      </p:sp>
      <p:sp>
        <p:nvSpPr>
          <p:cNvPr id="373791" name="Text Box 31"/>
          <p:cNvSpPr txBox="1">
            <a:spLocks noChangeArrowheads="1"/>
          </p:cNvSpPr>
          <p:nvPr/>
        </p:nvSpPr>
        <p:spPr bwMode="auto">
          <a:xfrm>
            <a:off x="8535988" y="5302250"/>
            <a:ext cx="3561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1</a:t>
            </a:r>
          </a:p>
        </p:txBody>
      </p:sp>
      <p:sp>
        <p:nvSpPr>
          <p:cNvPr id="373792" name="Text Box 32"/>
          <p:cNvSpPr txBox="1">
            <a:spLocks noChangeArrowheads="1"/>
          </p:cNvSpPr>
          <p:nvPr/>
        </p:nvSpPr>
        <p:spPr bwMode="auto">
          <a:xfrm>
            <a:off x="8526463" y="5999163"/>
            <a:ext cx="3561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2</a:t>
            </a:r>
          </a:p>
        </p:txBody>
      </p:sp>
      <p:sp>
        <p:nvSpPr>
          <p:cNvPr id="373793" name="Text Box 33"/>
          <p:cNvSpPr txBox="1">
            <a:spLocks noChangeArrowheads="1"/>
          </p:cNvSpPr>
          <p:nvPr/>
        </p:nvSpPr>
        <p:spPr bwMode="auto">
          <a:xfrm>
            <a:off x="7431088" y="4694238"/>
            <a:ext cx="61266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4.6</a:t>
            </a:r>
          </a:p>
        </p:txBody>
      </p:sp>
      <p:sp>
        <p:nvSpPr>
          <p:cNvPr id="373794" name="Text Box 34"/>
          <p:cNvSpPr txBox="1">
            <a:spLocks noChangeArrowheads="1"/>
          </p:cNvSpPr>
          <p:nvPr/>
        </p:nvSpPr>
        <p:spPr bwMode="auto">
          <a:xfrm>
            <a:off x="7427913" y="5492750"/>
            <a:ext cx="61266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5.5</a:t>
            </a:r>
          </a:p>
        </p:txBody>
      </p:sp>
      <p:sp>
        <p:nvSpPr>
          <p:cNvPr id="373795" name="Text Box 35"/>
          <p:cNvSpPr txBox="1">
            <a:spLocks noChangeArrowheads="1"/>
          </p:cNvSpPr>
          <p:nvPr/>
        </p:nvSpPr>
        <p:spPr bwMode="auto">
          <a:xfrm>
            <a:off x="7470775" y="6221413"/>
            <a:ext cx="61266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6.4</a:t>
            </a:r>
          </a:p>
        </p:txBody>
      </p:sp>
      <p:sp>
        <p:nvSpPr>
          <p:cNvPr id="373796" name="AutoShape 36"/>
          <p:cNvSpPr>
            <a:spLocks noChangeArrowheads="1"/>
          </p:cNvSpPr>
          <p:nvPr/>
        </p:nvSpPr>
        <p:spPr bwMode="auto">
          <a:xfrm>
            <a:off x="5554663" y="5803900"/>
            <a:ext cx="1020762" cy="998538"/>
          </a:xfrm>
          <a:prstGeom prst="cube">
            <a:avLst>
              <a:gd name="adj" fmla="val 25000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373797" name="AutoShape 37"/>
          <p:cNvSpPr>
            <a:spLocks noChangeArrowheads="1"/>
          </p:cNvSpPr>
          <p:nvPr/>
        </p:nvSpPr>
        <p:spPr bwMode="auto">
          <a:xfrm>
            <a:off x="5554663" y="5065713"/>
            <a:ext cx="1020762" cy="998537"/>
          </a:xfrm>
          <a:prstGeom prst="cube">
            <a:avLst>
              <a:gd name="adj" fmla="val 25000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373798" name="AutoShape 38"/>
          <p:cNvSpPr>
            <a:spLocks noChangeArrowheads="1"/>
          </p:cNvSpPr>
          <p:nvPr/>
        </p:nvSpPr>
        <p:spPr bwMode="auto">
          <a:xfrm>
            <a:off x="5554663" y="4313238"/>
            <a:ext cx="1020762" cy="998537"/>
          </a:xfrm>
          <a:prstGeom prst="cube">
            <a:avLst>
              <a:gd name="adj" fmla="val 25000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373799" name="Text Box 39"/>
          <p:cNvSpPr txBox="1">
            <a:spLocks noChangeArrowheads="1"/>
          </p:cNvSpPr>
          <p:nvPr/>
        </p:nvSpPr>
        <p:spPr bwMode="auto">
          <a:xfrm>
            <a:off x="5715000" y="3744913"/>
            <a:ext cx="1409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b="1" dirty="0">
                <a:latin typeface="メイリオ" panose="020B0604030504040204" pitchFamily="50" charset="-128"/>
              </a:rPr>
              <a:t>u</a:t>
            </a:r>
            <a:endParaRPr lang="en-US" altLang="ja-JP" sz="2400" b="1" dirty="0">
              <a:latin typeface="メイリオ" panose="020B0604030504040204" pitchFamily="50" charset="-128"/>
            </a:endParaRPr>
          </a:p>
        </p:txBody>
      </p:sp>
      <p:sp>
        <p:nvSpPr>
          <p:cNvPr id="373800" name="Text Box 40"/>
          <p:cNvSpPr txBox="1">
            <a:spLocks noChangeArrowheads="1"/>
          </p:cNvSpPr>
          <p:nvPr/>
        </p:nvSpPr>
        <p:spPr bwMode="auto">
          <a:xfrm>
            <a:off x="6786563" y="4470400"/>
            <a:ext cx="3561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0</a:t>
            </a:r>
          </a:p>
        </p:txBody>
      </p:sp>
      <p:sp>
        <p:nvSpPr>
          <p:cNvPr id="373801" name="Text Box 41"/>
          <p:cNvSpPr txBox="1">
            <a:spLocks noChangeArrowheads="1"/>
          </p:cNvSpPr>
          <p:nvPr/>
        </p:nvSpPr>
        <p:spPr bwMode="auto">
          <a:xfrm>
            <a:off x="6797675" y="5314950"/>
            <a:ext cx="3561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1</a:t>
            </a:r>
          </a:p>
        </p:txBody>
      </p:sp>
      <p:sp>
        <p:nvSpPr>
          <p:cNvPr id="373802" name="Text Box 42"/>
          <p:cNvSpPr txBox="1">
            <a:spLocks noChangeArrowheads="1"/>
          </p:cNvSpPr>
          <p:nvPr/>
        </p:nvSpPr>
        <p:spPr bwMode="auto">
          <a:xfrm>
            <a:off x="6786563" y="6011863"/>
            <a:ext cx="3561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2</a:t>
            </a:r>
          </a:p>
        </p:txBody>
      </p:sp>
      <p:sp>
        <p:nvSpPr>
          <p:cNvPr id="373803" name="Text Box 43"/>
          <p:cNvSpPr txBox="1">
            <a:spLocks noChangeArrowheads="1"/>
          </p:cNvSpPr>
          <p:nvPr/>
        </p:nvSpPr>
        <p:spPr bwMode="auto">
          <a:xfrm>
            <a:off x="5692775" y="4706938"/>
            <a:ext cx="61266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1.9</a:t>
            </a:r>
          </a:p>
        </p:txBody>
      </p:sp>
      <p:sp>
        <p:nvSpPr>
          <p:cNvPr id="373804" name="Text Box 44"/>
          <p:cNvSpPr txBox="1">
            <a:spLocks noChangeArrowheads="1"/>
          </p:cNvSpPr>
          <p:nvPr/>
        </p:nvSpPr>
        <p:spPr bwMode="auto">
          <a:xfrm>
            <a:off x="5689600" y="5507038"/>
            <a:ext cx="61266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2.8</a:t>
            </a:r>
          </a:p>
        </p:txBody>
      </p:sp>
      <p:sp>
        <p:nvSpPr>
          <p:cNvPr id="373805" name="Text Box 45"/>
          <p:cNvSpPr txBox="1">
            <a:spLocks noChangeArrowheads="1"/>
          </p:cNvSpPr>
          <p:nvPr/>
        </p:nvSpPr>
        <p:spPr bwMode="auto">
          <a:xfrm>
            <a:off x="5732463" y="6234113"/>
            <a:ext cx="61266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3.7</a:t>
            </a:r>
          </a:p>
        </p:txBody>
      </p:sp>
      <p:sp>
        <p:nvSpPr>
          <p:cNvPr id="373807" name="AutoShape 47"/>
          <p:cNvSpPr>
            <a:spLocks noChangeArrowheads="1"/>
          </p:cNvSpPr>
          <p:nvPr/>
        </p:nvSpPr>
        <p:spPr bwMode="auto">
          <a:xfrm>
            <a:off x="5627688" y="1482725"/>
            <a:ext cx="1020762" cy="998538"/>
          </a:xfrm>
          <a:prstGeom prst="cube">
            <a:avLst>
              <a:gd name="adj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99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373808" name="Text Box 48"/>
          <p:cNvSpPr txBox="1">
            <a:spLocks noChangeArrowheads="1"/>
          </p:cNvSpPr>
          <p:nvPr/>
        </p:nvSpPr>
        <p:spPr bwMode="auto">
          <a:xfrm>
            <a:off x="5789613" y="914400"/>
            <a:ext cx="1419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 err="1">
                <a:latin typeface="メイリオ" panose="020B0604030504040204" pitchFamily="50" charset="-128"/>
              </a:rPr>
              <a:t>ip</a:t>
            </a:r>
            <a:endParaRPr lang="en-US" altLang="ja-JP" sz="2400" b="1" dirty="0">
              <a:latin typeface="メイリオ" panose="020B0604030504040204" pitchFamily="50" charset="-128"/>
            </a:endParaRPr>
          </a:p>
        </p:txBody>
      </p:sp>
      <p:sp>
        <p:nvSpPr>
          <p:cNvPr id="373810" name="Text Box 50"/>
          <p:cNvSpPr txBox="1">
            <a:spLocks noChangeArrowheads="1"/>
          </p:cNvSpPr>
          <p:nvPr/>
        </p:nvSpPr>
        <p:spPr bwMode="auto">
          <a:xfrm>
            <a:off x="5832475" y="1876425"/>
            <a:ext cx="3561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0</a:t>
            </a:r>
          </a:p>
        </p:txBody>
      </p:sp>
      <p:sp>
        <p:nvSpPr>
          <p:cNvPr id="373811" name="AutoShape 51"/>
          <p:cNvSpPr>
            <a:spLocks noChangeArrowheads="1"/>
          </p:cNvSpPr>
          <p:nvPr/>
        </p:nvSpPr>
        <p:spPr bwMode="auto">
          <a:xfrm>
            <a:off x="7348538" y="1462088"/>
            <a:ext cx="1020762" cy="998537"/>
          </a:xfrm>
          <a:prstGeom prst="cube">
            <a:avLst>
              <a:gd name="adj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99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373812" name="Text Box 52"/>
          <p:cNvSpPr txBox="1">
            <a:spLocks noChangeArrowheads="1"/>
          </p:cNvSpPr>
          <p:nvPr/>
        </p:nvSpPr>
        <p:spPr bwMode="auto">
          <a:xfrm>
            <a:off x="7510463" y="893763"/>
            <a:ext cx="1419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 err="1">
                <a:latin typeface="メイリオ" panose="020B0604030504040204" pitchFamily="50" charset="-128"/>
              </a:rPr>
              <a:t>i</a:t>
            </a:r>
            <a:endParaRPr lang="en-US" altLang="ja-JP" sz="2400" b="1" dirty="0">
              <a:latin typeface="メイリオ" panose="020B0604030504040204" pitchFamily="50" charset="-128"/>
            </a:endParaRPr>
          </a:p>
        </p:txBody>
      </p:sp>
      <p:sp>
        <p:nvSpPr>
          <p:cNvPr id="373813" name="Text Box 53"/>
          <p:cNvSpPr txBox="1">
            <a:spLocks noChangeArrowheads="1"/>
          </p:cNvSpPr>
          <p:nvPr/>
        </p:nvSpPr>
        <p:spPr bwMode="auto">
          <a:xfrm>
            <a:off x="7553325" y="1855788"/>
            <a:ext cx="3561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0</a:t>
            </a:r>
          </a:p>
        </p:txBody>
      </p:sp>
      <p:sp>
        <p:nvSpPr>
          <p:cNvPr id="373814" name="AutoShape 54"/>
          <p:cNvSpPr>
            <a:spLocks noChangeArrowheads="1"/>
          </p:cNvSpPr>
          <p:nvPr/>
        </p:nvSpPr>
        <p:spPr bwMode="auto">
          <a:xfrm>
            <a:off x="5776913" y="2279650"/>
            <a:ext cx="419100" cy="560388"/>
          </a:xfrm>
          <a:prstGeom prst="upArrow">
            <a:avLst>
              <a:gd name="adj1" fmla="val 50000"/>
              <a:gd name="adj2" fmla="val 33428"/>
            </a:avLst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373815" name="Rectangle 55"/>
          <p:cNvSpPr>
            <a:spLocks noChangeArrowheads="1"/>
          </p:cNvSpPr>
          <p:nvPr/>
        </p:nvSpPr>
        <p:spPr bwMode="auto">
          <a:xfrm>
            <a:off x="5357813" y="4722813"/>
            <a:ext cx="1258887" cy="473075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373816" name="Rectangle 56"/>
          <p:cNvSpPr>
            <a:spLocks noChangeArrowheads="1"/>
          </p:cNvSpPr>
          <p:nvPr/>
        </p:nvSpPr>
        <p:spPr bwMode="auto">
          <a:xfrm>
            <a:off x="7092950" y="4702175"/>
            <a:ext cx="1258888" cy="473075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373817" name="Text Box 57"/>
          <p:cNvSpPr txBox="1">
            <a:spLocks noChangeArrowheads="1"/>
          </p:cNvSpPr>
          <p:nvPr/>
        </p:nvSpPr>
        <p:spPr bwMode="auto">
          <a:xfrm>
            <a:off x="5005388" y="2816225"/>
            <a:ext cx="213231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1" dirty="0">
                <a:solidFill>
                  <a:schemeClr val="tx2"/>
                </a:solidFill>
                <a:latin typeface="メイリオ" panose="020B0604030504040204" pitchFamily="50" charset="-128"/>
              </a:rPr>
              <a:t>0 + 1.9 * 4.6</a:t>
            </a:r>
          </a:p>
        </p:txBody>
      </p:sp>
      <p:sp>
        <p:nvSpPr>
          <p:cNvPr id="373818" name="Text Box 58"/>
          <p:cNvSpPr txBox="1">
            <a:spLocks noChangeArrowheads="1"/>
          </p:cNvSpPr>
          <p:nvPr/>
        </p:nvSpPr>
        <p:spPr bwMode="auto">
          <a:xfrm>
            <a:off x="1758950" y="4910138"/>
            <a:ext cx="21066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 err="1">
                <a:solidFill>
                  <a:schemeClr val="tx2"/>
                </a:solidFill>
                <a:latin typeface="メイリオ" panose="020B0604030504040204" pitchFamily="50" charset="-128"/>
              </a:rPr>
              <a:t>i</a:t>
            </a:r>
            <a:r>
              <a:rPr lang="en-US" altLang="ja-JP" sz="2400" b="1" dirty="0">
                <a:solidFill>
                  <a:schemeClr val="tx2"/>
                </a:solidFill>
                <a:latin typeface="メイリオ" panose="020B0604030504040204" pitchFamily="50" charset="-128"/>
              </a:rPr>
              <a:t> = 0</a:t>
            </a:r>
            <a:r>
              <a:rPr lang="en-US" altLang="ja-JP" sz="2400" dirty="0">
                <a:solidFill>
                  <a:schemeClr val="tx2"/>
                </a:solidFill>
                <a:latin typeface="メイリオ" panose="020B0604030504040204" pitchFamily="50" charset="-128"/>
              </a:rPr>
              <a:t> </a:t>
            </a:r>
            <a:r>
              <a:rPr lang="ja-JP" altLang="en-US" sz="2400" dirty="0">
                <a:solidFill>
                  <a:schemeClr val="tx2"/>
                </a:solidFill>
                <a:latin typeface="メイリオ" panose="020B0604030504040204" pitchFamily="50" charset="-128"/>
              </a:rPr>
              <a:t>のときは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 err="1">
                <a:solidFill>
                  <a:schemeClr val="tx2"/>
                </a:solidFill>
                <a:latin typeface="メイリオ" panose="020B0604030504040204" pitchFamily="50" charset="-128"/>
              </a:rPr>
              <a:t>ip</a:t>
            </a:r>
            <a:r>
              <a:rPr lang="en-US" altLang="ja-JP" sz="2400" b="1" dirty="0">
                <a:solidFill>
                  <a:schemeClr val="tx2"/>
                </a:solidFill>
                <a:latin typeface="メイリオ" panose="020B0604030504040204" pitchFamily="50" charset="-128"/>
              </a:rPr>
              <a:t> + u[0]*v[0]</a:t>
            </a:r>
          </a:p>
        </p:txBody>
      </p:sp>
      <p:sp>
        <p:nvSpPr>
          <p:cNvPr id="373819" name="AutoShape 59"/>
          <p:cNvSpPr>
            <a:spLocks/>
          </p:cNvSpPr>
          <p:nvPr/>
        </p:nvSpPr>
        <p:spPr bwMode="auto">
          <a:xfrm rot="5400000">
            <a:off x="2985294" y="3458369"/>
            <a:ext cx="288925" cy="2452687"/>
          </a:xfrm>
          <a:prstGeom prst="rightBrace">
            <a:avLst>
              <a:gd name="adj1" fmla="val 70742"/>
              <a:gd name="adj2" fmla="val 50000"/>
            </a:avLst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373820" name="Text Box 60"/>
          <p:cNvSpPr txBox="1">
            <a:spLocks noChangeArrowheads="1"/>
          </p:cNvSpPr>
          <p:nvPr/>
        </p:nvSpPr>
        <p:spPr bwMode="auto">
          <a:xfrm>
            <a:off x="1144588" y="1973263"/>
            <a:ext cx="3783012" cy="1200329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solidFill>
                  <a:srgbClr val="006600"/>
                </a:solidFill>
                <a:latin typeface="メイリオ" panose="020B0604030504040204" pitchFamily="50" charset="-128"/>
              </a:rPr>
              <a:t>i</a:t>
            </a:r>
            <a:r>
              <a:rPr lang="en-US" altLang="ja-JP" sz="2400" dirty="0">
                <a:solidFill>
                  <a:srgbClr val="006600"/>
                </a:solidFill>
                <a:latin typeface="メイリオ" panose="020B0604030504040204" pitchFamily="50" charset="-128"/>
              </a:rPr>
              <a:t> = 0, 1, 2 </a:t>
            </a:r>
            <a:r>
              <a:rPr lang="ja-JP" altLang="en-US" sz="2400" dirty="0">
                <a:solidFill>
                  <a:srgbClr val="006600"/>
                </a:solidFill>
                <a:latin typeface="メイリオ" panose="020B0604030504040204" pitchFamily="50" charset="-128"/>
              </a:rPr>
              <a:t>での繰り返し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6600"/>
                </a:solidFill>
                <a:latin typeface="メイリオ" panose="020B0604030504040204" pitchFamily="50" charset="-128"/>
              </a:rPr>
              <a:t>（３回繰り返し）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6600"/>
                </a:solidFill>
                <a:latin typeface="メイリオ" panose="020B0604030504040204" pitchFamily="50" charset="-128"/>
              </a:rPr>
              <a:t>最初は </a:t>
            </a:r>
            <a:r>
              <a:rPr lang="en-US" altLang="ja-JP" sz="2400" dirty="0" err="1">
                <a:solidFill>
                  <a:schemeClr val="tx2"/>
                </a:solidFill>
                <a:latin typeface="メイリオ" panose="020B0604030504040204" pitchFamily="50" charset="-128"/>
              </a:rPr>
              <a:t>i</a:t>
            </a:r>
            <a:r>
              <a:rPr lang="en-US" altLang="ja-JP" sz="2400" dirty="0">
                <a:solidFill>
                  <a:schemeClr val="tx2"/>
                </a:solidFill>
                <a:latin typeface="メイリオ" panose="020B0604030504040204" pitchFamily="50" charset="-128"/>
              </a:rPr>
              <a:t> = 0</a:t>
            </a:r>
          </a:p>
        </p:txBody>
      </p:sp>
    </p:spTree>
    <p:extLst>
      <p:ext uri="{BB962C8B-B14F-4D97-AF65-F5344CB8AC3E}">
        <p14:creationId xmlns:p14="http://schemas.microsoft.com/office/powerpoint/2010/main" val="281250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3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73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73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73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73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73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73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73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73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73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73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73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373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373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3737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37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73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373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373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373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373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373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373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373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373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373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37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373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373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 tmFilter="0, 0; .2, .5; .8, .5; 1, 0"/>
                                        <p:tgtEl>
                                          <p:spTgt spid="373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7" dur="250" autoRev="1" fill="hold"/>
                                        <p:tgtEl>
                                          <p:spTgt spid="373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 tmFilter="0, 0; .2, .5; .8, .5; 1, 0"/>
                                        <p:tgtEl>
                                          <p:spTgt spid="3737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0" dur="250" autoRev="1" fill="hold"/>
                                        <p:tgtEl>
                                          <p:spTgt spid="3737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500"/>
                                        <p:tgtEl>
                                          <p:spTgt spid="373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" dur="500"/>
                                        <p:tgtEl>
                                          <p:spTgt spid="373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373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373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3789" grpId="0"/>
      <p:bldP spid="373790" grpId="0"/>
      <p:bldP spid="373791" grpId="0"/>
      <p:bldP spid="373792" grpId="0"/>
      <p:bldP spid="373793" grpId="0" build="allAtOnce"/>
      <p:bldP spid="373794" grpId="0"/>
      <p:bldP spid="373795" grpId="0"/>
      <p:bldP spid="373799" grpId="0"/>
      <p:bldP spid="373800" grpId="0"/>
      <p:bldP spid="373801" grpId="0"/>
      <p:bldP spid="373802" grpId="0"/>
      <p:bldP spid="373803" grpId="0" build="allAtOnce"/>
      <p:bldP spid="373804" grpId="0"/>
      <p:bldP spid="373805" grpId="0"/>
      <p:bldP spid="373808" grpId="0"/>
      <p:bldP spid="373810" grpId="0"/>
      <p:bldP spid="373812" grpId="0"/>
      <p:bldP spid="373813" grpId="0"/>
      <p:bldP spid="373817" grpId="0"/>
      <p:bldP spid="373818" grpId="0"/>
      <p:bldP spid="373820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A6AE08C8-5409-442A-AC77-1F0FED69AE32}" type="slidenum">
              <a:rPr lang="en-US" altLang="ja-JP" smtClean="0">
                <a:latin typeface="メイリオ" panose="020B0604030504040204" pitchFamily="50" charset="-128"/>
              </a:rPr>
              <a:pPr/>
              <a:t>35</a:t>
            </a:fld>
            <a:endParaRPr lang="en-US" altLang="ja-JP" dirty="0">
              <a:latin typeface="メイリオ" panose="020B0604030504040204" pitchFamily="50" charset="-128"/>
            </a:endParaRPr>
          </a:p>
        </p:txBody>
      </p:sp>
      <p:sp>
        <p:nvSpPr>
          <p:cNvPr id="86020" name="Text Box 3"/>
          <p:cNvSpPr txBox="1">
            <a:spLocks noChangeArrowheads="1"/>
          </p:cNvSpPr>
          <p:nvPr/>
        </p:nvSpPr>
        <p:spPr bwMode="auto">
          <a:xfrm>
            <a:off x="215900" y="603250"/>
            <a:ext cx="2951449" cy="43027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ja-JP" sz="2400" b="1" dirty="0">
              <a:latin typeface="メイリオ" panose="020B0604030504040204" pitchFamily="50" charset="-128"/>
            </a:endParaRP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ja-JP" sz="2400" b="1" dirty="0">
              <a:latin typeface="メイリオ" panose="020B0604030504040204" pitchFamily="50" charset="-128"/>
            </a:endParaRP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ja-JP" sz="2400" b="1" dirty="0">
              <a:latin typeface="メイリオ" panose="020B0604030504040204" pitchFamily="50" charset="-128"/>
            </a:endParaRP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ja-JP" sz="2400" b="1" dirty="0">
              <a:latin typeface="メイリオ" panose="020B0604030504040204" pitchFamily="50" charset="-128"/>
            </a:endParaRP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ja-JP" sz="2400" b="1" dirty="0">
              <a:latin typeface="メイリオ" panose="020B0604030504040204" pitchFamily="50" charset="-128"/>
            </a:endParaRP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ja-JP" sz="2400" b="1" dirty="0">
              <a:latin typeface="メイリオ" panose="020B0604030504040204" pitchFamily="50" charset="-128"/>
            </a:endParaRP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ja-JP" sz="2400" b="1" dirty="0">
              <a:latin typeface="メイリオ" panose="020B0604030504040204" pitchFamily="50" charset="-128"/>
            </a:endParaRP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ja-JP" sz="2400" b="1" dirty="0">
              <a:latin typeface="メイリオ" panose="020B0604030504040204" pitchFamily="50" charset="-128"/>
            </a:endParaRP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ja-JP" sz="2400" b="1" dirty="0">
              <a:latin typeface="メイリオ" panose="020B0604030504040204" pitchFamily="50" charset="-128"/>
            </a:endParaRP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  for (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i</a:t>
            </a:r>
            <a:r>
              <a:rPr lang="en-US" altLang="ja-JP" sz="2400" b="1" dirty="0">
                <a:latin typeface="メイリオ" panose="020B0604030504040204" pitchFamily="50" charset="-128"/>
              </a:rPr>
              <a:t>=0; 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i</a:t>
            </a:r>
            <a:r>
              <a:rPr lang="en-US" altLang="ja-JP" sz="2400" b="1" dirty="0">
                <a:latin typeface="メイリオ" panose="020B0604030504040204" pitchFamily="50" charset="-128"/>
              </a:rPr>
              <a:t>&lt;3; 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i</a:t>
            </a:r>
            <a:r>
              <a:rPr lang="en-US" altLang="ja-JP" sz="2400" b="1" dirty="0">
                <a:latin typeface="メイリオ" panose="020B0604030504040204" pitchFamily="50" charset="-128"/>
              </a:rPr>
              <a:t>++) {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    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ip</a:t>
            </a:r>
            <a:r>
              <a:rPr lang="en-US" altLang="ja-JP" sz="2400" b="1" dirty="0">
                <a:latin typeface="メイリオ" panose="020B0604030504040204" pitchFamily="50" charset="-128"/>
              </a:rPr>
              <a:t> = 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ip</a:t>
            </a:r>
            <a:r>
              <a:rPr lang="en-US" altLang="ja-JP" sz="2400" b="1" dirty="0">
                <a:latin typeface="メイリオ" panose="020B0604030504040204" pitchFamily="50" charset="-128"/>
              </a:rPr>
              <a:t> + u[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i</a:t>
            </a:r>
            <a:r>
              <a:rPr lang="en-US" altLang="ja-JP" sz="2400" b="1" dirty="0">
                <a:latin typeface="メイリオ" panose="020B0604030504040204" pitchFamily="50" charset="-128"/>
              </a:rPr>
              <a:t>]*v[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i</a:t>
            </a:r>
            <a:r>
              <a:rPr lang="en-US" altLang="ja-JP" sz="2400" b="1" dirty="0">
                <a:latin typeface="メイリオ" panose="020B0604030504040204" pitchFamily="50" charset="-128"/>
              </a:rPr>
              <a:t>];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  }</a:t>
            </a:r>
          </a:p>
        </p:txBody>
      </p:sp>
      <p:sp>
        <p:nvSpPr>
          <p:cNvPr id="86021" name="AutoShape 4"/>
          <p:cNvSpPr>
            <a:spLocks noChangeArrowheads="1"/>
          </p:cNvSpPr>
          <p:nvPr/>
        </p:nvSpPr>
        <p:spPr bwMode="auto">
          <a:xfrm>
            <a:off x="7292975" y="5791200"/>
            <a:ext cx="1020763" cy="998538"/>
          </a:xfrm>
          <a:prstGeom prst="cube">
            <a:avLst>
              <a:gd name="adj" fmla="val 25000"/>
            </a:avLst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86022" name="AutoShape 5"/>
          <p:cNvSpPr>
            <a:spLocks noChangeArrowheads="1"/>
          </p:cNvSpPr>
          <p:nvPr/>
        </p:nvSpPr>
        <p:spPr bwMode="auto">
          <a:xfrm>
            <a:off x="7292975" y="5053013"/>
            <a:ext cx="1020763" cy="998537"/>
          </a:xfrm>
          <a:prstGeom prst="cube">
            <a:avLst>
              <a:gd name="adj" fmla="val 25000"/>
            </a:avLst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86023" name="AutoShape 6"/>
          <p:cNvSpPr>
            <a:spLocks noChangeArrowheads="1"/>
          </p:cNvSpPr>
          <p:nvPr/>
        </p:nvSpPr>
        <p:spPr bwMode="auto">
          <a:xfrm>
            <a:off x="7292975" y="4300538"/>
            <a:ext cx="1020763" cy="998537"/>
          </a:xfrm>
          <a:prstGeom prst="cube">
            <a:avLst>
              <a:gd name="adj" fmla="val 25000"/>
            </a:avLst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86024" name="Text Box 7"/>
          <p:cNvSpPr txBox="1">
            <a:spLocks noChangeArrowheads="1"/>
          </p:cNvSpPr>
          <p:nvPr/>
        </p:nvSpPr>
        <p:spPr bwMode="auto">
          <a:xfrm>
            <a:off x="7454900" y="3732213"/>
            <a:ext cx="1419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b="1" dirty="0">
                <a:latin typeface="メイリオ" panose="020B0604030504040204" pitchFamily="50" charset="-128"/>
              </a:rPr>
              <a:t>v</a:t>
            </a:r>
            <a:endParaRPr lang="en-US" altLang="ja-JP" sz="2400" b="1" dirty="0">
              <a:latin typeface="メイリオ" panose="020B0604030504040204" pitchFamily="50" charset="-128"/>
            </a:endParaRPr>
          </a:p>
        </p:txBody>
      </p:sp>
      <p:sp>
        <p:nvSpPr>
          <p:cNvPr id="86025" name="Text Box 8"/>
          <p:cNvSpPr txBox="1">
            <a:spLocks noChangeArrowheads="1"/>
          </p:cNvSpPr>
          <p:nvPr/>
        </p:nvSpPr>
        <p:spPr bwMode="auto">
          <a:xfrm>
            <a:off x="8526463" y="4457700"/>
            <a:ext cx="3561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0</a:t>
            </a:r>
          </a:p>
        </p:txBody>
      </p:sp>
      <p:sp>
        <p:nvSpPr>
          <p:cNvPr id="86026" name="Text Box 9"/>
          <p:cNvSpPr txBox="1">
            <a:spLocks noChangeArrowheads="1"/>
          </p:cNvSpPr>
          <p:nvPr/>
        </p:nvSpPr>
        <p:spPr bwMode="auto">
          <a:xfrm>
            <a:off x="8535988" y="5302250"/>
            <a:ext cx="3561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1</a:t>
            </a:r>
          </a:p>
        </p:txBody>
      </p:sp>
      <p:sp>
        <p:nvSpPr>
          <p:cNvPr id="86027" name="Text Box 10"/>
          <p:cNvSpPr txBox="1">
            <a:spLocks noChangeArrowheads="1"/>
          </p:cNvSpPr>
          <p:nvPr/>
        </p:nvSpPr>
        <p:spPr bwMode="auto">
          <a:xfrm>
            <a:off x="8526463" y="5999163"/>
            <a:ext cx="3561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2</a:t>
            </a:r>
          </a:p>
        </p:txBody>
      </p:sp>
      <p:sp>
        <p:nvSpPr>
          <p:cNvPr id="86028" name="Text Box 11"/>
          <p:cNvSpPr txBox="1">
            <a:spLocks noChangeArrowheads="1"/>
          </p:cNvSpPr>
          <p:nvPr/>
        </p:nvSpPr>
        <p:spPr bwMode="auto">
          <a:xfrm>
            <a:off x="7431088" y="4694238"/>
            <a:ext cx="61266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4.6</a:t>
            </a:r>
          </a:p>
        </p:txBody>
      </p:sp>
      <p:sp>
        <p:nvSpPr>
          <p:cNvPr id="375820" name="Text Box 12"/>
          <p:cNvSpPr txBox="1">
            <a:spLocks noChangeArrowheads="1"/>
          </p:cNvSpPr>
          <p:nvPr/>
        </p:nvSpPr>
        <p:spPr bwMode="auto">
          <a:xfrm>
            <a:off x="7427913" y="5492750"/>
            <a:ext cx="61266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5.5</a:t>
            </a:r>
          </a:p>
        </p:txBody>
      </p:sp>
      <p:sp>
        <p:nvSpPr>
          <p:cNvPr id="86030" name="Text Box 13"/>
          <p:cNvSpPr txBox="1">
            <a:spLocks noChangeArrowheads="1"/>
          </p:cNvSpPr>
          <p:nvPr/>
        </p:nvSpPr>
        <p:spPr bwMode="auto">
          <a:xfrm>
            <a:off x="7470775" y="6221413"/>
            <a:ext cx="61266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6.4</a:t>
            </a:r>
          </a:p>
        </p:txBody>
      </p:sp>
      <p:sp>
        <p:nvSpPr>
          <p:cNvPr id="86031" name="AutoShape 14"/>
          <p:cNvSpPr>
            <a:spLocks noChangeArrowheads="1"/>
          </p:cNvSpPr>
          <p:nvPr/>
        </p:nvSpPr>
        <p:spPr bwMode="auto">
          <a:xfrm>
            <a:off x="5554663" y="5803900"/>
            <a:ext cx="1020762" cy="998538"/>
          </a:xfrm>
          <a:prstGeom prst="cube">
            <a:avLst>
              <a:gd name="adj" fmla="val 25000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86032" name="AutoShape 15"/>
          <p:cNvSpPr>
            <a:spLocks noChangeArrowheads="1"/>
          </p:cNvSpPr>
          <p:nvPr/>
        </p:nvSpPr>
        <p:spPr bwMode="auto">
          <a:xfrm>
            <a:off x="5554663" y="5065713"/>
            <a:ext cx="1020762" cy="998537"/>
          </a:xfrm>
          <a:prstGeom prst="cube">
            <a:avLst>
              <a:gd name="adj" fmla="val 25000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86033" name="AutoShape 16"/>
          <p:cNvSpPr>
            <a:spLocks noChangeArrowheads="1"/>
          </p:cNvSpPr>
          <p:nvPr/>
        </p:nvSpPr>
        <p:spPr bwMode="auto">
          <a:xfrm>
            <a:off x="5554663" y="4313238"/>
            <a:ext cx="1020762" cy="998537"/>
          </a:xfrm>
          <a:prstGeom prst="cube">
            <a:avLst>
              <a:gd name="adj" fmla="val 25000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86034" name="Text Box 17"/>
          <p:cNvSpPr txBox="1">
            <a:spLocks noChangeArrowheads="1"/>
          </p:cNvSpPr>
          <p:nvPr/>
        </p:nvSpPr>
        <p:spPr bwMode="auto">
          <a:xfrm>
            <a:off x="5715000" y="3744913"/>
            <a:ext cx="1409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b="1" dirty="0">
                <a:latin typeface="メイリオ" panose="020B0604030504040204" pitchFamily="50" charset="-128"/>
              </a:rPr>
              <a:t>u</a:t>
            </a:r>
            <a:endParaRPr lang="en-US" altLang="ja-JP" sz="2400" b="1" dirty="0">
              <a:latin typeface="メイリオ" panose="020B0604030504040204" pitchFamily="50" charset="-128"/>
            </a:endParaRPr>
          </a:p>
        </p:txBody>
      </p:sp>
      <p:sp>
        <p:nvSpPr>
          <p:cNvPr id="86035" name="Text Box 18"/>
          <p:cNvSpPr txBox="1">
            <a:spLocks noChangeArrowheads="1"/>
          </p:cNvSpPr>
          <p:nvPr/>
        </p:nvSpPr>
        <p:spPr bwMode="auto">
          <a:xfrm>
            <a:off x="6786563" y="4470400"/>
            <a:ext cx="3561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0</a:t>
            </a:r>
          </a:p>
        </p:txBody>
      </p:sp>
      <p:sp>
        <p:nvSpPr>
          <p:cNvPr id="86036" name="Text Box 19"/>
          <p:cNvSpPr txBox="1">
            <a:spLocks noChangeArrowheads="1"/>
          </p:cNvSpPr>
          <p:nvPr/>
        </p:nvSpPr>
        <p:spPr bwMode="auto">
          <a:xfrm>
            <a:off x="6797675" y="5314950"/>
            <a:ext cx="3561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1</a:t>
            </a:r>
          </a:p>
        </p:txBody>
      </p:sp>
      <p:sp>
        <p:nvSpPr>
          <p:cNvPr id="86037" name="Text Box 20"/>
          <p:cNvSpPr txBox="1">
            <a:spLocks noChangeArrowheads="1"/>
          </p:cNvSpPr>
          <p:nvPr/>
        </p:nvSpPr>
        <p:spPr bwMode="auto">
          <a:xfrm>
            <a:off x="6786563" y="6011863"/>
            <a:ext cx="3561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2</a:t>
            </a:r>
          </a:p>
        </p:txBody>
      </p:sp>
      <p:sp>
        <p:nvSpPr>
          <p:cNvPr id="86038" name="Text Box 21"/>
          <p:cNvSpPr txBox="1">
            <a:spLocks noChangeArrowheads="1"/>
          </p:cNvSpPr>
          <p:nvPr/>
        </p:nvSpPr>
        <p:spPr bwMode="auto">
          <a:xfrm>
            <a:off x="5692775" y="4706938"/>
            <a:ext cx="61266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1.9</a:t>
            </a:r>
          </a:p>
        </p:txBody>
      </p:sp>
      <p:sp>
        <p:nvSpPr>
          <p:cNvPr id="375830" name="Text Box 22"/>
          <p:cNvSpPr txBox="1">
            <a:spLocks noChangeArrowheads="1"/>
          </p:cNvSpPr>
          <p:nvPr/>
        </p:nvSpPr>
        <p:spPr bwMode="auto">
          <a:xfrm>
            <a:off x="5689600" y="5507038"/>
            <a:ext cx="61266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2.8</a:t>
            </a:r>
          </a:p>
        </p:txBody>
      </p:sp>
      <p:sp>
        <p:nvSpPr>
          <p:cNvPr id="86040" name="Text Box 23"/>
          <p:cNvSpPr txBox="1">
            <a:spLocks noChangeArrowheads="1"/>
          </p:cNvSpPr>
          <p:nvPr/>
        </p:nvSpPr>
        <p:spPr bwMode="auto">
          <a:xfrm>
            <a:off x="5732463" y="6234113"/>
            <a:ext cx="61266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3.7</a:t>
            </a:r>
          </a:p>
        </p:txBody>
      </p:sp>
      <p:sp>
        <p:nvSpPr>
          <p:cNvPr id="86041" name="AutoShape 24"/>
          <p:cNvSpPr>
            <a:spLocks noChangeArrowheads="1"/>
          </p:cNvSpPr>
          <p:nvPr/>
        </p:nvSpPr>
        <p:spPr bwMode="auto">
          <a:xfrm>
            <a:off x="5627688" y="1482725"/>
            <a:ext cx="1020762" cy="998538"/>
          </a:xfrm>
          <a:prstGeom prst="cube">
            <a:avLst>
              <a:gd name="adj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99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86042" name="Text Box 25"/>
          <p:cNvSpPr txBox="1">
            <a:spLocks noChangeArrowheads="1"/>
          </p:cNvSpPr>
          <p:nvPr/>
        </p:nvSpPr>
        <p:spPr bwMode="auto">
          <a:xfrm>
            <a:off x="5789613" y="914400"/>
            <a:ext cx="1419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 err="1">
                <a:latin typeface="メイリオ" panose="020B0604030504040204" pitchFamily="50" charset="-128"/>
              </a:rPr>
              <a:t>ip</a:t>
            </a:r>
            <a:endParaRPr lang="en-US" altLang="ja-JP" sz="2400" b="1" dirty="0">
              <a:latin typeface="メイリオ" panose="020B0604030504040204" pitchFamily="50" charset="-128"/>
            </a:endParaRPr>
          </a:p>
        </p:txBody>
      </p:sp>
      <p:sp>
        <p:nvSpPr>
          <p:cNvPr id="86043" name="Text Box 26"/>
          <p:cNvSpPr txBox="1">
            <a:spLocks noChangeArrowheads="1"/>
          </p:cNvSpPr>
          <p:nvPr/>
        </p:nvSpPr>
        <p:spPr bwMode="auto">
          <a:xfrm>
            <a:off x="5688013" y="1876425"/>
            <a:ext cx="78418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8.74</a:t>
            </a:r>
          </a:p>
        </p:txBody>
      </p:sp>
      <p:sp>
        <p:nvSpPr>
          <p:cNvPr id="86044" name="AutoShape 27"/>
          <p:cNvSpPr>
            <a:spLocks noChangeArrowheads="1"/>
          </p:cNvSpPr>
          <p:nvPr/>
        </p:nvSpPr>
        <p:spPr bwMode="auto">
          <a:xfrm>
            <a:off x="7348538" y="1462088"/>
            <a:ext cx="1020762" cy="998537"/>
          </a:xfrm>
          <a:prstGeom prst="cube">
            <a:avLst>
              <a:gd name="adj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99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86045" name="Text Box 28"/>
          <p:cNvSpPr txBox="1">
            <a:spLocks noChangeArrowheads="1"/>
          </p:cNvSpPr>
          <p:nvPr/>
        </p:nvSpPr>
        <p:spPr bwMode="auto">
          <a:xfrm>
            <a:off x="7510463" y="893763"/>
            <a:ext cx="1419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 err="1">
                <a:latin typeface="メイリオ" panose="020B0604030504040204" pitchFamily="50" charset="-128"/>
              </a:rPr>
              <a:t>i</a:t>
            </a:r>
            <a:endParaRPr lang="en-US" altLang="ja-JP" sz="2400" b="1" dirty="0">
              <a:latin typeface="メイリオ" panose="020B0604030504040204" pitchFamily="50" charset="-128"/>
            </a:endParaRPr>
          </a:p>
        </p:txBody>
      </p:sp>
      <p:sp>
        <p:nvSpPr>
          <p:cNvPr id="375837" name="Text Box 29"/>
          <p:cNvSpPr txBox="1">
            <a:spLocks noChangeArrowheads="1"/>
          </p:cNvSpPr>
          <p:nvPr/>
        </p:nvSpPr>
        <p:spPr bwMode="auto">
          <a:xfrm>
            <a:off x="7553325" y="1855788"/>
            <a:ext cx="3561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solidFill>
                  <a:schemeClr val="tx2"/>
                </a:solidFill>
                <a:latin typeface="メイリオ" panose="020B0604030504040204" pitchFamily="50" charset="-128"/>
              </a:rPr>
              <a:t>1</a:t>
            </a:r>
          </a:p>
        </p:txBody>
      </p:sp>
      <p:sp>
        <p:nvSpPr>
          <p:cNvPr id="375838" name="AutoShape 30"/>
          <p:cNvSpPr>
            <a:spLocks noChangeArrowheads="1"/>
          </p:cNvSpPr>
          <p:nvPr/>
        </p:nvSpPr>
        <p:spPr bwMode="auto">
          <a:xfrm>
            <a:off x="5776913" y="2279650"/>
            <a:ext cx="419100" cy="560388"/>
          </a:xfrm>
          <a:prstGeom prst="upArrow">
            <a:avLst>
              <a:gd name="adj1" fmla="val 50000"/>
              <a:gd name="adj2" fmla="val 33428"/>
            </a:avLst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375839" name="Rectangle 31"/>
          <p:cNvSpPr>
            <a:spLocks noChangeArrowheads="1"/>
          </p:cNvSpPr>
          <p:nvPr/>
        </p:nvSpPr>
        <p:spPr bwMode="auto">
          <a:xfrm>
            <a:off x="5314950" y="5497513"/>
            <a:ext cx="1258888" cy="473075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375840" name="Rectangle 32"/>
          <p:cNvSpPr>
            <a:spLocks noChangeArrowheads="1"/>
          </p:cNvSpPr>
          <p:nvPr/>
        </p:nvSpPr>
        <p:spPr bwMode="auto">
          <a:xfrm>
            <a:off x="7124700" y="5476875"/>
            <a:ext cx="1258888" cy="473075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375841" name="Text Box 33"/>
          <p:cNvSpPr txBox="1">
            <a:spLocks noChangeArrowheads="1"/>
          </p:cNvSpPr>
          <p:nvPr/>
        </p:nvSpPr>
        <p:spPr bwMode="auto">
          <a:xfrm>
            <a:off x="5005388" y="2816225"/>
            <a:ext cx="263245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1" dirty="0">
                <a:solidFill>
                  <a:schemeClr val="tx2"/>
                </a:solidFill>
                <a:latin typeface="メイリオ" panose="020B0604030504040204" pitchFamily="50" charset="-128"/>
              </a:rPr>
              <a:t>8.74 + 2.8 * 5.5</a:t>
            </a:r>
          </a:p>
        </p:txBody>
      </p:sp>
      <p:sp>
        <p:nvSpPr>
          <p:cNvPr id="375842" name="Text Box 34"/>
          <p:cNvSpPr txBox="1">
            <a:spLocks noChangeArrowheads="1"/>
          </p:cNvSpPr>
          <p:nvPr/>
        </p:nvSpPr>
        <p:spPr bwMode="auto">
          <a:xfrm>
            <a:off x="1758950" y="4910138"/>
            <a:ext cx="21066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 err="1">
                <a:solidFill>
                  <a:schemeClr val="tx2"/>
                </a:solidFill>
                <a:latin typeface="メイリオ" panose="020B0604030504040204" pitchFamily="50" charset="-128"/>
              </a:rPr>
              <a:t>i</a:t>
            </a:r>
            <a:r>
              <a:rPr lang="en-US" altLang="ja-JP" sz="2400" b="1" dirty="0">
                <a:solidFill>
                  <a:schemeClr val="tx2"/>
                </a:solidFill>
                <a:latin typeface="メイリオ" panose="020B0604030504040204" pitchFamily="50" charset="-128"/>
              </a:rPr>
              <a:t> = 1</a:t>
            </a:r>
            <a:r>
              <a:rPr lang="en-US" altLang="ja-JP" sz="2400" dirty="0">
                <a:solidFill>
                  <a:schemeClr val="tx2"/>
                </a:solidFill>
                <a:latin typeface="メイリオ" panose="020B0604030504040204" pitchFamily="50" charset="-128"/>
              </a:rPr>
              <a:t> </a:t>
            </a:r>
            <a:r>
              <a:rPr lang="ja-JP" altLang="en-US" sz="2400" dirty="0">
                <a:solidFill>
                  <a:schemeClr val="tx2"/>
                </a:solidFill>
                <a:latin typeface="メイリオ" panose="020B0604030504040204" pitchFamily="50" charset="-128"/>
              </a:rPr>
              <a:t>のときは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 err="1">
                <a:solidFill>
                  <a:schemeClr val="tx2"/>
                </a:solidFill>
                <a:latin typeface="メイリオ" panose="020B0604030504040204" pitchFamily="50" charset="-128"/>
              </a:rPr>
              <a:t>ip</a:t>
            </a:r>
            <a:r>
              <a:rPr lang="en-US" altLang="ja-JP" sz="2400" b="1" dirty="0">
                <a:solidFill>
                  <a:schemeClr val="tx2"/>
                </a:solidFill>
                <a:latin typeface="メイリオ" panose="020B0604030504040204" pitchFamily="50" charset="-128"/>
              </a:rPr>
              <a:t> + u[1]*v[1]</a:t>
            </a:r>
          </a:p>
        </p:txBody>
      </p:sp>
      <p:sp>
        <p:nvSpPr>
          <p:cNvPr id="375843" name="AutoShape 35"/>
          <p:cNvSpPr>
            <a:spLocks/>
          </p:cNvSpPr>
          <p:nvPr/>
        </p:nvSpPr>
        <p:spPr bwMode="auto">
          <a:xfrm rot="5400000">
            <a:off x="2985294" y="3458369"/>
            <a:ext cx="288925" cy="2452687"/>
          </a:xfrm>
          <a:prstGeom prst="rightBrace">
            <a:avLst>
              <a:gd name="adj1" fmla="val 70742"/>
              <a:gd name="adj2" fmla="val 50000"/>
            </a:avLst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375844" name="Text Box 36"/>
          <p:cNvSpPr txBox="1">
            <a:spLocks noChangeArrowheads="1"/>
          </p:cNvSpPr>
          <p:nvPr/>
        </p:nvSpPr>
        <p:spPr bwMode="auto">
          <a:xfrm>
            <a:off x="1144588" y="1973263"/>
            <a:ext cx="3684552" cy="1200329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solidFill>
                  <a:srgbClr val="006600"/>
                </a:solidFill>
                <a:latin typeface="メイリオ" panose="020B0604030504040204" pitchFamily="50" charset="-128"/>
              </a:rPr>
              <a:t>i</a:t>
            </a:r>
            <a:r>
              <a:rPr lang="en-US" altLang="ja-JP" sz="2400" dirty="0">
                <a:solidFill>
                  <a:srgbClr val="006600"/>
                </a:solidFill>
                <a:latin typeface="メイリオ" panose="020B0604030504040204" pitchFamily="50" charset="-128"/>
              </a:rPr>
              <a:t> = 0, 1, 2 </a:t>
            </a:r>
            <a:r>
              <a:rPr lang="ja-JP" altLang="en-US" sz="2400" dirty="0">
                <a:solidFill>
                  <a:srgbClr val="006600"/>
                </a:solidFill>
                <a:latin typeface="メイリオ" panose="020B0604030504040204" pitchFamily="50" charset="-128"/>
              </a:rPr>
              <a:t>での繰り返し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6600"/>
                </a:solidFill>
                <a:latin typeface="メイリオ" panose="020B0604030504040204" pitchFamily="50" charset="-128"/>
              </a:rPr>
              <a:t>（３回繰り返し）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6600"/>
                </a:solidFill>
                <a:latin typeface="メイリオ" panose="020B0604030504040204" pitchFamily="50" charset="-128"/>
              </a:rPr>
              <a:t>次は </a:t>
            </a:r>
            <a:r>
              <a:rPr lang="en-US" altLang="ja-JP" sz="2400" dirty="0" err="1">
                <a:solidFill>
                  <a:schemeClr val="tx2"/>
                </a:solidFill>
                <a:latin typeface="メイリオ" panose="020B0604030504040204" pitchFamily="50" charset="-128"/>
              </a:rPr>
              <a:t>i</a:t>
            </a:r>
            <a:r>
              <a:rPr lang="en-US" altLang="ja-JP" sz="2400" dirty="0">
                <a:solidFill>
                  <a:schemeClr val="tx2"/>
                </a:solidFill>
                <a:latin typeface="メイリオ" panose="020B0604030504040204" pitchFamily="50" charset="-128"/>
              </a:rPr>
              <a:t> = 1</a:t>
            </a:r>
          </a:p>
        </p:txBody>
      </p:sp>
    </p:spTree>
    <p:extLst>
      <p:ext uri="{BB962C8B-B14F-4D97-AF65-F5344CB8AC3E}">
        <p14:creationId xmlns:p14="http://schemas.microsoft.com/office/powerpoint/2010/main" val="1327313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758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758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3758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3758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 tmFilter="0, 0; .2, .5; .8, .5; 1, 0"/>
                                        <p:tgtEl>
                                          <p:spTgt spid="3758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250" autoRev="1" fill="hold"/>
                                        <p:tgtEl>
                                          <p:spTgt spid="3758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3758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3758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75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75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 tmFilter="0, 0; .2, .5; .8, .5; 1, 0"/>
                                        <p:tgtEl>
                                          <p:spTgt spid="3758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250" autoRev="1" fill="hold"/>
                                        <p:tgtEl>
                                          <p:spTgt spid="3758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3758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3758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75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75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7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375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5820" grpId="0"/>
      <p:bldP spid="375837" grpId="0" build="allAtOnce"/>
      <p:bldP spid="375841" grpId="0"/>
      <p:bldP spid="375842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72A527A8-BC95-491E-A9D9-2D7DE43434CA}" type="slidenum">
              <a:rPr lang="en-US" altLang="ja-JP" smtClean="0">
                <a:latin typeface="メイリオ" panose="020B0604030504040204" pitchFamily="50" charset="-128"/>
              </a:rPr>
              <a:pPr/>
              <a:t>36</a:t>
            </a:fld>
            <a:endParaRPr lang="en-US" altLang="ja-JP" dirty="0">
              <a:latin typeface="メイリオ" panose="020B0604030504040204" pitchFamily="50" charset="-128"/>
            </a:endParaRPr>
          </a:p>
        </p:txBody>
      </p:sp>
      <p:sp>
        <p:nvSpPr>
          <p:cNvPr id="88068" name="Text Box 3"/>
          <p:cNvSpPr txBox="1">
            <a:spLocks noChangeArrowheads="1"/>
          </p:cNvSpPr>
          <p:nvPr/>
        </p:nvSpPr>
        <p:spPr bwMode="auto">
          <a:xfrm>
            <a:off x="215900" y="603250"/>
            <a:ext cx="2951449" cy="43027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ja-JP" sz="2400" b="1" dirty="0">
              <a:latin typeface="メイリオ" panose="020B0604030504040204" pitchFamily="50" charset="-128"/>
            </a:endParaRP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ja-JP" sz="2400" b="1" dirty="0">
              <a:latin typeface="メイリオ" panose="020B0604030504040204" pitchFamily="50" charset="-128"/>
            </a:endParaRP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ja-JP" sz="2400" b="1" dirty="0">
              <a:latin typeface="メイリオ" panose="020B0604030504040204" pitchFamily="50" charset="-128"/>
            </a:endParaRP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ja-JP" sz="2400" b="1" dirty="0">
              <a:latin typeface="メイリオ" panose="020B0604030504040204" pitchFamily="50" charset="-128"/>
            </a:endParaRP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ja-JP" sz="2400" b="1" dirty="0">
              <a:latin typeface="メイリオ" panose="020B0604030504040204" pitchFamily="50" charset="-128"/>
            </a:endParaRP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ja-JP" sz="2400" b="1" dirty="0">
              <a:latin typeface="メイリオ" panose="020B0604030504040204" pitchFamily="50" charset="-128"/>
            </a:endParaRP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ja-JP" sz="2400" b="1" dirty="0">
              <a:latin typeface="メイリオ" panose="020B0604030504040204" pitchFamily="50" charset="-128"/>
            </a:endParaRP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ja-JP" sz="2400" b="1" dirty="0">
              <a:latin typeface="メイリオ" panose="020B0604030504040204" pitchFamily="50" charset="-128"/>
            </a:endParaRP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ja-JP" sz="2400" b="1" dirty="0">
              <a:latin typeface="メイリオ" panose="020B0604030504040204" pitchFamily="50" charset="-128"/>
            </a:endParaRP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  for (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i</a:t>
            </a:r>
            <a:r>
              <a:rPr lang="en-US" altLang="ja-JP" sz="2400" b="1" dirty="0">
                <a:latin typeface="メイリオ" panose="020B0604030504040204" pitchFamily="50" charset="-128"/>
              </a:rPr>
              <a:t>=0; 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i</a:t>
            </a:r>
            <a:r>
              <a:rPr lang="en-US" altLang="ja-JP" sz="2400" b="1" dirty="0">
                <a:latin typeface="メイリオ" panose="020B0604030504040204" pitchFamily="50" charset="-128"/>
              </a:rPr>
              <a:t>&lt;3; 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i</a:t>
            </a:r>
            <a:r>
              <a:rPr lang="en-US" altLang="ja-JP" sz="2400" b="1" dirty="0">
                <a:latin typeface="メイリオ" panose="020B0604030504040204" pitchFamily="50" charset="-128"/>
              </a:rPr>
              <a:t>++) {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    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ip</a:t>
            </a:r>
            <a:r>
              <a:rPr lang="en-US" altLang="ja-JP" sz="2400" b="1" dirty="0">
                <a:latin typeface="メイリオ" panose="020B0604030504040204" pitchFamily="50" charset="-128"/>
              </a:rPr>
              <a:t> = 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ip</a:t>
            </a:r>
            <a:r>
              <a:rPr lang="en-US" altLang="ja-JP" sz="2400" b="1" dirty="0">
                <a:latin typeface="メイリオ" panose="020B0604030504040204" pitchFamily="50" charset="-128"/>
              </a:rPr>
              <a:t> + u[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i</a:t>
            </a:r>
            <a:r>
              <a:rPr lang="en-US" altLang="ja-JP" sz="2400" b="1" dirty="0">
                <a:latin typeface="メイリオ" panose="020B0604030504040204" pitchFamily="50" charset="-128"/>
              </a:rPr>
              <a:t>]*v[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i</a:t>
            </a:r>
            <a:r>
              <a:rPr lang="en-US" altLang="ja-JP" sz="2400" b="1" dirty="0">
                <a:latin typeface="メイリオ" panose="020B0604030504040204" pitchFamily="50" charset="-128"/>
              </a:rPr>
              <a:t>];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  }</a:t>
            </a:r>
          </a:p>
        </p:txBody>
      </p:sp>
      <p:sp>
        <p:nvSpPr>
          <p:cNvPr id="88069" name="AutoShape 4"/>
          <p:cNvSpPr>
            <a:spLocks noChangeArrowheads="1"/>
          </p:cNvSpPr>
          <p:nvPr/>
        </p:nvSpPr>
        <p:spPr bwMode="auto">
          <a:xfrm>
            <a:off x="7292975" y="5791200"/>
            <a:ext cx="1020763" cy="998538"/>
          </a:xfrm>
          <a:prstGeom prst="cube">
            <a:avLst>
              <a:gd name="adj" fmla="val 25000"/>
            </a:avLst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88070" name="AutoShape 5"/>
          <p:cNvSpPr>
            <a:spLocks noChangeArrowheads="1"/>
          </p:cNvSpPr>
          <p:nvPr/>
        </p:nvSpPr>
        <p:spPr bwMode="auto">
          <a:xfrm>
            <a:off x="7292975" y="5053013"/>
            <a:ext cx="1020763" cy="998537"/>
          </a:xfrm>
          <a:prstGeom prst="cube">
            <a:avLst>
              <a:gd name="adj" fmla="val 25000"/>
            </a:avLst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88071" name="AutoShape 6"/>
          <p:cNvSpPr>
            <a:spLocks noChangeArrowheads="1"/>
          </p:cNvSpPr>
          <p:nvPr/>
        </p:nvSpPr>
        <p:spPr bwMode="auto">
          <a:xfrm>
            <a:off x="7292975" y="4300538"/>
            <a:ext cx="1020763" cy="998537"/>
          </a:xfrm>
          <a:prstGeom prst="cube">
            <a:avLst>
              <a:gd name="adj" fmla="val 25000"/>
            </a:avLst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88072" name="Text Box 7"/>
          <p:cNvSpPr txBox="1">
            <a:spLocks noChangeArrowheads="1"/>
          </p:cNvSpPr>
          <p:nvPr/>
        </p:nvSpPr>
        <p:spPr bwMode="auto">
          <a:xfrm>
            <a:off x="7454900" y="3732213"/>
            <a:ext cx="1419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b="1" dirty="0">
                <a:latin typeface="メイリオ" panose="020B0604030504040204" pitchFamily="50" charset="-128"/>
              </a:rPr>
              <a:t>v</a:t>
            </a:r>
            <a:endParaRPr lang="en-US" altLang="ja-JP" sz="2400" b="1" dirty="0">
              <a:latin typeface="メイリオ" panose="020B0604030504040204" pitchFamily="50" charset="-128"/>
            </a:endParaRPr>
          </a:p>
        </p:txBody>
      </p:sp>
      <p:sp>
        <p:nvSpPr>
          <p:cNvPr id="88073" name="Text Box 8"/>
          <p:cNvSpPr txBox="1">
            <a:spLocks noChangeArrowheads="1"/>
          </p:cNvSpPr>
          <p:nvPr/>
        </p:nvSpPr>
        <p:spPr bwMode="auto">
          <a:xfrm>
            <a:off x="8526463" y="4457700"/>
            <a:ext cx="3561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0</a:t>
            </a:r>
          </a:p>
        </p:txBody>
      </p:sp>
      <p:sp>
        <p:nvSpPr>
          <p:cNvPr id="88074" name="Text Box 9"/>
          <p:cNvSpPr txBox="1">
            <a:spLocks noChangeArrowheads="1"/>
          </p:cNvSpPr>
          <p:nvPr/>
        </p:nvSpPr>
        <p:spPr bwMode="auto">
          <a:xfrm>
            <a:off x="8535988" y="5302250"/>
            <a:ext cx="3561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1</a:t>
            </a:r>
          </a:p>
        </p:txBody>
      </p:sp>
      <p:sp>
        <p:nvSpPr>
          <p:cNvPr id="88075" name="Text Box 10"/>
          <p:cNvSpPr txBox="1">
            <a:spLocks noChangeArrowheads="1"/>
          </p:cNvSpPr>
          <p:nvPr/>
        </p:nvSpPr>
        <p:spPr bwMode="auto">
          <a:xfrm>
            <a:off x="8526463" y="5999163"/>
            <a:ext cx="3561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2</a:t>
            </a:r>
          </a:p>
        </p:txBody>
      </p:sp>
      <p:sp>
        <p:nvSpPr>
          <p:cNvPr id="88076" name="Text Box 11"/>
          <p:cNvSpPr txBox="1">
            <a:spLocks noChangeArrowheads="1"/>
          </p:cNvSpPr>
          <p:nvPr/>
        </p:nvSpPr>
        <p:spPr bwMode="auto">
          <a:xfrm>
            <a:off x="7431088" y="4694238"/>
            <a:ext cx="61266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4.6</a:t>
            </a:r>
          </a:p>
        </p:txBody>
      </p:sp>
      <p:sp>
        <p:nvSpPr>
          <p:cNvPr id="88077" name="Text Box 12"/>
          <p:cNvSpPr txBox="1">
            <a:spLocks noChangeArrowheads="1"/>
          </p:cNvSpPr>
          <p:nvPr/>
        </p:nvSpPr>
        <p:spPr bwMode="auto">
          <a:xfrm>
            <a:off x="7427913" y="5492750"/>
            <a:ext cx="61266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5.5</a:t>
            </a:r>
          </a:p>
        </p:txBody>
      </p:sp>
      <p:sp>
        <p:nvSpPr>
          <p:cNvPr id="379917" name="Text Box 13"/>
          <p:cNvSpPr txBox="1">
            <a:spLocks noChangeArrowheads="1"/>
          </p:cNvSpPr>
          <p:nvPr/>
        </p:nvSpPr>
        <p:spPr bwMode="auto">
          <a:xfrm>
            <a:off x="7470775" y="6221413"/>
            <a:ext cx="61266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6.4</a:t>
            </a:r>
          </a:p>
        </p:txBody>
      </p:sp>
      <p:sp>
        <p:nvSpPr>
          <p:cNvPr id="88079" name="AutoShape 14"/>
          <p:cNvSpPr>
            <a:spLocks noChangeArrowheads="1"/>
          </p:cNvSpPr>
          <p:nvPr/>
        </p:nvSpPr>
        <p:spPr bwMode="auto">
          <a:xfrm>
            <a:off x="5554663" y="5803900"/>
            <a:ext cx="1020762" cy="998538"/>
          </a:xfrm>
          <a:prstGeom prst="cube">
            <a:avLst>
              <a:gd name="adj" fmla="val 25000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88080" name="AutoShape 15"/>
          <p:cNvSpPr>
            <a:spLocks noChangeArrowheads="1"/>
          </p:cNvSpPr>
          <p:nvPr/>
        </p:nvSpPr>
        <p:spPr bwMode="auto">
          <a:xfrm>
            <a:off x="5554663" y="5065713"/>
            <a:ext cx="1020762" cy="998537"/>
          </a:xfrm>
          <a:prstGeom prst="cube">
            <a:avLst>
              <a:gd name="adj" fmla="val 25000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88081" name="AutoShape 16"/>
          <p:cNvSpPr>
            <a:spLocks noChangeArrowheads="1"/>
          </p:cNvSpPr>
          <p:nvPr/>
        </p:nvSpPr>
        <p:spPr bwMode="auto">
          <a:xfrm>
            <a:off x="5554663" y="4313238"/>
            <a:ext cx="1020762" cy="998537"/>
          </a:xfrm>
          <a:prstGeom prst="cube">
            <a:avLst>
              <a:gd name="adj" fmla="val 25000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88082" name="Text Box 17"/>
          <p:cNvSpPr txBox="1">
            <a:spLocks noChangeArrowheads="1"/>
          </p:cNvSpPr>
          <p:nvPr/>
        </p:nvSpPr>
        <p:spPr bwMode="auto">
          <a:xfrm>
            <a:off x="5715000" y="3744913"/>
            <a:ext cx="1409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b="1" dirty="0">
                <a:latin typeface="メイリオ" panose="020B0604030504040204" pitchFamily="50" charset="-128"/>
              </a:rPr>
              <a:t>u</a:t>
            </a:r>
            <a:endParaRPr lang="en-US" altLang="ja-JP" sz="2400" b="1" dirty="0">
              <a:latin typeface="メイリオ" panose="020B0604030504040204" pitchFamily="50" charset="-128"/>
            </a:endParaRPr>
          </a:p>
        </p:txBody>
      </p:sp>
      <p:sp>
        <p:nvSpPr>
          <p:cNvPr id="88083" name="Text Box 18"/>
          <p:cNvSpPr txBox="1">
            <a:spLocks noChangeArrowheads="1"/>
          </p:cNvSpPr>
          <p:nvPr/>
        </p:nvSpPr>
        <p:spPr bwMode="auto">
          <a:xfrm>
            <a:off x="6786563" y="4470400"/>
            <a:ext cx="3561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0</a:t>
            </a:r>
          </a:p>
        </p:txBody>
      </p:sp>
      <p:sp>
        <p:nvSpPr>
          <p:cNvPr id="88084" name="Text Box 19"/>
          <p:cNvSpPr txBox="1">
            <a:spLocks noChangeArrowheads="1"/>
          </p:cNvSpPr>
          <p:nvPr/>
        </p:nvSpPr>
        <p:spPr bwMode="auto">
          <a:xfrm>
            <a:off x="6797675" y="5314950"/>
            <a:ext cx="3561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1</a:t>
            </a:r>
          </a:p>
        </p:txBody>
      </p:sp>
      <p:sp>
        <p:nvSpPr>
          <p:cNvPr id="88085" name="Text Box 20"/>
          <p:cNvSpPr txBox="1">
            <a:spLocks noChangeArrowheads="1"/>
          </p:cNvSpPr>
          <p:nvPr/>
        </p:nvSpPr>
        <p:spPr bwMode="auto">
          <a:xfrm>
            <a:off x="6786563" y="6011863"/>
            <a:ext cx="3561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2</a:t>
            </a:r>
          </a:p>
        </p:txBody>
      </p:sp>
      <p:sp>
        <p:nvSpPr>
          <p:cNvPr id="88086" name="Text Box 21"/>
          <p:cNvSpPr txBox="1">
            <a:spLocks noChangeArrowheads="1"/>
          </p:cNvSpPr>
          <p:nvPr/>
        </p:nvSpPr>
        <p:spPr bwMode="auto">
          <a:xfrm>
            <a:off x="5692775" y="4706938"/>
            <a:ext cx="61266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1.9</a:t>
            </a:r>
          </a:p>
        </p:txBody>
      </p:sp>
      <p:sp>
        <p:nvSpPr>
          <p:cNvPr id="88087" name="Text Box 22"/>
          <p:cNvSpPr txBox="1">
            <a:spLocks noChangeArrowheads="1"/>
          </p:cNvSpPr>
          <p:nvPr/>
        </p:nvSpPr>
        <p:spPr bwMode="auto">
          <a:xfrm>
            <a:off x="5689600" y="5507038"/>
            <a:ext cx="61266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2.8</a:t>
            </a:r>
          </a:p>
        </p:txBody>
      </p:sp>
      <p:sp>
        <p:nvSpPr>
          <p:cNvPr id="379927" name="Text Box 23"/>
          <p:cNvSpPr txBox="1">
            <a:spLocks noChangeArrowheads="1"/>
          </p:cNvSpPr>
          <p:nvPr/>
        </p:nvSpPr>
        <p:spPr bwMode="auto">
          <a:xfrm>
            <a:off x="5732463" y="6234113"/>
            <a:ext cx="61266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3.7</a:t>
            </a:r>
          </a:p>
        </p:txBody>
      </p:sp>
      <p:sp>
        <p:nvSpPr>
          <p:cNvPr id="88089" name="AutoShape 24"/>
          <p:cNvSpPr>
            <a:spLocks noChangeArrowheads="1"/>
          </p:cNvSpPr>
          <p:nvPr/>
        </p:nvSpPr>
        <p:spPr bwMode="auto">
          <a:xfrm>
            <a:off x="5627688" y="1482725"/>
            <a:ext cx="1020762" cy="998538"/>
          </a:xfrm>
          <a:prstGeom prst="cube">
            <a:avLst>
              <a:gd name="adj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99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88090" name="Text Box 25"/>
          <p:cNvSpPr txBox="1">
            <a:spLocks noChangeArrowheads="1"/>
          </p:cNvSpPr>
          <p:nvPr/>
        </p:nvSpPr>
        <p:spPr bwMode="auto">
          <a:xfrm>
            <a:off x="5789613" y="914400"/>
            <a:ext cx="1419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 err="1">
                <a:latin typeface="メイリオ" panose="020B0604030504040204" pitchFamily="50" charset="-128"/>
              </a:rPr>
              <a:t>ip</a:t>
            </a:r>
            <a:endParaRPr lang="en-US" altLang="ja-JP" sz="2400" b="1" dirty="0">
              <a:latin typeface="メイリオ" panose="020B0604030504040204" pitchFamily="50" charset="-128"/>
            </a:endParaRPr>
          </a:p>
        </p:txBody>
      </p:sp>
      <p:sp>
        <p:nvSpPr>
          <p:cNvPr id="88091" name="Text Box 26"/>
          <p:cNvSpPr txBox="1">
            <a:spLocks noChangeArrowheads="1"/>
          </p:cNvSpPr>
          <p:nvPr/>
        </p:nvSpPr>
        <p:spPr bwMode="auto">
          <a:xfrm>
            <a:off x="5588000" y="1876425"/>
            <a:ext cx="95571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24.14</a:t>
            </a:r>
          </a:p>
        </p:txBody>
      </p:sp>
      <p:sp>
        <p:nvSpPr>
          <p:cNvPr id="88092" name="AutoShape 27"/>
          <p:cNvSpPr>
            <a:spLocks noChangeArrowheads="1"/>
          </p:cNvSpPr>
          <p:nvPr/>
        </p:nvSpPr>
        <p:spPr bwMode="auto">
          <a:xfrm>
            <a:off x="7348538" y="1462088"/>
            <a:ext cx="1020762" cy="998537"/>
          </a:xfrm>
          <a:prstGeom prst="cube">
            <a:avLst>
              <a:gd name="adj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99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88093" name="Text Box 28"/>
          <p:cNvSpPr txBox="1">
            <a:spLocks noChangeArrowheads="1"/>
          </p:cNvSpPr>
          <p:nvPr/>
        </p:nvSpPr>
        <p:spPr bwMode="auto">
          <a:xfrm>
            <a:off x="7510463" y="893763"/>
            <a:ext cx="1419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 err="1">
                <a:latin typeface="メイリオ" panose="020B0604030504040204" pitchFamily="50" charset="-128"/>
              </a:rPr>
              <a:t>i</a:t>
            </a:r>
            <a:endParaRPr lang="en-US" altLang="ja-JP" sz="2400" b="1" dirty="0">
              <a:latin typeface="メイリオ" panose="020B0604030504040204" pitchFamily="50" charset="-128"/>
            </a:endParaRPr>
          </a:p>
        </p:txBody>
      </p:sp>
      <p:sp>
        <p:nvSpPr>
          <p:cNvPr id="379933" name="Text Box 29"/>
          <p:cNvSpPr txBox="1">
            <a:spLocks noChangeArrowheads="1"/>
          </p:cNvSpPr>
          <p:nvPr/>
        </p:nvSpPr>
        <p:spPr bwMode="auto">
          <a:xfrm>
            <a:off x="7553325" y="1855788"/>
            <a:ext cx="3561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solidFill>
                  <a:schemeClr val="tx2"/>
                </a:solidFill>
                <a:latin typeface="メイリオ" panose="020B0604030504040204" pitchFamily="50" charset="-128"/>
              </a:rPr>
              <a:t>2</a:t>
            </a:r>
          </a:p>
        </p:txBody>
      </p:sp>
      <p:sp>
        <p:nvSpPr>
          <p:cNvPr id="379934" name="AutoShape 30"/>
          <p:cNvSpPr>
            <a:spLocks noChangeArrowheads="1"/>
          </p:cNvSpPr>
          <p:nvPr/>
        </p:nvSpPr>
        <p:spPr bwMode="auto">
          <a:xfrm>
            <a:off x="5776913" y="2279650"/>
            <a:ext cx="419100" cy="560388"/>
          </a:xfrm>
          <a:prstGeom prst="upArrow">
            <a:avLst>
              <a:gd name="adj1" fmla="val 50000"/>
              <a:gd name="adj2" fmla="val 33428"/>
            </a:avLst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379935" name="Rectangle 31"/>
          <p:cNvSpPr>
            <a:spLocks noChangeArrowheads="1"/>
          </p:cNvSpPr>
          <p:nvPr/>
        </p:nvSpPr>
        <p:spPr bwMode="auto">
          <a:xfrm>
            <a:off x="5337175" y="6229350"/>
            <a:ext cx="1258888" cy="473075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379936" name="Rectangle 32"/>
          <p:cNvSpPr>
            <a:spLocks noChangeArrowheads="1"/>
          </p:cNvSpPr>
          <p:nvPr/>
        </p:nvSpPr>
        <p:spPr bwMode="auto">
          <a:xfrm>
            <a:off x="7124700" y="6218238"/>
            <a:ext cx="1258888" cy="473075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379937" name="Text Box 33"/>
          <p:cNvSpPr txBox="1">
            <a:spLocks noChangeArrowheads="1"/>
          </p:cNvSpPr>
          <p:nvPr/>
        </p:nvSpPr>
        <p:spPr bwMode="auto">
          <a:xfrm>
            <a:off x="4711700" y="2805113"/>
            <a:ext cx="283282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1" dirty="0">
                <a:solidFill>
                  <a:schemeClr val="tx2"/>
                </a:solidFill>
                <a:latin typeface="メイリオ" panose="020B0604030504040204" pitchFamily="50" charset="-128"/>
              </a:rPr>
              <a:t>24.14 + 3.7 * 6.4</a:t>
            </a:r>
          </a:p>
        </p:txBody>
      </p:sp>
      <p:sp>
        <p:nvSpPr>
          <p:cNvPr id="379938" name="Text Box 34"/>
          <p:cNvSpPr txBox="1">
            <a:spLocks noChangeArrowheads="1"/>
          </p:cNvSpPr>
          <p:nvPr/>
        </p:nvSpPr>
        <p:spPr bwMode="auto">
          <a:xfrm>
            <a:off x="1758950" y="4910138"/>
            <a:ext cx="21066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 err="1">
                <a:solidFill>
                  <a:schemeClr val="tx2"/>
                </a:solidFill>
                <a:latin typeface="メイリオ" panose="020B0604030504040204" pitchFamily="50" charset="-128"/>
              </a:rPr>
              <a:t>i</a:t>
            </a:r>
            <a:r>
              <a:rPr lang="en-US" altLang="ja-JP" sz="2400" b="1" dirty="0">
                <a:solidFill>
                  <a:schemeClr val="tx2"/>
                </a:solidFill>
                <a:latin typeface="メイリオ" panose="020B0604030504040204" pitchFamily="50" charset="-128"/>
              </a:rPr>
              <a:t> = 2</a:t>
            </a:r>
            <a:r>
              <a:rPr lang="en-US" altLang="ja-JP" sz="2400" dirty="0">
                <a:solidFill>
                  <a:schemeClr val="tx2"/>
                </a:solidFill>
                <a:latin typeface="メイリオ" panose="020B0604030504040204" pitchFamily="50" charset="-128"/>
              </a:rPr>
              <a:t> </a:t>
            </a:r>
            <a:r>
              <a:rPr lang="ja-JP" altLang="en-US" sz="2400" dirty="0">
                <a:solidFill>
                  <a:schemeClr val="tx2"/>
                </a:solidFill>
                <a:latin typeface="メイリオ" panose="020B0604030504040204" pitchFamily="50" charset="-128"/>
              </a:rPr>
              <a:t>のときは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 err="1">
                <a:solidFill>
                  <a:schemeClr val="tx2"/>
                </a:solidFill>
                <a:latin typeface="メイリオ" panose="020B0604030504040204" pitchFamily="50" charset="-128"/>
              </a:rPr>
              <a:t>ip</a:t>
            </a:r>
            <a:r>
              <a:rPr lang="en-US" altLang="ja-JP" sz="2400" b="1" dirty="0">
                <a:solidFill>
                  <a:schemeClr val="tx2"/>
                </a:solidFill>
                <a:latin typeface="メイリオ" panose="020B0604030504040204" pitchFamily="50" charset="-128"/>
              </a:rPr>
              <a:t> + u[2]*v[2]</a:t>
            </a:r>
          </a:p>
        </p:txBody>
      </p:sp>
      <p:sp>
        <p:nvSpPr>
          <p:cNvPr id="379939" name="AutoShape 35"/>
          <p:cNvSpPr>
            <a:spLocks/>
          </p:cNvSpPr>
          <p:nvPr/>
        </p:nvSpPr>
        <p:spPr bwMode="auto">
          <a:xfrm rot="5400000">
            <a:off x="2985294" y="3458369"/>
            <a:ext cx="288925" cy="2452687"/>
          </a:xfrm>
          <a:prstGeom prst="rightBrace">
            <a:avLst>
              <a:gd name="adj1" fmla="val 70742"/>
              <a:gd name="adj2" fmla="val 50000"/>
            </a:avLst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379940" name="Text Box 36"/>
          <p:cNvSpPr txBox="1">
            <a:spLocks noChangeArrowheads="1"/>
          </p:cNvSpPr>
          <p:nvPr/>
        </p:nvSpPr>
        <p:spPr bwMode="auto">
          <a:xfrm>
            <a:off x="1144588" y="1973263"/>
            <a:ext cx="3389069" cy="1200329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solidFill>
                  <a:srgbClr val="006600"/>
                </a:solidFill>
                <a:latin typeface="メイリオ" panose="020B0604030504040204" pitchFamily="50" charset="-128"/>
              </a:rPr>
              <a:t>i</a:t>
            </a:r>
            <a:r>
              <a:rPr lang="en-US" altLang="ja-JP" sz="2400" dirty="0">
                <a:solidFill>
                  <a:srgbClr val="006600"/>
                </a:solidFill>
                <a:latin typeface="メイリオ" panose="020B0604030504040204" pitchFamily="50" charset="-128"/>
              </a:rPr>
              <a:t> = 0, 1, 2 </a:t>
            </a:r>
            <a:r>
              <a:rPr lang="ja-JP" altLang="en-US" sz="2400" dirty="0">
                <a:solidFill>
                  <a:srgbClr val="006600"/>
                </a:solidFill>
                <a:latin typeface="メイリオ" panose="020B0604030504040204" pitchFamily="50" charset="-128"/>
              </a:rPr>
              <a:t>での繰り返し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6600"/>
                </a:solidFill>
                <a:latin typeface="メイリオ" panose="020B0604030504040204" pitchFamily="50" charset="-128"/>
              </a:rPr>
              <a:t>（３回繰り返し）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6600"/>
                </a:solidFill>
                <a:latin typeface="メイリオ" panose="020B0604030504040204" pitchFamily="50" charset="-128"/>
              </a:rPr>
              <a:t>次は </a:t>
            </a:r>
            <a:r>
              <a:rPr lang="en-US" altLang="ja-JP" sz="2400" dirty="0" err="1">
                <a:solidFill>
                  <a:schemeClr val="tx2"/>
                </a:solidFill>
                <a:latin typeface="メイリオ" panose="020B0604030504040204" pitchFamily="50" charset="-128"/>
              </a:rPr>
              <a:t>i</a:t>
            </a:r>
            <a:r>
              <a:rPr lang="en-US" altLang="ja-JP" sz="2400" dirty="0">
                <a:solidFill>
                  <a:schemeClr val="tx2"/>
                </a:solidFill>
                <a:latin typeface="メイリオ" panose="020B0604030504040204" pitchFamily="50" charset="-128"/>
              </a:rPr>
              <a:t> = 2</a:t>
            </a:r>
          </a:p>
        </p:txBody>
      </p:sp>
    </p:spTree>
    <p:extLst>
      <p:ext uri="{BB962C8B-B14F-4D97-AF65-F5344CB8AC3E}">
        <p14:creationId xmlns:p14="http://schemas.microsoft.com/office/powerpoint/2010/main" val="2052787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799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799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3799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3799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 tmFilter="0, 0; .2, .5; .8, .5; 1, 0"/>
                                        <p:tgtEl>
                                          <p:spTgt spid="3799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250" autoRev="1" fill="hold"/>
                                        <p:tgtEl>
                                          <p:spTgt spid="3799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3799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3799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79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79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 tmFilter="0, 0; .2, .5; .8, .5; 1, 0"/>
                                        <p:tgtEl>
                                          <p:spTgt spid="3799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250" autoRev="1" fill="hold"/>
                                        <p:tgtEl>
                                          <p:spTgt spid="3799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3799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3799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79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79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7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379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917" grpId="0"/>
      <p:bldP spid="379933" grpId="0" build="allAtOnce"/>
      <p:bldP spid="379937" grpId="0"/>
      <p:bldP spid="379938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ベクトルの内積</a:t>
            </a:r>
          </a:p>
        </p:txBody>
      </p:sp>
      <p:sp>
        <p:nvSpPr>
          <p:cNvPr id="9011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3DDDB992-CC3A-4F75-8B45-DFE0C0B8F096}" type="slidenum">
              <a:rPr lang="en-US" altLang="ja-JP" smtClean="0">
                <a:latin typeface="メイリオ" panose="020B0604030504040204" pitchFamily="50" charset="-128"/>
              </a:rPr>
              <a:pPr/>
              <a:t>37</a:t>
            </a:fld>
            <a:endParaRPr lang="en-US" altLang="ja-JP" dirty="0">
              <a:latin typeface="メイリオ" panose="020B0604030504040204" pitchFamily="50" charset="-128"/>
            </a:endParaRPr>
          </a:p>
        </p:txBody>
      </p:sp>
      <p:sp>
        <p:nvSpPr>
          <p:cNvPr id="304131" name="Text Box 3"/>
          <p:cNvSpPr txBox="1">
            <a:spLocks noChangeArrowheads="1"/>
          </p:cNvSpPr>
          <p:nvPr/>
        </p:nvSpPr>
        <p:spPr bwMode="auto">
          <a:xfrm>
            <a:off x="204331" y="2122488"/>
            <a:ext cx="121058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メイリオ" panose="020B0604030504040204" pitchFamily="50" charset="-128"/>
              </a:rPr>
              <a:t>繰り返し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メイリオ" panose="020B0604030504040204" pitchFamily="50" charset="-128"/>
              </a:rPr>
              <a:t>１回目</a:t>
            </a:r>
          </a:p>
        </p:txBody>
      </p:sp>
      <p:sp>
        <p:nvSpPr>
          <p:cNvPr id="304132" name="Rectangle 4"/>
          <p:cNvSpPr>
            <a:spLocks noChangeArrowheads="1"/>
          </p:cNvSpPr>
          <p:nvPr/>
        </p:nvSpPr>
        <p:spPr bwMode="auto">
          <a:xfrm>
            <a:off x="1619250" y="2228850"/>
            <a:ext cx="6370638" cy="485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304133" name="Text Box 5"/>
          <p:cNvSpPr txBox="1">
            <a:spLocks noChangeArrowheads="1"/>
          </p:cNvSpPr>
          <p:nvPr/>
        </p:nvSpPr>
        <p:spPr bwMode="auto">
          <a:xfrm>
            <a:off x="1790700" y="2246313"/>
            <a:ext cx="640111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solidFill>
                  <a:srgbClr val="006600"/>
                </a:solidFill>
                <a:latin typeface="メイリオ" panose="020B0604030504040204" pitchFamily="50" charset="-128"/>
              </a:rPr>
              <a:t>i</a:t>
            </a:r>
            <a:r>
              <a:rPr lang="en-US" altLang="ja-JP" sz="2400" dirty="0">
                <a:solidFill>
                  <a:srgbClr val="006600"/>
                </a:solidFill>
                <a:latin typeface="メイリオ" panose="020B0604030504040204" pitchFamily="50" charset="-128"/>
              </a:rPr>
              <a:t> = </a:t>
            </a:r>
            <a:r>
              <a:rPr lang="en-US" altLang="ja-JP" sz="2400" dirty="0">
                <a:solidFill>
                  <a:schemeClr val="tx2"/>
                </a:solidFill>
                <a:latin typeface="メイリオ" panose="020B0604030504040204" pitchFamily="50" charset="-128"/>
              </a:rPr>
              <a:t>0</a:t>
            </a:r>
            <a:r>
              <a:rPr lang="en-US" altLang="ja-JP" sz="2400" dirty="0">
                <a:solidFill>
                  <a:srgbClr val="006600"/>
                </a:solidFill>
                <a:latin typeface="メイリオ" panose="020B0604030504040204" pitchFamily="50" charset="-128"/>
              </a:rPr>
              <a:t>      </a:t>
            </a:r>
            <a:r>
              <a:rPr lang="en-US" altLang="ja-JP" sz="2400" dirty="0" err="1">
                <a:solidFill>
                  <a:srgbClr val="006600"/>
                </a:solidFill>
                <a:latin typeface="メイリオ" panose="020B0604030504040204" pitchFamily="50" charset="-128"/>
              </a:rPr>
              <a:t>i</a:t>
            </a:r>
            <a:r>
              <a:rPr lang="en-US" altLang="ja-JP" sz="2400" dirty="0">
                <a:solidFill>
                  <a:srgbClr val="006600"/>
                </a:solidFill>
                <a:latin typeface="メイリオ" panose="020B0604030504040204" pitchFamily="50" charset="-128"/>
              </a:rPr>
              <a:t> &lt; 3 </a:t>
            </a:r>
            <a:r>
              <a:rPr lang="ja-JP" altLang="en-US" sz="2400" dirty="0">
                <a:solidFill>
                  <a:srgbClr val="006600"/>
                </a:solidFill>
                <a:latin typeface="メイリオ" panose="020B0604030504040204" pitchFamily="50" charset="-128"/>
              </a:rPr>
              <a:t>が成り立つ    </a:t>
            </a:r>
            <a:r>
              <a:rPr lang="en-US" altLang="ja-JP" sz="2400" dirty="0" err="1">
                <a:solidFill>
                  <a:srgbClr val="006600"/>
                </a:solidFill>
                <a:latin typeface="メイリオ" panose="020B0604030504040204" pitchFamily="50" charset="-128"/>
              </a:rPr>
              <a:t>ip</a:t>
            </a:r>
            <a:r>
              <a:rPr lang="en-US" altLang="ja-JP" sz="2400" dirty="0">
                <a:solidFill>
                  <a:srgbClr val="006600"/>
                </a:solidFill>
                <a:latin typeface="メイリオ" panose="020B0604030504040204" pitchFamily="50" charset="-128"/>
              </a:rPr>
              <a:t> = </a:t>
            </a:r>
            <a:r>
              <a:rPr lang="en-US" altLang="ja-JP" sz="2400" dirty="0" err="1">
                <a:solidFill>
                  <a:srgbClr val="006600"/>
                </a:solidFill>
                <a:latin typeface="メイリオ" panose="020B0604030504040204" pitchFamily="50" charset="-128"/>
              </a:rPr>
              <a:t>ip</a:t>
            </a:r>
            <a:r>
              <a:rPr lang="en-US" altLang="ja-JP" sz="2400" dirty="0">
                <a:solidFill>
                  <a:srgbClr val="006600"/>
                </a:solidFill>
                <a:latin typeface="メイリオ" panose="020B0604030504040204" pitchFamily="50" charset="-128"/>
              </a:rPr>
              <a:t> + u[</a:t>
            </a:r>
            <a:r>
              <a:rPr lang="en-US" altLang="ja-JP" sz="2400" dirty="0">
                <a:solidFill>
                  <a:schemeClr val="tx2"/>
                </a:solidFill>
                <a:latin typeface="メイリオ" panose="020B0604030504040204" pitchFamily="50" charset="-128"/>
              </a:rPr>
              <a:t>0</a:t>
            </a:r>
            <a:r>
              <a:rPr lang="en-US" altLang="ja-JP" sz="2400" dirty="0">
                <a:solidFill>
                  <a:srgbClr val="006600"/>
                </a:solidFill>
                <a:latin typeface="メイリオ" panose="020B0604030504040204" pitchFamily="50" charset="-128"/>
              </a:rPr>
              <a:t>] * v[</a:t>
            </a:r>
            <a:r>
              <a:rPr lang="en-US" altLang="ja-JP" sz="2400" dirty="0">
                <a:solidFill>
                  <a:schemeClr val="tx2"/>
                </a:solidFill>
                <a:latin typeface="メイリオ" panose="020B0604030504040204" pitchFamily="50" charset="-128"/>
              </a:rPr>
              <a:t>0</a:t>
            </a:r>
            <a:r>
              <a:rPr lang="en-US" altLang="ja-JP" sz="2400" dirty="0">
                <a:solidFill>
                  <a:srgbClr val="006600"/>
                </a:solidFill>
                <a:latin typeface="メイリオ" panose="020B0604030504040204" pitchFamily="50" charset="-128"/>
              </a:rPr>
              <a:t>];</a:t>
            </a:r>
          </a:p>
        </p:txBody>
      </p:sp>
      <p:sp>
        <p:nvSpPr>
          <p:cNvPr id="304134" name="Text Box 6"/>
          <p:cNvSpPr txBox="1">
            <a:spLocks noChangeArrowheads="1"/>
          </p:cNvSpPr>
          <p:nvPr/>
        </p:nvSpPr>
        <p:spPr bwMode="auto">
          <a:xfrm>
            <a:off x="204331" y="3394075"/>
            <a:ext cx="121058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メイリオ" panose="020B0604030504040204" pitchFamily="50" charset="-128"/>
              </a:rPr>
              <a:t>繰り返し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メイリオ" panose="020B0604030504040204" pitchFamily="50" charset="-128"/>
              </a:rPr>
              <a:t>２回目</a:t>
            </a:r>
          </a:p>
        </p:txBody>
      </p:sp>
      <p:sp>
        <p:nvSpPr>
          <p:cNvPr id="304135" name="Text Box 7"/>
          <p:cNvSpPr txBox="1">
            <a:spLocks noChangeArrowheads="1"/>
          </p:cNvSpPr>
          <p:nvPr/>
        </p:nvSpPr>
        <p:spPr bwMode="auto">
          <a:xfrm>
            <a:off x="204331" y="4608513"/>
            <a:ext cx="121058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メイリオ" panose="020B0604030504040204" pitchFamily="50" charset="-128"/>
              </a:rPr>
              <a:t>繰り返し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メイリオ" panose="020B0604030504040204" pitchFamily="50" charset="-128"/>
              </a:rPr>
              <a:t>３回目</a:t>
            </a:r>
          </a:p>
        </p:txBody>
      </p:sp>
      <p:sp>
        <p:nvSpPr>
          <p:cNvPr id="304136" name="Text Box 8"/>
          <p:cNvSpPr txBox="1">
            <a:spLocks noChangeArrowheads="1"/>
          </p:cNvSpPr>
          <p:nvPr/>
        </p:nvSpPr>
        <p:spPr bwMode="auto">
          <a:xfrm>
            <a:off x="204331" y="5813425"/>
            <a:ext cx="121058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メイリオ" panose="020B0604030504040204" pitchFamily="50" charset="-128"/>
              </a:rPr>
              <a:t>繰り返し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メイリオ" panose="020B0604030504040204" pitchFamily="50" charset="-128"/>
              </a:rPr>
              <a:t>４回目</a:t>
            </a:r>
          </a:p>
        </p:txBody>
      </p:sp>
      <p:sp>
        <p:nvSpPr>
          <p:cNvPr id="304137" name="Rectangle 9"/>
          <p:cNvSpPr>
            <a:spLocks noChangeArrowheads="1"/>
          </p:cNvSpPr>
          <p:nvPr/>
        </p:nvSpPr>
        <p:spPr bwMode="auto">
          <a:xfrm>
            <a:off x="1614488" y="3509963"/>
            <a:ext cx="6370637" cy="485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304138" name="Text Box 10"/>
          <p:cNvSpPr txBox="1">
            <a:spLocks noChangeArrowheads="1"/>
          </p:cNvSpPr>
          <p:nvPr/>
        </p:nvSpPr>
        <p:spPr bwMode="auto">
          <a:xfrm>
            <a:off x="1785938" y="3527425"/>
            <a:ext cx="640111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solidFill>
                  <a:srgbClr val="006600"/>
                </a:solidFill>
                <a:latin typeface="メイリオ" panose="020B0604030504040204" pitchFamily="50" charset="-128"/>
              </a:rPr>
              <a:t>i</a:t>
            </a:r>
            <a:r>
              <a:rPr lang="en-US" altLang="ja-JP" sz="2400" dirty="0">
                <a:solidFill>
                  <a:srgbClr val="006600"/>
                </a:solidFill>
                <a:latin typeface="メイリオ" panose="020B0604030504040204" pitchFamily="50" charset="-128"/>
              </a:rPr>
              <a:t> = </a:t>
            </a:r>
            <a:r>
              <a:rPr lang="en-US" altLang="ja-JP" sz="2400" dirty="0">
                <a:solidFill>
                  <a:schemeClr val="tx2"/>
                </a:solidFill>
                <a:latin typeface="メイリオ" panose="020B0604030504040204" pitchFamily="50" charset="-128"/>
              </a:rPr>
              <a:t>1</a:t>
            </a:r>
            <a:r>
              <a:rPr lang="en-US" altLang="ja-JP" sz="2400" dirty="0">
                <a:solidFill>
                  <a:srgbClr val="006600"/>
                </a:solidFill>
                <a:latin typeface="メイリオ" panose="020B0604030504040204" pitchFamily="50" charset="-128"/>
              </a:rPr>
              <a:t>      </a:t>
            </a:r>
            <a:r>
              <a:rPr lang="en-US" altLang="ja-JP" sz="2400" dirty="0" err="1">
                <a:solidFill>
                  <a:srgbClr val="006600"/>
                </a:solidFill>
                <a:latin typeface="メイリオ" panose="020B0604030504040204" pitchFamily="50" charset="-128"/>
              </a:rPr>
              <a:t>i</a:t>
            </a:r>
            <a:r>
              <a:rPr lang="en-US" altLang="ja-JP" sz="2400" dirty="0">
                <a:solidFill>
                  <a:srgbClr val="006600"/>
                </a:solidFill>
                <a:latin typeface="メイリオ" panose="020B0604030504040204" pitchFamily="50" charset="-128"/>
              </a:rPr>
              <a:t> &lt; 3 </a:t>
            </a:r>
            <a:r>
              <a:rPr lang="ja-JP" altLang="en-US" sz="2400" dirty="0">
                <a:solidFill>
                  <a:srgbClr val="006600"/>
                </a:solidFill>
                <a:latin typeface="メイリオ" panose="020B0604030504040204" pitchFamily="50" charset="-128"/>
              </a:rPr>
              <a:t>が成り立つ    </a:t>
            </a:r>
            <a:r>
              <a:rPr lang="en-US" altLang="ja-JP" sz="2400" dirty="0" err="1">
                <a:solidFill>
                  <a:srgbClr val="006600"/>
                </a:solidFill>
                <a:latin typeface="メイリオ" panose="020B0604030504040204" pitchFamily="50" charset="-128"/>
              </a:rPr>
              <a:t>ip</a:t>
            </a:r>
            <a:r>
              <a:rPr lang="en-US" altLang="ja-JP" sz="2400" dirty="0">
                <a:solidFill>
                  <a:srgbClr val="006600"/>
                </a:solidFill>
                <a:latin typeface="メイリオ" panose="020B0604030504040204" pitchFamily="50" charset="-128"/>
              </a:rPr>
              <a:t> = </a:t>
            </a:r>
            <a:r>
              <a:rPr lang="en-US" altLang="ja-JP" sz="2400" dirty="0" err="1">
                <a:solidFill>
                  <a:srgbClr val="006600"/>
                </a:solidFill>
                <a:latin typeface="メイリオ" panose="020B0604030504040204" pitchFamily="50" charset="-128"/>
              </a:rPr>
              <a:t>ip</a:t>
            </a:r>
            <a:r>
              <a:rPr lang="en-US" altLang="ja-JP" sz="2400" dirty="0">
                <a:solidFill>
                  <a:srgbClr val="006600"/>
                </a:solidFill>
                <a:latin typeface="メイリオ" panose="020B0604030504040204" pitchFamily="50" charset="-128"/>
              </a:rPr>
              <a:t> + u[</a:t>
            </a:r>
            <a:r>
              <a:rPr lang="en-US" altLang="ja-JP" sz="2400" dirty="0">
                <a:solidFill>
                  <a:schemeClr val="tx2"/>
                </a:solidFill>
                <a:latin typeface="メイリオ" panose="020B0604030504040204" pitchFamily="50" charset="-128"/>
              </a:rPr>
              <a:t>1</a:t>
            </a:r>
            <a:r>
              <a:rPr lang="en-US" altLang="ja-JP" sz="2400" dirty="0">
                <a:solidFill>
                  <a:srgbClr val="006600"/>
                </a:solidFill>
                <a:latin typeface="メイリオ" panose="020B0604030504040204" pitchFamily="50" charset="-128"/>
              </a:rPr>
              <a:t>] * v[</a:t>
            </a:r>
            <a:r>
              <a:rPr lang="en-US" altLang="ja-JP" sz="2400" dirty="0">
                <a:solidFill>
                  <a:schemeClr val="tx2"/>
                </a:solidFill>
                <a:latin typeface="メイリオ" panose="020B0604030504040204" pitchFamily="50" charset="-128"/>
              </a:rPr>
              <a:t>1</a:t>
            </a:r>
            <a:r>
              <a:rPr lang="en-US" altLang="ja-JP" sz="2400" dirty="0">
                <a:solidFill>
                  <a:srgbClr val="006600"/>
                </a:solidFill>
                <a:latin typeface="メイリオ" panose="020B0604030504040204" pitchFamily="50" charset="-128"/>
              </a:rPr>
              <a:t>];</a:t>
            </a:r>
          </a:p>
        </p:txBody>
      </p:sp>
      <p:sp>
        <p:nvSpPr>
          <p:cNvPr id="304139" name="Rectangle 11"/>
          <p:cNvSpPr>
            <a:spLocks noChangeArrowheads="1"/>
          </p:cNvSpPr>
          <p:nvPr/>
        </p:nvSpPr>
        <p:spPr bwMode="auto">
          <a:xfrm>
            <a:off x="1609725" y="4733925"/>
            <a:ext cx="6370638" cy="485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304140" name="Text Box 12"/>
          <p:cNvSpPr txBox="1">
            <a:spLocks noChangeArrowheads="1"/>
          </p:cNvSpPr>
          <p:nvPr/>
        </p:nvSpPr>
        <p:spPr bwMode="auto">
          <a:xfrm>
            <a:off x="1781175" y="4751388"/>
            <a:ext cx="640111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solidFill>
                  <a:srgbClr val="006600"/>
                </a:solidFill>
                <a:latin typeface="メイリオ" panose="020B0604030504040204" pitchFamily="50" charset="-128"/>
              </a:rPr>
              <a:t>i</a:t>
            </a:r>
            <a:r>
              <a:rPr lang="en-US" altLang="ja-JP" sz="2400" dirty="0">
                <a:solidFill>
                  <a:srgbClr val="006600"/>
                </a:solidFill>
                <a:latin typeface="メイリオ" panose="020B0604030504040204" pitchFamily="50" charset="-128"/>
              </a:rPr>
              <a:t> = </a:t>
            </a:r>
            <a:r>
              <a:rPr lang="en-US" altLang="ja-JP" sz="2400" dirty="0">
                <a:solidFill>
                  <a:schemeClr val="tx2"/>
                </a:solidFill>
                <a:latin typeface="メイリオ" panose="020B0604030504040204" pitchFamily="50" charset="-128"/>
              </a:rPr>
              <a:t>2</a:t>
            </a:r>
            <a:r>
              <a:rPr lang="en-US" altLang="ja-JP" sz="2400" dirty="0">
                <a:solidFill>
                  <a:srgbClr val="006600"/>
                </a:solidFill>
                <a:latin typeface="メイリオ" panose="020B0604030504040204" pitchFamily="50" charset="-128"/>
              </a:rPr>
              <a:t>      </a:t>
            </a:r>
            <a:r>
              <a:rPr lang="en-US" altLang="ja-JP" sz="2400" dirty="0" err="1">
                <a:solidFill>
                  <a:srgbClr val="006600"/>
                </a:solidFill>
                <a:latin typeface="メイリオ" panose="020B0604030504040204" pitchFamily="50" charset="-128"/>
              </a:rPr>
              <a:t>i</a:t>
            </a:r>
            <a:r>
              <a:rPr lang="en-US" altLang="ja-JP" sz="2400" dirty="0">
                <a:solidFill>
                  <a:srgbClr val="006600"/>
                </a:solidFill>
                <a:latin typeface="メイリオ" panose="020B0604030504040204" pitchFamily="50" charset="-128"/>
              </a:rPr>
              <a:t> &lt; 3 </a:t>
            </a:r>
            <a:r>
              <a:rPr lang="ja-JP" altLang="en-US" sz="2400" dirty="0">
                <a:solidFill>
                  <a:srgbClr val="006600"/>
                </a:solidFill>
                <a:latin typeface="メイリオ" panose="020B0604030504040204" pitchFamily="50" charset="-128"/>
              </a:rPr>
              <a:t>が成り立つ    </a:t>
            </a:r>
            <a:r>
              <a:rPr lang="en-US" altLang="ja-JP" sz="2400" dirty="0" err="1">
                <a:solidFill>
                  <a:srgbClr val="006600"/>
                </a:solidFill>
                <a:latin typeface="メイリオ" panose="020B0604030504040204" pitchFamily="50" charset="-128"/>
              </a:rPr>
              <a:t>ip</a:t>
            </a:r>
            <a:r>
              <a:rPr lang="en-US" altLang="ja-JP" sz="2400" dirty="0">
                <a:solidFill>
                  <a:srgbClr val="006600"/>
                </a:solidFill>
                <a:latin typeface="メイリオ" panose="020B0604030504040204" pitchFamily="50" charset="-128"/>
              </a:rPr>
              <a:t> = </a:t>
            </a:r>
            <a:r>
              <a:rPr lang="en-US" altLang="ja-JP" sz="2400" dirty="0" err="1">
                <a:solidFill>
                  <a:srgbClr val="006600"/>
                </a:solidFill>
                <a:latin typeface="メイリオ" panose="020B0604030504040204" pitchFamily="50" charset="-128"/>
              </a:rPr>
              <a:t>ip</a:t>
            </a:r>
            <a:r>
              <a:rPr lang="en-US" altLang="ja-JP" sz="2400" dirty="0">
                <a:solidFill>
                  <a:srgbClr val="006600"/>
                </a:solidFill>
                <a:latin typeface="メイリオ" panose="020B0604030504040204" pitchFamily="50" charset="-128"/>
              </a:rPr>
              <a:t> + u[</a:t>
            </a:r>
            <a:r>
              <a:rPr lang="en-US" altLang="ja-JP" sz="2400" dirty="0">
                <a:solidFill>
                  <a:schemeClr val="tx2"/>
                </a:solidFill>
                <a:latin typeface="メイリオ" panose="020B0604030504040204" pitchFamily="50" charset="-128"/>
              </a:rPr>
              <a:t>2</a:t>
            </a:r>
            <a:r>
              <a:rPr lang="en-US" altLang="ja-JP" sz="2400" dirty="0">
                <a:solidFill>
                  <a:srgbClr val="006600"/>
                </a:solidFill>
                <a:latin typeface="メイリオ" panose="020B0604030504040204" pitchFamily="50" charset="-128"/>
              </a:rPr>
              <a:t>] * v[</a:t>
            </a:r>
            <a:r>
              <a:rPr lang="en-US" altLang="ja-JP" sz="2400" dirty="0">
                <a:solidFill>
                  <a:schemeClr val="tx2"/>
                </a:solidFill>
                <a:latin typeface="メイリオ" panose="020B0604030504040204" pitchFamily="50" charset="-128"/>
              </a:rPr>
              <a:t>2</a:t>
            </a:r>
            <a:r>
              <a:rPr lang="en-US" altLang="ja-JP" sz="2400" dirty="0">
                <a:solidFill>
                  <a:srgbClr val="006600"/>
                </a:solidFill>
                <a:latin typeface="メイリオ" panose="020B0604030504040204" pitchFamily="50" charset="-128"/>
              </a:rPr>
              <a:t>];</a:t>
            </a:r>
          </a:p>
        </p:txBody>
      </p:sp>
      <p:sp>
        <p:nvSpPr>
          <p:cNvPr id="304141" name="Rectangle 13"/>
          <p:cNvSpPr>
            <a:spLocks noChangeArrowheads="1"/>
          </p:cNvSpPr>
          <p:nvPr/>
        </p:nvSpPr>
        <p:spPr bwMode="auto">
          <a:xfrm>
            <a:off x="1604963" y="5948363"/>
            <a:ext cx="6370637" cy="485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304142" name="Text Box 14"/>
          <p:cNvSpPr txBox="1">
            <a:spLocks noChangeArrowheads="1"/>
          </p:cNvSpPr>
          <p:nvPr/>
        </p:nvSpPr>
        <p:spPr bwMode="auto">
          <a:xfrm>
            <a:off x="1776413" y="5965825"/>
            <a:ext cx="411362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solidFill>
                  <a:srgbClr val="006600"/>
                </a:solidFill>
                <a:latin typeface="メイリオ" panose="020B0604030504040204" pitchFamily="50" charset="-128"/>
              </a:rPr>
              <a:t>i</a:t>
            </a:r>
            <a:r>
              <a:rPr lang="en-US" altLang="ja-JP" sz="2400" dirty="0">
                <a:solidFill>
                  <a:srgbClr val="006600"/>
                </a:solidFill>
                <a:latin typeface="メイリオ" panose="020B0604030504040204" pitchFamily="50" charset="-128"/>
              </a:rPr>
              <a:t> = 3      </a:t>
            </a:r>
            <a:r>
              <a:rPr lang="en-US" altLang="ja-JP" sz="2400" dirty="0" err="1">
                <a:solidFill>
                  <a:srgbClr val="006600"/>
                </a:solidFill>
                <a:latin typeface="メイリオ" panose="020B0604030504040204" pitchFamily="50" charset="-128"/>
              </a:rPr>
              <a:t>i</a:t>
            </a:r>
            <a:r>
              <a:rPr lang="en-US" altLang="ja-JP" sz="2400" dirty="0">
                <a:solidFill>
                  <a:srgbClr val="006600"/>
                </a:solidFill>
                <a:latin typeface="メイリオ" panose="020B0604030504040204" pitchFamily="50" charset="-128"/>
              </a:rPr>
              <a:t> &lt; 3 </a:t>
            </a:r>
            <a:r>
              <a:rPr lang="ja-JP" altLang="en-US" sz="2400" dirty="0">
                <a:solidFill>
                  <a:srgbClr val="006600"/>
                </a:solidFill>
                <a:latin typeface="メイリオ" panose="020B0604030504040204" pitchFamily="50" charset="-128"/>
              </a:rPr>
              <a:t>が成り立たない</a:t>
            </a:r>
          </a:p>
        </p:txBody>
      </p:sp>
      <p:sp>
        <p:nvSpPr>
          <p:cNvPr id="304143" name="Text Box 15"/>
          <p:cNvSpPr txBox="1">
            <a:spLocks noChangeArrowheads="1"/>
          </p:cNvSpPr>
          <p:nvPr/>
        </p:nvSpPr>
        <p:spPr bwMode="auto">
          <a:xfrm>
            <a:off x="1698625" y="1752600"/>
            <a:ext cx="825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 err="1">
                <a:latin typeface="メイリオ" panose="020B0604030504040204" pitchFamily="50" charset="-128"/>
              </a:rPr>
              <a:t>i</a:t>
            </a:r>
            <a:r>
              <a:rPr lang="en-US" altLang="ja-JP" sz="2000" dirty="0">
                <a:latin typeface="メイリオ" panose="020B0604030504040204" pitchFamily="50" charset="-128"/>
              </a:rPr>
              <a:t> </a:t>
            </a:r>
            <a:r>
              <a:rPr lang="ja-JP" altLang="en-US" sz="2000" dirty="0">
                <a:latin typeface="メイリオ" panose="020B0604030504040204" pitchFamily="50" charset="-128"/>
              </a:rPr>
              <a:t>の値</a:t>
            </a:r>
          </a:p>
        </p:txBody>
      </p:sp>
      <p:sp>
        <p:nvSpPr>
          <p:cNvPr id="304144" name="Text Box 16"/>
          <p:cNvSpPr txBox="1">
            <a:spLocks noChangeArrowheads="1"/>
          </p:cNvSpPr>
          <p:nvPr/>
        </p:nvSpPr>
        <p:spPr bwMode="auto">
          <a:xfrm>
            <a:off x="2953336" y="1562100"/>
            <a:ext cx="198003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メイリオ" panose="020B0604030504040204" pitchFamily="50" charset="-128"/>
              </a:rPr>
              <a:t>繰り返し条件式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メイリオ" panose="020B0604030504040204" pitchFamily="50" charset="-128"/>
              </a:rPr>
              <a:t>が成り立つか</a:t>
            </a:r>
          </a:p>
        </p:txBody>
      </p:sp>
      <p:sp>
        <p:nvSpPr>
          <p:cNvPr id="304145" name="Text Box 17"/>
          <p:cNvSpPr txBox="1">
            <a:spLocks noChangeArrowheads="1"/>
          </p:cNvSpPr>
          <p:nvPr/>
        </p:nvSpPr>
        <p:spPr bwMode="auto">
          <a:xfrm>
            <a:off x="6057821" y="1782763"/>
            <a:ext cx="96853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 err="1">
                <a:latin typeface="メイリオ" panose="020B0604030504040204" pitchFamily="50" charset="-128"/>
              </a:rPr>
              <a:t>ip</a:t>
            </a:r>
            <a:r>
              <a:rPr lang="en-US" altLang="ja-JP" sz="2000" dirty="0">
                <a:latin typeface="メイリオ" panose="020B0604030504040204" pitchFamily="50" charset="-128"/>
              </a:rPr>
              <a:t> </a:t>
            </a:r>
            <a:r>
              <a:rPr lang="ja-JP" altLang="en-US" sz="2000" dirty="0">
                <a:latin typeface="メイリオ" panose="020B0604030504040204" pitchFamily="50" charset="-128"/>
              </a:rPr>
              <a:t>の値</a:t>
            </a:r>
          </a:p>
        </p:txBody>
      </p:sp>
      <p:sp>
        <p:nvSpPr>
          <p:cNvPr id="304146" name="Text Box 18"/>
          <p:cNvSpPr txBox="1">
            <a:spLocks noChangeArrowheads="1"/>
          </p:cNvSpPr>
          <p:nvPr/>
        </p:nvSpPr>
        <p:spPr bwMode="auto">
          <a:xfrm>
            <a:off x="4309891" y="2759390"/>
            <a:ext cx="307327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メイリオ" panose="020B0604030504040204" pitchFamily="50" charset="-128"/>
              </a:rPr>
              <a:t>つまり </a:t>
            </a:r>
            <a:r>
              <a:rPr lang="en-US" altLang="ja-JP" sz="2000" dirty="0" err="1">
                <a:latin typeface="メイリオ" panose="020B0604030504040204" pitchFamily="50" charset="-128"/>
              </a:rPr>
              <a:t>ip</a:t>
            </a:r>
            <a:r>
              <a:rPr lang="en-US" altLang="ja-JP" sz="2000" dirty="0">
                <a:latin typeface="メイリオ" panose="020B0604030504040204" pitchFamily="50" charset="-128"/>
              </a:rPr>
              <a:t> </a:t>
            </a:r>
            <a:r>
              <a:rPr lang="ja-JP" altLang="en-US" sz="2000" dirty="0">
                <a:latin typeface="メイリオ" panose="020B0604030504040204" pitchFamily="50" charset="-128"/>
              </a:rPr>
              <a:t>の値は </a:t>
            </a:r>
            <a:r>
              <a:rPr lang="en-US" altLang="ja-JP" sz="2000" dirty="0">
                <a:latin typeface="メイリオ" panose="020B0604030504040204" pitchFamily="50" charset="-128"/>
              </a:rPr>
              <a:t>u[0]*v[0]</a:t>
            </a:r>
          </a:p>
        </p:txBody>
      </p:sp>
      <p:sp>
        <p:nvSpPr>
          <p:cNvPr id="304147" name="Text Box 19"/>
          <p:cNvSpPr txBox="1">
            <a:spLocks noChangeArrowheads="1"/>
          </p:cNvSpPr>
          <p:nvPr/>
        </p:nvSpPr>
        <p:spPr bwMode="auto">
          <a:xfrm>
            <a:off x="4458669" y="4035518"/>
            <a:ext cx="430117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メイリオ" panose="020B0604030504040204" pitchFamily="50" charset="-128"/>
              </a:rPr>
              <a:t>つまり </a:t>
            </a:r>
            <a:r>
              <a:rPr lang="en-US" altLang="ja-JP" sz="2000" dirty="0" err="1">
                <a:latin typeface="メイリオ" panose="020B0604030504040204" pitchFamily="50" charset="-128"/>
              </a:rPr>
              <a:t>ip</a:t>
            </a:r>
            <a:r>
              <a:rPr lang="en-US" altLang="ja-JP" sz="2000" dirty="0">
                <a:latin typeface="メイリオ" panose="020B0604030504040204" pitchFamily="50" charset="-128"/>
              </a:rPr>
              <a:t> </a:t>
            </a:r>
            <a:r>
              <a:rPr lang="ja-JP" altLang="en-US" sz="2000" dirty="0">
                <a:latin typeface="メイリオ" panose="020B0604030504040204" pitchFamily="50" charset="-128"/>
              </a:rPr>
              <a:t>の値は </a:t>
            </a:r>
            <a:r>
              <a:rPr lang="en-US" altLang="ja-JP" sz="2000" dirty="0">
                <a:latin typeface="メイリオ" panose="020B0604030504040204" pitchFamily="50" charset="-128"/>
              </a:rPr>
              <a:t>u[0]*v[0] + u[1]*v[1]</a:t>
            </a:r>
          </a:p>
        </p:txBody>
      </p:sp>
      <p:sp>
        <p:nvSpPr>
          <p:cNvPr id="304148" name="Text Box 20"/>
          <p:cNvSpPr txBox="1">
            <a:spLocks noChangeArrowheads="1"/>
          </p:cNvSpPr>
          <p:nvPr/>
        </p:nvSpPr>
        <p:spPr bwMode="auto">
          <a:xfrm>
            <a:off x="4171938" y="5257939"/>
            <a:ext cx="430117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メイリオ" panose="020B0604030504040204" pitchFamily="50" charset="-128"/>
              </a:rPr>
              <a:t>つまり </a:t>
            </a:r>
            <a:r>
              <a:rPr lang="en-US" altLang="ja-JP" sz="2000" dirty="0" err="1">
                <a:latin typeface="メイリオ" panose="020B0604030504040204" pitchFamily="50" charset="-128"/>
              </a:rPr>
              <a:t>ip</a:t>
            </a:r>
            <a:r>
              <a:rPr lang="en-US" altLang="ja-JP" sz="2000" dirty="0">
                <a:latin typeface="メイリオ" panose="020B0604030504040204" pitchFamily="50" charset="-128"/>
              </a:rPr>
              <a:t> </a:t>
            </a:r>
            <a:r>
              <a:rPr lang="ja-JP" altLang="en-US" sz="2000" dirty="0">
                <a:latin typeface="メイリオ" panose="020B0604030504040204" pitchFamily="50" charset="-128"/>
              </a:rPr>
              <a:t>の値は </a:t>
            </a:r>
            <a:r>
              <a:rPr lang="en-US" altLang="ja-JP" sz="2000" dirty="0">
                <a:latin typeface="メイリオ" panose="020B0604030504040204" pitchFamily="50" charset="-128"/>
              </a:rPr>
              <a:t>u[0]*v[0] + u[1]*v[1]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>
                <a:latin typeface="メイリオ" panose="020B0604030504040204" pitchFamily="50" charset="-128"/>
              </a:rPr>
              <a:t>                   +u[2]*v[2]</a:t>
            </a:r>
          </a:p>
        </p:txBody>
      </p:sp>
      <p:sp>
        <p:nvSpPr>
          <p:cNvPr id="90134" name="Rectangle 21"/>
          <p:cNvSpPr>
            <a:spLocks noChangeArrowheads="1"/>
          </p:cNvSpPr>
          <p:nvPr/>
        </p:nvSpPr>
        <p:spPr bwMode="auto">
          <a:xfrm>
            <a:off x="4516438" y="246063"/>
            <a:ext cx="4313237" cy="101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メイリオ" panose="020B0604030504040204" pitchFamily="50" charset="-128"/>
              </a:rPr>
              <a:t>for (</a:t>
            </a:r>
            <a:r>
              <a:rPr lang="en-US" altLang="ja-JP" sz="2000" b="1" dirty="0" err="1">
                <a:latin typeface="メイリオ" panose="020B0604030504040204" pitchFamily="50" charset="-128"/>
              </a:rPr>
              <a:t>i</a:t>
            </a:r>
            <a:r>
              <a:rPr lang="en-US" altLang="ja-JP" sz="2000" b="1" dirty="0">
                <a:latin typeface="メイリオ" panose="020B0604030504040204" pitchFamily="50" charset="-128"/>
              </a:rPr>
              <a:t>=0; </a:t>
            </a:r>
            <a:r>
              <a:rPr lang="en-US" altLang="ja-JP" sz="2000" b="1" dirty="0" err="1">
                <a:latin typeface="メイリオ" panose="020B0604030504040204" pitchFamily="50" charset="-128"/>
              </a:rPr>
              <a:t>i</a:t>
            </a:r>
            <a:r>
              <a:rPr lang="en-US" altLang="ja-JP" sz="2000" b="1" dirty="0">
                <a:latin typeface="メイリオ" panose="020B0604030504040204" pitchFamily="50" charset="-128"/>
              </a:rPr>
              <a:t>&lt;3; </a:t>
            </a:r>
            <a:r>
              <a:rPr lang="en-US" altLang="ja-JP" sz="2000" b="1" dirty="0" err="1">
                <a:latin typeface="メイリオ" panose="020B0604030504040204" pitchFamily="50" charset="-128"/>
              </a:rPr>
              <a:t>i</a:t>
            </a:r>
            <a:r>
              <a:rPr lang="en-US" altLang="ja-JP" sz="2000" b="1" dirty="0">
                <a:latin typeface="メイリオ" panose="020B0604030504040204" pitchFamily="50" charset="-128"/>
              </a:rPr>
              <a:t>++)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メイリオ" panose="020B0604030504040204" pitchFamily="50" charset="-128"/>
              </a:rPr>
              <a:t>  </a:t>
            </a:r>
            <a:r>
              <a:rPr lang="en-US" altLang="ja-JP" sz="2000" b="1" dirty="0" err="1">
                <a:latin typeface="メイリオ" panose="020B0604030504040204" pitchFamily="50" charset="-128"/>
              </a:rPr>
              <a:t>ip</a:t>
            </a:r>
            <a:r>
              <a:rPr lang="en-US" altLang="ja-JP" sz="2000" b="1" dirty="0">
                <a:latin typeface="メイリオ" panose="020B0604030504040204" pitchFamily="50" charset="-128"/>
              </a:rPr>
              <a:t> = </a:t>
            </a:r>
            <a:r>
              <a:rPr lang="en-US" altLang="ja-JP" sz="2000" b="1" dirty="0" err="1">
                <a:latin typeface="メイリオ" panose="020B0604030504040204" pitchFamily="50" charset="-128"/>
              </a:rPr>
              <a:t>ip</a:t>
            </a:r>
            <a:r>
              <a:rPr lang="en-US" altLang="ja-JP" sz="2000" b="1" dirty="0">
                <a:latin typeface="メイリオ" panose="020B0604030504040204" pitchFamily="50" charset="-128"/>
              </a:rPr>
              <a:t> + u[</a:t>
            </a:r>
            <a:r>
              <a:rPr lang="en-US" altLang="ja-JP" sz="2000" b="1" dirty="0" err="1">
                <a:latin typeface="メイリオ" panose="020B0604030504040204" pitchFamily="50" charset="-128"/>
              </a:rPr>
              <a:t>i</a:t>
            </a:r>
            <a:r>
              <a:rPr lang="en-US" altLang="ja-JP" sz="2000" b="1" dirty="0">
                <a:latin typeface="メイリオ" panose="020B0604030504040204" pitchFamily="50" charset="-128"/>
              </a:rPr>
              <a:t>]*v[</a:t>
            </a:r>
            <a:r>
              <a:rPr lang="en-US" altLang="ja-JP" sz="2000" b="1" dirty="0" err="1">
                <a:latin typeface="メイリオ" panose="020B0604030504040204" pitchFamily="50" charset="-128"/>
              </a:rPr>
              <a:t>i</a:t>
            </a:r>
            <a:r>
              <a:rPr lang="en-US" altLang="ja-JP" sz="2000" b="1" dirty="0">
                <a:latin typeface="メイリオ" panose="020B0604030504040204" pitchFamily="50" charset="-128"/>
              </a:rPr>
              <a:t>];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メイリオ" panose="020B0604030504040204" pitchFamily="50" charset="-128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643732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4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04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04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04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04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04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04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04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04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04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04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04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304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304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304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304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304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304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4131" grpId="0"/>
      <p:bldP spid="304133" grpId="0"/>
      <p:bldP spid="304134" grpId="0"/>
      <p:bldP spid="304135" grpId="0"/>
      <p:bldP spid="304136" grpId="0"/>
      <p:bldP spid="304138" grpId="0"/>
      <p:bldP spid="304140" grpId="0"/>
      <p:bldP spid="304142" grpId="0"/>
      <p:bldP spid="304143" grpId="0"/>
      <p:bldP spid="304144" grpId="0"/>
      <p:bldP spid="304145" grpId="0"/>
      <p:bldP spid="304146" grpId="0"/>
      <p:bldP spid="304147" grpId="0"/>
      <p:bldP spid="304148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配列の使い方</a:t>
            </a:r>
          </a:p>
        </p:txBody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添字をつけて、普通の変数のように使う。</a:t>
            </a:r>
          </a:p>
        </p:txBody>
      </p:sp>
      <p:sp>
        <p:nvSpPr>
          <p:cNvPr id="9216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2CBE36F9-6515-47CA-AE37-E16579E25946}" type="slidenum">
              <a:rPr lang="en-US" altLang="ja-JP" smtClean="0">
                <a:latin typeface="メイリオ" panose="020B0604030504040204" pitchFamily="50" charset="-128"/>
              </a:rPr>
              <a:pPr/>
              <a:t>38</a:t>
            </a:fld>
            <a:endParaRPr lang="en-US" altLang="ja-JP" dirty="0">
              <a:latin typeface="メイリオ" panose="020B0604030504040204" pitchFamily="50" charset="-128"/>
            </a:endParaRPr>
          </a:p>
        </p:txBody>
      </p:sp>
      <p:sp>
        <p:nvSpPr>
          <p:cNvPr id="92165" name="Text Box 4"/>
          <p:cNvSpPr txBox="1">
            <a:spLocks noChangeArrowheads="1"/>
          </p:cNvSpPr>
          <p:nvPr/>
        </p:nvSpPr>
        <p:spPr bwMode="auto">
          <a:xfrm>
            <a:off x="868363" y="3300413"/>
            <a:ext cx="4304383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int a[3];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a[0] = 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i</a:t>
            </a:r>
            <a:r>
              <a:rPr lang="en-US" altLang="ja-JP" sz="2400" b="1" dirty="0">
                <a:latin typeface="メイリオ" panose="020B0604030504040204" pitchFamily="50" charset="-128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a[1] = 5;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 err="1">
                <a:latin typeface="メイリオ" panose="020B0604030504040204" pitchFamily="50" charset="-128"/>
              </a:rPr>
              <a:t>fscanf</a:t>
            </a:r>
            <a:r>
              <a:rPr lang="en-US" altLang="ja-JP" sz="2400" b="1" dirty="0">
                <a:latin typeface="メイリオ" panose="020B0604030504040204" pitchFamily="50" charset="-128"/>
              </a:rPr>
              <a:t>(“%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d”,</a:t>
            </a:r>
            <a:r>
              <a:rPr lang="en-US" altLang="ja-JP" sz="2400" b="1" dirty="0" err="1">
                <a:solidFill>
                  <a:schemeClr val="tx2"/>
                </a:solidFill>
                <a:latin typeface="メイリオ" panose="020B0604030504040204" pitchFamily="50" charset="-128"/>
              </a:rPr>
              <a:t>&amp;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a</a:t>
            </a:r>
            <a:r>
              <a:rPr lang="en-US" altLang="ja-JP" sz="2400" b="1" dirty="0">
                <a:latin typeface="メイリオ" panose="020B0604030504040204" pitchFamily="50" charset="-128"/>
              </a:rPr>
              <a:t>[2]);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j = a[2];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 err="1">
                <a:latin typeface="メイリオ" panose="020B0604030504040204" pitchFamily="50" charset="-128"/>
              </a:rPr>
              <a:t>printf</a:t>
            </a:r>
            <a:r>
              <a:rPr lang="en-US" altLang="ja-JP" sz="2400" b="1" dirty="0">
                <a:latin typeface="メイリオ" panose="020B0604030504040204" pitchFamily="50" charset="-128"/>
              </a:rPr>
              <a:t>(“%d %d\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n”,a</a:t>
            </a:r>
            <a:r>
              <a:rPr lang="en-US" altLang="ja-JP" sz="2400" b="1" dirty="0">
                <a:latin typeface="メイリオ" panose="020B0604030504040204" pitchFamily="50" charset="-128"/>
              </a:rPr>
              <a:t>[0],a[1]); </a:t>
            </a:r>
          </a:p>
        </p:txBody>
      </p:sp>
      <p:sp>
        <p:nvSpPr>
          <p:cNvPr id="92166" name="AutoShape 5"/>
          <p:cNvSpPr>
            <a:spLocks noChangeArrowheads="1"/>
          </p:cNvSpPr>
          <p:nvPr/>
        </p:nvSpPr>
        <p:spPr bwMode="auto">
          <a:xfrm>
            <a:off x="6753225" y="5187950"/>
            <a:ext cx="1214438" cy="1214438"/>
          </a:xfrm>
          <a:prstGeom prst="cube">
            <a:avLst>
              <a:gd name="adj" fmla="val 25000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92167" name="AutoShape 6"/>
          <p:cNvSpPr>
            <a:spLocks noChangeArrowheads="1"/>
          </p:cNvSpPr>
          <p:nvPr/>
        </p:nvSpPr>
        <p:spPr bwMode="auto">
          <a:xfrm>
            <a:off x="6753225" y="4289425"/>
            <a:ext cx="1214438" cy="1214438"/>
          </a:xfrm>
          <a:prstGeom prst="cube">
            <a:avLst>
              <a:gd name="adj" fmla="val 25000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92168" name="AutoShape 7"/>
          <p:cNvSpPr>
            <a:spLocks noChangeArrowheads="1"/>
          </p:cNvSpPr>
          <p:nvPr/>
        </p:nvSpPr>
        <p:spPr bwMode="auto">
          <a:xfrm>
            <a:off x="6753225" y="3373438"/>
            <a:ext cx="1214438" cy="1214437"/>
          </a:xfrm>
          <a:prstGeom prst="cube">
            <a:avLst>
              <a:gd name="adj" fmla="val 25000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92169" name="Text Box 8"/>
          <p:cNvSpPr txBox="1">
            <a:spLocks noChangeArrowheads="1"/>
          </p:cNvSpPr>
          <p:nvPr/>
        </p:nvSpPr>
        <p:spPr bwMode="auto">
          <a:xfrm>
            <a:off x="6784975" y="2662238"/>
            <a:ext cx="105990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 dirty="0">
                <a:latin typeface="メイリオ" panose="020B0604030504040204" pitchFamily="50" charset="-128"/>
              </a:rPr>
              <a:t>配列 </a:t>
            </a:r>
            <a:r>
              <a:rPr kumimoji="0" lang="en-US" altLang="ja-JP" sz="2400" b="1" dirty="0">
                <a:latin typeface="メイリオ" panose="020B0604030504040204" pitchFamily="50" charset="-128"/>
              </a:rPr>
              <a:t>a</a:t>
            </a:r>
            <a:endParaRPr lang="en-US" altLang="ja-JP" sz="2400" b="1" dirty="0">
              <a:latin typeface="メイリオ" panose="020B0604030504040204" pitchFamily="50" charset="-128"/>
            </a:endParaRPr>
          </a:p>
        </p:txBody>
      </p:sp>
      <p:sp>
        <p:nvSpPr>
          <p:cNvPr id="92170" name="Text Box 9"/>
          <p:cNvSpPr txBox="1">
            <a:spLocks noChangeArrowheads="1"/>
          </p:cNvSpPr>
          <p:nvPr/>
        </p:nvSpPr>
        <p:spPr bwMode="auto">
          <a:xfrm>
            <a:off x="8220075" y="3563938"/>
            <a:ext cx="3561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0</a:t>
            </a:r>
          </a:p>
        </p:txBody>
      </p:sp>
      <p:sp>
        <p:nvSpPr>
          <p:cNvPr id="92171" name="Text Box 10"/>
          <p:cNvSpPr txBox="1">
            <a:spLocks noChangeArrowheads="1"/>
          </p:cNvSpPr>
          <p:nvPr/>
        </p:nvSpPr>
        <p:spPr bwMode="auto">
          <a:xfrm>
            <a:off x="8232775" y="4592638"/>
            <a:ext cx="3561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1</a:t>
            </a:r>
          </a:p>
        </p:txBody>
      </p:sp>
      <p:sp>
        <p:nvSpPr>
          <p:cNvPr id="92172" name="Text Box 11"/>
          <p:cNvSpPr txBox="1">
            <a:spLocks noChangeArrowheads="1"/>
          </p:cNvSpPr>
          <p:nvPr/>
        </p:nvSpPr>
        <p:spPr bwMode="auto">
          <a:xfrm>
            <a:off x="8220075" y="5440363"/>
            <a:ext cx="3561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2</a:t>
            </a:r>
          </a:p>
        </p:txBody>
      </p:sp>
      <p:sp>
        <p:nvSpPr>
          <p:cNvPr id="92173" name="Text Box 12"/>
          <p:cNvSpPr txBox="1">
            <a:spLocks noChangeArrowheads="1"/>
          </p:cNvSpPr>
          <p:nvPr/>
        </p:nvSpPr>
        <p:spPr bwMode="auto">
          <a:xfrm>
            <a:off x="8121650" y="2962275"/>
            <a:ext cx="8034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 dirty="0">
                <a:latin typeface="メイリオ" panose="020B0604030504040204" pitchFamily="50" charset="-128"/>
              </a:rPr>
              <a:t>添字</a:t>
            </a:r>
          </a:p>
        </p:txBody>
      </p:sp>
      <p:sp>
        <p:nvSpPr>
          <p:cNvPr id="92174" name="Text Box 13"/>
          <p:cNvSpPr txBox="1">
            <a:spLocks noChangeArrowheads="1"/>
          </p:cNvSpPr>
          <p:nvPr/>
        </p:nvSpPr>
        <p:spPr bwMode="auto">
          <a:xfrm>
            <a:off x="6797675" y="3892550"/>
            <a:ext cx="73289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a[0]</a:t>
            </a:r>
          </a:p>
        </p:txBody>
      </p:sp>
      <p:sp>
        <p:nvSpPr>
          <p:cNvPr id="92175" name="Text Box 14"/>
          <p:cNvSpPr txBox="1">
            <a:spLocks noChangeArrowheads="1"/>
          </p:cNvSpPr>
          <p:nvPr/>
        </p:nvSpPr>
        <p:spPr bwMode="auto">
          <a:xfrm>
            <a:off x="6797675" y="4819650"/>
            <a:ext cx="73289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a[1]</a:t>
            </a:r>
          </a:p>
        </p:txBody>
      </p:sp>
      <p:sp>
        <p:nvSpPr>
          <p:cNvPr id="92176" name="Text Box 15"/>
          <p:cNvSpPr txBox="1">
            <a:spLocks noChangeArrowheads="1"/>
          </p:cNvSpPr>
          <p:nvPr/>
        </p:nvSpPr>
        <p:spPr bwMode="auto">
          <a:xfrm>
            <a:off x="6797675" y="5734050"/>
            <a:ext cx="73289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a[2]</a:t>
            </a:r>
          </a:p>
        </p:txBody>
      </p:sp>
      <p:sp>
        <p:nvSpPr>
          <p:cNvPr id="92177" name="Rectangle 16"/>
          <p:cNvSpPr>
            <a:spLocks noChangeArrowheads="1"/>
          </p:cNvSpPr>
          <p:nvPr/>
        </p:nvSpPr>
        <p:spPr bwMode="auto">
          <a:xfrm>
            <a:off x="903288" y="3354388"/>
            <a:ext cx="1689100" cy="323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92178" name="Rectangle 17"/>
          <p:cNvSpPr>
            <a:spLocks noChangeArrowheads="1"/>
          </p:cNvSpPr>
          <p:nvPr/>
        </p:nvSpPr>
        <p:spPr bwMode="auto">
          <a:xfrm>
            <a:off x="893763" y="3765550"/>
            <a:ext cx="1689100" cy="29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92179" name="Rectangle 18"/>
          <p:cNvSpPr>
            <a:spLocks noChangeArrowheads="1"/>
          </p:cNvSpPr>
          <p:nvPr/>
        </p:nvSpPr>
        <p:spPr bwMode="auto">
          <a:xfrm>
            <a:off x="884238" y="4152900"/>
            <a:ext cx="1689100" cy="269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92180" name="Rectangle 19"/>
          <p:cNvSpPr>
            <a:spLocks noChangeArrowheads="1"/>
          </p:cNvSpPr>
          <p:nvPr/>
        </p:nvSpPr>
        <p:spPr bwMode="auto">
          <a:xfrm>
            <a:off x="908050" y="4487863"/>
            <a:ext cx="3517900" cy="29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92181" name="Rectangle 20"/>
          <p:cNvSpPr>
            <a:spLocks noChangeArrowheads="1"/>
          </p:cNvSpPr>
          <p:nvPr/>
        </p:nvSpPr>
        <p:spPr bwMode="auto">
          <a:xfrm>
            <a:off x="868363" y="4864100"/>
            <a:ext cx="1731962" cy="29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92182" name="Rectangle 21"/>
          <p:cNvSpPr>
            <a:spLocks noChangeArrowheads="1"/>
          </p:cNvSpPr>
          <p:nvPr/>
        </p:nvSpPr>
        <p:spPr bwMode="auto">
          <a:xfrm>
            <a:off x="850900" y="5251450"/>
            <a:ext cx="5281613" cy="29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4513607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次のプログラムを実行してみなさい</a:t>
            </a:r>
          </a:p>
        </p:txBody>
      </p:sp>
      <p:sp>
        <p:nvSpPr>
          <p:cNvPr id="94210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DB6F2C84-000E-454F-802E-99B49A698ABC}" type="slidenum">
              <a:rPr lang="en-US" altLang="ja-JP" smtClean="0">
                <a:latin typeface="メイリオ" panose="020B0604030504040204" pitchFamily="50" charset="-128"/>
              </a:rPr>
              <a:pPr/>
              <a:t>39</a:t>
            </a:fld>
            <a:endParaRPr lang="en-US" altLang="ja-JP" dirty="0">
              <a:latin typeface="メイリオ" panose="020B0604030504040204" pitchFamily="50" charset="-128"/>
            </a:endParaRPr>
          </a:p>
        </p:txBody>
      </p:sp>
      <p:sp>
        <p:nvSpPr>
          <p:cNvPr id="94212" name="Text Box 3"/>
          <p:cNvSpPr txBox="1">
            <a:spLocks noChangeArrowheads="1"/>
          </p:cNvSpPr>
          <p:nvPr/>
        </p:nvSpPr>
        <p:spPr bwMode="auto">
          <a:xfrm>
            <a:off x="215900" y="611188"/>
            <a:ext cx="3985386" cy="60570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#include "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stdio.h</a:t>
            </a:r>
            <a:r>
              <a:rPr lang="en-US" altLang="ja-JP" sz="2400" b="1" dirty="0">
                <a:latin typeface="メイリオ" panose="020B0604030504040204" pitchFamily="50" charset="-128"/>
              </a:rPr>
              <a:t>"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#include &lt;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math.h</a:t>
            </a:r>
            <a:r>
              <a:rPr lang="en-US" altLang="ja-JP" sz="2400" b="1" dirty="0">
                <a:latin typeface="メイリオ" panose="020B0604030504040204" pitchFamily="50" charset="-128"/>
              </a:rPr>
              <a:t>&gt;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 b="1" dirty="0" err="1">
                <a:latin typeface="メイリオ" panose="020B0604030504040204" pitchFamily="50" charset="-128"/>
              </a:rPr>
              <a:t>int</a:t>
            </a:r>
            <a:r>
              <a:rPr lang="en-US" altLang="ja-JP" sz="2400" b="1" dirty="0">
                <a:latin typeface="メイリオ" panose="020B0604030504040204" pitchFamily="50" charset="-128"/>
              </a:rPr>
              <a:t> main()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{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  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int</a:t>
            </a:r>
            <a:r>
              <a:rPr lang="en-US" altLang="ja-JP" sz="2400" b="1" dirty="0">
                <a:latin typeface="メイリオ" panose="020B0604030504040204" pitchFamily="50" charset="-128"/>
              </a:rPr>
              <a:t> 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i</a:t>
            </a:r>
            <a:r>
              <a:rPr lang="en-US" altLang="ja-JP" sz="2400" b="1" dirty="0">
                <a:latin typeface="メイリオ" panose="020B0604030504040204" pitchFamily="50" charset="-128"/>
              </a:rPr>
              <a:t>;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  double 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ip</a:t>
            </a:r>
            <a:r>
              <a:rPr lang="en-US" altLang="ja-JP" sz="2400" b="1" dirty="0">
                <a:latin typeface="メイリオ" panose="020B0604030504040204" pitchFamily="50" charset="-128"/>
              </a:rPr>
              <a:t> = 0.0;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  double u[]={1.9, 2.8, 3.7};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  double v[]={4.6, 5.5, 6.4};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  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int</a:t>
            </a:r>
            <a:r>
              <a:rPr lang="en-US" altLang="ja-JP" sz="2400" b="1" dirty="0">
                <a:latin typeface="メイリオ" panose="020B0604030504040204" pitchFamily="50" charset="-128"/>
              </a:rPr>
              <a:t> 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ch</a:t>
            </a:r>
            <a:r>
              <a:rPr lang="en-US" altLang="ja-JP" sz="2400" b="1" dirty="0">
                <a:latin typeface="メイリオ" panose="020B0604030504040204" pitchFamily="50" charset="-128"/>
              </a:rPr>
              <a:t>;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  for (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i</a:t>
            </a:r>
            <a:r>
              <a:rPr lang="en-US" altLang="ja-JP" sz="2400" b="1" dirty="0">
                <a:latin typeface="メイリオ" panose="020B0604030504040204" pitchFamily="50" charset="-128"/>
              </a:rPr>
              <a:t>=0; 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i</a:t>
            </a:r>
            <a:r>
              <a:rPr lang="en-US" altLang="ja-JP" sz="2400" b="1" dirty="0">
                <a:latin typeface="メイリオ" panose="020B0604030504040204" pitchFamily="50" charset="-128"/>
              </a:rPr>
              <a:t>&lt;3; 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i</a:t>
            </a:r>
            <a:r>
              <a:rPr lang="en-US" altLang="ja-JP" sz="2400" b="1" dirty="0">
                <a:latin typeface="メイリオ" panose="020B0604030504040204" pitchFamily="50" charset="-128"/>
              </a:rPr>
              <a:t>++) {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    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ip</a:t>
            </a:r>
            <a:r>
              <a:rPr lang="en-US" altLang="ja-JP" sz="2400" b="1" dirty="0">
                <a:latin typeface="メイリオ" panose="020B0604030504040204" pitchFamily="50" charset="-128"/>
              </a:rPr>
              <a:t> = 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ip</a:t>
            </a:r>
            <a:r>
              <a:rPr lang="en-US" altLang="ja-JP" sz="2400" b="1" dirty="0">
                <a:latin typeface="メイリオ" panose="020B0604030504040204" pitchFamily="50" charset="-128"/>
              </a:rPr>
              <a:t> + u[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i</a:t>
            </a:r>
            <a:r>
              <a:rPr lang="en-US" altLang="ja-JP" sz="2400" b="1" dirty="0">
                <a:latin typeface="メイリオ" panose="020B0604030504040204" pitchFamily="50" charset="-128"/>
              </a:rPr>
              <a:t>]*v[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i</a:t>
            </a:r>
            <a:r>
              <a:rPr lang="en-US" altLang="ja-JP" sz="2400" b="1" dirty="0">
                <a:latin typeface="メイリオ" panose="020B0604030504040204" pitchFamily="50" charset="-128"/>
              </a:rPr>
              <a:t>];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  }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  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printf</a:t>
            </a:r>
            <a:r>
              <a:rPr lang="en-US" altLang="ja-JP" sz="2400" b="1" dirty="0">
                <a:latin typeface="メイリオ" panose="020B0604030504040204" pitchFamily="50" charset="-128"/>
              </a:rPr>
              <a:t>("</a:t>
            </a:r>
            <a:r>
              <a:rPr lang="ja-JP" altLang="en-US" sz="2400" b="1" dirty="0">
                <a:latin typeface="メイリオ" panose="020B0604030504040204" pitchFamily="50" charset="-128"/>
              </a:rPr>
              <a:t>内積</a:t>
            </a:r>
            <a:r>
              <a:rPr lang="en-US" altLang="ja-JP" sz="2400" b="1" dirty="0">
                <a:latin typeface="メイリオ" panose="020B0604030504040204" pitchFamily="50" charset="-128"/>
              </a:rPr>
              <a:t>=%f\n", 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ip</a:t>
            </a:r>
            <a:r>
              <a:rPr lang="en-US" altLang="ja-JP" sz="2400" b="1" dirty="0">
                <a:latin typeface="メイリオ" panose="020B0604030504040204" pitchFamily="50" charset="-128"/>
              </a:rPr>
              <a:t>);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  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ch</a:t>
            </a:r>
            <a:r>
              <a:rPr lang="en-US" altLang="ja-JP" sz="2400" b="1" dirty="0">
                <a:latin typeface="メイリオ" panose="020B0604030504040204" pitchFamily="50" charset="-128"/>
              </a:rPr>
              <a:t> = 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getchar</a:t>
            </a:r>
            <a:r>
              <a:rPr lang="en-US" altLang="ja-JP" sz="2400" b="1" dirty="0">
                <a:latin typeface="メイリオ" panose="020B0604030504040204" pitchFamily="50" charset="-128"/>
              </a:rPr>
              <a:t>();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  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ch</a:t>
            </a:r>
            <a:r>
              <a:rPr lang="en-US" altLang="ja-JP" sz="2400" b="1" dirty="0">
                <a:latin typeface="メイリオ" panose="020B0604030504040204" pitchFamily="50" charset="-128"/>
              </a:rPr>
              <a:t> = 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getchar</a:t>
            </a:r>
            <a:r>
              <a:rPr lang="en-US" altLang="ja-JP" sz="2400" b="1" dirty="0">
                <a:latin typeface="メイリオ" panose="020B0604030504040204" pitchFamily="50" charset="-128"/>
              </a:rPr>
              <a:t>();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  return 0;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261594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ファイル書き出し</a:t>
            </a:r>
          </a:p>
        </p:txBody>
      </p:sp>
      <p:sp>
        <p:nvSpPr>
          <p:cNvPr id="1024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FEF7C3B3-9141-4715-A16F-8931F76BB186}" type="slidenum">
              <a:rPr lang="en-US" altLang="ja-JP" smtClean="0">
                <a:latin typeface="メイリオ" panose="020B0604030504040204" pitchFamily="50" charset="-128"/>
              </a:rPr>
              <a:pPr/>
              <a:t>4</a:t>
            </a:fld>
            <a:endParaRPr lang="en-US" altLang="ja-JP" dirty="0">
              <a:latin typeface="メイリオ" panose="020B0604030504040204" pitchFamily="50" charset="-128"/>
            </a:endParaRPr>
          </a:p>
        </p:txBody>
      </p:sp>
      <p:sp>
        <p:nvSpPr>
          <p:cNvPr id="257027" name="AutoShape 3"/>
          <p:cNvSpPr>
            <a:spLocks noChangeArrowheads="1"/>
          </p:cNvSpPr>
          <p:nvPr/>
        </p:nvSpPr>
        <p:spPr bwMode="auto">
          <a:xfrm>
            <a:off x="2232025" y="3978275"/>
            <a:ext cx="1447800" cy="969963"/>
          </a:xfrm>
          <a:prstGeom prst="flowChartDocumen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10245" name="Text Box 4"/>
          <p:cNvSpPr txBox="1">
            <a:spLocks noChangeArrowheads="1"/>
          </p:cNvSpPr>
          <p:nvPr/>
        </p:nvSpPr>
        <p:spPr bwMode="auto">
          <a:xfrm>
            <a:off x="2282825" y="3382963"/>
            <a:ext cx="162095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latin typeface="メイリオ" panose="020B0604030504040204" pitchFamily="50" charset="-128"/>
              </a:rPr>
              <a:t>ファイル</a:t>
            </a:r>
          </a:p>
        </p:txBody>
      </p:sp>
      <p:sp>
        <p:nvSpPr>
          <p:cNvPr id="10246" name="AutoShape 5"/>
          <p:cNvSpPr>
            <a:spLocks noChangeArrowheads="1"/>
          </p:cNvSpPr>
          <p:nvPr/>
        </p:nvSpPr>
        <p:spPr bwMode="auto">
          <a:xfrm>
            <a:off x="1839913" y="2462213"/>
            <a:ext cx="2170112" cy="3133725"/>
          </a:xfrm>
          <a:prstGeom prst="can">
            <a:avLst>
              <a:gd name="adj" fmla="val 361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10247" name="AutoShape 6" descr="50%"/>
          <p:cNvSpPr>
            <a:spLocks noChangeArrowheads="1"/>
          </p:cNvSpPr>
          <p:nvPr/>
        </p:nvSpPr>
        <p:spPr bwMode="auto">
          <a:xfrm flipH="1">
            <a:off x="4316413" y="4057650"/>
            <a:ext cx="925512" cy="585788"/>
          </a:xfrm>
          <a:prstGeom prst="rightArrow">
            <a:avLst>
              <a:gd name="adj1" fmla="val 50000"/>
              <a:gd name="adj2" fmla="val 39499"/>
            </a:avLst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10248" name="Rectangle 7"/>
          <p:cNvSpPr>
            <a:spLocks noChangeArrowheads="1"/>
          </p:cNvSpPr>
          <p:nvPr/>
        </p:nvSpPr>
        <p:spPr bwMode="auto">
          <a:xfrm>
            <a:off x="5502275" y="3413125"/>
            <a:ext cx="2193925" cy="190182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10249" name="Text Box 8"/>
          <p:cNvSpPr txBox="1">
            <a:spLocks noChangeArrowheads="1"/>
          </p:cNvSpPr>
          <p:nvPr/>
        </p:nvSpPr>
        <p:spPr bwMode="auto">
          <a:xfrm>
            <a:off x="5751513" y="2682875"/>
            <a:ext cx="198002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latin typeface="メイリオ" panose="020B0604030504040204" pitchFamily="50" charset="-128"/>
              </a:rPr>
              <a:t>プログラム</a:t>
            </a:r>
          </a:p>
        </p:txBody>
      </p:sp>
      <p:sp>
        <p:nvSpPr>
          <p:cNvPr id="10250" name="Text Box 9"/>
          <p:cNvSpPr txBox="1">
            <a:spLocks noChangeArrowheads="1"/>
          </p:cNvSpPr>
          <p:nvPr/>
        </p:nvSpPr>
        <p:spPr bwMode="auto">
          <a:xfrm>
            <a:off x="577850" y="5761038"/>
            <a:ext cx="477043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ja-JP" altLang="en-US" sz="2400" dirty="0">
                <a:latin typeface="メイリオ" panose="020B0604030504040204" pitchFamily="50" charset="-128"/>
              </a:rPr>
              <a:t>ファイルの中身が変わる</a:t>
            </a:r>
          </a:p>
          <a:p>
            <a:pPr eaLnBrk="1" hangingPunct="1">
              <a:spcBef>
                <a:spcPct val="0"/>
              </a:spcBef>
            </a:pPr>
            <a:r>
              <a:rPr lang="ja-JP" altLang="en-US" sz="2400" dirty="0">
                <a:latin typeface="メイリオ" panose="020B0604030504040204" pitchFamily="50" charset="-128"/>
              </a:rPr>
              <a:t>ファイルは伸び縮みすることがある</a:t>
            </a:r>
          </a:p>
        </p:txBody>
      </p:sp>
    </p:spTree>
    <p:extLst>
      <p:ext uri="{BB962C8B-B14F-4D97-AF65-F5344CB8AC3E}">
        <p14:creationId xmlns:p14="http://schemas.microsoft.com/office/powerpoint/2010/main" val="968465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570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570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例題３．棒グラフを描く</a:t>
            </a:r>
          </a:p>
        </p:txBody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整数の配列から，その棒グラフを表示するプログラムを作る．</a:t>
            </a:r>
          </a:p>
          <a:p>
            <a:pPr lvl="1"/>
            <a:r>
              <a:rPr lang="ja-JP" altLang="en-US" dirty="0"/>
              <a:t>ループの入れ子で，棒グラフの表示を行う</a:t>
            </a:r>
          </a:p>
          <a:p>
            <a:pPr lvl="1"/>
            <a:endParaRPr lang="ja-JP" altLang="en-US" dirty="0"/>
          </a:p>
          <a:p>
            <a:endParaRPr lang="ja-JP" altLang="en-US" dirty="0"/>
          </a:p>
          <a:p>
            <a:endParaRPr lang="ja-JP" altLang="en-US" dirty="0"/>
          </a:p>
          <a:p>
            <a:endParaRPr lang="ja-JP" altLang="en-US" dirty="0"/>
          </a:p>
          <a:p>
            <a:endParaRPr lang="ja-JP" altLang="en-US" dirty="0"/>
          </a:p>
          <a:p>
            <a:endParaRPr lang="ja-JP" altLang="en-US" dirty="0"/>
          </a:p>
          <a:p>
            <a:endParaRPr lang="en-US" altLang="ja-JP" dirty="0"/>
          </a:p>
        </p:txBody>
      </p:sp>
      <p:sp>
        <p:nvSpPr>
          <p:cNvPr id="9625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385687E1-4B93-4A48-847B-61907CE02CE9}" type="slidenum">
              <a:rPr lang="en-US" altLang="ja-JP" smtClean="0">
                <a:latin typeface="メイリオ" panose="020B0604030504040204" pitchFamily="50" charset="-128"/>
              </a:rPr>
              <a:pPr/>
              <a:t>40</a:t>
            </a:fld>
            <a:endParaRPr lang="en-US" altLang="ja-JP" dirty="0">
              <a:latin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2862043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例題３：棒グラフ</a:t>
            </a:r>
          </a:p>
        </p:txBody>
      </p:sp>
      <p:sp>
        <p:nvSpPr>
          <p:cNvPr id="9830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1771E9F2-2668-44A6-8E69-E765E6F99ADA}" type="slidenum">
              <a:rPr lang="en-US" altLang="ja-JP" smtClean="0">
                <a:latin typeface="メイリオ" panose="020B0604030504040204" pitchFamily="50" charset="-128"/>
              </a:rPr>
              <a:pPr/>
              <a:t>41</a:t>
            </a:fld>
            <a:endParaRPr lang="en-US" altLang="ja-JP" dirty="0">
              <a:latin typeface="メイリオ" panose="020B0604030504040204" pitchFamily="50" charset="-128"/>
            </a:endParaRPr>
          </a:p>
        </p:txBody>
      </p:sp>
      <p:sp>
        <p:nvSpPr>
          <p:cNvPr id="98308" name="Rectangle 3"/>
          <p:cNvSpPr>
            <a:spLocks noChangeArrowheads="1"/>
          </p:cNvSpPr>
          <p:nvPr/>
        </p:nvSpPr>
        <p:spPr bwMode="auto">
          <a:xfrm>
            <a:off x="328613" y="604838"/>
            <a:ext cx="6049962" cy="6075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#include "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stdio.h</a:t>
            </a:r>
            <a:r>
              <a:rPr lang="en-US" altLang="ja-JP" sz="2400" b="1" dirty="0">
                <a:latin typeface="メイリオ" panose="020B0604030504040204" pitchFamily="50" charset="-128"/>
              </a:rPr>
              <a:t>"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#include &lt;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math.h</a:t>
            </a:r>
            <a:r>
              <a:rPr lang="en-US" altLang="ja-JP" sz="2400" b="1" dirty="0">
                <a:latin typeface="メイリオ" panose="020B0604030504040204" pitchFamily="50" charset="-128"/>
              </a:rPr>
              <a:t>&gt;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400" b="1" dirty="0" err="1">
                <a:latin typeface="メイリオ" panose="020B0604030504040204" pitchFamily="50" charset="-128"/>
              </a:rPr>
              <a:t>int</a:t>
            </a:r>
            <a:r>
              <a:rPr lang="en-US" altLang="ja-JP" sz="2400" b="1" dirty="0">
                <a:latin typeface="メイリオ" panose="020B0604030504040204" pitchFamily="50" charset="-128"/>
              </a:rPr>
              <a:t> main()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{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  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int</a:t>
            </a:r>
            <a:r>
              <a:rPr lang="en-US" altLang="ja-JP" sz="2400" b="1" dirty="0">
                <a:latin typeface="メイリオ" panose="020B0604030504040204" pitchFamily="50" charset="-128"/>
              </a:rPr>
              <a:t> 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i</a:t>
            </a:r>
            <a:r>
              <a:rPr lang="en-US" altLang="ja-JP" sz="2400" b="1" dirty="0">
                <a:latin typeface="メイリオ" panose="020B0604030504040204" pitchFamily="50" charset="-128"/>
              </a:rPr>
              <a:t>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  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int</a:t>
            </a:r>
            <a:r>
              <a:rPr lang="en-US" altLang="ja-JP" sz="2400" b="1" dirty="0">
                <a:latin typeface="メイリオ" panose="020B0604030504040204" pitchFamily="50" charset="-128"/>
              </a:rPr>
              <a:t> j;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  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int</a:t>
            </a:r>
            <a:r>
              <a:rPr lang="en-US" altLang="ja-JP" sz="2400" b="1" dirty="0">
                <a:latin typeface="メイリオ" panose="020B0604030504040204" pitchFamily="50" charset="-128"/>
              </a:rPr>
              <a:t> 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ch</a:t>
            </a:r>
            <a:r>
              <a:rPr lang="en-US" altLang="ja-JP" sz="2400" b="1" dirty="0">
                <a:latin typeface="メイリオ" panose="020B0604030504040204" pitchFamily="50" charset="-128"/>
              </a:rPr>
              <a:t>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  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int</a:t>
            </a:r>
            <a:r>
              <a:rPr lang="en-US" altLang="ja-JP" sz="2400" b="1" dirty="0">
                <a:latin typeface="メイリオ" panose="020B0604030504040204" pitchFamily="50" charset="-128"/>
              </a:rPr>
              <a:t> </a:t>
            </a:r>
            <a:r>
              <a:rPr lang="en-US" altLang="ja-JP" sz="2400" b="1" dirty="0">
                <a:solidFill>
                  <a:schemeClr val="tx2"/>
                </a:solidFill>
                <a:latin typeface="メイリオ" panose="020B0604030504040204" pitchFamily="50" charset="-128"/>
              </a:rPr>
              <a:t>a[]={6,4,7,1,5,3,2}</a:t>
            </a:r>
            <a:r>
              <a:rPr lang="en-US" altLang="ja-JP" sz="2400" b="1" dirty="0">
                <a:latin typeface="メイリオ" panose="020B0604030504040204" pitchFamily="50" charset="-128"/>
              </a:rPr>
              <a:t>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  for (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i</a:t>
            </a:r>
            <a:r>
              <a:rPr lang="en-US" altLang="ja-JP" sz="2400" b="1" dirty="0">
                <a:latin typeface="メイリオ" panose="020B0604030504040204" pitchFamily="50" charset="-128"/>
              </a:rPr>
              <a:t>=0; 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i</a:t>
            </a:r>
            <a:r>
              <a:rPr lang="en-US" altLang="ja-JP" sz="2400" b="1" dirty="0">
                <a:latin typeface="メイリオ" panose="020B0604030504040204" pitchFamily="50" charset="-128"/>
              </a:rPr>
              <a:t>&lt;7; 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i</a:t>
            </a:r>
            <a:r>
              <a:rPr lang="en-US" altLang="ja-JP" sz="2400" b="1" dirty="0">
                <a:latin typeface="メイリオ" panose="020B0604030504040204" pitchFamily="50" charset="-128"/>
              </a:rPr>
              <a:t>++) {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    for (j=0; j&lt;</a:t>
            </a:r>
            <a:r>
              <a:rPr lang="en-US" altLang="ja-JP" sz="2400" b="1" dirty="0">
                <a:solidFill>
                  <a:schemeClr val="tx2"/>
                </a:solidFill>
                <a:latin typeface="メイリオ" panose="020B0604030504040204" pitchFamily="50" charset="-128"/>
              </a:rPr>
              <a:t>a[</a:t>
            </a:r>
            <a:r>
              <a:rPr lang="en-US" altLang="ja-JP" sz="2400" b="1" dirty="0" err="1">
                <a:solidFill>
                  <a:schemeClr val="tx2"/>
                </a:solidFill>
                <a:latin typeface="メイリオ" panose="020B0604030504040204" pitchFamily="50" charset="-128"/>
              </a:rPr>
              <a:t>i</a:t>
            </a:r>
            <a:r>
              <a:rPr lang="en-US" altLang="ja-JP" sz="2400" b="1" dirty="0">
                <a:solidFill>
                  <a:schemeClr val="tx2"/>
                </a:solidFill>
                <a:latin typeface="メイリオ" panose="020B0604030504040204" pitchFamily="50" charset="-128"/>
              </a:rPr>
              <a:t>]</a:t>
            </a:r>
            <a:r>
              <a:rPr lang="en-US" altLang="ja-JP" sz="2400" b="1" dirty="0">
                <a:latin typeface="メイリオ" panose="020B0604030504040204" pitchFamily="50" charset="-128"/>
              </a:rPr>
              <a:t>; 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j++</a:t>
            </a:r>
            <a:r>
              <a:rPr lang="en-US" altLang="ja-JP" sz="2400" b="1" dirty="0">
                <a:latin typeface="メイリオ" panose="020B0604030504040204" pitchFamily="50" charset="-128"/>
              </a:rPr>
              <a:t>) {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	  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printf</a:t>
            </a:r>
            <a:r>
              <a:rPr lang="en-US" altLang="ja-JP" sz="2400" b="1" dirty="0">
                <a:latin typeface="メイリオ" panose="020B0604030504040204" pitchFamily="50" charset="-128"/>
              </a:rPr>
              <a:t>("*");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    }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    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printf</a:t>
            </a:r>
            <a:r>
              <a:rPr lang="en-US" altLang="ja-JP" sz="2400" b="1" dirty="0">
                <a:latin typeface="メイリオ" panose="020B0604030504040204" pitchFamily="50" charset="-128"/>
              </a:rPr>
              <a:t>("\n");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  }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  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ch</a:t>
            </a:r>
            <a:r>
              <a:rPr lang="en-US" altLang="ja-JP" sz="2400" b="1" dirty="0">
                <a:latin typeface="メイリオ" panose="020B0604030504040204" pitchFamily="50" charset="-128"/>
              </a:rPr>
              <a:t> = 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getchar</a:t>
            </a:r>
            <a:r>
              <a:rPr lang="en-US" altLang="ja-JP" sz="2400" b="1" dirty="0">
                <a:latin typeface="メイリオ" panose="020B0604030504040204" pitchFamily="50" charset="-128"/>
              </a:rPr>
              <a:t>();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  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ch</a:t>
            </a:r>
            <a:r>
              <a:rPr lang="en-US" altLang="ja-JP" sz="2400" b="1" dirty="0">
                <a:latin typeface="メイリオ" panose="020B0604030504040204" pitchFamily="50" charset="-128"/>
              </a:rPr>
              <a:t> = </a:t>
            </a:r>
            <a:r>
              <a:rPr lang="en-US" altLang="ja-JP" sz="2400" b="1" dirty="0" err="1">
                <a:latin typeface="メイリオ" panose="020B0604030504040204" pitchFamily="50" charset="-128"/>
              </a:rPr>
              <a:t>getchar</a:t>
            </a:r>
            <a:r>
              <a:rPr lang="en-US" altLang="ja-JP" sz="2400" b="1" dirty="0">
                <a:latin typeface="メイリオ" panose="020B0604030504040204" pitchFamily="50" charset="-128"/>
              </a:rPr>
              <a:t>();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  return 0;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メイリオ" panose="020B0604030504040204" pitchFamily="50" charset="-128"/>
              </a:rPr>
              <a:t>}</a:t>
            </a:r>
          </a:p>
        </p:txBody>
      </p:sp>
      <p:sp>
        <p:nvSpPr>
          <p:cNvPr id="98309" name="AutoShape 4"/>
          <p:cNvSpPr>
            <a:spLocks/>
          </p:cNvSpPr>
          <p:nvPr/>
        </p:nvSpPr>
        <p:spPr bwMode="auto">
          <a:xfrm>
            <a:off x="4803641" y="2715652"/>
            <a:ext cx="93662" cy="674687"/>
          </a:xfrm>
          <a:prstGeom prst="rightBrace">
            <a:avLst>
              <a:gd name="adj1" fmla="val 60029"/>
              <a:gd name="adj2" fmla="val 50000"/>
            </a:avLst>
          </a:prstGeom>
          <a:noFill/>
          <a:ln w="9525">
            <a:solidFill>
              <a:srgbClr val="00541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98310" name="Text Box 5"/>
          <p:cNvSpPr txBox="1">
            <a:spLocks noChangeArrowheads="1"/>
          </p:cNvSpPr>
          <p:nvPr/>
        </p:nvSpPr>
        <p:spPr bwMode="auto">
          <a:xfrm>
            <a:off x="5030653" y="2872814"/>
            <a:ext cx="1454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000" dirty="0">
                <a:solidFill>
                  <a:srgbClr val="005414"/>
                </a:solidFill>
                <a:latin typeface="メイリオ" panose="020B0604030504040204" pitchFamily="50" charset="-128"/>
              </a:rPr>
              <a:t>配列の宣言</a:t>
            </a:r>
          </a:p>
        </p:txBody>
      </p:sp>
      <p:sp>
        <p:nvSpPr>
          <p:cNvPr id="98311" name="AutoShape 6"/>
          <p:cNvSpPr>
            <a:spLocks/>
          </p:cNvSpPr>
          <p:nvPr/>
        </p:nvSpPr>
        <p:spPr bwMode="auto">
          <a:xfrm>
            <a:off x="5198928" y="3455427"/>
            <a:ext cx="136525" cy="649287"/>
          </a:xfrm>
          <a:prstGeom prst="rightBrace">
            <a:avLst>
              <a:gd name="adj1" fmla="val 39632"/>
              <a:gd name="adj2" fmla="val 50000"/>
            </a:avLst>
          </a:prstGeom>
          <a:noFill/>
          <a:ln w="9525">
            <a:solidFill>
              <a:srgbClr val="00541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98312" name="Text Box 7"/>
          <p:cNvSpPr txBox="1">
            <a:spLocks noChangeArrowheads="1"/>
          </p:cNvSpPr>
          <p:nvPr/>
        </p:nvSpPr>
        <p:spPr bwMode="auto">
          <a:xfrm>
            <a:off x="5418003" y="3395102"/>
            <a:ext cx="1467068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000" dirty="0">
                <a:solidFill>
                  <a:srgbClr val="005414"/>
                </a:solidFill>
                <a:latin typeface="メイリオ" panose="020B0604030504040204" pitchFamily="50" charset="-128"/>
              </a:rPr>
              <a:t>配列からの</a:t>
            </a:r>
          </a:p>
          <a:p>
            <a:pPr eaLnBrk="1" hangingPunct="1">
              <a:buFontTx/>
              <a:buNone/>
            </a:pPr>
            <a:r>
              <a:rPr lang="ja-JP" altLang="en-US" sz="2000" dirty="0">
                <a:solidFill>
                  <a:srgbClr val="005414"/>
                </a:solidFill>
                <a:latin typeface="メイリオ" panose="020B0604030504040204" pitchFamily="50" charset="-128"/>
              </a:rPr>
              <a:t>読み出し</a:t>
            </a:r>
          </a:p>
        </p:txBody>
      </p:sp>
    </p:spTree>
    <p:extLst>
      <p:ext uri="{BB962C8B-B14F-4D97-AF65-F5344CB8AC3E}">
        <p14:creationId xmlns:p14="http://schemas.microsoft.com/office/powerpoint/2010/main" val="398782038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棒グラフを書く</a:t>
            </a:r>
          </a:p>
        </p:txBody>
      </p:sp>
      <p:sp>
        <p:nvSpPr>
          <p:cNvPr id="10035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10A3AFC1-4EF5-4724-919E-25ED491794E6}" type="slidenum">
              <a:rPr lang="en-US" altLang="ja-JP" smtClean="0">
                <a:latin typeface="メイリオ" panose="020B0604030504040204" pitchFamily="50" charset="-128"/>
              </a:rPr>
              <a:pPr/>
              <a:t>42</a:t>
            </a:fld>
            <a:endParaRPr lang="en-US" altLang="ja-JP" dirty="0">
              <a:latin typeface="メイリオ" panose="020B0604030504040204" pitchFamily="50" charset="-128"/>
            </a:endParaRPr>
          </a:p>
        </p:txBody>
      </p:sp>
      <p:sp>
        <p:nvSpPr>
          <p:cNvPr id="100356" name="Text Box 3"/>
          <p:cNvSpPr txBox="1">
            <a:spLocks noChangeArrowheads="1"/>
          </p:cNvSpPr>
          <p:nvPr/>
        </p:nvSpPr>
        <p:spPr bwMode="auto">
          <a:xfrm>
            <a:off x="3390900" y="1557338"/>
            <a:ext cx="23177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latin typeface="メイリオ" panose="020B0604030504040204" pitchFamily="50" charset="-128"/>
              </a:rPr>
              <a:t>実行結果の例</a:t>
            </a:r>
          </a:p>
        </p:txBody>
      </p:sp>
      <p:sp>
        <p:nvSpPr>
          <p:cNvPr id="100357" name="Text Box 4"/>
          <p:cNvSpPr txBox="1">
            <a:spLocks noChangeArrowheads="1"/>
          </p:cNvSpPr>
          <p:nvPr/>
        </p:nvSpPr>
        <p:spPr bwMode="auto">
          <a:xfrm>
            <a:off x="1533525" y="2468563"/>
            <a:ext cx="6064250" cy="4113212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dirty="0">
                <a:latin typeface="メイリオ" panose="020B0604030504040204" pitchFamily="50" charset="-128"/>
              </a:rPr>
              <a:t>******</a:t>
            </a:r>
          </a:p>
          <a:p>
            <a:pPr eaLnBrk="1" hangingPunct="1">
              <a:buFontTx/>
              <a:buNone/>
            </a:pPr>
            <a:r>
              <a:rPr lang="en-US" altLang="ja-JP" dirty="0">
                <a:latin typeface="メイリオ" panose="020B0604030504040204" pitchFamily="50" charset="-128"/>
              </a:rPr>
              <a:t>****</a:t>
            </a:r>
          </a:p>
          <a:p>
            <a:pPr eaLnBrk="1" hangingPunct="1">
              <a:buFontTx/>
              <a:buNone/>
            </a:pPr>
            <a:r>
              <a:rPr lang="en-US" altLang="ja-JP" dirty="0">
                <a:latin typeface="メイリオ" panose="020B0604030504040204" pitchFamily="50" charset="-128"/>
              </a:rPr>
              <a:t>*******</a:t>
            </a:r>
          </a:p>
          <a:p>
            <a:pPr eaLnBrk="1" hangingPunct="1">
              <a:buFontTx/>
              <a:buNone/>
            </a:pPr>
            <a:r>
              <a:rPr lang="en-US" altLang="ja-JP" dirty="0">
                <a:latin typeface="メイリオ" panose="020B0604030504040204" pitchFamily="50" charset="-128"/>
              </a:rPr>
              <a:t>*</a:t>
            </a:r>
          </a:p>
          <a:p>
            <a:pPr eaLnBrk="1" hangingPunct="1">
              <a:buFontTx/>
              <a:buNone/>
            </a:pPr>
            <a:r>
              <a:rPr lang="en-US" altLang="ja-JP" dirty="0">
                <a:latin typeface="メイリオ" panose="020B0604030504040204" pitchFamily="50" charset="-128"/>
              </a:rPr>
              <a:t>*****</a:t>
            </a:r>
          </a:p>
          <a:p>
            <a:pPr eaLnBrk="1" hangingPunct="1">
              <a:buFontTx/>
              <a:buNone/>
            </a:pPr>
            <a:r>
              <a:rPr lang="en-US" altLang="ja-JP" dirty="0">
                <a:latin typeface="メイリオ" panose="020B0604030504040204" pitchFamily="50" charset="-128"/>
              </a:rPr>
              <a:t>***</a:t>
            </a:r>
          </a:p>
          <a:p>
            <a:pPr eaLnBrk="1" hangingPunct="1">
              <a:buFontTx/>
              <a:buNone/>
            </a:pPr>
            <a:r>
              <a:rPr lang="en-US" altLang="ja-JP" dirty="0">
                <a:latin typeface="メイリオ" panose="020B0604030504040204" pitchFamily="50" charset="-128"/>
              </a:rPr>
              <a:t>**</a:t>
            </a:r>
          </a:p>
        </p:txBody>
      </p:sp>
    </p:spTree>
    <p:extLst>
      <p:ext uri="{BB962C8B-B14F-4D97-AF65-F5344CB8AC3E}">
        <p14:creationId xmlns:p14="http://schemas.microsoft.com/office/powerpoint/2010/main" val="317285903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多重ループ</a:t>
            </a:r>
          </a:p>
        </p:txBody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ループを入れ子構造にする。</a:t>
            </a:r>
          </a:p>
        </p:txBody>
      </p:sp>
      <p:sp>
        <p:nvSpPr>
          <p:cNvPr id="10240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49767047-819F-446C-96E5-8F458217F61D}" type="slidenum">
              <a:rPr lang="en-US" altLang="ja-JP" smtClean="0">
                <a:latin typeface="メイリオ" panose="020B0604030504040204" pitchFamily="50" charset="-128"/>
              </a:rPr>
              <a:pPr/>
              <a:t>43</a:t>
            </a:fld>
            <a:endParaRPr lang="en-US" altLang="ja-JP" dirty="0">
              <a:latin typeface="メイリオ" panose="020B0604030504040204" pitchFamily="50" charset="-128"/>
            </a:endParaRPr>
          </a:p>
        </p:txBody>
      </p:sp>
      <p:sp>
        <p:nvSpPr>
          <p:cNvPr id="102405" name="Rectangle 4"/>
          <p:cNvSpPr>
            <a:spLocks noChangeArrowheads="1"/>
          </p:cNvSpPr>
          <p:nvPr/>
        </p:nvSpPr>
        <p:spPr bwMode="auto">
          <a:xfrm>
            <a:off x="766763" y="2365375"/>
            <a:ext cx="4760912" cy="359886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102406" name="Text Box 5"/>
          <p:cNvSpPr txBox="1">
            <a:spLocks noChangeArrowheads="1"/>
          </p:cNvSpPr>
          <p:nvPr/>
        </p:nvSpPr>
        <p:spPr bwMode="auto">
          <a:xfrm>
            <a:off x="388938" y="2130425"/>
            <a:ext cx="2339102" cy="5232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latin typeface="メイリオ" panose="020B0604030504040204" pitchFamily="50" charset="-128"/>
              </a:rPr>
              <a:t>外側のループ</a:t>
            </a:r>
          </a:p>
        </p:txBody>
      </p:sp>
      <p:sp>
        <p:nvSpPr>
          <p:cNvPr id="102407" name="Rectangle 6"/>
          <p:cNvSpPr>
            <a:spLocks noChangeArrowheads="1"/>
          </p:cNvSpPr>
          <p:nvPr/>
        </p:nvSpPr>
        <p:spPr bwMode="auto">
          <a:xfrm>
            <a:off x="1606550" y="3371850"/>
            <a:ext cx="3074988" cy="1984375"/>
          </a:xfrm>
          <a:prstGeom prst="rect">
            <a:avLst/>
          </a:prstGeom>
          <a:noFill/>
          <a:ln w="28575">
            <a:solidFill>
              <a:srgbClr val="3399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102408" name="Text Box 7"/>
          <p:cNvSpPr txBox="1">
            <a:spLocks noChangeArrowheads="1"/>
          </p:cNvSpPr>
          <p:nvPr/>
        </p:nvSpPr>
        <p:spPr bwMode="auto">
          <a:xfrm>
            <a:off x="1330325" y="3209925"/>
            <a:ext cx="2339102" cy="5232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8000"/>
                </a:solidFill>
                <a:latin typeface="メイリオ" panose="020B0604030504040204" pitchFamily="50" charset="-128"/>
              </a:rPr>
              <a:t>内側のループ</a:t>
            </a:r>
          </a:p>
        </p:txBody>
      </p:sp>
      <p:sp>
        <p:nvSpPr>
          <p:cNvPr id="102409" name="Text Box 8"/>
          <p:cNvSpPr txBox="1">
            <a:spLocks noChangeArrowheads="1"/>
          </p:cNvSpPr>
          <p:nvPr/>
        </p:nvSpPr>
        <p:spPr bwMode="auto">
          <a:xfrm>
            <a:off x="1047750" y="2578100"/>
            <a:ext cx="2696572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メイリオ" panose="020B0604030504040204" pitchFamily="50" charset="-128"/>
              </a:rPr>
              <a:t>for (</a:t>
            </a:r>
            <a:r>
              <a:rPr lang="en-US" altLang="ja-JP" sz="2400" dirty="0" err="1">
                <a:latin typeface="メイリオ" panose="020B0604030504040204" pitchFamily="50" charset="-128"/>
              </a:rPr>
              <a:t>i</a:t>
            </a:r>
            <a:r>
              <a:rPr lang="en-US" altLang="ja-JP" sz="2400" dirty="0">
                <a:latin typeface="メイリオ" panose="020B0604030504040204" pitchFamily="50" charset="-128"/>
              </a:rPr>
              <a:t>=0 ; </a:t>
            </a:r>
            <a:r>
              <a:rPr lang="en-US" altLang="ja-JP" sz="2400" dirty="0" err="1">
                <a:latin typeface="メイリオ" panose="020B0604030504040204" pitchFamily="50" charset="-128"/>
              </a:rPr>
              <a:t>i</a:t>
            </a:r>
            <a:r>
              <a:rPr lang="en-US" altLang="ja-JP" sz="2400" dirty="0">
                <a:latin typeface="メイリオ" panose="020B0604030504040204" pitchFamily="50" charset="-128"/>
              </a:rPr>
              <a:t> &lt; n ;</a:t>
            </a:r>
            <a:r>
              <a:rPr lang="en-US" altLang="ja-JP" sz="2400" dirty="0" err="1">
                <a:latin typeface="メイリオ" panose="020B0604030504040204" pitchFamily="50" charset="-128"/>
              </a:rPr>
              <a:t>i</a:t>
            </a:r>
            <a:r>
              <a:rPr lang="en-US" altLang="ja-JP" sz="2400" dirty="0">
                <a:latin typeface="メイリオ" panose="020B0604030504040204" pitchFamily="50" charset="-128"/>
              </a:rPr>
              <a:t>++)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メイリオ" panose="020B0604030504040204" pitchFamily="50" charset="-128"/>
              </a:rPr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 dirty="0">
              <a:latin typeface="メイリオ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 dirty="0">
              <a:latin typeface="メイリオ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 dirty="0">
              <a:latin typeface="メイリオ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 dirty="0">
              <a:latin typeface="メイリオ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 dirty="0">
              <a:latin typeface="メイリオ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 dirty="0">
              <a:latin typeface="メイリオ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メイリオ" panose="020B0604030504040204" pitchFamily="50" charset="-128"/>
              </a:rPr>
              <a:t>}</a:t>
            </a:r>
          </a:p>
        </p:txBody>
      </p:sp>
      <p:sp>
        <p:nvSpPr>
          <p:cNvPr id="102410" name="Text Box 9"/>
          <p:cNvSpPr txBox="1">
            <a:spLocks noChangeArrowheads="1"/>
          </p:cNvSpPr>
          <p:nvPr/>
        </p:nvSpPr>
        <p:spPr bwMode="auto">
          <a:xfrm>
            <a:off x="1778000" y="3732213"/>
            <a:ext cx="2781531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8000"/>
                </a:solidFill>
                <a:latin typeface="メイリオ" panose="020B0604030504040204" pitchFamily="50" charset="-128"/>
              </a:rPr>
              <a:t>for (j=0 ; j &lt; m ;</a:t>
            </a:r>
            <a:r>
              <a:rPr lang="en-US" altLang="ja-JP" sz="2400" dirty="0" err="1">
                <a:solidFill>
                  <a:srgbClr val="008000"/>
                </a:solidFill>
                <a:latin typeface="メイリオ" panose="020B0604030504040204" pitchFamily="50" charset="-128"/>
              </a:rPr>
              <a:t>j++</a:t>
            </a:r>
            <a:r>
              <a:rPr lang="en-US" altLang="ja-JP" sz="2400" dirty="0">
                <a:solidFill>
                  <a:srgbClr val="008000"/>
                </a:solidFill>
                <a:latin typeface="メイリオ" panose="020B0604030504040204" pitchFamily="50" charset="-128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8000"/>
                </a:solidFill>
                <a:latin typeface="メイリオ" panose="020B0604030504040204" pitchFamily="50" charset="-128"/>
              </a:rPr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 dirty="0">
              <a:solidFill>
                <a:srgbClr val="008000"/>
              </a:solidFill>
              <a:latin typeface="メイリオ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8000"/>
                </a:solidFill>
                <a:latin typeface="メイリオ" panose="020B0604030504040204" pitchFamily="50" charset="-128"/>
              </a:rPr>
              <a:t>}</a:t>
            </a:r>
          </a:p>
        </p:txBody>
      </p:sp>
      <p:sp>
        <p:nvSpPr>
          <p:cNvPr id="102411" name="Text Box 10"/>
          <p:cNvSpPr txBox="1">
            <a:spLocks noChangeArrowheads="1"/>
          </p:cNvSpPr>
          <p:nvPr/>
        </p:nvSpPr>
        <p:spPr bwMode="auto">
          <a:xfrm>
            <a:off x="1423988" y="18446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ja-JP" sz="2400" dirty="0">
              <a:latin typeface="メイリオ" panose="020B0604030504040204" pitchFamily="50" charset="-128"/>
            </a:endParaRPr>
          </a:p>
        </p:txBody>
      </p:sp>
      <p:graphicFrame>
        <p:nvGraphicFramePr>
          <p:cNvPr id="265227" name="Group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7501489"/>
              </p:ext>
            </p:extLst>
          </p:nvPr>
        </p:nvGraphicFramePr>
        <p:xfrm>
          <a:off x="6710363" y="585788"/>
          <a:ext cx="1974850" cy="5943600"/>
        </p:xfrm>
        <a:graphic>
          <a:graphicData uri="http://schemas.openxmlformats.org/drawingml/2006/table">
            <a:tbl>
              <a:tblPr/>
              <a:tblGrid>
                <a:gridCol w="987425">
                  <a:extLst>
                    <a:ext uri="{9D8B030D-6E8A-4147-A177-3AD203B41FA5}">
                      <a16:colId xmlns:a16="http://schemas.microsoft.com/office/drawing/2014/main" val="1169479487"/>
                    </a:ext>
                  </a:extLst>
                </a:gridCol>
                <a:gridCol w="987425">
                  <a:extLst>
                    <a:ext uri="{9D8B030D-6E8A-4147-A177-3AD203B41FA5}">
                      <a16:colId xmlns:a16="http://schemas.microsoft.com/office/drawing/2014/main" val="371586485"/>
                    </a:ext>
                  </a:extLst>
                </a:gridCol>
              </a:tblGrid>
              <a:tr h="4508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i</a:t>
                      </a:r>
                      <a:endParaRPr kumimoji="1" lang="en-US" altLang="ja-JP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725017"/>
                  </a:ext>
                </a:extLst>
              </a:tr>
              <a:tr h="452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3122355"/>
                  </a:ext>
                </a:extLst>
              </a:tr>
              <a:tr h="4508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6298461"/>
                  </a:ext>
                </a:extLst>
              </a:tr>
              <a:tr h="452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5788015"/>
                  </a:ext>
                </a:extLst>
              </a:tr>
              <a:tr h="4508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5636411"/>
                  </a:ext>
                </a:extLst>
              </a:tr>
              <a:tr h="452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m-1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4741383"/>
                  </a:ext>
                </a:extLst>
              </a:tr>
              <a:tr h="4508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2643783"/>
                  </a:ext>
                </a:extLst>
              </a:tr>
              <a:tr h="452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0857306"/>
                  </a:ext>
                </a:extLst>
              </a:tr>
              <a:tr h="452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0079175"/>
                  </a:ext>
                </a:extLst>
              </a:tr>
              <a:tr h="452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4568765"/>
                  </a:ext>
                </a:extLst>
              </a:tr>
              <a:tr h="452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m-1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2245332"/>
                  </a:ext>
                </a:extLst>
              </a:tr>
              <a:tr h="452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6687054"/>
                  </a:ext>
                </a:extLst>
              </a:tr>
              <a:tr h="4508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n-1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m-1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3696692"/>
                  </a:ext>
                </a:extLst>
              </a:tr>
            </a:tbl>
          </a:graphicData>
        </a:graphic>
      </p:graphicFrame>
      <p:grpSp>
        <p:nvGrpSpPr>
          <p:cNvPr id="102456" name="Group 55"/>
          <p:cNvGrpSpPr>
            <a:grpSpLocks/>
          </p:cNvGrpSpPr>
          <p:nvPr/>
        </p:nvGrpSpPr>
        <p:grpSpPr bwMode="auto">
          <a:xfrm>
            <a:off x="7158038" y="2474913"/>
            <a:ext cx="95250" cy="349250"/>
            <a:chOff x="4572" y="1391"/>
            <a:chExt cx="60" cy="220"/>
          </a:xfrm>
        </p:grpSpPr>
        <p:sp>
          <p:nvSpPr>
            <p:cNvPr id="102483" name="Oval 56"/>
            <p:cNvSpPr>
              <a:spLocks noChangeArrowheads="1"/>
            </p:cNvSpPr>
            <p:nvPr/>
          </p:nvSpPr>
          <p:spPr bwMode="auto">
            <a:xfrm>
              <a:off x="4572" y="1391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 dirty="0">
                <a:latin typeface="メイリオ" panose="020B0604030504040204" pitchFamily="50" charset="-128"/>
              </a:endParaRPr>
            </a:p>
          </p:txBody>
        </p:sp>
        <p:sp>
          <p:nvSpPr>
            <p:cNvPr id="102484" name="Oval 57"/>
            <p:cNvSpPr>
              <a:spLocks noChangeArrowheads="1"/>
            </p:cNvSpPr>
            <p:nvPr/>
          </p:nvSpPr>
          <p:spPr bwMode="auto">
            <a:xfrm>
              <a:off x="4575" y="1478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 dirty="0">
                <a:latin typeface="メイリオ" panose="020B0604030504040204" pitchFamily="50" charset="-128"/>
              </a:endParaRPr>
            </a:p>
          </p:txBody>
        </p:sp>
        <p:sp>
          <p:nvSpPr>
            <p:cNvPr id="102485" name="Oval 58"/>
            <p:cNvSpPr>
              <a:spLocks noChangeArrowheads="1"/>
            </p:cNvSpPr>
            <p:nvPr/>
          </p:nvSpPr>
          <p:spPr bwMode="auto">
            <a:xfrm>
              <a:off x="4576" y="1555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 dirty="0">
                <a:latin typeface="メイリオ" panose="020B0604030504040204" pitchFamily="50" charset="-128"/>
              </a:endParaRPr>
            </a:p>
          </p:txBody>
        </p:sp>
      </p:grpSp>
      <p:grpSp>
        <p:nvGrpSpPr>
          <p:cNvPr id="102457" name="Group 59"/>
          <p:cNvGrpSpPr>
            <a:grpSpLocks/>
          </p:cNvGrpSpPr>
          <p:nvPr/>
        </p:nvGrpSpPr>
        <p:grpSpPr bwMode="auto">
          <a:xfrm>
            <a:off x="8151813" y="2468563"/>
            <a:ext cx="95250" cy="349250"/>
            <a:chOff x="4572" y="1391"/>
            <a:chExt cx="60" cy="220"/>
          </a:xfrm>
        </p:grpSpPr>
        <p:sp>
          <p:nvSpPr>
            <p:cNvPr id="102480" name="Oval 60"/>
            <p:cNvSpPr>
              <a:spLocks noChangeArrowheads="1"/>
            </p:cNvSpPr>
            <p:nvPr/>
          </p:nvSpPr>
          <p:spPr bwMode="auto">
            <a:xfrm>
              <a:off x="4572" y="1391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 dirty="0">
                <a:latin typeface="メイリオ" panose="020B0604030504040204" pitchFamily="50" charset="-128"/>
              </a:endParaRPr>
            </a:p>
          </p:txBody>
        </p:sp>
        <p:sp>
          <p:nvSpPr>
            <p:cNvPr id="102481" name="Oval 61"/>
            <p:cNvSpPr>
              <a:spLocks noChangeArrowheads="1"/>
            </p:cNvSpPr>
            <p:nvPr/>
          </p:nvSpPr>
          <p:spPr bwMode="auto">
            <a:xfrm>
              <a:off x="4575" y="1478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 dirty="0">
                <a:latin typeface="メイリオ" panose="020B0604030504040204" pitchFamily="50" charset="-128"/>
              </a:endParaRPr>
            </a:p>
          </p:txBody>
        </p:sp>
        <p:sp>
          <p:nvSpPr>
            <p:cNvPr id="102482" name="Oval 62"/>
            <p:cNvSpPr>
              <a:spLocks noChangeArrowheads="1"/>
            </p:cNvSpPr>
            <p:nvPr/>
          </p:nvSpPr>
          <p:spPr bwMode="auto">
            <a:xfrm>
              <a:off x="4576" y="1555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 dirty="0">
                <a:latin typeface="メイリオ" panose="020B0604030504040204" pitchFamily="50" charset="-128"/>
              </a:endParaRPr>
            </a:p>
          </p:txBody>
        </p:sp>
      </p:grpSp>
      <p:grpSp>
        <p:nvGrpSpPr>
          <p:cNvPr id="102458" name="Group 63"/>
          <p:cNvGrpSpPr>
            <a:grpSpLocks/>
          </p:cNvGrpSpPr>
          <p:nvPr/>
        </p:nvGrpSpPr>
        <p:grpSpPr bwMode="auto">
          <a:xfrm>
            <a:off x="7154863" y="4749800"/>
            <a:ext cx="95250" cy="349250"/>
            <a:chOff x="4572" y="1391"/>
            <a:chExt cx="60" cy="220"/>
          </a:xfrm>
        </p:grpSpPr>
        <p:sp>
          <p:nvSpPr>
            <p:cNvPr id="102477" name="Oval 64"/>
            <p:cNvSpPr>
              <a:spLocks noChangeArrowheads="1"/>
            </p:cNvSpPr>
            <p:nvPr/>
          </p:nvSpPr>
          <p:spPr bwMode="auto">
            <a:xfrm>
              <a:off x="4572" y="1391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 dirty="0">
                <a:latin typeface="メイリオ" panose="020B0604030504040204" pitchFamily="50" charset="-128"/>
              </a:endParaRPr>
            </a:p>
          </p:txBody>
        </p:sp>
        <p:sp>
          <p:nvSpPr>
            <p:cNvPr id="102478" name="Oval 65"/>
            <p:cNvSpPr>
              <a:spLocks noChangeArrowheads="1"/>
            </p:cNvSpPr>
            <p:nvPr/>
          </p:nvSpPr>
          <p:spPr bwMode="auto">
            <a:xfrm>
              <a:off x="4575" y="1478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 dirty="0">
                <a:latin typeface="メイリオ" panose="020B0604030504040204" pitchFamily="50" charset="-128"/>
              </a:endParaRPr>
            </a:p>
          </p:txBody>
        </p:sp>
        <p:sp>
          <p:nvSpPr>
            <p:cNvPr id="102479" name="Oval 66"/>
            <p:cNvSpPr>
              <a:spLocks noChangeArrowheads="1"/>
            </p:cNvSpPr>
            <p:nvPr/>
          </p:nvSpPr>
          <p:spPr bwMode="auto">
            <a:xfrm>
              <a:off x="4576" y="1555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 dirty="0">
                <a:latin typeface="メイリオ" panose="020B0604030504040204" pitchFamily="50" charset="-128"/>
              </a:endParaRPr>
            </a:p>
          </p:txBody>
        </p:sp>
      </p:grpSp>
      <p:grpSp>
        <p:nvGrpSpPr>
          <p:cNvPr id="102459" name="Group 67"/>
          <p:cNvGrpSpPr>
            <a:grpSpLocks/>
          </p:cNvGrpSpPr>
          <p:nvPr/>
        </p:nvGrpSpPr>
        <p:grpSpPr bwMode="auto">
          <a:xfrm>
            <a:off x="8148638" y="4743450"/>
            <a:ext cx="95250" cy="349250"/>
            <a:chOff x="4572" y="1391"/>
            <a:chExt cx="60" cy="220"/>
          </a:xfrm>
        </p:grpSpPr>
        <p:sp>
          <p:nvSpPr>
            <p:cNvPr id="102474" name="Oval 68"/>
            <p:cNvSpPr>
              <a:spLocks noChangeArrowheads="1"/>
            </p:cNvSpPr>
            <p:nvPr/>
          </p:nvSpPr>
          <p:spPr bwMode="auto">
            <a:xfrm>
              <a:off x="4572" y="1391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 dirty="0">
                <a:latin typeface="メイリオ" panose="020B0604030504040204" pitchFamily="50" charset="-128"/>
              </a:endParaRPr>
            </a:p>
          </p:txBody>
        </p:sp>
        <p:sp>
          <p:nvSpPr>
            <p:cNvPr id="102475" name="Oval 69"/>
            <p:cNvSpPr>
              <a:spLocks noChangeArrowheads="1"/>
            </p:cNvSpPr>
            <p:nvPr/>
          </p:nvSpPr>
          <p:spPr bwMode="auto">
            <a:xfrm>
              <a:off x="4575" y="1478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 dirty="0">
                <a:latin typeface="メイリオ" panose="020B0604030504040204" pitchFamily="50" charset="-128"/>
              </a:endParaRPr>
            </a:p>
          </p:txBody>
        </p:sp>
        <p:sp>
          <p:nvSpPr>
            <p:cNvPr id="102476" name="Oval 70"/>
            <p:cNvSpPr>
              <a:spLocks noChangeArrowheads="1"/>
            </p:cNvSpPr>
            <p:nvPr/>
          </p:nvSpPr>
          <p:spPr bwMode="auto">
            <a:xfrm>
              <a:off x="4576" y="1555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 dirty="0">
                <a:latin typeface="メイリオ" panose="020B0604030504040204" pitchFamily="50" charset="-128"/>
              </a:endParaRPr>
            </a:p>
          </p:txBody>
        </p:sp>
      </p:grpSp>
      <p:grpSp>
        <p:nvGrpSpPr>
          <p:cNvPr id="102460" name="Group 71"/>
          <p:cNvGrpSpPr>
            <a:grpSpLocks/>
          </p:cNvGrpSpPr>
          <p:nvPr/>
        </p:nvGrpSpPr>
        <p:grpSpPr bwMode="auto">
          <a:xfrm>
            <a:off x="7138988" y="5670550"/>
            <a:ext cx="95250" cy="349250"/>
            <a:chOff x="4572" y="1391"/>
            <a:chExt cx="60" cy="220"/>
          </a:xfrm>
        </p:grpSpPr>
        <p:sp>
          <p:nvSpPr>
            <p:cNvPr id="102471" name="Oval 72"/>
            <p:cNvSpPr>
              <a:spLocks noChangeArrowheads="1"/>
            </p:cNvSpPr>
            <p:nvPr/>
          </p:nvSpPr>
          <p:spPr bwMode="auto">
            <a:xfrm>
              <a:off x="4572" y="1391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 dirty="0">
                <a:latin typeface="メイリオ" panose="020B0604030504040204" pitchFamily="50" charset="-128"/>
              </a:endParaRPr>
            </a:p>
          </p:txBody>
        </p:sp>
        <p:sp>
          <p:nvSpPr>
            <p:cNvPr id="102472" name="Oval 73"/>
            <p:cNvSpPr>
              <a:spLocks noChangeArrowheads="1"/>
            </p:cNvSpPr>
            <p:nvPr/>
          </p:nvSpPr>
          <p:spPr bwMode="auto">
            <a:xfrm>
              <a:off x="4575" y="1478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 dirty="0">
                <a:latin typeface="メイリオ" panose="020B0604030504040204" pitchFamily="50" charset="-128"/>
              </a:endParaRPr>
            </a:p>
          </p:txBody>
        </p:sp>
        <p:sp>
          <p:nvSpPr>
            <p:cNvPr id="102473" name="Oval 74"/>
            <p:cNvSpPr>
              <a:spLocks noChangeArrowheads="1"/>
            </p:cNvSpPr>
            <p:nvPr/>
          </p:nvSpPr>
          <p:spPr bwMode="auto">
            <a:xfrm>
              <a:off x="4576" y="1555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 dirty="0">
                <a:latin typeface="メイリオ" panose="020B0604030504040204" pitchFamily="50" charset="-128"/>
              </a:endParaRPr>
            </a:p>
          </p:txBody>
        </p:sp>
      </p:grpSp>
      <p:grpSp>
        <p:nvGrpSpPr>
          <p:cNvPr id="102461" name="Group 75"/>
          <p:cNvGrpSpPr>
            <a:grpSpLocks/>
          </p:cNvGrpSpPr>
          <p:nvPr/>
        </p:nvGrpSpPr>
        <p:grpSpPr bwMode="auto">
          <a:xfrm>
            <a:off x="8132763" y="5664200"/>
            <a:ext cx="95250" cy="349250"/>
            <a:chOff x="4572" y="1391"/>
            <a:chExt cx="60" cy="220"/>
          </a:xfrm>
        </p:grpSpPr>
        <p:sp>
          <p:nvSpPr>
            <p:cNvPr id="102468" name="Oval 76"/>
            <p:cNvSpPr>
              <a:spLocks noChangeArrowheads="1"/>
            </p:cNvSpPr>
            <p:nvPr/>
          </p:nvSpPr>
          <p:spPr bwMode="auto">
            <a:xfrm>
              <a:off x="4572" y="1391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 dirty="0">
                <a:latin typeface="メイリオ" panose="020B0604030504040204" pitchFamily="50" charset="-128"/>
              </a:endParaRPr>
            </a:p>
          </p:txBody>
        </p:sp>
        <p:sp>
          <p:nvSpPr>
            <p:cNvPr id="102469" name="Oval 77"/>
            <p:cNvSpPr>
              <a:spLocks noChangeArrowheads="1"/>
            </p:cNvSpPr>
            <p:nvPr/>
          </p:nvSpPr>
          <p:spPr bwMode="auto">
            <a:xfrm>
              <a:off x="4575" y="1478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 dirty="0">
                <a:latin typeface="メイリオ" panose="020B0604030504040204" pitchFamily="50" charset="-128"/>
              </a:endParaRPr>
            </a:p>
          </p:txBody>
        </p:sp>
        <p:sp>
          <p:nvSpPr>
            <p:cNvPr id="102470" name="Oval 78"/>
            <p:cNvSpPr>
              <a:spLocks noChangeArrowheads="1"/>
            </p:cNvSpPr>
            <p:nvPr/>
          </p:nvSpPr>
          <p:spPr bwMode="auto">
            <a:xfrm>
              <a:off x="4576" y="1555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 dirty="0">
                <a:latin typeface="メイリオ" panose="020B0604030504040204" pitchFamily="50" charset="-128"/>
              </a:endParaRPr>
            </a:p>
          </p:txBody>
        </p:sp>
      </p:grpSp>
      <p:sp>
        <p:nvSpPr>
          <p:cNvPr id="102462" name="Line 79"/>
          <p:cNvSpPr>
            <a:spLocks noChangeShapeType="1"/>
          </p:cNvSpPr>
          <p:nvPr/>
        </p:nvSpPr>
        <p:spPr bwMode="auto">
          <a:xfrm>
            <a:off x="6440488" y="1263650"/>
            <a:ext cx="0" cy="1870075"/>
          </a:xfrm>
          <a:prstGeom prst="line">
            <a:avLst/>
          </a:prstGeom>
          <a:noFill/>
          <a:ln w="76200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2463" name="Line 80"/>
          <p:cNvSpPr>
            <a:spLocks noChangeShapeType="1"/>
          </p:cNvSpPr>
          <p:nvPr/>
        </p:nvSpPr>
        <p:spPr bwMode="auto">
          <a:xfrm>
            <a:off x="6440488" y="3448050"/>
            <a:ext cx="0" cy="1870075"/>
          </a:xfrm>
          <a:prstGeom prst="line">
            <a:avLst/>
          </a:prstGeom>
          <a:noFill/>
          <a:ln w="76200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2464" name="Line 81"/>
          <p:cNvSpPr>
            <a:spLocks noChangeShapeType="1"/>
          </p:cNvSpPr>
          <p:nvPr/>
        </p:nvSpPr>
        <p:spPr bwMode="auto">
          <a:xfrm>
            <a:off x="6440488" y="5800725"/>
            <a:ext cx="0" cy="673100"/>
          </a:xfrm>
          <a:prstGeom prst="line">
            <a:avLst/>
          </a:prstGeom>
          <a:noFill/>
          <a:ln w="76200" cap="rnd">
            <a:solidFill>
              <a:srgbClr val="006600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2465" name="Text Box 82"/>
          <p:cNvSpPr txBox="1">
            <a:spLocks noChangeArrowheads="1"/>
          </p:cNvSpPr>
          <p:nvPr/>
        </p:nvSpPr>
        <p:spPr bwMode="auto">
          <a:xfrm>
            <a:off x="5695950" y="1851025"/>
            <a:ext cx="62068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 err="1">
                <a:solidFill>
                  <a:srgbClr val="008000"/>
                </a:solidFill>
                <a:latin typeface="メイリオ" panose="020B0604030504040204" pitchFamily="50" charset="-128"/>
              </a:rPr>
              <a:t>i</a:t>
            </a:r>
            <a:r>
              <a:rPr lang="en-US" altLang="ja-JP" sz="2400" b="1" dirty="0">
                <a:solidFill>
                  <a:srgbClr val="008000"/>
                </a:solidFill>
                <a:latin typeface="メイリオ" panose="020B0604030504040204" pitchFamily="50" charset="-128"/>
              </a:rPr>
              <a:t>=0</a:t>
            </a:r>
          </a:p>
        </p:txBody>
      </p:sp>
      <p:sp>
        <p:nvSpPr>
          <p:cNvPr id="102466" name="Text Box 83"/>
          <p:cNvSpPr txBox="1">
            <a:spLocks noChangeArrowheads="1"/>
          </p:cNvSpPr>
          <p:nvPr/>
        </p:nvSpPr>
        <p:spPr bwMode="auto">
          <a:xfrm>
            <a:off x="5695950" y="4022725"/>
            <a:ext cx="62068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 err="1">
                <a:solidFill>
                  <a:srgbClr val="008000"/>
                </a:solidFill>
                <a:latin typeface="メイリオ" panose="020B0604030504040204" pitchFamily="50" charset="-128"/>
              </a:rPr>
              <a:t>i</a:t>
            </a:r>
            <a:r>
              <a:rPr lang="en-US" altLang="ja-JP" sz="2400" b="1" dirty="0">
                <a:solidFill>
                  <a:srgbClr val="008000"/>
                </a:solidFill>
                <a:latin typeface="メイリオ" panose="020B0604030504040204" pitchFamily="50" charset="-128"/>
              </a:rPr>
              <a:t>=1</a:t>
            </a:r>
          </a:p>
        </p:txBody>
      </p:sp>
      <p:sp>
        <p:nvSpPr>
          <p:cNvPr id="102467" name="Text Box 84"/>
          <p:cNvSpPr txBox="1">
            <a:spLocks noChangeArrowheads="1"/>
          </p:cNvSpPr>
          <p:nvPr/>
        </p:nvSpPr>
        <p:spPr bwMode="auto">
          <a:xfrm>
            <a:off x="5264150" y="5991225"/>
            <a:ext cx="91082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 err="1">
                <a:solidFill>
                  <a:srgbClr val="008000"/>
                </a:solidFill>
                <a:latin typeface="メイリオ" panose="020B0604030504040204" pitchFamily="50" charset="-128"/>
              </a:rPr>
              <a:t>i</a:t>
            </a:r>
            <a:r>
              <a:rPr lang="en-US" altLang="ja-JP" sz="2400" b="1" dirty="0">
                <a:solidFill>
                  <a:srgbClr val="008000"/>
                </a:solidFill>
                <a:latin typeface="メイリオ" panose="020B0604030504040204" pitchFamily="50" charset="-128"/>
              </a:rPr>
              <a:t>=n-1</a:t>
            </a:r>
          </a:p>
        </p:txBody>
      </p:sp>
    </p:spTree>
    <p:extLst>
      <p:ext uri="{BB962C8B-B14F-4D97-AF65-F5344CB8AC3E}">
        <p14:creationId xmlns:p14="http://schemas.microsoft.com/office/powerpoint/2010/main" val="472550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262578" y="351960"/>
            <a:ext cx="8461208" cy="469865"/>
          </a:xfrm>
        </p:spPr>
        <p:txBody>
          <a:bodyPr>
            <a:noAutofit/>
          </a:bodyPr>
          <a:lstStyle/>
          <a:p>
            <a:r>
              <a:rPr lang="ja-JP" altLang="en-US" dirty="0"/>
              <a:t>例題１．テキストファイル形式の</a:t>
            </a:r>
            <a:br>
              <a:rPr lang="ja-JP" altLang="en-US" dirty="0"/>
            </a:br>
            <a:r>
              <a:rPr lang="ja-JP" altLang="en-US" dirty="0"/>
              <a:t>ファイルからのデータ読み込み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2578" y="1023185"/>
            <a:ext cx="8461208" cy="5333166"/>
          </a:xfrm>
        </p:spPr>
        <p:txBody>
          <a:bodyPr>
            <a:noAutofit/>
          </a:bodyPr>
          <a:lstStyle/>
          <a:p>
            <a:r>
              <a:rPr lang="ja-JP" altLang="en-US" dirty="0"/>
              <a:t>次のような名簿ファイル（テキストファイル形式）を読み込んで，１列目の氏名と，３列目の住所だけを表示するプログラムを作る</a:t>
            </a:r>
          </a:p>
          <a:p>
            <a:pPr lvl="1"/>
            <a:r>
              <a:rPr lang="ja-JP" altLang="en-US" dirty="0"/>
              <a:t>各データは，半角の空白文字（１つまたは複数）で区切られる</a:t>
            </a:r>
          </a:p>
          <a:p>
            <a:pPr lvl="1"/>
            <a:endParaRPr lang="ja-JP" altLang="en-US" dirty="0"/>
          </a:p>
          <a:p>
            <a:pPr marL="457200" lvl="1" indent="0">
              <a:buNone/>
            </a:pPr>
            <a:r>
              <a:rPr lang="ja-JP" altLang="en-US" sz="2000" dirty="0"/>
              <a:t>金子邦彦 </a:t>
            </a:r>
            <a:r>
              <a:rPr lang="en-US" altLang="ja-JP" sz="2000" dirty="0"/>
              <a:t>1200/01/01 </a:t>
            </a:r>
            <a:r>
              <a:rPr lang="ja-JP" altLang="en-US" sz="2000" dirty="0"/>
              <a:t>福岡市東区箱崎３丁目      </a:t>
            </a:r>
            <a:r>
              <a:rPr lang="en-US" altLang="ja-JP" sz="2000" dirty="0"/>
              <a:t>392-123-8234</a:t>
            </a:r>
          </a:p>
          <a:p>
            <a:pPr marL="457200" lvl="1" indent="0">
              <a:buNone/>
            </a:pPr>
            <a:r>
              <a:rPr lang="en-US" altLang="ja-JP" sz="2000" dirty="0"/>
              <a:t>○○×× 1300/12/31 </a:t>
            </a:r>
            <a:r>
              <a:rPr lang="ja-JP" altLang="en-US" sz="2000" dirty="0"/>
              <a:t>福岡市東区貝塚団地        </a:t>
            </a:r>
            <a:r>
              <a:rPr lang="en-US" altLang="ja-JP" sz="2000" dirty="0"/>
              <a:t>492-252-7188</a:t>
            </a:r>
          </a:p>
          <a:p>
            <a:pPr marL="457200" lvl="1" indent="0">
              <a:buNone/>
            </a:pPr>
            <a:r>
              <a:rPr lang="en-US" altLang="ja-JP" sz="2000" dirty="0"/>
              <a:t>●●■■ 0800/05/31 </a:t>
            </a:r>
            <a:r>
              <a:rPr lang="ja-JP" altLang="en-US" sz="2000" dirty="0"/>
              <a:t>福岡市東区香椎浜１丁目    </a:t>
            </a:r>
            <a:r>
              <a:rPr lang="en-US" altLang="ja-JP" sz="2000" dirty="0"/>
              <a:t>592-824-7144</a:t>
            </a:r>
          </a:p>
        </p:txBody>
      </p:sp>
      <p:sp>
        <p:nvSpPr>
          <p:cNvPr id="12290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2EC476EA-8141-48B8-8D15-9D2EF89E8AE8}" type="slidenum">
              <a:rPr lang="en-US" altLang="ja-JP" smtClean="0">
                <a:latin typeface="メイリオ" panose="020B0604030504040204" pitchFamily="50" charset="-128"/>
              </a:rPr>
              <a:pPr/>
              <a:t>5</a:t>
            </a:fld>
            <a:endParaRPr lang="en-US" altLang="ja-JP" dirty="0">
              <a:latin typeface="メイリオ" panose="020B0604030504040204" pitchFamily="50" charset="-128"/>
            </a:endParaRPr>
          </a:p>
        </p:txBody>
      </p:sp>
      <p:sp>
        <p:nvSpPr>
          <p:cNvPr id="12293" name="Rectangle 4"/>
          <p:cNvSpPr>
            <a:spLocks noChangeArrowheads="1"/>
          </p:cNvSpPr>
          <p:nvPr/>
        </p:nvSpPr>
        <p:spPr bwMode="auto">
          <a:xfrm>
            <a:off x="618689" y="3459789"/>
            <a:ext cx="7488238" cy="13684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12294" name="Text Box 5"/>
          <p:cNvSpPr txBox="1">
            <a:spLocks noChangeArrowheads="1"/>
          </p:cNvSpPr>
          <p:nvPr/>
        </p:nvSpPr>
        <p:spPr bwMode="auto">
          <a:xfrm>
            <a:off x="4241177" y="5029574"/>
            <a:ext cx="357020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メイリオ" panose="020B0604030504040204" pitchFamily="50" charset="-128"/>
              </a:rPr>
              <a:t>３行のテキストファイル</a:t>
            </a:r>
          </a:p>
        </p:txBody>
      </p:sp>
    </p:spTree>
    <p:extLst>
      <p:ext uri="{BB962C8B-B14F-4D97-AF65-F5344CB8AC3E}">
        <p14:creationId xmlns:p14="http://schemas.microsoft.com/office/powerpoint/2010/main" val="1421260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テキストファイル形式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行単位での読み書きに意味がある。</a:t>
            </a:r>
          </a:p>
          <a:p>
            <a:r>
              <a:rPr lang="ja-JP" altLang="en-US" dirty="0"/>
              <a:t>人間が「目で見て」読むことができるファイル。</a:t>
            </a:r>
          </a:p>
          <a:p>
            <a:endParaRPr lang="ja-JP" altLang="en-US" dirty="0"/>
          </a:p>
          <a:p>
            <a:endParaRPr lang="en-US" altLang="ja-JP" dirty="0"/>
          </a:p>
        </p:txBody>
      </p:sp>
      <p:sp>
        <p:nvSpPr>
          <p:cNvPr id="1433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C31BE185-07FF-4782-91AC-BC5420DCCA1E}" type="slidenum">
              <a:rPr lang="en-US" altLang="ja-JP" smtClean="0">
                <a:latin typeface="メイリオ" panose="020B0604030504040204" pitchFamily="50" charset="-128"/>
              </a:rPr>
              <a:pPr/>
              <a:t>6</a:t>
            </a:fld>
            <a:endParaRPr lang="en-US" altLang="ja-JP" dirty="0">
              <a:latin typeface="メイリオ" panose="020B0604030504040204" pitchFamily="50" charset="-128"/>
            </a:endParaRPr>
          </a:p>
        </p:txBody>
      </p:sp>
      <p:sp>
        <p:nvSpPr>
          <p:cNvPr id="14341" name="Rectangle 4"/>
          <p:cNvSpPr>
            <a:spLocks noChangeArrowheads="1"/>
          </p:cNvSpPr>
          <p:nvPr/>
        </p:nvSpPr>
        <p:spPr bwMode="auto">
          <a:xfrm>
            <a:off x="357188" y="3143251"/>
            <a:ext cx="4319588" cy="2192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 b="1" dirty="0">
                <a:solidFill>
                  <a:srgbClr val="006600"/>
                </a:solidFill>
                <a:latin typeface="メイリオ" panose="020B0604030504040204" pitchFamily="50" charset="-128"/>
              </a:rPr>
              <a:t>   MPL 40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 b="1" dirty="0">
                <a:solidFill>
                  <a:srgbClr val="006600"/>
                </a:solidFill>
                <a:latin typeface="メイリオ" panose="020B0604030504040204" pitchFamily="50" charset="-128"/>
              </a:rPr>
              <a:t>     pattern1 = 786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 b="1" dirty="0">
                <a:solidFill>
                  <a:srgbClr val="006600"/>
                </a:solidFill>
                <a:latin typeface="メイリオ" panose="020B0604030504040204" pitchFamily="50" charset="-128"/>
              </a:rPr>
              <a:t>     pattern2 = 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 b="1" dirty="0">
                <a:solidFill>
                  <a:srgbClr val="006600"/>
                </a:solidFill>
                <a:latin typeface="メイリオ" panose="020B0604030504040204" pitchFamily="50" charset="-128"/>
              </a:rPr>
              <a:t>     pattern3 = 979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 b="1" dirty="0">
                <a:solidFill>
                  <a:srgbClr val="006600"/>
                </a:solidFill>
                <a:latin typeface="メイリオ" panose="020B0604030504040204" pitchFamily="50" charset="-128"/>
              </a:rPr>
              <a:t>     pattern4 = 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800" b="1" dirty="0">
              <a:solidFill>
                <a:srgbClr val="006600"/>
              </a:solidFill>
              <a:latin typeface="メイリオ" panose="020B060403050404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sz="2800" dirty="0">
                <a:latin typeface="メイリオ" panose="020B0604030504040204" pitchFamily="50" charset="-128"/>
              </a:rPr>
              <a:t>テキストファイルの例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2800" dirty="0">
              <a:latin typeface="メイリオ" panose="020B0604030504040204" pitchFamily="50" charset="-128"/>
            </a:endParaRPr>
          </a:p>
        </p:txBody>
      </p:sp>
      <p:sp>
        <p:nvSpPr>
          <p:cNvPr id="14342" name="Rectangle 5"/>
          <p:cNvSpPr>
            <a:spLocks noChangeArrowheads="1"/>
          </p:cNvSpPr>
          <p:nvPr/>
        </p:nvSpPr>
        <p:spPr bwMode="auto">
          <a:xfrm>
            <a:off x="4535488" y="2863850"/>
            <a:ext cx="4025900" cy="2986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 b="1" dirty="0">
                <a:solidFill>
                  <a:srgbClr val="006600"/>
                </a:solidFill>
                <a:latin typeface="メイリオ" panose="020B0604030504040204" pitchFamily="50" charset="-128"/>
              </a:rPr>
              <a:t> &lt;FF&gt;0&lt;FF&gt;&lt;E0&gt;^@^PJFIF^@^A^B^A^@&lt;96&gt;^@&lt;96&gt;^@^@&lt;FF&gt;&lt;E0&gt;~JFXX^@^P&lt;FF&gt;00&lt;FF&gt;U^@^C^@^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800" b="1" dirty="0">
              <a:latin typeface="メイリオ" panose="020B060403050404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sz="2400" dirty="0">
                <a:latin typeface="メイリオ" panose="020B0604030504040204" pitchFamily="50" charset="-128"/>
              </a:rPr>
              <a:t>テキストファイルでない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sz="2400" dirty="0">
                <a:latin typeface="メイリオ" panose="020B0604030504040204" pitchFamily="50" charset="-128"/>
              </a:rPr>
              <a:t>バイナリファイルの例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sz="2400" dirty="0">
                <a:latin typeface="メイリオ" panose="020B0604030504040204" pitchFamily="50" charset="-128"/>
              </a:rPr>
              <a:t>（</a:t>
            </a:r>
            <a:r>
              <a:rPr lang="ja-JP" altLang="en-US" sz="2400" dirty="0">
                <a:solidFill>
                  <a:srgbClr val="008000"/>
                </a:solidFill>
                <a:latin typeface="メイリオ" panose="020B0604030504040204" pitchFamily="50" charset="-128"/>
              </a:rPr>
              <a:t>画像のファイル</a:t>
            </a:r>
            <a:r>
              <a:rPr lang="ja-JP" altLang="en-US" sz="2400" dirty="0">
                <a:latin typeface="メイリオ" panose="020B0604030504040204" pitchFamily="50" charset="-128"/>
              </a:rPr>
              <a:t>）</a:t>
            </a:r>
          </a:p>
        </p:txBody>
      </p:sp>
      <p:sp>
        <p:nvSpPr>
          <p:cNvPr id="14343" name="Rectangle 6"/>
          <p:cNvSpPr>
            <a:spLocks noChangeArrowheads="1"/>
          </p:cNvSpPr>
          <p:nvPr/>
        </p:nvSpPr>
        <p:spPr bwMode="auto">
          <a:xfrm>
            <a:off x="720725" y="3087688"/>
            <a:ext cx="3743325" cy="2247900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14344" name="Rectangle 7"/>
          <p:cNvSpPr>
            <a:spLocks noChangeArrowheads="1"/>
          </p:cNvSpPr>
          <p:nvPr/>
        </p:nvSpPr>
        <p:spPr bwMode="auto">
          <a:xfrm>
            <a:off x="4818063" y="3078163"/>
            <a:ext cx="3743325" cy="2247900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90332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39130B47-810D-4D2A-84EA-61AE7B07B8EF}" type="slidenum">
              <a:rPr lang="en-US" altLang="ja-JP" smtClean="0">
                <a:latin typeface="メイリオ" panose="020B0604030504040204" pitchFamily="50" charset="-128"/>
              </a:rPr>
              <a:pPr/>
              <a:t>7</a:t>
            </a:fld>
            <a:endParaRPr lang="en-US" altLang="ja-JP" dirty="0">
              <a:latin typeface="メイリオ" panose="020B0604030504040204" pitchFamily="50" charset="-128"/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66675" y="268941"/>
            <a:ext cx="9036050" cy="37728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 sz="1600" b="1" dirty="0">
                <a:latin typeface="メイリオ" panose="020B0604030504040204" pitchFamily="50" charset="-128"/>
              </a:rPr>
              <a:t>#include "</a:t>
            </a:r>
            <a:r>
              <a:rPr lang="en-US" altLang="ja-JP" sz="1600" b="1" dirty="0" err="1">
                <a:latin typeface="メイリオ" panose="020B0604030504040204" pitchFamily="50" charset="-128"/>
              </a:rPr>
              <a:t>stdio.h</a:t>
            </a:r>
            <a:r>
              <a:rPr lang="en-US" altLang="ja-JP" sz="1600" b="1" dirty="0">
                <a:latin typeface="メイリオ" panose="020B0604030504040204" pitchFamily="50" charset="-128"/>
              </a:rPr>
              <a:t>"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 sz="1600" b="1" dirty="0">
                <a:latin typeface="メイリオ" panose="020B0604030504040204" pitchFamily="50" charset="-128"/>
              </a:rPr>
              <a:t>#include &lt;</a:t>
            </a:r>
            <a:r>
              <a:rPr lang="en-US" altLang="ja-JP" sz="1600" b="1" dirty="0" err="1">
                <a:latin typeface="メイリオ" panose="020B0604030504040204" pitchFamily="50" charset="-128"/>
              </a:rPr>
              <a:t>math.h</a:t>
            </a:r>
            <a:r>
              <a:rPr lang="en-US" altLang="ja-JP" sz="1600" b="1" dirty="0">
                <a:latin typeface="メイリオ" panose="020B0604030504040204" pitchFamily="50" charset="-128"/>
              </a:rPr>
              <a:t>&gt;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 sz="1600" b="1" dirty="0">
                <a:latin typeface="メイリオ" panose="020B0604030504040204" pitchFamily="50" charset="-128"/>
              </a:rPr>
              <a:t>#pragma warning(</a:t>
            </a:r>
            <a:r>
              <a:rPr lang="en-US" altLang="ja-JP" sz="1600" b="1" dirty="0" err="1">
                <a:latin typeface="メイリオ" panose="020B0604030504040204" pitchFamily="50" charset="-128"/>
              </a:rPr>
              <a:t>disable:4996</a:t>
            </a:r>
            <a:r>
              <a:rPr lang="en-US" altLang="ja-JP" sz="1600" b="1" dirty="0">
                <a:latin typeface="メイリオ" panose="020B0604030504040204" pitchFamily="50" charset="-128"/>
              </a:rPr>
              <a:t>)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 sz="1600" b="1" dirty="0" err="1">
                <a:latin typeface="メイリオ" panose="020B0604030504040204" pitchFamily="50" charset="-128"/>
              </a:rPr>
              <a:t>int</a:t>
            </a:r>
            <a:r>
              <a:rPr lang="en-US" altLang="ja-JP" sz="1600" b="1" dirty="0">
                <a:latin typeface="メイリオ" panose="020B0604030504040204" pitchFamily="50" charset="-128"/>
              </a:rPr>
              <a:t> main()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 sz="1600" b="1" dirty="0">
                <a:latin typeface="メイリオ" panose="020B0604030504040204" pitchFamily="50" charset="-128"/>
              </a:rPr>
              <a:t>{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 sz="1600" b="1" dirty="0">
                <a:latin typeface="メイリオ" panose="020B0604030504040204" pitchFamily="50" charset="-128"/>
              </a:rPr>
              <a:t>  char line[100];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 sz="1600" b="1" dirty="0">
                <a:latin typeface="メイリオ" panose="020B0604030504040204" pitchFamily="50" charset="-128"/>
              </a:rPr>
              <a:t>  char name[100];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 sz="1600" b="1" dirty="0">
                <a:latin typeface="メイリオ" panose="020B0604030504040204" pitchFamily="50" charset="-128"/>
              </a:rPr>
              <a:t>  char birth[100];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 sz="1600" b="1" dirty="0">
                <a:latin typeface="メイリオ" panose="020B0604030504040204" pitchFamily="50" charset="-128"/>
              </a:rPr>
              <a:t>  char address[100];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 sz="1600" b="1" dirty="0">
                <a:latin typeface="メイリオ" panose="020B0604030504040204" pitchFamily="50" charset="-128"/>
              </a:rPr>
              <a:t>  FILE *</a:t>
            </a:r>
            <a:r>
              <a:rPr lang="en-US" altLang="ja-JP" sz="1600" b="1" dirty="0" err="1">
                <a:latin typeface="メイリオ" panose="020B0604030504040204" pitchFamily="50" charset="-128"/>
              </a:rPr>
              <a:t>in_file</a:t>
            </a:r>
            <a:r>
              <a:rPr lang="en-US" altLang="ja-JP" sz="1600" b="1" dirty="0">
                <a:latin typeface="メイリオ" panose="020B0604030504040204" pitchFamily="50" charset="-128"/>
              </a:rPr>
              <a:t>;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 sz="1600" b="1" dirty="0">
                <a:latin typeface="メイリオ" panose="020B0604030504040204" pitchFamily="50" charset="-128"/>
              </a:rPr>
              <a:t>  </a:t>
            </a:r>
            <a:r>
              <a:rPr lang="en-US" altLang="ja-JP" sz="1600" b="1" dirty="0" err="1">
                <a:latin typeface="メイリオ" panose="020B0604030504040204" pitchFamily="50" charset="-128"/>
              </a:rPr>
              <a:t>int</a:t>
            </a:r>
            <a:r>
              <a:rPr lang="en-US" altLang="ja-JP" sz="1600" b="1" dirty="0">
                <a:latin typeface="メイリオ" panose="020B0604030504040204" pitchFamily="50" charset="-128"/>
              </a:rPr>
              <a:t> </a:t>
            </a:r>
            <a:r>
              <a:rPr lang="en-US" altLang="ja-JP" sz="1600" b="1" dirty="0" err="1">
                <a:latin typeface="メイリオ" panose="020B0604030504040204" pitchFamily="50" charset="-128"/>
              </a:rPr>
              <a:t>ch</a:t>
            </a:r>
            <a:r>
              <a:rPr lang="en-US" altLang="ja-JP" sz="1600" b="1" dirty="0">
                <a:latin typeface="メイリオ" panose="020B0604030504040204" pitchFamily="50" charset="-128"/>
              </a:rPr>
              <a:t>;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 sz="1600" b="1" dirty="0">
                <a:latin typeface="メイリオ" panose="020B0604030504040204" pitchFamily="50" charset="-128"/>
              </a:rPr>
              <a:t>  </a:t>
            </a:r>
            <a:r>
              <a:rPr lang="en-US" altLang="ja-JP" sz="1600" b="1" dirty="0" err="1">
                <a:latin typeface="メイリオ" panose="020B0604030504040204" pitchFamily="50" charset="-128"/>
              </a:rPr>
              <a:t>in_file</a:t>
            </a:r>
            <a:r>
              <a:rPr lang="en-US" altLang="ja-JP" sz="1600" b="1" dirty="0">
                <a:latin typeface="メイリオ" panose="020B0604030504040204" pitchFamily="50" charset="-128"/>
              </a:rPr>
              <a:t> = </a:t>
            </a:r>
            <a:r>
              <a:rPr lang="en-US" altLang="ja-JP" sz="1600" b="1" dirty="0" err="1">
                <a:latin typeface="メイリオ" panose="020B0604030504040204" pitchFamily="50" charset="-128"/>
              </a:rPr>
              <a:t>fopen</a:t>
            </a:r>
            <a:r>
              <a:rPr lang="en-US" altLang="ja-JP" sz="1600" b="1" dirty="0">
                <a:latin typeface="メイリオ" panose="020B0604030504040204" pitchFamily="50" charset="-128"/>
              </a:rPr>
              <a:t>("</a:t>
            </a:r>
            <a:r>
              <a:rPr lang="en-US" altLang="ja-JP" sz="1600" b="1" dirty="0">
                <a:solidFill>
                  <a:srgbClr val="C00000"/>
                </a:solidFill>
                <a:latin typeface="メイリオ" panose="020B0604030504040204" pitchFamily="50" charset="-128"/>
              </a:rPr>
              <a:t>d:\\</a:t>
            </a:r>
            <a:r>
              <a:rPr lang="en-US" altLang="ja-JP" sz="1600" b="1" dirty="0" err="1">
                <a:solidFill>
                  <a:srgbClr val="C00000"/>
                </a:solidFill>
                <a:latin typeface="メイリオ" panose="020B0604030504040204" pitchFamily="50" charset="-128"/>
              </a:rPr>
              <a:t>Book1.txt</a:t>
            </a:r>
            <a:r>
              <a:rPr lang="en-US" altLang="ja-JP" sz="1600" b="1" dirty="0">
                <a:latin typeface="メイリオ" panose="020B0604030504040204" pitchFamily="50" charset="-128"/>
              </a:rPr>
              <a:t>", "r");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 sz="1600" b="1" dirty="0">
                <a:latin typeface="メイリオ" panose="020B0604030504040204" pitchFamily="50" charset="-128"/>
              </a:rPr>
              <a:t>  if ( </a:t>
            </a:r>
            <a:r>
              <a:rPr lang="en-US" altLang="ja-JP" sz="1600" b="1" dirty="0" err="1">
                <a:latin typeface="メイリオ" panose="020B0604030504040204" pitchFamily="50" charset="-128"/>
              </a:rPr>
              <a:t>in_file</a:t>
            </a:r>
            <a:r>
              <a:rPr lang="en-US" altLang="ja-JP" sz="1600" b="1" dirty="0">
                <a:latin typeface="メイリオ" panose="020B0604030504040204" pitchFamily="50" charset="-128"/>
              </a:rPr>
              <a:t> == NULL ) {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 sz="1600" b="1" dirty="0">
                <a:latin typeface="メイリオ" panose="020B0604030504040204" pitchFamily="50" charset="-128"/>
              </a:rPr>
              <a:t>    return 0; 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 sz="1600" b="1" dirty="0">
                <a:latin typeface="メイリオ" panose="020B0604030504040204" pitchFamily="50" charset="-128"/>
              </a:rPr>
              <a:t>  }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 sz="1600" b="1" dirty="0">
                <a:latin typeface="メイリオ" panose="020B0604030504040204" pitchFamily="50" charset="-128"/>
              </a:rPr>
              <a:t>  while( </a:t>
            </a:r>
            <a:r>
              <a:rPr lang="en-US" altLang="ja-JP" sz="1600" b="1" dirty="0" err="1">
                <a:latin typeface="メイリオ" panose="020B0604030504040204" pitchFamily="50" charset="-128"/>
              </a:rPr>
              <a:t>fgets</a:t>
            </a:r>
            <a:r>
              <a:rPr lang="en-US" altLang="ja-JP" sz="1600" b="1" dirty="0">
                <a:latin typeface="メイリオ" panose="020B0604030504040204" pitchFamily="50" charset="-128"/>
              </a:rPr>
              <a:t>( line, 100, </a:t>
            </a:r>
            <a:r>
              <a:rPr lang="en-US" altLang="ja-JP" sz="1600" b="1" dirty="0" err="1">
                <a:latin typeface="メイリオ" panose="020B0604030504040204" pitchFamily="50" charset="-128"/>
              </a:rPr>
              <a:t>in_file</a:t>
            </a:r>
            <a:r>
              <a:rPr lang="en-US" altLang="ja-JP" sz="1600" b="1" dirty="0">
                <a:latin typeface="メイリオ" panose="020B0604030504040204" pitchFamily="50" charset="-128"/>
              </a:rPr>
              <a:t> ) != NULL ) {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 sz="1600" b="1" dirty="0">
                <a:latin typeface="メイリオ" panose="020B0604030504040204" pitchFamily="50" charset="-128"/>
              </a:rPr>
              <a:t>    </a:t>
            </a:r>
            <a:r>
              <a:rPr lang="en-US" altLang="ja-JP" sz="1600" b="1" dirty="0" err="1">
                <a:latin typeface="メイリオ" panose="020B0604030504040204" pitchFamily="50" charset="-128"/>
              </a:rPr>
              <a:t>sscanf_s</a:t>
            </a:r>
            <a:r>
              <a:rPr lang="en-US" altLang="ja-JP" sz="1600" b="1" dirty="0">
                <a:latin typeface="メイリオ" panose="020B0604030504040204" pitchFamily="50" charset="-128"/>
              </a:rPr>
              <a:t>( line, "%s %s %s", name, birth, address );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 sz="1600" b="1" dirty="0">
                <a:latin typeface="メイリオ" panose="020B0604030504040204" pitchFamily="50" charset="-128"/>
              </a:rPr>
              <a:t>    </a:t>
            </a:r>
            <a:r>
              <a:rPr lang="en-US" altLang="ja-JP" sz="1600" b="1" dirty="0" err="1">
                <a:latin typeface="メイリオ" panose="020B0604030504040204" pitchFamily="50" charset="-128"/>
              </a:rPr>
              <a:t>printf</a:t>
            </a:r>
            <a:r>
              <a:rPr lang="en-US" altLang="ja-JP" sz="1600" b="1" dirty="0">
                <a:latin typeface="メイリオ" panose="020B0604030504040204" pitchFamily="50" charset="-128"/>
              </a:rPr>
              <a:t>( "name=%s, address=%s\n", name, address );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 sz="1600" b="1" dirty="0">
                <a:latin typeface="メイリオ" panose="020B0604030504040204" pitchFamily="50" charset="-128"/>
              </a:rPr>
              <a:t>  }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 sz="1600" b="1" dirty="0">
                <a:latin typeface="メイリオ" panose="020B0604030504040204" pitchFamily="50" charset="-128"/>
              </a:rPr>
              <a:t>  </a:t>
            </a:r>
            <a:r>
              <a:rPr lang="en-US" altLang="ja-JP" sz="1600" b="1" dirty="0" err="1">
                <a:latin typeface="メイリオ" panose="020B0604030504040204" pitchFamily="50" charset="-128"/>
              </a:rPr>
              <a:t>fclose</a:t>
            </a:r>
            <a:r>
              <a:rPr lang="en-US" altLang="ja-JP" sz="1600" b="1" dirty="0">
                <a:latin typeface="メイリオ" panose="020B0604030504040204" pitchFamily="50" charset="-128"/>
              </a:rPr>
              <a:t>(</a:t>
            </a:r>
            <a:r>
              <a:rPr lang="en-US" altLang="ja-JP" sz="1600" b="1" dirty="0" err="1">
                <a:latin typeface="メイリオ" panose="020B0604030504040204" pitchFamily="50" charset="-128"/>
              </a:rPr>
              <a:t>in_file</a:t>
            </a:r>
            <a:r>
              <a:rPr lang="en-US" altLang="ja-JP" sz="1600" b="1" dirty="0">
                <a:latin typeface="メイリオ" panose="020B0604030504040204" pitchFamily="50" charset="-128"/>
              </a:rPr>
              <a:t>);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 sz="1600" b="1" dirty="0">
                <a:latin typeface="メイリオ" panose="020B0604030504040204" pitchFamily="50" charset="-128"/>
              </a:rPr>
              <a:t>  </a:t>
            </a:r>
            <a:r>
              <a:rPr lang="en-US" altLang="ja-JP" sz="1600" b="1" dirty="0" err="1">
                <a:latin typeface="メイリオ" panose="020B0604030504040204" pitchFamily="50" charset="-128"/>
              </a:rPr>
              <a:t>ch</a:t>
            </a:r>
            <a:r>
              <a:rPr lang="en-US" altLang="ja-JP" sz="1600" b="1" dirty="0">
                <a:latin typeface="メイリオ" panose="020B0604030504040204" pitchFamily="50" charset="-128"/>
              </a:rPr>
              <a:t> = </a:t>
            </a:r>
            <a:r>
              <a:rPr lang="en-US" altLang="ja-JP" sz="1600" b="1" dirty="0" err="1">
                <a:latin typeface="メイリオ" panose="020B0604030504040204" pitchFamily="50" charset="-128"/>
              </a:rPr>
              <a:t>getchar</a:t>
            </a:r>
            <a:r>
              <a:rPr lang="en-US" altLang="ja-JP" sz="1600" b="1" dirty="0">
                <a:latin typeface="メイリオ" panose="020B0604030504040204" pitchFamily="50" charset="-128"/>
              </a:rPr>
              <a:t>();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 sz="1600" b="1" dirty="0">
                <a:latin typeface="メイリオ" panose="020B0604030504040204" pitchFamily="50" charset="-128"/>
              </a:rPr>
              <a:t>  </a:t>
            </a:r>
            <a:r>
              <a:rPr lang="en-US" altLang="ja-JP" sz="1600" b="1" dirty="0" err="1">
                <a:latin typeface="メイリオ" panose="020B0604030504040204" pitchFamily="50" charset="-128"/>
              </a:rPr>
              <a:t>ch</a:t>
            </a:r>
            <a:r>
              <a:rPr lang="en-US" altLang="ja-JP" sz="1600" b="1" dirty="0">
                <a:latin typeface="メイリオ" panose="020B0604030504040204" pitchFamily="50" charset="-128"/>
              </a:rPr>
              <a:t> = </a:t>
            </a:r>
            <a:r>
              <a:rPr lang="en-US" altLang="ja-JP" sz="1600" b="1" dirty="0" err="1">
                <a:latin typeface="メイリオ" panose="020B0604030504040204" pitchFamily="50" charset="-128"/>
              </a:rPr>
              <a:t>getchar</a:t>
            </a:r>
            <a:r>
              <a:rPr lang="en-US" altLang="ja-JP" sz="1600" b="1" dirty="0">
                <a:latin typeface="メイリオ" panose="020B0604030504040204" pitchFamily="50" charset="-128"/>
              </a:rPr>
              <a:t>();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 sz="1600" b="1" dirty="0">
                <a:latin typeface="メイリオ" panose="020B0604030504040204" pitchFamily="50" charset="-128"/>
              </a:rPr>
              <a:t>  return 0;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 sz="1600" b="1" dirty="0">
                <a:latin typeface="メイリオ" panose="020B0604030504040204" pitchFamily="50" charset="-128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2090558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例題１の手順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１．準備</a:t>
            </a:r>
          </a:p>
          <a:p>
            <a:pPr marL="0" indent="0">
              <a:buNone/>
            </a:pPr>
            <a:r>
              <a:rPr lang="ja-JP" altLang="en-US" dirty="0"/>
              <a:t>	</a:t>
            </a:r>
            <a:r>
              <a:rPr lang="ja-JP" altLang="en-US" sz="2400" dirty="0"/>
              <a:t>演習用のデータファイル </a:t>
            </a:r>
            <a:r>
              <a:rPr lang="en-US" altLang="ja-JP" sz="2400" dirty="0"/>
              <a:t>d:\Book1.txt </a:t>
            </a:r>
            <a:r>
              <a:rPr lang="ja-JP" altLang="en-US" sz="2400" dirty="0"/>
              <a:t>を各自で作成</a:t>
            </a:r>
          </a:p>
          <a:p>
            <a:pPr marL="0" indent="0">
              <a:buNone/>
            </a:pPr>
            <a:r>
              <a:rPr lang="ja-JP" altLang="en-US" sz="2400" dirty="0"/>
              <a:t>　　　（本資料のページ９，１０，１１，１２，１３）</a:t>
            </a:r>
          </a:p>
          <a:p>
            <a:pPr marL="0" indent="0">
              <a:buNone/>
            </a:pPr>
            <a:r>
              <a:rPr lang="ja-JP" altLang="en-US" dirty="0"/>
              <a:t>２．ビルドと実行</a:t>
            </a:r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sz="2400" dirty="0"/>
              <a:t>例題１のプログラムを各自で実行し，実行結果を確認</a:t>
            </a:r>
          </a:p>
          <a:p>
            <a:pPr marL="0" indent="0">
              <a:buNone/>
            </a:pPr>
            <a:r>
              <a:rPr lang="ja-JP" altLang="en-US" sz="2400" dirty="0"/>
              <a:t>　　　</a:t>
            </a:r>
          </a:p>
          <a:p>
            <a:pPr marL="0" indent="0">
              <a:buNone/>
            </a:pPr>
            <a:r>
              <a:rPr lang="ja-JP" altLang="en-US" dirty="0"/>
              <a:t>　　</a:t>
            </a:r>
          </a:p>
        </p:txBody>
      </p:sp>
      <p:sp>
        <p:nvSpPr>
          <p:cNvPr id="1843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A60781E6-F590-45EE-B0AA-C2F236F958E8}" type="slidenum">
              <a:rPr lang="en-US" altLang="ja-JP" smtClean="0">
                <a:latin typeface="メイリオ" panose="020B0604030504040204" pitchFamily="50" charset="-128"/>
              </a:rPr>
              <a:pPr/>
              <a:t>8</a:t>
            </a:fld>
            <a:endParaRPr lang="en-US" altLang="ja-JP" dirty="0">
              <a:latin typeface="メイリオ" panose="020B0604030504040204" pitchFamily="50" charset="-128"/>
            </a:endParaRPr>
          </a:p>
        </p:txBody>
      </p:sp>
      <p:sp>
        <p:nvSpPr>
          <p:cNvPr id="18437" name="Text Box 4"/>
          <p:cNvSpPr txBox="1">
            <a:spLocks noChangeArrowheads="1"/>
          </p:cNvSpPr>
          <p:nvPr/>
        </p:nvSpPr>
        <p:spPr bwMode="auto">
          <a:xfrm>
            <a:off x="2062163" y="5356225"/>
            <a:ext cx="5262979" cy="1200329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>
                <a:solidFill>
                  <a:schemeClr val="tx2"/>
                </a:solidFill>
                <a:latin typeface="メイリオ" panose="020B0604030504040204" pitchFamily="50" charset="-128"/>
              </a:rPr>
              <a:t>各自で行ってください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>
                <a:solidFill>
                  <a:schemeClr val="tx2"/>
                </a:solidFill>
                <a:latin typeface="メイリオ" panose="020B0604030504040204" pitchFamily="50" charset="-128"/>
              </a:rPr>
              <a:t>（実行結果の確認まで）</a:t>
            </a:r>
          </a:p>
        </p:txBody>
      </p:sp>
    </p:spTree>
    <p:extLst>
      <p:ext uri="{BB962C8B-B14F-4D97-AF65-F5344CB8AC3E}">
        <p14:creationId xmlns:p14="http://schemas.microsoft.com/office/powerpoint/2010/main" val="27032285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1C0119AF-59A3-4973-AF1A-D28EA5E59ABE}" type="slidenum">
              <a:rPr lang="en-US" altLang="ja-JP" smtClean="0">
                <a:latin typeface="メイリオ" panose="020B0604030504040204" pitchFamily="50" charset="-128"/>
              </a:rPr>
              <a:pPr/>
              <a:t>9</a:t>
            </a:fld>
            <a:endParaRPr lang="en-US" altLang="ja-JP" dirty="0">
              <a:latin typeface="メイリオ" panose="020B0604030504040204" pitchFamily="50" charset="-128"/>
            </a:endParaRPr>
          </a:p>
        </p:txBody>
      </p:sp>
      <p:sp>
        <p:nvSpPr>
          <p:cNvPr id="20483" name="Text Box 4"/>
          <p:cNvSpPr txBox="1">
            <a:spLocks noChangeArrowheads="1"/>
          </p:cNvSpPr>
          <p:nvPr/>
        </p:nvSpPr>
        <p:spPr bwMode="auto">
          <a:xfrm>
            <a:off x="1649353" y="0"/>
            <a:ext cx="5724645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>
                <a:latin typeface="メイリオ" panose="020B0604030504040204" pitchFamily="50" charset="-128"/>
              </a:rPr>
              <a:t>まず，データファイル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>
                <a:latin typeface="メイリオ" panose="020B0604030504040204" pitchFamily="50" charset="-128"/>
              </a:rPr>
              <a:t>d:\Book1.txt </a:t>
            </a:r>
            <a:r>
              <a:rPr lang="ja-JP" altLang="en-US" sz="3600" dirty="0">
                <a:latin typeface="メイリオ" panose="020B0604030504040204" pitchFamily="50" charset="-128"/>
              </a:rPr>
              <a:t>を準備する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>
                <a:latin typeface="メイリオ" panose="020B0604030504040204" pitchFamily="50" charset="-128"/>
              </a:rPr>
              <a:t>（テキストファイル形式）</a:t>
            </a:r>
          </a:p>
        </p:txBody>
      </p:sp>
      <p:sp>
        <p:nvSpPr>
          <p:cNvPr id="20484" name="Text Box 5"/>
          <p:cNvSpPr txBox="1">
            <a:spLocks noChangeArrowheads="1"/>
          </p:cNvSpPr>
          <p:nvPr/>
        </p:nvSpPr>
        <p:spPr bwMode="auto">
          <a:xfrm>
            <a:off x="209176" y="2925763"/>
            <a:ext cx="8630024" cy="1200329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メイリオ" panose="020B0604030504040204" pitchFamily="50" charset="-128"/>
              </a:rPr>
              <a:t>金子邦彦 </a:t>
            </a:r>
            <a:r>
              <a:rPr lang="en-US" altLang="ja-JP" sz="2000" dirty="0">
                <a:latin typeface="メイリオ" panose="020B0604030504040204" pitchFamily="50" charset="-128"/>
              </a:rPr>
              <a:t>1200/01/01 </a:t>
            </a:r>
            <a:r>
              <a:rPr lang="ja-JP" altLang="en-US" sz="2000" dirty="0">
                <a:latin typeface="メイリオ" panose="020B0604030504040204" pitchFamily="50" charset="-128"/>
              </a:rPr>
              <a:t>福岡市東区箱崎３丁目      </a:t>
            </a:r>
            <a:r>
              <a:rPr lang="en-US" altLang="ja-JP" sz="2000" dirty="0">
                <a:latin typeface="メイリオ" panose="020B0604030504040204" pitchFamily="50" charset="-128"/>
              </a:rPr>
              <a:t>392-123-8234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>
                <a:latin typeface="メイリオ" panose="020B0604030504040204" pitchFamily="50" charset="-128"/>
              </a:rPr>
              <a:t>○○×× 1300/12/31 </a:t>
            </a:r>
            <a:r>
              <a:rPr lang="ja-JP" altLang="en-US" sz="2000" dirty="0">
                <a:latin typeface="メイリオ" panose="020B0604030504040204" pitchFamily="50" charset="-128"/>
              </a:rPr>
              <a:t>福岡市東区貝塚団地        </a:t>
            </a:r>
            <a:r>
              <a:rPr lang="en-US" altLang="ja-JP" sz="2000" dirty="0">
                <a:latin typeface="メイリオ" panose="020B0604030504040204" pitchFamily="50" charset="-128"/>
              </a:rPr>
              <a:t>492-252-7188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>
                <a:latin typeface="メイリオ" panose="020B0604030504040204" pitchFamily="50" charset="-128"/>
              </a:rPr>
              <a:t>●●■■ 0800/05/31 </a:t>
            </a:r>
            <a:r>
              <a:rPr lang="ja-JP" altLang="en-US" sz="2000" dirty="0">
                <a:latin typeface="メイリオ" panose="020B0604030504040204" pitchFamily="50" charset="-128"/>
              </a:rPr>
              <a:t>福岡市東区香椎浜１丁目    </a:t>
            </a:r>
            <a:r>
              <a:rPr lang="en-US" altLang="ja-JP" sz="2000" dirty="0">
                <a:latin typeface="メイリオ" panose="020B0604030504040204" pitchFamily="50" charset="-128"/>
              </a:rPr>
              <a:t>592-824-7144</a:t>
            </a:r>
          </a:p>
        </p:txBody>
      </p:sp>
      <p:sp>
        <p:nvSpPr>
          <p:cNvPr id="20485" name="Text Box 6"/>
          <p:cNvSpPr txBox="1">
            <a:spLocks noChangeArrowheads="1"/>
          </p:cNvSpPr>
          <p:nvPr/>
        </p:nvSpPr>
        <p:spPr bwMode="auto">
          <a:xfrm>
            <a:off x="1657525" y="4689475"/>
            <a:ext cx="5032148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chemeClr val="folHlink"/>
                </a:solidFill>
                <a:latin typeface="メイリオ" panose="020B0604030504040204" pitchFamily="50" charset="-128"/>
              </a:rPr>
              <a:t>d:\Book1.txt </a:t>
            </a:r>
            <a:r>
              <a:rPr lang="ja-JP" altLang="en-US" sz="2400" dirty="0">
                <a:solidFill>
                  <a:schemeClr val="folHlink"/>
                </a:solidFill>
                <a:latin typeface="メイリオ" panose="020B0604030504040204" pitchFamily="50" charset="-128"/>
              </a:rPr>
              <a:t>の例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solidFill>
                  <a:schemeClr val="folHlink"/>
                </a:solidFill>
                <a:latin typeface="メイリオ" panose="020B0604030504040204" pitchFamily="50" charset="-128"/>
              </a:rPr>
              <a:t>（全角の空白文字が混ざっていると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solidFill>
                  <a:schemeClr val="folHlink"/>
                </a:solidFill>
                <a:latin typeface="メイリオ" panose="020B0604030504040204" pitchFamily="50" charset="-128"/>
              </a:rPr>
              <a:t>　動かないことがあるので注意してください）</a:t>
            </a:r>
          </a:p>
        </p:txBody>
      </p:sp>
      <p:sp>
        <p:nvSpPr>
          <p:cNvPr id="20486" name="Line 8"/>
          <p:cNvSpPr>
            <a:spLocks noChangeShapeType="1"/>
          </p:cNvSpPr>
          <p:nvPr/>
        </p:nvSpPr>
        <p:spPr bwMode="auto">
          <a:xfrm flipH="1" flipV="1">
            <a:off x="6442634" y="3842871"/>
            <a:ext cx="722607" cy="84342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487" name="Line 9"/>
          <p:cNvSpPr>
            <a:spLocks noChangeShapeType="1"/>
          </p:cNvSpPr>
          <p:nvPr/>
        </p:nvSpPr>
        <p:spPr bwMode="auto">
          <a:xfrm flipH="1" flipV="1">
            <a:off x="1858682" y="3842871"/>
            <a:ext cx="5144636" cy="94185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488" name="Line 10"/>
          <p:cNvSpPr>
            <a:spLocks noChangeShapeType="1"/>
          </p:cNvSpPr>
          <p:nvPr/>
        </p:nvSpPr>
        <p:spPr bwMode="auto">
          <a:xfrm flipH="1" flipV="1">
            <a:off x="3424517" y="3842871"/>
            <a:ext cx="3623250" cy="87835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489" name="Text Box 11"/>
          <p:cNvSpPr txBox="1">
            <a:spLocks noChangeArrowheads="1"/>
          </p:cNvSpPr>
          <p:nvPr/>
        </p:nvSpPr>
        <p:spPr bwMode="auto">
          <a:xfrm>
            <a:off x="7127143" y="4573588"/>
            <a:ext cx="141577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メイリオ" panose="020B0604030504040204" pitchFamily="50" charset="-128"/>
              </a:rPr>
              <a:t>半角の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メイリオ" panose="020B0604030504040204" pitchFamily="50" charset="-128"/>
              </a:rPr>
              <a:t>空白文字</a:t>
            </a:r>
          </a:p>
        </p:txBody>
      </p:sp>
    </p:spTree>
    <p:extLst>
      <p:ext uri="{BB962C8B-B14F-4D97-AF65-F5344CB8AC3E}">
        <p14:creationId xmlns:p14="http://schemas.microsoft.com/office/powerpoint/2010/main" val="41489350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735</TotalTime>
  <Words>2374</Words>
  <Application>Microsoft Office PowerPoint</Application>
  <PresentationFormat>画面に合わせる (4:3)</PresentationFormat>
  <Paragraphs>703</Paragraphs>
  <Slides>43</Slides>
  <Notes>43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43</vt:i4>
      </vt:variant>
    </vt:vector>
  </HeadingPairs>
  <TitlesOfParts>
    <vt:vector size="49" baseType="lpstr">
      <vt:lpstr>ＭＳ Ｐゴシック</vt:lpstr>
      <vt:lpstr>メイリオ</vt:lpstr>
      <vt:lpstr>游ゴシック</vt:lpstr>
      <vt:lpstr>Arial</vt:lpstr>
      <vt:lpstr>Segoe UI</vt:lpstr>
      <vt:lpstr>Office テーマ</vt:lpstr>
      <vt:lpstr>ce-6. ファイル，配列  </vt:lpstr>
      <vt:lpstr>ファイル処理</vt:lpstr>
      <vt:lpstr>ファイル読み込み</vt:lpstr>
      <vt:lpstr>ファイル書き出し</vt:lpstr>
      <vt:lpstr>例題１．テキストファイル形式の ファイルからのデータ読み込み</vt:lpstr>
      <vt:lpstr>テキストファイル形式</vt:lpstr>
      <vt:lpstr>PowerPoint プレゼンテーション</vt:lpstr>
      <vt:lpstr>例題１の手順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ビルド後の画面</vt:lpstr>
      <vt:lpstr>PowerPoint プレゼンテーション</vt:lpstr>
      <vt:lpstr>PowerPoint プレゼンテーション</vt:lpstr>
      <vt:lpstr>ファイル操作</vt:lpstr>
      <vt:lpstr>オープンモード</vt:lpstr>
      <vt:lpstr>例題１のプログラムが 行っていること</vt:lpstr>
      <vt:lpstr>例題１のプログラムが 行っていること</vt:lpstr>
      <vt:lpstr>例題１のプログラムが 行っていること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プログラムとデータ</vt:lpstr>
      <vt:lpstr>fgetsの振る舞い</vt:lpstr>
      <vt:lpstr>fgets での「100」</vt:lpstr>
      <vt:lpstr>配列</vt:lpstr>
      <vt:lpstr>一次元配列</vt:lpstr>
      <vt:lpstr>例題２．ベクトルの内積</vt:lpstr>
      <vt:lpstr>例題２：ベクトルの内積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ベクトルの内積</vt:lpstr>
      <vt:lpstr>配列の使い方</vt:lpstr>
      <vt:lpstr>次のプログラムを実行してみなさい</vt:lpstr>
      <vt:lpstr>例題３．棒グラフを描く</vt:lpstr>
      <vt:lpstr>例題３：棒グラフ</vt:lpstr>
      <vt:lpstr>棒グラフを書く</vt:lpstr>
      <vt:lpstr>多重ループ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ファイル，配列 </dc:title>
  <dc:creator>kaneko kunihiko</dc:creator>
  <cp:lastModifiedBy>me</cp:lastModifiedBy>
  <cp:revision>39</cp:revision>
  <dcterms:created xsi:type="dcterms:W3CDTF">2019-11-02T00:06:04Z</dcterms:created>
  <dcterms:modified xsi:type="dcterms:W3CDTF">2023-02-03T07:28:13Z</dcterms:modified>
</cp:coreProperties>
</file>