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589" r:id="rId2"/>
    <p:sldId id="546" r:id="rId3"/>
    <p:sldId id="547" r:id="rId4"/>
    <p:sldId id="548" r:id="rId5"/>
    <p:sldId id="550" r:id="rId6"/>
    <p:sldId id="551" r:id="rId7"/>
    <p:sldId id="552" r:id="rId8"/>
    <p:sldId id="553" r:id="rId9"/>
    <p:sldId id="554" r:id="rId10"/>
    <p:sldId id="555" r:id="rId11"/>
    <p:sldId id="556" r:id="rId12"/>
    <p:sldId id="558" r:id="rId13"/>
    <p:sldId id="578" r:id="rId14"/>
    <p:sldId id="579" r:id="rId15"/>
    <p:sldId id="580" r:id="rId16"/>
    <p:sldId id="581" r:id="rId17"/>
    <p:sldId id="582" r:id="rId18"/>
    <p:sldId id="583" r:id="rId19"/>
    <p:sldId id="588" r:id="rId20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601" autoAdjust="0"/>
    <p:restoredTop sz="94660"/>
  </p:normalViewPr>
  <p:slideViewPr>
    <p:cSldViewPr snapToGrid="0">
      <p:cViewPr>
        <p:scale>
          <a:sx n="50" d="100"/>
          <a:sy n="50" d="100"/>
        </p:scale>
        <p:origin x="974" y="25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864EF8-74FE-40A1-902E-125A64E3EB0E}" type="datetimeFigureOut">
              <a:rPr kumimoji="1" lang="ja-JP" altLang="en-US" smtClean="0"/>
              <a:t>2023/2/3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3223C1-63D0-4CA4-8D67-2118CF2CB8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2311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C5B174-42CB-4E29-BEDB-5B349DA0C657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2494257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FD8F387D-DEEB-462A-8EF9-9E77B8E3D041}" type="slidenum">
              <a:rPr lang="en-US" altLang="ja-JP" sz="1200" smtClean="0"/>
              <a:pPr/>
              <a:t>10</a:t>
            </a:fld>
            <a:endParaRPr lang="en-US" altLang="ja-JP" sz="120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7344223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1B1BFB85-9BD9-489C-9660-2A7404D01B60}" type="slidenum">
              <a:rPr lang="en-US" altLang="ja-JP" sz="1200" smtClean="0"/>
              <a:pPr/>
              <a:t>11</a:t>
            </a:fld>
            <a:endParaRPr lang="en-US" altLang="ja-JP" sz="120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190272943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CDAD965F-1ECF-4AB1-AA4C-EC5990E27C32}" type="slidenum">
              <a:rPr lang="en-US" altLang="ja-JP" sz="1200" smtClean="0"/>
              <a:pPr/>
              <a:t>12</a:t>
            </a:fld>
            <a:endParaRPr lang="en-US" altLang="ja-JP" sz="120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88531646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5A21267F-9298-42CB-BABD-6C7BF48B4291}" type="slidenum">
              <a:rPr lang="en-US" altLang="ja-JP" sz="1200" smtClean="0"/>
              <a:pPr/>
              <a:t>13</a:t>
            </a:fld>
            <a:endParaRPr lang="en-US" altLang="ja-JP" sz="120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166808547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D97A6E7A-73CA-4BF6-AC7D-FC7E772EF9C9}" type="slidenum">
              <a:rPr lang="en-US" altLang="ja-JP" sz="1200" smtClean="0"/>
              <a:pPr/>
              <a:t>14</a:t>
            </a:fld>
            <a:endParaRPr lang="en-US" altLang="ja-JP" sz="1200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40827086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7F2E5CBF-4F54-4A33-A1BC-F6FAAD103F87}" type="slidenum">
              <a:rPr lang="en-US" altLang="ja-JP" sz="1200" smtClean="0"/>
              <a:pPr/>
              <a:t>15</a:t>
            </a:fld>
            <a:endParaRPr lang="en-US" altLang="ja-JP" sz="1200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108793173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C4D1170C-BDF7-46FF-9FAF-95F55FCDD09D}" type="slidenum">
              <a:rPr lang="en-US" altLang="ja-JP" sz="1200" smtClean="0"/>
              <a:pPr/>
              <a:t>16</a:t>
            </a:fld>
            <a:endParaRPr lang="en-US" altLang="ja-JP" sz="1200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63777799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714BB16F-8F21-4788-A2B2-5709FEB4B2B8}" type="slidenum">
              <a:rPr lang="en-US" altLang="ja-JP" sz="1200" smtClean="0"/>
              <a:pPr/>
              <a:t>17</a:t>
            </a:fld>
            <a:endParaRPr lang="en-US" altLang="ja-JP" sz="1200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36077959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F4D69974-56AC-4FF6-B4E4-75392B27B3B0}" type="slidenum">
              <a:rPr lang="en-US" altLang="ja-JP" sz="1200" smtClean="0"/>
              <a:pPr/>
              <a:t>18</a:t>
            </a:fld>
            <a:endParaRPr lang="en-US" altLang="ja-JP" sz="1200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35835880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82639DA7-1257-4975-BE57-4E3E768B4558}" type="slidenum">
              <a:rPr lang="en-US" altLang="ja-JP" sz="1200" smtClean="0"/>
              <a:pPr/>
              <a:t>19</a:t>
            </a:fld>
            <a:endParaRPr lang="en-US" altLang="ja-JP" sz="1200"/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3494229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1CDB7978-6C9A-47C1-9EA8-B1E3018D5AFC}" type="slidenum">
              <a:rPr lang="en-US" altLang="ja-JP" sz="1200" smtClean="0"/>
              <a:pPr/>
              <a:t>2</a:t>
            </a:fld>
            <a:endParaRPr lang="en-US" altLang="ja-JP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7386492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2026826A-9CDF-4171-88A0-D2428A4E80CD}" type="slidenum">
              <a:rPr lang="en-US" altLang="ja-JP" sz="1200" smtClean="0"/>
              <a:pPr/>
              <a:t>3</a:t>
            </a:fld>
            <a:endParaRPr lang="en-US" altLang="ja-JP" sz="1200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7512107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179D905C-0590-4316-9609-FB5B50DAC4FE}" type="slidenum">
              <a:rPr lang="en-US" altLang="ja-JP" sz="1200" smtClean="0"/>
              <a:pPr/>
              <a:t>4</a:t>
            </a:fld>
            <a:endParaRPr lang="en-US" altLang="ja-JP" sz="120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5952622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E43B658C-8150-442E-BE54-1FCC11C8A5CE}" type="slidenum">
              <a:rPr lang="en-US" altLang="ja-JP" sz="1200" smtClean="0"/>
              <a:pPr/>
              <a:t>5</a:t>
            </a:fld>
            <a:endParaRPr lang="en-US" altLang="ja-JP" sz="120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4050490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FB66451D-918F-42D3-82BB-404C2673CA66}" type="slidenum">
              <a:rPr lang="en-US" altLang="ja-JP" sz="1200" smtClean="0"/>
              <a:pPr/>
              <a:t>6</a:t>
            </a:fld>
            <a:endParaRPr lang="en-US" altLang="ja-JP" sz="120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12853839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B56AEAA3-7155-4AB3-B422-4B6AA1E58900}" type="slidenum">
              <a:rPr lang="en-US" altLang="ja-JP" sz="1200" smtClean="0"/>
              <a:pPr/>
              <a:t>7</a:t>
            </a:fld>
            <a:endParaRPr lang="en-US" altLang="ja-JP" sz="120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1793365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887A1C06-0721-4F0F-BA56-8CF873776EAC}" type="slidenum">
              <a:rPr lang="en-US" altLang="ja-JP" sz="1200" smtClean="0"/>
              <a:pPr/>
              <a:t>8</a:t>
            </a:fld>
            <a:endParaRPr lang="en-US" altLang="ja-JP" sz="120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6925608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240CC003-8DB8-4600-8E98-04A3B51CD0FC}" type="slidenum">
              <a:rPr lang="en-US" altLang="ja-JP" sz="1200" smtClean="0"/>
              <a:pPr/>
              <a:t>9</a:t>
            </a:fld>
            <a:endParaRPr lang="en-US" altLang="ja-JP" sz="120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4604656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1FBDB-3FE1-4E23-8A3E-D23037547262}" type="datetime1">
              <a:rPr kumimoji="1" lang="ja-JP" altLang="en-US" smtClean="0"/>
              <a:t>2023/2/3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0792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2023/2/3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5038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76" y="2614172"/>
            <a:ext cx="3086100" cy="1397000"/>
          </a:xfrm>
        </p:spPr>
        <p:txBody>
          <a:bodyPr/>
          <a:lstStyle>
            <a:lvl1pPr algn="r">
              <a:lnSpc>
                <a:spcPct val="100000"/>
              </a:lnSpc>
              <a:defRPr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2284" y="946596"/>
            <a:ext cx="5311720" cy="5267459"/>
          </a:xfrm>
        </p:spPr>
        <p:txBody>
          <a:bodyPr anchor="ctr"/>
          <a:lstStyle>
            <a:lvl1pPr>
              <a:spcBef>
                <a:spcPts val="0"/>
              </a:spcBef>
              <a:defRPr sz="260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2023/2/3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FEE24C5F-FDEB-41AC-8EE7-D7A90FDF0D4E}"/>
              </a:ext>
            </a:extLst>
          </p:cNvPr>
          <p:cNvCxnSpPr/>
          <p:nvPr userDrawn="1"/>
        </p:nvCxnSpPr>
        <p:spPr>
          <a:xfrm>
            <a:off x="3408372" y="1771739"/>
            <a:ext cx="0" cy="30818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8172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17190-F4F2-435C-9433-79F7AB9E97BF}" type="datetime1">
              <a:rPr kumimoji="1" lang="ja-JP" altLang="en-US" smtClean="0"/>
              <a:t>2023/2/3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8162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4698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1845" y="846253"/>
            <a:ext cx="8461208" cy="53331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BE731-6ED8-4A42-8A57-3C41D7584935}" type="datetime1">
              <a:rPr kumimoji="1" lang="ja-JP" altLang="en-US" smtClean="0"/>
              <a:t>2023/2/3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5071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fld id="{E205D82C-95A1-431E-8E38-AA614A14CDCF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D9445425-3AD1-45CB-BDD6-281EC62A9D61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8622" y="90311"/>
            <a:ext cx="746942" cy="701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42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67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200" kern="1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kkaneko.jp/pro/c/index.html" TargetMode="Externa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7" Type="http://schemas.openxmlformats.org/officeDocument/2006/relationships/image" Target="../media/image1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3.w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50157" y="1122363"/>
            <a:ext cx="8243685" cy="2387600"/>
          </a:xfrm>
        </p:spPr>
        <p:txBody>
          <a:bodyPr>
            <a:noAutofit/>
          </a:bodyPr>
          <a:lstStyle/>
          <a:p>
            <a:r>
              <a:rPr lang="en-US" altLang="ja-JP" dirty="0" err="1" smtClean="0">
                <a:latin typeface="メイリオ" panose="020B0604030504040204" pitchFamily="50" charset="-128"/>
              </a:rPr>
              <a:t>ce</a:t>
            </a:r>
            <a:r>
              <a:rPr lang="en-US" altLang="ja-JP" sz="4400" dirty="0" smtClean="0">
                <a:latin typeface="メイリオ" panose="020B0604030504040204" pitchFamily="50" charset="-128"/>
              </a:rPr>
              <a:t>-5. </a:t>
            </a:r>
            <a:r>
              <a:rPr lang="ja-JP" altLang="en-US" dirty="0" smtClean="0">
                <a:latin typeface="メイリオ" panose="020B0604030504040204" pitchFamily="50" charset="-128"/>
              </a:rPr>
              <a:t>中間</a:t>
            </a:r>
            <a:r>
              <a:rPr lang="ja-JP" altLang="en-US" dirty="0">
                <a:latin typeface="メイリオ" panose="020B0604030504040204" pitchFamily="50" charset="-128"/>
              </a:rPr>
              <a:t>まとめ１ </a:t>
            </a:r>
            <a:r>
              <a:rPr lang="en-US" altLang="ja-JP" dirty="0"/>
              <a:t/>
            </a:r>
            <a:br>
              <a:rPr lang="en-US" altLang="ja-JP" dirty="0"/>
            </a:br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940FB6-D91C-4C45-82A6-6C3F63B50793}" type="slidenum">
              <a:rPr kumimoji="0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3875482" y="4869762"/>
            <a:ext cx="1415772" cy="461665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t>金子邦彦</a:t>
            </a:r>
          </a:p>
        </p:txBody>
      </p:sp>
      <p:pic>
        <p:nvPicPr>
          <p:cNvPr id="7" name="Picture 2" descr="https://mirrors.creativecommons.org/presskit/buttons/88x31/png/by-nc-sa.e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5105" y="5928126"/>
            <a:ext cx="1433790" cy="501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図 4" descr="メガネをかけた男性&#10;&#10;自動的に生成された説明">
            <a:extLst>
              <a:ext uri="{FF2B5EF4-FFF2-40B4-BE49-F238E27FC236}">
                <a16:creationId xmlns:a16="http://schemas.microsoft.com/office/drawing/2014/main" id="{1C3B59FE-4A47-434A-A600-E43D38ADCC7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9428" y="4610382"/>
            <a:ext cx="710957" cy="937036"/>
          </a:xfrm>
          <a:prstGeom prst="rect">
            <a:avLst/>
          </a:prstGeom>
        </p:spPr>
      </p:pic>
      <p:sp>
        <p:nvSpPr>
          <p:cNvPr id="8" name="字幕 7">
            <a:extLst>
              <a:ext uri="{FF2B5EF4-FFF2-40B4-BE49-F238E27FC236}">
                <a16:creationId xmlns:a16="http://schemas.microsoft.com/office/drawing/2014/main" id="{E246CD48-9EDC-44F7-8CDD-2B1DAA1CE2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0157" y="3301658"/>
            <a:ext cx="8266421" cy="1506085"/>
          </a:xfrm>
        </p:spPr>
        <p:txBody>
          <a:bodyPr>
            <a:normAutofit/>
          </a:bodyPr>
          <a:lstStyle/>
          <a:p>
            <a:r>
              <a:rPr lang="ja-JP" altLang="en-US" dirty="0" smtClean="0"/>
              <a:t>（</a:t>
            </a:r>
            <a:r>
              <a:rPr lang="en-US" altLang="ja-JP" dirty="0" smtClean="0"/>
              <a:t>C </a:t>
            </a:r>
            <a:r>
              <a:rPr lang="ja-JP" altLang="en-US" dirty="0" smtClean="0"/>
              <a:t>プログラミング応用</a:t>
            </a:r>
            <a:r>
              <a:rPr lang="ja-JP" altLang="en-US" dirty="0" smtClean="0"/>
              <a:t>）（全１４回）</a:t>
            </a:r>
            <a:endParaRPr lang="ja-JP" altLang="en-US" dirty="0"/>
          </a:p>
          <a:p>
            <a:r>
              <a:rPr lang="en-US" altLang="ja-JP" dirty="0"/>
              <a:t>URL: </a:t>
            </a:r>
            <a:r>
              <a:rPr lang="en-US" altLang="ja-JP" dirty="0">
                <a:hlinkClick r:id="rId5"/>
              </a:rPr>
              <a:t>https://</a:t>
            </a:r>
            <a:r>
              <a:rPr lang="en-US" altLang="ja-JP" dirty="0" err="1" smtClean="0">
                <a:hlinkClick r:id="rId5"/>
              </a:rPr>
              <a:t>www.kkaneko.jp</a:t>
            </a:r>
            <a:r>
              <a:rPr lang="en-US" altLang="ja-JP" dirty="0" smtClean="0">
                <a:hlinkClick r:id="rId5"/>
              </a:rPr>
              <a:t>/pro/c/</a:t>
            </a:r>
            <a:r>
              <a:rPr lang="en-US" altLang="ja-JP" dirty="0" err="1" smtClean="0">
                <a:hlinkClick r:id="rId5"/>
              </a:rPr>
              <a:t>index.html</a:t>
            </a:r>
            <a:endParaRPr lang="en-US" altLang="ja-JP" dirty="0"/>
          </a:p>
          <a:p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8074472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実行結果の確認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846888F-DAB3-4362-B6F8-A3524AD1FA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24584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fld id="{1E0F22A9-ACD6-4F84-BF0D-42250C27CEAE}" type="slidenum">
              <a:rPr lang="en-US" altLang="ja-JP" smtClean="0">
                <a:latin typeface="Arial" panose="020B0604020202020204" pitchFamily="34" charset="0"/>
              </a:rPr>
              <a:pPr/>
              <a:t>10</a:t>
            </a:fld>
            <a:endParaRPr lang="en-US" altLang="ja-JP">
              <a:latin typeface="Arial" panose="020B0604020202020204" pitchFamily="34" charset="0"/>
            </a:endParaRPr>
          </a:p>
        </p:txBody>
      </p:sp>
      <p:pic>
        <p:nvPicPr>
          <p:cNvPr id="24579" name="Picture 3" descr="2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4363" y="2457450"/>
            <a:ext cx="2835275" cy="194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3810000" y="2819400"/>
            <a:ext cx="1219200" cy="1143000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>
              <a:latin typeface="Arial" panose="020B0604020202020204" pitchFamily="34" charset="0"/>
            </a:endParaRPr>
          </a:p>
        </p:txBody>
      </p:sp>
      <p:sp>
        <p:nvSpPr>
          <p:cNvPr id="24581" name="Text Box 5" descr="25%"/>
          <p:cNvSpPr txBox="1">
            <a:spLocks noChangeArrowheads="1"/>
          </p:cNvSpPr>
          <p:nvPr/>
        </p:nvSpPr>
        <p:spPr bwMode="auto">
          <a:xfrm>
            <a:off x="4270375" y="5257800"/>
            <a:ext cx="3806825" cy="1569660"/>
          </a:xfrm>
          <a:prstGeom prst="rect">
            <a:avLst/>
          </a:prstGeom>
          <a:blipFill dpi="0" rotWithShape="0">
            <a:blip r:embed="rId4"/>
            <a:srcRect/>
            <a:tile tx="0" ty="0" sx="100000" sy="100000" flip="none" algn="tl"/>
          </a:blipFill>
          <a:ln w="38100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b="1">
                <a:solidFill>
                  <a:srgbClr val="C00000"/>
                </a:solidFill>
                <a:latin typeface="Arial" panose="020B0604020202020204" pitchFamily="34" charset="0"/>
              </a:rPr>
              <a:t>d </a:t>
            </a:r>
            <a:r>
              <a:rPr lang="ja-JP" altLang="en-US" b="1">
                <a:solidFill>
                  <a:srgbClr val="C00000"/>
                </a:solidFill>
                <a:latin typeface="Arial" panose="020B0604020202020204" pitchFamily="34" charset="0"/>
              </a:rPr>
              <a:t>ドライブ</a:t>
            </a:r>
            <a:r>
              <a:rPr lang="ja-JP" altLang="en-US">
                <a:latin typeface="Arial" panose="020B0604020202020204" pitchFamily="34" charset="0"/>
              </a:rPr>
              <a:t>の</a:t>
            </a:r>
            <a:r>
              <a:rPr lang="en-US" altLang="ja-JP" b="1">
                <a:solidFill>
                  <a:srgbClr val="C00000"/>
                </a:solidFill>
                <a:latin typeface="Arial" panose="020B0604020202020204" pitchFamily="34" charset="0"/>
              </a:rPr>
              <a:t>data.csv </a:t>
            </a:r>
            <a:r>
              <a:rPr lang="ja-JP" altLang="en-US">
                <a:latin typeface="Arial" panose="020B0604020202020204" pitchFamily="34" charset="0"/>
              </a:rPr>
              <a:t>をダブルクリックする</a:t>
            </a:r>
          </a:p>
        </p:txBody>
      </p:sp>
      <p:sp>
        <p:nvSpPr>
          <p:cNvPr id="24582" name="Line 6"/>
          <p:cNvSpPr>
            <a:spLocks noChangeShapeType="1"/>
          </p:cNvSpPr>
          <p:nvPr/>
        </p:nvSpPr>
        <p:spPr bwMode="auto">
          <a:xfrm flipH="1" flipV="1">
            <a:off x="4495800" y="3962400"/>
            <a:ext cx="990600" cy="12954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812800" y="1195388"/>
            <a:ext cx="695575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latin typeface="Arial" panose="020B0604020202020204" pitchFamily="34" charset="0"/>
              </a:rPr>
              <a:t>実行の結果，データファイルが生成されるので，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latin typeface="Arial" panose="020B0604020202020204" pitchFamily="34" charset="0"/>
              </a:rPr>
              <a:t>中身を確認してみる</a:t>
            </a:r>
          </a:p>
        </p:txBody>
      </p:sp>
    </p:spTree>
    <p:extLst>
      <p:ext uri="{BB962C8B-B14F-4D97-AF65-F5344CB8AC3E}">
        <p14:creationId xmlns:p14="http://schemas.microsoft.com/office/powerpoint/2010/main" val="34500114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4" descr="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425" y="566738"/>
            <a:ext cx="6915150" cy="572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7" name="Rectangle 5"/>
          <p:cNvSpPr>
            <a:spLocks noChangeArrowheads="1"/>
          </p:cNvSpPr>
          <p:nvPr/>
        </p:nvSpPr>
        <p:spPr bwMode="auto">
          <a:xfrm>
            <a:off x="2149475" y="2063750"/>
            <a:ext cx="735013" cy="2960688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>
              <a:latin typeface="Arial" panose="020B0604020202020204" pitchFamily="34" charset="0"/>
            </a:endParaRPr>
          </a:p>
        </p:txBody>
      </p:sp>
      <p:sp>
        <p:nvSpPr>
          <p:cNvPr id="26628" name="Rectangle 6"/>
          <p:cNvSpPr>
            <a:spLocks noChangeArrowheads="1"/>
          </p:cNvSpPr>
          <p:nvPr/>
        </p:nvSpPr>
        <p:spPr bwMode="auto">
          <a:xfrm>
            <a:off x="3514725" y="2043113"/>
            <a:ext cx="735013" cy="2960687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>
              <a:latin typeface="Arial" panose="020B0604020202020204" pitchFamily="34" charset="0"/>
            </a:endParaRPr>
          </a:p>
        </p:txBody>
      </p:sp>
      <p:sp>
        <p:nvSpPr>
          <p:cNvPr id="26629" name="Text Box 7"/>
          <p:cNvSpPr txBox="1">
            <a:spLocks noChangeArrowheads="1"/>
          </p:cNvSpPr>
          <p:nvPr/>
        </p:nvSpPr>
        <p:spPr bwMode="auto">
          <a:xfrm>
            <a:off x="2859088" y="5370513"/>
            <a:ext cx="4493538" cy="46166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  <a:latin typeface="Arial" panose="020B0604020202020204" pitchFamily="34" charset="0"/>
              </a:rPr>
              <a:t>結果が期待通りになっていない</a:t>
            </a:r>
          </a:p>
        </p:txBody>
      </p:sp>
      <p:sp>
        <p:nvSpPr>
          <p:cNvPr id="26630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fld id="{E77CD8D4-2F8A-4CB3-A9C7-CCDFCACE8987}" type="slidenum">
              <a:rPr lang="en-US" altLang="ja-JP" smtClean="0">
                <a:latin typeface="Arial" panose="020B0604020202020204" pitchFamily="34" charset="0"/>
              </a:rPr>
              <a:pPr/>
              <a:t>11</a:t>
            </a:fld>
            <a:endParaRPr lang="en-US" altLang="ja-JP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35031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41396" y="0"/>
            <a:ext cx="8461208" cy="5333166"/>
          </a:xfrm>
        </p:spPr>
        <p:txBody>
          <a:bodyPr>
            <a:noAutofit/>
          </a:bodyPr>
          <a:lstStyle/>
          <a:p>
            <a:pPr marL="0" indent="0">
              <a:lnSpc>
                <a:spcPct val="45000"/>
              </a:lnSpc>
              <a:buNone/>
            </a:pPr>
            <a:r>
              <a:rPr lang="en-US" altLang="ja-JP" sz="1600" b="1" dirty="0"/>
              <a:t>#include "</a:t>
            </a:r>
            <a:r>
              <a:rPr lang="en-US" altLang="ja-JP" sz="1600" b="1" dirty="0" err="1"/>
              <a:t>stdio.h</a:t>
            </a:r>
            <a:r>
              <a:rPr lang="en-US" altLang="ja-JP" sz="1600" b="1" dirty="0"/>
              <a:t>"</a:t>
            </a:r>
          </a:p>
          <a:p>
            <a:pPr marL="0" indent="0">
              <a:lnSpc>
                <a:spcPct val="45000"/>
              </a:lnSpc>
              <a:buNone/>
            </a:pPr>
            <a:r>
              <a:rPr lang="en-US" altLang="ja-JP" sz="1600" b="1" dirty="0"/>
              <a:t>#include &lt;</a:t>
            </a:r>
            <a:r>
              <a:rPr lang="en-US" altLang="ja-JP" sz="1600" b="1" dirty="0" err="1"/>
              <a:t>math.h</a:t>
            </a:r>
            <a:r>
              <a:rPr lang="en-US" altLang="ja-JP" sz="1600" b="1" dirty="0"/>
              <a:t>&gt;</a:t>
            </a:r>
          </a:p>
          <a:p>
            <a:pPr marL="0" indent="0">
              <a:lnSpc>
                <a:spcPct val="45000"/>
              </a:lnSpc>
              <a:buNone/>
            </a:pPr>
            <a:r>
              <a:rPr lang="en-US" altLang="ja-JP" sz="1600" b="1" dirty="0"/>
              <a:t>#pragma warning(</a:t>
            </a:r>
            <a:r>
              <a:rPr lang="en-US" altLang="ja-JP" sz="1600" b="1" dirty="0" err="1"/>
              <a:t>disable:4996</a:t>
            </a:r>
            <a:r>
              <a:rPr lang="en-US" altLang="ja-JP" sz="1600" b="1" dirty="0"/>
              <a:t>)</a:t>
            </a:r>
          </a:p>
          <a:p>
            <a:pPr marL="0" indent="0">
              <a:lnSpc>
                <a:spcPct val="45000"/>
              </a:lnSpc>
              <a:buNone/>
            </a:pPr>
            <a:r>
              <a:rPr lang="en-US" altLang="ja-JP" sz="1600" b="1" dirty="0" err="1"/>
              <a:t>int</a:t>
            </a:r>
            <a:r>
              <a:rPr lang="en-US" altLang="ja-JP" sz="1600" b="1" dirty="0"/>
              <a:t> main()</a:t>
            </a:r>
          </a:p>
          <a:p>
            <a:pPr marL="0" indent="0">
              <a:lnSpc>
                <a:spcPct val="45000"/>
              </a:lnSpc>
              <a:buNone/>
            </a:pPr>
            <a:r>
              <a:rPr lang="en-US" altLang="ja-JP" sz="1600" b="1" dirty="0"/>
              <a:t>{	</a:t>
            </a:r>
          </a:p>
          <a:p>
            <a:pPr marL="0" indent="0">
              <a:lnSpc>
                <a:spcPct val="45000"/>
              </a:lnSpc>
              <a:buNone/>
            </a:pPr>
            <a:r>
              <a:rPr lang="en-US" altLang="ja-JP" sz="1600" b="1" dirty="0"/>
              <a:t>    double x;</a:t>
            </a:r>
          </a:p>
          <a:p>
            <a:pPr marL="0" indent="0">
              <a:lnSpc>
                <a:spcPct val="45000"/>
              </a:lnSpc>
              <a:buNone/>
            </a:pPr>
            <a:r>
              <a:rPr lang="en-US" altLang="ja-JP" sz="1600" b="1" dirty="0"/>
              <a:t>    double y;</a:t>
            </a:r>
          </a:p>
          <a:p>
            <a:pPr marL="0" indent="0">
              <a:lnSpc>
                <a:spcPct val="45000"/>
              </a:lnSpc>
              <a:buNone/>
            </a:pPr>
            <a:r>
              <a:rPr lang="en-US" altLang="ja-JP" sz="1600" b="1" dirty="0"/>
              <a:t>    char </a:t>
            </a:r>
            <a:r>
              <a:rPr lang="en-US" altLang="ja-JP" sz="1600" b="1" dirty="0" err="1"/>
              <a:t>buf</a:t>
            </a:r>
            <a:r>
              <a:rPr lang="en-US" altLang="ja-JP" sz="1600" b="1" dirty="0"/>
              <a:t>[256];</a:t>
            </a:r>
          </a:p>
          <a:p>
            <a:pPr marL="0" indent="0">
              <a:lnSpc>
                <a:spcPct val="45000"/>
              </a:lnSpc>
              <a:buNone/>
            </a:pPr>
            <a:r>
              <a:rPr lang="en-US" altLang="ja-JP" sz="1600" b="1" dirty="0"/>
              <a:t>    </a:t>
            </a:r>
            <a:r>
              <a:rPr lang="en-US" altLang="ja-JP" sz="1600" b="1" dirty="0" err="1"/>
              <a:t>int</a:t>
            </a:r>
            <a:r>
              <a:rPr lang="en-US" altLang="ja-JP" sz="1600" b="1" dirty="0"/>
              <a:t> </a:t>
            </a:r>
            <a:r>
              <a:rPr lang="en-US" altLang="ja-JP" sz="1600" b="1" dirty="0" err="1"/>
              <a:t>i</a:t>
            </a:r>
            <a:r>
              <a:rPr lang="en-US" altLang="ja-JP" sz="1600" b="1" dirty="0"/>
              <a:t>;</a:t>
            </a:r>
          </a:p>
          <a:p>
            <a:pPr marL="0" indent="0">
              <a:lnSpc>
                <a:spcPct val="45000"/>
              </a:lnSpc>
              <a:buNone/>
            </a:pPr>
            <a:r>
              <a:rPr lang="en-US" altLang="ja-JP" sz="1600" b="1" dirty="0"/>
              <a:t>    double </a:t>
            </a:r>
            <a:r>
              <a:rPr lang="en-US" altLang="ja-JP" sz="1600" b="1" dirty="0" err="1"/>
              <a:t>start_x</a:t>
            </a:r>
            <a:r>
              <a:rPr lang="en-US" altLang="ja-JP" sz="1600" b="1" dirty="0"/>
              <a:t>;</a:t>
            </a:r>
          </a:p>
          <a:p>
            <a:pPr marL="0" indent="0">
              <a:lnSpc>
                <a:spcPct val="45000"/>
              </a:lnSpc>
              <a:buNone/>
            </a:pPr>
            <a:r>
              <a:rPr lang="en-US" altLang="ja-JP" sz="1600" b="1" dirty="0"/>
              <a:t>    double </a:t>
            </a:r>
            <a:r>
              <a:rPr lang="en-US" altLang="ja-JP" sz="1600" b="1" dirty="0" err="1"/>
              <a:t>step_x</a:t>
            </a:r>
            <a:r>
              <a:rPr lang="en-US" altLang="ja-JP" sz="1600" b="1" dirty="0"/>
              <a:t>;</a:t>
            </a:r>
          </a:p>
          <a:p>
            <a:pPr marL="0" indent="0">
              <a:lnSpc>
                <a:spcPct val="45000"/>
              </a:lnSpc>
              <a:buNone/>
            </a:pPr>
            <a:r>
              <a:rPr lang="en-US" altLang="ja-JP" sz="1600" b="1" dirty="0"/>
              <a:t>    FILE* </a:t>
            </a:r>
            <a:r>
              <a:rPr lang="en-US" altLang="ja-JP" sz="1600" b="1" dirty="0" err="1"/>
              <a:t>fp</a:t>
            </a:r>
            <a:r>
              <a:rPr lang="en-US" altLang="ja-JP" sz="1600" b="1" dirty="0"/>
              <a:t>;</a:t>
            </a:r>
          </a:p>
          <a:p>
            <a:pPr marL="0" indent="0">
              <a:lnSpc>
                <a:spcPct val="45000"/>
              </a:lnSpc>
              <a:buNone/>
            </a:pPr>
            <a:r>
              <a:rPr lang="en-US" altLang="ja-JP" sz="1600" b="1" dirty="0"/>
              <a:t>    </a:t>
            </a:r>
            <a:r>
              <a:rPr lang="en-US" altLang="ja-JP" sz="1600" b="1" dirty="0" err="1"/>
              <a:t>printf</a:t>
            </a:r>
            <a:r>
              <a:rPr lang="en-US" altLang="ja-JP" sz="1600" b="1" dirty="0"/>
              <a:t>( "</a:t>
            </a:r>
            <a:r>
              <a:rPr lang="en-US" altLang="ja-JP" sz="1600" b="1" dirty="0" err="1"/>
              <a:t>start_x</a:t>
            </a:r>
            <a:r>
              <a:rPr lang="en-US" altLang="ja-JP" sz="1600" b="1" dirty="0"/>
              <a:t> =" );</a:t>
            </a:r>
          </a:p>
          <a:p>
            <a:pPr marL="0" indent="0">
              <a:lnSpc>
                <a:spcPct val="45000"/>
              </a:lnSpc>
              <a:buNone/>
            </a:pPr>
            <a:r>
              <a:rPr lang="en-US" altLang="ja-JP" sz="1600" b="1" dirty="0"/>
              <a:t>    </a:t>
            </a:r>
            <a:r>
              <a:rPr lang="en-US" altLang="ja-JP" sz="1600" b="1" dirty="0" err="1"/>
              <a:t>fgets</a:t>
            </a:r>
            <a:r>
              <a:rPr lang="en-US" altLang="ja-JP" sz="1600" b="1" dirty="0"/>
              <a:t>( </a:t>
            </a:r>
            <a:r>
              <a:rPr lang="en-US" altLang="ja-JP" sz="1600" b="1" dirty="0" err="1"/>
              <a:t>buf</a:t>
            </a:r>
            <a:r>
              <a:rPr lang="en-US" altLang="ja-JP" sz="1600" b="1" dirty="0"/>
              <a:t>, 256, </a:t>
            </a:r>
            <a:r>
              <a:rPr lang="en-US" altLang="ja-JP" sz="1600" b="1" dirty="0" err="1"/>
              <a:t>stdin</a:t>
            </a:r>
            <a:r>
              <a:rPr lang="en-US" altLang="ja-JP" sz="1600" b="1" dirty="0"/>
              <a:t> );</a:t>
            </a:r>
          </a:p>
          <a:p>
            <a:pPr marL="0" indent="0">
              <a:lnSpc>
                <a:spcPct val="45000"/>
              </a:lnSpc>
              <a:buNone/>
            </a:pPr>
            <a:r>
              <a:rPr lang="en-US" altLang="ja-JP" sz="1600" b="1" dirty="0"/>
              <a:t>    </a:t>
            </a:r>
            <a:r>
              <a:rPr lang="en-US" altLang="ja-JP" sz="1600" b="1" dirty="0" err="1"/>
              <a:t>sscanf_s</a:t>
            </a:r>
            <a:r>
              <a:rPr lang="en-US" altLang="ja-JP" sz="1600" b="1" dirty="0"/>
              <a:t>( </a:t>
            </a:r>
            <a:r>
              <a:rPr lang="en-US" altLang="ja-JP" sz="1600" b="1" dirty="0" err="1"/>
              <a:t>buf</a:t>
            </a:r>
            <a:r>
              <a:rPr lang="en-US" altLang="ja-JP" sz="1600" b="1" dirty="0"/>
              <a:t>, "%lf\n", &amp;</a:t>
            </a:r>
            <a:r>
              <a:rPr lang="en-US" altLang="ja-JP" sz="1600" b="1" dirty="0" err="1"/>
              <a:t>start_x</a:t>
            </a:r>
            <a:r>
              <a:rPr lang="en-US" altLang="ja-JP" sz="1600" b="1" dirty="0"/>
              <a:t> );</a:t>
            </a:r>
          </a:p>
          <a:p>
            <a:pPr marL="0" indent="0">
              <a:lnSpc>
                <a:spcPct val="45000"/>
              </a:lnSpc>
              <a:buNone/>
            </a:pPr>
            <a:r>
              <a:rPr lang="en-US" altLang="ja-JP" sz="1600" b="1" dirty="0"/>
              <a:t>    </a:t>
            </a:r>
            <a:r>
              <a:rPr lang="en-US" altLang="ja-JP" sz="1600" b="1" dirty="0" err="1"/>
              <a:t>printf</a:t>
            </a:r>
            <a:r>
              <a:rPr lang="en-US" altLang="ja-JP" sz="1600" b="1" dirty="0"/>
              <a:t>( "</a:t>
            </a:r>
            <a:r>
              <a:rPr lang="en-US" altLang="ja-JP" sz="1600" b="1" dirty="0" err="1"/>
              <a:t>step_x</a:t>
            </a:r>
            <a:r>
              <a:rPr lang="en-US" altLang="ja-JP" sz="1600" b="1" dirty="0"/>
              <a:t> =" );</a:t>
            </a:r>
          </a:p>
          <a:p>
            <a:pPr marL="0" indent="0">
              <a:lnSpc>
                <a:spcPct val="45000"/>
              </a:lnSpc>
              <a:buNone/>
            </a:pPr>
            <a:r>
              <a:rPr lang="en-US" altLang="ja-JP" sz="1600" b="1" dirty="0"/>
              <a:t>    </a:t>
            </a:r>
            <a:r>
              <a:rPr lang="en-US" altLang="ja-JP" sz="1600" b="1" dirty="0" err="1"/>
              <a:t>fgets</a:t>
            </a:r>
            <a:r>
              <a:rPr lang="en-US" altLang="ja-JP" sz="1600" b="1" dirty="0"/>
              <a:t>( </a:t>
            </a:r>
            <a:r>
              <a:rPr lang="en-US" altLang="ja-JP" sz="1600" b="1" dirty="0" err="1"/>
              <a:t>buf</a:t>
            </a:r>
            <a:r>
              <a:rPr lang="en-US" altLang="ja-JP" sz="1600" b="1" dirty="0"/>
              <a:t>, 256, </a:t>
            </a:r>
            <a:r>
              <a:rPr lang="en-US" altLang="ja-JP" sz="1600" b="1" dirty="0" err="1"/>
              <a:t>stdin</a:t>
            </a:r>
            <a:r>
              <a:rPr lang="en-US" altLang="ja-JP" sz="1600" b="1" dirty="0"/>
              <a:t> );</a:t>
            </a:r>
          </a:p>
          <a:p>
            <a:pPr marL="0" indent="0">
              <a:lnSpc>
                <a:spcPct val="45000"/>
              </a:lnSpc>
              <a:buNone/>
            </a:pPr>
            <a:r>
              <a:rPr lang="en-US" altLang="ja-JP" sz="1600" b="1" dirty="0"/>
              <a:t>    </a:t>
            </a:r>
            <a:r>
              <a:rPr lang="en-US" altLang="ja-JP" sz="1600" b="1" dirty="0" err="1"/>
              <a:t>sscanf_s</a:t>
            </a:r>
            <a:r>
              <a:rPr lang="en-US" altLang="ja-JP" sz="1600" b="1" dirty="0"/>
              <a:t>( </a:t>
            </a:r>
            <a:r>
              <a:rPr lang="en-US" altLang="ja-JP" sz="1600" b="1" dirty="0" err="1"/>
              <a:t>buf</a:t>
            </a:r>
            <a:r>
              <a:rPr lang="en-US" altLang="ja-JP" sz="1600" b="1" dirty="0"/>
              <a:t>, "%lf\n", &amp;</a:t>
            </a:r>
            <a:r>
              <a:rPr lang="en-US" altLang="ja-JP" sz="1600" b="1" dirty="0" err="1"/>
              <a:t>step_x</a:t>
            </a:r>
            <a:r>
              <a:rPr lang="en-US" altLang="ja-JP" sz="1600" b="1" dirty="0"/>
              <a:t> );</a:t>
            </a:r>
          </a:p>
          <a:p>
            <a:pPr marL="0" indent="0">
              <a:lnSpc>
                <a:spcPct val="45000"/>
              </a:lnSpc>
              <a:buNone/>
            </a:pPr>
            <a:r>
              <a:rPr lang="en-US" altLang="ja-JP" sz="1600" b="1" dirty="0"/>
              <a:t>    </a:t>
            </a:r>
            <a:r>
              <a:rPr lang="en-US" altLang="ja-JP" sz="1600" b="1" dirty="0" err="1"/>
              <a:t>fp</a:t>
            </a:r>
            <a:r>
              <a:rPr lang="en-US" altLang="ja-JP" sz="1600" b="1" dirty="0"/>
              <a:t> = </a:t>
            </a:r>
            <a:r>
              <a:rPr lang="en-US" altLang="ja-JP" sz="1600" b="1" dirty="0" err="1"/>
              <a:t>fopen</a:t>
            </a:r>
            <a:r>
              <a:rPr lang="en-US" altLang="ja-JP" sz="1600" b="1" dirty="0"/>
              <a:t>( "d:\\</a:t>
            </a:r>
            <a:r>
              <a:rPr lang="en-US" altLang="ja-JP" sz="1600" b="1" dirty="0" err="1"/>
              <a:t>data.csv</a:t>
            </a:r>
            <a:r>
              <a:rPr lang="en-US" altLang="ja-JP" sz="1600" b="1" dirty="0"/>
              <a:t>", "w" );</a:t>
            </a:r>
          </a:p>
          <a:p>
            <a:pPr marL="0" indent="0">
              <a:lnSpc>
                <a:spcPct val="45000"/>
              </a:lnSpc>
              <a:buNone/>
            </a:pPr>
            <a:r>
              <a:rPr lang="en-US" altLang="ja-JP" sz="1600" b="1" dirty="0"/>
              <a:t>    for( </a:t>
            </a:r>
            <a:r>
              <a:rPr lang="en-US" altLang="ja-JP" sz="1600" b="1" dirty="0" err="1"/>
              <a:t>i</a:t>
            </a:r>
            <a:r>
              <a:rPr lang="en-US" altLang="ja-JP" sz="1600" b="1" dirty="0"/>
              <a:t> = 0; </a:t>
            </a:r>
            <a:r>
              <a:rPr lang="en-US" altLang="ja-JP" sz="1600" b="1" dirty="0" err="1"/>
              <a:t>i</a:t>
            </a:r>
            <a:r>
              <a:rPr lang="en-US" altLang="ja-JP" sz="1600" b="1" dirty="0"/>
              <a:t> &lt; 20; </a:t>
            </a:r>
            <a:r>
              <a:rPr lang="en-US" altLang="ja-JP" sz="1600" b="1" dirty="0" err="1"/>
              <a:t>i</a:t>
            </a:r>
            <a:r>
              <a:rPr lang="en-US" altLang="ja-JP" sz="1600" b="1" dirty="0"/>
              <a:t>++ ) {</a:t>
            </a:r>
          </a:p>
          <a:p>
            <a:pPr marL="0" indent="0">
              <a:lnSpc>
                <a:spcPct val="45000"/>
              </a:lnSpc>
              <a:buNone/>
            </a:pPr>
            <a:r>
              <a:rPr lang="en-US" altLang="ja-JP" sz="1600" b="1" dirty="0"/>
              <a:t>        x = </a:t>
            </a:r>
            <a:r>
              <a:rPr lang="en-US" altLang="ja-JP" sz="1600" b="1" dirty="0" err="1"/>
              <a:t>start_x</a:t>
            </a:r>
            <a:r>
              <a:rPr lang="en-US" altLang="ja-JP" sz="1600" b="1" dirty="0"/>
              <a:t> + ( </a:t>
            </a:r>
            <a:r>
              <a:rPr lang="en-US" altLang="ja-JP" sz="1600" b="1" dirty="0" err="1"/>
              <a:t>i</a:t>
            </a:r>
            <a:r>
              <a:rPr lang="en-US" altLang="ja-JP" sz="1600" b="1" dirty="0"/>
              <a:t> * </a:t>
            </a:r>
            <a:r>
              <a:rPr lang="en-US" altLang="ja-JP" sz="1600" b="1" dirty="0" err="1"/>
              <a:t>step_x</a:t>
            </a:r>
            <a:r>
              <a:rPr lang="en-US" altLang="ja-JP" sz="1600" b="1" dirty="0"/>
              <a:t> ); </a:t>
            </a:r>
          </a:p>
          <a:p>
            <a:pPr marL="0" indent="0">
              <a:lnSpc>
                <a:spcPct val="45000"/>
              </a:lnSpc>
              <a:buNone/>
            </a:pPr>
            <a:r>
              <a:rPr lang="en-US" altLang="ja-JP" sz="1600" b="1" dirty="0"/>
              <a:t>        y = sin( x );</a:t>
            </a:r>
          </a:p>
          <a:p>
            <a:pPr marL="0" indent="0">
              <a:lnSpc>
                <a:spcPct val="45000"/>
              </a:lnSpc>
              <a:buNone/>
            </a:pPr>
            <a:r>
              <a:rPr lang="en-US" altLang="ja-JP" sz="1600" b="1" dirty="0"/>
              <a:t>        </a:t>
            </a:r>
            <a:r>
              <a:rPr lang="en-US" altLang="ja-JP" sz="1600" b="1" dirty="0" err="1"/>
              <a:t>printf</a:t>
            </a:r>
            <a:r>
              <a:rPr lang="en-US" altLang="ja-JP" sz="1600" b="1" dirty="0"/>
              <a:t>( "x= %f, y= %f\n", x, y );</a:t>
            </a:r>
          </a:p>
          <a:p>
            <a:pPr marL="0" indent="0">
              <a:lnSpc>
                <a:spcPct val="45000"/>
              </a:lnSpc>
              <a:buNone/>
            </a:pPr>
            <a:r>
              <a:rPr lang="en-US" altLang="ja-JP" sz="1600" b="1" dirty="0"/>
              <a:t>        </a:t>
            </a:r>
            <a:r>
              <a:rPr lang="en-US" altLang="ja-JP" sz="1600" b="1" dirty="0" err="1"/>
              <a:t>fprintf</a:t>
            </a:r>
            <a:r>
              <a:rPr lang="en-US" altLang="ja-JP" sz="1600" b="1" dirty="0"/>
              <a:t>( </a:t>
            </a:r>
            <a:r>
              <a:rPr lang="en-US" altLang="ja-JP" sz="1600" b="1" dirty="0" err="1"/>
              <a:t>fp</a:t>
            </a:r>
            <a:r>
              <a:rPr lang="en-US" altLang="ja-JP" sz="1600" b="1" dirty="0"/>
              <a:t>, "x=, %f, y=, %f\n", x, y ); </a:t>
            </a:r>
          </a:p>
          <a:p>
            <a:pPr marL="0" indent="0">
              <a:lnSpc>
                <a:spcPct val="45000"/>
              </a:lnSpc>
              <a:buNone/>
            </a:pPr>
            <a:r>
              <a:rPr lang="en-US" altLang="ja-JP" sz="1600" b="1" dirty="0"/>
              <a:t>    }</a:t>
            </a:r>
          </a:p>
          <a:p>
            <a:pPr marL="0" indent="0">
              <a:lnSpc>
                <a:spcPct val="45000"/>
              </a:lnSpc>
              <a:buNone/>
            </a:pPr>
            <a:r>
              <a:rPr lang="en-US" altLang="ja-JP" sz="1600" b="1" dirty="0"/>
              <a:t>    </a:t>
            </a:r>
            <a:r>
              <a:rPr lang="en-US" altLang="ja-JP" sz="1600" b="1" dirty="0" err="1"/>
              <a:t>fprintf</a:t>
            </a:r>
            <a:r>
              <a:rPr lang="en-US" altLang="ja-JP" sz="1600" b="1" dirty="0"/>
              <a:t>( </a:t>
            </a:r>
            <a:r>
              <a:rPr lang="en-US" altLang="ja-JP" sz="1600" b="1" dirty="0" err="1"/>
              <a:t>stderr</a:t>
            </a:r>
            <a:r>
              <a:rPr lang="en-US" altLang="ja-JP" sz="1600" b="1" dirty="0"/>
              <a:t>, "file d:\\</a:t>
            </a:r>
            <a:r>
              <a:rPr lang="en-US" altLang="ja-JP" sz="1600" b="1" dirty="0" err="1"/>
              <a:t>data.csv</a:t>
            </a:r>
            <a:r>
              <a:rPr lang="en-US" altLang="ja-JP" sz="1600" b="1" dirty="0"/>
              <a:t> created\n" ); </a:t>
            </a:r>
          </a:p>
          <a:p>
            <a:pPr marL="0" indent="0">
              <a:lnSpc>
                <a:spcPct val="45000"/>
              </a:lnSpc>
              <a:buNone/>
            </a:pPr>
            <a:r>
              <a:rPr lang="en-US" altLang="ja-JP" sz="1600" b="1" dirty="0"/>
              <a:t>    </a:t>
            </a:r>
            <a:r>
              <a:rPr lang="en-US" altLang="ja-JP" sz="1600" b="1" dirty="0" err="1"/>
              <a:t>fclose</a:t>
            </a:r>
            <a:r>
              <a:rPr lang="en-US" altLang="ja-JP" sz="1600" b="1" dirty="0"/>
              <a:t>( </a:t>
            </a:r>
            <a:r>
              <a:rPr lang="en-US" altLang="ja-JP" sz="1600" b="1" dirty="0" err="1"/>
              <a:t>fp</a:t>
            </a:r>
            <a:r>
              <a:rPr lang="en-US" altLang="ja-JP" sz="1600" b="1" dirty="0"/>
              <a:t> );</a:t>
            </a:r>
          </a:p>
          <a:p>
            <a:pPr marL="0" indent="0">
              <a:lnSpc>
                <a:spcPct val="45000"/>
              </a:lnSpc>
              <a:buNone/>
            </a:pPr>
            <a:r>
              <a:rPr lang="en-US" altLang="ja-JP" sz="1600" b="1" dirty="0"/>
              <a:t>    return 0;</a:t>
            </a:r>
          </a:p>
          <a:p>
            <a:pPr marL="0" indent="0">
              <a:lnSpc>
                <a:spcPct val="45000"/>
              </a:lnSpc>
              <a:buNone/>
            </a:pPr>
            <a:r>
              <a:rPr lang="en-US" altLang="ja-JP" sz="1600" b="1" dirty="0"/>
              <a:t>}</a:t>
            </a:r>
          </a:p>
          <a:p>
            <a:endParaRPr lang="en-US" altLang="ja-JP" dirty="0"/>
          </a:p>
        </p:txBody>
      </p:sp>
      <p:sp>
        <p:nvSpPr>
          <p:cNvPr id="30738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fld id="{E86A81E3-F83C-4C4E-973A-32E04D1399CF}" type="slidenum">
              <a:rPr lang="en-US" altLang="ja-JP" smtClean="0">
                <a:latin typeface="Arial" panose="020B0604020202020204" pitchFamily="34" charset="0"/>
              </a:rPr>
              <a:pPr/>
              <a:t>12</a:t>
            </a:fld>
            <a:endParaRPr lang="en-US" altLang="ja-JP">
              <a:latin typeface="Arial" panose="020B0604020202020204" pitchFamily="34" charset="0"/>
            </a:endParaRPr>
          </a:p>
        </p:txBody>
      </p:sp>
      <p:sp>
        <p:nvSpPr>
          <p:cNvPr id="30723" name="Text Box 8"/>
          <p:cNvSpPr txBox="1">
            <a:spLocks noChangeArrowheads="1"/>
          </p:cNvSpPr>
          <p:nvPr/>
        </p:nvSpPr>
        <p:spPr bwMode="auto">
          <a:xfrm>
            <a:off x="4044950" y="1244600"/>
            <a:ext cx="4665060" cy="10156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1">
                <a:solidFill>
                  <a:schemeClr val="tx2"/>
                </a:solidFill>
                <a:latin typeface="Arial" panose="020B0604020202020204" pitchFamily="34" charset="0"/>
              </a:rPr>
              <a:t>x</a:t>
            </a:r>
            <a:r>
              <a:rPr lang="en-US" altLang="ja-JP" sz="2000">
                <a:solidFill>
                  <a:schemeClr val="tx2"/>
                </a:solidFill>
                <a:latin typeface="Arial" panose="020B0604020202020204" pitchFamily="34" charset="0"/>
              </a:rPr>
              <a:t>, </a:t>
            </a:r>
            <a:r>
              <a:rPr lang="en-US" altLang="ja-JP" sz="2000" b="1">
                <a:solidFill>
                  <a:schemeClr val="tx2"/>
                </a:solidFill>
                <a:latin typeface="Arial" panose="020B0604020202020204" pitchFamily="34" charset="0"/>
              </a:rPr>
              <a:t>y</a:t>
            </a:r>
            <a:r>
              <a:rPr lang="en-US" altLang="ja-JP" sz="200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ja-JP" altLang="en-US" sz="2000">
                <a:solidFill>
                  <a:schemeClr val="tx2"/>
                </a:solidFill>
                <a:latin typeface="Arial" panose="020B0604020202020204" pitchFamily="34" charset="0"/>
              </a:rPr>
              <a:t>は </a:t>
            </a:r>
            <a:r>
              <a:rPr lang="en-US" altLang="ja-JP" sz="2000" b="1">
                <a:solidFill>
                  <a:schemeClr val="tx2"/>
                </a:solidFill>
                <a:latin typeface="Arial" panose="020B0604020202020204" pitchFamily="34" charset="0"/>
              </a:rPr>
              <a:t>double</a:t>
            </a:r>
            <a:r>
              <a:rPr lang="en-US" altLang="ja-JP" sz="200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ja-JP" altLang="en-US" sz="2000">
                <a:solidFill>
                  <a:schemeClr val="tx2"/>
                </a:solidFill>
                <a:latin typeface="Arial" panose="020B0604020202020204" pitchFamily="34" charset="0"/>
              </a:rPr>
              <a:t>型の変数なので，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1">
                <a:solidFill>
                  <a:schemeClr val="tx2"/>
                </a:solidFill>
                <a:latin typeface="Arial" panose="020B0604020202020204" pitchFamily="34" charset="0"/>
              </a:rPr>
              <a:t>sscanf</a:t>
            </a:r>
            <a:r>
              <a:rPr lang="en-US" altLang="ja-JP" sz="200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ja-JP" altLang="en-US" sz="2000">
                <a:solidFill>
                  <a:schemeClr val="tx2"/>
                </a:solidFill>
                <a:latin typeface="Arial" panose="020B0604020202020204" pitchFamily="34" charset="0"/>
              </a:rPr>
              <a:t>では 「</a:t>
            </a:r>
            <a:r>
              <a:rPr lang="en-US" altLang="ja-JP" sz="2000" b="1">
                <a:solidFill>
                  <a:schemeClr val="tx2"/>
                </a:solidFill>
                <a:latin typeface="Arial" panose="020B0604020202020204" pitchFamily="34" charset="0"/>
              </a:rPr>
              <a:t>%lf</a:t>
            </a:r>
            <a:r>
              <a:rPr lang="ja-JP" altLang="en-US" sz="2000">
                <a:solidFill>
                  <a:schemeClr val="tx2"/>
                </a:solidFill>
                <a:latin typeface="Arial" panose="020B0604020202020204" pitchFamily="34" charset="0"/>
              </a:rPr>
              <a:t>」を，</a:t>
            </a:r>
            <a:r>
              <a:rPr lang="en-US" altLang="ja-JP" sz="2000" b="1">
                <a:solidFill>
                  <a:schemeClr val="tx2"/>
                </a:solidFill>
                <a:latin typeface="Arial" panose="020B0604020202020204" pitchFamily="34" charset="0"/>
              </a:rPr>
              <a:t>printf</a:t>
            </a:r>
            <a:r>
              <a:rPr lang="en-US" altLang="ja-JP" sz="2000">
                <a:solidFill>
                  <a:schemeClr val="tx2"/>
                </a:solidFill>
                <a:latin typeface="Arial" panose="020B0604020202020204" pitchFamily="34" charset="0"/>
              </a:rPr>
              <a:t>,  </a:t>
            </a:r>
            <a:r>
              <a:rPr lang="en-US" altLang="ja-JP" sz="2000" b="1">
                <a:solidFill>
                  <a:schemeClr val="tx2"/>
                </a:solidFill>
                <a:latin typeface="Arial" panose="020B0604020202020204" pitchFamily="34" charset="0"/>
              </a:rPr>
              <a:t>fprintf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chemeClr val="tx2"/>
                </a:solidFill>
                <a:latin typeface="Arial" panose="020B0604020202020204" pitchFamily="34" charset="0"/>
              </a:rPr>
              <a:t>では「</a:t>
            </a:r>
            <a:r>
              <a:rPr lang="en-US" altLang="ja-JP" sz="2000" b="1">
                <a:solidFill>
                  <a:schemeClr val="tx2"/>
                </a:solidFill>
                <a:latin typeface="Arial" panose="020B0604020202020204" pitchFamily="34" charset="0"/>
              </a:rPr>
              <a:t>%f</a:t>
            </a:r>
            <a:r>
              <a:rPr lang="ja-JP" altLang="en-US" sz="2000">
                <a:solidFill>
                  <a:schemeClr val="tx2"/>
                </a:solidFill>
                <a:latin typeface="Arial" panose="020B0604020202020204" pitchFamily="34" charset="0"/>
              </a:rPr>
              <a:t>」を使う決まりになっている</a:t>
            </a:r>
          </a:p>
        </p:txBody>
      </p:sp>
      <p:sp>
        <p:nvSpPr>
          <p:cNvPr id="30733" name="Text Box 19"/>
          <p:cNvSpPr txBox="1">
            <a:spLocks noChangeArrowheads="1"/>
          </p:cNvSpPr>
          <p:nvPr/>
        </p:nvSpPr>
        <p:spPr bwMode="auto">
          <a:xfrm>
            <a:off x="3865414" y="2541023"/>
            <a:ext cx="5024132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latin typeface="Arial" panose="020B0604020202020204" pitchFamily="34" charset="0"/>
              </a:rPr>
              <a:t>「</a:t>
            </a:r>
            <a:r>
              <a:rPr lang="en-US" altLang="ja-JP" sz="2400" b="1">
                <a:latin typeface="Arial" panose="020B0604020202020204" pitchFamily="34" charset="0"/>
              </a:rPr>
              <a:t>%d</a:t>
            </a:r>
            <a:r>
              <a:rPr lang="ja-JP" altLang="en-US" sz="2400">
                <a:latin typeface="Arial" panose="020B0604020202020204" pitchFamily="34" charset="0"/>
              </a:rPr>
              <a:t>」ではなく，「</a:t>
            </a:r>
            <a:r>
              <a:rPr lang="en-US" altLang="ja-JP" sz="2400" b="1">
                <a:latin typeface="Arial" panose="020B0604020202020204" pitchFamily="34" charset="0"/>
              </a:rPr>
              <a:t>%f</a:t>
            </a:r>
            <a:r>
              <a:rPr lang="ja-JP" altLang="en-US" sz="2400">
                <a:latin typeface="Arial" panose="020B0604020202020204" pitchFamily="34" charset="0"/>
              </a:rPr>
              <a:t>」が正しい</a:t>
            </a:r>
          </a:p>
        </p:txBody>
      </p:sp>
      <p:sp>
        <p:nvSpPr>
          <p:cNvPr id="20" name="Text Box 9">
            <a:extLst>
              <a:ext uri="{FF2B5EF4-FFF2-40B4-BE49-F238E27FC236}">
                <a16:creationId xmlns:a16="http://schemas.microsoft.com/office/drawing/2014/main" id="{EC19115D-2470-40D1-B22B-23BBC897F3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64469" y="290880"/>
            <a:ext cx="4563533" cy="7080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 dirty="0">
                <a:latin typeface="Arial" panose="020B0604020202020204" pitchFamily="34" charset="0"/>
              </a:rPr>
              <a:t>元のプログラムに間違いがあることが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 dirty="0">
                <a:latin typeface="Arial" panose="020B0604020202020204" pitchFamily="34" charset="0"/>
              </a:rPr>
              <a:t>分かった．</a:t>
            </a:r>
          </a:p>
        </p:txBody>
      </p:sp>
      <p:sp>
        <p:nvSpPr>
          <p:cNvPr id="21" name="Rectangle 7">
            <a:extLst>
              <a:ext uri="{FF2B5EF4-FFF2-40B4-BE49-F238E27FC236}">
                <a16:creationId xmlns:a16="http://schemas.microsoft.com/office/drawing/2014/main" id="{0FDE68A7-0E54-4869-8311-CFF1AEFE62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5163" y="5173132"/>
            <a:ext cx="3906837" cy="530755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48493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例題２．繰り返しと条件分岐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キーボードから数値（正の整数）を読み込んで，足し算を続けるプログラム</a:t>
            </a:r>
          </a:p>
          <a:p>
            <a:endParaRPr lang="ja-JP" altLang="en-US"/>
          </a:p>
          <a:p>
            <a:r>
              <a:rPr lang="ja-JP" altLang="en-US"/>
              <a:t>変数の用途</a:t>
            </a:r>
          </a:p>
          <a:p>
            <a:pPr lvl="1"/>
            <a:r>
              <a:rPr lang="en-US" altLang="ja-JP"/>
              <a:t>sum	</a:t>
            </a:r>
            <a:r>
              <a:rPr lang="ja-JP" altLang="en-US"/>
              <a:t>足し算の結果</a:t>
            </a:r>
          </a:p>
          <a:p>
            <a:pPr lvl="1"/>
            <a:r>
              <a:rPr lang="en-US" altLang="ja-JP"/>
              <a:t>buf	</a:t>
            </a:r>
            <a:r>
              <a:rPr lang="ja-JP" altLang="en-US"/>
              <a:t>キーボードから読み込んだ１行分</a:t>
            </a:r>
          </a:p>
          <a:p>
            <a:pPr lvl="1"/>
            <a:r>
              <a:rPr lang="en-US" altLang="ja-JP"/>
              <a:t>n	</a:t>
            </a:r>
            <a:r>
              <a:rPr lang="ja-JP" altLang="en-US"/>
              <a:t>キーボードから読み込んだ整数値</a:t>
            </a:r>
          </a:p>
          <a:p>
            <a:endParaRPr lang="en-US" altLang="ja-JP"/>
          </a:p>
        </p:txBody>
      </p:sp>
      <p:sp>
        <p:nvSpPr>
          <p:cNvPr id="71684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fld id="{E363CAD0-2422-4C17-886D-2B82270645CC}" type="slidenum">
              <a:rPr lang="en-US" altLang="ja-JP" smtClean="0">
                <a:latin typeface="Arial" panose="020B0604020202020204" pitchFamily="34" charset="0"/>
              </a:rPr>
              <a:pPr/>
              <a:t>13</a:t>
            </a:fld>
            <a:endParaRPr lang="en-US" altLang="ja-JP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58689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6A59037A-0C86-437F-A3E7-4FF507539A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7373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45000"/>
              </a:lnSpc>
              <a:buNone/>
            </a:pPr>
            <a:r>
              <a:rPr lang="en-US" altLang="ja-JP" sz="1600" b="1" dirty="0"/>
              <a:t>#include "</a:t>
            </a:r>
            <a:r>
              <a:rPr lang="en-US" altLang="ja-JP" sz="1600" b="1" dirty="0" err="1"/>
              <a:t>stdio.h</a:t>
            </a:r>
            <a:r>
              <a:rPr lang="en-US" altLang="ja-JP" sz="1600" b="1" dirty="0"/>
              <a:t>"</a:t>
            </a:r>
          </a:p>
          <a:p>
            <a:pPr marL="0" indent="0">
              <a:lnSpc>
                <a:spcPct val="45000"/>
              </a:lnSpc>
              <a:buNone/>
            </a:pPr>
            <a:r>
              <a:rPr lang="en-US" altLang="ja-JP" sz="1600" b="1" dirty="0"/>
              <a:t>#include &lt;</a:t>
            </a:r>
            <a:r>
              <a:rPr lang="en-US" altLang="ja-JP" sz="1600" b="1" dirty="0" err="1"/>
              <a:t>math.h</a:t>
            </a:r>
            <a:r>
              <a:rPr lang="en-US" altLang="ja-JP" sz="1600" b="1" dirty="0"/>
              <a:t>&gt;</a:t>
            </a:r>
          </a:p>
          <a:p>
            <a:pPr marL="0" indent="0">
              <a:lnSpc>
                <a:spcPct val="45000"/>
              </a:lnSpc>
              <a:buNone/>
            </a:pPr>
            <a:r>
              <a:rPr lang="en-US" altLang="ja-JP" sz="1600" b="1" dirty="0" err="1"/>
              <a:t>int</a:t>
            </a:r>
            <a:r>
              <a:rPr lang="en-US" altLang="ja-JP" sz="1600" b="1" dirty="0"/>
              <a:t> main()</a:t>
            </a:r>
          </a:p>
          <a:p>
            <a:pPr marL="0" indent="0">
              <a:lnSpc>
                <a:spcPct val="45000"/>
              </a:lnSpc>
              <a:buNone/>
            </a:pPr>
            <a:r>
              <a:rPr lang="en-US" altLang="ja-JP" sz="1600" b="1" dirty="0"/>
              <a:t>{	</a:t>
            </a:r>
          </a:p>
          <a:p>
            <a:pPr marL="0" indent="0">
              <a:lnSpc>
                <a:spcPct val="45000"/>
              </a:lnSpc>
              <a:buNone/>
            </a:pPr>
            <a:r>
              <a:rPr lang="en-US" altLang="ja-JP" sz="1600" b="1" dirty="0"/>
              <a:t>	</a:t>
            </a:r>
            <a:r>
              <a:rPr lang="en-US" altLang="ja-JP" sz="1600" b="1" dirty="0" err="1"/>
              <a:t>int</a:t>
            </a:r>
            <a:r>
              <a:rPr lang="en-US" altLang="ja-JP" sz="1600" b="1" dirty="0"/>
              <a:t> sum;</a:t>
            </a:r>
          </a:p>
          <a:p>
            <a:pPr marL="0" indent="0">
              <a:lnSpc>
                <a:spcPct val="45000"/>
              </a:lnSpc>
              <a:buNone/>
            </a:pPr>
            <a:r>
              <a:rPr lang="en-US" altLang="ja-JP" sz="1600" b="1" dirty="0"/>
              <a:t>	</a:t>
            </a:r>
            <a:r>
              <a:rPr lang="en-US" altLang="ja-JP" sz="1600" b="1" dirty="0" err="1"/>
              <a:t>int</a:t>
            </a:r>
            <a:r>
              <a:rPr lang="en-US" altLang="ja-JP" sz="1600" b="1" dirty="0"/>
              <a:t> n;</a:t>
            </a:r>
          </a:p>
          <a:p>
            <a:pPr marL="0" indent="0">
              <a:lnSpc>
                <a:spcPct val="45000"/>
              </a:lnSpc>
              <a:buNone/>
            </a:pPr>
            <a:r>
              <a:rPr lang="en-US" altLang="ja-JP" sz="1600" b="1" dirty="0"/>
              <a:t>	char </a:t>
            </a:r>
            <a:r>
              <a:rPr lang="en-US" altLang="ja-JP" sz="1600" b="1" dirty="0" err="1"/>
              <a:t>buf</a:t>
            </a:r>
            <a:r>
              <a:rPr lang="en-US" altLang="ja-JP" sz="1600" b="1" dirty="0"/>
              <a:t>[256];</a:t>
            </a:r>
          </a:p>
          <a:p>
            <a:pPr marL="0" indent="0">
              <a:lnSpc>
                <a:spcPct val="45000"/>
              </a:lnSpc>
              <a:buNone/>
            </a:pPr>
            <a:r>
              <a:rPr lang="en-US" altLang="ja-JP" sz="1600" b="1" dirty="0"/>
              <a:t>	</a:t>
            </a:r>
            <a:r>
              <a:rPr lang="en-US" altLang="ja-JP" sz="1600" b="1" dirty="0" err="1"/>
              <a:t>printf</a:t>
            </a:r>
            <a:r>
              <a:rPr lang="en-US" altLang="ja-JP" sz="1600" b="1" dirty="0"/>
              <a:t>( "</a:t>
            </a:r>
            <a:r>
              <a:rPr lang="ja-JP" altLang="en-US" sz="1600" b="1" dirty="0"/>
              <a:t>整数の足し算を続けます</a:t>
            </a:r>
            <a:r>
              <a:rPr lang="en-US" altLang="ja-JP" sz="1600" b="1" dirty="0"/>
              <a:t>\n" );</a:t>
            </a:r>
          </a:p>
          <a:p>
            <a:pPr marL="0" indent="0">
              <a:lnSpc>
                <a:spcPct val="45000"/>
              </a:lnSpc>
              <a:buNone/>
            </a:pPr>
            <a:r>
              <a:rPr lang="en-US" altLang="ja-JP" sz="1600" b="1" dirty="0"/>
              <a:t>	</a:t>
            </a:r>
            <a:r>
              <a:rPr lang="en-US" altLang="ja-JP" sz="1600" b="1" dirty="0" err="1"/>
              <a:t>printf</a:t>
            </a:r>
            <a:r>
              <a:rPr lang="en-US" altLang="ja-JP" sz="1600" b="1" dirty="0"/>
              <a:t>( "</a:t>
            </a:r>
            <a:r>
              <a:rPr lang="ja-JP" altLang="en-US" sz="1600" b="1" dirty="0"/>
              <a:t>終了したいときは，負の数を入力してください</a:t>
            </a:r>
            <a:r>
              <a:rPr lang="en-US" altLang="ja-JP" sz="1600" b="1" dirty="0"/>
              <a:t>\n" );</a:t>
            </a:r>
          </a:p>
          <a:p>
            <a:pPr marL="0" indent="0">
              <a:lnSpc>
                <a:spcPct val="45000"/>
              </a:lnSpc>
              <a:buNone/>
            </a:pPr>
            <a:r>
              <a:rPr lang="en-US" altLang="ja-JP" sz="1600" b="1" dirty="0"/>
              <a:t>	sum = 0;</a:t>
            </a:r>
          </a:p>
          <a:p>
            <a:pPr marL="0" indent="0">
              <a:lnSpc>
                <a:spcPct val="45000"/>
              </a:lnSpc>
              <a:buNone/>
            </a:pPr>
            <a:r>
              <a:rPr lang="en-US" altLang="ja-JP" sz="1600" b="1" dirty="0"/>
              <a:t>	while ( 1 ) {</a:t>
            </a:r>
          </a:p>
          <a:p>
            <a:pPr marL="0" indent="0">
              <a:lnSpc>
                <a:spcPct val="45000"/>
              </a:lnSpc>
              <a:buNone/>
            </a:pPr>
            <a:r>
              <a:rPr lang="en-US" altLang="ja-JP" sz="1600" b="1" dirty="0"/>
              <a:t>		</a:t>
            </a:r>
            <a:r>
              <a:rPr lang="en-US" altLang="ja-JP" sz="1600" b="1" dirty="0" err="1"/>
              <a:t>printf</a:t>
            </a:r>
            <a:r>
              <a:rPr lang="en-US" altLang="ja-JP" sz="1600" b="1" dirty="0"/>
              <a:t>( "</a:t>
            </a:r>
            <a:r>
              <a:rPr lang="ja-JP" altLang="en-US" sz="1600" b="1" dirty="0"/>
              <a:t>整数値をどうぞ：</a:t>
            </a:r>
            <a:r>
              <a:rPr lang="en-US" altLang="ja-JP" sz="1600" b="1" dirty="0"/>
              <a:t>", </a:t>
            </a:r>
            <a:r>
              <a:rPr lang="en-US" altLang="ja-JP" sz="1600" b="1" dirty="0" err="1"/>
              <a:t>buf</a:t>
            </a:r>
            <a:r>
              <a:rPr lang="en-US" altLang="ja-JP" sz="1600" b="1" dirty="0"/>
              <a:t> );</a:t>
            </a:r>
          </a:p>
          <a:p>
            <a:pPr marL="0" indent="0">
              <a:lnSpc>
                <a:spcPct val="45000"/>
              </a:lnSpc>
              <a:buNone/>
            </a:pPr>
            <a:r>
              <a:rPr lang="en-US" altLang="ja-JP" sz="1600" b="1" dirty="0"/>
              <a:t>		</a:t>
            </a:r>
            <a:r>
              <a:rPr lang="en-US" altLang="ja-JP" sz="1600" b="1" dirty="0" err="1"/>
              <a:t>fgets</a:t>
            </a:r>
            <a:r>
              <a:rPr lang="en-US" altLang="ja-JP" sz="1600" b="1" dirty="0"/>
              <a:t>( </a:t>
            </a:r>
            <a:r>
              <a:rPr lang="en-US" altLang="ja-JP" sz="1600" b="1" dirty="0" err="1"/>
              <a:t>buf</a:t>
            </a:r>
            <a:r>
              <a:rPr lang="en-US" altLang="ja-JP" sz="1600" b="1" dirty="0"/>
              <a:t>, 256, </a:t>
            </a:r>
            <a:r>
              <a:rPr lang="en-US" altLang="ja-JP" sz="1600" b="1" dirty="0" err="1"/>
              <a:t>stdin</a:t>
            </a:r>
            <a:r>
              <a:rPr lang="en-US" altLang="ja-JP" sz="1600" b="1" dirty="0"/>
              <a:t> );</a:t>
            </a:r>
          </a:p>
          <a:p>
            <a:pPr marL="0" indent="0">
              <a:lnSpc>
                <a:spcPct val="45000"/>
              </a:lnSpc>
              <a:buNone/>
            </a:pPr>
            <a:r>
              <a:rPr lang="en-US" altLang="ja-JP" sz="1600" b="1" dirty="0"/>
              <a:t>		</a:t>
            </a:r>
            <a:r>
              <a:rPr lang="en-US" altLang="ja-JP" sz="1600" b="1" dirty="0" err="1"/>
              <a:t>sscanf_s</a:t>
            </a:r>
            <a:r>
              <a:rPr lang="en-US" altLang="ja-JP" sz="1600" b="1" dirty="0"/>
              <a:t>( </a:t>
            </a:r>
            <a:r>
              <a:rPr lang="en-US" altLang="ja-JP" sz="1600" b="1" dirty="0" err="1"/>
              <a:t>buf</a:t>
            </a:r>
            <a:r>
              <a:rPr lang="en-US" altLang="ja-JP" sz="1600" b="1" dirty="0"/>
              <a:t>, "%d\n", &amp;n );</a:t>
            </a:r>
          </a:p>
          <a:p>
            <a:pPr marL="0" indent="0">
              <a:lnSpc>
                <a:spcPct val="45000"/>
              </a:lnSpc>
              <a:buNone/>
            </a:pPr>
            <a:r>
              <a:rPr lang="en-US" altLang="ja-JP" sz="1600" b="1" dirty="0"/>
              <a:t>		if ( n &gt;= 0 ) {</a:t>
            </a:r>
          </a:p>
          <a:p>
            <a:pPr marL="0" indent="0">
              <a:lnSpc>
                <a:spcPct val="45000"/>
              </a:lnSpc>
              <a:buNone/>
            </a:pPr>
            <a:r>
              <a:rPr lang="en-US" altLang="ja-JP" sz="1600" b="1" dirty="0"/>
              <a:t>			</a:t>
            </a:r>
            <a:r>
              <a:rPr lang="en-US" altLang="ja-JP" sz="1600" b="1" dirty="0" err="1"/>
              <a:t>printf</a:t>
            </a:r>
            <a:r>
              <a:rPr lang="en-US" altLang="ja-JP" sz="1600" b="1" dirty="0"/>
              <a:t> ( "%d + %d = %d\n", sum, n, sum + n );</a:t>
            </a:r>
          </a:p>
          <a:p>
            <a:pPr marL="0" indent="0">
              <a:lnSpc>
                <a:spcPct val="45000"/>
              </a:lnSpc>
              <a:buNone/>
            </a:pPr>
            <a:r>
              <a:rPr lang="en-US" altLang="ja-JP" sz="1600" b="1" dirty="0"/>
              <a:t>			sum = sum + n; </a:t>
            </a:r>
          </a:p>
          <a:p>
            <a:pPr marL="0" indent="0">
              <a:lnSpc>
                <a:spcPct val="45000"/>
              </a:lnSpc>
              <a:buNone/>
            </a:pPr>
            <a:r>
              <a:rPr lang="en-US" altLang="ja-JP" sz="1600" b="1" dirty="0"/>
              <a:t>		}</a:t>
            </a:r>
          </a:p>
          <a:p>
            <a:pPr marL="0" indent="0">
              <a:lnSpc>
                <a:spcPct val="45000"/>
              </a:lnSpc>
              <a:buNone/>
            </a:pPr>
            <a:r>
              <a:rPr lang="en-US" altLang="ja-JP" sz="1600" b="1" dirty="0"/>
              <a:t>		else {</a:t>
            </a:r>
          </a:p>
          <a:p>
            <a:pPr marL="0" indent="0">
              <a:lnSpc>
                <a:spcPct val="45000"/>
              </a:lnSpc>
              <a:buNone/>
            </a:pPr>
            <a:r>
              <a:rPr lang="en-US" altLang="ja-JP" sz="1600" b="1" dirty="0"/>
              <a:t>			break; </a:t>
            </a:r>
          </a:p>
          <a:p>
            <a:pPr marL="0" indent="0">
              <a:lnSpc>
                <a:spcPct val="45000"/>
              </a:lnSpc>
              <a:buNone/>
            </a:pPr>
            <a:r>
              <a:rPr lang="en-US" altLang="ja-JP" sz="1600" b="1" dirty="0"/>
              <a:t>		}</a:t>
            </a:r>
          </a:p>
          <a:p>
            <a:pPr marL="0" indent="0">
              <a:lnSpc>
                <a:spcPct val="45000"/>
              </a:lnSpc>
              <a:buNone/>
            </a:pPr>
            <a:r>
              <a:rPr lang="en-US" altLang="ja-JP" sz="1600" b="1" dirty="0"/>
              <a:t>	}</a:t>
            </a:r>
          </a:p>
          <a:p>
            <a:pPr marL="0" indent="0">
              <a:lnSpc>
                <a:spcPct val="45000"/>
              </a:lnSpc>
              <a:buNone/>
            </a:pPr>
            <a:r>
              <a:rPr lang="en-US" altLang="ja-JP" sz="1600" b="1" dirty="0"/>
              <a:t>    return 0;</a:t>
            </a:r>
          </a:p>
          <a:p>
            <a:pPr marL="0" indent="0">
              <a:lnSpc>
                <a:spcPct val="45000"/>
              </a:lnSpc>
              <a:buNone/>
            </a:pPr>
            <a:r>
              <a:rPr lang="en-US" altLang="ja-JP" sz="1600" b="1" dirty="0"/>
              <a:t>}</a:t>
            </a:r>
            <a:endParaRPr lang="en-US" altLang="ja-JP" b="1" dirty="0"/>
          </a:p>
        </p:txBody>
      </p:sp>
      <p:sp>
        <p:nvSpPr>
          <p:cNvPr id="73731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fld id="{B496E842-EE9D-4686-A7BD-B04B6EEA4AE8}" type="slidenum">
              <a:rPr lang="en-US" altLang="ja-JP" smtClean="0">
                <a:latin typeface="Arial" panose="020B0604020202020204" pitchFamily="34" charset="0"/>
              </a:rPr>
              <a:pPr/>
              <a:t>14</a:t>
            </a:fld>
            <a:endParaRPr lang="en-US" altLang="ja-JP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8546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778" name="Picture 4" descr="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9075" y="95250"/>
            <a:ext cx="6223000" cy="6704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779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fld id="{E241AFC7-325C-41EC-AF9D-6813E4CF9C31}" type="slidenum">
              <a:rPr lang="en-US" altLang="ja-JP" smtClean="0">
                <a:latin typeface="Arial" panose="020B0604020202020204" pitchFamily="34" charset="0"/>
              </a:rPr>
              <a:pPr/>
              <a:t>15</a:t>
            </a:fld>
            <a:endParaRPr lang="en-US" altLang="ja-JP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91126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ext Box 4"/>
          <p:cNvSpPr txBox="1">
            <a:spLocks noChangeArrowheads="1"/>
          </p:cNvSpPr>
          <p:nvPr/>
        </p:nvSpPr>
        <p:spPr bwMode="auto">
          <a:xfrm>
            <a:off x="3660775" y="115888"/>
            <a:ext cx="1403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latin typeface="Arial" panose="020B0604020202020204" pitchFamily="34" charset="0"/>
              </a:rPr>
              <a:t>実行画面</a:t>
            </a:r>
          </a:p>
        </p:txBody>
      </p:sp>
      <p:pic>
        <p:nvPicPr>
          <p:cNvPr id="77827" name="Picture 5" descr="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8" y="649288"/>
            <a:ext cx="8497887" cy="605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7828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fld id="{40059288-9204-4593-8A46-758E3F35EF51}" type="slidenum">
              <a:rPr lang="en-US" altLang="ja-JP" smtClean="0">
                <a:latin typeface="Arial" panose="020B0604020202020204" pitchFamily="34" charset="0"/>
              </a:rPr>
              <a:pPr/>
              <a:t>16</a:t>
            </a:fld>
            <a:endParaRPr lang="en-US" altLang="ja-JP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03210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3660775" y="115888"/>
            <a:ext cx="1403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latin typeface="Arial" panose="020B0604020202020204" pitchFamily="34" charset="0"/>
              </a:rPr>
              <a:t>実行画面</a:t>
            </a:r>
          </a:p>
        </p:txBody>
      </p:sp>
      <p:pic>
        <p:nvPicPr>
          <p:cNvPr id="79875" name="Picture 4" descr="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25" y="646113"/>
            <a:ext cx="8493125" cy="607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9876" name="Rectangle 5"/>
          <p:cNvSpPr>
            <a:spLocks noChangeArrowheads="1"/>
          </p:cNvSpPr>
          <p:nvPr/>
        </p:nvSpPr>
        <p:spPr bwMode="auto">
          <a:xfrm>
            <a:off x="1838325" y="4508500"/>
            <a:ext cx="887413" cy="530225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>
              <a:latin typeface="Arial" panose="020B0604020202020204" pitchFamily="34" charset="0"/>
            </a:endParaRPr>
          </a:p>
        </p:txBody>
      </p:sp>
      <p:sp>
        <p:nvSpPr>
          <p:cNvPr id="79877" name="Line 6"/>
          <p:cNvSpPr>
            <a:spLocks noChangeShapeType="1"/>
          </p:cNvSpPr>
          <p:nvPr/>
        </p:nvSpPr>
        <p:spPr bwMode="auto">
          <a:xfrm flipH="1" flipV="1">
            <a:off x="2733675" y="5092700"/>
            <a:ext cx="449263" cy="5461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79878" name="Text Box 7"/>
          <p:cNvSpPr txBox="1">
            <a:spLocks noChangeArrowheads="1"/>
          </p:cNvSpPr>
          <p:nvPr/>
        </p:nvSpPr>
        <p:spPr bwMode="auto">
          <a:xfrm>
            <a:off x="2080865" y="5426031"/>
            <a:ext cx="6819496" cy="83099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latin typeface="Arial" panose="020B0604020202020204" pitchFamily="34" charset="0"/>
              </a:rPr>
              <a:t>「</a:t>
            </a:r>
            <a:r>
              <a:rPr lang="en-US" altLang="ja-JP" sz="2400">
                <a:latin typeface="Arial" panose="020B0604020202020204" pitchFamily="34" charset="0"/>
              </a:rPr>
              <a:t>-2 Enter</a:t>
            </a:r>
            <a:r>
              <a:rPr lang="ja-JP" altLang="en-US" sz="2400">
                <a:latin typeface="Arial" panose="020B0604020202020204" pitchFamily="34" charset="0"/>
              </a:rPr>
              <a:t>」のようにして，負の数を与えると，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latin typeface="Arial" panose="020B0604020202020204" pitchFamily="34" charset="0"/>
              </a:rPr>
              <a:t>プログラムの実行が止まる</a:t>
            </a:r>
          </a:p>
        </p:txBody>
      </p:sp>
      <p:sp>
        <p:nvSpPr>
          <p:cNvPr id="79879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fld id="{254FA830-BE13-4945-808B-AA302EBD7865}" type="slidenum">
              <a:rPr lang="en-US" altLang="ja-JP" smtClean="0">
                <a:latin typeface="Arial" panose="020B0604020202020204" pitchFamily="34" charset="0"/>
              </a:rPr>
              <a:pPr/>
              <a:t>17</a:t>
            </a:fld>
            <a:endParaRPr lang="en-US" altLang="ja-JP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49829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61638" y="136524"/>
            <a:ext cx="8461208" cy="5333166"/>
          </a:xfrm>
        </p:spPr>
        <p:txBody>
          <a:bodyPr>
            <a:noAutofit/>
          </a:bodyPr>
          <a:lstStyle/>
          <a:p>
            <a:pPr marL="0" indent="0">
              <a:lnSpc>
                <a:spcPct val="45000"/>
              </a:lnSpc>
              <a:buNone/>
            </a:pPr>
            <a:r>
              <a:rPr lang="en-US" altLang="ja-JP" sz="1600" dirty="0"/>
              <a:t>#include "</a:t>
            </a:r>
            <a:r>
              <a:rPr lang="en-US" altLang="ja-JP" sz="1600" dirty="0" err="1"/>
              <a:t>stdio.h</a:t>
            </a:r>
            <a:r>
              <a:rPr lang="en-US" altLang="ja-JP" sz="1600" dirty="0"/>
              <a:t>"</a:t>
            </a:r>
          </a:p>
          <a:p>
            <a:pPr marL="0" indent="0">
              <a:lnSpc>
                <a:spcPct val="45000"/>
              </a:lnSpc>
              <a:buNone/>
            </a:pPr>
            <a:r>
              <a:rPr lang="en-US" altLang="ja-JP" sz="1600" dirty="0"/>
              <a:t>#include &lt;</a:t>
            </a:r>
            <a:r>
              <a:rPr lang="en-US" altLang="ja-JP" sz="1600" dirty="0" err="1"/>
              <a:t>math.h</a:t>
            </a:r>
            <a:r>
              <a:rPr lang="en-US" altLang="ja-JP" sz="1600" dirty="0"/>
              <a:t>&gt;</a:t>
            </a:r>
          </a:p>
          <a:p>
            <a:pPr marL="0" indent="0">
              <a:lnSpc>
                <a:spcPct val="45000"/>
              </a:lnSpc>
              <a:buNone/>
            </a:pPr>
            <a:r>
              <a:rPr lang="en-US" altLang="ja-JP" sz="1600" dirty="0" err="1"/>
              <a:t>int</a:t>
            </a:r>
            <a:r>
              <a:rPr lang="en-US" altLang="ja-JP" sz="1600" dirty="0"/>
              <a:t> main()</a:t>
            </a:r>
          </a:p>
          <a:p>
            <a:pPr marL="0" indent="0">
              <a:lnSpc>
                <a:spcPct val="45000"/>
              </a:lnSpc>
              <a:buNone/>
            </a:pPr>
            <a:r>
              <a:rPr lang="en-US" altLang="ja-JP" sz="1600" dirty="0"/>
              <a:t>{	</a:t>
            </a:r>
          </a:p>
          <a:p>
            <a:pPr marL="0" indent="0">
              <a:lnSpc>
                <a:spcPct val="45000"/>
              </a:lnSpc>
              <a:buNone/>
            </a:pPr>
            <a:r>
              <a:rPr lang="en-US" altLang="ja-JP" sz="1600" dirty="0"/>
              <a:t>	</a:t>
            </a:r>
            <a:r>
              <a:rPr lang="en-US" altLang="ja-JP" sz="1600" dirty="0" err="1"/>
              <a:t>int</a:t>
            </a:r>
            <a:r>
              <a:rPr lang="en-US" altLang="ja-JP" sz="1600" dirty="0"/>
              <a:t> sum;</a:t>
            </a:r>
          </a:p>
          <a:p>
            <a:pPr marL="0" indent="0">
              <a:lnSpc>
                <a:spcPct val="45000"/>
              </a:lnSpc>
              <a:buNone/>
            </a:pPr>
            <a:r>
              <a:rPr lang="en-US" altLang="ja-JP" sz="1600" dirty="0"/>
              <a:t>	</a:t>
            </a:r>
            <a:r>
              <a:rPr lang="en-US" altLang="ja-JP" sz="1600" dirty="0" err="1"/>
              <a:t>int</a:t>
            </a:r>
            <a:r>
              <a:rPr lang="en-US" altLang="ja-JP" sz="1600" dirty="0"/>
              <a:t> n;</a:t>
            </a:r>
          </a:p>
          <a:p>
            <a:pPr marL="0" indent="0">
              <a:lnSpc>
                <a:spcPct val="45000"/>
              </a:lnSpc>
              <a:buNone/>
            </a:pPr>
            <a:r>
              <a:rPr lang="en-US" altLang="ja-JP" sz="1600" dirty="0"/>
              <a:t>	char </a:t>
            </a:r>
            <a:r>
              <a:rPr lang="en-US" altLang="ja-JP" sz="1600" dirty="0" err="1"/>
              <a:t>buf</a:t>
            </a:r>
            <a:r>
              <a:rPr lang="en-US" altLang="ja-JP" sz="1600" dirty="0"/>
              <a:t>[256];</a:t>
            </a:r>
          </a:p>
          <a:p>
            <a:pPr marL="0" indent="0">
              <a:lnSpc>
                <a:spcPct val="45000"/>
              </a:lnSpc>
              <a:buNone/>
            </a:pPr>
            <a:r>
              <a:rPr lang="en-US" altLang="ja-JP" sz="1600" dirty="0"/>
              <a:t>	</a:t>
            </a:r>
            <a:r>
              <a:rPr lang="en-US" altLang="ja-JP" sz="1600" dirty="0" err="1"/>
              <a:t>printf</a:t>
            </a:r>
            <a:r>
              <a:rPr lang="en-US" altLang="ja-JP" sz="1600" dirty="0"/>
              <a:t>( "</a:t>
            </a:r>
            <a:r>
              <a:rPr lang="ja-JP" altLang="en-US" sz="1600" dirty="0"/>
              <a:t>整数の足し算を続けます</a:t>
            </a:r>
            <a:r>
              <a:rPr lang="en-US" altLang="ja-JP" sz="1600" dirty="0"/>
              <a:t>\n" );</a:t>
            </a:r>
          </a:p>
          <a:p>
            <a:pPr marL="0" indent="0">
              <a:lnSpc>
                <a:spcPct val="45000"/>
              </a:lnSpc>
              <a:buNone/>
            </a:pPr>
            <a:r>
              <a:rPr lang="en-US" altLang="ja-JP" sz="1600" dirty="0"/>
              <a:t>	</a:t>
            </a:r>
            <a:r>
              <a:rPr lang="en-US" altLang="ja-JP" sz="1600" dirty="0" err="1"/>
              <a:t>printf</a:t>
            </a:r>
            <a:r>
              <a:rPr lang="en-US" altLang="ja-JP" sz="1600" dirty="0"/>
              <a:t>( "</a:t>
            </a:r>
            <a:r>
              <a:rPr lang="ja-JP" altLang="en-US" sz="1600" dirty="0"/>
              <a:t>終了したいときは，負の数を入力してください</a:t>
            </a:r>
            <a:r>
              <a:rPr lang="en-US" altLang="ja-JP" sz="1600" dirty="0"/>
              <a:t>\n" );</a:t>
            </a:r>
          </a:p>
          <a:p>
            <a:pPr marL="0" indent="0">
              <a:lnSpc>
                <a:spcPct val="45000"/>
              </a:lnSpc>
              <a:buNone/>
            </a:pPr>
            <a:r>
              <a:rPr lang="en-US" altLang="ja-JP" sz="1600" dirty="0"/>
              <a:t>	sum = 0;</a:t>
            </a:r>
          </a:p>
          <a:p>
            <a:pPr marL="0" indent="0">
              <a:lnSpc>
                <a:spcPct val="45000"/>
              </a:lnSpc>
              <a:buNone/>
            </a:pPr>
            <a:r>
              <a:rPr lang="en-US" altLang="ja-JP" sz="1600" dirty="0"/>
              <a:t>	while ( 1 ) {</a:t>
            </a:r>
          </a:p>
          <a:p>
            <a:pPr marL="0" indent="0">
              <a:lnSpc>
                <a:spcPct val="45000"/>
              </a:lnSpc>
              <a:buNone/>
            </a:pPr>
            <a:r>
              <a:rPr lang="en-US" altLang="ja-JP" sz="1600" dirty="0"/>
              <a:t>		</a:t>
            </a:r>
            <a:r>
              <a:rPr lang="en-US" altLang="ja-JP" sz="1600" dirty="0" err="1"/>
              <a:t>printf</a:t>
            </a:r>
            <a:r>
              <a:rPr lang="en-US" altLang="ja-JP" sz="1600" dirty="0"/>
              <a:t>( "</a:t>
            </a:r>
            <a:r>
              <a:rPr lang="ja-JP" altLang="en-US" sz="1600" dirty="0"/>
              <a:t>整数値をどうぞ：</a:t>
            </a:r>
            <a:r>
              <a:rPr lang="en-US" altLang="ja-JP" sz="1600" dirty="0"/>
              <a:t>", </a:t>
            </a:r>
            <a:r>
              <a:rPr lang="en-US" altLang="ja-JP" sz="1600" dirty="0" err="1"/>
              <a:t>buf</a:t>
            </a:r>
            <a:r>
              <a:rPr lang="en-US" altLang="ja-JP" sz="1600" dirty="0"/>
              <a:t> );</a:t>
            </a:r>
          </a:p>
          <a:p>
            <a:pPr marL="0" indent="0">
              <a:lnSpc>
                <a:spcPct val="45000"/>
              </a:lnSpc>
              <a:buNone/>
            </a:pPr>
            <a:r>
              <a:rPr lang="en-US" altLang="ja-JP" sz="1600" dirty="0"/>
              <a:t>		</a:t>
            </a:r>
            <a:r>
              <a:rPr lang="en-US" altLang="ja-JP" sz="1600" dirty="0" err="1"/>
              <a:t>fgets</a:t>
            </a:r>
            <a:r>
              <a:rPr lang="en-US" altLang="ja-JP" sz="1600" dirty="0"/>
              <a:t>( </a:t>
            </a:r>
            <a:r>
              <a:rPr lang="en-US" altLang="ja-JP" sz="1600" dirty="0" err="1"/>
              <a:t>buf</a:t>
            </a:r>
            <a:r>
              <a:rPr lang="en-US" altLang="ja-JP" sz="1600" dirty="0"/>
              <a:t>, 256, </a:t>
            </a:r>
            <a:r>
              <a:rPr lang="en-US" altLang="ja-JP" sz="1600" dirty="0" err="1"/>
              <a:t>stdin</a:t>
            </a:r>
            <a:r>
              <a:rPr lang="en-US" altLang="ja-JP" sz="1600" dirty="0"/>
              <a:t> );</a:t>
            </a:r>
          </a:p>
          <a:p>
            <a:pPr marL="0" indent="0">
              <a:lnSpc>
                <a:spcPct val="45000"/>
              </a:lnSpc>
              <a:buNone/>
            </a:pPr>
            <a:r>
              <a:rPr lang="en-US" altLang="ja-JP" sz="1600" dirty="0"/>
              <a:t>		</a:t>
            </a:r>
            <a:r>
              <a:rPr lang="en-US" altLang="ja-JP" sz="1600" dirty="0" err="1"/>
              <a:t>sscanf_s</a:t>
            </a:r>
            <a:r>
              <a:rPr lang="en-US" altLang="ja-JP" sz="1600" dirty="0"/>
              <a:t>( </a:t>
            </a:r>
            <a:r>
              <a:rPr lang="en-US" altLang="ja-JP" sz="1600" dirty="0" err="1"/>
              <a:t>buf</a:t>
            </a:r>
            <a:r>
              <a:rPr lang="en-US" altLang="ja-JP" sz="1600" dirty="0"/>
              <a:t>, "%d\n", &amp;n );</a:t>
            </a:r>
          </a:p>
          <a:p>
            <a:pPr marL="0" indent="0">
              <a:lnSpc>
                <a:spcPct val="45000"/>
              </a:lnSpc>
              <a:buNone/>
            </a:pPr>
            <a:r>
              <a:rPr lang="en-US" altLang="ja-JP" sz="1600" dirty="0"/>
              <a:t>		if ( n &gt;= 0 ) {</a:t>
            </a:r>
          </a:p>
          <a:p>
            <a:pPr marL="0" indent="0">
              <a:lnSpc>
                <a:spcPct val="45000"/>
              </a:lnSpc>
              <a:buNone/>
            </a:pPr>
            <a:r>
              <a:rPr lang="en-US" altLang="ja-JP" sz="1600" dirty="0"/>
              <a:t>			</a:t>
            </a:r>
            <a:r>
              <a:rPr lang="en-US" altLang="ja-JP" sz="1600" dirty="0" err="1"/>
              <a:t>printf</a:t>
            </a:r>
            <a:r>
              <a:rPr lang="en-US" altLang="ja-JP" sz="1600" dirty="0"/>
              <a:t> ( "%d + %d = %d\n", sum, n, sum + n );</a:t>
            </a:r>
          </a:p>
          <a:p>
            <a:pPr marL="0" indent="0">
              <a:lnSpc>
                <a:spcPct val="45000"/>
              </a:lnSpc>
              <a:buNone/>
            </a:pPr>
            <a:r>
              <a:rPr lang="en-US" altLang="ja-JP" sz="1600" dirty="0"/>
              <a:t>			sum = sum + n; </a:t>
            </a:r>
          </a:p>
          <a:p>
            <a:pPr marL="0" indent="0">
              <a:lnSpc>
                <a:spcPct val="45000"/>
              </a:lnSpc>
              <a:buNone/>
            </a:pPr>
            <a:r>
              <a:rPr lang="en-US" altLang="ja-JP" sz="1600" dirty="0"/>
              <a:t>		}</a:t>
            </a:r>
          </a:p>
          <a:p>
            <a:pPr marL="0" indent="0">
              <a:lnSpc>
                <a:spcPct val="45000"/>
              </a:lnSpc>
              <a:buNone/>
            </a:pPr>
            <a:r>
              <a:rPr lang="en-US" altLang="ja-JP" sz="1600" dirty="0"/>
              <a:t>		else {</a:t>
            </a:r>
          </a:p>
          <a:p>
            <a:pPr marL="0" indent="0">
              <a:lnSpc>
                <a:spcPct val="45000"/>
              </a:lnSpc>
              <a:buNone/>
            </a:pPr>
            <a:r>
              <a:rPr lang="en-US" altLang="ja-JP" sz="1600" dirty="0"/>
              <a:t>			break; </a:t>
            </a:r>
          </a:p>
          <a:p>
            <a:pPr marL="0" indent="0">
              <a:lnSpc>
                <a:spcPct val="45000"/>
              </a:lnSpc>
              <a:buNone/>
            </a:pPr>
            <a:r>
              <a:rPr lang="en-US" altLang="ja-JP" sz="1600" dirty="0"/>
              <a:t>		}</a:t>
            </a:r>
          </a:p>
          <a:p>
            <a:pPr marL="0" indent="0">
              <a:lnSpc>
                <a:spcPct val="45000"/>
              </a:lnSpc>
              <a:buNone/>
            </a:pPr>
            <a:r>
              <a:rPr lang="en-US" altLang="ja-JP" sz="1600" dirty="0"/>
              <a:t>	}</a:t>
            </a:r>
          </a:p>
          <a:p>
            <a:pPr marL="0" indent="0">
              <a:lnSpc>
                <a:spcPct val="45000"/>
              </a:lnSpc>
              <a:buNone/>
            </a:pPr>
            <a:r>
              <a:rPr lang="en-US" altLang="ja-JP" sz="1600" dirty="0"/>
              <a:t>    return 0;</a:t>
            </a:r>
          </a:p>
          <a:p>
            <a:pPr marL="0" indent="0">
              <a:lnSpc>
                <a:spcPct val="45000"/>
              </a:lnSpc>
              <a:buNone/>
            </a:pPr>
            <a:r>
              <a:rPr lang="en-US" altLang="ja-JP" sz="1600" dirty="0"/>
              <a:t>}</a:t>
            </a:r>
            <a:endParaRPr lang="en-US" altLang="ja-JP" dirty="0"/>
          </a:p>
        </p:txBody>
      </p:sp>
      <p:sp>
        <p:nvSpPr>
          <p:cNvPr id="81938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fld id="{357BADBB-6B53-425C-BC3E-EAD00379F4D7}" type="slidenum">
              <a:rPr lang="en-US" altLang="ja-JP" smtClean="0">
                <a:latin typeface="Arial" panose="020B0604020202020204" pitchFamily="34" charset="0"/>
              </a:rPr>
              <a:pPr/>
              <a:t>18</a:t>
            </a:fld>
            <a:endParaRPr lang="en-US" altLang="ja-JP">
              <a:latin typeface="Arial" panose="020B0604020202020204" pitchFamily="34" charset="0"/>
            </a:endParaRPr>
          </a:p>
        </p:txBody>
      </p:sp>
      <p:sp>
        <p:nvSpPr>
          <p:cNvPr id="409615" name="Text Box 15"/>
          <p:cNvSpPr txBox="1">
            <a:spLocks noChangeArrowheads="1"/>
          </p:cNvSpPr>
          <p:nvPr/>
        </p:nvSpPr>
        <p:spPr bwMode="auto">
          <a:xfrm>
            <a:off x="4109097" y="4188192"/>
            <a:ext cx="4833374" cy="52322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>
                <a:solidFill>
                  <a:schemeClr val="tx2"/>
                </a:solidFill>
                <a:latin typeface="Arial" panose="020B0604020202020204" pitchFamily="34" charset="0"/>
              </a:rPr>
              <a:t>n ≧ 0 </a:t>
            </a:r>
            <a:r>
              <a:rPr lang="ja-JP" altLang="en-US" sz="2800">
                <a:solidFill>
                  <a:schemeClr val="tx2"/>
                </a:solidFill>
                <a:latin typeface="Arial" panose="020B0604020202020204" pitchFamily="34" charset="0"/>
              </a:rPr>
              <a:t>のとき実行される部分</a:t>
            </a:r>
          </a:p>
        </p:txBody>
      </p:sp>
      <p:sp>
        <p:nvSpPr>
          <p:cNvPr id="409620" name="Text Box 20"/>
          <p:cNvSpPr txBox="1">
            <a:spLocks noChangeArrowheads="1"/>
          </p:cNvSpPr>
          <p:nvPr/>
        </p:nvSpPr>
        <p:spPr bwMode="auto">
          <a:xfrm>
            <a:off x="4109097" y="4933753"/>
            <a:ext cx="4684296" cy="523220"/>
          </a:xfrm>
          <a:prstGeom prst="rect">
            <a:avLst/>
          </a:prstGeom>
          <a:noFill/>
          <a:ln w="9525">
            <a:solidFill>
              <a:srgbClr val="00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>
                <a:solidFill>
                  <a:srgbClr val="003300"/>
                </a:solidFill>
                <a:latin typeface="Arial" panose="020B0604020202020204" pitchFamily="34" charset="0"/>
              </a:rPr>
              <a:t>n &lt; 0 </a:t>
            </a:r>
            <a:r>
              <a:rPr lang="ja-JP" altLang="en-US" sz="2800">
                <a:solidFill>
                  <a:srgbClr val="003300"/>
                </a:solidFill>
                <a:latin typeface="Arial" panose="020B0604020202020204" pitchFamily="34" charset="0"/>
              </a:rPr>
              <a:t>のとき実行される部分</a:t>
            </a:r>
          </a:p>
        </p:txBody>
      </p:sp>
      <p:sp>
        <p:nvSpPr>
          <p:cNvPr id="20" name="Text Box 20">
            <a:extLst>
              <a:ext uri="{FF2B5EF4-FFF2-40B4-BE49-F238E27FC236}">
                <a16:creationId xmlns:a16="http://schemas.microsoft.com/office/drawing/2014/main" id="{6B1E900F-CFEF-4C17-AFE6-70DDF85825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10050" y="361865"/>
            <a:ext cx="6032421" cy="1200329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  <a:latin typeface="Arial" panose="020B0604020202020204" pitchFamily="34" charset="0"/>
              </a:rPr>
              <a:t>「</a:t>
            </a:r>
            <a:r>
              <a:rPr lang="en-US" altLang="ja-JP" sz="2400" b="1">
                <a:solidFill>
                  <a:schemeClr val="tx2"/>
                </a:solidFill>
                <a:latin typeface="Arial" panose="020B0604020202020204" pitchFamily="34" charset="0"/>
              </a:rPr>
              <a:t>while ( 1 )</a:t>
            </a:r>
            <a:r>
              <a:rPr lang="ja-JP" altLang="en-US" sz="2400">
                <a:solidFill>
                  <a:schemeClr val="tx2"/>
                </a:solidFill>
                <a:latin typeface="Arial" panose="020B0604020202020204" pitchFamily="34" charset="0"/>
              </a:rPr>
              <a:t>」 は</a:t>
            </a:r>
            <a:r>
              <a:rPr lang="en-US" altLang="ja-JP" sz="2400">
                <a:solidFill>
                  <a:schemeClr val="tx2"/>
                </a:solidFill>
                <a:latin typeface="Arial" panose="020B0604020202020204" pitchFamily="34" charset="0"/>
              </a:rPr>
              <a:t>, </a:t>
            </a:r>
            <a:r>
              <a:rPr lang="ja-JP" altLang="en-US" sz="2400">
                <a:solidFill>
                  <a:schemeClr val="tx2"/>
                </a:solidFill>
                <a:latin typeface="Arial" panose="020B0604020202020204" pitchFamily="34" charset="0"/>
              </a:rPr>
              <a:t>無条件に繰り返す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  <a:latin typeface="Arial" panose="020B0604020202020204" pitchFamily="34" charset="0"/>
              </a:rPr>
              <a:t>という意味になる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  <a:latin typeface="Arial" panose="020B0604020202020204" pitchFamily="34" charset="0"/>
              </a:rPr>
              <a:t>（「１」が，常に成り立つ条件式の意味）</a:t>
            </a:r>
          </a:p>
        </p:txBody>
      </p:sp>
      <p:sp>
        <p:nvSpPr>
          <p:cNvPr id="21" name="Text Box 23">
            <a:extLst>
              <a:ext uri="{FF2B5EF4-FFF2-40B4-BE49-F238E27FC236}">
                <a16:creationId xmlns:a16="http://schemas.microsoft.com/office/drawing/2014/main" id="{6B170AC8-1FA4-41BE-A85B-1C4DAF6793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92742" y="5582359"/>
            <a:ext cx="6445995" cy="1200329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  <a:latin typeface="Arial" panose="020B0604020202020204" pitchFamily="34" charset="0"/>
              </a:rPr>
              <a:t>この「</a:t>
            </a:r>
            <a:r>
              <a:rPr lang="en-US" altLang="ja-JP" sz="2400">
                <a:solidFill>
                  <a:schemeClr val="tx2"/>
                </a:solidFill>
                <a:latin typeface="Arial" panose="020B0604020202020204" pitchFamily="34" charset="0"/>
              </a:rPr>
              <a:t>break;</a:t>
            </a:r>
            <a:r>
              <a:rPr lang="ja-JP" altLang="en-US" sz="2400">
                <a:solidFill>
                  <a:schemeClr val="tx2"/>
                </a:solidFill>
                <a:latin typeface="Arial" panose="020B0604020202020204" pitchFamily="34" charset="0"/>
              </a:rPr>
              <a:t>」は，</a:t>
            </a:r>
            <a:r>
              <a:rPr lang="en-US" altLang="ja-JP" sz="2400">
                <a:solidFill>
                  <a:schemeClr val="tx2"/>
                </a:solidFill>
                <a:latin typeface="Arial" panose="020B0604020202020204" pitchFamily="34" charset="0"/>
              </a:rPr>
              <a:t>while </a:t>
            </a:r>
            <a:r>
              <a:rPr lang="ja-JP" altLang="en-US" sz="2400">
                <a:solidFill>
                  <a:schemeClr val="tx2"/>
                </a:solidFill>
                <a:latin typeface="Arial" panose="020B0604020202020204" pitchFamily="34" charset="0"/>
              </a:rPr>
              <a:t>による繰り返し処理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  <a:latin typeface="Arial" panose="020B0604020202020204" pitchFamily="34" charset="0"/>
              </a:rPr>
              <a:t>から抜け出すという意味になる．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  <a:latin typeface="Arial" panose="020B0604020202020204" pitchFamily="34" charset="0"/>
              </a:rPr>
              <a:t>（</a:t>
            </a:r>
            <a:r>
              <a:rPr lang="en-US" altLang="ja-JP" sz="2400">
                <a:solidFill>
                  <a:schemeClr val="tx2"/>
                </a:solidFill>
                <a:latin typeface="Arial" panose="020B0604020202020204" pitchFamily="34" charset="0"/>
              </a:rPr>
              <a:t>n &lt; 0 </a:t>
            </a:r>
            <a:r>
              <a:rPr lang="ja-JP" altLang="en-US" sz="2400">
                <a:solidFill>
                  <a:schemeClr val="tx2"/>
                </a:solidFill>
                <a:latin typeface="Arial" panose="020B0604020202020204" pitchFamily="34" charset="0"/>
              </a:rPr>
              <a:t>のとき抜け出す）</a:t>
            </a:r>
          </a:p>
        </p:txBody>
      </p:sp>
    </p:spTree>
    <p:extLst>
      <p:ext uri="{BB962C8B-B14F-4D97-AF65-F5344CB8AC3E}">
        <p14:creationId xmlns:p14="http://schemas.microsoft.com/office/powerpoint/2010/main" val="1396972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40960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40960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40960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40960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40960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40960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40960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40960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40960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40960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0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40960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40960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3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 tmFilter="0, 0; .2, .5; .8, .5; 1, 0"/>
                                        <p:tgtEl>
                                          <p:spTgt spid="40960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250" autoRev="1" fill="hold"/>
                                        <p:tgtEl>
                                          <p:spTgt spid="40960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6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 tmFilter="0, 0; .2, .5; .8, .5; 1, 0"/>
                                        <p:tgtEl>
                                          <p:spTgt spid="40960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250" autoRev="1" fill="hold"/>
                                        <p:tgtEl>
                                          <p:spTgt spid="40960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 tmFilter="0, 0; .2, .5; .8, .5; 1, 0"/>
                                        <p:tgtEl>
                                          <p:spTgt spid="40960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250" autoRev="1" fill="hold"/>
                                        <p:tgtEl>
                                          <p:spTgt spid="40960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2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 tmFilter="0, 0; .2, .5; .8, .5; 1, 0"/>
                                        <p:tgtEl>
                                          <p:spTgt spid="40960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4" dur="250" autoRev="1" fill="hold"/>
                                        <p:tgtEl>
                                          <p:spTgt spid="40960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 tmFilter="0, 0; .2, .5; .8, .5; 1, 0"/>
                                        <p:tgtEl>
                                          <p:spTgt spid="409602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250" autoRev="1" fill="hold"/>
                                        <p:tgtEl>
                                          <p:spTgt spid="409602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 tmFilter="0, 0; .2, .5; .8, .5; 1, 0"/>
                                        <p:tgtEl>
                                          <p:spTgt spid="409602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0" dur="250" autoRev="1" fill="hold"/>
                                        <p:tgtEl>
                                          <p:spTgt spid="409602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409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 tmFilter="0, 0; .2, .5; .8, .5; 1, 0"/>
                                        <p:tgtEl>
                                          <p:spTgt spid="40960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6" dur="250" autoRev="1" fill="hold"/>
                                        <p:tgtEl>
                                          <p:spTgt spid="40960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7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 tmFilter="0, 0; .2, .5; .8, .5; 1, 0"/>
                                        <p:tgtEl>
                                          <p:spTgt spid="40960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9" dur="250" autoRev="1" fill="hold"/>
                                        <p:tgtEl>
                                          <p:spTgt spid="40960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0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 tmFilter="0, 0; .2, .5; .8, .5; 1, 0"/>
                                        <p:tgtEl>
                                          <p:spTgt spid="40960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" dur="250" autoRev="1" fill="hold"/>
                                        <p:tgtEl>
                                          <p:spTgt spid="40960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 tmFilter="0, 0; .2, .5; .8, .5; 1, 0"/>
                                        <p:tgtEl>
                                          <p:spTgt spid="40960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5" dur="250" autoRev="1" fill="hold"/>
                                        <p:tgtEl>
                                          <p:spTgt spid="40960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409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 tmFilter="0, 0; .2, .5; .8, .5; 1, 0"/>
                                        <p:tgtEl>
                                          <p:spTgt spid="40960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1" dur="250" autoRev="1" fill="hold"/>
                                        <p:tgtEl>
                                          <p:spTgt spid="40960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2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 tmFilter="0, 0; .2, .5; .8, .5; 1, 0"/>
                                        <p:tgtEl>
                                          <p:spTgt spid="40960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4" dur="250" autoRev="1" fill="hold"/>
                                        <p:tgtEl>
                                          <p:spTgt spid="40960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 tmFilter="0, 0; .2, .5; .8, .5; 1, 0"/>
                                        <p:tgtEl>
                                          <p:spTgt spid="409602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7" dur="250" autoRev="1" fill="hold"/>
                                        <p:tgtEl>
                                          <p:spTgt spid="409602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15" grpId="0" animBg="1"/>
      <p:bldP spid="409620" grpId="0" animBg="1"/>
      <p:bldP spid="20" grpId="0" animBg="1"/>
      <p:bldP spid="2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課題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プログラムの作成と動作確認を行いなさい．次の１，２，３のうち１つ以上を各自で選ぶこと．</a:t>
            </a:r>
          </a:p>
          <a:p>
            <a:r>
              <a:rPr lang="ja-JP" altLang="en-US" dirty="0"/>
              <a:t>例題２のプログラムについて，計算結果を，データファイル　「</a:t>
            </a:r>
            <a:r>
              <a:rPr lang="en-US" altLang="ja-JP" dirty="0"/>
              <a:t>d:\sum.csv</a:t>
            </a:r>
            <a:r>
              <a:rPr lang="ja-JP" altLang="en-US" dirty="0"/>
              <a:t>」に出力するように書き換えなさい</a:t>
            </a:r>
          </a:p>
          <a:p>
            <a:r>
              <a:rPr lang="en-US" altLang="ja-JP" dirty="0"/>
              <a:t>for </a:t>
            </a:r>
            <a:r>
              <a:rPr lang="ja-JP" altLang="en-US" dirty="0"/>
              <a:t>あるいは </a:t>
            </a:r>
            <a:r>
              <a:rPr lang="en-US" altLang="ja-JP" dirty="0"/>
              <a:t>while </a:t>
            </a:r>
            <a:r>
              <a:rPr lang="ja-JP" altLang="en-US" dirty="0"/>
              <a:t>を使い， 　　　　　　を求めるプログラムを作成しなさい</a:t>
            </a:r>
          </a:p>
          <a:p>
            <a:r>
              <a:rPr lang="ja-JP" altLang="en-US" dirty="0"/>
              <a:t>例題３のプログラムについて，平均値を表示できるように書き換えなさい</a:t>
            </a:r>
          </a:p>
          <a:p>
            <a:endParaRPr lang="en-US" altLang="ja-JP" dirty="0"/>
          </a:p>
        </p:txBody>
      </p:sp>
      <p:sp>
        <p:nvSpPr>
          <p:cNvPr id="92166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fld id="{B94A187D-DF68-4767-97FF-563AB91F1B05}" type="slidenum">
              <a:rPr lang="en-US" altLang="ja-JP" smtClean="0">
                <a:latin typeface="Arial" panose="020B0604020202020204" pitchFamily="34" charset="0"/>
              </a:rPr>
              <a:pPr/>
              <a:t>19</a:t>
            </a:fld>
            <a:endParaRPr lang="en-US" altLang="ja-JP">
              <a:latin typeface="Arial" panose="020B0604020202020204" pitchFamily="34" charset="0"/>
            </a:endParaRPr>
          </a:p>
        </p:txBody>
      </p:sp>
      <p:graphicFrame>
        <p:nvGraphicFramePr>
          <p:cNvPr id="92164" name="Object 4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数式" r:id="rId4" imgW="114151" imgH="215619" progId="Equation.3">
                  <p:embed/>
                </p:oleObj>
              </mc:Choice>
              <mc:Fallback>
                <p:oleObj name="数式" r:id="rId4" imgW="114151" imgH="215619" progId="Equation.3">
                  <p:embed/>
                  <p:pic>
                    <p:nvPicPr>
                      <p:cNvPr id="9216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6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2633138"/>
              </p:ext>
            </p:extLst>
          </p:nvPr>
        </p:nvGraphicFramePr>
        <p:xfrm>
          <a:off x="5242455" y="3031516"/>
          <a:ext cx="1724025" cy="938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数式" r:id="rId6" imgW="685800" imgH="431800" progId="Equation.3">
                  <p:embed/>
                </p:oleObj>
              </mc:Choice>
              <mc:Fallback>
                <p:oleObj name="数式" r:id="rId6" imgW="685800" imgH="431800" progId="Equation.3">
                  <p:embed/>
                  <p:pic>
                    <p:nvPicPr>
                      <p:cNvPr id="92165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42455" y="3031516"/>
                        <a:ext cx="1724025" cy="938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730031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資料の構成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変数の種類　</a:t>
            </a:r>
          </a:p>
          <a:p>
            <a:pPr lvl="1"/>
            <a:r>
              <a:rPr lang="ja-JP" altLang="en-US"/>
              <a:t>前回授業のプログラムを使って確認</a:t>
            </a:r>
          </a:p>
          <a:p>
            <a:pPr lvl="1"/>
            <a:r>
              <a:rPr lang="en-US" altLang="ja-JP"/>
              <a:t>int		</a:t>
            </a:r>
            <a:r>
              <a:rPr lang="ja-JP" altLang="en-US"/>
              <a:t>整数</a:t>
            </a:r>
          </a:p>
          <a:p>
            <a:pPr lvl="1"/>
            <a:r>
              <a:rPr lang="en-US" altLang="ja-JP"/>
              <a:t>char		</a:t>
            </a:r>
            <a:r>
              <a:rPr lang="ja-JP" altLang="en-US"/>
              <a:t>文字</a:t>
            </a:r>
          </a:p>
          <a:p>
            <a:pPr lvl="1"/>
            <a:r>
              <a:rPr lang="en-US" altLang="ja-JP"/>
              <a:t>double	</a:t>
            </a:r>
            <a:r>
              <a:rPr lang="ja-JP" altLang="en-US"/>
              <a:t>浮動小数 など</a:t>
            </a:r>
          </a:p>
          <a:p>
            <a:r>
              <a:rPr lang="ja-JP" altLang="en-US"/>
              <a:t>論理的エラーの発見と解決</a:t>
            </a:r>
          </a:p>
          <a:p>
            <a:pPr lvl="1"/>
            <a:r>
              <a:rPr lang="ja-JP" altLang="en-US"/>
              <a:t>ステップ実行機能なども使用して，論理的エラーの発見と解決の練習を行う</a:t>
            </a:r>
          </a:p>
          <a:p>
            <a:r>
              <a:rPr lang="ja-JP" altLang="en-US"/>
              <a:t>条件分岐と繰り返しに関する練習</a:t>
            </a:r>
          </a:p>
          <a:p>
            <a:pPr lvl="1"/>
            <a:r>
              <a:rPr lang="en-US" altLang="ja-JP"/>
              <a:t>while </a:t>
            </a:r>
            <a:r>
              <a:rPr lang="ja-JP" altLang="en-US"/>
              <a:t>と </a:t>
            </a:r>
            <a:r>
              <a:rPr lang="en-US" altLang="ja-JP"/>
              <a:t>if </a:t>
            </a:r>
            <a:r>
              <a:rPr lang="ja-JP" altLang="en-US"/>
              <a:t>の組み合わせ</a:t>
            </a:r>
          </a:p>
        </p:txBody>
      </p:sp>
      <p:sp>
        <p:nvSpPr>
          <p:cNvPr id="6148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fld id="{39E08CFC-183F-43F8-95E9-B75AEF7E643B}" type="slidenum">
              <a:rPr lang="en-US" altLang="ja-JP" smtClean="0">
                <a:latin typeface="Arial" panose="020B0604020202020204" pitchFamily="34" charset="0"/>
              </a:rPr>
              <a:pPr/>
              <a:t>2</a:t>
            </a:fld>
            <a:endParaRPr lang="en-US" altLang="ja-JP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48523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変数の種類</a:t>
            </a:r>
          </a:p>
        </p:txBody>
      </p:sp>
      <p:sp>
        <p:nvSpPr>
          <p:cNvPr id="8195" name="Rectangle 4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　</a:t>
            </a:r>
          </a:p>
        </p:txBody>
      </p:sp>
      <p:sp>
        <p:nvSpPr>
          <p:cNvPr id="8196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fld id="{9702443C-CFA1-4D0B-BDA5-8FF075368696}" type="slidenum">
              <a:rPr lang="en-US" altLang="ja-JP" smtClean="0">
                <a:latin typeface="Arial" panose="020B0604020202020204" pitchFamily="34" charset="0"/>
              </a:rPr>
              <a:pPr/>
              <a:t>3</a:t>
            </a:fld>
            <a:endParaRPr lang="en-US" altLang="ja-JP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41455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89080" y="41553"/>
            <a:ext cx="8461208" cy="5333166"/>
          </a:xfrm>
        </p:spPr>
        <p:txBody>
          <a:bodyPr>
            <a:noAutofit/>
          </a:bodyPr>
          <a:lstStyle/>
          <a:p>
            <a:pPr marL="0" indent="0">
              <a:lnSpc>
                <a:spcPct val="45000"/>
              </a:lnSpc>
              <a:buNone/>
            </a:pPr>
            <a:r>
              <a:rPr lang="en-US" altLang="ja-JP" sz="1600" b="1" dirty="0"/>
              <a:t>#include "</a:t>
            </a:r>
            <a:r>
              <a:rPr lang="en-US" altLang="ja-JP" sz="1600" b="1" dirty="0" err="1"/>
              <a:t>stdio.h</a:t>
            </a:r>
            <a:r>
              <a:rPr lang="en-US" altLang="ja-JP" sz="1600" b="1" dirty="0"/>
              <a:t>"</a:t>
            </a:r>
          </a:p>
          <a:p>
            <a:pPr marL="0" indent="0">
              <a:lnSpc>
                <a:spcPct val="45000"/>
              </a:lnSpc>
              <a:buNone/>
            </a:pPr>
            <a:r>
              <a:rPr lang="en-US" altLang="ja-JP" sz="1600" b="1" dirty="0"/>
              <a:t>#include &lt;</a:t>
            </a:r>
            <a:r>
              <a:rPr lang="en-US" altLang="ja-JP" sz="1600" b="1" dirty="0" err="1"/>
              <a:t>math.h</a:t>
            </a:r>
            <a:r>
              <a:rPr lang="en-US" altLang="ja-JP" sz="1600" b="1" dirty="0"/>
              <a:t>&gt;</a:t>
            </a:r>
          </a:p>
          <a:p>
            <a:pPr marL="0" indent="0">
              <a:lnSpc>
                <a:spcPct val="45000"/>
              </a:lnSpc>
              <a:buNone/>
            </a:pPr>
            <a:r>
              <a:rPr lang="en-US" altLang="ja-JP" sz="1600" b="1" dirty="0"/>
              <a:t>#pragma warning(</a:t>
            </a:r>
            <a:r>
              <a:rPr lang="en-US" altLang="ja-JP" sz="1600" b="1" dirty="0" err="1"/>
              <a:t>disable:4996</a:t>
            </a:r>
            <a:r>
              <a:rPr lang="en-US" altLang="ja-JP" sz="1600" b="1" dirty="0"/>
              <a:t>)</a:t>
            </a:r>
          </a:p>
          <a:p>
            <a:pPr marL="0" indent="0">
              <a:lnSpc>
                <a:spcPct val="45000"/>
              </a:lnSpc>
              <a:buNone/>
            </a:pPr>
            <a:r>
              <a:rPr lang="en-US" altLang="ja-JP" sz="1600" b="1" dirty="0" err="1"/>
              <a:t>int</a:t>
            </a:r>
            <a:r>
              <a:rPr lang="en-US" altLang="ja-JP" sz="1600" b="1" dirty="0"/>
              <a:t> main()</a:t>
            </a:r>
          </a:p>
          <a:p>
            <a:pPr marL="0" indent="0">
              <a:lnSpc>
                <a:spcPct val="45000"/>
              </a:lnSpc>
              <a:buNone/>
            </a:pPr>
            <a:r>
              <a:rPr lang="en-US" altLang="ja-JP" sz="1600" b="1" dirty="0"/>
              <a:t>{	</a:t>
            </a:r>
          </a:p>
          <a:p>
            <a:pPr marL="0" indent="0">
              <a:lnSpc>
                <a:spcPct val="45000"/>
              </a:lnSpc>
              <a:buNone/>
            </a:pPr>
            <a:r>
              <a:rPr lang="en-US" altLang="ja-JP" sz="1600" b="1" dirty="0"/>
              <a:t>    double x;</a:t>
            </a:r>
          </a:p>
          <a:p>
            <a:pPr marL="0" indent="0">
              <a:lnSpc>
                <a:spcPct val="45000"/>
              </a:lnSpc>
              <a:buNone/>
            </a:pPr>
            <a:r>
              <a:rPr lang="en-US" altLang="ja-JP" sz="1600" b="1" dirty="0"/>
              <a:t>    double y;</a:t>
            </a:r>
          </a:p>
          <a:p>
            <a:pPr marL="0" indent="0">
              <a:lnSpc>
                <a:spcPct val="45000"/>
              </a:lnSpc>
              <a:buNone/>
            </a:pPr>
            <a:r>
              <a:rPr lang="en-US" altLang="ja-JP" sz="1600" b="1" dirty="0"/>
              <a:t>    char </a:t>
            </a:r>
            <a:r>
              <a:rPr lang="en-US" altLang="ja-JP" sz="1600" b="1" dirty="0" err="1"/>
              <a:t>buf</a:t>
            </a:r>
            <a:r>
              <a:rPr lang="en-US" altLang="ja-JP" sz="1600" b="1" dirty="0"/>
              <a:t>[256];</a:t>
            </a:r>
          </a:p>
          <a:p>
            <a:pPr marL="0" indent="0">
              <a:lnSpc>
                <a:spcPct val="45000"/>
              </a:lnSpc>
              <a:buNone/>
            </a:pPr>
            <a:r>
              <a:rPr lang="en-US" altLang="ja-JP" sz="1600" b="1" dirty="0"/>
              <a:t>    </a:t>
            </a:r>
            <a:r>
              <a:rPr lang="en-US" altLang="ja-JP" sz="1600" b="1" dirty="0" err="1"/>
              <a:t>int</a:t>
            </a:r>
            <a:r>
              <a:rPr lang="en-US" altLang="ja-JP" sz="1600" b="1" dirty="0"/>
              <a:t> </a:t>
            </a:r>
            <a:r>
              <a:rPr lang="en-US" altLang="ja-JP" sz="1600" b="1" dirty="0" err="1"/>
              <a:t>i</a:t>
            </a:r>
            <a:r>
              <a:rPr lang="en-US" altLang="ja-JP" sz="1600" b="1" dirty="0"/>
              <a:t>;</a:t>
            </a:r>
          </a:p>
          <a:p>
            <a:pPr marL="0" indent="0">
              <a:lnSpc>
                <a:spcPct val="45000"/>
              </a:lnSpc>
              <a:buNone/>
            </a:pPr>
            <a:r>
              <a:rPr lang="en-US" altLang="ja-JP" sz="1600" b="1" dirty="0"/>
              <a:t>    double </a:t>
            </a:r>
            <a:r>
              <a:rPr lang="en-US" altLang="ja-JP" sz="1600" b="1" dirty="0" err="1"/>
              <a:t>start_x</a:t>
            </a:r>
            <a:r>
              <a:rPr lang="en-US" altLang="ja-JP" sz="1600" b="1" dirty="0"/>
              <a:t>;</a:t>
            </a:r>
          </a:p>
          <a:p>
            <a:pPr marL="0" indent="0">
              <a:lnSpc>
                <a:spcPct val="45000"/>
              </a:lnSpc>
              <a:buNone/>
            </a:pPr>
            <a:r>
              <a:rPr lang="en-US" altLang="ja-JP" sz="1600" b="1" dirty="0"/>
              <a:t>    double </a:t>
            </a:r>
            <a:r>
              <a:rPr lang="en-US" altLang="ja-JP" sz="1600" b="1" dirty="0" err="1"/>
              <a:t>step_x</a:t>
            </a:r>
            <a:r>
              <a:rPr lang="en-US" altLang="ja-JP" sz="1600" b="1" dirty="0"/>
              <a:t>;</a:t>
            </a:r>
          </a:p>
          <a:p>
            <a:pPr marL="0" indent="0">
              <a:lnSpc>
                <a:spcPct val="45000"/>
              </a:lnSpc>
              <a:buNone/>
            </a:pPr>
            <a:r>
              <a:rPr lang="en-US" altLang="ja-JP" sz="1600" b="1" dirty="0"/>
              <a:t>    FILE* </a:t>
            </a:r>
            <a:r>
              <a:rPr lang="en-US" altLang="ja-JP" sz="1600" b="1" dirty="0" err="1"/>
              <a:t>fp</a:t>
            </a:r>
            <a:r>
              <a:rPr lang="en-US" altLang="ja-JP" sz="1600" b="1" dirty="0"/>
              <a:t>;</a:t>
            </a:r>
          </a:p>
          <a:p>
            <a:pPr marL="0" indent="0">
              <a:lnSpc>
                <a:spcPct val="45000"/>
              </a:lnSpc>
              <a:buNone/>
            </a:pPr>
            <a:r>
              <a:rPr lang="en-US" altLang="ja-JP" sz="1600" b="1" dirty="0"/>
              <a:t>    </a:t>
            </a:r>
            <a:r>
              <a:rPr lang="en-US" altLang="ja-JP" sz="1600" b="1" dirty="0" err="1"/>
              <a:t>printf</a:t>
            </a:r>
            <a:r>
              <a:rPr lang="en-US" altLang="ja-JP" sz="1600" b="1" dirty="0"/>
              <a:t>( "</a:t>
            </a:r>
            <a:r>
              <a:rPr lang="en-US" altLang="ja-JP" sz="1600" b="1" dirty="0" err="1"/>
              <a:t>start_x</a:t>
            </a:r>
            <a:r>
              <a:rPr lang="en-US" altLang="ja-JP" sz="1600" b="1" dirty="0"/>
              <a:t> =" );</a:t>
            </a:r>
          </a:p>
          <a:p>
            <a:pPr marL="0" indent="0">
              <a:lnSpc>
                <a:spcPct val="45000"/>
              </a:lnSpc>
              <a:buNone/>
            </a:pPr>
            <a:r>
              <a:rPr lang="en-US" altLang="ja-JP" sz="1600" b="1" dirty="0"/>
              <a:t>    </a:t>
            </a:r>
            <a:r>
              <a:rPr lang="en-US" altLang="ja-JP" sz="1600" b="1" dirty="0" err="1"/>
              <a:t>fgets</a:t>
            </a:r>
            <a:r>
              <a:rPr lang="en-US" altLang="ja-JP" sz="1600" b="1" dirty="0"/>
              <a:t>( </a:t>
            </a:r>
            <a:r>
              <a:rPr lang="en-US" altLang="ja-JP" sz="1600" b="1" dirty="0" err="1"/>
              <a:t>buf</a:t>
            </a:r>
            <a:r>
              <a:rPr lang="en-US" altLang="ja-JP" sz="1600" b="1" dirty="0"/>
              <a:t>, 256, </a:t>
            </a:r>
            <a:r>
              <a:rPr lang="en-US" altLang="ja-JP" sz="1600" b="1" dirty="0" err="1"/>
              <a:t>stdin</a:t>
            </a:r>
            <a:r>
              <a:rPr lang="en-US" altLang="ja-JP" sz="1600" b="1" dirty="0"/>
              <a:t> );</a:t>
            </a:r>
          </a:p>
          <a:p>
            <a:pPr marL="0" indent="0">
              <a:lnSpc>
                <a:spcPct val="45000"/>
              </a:lnSpc>
              <a:buNone/>
            </a:pPr>
            <a:r>
              <a:rPr lang="en-US" altLang="ja-JP" sz="1600" b="1" dirty="0"/>
              <a:t>    </a:t>
            </a:r>
            <a:r>
              <a:rPr lang="en-US" altLang="ja-JP" sz="1600" b="1" dirty="0" err="1"/>
              <a:t>sscanf_s</a:t>
            </a:r>
            <a:r>
              <a:rPr lang="en-US" altLang="ja-JP" sz="1600" b="1" dirty="0"/>
              <a:t>( </a:t>
            </a:r>
            <a:r>
              <a:rPr lang="en-US" altLang="ja-JP" sz="1600" b="1" dirty="0" err="1"/>
              <a:t>buf</a:t>
            </a:r>
            <a:r>
              <a:rPr lang="en-US" altLang="ja-JP" sz="1600" b="1" dirty="0"/>
              <a:t>, "%lf\n", &amp;</a:t>
            </a:r>
            <a:r>
              <a:rPr lang="en-US" altLang="ja-JP" sz="1600" b="1" dirty="0" err="1"/>
              <a:t>start_x</a:t>
            </a:r>
            <a:r>
              <a:rPr lang="en-US" altLang="ja-JP" sz="1600" b="1" dirty="0"/>
              <a:t> );</a:t>
            </a:r>
          </a:p>
          <a:p>
            <a:pPr marL="0" indent="0">
              <a:lnSpc>
                <a:spcPct val="45000"/>
              </a:lnSpc>
              <a:buNone/>
            </a:pPr>
            <a:r>
              <a:rPr lang="en-US" altLang="ja-JP" sz="1600" b="1" dirty="0"/>
              <a:t>    </a:t>
            </a:r>
            <a:r>
              <a:rPr lang="en-US" altLang="ja-JP" sz="1600" b="1" dirty="0" err="1"/>
              <a:t>printf</a:t>
            </a:r>
            <a:r>
              <a:rPr lang="en-US" altLang="ja-JP" sz="1600" b="1" dirty="0"/>
              <a:t>( "</a:t>
            </a:r>
            <a:r>
              <a:rPr lang="en-US" altLang="ja-JP" sz="1600" b="1" dirty="0" err="1"/>
              <a:t>step_x</a:t>
            </a:r>
            <a:r>
              <a:rPr lang="en-US" altLang="ja-JP" sz="1600" b="1" dirty="0"/>
              <a:t> =" );</a:t>
            </a:r>
          </a:p>
          <a:p>
            <a:pPr marL="0" indent="0">
              <a:lnSpc>
                <a:spcPct val="45000"/>
              </a:lnSpc>
              <a:buNone/>
            </a:pPr>
            <a:r>
              <a:rPr lang="en-US" altLang="ja-JP" sz="1600" b="1" dirty="0"/>
              <a:t>    </a:t>
            </a:r>
            <a:r>
              <a:rPr lang="en-US" altLang="ja-JP" sz="1600" b="1" dirty="0" err="1"/>
              <a:t>fgets</a:t>
            </a:r>
            <a:r>
              <a:rPr lang="en-US" altLang="ja-JP" sz="1600" b="1" dirty="0"/>
              <a:t>( </a:t>
            </a:r>
            <a:r>
              <a:rPr lang="en-US" altLang="ja-JP" sz="1600" b="1" dirty="0" err="1"/>
              <a:t>buf</a:t>
            </a:r>
            <a:r>
              <a:rPr lang="en-US" altLang="ja-JP" sz="1600" b="1" dirty="0"/>
              <a:t>, 256, </a:t>
            </a:r>
            <a:r>
              <a:rPr lang="en-US" altLang="ja-JP" sz="1600" b="1" dirty="0" err="1"/>
              <a:t>stdin</a:t>
            </a:r>
            <a:r>
              <a:rPr lang="en-US" altLang="ja-JP" sz="1600" b="1" dirty="0"/>
              <a:t> );</a:t>
            </a:r>
          </a:p>
          <a:p>
            <a:pPr marL="0" indent="0">
              <a:lnSpc>
                <a:spcPct val="45000"/>
              </a:lnSpc>
              <a:buNone/>
            </a:pPr>
            <a:r>
              <a:rPr lang="en-US" altLang="ja-JP" sz="1600" b="1" dirty="0"/>
              <a:t>    </a:t>
            </a:r>
            <a:r>
              <a:rPr lang="en-US" altLang="ja-JP" sz="1600" b="1" dirty="0" err="1"/>
              <a:t>sscanf_s</a:t>
            </a:r>
            <a:r>
              <a:rPr lang="en-US" altLang="ja-JP" sz="1600" b="1" dirty="0"/>
              <a:t>( </a:t>
            </a:r>
            <a:r>
              <a:rPr lang="en-US" altLang="ja-JP" sz="1600" b="1" dirty="0" err="1"/>
              <a:t>buf</a:t>
            </a:r>
            <a:r>
              <a:rPr lang="en-US" altLang="ja-JP" sz="1600" b="1" dirty="0"/>
              <a:t>, "%lf\n", &amp;</a:t>
            </a:r>
            <a:r>
              <a:rPr lang="en-US" altLang="ja-JP" sz="1600" b="1" dirty="0" err="1"/>
              <a:t>step_x</a:t>
            </a:r>
            <a:r>
              <a:rPr lang="en-US" altLang="ja-JP" sz="1600" b="1" dirty="0"/>
              <a:t> );</a:t>
            </a:r>
          </a:p>
          <a:p>
            <a:pPr marL="0" indent="0">
              <a:lnSpc>
                <a:spcPct val="45000"/>
              </a:lnSpc>
              <a:buNone/>
            </a:pPr>
            <a:r>
              <a:rPr lang="en-US" altLang="ja-JP" sz="1600" b="1" dirty="0"/>
              <a:t>    </a:t>
            </a:r>
            <a:r>
              <a:rPr lang="en-US" altLang="ja-JP" sz="1600" b="1" dirty="0" err="1"/>
              <a:t>fp</a:t>
            </a:r>
            <a:r>
              <a:rPr lang="en-US" altLang="ja-JP" sz="1600" b="1" dirty="0"/>
              <a:t> = </a:t>
            </a:r>
            <a:r>
              <a:rPr lang="en-US" altLang="ja-JP" sz="1600" b="1" dirty="0" err="1"/>
              <a:t>fopen</a:t>
            </a:r>
            <a:r>
              <a:rPr lang="en-US" altLang="ja-JP" sz="1600" b="1" dirty="0"/>
              <a:t>( "d:\\</a:t>
            </a:r>
            <a:r>
              <a:rPr lang="en-US" altLang="ja-JP" sz="1600" b="1" dirty="0" err="1"/>
              <a:t>data.csv</a:t>
            </a:r>
            <a:r>
              <a:rPr lang="en-US" altLang="ja-JP" sz="1600" b="1" dirty="0"/>
              <a:t>", "w" );</a:t>
            </a:r>
          </a:p>
          <a:p>
            <a:pPr marL="0" indent="0">
              <a:lnSpc>
                <a:spcPct val="45000"/>
              </a:lnSpc>
              <a:buNone/>
            </a:pPr>
            <a:r>
              <a:rPr lang="en-US" altLang="ja-JP" sz="1600" b="1" dirty="0"/>
              <a:t>    for( </a:t>
            </a:r>
            <a:r>
              <a:rPr lang="en-US" altLang="ja-JP" sz="1600" b="1" dirty="0" err="1"/>
              <a:t>i</a:t>
            </a:r>
            <a:r>
              <a:rPr lang="en-US" altLang="ja-JP" sz="1600" b="1" dirty="0"/>
              <a:t> = 0; </a:t>
            </a:r>
            <a:r>
              <a:rPr lang="en-US" altLang="ja-JP" sz="1600" b="1" dirty="0" err="1"/>
              <a:t>i</a:t>
            </a:r>
            <a:r>
              <a:rPr lang="en-US" altLang="ja-JP" sz="1600" b="1" dirty="0"/>
              <a:t> &lt; 20; </a:t>
            </a:r>
            <a:r>
              <a:rPr lang="en-US" altLang="ja-JP" sz="1600" b="1" dirty="0" err="1"/>
              <a:t>i</a:t>
            </a:r>
            <a:r>
              <a:rPr lang="en-US" altLang="ja-JP" sz="1600" b="1" dirty="0"/>
              <a:t>++ ) {</a:t>
            </a:r>
          </a:p>
          <a:p>
            <a:pPr marL="0" indent="0">
              <a:lnSpc>
                <a:spcPct val="45000"/>
              </a:lnSpc>
              <a:buNone/>
            </a:pPr>
            <a:r>
              <a:rPr lang="en-US" altLang="ja-JP" sz="1600" b="1" dirty="0"/>
              <a:t>        x = </a:t>
            </a:r>
            <a:r>
              <a:rPr lang="en-US" altLang="ja-JP" sz="1600" b="1" dirty="0" err="1"/>
              <a:t>start_x</a:t>
            </a:r>
            <a:r>
              <a:rPr lang="en-US" altLang="ja-JP" sz="1600" b="1" dirty="0"/>
              <a:t> + ( </a:t>
            </a:r>
            <a:r>
              <a:rPr lang="en-US" altLang="ja-JP" sz="1600" b="1" dirty="0" err="1"/>
              <a:t>i</a:t>
            </a:r>
            <a:r>
              <a:rPr lang="en-US" altLang="ja-JP" sz="1600" b="1" dirty="0"/>
              <a:t> * </a:t>
            </a:r>
            <a:r>
              <a:rPr lang="en-US" altLang="ja-JP" sz="1600" b="1" dirty="0" err="1"/>
              <a:t>step_x</a:t>
            </a:r>
            <a:r>
              <a:rPr lang="en-US" altLang="ja-JP" sz="1600" b="1" dirty="0"/>
              <a:t> ); </a:t>
            </a:r>
          </a:p>
          <a:p>
            <a:pPr marL="0" indent="0">
              <a:lnSpc>
                <a:spcPct val="45000"/>
              </a:lnSpc>
              <a:buNone/>
            </a:pPr>
            <a:r>
              <a:rPr lang="en-US" altLang="ja-JP" sz="1600" b="1" dirty="0"/>
              <a:t>        y = sin( x );</a:t>
            </a:r>
          </a:p>
          <a:p>
            <a:pPr marL="0" indent="0">
              <a:lnSpc>
                <a:spcPct val="45000"/>
              </a:lnSpc>
              <a:buNone/>
            </a:pPr>
            <a:r>
              <a:rPr lang="en-US" altLang="ja-JP" sz="1600" b="1" dirty="0"/>
              <a:t>        </a:t>
            </a:r>
            <a:r>
              <a:rPr lang="en-US" altLang="ja-JP" sz="1600" b="1" dirty="0" err="1"/>
              <a:t>printf</a:t>
            </a:r>
            <a:r>
              <a:rPr lang="en-US" altLang="ja-JP" sz="1600" b="1" dirty="0"/>
              <a:t>( "x= %f, y= %f\n", x, y );</a:t>
            </a:r>
          </a:p>
          <a:p>
            <a:pPr marL="0" indent="0">
              <a:lnSpc>
                <a:spcPct val="45000"/>
              </a:lnSpc>
              <a:buNone/>
            </a:pPr>
            <a:r>
              <a:rPr lang="en-US" altLang="ja-JP" sz="1600" b="1" dirty="0"/>
              <a:t>        </a:t>
            </a:r>
            <a:r>
              <a:rPr lang="en-US" altLang="ja-JP" sz="1600" b="1" dirty="0" err="1"/>
              <a:t>fprintf</a:t>
            </a:r>
            <a:r>
              <a:rPr lang="en-US" altLang="ja-JP" sz="1600" b="1" dirty="0"/>
              <a:t>( </a:t>
            </a:r>
            <a:r>
              <a:rPr lang="en-US" altLang="ja-JP" sz="1600" b="1" dirty="0" err="1"/>
              <a:t>fp</a:t>
            </a:r>
            <a:r>
              <a:rPr lang="en-US" altLang="ja-JP" sz="1600" b="1" dirty="0"/>
              <a:t>, "x=, %f, y=, %f\n", x, y ); </a:t>
            </a:r>
          </a:p>
          <a:p>
            <a:pPr marL="0" indent="0">
              <a:lnSpc>
                <a:spcPct val="45000"/>
              </a:lnSpc>
              <a:buNone/>
            </a:pPr>
            <a:r>
              <a:rPr lang="en-US" altLang="ja-JP" sz="1600" b="1" dirty="0"/>
              <a:t>    }</a:t>
            </a:r>
          </a:p>
          <a:p>
            <a:pPr marL="0" indent="0">
              <a:lnSpc>
                <a:spcPct val="45000"/>
              </a:lnSpc>
              <a:buNone/>
            </a:pPr>
            <a:r>
              <a:rPr lang="en-US" altLang="ja-JP" sz="1600" b="1" dirty="0"/>
              <a:t>    </a:t>
            </a:r>
            <a:r>
              <a:rPr lang="en-US" altLang="ja-JP" sz="1600" b="1" dirty="0" err="1"/>
              <a:t>fprintf</a:t>
            </a:r>
            <a:r>
              <a:rPr lang="en-US" altLang="ja-JP" sz="1600" b="1" dirty="0"/>
              <a:t>( </a:t>
            </a:r>
            <a:r>
              <a:rPr lang="en-US" altLang="ja-JP" sz="1600" b="1" dirty="0" err="1"/>
              <a:t>stderr</a:t>
            </a:r>
            <a:r>
              <a:rPr lang="en-US" altLang="ja-JP" sz="1600" b="1" dirty="0"/>
              <a:t>, "file d:\\</a:t>
            </a:r>
            <a:r>
              <a:rPr lang="en-US" altLang="ja-JP" sz="1600" b="1" dirty="0" err="1"/>
              <a:t>data.csv</a:t>
            </a:r>
            <a:r>
              <a:rPr lang="en-US" altLang="ja-JP" sz="1600" b="1" dirty="0"/>
              <a:t> created\n" ); </a:t>
            </a:r>
          </a:p>
          <a:p>
            <a:pPr marL="0" indent="0">
              <a:lnSpc>
                <a:spcPct val="45000"/>
              </a:lnSpc>
              <a:buNone/>
            </a:pPr>
            <a:r>
              <a:rPr lang="en-US" altLang="ja-JP" sz="1600" b="1" dirty="0"/>
              <a:t>    </a:t>
            </a:r>
            <a:r>
              <a:rPr lang="en-US" altLang="ja-JP" sz="1600" b="1" dirty="0" err="1"/>
              <a:t>fclose</a:t>
            </a:r>
            <a:r>
              <a:rPr lang="en-US" altLang="ja-JP" sz="1600" b="1" dirty="0"/>
              <a:t>( </a:t>
            </a:r>
            <a:r>
              <a:rPr lang="en-US" altLang="ja-JP" sz="1600" b="1" dirty="0" err="1"/>
              <a:t>fp</a:t>
            </a:r>
            <a:r>
              <a:rPr lang="en-US" altLang="ja-JP" sz="1600" b="1" dirty="0"/>
              <a:t> );</a:t>
            </a:r>
          </a:p>
          <a:p>
            <a:pPr marL="0" indent="0">
              <a:lnSpc>
                <a:spcPct val="45000"/>
              </a:lnSpc>
              <a:buNone/>
            </a:pPr>
            <a:r>
              <a:rPr lang="en-US" altLang="ja-JP" sz="1600" b="1" dirty="0"/>
              <a:t>    return 0;</a:t>
            </a:r>
          </a:p>
          <a:p>
            <a:pPr marL="0" indent="0">
              <a:lnSpc>
                <a:spcPct val="45000"/>
              </a:lnSpc>
              <a:buNone/>
            </a:pPr>
            <a:r>
              <a:rPr lang="en-US" altLang="ja-JP" sz="1600" b="1" dirty="0"/>
              <a:t>}</a:t>
            </a:r>
          </a:p>
          <a:p>
            <a:endParaRPr lang="en-US" altLang="ja-JP" dirty="0"/>
          </a:p>
        </p:txBody>
      </p:sp>
      <p:sp>
        <p:nvSpPr>
          <p:cNvPr id="10291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fld id="{A053B197-B13C-40DA-8273-04FC60934C0A}" type="slidenum">
              <a:rPr lang="en-US" altLang="ja-JP" smtClean="0">
                <a:latin typeface="Arial" panose="020B0604020202020204" pitchFamily="34" charset="0"/>
              </a:rPr>
              <a:pPr/>
              <a:t>4</a:t>
            </a:fld>
            <a:endParaRPr lang="en-US" altLang="ja-JP">
              <a:latin typeface="Arial" panose="020B0604020202020204" pitchFamily="34" charset="0"/>
            </a:endParaRP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4170892" y="395674"/>
            <a:ext cx="4134465" cy="52322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chemeClr val="tx2"/>
                </a:solidFill>
                <a:latin typeface="Arial" panose="020B0604020202020204" pitchFamily="34" charset="0"/>
              </a:rPr>
              <a:t>変数は４種類使っている</a:t>
            </a: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4478867" y="1102112"/>
            <a:ext cx="3163888" cy="677862"/>
          </a:xfrm>
          <a:prstGeom prst="rect">
            <a:avLst/>
          </a:prstGeom>
          <a:solidFill>
            <a:srgbClr val="0000CC">
              <a:alpha val="1098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ja-JP" sz="2400">
              <a:latin typeface="Arial" panose="020B0604020202020204" pitchFamily="34" charset="0"/>
            </a:endParaRP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4737630" y="1176724"/>
            <a:ext cx="291778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latin typeface="Arial" panose="020B0604020202020204" pitchFamily="34" charset="0"/>
              </a:rPr>
              <a:t>整数を扱う </a:t>
            </a:r>
            <a:r>
              <a:rPr lang="en-US" altLang="ja-JP" sz="2800">
                <a:latin typeface="Arial" panose="020B0604020202020204" pitchFamily="34" charset="0"/>
              </a:rPr>
              <a:t>int </a:t>
            </a:r>
            <a:r>
              <a:rPr lang="ja-JP" altLang="en-US" sz="2800">
                <a:latin typeface="Arial" panose="020B0604020202020204" pitchFamily="34" charset="0"/>
              </a:rPr>
              <a:t>型</a:t>
            </a: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4469342" y="2289562"/>
            <a:ext cx="3257550" cy="677862"/>
          </a:xfrm>
          <a:prstGeom prst="rect">
            <a:avLst/>
          </a:prstGeom>
          <a:solidFill>
            <a:srgbClr val="006600">
              <a:alpha val="1098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ja-JP" sz="2400">
              <a:latin typeface="Arial" panose="020B0604020202020204" pitchFamily="34" charset="0"/>
            </a:endParaRP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4683655" y="2383224"/>
            <a:ext cx="323838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rgbClr val="006600"/>
                </a:solidFill>
                <a:latin typeface="Arial" panose="020B0604020202020204" pitchFamily="34" charset="0"/>
              </a:rPr>
              <a:t>文字を扱う </a:t>
            </a:r>
            <a:r>
              <a:rPr lang="en-US" altLang="ja-JP" sz="2800">
                <a:solidFill>
                  <a:srgbClr val="006600"/>
                </a:solidFill>
                <a:latin typeface="Arial" panose="020B0604020202020204" pitchFamily="34" charset="0"/>
              </a:rPr>
              <a:t>char </a:t>
            </a:r>
            <a:r>
              <a:rPr lang="ja-JP" altLang="en-US" sz="2800">
                <a:solidFill>
                  <a:srgbClr val="006600"/>
                </a:solidFill>
                <a:latin typeface="Arial" panose="020B0604020202020204" pitchFamily="34" charset="0"/>
              </a:rPr>
              <a:t>型</a:t>
            </a: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4758267" y="1721237"/>
            <a:ext cx="293541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latin typeface="Arial" panose="020B0604020202020204" pitchFamily="34" charset="0"/>
              </a:rPr>
              <a:t>整数は</a:t>
            </a:r>
            <a:r>
              <a:rPr lang="en-US" altLang="ja-JP" sz="2400">
                <a:latin typeface="Arial" panose="020B0604020202020204" pitchFamily="34" charset="0"/>
              </a:rPr>
              <a:t>, 5, -3, 0 </a:t>
            </a:r>
            <a:r>
              <a:rPr lang="ja-JP" altLang="en-US" sz="2400">
                <a:latin typeface="Arial" panose="020B0604020202020204" pitchFamily="34" charset="0"/>
              </a:rPr>
              <a:t>など</a:t>
            </a:r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5024967" y="3007112"/>
            <a:ext cx="33522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>
                <a:latin typeface="Arial" panose="020B0604020202020204" pitchFamily="34" charset="0"/>
              </a:rPr>
              <a:t>文字は</a:t>
            </a:r>
            <a:r>
              <a:rPr lang="en-US" altLang="ja-JP" sz="1800">
                <a:latin typeface="Arial" panose="020B0604020202020204" pitchFamily="34" charset="0"/>
              </a:rPr>
              <a:t>, 1, 0, 3, -, a </a:t>
            </a:r>
            <a:r>
              <a:rPr lang="ja-JP" altLang="en-US" sz="1800">
                <a:latin typeface="Arial" panose="020B0604020202020204" pitchFamily="34" charset="0"/>
              </a:rPr>
              <a:t>など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>
                <a:latin typeface="Arial" panose="020B0604020202020204" pitchFamily="34" charset="0"/>
              </a:rPr>
              <a:t>数字</a:t>
            </a:r>
            <a:r>
              <a:rPr lang="en-US" altLang="ja-JP" sz="1800">
                <a:latin typeface="Arial" panose="020B0604020202020204" pitchFamily="34" charset="0"/>
              </a:rPr>
              <a:t>(1, 0, 3 </a:t>
            </a:r>
            <a:r>
              <a:rPr lang="ja-JP" altLang="en-US" sz="1800">
                <a:latin typeface="Arial" panose="020B0604020202020204" pitchFamily="34" charset="0"/>
              </a:rPr>
              <a:t>など</a:t>
            </a:r>
            <a:r>
              <a:rPr lang="en-US" altLang="ja-JP" sz="1800">
                <a:latin typeface="Arial" panose="020B0604020202020204" pitchFamily="34" charset="0"/>
              </a:rPr>
              <a:t>)</a:t>
            </a:r>
            <a:r>
              <a:rPr lang="ja-JP" altLang="en-US" sz="1800">
                <a:latin typeface="Arial" panose="020B0604020202020204" pitchFamily="34" charset="0"/>
              </a:rPr>
              <a:t>も文字の一種</a:t>
            </a:r>
          </a:p>
        </p:txBody>
      </p:sp>
      <p:sp>
        <p:nvSpPr>
          <p:cNvPr id="10259" name="Rectangle 20"/>
          <p:cNvSpPr>
            <a:spLocks noChangeArrowheads="1"/>
          </p:cNvSpPr>
          <p:nvPr/>
        </p:nvSpPr>
        <p:spPr bwMode="auto">
          <a:xfrm>
            <a:off x="4404255" y="3724662"/>
            <a:ext cx="3703637" cy="677862"/>
          </a:xfrm>
          <a:prstGeom prst="rect">
            <a:avLst/>
          </a:prstGeom>
          <a:solidFill>
            <a:schemeClr val="tx2">
              <a:alpha val="1098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ja-JP" sz="2400">
              <a:latin typeface="Arial" panose="020B0604020202020204" pitchFamily="34" charset="0"/>
            </a:endParaRPr>
          </a:p>
        </p:txBody>
      </p:sp>
      <p:sp>
        <p:nvSpPr>
          <p:cNvPr id="10260" name="Text Box 21"/>
          <p:cNvSpPr txBox="1">
            <a:spLocks noChangeArrowheads="1"/>
          </p:cNvSpPr>
          <p:nvPr/>
        </p:nvSpPr>
        <p:spPr bwMode="auto">
          <a:xfrm>
            <a:off x="4618567" y="3869124"/>
            <a:ext cx="374333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  <a:latin typeface="Arial" panose="020B0604020202020204" pitchFamily="34" charset="0"/>
              </a:rPr>
              <a:t>浮動小数を扱う </a:t>
            </a:r>
            <a:r>
              <a:rPr lang="en-US" altLang="ja-JP" sz="2400">
                <a:solidFill>
                  <a:schemeClr val="tx2"/>
                </a:solidFill>
                <a:latin typeface="Arial" panose="020B0604020202020204" pitchFamily="34" charset="0"/>
              </a:rPr>
              <a:t>double </a:t>
            </a:r>
            <a:r>
              <a:rPr lang="ja-JP" altLang="en-US" sz="2400">
                <a:solidFill>
                  <a:schemeClr val="tx2"/>
                </a:solidFill>
                <a:latin typeface="Arial" panose="020B0604020202020204" pitchFamily="34" charset="0"/>
              </a:rPr>
              <a:t>型</a:t>
            </a:r>
          </a:p>
        </p:txBody>
      </p:sp>
      <p:sp>
        <p:nvSpPr>
          <p:cNvPr id="10261" name="Text Box 22"/>
          <p:cNvSpPr txBox="1">
            <a:spLocks noChangeArrowheads="1"/>
          </p:cNvSpPr>
          <p:nvPr/>
        </p:nvSpPr>
        <p:spPr bwMode="auto">
          <a:xfrm>
            <a:off x="4988455" y="4442212"/>
            <a:ext cx="348364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>
                <a:latin typeface="Arial" panose="020B0604020202020204" pitchFamily="34" charset="0"/>
              </a:rPr>
              <a:t>3.14, -1.414, 5, 0, -3</a:t>
            </a:r>
            <a:r>
              <a:rPr lang="ja-JP" altLang="en-US" sz="1800">
                <a:latin typeface="Arial" panose="020B0604020202020204" pitchFamily="34" charset="0"/>
              </a:rPr>
              <a:t>　など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>
                <a:solidFill>
                  <a:srgbClr val="003300"/>
                </a:solidFill>
                <a:latin typeface="Arial" panose="020B0604020202020204" pitchFamily="34" charset="0"/>
              </a:rPr>
              <a:t>（</a:t>
            </a:r>
            <a:r>
              <a:rPr lang="en-US" altLang="ja-JP" sz="1400">
                <a:solidFill>
                  <a:srgbClr val="003300"/>
                </a:solidFill>
                <a:latin typeface="Arial" panose="020B0604020202020204" pitchFamily="34" charset="0"/>
              </a:rPr>
              <a:t>5, 0, -3 </a:t>
            </a:r>
            <a:r>
              <a:rPr lang="ja-JP" altLang="en-US" sz="1400">
                <a:solidFill>
                  <a:srgbClr val="003300"/>
                </a:solidFill>
                <a:latin typeface="Arial" panose="020B0604020202020204" pitchFamily="34" charset="0"/>
              </a:rPr>
              <a:t>などの整数も浮動小数の一種）</a:t>
            </a:r>
          </a:p>
        </p:txBody>
      </p:sp>
      <p:sp>
        <p:nvSpPr>
          <p:cNvPr id="10277" name="Rectangle 38"/>
          <p:cNvSpPr>
            <a:spLocks noChangeArrowheads="1"/>
          </p:cNvSpPr>
          <p:nvPr/>
        </p:nvSpPr>
        <p:spPr bwMode="auto">
          <a:xfrm>
            <a:off x="5440892" y="5172462"/>
            <a:ext cx="2552700" cy="677862"/>
          </a:xfrm>
          <a:prstGeom prst="rect">
            <a:avLst/>
          </a:prstGeom>
          <a:solidFill>
            <a:srgbClr val="F8FE02">
              <a:alpha val="1098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ja-JP" sz="2400">
              <a:latin typeface="Arial" panose="020B0604020202020204" pitchFamily="34" charset="0"/>
            </a:endParaRPr>
          </a:p>
        </p:txBody>
      </p:sp>
      <p:sp>
        <p:nvSpPr>
          <p:cNvPr id="10278" name="Text Box 39"/>
          <p:cNvSpPr txBox="1">
            <a:spLocks noChangeArrowheads="1"/>
          </p:cNvSpPr>
          <p:nvPr/>
        </p:nvSpPr>
        <p:spPr bwMode="auto">
          <a:xfrm>
            <a:off x="5655205" y="5296287"/>
            <a:ext cx="264687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A50021"/>
                </a:solidFill>
                <a:latin typeface="Arial" panose="020B0604020202020204" pitchFamily="34" charset="0"/>
              </a:rPr>
              <a:t>ファイルポインタ</a:t>
            </a:r>
          </a:p>
        </p:txBody>
      </p:sp>
      <p:sp>
        <p:nvSpPr>
          <p:cNvPr id="10279" name="Text Box 40"/>
          <p:cNvSpPr txBox="1">
            <a:spLocks noChangeArrowheads="1"/>
          </p:cNvSpPr>
          <p:nvPr/>
        </p:nvSpPr>
        <p:spPr bwMode="auto">
          <a:xfrm>
            <a:off x="5523159" y="5961952"/>
            <a:ext cx="272382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>
                <a:latin typeface="Arial" panose="020B0604020202020204" pitchFamily="34" charset="0"/>
              </a:rPr>
              <a:t>ファイル操作に使う変数</a:t>
            </a:r>
          </a:p>
        </p:txBody>
      </p:sp>
      <p:sp>
        <p:nvSpPr>
          <p:cNvPr id="404527" name="Text Box 47"/>
          <p:cNvSpPr txBox="1">
            <a:spLocks noChangeArrowheads="1"/>
          </p:cNvSpPr>
          <p:nvPr/>
        </p:nvSpPr>
        <p:spPr bwMode="auto">
          <a:xfrm>
            <a:off x="1894417" y="6918517"/>
            <a:ext cx="5480988" cy="10156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1" dirty="0">
                <a:solidFill>
                  <a:schemeClr val="tx2"/>
                </a:solidFill>
                <a:latin typeface="Arial" panose="020B0604020202020204" pitchFamily="34" charset="0"/>
              </a:rPr>
              <a:t>double </a:t>
            </a:r>
            <a:r>
              <a:rPr lang="ja-JP" altLang="en-US" sz="2000" dirty="0">
                <a:solidFill>
                  <a:schemeClr val="tx2"/>
                </a:solidFill>
                <a:latin typeface="Arial" panose="020B0604020202020204" pitchFamily="34" charset="0"/>
              </a:rPr>
              <a:t>型の変数については，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1" dirty="0" err="1">
                <a:solidFill>
                  <a:schemeClr val="tx2"/>
                </a:solidFill>
                <a:latin typeface="Arial" panose="020B0604020202020204" pitchFamily="34" charset="0"/>
              </a:rPr>
              <a:t>sscanf</a:t>
            </a:r>
            <a:r>
              <a:rPr lang="en-US" altLang="ja-JP" sz="2000" dirty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ja-JP" altLang="en-US" sz="2000" dirty="0">
                <a:solidFill>
                  <a:schemeClr val="tx2"/>
                </a:solidFill>
                <a:latin typeface="Arial" panose="020B0604020202020204" pitchFamily="34" charset="0"/>
              </a:rPr>
              <a:t>では 「</a:t>
            </a:r>
            <a:r>
              <a:rPr lang="en-US" altLang="ja-JP" sz="2000" b="1" dirty="0">
                <a:solidFill>
                  <a:schemeClr val="tx2"/>
                </a:solidFill>
                <a:latin typeface="Arial" panose="020B0604020202020204" pitchFamily="34" charset="0"/>
              </a:rPr>
              <a:t>%</a:t>
            </a:r>
            <a:r>
              <a:rPr lang="en-US" altLang="ja-JP" sz="2000" b="1" dirty="0" err="1">
                <a:solidFill>
                  <a:schemeClr val="tx2"/>
                </a:solidFill>
                <a:latin typeface="Arial" panose="020B0604020202020204" pitchFamily="34" charset="0"/>
              </a:rPr>
              <a:t>lf</a:t>
            </a:r>
            <a:r>
              <a:rPr lang="ja-JP" altLang="en-US" sz="2000" dirty="0">
                <a:solidFill>
                  <a:schemeClr val="tx2"/>
                </a:solidFill>
                <a:latin typeface="Arial" panose="020B0604020202020204" pitchFamily="34" charset="0"/>
              </a:rPr>
              <a:t>」（エルエフ）を，</a:t>
            </a:r>
            <a:r>
              <a:rPr lang="en-US" altLang="ja-JP" sz="2000" b="1" dirty="0" err="1">
                <a:solidFill>
                  <a:schemeClr val="tx2"/>
                </a:solidFill>
                <a:latin typeface="Arial" panose="020B0604020202020204" pitchFamily="34" charset="0"/>
              </a:rPr>
              <a:t>printf</a:t>
            </a:r>
            <a:r>
              <a:rPr lang="en-US" altLang="ja-JP" sz="2000" dirty="0">
                <a:solidFill>
                  <a:schemeClr val="tx2"/>
                </a:solidFill>
                <a:latin typeface="Arial" panose="020B0604020202020204" pitchFamily="34" charset="0"/>
              </a:rPr>
              <a:t> 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1" dirty="0" err="1">
                <a:solidFill>
                  <a:schemeClr val="tx2"/>
                </a:solidFill>
                <a:latin typeface="Arial" panose="020B0604020202020204" pitchFamily="34" charset="0"/>
              </a:rPr>
              <a:t>fprintf</a:t>
            </a:r>
            <a:r>
              <a:rPr lang="en-US" altLang="ja-JP" sz="2000" b="1" dirty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ja-JP" altLang="en-US" sz="2000" dirty="0">
                <a:solidFill>
                  <a:schemeClr val="tx2"/>
                </a:solidFill>
                <a:latin typeface="Arial" panose="020B0604020202020204" pitchFamily="34" charset="0"/>
              </a:rPr>
              <a:t>では「</a:t>
            </a:r>
            <a:r>
              <a:rPr lang="en-US" altLang="ja-JP" sz="2000" b="1" dirty="0">
                <a:solidFill>
                  <a:schemeClr val="tx2"/>
                </a:solidFill>
                <a:latin typeface="Arial" panose="020B0604020202020204" pitchFamily="34" charset="0"/>
              </a:rPr>
              <a:t>%f</a:t>
            </a:r>
            <a:r>
              <a:rPr lang="ja-JP" altLang="en-US" sz="2000" dirty="0">
                <a:solidFill>
                  <a:schemeClr val="tx2"/>
                </a:solidFill>
                <a:latin typeface="Arial" panose="020B0604020202020204" pitchFamily="34" charset="0"/>
              </a:rPr>
              <a:t>」を</a:t>
            </a:r>
            <a:r>
              <a:rPr lang="en-US" altLang="ja-JP" sz="2000" dirty="0">
                <a:solidFill>
                  <a:schemeClr val="tx2"/>
                </a:solidFill>
                <a:latin typeface="Arial" panose="020B0604020202020204" pitchFamily="34" charset="0"/>
              </a:rPr>
              <a:t>,</a:t>
            </a:r>
            <a:r>
              <a:rPr lang="ja-JP" altLang="en-US" sz="2000" dirty="0">
                <a:solidFill>
                  <a:schemeClr val="tx2"/>
                </a:solidFill>
                <a:latin typeface="Arial" panose="020B0604020202020204" pitchFamily="34" charset="0"/>
              </a:rPr>
              <a:t>使う決まりになっている</a:t>
            </a:r>
          </a:p>
        </p:txBody>
      </p:sp>
    </p:spTree>
    <p:extLst>
      <p:ext uri="{BB962C8B-B14F-4D97-AF65-F5344CB8AC3E}">
        <p14:creationId xmlns:p14="http://schemas.microsoft.com/office/powerpoint/2010/main" val="2659209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4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452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論理的エラーの発見と解決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　</a:t>
            </a:r>
          </a:p>
        </p:txBody>
      </p:sp>
      <p:sp>
        <p:nvSpPr>
          <p:cNvPr id="14340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fld id="{10D24AA8-FC9D-48E3-9924-6C111D55A1FD}" type="slidenum">
              <a:rPr lang="en-US" altLang="ja-JP" smtClean="0">
                <a:latin typeface="Arial" panose="020B0604020202020204" pitchFamily="34" charset="0"/>
              </a:rPr>
              <a:pPr/>
              <a:t>5</a:t>
            </a:fld>
            <a:endParaRPr lang="en-US" altLang="ja-JP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20638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例題１．論理的エラーの例（１）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次ページのプログラムは，構文エラーは無い（ビルドは問題無くできる）</a:t>
            </a:r>
          </a:p>
          <a:p>
            <a:endParaRPr lang="ja-JP" altLang="en-US"/>
          </a:p>
          <a:p>
            <a:r>
              <a:rPr lang="ja-JP" altLang="en-US"/>
              <a:t>実行してみると，動作がおかしい</a:t>
            </a:r>
          </a:p>
          <a:p>
            <a:endParaRPr lang="ja-JP" altLang="en-US"/>
          </a:p>
          <a:p>
            <a:r>
              <a:rPr lang="ja-JP" altLang="en-US"/>
              <a:t>資料の手順に従って，原因を探し，解決しなさい</a:t>
            </a:r>
          </a:p>
        </p:txBody>
      </p:sp>
      <p:sp>
        <p:nvSpPr>
          <p:cNvPr id="16388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fld id="{C161D40A-AE89-4253-BB5F-1AFB7791C681}" type="slidenum">
              <a:rPr lang="en-US" altLang="ja-JP" smtClean="0">
                <a:latin typeface="Arial" panose="020B0604020202020204" pitchFamily="34" charset="0"/>
              </a:rPr>
              <a:pPr/>
              <a:t>6</a:t>
            </a:fld>
            <a:endParaRPr lang="en-US" altLang="ja-JP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54540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03312" y="18938"/>
            <a:ext cx="8461208" cy="5333166"/>
          </a:xfrm>
        </p:spPr>
        <p:txBody>
          <a:bodyPr>
            <a:noAutofit/>
          </a:bodyPr>
          <a:lstStyle/>
          <a:p>
            <a:pPr marL="0" indent="0">
              <a:lnSpc>
                <a:spcPct val="45000"/>
              </a:lnSpc>
              <a:buNone/>
            </a:pPr>
            <a:r>
              <a:rPr lang="en-US" altLang="ja-JP" sz="1600" b="1" dirty="0"/>
              <a:t>#include "</a:t>
            </a:r>
            <a:r>
              <a:rPr lang="en-US" altLang="ja-JP" sz="1600" b="1" dirty="0" err="1"/>
              <a:t>stdio.h</a:t>
            </a:r>
            <a:r>
              <a:rPr lang="en-US" altLang="ja-JP" sz="1600" b="1" dirty="0"/>
              <a:t>"</a:t>
            </a:r>
          </a:p>
          <a:p>
            <a:pPr marL="0" indent="0">
              <a:lnSpc>
                <a:spcPct val="45000"/>
              </a:lnSpc>
              <a:buNone/>
            </a:pPr>
            <a:r>
              <a:rPr lang="en-US" altLang="ja-JP" sz="1600" b="1" dirty="0"/>
              <a:t>#include &lt;</a:t>
            </a:r>
            <a:r>
              <a:rPr lang="en-US" altLang="ja-JP" sz="1600" b="1" dirty="0" err="1"/>
              <a:t>math.h</a:t>
            </a:r>
            <a:r>
              <a:rPr lang="en-US" altLang="ja-JP" sz="1600" b="1" dirty="0"/>
              <a:t>&gt;</a:t>
            </a:r>
          </a:p>
          <a:p>
            <a:pPr marL="0" indent="0">
              <a:lnSpc>
                <a:spcPct val="45000"/>
              </a:lnSpc>
              <a:buNone/>
            </a:pPr>
            <a:r>
              <a:rPr lang="en-US" altLang="ja-JP" sz="1600" b="1" dirty="0"/>
              <a:t>#pragma warning(</a:t>
            </a:r>
            <a:r>
              <a:rPr lang="en-US" altLang="ja-JP" sz="1600" b="1" dirty="0" err="1"/>
              <a:t>disable:4996</a:t>
            </a:r>
            <a:r>
              <a:rPr lang="en-US" altLang="ja-JP" sz="1600" b="1" dirty="0"/>
              <a:t>)</a:t>
            </a:r>
          </a:p>
          <a:p>
            <a:pPr marL="0" indent="0">
              <a:lnSpc>
                <a:spcPct val="45000"/>
              </a:lnSpc>
              <a:buNone/>
            </a:pPr>
            <a:r>
              <a:rPr lang="en-US" altLang="ja-JP" sz="1600" b="1" dirty="0" err="1"/>
              <a:t>int</a:t>
            </a:r>
            <a:r>
              <a:rPr lang="en-US" altLang="ja-JP" sz="1600" b="1" dirty="0"/>
              <a:t> main()</a:t>
            </a:r>
          </a:p>
          <a:p>
            <a:pPr marL="0" indent="0">
              <a:lnSpc>
                <a:spcPct val="45000"/>
              </a:lnSpc>
              <a:buNone/>
            </a:pPr>
            <a:r>
              <a:rPr lang="en-US" altLang="ja-JP" sz="1600" b="1" dirty="0"/>
              <a:t>{	</a:t>
            </a:r>
          </a:p>
          <a:p>
            <a:pPr marL="0" indent="0">
              <a:lnSpc>
                <a:spcPct val="45000"/>
              </a:lnSpc>
              <a:buNone/>
            </a:pPr>
            <a:r>
              <a:rPr lang="en-US" altLang="ja-JP" sz="1600" b="1" dirty="0"/>
              <a:t>    double x;</a:t>
            </a:r>
          </a:p>
          <a:p>
            <a:pPr marL="0" indent="0">
              <a:lnSpc>
                <a:spcPct val="45000"/>
              </a:lnSpc>
              <a:buNone/>
            </a:pPr>
            <a:r>
              <a:rPr lang="en-US" altLang="ja-JP" sz="1600" b="1" dirty="0"/>
              <a:t>    double y;</a:t>
            </a:r>
          </a:p>
          <a:p>
            <a:pPr marL="0" indent="0">
              <a:lnSpc>
                <a:spcPct val="45000"/>
              </a:lnSpc>
              <a:buNone/>
            </a:pPr>
            <a:r>
              <a:rPr lang="en-US" altLang="ja-JP" sz="1600" b="1" dirty="0"/>
              <a:t>    char </a:t>
            </a:r>
            <a:r>
              <a:rPr lang="en-US" altLang="ja-JP" sz="1600" b="1" dirty="0" err="1"/>
              <a:t>buf</a:t>
            </a:r>
            <a:r>
              <a:rPr lang="en-US" altLang="ja-JP" sz="1600" b="1" dirty="0"/>
              <a:t>[256];</a:t>
            </a:r>
          </a:p>
          <a:p>
            <a:pPr marL="0" indent="0">
              <a:lnSpc>
                <a:spcPct val="45000"/>
              </a:lnSpc>
              <a:buNone/>
            </a:pPr>
            <a:r>
              <a:rPr lang="en-US" altLang="ja-JP" sz="1600" b="1" dirty="0"/>
              <a:t>    </a:t>
            </a:r>
            <a:r>
              <a:rPr lang="en-US" altLang="ja-JP" sz="1600" b="1" dirty="0" err="1"/>
              <a:t>int</a:t>
            </a:r>
            <a:r>
              <a:rPr lang="en-US" altLang="ja-JP" sz="1600" b="1" dirty="0"/>
              <a:t> </a:t>
            </a:r>
            <a:r>
              <a:rPr lang="en-US" altLang="ja-JP" sz="1600" b="1" dirty="0" err="1"/>
              <a:t>i</a:t>
            </a:r>
            <a:r>
              <a:rPr lang="en-US" altLang="ja-JP" sz="1600" b="1" dirty="0"/>
              <a:t>;</a:t>
            </a:r>
          </a:p>
          <a:p>
            <a:pPr marL="0" indent="0">
              <a:lnSpc>
                <a:spcPct val="45000"/>
              </a:lnSpc>
              <a:buNone/>
            </a:pPr>
            <a:r>
              <a:rPr lang="en-US" altLang="ja-JP" sz="1600" b="1" dirty="0"/>
              <a:t>    double </a:t>
            </a:r>
            <a:r>
              <a:rPr lang="en-US" altLang="ja-JP" sz="1600" b="1" dirty="0" err="1"/>
              <a:t>start_x</a:t>
            </a:r>
            <a:r>
              <a:rPr lang="en-US" altLang="ja-JP" sz="1600" b="1" dirty="0"/>
              <a:t>;</a:t>
            </a:r>
          </a:p>
          <a:p>
            <a:pPr marL="0" indent="0">
              <a:lnSpc>
                <a:spcPct val="45000"/>
              </a:lnSpc>
              <a:buNone/>
            </a:pPr>
            <a:r>
              <a:rPr lang="en-US" altLang="ja-JP" sz="1600" b="1" dirty="0"/>
              <a:t>    double </a:t>
            </a:r>
            <a:r>
              <a:rPr lang="en-US" altLang="ja-JP" sz="1600" b="1" dirty="0" err="1"/>
              <a:t>step_x</a:t>
            </a:r>
            <a:r>
              <a:rPr lang="en-US" altLang="ja-JP" sz="1600" b="1" dirty="0"/>
              <a:t>;</a:t>
            </a:r>
          </a:p>
          <a:p>
            <a:pPr marL="0" indent="0">
              <a:lnSpc>
                <a:spcPct val="45000"/>
              </a:lnSpc>
              <a:buNone/>
            </a:pPr>
            <a:r>
              <a:rPr lang="en-US" altLang="ja-JP" sz="1600" b="1" dirty="0"/>
              <a:t>    FILE* </a:t>
            </a:r>
            <a:r>
              <a:rPr lang="en-US" altLang="ja-JP" sz="1600" b="1" dirty="0" err="1"/>
              <a:t>fp</a:t>
            </a:r>
            <a:r>
              <a:rPr lang="en-US" altLang="ja-JP" sz="1600" b="1" dirty="0"/>
              <a:t>;</a:t>
            </a:r>
          </a:p>
          <a:p>
            <a:pPr marL="0" indent="0">
              <a:lnSpc>
                <a:spcPct val="45000"/>
              </a:lnSpc>
              <a:buNone/>
            </a:pPr>
            <a:r>
              <a:rPr lang="en-US" altLang="ja-JP" sz="1600" b="1" dirty="0"/>
              <a:t>    </a:t>
            </a:r>
            <a:r>
              <a:rPr lang="en-US" altLang="ja-JP" sz="1600" b="1" dirty="0" err="1"/>
              <a:t>printf</a:t>
            </a:r>
            <a:r>
              <a:rPr lang="en-US" altLang="ja-JP" sz="1600" b="1" dirty="0"/>
              <a:t>( "</a:t>
            </a:r>
            <a:r>
              <a:rPr lang="en-US" altLang="ja-JP" sz="1600" b="1" dirty="0" err="1"/>
              <a:t>start_x</a:t>
            </a:r>
            <a:r>
              <a:rPr lang="en-US" altLang="ja-JP" sz="1600" b="1" dirty="0"/>
              <a:t> =" );</a:t>
            </a:r>
          </a:p>
          <a:p>
            <a:pPr marL="0" indent="0">
              <a:lnSpc>
                <a:spcPct val="45000"/>
              </a:lnSpc>
              <a:buNone/>
            </a:pPr>
            <a:r>
              <a:rPr lang="en-US" altLang="ja-JP" sz="1600" b="1" dirty="0"/>
              <a:t>    </a:t>
            </a:r>
            <a:r>
              <a:rPr lang="en-US" altLang="ja-JP" sz="1600" b="1" dirty="0" err="1"/>
              <a:t>fgets</a:t>
            </a:r>
            <a:r>
              <a:rPr lang="en-US" altLang="ja-JP" sz="1600" b="1" dirty="0"/>
              <a:t>( </a:t>
            </a:r>
            <a:r>
              <a:rPr lang="en-US" altLang="ja-JP" sz="1600" b="1" dirty="0" err="1"/>
              <a:t>buf</a:t>
            </a:r>
            <a:r>
              <a:rPr lang="en-US" altLang="ja-JP" sz="1600" b="1" dirty="0"/>
              <a:t>, 256, </a:t>
            </a:r>
            <a:r>
              <a:rPr lang="en-US" altLang="ja-JP" sz="1600" b="1" dirty="0" err="1"/>
              <a:t>stdin</a:t>
            </a:r>
            <a:r>
              <a:rPr lang="en-US" altLang="ja-JP" sz="1600" b="1" dirty="0"/>
              <a:t> );</a:t>
            </a:r>
          </a:p>
          <a:p>
            <a:pPr marL="0" indent="0">
              <a:lnSpc>
                <a:spcPct val="45000"/>
              </a:lnSpc>
              <a:buNone/>
            </a:pPr>
            <a:r>
              <a:rPr lang="en-US" altLang="ja-JP" sz="1600" b="1" dirty="0"/>
              <a:t>    </a:t>
            </a:r>
            <a:r>
              <a:rPr lang="en-US" altLang="ja-JP" sz="1600" b="1" dirty="0" err="1"/>
              <a:t>sscanf_s</a:t>
            </a:r>
            <a:r>
              <a:rPr lang="en-US" altLang="ja-JP" sz="1600" b="1" dirty="0"/>
              <a:t>( </a:t>
            </a:r>
            <a:r>
              <a:rPr lang="en-US" altLang="ja-JP" sz="1600" b="1" dirty="0" err="1"/>
              <a:t>buf</a:t>
            </a:r>
            <a:r>
              <a:rPr lang="en-US" altLang="ja-JP" sz="1600" b="1" dirty="0"/>
              <a:t>, "%lf\n", &amp;</a:t>
            </a:r>
            <a:r>
              <a:rPr lang="en-US" altLang="ja-JP" sz="1600" b="1" dirty="0" err="1"/>
              <a:t>start_x</a:t>
            </a:r>
            <a:r>
              <a:rPr lang="en-US" altLang="ja-JP" sz="1600" b="1" dirty="0"/>
              <a:t> );</a:t>
            </a:r>
          </a:p>
          <a:p>
            <a:pPr marL="0" indent="0">
              <a:lnSpc>
                <a:spcPct val="45000"/>
              </a:lnSpc>
              <a:buNone/>
            </a:pPr>
            <a:r>
              <a:rPr lang="en-US" altLang="ja-JP" sz="1600" b="1" dirty="0"/>
              <a:t>    </a:t>
            </a:r>
            <a:r>
              <a:rPr lang="en-US" altLang="ja-JP" sz="1600" b="1" dirty="0" err="1"/>
              <a:t>printf</a:t>
            </a:r>
            <a:r>
              <a:rPr lang="en-US" altLang="ja-JP" sz="1600" b="1" dirty="0"/>
              <a:t>( "</a:t>
            </a:r>
            <a:r>
              <a:rPr lang="en-US" altLang="ja-JP" sz="1600" b="1" dirty="0" err="1"/>
              <a:t>step_x</a:t>
            </a:r>
            <a:r>
              <a:rPr lang="en-US" altLang="ja-JP" sz="1600" b="1" dirty="0"/>
              <a:t> =" );</a:t>
            </a:r>
          </a:p>
          <a:p>
            <a:pPr marL="0" indent="0">
              <a:lnSpc>
                <a:spcPct val="45000"/>
              </a:lnSpc>
              <a:buNone/>
            </a:pPr>
            <a:r>
              <a:rPr lang="en-US" altLang="ja-JP" sz="1600" b="1" dirty="0"/>
              <a:t>    </a:t>
            </a:r>
            <a:r>
              <a:rPr lang="en-US" altLang="ja-JP" sz="1600" b="1" dirty="0" err="1"/>
              <a:t>fgets</a:t>
            </a:r>
            <a:r>
              <a:rPr lang="en-US" altLang="ja-JP" sz="1600" b="1" dirty="0"/>
              <a:t>( </a:t>
            </a:r>
            <a:r>
              <a:rPr lang="en-US" altLang="ja-JP" sz="1600" b="1" dirty="0" err="1"/>
              <a:t>buf</a:t>
            </a:r>
            <a:r>
              <a:rPr lang="en-US" altLang="ja-JP" sz="1600" b="1" dirty="0"/>
              <a:t>, 256, </a:t>
            </a:r>
            <a:r>
              <a:rPr lang="en-US" altLang="ja-JP" sz="1600" b="1" dirty="0" err="1"/>
              <a:t>stdin</a:t>
            </a:r>
            <a:r>
              <a:rPr lang="en-US" altLang="ja-JP" sz="1600" b="1" dirty="0"/>
              <a:t> );</a:t>
            </a:r>
          </a:p>
          <a:p>
            <a:pPr marL="0" indent="0">
              <a:lnSpc>
                <a:spcPct val="45000"/>
              </a:lnSpc>
              <a:buNone/>
            </a:pPr>
            <a:r>
              <a:rPr lang="en-US" altLang="ja-JP" sz="1600" b="1" dirty="0"/>
              <a:t>    </a:t>
            </a:r>
            <a:r>
              <a:rPr lang="en-US" altLang="ja-JP" sz="1600" b="1" dirty="0" err="1"/>
              <a:t>sscanf_s</a:t>
            </a:r>
            <a:r>
              <a:rPr lang="en-US" altLang="ja-JP" sz="1600" b="1" dirty="0"/>
              <a:t>( </a:t>
            </a:r>
            <a:r>
              <a:rPr lang="en-US" altLang="ja-JP" sz="1600" b="1" dirty="0" err="1"/>
              <a:t>buf</a:t>
            </a:r>
            <a:r>
              <a:rPr lang="en-US" altLang="ja-JP" sz="1600" b="1" dirty="0"/>
              <a:t>, "%lf\n", &amp;</a:t>
            </a:r>
            <a:r>
              <a:rPr lang="en-US" altLang="ja-JP" sz="1600" b="1" dirty="0" err="1"/>
              <a:t>step_x</a:t>
            </a:r>
            <a:r>
              <a:rPr lang="en-US" altLang="ja-JP" sz="1600" b="1" dirty="0"/>
              <a:t> );</a:t>
            </a:r>
          </a:p>
          <a:p>
            <a:pPr marL="0" indent="0">
              <a:lnSpc>
                <a:spcPct val="45000"/>
              </a:lnSpc>
              <a:buNone/>
            </a:pPr>
            <a:r>
              <a:rPr lang="en-US" altLang="ja-JP" sz="1600" b="1" dirty="0"/>
              <a:t>    </a:t>
            </a:r>
            <a:r>
              <a:rPr lang="en-US" altLang="ja-JP" sz="1600" b="1" dirty="0" err="1"/>
              <a:t>fp</a:t>
            </a:r>
            <a:r>
              <a:rPr lang="en-US" altLang="ja-JP" sz="1600" b="1" dirty="0"/>
              <a:t> = </a:t>
            </a:r>
            <a:r>
              <a:rPr lang="en-US" altLang="ja-JP" sz="1600" b="1" dirty="0" err="1"/>
              <a:t>fopen</a:t>
            </a:r>
            <a:r>
              <a:rPr lang="en-US" altLang="ja-JP" sz="1600" b="1" dirty="0"/>
              <a:t>( "d:\\</a:t>
            </a:r>
            <a:r>
              <a:rPr lang="en-US" altLang="ja-JP" sz="1600" b="1" dirty="0" err="1"/>
              <a:t>data.csv</a:t>
            </a:r>
            <a:r>
              <a:rPr lang="en-US" altLang="ja-JP" sz="1600" b="1" dirty="0"/>
              <a:t>", "w" );</a:t>
            </a:r>
          </a:p>
          <a:p>
            <a:pPr marL="0" indent="0">
              <a:lnSpc>
                <a:spcPct val="45000"/>
              </a:lnSpc>
              <a:buNone/>
            </a:pPr>
            <a:r>
              <a:rPr lang="en-US" altLang="ja-JP" sz="1600" b="1" dirty="0"/>
              <a:t>    for( </a:t>
            </a:r>
            <a:r>
              <a:rPr lang="en-US" altLang="ja-JP" sz="1600" b="1" dirty="0" err="1"/>
              <a:t>i</a:t>
            </a:r>
            <a:r>
              <a:rPr lang="en-US" altLang="ja-JP" sz="1600" b="1" dirty="0"/>
              <a:t> = 0; </a:t>
            </a:r>
            <a:r>
              <a:rPr lang="en-US" altLang="ja-JP" sz="1600" b="1" dirty="0" err="1"/>
              <a:t>i</a:t>
            </a:r>
            <a:r>
              <a:rPr lang="en-US" altLang="ja-JP" sz="1600" b="1" dirty="0"/>
              <a:t> &lt; 20; </a:t>
            </a:r>
            <a:r>
              <a:rPr lang="en-US" altLang="ja-JP" sz="1600" b="1" dirty="0" err="1"/>
              <a:t>i</a:t>
            </a:r>
            <a:r>
              <a:rPr lang="en-US" altLang="ja-JP" sz="1600" b="1" dirty="0"/>
              <a:t>++ ) {</a:t>
            </a:r>
          </a:p>
          <a:p>
            <a:pPr marL="0" indent="0">
              <a:lnSpc>
                <a:spcPct val="45000"/>
              </a:lnSpc>
              <a:buNone/>
            </a:pPr>
            <a:r>
              <a:rPr lang="en-US" altLang="ja-JP" sz="1600" b="1" dirty="0"/>
              <a:t>        x = </a:t>
            </a:r>
            <a:r>
              <a:rPr lang="en-US" altLang="ja-JP" sz="1600" b="1" dirty="0" err="1"/>
              <a:t>start_x</a:t>
            </a:r>
            <a:r>
              <a:rPr lang="en-US" altLang="ja-JP" sz="1600" b="1" dirty="0"/>
              <a:t> + ( </a:t>
            </a:r>
            <a:r>
              <a:rPr lang="en-US" altLang="ja-JP" sz="1600" b="1" dirty="0" err="1"/>
              <a:t>i</a:t>
            </a:r>
            <a:r>
              <a:rPr lang="en-US" altLang="ja-JP" sz="1600" b="1" dirty="0"/>
              <a:t> * </a:t>
            </a:r>
            <a:r>
              <a:rPr lang="en-US" altLang="ja-JP" sz="1600" b="1" dirty="0" err="1"/>
              <a:t>step_x</a:t>
            </a:r>
            <a:r>
              <a:rPr lang="en-US" altLang="ja-JP" sz="1600" b="1" dirty="0"/>
              <a:t> ); </a:t>
            </a:r>
          </a:p>
          <a:p>
            <a:pPr marL="0" indent="0">
              <a:lnSpc>
                <a:spcPct val="45000"/>
              </a:lnSpc>
              <a:buNone/>
            </a:pPr>
            <a:r>
              <a:rPr lang="en-US" altLang="ja-JP" sz="1600" b="1" dirty="0"/>
              <a:t>        y = sin( x );</a:t>
            </a:r>
          </a:p>
          <a:p>
            <a:pPr marL="0" indent="0">
              <a:lnSpc>
                <a:spcPct val="45000"/>
              </a:lnSpc>
              <a:buNone/>
            </a:pPr>
            <a:r>
              <a:rPr lang="en-US" altLang="ja-JP" sz="1600" b="1" dirty="0"/>
              <a:t>        </a:t>
            </a:r>
            <a:r>
              <a:rPr lang="en-US" altLang="ja-JP" sz="1600" b="1" dirty="0" err="1"/>
              <a:t>printf</a:t>
            </a:r>
            <a:r>
              <a:rPr lang="en-US" altLang="ja-JP" sz="1600" b="1" dirty="0"/>
              <a:t>( "x= %d, y= %d\n", x, y );</a:t>
            </a:r>
          </a:p>
          <a:p>
            <a:pPr marL="0" indent="0">
              <a:lnSpc>
                <a:spcPct val="45000"/>
              </a:lnSpc>
              <a:buNone/>
            </a:pPr>
            <a:r>
              <a:rPr lang="en-US" altLang="ja-JP" sz="1600" b="1" dirty="0"/>
              <a:t>        </a:t>
            </a:r>
            <a:r>
              <a:rPr lang="en-US" altLang="ja-JP" sz="1600" b="1" dirty="0" err="1"/>
              <a:t>fprintf</a:t>
            </a:r>
            <a:r>
              <a:rPr lang="en-US" altLang="ja-JP" sz="1600" b="1" dirty="0"/>
              <a:t>( </a:t>
            </a:r>
            <a:r>
              <a:rPr lang="en-US" altLang="ja-JP" sz="1600" b="1" dirty="0" err="1"/>
              <a:t>fp</a:t>
            </a:r>
            <a:r>
              <a:rPr lang="en-US" altLang="ja-JP" sz="1600" b="1" dirty="0"/>
              <a:t>, "x=, %d, y=, %d\n", x, y ); </a:t>
            </a:r>
          </a:p>
          <a:p>
            <a:pPr marL="0" indent="0">
              <a:lnSpc>
                <a:spcPct val="45000"/>
              </a:lnSpc>
              <a:buNone/>
            </a:pPr>
            <a:r>
              <a:rPr lang="en-US" altLang="ja-JP" sz="1600" b="1" dirty="0"/>
              <a:t>    }</a:t>
            </a:r>
          </a:p>
          <a:p>
            <a:pPr marL="0" indent="0">
              <a:lnSpc>
                <a:spcPct val="45000"/>
              </a:lnSpc>
              <a:buNone/>
            </a:pPr>
            <a:r>
              <a:rPr lang="en-US" altLang="ja-JP" sz="1600" b="1" dirty="0"/>
              <a:t>    </a:t>
            </a:r>
            <a:r>
              <a:rPr lang="en-US" altLang="ja-JP" sz="1600" b="1" dirty="0" err="1"/>
              <a:t>fprintf</a:t>
            </a:r>
            <a:r>
              <a:rPr lang="en-US" altLang="ja-JP" sz="1600" b="1" dirty="0"/>
              <a:t>( </a:t>
            </a:r>
            <a:r>
              <a:rPr lang="en-US" altLang="ja-JP" sz="1600" b="1" dirty="0" err="1"/>
              <a:t>stderr</a:t>
            </a:r>
            <a:r>
              <a:rPr lang="en-US" altLang="ja-JP" sz="1600" b="1" dirty="0"/>
              <a:t>, "file d:\\</a:t>
            </a:r>
            <a:r>
              <a:rPr lang="en-US" altLang="ja-JP" sz="1600" b="1" dirty="0" err="1"/>
              <a:t>data.csv</a:t>
            </a:r>
            <a:r>
              <a:rPr lang="en-US" altLang="ja-JP" sz="1600" b="1" dirty="0"/>
              <a:t> created\n" ); </a:t>
            </a:r>
          </a:p>
          <a:p>
            <a:pPr marL="0" indent="0">
              <a:lnSpc>
                <a:spcPct val="45000"/>
              </a:lnSpc>
              <a:buNone/>
            </a:pPr>
            <a:r>
              <a:rPr lang="en-US" altLang="ja-JP" sz="1600" b="1" dirty="0"/>
              <a:t>    </a:t>
            </a:r>
            <a:r>
              <a:rPr lang="en-US" altLang="ja-JP" sz="1600" b="1" dirty="0" err="1"/>
              <a:t>fclose</a:t>
            </a:r>
            <a:r>
              <a:rPr lang="en-US" altLang="ja-JP" sz="1600" b="1" dirty="0"/>
              <a:t>( </a:t>
            </a:r>
            <a:r>
              <a:rPr lang="en-US" altLang="ja-JP" sz="1600" b="1" dirty="0" err="1"/>
              <a:t>fp</a:t>
            </a:r>
            <a:r>
              <a:rPr lang="en-US" altLang="ja-JP" sz="1600" b="1" dirty="0"/>
              <a:t> );</a:t>
            </a:r>
          </a:p>
          <a:p>
            <a:pPr marL="0" indent="0">
              <a:lnSpc>
                <a:spcPct val="45000"/>
              </a:lnSpc>
              <a:buNone/>
            </a:pPr>
            <a:r>
              <a:rPr lang="en-US" altLang="ja-JP" sz="1600" b="1" dirty="0"/>
              <a:t>    return 0;</a:t>
            </a:r>
          </a:p>
          <a:p>
            <a:pPr marL="0" indent="0">
              <a:lnSpc>
                <a:spcPct val="45000"/>
              </a:lnSpc>
              <a:buNone/>
            </a:pPr>
            <a:r>
              <a:rPr lang="en-US" altLang="ja-JP" sz="1600" b="1" dirty="0"/>
              <a:t>}</a:t>
            </a:r>
          </a:p>
          <a:p>
            <a:endParaRPr lang="en-US" altLang="ja-JP" dirty="0"/>
          </a:p>
        </p:txBody>
      </p:sp>
      <p:sp>
        <p:nvSpPr>
          <p:cNvPr id="18436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fld id="{63B4F146-4B32-4C5F-B5F8-21BCA9DECA73}" type="slidenum">
              <a:rPr lang="en-US" altLang="ja-JP" smtClean="0">
                <a:latin typeface="Arial" panose="020B0604020202020204" pitchFamily="34" charset="0"/>
              </a:rPr>
              <a:pPr/>
              <a:t>7</a:t>
            </a:fld>
            <a:endParaRPr lang="en-US" altLang="ja-JP">
              <a:latin typeface="Arial" panose="020B0604020202020204" pitchFamily="34" charset="0"/>
            </a:endParaRP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3735388" y="1576388"/>
            <a:ext cx="5109091" cy="120032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Arial" panose="020B0604020202020204" pitchFamily="34" charset="0"/>
              </a:rPr>
              <a:t>まずは，このページのプログラムを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Arial" panose="020B0604020202020204" pitchFamily="34" charset="0"/>
              </a:rPr>
              <a:t>ビルド，実行してみなさい</a:t>
            </a:r>
          </a:p>
        </p:txBody>
      </p:sp>
    </p:spTree>
    <p:extLst>
      <p:ext uri="{BB962C8B-B14F-4D97-AF65-F5344CB8AC3E}">
        <p14:creationId xmlns:p14="http://schemas.microsoft.com/office/powerpoint/2010/main" val="20960794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図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7738" y="490538"/>
            <a:ext cx="5967412" cy="630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93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fld id="{B3E6A92C-658F-4AD7-82F6-85DBC0EBA8FF}" type="slidenum">
              <a:rPr lang="en-US" altLang="ja-JP" smtClean="0">
                <a:latin typeface="Arial" panose="020B0604020202020204" pitchFamily="34" charset="0"/>
              </a:rPr>
              <a:pPr/>
              <a:t>8</a:t>
            </a:fld>
            <a:endParaRPr lang="en-US" altLang="ja-JP">
              <a:latin typeface="Arial" panose="020B0604020202020204" pitchFamily="34" charset="0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1371600" y="125413"/>
            <a:ext cx="7772400" cy="238125"/>
          </a:xfrm>
          <a:solidFill>
            <a:schemeClr val="bg1"/>
          </a:solidFill>
        </p:spPr>
        <p:txBody>
          <a:bodyPr>
            <a:noAutofit/>
          </a:bodyPr>
          <a:lstStyle/>
          <a:p>
            <a:pPr eaLnBrk="1" hangingPunct="1"/>
            <a:r>
              <a:rPr lang="ja-JP" altLang="en-US" sz="2800"/>
              <a:t>ビルド後の画面</a:t>
            </a:r>
          </a:p>
        </p:txBody>
      </p:sp>
      <p:sp>
        <p:nvSpPr>
          <p:cNvPr id="386052" name="Rectangle 4"/>
          <p:cNvSpPr>
            <a:spLocks noChangeArrowheads="1"/>
          </p:cNvSpPr>
          <p:nvPr/>
        </p:nvSpPr>
        <p:spPr bwMode="auto">
          <a:xfrm>
            <a:off x="1358900" y="5249863"/>
            <a:ext cx="5738813" cy="1524000"/>
          </a:xfrm>
          <a:prstGeom prst="rect">
            <a:avLst/>
          </a:prstGeom>
          <a:noFill/>
          <a:ln w="28575">
            <a:solidFill>
              <a:srgbClr val="00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>
              <a:latin typeface="Arial" panose="020B0604020202020204" pitchFamily="34" charset="0"/>
            </a:endParaRPr>
          </a:p>
        </p:txBody>
      </p:sp>
      <p:sp>
        <p:nvSpPr>
          <p:cNvPr id="386053" name="Text Box 5" descr="20%"/>
          <p:cNvSpPr txBox="1">
            <a:spLocks noChangeArrowheads="1"/>
          </p:cNvSpPr>
          <p:nvPr/>
        </p:nvSpPr>
        <p:spPr bwMode="auto">
          <a:xfrm>
            <a:off x="3552825" y="3686175"/>
            <a:ext cx="4710113" cy="984250"/>
          </a:xfrm>
          <a:prstGeom prst="rect">
            <a:avLst/>
          </a:prstGeom>
          <a:blipFill dpi="0" rotWithShape="0">
            <a:blip r:embed="rId4"/>
            <a:srcRect/>
            <a:tile tx="0" ty="0" sx="100000" sy="100000" flip="none" algn="tl"/>
          </a:blipFill>
          <a:ln w="38100">
            <a:solidFill>
              <a:srgbClr val="00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rgbClr val="003300"/>
                </a:solidFill>
                <a:latin typeface="Arial" panose="020B0604020202020204" pitchFamily="34" charset="0"/>
              </a:rPr>
              <a:t>ビルドが正常終了したことを示すメッセージ</a:t>
            </a:r>
          </a:p>
        </p:txBody>
      </p:sp>
      <p:sp>
        <p:nvSpPr>
          <p:cNvPr id="386054" name="Line 6"/>
          <p:cNvSpPr>
            <a:spLocks noChangeShapeType="1"/>
          </p:cNvSpPr>
          <p:nvPr/>
        </p:nvSpPr>
        <p:spPr bwMode="auto">
          <a:xfrm flipH="1">
            <a:off x="3967163" y="4670425"/>
            <a:ext cx="242887" cy="557213"/>
          </a:xfrm>
          <a:prstGeom prst="line">
            <a:avLst/>
          </a:prstGeom>
          <a:noFill/>
          <a:ln w="28575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86055" name="Rectangle 7"/>
          <p:cNvSpPr>
            <a:spLocks noChangeArrowheads="1"/>
          </p:cNvSpPr>
          <p:nvPr/>
        </p:nvSpPr>
        <p:spPr bwMode="auto">
          <a:xfrm>
            <a:off x="4048125" y="738188"/>
            <a:ext cx="504825" cy="368300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>
              <a:latin typeface="Arial" panose="020B0604020202020204" pitchFamily="34" charset="0"/>
            </a:endParaRPr>
          </a:p>
        </p:txBody>
      </p:sp>
      <p:sp>
        <p:nvSpPr>
          <p:cNvPr id="386056" name="Text Box 8" descr="25%"/>
          <p:cNvSpPr txBox="1">
            <a:spLocks noChangeArrowheads="1"/>
          </p:cNvSpPr>
          <p:nvPr/>
        </p:nvSpPr>
        <p:spPr bwMode="auto">
          <a:xfrm>
            <a:off x="528638" y="1479550"/>
            <a:ext cx="6438900" cy="1938338"/>
          </a:xfrm>
          <a:prstGeom prst="rect">
            <a:avLst/>
          </a:prstGeom>
          <a:blipFill dpi="0" rotWithShape="0">
            <a:blip r:embed="rId5"/>
            <a:srcRect/>
            <a:tile tx="0" ty="0" sx="100000" sy="100000" flip="none" algn="tl"/>
          </a:blipFill>
          <a:ln w="38100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4000">
                <a:latin typeface="Arial" panose="020B0604020202020204" pitchFamily="34" charset="0"/>
              </a:rPr>
              <a:t>ビルドの手順：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4000">
                <a:latin typeface="Arial" panose="020B0604020202020204" pitchFamily="34" charset="0"/>
              </a:rPr>
              <a:t>「ビルド」→「ソリューションのビルド」</a:t>
            </a:r>
          </a:p>
        </p:txBody>
      </p:sp>
      <p:sp>
        <p:nvSpPr>
          <p:cNvPr id="386057" name="Line 9"/>
          <p:cNvSpPr>
            <a:spLocks noChangeShapeType="1"/>
          </p:cNvSpPr>
          <p:nvPr/>
        </p:nvSpPr>
        <p:spPr bwMode="auto">
          <a:xfrm flipV="1">
            <a:off x="3995738" y="1106488"/>
            <a:ext cx="185737" cy="417512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86058" name="Rectangle 10"/>
          <p:cNvSpPr>
            <a:spLocks noChangeArrowheads="1"/>
          </p:cNvSpPr>
          <p:nvPr/>
        </p:nvSpPr>
        <p:spPr bwMode="auto">
          <a:xfrm>
            <a:off x="2674938" y="6423025"/>
            <a:ext cx="1547812" cy="258763"/>
          </a:xfrm>
          <a:prstGeom prst="rect">
            <a:avLst/>
          </a:prstGeom>
          <a:noFill/>
          <a:ln w="38100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>
              <a:latin typeface="Arial" panose="020B0604020202020204" pitchFamily="34" charset="0"/>
            </a:endParaRPr>
          </a:p>
        </p:txBody>
      </p:sp>
      <p:sp>
        <p:nvSpPr>
          <p:cNvPr id="386059" name="Line 11"/>
          <p:cNvSpPr>
            <a:spLocks noChangeShapeType="1"/>
          </p:cNvSpPr>
          <p:nvPr/>
        </p:nvSpPr>
        <p:spPr bwMode="auto">
          <a:xfrm flipH="1">
            <a:off x="4027488" y="6096000"/>
            <a:ext cx="290512" cy="261938"/>
          </a:xfrm>
          <a:prstGeom prst="line">
            <a:avLst/>
          </a:prstGeom>
          <a:noFill/>
          <a:ln w="28575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86060" name="Text Box 12" descr="20%"/>
          <p:cNvSpPr txBox="1">
            <a:spLocks noChangeArrowheads="1"/>
          </p:cNvSpPr>
          <p:nvPr/>
        </p:nvSpPr>
        <p:spPr bwMode="auto">
          <a:xfrm>
            <a:off x="4318000" y="5673725"/>
            <a:ext cx="3559175" cy="954107"/>
          </a:xfrm>
          <a:prstGeom prst="rect">
            <a:avLst/>
          </a:prstGeom>
          <a:blipFill dpi="0" rotWithShape="0">
            <a:blip r:embed="rId4"/>
            <a:srcRect/>
            <a:tile tx="0" ty="0" sx="100000" sy="100000" flip="none" algn="tl"/>
          </a:blipFill>
          <a:ln w="38100">
            <a:solidFill>
              <a:srgbClr val="00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rgbClr val="003300"/>
                </a:solidFill>
                <a:latin typeface="Arial" panose="020B0604020202020204" pitchFamily="34" charset="0"/>
              </a:rPr>
              <a:t>「１．正常終了」を確認</a:t>
            </a:r>
          </a:p>
        </p:txBody>
      </p:sp>
    </p:spTree>
    <p:extLst>
      <p:ext uri="{BB962C8B-B14F-4D97-AF65-F5344CB8AC3E}">
        <p14:creationId xmlns:p14="http://schemas.microsoft.com/office/powerpoint/2010/main" val="3874813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86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86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86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86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86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86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86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86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86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6053" grpId="0" animBg="1"/>
      <p:bldP spid="386056" grpId="0" animBg="1"/>
      <p:bldP spid="38606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図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063" y="495300"/>
            <a:ext cx="6581775" cy="447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752475" y="125413"/>
            <a:ext cx="7772400" cy="2381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chemeClr val="tx2"/>
                </a:solidFill>
                <a:latin typeface="Arial" panose="020B0604020202020204" pitchFamily="34" charset="0"/>
              </a:rPr>
              <a:t>実行中の画面</a:t>
            </a:r>
          </a:p>
        </p:txBody>
      </p:sp>
      <p:sp>
        <p:nvSpPr>
          <p:cNvPr id="387076" name="Rectangle 4"/>
          <p:cNvSpPr>
            <a:spLocks noChangeArrowheads="1"/>
          </p:cNvSpPr>
          <p:nvPr/>
        </p:nvSpPr>
        <p:spPr bwMode="auto">
          <a:xfrm>
            <a:off x="3892550" y="873125"/>
            <a:ext cx="858838" cy="371475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>
              <a:latin typeface="Arial" panose="020B0604020202020204" pitchFamily="34" charset="0"/>
            </a:endParaRPr>
          </a:p>
        </p:txBody>
      </p:sp>
      <p:sp>
        <p:nvSpPr>
          <p:cNvPr id="387077" name="Text Box 5" descr="25%"/>
          <p:cNvSpPr txBox="1">
            <a:spLocks noChangeArrowheads="1"/>
          </p:cNvSpPr>
          <p:nvPr/>
        </p:nvSpPr>
        <p:spPr bwMode="auto">
          <a:xfrm>
            <a:off x="53975" y="884238"/>
            <a:ext cx="3044825" cy="2060575"/>
          </a:xfrm>
          <a:prstGeom prst="rect">
            <a:avLst/>
          </a:prstGeom>
          <a:blipFill dpi="0" rotWithShape="0">
            <a:blip r:embed="rId4"/>
            <a:srcRect/>
            <a:tile tx="0" ty="0" sx="100000" sy="100000" flip="none" algn="tl"/>
          </a:blipFill>
          <a:ln w="38100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latin typeface="Arial" panose="020B0604020202020204" pitchFamily="34" charset="0"/>
              </a:rPr>
              <a:t>実行の手順：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latin typeface="Arial" panose="020B0604020202020204" pitchFamily="34" charset="0"/>
              </a:rPr>
              <a:t>「デバッグ」→「デバッグなしで開始」</a:t>
            </a:r>
          </a:p>
        </p:txBody>
      </p:sp>
      <p:sp>
        <p:nvSpPr>
          <p:cNvPr id="387078" name="Line 6"/>
          <p:cNvSpPr>
            <a:spLocks noChangeShapeType="1"/>
          </p:cNvSpPr>
          <p:nvPr/>
        </p:nvSpPr>
        <p:spPr bwMode="auto">
          <a:xfrm flipV="1">
            <a:off x="3098800" y="1138238"/>
            <a:ext cx="793750" cy="35877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87079" name="Rectangle 7"/>
          <p:cNvSpPr>
            <a:spLocks noChangeArrowheads="1"/>
          </p:cNvSpPr>
          <p:nvPr/>
        </p:nvSpPr>
        <p:spPr bwMode="auto">
          <a:xfrm>
            <a:off x="3730625" y="2900363"/>
            <a:ext cx="4557713" cy="3290887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>
              <a:latin typeface="Arial" panose="020B0604020202020204" pitchFamily="34" charset="0"/>
            </a:endParaRPr>
          </a:p>
        </p:txBody>
      </p:sp>
      <p:sp>
        <p:nvSpPr>
          <p:cNvPr id="387080" name="Text Box 8" descr="25%"/>
          <p:cNvSpPr txBox="1">
            <a:spLocks noChangeArrowheads="1"/>
          </p:cNvSpPr>
          <p:nvPr/>
        </p:nvSpPr>
        <p:spPr bwMode="auto">
          <a:xfrm>
            <a:off x="1009650" y="5137150"/>
            <a:ext cx="4629150" cy="1590675"/>
          </a:xfrm>
          <a:prstGeom prst="rect">
            <a:avLst/>
          </a:prstGeom>
          <a:blipFill dpi="0" rotWithShape="0">
            <a:blip r:embed="rId4"/>
            <a:srcRect/>
            <a:tile tx="0" ty="0" sx="100000" sy="100000" flip="none" algn="tl"/>
          </a:blipFill>
          <a:ln w="38100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latin typeface="Arial" panose="020B0604020202020204" pitchFamily="34" charset="0"/>
              </a:rPr>
              <a:t>実行ウインドウが現れるので，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006600"/>
                </a:solidFill>
                <a:latin typeface="Arial" panose="020B0604020202020204" pitchFamily="34" charset="0"/>
              </a:rPr>
              <a:t>start_x =</a:t>
            </a:r>
            <a:r>
              <a:rPr lang="en-US" altLang="ja-JP" sz="2400">
                <a:latin typeface="Arial" panose="020B0604020202020204" pitchFamily="34" charset="0"/>
              </a:rPr>
              <a:t> </a:t>
            </a:r>
            <a:r>
              <a:rPr lang="en-US" altLang="ja-JP" sz="2400">
                <a:solidFill>
                  <a:schemeClr val="tx2"/>
                </a:solidFill>
                <a:latin typeface="Arial" panose="020B0604020202020204" pitchFamily="34" charset="0"/>
              </a:rPr>
              <a:t>0 Enter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006600"/>
                </a:solidFill>
                <a:latin typeface="Arial" panose="020B0604020202020204" pitchFamily="34" charset="0"/>
              </a:rPr>
              <a:t>step_x =</a:t>
            </a:r>
            <a:r>
              <a:rPr lang="en-US" altLang="ja-JP" sz="2400">
                <a:latin typeface="Arial" panose="020B0604020202020204" pitchFamily="34" charset="0"/>
              </a:rPr>
              <a:t> </a:t>
            </a:r>
            <a:r>
              <a:rPr lang="en-US" altLang="ja-JP" sz="2400">
                <a:solidFill>
                  <a:schemeClr val="tx2"/>
                </a:solidFill>
                <a:latin typeface="Arial" panose="020B0604020202020204" pitchFamily="34" charset="0"/>
              </a:rPr>
              <a:t>0.1 Enter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latin typeface="Arial" panose="020B0604020202020204" pitchFamily="34" charset="0"/>
              </a:rPr>
              <a:t>のように操作してみる</a:t>
            </a:r>
          </a:p>
        </p:txBody>
      </p:sp>
      <p:sp>
        <p:nvSpPr>
          <p:cNvPr id="387081" name="Line 9"/>
          <p:cNvSpPr>
            <a:spLocks noChangeShapeType="1"/>
          </p:cNvSpPr>
          <p:nvPr/>
        </p:nvSpPr>
        <p:spPr bwMode="auto">
          <a:xfrm flipV="1">
            <a:off x="3308350" y="3749675"/>
            <a:ext cx="598488" cy="138747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87082" name="Rectangle 10"/>
          <p:cNvSpPr>
            <a:spLocks noChangeArrowheads="1"/>
          </p:cNvSpPr>
          <p:nvPr/>
        </p:nvSpPr>
        <p:spPr bwMode="auto">
          <a:xfrm>
            <a:off x="3635375" y="3119438"/>
            <a:ext cx="1350963" cy="661987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>
              <a:latin typeface="Arial" panose="020B0604020202020204" pitchFamily="34" charset="0"/>
            </a:endParaRPr>
          </a:p>
        </p:txBody>
      </p:sp>
      <p:sp>
        <p:nvSpPr>
          <p:cNvPr id="22539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fld id="{83BE6D2C-A5DF-452E-8E58-26C7C0AD9F11}" type="slidenum">
              <a:rPr lang="en-US" altLang="ja-JP" smtClean="0">
                <a:latin typeface="Arial" panose="020B0604020202020204" pitchFamily="34" charset="0"/>
              </a:rPr>
              <a:pPr/>
              <a:t>9</a:t>
            </a:fld>
            <a:endParaRPr lang="en-US" altLang="ja-JP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5420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87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87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87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87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87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87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87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7077" grpId="0" animBg="1"/>
      <p:bldP spid="387080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705</TotalTime>
  <Words>639</Words>
  <Application>Microsoft Office PowerPoint</Application>
  <PresentationFormat>画面に合わせる (4:3)</PresentationFormat>
  <Paragraphs>260</Paragraphs>
  <Slides>19</Slides>
  <Notes>19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19</vt:i4>
      </vt:variant>
    </vt:vector>
  </HeadingPairs>
  <TitlesOfParts>
    <vt:vector size="28" baseType="lpstr">
      <vt:lpstr>ＭＳ Ｐゴシック</vt:lpstr>
      <vt:lpstr>メイリオ</vt:lpstr>
      <vt:lpstr>游ゴシック</vt:lpstr>
      <vt:lpstr>Arial</vt:lpstr>
      <vt:lpstr>Calibri</vt:lpstr>
      <vt:lpstr>Segoe UI</vt:lpstr>
      <vt:lpstr>Times New Roman</vt:lpstr>
      <vt:lpstr>Office テーマ</vt:lpstr>
      <vt:lpstr>数式</vt:lpstr>
      <vt:lpstr>ce-5. 中間まとめ１  </vt:lpstr>
      <vt:lpstr>資料の構成</vt:lpstr>
      <vt:lpstr>変数の種類</vt:lpstr>
      <vt:lpstr>PowerPoint プレゼンテーション</vt:lpstr>
      <vt:lpstr>論理的エラーの発見と解決</vt:lpstr>
      <vt:lpstr>例題１．論理的エラーの例（１）</vt:lpstr>
      <vt:lpstr>PowerPoint プレゼンテーション</vt:lpstr>
      <vt:lpstr>ビルド後の画面</vt:lpstr>
      <vt:lpstr>PowerPoint プレゼンテーション</vt:lpstr>
      <vt:lpstr>実行結果の確認</vt:lpstr>
      <vt:lpstr>PowerPoint プレゼンテーション</vt:lpstr>
      <vt:lpstr>PowerPoint プレゼンテーション</vt:lpstr>
      <vt:lpstr>例題２．繰り返しと条件分岐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課題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中間まとめ１ </dc:title>
  <dc:creator>kaneko kunihiko</dc:creator>
  <cp:lastModifiedBy>me</cp:lastModifiedBy>
  <cp:revision>37</cp:revision>
  <dcterms:created xsi:type="dcterms:W3CDTF">2019-11-02T00:06:04Z</dcterms:created>
  <dcterms:modified xsi:type="dcterms:W3CDTF">2023-02-03T07:29:43Z</dcterms:modified>
</cp:coreProperties>
</file>