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589" r:id="rId2"/>
    <p:sldId id="546" r:id="rId3"/>
    <p:sldId id="547" r:id="rId4"/>
    <p:sldId id="548" r:id="rId5"/>
    <p:sldId id="550" r:id="rId6"/>
    <p:sldId id="551" r:id="rId7"/>
    <p:sldId id="552" r:id="rId8"/>
    <p:sldId id="553" r:id="rId9"/>
    <p:sldId id="554" r:id="rId10"/>
    <p:sldId id="555" r:id="rId11"/>
    <p:sldId id="556" r:id="rId12"/>
    <p:sldId id="558" r:id="rId13"/>
    <p:sldId id="578" r:id="rId14"/>
    <p:sldId id="579" r:id="rId15"/>
    <p:sldId id="580" r:id="rId16"/>
    <p:sldId id="581" r:id="rId17"/>
    <p:sldId id="582" r:id="rId18"/>
    <p:sldId id="583" r:id="rId19"/>
    <p:sldId id="588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>
        <p:scale>
          <a:sx n="50" d="100"/>
          <a:sy n="50" d="100"/>
        </p:scale>
        <p:origin x="974" y="2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942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D8F387D-DEEB-462A-8EF9-9E77B8E3D041}" type="slidenum">
              <a:rPr lang="en-US" altLang="ja-JP" sz="1200" smtClean="0"/>
              <a:pPr/>
              <a:t>10</a:t>
            </a:fld>
            <a:endParaRPr lang="en-US" altLang="ja-JP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34422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B1BFB85-9BD9-489C-9660-2A7404D01B60}" type="slidenum">
              <a:rPr lang="en-US" altLang="ja-JP" sz="1200" smtClean="0"/>
              <a:pPr/>
              <a:t>11</a:t>
            </a:fld>
            <a:endParaRPr lang="en-US" altLang="ja-JP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02729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DAD965F-1ECF-4AB1-AA4C-EC5990E27C32}" type="slidenum">
              <a:rPr lang="en-US" altLang="ja-JP" sz="1200" smtClean="0"/>
              <a:pPr/>
              <a:t>12</a:t>
            </a:fld>
            <a:endParaRPr lang="en-US" altLang="ja-JP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85316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A21267F-9298-42CB-BABD-6C7BF48B4291}" type="slidenum">
              <a:rPr lang="en-US" altLang="ja-JP" sz="1200" smtClean="0"/>
              <a:pPr/>
              <a:t>13</a:t>
            </a:fld>
            <a:endParaRPr lang="en-US" altLang="ja-JP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68085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97A6E7A-73CA-4BF6-AC7D-FC7E772EF9C9}" type="slidenum">
              <a:rPr lang="en-US" altLang="ja-JP" sz="1200" smtClean="0"/>
              <a:pPr/>
              <a:t>14</a:t>
            </a:fld>
            <a:endParaRPr lang="en-US" altLang="ja-JP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08270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F2E5CBF-4F54-4A33-A1BC-F6FAAD103F87}" type="slidenum">
              <a:rPr lang="en-US" altLang="ja-JP" sz="1200" smtClean="0"/>
              <a:pPr/>
              <a:t>15</a:t>
            </a:fld>
            <a:endParaRPr lang="en-US" altLang="ja-JP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87931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4D1170C-BDF7-46FF-9FAF-95F55FCDD09D}" type="slidenum">
              <a:rPr lang="en-US" altLang="ja-JP" sz="1200" smtClean="0"/>
              <a:pPr/>
              <a:t>16</a:t>
            </a:fld>
            <a:endParaRPr lang="en-US" altLang="ja-JP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37777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14BB16F-8F21-4788-A2B2-5709FEB4B2B8}" type="slidenum">
              <a:rPr lang="en-US" altLang="ja-JP" sz="1200" smtClean="0"/>
              <a:pPr/>
              <a:t>17</a:t>
            </a:fld>
            <a:endParaRPr lang="en-US" altLang="ja-JP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607795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4D69974-56AC-4FF6-B4E4-75392B27B3B0}" type="slidenum">
              <a:rPr lang="en-US" altLang="ja-JP" sz="1200" smtClean="0"/>
              <a:pPr/>
              <a:t>18</a:t>
            </a:fld>
            <a:endParaRPr lang="en-US" altLang="ja-JP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8358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2639DA7-1257-4975-BE57-4E3E768B4558}" type="slidenum">
              <a:rPr lang="en-US" altLang="ja-JP" sz="1200" smtClean="0"/>
              <a:pPr/>
              <a:t>19</a:t>
            </a:fld>
            <a:endParaRPr lang="en-US" altLang="ja-JP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9422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CDB7978-6C9A-47C1-9EA8-B1E3018D5AFC}" type="slidenum">
              <a:rPr lang="en-US" altLang="ja-JP" sz="1200" smtClean="0"/>
              <a:pPr/>
              <a:t>2</a:t>
            </a:fld>
            <a:endParaRPr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38649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26826A-9CDF-4171-88A0-D2428A4E80CD}" type="slidenum">
              <a:rPr lang="en-US" altLang="ja-JP" sz="1200" smtClean="0"/>
              <a:pPr/>
              <a:t>3</a:t>
            </a:fld>
            <a:endParaRPr lang="en-US" altLang="ja-JP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51210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9D905C-0590-4316-9609-FB5B50DAC4FE}" type="slidenum">
              <a:rPr lang="en-US" altLang="ja-JP" sz="1200" smtClean="0"/>
              <a:pPr/>
              <a:t>4</a:t>
            </a:fld>
            <a:endParaRPr lang="en-US" altLang="ja-JP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95262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43B658C-8150-442E-BE54-1FCC11C8A5CE}" type="slidenum">
              <a:rPr lang="en-US" altLang="ja-JP" sz="1200" smtClean="0"/>
              <a:pPr/>
              <a:t>5</a:t>
            </a:fld>
            <a:endParaRPr lang="en-US" altLang="ja-JP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05049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B66451D-918F-42D3-82BB-404C2673CA66}" type="slidenum">
              <a:rPr lang="en-US" altLang="ja-JP" sz="1200" smtClean="0"/>
              <a:pPr/>
              <a:t>6</a:t>
            </a:fld>
            <a:endParaRPr lang="en-US" altLang="ja-JP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85383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56AEAA3-7155-4AB3-B422-4B6AA1E58900}" type="slidenum">
              <a:rPr lang="en-US" altLang="ja-JP" sz="1200" smtClean="0"/>
              <a:pPr/>
              <a:t>7</a:t>
            </a:fld>
            <a:endParaRPr lang="en-US" altLang="ja-JP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9336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87A1C06-0721-4F0F-BA56-8CF873776EAC}" type="slidenum">
              <a:rPr lang="en-US" altLang="ja-JP" sz="1200" smtClean="0"/>
              <a:pPr/>
              <a:t>8</a:t>
            </a:fld>
            <a:endParaRPr lang="en-US" altLang="ja-JP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92560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0CC003-8DB8-4600-8E98-04A3B51CD0FC}" type="slidenum">
              <a:rPr lang="en-US" altLang="ja-JP" sz="1200" smtClean="0"/>
              <a:pPr/>
              <a:t>9</a:t>
            </a:fld>
            <a:endParaRPr lang="en-US" altLang="ja-JP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6046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-5. </a:t>
            </a:r>
            <a:r>
              <a:rPr lang="ja-JP" altLang="en-US" dirty="0" smtClean="0">
                <a:latin typeface="メイリオ" panose="020B0604030504040204" pitchFamily="50" charset="-128"/>
              </a:rPr>
              <a:t>中間</a:t>
            </a:r>
            <a:r>
              <a:rPr lang="ja-JP" altLang="en-US" dirty="0">
                <a:latin typeface="メイリオ" panose="020B0604030504040204" pitchFamily="50" charset="-128"/>
              </a:rPr>
              <a:t>まとめ１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07447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実行結果の確認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846888F-DAB3-4362-B6F8-A3524AD1F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458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E0F22A9-ACD6-4F84-BF0D-42250C27CEAE}" type="slidenum">
              <a:rPr lang="en-US" altLang="ja-JP" smtClean="0">
                <a:latin typeface="Arial" panose="020B0604020202020204" pitchFamily="34" charset="0"/>
              </a:rPr>
              <a:pPr/>
              <a:t>10</a:t>
            </a:fld>
            <a:endParaRPr lang="en-US" altLang="ja-JP">
              <a:latin typeface="Arial" panose="020B0604020202020204" pitchFamily="34" charset="0"/>
            </a:endParaRPr>
          </a:p>
        </p:txBody>
      </p:sp>
      <p:pic>
        <p:nvPicPr>
          <p:cNvPr id="24579" name="Picture 3" descr="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363" y="2457450"/>
            <a:ext cx="28352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810000" y="2819400"/>
            <a:ext cx="1219200" cy="1143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4581" name="Text Box 5" descr="25%"/>
          <p:cNvSpPr txBox="1">
            <a:spLocks noChangeArrowheads="1"/>
          </p:cNvSpPr>
          <p:nvPr/>
        </p:nvSpPr>
        <p:spPr bwMode="auto">
          <a:xfrm>
            <a:off x="4270375" y="5257800"/>
            <a:ext cx="3806825" cy="156966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C00000"/>
                </a:solidFill>
                <a:latin typeface="Arial" panose="020B0604020202020204" pitchFamily="34" charset="0"/>
              </a:rPr>
              <a:t>d </a:t>
            </a:r>
            <a:r>
              <a:rPr lang="ja-JP" altLang="en-US" b="1">
                <a:solidFill>
                  <a:srgbClr val="C00000"/>
                </a:solidFill>
                <a:latin typeface="Arial" panose="020B0604020202020204" pitchFamily="34" charset="0"/>
              </a:rPr>
              <a:t>ドライブ</a:t>
            </a:r>
            <a:r>
              <a:rPr lang="ja-JP" altLang="en-US">
                <a:latin typeface="Arial" panose="020B0604020202020204" pitchFamily="34" charset="0"/>
              </a:rPr>
              <a:t>の</a:t>
            </a:r>
            <a:r>
              <a:rPr lang="en-US" altLang="ja-JP" b="1">
                <a:solidFill>
                  <a:srgbClr val="C00000"/>
                </a:solidFill>
                <a:latin typeface="Arial" panose="020B0604020202020204" pitchFamily="34" charset="0"/>
              </a:rPr>
              <a:t>data.csv </a:t>
            </a:r>
            <a:r>
              <a:rPr lang="ja-JP" altLang="en-US">
                <a:latin typeface="Arial" panose="020B0604020202020204" pitchFamily="34" charset="0"/>
              </a:rPr>
              <a:t>をダブルクリックする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 flipV="1">
            <a:off x="4495800" y="3962400"/>
            <a:ext cx="990600" cy="1295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812800" y="1195388"/>
            <a:ext cx="69557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実行の結果，データファイルが生成されるので，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中身を確認してみる</a:t>
            </a:r>
          </a:p>
        </p:txBody>
      </p:sp>
    </p:spTree>
    <p:extLst>
      <p:ext uri="{BB962C8B-B14F-4D97-AF65-F5344CB8AC3E}">
        <p14:creationId xmlns:p14="http://schemas.microsoft.com/office/powerpoint/2010/main" val="345001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566738"/>
            <a:ext cx="6915150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2149475" y="2063750"/>
            <a:ext cx="735013" cy="296068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514725" y="2043113"/>
            <a:ext cx="735013" cy="296068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2859088" y="5370513"/>
            <a:ext cx="4493538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結果が期待通りになっていない</a:t>
            </a:r>
          </a:p>
        </p:txBody>
      </p:sp>
      <p:sp>
        <p:nvSpPr>
          <p:cNvPr id="2663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77CD8D4-2F8A-4CB3-A9C7-CCDFCACE8987}" type="slidenum">
              <a:rPr lang="en-US" altLang="ja-JP" smtClean="0">
                <a:latin typeface="Arial" panose="020B0604020202020204" pitchFamily="34" charset="0"/>
              </a:rPr>
              <a:pPr/>
              <a:t>11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503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1396" y="0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#pragma warning(</a:t>
            </a:r>
            <a:r>
              <a:rPr lang="en-US" altLang="ja-JP" sz="1600" b="1" dirty="0" err="1"/>
              <a:t>disable:4996</a:t>
            </a:r>
            <a:r>
              <a:rPr lang="en-US" altLang="ja-JP" sz="1600" b="1" dirty="0"/>
              <a:t>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main()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{	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x;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y;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FILE*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fopen</a:t>
            </a:r>
            <a:r>
              <a:rPr lang="en-US" altLang="ja-JP" sz="1600" b="1" dirty="0"/>
              <a:t>( "d:\\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", "w"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for(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= 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&lt; 20;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x =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+ 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*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y = sin( x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"x= %f, y= %f\n", x, y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, "x=, %f, y=, %f\n", x, y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stderr</a:t>
            </a:r>
            <a:r>
              <a:rPr lang="en-US" altLang="ja-JP" sz="1600" b="1" dirty="0"/>
              <a:t>, "file 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 created\n"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fclose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}</a:t>
            </a:r>
          </a:p>
          <a:p>
            <a:endParaRPr lang="en-US" altLang="ja-JP" dirty="0"/>
          </a:p>
        </p:txBody>
      </p:sp>
      <p:sp>
        <p:nvSpPr>
          <p:cNvPr id="3073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86A81E3-F83C-4C4E-973A-32E04D1399CF}" type="slidenum">
              <a:rPr lang="en-US" altLang="ja-JP" smtClean="0">
                <a:latin typeface="Arial" panose="020B0604020202020204" pitchFamily="34" charset="0"/>
              </a:rPr>
              <a:pPr/>
              <a:t>12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3" name="Text Box 8"/>
          <p:cNvSpPr txBox="1">
            <a:spLocks noChangeArrowheads="1"/>
          </p:cNvSpPr>
          <p:nvPr/>
        </p:nvSpPr>
        <p:spPr bwMode="auto">
          <a:xfrm>
            <a:off x="4044950" y="1244600"/>
            <a:ext cx="4665060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x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,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y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は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double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型の変数なので，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sscanf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では 「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%lf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」を，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printf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, 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fprintf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では「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%f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」を使う決まりになっている</a:t>
            </a:r>
          </a:p>
        </p:txBody>
      </p:sp>
      <p:sp>
        <p:nvSpPr>
          <p:cNvPr id="30733" name="Text Box 19"/>
          <p:cNvSpPr txBox="1">
            <a:spLocks noChangeArrowheads="1"/>
          </p:cNvSpPr>
          <p:nvPr/>
        </p:nvSpPr>
        <p:spPr bwMode="auto">
          <a:xfrm>
            <a:off x="3865414" y="2541023"/>
            <a:ext cx="5024132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「</a:t>
            </a:r>
            <a:r>
              <a:rPr lang="en-US" altLang="ja-JP" sz="2400" b="1">
                <a:latin typeface="Arial" panose="020B0604020202020204" pitchFamily="34" charset="0"/>
              </a:rPr>
              <a:t>%d</a:t>
            </a:r>
            <a:r>
              <a:rPr lang="ja-JP" altLang="en-US" sz="2400">
                <a:latin typeface="Arial" panose="020B0604020202020204" pitchFamily="34" charset="0"/>
              </a:rPr>
              <a:t>」ではなく，「</a:t>
            </a:r>
            <a:r>
              <a:rPr lang="en-US" altLang="ja-JP" sz="2400" b="1">
                <a:latin typeface="Arial" panose="020B0604020202020204" pitchFamily="34" charset="0"/>
              </a:rPr>
              <a:t>%f</a:t>
            </a:r>
            <a:r>
              <a:rPr lang="ja-JP" altLang="en-US" sz="2400">
                <a:latin typeface="Arial" panose="020B0604020202020204" pitchFamily="34" charset="0"/>
              </a:rPr>
              <a:t>」が正しい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EC19115D-2470-40D1-B22B-23BBC897F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4469" y="290880"/>
            <a:ext cx="4563533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Arial" panose="020B0604020202020204" pitchFamily="34" charset="0"/>
              </a:rPr>
              <a:t>元のプログラムに間違いがあることが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Arial" panose="020B0604020202020204" pitchFamily="34" charset="0"/>
              </a:rPr>
              <a:t>分かった．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0FDE68A7-0E54-4869-8311-CFF1AEFE6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3" y="5173132"/>
            <a:ext cx="3906837" cy="53075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849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例題２．繰り返しと条件分岐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キーボードから数値（正の整数）を読み込んで，足し算を続けるプログラム</a:t>
            </a:r>
          </a:p>
          <a:p>
            <a:endParaRPr lang="ja-JP" altLang="en-US"/>
          </a:p>
          <a:p>
            <a:r>
              <a:rPr lang="ja-JP" altLang="en-US"/>
              <a:t>変数の用途</a:t>
            </a:r>
          </a:p>
          <a:p>
            <a:pPr lvl="1"/>
            <a:r>
              <a:rPr lang="en-US" altLang="ja-JP"/>
              <a:t>sum	</a:t>
            </a:r>
            <a:r>
              <a:rPr lang="ja-JP" altLang="en-US"/>
              <a:t>足し算の結果</a:t>
            </a:r>
          </a:p>
          <a:p>
            <a:pPr lvl="1"/>
            <a:r>
              <a:rPr lang="en-US" altLang="ja-JP"/>
              <a:t>buf	</a:t>
            </a:r>
            <a:r>
              <a:rPr lang="ja-JP" altLang="en-US"/>
              <a:t>キーボードから読み込んだ１行分</a:t>
            </a:r>
          </a:p>
          <a:p>
            <a:pPr lvl="1"/>
            <a:r>
              <a:rPr lang="en-US" altLang="ja-JP"/>
              <a:t>n	</a:t>
            </a:r>
            <a:r>
              <a:rPr lang="ja-JP" altLang="en-US"/>
              <a:t>キーボードから読み込んだ整数値</a:t>
            </a:r>
          </a:p>
          <a:p>
            <a:endParaRPr lang="en-US" altLang="ja-JP"/>
          </a:p>
        </p:txBody>
      </p:sp>
      <p:sp>
        <p:nvSpPr>
          <p:cNvPr id="7168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363CAD0-2422-4C17-886D-2B82270645CC}" type="slidenum">
              <a:rPr lang="en-US" altLang="ja-JP" smtClean="0">
                <a:latin typeface="Arial" panose="020B0604020202020204" pitchFamily="34" charset="0"/>
              </a:rPr>
              <a:pPr/>
              <a:t>13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68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A59037A-0C86-437F-A3E7-4FF507539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main()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{	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sum;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n;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ja-JP" altLang="en-US" sz="1600" b="1" dirty="0"/>
              <a:t>整数の足し算を続けます</a:t>
            </a:r>
            <a:r>
              <a:rPr lang="en-US" altLang="ja-JP" sz="1600" b="1" dirty="0"/>
              <a:t>\n"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ja-JP" altLang="en-US" sz="1600" b="1" dirty="0"/>
              <a:t>終了したいときは，負の数を入力してください</a:t>
            </a:r>
            <a:r>
              <a:rPr lang="en-US" altLang="ja-JP" sz="1600" b="1" dirty="0"/>
              <a:t>\n"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sum =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while ( 1 )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ja-JP" altLang="en-US" sz="1600" b="1" dirty="0"/>
              <a:t>整数値をどうぞ：</a:t>
            </a:r>
            <a:r>
              <a:rPr lang="en-US" altLang="ja-JP" sz="1600" b="1" dirty="0"/>
              <a:t>",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"%d\n", &amp;n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if ( n &gt;= 0 )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	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 ( "%d + %d = %d\n", sum, n, sum + n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	sum = sum + n;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else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	break;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	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	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}</a:t>
            </a:r>
            <a:endParaRPr lang="en-US" altLang="ja-JP" b="1" dirty="0"/>
          </a:p>
        </p:txBody>
      </p:sp>
      <p:sp>
        <p:nvSpPr>
          <p:cNvPr id="7373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496E842-EE9D-4686-A7BD-B04B6EEA4AE8}" type="slidenum">
              <a:rPr lang="en-US" altLang="ja-JP" smtClean="0">
                <a:latin typeface="Arial" panose="020B0604020202020204" pitchFamily="34" charset="0"/>
              </a:rPr>
              <a:pPr/>
              <a:t>14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54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4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95250"/>
            <a:ext cx="6223000" cy="670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241AFC7-325C-41EC-AF9D-6813E4CF9C31}" type="slidenum">
              <a:rPr lang="en-US" altLang="ja-JP" smtClean="0">
                <a:latin typeface="Arial" panose="020B0604020202020204" pitchFamily="34" charset="0"/>
              </a:rPr>
              <a:pPr/>
              <a:t>15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112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4"/>
          <p:cNvSpPr txBox="1">
            <a:spLocks noChangeArrowheads="1"/>
          </p:cNvSpPr>
          <p:nvPr/>
        </p:nvSpPr>
        <p:spPr bwMode="auto">
          <a:xfrm>
            <a:off x="3660775" y="11588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実行画面</a:t>
            </a:r>
          </a:p>
        </p:txBody>
      </p:sp>
      <p:pic>
        <p:nvPicPr>
          <p:cNvPr id="77827" name="Picture 5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49288"/>
            <a:ext cx="8497887" cy="605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0059288-9204-4593-8A46-758E3F35EF51}" type="slidenum">
              <a:rPr lang="en-US" altLang="ja-JP" smtClean="0">
                <a:latin typeface="Arial" panose="020B0604020202020204" pitchFamily="34" charset="0"/>
              </a:rPr>
              <a:pPr/>
              <a:t>16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321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660775" y="11588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実行画面</a:t>
            </a:r>
          </a:p>
        </p:txBody>
      </p:sp>
      <p:pic>
        <p:nvPicPr>
          <p:cNvPr id="79875" name="Picture 4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646113"/>
            <a:ext cx="8493125" cy="607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1838325" y="4508500"/>
            <a:ext cx="887413" cy="5302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79877" name="Line 6"/>
          <p:cNvSpPr>
            <a:spLocks noChangeShapeType="1"/>
          </p:cNvSpPr>
          <p:nvPr/>
        </p:nvSpPr>
        <p:spPr bwMode="auto">
          <a:xfrm flipH="1" flipV="1">
            <a:off x="2733675" y="5092700"/>
            <a:ext cx="449263" cy="5461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9878" name="Text Box 7"/>
          <p:cNvSpPr txBox="1">
            <a:spLocks noChangeArrowheads="1"/>
          </p:cNvSpPr>
          <p:nvPr/>
        </p:nvSpPr>
        <p:spPr bwMode="auto">
          <a:xfrm>
            <a:off x="2080865" y="5426031"/>
            <a:ext cx="6819496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「</a:t>
            </a:r>
            <a:r>
              <a:rPr lang="en-US" altLang="ja-JP" sz="2400">
                <a:latin typeface="Arial" panose="020B0604020202020204" pitchFamily="34" charset="0"/>
              </a:rPr>
              <a:t>-2 Enter</a:t>
            </a:r>
            <a:r>
              <a:rPr lang="ja-JP" altLang="en-US" sz="2400">
                <a:latin typeface="Arial" panose="020B0604020202020204" pitchFamily="34" charset="0"/>
              </a:rPr>
              <a:t>」のようにして，負の数を与えると，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プログラムの実行が止まる</a:t>
            </a:r>
          </a:p>
        </p:txBody>
      </p:sp>
      <p:sp>
        <p:nvSpPr>
          <p:cNvPr id="7987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54FA830-BE13-4945-808B-AA302EBD7865}" type="slidenum">
              <a:rPr lang="en-US" altLang="ja-JP" smtClean="0">
                <a:latin typeface="Arial" panose="020B0604020202020204" pitchFamily="34" charset="0"/>
              </a:rPr>
              <a:pPr/>
              <a:t>17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982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1638" y="136524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#include "</a:t>
            </a:r>
            <a:r>
              <a:rPr lang="en-US" altLang="ja-JP" sz="1600" dirty="0" err="1"/>
              <a:t>stdio.h</a:t>
            </a:r>
            <a:r>
              <a:rPr lang="en-US" altLang="ja-JP" sz="1600" dirty="0"/>
              <a:t>"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#include &lt;</a:t>
            </a:r>
            <a:r>
              <a:rPr lang="en-US" altLang="ja-JP" sz="1600" dirty="0" err="1"/>
              <a:t>math.h</a:t>
            </a:r>
            <a:r>
              <a:rPr lang="en-US" altLang="ja-JP" sz="1600" dirty="0"/>
              <a:t>&gt;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 err="1"/>
              <a:t>int</a:t>
            </a:r>
            <a:r>
              <a:rPr lang="en-US" altLang="ja-JP" sz="1600" dirty="0"/>
              <a:t> main()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{	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</a:t>
            </a:r>
            <a:r>
              <a:rPr lang="en-US" altLang="ja-JP" sz="1600" dirty="0" err="1"/>
              <a:t>int</a:t>
            </a:r>
            <a:r>
              <a:rPr lang="en-US" altLang="ja-JP" sz="1600" dirty="0"/>
              <a:t> sum;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</a:t>
            </a:r>
            <a:r>
              <a:rPr lang="en-US" altLang="ja-JP" sz="1600" dirty="0" err="1"/>
              <a:t>int</a:t>
            </a:r>
            <a:r>
              <a:rPr lang="en-US" altLang="ja-JP" sz="1600" dirty="0"/>
              <a:t> n;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char </a:t>
            </a:r>
            <a:r>
              <a:rPr lang="en-US" altLang="ja-JP" sz="1600" dirty="0" err="1"/>
              <a:t>buf</a:t>
            </a:r>
            <a:r>
              <a:rPr lang="en-US" altLang="ja-JP" sz="1600" dirty="0"/>
              <a:t>[256];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</a:t>
            </a:r>
            <a:r>
              <a:rPr lang="en-US" altLang="ja-JP" sz="1600" dirty="0" err="1"/>
              <a:t>printf</a:t>
            </a:r>
            <a:r>
              <a:rPr lang="en-US" altLang="ja-JP" sz="1600" dirty="0"/>
              <a:t>( "</a:t>
            </a:r>
            <a:r>
              <a:rPr lang="ja-JP" altLang="en-US" sz="1600" dirty="0"/>
              <a:t>整数の足し算を続けます</a:t>
            </a:r>
            <a:r>
              <a:rPr lang="en-US" altLang="ja-JP" sz="1600" dirty="0"/>
              <a:t>\n"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</a:t>
            </a:r>
            <a:r>
              <a:rPr lang="en-US" altLang="ja-JP" sz="1600" dirty="0" err="1"/>
              <a:t>printf</a:t>
            </a:r>
            <a:r>
              <a:rPr lang="en-US" altLang="ja-JP" sz="1600" dirty="0"/>
              <a:t>( "</a:t>
            </a:r>
            <a:r>
              <a:rPr lang="ja-JP" altLang="en-US" sz="1600" dirty="0"/>
              <a:t>終了したいときは，負の数を入力してください</a:t>
            </a:r>
            <a:r>
              <a:rPr lang="en-US" altLang="ja-JP" sz="1600" dirty="0"/>
              <a:t>\n"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sum =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while ( 1 )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</a:t>
            </a:r>
            <a:r>
              <a:rPr lang="en-US" altLang="ja-JP" sz="1600" dirty="0" err="1"/>
              <a:t>printf</a:t>
            </a:r>
            <a:r>
              <a:rPr lang="en-US" altLang="ja-JP" sz="1600" dirty="0"/>
              <a:t>( "</a:t>
            </a:r>
            <a:r>
              <a:rPr lang="ja-JP" altLang="en-US" sz="1600" dirty="0"/>
              <a:t>整数値をどうぞ：</a:t>
            </a:r>
            <a:r>
              <a:rPr lang="en-US" altLang="ja-JP" sz="1600" dirty="0"/>
              <a:t>", </a:t>
            </a:r>
            <a:r>
              <a:rPr lang="en-US" altLang="ja-JP" sz="1600" dirty="0" err="1"/>
              <a:t>buf</a:t>
            </a:r>
            <a:r>
              <a:rPr lang="en-US" altLang="ja-JP" sz="1600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</a:t>
            </a:r>
            <a:r>
              <a:rPr lang="en-US" altLang="ja-JP" sz="1600" dirty="0" err="1"/>
              <a:t>fgets</a:t>
            </a:r>
            <a:r>
              <a:rPr lang="en-US" altLang="ja-JP" sz="1600" dirty="0"/>
              <a:t>( </a:t>
            </a:r>
            <a:r>
              <a:rPr lang="en-US" altLang="ja-JP" sz="1600" dirty="0" err="1"/>
              <a:t>buf</a:t>
            </a:r>
            <a:r>
              <a:rPr lang="en-US" altLang="ja-JP" sz="1600" dirty="0"/>
              <a:t>, 256, </a:t>
            </a:r>
            <a:r>
              <a:rPr lang="en-US" altLang="ja-JP" sz="1600" dirty="0" err="1"/>
              <a:t>stdin</a:t>
            </a:r>
            <a:r>
              <a:rPr lang="en-US" altLang="ja-JP" sz="1600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</a:t>
            </a:r>
            <a:r>
              <a:rPr lang="en-US" altLang="ja-JP" sz="1600" dirty="0" err="1"/>
              <a:t>sscanf_s</a:t>
            </a:r>
            <a:r>
              <a:rPr lang="en-US" altLang="ja-JP" sz="1600" dirty="0"/>
              <a:t>( </a:t>
            </a:r>
            <a:r>
              <a:rPr lang="en-US" altLang="ja-JP" sz="1600" dirty="0" err="1"/>
              <a:t>buf</a:t>
            </a:r>
            <a:r>
              <a:rPr lang="en-US" altLang="ja-JP" sz="1600" dirty="0"/>
              <a:t>, "%d\n", &amp;n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if ( n &gt;= 0 )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	</a:t>
            </a:r>
            <a:r>
              <a:rPr lang="en-US" altLang="ja-JP" sz="1600" dirty="0" err="1"/>
              <a:t>printf</a:t>
            </a:r>
            <a:r>
              <a:rPr lang="en-US" altLang="ja-JP" sz="1600" dirty="0"/>
              <a:t> ( "%d + %d = %d\n", sum, n, sum + n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	sum = sum + n;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else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	break;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	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	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    return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dirty="0"/>
              <a:t>}</a:t>
            </a:r>
            <a:endParaRPr lang="en-US" altLang="ja-JP" dirty="0"/>
          </a:p>
        </p:txBody>
      </p:sp>
      <p:sp>
        <p:nvSpPr>
          <p:cNvPr id="8193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57BADBB-6B53-425C-BC3E-EAD00379F4D7}" type="slidenum">
              <a:rPr lang="en-US" altLang="ja-JP" smtClean="0">
                <a:latin typeface="Arial" panose="020B0604020202020204" pitchFamily="34" charset="0"/>
              </a:rPr>
              <a:pPr/>
              <a:t>18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09615" name="Text Box 15"/>
          <p:cNvSpPr txBox="1">
            <a:spLocks noChangeArrowheads="1"/>
          </p:cNvSpPr>
          <p:nvPr/>
        </p:nvSpPr>
        <p:spPr bwMode="auto">
          <a:xfrm>
            <a:off x="4109097" y="4188192"/>
            <a:ext cx="4833374" cy="52322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</a:rPr>
              <a:t>n ≧ 0 </a:t>
            </a:r>
            <a:r>
              <a:rPr lang="ja-JP" altLang="en-US" sz="2800">
                <a:solidFill>
                  <a:schemeClr val="tx2"/>
                </a:solidFill>
                <a:latin typeface="Arial" panose="020B0604020202020204" pitchFamily="34" charset="0"/>
              </a:rPr>
              <a:t>のとき実行される部分</a:t>
            </a:r>
          </a:p>
        </p:txBody>
      </p:sp>
      <p:sp>
        <p:nvSpPr>
          <p:cNvPr id="409620" name="Text Box 20"/>
          <p:cNvSpPr txBox="1">
            <a:spLocks noChangeArrowheads="1"/>
          </p:cNvSpPr>
          <p:nvPr/>
        </p:nvSpPr>
        <p:spPr bwMode="auto">
          <a:xfrm>
            <a:off x="4109097" y="4933753"/>
            <a:ext cx="4684296" cy="52322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" panose="020B0604020202020204" pitchFamily="34" charset="0"/>
              </a:rPr>
              <a:t>n &lt; 0 </a:t>
            </a:r>
            <a:r>
              <a:rPr lang="ja-JP" altLang="en-US" sz="2800">
                <a:solidFill>
                  <a:srgbClr val="003300"/>
                </a:solidFill>
                <a:latin typeface="Arial" panose="020B0604020202020204" pitchFamily="34" charset="0"/>
              </a:rPr>
              <a:t>のとき実行される部分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6B1E900F-CFEF-4C17-AFE6-70DDF8582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050" y="361865"/>
            <a:ext cx="603242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「</a:t>
            </a: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while ( 1 )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」 は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,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無条件に繰り返す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という意味になる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（「１」が，常に成り立つ条件式の意味）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6B170AC8-1FA4-41BE-A85B-1C4DAF679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42" y="5582359"/>
            <a:ext cx="6445995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この「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break;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」は，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while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による繰り返し処理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から抜け出すという意味になる．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（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n &lt; 0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のとき抜け出す）</a:t>
            </a:r>
          </a:p>
        </p:txBody>
      </p:sp>
    </p:spTree>
    <p:extLst>
      <p:ext uri="{BB962C8B-B14F-4D97-AF65-F5344CB8AC3E}">
        <p14:creationId xmlns:p14="http://schemas.microsoft.com/office/powerpoint/2010/main" val="139697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9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9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09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09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09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09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09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09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09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09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096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096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096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096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096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096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0960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0960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40960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40960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0960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0960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40960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40960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409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409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4096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4096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096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096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4096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4096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0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0960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0960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40960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40960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40960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40960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5" grpId="0" animBg="1"/>
      <p:bldP spid="409620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課題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プログラムの作成と動作確認を行いなさい．次の１，２，３のうち１つ以上を各自で選ぶこと．</a:t>
            </a:r>
          </a:p>
          <a:p>
            <a:r>
              <a:rPr lang="ja-JP" altLang="en-US" dirty="0"/>
              <a:t>例題２のプログラムについて，計算結果を，データファイル　「</a:t>
            </a:r>
            <a:r>
              <a:rPr lang="en-US" altLang="ja-JP" dirty="0"/>
              <a:t>d:\sum.csv</a:t>
            </a:r>
            <a:r>
              <a:rPr lang="ja-JP" altLang="en-US" dirty="0"/>
              <a:t>」に出力するように書き換えなさい</a:t>
            </a:r>
          </a:p>
          <a:p>
            <a:r>
              <a:rPr lang="en-US" altLang="ja-JP" dirty="0"/>
              <a:t>for </a:t>
            </a:r>
            <a:r>
              <a:rPr lang="ja-JP" altLang="en-US" dirty="0"/>
              <a:t>あるいは </a:t>
            </a:r>
            <a:r>
              <a:rPr lang="en-US" altLang="ja-JP" dirty="0"/>
              <a:t>while </a:t>
            </a:r>
            <a:r>
              <a:rPr lang="ja-JP" altLang="en-US" dirty="0"/>
              <a:t>を使い， 　　　　　　を求めるプログラムを作成しなさい</a:t>
            </a:r>
          </a:p>
          <a:p>
            <a:r>
              <a:rPr lang="ja-JP" altLang="en-US" dirty="0"/>
              <a:t>例題３のプログラムについて，平均値を表示できるように書き換えなさい</a:t>
            </a:r>
          </a:p>
          <a:p>
            <a:endParaRPr lang="en-US" altLang="ja-JP" dirty="0"/>
          </a:p>
        </p:txBody>
      </p:sp>
      <p:sp>
        <p:nvSpPr>
          <p:cNvPr id="9216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94A187D-DF68-4767-97FF-563AB91F1B05}" type="slidenum">
              <a:rPr lang="en-US" altLang="ja-JP" smtClean="0">
                <a:latin typeface="Arial" panose="020B0604020202020204" pitchFamily="34" charset="0"/>
              </a:rPr>
              <a:pPr/>
              <a:t>19</a:t>
            </a:fld>
            <a:endParaRPr lang="en-US" altLang="ja-JP">
              <a:latin typeface="Arial" panose="020B0604020202020204" pitchFamily="34" charset="0"/>
            </a:endParaRP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数式" r:id="rId4" imgW="114151" imgH="215619" progId="Equation.3">
                  <p:embed/>
                </p:oleObj>
              </mc:Choice>
              <mc:Fallback>
                <p:oleObj name="数式" r:id="rId4" imgW="114151" imgH="215619" progId="Equation.3">
                  <p:embed/>
                  <p:pic>
                    <p:nvPicPr>
                      <p:cNvPr id="921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633138"/>
              </p:ext>
            </p:extLst>
          </p:nvPr>
        </p:nvGraphicFramePr>
        <p:xfrm>
          <a:off x="5242455" y="3031516"/>
          <a:ext cx="172402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数式" r:id="rId6" imgW="685800" imgH="431800" progId="Equation.3">
                  <p:embed/>
                </p:oleObj>
              </mc:Choice>
              <mc:Fallback>
                <p:oleObj name="数式" r:id="rId6" imgW="685800" imgH="431800" progId="Equation.3">
                  <p:embed/>
                  <p:pic>
                    <p:nvPicPr>
                      <p:cNvPr id="921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455" y="3031516"/>
                        <a:ext cx="1724025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300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資料の構成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変数の種類　</a:t>
            </a:r>
          </a:p>
          <a:p>
            <a:pPr lvl="1"/>
            <a:r>
              <a:rPr lang="ja-JP" altLang="en-US"/>
              <a:t>前回授業のプログラムを使って確認</a:t>
            </a:r>
          </a:p>
          <a:p>
            <a:pPr lvl="1"/>
            <a:r>
              <a:rPr lang="en-US" altLang="ja-JP"/>
              <a:t>int		</a:t>
            </a:r>
            <a:r>
              <a:rPr lang="ja-JP" altLang="en-US"/>
              <a:t>整数</a:t>
            </a:r>
          </a:p>
          <a:p>
            <a:pPr lvl="1"/>
            <a:r>
              <a:rPr lang="en-US" altLang="ja-JP"/>
              <a:t>char		</a:t>
            </a:r>
            <a:r>
              <a:rPr lang="ja-JP" altLang="en-US"/>
              <a:t>文字</a:t>
            </a:r>
          </a:p>
          <a:p>
            <a:pPr lvl="1"/>
            <a:r>
              <a:rPr lang="en-US" altLang="ja-JP"/>
              <a:t>double	</a:t>
            </a:r>
            <a:r>
              <a:rPr lang="ja-JP" altLang="en-US"/>
              <a:t>浮動小数 など</a:t>
            </a:r>
          </a:p>
          <a:p>
            <a:r>
              <a:rPr lang="ja-JP" altLang="en-US"/>
              <a:t>論理的エラーの発見と解決</a:t>
            </a:r>
          </a:p>
          <a:p>
            <a:pPr lvl="1"/>
            <a:r>
              <a:rPr lang="ja-JP" altLang="en-US"/>
              <a:t>ステップ実行機能なども使用して，論理的エラーの発見と解決の練習を行う</a:t>
            </a:r>
          </a:p>
          <a:p>
            <a:r>
              <a:rPr lang="ja-JP" altLang="en-US"/>
              <a:t>条件分岐と繰り返しに関する練習</a:t>
            </a:r>
          </a:p>
          <a:p>
            <a:pPr lvl="1"/>
            <a:r>
              <a:rPr lang="en-US" altLang="ja-JP"/>
              <a:t>while </a:t>
            </a:r>
            <a:r>
              <a:rPr lang="ja-JP" altLang="en-US"/>
              <a:t>と </a:t>
            </a:r>
            <a:r>
              <a:rPr lang="en-US" altLang="ja-JP"/>
              <a:t>if </a:t>
            </a:r>
            <a:r>
              <a:rPr lang="ja-JP" altLang="en-US"/>
              <a:t>の組み合わせ</a:t>
            </a:r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9E08CFC-183F-43F8-95E9-B75AEF7E643B}" type="slidenum">
              <a:rPr lang="en-US" altLang="ja-JP" smtClean="0">
                <a:latin typeface="Arial" panose="020B0604020202020204" pitchFamily="34" charset="0"/>
              </a:rPr>
              <a:pPr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5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変数の種類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　</a:t>
            </a:r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702443C-CFA1-4D0B-BDA5-8FF075368696}" type="slidenum">
              <a:rPr lang="en-US" altLang="ja-JP" smtClean="0">
                <a:latin typeface="Arial" panose="020B0604020202020204" pitchFamily="34" charset="0"/>
              </a:rPr>
              <a:pPr/>
              <a:t>3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14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9080" y="41553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#pragma warning(</a:t>
            </a:r>
            <a:r>
              <a:rPr lang="en-US" altLang="ja-JP" sz="1600" b="1" dirty="0" err="1"/>
              <a:t>disable:4996</a:t>
            </a:r>
            <a:r>
              <a:rPr lang="en-US" altLang="ja-JP" sz="1600" b="1" dirty="0"/>
              <a:t>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main()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{	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x;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y;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FILE*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fopen</a:t>
            </a:r>
            <a:r>
              <a:rPr lang="en-US" altLang="ja-JP" sz="1600" b="1" dirty="0"/>
              <a:t>( "d:\\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", "w"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for(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= 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&lt; 20;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x =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+ 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*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y = sin( x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"x= %f, y= %f\n", x, y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, "x=, %f, y=, %f\n", x, y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stderr</a:t>
            </a:r>
            <a:r>
              <a:rPr lang="en-US" altLang="ja-JP" sz="1600" b="1" dirty="0"/>
              <a:t>, "file 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 created\n"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fclose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}</a:t>
            </a:r>
          </a:p>
          <a:p>
            <a:endParaRPr lang="en-US" altLang="ja-JP" dirty="0"/>
          </a:p>
        </p:txBody>
      </p:sp>
      <p:sp>
        <p:nvSpPr>
          <p:cNvPr id="1029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053B197-B13C-40DA-8273-04FC60934C0A}" type="slidenum">
              <a:rPr lang="en-US" altLang="ja-JP" smtClean="0">
                <a:latin typeface="Arial" panose="020B0604020202020204" pitchFamily="34" charset="0"/>
              </a:rPr>
              <a:pPr/>
              <a:t>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170892" y="395674"/>
            <a:ext cx="4134465" cy="52322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  <a:latin typeface="Arial" panose="020B0604020202020204" pitchFamily="34" charset="0"/>
              </a:rPr>
              <a:t>変数は４種類使っている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478867" y="1102112"/>
            <a:ext cx="3163888" cy="677862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737630" y="1176724"/>
            <a:ext cx="29177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整数を扱う </a:t>
            </a:r>
            <a:r>
              <a:rPr lang="en-US" altLang="ja-JP" sz="2800">
                <a:latin typeface="Arial" panose="020B0604020202020204" pitchFamily="34" charset="0"/>
              </a:rPr>
              <a:t>int </a:t>
            </a:r>
            <a:r>
              <a:rPr lang="ja-JP" altLang="en-US" sz="2800">
                <a:latin typeface="Arial" panose="020B0604020202020204" pitchFamily="34" charset="0"/>
              </a:rPr>
              <a:t>型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469342" y="2289562"/>
            <a:ext cx="3257550" cy="677862"/>
          </a:xfrm>
          <a:prstGeom prst="rect">
            <a:avLst/>
          </a:prstGeom>
          <a:solidFill>
            <a:srgbClr val="006600">
              <a:alpha val="1098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683655" y="2383224"/>
            <a:ext cx="3238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文字を扱う </a:t>
            </a: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char </a:t>
            </a: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型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758267" y="1721237"/>
            <a:ext cx="29354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整数は</a:t>
            </a:r>
            <a:r>
              <a:rPr lang="en-US" altLang="ja-JP" sz="2400">
                <a:latin typeface="Arial" panose="020B0604020202020204" pitchFamily="34" charset="0"/>
              </a:rPr>
              <a:t>, 5, -3, 0 </a:t>
            </a:r>
            <a:r>
              <a:rPr lang="ja-JP" altLang="en-US" sz="2400">
                <a:latin typeface="Arial" panose="020B0604020202020204" pitchFamily="34" charset="0"/>
              </a:rPr>
              <a:t>など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024967" y="3007112"/>
            <a:ext cx="3352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文字は</a:t>
            </a:r>
            <a:r>
              <a:rPr lang="en-US" altLang="ja-JP" sz="1800">
                <a:latin typeface="Arial" panose="020B0604020202020204" pitchFamily="34" charset="0"/>
              </a:rPr>
              <a:t>, 1, 0, 3, -, a </a:t>
            </a:r>
            <a:r>
              <a:rPr lang="ja-JP" altLang="en-US" sz="1800">
                <a:latin typeface="Arial" panose="020B0604020202020204" pitchFamily="34" charset="0"/>
              </a:rPr>
              <a:t>など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数字</a:t>
            </a:r>
            <a:r>
              <a:rPr lang="en-US" altLang="ja-JP" sz="1800">
                <a:latin typeface="Arial" panose="020B0604020202020204" pitchFamily="34" charset="0"/>
              </a:rPr>
              <a:t>(1, 0, 3 </a:t>
            </a:r>
            <a:r>
              <a:rPr lang="ja-JP" altLang="en-US" sz="1800">
                <a:latin typeface="Arial" panose="020B0604020202020204" pitchFamily="34" charset="0"/>
              </a:rPr>
              <a:t>など</a:t>
            </a:r>
            <a:r>
              <a:rPr lang="en-US" altLang="ja-JP" sz="1800">
                <a:latin typeface="Arial" panose="020B0604020202020204" pitchFamily="34" charset="0"/>
              </a:rPr>
              <a:t>)</a:t>
            </a:r>
            <a:r>
              <a:rPr lang="ja-JP" altLang="en-US" sz="1800">
                <a:latin typeface="Arial" panose="020B0604020202020204" pitchFamily="34" charset="0"/>
              </a:rPr>
              <a:t>も文字の一種</a:t>
            </a:r>
          </a:p>
        </p:txBody>
      </p:sp>
      <p:sp>
        <p:nvSpPr>
          <p:cNvPr id="10259" name="Rectangle 20"/>
          <p:cNvSpPr>
            <a:spLocks noChangeArrowheads="1"/>
          </p:cNvSpPr>
          <p:nvPr/>
        </p:nvSpPr>
        <p:spPr bwMode="auto">
          <a:xfrm>
            <a:off x="4404255" y="3724662"/>
            <a:ext cx="3703637" cy="677862"/>
          </a:xfrm>
          <a:prstGeom prst="rect">
            <a:avLst/>
          </a:prstGeom>
          <a:solidFill>
            <a:schemeClr val="tx2">
              <a:alpha val="1098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4618567" y="3869124"/>
            <a:ext cx="3743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浮動小数を扱う 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double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型</a:t>
            </a:r>
          </a:p>
        </p:txBody>
      </p:sp>
      <p:sp>
        <p:nvSpPr>
          <p:cNvPr id="10261" name="Text Box 22"/>
          <p:cNvSpPr txBox="1">
            <a:spLocks noChangeArrowheads="1"/>
          </p:cNvSpPr>
          <p:nvPr/>
        </p:nvSpPr>
        <p:spPr bwMode="auto">
          <a:xfrm>
            <a:off x="4988455" y="4442212"/>
            <a:ext cx="34836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3.14, -1.414, 5, 0, -3</a:t>
            </a:r>
            <a:r>
              <a:rPr lang="ja-JP" altLang="en-US" sz="1800">
                <a:latin typeface="Arial" panose="020B0604020202020204" pitchFamily="34" charset="0"/>
              </a:rPr>
              <a:t>　など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3300"/>
                </a:solidFill>
                <a:latin typeface="Arial" panose="020B0604020202020204" pitchFamily="34" charset="0"/>
              </a:rPr>
              <a:t>（</a:t>
            </a:r>
            <a:r>
              <a:rPr lang="en-US" altLang="ja-JP" sz="1400">
                <a:solidFill>
                  <a:srgbClr val="003300"/>
                </a:solidFill>
                <a:latin typeface="Arial" panose="020B0604020202020204" pitchFamily="34" charset="0"/>
              </a:rPr>
              <a:t>5, 0, -3 </a:t>
            </a:r>
            <a:r>
              <a:rPr lang="ja-JP" altLang="en-US" sz="1400">
                <a:solidFill>
                  <a:srgbClr val="003300"/>
                </a:solidFill>
                <a:latin typeface="Arial" panose="020B0604020202020204" pitchFamily="34" charset="0"/>
              </a:rPr>
              <a:t>などの整数も浮動小数の一種）</a:t>
            </a:r>
          </a:p>
        </p:txBody>
      </p:sp>
      <p:sp>
        <p:nvSpPr>
          <p:cNvPr id="10277" name="Rectangle 38"/>
          <p:cNvSpPr>
            <a:spLocks noChangeArrowheads="1"/>
          </p:cNvSpPr>
          <p:nvPr/>
        </p:nvSpPr>
        <p:spPr bwMode="auto">
          <a:xfrm>
            <a:off x="5440892" y="5172462"/>
            <a:ext cx="2552700" cy="677862"/>
          </a:xfrm>
          <a:prstGeom prst="rect">
            <a:avLst/>
          </a:prstGeom>
          <a:solidFill>
            <a:srgbClr val="F8FE02">
              <a:alpha val="1098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0278" name="Text Box 39"/>
          <p:cNvSpPr txBox="1">
            <a:spLocks noChangeArrowheads="1"/>
          </p:cNvSpPr>
          <p:nvPr/>
        </p:nvSpPr>
        <p:spPr bwMode="auto">
          <a:xfrm>
            <a:off x="5655205" y="5296287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A50021"/>
                </a:solidFill>
                <a:latin typeface="Arial" panose="020B0604020202020204" pitchFamily="34" charset="0"/>
              </a:rPr>
              <a:t>ファイルポインタ</a:t>
            </a:r>
          </a:p>
        </p:txBody>
      </p:sp>
      <p:sp>
        <p:nvSpPr>
          <p:cNvPr id="10279" name="Text Box 40"/>
          <p:cNvSpPr txBox="1">
            <a:spLocks noChangeArrowheads="1"/>
          </p:cNvSpPr>
          <p:nvPr/>
        </p:nvSpPr>
        <p:spPr bwMode="auto">
          <a:xfrm>
            <a:off x="5523159" y="5961952"/>
            <a:ext cx="27238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ファイル操作に使う変数</a:t>
            </a:r>
          </a:p>
        </p:txBody>
      </p:sp>
      <p:sp>
        <p:nvSpPr>
          <p:cNvPr id="404527" name="Text Box 47"/>
          <p:cNvSpPr txBox="1">
            <a:spLocks noChangeArrowheads="1"/>
          </p:cNvSpPr>
          <p:nvPr/>
        </p:nvSpPr>
        <p:spPr bwMode="auto">
          <a:xfrm>
            <a:off x="1894417" y="6918517"/>
            <a:ext cx="548098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chemeClr val="tx2"/>
                </a:solidFill>
                <a:latin typeface="Arial" panose="020B0604020202020204" pitchFamily="34" charset="0"/>
              </a:rPr>
              <a:t>double </a:t>
            </a: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型の変数については，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solidFill>
                  <a:schemeClr val="tx2"/>
                </a:solidFill>
                <a:latin typeface="Arial" panose="020B0604020202020204" pitchFamily="34" charset="0"/>
              </a:rPr>
              <a:t>sscanf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では 「</a:t>
            </a:r>
            <a:r>
              <a:rPr lang="en-US" altLang="ja-JP" sz="2000" b="1" dirty="0">
                <a:solidFill>
                  <a:schemeClr val="tx2"/>
                </a:solidFill>
                <a:latin typeface="Arial" panose="020B0604020202020204" pitchFamily="34" charset="0"/>
              </a:rPr>
              <a:t>%</a:t>
            </a:r>
            <a:r>
              <a:rPr lang="en-US" altLang="ja-JP" sz="2000" b="1" dirty="0" err="1">
                <a:solidFill>
                  <a:schemeClr val="tx2"/>
                </a:solidFill>
                <a:latin typeface="Arial" panose="020B0604020202020204" pitchFamily="34" charset="0"/>
              </a:rPr>
              <a:t>lf</a:t>
            </a: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」（エルエフ）を，</a:t>
            </a:r>
            <a:r>
              <a:rPr lang="en-US" altLang="ja-JP" sz="2000" b="1" dirty="0" err="1">
                <a:solidFill>
                  <a:schemeClr val="tx2"/>
                </a:solidFill>
                <a:latin typeface="Arial" panose="020B0604020202020204" pitchFamily="34" charset="0"/>
              </a:rPr>
              <a:t>printf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</a:rPr>
              <a:t> 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solidFill>
                  <a:schemeClr val="tx2"/>
                </a:solidFill>
                <a:latin typeface="Arial" panose="020B0604020202020204" pitchFamily="34" charset="0"/>
              </a:rPr>
              <a:t>fprintf</a:t>
            </a:r>
            <a:r>
              <a:rPr lang="en-US" altLang="ja-JP" sz="20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では「</a:t>
            </a:r>
            <a:r>
              <a:rPr lang="en-US" altLang="ja-JP" sz="2000" b="1" dirty="0">
                <a:solidFill>
                  <a:schemeClr val="tx2"/>
                </a:solidFill>
                <a:latin typeface="Arial" panose="020B0604020202020204" pitchFamily="34" charset="0"/>
              </a:rPr>
              <a:t>%f</a:t>
            </a: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」を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</a:rPr>
              <a:t>,</a:t>
            </a: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使う決まりになっている</a:t>
            </a:r>
          </a:p>
        </p:txBody>
      </p:sp>
    </p:spTree>
    <p:extLst>
      <p:ext uri="{BB962C8B-B14F-4D97-AF65-F5344CB8AC3E}">
        <p14:creationId xmlns:p14="http://schemas.microsoft.com/office/powerpoint/2010/main" val="265920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5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論理的エラーの発見と解決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　</a:t>
            </a:r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0D24AA8-FC9D-48E3-9924-6C111D55A1FD}" type="slidenum">
              <a:rPr lang="en-US" altLang="ja-JP" smtClean="0">
                <a:latin typeface="Arial" panose="020B0604020202020204" pitchFamily="34" charset="0"/>
              </a:rPr>
              <a:pPr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06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例題１．論理的エラーの例（１）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次ページのプログラムは，構文エラーは無い（ビルドは問題無くできる）</a:t>
            </a:r>
          </a:p>
          <a:p>
            <a:endParaRPr lang="ja-JP" altLang="en-US"/>
          </a:p>
          <a:p>
            <a:r>
              <a:rPr lang="ja-JP" altLang="en-US"/>
              <a:t>実行してみると，動作がおかしい</a:t>
            </a:r>
          </a:p>
          <a:p>
            <a:endParaRPr lang="ja-JP" altLang="en-US"/>
          </a:p>
          <a:p>
            <a:r>
              <a:rPr lang="ja-JP" altLang="en-US"/>
              <a:t>資料の手順に従って，原因を探し，解決しなさい</a:t>
            </a:r>
          </a:p>
        </p:txBody>
      </p:sp>
      <p:sp>
        <p:nvSpPr>
          <p:cNvPr id="1638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161D40A-AE89-4253-BB5F-1AFB7791C681}" type="slidenum">
              <a:rPr lang="en-US" altLang="ja-JP" smtClean="0">
                <a:latin typeface="Arial" panose="020B0604020202020204" pitchFamily="34" charset="0"/>
              </a:rPr>
              <a:pPr/>
              <a:t>6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45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3312" y="18938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#pragma warning(</a:t>
            </a:r>
            <a:r>
              <a:rPr lang="en-US" altLang="ja-JP" sz="1600" b="1" dirty="0" err="1"/>
              <a:t>disable:4996</a:t>
            </a:r>
            <a:r>
              <a:rPr lang="en-US" altLang="ja-JP" sz="1600" b="1" dirty="0"/>
              <a:t>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main()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{	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x;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y;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FILE*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fopen</a:t>
            </a:r>
            <a:r>
              <a:rPr lang="en-US" altLang="ja-JP" sz="1600" b="1" dirty="0"/>
              <a:t>( "d:\\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", "w"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for(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= 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&lt; 20;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x =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+ 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*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y = sin( x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"x= %d, y= %d\n", x, y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, "x=, %d, y=, %d\n", x, y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stderr</a:t>
            </a:r>
            <a:r>
              <a:rPr lang="en-US" altLang="ja-JP" sz="1600" b="1" dirty="0"/>
              <a:t>, "file 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 created\n"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fclose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}</a:t>
            </a:r>
          </a:p>
          <a:p>
            <a:endParaRPr lang="en-US" altLang="ja-JP" dirty="0"/>
          </a:p>
        </p:txBody>
      </p:sp>
      <p:sp>
        <p:nvSpPr>
          <p:cNvPr id="1843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3B4F146-4B32-4C5F-B5F8-21BCA9DECA73}" type="slidenum">
              <a:rPr lang="en-US" altLang="ja-JP" smtClean="0">
                <a:latin typeface="Arial" panose="020B0604020202020204" pitchFamily="34" charset="0"/>
              </a:rPr>
              <a:pPr/>
              <a:t>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735388" y="1576388"/>
            <a:ext cx="5109091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まずは，このページのプログラムを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ビルド，実行してみなさい</a:t>
            </a:r>
          </a:p>
        </p:txBody>
      </p:sp>
    </p:spTree>
    <p:extLst>
      <p:ext uri="{BB962C8B-B14F-4D97-AF65-F5344CB8AC3E}">
        <p14:creationId xmlns:p14="http://schemas.microsoft.com/office/powerpoint/2010/main" val="2096079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490538"/>
            <a:ext cx="5967412" cy="630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3E6A92C-658F-4AD7-82F6-85DBC0EBA8FF}" type="slidenum">
              <a:rPr lang="en-US" altLang="ja-JP" smtClean="0">
                <a:latin typeface="Arial" panose="020B0604020202020204" pitchFamily="34" charset="0"/>
              </a:rPr>
              <a:pPr/>
              <a:t>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25413"/>
            <a:ext cx="7772400" cy="23812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ja-JP" altLang="en-US" sz="2800"/>
              <a:t>ビルド後の画面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1358900" y="5249863"/>
            <a:ext cx="5738813" cy="1524000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86053" name="Text Box 5" descr="20%"/>
          <p:cNvSpPr txBox="1">
            <a:spLocks noChangeArrowheads="1"/>
          </p:cNvSpPr>
          <p:nvPr/>
        </p:nvSpPr>
        <p:spPr bwMode="auto">
          <a:xfrm>
            <a:off x="3552825" y="3686175"/>
            <a:ext cx="4710113" cy="98425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  <a:latin typeface="Arial" panose="020B0604020202020204" pitchFamily="34" charset="0"/>
              </a:rPr>
              <a:t>ビルドが正常終了したことを示すメッセージ</a:t>
            </a:r>
          </a:p>
        </p:txBody>
      </p:sp>
      <p:sp>
        <p:nvSpPr>
          <p:cNvPr id="386054" name="Line 6"/>
          <p:cNvSpPr>
            <a:spLocks noChangeShapeType="1"/>
          </p:cNvSpPr>
          <p:nvPr/>
        </p:nvSpPr>
        <p:spPr bwMode="auto">
          <a:xfrm flipH="1">
            <a:off x="3967163" y="4670425"/>
            <a:ext cx="242887" cy="557213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6055" name="Rectangle 7"/>
          <p:cNvSpPr>
            <a:spLocks noChangeArrowheads="1"/>
          </p:cNvSpPr>
          <p:nvPr/>
        </p:nvSpPr>
        <p:spPr bwMode="auto">
          <a:xfrm>
            <a:off x="4048125" y="738188"/>
            <a:ext cx="504825" cy="3683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86056" name="Text Box 8" descr="25%"/>
          <p:cNvSpPr txBox="1">
            <a:spLocks noChangeArrowheads="1"/>
          </p:cNvSpPr>
          <p:nvPr/>
        </p:nvSpPr>
        <p:spPr bwMode="auto">
          <a:xfrm>
            <a:off x="528638" y="1479550"/>
            <a:ext cx="6438900" cy="19383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Arial" panose="020B0604020202020204" pitchFamily="34" charset="0"/>
              </a:rPr>
              <a:t>ビルドの手順：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Arial" panose="020B0604020202020204" pitchFamily="34" charset="0"/>
              </a:rPr>
              <a:t>「ビルド」→「ソリューションのビルド」</a:t>
            </a:r>
          </a:p>
        </p:txBody>
      </p:sp>
      <p:sp>
        <p:nvSpPr>
          <p:cNvPr id="386057" name="Line 9"/>
          <p:cNvSpPr>
            <a:spLocks noChangeShapeType="1"/>
          </p:cNvSpPr>
          <p:nvPr/>
        </p:nvSpPr>
        <p:spPr bwMode="auto">
          <a:xfrm flipV="1">
            <a:off x="3995738" y="1106488"/>
            <a:ext cx="185737" cy="4175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6058" name="Rectangle 10"/>
          <p:cNvSpPr>
            <a:spLocks noChangeArrowheads="1"/>
          </p:cNvSpPr>
          <p:nvPr/>
        </p:nvSpPr>
        <p:spPr bwMode="auto">
          <a:xfrm>
            <a:off x="2674938" y="6423025"/>
            <a:ext cx="1547812" cy="258763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86059" name="Line 11"/>
          <p:cNvSpPr>
            <a:spLocks noChangeShapeType="1"/>
          </p:cNvSpPr>
          <p:nvPr/>
        </p:nvSpPr>
        <p:spPr bwMode="auto">
          <a:xfrm flipH="1">
            <a:off x="4027488" y="6096000"/>
            <a:ext cx="290512" cy="261938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6060" name="Text Box 12" descr="20%"/>
          <p:cNvSpPr txBox="1">
            <a:spLocks noChangeArrowheads="1"/>
          </p:cNvSpPr>
          <p:nvPr/>
        </p:nvSpPr>
        <p:spPr bwMode="auto">
          <a:xfrm>
            <a:off x="4318000" y="5673725"/>
            <a:ext cx="3559175" cy="95410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  <a:latin typeface="Arial" panose="020B0604020202020204" pitchFamily="34" charset="0"/>
              </a:rPr>
              <a:t>「１．正常終了」を確認</a:t>
            </a:r>
          </a:p>
        </p:txBody>
      </p:sp>
    </p:spTree>
    <p:extLst>
      <p:ext uri="{BB962C8B-B14F-4D97-AF65-F5344CB8AC3E}">
        <p14:creationId xmlns:p14="http://schemas.microsoft.com/office/powerpoint/2010/main" val="387481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3" grpId="0" animBg="1"/>
      <p:bldP spid="386056" grpId="0" animBg="1"/>
      <p:bldP spid="3860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95300"/>
            <a:ext cx="6581775" cy="44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52475" y="125413"/>
            <a:ext cx="7772400" cy="23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  <a:latin typeface="Arial" panose="020B0604020202020204" pitchFamily="34" charset="0"/>
              </a:rPr>
              <a:t>実行中の画面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3892550" y="873125"/>
            <a:ext cx="858838" cy="37147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87077" name="Text Box 5" descr="25%"/>
          <p:cNvSpPr txBox="1">
            <a:spLocks noChangeArrowheads="1"/>
          </p:cNvSpPr>
          <p:nvPr/>
        </p:nvSpPr>
        <p:spPr bwMode="auto">
          <a:xfrm>
            <a:off x="53975" y="884238"/>
            <a:ext cx="3044825" cy="20605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実行の手順：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「デバッグ」→「デバッグなしで開始」</a:t>
            </a:r>
          </a:p>
        </p:txBody>
      </p:sp>
      <p:sp>
        <p:nvSpPr>
          <p:cNvPr id="387078" name="Line 6"/>
          <p:cNvSpPr>
            <a:spLocks noChangeShapeType="1"/>
          </p:cNvSpPr>
          <p:nvPr/>
        </p:nvSpPr>
        <p:spPr bwMode="auto">
          <a:xfrm flipV="1">
            <a:off x="3098800" y="1138238"/>
            <a:ext cx="793750" cy="3587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7079" name="Rectangle 7"/>
          <p:cNvSpPr>
            <a:spLocks noChangeArrowheads="1"/>
          </p:cNvSpPr>
          <p:nvPr/>
        </p:nvSpPr>
        <p:spPr bwMode="auto">
          <a:xfrm>
            <a:off x="3730625" y="2900363"/>
            <a:ext cx="4557713" cy="32908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87080" name="Text Box 8" descr="25%"/>
          <p:cNvSpPr txBox="1">
            <a:spLocks noChangeArrowheads="1"/>
          </p:cNvSpPr>
          <p:nvPr/>
        </p:nvSpPr>
        <p:spPr bwMode="auto">
          <a:xfrm>
            <a:off x="1009650" y="5137150"/>
            <a:ext cx="4629150" cy="15906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実行ウインドウが現れるので，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  <a:latin typeface="Arial" panose="020B0604020202020204" pitchFamily="34" charset="0"/>
              </a:rPr>
              <a:t>start_x =</a:t>
            </a:r>
            <a:r>
              <a:rPr lang="en-US" altLang="ja-JP" sz="2400">
                <a:latin typeface="Arial" panose="020B0604020202020204" pitchFamily="34" charset="0"/>
              </a:rPr>
              <a:t> 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0 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  <a:latin typeface="Arial" panose="020B0604020202020204" pitchFamily="34" charset="0"/>
              </a:rPr>
              <a:t>step_x =</a:t>
            </a:r>
            <a:r>
              <a:rPr lang="en-US" altLang="ja-JP" sz="2400">
                <a:latin typeface="Arial" panose="020B0604020202020204" pitchFamily="34" charset="0"/>
              </a:rPr>
              <a:t> 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0.1 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のように操作してみる</a:t>
            </a:r>
          </a:p>
        </p:txBody>
      </p:sp>
      <p:sp>
        <p:nvSpPr>
          <p:cNvPr id="387081" name="Line 9"/>
          <p:cNvSpPr>
            <a:spLocks noChangeShapeType="1"/>
          </p:cNvSpPr>
          <p:nvPr/>
        </p:nvSpPr>
        <p:spPr bwMode="auto">
          <a:xfrm flipV="1">
            <a:off x="3308350" y="3749675"/>
            <a:ext cx="598488" cy="1387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7082" name="Rectangle 10"/>
          <p:cNvSpPr>
            <a:spLocks noChangeArrowheads="1"/>
          </p:cNvSpPr>
          <p:nvPr/>
        </p:nvSpPr>
        <p:spPr bwMode="auto">
          <a:xfrm>
            <a:off x="3635375" y="3119438"/>
            <a:ext cx="1350963" cy="6619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3BE6D2C-A5DF-452E-8E58-26C7C0AD9F11}" type="slidenum">
              <a:rPr lang="en-US" altLang="ja-JP" smtClean="0">
                <a:latin typeface="Arial" panose="020B0604020202020204" pitchFamily="34" charset="0"/>
              </a:rPr>
              <a:pPr/>
              <a:t>9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42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38708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639</Words>
  <Application>Microsoft Office PowerPoint</Application>
  <PresentationFormat>画面に合わせる (4:3)</PresentationFormat>
  <Paragraphs>260</Paragraphs>
  <Slides>19</Slides>
  <Notes>19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8" baseType="lpstr"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数式</vt:lpstr>
      <vt:lpstr>ce-5. 中間まとめ１  </vt:lpstr>
      <vt:lpstr>資料の構成</vt:lpstr>
      <vt:lpstr>変数の種類</vt:lpstr>
      <vt:lpstr>PowerPoint プレゼンテーション</vt:lpstr>
      <vt:lpstr>論理的エラーの発見と解決</vt:lpstr>
      <vt:lpstr>例題１．論理的エラーの例（１）</vt:lpstr>
      <vt:lpstr>PowerPoint プレゼンテーション</vt:lpstr>
      <vt:lpstr>ビルド後の画面</vt:lpstr>
      <vt:lpstr>PowerPoint プレゼンテーション</vt:lpstr>
      <vt:lpstr>実行結果の確認</vt:lpstr>
      <vt:lpstr>PowerPoint プレゼンテーション</vt:lpstr>
      <vt:lpstr>PowerPoint プレゼンテーション</vt:lpstr>
      <vt:lpstr>例題２．繰り返しと条件分岐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課題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中間まとめ１ </dc:title>
  <dc:creator>kaneko kunihiko</dc:creator>
  <cp:lastModifiedBy>me</cp:lastModifiedBy>
  <cp:revision>37</cp:revision>
  <dcterms:created xsi:type="dcterms:W3CDTF">2019-11-02T00:06:04Z</dcterms:created>
  <dcterms:modified xsi:type="dcterms:W3CDTF">2023-02-03T07:29:43Z</dcterms:modified>
</cp:coreProperties>
</file>