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613" r:id="rId2"/>
    <p:sldId id="546" r:id="rId3"/>
    <p:sldId id="547" r:id="rId4"/>
    <p:sldId id="606" r:id="rId5"/>
    <p:sldId id="607" r:id="rId6"/>
    <p:sldId id="608" r:id="rId7"/>
    <p:sldId id="553" r:id="rId8"/>
    <p:sldId id="554" r:id="rId9"/>
    <p:sldId id="555" r:id="rId10"/>
    <p:sldId id="556" r:id="rId11"/>
    <p:sldId id="557" r:id="rId12"/>
    <p:sldId id="558" r:id="rId13"/>
    <p:sldId id="559" r:id="rId14"/>
    <p:sldId id="560" r:id="rId15"/>
    <p:sldId id="561" r:id="rId16"/>
    <p:sldId id="562" r:id="rId17"/>
    <p:sldId id="563" r:id="rId18"/>
    <p:sldId id="550" r:id="rId19"/>
    <p:sldId id="566" r:id="rId20"/>
    <p:sldId id="567" r:id="rId21"/>
    <p:sldId id="568" r:id="rId22"/>
    <p:sldId id="569" r:id="rId23"/>
    <p:sldId id="570" r:id="rId24"/>
    <p:sldId id="571" r:id="rId25"/>
    <p:sldId id="572" r:id="rId26"/>
    <p:sldId id="573" r:id="rId27"/>
    <p:sldId id="574" r:id="rId28"/>
    <p:sldId id="609" r:id="rId29"/>
    <p:sldId id="610" r:id="rId30"/>
    <p:sldId id="611" r:id="rId31"/>
    <p:sldId id="579" r:id="rId32"/>
    <p:sldId id="580" r:id="rId33"/>
    <p:sldId id="581" r:id="rId34"/>
    <p:sldId id="582" r:id="rId35"/>
    <p:sldId id="583" r:id="rId36"/>
    <p:sldId id="584" r:id="rId37"/>
    <p:sldId id="585" r:id="rId38"/>
    <p:sldId id="586" r:id="rId39"/>
    <p:sldId id="587" r:id="rId40"/>
    <p:sldId id="612" r:id="rId41"/>
    <p:sldId id="575" r:id="rId42"/>
    <p:sldId id="591" r:id="rId43"/>
    <p:sldId id="592" r:id="rId44"/>
    <p:sldId id="593" r:id="rId45"/>
    <p:sldId id="594" r:id="rId46"/>
    <p:sldId id="595" r:id="rId47"/>
    <p:sldId id="596" r:id="rId48"/>
    <p:sldId id="597" r:id="rId49"/>
    <p:sldId id="598" r:id="rId50"/>
    <p:sldId id="599" r:id="rId51"/>
    <p:sldId id="601" r:id="rId52"/>
    <p:sldId id="602" r:id="rId53"/>
    <p:sldId id="603" r:id="rId54"/>
    <p:sldId id="604" r:id="rId55"/>
    <p:sldId id="605"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1" autoAdjust="0"/>
    <p:restoredTop sz="94660"/>
  </p:normalViewPr>
  <p:slideViewPr>
    <p:cSldViewPr snapToGrid="0">
      <p:cViewPr varScale="1">
        <p:scale>
          <a:sx n="60" d="100"/>
          <a:sy n="60" d="100"/>
        </p:scale>
        <p:origin x="694" y="2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8D864EF8-74FE-40A1-902E-125A64E3EB0E}" type="datetimeFigureOut">
              <a:rPr kumimoji="1" lang="ja-JP" altLang="en-US" smtClean="0"/>
              <a:pPr/>
              <a:t>2023/2/3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F33223C1-63D0-4CA4-8D67-2118CF2CB847}" type="slidenum">
              <a:rPr kumimoji="1" lang="ja-JP" altLang="en-US" smtClean="0"/>
              <a:pPr/>
              <a:t>‹#›</a:t>
            </a:fld>
            <a:endParaRPr kumimoji="1" lang="ja-JP" altLang="en-US" dirty="0"/>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788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2A46737-F9D9-4A63-B711-CD6B75CC9F9A}" type="slidenum">
              <a:rPr lang="en-US" altLang="ja-JP" sz="1200" smtClean="0">
                <a:latin typeface="Segoe UI" panose="020B0502040204020203" pitchFamily="34" charset="0"/>
              </a:rPr>
              <a:pPr/>
              <a:t>10</a:t>
            </a:fld>
            <a:endParaRPr lang="en-US" altLang="ja-JP" sz="1200" dirty="0">
              <a:latin typeface="Segoe UI" panose="020B0502040204020203"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04570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4DDAD6D-5DB1-405C-9770-75DB51F26D58}" type="slidenum">
              <a:rPr lang="en-US" altLang="ja-JP" sz="1200" smtClean="0">
                <a:latin typeface="Segoe UI" panose="020B0502040204020203" pitchFamily="34" charset="0"/>
              </a:rPr>
              <a:pPr/>
              <a:t>11</a:t>
            </a:fld>
            <a:endParaRPr lang="en-US" altLang="ja-JP" sz="1200" dirty="0">
              <a:latin typeface="Segoe UI" panose="020B0502040204020203"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32238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7359BBD-BDFA-424B-8315-73BBB522525A}" type="slidenum">
              <a:rPr lang="en-US" altLang="ja-JP" sz="1200" smtClean="0">
                <a:latin typeface="Segoe UI" panose="020B0502040204020203" pitchFamily="34" charset="0"/>
              </a:rPr>
              <a:pPr/>
              <a:t>12</a:t>
            </a:fld>
            <a:endParaRPr lang="en-US" altLang="ja-JP" sz="1200" dirty="0">
              <a:latin typeface="Segoe UI" panose="020B0502040204020203"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4810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A45AF897-0E36-476D-9596-CCA61FCAFBD1}" type="slidenum">
              <a:rPr lang="en-US" altLang="ja-JP" sz="1200" smtClean="0">
                <a:latin typeface="Segoe UI" panose="020B0502040204020203" pitchFamily="34" charset="0"/>
              </a:rPr>
              <a:pPr/>
              <a:t>13</a:t>
            </a:fld>
            <a:endParaRPr lang="en-US" altLang="ja-JP" sz="1200" dirty="0">
              <a:latin typeface="Segoe UI" panose="020B0502040204020203"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0308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1FB8CBCC-90D7-46BB-BCBD-E8842FA1E05A}" type="slidenum">
              <a:rPr lang="en-US" altLang="ja-JP" sz="1200" smtClean="0">
                <a:latin typeface="Segoe UI" panose="020B0502040204020203" pitchFamily="34" charset="0"/>
              </a:rPr>
              <a:pPr/>
              <a:t>14</a:t>
            </a:fld>
            <a:endParaRPr lang="en-US" altLang="ja-JP" sz="1200" dirty="0">
              <a:latin typeface="Segoe UI" panose="020B0502040204020203"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5282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1592790A-5DF0-47C6-A637-477B07086E16}" type="slidenum">
              <a:rPr lang="en-US" altLang="ja-JP" sz="1200" smtClean="0">
                <a:latin typeface="Segoe UI" panose="020B0502040204020203" pitchFamily="34" charset="0"/>
              </a:rPr>
              <a:pPr/>
              <a:t>15</a:t>
            </a:fld>
            <a:endParaRPr lang="en-US" altLang="ja-JP" sz="1200" dirty="0">
              <a:latin typeface="Segoe UI" panose="020B0502040204020203"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2562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3C8D0E5-E87D-4ABB-A3AB-2B51A08041B9}" type="slidenum">
              <a:rPr lang="en-US" altLang="ja-JP" sz="1200" smtClean="0">
                <a:latin typeface="Segoe UI" panose="020B0502040204020203" pitchFamily="34" charset="0"/>
              </a:rPr>
              <a:pPr/>
              <a:t>16</a:t>
            </a:fld>
            <a:endParaRPr lang="en-US" altLang="ja-JP" sz="1200" dirty="0">
              <a:latin typeface="Segoe UI" panose="020B0502040204020203"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99621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8965744B-16EF-4D63-94DE-3D10076CD8CD}" type="slidenum">
              <a:rPr lang="en-US" altLang="ja-JP" sz="1200" smtClean="0">
                <a:latin typeface="Segoe UI" panose="020B0502040204020203" pitchFamily="34" charset="0"/>
              </a:rPr>
              <a:pPr/>
              <a:t>17</a:t>
            </a:fld>
            <a:endParaRPr lang="en-US" altLang="ja-JP" sz="1200" dirty="0">
              <a:latin typeface="Segoe UI" panose="020B0502040204020203"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3741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0E2E633-E464-48C0-9543-23F690ABDDEF}" type="slidenum">
              <a:rPr lang="en-US" altLang="ja-JP" sz="1200" smtClean="0">
                <a:latin typeface="Segoe UI" panose="020B0502040204020203" pitchFamily="34" charset="0"/>
              </a:rPr>
              <a:pPr/>
              <a:t>18</a:t>
            </a:fld>
            <a:endParaRPr lang="en-US" altLang="ja-JP" sz="1200" dirty="0">
              <a:latin typeface="Segoe UI" panose="020B0502040204020203"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8660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71CA35B7-46B6-45C9-8DE9-528D143979A3}" type="slidenum">
              <a:rPr lang="en-US" altLang="ja-JP" sz="1200" smtClean="0">
                <a:latin typeface="Segoe UI" panose="020B0502040204020203" pitchFamily="34" charset="0"/>
              </a:rPr>
              <a:pPr/>
              <a:t>19</a:t>
            </a:fld>
            <a:endParaRPr lang="en-US" altLang="ja-JP" sz="1200" dirty="0">
              <a:latin typeface="Segoe UI" panose="020B0502040204020203"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99928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EAB5F4C-F37D-4E84-BEC3-6210257D235A}" type="slidenum">
              <a:rPr lang="en-US" altLang="ja-JP" sz="1200" smtClean="0">
                <a:latin typeface="Segoe UI" panose="020B0502040204020203" pitchFamily="34" charset="0"/>
              </a:rPr>
              <a:pPr/>
              <a:t>2</a:t>
            </a:fld>
            <a:endParaRPr lang="en-US" altLang="ja-JP" sz="1200" dirty="0">
              <a:latin typeface="Segoe UI" panose="020B0502040204020203"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51854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233C0D2-E0C1-4C9C-A198-4DCC6D4216A6}" type="slidenum">
              <a:rPr lang="en-US" altLang="ja-JP" sz="1200" smtClean="0">
                <a:latin typeface="Segoe UI" panose="020B0502040204020203" pitchFamily="34" charset="0"/>
              </a:rPr>
              <a:pPr/>
              <a:t>20</a:t>
            </a:fld>
            <a:endParaRPr lang="en-US" altLang="ja-JP" sz="1200" dirty="0">
              <a:latin typeface="Segoe UI" panose="020B0502040204020203"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31023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A7DDB92-4249-4D3F-9FE7-C4D46D8978AE}" type="slidenum">
              <a:rPr lang="en-US" altLang="ja-JP" sz="1200" smtClean="0">
                <a:latin typeface="Segoe UI" panose="020B0502040204020203" pitchFamily="34" charset="0"/>
              </a:rPr>
              <a:pPr/>
              <a:t>21</a:t>
            </a:fld>
            <a:endParaRPr lang="en-US" altLang="ja-JP" sz="1200" dirty="0">
              <a:latin typeface="Segoe UI" panose="020B0502040204020203"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38085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9C01AD7-21BE-4770-B82B-A861AEE24085}" type="slidenum">
              <a:rPr lang="en-US" altLang="ja-JP" sz="1200" smtClean="0">
                <a:latin typeface="Segoe UI" panose="020B0502040204020203" pitchFamily="34" charset="0"/>
              </a:rPr>
              <a:pPr/>
              <a:t>22</a:t>
            </a:fld>
            <a:endParaRPr lang="en-US" altLang="ja-JP" sz="1200" dirty="0">
              <a:latin typeface="Segoe UI" panose="020B0502040204020203"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237749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490F24C-C1C7-4E0D-87DA-D274B2B6D924}" type="slidenum">
              <a:rPr lang="en-US" altLang="ja-JP" sz="1200" smtClean="0">
                <a:latin typeface="Segoe UI" panose="020B0502040204020203" pitchFamily="34" charset="0"/>
              </a:rPr>
              <a:pPr/>
              <a:t>23</a:t>
            </a:fld>
            <a:endParaRPr lang="en-US" altLang="ja-JP" sz="1200" dirty="0">
              <a:latin typeface="Segoe UI" panose="020B0502040204020203"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26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DDC2E988-9BD1-4078-81F5-0AB36504CC6D}" type="slidenum">
              <a:rPr lang="en-US" altLang="ja-JP" sz="1200" smtClean="0">
                <a:latin typeface="Segoe UI" panose="020B0502040204020203" pitchFamily="34" charset="0"/>
              </a:rPr>
              <a:pPr/>
              <a:t>24</a:t>
            </a:fld>
            <a:endParaRPr lang="en-US" altLang="ja-JP" sz="1200" dirty="0">
              <a:latin typeface="Segoe UI" panose="020B0502040204020203"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04986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8FCF790C-F882-494F-B177-08552B62E09B}" type="slidenum">
              <a:rPr lang="en-US" altLang="ja-JP" sz="1200" smtClean="0">
                <a:latin typeface="Segoe UI" panose="020B0502040204020203" pitchFamily="34" charset="0"/>
              </a:rPr>
              <a:pPr/>
              <a:t>25</a:t>
            </a:fld>
            <a:endParaRPr lang="en-US" altLang="ja-JP" sz="1200" dirty="0">
              <a:latin typeface="Segoe UI" panose="020B0502040204020203"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74872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49A2005-6B8C-40F2-8CF5-CEE522E5C368}" type="slidenum">
              <a:rPr lang="en-US" altLang="ja-JP" sz="1200" smtClean="0">
                <a:latin typeface="Segoe UI" panose="020B0502040204020203" pitchFamily="34" charset="0"/>
              </a:rPr>
              <a:pPr/>
              <a:t>26</a:t>
            </a:fld>
            <a:endParaRPr lang="en-US" altLang="ja-JP" sz="1200" dirty="0">
              <a:latin typeface="Segoe UI" panose="020B0502040204020203"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1092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0D3DE74C-A491-4B51-BE6B-4878260E4087}" type="slidenum">
              <a:rPr lang="en-US" altLang="ja-JP" sz="1200" smtClean="0">
                <a:latin typeface="Segoe UI" panose="020B0502040204020203" pitchFamily="34" charset="0"/>
              </a:rPr>
              <a:pPr/>
              <a:t>27</a:t>
            </a:fld>
            <a:endParaRPr lang="en-US" altLang="ja-JP" sz="1200" dirty="0">
              <a:latin typeface="Segoe UI" panose="020B0502040204020203"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3581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50913">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0913">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0913">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0913">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0913">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7796210B-D975-4FCB-B42C-37BD9C6CD68F}" type="slidenum">
              <a:rPr lang="ja-JP" altLang="en-US" sz="1200" smtClean="0">
                <a:latin typeface="Segoe UI" panose="020B0502040204020203" pitchFamily="34" charset="0"/>
              </a:rPr>
              <a:pPr/>
              <a:t>28</a:t>
            </a:fld>
            <a:endParaRPr lang="en-US" altLang="ja-JP" sz="1200" dirty="0">
              <a:latin typeface="Segoe UI" panose="020B0502040204020203"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451403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50913">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0913">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0913">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0913">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0913">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7CF2E85A-4374-4E26-A732-A9335595DA64}" type="slidenum">
              <a:rPr lang="ja-JP" altLang="en-US" sz="1200" smtClean="0">
                <a:latin typeface="Segoe UI" panose="020B0502040204020203" pitchFamily="34" charset="0"/>
              </a:rPr>
              <a:pPr/>
              <a:t>29</a:t>
            </a:fld>
            <a:endParaRPr lang="en-US" altLang="ja-JP" sz="1200" dirty="0">
              <a:latin typeface="Segoe UI" panose="020B0502040204020203"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63362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C815F8D7-5112-4D14-856D-CAEC338070B7}" type="slidenum">
              <a:rPr lang="en-US" altLang="ja-JP" sz="1200" smtClean="0">
                <a:latin typeface="Segoe UI" panose="020B0502040204020203" pitchFamily="34" charset="0"/>
              </a:rPr>
              <a:pPr/>
              <a:t>3</a:t>
            </a:fld>
            <a:endParaRPr lang="en-US" altLang="ja-JP" sz="1200" dirty="0">
              <a:latin typeface="Segoe UI" panose="020B0502040204020203"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91925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0913">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0913">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0913">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0913">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0913">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763CCBA-E805-404D-BBC9-3575A65408CC}" type="slidenum">
              <a:rPr lang="ja-JP" altLang="en-US" sz="1200" smtClean="0">
                <a:latin typeface="Segoe UI" panose="020B0502040204020203" pitchFamily="34" charset="0"/>
              </a:rPr>
              <a:pPr/>
              <a:t>30</a:t>
            </a:fld>
            <a:endParaRPr lang="en-US" altLang="ja-JP" sz="1200" dirty="0">
              <a:latin typeface="Segoe UI" panose="020B0502040204020203"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77460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D3CBFD6-DEF9-4081-A410-A0BAF8E592C6}" type="slidenum">
              <a:rPr lang="en-US" altLang="ja-JP" sz="1200" smtClean="0">
                <a:latin typeface="Segoe UI" panose="020B0502040204020203" pitchFamily="34" charset="0"/>
              </a:rPr>
              <a:pPr/>
              <a:t>31</a:t>
            </a:fld>
            <a:endParaRPr lang="en-US" altLang="ja-JP" sz="1200" dirty="0">
              <a:latin typeface="Segoe UI" panose="020B0502040204020203"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331259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A21BB5C-61CC-4475-9BBA-8A9DCBD9CB4F}" type="slidenum">
              <a:rPr lang="en-US" altLang="ja-JP" sz="1200" smtClean="0">
                <a:latin typeface="Segoe UI" panose="020B0502040204020203" pitchFamily="34" charset="0"/>
              </a:rPr>
              <a:pPr/>
              <a:t>32</a:t>
            </a:fld>
            <a:endParaRPr lang="en-US" altLang="ja-JP" sz="1200" dirty="0">
              <a:latin typeface="Segoe UI" panose="020B0502040204020203"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86533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AD6A445-927B-4CB4-8756-DD7B42CCEF13}" type="slidenum">
              <a:rPr lang="en-US" altLang="ja-JP" sz="1200" smtClean="0">
                <a:latin typeface="Segoe UI" panose="020B0502040204020203" pitchFamily="34" charset="0"/>
              </a:rPr>
              <a:pPr/>
              <a:t>33</a:t>
            </a:fld>
            <a:endParaRPr lang="en-US" altLang="ja-JP" sz="1200" dirty="0">
              <a:latin typeface="Segoe UI" panose="020B0502040204020203"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751706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2D2979B-FCF0-4CD5-B871-F2F2FB425296}" type="slidenum">
              <a:rPr lang="en-US" altLang="ja-JP" sz="1200" smtClean="0">
                <a:latin typeface="Segoe UI" panose="020B0502040204020203" pitchFamily="34" charset="0"/>
              </a:rPr>
              <a:pPr/>
              <a:t>34</a:t>
            </a:fld>
            <a:endParaRPr lang="en-US" altLang="ja-JP" sz="1200" dirty="0">
              <a:latin typeface="Segoe UI" panose="020B0502040204020203"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2409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5EA3A42-7C09-4E7F-9272-9C31B334934D}" type="slidenum">
              <a:rPr lang="en-US" altLang="ja-JP" sz="1200" smtClean="0">
                <a:latin typeface="Segoe UI" panose="020B0502040204020203" pitchFamily="34" charset="0"/>
              </a:rPr>
              <a:pPr/>
              <a:t>35</a:t>
            </a:fld>
            <a:endParaRPr lang="en-US" altLang="ja-JP" sz="1200" dirty="0">
              <a:latin typeface="Segoe UI" panose="020B0502040204020203"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23127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1D71E86C-E44E-457A-A726-BA3E10B42579}" type="slidenum">
              <a:rPr lang="en-US" altLang="ja-JP" sz="1200" smtClean="0">
                <a:latin typeface="Segoe UI" panose="020B0502040204020203" pitchFamily="34" charset="0"/>
              </a:rPr>
              <a:pPr/>
              <a:t>36</a:t>
            </a:fld>
            <a:endParaRPr lang="en-US" altLang="ja-JP" sz="1200" dirty="0">
              <a:latin typeface="Segoe UI" panose="020B0502040204020203"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75369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54AC797-C944-4D4B-B74C-CEEEBDA3B9C6}" type="slidenum">
              <a:rPr lang="en-US" altLang="ja-JP" sz="1200" smtClean="0">
                <a:latin typeface="Segoe UI" panose="020B0502040204020203" pitchFamily="34" charset="0"/>
              </a:rPr>
              <a:pPr/>
              <a:t>37</a:t>
            </a:fld>
            <a:endParaRPr lang="en-US" altLang="ja-JP" sz="1200" dirty="0">
              <a:latin typeface="Segoe UI" panose="020B0502040204020203"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99992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B2B34A5-7F3A-41F3-804B-C02169E3EC1D}" type="slidenum">
              <a:rPr lang="en-US" altLang="ja-JP" sz="1200" smtClean="0">
                <a:latin typeface="Segoe UI" panose="020B0502040204020203" pitchFamily="34" charset="0"/>
              </a:rPr>
              <a:pPr/>
              <a:t>38</a:t>
            </a:fld>
            <a:endParaRPr lang="en-US" altLang="ja-JP" sz="1200" dirty="0">
              <a:latin typeface="Segoe UI" panose="020B0502040204020203"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967688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7D21850-C80F-430A-BC40-8F255A77D3FC}" type="slidenum">
              <a:rPr lang="en-US" altLang="ja-JP" sz="1200" smtClean="0">
                <a:latin typeface="Segoe UI" panose="020B0502040204020203" pitchFamily="34" charset="0"/>
              </a:rPr>
              <a:pPr/>
              <a:t>39</a:t>
            </a:fld>
            <a:endParaRPr lang="en-US" altLang="ja-JP" sz="1200" dirty="0">
              <a:latin typeface="Segoe UI" panose="020B0502040204020203"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7238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0E2E633-E464-48C0-9543-23F690ABDDEF}" type="slidenum">
              <a:rPr lang="en-US" altLang="ja-JP" sz="1200" smtClean="0">
                <a:latin typeface="Segoe UI" panose="020B0502040204020203" pitchFamily="34" charset="0"/>
              </a:rPr>
              <a:pPr/>
              <a:t>4</a:t>
            </a:fld>
            <a:endParaRPr lang="en-US" altLang="ja-JP" sz="1200" dirty="0">
              <a:latin typeface="Segoe UI" panose="020B0502040204020203"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86608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0913">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0913">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0913">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0913">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0913">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CCE9D64-9F94-4077-8656-3EF54F3BFB3F}" type="slidenum">
              <a:rPr lang="ja-JP" altLang="en-US" sz="1200" smtClean="0">
                <a:latin typeface="Segoe UI" panose="020B0502040204020203" pitchFamily="34" charset="0"/>
              </a:rPr>
              <a:pPr/>
              <a:t>40</a:t>
            </a:fld>
            <a:endParaRPr lang="en-US" altLang="ja-JP" sz="1200" dirty="0">
              <a:latin typeface="Segoe UI" panose="020B0502040204020203"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09040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0913">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0913">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0913">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0913">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0913">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72F7B01D-41E7-455E-9077-4A1901D802EC}" type="slidenum">
              <a:rPr lang="ja-JP" altLang="en-US" sz="1200" smtClean="0">
                <a:latin typeface="Segoe UI" panose="020B0502040204020203" pitchFamily="34" charset="0"/>
              </a:rPr>
              <a:pPr/>
              <a:t>41</a:t>
            </a:fld>
            <a:endParaRPr lang="en-US" altLang="ja-JP" sz="1200" dirty="0">
              <a:latin typeface="Segoe UI" panose="020B0502040204020203"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4204569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D5FF6422-5BD6-435F-8771-B43330A227B9}" type="slidenum">
              <a:rPr lang="en-US" altLang="ja-JP" sz="1200" smtClean="0">
                <a:latin typeface="Segoe UI" panose="020B0502040204020203" pitchFamily="34" charset="0"/>
              </a:rPr>
              <a:pPr/>
              <a:t>42</a:t>
            </a:fld>
            <a:endParaRPr lang="en-US" altLang="ja-JP" sz="1200" dirty="0">
              <a:latin typeface="Segoe UI" panose="020B0502040204020203"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702705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6A4C06F-B6B7-4427-900C-228009D38DF7}" type="slidenum">
              <a:rPr lang="en-US" altLang="ja-JP" sz="1200" smtClean="0">
                <a:latin typeface="Segoe UI" panose="020B0502040204020203" pitchFamily="34" charset="0"/>
              </a:rPr>
              <a:pPr/>
              <a:t>43</a:t>
            </a:fld>
            <a:endParaRPr lang="en-US" altLang="ja-JP" sz="1200" dirty="0">
              <a:latin typeface="Segoe UI" panose="020B0502040204020203"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87687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034B4804-C10D-4014-8132-500A1B15B450}" type="slidenum">
              <a:rPr lang="en-US" altLang="ja-JP" sz="1200" smtClean="0">
                <a:latin typeface="Segoe UI" panose="020B0502040204020203" pitchFamily="34" charset="0"/>
              </a:rPr>
              <a:pPr/>
              <a:t>44</a:t>
            </a:fld>
            <a:endParaRPr lang="en-US" altLang="ja-JP" sz="1200" dirty="0">
              <a:latin typeface="Segoe UI" panose="020B0502040204020203"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52643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ADF1615-D19F-40A5-B2DB-00E360FC38C9}" type="slidenum">
              <a:rPr lang="en-US" altLang="ja-JP" sz="1200" smtClean="0">
                <a:latin typeface="Segoe UI" panose="020B0502040204020203" pitchFamily="34" charset="0"/>
              </a:rPr>
              <a:pPr/>
              <a:t>45</a:t>
            </a:fld>
            <a:endParaRPr lang="en-US" altLang="ja-JP" sz="1200" dirty="0">
              <a:latin typeface="Segoe UI" panose="020B0502040204020203"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982327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ECF5F772-40AA-4759-8D6D-20E1C9B928B0}" type="slidenum">
              <a:rPr lang="en-US" altLang="ja-JP" sz="1200" smtClean="0">
                <a:latin typeface="Segoe UI" panose="020B0502040204020203" pitchFamily="34" charset="0"/>
              </a:rPr>
              <a:pPr/>
              <a:t>46</a:t>
            </a:fld>
            <a:endParaRPr lang="en-US" altLang="ja-JP" sz="1200" dirty="0">
              <a:latin typeface="Segoe UI" panose="020B0502040204020203"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0397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AB801FB-2CCD-4EB6-988B-AF1EF412783D}" type="slidenum">
              <a:rPr lang="en-US" altLang="ja-JP" sz="1200" smtClean="0">
                <a:latin typeface="Segoe UI" panose="020B0502040204020203" pitchFamily="34" charset="0"/>
              </a:rPr>
              <a:pPr/>
              <a:t>47</a:t>
            </a:fld>
            <a:endParaRPr lang="en-US" altLang="ja-JP" sz="1200" dirty="0">
              <a:latin typeface="Segoe UI" panose="020B0502040204020203"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758132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A64088B6-1137-42F6-859C-0E399E95074D}" type="slidenum">
              <a:rPr lang="en-US" altLang="ja-JP" sz="1200" smtClean="0">
                <a:latin typeface="Segoe UI" panose="020B0502040204020203" pitchFamily="34" charset="0"/>
              </a:rPr>
              <a:pPr/>
              <a:t>48</a:t>
            </a:fld>
            <a:endParaRPr lang="en-US" altLang="ja-JP" sz="1200" dirty="0">
              <a:latin typeface="Segoe UI" panose="020B0502040204020203"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2658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C0CA51F9-9CAF-40CF-9CEA-B57AEDBE9CCE}" type="slidenum">
              <a:rPr lang="en-US" altLang="ja-JP" sz="1200" smtClean="0">
                <a:latin typeface="Segoe UI" panose="020B0502040204020203" pitchFamily="34" charset="0"/>
              </a:rPr>
              <a:pPr/>
              <a:t>49</a:t>
            </a:fld>
            <a:endParaRPr lang="en-US" altLang="ja-JP" sz="1200" dirty="0">
              <a:latin typeface="Segoe UI" panose="020B0502040204020203"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58688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AEBCF437-FF47-4210-889F-0C6EB27D08A6}" type="slidenum">
              <a:rPr lang="en-US" altLang="ja-JP" sz="1200" smtClean="0">
                <a:latin typeface="Segoe UI" panose="020B0502040204020203" pitchFamily="34" charset="0"/>
              </a:rPr>
              <a:pPr/>
              <a:t>5</a:t>
            </a:fld>
            <a:endParaRPr lang="en-US" altLang="ja-JP" sz="1200" dirty="0">
              <a:latin typeface="Segoe UI" panose="020B0502040204020203"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92762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F50B582D-07C9-41E1-926F-59459C5D03E4}" type="slidenum">
              <a:rPr lang="en-US" altLang="ja-JP" sz="1200" smtClean="0">
                <a:latin typeface="Segoe UI" panose="020B0502040204020203" pitchFamily="34" charset="0"/>
              </a:rPr>
              <a:pPr/>
              <a:t>50</a:t>
            </a:fld>
            <a:endParaRPr lang="en-US" altLang="ja-JP" sz="1200" dirty="0">
              <a:latin typeface="Segoe UI" panose="020B0502040204020203"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6676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5AC18F6C-B37F-455F-98A8-7B8A90B9C506}" type="slidenum">
              <a:rPr lang="en-US" altLang="ja-JP" sz="1200" smtClean="0">
                <a:latin typeface="Segoe UI" panose="020B0502040204020203" pitchFamily="34" charset="0"/>
              </a:rPr>
              <a:pPr/>
              <a:t>51</a:t>
            </a:fld>
            <a:endParaRPr lang="en-US" altLang="ja-JP" sz="1200" dirty="0">
              <a:latin typeface="Segoe UI" panose="020B0502040204020203"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61118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0C4C33BE-B356-4F76-A022-3783B22B3546}" type="slidenum">
              <a:rPr lang="en-US" altLang="ja-JP" sz="1200" smtClean="0">
                <a:latin typeface="Segoe UI" panose="020B0502040204020203" pitchFamily="34" charset="0"/>
              </a:rPr>
              <a:pPr/>
              <a:t>52</a:t>
            </a:fld>
            <a:endParaRPr lang="en-US" altLang="ja-JP" sz="1200" dirty="0">
              <a:latin typeface="Segoe UI" panose="020B0502040204020203"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438882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CE9E159A-BE78-497F-A6E5-77AEF8C6B6E1}" type="slidenum">
              <a:rPr lang="en-US" altLang="ja-JP" sz="1200" smtClean="0">
                <a:latin typeface="Segoe UI" panose="020B0502040204020203" pitchFamily="34" charset="0"/>
              </a:rPr>
              <a:pPr/>
              <a:t>53</a:t>
            </a:fld>
            <a:endParaRPr lang="en-US" altLang="ja-JP" sz="1200" dirty="0">
              <a:latin typeface="Segoe UI" panose="020B0502040204020203"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592550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E8381D4-C66B-4BAA-B49D-ACB05A60FC78}" type="slidenum">
              <a:rPr lang="en-US" altLang="ja-JP" sz="1200" smtClean="0">
                <a:latin typeface="Segoe UI" panose="020B0502040204020203" pitchFamily="34" charset="0"/>
              </a:rPr>
              <a:pPr/>
              <a:t>54</a:t>
            </a:fld>
            <a:endParaRPr lang="en-US" altLang="ja-JP" sz="1200" dirty="0">
              <a:latin typeface="Segoe UI" panose="020B0502040204020203"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89617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9AA8E16-2E6C-4A7E-B3CB-EDA545E86CDE}" type="slidenum">
              <a:rPr lang="en-US" altLang="ja-JP" sz="1200" smtClean="0">
                <a:latin typeface="Segoe UI" panose="020B0502040204020203" pitchFamily="34" charset="0"/>
              </a:rPr>
              <a:pPr/>
              <a:t>55</a:t>
            </a:fld>
            <a:endParaRPr lang="en-US" altLang="ja-JP" sz="1200" dirty="0">
              <a:latin typeface="Segoe UI" panose="020B0502040204020203"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8417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81020C9-A149-45CE-995B-BDE69D2DD72E}" type="slidenum">
              <a:rPr lang="en-US" altLang="ja-JP" sz="1200" smtClean="0">
                <a:latin typeface="Segoe UI" panose="020B0502040204020203" pitchFamily="34" charset="0"/>
              </a:rPr>
              <a:pPr/>
              <a:t>6</a:t>
            </a:fld>
            <a:endParaRPr lang="en-US" altLang="ja-JP" sz="1200" dirty="0">
              <a:latin typeface="Segoe UI" panose="020B0502040204020203"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03708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406834EA-B73D-4FFF-AD6D-A399AE5CA71F}" type="slidenum">
              <a:rPr lang="en-US" altLang="ja-JP" sz="1200" smtClean="0">
                <a:latin typeface="Segoe UI" panose="020B0502040204020203" pitchFamily="34" charset="0"/>
              </a:rPr>
              <a:pPr/>
              <a:t>7</a:t>
            </a:fld>
            <a:endParaRPr lang="en-US" altLang="ja-JP" sz="1200" dirty="0">
              <a:latin typeface="Segoe UI" panose="020B0502040204020203"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4405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BB91D47-482E-4F54-B749-E9A5E7C9E8C4}" type="slidenum">
              <a:rPr lang="en-US" altLang="ja-JP" sz="1200" smtClean="0">
                <a:latin typeface="Segoe UI" panose="020B0502040204020203" pitchFamily="34" charset="0"/>
              </a:rPr>
              <a:pPr/>
              <a:t>8</a:t>
            </a:fld>
            <a:endParaRPr lang="en-US" altLang="ja-JP" sz="1200" dirty="0">
              <a:latin typeface="Segoe UI" panose="020B0502040204020203"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08131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CC91F7D-25F6-46EA-8F73-ECF30DB78633}" type="slidenum">
              <a:rPr lang="en-US" altLang="ja-JP" sz="1200" smtClean="0">
                <a:latin typeface="Segoe UI" panose="020B0502040204020203" pitchFamily="34" charset="0"/>
              </a:rPr>
              <a:pPr/>
              <a:t>9</a:t>
            </a:fld>
            <a:endParaRPr lang="en-US" altLang="ja-JP" sz="1200" dirty="0">
              <a:latin typeface="Segoe UI" panose="020B0502040204020203"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04090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メイリオ" panose="020B0604030504040204" pitchFamily="50" charset="-128"/>
              </a:defRPr>
            </a:lvl1pPr>
          </a:lstStyle>
          <a:p>
            <a:fld id="{EBFBE731-6ED8-4A42-8A57-3C41D7584935}" type="datetime1">
              <a:rPr kumimoji="1" lang="ja-JP" altLang="en-US" smtClean="0"/>
              <a:pPr/>
              <a:t>2023/2/3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Segoe UI" panose="020B0502040204020203"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Segoe UI" panose="020B0502040204020203"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pro/c/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err="1" smtClean="0">
                <a:latin typeface="メイリオ" panose="020B0604030504040204" pitchFamily="50" charset="-128"/>
              </a:rPr>
              <a:t>ce</a:t>
            </a:r>
            <a:r>
              <a:rPr lang="en-US" altLang="ja-JP" sz="4400" dirty="0" smtClean="0">
                <a:latin typeface="メイリオ" panose="020B0604030504040204" pitchFamily="50" charset="-128"/>
              </a:rPr>
              <a:t>-14. </a:t>
            </a:r>
            <a:r>
              <a:rPr lang="ja-JP" altLang="en-US" dirty="0" smtClean="0">
                <a:latin typeface="メイリオ" panose="020B0604030504040204" pitchFamily="50" charset="-128"/>
              </a:rPr>
              <a:t>プログラム</a:t>
            </a:r>
            <a:r>
              <a:rPr lang="ja-JP" altLang="en-US" dirty="0">
                <a:latin typeface="メイリオ" panose="020B0604030504040204" pitchFamily="50" charset="-128"/>
              </a:rPr>
              <a:t>の実行順序 </a:t>
            </a:r>
            <a:r>
              <a:rPr lang="en-US" altLang="ja-JP" dirty="0"/>
              <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smtClean="0"/>
              <a:t>（</a:t>
            </a:r>
            <a:r>
              <a:rPr lang="en-US" altLang="ja-JP" dirty="0" smtClean="0"/>
              <a:t>C </a:t>
            </a:r>
            <a:r>
              <a:rPr lang="ja-JP" altLang="en-US" dirty="0" smtClean="0"/>
              <a:t>プログラミング応用</a:t>
            </a:r>
            <a:r>
              <a:rPr lang="ja-JP" altLang="en-US" dirty="0" smtClean="0"/>
              <a:t>）（全１４回）</a:t>
            </a:r>
            <a:endParaRPr lang="ja-JP" altLang="en-US" dirty="0"/>
          </a:p>
          <a:p>
            <a:r>
              <a:rPr lang="en-US" altLang="ja-JP" dirty="0"/>
              <a:t>URL: </a:t>
            </a:r>
            <a:r>
              <a:rPr lang="en-US" altLang="ja-JP" dirty="0">
                <a:hlinkClick r:id="rId5"/>
              </a:rPr>
              <a:t>https://</a:t>
            </a:r>
            <a:r>
              <a:rPr lang="en-US" altLang="ja-JP" dirty="0" err="1" smtClean="0">
                <a:hlinkClick r:id="rId5"/>
              </a:rPr>
              <a:t>www.kkaneko.jp</a:t>
            </a:r>
            <a:r>
              <a:rPr lang="en-US" altLang="ja-JP" dirty="0" smtClean="0">
                <a:hlinkClick r:id="rId5"/>
              </a:rPr>
              <a:t>/pro/c/</a:t>
            </a:r>
            <a:r>
              <a:rPr lang="en-US" altLang="ja-JP" dirty="0" err="1" smtClean="0">
                <a:hlinkClick r:id="rId5"/>
              </a:rPr>
              <a:t>index.html</a:t>
            </a:r>
            <a:endParaRPr lang="en-US" altLang="ja-JP" dirty="0"/>
          </a:p>
          <a:p>
            <a:endParaRPr lang="en-US" altLang="ja-JP" dirty="0"/>
          </a:p>
        </p:txBody>
      </p:sp>
    </p:spTree>
    <p:extLst>
      <p:ext uri="{BB962C8B-B14F-4D97-AF65-F5344CB8AC3E}">
        <p14:creationId xmlns:p14="http://schemas.microsoft.com/office/powerpoint/2010/main" val="53686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ja-JP" altLang="en-US"/>
              <a:t>構文エラーの例</a:t>
            </a:r>
          </a:p>
        </p:txBody>
      </p:sp>
      <p:sp>
        <p:nvSpPr>
          <p:cNvPr id="26627" name="Rectangle 3"/>
          <p:cNvSpPr>
            <a:spLocks noGrp="1" noChangeArrowheads="1"/>
          </p:cNvSpPr>
          <p:nvPr>
            <p:ph type="body" idx="1"/>
          </p:nvPr>
        </p:nvSpPr>
        <p:spPr/>
        <p:txBody>
          <a:bodyPr>
            <a:noAutofit/>
          </a:bodyPr>
          <a:lstStyle/>
          <a:p>
            <a:r>
              <a:rPr lang="ja-JP" altLang="en-US"/>
              <a:t>全角文字</a:t>
            </a:r>
          </a:p>
          <a:p>
            <a:pPr lvl="1"/>
            <a:r>
              <a:rPr lang="ja-JP" altLang="en-US"/>
              <a:t>全角文字はプログラム中の決められた場所にしか入れてはならない。</a:t>
            </a:r>
          </a:p>
          <a:p>
            <a:pPr lvl="2"/>
            <a:r>
              <a:rPr lang="ja-JP" altLang="en-US"/>
              <a:t>コメント</a:t>
            </a:r>
          </a:p>
          <a:p>
            <a:pPr lvl="2"/>
            <a:r>
              <a:rPr lang="ja-JP" altLang="en-US"/>
              <a:t>文字列（ダブルクォートで囲まれた部分）</a:t>
            </a:r>
          </a:p>
          <a:p>
            <a:endParaRPr lang="ja-JP" altLang="en-US"/>
          </a:p>
          <a:p>
            <a:r>
              <a:rPr lang="ja-JP" altLang="en-US"/>
              <a:t>「</a:t>
            </a:r>
            <a:r>
              <a:rPr lang="en-US" altLang="ja-JP"/>
              <a:t>"</a:t>
            </a:r>
            <a:r>
              <a:rPr lang="ja-JP" altLang="en-US"/>
              <a:t>」　抜け</a:t>
            </a:r>
          </a:p>
          <a:p>
            <a:endParaRPr lang="ja-JP" altLang="en-US"/>
          </a:p>
          <a:p>
            <a:r>
              <a:rPr lang="ja-JP" altLang="en-US"/>
              <a:t>「</a:t>
            </a:r>
            <a:r>
              <a:rPr lang="en-US" altLang="ja-JP"/>
              <a:t>;</a:t>
            </a:r>
            <a:r>
              <a:rPr lang="ja-JP" altLang="en-US"/>
              <a:t>」　忘れ</a:t>
            </a:r>
          </a:p>
          <a:p>
            <a:endParaRPr lang="ja-JP" altLang="en-US"/>
          </a:p>
          <a:p>
            <a:r>
              <a:rPr lang="ja-JP" altLang="en-US"/>
              <a:t>など</a:t>
            </a:r>
          </a:p>
        </p:txBody>
      </p:sp>
      <p:sp>
        <p:nvSpPr>
          <p:cNvPr id="2662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4FD65BD-7CC5-4654-AB9E-4004AF9E23AC}" type="slidenum">
              <a:rPr lang="en-US" altLang="ja-JP" smtClean="0"/>
              <a:pPr/>
              <a:t>10</a:t>
            </a:fld>
            <a:endParaRPr lang="en-US" altLang="ja-JP" dirty="0"/>
          </a:p>
        </p:txBody>
      </p:sp>
    </p:spTree>
    <p:extLst>
      <p:ext uri="{BB962C8B-B14F-4D97-AF65-F5344CB8AC3E}">
        <p14:creationId xmlns:p14="http://schemas.microsoft.com/office/powerpoint/2010/main" val="51615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04775"/>
            <a:ext cx="8815387"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693738" y="5253038"/>
            <a:ext cx="7037387" cy="996950"/>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8676" name="Text Box 5" descr="20%"/>
          <p:cNvSpPr txBox="1">
            <a:spLocks noChangeArrowheads="1"/>
          </p:cNvSpPr>
          <p:nvPr/>
        </p:nvSpPr>
        <p:spPr bwMode="auto">
          <a:xfrm>
            <a:off x="4014788" y="3230563"/>
            <a:ext cx="4710112" cy="1411287"/>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3300"/>
                </a:solidFill>
              </a:rPr>
              <a:t>ビルド結果が現れる．「</a:t>
            </a:r>
            <a:r>
              <a:rPr lang="en-US" altLang="ja-JP" sz="2800" dirty="0">
                <a:solidFill>
                  <a:srgbClr val="003300"/>
                </a:solidFill>
              </a:rPr>
              <a:t>1 </a:t>
            </a:r>
            <a:r>
              <a:rPr lang="ja-JP" altLang="en-US" sz="2800" dirty="0">
                <a:solidFill>
                  <a:srgbClr val="003300"/>
                </a:solidFill>
              </a:rPr>
              <a:t>正常終了，</a:t>
            </a:r>
            <a:r>
              <a:rPr lang="en-US" altLang="ja-JP" sz="2800" dirty="0">
                <a:solidFill>
                  <a:srgbClr val="003300"/>
                </a:solidFill>
              </a:rPr>
              <a:t>0 </a:t>
            </a:r>
            <a:r>
              <a:rPr lang="ja-JP" altLang="en-US" sz="2800" dirty="0">
                <a:solidFill>
                  <a:srgbClr val="003300"/>
                </a:solidFill>
              </a:rPr>
              <a:t>失敗・・・」ならばビルドに成功</a:t>
            </a:r>
          </a:p>
        </p:txBody>
      </p:sp>
      <p:sp>
        <p:nvSpPr>
          <p:cNvPr id="28677" name="Line 6"/>
          <p:cNvSpPr>
            <a:spLocks noChangeShapeType="1"/>
          </p:cNvSpPr>
          <p:nvPr/>
        </p:nvSpPr>
        <p:spPr bwMode="auto">
          <a:xfrm flipH="1">
            <a:off x="4648200" y="4549775"/>
            <a:ext cx="349250" cy="703263"/>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28678" name="Rectangle 8"/>
          <p:cNvSpPr>
            <a:spLocks noChangeArrowheads="1"/>
          </p:cNvSpPr>
          <p:nvPr/>
        </p:nvSpPr>
        <p:spPr bwMode="auto">
          <a:xfrm>
            <a:off x="2700338" y="6008688"/>
            <a:ext cx="1633537" cy="315912"/>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8679" name="Line 9"/>
          <p:cNvSpPr>
            <a:spLocks noChangeShapeType="1"/>
          </p:cNvSpPr>
          <p:nvPr/>
        </p:nvSpPr>
        <p:spPr bwMode="auto">
          <a:xfrm>
            <a:off x="2632075" y="2900363"/>
            <a:ext cx="569913" cy="3017837"/>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28680" name="Text Box 10"/>
          <p:cNvSpPr txBox="1">
            <a:spLocks noChangeArrowheads="1"/>
          </p:cNvSpPr>
          <p:nvPr/>
        </p:nvSpPr>
        <p:spPr bwMode="auto">
          <a:xfrm>
            <a:off x="482600" y="1849438"/>
            <a:ext cx="8084264" cy="95410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chemeClr val="tx2"/>
                </a:solidFill>
              </a:rPr>
              <a:t>ビルドが正常終了し，実行ファイルが生成できた</a:t>
            </a:r>
          </a:p>
          <a:p>
            <a:pPr eaLnBrk="1" hangingPunct="1">
              <a:spcBef>
                <a:spcPct val="0"/>
              </a:spcBef>
              <a:buFontTx/>
              <a:buNone/>
            </a:pPr>
            <a:r>
              <a:rPr lang="ja-JP" altLang="en-US" sz="2800" dirty="0">
                <a:solidFill>
                  <a:schemeClr val="tx2"/>
                </a:solidFill>
              </a:rPr>
              <a:t>ことを示すメッセージ</a:t>
            </a:r>
            <a:endParaRPr lang="ja-JP" altLang="en-US" sz="2400" dirty="0">
              <a:solidFill>
                <a:schemeClr val="tx2"/>
              </a:solidFill>
            </a:endParaRPr>
          </a:p>
        </p:txBody>
      </p:sp>
      <p:sp>
        <p:nvSpPr>
          <p:cNvPr id="2868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62D1629D-6BFA-42F8-A11C-E44B804C96B3}" type="slidenum">
              <a:rPr lang="en-US" altLang="ja-JP" smtClean="0"/>
              <a:pPr/>
              <a:t>11</a:t>
            </a:fld>
            <a:endParaRPr lang="en-US" altLang="ja-JP" dirty="0"/>
          </a:p>
        </p:txBody>
      </p:sp>
    </p:spTree>
    <p:extLst>
      <p:ext uri="{BB962C8B-B14F-4D97-AF65-F5344CB8AC3E}">
        <p14:creationId xmlns:p14="http://schemas.microsoft.com/office/powerpoint/2010/main" val="363645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075" y="571500"/>
            <a:ext cx="66770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136E5C2C-F747-4030-B346-E895679CC219}" type="slidenum">
              <a:rPr lang="en-US" altLang="ja-JP" smtClean="0"/>
              <a:pPr/>
              <a:t>12</a:t>
            </a:fld>
            <a:endParaRPr lang="en-US" altLang="ja-JP" dirty="0"/>
          </a:p>
        </p:txBody>
      </p:sp>
      <p:sp>
        <p:nvSpPr>
          <p:cNvPr id="30723" name="Rectangle 7"/>
          <p:cNvSpPr>
            <a:spLocks noGrp="1" noChangeArrowheads="1"/>
          </p:cNvSpPr>
          <p:nvPr>
            <p:ph type="title" idx="4294967295"/>
          </p:nvPr>
        </p:nvSpPr>
        <p:spPr>
          <a:xfrm>
            <a:off x="0" y="57150"/>
            <a:ext cx="7772400" cy="396875"/>
          </a:xfrm>
        </p:spPr>
        <p:txBody>
          <a:bodyPr>
            <a:noAutofit/>
          </a:bodyPr>
          <a:lstStyle/>
          <a:p>
            <a:pPr eaLnBrk="1" hangingPunct="1"/>
            <a:r>
              <a:rPr lang="ja-JP" altLang="en-US" sz="3600"/>
              <a:t>構文エラーの例（１）</a:t>
            </a:r>
          </a:p>
        </p:txBody>
      </p:sp>
      <p:sp>
        <p:nvSpPr>
          <p:cNvPr id="30724" name="Line 9"/>
          <p:cNvSpPr>
            <a:spLocks noChangeShapeType="1"/>
          </p:cNvSpPr>
          <p:nvPr/>
        </p:nvSpPr>
        <p:spPr bwMode="auto">
          <a:xfrm flipH="1">
            <a:off x="3313113" y="2587625"/>
            <a:ext cx="460375" cy="1762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0725" name="Text Box 10"/>
          <p:cNvSpPr txBox="1">
            <a:spLocks noChangeArrowheads="1"/>
          </p:cNvSpPr>
          <p:nvPr/>
        </p:nvSpPr>
        <p:spPr bwMode="auto">
          <a:xfrm>
            <a:off x="2960688" y="1727904"/>
            <a:ext cx="6032421"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ここでは，セミコロン「；」を入れるのを</a:t>
            </a:r>
          </a:p>
          <a:p>
            <a:pPr eaLnBrk="1" hangingPunct="1">
              <a:spcBef>
                <a:spcPct val="0"/>
              </a:spcBef>
              <a:buFontTx/>
              <a:buNone/>
            </a:pPr>
            <a:r>
              <a:rPr lang="ja-JP" altLang="en-US" sz="2400" dirty="0">
                <a:solidFill>
                  <a:schemeClr val="tx2"/>
                </a:solidFill>
              </a:rPr>
              <a:t>忘れている（人間の目では発見が難しい）</a:t>
            </a:r>
          </a:p>
        </p:txBody>
      </p:sp>
      <p:sp>
        <p:nvSpPr>
          <p:cNvPr id="30726" name="Rectangle 14"/>
          <p:cNvSpPr>
            <a:spLocks noChangeArrowheads="1"/>
          </p:cNvSpPr>
          <p:nvPr/>
        </p:nvSpPr>
        <p:spPr bwMode="auto">
          <a:xfrm>
            <a:off x="1246188" y="4721225"/>
            <a:ext cx="6472237" cy="213677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0727" name="Line 15"/>
          <p:cNvSpPr>
            <a:spLocks noChangeShapeType="1"/>
          </p:cNvSpPr>
          <p:nvPr/>
        </p:nvSpPr>
        <p:spPr bwMode="auto">
          <a:xfrm>
            <a:off x="3167063" y="4287838"/>
            <a:ext cx="87312" cy="406400"/>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0728" name="Text Box 16"/>
          <p:cNvSpPr txBox="1">
            <a:spLocks noChangeArrowheads="1"/>
          </p:cNvSpPr>
          <p:nvPr/>
        </p:nvSpPr>
        <p:spPr bwMode="auto">
          <a:xfrm>
            <a:off x="1192213" y="3754438"/>
            <a:ext cx="6647974" cy="523220"/>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6600"/>
                </a:solidFill>
              </a:rPr>
              <a:t>ビルドが失敗したことを示すメッセージ</a:t>
            </a:r>
            <a:endParaRPr lang="ja-JP" altLang="en-US" sz="2400" dirty="0">
              <a:solidFill>
                <a:srgbClr val="006600"/>
              </a:solidFill>
            </a:endParaRPr>
          </a:p>
        </p:txBody>
      </p:sp>
      <p:sp>
        <p:nvSpPr>
          <p:cNvPr id="30729" name="Rectangle 17"/>
          <p:cNvSpPr>
            <a:spLocks noChangeArrowheads="1"/>
          </p:cNvSpPr>
          <p:nvPr/>
        </p:nvSpPr>
        <p:spPr bwMode="auto">
          <a:xfrm>
            <a:off x="2308225" y="6173788"/>
            <a:ext cx="652463" cy="242887"/>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0730" name="Rectangle 18"/>
          <p:cNvSpPr>
            <a:spLocks noChangeArrowheads="1"/>
          </p:cNvSpPr>
          <p:nvPr/>
        </p:nvSpPr>
        <p:spPr bwMode="auto">
          <a:xfrm>
            <a:off x="7072313" y="6202363"/>
            <a:ext cx="220662" cy="244475"/>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0731" name="Line 19"/>
          <p:cNvSpPr>
            <a:spLocks noChangeShapeType="1"/>
          </p:cNvSpPr>
          <p:nvPr/>
        </p:nvSpPr>
        <p:spPr bwMode="auto">
          <a:xfrm flipH="1">
            <a:off x="3014663" y="5864225"/>
            <a:ext cx="239712" cy="3095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0732" name="Line 20"/>
          <p:cNvSpPr>
            <a:spLocks noChangeShapeType="1"/>
          </p:cNvSpPr>
          <p:nvPr/>
        </p:nvSpPr>
        <p:spPr bwMode="auto">
          <a:xfrm>
            <a:off x="4706938" y="5780088"/>
            <a:ext cx="2270125" cy="5016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0733" name="Text Box 21"/>
          <p:cNvSpPr txBox="1">
            <a:spLocks noChangeArrowheads="1"/>
          </p:cNvSpPr>
          <p:nvPr/>
        </p:nvSpPr>
        <p:spPr bwMode="auto">
          <a:xfrm>
            <a:off x="1893888" y="5400675"/>
            <a:ext cx="2818400" cy="46166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chemeClr val="tx2"/>
                </a:solidFill>
              </a:rPr>
              <a:t>7</a:t>
            </a:r>
            <a:r>
              <a:rPr lang="ja-JP" altLang="en-US" sz="2400" dirty="0"/>
              <a:t>行目に</a:t>
            </a:r>
            <a:r>
              <a:rPr lang="ja-JP" altLang="en-US" sz="2400" dirty="0">
                <a:solidFill>
                  <a:schemeClr val="tx2"/>
                </a:solidFill>
              </a:rPr>
              <a:t>構文エラー</a:t>
            </a:r>
          </a:p>
        </p:txBody>
      </p:sp>
      <p:sp>
        <p:nvSpPr>
          <p:cNvPr id="30735" name="Rectangle 8"/>
          <p:cNvSpPr>
            <a:spLocks noChangeArrowheads="1"/>
          </p:cNvSpPr>
          <p:nvPr/>
        </p:nvSpPr>
        <p:spPr bwMode="auto">
          <a:xfrm>
            <a:off x="2960688" y="2714625"/>
            <a:ext cx="282575" cy="3048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Tree>
    <p:extLst>
      <p:ext uri="{BB962C8B-B14F-4D97-AF65-F5344CB8AC3E}">
        <p14:creationId xmlns:p14="http://schemas.microsoft.com/office/powerpoint/2010/main" val="247744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631825"/>
            <a:ext cx="8116888"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p:cNvSpPr>
            <a:spLocks noChangeArrowheads="1"/>
          </p:cNvSpPr>
          <p:nvPr/>
        </p:nvSpPr>
        <p:spPr bwMode="auto">
          <a:xfrm>
            <a:off x="615950" y="57150"/>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3600" dirty="0">
                <a:solidFill>
                  <a:schemeClr val="tx2"/>
                </a:solidFill>
              </a:rPr>
              <a:t>構文エラーの例（１）</a:t>
            </a:r>
          </a:p>
        </p:txBody>
      </p:sp>
      <p:sp>
        <p:nvSpPr>
          <p:cNvPr id="371723" name="Text Box 11"/>
          <p:cNvSpPr txBox="1">
            <a:spLocks noChangeArrowheads="1"/>
          </p:cNvSpPr>
          <p:nvPr/>
        </p:nvSpPr>
        <p:spPr bwMode="auto">
          <a:xfrm>
            <a:off x="158471" y="4611668"/>
            <a:ext cx="8399836" cy="9541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6600"/>
                </a:solidFill>
              </a:rPr>
              <a:t>マウスで「構文エラー」とある行をダブルクリックすると</a:t>
            </a:r>
            <a:r>
              <a:rPr lang="en-US" altLang="ja-JP" sz="2400" dirty="0">
                <a:solidFill>
                  <a:srgbClr val="006600"/>
                </a:solidFill>
              </a:rPr>
              <a:t>,</a:t>
            </a:r>
          </a:p>
          <a:p>
            <a:pPr eaLnBrk="1" hangingPunct="1">
              <a:spcBef>
                <a:spcPct val="0"/>
              </a:spcBef>
              <a:buFontTx/>
              <a:buNone/>
            </a:pPr>
            <a:r>
              <a:rPr lang="ja-JP" altLang="en-US" sz="2400" dirty="0">
                <a:solidFill>
                  <a:srgbClr val="006600"/>
                </a:solidFill>
              </a:rPr>
              <a:t>エディタのカーソルが動く</a:t>
            </a:r>
          </a:p>
        </p:txBody>
      </p:sp>
      <p:sp>
        <p:nvSpPr>
          <p:cNvPr id="371725" name="Line 13"/>
          <p:cNvSpPr>
            <a:spLocks noChangeShapeType="1"/>
          </p:cNvSpPr>
          <p:nvPr/>
        </p:nvSpPr>
        <p:spPr bwMode="auto">
          <a:xfrm flipH="1">
            <a:off x="3743325" y="5565775"/>
            <a:ext cx="168275" cy="512763"/>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71726" name="Text Box 14"/>
          <p:cNvSpPr txBox="1">
            <a:spLocks noChangeArrowheads="1"/>
          </p:cNvSpPr>
          <p:nvPr/>
        </p:nvSpPr>
        <p:spPr bwMode="auto">
          <a:xfrm>
            <a:off x="3733324" y="1308944"/>
            <a:ext cx="5519460" cy="584775"/>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solidFill>
                  <a:srgbClr val="006600"/>
                </a:solidFill>
              </a:rPr>
              <a:t>エラーの付近にマークが付く</a:t>
            </a:r>
          </a:p>
        </p:txBody>
      </p:sp>
      <p:sp>
        <p:nvSpPr>
          <p:cNvPr id="371727" name="Line 15"/>
          <p:cNvSpPr>
            <a:spLocks noChangeShapeType="1"/>
          </p:cNvSpPr>
          <p:nvPr/>
        </p:nvSpPr>
        <p:spPr bwMode="auto">
          <a:xfrm>
            <a:off x="7920038" y="1985963"/>
            <a:ext cx="220662" cy="503237"/>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71728" name="Rectangle 16"/>
          <p:cNvSpPr>
            <a:spLocks noChangeArrowheads="1"/>
          </p:cNvSpPr>
          <p:nvPr/>
        </p:nvSpPr>
        <p:spPr bwMode="auto">
          <a:xfrm>
            <a:off x="8089900" y="2511425"/>
            <a:ext cx="349250" cy="252413"/>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277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400A4FDC-1397-4996-B23C-75D40B5C0D38}" type="slidenum">
              <a:rPr lang="en-US" altLang="ja-JP" smtClean="0"/>
              <a:pPr/>
              <a:t>13</a:t>
            </a:fld>
            <a:endParaRPr lang="en-US" altLang="ja-JP" dirty="0"/>
          </a:p>
        </p:txBody>
      </p:sp>
      <p:sp>
        <p:nvSpPr>
          <p:cNvPr id="32778" name="Text Box 10"/>
          <p:cNvSpPr txBox="1">
            <a:spLocks noChangeArrowheads="1"/>
          </p:cNvSpPr>
          <p:nvPr/>
        </p:nvSpPr>
        <p:spPr bwMode="auto">
          <a:xfrm>
            <a:off x="534988" y="1870075"/>
            <a:ext cx="6032421"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ここでは，セミコロン「；」を入れるのを</a:t>
            </a:r>
          </a:p>
          <a:p>
            <a:pPr eaLnBrk="1" hangingPunct="1">
              <a:spcBef>
                <a:spcPct val="0"/>
              </a:spcBef>
              <a:buFontTx/>
              <a:buNone/>
            </a:pPr>
            <a:r>
              <a:rPr lang="ja-JP" altLang="en-US" sz="2400" dirty="0">
                <a:solidFill>
                  <a:schemeClr val="tx2"/>
                </a:solidFill>
              </a:rPr>
              <a:t>忘れている（人間の目では発見が難しい）</a:t>
            </a:r>
          </a:p>
        </p:txBody>
      </p:sp>
      <p:sp>
        <p:nvSpPr>
          <p:cNvPr id="32779" name="Rectangle 8"/>
          <p:cNvSpPr>
            <a:spLocks noChangeArrowheads="1"/>
          </p:cNvSpPr>
          <p:nvPr/>
        </p:nvSpPr>
        <p:spPr bwMode="auto">
          <a:xfrm>
            <a:off x="2298700" y="2701925"/>
            <a:ext cx="282575" cy="3048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Tree>
    <p:extLst>
      <p:ext uri="{BB962C8B-B14F-4D97-AF65-F5344CB8AC3E}">
        <p14:creationId xmlns:p14="http://schemas.microsoft.com/office/powerpoint/2010/main" val="2533821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1723"/>
                                        </p:tgtEl>
                                        <p:attrNameLst>
                                          <p:attrName>style.visibility</p:attrName>
                                        </p:attrNameLst>
                                      </p:cBhvr>
                                      <p:to>
                                        <p:strVal val="visible"/>
                                      </p:to>
                                    </p:set>
                                    <p:animEffect transition="in" filter="dissolve">
                                      <p:cBhvr>
                                        <p:cTn id="7" dur="500"/>
                                        <p:tgtEl>
                                          <p:spTgt spid="371723"/>
                                        </p:tgtEl>
                                      </p:cBhvr>
                                    </p:animEffect>
                                  </p:childTnLst>
                                </p:cTn>
                              </p:par>
                              <p:par>
                                <p:cTn id="8" presetID="9" presetClass="entr" presetSubtype="0" fill="hold" nodeType="withEffect">
                                  <p:stCondLst>
                                    <p:cond delay="0"/>
                                  </p:stCondLst>
                                  <p:childTnLst>
                                    <p:set>
                                      <p:cBhvr>
                                        <p:cTn id="9" dur="1" fill="hold">
                                          <p:stCondLst>
                                            <p:cond delay="0"/>
                                          </p:stCondLst>
                                        </p:cTn>
                                        <p:tgtEl>
                                          <p:spTgt spid="371725"/>
                                        </p:tgtEl>
                                        <p:attrNameLst>
                                          <p:attrName>style.visibility</p:attrName>
                                        </p:attrNameLst>
                                      </p:cBhvr>
                                      <p:to>
                                        <p:strVal val="visible"/>
                                      </p:to>
                                    </p:set>
                                    <p:animEffect transition="in" filter="dissolve">
                                      <p:cBhvr>
                                        <p:cTn id="10" dur="500"/>
                                        <p:tgtEl>
                                          <p:spTgt spid="371725"/>
                                        </p:tgtEl>
                                      </p:cBhvr>
                                    </p:animEffect>
                                  </p:childTnLst>
                                </p:cTn>
                              </p:par>
                              <p:par>
                                <p:cTn id="11" presetID="9" presetClass="entr" presetSubtype="0" fill="hold" nodeType="withEffect">
                                  <p:stCondLst>
                                    <p:cond delay="0"/>
                                  </p:stCondLst>
                                  <p:childTnLst>
                                    <p:set>
                                      <p:cBhvr>
                                        <p:cTn id="12" dur="1" fill="hold">
                                          <p:stCondLst>
                                            <p:cond delay="0"/>
                                          </p:stCondLst>
                                        </p:cTn>
                                        <p:tgtEl>
                                          <p:spTgt spid="371727"/>
                                        </p:tgtEl>
                                        <p:attrNameLst>
                                          <p:attrName>style.visibility</p:attrName>
                                        </p:attrNameLst>
                                      </p:cBhvr>
                                      <p:to>
                                        <p:strVal val="visible"/>
                                      </p:to>
                                    </p:set>
                                    <p:animEffect transition="in" filter="dissolve">
                                      <p:cBhvr>
                                        <p:cTn id="13" dur="500"/>
                                        <p:tgtEl>
                                          <p:spTgt spid="371727"/>
                                        </p:tgtEl>
                                      </p:cBhvr>
                                    </p:animEffect>
                                  </p:childTnLst>
                                </p:cTn>
                              </p:par>
                              <p:par>
                                <p:cTn id="14" presetID="9" presetClass="entr" presetSubtype="0" fill="hold" nodeType="withEffect">
                                  <p:stCondLst>
                                    <p:cond delay="0"/>
                                  </p:stCondLst>
                                  <p:childTnLst>
                                    <p:set>
                                      <p:cBhvr>
                                        <p:cTn id="15" dur="1" fill="hold">
                                          <p:stCondLst>
                                            <p:cond delay="0"/>
                                          </p:stCondLst>
                                        </p:cTn>
                                        <p:tgtEl>
                                          <p:spTgt spid="371728"/>
                                        </p:tgtEl>
                                        <p:attrNameLst>
                                          <p:attrName>style.visibility</p:attrName>
                                        </p:attrNameLst>
                                      </p:cBhvr>
                                      <p:to>
                                        <p:strVal val="visible"/>
                                      </p:to>
                                    </p:set>
                                    <p:animEffect transition="in" filter="dissolve">
                                      <p:cBhvr>
                                        <p:cTn id="16" dur="500"/>
                                        <p:tgtEl>
                                          <p:spTgt spid="3717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71726"/>
                                        </p:tgtEl>
                                        <p:attrNameLst>
                                          <p:attrName>style.visibility</p:attrName>
                                        </p:attrNameLst>
                                      </p:cBhvr>
                                      <p:to>
                                        <p:strVal val="visible"/>
                                      </p:to>
                                    </p:set>
                                    <p:animEffect transition="in" filter="dissolve">
                                      <p:cBhvr>
                                        <p:cTn id="19" dur="500"/>
                                        <p:tgtEl>
                                          <p:spTgt spid="37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3" grpId="0" animBg="1"/>
      <p:bldP spid="3717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493713"/>
            <a:ext cx="6594475"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2DD2F6C6-BC76-4312-8638-856E4549C416}" type="slidenum">
              <a:rPr lang="en-US" altLang="ja-JP" smtClean="0"/>
              <a:pPr/>
              <a:t>14</a:t>
            </a:fld>
            <a:endParaRPr lang="en-US" altLang="ja-JP" dirty="0"/>
          </a:p>
        </p:txBody>
      </p:sp>
      <p:sp>
        <p:nvSpPr>
          <p:cNvPr id="34819" name="Rectangle 3"/>
          <p:cNvSpPr>
            <a:spLocks noGrp="1" noChangeArrowheads="1"/>
          </p:cNvSpPr>
          <p:nvPr>
            <p:ph type="title" idx="4294967295"/>
          </p:nvPr>
        </p:nvSpPr>
        <p:spPr>
          <a:xfrm>
            <a:off x="0" y="57150"/>
            <a:ext cx="7772400" cy="396875"/>
          </a:xfrm>
        </p:spPr>
        <p:txBody>
          <a:bodyPr>
            <a:noAutofit/>
          </a:bodyPr>
          <a:lstStyle/>
          <a:p>
            <a:pPr eaLnBrk="1" hangingPunct="1"/>
            <a:r>
              <a:rPr lang="ja-JP" altLang="en-US" sz="3600"/>
              <a:t>構文エラーの例（２）</a:t>
            </a:r>
          </a:p>
        </p:txBody>
      </p:sp>
      <p:sp>
        <p:nvSpPr>
          <p:cNvPr id="34820" name="Rectangle 4"/>
          <p:cNvSpPr>
            <a:spLocks noChangeArrowheads="1"/>
          </p:cNvSpPr>
          <p:nvPr/>
        </p:nvSpPr>
        <p:spPr bwMode="auto">
          <a:xfrm>
            <a:off x="2073275" y="2773363"/>
            <a:ext cx="617538" cy="212725"/>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4821" name="Line 5"/>
          <p:cNvSpPr>
            <a:spLocks noChangeShapeType="1"/>
          </p:cNvSpPr>
          <p:nvPr/>
        </p:nvSpPr>
        <p:spPr bwMode="auto">
          <a:xfrm flipH="1">
            <a:off x="2724150" y="2632075"/>
            <a:ext cx="1463675" cy="185738"/>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4822" name="Text Box 6"/>
          <p:cNvSpPr txBox="1">
            <a:spLocks noChangeArrowheads="1"/>
          </p:cNvSpPr>
          <p:nvPr/>
        </p:nvSpPr>
        <p:spPr bwMode="auto">
          <a:xfrm>
            <a:off x="3167063" y="2072915"/>
            <a:ext cx="5966698"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ここで，「</a:t>
            </a:r>
            <a:r>
              <a:rPr lang="en-US" altLang="ja-JP" sz="2400" dirty="0" err="1">
                <a:solidFill>
                  <a:schemeClr val="tx2"/>
                </a:solidFill>
              </a:rPr>
              <a:t>doublr</a:t>
            </a:r>
            <a:r>
              <a:rPr lang="ja-JP" altLang="en-US" sz="2400" dirty="0">
                <a:solidFill>
                  <a:schemeClr val="tx2"/>
                </a:solidFill>
              </a:rPr>
              <a:t>」とあるのはスペルミス</a:t>
            </a:r>
          </a:p>
          <a:p>
            <a:pPr eaLnBrk="1" hangingPunct="1">
              <a:spcBef>
                <a:spcPct val="0"/>
              </a:spcBef>
              <a:buFontTx/>
              <a:buNone/>
            </a:pPr>
            <a:r>
              <a:rPr lang="ja-JP" altLang="en-US" sz="2400" dirty="0">
                <a:solidFill>
                  <a:schemeClr val="tx2"/>
                </a:solidFill>
              </a:rPr>
              <a:t>（正しくは，</a:t>
            </a:r>
            <a:r>
              <a:rPr lang="en-US" altLang="ja-JP" sz="2400" dirty="0">
                <a:solidFill>
                  <a:schemeClr val="tx2"/>
                </a:solidFill>
              </a:rPr>
              <a:t>double</a:t>
            </a:r>
            <a:r>
              <a:rPr lang="ja-JP" altLang="en-US" sz="2400" dirty="0">
                <a:solidFill>
                  <a:schemeClr val="tx2"/>
                </a:solidFill>
              </a:rPr>
              <a:t>）</a:t>
            </a:r>
          </a:p>
        </p:txBody>
      </p:sp>
      <p:sp>
        <p:nvSpPr>
          <p:cNvPr id="34823" name="Rectangle 7"/>
          <p:cNvSpPr>
            <a:spLocks noChangeArrowheads="1"/>
          </p:cNvSpPr>
          <p:nvPr/>
        </p:nvSpPr>
        <p:spPr bwMode="auto">
          <a:xfrm>
            <a:off x="1406525" y="4883150"/>
            <a:ext cx="6565900" cy="1898650"/>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4824" name="Line 8"/>
          <p:cNvSpPr>
            <a:spLocks noChangeShapeType="1"/>
          </p:cNvSpPr>
          <p:nvPr/>
        </p:nvSpPr>
        <p:spPr bwMode="auto">
          <a:xfrm>
            <a:off x="3167063" y="4287838"/>
            <a:ext cx="87312" cy="406400"/>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4825" name="Text Box 9"/>
          <p:cNvSpPr txBox="1">
            <a:spLocks noChangeArrowheads="1"/>
          </p:cNvSpPr>
          <p:nvPr/>
        </p:nvSpPr>
        <p:spPr bwMode="auto">
          <a:xfrm>
            <a:off x="1135063" y="3452813"/>
            <a:ext cx="6647974" cy="954107"/>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6600"/>
                </a:solidFill>
              </a:rPr>
              <a:t>ビルドが失敗したことを示すメッセージ</a:t>
            </a:r>
          </a:p>
          <a:p>
            <a:pPr eaLnBrk="1" hangingPunct="1">
              <a:spcBef>
                <a:spcPct val="0"/>
              </a:spcBef>
              <a:buFontTx/>
              <a:buNone/>
            </a:pPr>
            <a:r>
              <a:rPr lang="ja-JP" altLang="en-US" sz="2800" dirty="0">
                <a:solidFill>
                  <a:srgbClr val="006600"/>
                </a:solidFill>
              </a:rPr>
              <a:t>（ミスは１箇所なのに，エラーは多数）</a:t>
            </a:r>
            <a:endParaRPr lang="ja-JP" altLang="en-US" sz="2400" dirty="0">
              <a:solidFill>
                <a:srgbClr val="006600"/>
              </a:solidFill>
            </a:endParaRPr>
          </a:p>
        </p:txBody>
      </p:sp>
      <p:sp>
        <p:nvSpPr>
          <p:cNvPr id="34826" name="Rectangle 10"/>
          <p:cNvSpPr>
            <a:spLocks noChangeArrowheads="1"/>
          </p:cNvSpPr>
          <p:nvPr/>
        </p:nvSpPr>
        <p:spPr bwMode="auto">
          <a:xfrm>
            <a:off x="2073275" y="4981575"/>
            <a:ext cx="1887538" cy="2349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4827" name="Rectangle 11"/>
          <p:cNvSpPr>
            <a:spLocks noChangeArrowheads="1"/>
          </p:cNvSpPr>
          <p:nvPr/>
        </p:nvSpPr>
        <p:spPr bwMode="auto">
          <a:xfrm>
            <a:off x="6237288" y="5043488"/>
            <a:ext cx="220662" cy="244475"/>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4828" name="Line 12"/>
          <p:cNvSpPr>
            <a:spLocks noChangeShapeType="1"/>
          </p:cNvSpPr>
          <p:nvPr/>
        </p:nvSpPr>
        <p:spPr bwMode="auto">
          <a:xfrm flipH="1" flipV="1">
            <a:off x="3325813" y="5253038"/>
            <a:ext cx="244475" cy="6699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4829" name="Line 13"/>
          <p:cNvSpPr>
            <a:spLocks noChangeShapeType="1"/>
          </p:cNvSpPr>
          <p:nvPr/>
        </p:nvSpPr>
        <p:spPr bwMode="auto">
          <a:xfrm flipV="1">
            <a:off x="5472113" y="5287963"/>
            <a:ext cx="708025" cy="5635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4830" name="Text Box 14"/>
          <p:cNvSpPr txBox="1">
            <a:spLocks noChangeArrowheads="1"/>
          </p:cNvSpPr>
          <p:nvPr/>
        </p:nvSpPr>
        <p:spPr bwMode="auto">
          <a:xfrm>
            <a:off x="2911475" y="5888038"/>
            <a:ext cx="6160533" cy="40011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９</a:t>
            </a:r>
            <a:r>
              <a:rPr lang="ja-JP" altLang="en-US" sz="2000" dirty="0"/>
              <a:t>行目に</a:t>
            </a:r>
            <a:r>
              <a:rPr lang="ja-JP" altLang="en-US" sz="2000" dirty="0">
                <a:solidFill>
                  <a:schemeClr val="tx2"/>
                </a:solidFill>
              </a:rPr>
              <a:t>「’</a:t>
            </a:r>
            <a:r>
              <a:rPr lang="en-US" altLang="ja-JP" sz="2000" dirty="0" err="1">
                <a:solidFill>
                  <a:schemeClr val="tx2"/>
                </a:solidFill>
              </a:rPr>
              <a:t>doublr</a:t>
            </a:r>
            <a:r>
              <a:rPr lang="en-US" altLang="ja-JP" sz="2000" dirty="0">
                <a:solidFill>
                  <a:schemeClr val="tx2"/>
                </a:solidFill>
              </a:rPr>
              <a:t>’</a:t>
            </a:r>
            <a:r>
              <a:rPr lang="ja-JP" altLang="en-US" sz="2000" dirty="0">
                <a:solidFill>
                  <a:schemeClr val="tx2"/>
                </a:solidFill>
              </a:rPr>
              <a:t>：定義されていない識別子です」</a:t>
            </a:r>
          </a:p>
        </p:txBody>
      </p:sp>
    </p:spTree>
    <p:extLst>
      <p:ext uri="{BB962C8B-B14F-4D97-AF65-F5344CB8AC3E}">
        <p14:creationId xmlns:p14="http://schemas.microsoft.com/office/powerpoint/2010/main" val="404454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r>
              <a:rPr lang="ja-JP" altLang="en-US"/>
              <a:t>データファイル</a:t>
            </a:r>
          </a:p>
        </p:txBody>
      </p:sp>
      <p:sp>
        <p:nvSpPr>
          <p:cNvPr id="36867" name="Rectangle 3"/>
          <p:cNvSpPr>
            <a:spLocks noGrp="1" noChangeArrowheads="1"/>
          </p:cNvSpPr>
          <p:nvPr>
            <p:ph type="body" idx="1"/>
          </p:nvPr>
        </p:nvSpPr>
        <p:spPr/>
        <p:txBody>
          <a:bodyPr>
            <a:noAutofit/>
          </a:bodyPr>
          <a:lstStyle/>
          <a:p>
            <a:r>
              <a:rPr lang="ja-JP" altLang="en-US"/>
              <a:t>プログラムでのファイル操作</a:t>
            </a:r>
          </a:p>
          <a:p>
            <a:pPr lvl="1"/>
            <a:r>
              <a:rPr lang="ja-JP" altLang="en-US"/>
              <a:t>ファイル生成</a:t>
            </a:r>
          </a:p>
          <a:p>
            <a:pPr lvl="1"/>
            <a:r>
              <a:rPr lang="ja-JP" altLang="en-US"/>
              <a:t>ファイル読み出し</a:t>
            </a:r>
          </a:p>
          <a:p>
            <a:pPr lvl="1"/>
            <a:r>
              <a:rPr lang="ja-JP" altLang="en-US"/>
              <a:t>ファイル書き込み</a:t>
            </a:r>
          </a:p>
        </p:txBody>
      </p:sp>
      <p:sp>
        <p:nvSpPr>
          <p:cNvPr id="3686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2EF0ADB6-0741-47AA-9214-230BD436F2A0}" type="slidenum">
              <a:rPr lang="en-US" altLang="ja-JP" smtClean="0"/>
              <a:pPr/>
              <a:t>15</a:t>
            </a:fld>
            <a:endParaRPr lang="en-US" altLang="ja-JP" dirty="0"/>
          </a:p>
        </p:txBody>
      </p:sp>
    </p:spTree>
    <p:extLst>
      <p:ext uri="{BB962C8B-B14F-4D97-AF65-F5344CB8AC3E}">
        <p14:creationId xmlns:p14="http://schemas.microsoft.com/office/powerpoint/2010/main" val="183564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27000" y="671513"/>
            <a:ext cx="2371162" cy="36625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800" dirty="0"/>
              <a:t>#include "</a:t>
            </a:r>
            <a:r>
              <a:rPr lang="en-US" altLang="ja-JP" sz="800" dirty="0" err="1"/>
              <a:t>stdio.h</a:t>
            </a:r>
            <a:r>
              <a:rPr lang="en-US" altLang="ja-JP" sz="800" dirty="0"/>
              <a:t>"</a:t>
            </a:r>
          </a:p>
          <a:p>
            <a:pPr eaLnBrk="1" hangingPunct="1">
              <a:spcBef>
                <a:spcPct val="0"/>
              </a:spcBef>
              <a:buFontTx/>
              <a:buNone/>
            </a:pPr>
            <a:r>
              <a:rPr lang="en-US" altLang="ja-JP" sz="800" dirty="0"/>
              <a:t>#include &lt;</a:t>
            </a:r>
            <a:r>
              <a:rPr lang="en-US" altLang="ja-JP" sz="800" dirty="0" err="1"/>
              <a:t>math.h</a:t>
            </a:r>
            <a:r>
              <a:rPr lang="en-US" altLang="ja-JP" sz="800" dirty="0"/>
              <a:t>&gt;</a:t>
            </a:r>
          </a:p>
          <a:p>
            <a:pPr eaLnBrk="1" hangingPunct="1">
              <a:spcBef>
                <a:spcPct val="0"/>
              </a:spcBef>
              <a:buFontTx/>
              <a:buNone/>
            </a:pPr>
            <a:r>
              <a:rPr lang="en-US" altLang="ja-JP" sz="800" dirty="0"/>
              <a:t>#pragma warning(</a:t>
            </a:r>
            <a:r>
              <a:rPr lang="en-US" altLang="ja-JP" sz="800" dirty="0" err="1"/>
              <a:t>disable:4996</a:t>
            </a:r>
            <a:r>
              <a:rPr lang="en-US" altLang="ja-JP" sz="800" dirty="0"/>
              <a:t>)</a:t>
            </a:r>
          </a:p>
          <a:p>
            <a:pPr eaLnBrk="1" hangingPunct="1">
              <a:spcBef>
                <a:spcPct val="0"/>
              </a:spcBef>
              <a:buFontTx/>
              <a:buNone/>
            </a:pPr>
            <a:r>
              <a:rPr lang="en-US" altLang="ja-JP" sz="800" dirty="0" err="1"/>
              <a:t>int</a:t>
            </a:r>
            <a:r>
              <a:rPr lang="en-US" altLang="ja-JP" sz="800" dirty="0"/>
              <a:t> main()</a:t>
            </a:r>
          </a:p>
          <a:p>
            <a:pPr eaLnBrk="1" hangingPunct="1">
              <a:spcBef>
                <a:spcPct val="0"/>
              </a:spcBef>
              <a:buFontTx/>
              <a:buNone/>
            </a:pPr>
            <a:r>
              <a:rPr lang="en-US" altLang="ja-JP" sz="800" dirty="0"/>
              <a:t>{	</a:t>
            </a:r>
          </a:p>
          <a:p>
            <a:pPr eaLnBrk="1" hangingPunct="1">
              <a:spcBef>
                <a:spcPct val="0"/>
              </a:spcBef>
              <a:buFontTx/>
              <a:buNone/>
            </a:pPr>
            <a:r>
              <a:rPr lang="en-US" altLang="ja-JP" sz="800" dirty="0"/>
              <a:t>    double x;</a:t>
            </a:r>
          </a:p>
          <a:p>
            <a:pPr eaLnBrk="1" hangingPunct="1">
              <a:spcBef>
                <a:spcPct val="0"/>
              </a:spcBef>
              <a:buFontTx/>
              <a:buNone/>
            </a:pPr>
            <a:r>
              <a:rPr lang="en-US" altLang="ja-JP" sz="800" dirty="0"/>
              <a:t>    double y;</a:t>
            </a:r>
          </a:p>
          <a:p>
            <a:pPr eaLnBrk="1" hangingPunct="1">
              <a:spcBef>
                <a:spcPct val="0"/>
              </a:spcBef>
              <a:buFontTx/>
              <a:buNone/>
            </a:pPr>
            <a:r>
              <a:rPr lang="en-US" altLang="ja-JP" sz="800" dirty="0"/>
              <a:t>    char </a:t>
            </a:r>
            <a:r>
              <a:rPr lang="en-US" altLang="ja-JP" sz="800" dirty="0" err="1"/>
              <a:t>buf</a:t>
            </a:r>
            <a:r>
              <a:rPr lang="en-US" altLang="ja-JP" sz="800" dirty="0"/>
              <a:t>[256];</a:t>
            </a:r>
          </a:p>
          <a:p>
            <a:pPr eaLnBrk="1" hangingPunct="1">
              <a:spcBef>
                <a:spcPct val="0"/>
              </a:spcBef>
              <a:buFontTx/>
              <a:buNone/>
            </a:pPr>
            <a:r>
              <a:rPr lang="en-US" altLang="ja-JP" sz="800" dirty="0"/>
              <a:t>    </a:t>
            </a:r>
            <a:r>
              <a:rPr lang="en-US" altLang="ja-JP" sz="800" dirty="0" err="1"/>
              <a:t>int</a:t>
            </a:r>
            <a:r>
              <a:rPr lang="en-US" altLang="ja-JP" sz="800" dirty="0"/>
              <a:t> </a:t>
            </a:r>
            <a:r>
              <a:rPr lang="en-US" altLang="ja-JP" sz="800" dirty="0" err="1"/>
              <a:t>i</a:t>
            </a:r>
            <a:r>
              <a:rPr lang="en-US" altLang="ja-JP" sz="800" dirty="0"/>
              <a:t>;</a:t>
            </a:r>
          </a:p>
          <a:p>
            <a:pPr eaLnBrk="1" hangingPunct="1">
              <a:spcBef>
                <a:spcPct val="0"/>
              </a:spcBef>
              <a:buFontTx/>
              <a:buNone/>
            </a:pPr>
            <a:r>
              <a:rPr lang="en-US" altLang="ja-JP" sz="800" dirty="0"/>
              <a:t>    double </a:t>
            </a:r>
            <a:r>
              <a:rPr lang="en-US" altLang="ja-JP" sz="800" dirty="0" err="1"/>
              <a:t>start_x</a:t>
            </a:r>
            <a:r>
              <a:rPr lang="en-US" altLang="ja-JP" sz="800" dirty="0"/>
              <a:t>;</a:t>
            </a:r>
          </a:p>
          <a:p>
            <a:pPr eaLnBrk="1" hangingPunct="1">
              <a:spcBef>
                <a:spcPct val="0"/>
              </a:spcBef>
              <a:buFontTx/>
              <a:buNone/>
            </a:pPr>
            <a:r>
              <a:rPr lang="en-US" altLang="ja-JP" sz="800" dirty="0"/>
              <a:t>    double </a:t>
            </a:r>
            <a:r>
              <a:rPr lang="en-US" altLang="ja-JP" sz="800" dirty="0" err="1"/>
              <a:t>step_x</a:t>
            </a:r>
            <a:r>
              <a:rPr lang="en-US" altLang="ja-JP" sz="800" dirty="0"/>
              <a:t>;</a:t>
            </a:r>
          </a:p>
          <a:p>
            <a:pPr eaLnBrk="1" hangingPunct="1">
              <a:spcBef>
                <a:spcPct val="0"/>
              </a:spcBef>
              <a:buFontTx/>
              <a:buNone/>
            </a:pPr>
            <a:r>
              <a:rPr lang="en-US" altLang="ja-JP" sz="800" dirty="0"/>
              <a:t>    FILE* </a:t>
            </a:r>
            <a:r>
              <a:rPr lang="en-US" altLang="ja-JP" sz="800" dirty="0" err="1"/>
              <a:t>fp</a:t>
            </a:r>
            <a:r>
              <a:rPr lang="en-US" altLang="ja-JP" sz="800" dirty="0"/>
              <a:t>;</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start_x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start_x</a:t>
            </a:r>
            <a:r>
              <a:rPr lang="en-US" altLang="ja-JP" sz="800" dirty="0"/>
              <a:t> );</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step_x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step_x</a:t>
            </a:r>
            <a:r>
              <a:rPr lang="en-US" altLang="ja-JP" sz="800" dirty="0"/>
              <a:t> );</a:t>
            </a:r>
          </a:p>
          <a:p>
            <a:pPr eaLnBrk="1" hangingPunct="1">
              <a:spcBef>
                <a:spcPct val="0"/>
              </a:spcBef>
              <a:buFontTx/>
              <a:buNone/>
            </a:pPr>
            <a:r>
              <a:rPr lang="en-US" altLang="ja-JP" sz="800" dirty="0"/>
              <a:t>    </a:t>
            </a:r>
            <a:r>
              <a:rPr lang="en-US" altLang="ja-JP" sz="800" dirty="0" err="1"/>
              <a:t>fp</a:t>
            </a:r>
            <a:r>
              <a:rPr lang="en-US" altLang="ja-JP" sz="800" dirty="0"/>
              <a:t> = </a:t>
            </a:r>
            <a:r>
              <a:rPr lang="en-US" altLang="ja-JP" sz="800" dirty="0" err="1"/>
              <a:t>fopen</a:t>
            </a:r>
            <a:r>
              <a:rPr lang="en-US" altLang="ja-JP" sz="800" dirty="0"/>
              <a:t>( "d:\\</a:t>
            </a:r>
            <a:r>
              <a:rPr lang="en-US" altLang="ja-JP" sz="800" dirty="0" err="1"/>
              <a:t>data.csv</a:t>
            </a:r>
            <a:r>
              <a:rPr lang="en-US" altLang="ja-JP" sz="800" dirty="0"/>
              <a:t>", "w" );</a:t>
            </a:r>
          </a:p>
          <a:p>
            <a:pPr eaLnBrk="1" hangingPunct="1">
              <a:spcBef>
                <a:spcPct val="0"/>
              </a:spcBef>
              <a:buFontTx/>
              <a:buNone/>
            </a:pPr>
            <a:r>
              <a:rPr lang="en-US" altLang="ja-JP" sz="800" dirty="0"/>
              <a:t>    for( </a:t>
            </a:r>
            <a:r>
              <a:rPr lang="en-US" altLang="ja-JP" sz="800" dirty="0" err="1"/>
              <a:t>i</a:t>
            </a:r>
            <a:r>
              <a:rPr lang="en-US" altLang="ja-JP" sz="800" dirty="0"/>
              <a:t> = 0; </a:t>
            </a:r>
            <a:r>
              <a:rPr lang="en-US" altLang="ja-JP" sz="800" dirty="0" err="1"/>
              <a:t>i</a:t>
            </a:r>
            <a:r>
              <a:rPr lang="en-US" altLang="ja-JP" sz="800" dirty="0"/>
              <a:t> &lt; 20; </a:t>
            </a:r>
            <a:r>
              <a:rPr lang="en-US" altLang="ja-JP" sz="800" dirty="0" err="1"/>
              <a:t>i</a:t>
            </a:r>
            <a:r>
              <a:rPr lang="en-US" altLang="ja-JP" sz="800" dirty="0"/>
              <a:t>++ ) {</a:t>
            </a:r>
          </a:p>
          <a:p>
            <a:pPr eaLnBrk="1" hangingPunct="1">
              <a:spcBef>
                <a:spcPct val="0"/>
              </a:spcBef>
              <a:buFontTx/>
              <a:buNone/>
            </a:pPr>
            <a:r>
              <a:rPr lang="en-US" altLang="ja-JP" sz="800" dirty="0"/>
              <a:t>        x = </a:t>
            </a:r>
            <a:r>
              <a:rPr lang="en-US" altLang="ja-JP" sz="800" dirty="0" err="1"/>
              <a:t>start_x</a:t>
            </a:r>
            <a:r>
              <a:rPr lang="en-US" altLang="ja-JP" sz="800" dirty="0"/>
              <a:t> + ( </a:t>
            </a:r>
            <a:r>
              <a:rPr lang="en-US" altLang="ja-JP" sz="800" dirty="0" err="1"/>
              <a:t>i</a:t>
            </a:r>
            <a:r>
              <a:rPr lang="en-US" altLang="ja-JP" sz="800" dirty="0"/>
              <a:t> * </a:t>
            </a:r>
            <a:r>
              <a:rPr lang="en-US" altLang="ja-JP" sz="800" dirty="0" err="1"/>
              <a:t>step_x</a:t>
            </a:r>
            <a:r>
              <a:rPr lang="en-US" altLang="ja-JP" sz="800" dirty="0"/>
              <a:t> ); </a:t>
            </a:r>
          </a:p>
          <a:p>
            <a:pPr eaLnBrk="1" hangingPunct="1">
              <a:spcBef>
                <a:spcPct val="0"/>
              </a:spcBef>
              <a:buFontTx/>
              <a:buNone/>
            </a:pPr>
            <a:r>
              <a:rPr lang="en-US" altLang="ja-JP" sz="800" dirty="0"/>
              <a:t>        y = ( 9.8 / 2.0 ) * x * x;</a:t>
            </a:r>
          </a:p>
          <a:p>
            <a:pPr eaLnBrk="1" hangingPunct="1">
              <a:spcBef>
                <a:spcPct val="0"/>
              </a:spcBef>
              <a:buFontTx/>
              <a:buNone/>
            </a:pPr>
            <a:r>
              <a:rPr lang="en-US" altLang="ja-JP" sz="800" dirty="0"/>
              <a:t>        </a:t>
            </a:r>
            <a:r>
              <a:rPr lang="en-US" altLang="ja-JP" sz="800" dirty="0" err="1"/>
              <a:t>printf</a:t>
            </a:r>
            <a:r>
              <a:rPr lang="en-US" altLang="ja-JP" sz="800" dirty="0"/>
              <a:t>( "x= %f, y= %f\n", x, y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fp</a:t>
            </a:r>
            <a:r>
              <a:rPr lang="en-US" altLang="ja-JP" sz="800" dirty="0"/>
              <a:t>, "x=, %f, y=, %f\n", x, y ); </a:t>
            </a:r>
          </a:p>
          <a:p>
            <a:pPr eaLnBrk="1" hangingPunct="1">
              <a:spcBef>
                <a:spcPct val="0"/>
              </a:spcBef>
              <a:buFontTx/>
              <a:buNone/>
            </a:pPr>
            <a:r>
              <a:rPr lang="en-US" altLang="ja-JP" sz="800" dirty="0"/>
              <a:t>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stderr</a:t>
            </a:r>
            <a:r>
              <a:rPr lang="en-US" altLang="ja-JP" sz="800" dirty="0"/>
              <a:t>, "file d:\\</a:t>
            </a:r>
            <a:r>
              <a:rPr lang="en-US" altLang="ja-JP" sz="800" dirty="0" err="1"/>
              <a:t>data.csv</a:t>
            </a:r>
            <a:r>
              <a:rPr lang="en-US" altLang="ja-JP" sz="800" dirty="0"/>
              <a:t> created\n" ); </a:t>
            </a:r>
          </a:p>
          <a:p>
            <a:pPr eaLnBrk="1" hangingPunct="1">
              <a:spcBef>
                <a:spcPct val="0"/>
              </a:spcBef>
              <a:buFontTx/>
              <a:buNone/>
            </a:pPr>
            <a:r>
              <a:rPr lang="en-US" altLang="ja-JP" sz="800" dirty="0"/>
              <a:t>    </a:t>
            </a:r>
            <a:r>
              <a:rPr lang="en-US" altLang="ja-JP" sz="800" dirty="0" err="1"/>
              <a:t>fclose</a:t>
            </a:r>
            <a:r>
              <a:rPr lang="en-US" altLang="ja-JP" sz="800" dirty="0"/>
              <a:t>( </a:t>
            </a:r>
            <a:r>
              <a:rPr lang="en-US" altLang="ja-JP" sz="800" dirty="0" err="1"/>
              <a:t>fp</a:t>
            </a:r>
            <a:r>
              <a:rPr lang="en-US" altLang="ja-JP" sz="800" dirty="0"/>
              <a:t> );</a:t>
            </a:r>
          </a:p>
          <a:p>
            <a:pPr eaLnBrk="1" hangingPunct="1">
              <a:spcBef>
                <a:spcPct val="0"/>
              </a:spcBef>
              <a:buFontTx/>
              <a:buNone/>
            </a:pPr>
            <a:r>
              <a:rPr lang="en-US" altLang="ja-JP" sz="800" dirty="0"/>
              <a:t>    return 0;</a:t>
            </a:r>
          </a:p>
          <a:p>
            <a:pPr eaLnBrk="1" hangingPunct="1">
              <a:spcBef>
                <a:spcPct val="0"/>
              </a:spcBef>
              <a:buFontTx/>
              <a:buNone/>
            </a:pPr>
            <a:r>
              <a:rPr lang="en-US" altLang="ja-JP" sz="800" dirty="0"/>
              <a:t>}</a:t>
            </a:r>
            <a:endParaRPr lang="en-US" altLang="ja-JP" sz="2400" dirty="0"/>
          </a:p>
        </p:txBody>
      </p:sp>
      <p:sp>
        <p:nvSpPr>
          <p:cNvPr id="38915" name="Rectangle 2"/>
          <p:cNvSpPr>
            <a:spLocks noGrp="1" noChangeArrowheads="1"/>
          </p:cNvSpPr>
          <p:nvPr>
            <p:ph type="title"/>
          </p:nvPr>
        </p:nvSpPr>
        <p:spPr>
          <a:xfrm>
            <a:off x="127000" y="314182"/>
            <a:ext cx="8461208" cy="469865"/>
          </a:xfrm>
        </p:spPr>
        <p:txBody>
          <a:bodyPr>
            <a:noAutofit/>
          </a:bodyPr>
          <a:lstStyle/>
          <a:p>
            <a:r>
              <a:rPr lang="ja-JP" altLang="en-US" dirty="0"/>
              <a:t>「自由落下距離」のプログラムを実行すると</a:t>
            </a:r>
            <a:br>
              <a:rPr lang="ja-JP" altLang="en-US" dirty="0"/>
            </a:br>
            <a:r>
              <a:rPr lang="ja-JP" altLang="en-US" dirty="0"/>
              <a:t>データファイルが生成される</a:t>
            </a:r>
          </a:p>
        </p:txBody>
      </p:sp>
      <p:sp>
        <p:nvSpPr>
          <p:cNvPr id="38939"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F0808EF0-5848-4E05-AF80-2FEDA0A518B9}" type="slidenum">
              <a:rPr lang="en-US" altLang="ja-JP" smtClean="0"/>
              <a:pPr/>
              <a:t>16</a:t>
            </a:fld>
            <a:endParaRPr lang="en-US" altLang="ja-JP" dirty="0"/>
          </a:p>
        </p:txBody>
      </p:sp>
      <p:sp>
        <p:nvSpPr>
          <p:cNvPr id="38916" name="Text Box 4"/>
          <p:cNvSpPr txBox="1">
            <a:spLocks noChangeArrowheads="1"/>
          </p:cNvSpPr>
          <p:nvPr/>
        </p:nvSpPr>
        <p:spPr bwMode="auto">
          <a:xfrm>
            <a:off x="639763" y="4308475"/>
            <a:ext cx="2920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t>C++</a:t>
            </a:r>
            <a:r>
              <a:rPr lang="ja-JP" altLang="en-US" sz="2400" dirty="0"/>
              <a:t>ソースファイル</a:t>
            </a:r>
          </a:p>
        </p:txBody>
      </p:sp>
      <p:sp>
        <p:nvSpPr>
          <p:cNvPr id="38917" name="Oval 5"/>
          <p:cNvSpPr>
            <a:spLocks noChangeArrowheads="1"/>
          </p:cNvSpPr>
          <p:nvPr/>
        </p:nvSpPr>
        <p:spPr bwMode="auto">
          <a:xfrm>
            <a:off x="393700" y="5221288"/>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8918" name="Oval 6"/>
          <p:cNvSpPr>
            <a:spLocks noChangeArrowheads="1"/>
          </p:cNvSpPr>
          <p:nvPr/>
        </p:nvSpPr>
        <p:spPr bwMode="auto">
          <a:xfrm>
            <a:off x="1335088" y="5605463"/>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8919" name="Oval 7"/>
          <p:cNvSpPr>
            <a:spLocks noChangeArrowheads="1"/>
          </p:cNvSpPr>
          <p:nvPr/>
        </p:nvSpPr>
        <p:spPr bwMode="auto">
          <a:xfrm>
            <a:off x="2239963" y="5368925"/>
            <a:ext cx="790575" cy="77311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8920" name="Text Box 8"/>
          <p:cNvSpPr txBox="1">
            <a:spLocks noChangeArrowheads="1"/>
          </p:cNvSpPr>
          <p:nvPr/>
        </p:nvSpPr>
        <p:spPr bwMode="auto">
          <a:xfrm>
            <a:off x="442913" y="6400800"/>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その他のファイル</a:t>
            </a:r>
          </a:p>
        </p:txBody>
      </p:sp>
      <p:sp>
        <p:nvSpPr>
          <p:cNvPr id="314377" name="AutoShape 9"/>
          <p:cNvSpPr>
            <a:spLocks noChangeArrowheads="1"/>
          </p:cNvSpPr>
          <p:nvPr/>
        </p:nvSpPr>
        <p:spPr bwMode="auto">
          <a:xfrm>
            <a:off x="4579938" y="3101975"/>
            <a:ext cx="1206500" cy="914400"/>
          </a:xfrm>
          <a:prstGeom prst="roundRect">
            <a:avLst>
              <a:gd name="adj" fmla="val 16667"/>
            </a:avLst>
          </a:prstGeom>
          <a:solidFill>
            <a:srgbClr val="006600">
              <a:alpha val="10196"/>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dirty="0"/>
              <a:t>ビルド</a:t>
            </a:r>
          </a:p>
        </p:txBody>
      </p:sp>
      <p:sp>
        <p:nvSpPr>
          <p:cNvPr id="314378" name="AutoShape 10"/>
          <p:cNvSpPr>
            <a:spLocks noChangeArrowheads="1"/>
          </p:cNvSpPr>
          <p:nvPr/>
        </p:nvSpPr>
        <p:spPr bwMode="auto">
          <a:xfrm rot="2254066">
            <a:off x="3657600" y="2508250"/>
            <a:ext cx="1084263" cy="423863"/>
          </a:xfrm>
          <a:prstGeom prst="rightArrow">
            <a:avLst>
              <a:gd name="adj1" fmla="val 50000"/>
              <a:gd name="adj2" fmla="val 6395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79" name="AutoShape 11"/>
          <p:cNvSpPr>
            <a:spLocks noChangeArrowheads="1"/>
          </p:cNvSpPr>
          <p:nvPr/>
        </p:nvSpPr>
        <p:spPr bwMode="auto">
          <a:xfrm rot="-2615540">
            <a:off x="3073400" y="4506913"/>
            <a:ext cx="1754188" cy="423862"/>
          </a:xfrm>
          <a:prstGeom prst="rightArrow">
            <a:avLst>
              <a:gd name="adj1" fmla="val 50000"/>
              <a:gd name="adj2" fmla="val 1034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80" name="Oval 12"/>
          <p:cNvSpPr>
            <a:spLocks noChangeArrowheads="1"/>
          </p:cNvSpPr>
          <p:nvPr/>
        </p:nvSpPr>
        <p:spPr bwMode="auto">
          <a:xfrm>
            <a:off x="6688138" y="30130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81" name="Text Box 13"/>
          <p:cNvSpPr txBox="1">
            <a:spLocks noChangeArrowheads="1"/>
          </p:cNvSpPr>
          <p:nvPr/>
        </p:nvSpPr>
        <p:spPr bwMode="auto">
          <a:xfrm>
            <a:off x="6432550" y="5178425"/>
            <a:ext cx="16861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600" dirty="0"/>
              <a:t>Microsoft Visual </a:t>
            </a:r>
          </a:p>
          <a:p>
            <a:pPr eaLnBrk="1" hangingPunct="1">
              <a:spcBef>
                <a:spcPct val="0"/>
              </a:spcBef>
              <a:buFontTx/>
              <a:buNone/>
            </a:pPr>
            <a:r>
              <a:rPr lang="en-US" altLang="ja-JP" sz="1600" dirty="0"/>
              <a:t>Studio C++</a:t>
            </a:r>
          </a:p>
        </p:txBody>
      </p:sp>
      <p:sp>
        <p:nvSpPr>
          <p:cNvPr id="314383" name="AutoShape 15"/>
          <p:cNvSpPr>
            <a:spLocks noChangeArrowheads="1"/>
          </p:cNvSpPr>
          <p:nvPr/>
        </p:nvSpPr>
        <p:spPr bwMode="auto">
          <a:xfrm>
            <a:off x="5881688" y="3346450"/>
            <a:ext cx="500062" cy="442913"/>
          </a:xfrm>
          <a:prstGeom prst="rightArrow">
            <a:avLst>
              <a:gd name="adj1" fmla="val 50000"/>
              <a:gd name="adj2" fmla="val 282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84" name="Text Box 16"/>
          <p:cNvSpPr txBox="1">
            <a:spLocks noChangeArrowheads="1"/>
          </p:cNvSpPr>
          <p:nvPr/>
        </p:nvSpPr>
        <p:spPr bwMode="auto">
          <a:xfrm>
            <a:off x="6389688" y="3335338"/>
            <a:ext cx="203132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実行ファイル</a:t>
            </a:r>
          </a:p>
        </p:txBody>
      </p:sp>
      <p:sp>
        <p:nvSpPr>
          <p:cNvPr id="314385" name="AutoShape 17"/>
          <p:cNvSpPr>
            <a:spLocks noChangeArrowheads="1"/>
          </p:cNvSpPr>
          <p:nvPr/>
        </p:nvSpPr>
        <p:spPr bwMode="auto">
          <a:xfrm rot="5400000">
            <a:off x="6956426" y="4259262"/>
            <a:ext cx="500062" cy="442913"/>
          </a:xfrm>
          <a:prstGeom prst="rightArrow">
            <a:avLst>
              <a:gd name="adj1" fmla="val 50000"/>
              <a:gd name="adj2" fmla="val 28226"/>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86" name="Oval 18"/>
          <p:cNvSpPr>
            <a:spLocks noChangeArrowheads="1"/>
          </p:cNvSpPr>
          <p:nvPr/>
        </p:nvSpPr>
        <p:spPr bwMode="auto">
          <a:xfrm>
            <a:off x="6678613" y="4906963"/>
            <a:ext cx="1101725" cy="1074737"/>
          </a:xfrm>
          <a:prstGeom prst="ellipse">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4387" name="Text Box 19"/>
          <p:cNvSpPr txBox="1">
            <a:spLocks noChangeArrowheads="1"/>
          </p:cNvSpPr>
          <p:nvPr/>
        </p:nvSpPr>
        <p:spPr bwMode="auto">
          <a:xfrm>
            <a:off x="6210300" y="5210175"/>
            <a:ext cx="2339102" cy="461665"/>
          </a:xfrm>
          <a:prstGeom prst="rect">
            <a:avLst/>
          </a:prstGeom>
          <a:solidFill>
            <a:schemeClr val="bg1"/>
          </a:solidFill>
          <a:ln>
            <a:noFill/>
          </a:ln>
          <a:effectLst/>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6600"/>
                </a:solidFill>
              </a:rPr>
              <a:t>データファイル</a:t>
            </a:r>
          </a:p>
        </p:txBody>
      </p:sp>
      <p:sp>
        <p:nvSpPr>
          <p:cNvPr id="314389" name="Text Box 21"/>
          <p:cNvSpPr txBox="1">
            <a:spLocks noChangeArrowheads="1"/>
          </p:cNvSpPr>
          <p:nvPr/>
        </p:nvSpPr>
        <p:spPr bwMode="auto">
          <a:xfrm>
            <a:off x="3529013" y="6026150"/>
            <a:ext cx="60324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自由落下距離のプログラムを実行すると，</a:t>
            </a:r>
          </a:p>
          <a:p>
            <a:pPr eaLnBrk="1" hangingPunct="1">
              <a:spcBef>
                <a:spcPct val="0"/>
              </a:spcBef>
              <a:buFontTx/>
              <a:buNone/>
            </a:pPr>
            <a:r>
              <a:rPr lang="ja-JP" altLang="en-US" sz="2400" dirty="0">
                <a:solidFill>
                  <a:schemeClr val="tx2"/>
                </a:solidFill>
              </a:rPr>
              <a:t>データファイル </a:t>
            </a:r>
            <a:r>
              <a:rPr lang="en-US" altLang="ja-JP" sz="2400" dirty="0">
                <a:solidFill>
                  <a:schemeClr val="tx2"/>
                </a:solidFill>
              </a:rPr>
              <a:t>data.csv </a:t>
            </a:r>
            <a:r>
              <a:rPr lang="ja-JP" altLang="en-US" sz="2400" dirty="0">
                <a:solidFill>
                  <a:schemeClr val="tx2"/>
                </a:solidFill>
              </a:rPr>
              <a:t>が生成される</a:t>
            </a:r>
          </a:p>
        </p:txBody>
      </p:sp>
      <p:sp>
        <p:nvSpPr>
          <p:cNvPr id="314390" name="Rectangle 22"/>
          <p:cNvSpPr>
            <a:spLocks noChangeArrowheads="1"/>
          </p:cNvSpPr>
          <p:nvPr/>
        </p:nvSpPr>
        <p:spPr bwMode="auto">
          <a:xfrm>
            <a:off x="358775" y="2036763"/>
            <a:ext cx="790575" cy="1778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4391" name="Rectangle 23"/>
          <p:cNvSpPr>
            <a:spLocks noChangeArrowheads="1"/>
          </p:cNvSpPr>
          <p:nvPr/>
        </p:nvSpPr>
        <p:spPr bwMode="auto">
          <a:xfrm>
            <a:off x="338138" y="2903538"/>
            <a:ext cx="2241550" cy="1778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4392" name="Rectangle 24"/>
          <p:cNvSpPr>
            <a:spLocks noChangeArrowheads="1"/>
          </p:cNvSpPr>
          <p:nvPr/>
        </p:nvSpPr>
        <p:spPr bwMode="auto">
          <a:xfrm>
            <a:off x="638175" y="3516313"/>
            <a:ext cx="2552700" cy="1778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4393" name="Line 25"/>
          <p:cNvSpPr>
            <a:spLocks noChangeShapeType="1"/>
          </p:cNvSpPr>
          <p:nvPr/>
        </p:nvSpPr>
        <p:spPr bwMode="auto">
          <a:xfrm flipH="1">
            <a:off x="1225550" y="1725613"/>
            <a:ext cx="555625" cy="28257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14394" name="Line 26"/>
          <p:cNvSpPr>
            <a:spLocks noChangeShapeType="1"/>
          </p:cNvSpPr>
          <p:nvPr/>
        </p:nvSpPr>
        <p:spPr bwMode="auto">
          <a:xfrm flipH="1">
            <a:off x="1695450" y="1941513"/>
            <a:ext cx="301625" cy="84931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14395" name="Line 27"/>
          <p:cNvSpPr>
            <a:spLocks noChangeShapeType="1"/>
          </p:cNvSpPr>
          <p:nvPr/>
        </p:nvSpPr>
        <p:spPr bwMode="auto">
          <a:xfrm flipH="1">
            <a:off x="2335213" y="2157413"/>
            <a:ext cx="131762" cy="12652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314396" name="Text Box 28"/>
          <p:cNvSpPr txBox="1">
            <a:spLocks noChangeArrowheads="1"/>
          </p:cNvSpPr>
          <p:nvPr/>
        </p:nvSpPr>
        <p:spPr bwMode="auto">
          <a:xfrm>
            <a:off x="1406525" y="1128713"/>
            <a:ext cx="3262432"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データファイルに関係</a:t>
            </a:r>
          </a:p>
          <a:p>
            <a:pPr eaLnBrk="1" hangingPunct="1">
              <a:spcBef>
                <a:spcPct val="0"/>
              </a:spcBef>
              <a:buFontTx/>
              <a:buNone/>
            </a:pPr>
            <a:r>
              <a:rPr lang="ja-JP" altLang="en-US" sz="2400" dirty="0">
                <a:solidFill>
                  <a:schemeClr val="tx2"/>
                </a:solidFill>
              </a:rPr>
              <a:t>している部分</a:t>
            </a:r>
          </a:p>
        </p:txBody>
      </p:sp>
    </p:spTree>
    <p:extLst>
      <p:ext uri="{BB962C8B-B14F-4D97-AF65-F5344CB8AC3E}">
        <p14:creationId xmlns:p14="http://schemas.microsoft.com/office/powerpoint/2010/main" val="55294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4377"/>
                                        </p:tgtEl>
                                        <p:attrNameLst>
                                          <p:attrName>style.visibility</p:attrName>
                                        </p:attrNameLst>
                                      </p:cBhvr>
                                      <p:to>
                                        <p:strVal val="visible"/>
                                      </p:to>
                                    </p:set>
                                    <p:animEffect transition="in" filter="dissolve">
                                      <p:cBhvr>
                                        <p:cTn id="7" dur="500"/>
                                        <p:tgtEl>
                                          <p:spTgt spid="314377"/>
                                        </p:tgtEl>
                                      </p:cBhvr>
                                    </p:animEffect>
                                  </p:childTnLst>
                                </p:cTn>
                              </p:par>
                              <p:par>
                                <p:cTn id="8" presetID="9" presetClass="entr" presetSubtype="0" fill="hold" nodeType="withEffect">
                                  <p:stCondLst>
                                    <p:cond delay="0"/>
                                  </p:stCondLst>
                                  <p:childTnLst>
                                    <p:set>
                                      <p:cBhvr>
                                        <p:cTn id="9" dur="1" fill="hold">
                                          <p:stCondLst>
                                            <p:cond delay="0"/>
                                          </p:stCondLst>
                                        </p:cTn>
                                        <p:tgtEl>
                                          <p:spTgt spid="314378"/>
                                        </p:tgtEl>
                                        <p:attrNameLst>
                                          <p:attrName>style.visibility</p:attrName>
                                        </p:attrNameLst>
                                      </p:cBhvr>
                                      <p:to>
                                        <p:strVal val="visible"/>
                                      </p:to>
                                    </p:set>
                                    <p:animEffect transition="in" filter="dissolve">
                                      <p:cBhvr>
                                        <p:cTn id="10" dur="500"/>
                                        <p:tgtEl>
                                          <p:spTgt spid="314378"/>
                                        </p:tgtEl>
                                      </p:cBhvr>
                                    </p:animEffect>
                                  </p:childTnLst>
                                </p:cTn>
                              </p:par>
                              <p:par>
                                <p:cTn id="11" presetID="9" presetClass="entr" presetSubtype="0" fill="hold" nodeType="withEffect">
                                  <p:stCondLst>
                                    <p:cond delay="0"/>
                                  </p:stCondLst>
                                  <p:childTnLst>
                                    <p:set>
                                      <p:cBhvr>
                                        <p:cTn id="12" dur="1" fill="hold">
                                          <p:stCondLst>
                                            <p:cond delay="0"/>
                                          </p:stCondLst>
                                        </p:cTn>
                                        <p:tgtEl>
                                          <p:spTgt spid="314379"/>
                                        </p:tgtEl>
                                        <p:attrNameLst>
                                          <p:attrName>style.visibility</p:attrName>
                                        </p:attrNameLst>
                                      </p:cBhvr>
                                      <p:to>
                                        <p:strVal val="visible"/>
                                      </p:to>
                                    </p:set>
                                    <p:animEffect transition="in" filter="dissolve">
                                      <p:cBhvr>
                                        <p:cTn id="13" dur="500"/>
                                        <p:tgtEl>
                                          <p:spTgt spid="314379"/>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14380"/>
                                        </p:tgtEl>
                                        <p:attrNameLst>
                                          <p:attrName>style.visibility</p:attrName>
                                        </p:attrNameLst>
                                      </p:cBhvr>
                                      <p:to>
                                        <p:strVal val="visible"/>
                                      </p:to>
                                    </p:set>
                                    <p:animEffect transition="in" filter="dissolve">
                                      <p:cBhvr>
                                        <p:cTn id="17" dur="500"/>
                                        <p:tgtEl>
                                          <p:spTgt spid="314380"/>
                                        </p:tgtEl>
                                      </p:cBhvr>
                                    </p:animEffect>
                                  </p:childTnLst>
                                </p:cTn>
                              </p:par>
                              <p:par>
                                <p:cTn id="18" presetID="9" presetClass="entr" presetSubtype="0" fill="hold" nodeType="withEffect">
                                  <p:stCondLst>
                                    <p:cond delay="0"/>
                                  </p:stCondLst>
                                  <p:childTnLst>
                                    <p:set>
                                      <p:cBhvr>
                                        <p:cTn id="19" dur="1" fill="hold">
                                          <p:stCondLst>
                                            <p:cond delay="0"/>
                                          </p:stCondLst>
                                        </p:cTn>
                                        <p:tgtEl>
                                          <p:spTgt spid="314383"/>
                                        </p:tgtEl>
                                        <p:attrNameLst>
                                          <p:attrName>style.visibility</p:attrName>
                                        </p:attrNameLst>
                                      </p:cBhvr>
                                      <p:to>
                                        <p:strVal val="visible"/>
                                      </p:to>
                                    </p:set>
                                    <p:animEffect transition="in" filter="dissolve">
                                      <p:cBhvr>
                                        <p:cTn id="20" dur="500"/>
                                        <p:tgtEl>
                                          <p:spTgt spid="31438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4384"/>
                                        </p:tgtEl>
                                        <p:attrNameLst>
                                          <p:attrName>style.visibility</p:attrName>
                                        </p:attrNameLst>
                                      </p:cBhvr>
                                      <p:to>
                                        <p:strVal val="visible"/>
                                      </p:to>
                                    </p:set>
                                    <p:animEffect transition="in" filter="dissolve">
                                      <p:cBhvr>
                                        <p:cTn id="23" dur="500"/>
                                        <p:tgtEl>
                                          <p:spTgt spid="314384"/>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314390"/>
                                        </p:tgtEl>
                                        <p:attrNameLst>
                                          <p:attrName>style.visibility</p:attrName>
                                        </p:attrNameLst>
                                      </p:cBhvr>
                                      <p:to>
                                        <p:strVal val="visible"/>
                                      </p:to>
                                    </p:set>
                                    <p:animEffect transition="in" filter="dissolve">
                                      <p:cBhvr>
                                        <p:cTn id="27" dur="500"/>
                                        <p:tgtEl>
                                          <p:spTgt spid="31439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4391"/>
                                        </p:tgtEl>
                                        <p:attrNameLst>
                                          <p:attrName>style.visibility</p:attrName>
                                        </p:attrNameLst>
                                      </p:cBhvr>
                                      <p:to>
                                        <p:strVal val="visible"/>
                                      </p:to>
                                    </p:set>
                                    <p:animEffect transition="in" filter="dissolve">
                                      <p:cBhvr>
                                        <p:cTn id="30" dur="500"/>
                                        <p:tgtEl>
                                          <p:spTgt spid="31439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4392"/>
                                        </p:tgtEl>
                                        <p:attrNameLst>
                                          <p:attrName>style.visibility</p:attrName>
                                        </p:attrNameLst>
                                      </p:cBhvr>
                                      <p:to>
                                        <p:strVal val="visible"/>
                                      </p:to>
                                    </p:set>
                                    <p:animEffect transition="in" filter="dissolve">
                                      <p:cBhvr>
                                        <p:cTn id="33" dur="500"/>
                                        <p:tgtEl>
                                          <p:spTgt spid="314392"/>
                                        </p:tgtEl>
                                      </p:cBhvr>
                                    </p:animEffect>
                                  </p:childTnLst>
                                </p:cTn>
                              </p:par>
                              <p:par>
                                <p:cTn id="34" presetID="9" presetClass="entr" presetSubtype="0" fill="hold" nodeType="withEffect">
                                  <p:stCondLst>
                                    <p:cond delay="0"/>
                                  </p:stCondLst>
                                  <p:childTnLst>
                                    <p:set>
                                      <p:cBhvr>
                                        <p:cTn id="35" dur="1" fill="hold">
                                          <p:stCondLst>
                                            <p:cond delay="0"/>
                                          </p:stCondLst>
                                        </p:cTn>
                                        <p:tgtEl>
                                          <p:spTgt spid="314393"/>
                                        </p:tgtEl>
                                        <p:attrNameLst>
                                          <p:attrName>style.visibility</p:attrName>
                                        </p:attrNameLst>
                                      </p:cBhvr>
                                      <p:to>
                                        <p:strVal val="visible"/>
                                      </p:to>
                                    </p:set>
                                    <p:animEffect transition="in" filter="dissolve">
                                      <p:cBhvr>
                                        <p:cTn id="36" dur="500"/>
                                        <p:tgtEl>
                                          <p:spTgt spid="314393"/>
                                        </p:tgtEl>
                                      </p:cBhvr>
                                    </p:animEffect>
                                  </p:childTnLst>
                                </p:cTn>
                              </p:par>
                              <p:par>
                                <p:cTn id="37" presetID="9" presetClass="entr" presetSubtype="0" fill="hold" nodeType="withEffect">
                                  <p:stCondLst>
                                    <p:cond delay="0"/>
                                  </p:stCondLst>
                                  <p:childTnLst>
                                    <p:set>
                                      <p:cBhvr>
                                        <p:cTn id="38" dur="1" fill="hold">
                                          <p:stCondLst>
                                            <p:cond delay="0"/>
                                          </p:stCondLst>
                                        </p:cTn>
                                        <p:tgtEl>
                                          <p:spTgt spid="314394"/>
                                        </p:tgtEl>
                                        <p:attrNameLst>
                                          <p:attrName>style.visibility</p:attrName>
                                        </p:attrNameLst>
                                      </p:cBhvr>
                                      <p:to>
                                        <p:strVal val="visible"/>
                                      </p:to>
                                    </p:set>
                                    <p:animEffect transition="in" filter="dissolve">
                                      <p:cBhvr>
                                        <p:cTn id="39" dur="500"/>
                                        <p:tgtEl>
                                          <p:spTgt spid="314394"/>
                                        </p:tgtEl>
                                      </p:cBhvr>
                                    </p:animEffect>
                                  </p:childTnLst>
                                </p:cTn>
                              </p:par>
                              <p:par>
                                <p:cTn id="40" presetID="9" presetClass="entr" presetSubtype="0" fill="hold" nodeType="withEffect">
                                  <p:stCondLst>
                                    <p:cond delay="0"/>
                                  </p:stCondLst>
                                  <p:childTnLst>
                                    <p:set>
                                      <p:cBhvr>
                                        <p:cTn id="41" dur="1" fill="hold">
                                          <p:stCondLst>
                                            <p:cond delay="0"/>
                                          </p:stCondLst>
                                        </p:cTn>
                                        <p:tgtEl>
                                          <p:spTgt spid="314395"/>
                                        </p:tgtEl>
                                        <p:attrNameLst>
                                          <p:attrName>style.visibility</p:attrName>
                                        </p:attrNameLst>
                                      </p:cBhvr>
                                      <p:to>
                                        <p:strVal val="visible"/>
                                      </p:to>
                                    </p:set>
                                    <p:animEffect transition="in" filter="dissolve">
                                      <p:cBhvr>
                                        <p:cTn id="42" dur="500"/>
                                        <p:tgtEl>
                                          <p:spTgt spid="31439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4396"/>
                                        </p:tgtEl>
                                        <p:attrNameLst>
                                          <p:attrName>style.visibility</p:attrName>
                                        </p:attrNameLst>
                                      </p:cBhvr>
                                      <p:to>
                                        <p:strVal val="visible"/>
                                      </p:to>
                                    </p:set>
                                    <p:animEffect transition="in" filter="dissolve">
                                      <p:cBhvr>
                                        <p:cTn id="45" dur="500"/>
                                        <p:tgtEl>
                                          <p:spTgt spid="31439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14381"/>
                                        </p:tgtEl>
                                        <p:attrNameLst>
                                          <p:attrName>style.visibility</p:attrName>
                                        </p:attrNameLst>
                                      </p:cBhvr>
                                      <p:to>
                                        <p:strVal val="visible"/>
                                      </p:to>
                                    </p:set>
                                    <p:animEffect transition="in" filter="dissolve">
                                      <p:cBhvr>
                                        <p:cTn id="48" dur="500"/>
                                        <p:tgtEl>
                                          <p:spTgt spid="314381"/>
                                        </p:tgtEl>
                                      </p:cBhvr>
                                    </p:animEffect>
                                  </p:childTnLst>
                                </p:cTn>
                              </p:par>
                              <p:par>
                                <p:cTn id="49" presetID="9" presetClass="entr" presetSubtype="0" fill="hold" nodeType="withEffect">
                                  <p:stCondLst>
                                    <p:cond delay="0"/>
                                  </p:stCondLst>
                                  <p:childTnLst>
                                    <p:set>
                                      <p:cBhvr>
                                        <p:cTn id="50" dur="1" fill="hold">
                                          <p:stCondLst>
                                            <p:cond delay="0"/>
                                          </p:stCondLst>
                                        </p:cTn>
                                        <p:tgtEl>
                                          <p:spTgt spid="314385"/>
                                        </p:tgtEl>
                                        <p:attrNameLst>
                                          <p:attrName>style.visibility</p:attrName>
                                        </p:attrNameLst>
                                      </p:cBhvr>
                                      <p:to>
                                        <p:strVal val="visible"/>
                                      </p:to>
                                    </p:set>
                                    <p:animEffect transition="in" filter="dissolve">
                                      <p:cBhvr>
                                        <p:cTn id="51" dur="500"/>
                                        <p:tgtEl>
                                          <p:spTgt spid="314385"/>
                                        </p:tgtEl>
                                      </p:cBhvr>
                                    </p:animEffect>
                                  </p:childTnLst>
                                </p:cTn>
                              </p:par>
                              <p:par>
                                <p:cTn id="52" presetID="9" presetClass="entr" presetSubtype="0" fill="hold" nodeType="withEffect">
                                  <p:stCondLst>
                                    <p:cond delay="0"/>
                                  </p:stCondLst>
                                  <p:childTnLst>
                                    <p:set>
                                      <p:cBhvr>
                                        <p:cTn id="53" dur="1" fill="hold">
                                          <p:stCondLst>
                                            <p:cond delay="0"/>
                                          </p:stCondLst>
                                        </p:cTn>
                                        <p:tgtEl>
                                          <p:spTgt spid="314386"/>
                                        </p:tgtEl>
                                        <p:attrNameLst>
                                          <p:attrName>style.visibility</p:attrName>
                                        </p:attrNameLst>
                                      </p:cBhvr>
                                      <p:to>
                                        <p:strVal val="visible"/>
                                      </p:to>
                                    </p:set>
                                    <p:animEffect transition="in" filter="dissolve">
                                      <p:cBhvr>
                                        <p:cTn id="54" dur="500"/>
                                        <p:tgtEl>
                                          <p:spTgt spid="31438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14387"/>
                                        </p:tgtEl>
                                        <p:attrNameLst>
                                          <p:attrName>style.visibility</p:attrName>
                                        </p:attrNameLst>
                                      </p:cBhvr>
                                      <p:to>
                                        <p:strVal val="visible"/>
                                      </p:to>
                                    </p:set>
                                    <p:animEffect transition="in" filter="dissolve">
                                      <p:cBhvr>
                                        <p:cTn id="57" dur="500"/>
                                        <p:tgtEl>
                                          <p:spTgt spid="314387"/>
                                        </p:tgtEl>
                                      </p:cBhvr>
                                    </p:animEffect>
                                  </p:childTnLst>
                                </p:cTn>
                              </p:par>
                            </p:childTnLst>
                          </p:cTn>
                        </p:par>
                        <p:par>
                          <p:cTn id="58" fill="hold" nodeType="afterGroup">
                            <p:stCondLst>
                              <p:cond delay="1500"/>
                            </p:stCondLst>
                            <p:childTnLst>
                              <p:par>
                                <p:cTn id="59" presetID="9" presetClass="entr" presetSubtype="0" fill="hold" grpId="0" nodeType="afterEffect">
                                  <p:stCondLst>
                                    <p:cond delay="0"/>
                                  </p:stCondLst>
                                  <p:childTnLst>
                                    <p:set>
                                      <p:cBhvr>
                                        <p:cTn id="60" dur="1" fill="hold">
                                          <p:stCondLst>
                                            <p:cond delay="0"/>
                                          </p:stCondLst>
                                        </p:cTn>
                                        <p:tgtEl>
                                          <p:spTgt spid="314389"/>
                                        </p:tgtEl>
                                        <p:attrNameLst>
                                          <p:attrName>style.visibility</p:attrName>
                                        </p:attrNameLst>
                                      </p:cBhvr>
                                      <p:to>
                                        <p:strVal val="visible"/>
                                      </p:to>
                                    </p:set>
                                    <p:animEffect transition="in" filter="dissolve">
                                      <p:cBhvr>
                                        <p:cTn id="61" dur="500"/>
                                        <p:tgtEl>
                                          <p:spTgt spid="31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7" grpId="0" animBg="1"/>
      <p:bldP spid="314381" grpId="0"/>
      <p:bldP spid="314384" grpId="0" animBg="1"/>
      <p:bldP spid="314387" grpId="0" animBg="1"/>
      <p:bldP spid="314389" grpId="0"/>
      <p:bldP spid="314390" grpId="0" animBg="1"/>
      <p:bldP spid="314391" grpId="0" animBg="1"/>
      <p:bldP spid="314392" grpId="0" animBg="1"/>
      <p:bldP spid="3143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r>
              <a:rPr lang="ja-JP" altLang="en-US"/>
              <a:t>例題１</a:t>
            </a:r>
            <a:r>
              <a:rPr lang="en-US" altLang="ja-JP"/>
              <a:t>.</a:t>
            </a:r>
            <a:r>
              <a:rPr lang="ja-JP" altLang="en-US"/>
              <a:t>自由落下距離　</a:t>
            </a:r>
          </a:p>
        </p:txBody>
      </p:sp>
      <p:sp>
        <p:nvSpPr>
          <p:cNvPr id="40963" name="Rectangle 3"/>
          <p:cNvSpPr>
            <a:spLocks noGrp="1" noChangeArrowheads="1"/>
          </p:cNvSpPr>
          <p:nvPr>
            <p:ph type="body" idx="1"/>
          </p:nvPr>
        </p:nvSpPr>
        <p:spPr/>
        <p:txBody>
          <a:bodyPr>
            <a:noAutofit/>
          </a:bodyPr>
          <a:lstStyle/>
          <a:p>
            <a:r>
              <a:rPr lang="ja-JP" altLang="en-US"/>
              <a:t>「自由落下距離」のプログラムについて，実行順を確認するとともに，変数の値の変化を観察する</a:t>
            </a:r>
          </a:p>
          <a:p>
            <a:pPr lvl="1"/>
            <a:r>
              <a:rPr lang="en-US" altLang="ja-JP"/>
              <a:t>Microsoft Visual Studio C++ </a:t>
            </a:r>
            <a:r>
              <a:rPr lang="ja-JP" altLang="en-US"/>
              <a:t>のステップ実行機能を使用</a:t>
            </a:r>
          </a:p>
          <a:p>
            <a:pPr lvl="1"/>
            <a:r>
              <a:rPr lang="ja-JP" altLang="en-US"/>
              <a:t>前回の授業で作成した「プロジェクト」を開く</a:t>
            </a:r>
          </a:p>
          <a:p>
            <a:endParaRPr lang="ja-JP" altLang="en-US"/>
          </a:p>
          <a:p>
            <a:endParaRPr lang="en-US" altLang="ja-JP"/>
          </a:p>
        </p:txBody>
      </p:sp>
      <p:sp>
        <p:nvSpPr>
          <p:cNvPr id="4096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63BE9A6-5DBE-493A-BFD1-C12F61C4DB0D}" type="slidenum">
              <a:rPr lang="en-US" altLang="ja-JP" smtClean="0"/>
              <a:pPr/>
              <a:t>17</a:t>
            </a:fld>
            <a:endParaRPr lang="en-US" altLang="ja-JP" dirty="0"/>
          </a:p>
        </p:txBody>
      </p:sp>
    </p:spTree>
    <p:extLst>
      <p:ext uri="{BB962C8B-B14F-4D97-AF65-F5344CB8AC3E}">
        <p14:creationId xmlns:p14="http://schemas.microsoft.com/office/powerpoint/2010/main" val="144956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84246" y="69312"/>
            <a:ext cx="8461208" cy="5333166"/>
          </a:xfrm>
        </p:spPr>
        <p:txBody>
          <a:bodyPr>
            <a:noAutofit/>
          </a:bodyPr>
          <a:lstStyle/>
          <a:p>
            <a:pPr marL="0" indent="0">
              <a:lnSpc>
                <a:spcPct val="45000"/>
              </a:lnSpc>
              <a:buNone/>
            </a:pPr>
            <a:r>
              <a:rPr lang="en-US" altLang="ja-JP" sz="1600" b="1" dirty="0"/>
              <a:t>#include "</a:t>
            </a:r>
            <a:r>
              <a:rPr lang="en-US" altLang="ja-JP" sz="1600" b="1" dirty="0" err="1"/>
              <a:t>stdio.h</a:t>
            </a:r>
            <a:r>
              <a:rPr lang="en-US" altLang="ja-JP" sz="1600" b="1" dirty="0"/>
              <a:t>"</a:t>
            </a:r>
          </a:p>
          <a:p>
            <a:pPr marL="0" indent="0">
              <a:lnSpc>
                <a:spcPct val="45000"/>
              </a:lnSpc>
              <a:buNone/>
            </a:pPr>
            <a:r>
              <a:rPr lang="en-US" altLang="ja-JP" sz="1600" b="1" dirty="0"/>
              <a:t>#include &lt;</a:t>
            </a:r>
            <a:r>
              <a:rPr lang="en-US" altLang="ja-JP" sz="1600" b="1" dirty="0" err="1"/>
              <a:t>math.h</a:t>
            </a:r>
            <a:r>
              <a:rPr lang="en-US" altLang="ja-JP" sz="1600" b="1" dirty="0"/>
              <a:t>&gt;</a:t>
            </a:r>
          </a:p>
          <a:p>
            <a:pPr marL="0" indent="0">
              <a:lnSpc>
                <a:spcPct val="45000"/>
              </a:lnSpc>
              <a:buNone/>
            </a:pPr>
            <a:r>
              <a:rPr lang="en-US" altLang="ja-JP" sz="1600" b="1" dirty="0"/>
              <a:t>#pragma warning(</a:t>
            </a:r>
            <a:r>
              <a:rPr lang="en-US" altLang="ja-JP" sz="1600" b="1" dirty="0" err="1"/>
              <a:t>disable:4996</a:t>
            </a:r>
            <a:r>
              <a:rPr lang="en-US" altLang="ja-JP" sz="1600" b="1" dirty="0"/>
              <a:t>)</a:t>
            </a:r>
          </a:p>
          <a:p>
            <a:pPr marL="0" indent="0">
              <a:lnSpc>
                <a:spcPct val="45000"/>
              </a:lnSpc>
              <a:buNone/>
            </a:pPr>
            <a:r>
              <a:rPr lang="en-US" altLang="ja-JP" sz="1600" b="1" dirty="0" err="1"/>
              <a:t>int</a:t>
            </a:r>
            <a:r>
              <a:rPr lang="en-US" altLang="ja-JP" sz="1600" b="1" dirty="0"/>
              <a:t> main()</a:t>
            </a:r>
          </a:p>
          <a:p>
            <a:pPr marL="0" indent="0">
              <a:lnSpc>
                <a:spcPct val="45000"/>
              </a:lnSpc>
              <a:buNone/>
            </a:pPr>
            <a:r>
              <a:rPr lang="en-US" altLang="ja-JP" sz="1600" b="1" dirty="0"/>
              <a:t>{	</a:t>
            </a:r>
          </a:p>
          <a:p>
            <a:pPr marL="0" indent="0">
              <a:lnSpc>
                <a:spcPct val="45000"/>
              </a:lnSpc>
              <a:buNone/>
            </a:pPr>
            <a:r>
              <a:rPr lang="en-US" altLang="ja-JP" sz="1600" b="1" dirty="0"/>
              <a:t>    double x;</a:t>
            </a:r>
          </a:p>
          <a:p>
            <a:pPr marL="0" indent="0">
              <a:lnSpc>
                <a:spcPct val="45000"/>
              </a:lnSpc>
              <a:buNone/>
            </a:pPr>
            <a:r>
              <a:rPr lang="en-US" altLang="ja-JP" sz="1600" b="1" dirty="0"/>
              <a:t>    double y;</a:t>
            </a:r>
          </a:p>
          <a:p>
            <a:pPr marL="0" indent="0">
              <a:lnSpc>
                <a:spcPct val="45000"/>
              </a:lnSpc>
              <a:buNone/>
            </a:pPr>
            <a:r>
              <a:rPr lang="en-US" altLang="ja-JP" sz="1600" b="1" dirty="0"/>
              <a:t>    char </a:t>
            </a:r>
            <a:r>
              <a:rPr lang="en-US" altLang="ja-JP" sz="1600" b="1" dirty="0" err="1"/>
              <a:t>buf</a:t>
            </a:r>
            <a:r>
              <a:rPr lang="en-US" altLang="ja-JP" sz="1600" b="1" dirty="0"/>
              <a:t>[256];</a:t>
            </a:r>
          </a:p>
          <a:p>
            <a:pPr marL="0" indent="0">
              <a:lnSpc>
                <a:spcPct val="45000"/>
              </a:lnSpc>
              <a:buNone/>
            </a:pPr>
            <a:r>
              <a:rPr lang="en-US" altLang="ja-JP" sz="1600" b="1" dirty="0"/>
              <a:t>    </a:t>
            </a:r>
            <a:r>
              <a:rPr lang="en-US" altLang="ja-JP" sz="1600" b="1" dirty="0" err="1"/>
              <a:t>int</a:t>
            </a:r>
            <a:r>
              <a:rPr lang="en-US" altLang="ja-JP" sz="1600" b="1" dirty="0"/>
              <a:t> </a:t>
            </a:r>
            <a:r>
              <a:rPr lang="en-US" altLang="ja-JP" sz="1600" b="1" dirty="0" err="1"/>
              <a:t>i</a:t>
            </a:r>
            <a:r>
              <a:rPr lang="en-US" altLang="ja-JP" sz="1600" b="1" dirty="0"/>
              <a:t>;</a:t>
            </a:r>
          </a:p>
          <a:p>
            <a:pPr marL="0" indent="0">
              <a:lnSpc>
                <a:spcPct val="45000"/>
              </a:lnSpc>
              <a:buNone/>
            </a:pPr>
            <a:r>
              <a:rPr lang="en-US" altLang="ja-JP" sz="1600" b="1" dirty="0"/>
              <a:t>    double </a:t>
            </a:r>
            <a:r>
              <a:rPr lang="en-US" altLang="ja-JP" sz="1600" b="1" dirty="0" err="1"/>
              <a:t>start_x</a:t>
            </a:r>
            <a:r>
              <a:rPr lang="en-US" altLang="ja-JP" sz="1600" b="1" dirty="0"/>
              <a:t>;</a:t>
            </a:r>
          </a:p>
          <a:p>
            <a:pPr marL="0" indent="0">
              <a:lnSpc>
                <a:spcPct val="45000"/>
              </a:lnSpc>
              <a:buNone/>
            </a:pPr>
            <a:r>
              <a:rPr lang="en-US" altLang="ja-JP" sz="1600" b="1" dirty="0"/>
              <a:t>    double </a:t>
            </a:r>
            <a:r>
              <a:rPr lang="en-US" altLang="ja-JP" sz="1600" b="1" dirty="0" err="1"/>
              <a:t>step_x</a:t>
            </a:r>
            <a:r>
              <a:rPr lang="en-US" altLang="ja-JP" sz="1600" b="1" dirty="0"/>
              <a:t>;</a:t>
            </a:r>
          </a:p>
          <a:p>
            <a:pPr marL="0" indent="0">
              <a:lnSpc>
                <a:spcPct val="45000"/>
              </a:lnSpc>
              <a:buNone/>
            </a:pPr>
            <a:r>
              <a:rPr lang="en-US" altLang="ja-JP" sz="1600" b="1" dirty="0"/>
              <a:t>    FILE* </a:t>
            </a:r>
            <a:r>
              <a:rPr lang="en-US" altLang="ja-JP" sz="1600" b="1" dirty="0" err="1"/>
              <a:t>fp</a:t>
            </a:r>
            <a:r>
              <a:rPr lang="en-US" altLang="ja-JP" sz="1600" b="1" dirty="0"/>
              <a:t>;</a:t>
            </a:r>
          </a:p>
          <a:p>
            <a:pPr marL="0" indent="0">
              <a:lnSpc>
                <a:spcPct val="45000"/>
              </a:lnSpc>
              <a:buNone/>
            </a:pPr>
            <a:r>
              <a:rPr lang="en-US" altLang="ja-JP" sz="1600" b="1" dirty="0"/>
              <a:t>    </a:t>
            </a:r>
            <a:r>
              <a:rPr lang="en-US" altLang="ja-JP" sz="1600" b="1" dirty="0" err="1"/>
              <a:t>printf</a:t>
            </a:r>
            <a:r>
              <a:rPr lang="en-US" altLang="ja-JP" sz="1600" b="1" dirty="0"/>
              <a:t>( "</a:t>
            </a:r>
            <a:r>
              <a:rPr lang="en-US" altLang="ja-JP" sz="1600" b="1" dirty="0" err="1"/>
              <a:t>start_x</a:t>
            </a:r>
            <a:r>
              <a:rPr lang="en-US" altLang="ja-JP" sz="1600" b="1" dirty="0"/>
              <a:t> =" );</a:t>
            </a:r>
          </a:p>
          <a:p>
            <a:pPr marL="0" indent="0">
              <a:lnSpc>
                <a:spcPct val="45000"/>
              </a:lnSpc>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a:t>
            </a:r>
            <a:r>
              <a:rPr lang="en-US" altLang="ja-JP" sz="1600" b="1" dirty="0" err="1"/>
              <a:t>stdin</a:t>
            </a:r>
            <a:r>
              <a:rPr lang="en-US" altLang="ja-JP" sz="1600" b="1" dirty="0"/>
              <a:t> );</a:t>
            </a:r>
          </a:p>
          <a:p>
            <a:pPr marL="0" indent="0">
              <a:lnSpc>
                <a:spcPct val="45000"/>
              </a:lnSpc>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"%lf\n", &amp;</a:t>
            </a:r>
            <a:r>
              <a:rPr lang="en-US" altLang="ja-JP" sz="1600" b="1" dirty="0" err="1"/>
              <a:t>start_x</a:t>
            </a:r>
            <a:r>
              <a:rPr lang="en-US" altLang="ja-JP" sz="1600" b="1" dirty="0"/>
              <a:t> );</a:t>
            </a:r>
          </a:p>
          <a:p>
            <a:pPr marL="0" indent="0">
              <a:lnSpc>
                <a:spcPct val="45000"/>
              </a:lnSpc>
              <a:buNone/>
            </a:pPr>
            <a:r>
              <a:rPr lang="en-US" altLang="ja-JP" sz="1600" b="1" dirty="0"/>
              <a:t>    </a:t>
            </a:r>
            <a:r>
              <a:rPr lang="en-US" altLang="ja-JP" sz="1600" b="1" dirty="0" err="1"/>
              <a:t>printf</a:t>
            </a:r>
            <a:r>
              <a:rPr lang="en-US" altLang="ja-JP" sz="1600" b="1" dirty="0"/>
              <a:t>( "</a:t>
            </a:r>
            <a:r>
              <a:rPr lang="en-US" altLang="ja-JP" sz="1600" b="1" dirty="0" err="1"/>
              <a:t>step_x</a:t>
            </a:r>
            <a:r>
              <a:rPr lang="en-US" altLang="ja-JP" sz="1600" b="1" dirty="0"/>
              <a:t> =" );</a:t>
            </a:r>
          </a:p>
          <a:p>
            <a:pPr marL="0" indent="0">
              <a:lnSpc>
                <a:spcPct val="45000"/>
              </a:lnSpc>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a:t>
            </a:r>
            <a:r>
              <a:rPr lang="en-US" altLang="ja-JP" sz="1600" b="1" dirty="0" err="1"/>
              <a:t>stdin</a:t>
            </a:r>
            <a:r>
              <a:rPr lang="en-US" altLang="ja-JP" sz="1600" b="1" dirty="0"/>
              <a:t> );</a:t>
            </a:r>
          </a:p>
          <a:p>
            <a:pPr marL="0" indent="0">
              <a:lnSpc>
                <a:spcPct val="45000"/>
              </a:lnSpc>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"%lf\n", &amp;</a:t>
            </a:r>
            <a:r>
              <a:rPr lang="en-US" altLang="ja-JP" sz="1600" b="1" dirty="0" err="1"/>
              <a:t>step_x</a:t>
            </a:r>
            <a:r>
              <a:rPr lang="en-US" altLang="ja-JP" sz="1600" b="1" dirty="0"/>
              <a:t> );</a:t>
            </a:r>
          </a:p>
          <a:p>
            <a:pPr marL="0" indent="0">
              <a:lnSpc>
                <a:spcPct val="45000"/>
              </a:lnSpc>
              <a:buNone/>
            </a:pPr>
            <a:r>
              <a:rPr lang="en-US" altLang="ja-JP" sz="1600" b="1" dirty="0"/>
              <a:t>    </a:t>
            </a:r>
            <a:r>
              <a:rPr lang="en-US" altLang="ja-JP" sz="1600" b="1" dirty="0" err="1"/>
              <a:t>fp</a:t>
            </a:r>
            <a:r>
              <a:rPr lang="en-US" altLang="ja-JP" sz="1600" b="1" dirty="0"/>
              <a:t> = </a:t>
            </a:r>
            <a:r>
              <a:rPr lang="en-US" altLang="ja-JP" sz="1600" b="1" dirty="0" err="1"/>
              <a:t>fopen</a:t>
            </a:r>
            <a:r>
              <a:rPr lang="en-US" altLang="ja-JP" sz="1600" b="1" dirty="0"/>
              <a:t>( "d:\\</a:t>
            </a:r>
            <a:r>
              <a:rPr lang="en-US" altLang="ja-JP" sz="1600" b="1" dirty="0" err="1"/>
              <a:t>data.csv</a:t>
            </a:r>
            <a:r>
              <a:rPr lang="en-US" altLang="ja-JP" sz="1600" b="1" dirty="0"/>
              <a:t>", "w" );</a:t>
            </a:r>
          </a:p>
          <a:p>
            <a:pPr marL="0" indent="0">
              <a:lnSpc>
                <a:spcPct val="45000"/>
              </a:lnSpc>
              <a:buNone/>
            </a:pPr>
            <a:r>
              <a:rPr lang="en-US" altLang="ja-JP" sz="1600" b="1" dirty="0"/>
              <a:t>    for( </a:t>
            </a:r>
            <a:r>
              <a:rPr lang="en-US" altLang="ja-JP" sz="1600" b="1" dirty="0" err="1"/>
              <a:t>i</a:t>
            </a:r>
            <a:r>
              <a:rPr lang="en-US" altLang="ja-JP" sz="1600" b="1" dirty="0"/>
              <a:t> = 0; </a:t>
            </a:r>
            <a:r>
              <a:rPr lang="en-US" altLang="ja-JP" sz="1600" b="1" dirty="0" err="1"/>
              <a:t>i</a:t>
            </a:r>
            <a:r>
              <a:rPr lang="en-US" altLang="ja-JP" sz="1600" b="1" dirty="0"/>
              <a:t> &lt; 20; </a:t>
            </a:r>
            <a:r>
              <a:rPr lang="en-US" altLang="ja-JP" sz="1600" b="1" dirty="0" err="1"/>
              <a:t>i</a:t>
            </a:r>
            <a:r>
              <a:rPr lang="en-US" altLang="ja-JP" sz="1600" b="1" dirty="0"/>
              <a:t>++ ) {</a:t>
            </a:r>
          </a:p>
          <a:p>
            <a:pPr marL="0" indent="0">
              <a:lnSpc>
                <a:spcPct val="45000"/>
              </a:lnSpc>
              <a:buNone/>
            </a:pPr>
            <a:r>
              <a:rPr lang="en-US" altLang="ja-JP" sz="1600" b="1" dirty="0"/>
              <a:t>        x = </a:t>
            </a:r>
            <a:r>
              <a:rPr lang="en-US" altLang="ja-JP" sz="1600" b="1" dirty="0" err="1"/>
              <a:t>start_x</a:t>
            </a:r>
            <a:r>
              <a:rPr lang="en-US" altLang="ja-JP" sz="1600" b="1" dirty="0"/>
              <a:t> + ( </a:t>
            </a:r>
            <a:r>
              <a:rPr lang="en-US" altLang="ja-JP" sz="1600" b="1" dirty="0" err="1"/>
              <a:t>i</a:t>
            </a:r>
            <a:r>
              <a:rPr lang="en-US" altLang="ja-JP" sz="1600" b="1" dirty="0"/>
              <a:t> * </a:t>
            </a:r>
            <a:r>
              <a:rPr lang="en-US" altLang="ja-JP" sz="1600" b="1" dirty="0" err="1"/>
              <a:t>step_x</a:t>
            </a:r>
            <a:r>
              <a:rPr lang="en-US" altLang="ja-JP" sz="1600" b="1" dirty="0"/>
              <a:t> ); </a:t>
            </a:r>
          </a:p>
          <a:p>
            <a:pPr marL="0" indent="0">
              <a:lnSpc>
                <a:spcPct val="45000"/>
              </a:lnSpc>
              <a:buNone/>
            </a:pPr>
            <a:r>
              <a:rPr lang="en-US" altLang="ja-JP" sz="1600" b="1" dirty="0"/>
              <a:t>        y = ( 9.8 / 2.0 ) * x * x;</a:t>
            </a:r>
          </a:p>
          <a:p>
            <a:pPr marL="0" indent="0">
              <a:lnSpc>
                <a:spcPct val="45000"/>
              </a:lnSpc>
              <a:buNone/>
            </a:pPr>
            <a:r>
              <a:rPr lang="en-US" altLang="ja-JP" sz="1600" b="1" dirty="0"/>
              <a:t>        </a:t>
            </a:r>
            <a:r>
              <a:rPr lang="en-US" altLang="ja-JP" sz="1600" b="1" dirty="0" err="1"/>
              <a:t>printf</a:t>
            </a:r>
            <a:r>
              <a:rPr lang="en-US" altLang="ja-JP" sz="1600" b="1" dirty="0"/>
              <a:t>( "x= %f, y= %f\n", x, y );</a:t>
            </a:r>
          </a:p>
          <a:p>
            <a:pPr marL="0" indent="0">
              <a:lnSpc>
                <a:spcPct val="45000"/>
              </a:lnSpc>
              <a:buNone/>
            </a:pPr>
            <a:r>
              <a:rPr lang="en-US" altLang="ja-JP" sz="1600" b="1" dirty="0"/>
              <a:t>        </a:t>
            </a:r>
            <a:r>
              <a:rPr lang="en-US" altLang="ja-JP" sz="1600" b="1" dirty="0" err="1"/>
              <a:t>fprintf</a:t>
            </a:r>
            <a:r>
              <a:rPr lang="en-US" altLang="ja-JP" sz="1600" b="1" dirty="0"/>
              <a:t>( </a:t>
            </a:r>
            <a:r>
              <a:rPr lang="en-US" altLang="ja-JP" sz="1600" b="1" dirty="0" err="1"/>
              <a:t>fp</a:t>
            </a:r>
            <a:r>
              <a:rPr lang="en-US" altLang="ja-JP" sz="1600" b="1" dirty="0"/>
              <a:t>, "x=, %f, y=, %f\n", x, y ); </a:t>
            </a:r>
          </a:p>
          <a:p>
            <a:pPr marL="0" indent="0">
              <a:lnSpc>
                <a:spcPct val="45000"/>
              </a:lnSpc>
              <a:buNone/>
            </a:pPr>
            <a:r>
              <a:rPr lang="en-US" altLang="ja-JP" sz="1600" b="1" dirty="0"/>
              <a:t>    }</a:t>
            </a:r>
          </a:p>
          <a:p>
            <a:pPr marL="0" indent="0">
              <a:lnSpc>
                <a:spcPct val="45000"/>
              </a:lnSpc>
              <a:buNone/>
            </a:pPr>
            <a:r>
              <a:rPr lang="en-US" altLang="ja-JP" sz="1600" b="1" dirty="0"/>
              <a:t>    </a:t>
            </a:r>
            <a:r>
              <a:rPr lang="en-US" altLang="ja-JP" sz="1600" b="1" dirty="0" err="1"/>
              <a:t>fprintf</a:t>
            </a:r>
            <a:r>
              <a:rPr lang="en-US" altLang="ja-JP" sz="1600" b="1" dirty="0"/>
              <a:t>( </a:t>
            </a:r>
            <a:r>
              <a:rPr lang="en-US" altLang="ja-JP" sz="1600" b="1" dirty="0" err="1"/>
              <a:t>stderr</a:t>
            </a:r>
            <a:r>
              <a:rPr lang="en-US" altLang="ja-JP" sz="1600" b="1" dirty="0"/>
              <a:t>, "file d:\\</a:t>
            </a:r>
            <a:r>
              <a:rPr lang="en-US" altLang="ja-JP" sz="1600" b="1" dirty="0" err="1"/>
              <a:t>data.csv</a:t>
            </a:r>
            <a:r>
              <a:rPr lang="en-US" altLang="ja-JP" sz="1600" b="1" dirty="0"/>
              <a:t> created\n" ); </a:t>
            </a:r>
          </a:p>
          <a:p>
            <a:pPr marL="0" indent="0">
              <a:lnSpc>
                <a:spcPct val="45000"/>
              </a:lnSpc>
              <a:buNone/>
            </a:pPr>
            <a:r>
              <a:rPr lang="en-US" altLang="ja-JP" sz="1600" b="1" dirty="0"/>
              <a:t>    </a:t>
            </a:r>
            <a:r>
              <a:rPr lang="en-US" altLang="ja-JP" sz="1600" b="1" dirty="0" err="1"/>
              <a:t>fclose</a:t>
            </a:r>
            <a:r>
              <a:rPr lang="en-US" altLang="ja-JP" sz="1600" b="1" dirty="0"/>
              <a:t>( </a:t>
            </a:r>
            <a:r>
              <a:rPr lang="en-US" altLang="ja-JP" sz="1600" b="1" dirty="0" err="1"/>
              <a:t>fp</a:t>
            </a:r>
            <a:r>
              <a:rPr lang="en-US" altLang="ja-JP" sz="1600" b="1" dirty="0"/>
              <a:t> );</a:t>
            </a:r>
          </a:p>
          <a:p>
            <a:pPr marL="0" indent="0">
              <a:lnSpc>
                <a:spcPct val="45000"/>
              </a:lnSpc>
              <a:buNone/>
            </a:pPr>
            <a:r>
              <a:rPr lang="en-US" altLang="ja-JP" sz="1600" b="1" dirty="0"/>
              <a:t>    return 0;</a:t>
            </a:r>
          </a:p>
          <a:p>
            <a:pPr marL="0" indent="0">
              <a:lnSpc>
                <a:spcPct val="45000"/>
              </a:lnSpc>
              <a:buNone/>
            </a:pPr>
            <a:r>
              <a:rPr lang="en-US" altLang="ja-JP" sz="1600" b="1" dirty="0"/>
              <a:t>}</a:t>
            </a:r>
          </a:p>
          <a:p>
            <a:endParaRPr lang="en-US" altLang="ja-JP" dirty="0"/>
          </a:p>
        </p:txBody>
      </p:sp>
      <p:sp>
        <p:nvSpPr>
          <p:cNvPr id="1434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F395709A-918F-4081-A350-40C988E61B34}" type="slidenum">
              <a:rPr lang="en-US" altLang="ja-JP" smtClean="0"/>
              <a:pPr/>
              <a:t>18</a:t>
            </a:fld>
            <a:endParaRPr lang="en-US" altLang="ja-JP" dirty="0"/>
          </a:p>
        </p:txBody>
      </p:sp>
      <p:sp>
        <p:nvSpPr>
          <p:cNvPr id="14339" name="Rectangle 12"/>
          <p:cNvSpPr>
            <a:spLocks noChangeArrowheads="1"/>
          </p:cNvSpPr>
          <p:nvPr/>
        </p:nvSpPr>
        <p:spPr bwMode="auto">
          <a:xfrm>
            <a:off x="715682" y="4981389"/>
            <a:ext cx="3524250" cy="3048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4341" name="Text Box 14"/>
          <p:cNvSpPr txBox="1">
            <a:spLocks noChangeArrowheads="1"/>
          </p:cNvSpPr>
          <p:nvPr/>
        </p:nvSpPr>
        <p:spPr bwMode="auto">
          <a:xfrm>
            <a:off x="4572000" y="4656735"/>
            <a:ext cx="3775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chemeClr val="tx2"/>
                </a:solidFill>
              </a:rPr>
              <a:t>自由落下距離の</a:t>
            </a:r>
          </a:p>
          <a:p>
            <a:pPr eaLnBrk="1" hangingPunct="1">
              <a:spcBef>
                <a:spcPct val="0"/>
              </a:spcBef>
              <a:buFontTx/>
              <a:buNone/>
            </a:pPr>
            <a:r>
              <a:rPr lang="ja-JP" altLang="en-US" sz="2800" dirty="0">
                <a:solidFill>
                  <a:schemeClr val="tx2"/>
                </a:solidFill>
              </a:rPr>
              <a:t>計算を行っている部分</a:t>
            </a:r>
          </a:p>
        </p:txBody>
      </p:sp>
      <p:sp>
        <p:nvSpPr>
          <p:cNvPr id="14343" name="テキスト ボックス 1"/>
          <p:cNvSpPr txBox="1">
            <a:spLocks noChangeArrowheads="1"/>
          </p:cNvSpPr>
          <p:nvPr/>
        </p:nvSpPr>
        <p:spPr bwMode="auto">
          <a:xfrm>
            <a:off x="4239932" y="3408305"/>
            <a:ext cx="3262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spcBef>
                <a:spcPct val="0"/>
              </a:spcBef>
              <a:buFontTx/>
              <a:buNone/>
            </a:pPr>
            <a:r>
              <a:rPr lang="ja-JP" altLang="en-US" sz="2400" b="1" dirty="0">
                <a:solidFill>
                  <a:srgbClr val="C00000"/>
                </a:solidFill>
              </a:rPr>
              <a:t>データファイル名</a:t>
            </a:r>
            <a:endParaRPr lang="en-US" altLang="ja-JP" sz="2400" b="1" dirty="0">
              <a:solidFill>
                <a:srgbClr val="C00000"/>
              </a:solidFill>
            </a:endParaRPr>
          </a:p>
          <a:p>
            <a:pPr>
              <a:spcBef>
                <a:spcPct val="0"/>
              </a:spcBef>
              <a:buFontTx/>
              <a:buNone/>
            </a:pPr>
            <a:r>
              <a:rPr lang="en-US" altLang="ja-JP" sz="2400" b="1" dirty="0">
                <a:solidFill>
                  <a:srgbClr val="C00000"/>
                </a:solidFill>
              </a:rPr>
              <a:t>d:\\data.csv</a:t>
            </a:r>
          </a:p>
          <a:p>
            <a:pPr>
              <a:spcBef>
                <a:spcPct val="0"/>
              </a:spcBef>
              <a:buFontTx/>
              <a:buNone/>
            </a:pPr>
            <a:r>
              <a:rPr lang="ja-JP" altLang="en-US" sz="2400" b="1" dirty="0">
                <a:solidFill>
                  <a:srgbClr val="C00000"/>
                </a:solidFill>
              </a:rPr>
              <a:t>は適切に設定すること</a:t>
            </a:r>
          </a:p>
        </p:txBody>
      </p:sp>
    </p:spTree>
    <p:extLst>
      <p:ext uri="{BB962C8B-B14F-4D97-AF65-F5344CB8AC3E}">
        <p14:creationId xmlns:p14="http://schemas.microsoft.com/office/powerpoint/2010/main" val="343732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774825"/>
            <a:ext cx="60579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B155204B-70A0-4A77-8F4D-C1422F468CCA}" type="slidenum">
              <a:rPr lang="en-US" altLang="ja-JP" smtClean="0"/>
              <a:pPr/>
              <a:t>19</a:t>
            </a:fld>
            <a:endParaRPr lang="en-US" altLang="ja-JP" dirty="0"/>
          </a:p>
        </p:txBody>
      </p:sp>
      <p:sp>
        <p:nvSpPr>
          <p:cNvPr id="47107" name="Rectangle 3"/>
          <p:cNvSpPr>
            <a:spLocks noGrp="1" noChangeArrowheads="1"/>
          </p:cNvSpPr>
          <p:nvPr>
            <p:ph type="title" idx="4294967295"/>
          </p:nvPr>
        </p:nvSpPr>
        <p:spPr>
          <a:xfrm>
            <a:off x="1371600" y="201613"/>
            <a:ext cx="7772400" cy="295275"/>
          </a:xfrm>
        </p:spPr>
        <p:txBody>
          <a:bodyPr>
            <a:noAutofit/>
          </a:bodyPr>
          <a:lstStyle/>
          <a:p>
            <a:pPr eaLnBrk="1" hangingPunct="1"/>
            <a:r>
              <a:rPr lang="ja-JP" altLang="en-US" sz="3600"/>
              <a:t>ビルド後の画面</a:t>
            </a:r>
          </a:p>
        </p:txBody>
      </p:sp>
      <p:sp>
        <p:nvSpPr>
          <p:cNvPr id="47108" name="Rectangle 4"/>
          <p:cNvSpPr>
            <a:spLocks noChangeArrowheads="1"/>
          </p:cNvSpPr>
          <p:nvPr/>
        </p:nvSpPr>
        <p:spPr bwMode="auto">
          <a:xfrm>
            <a:off x="1362075" y="5718175"/>
            <a:ext cx="5275263" cy="987425"/>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7109" name="Text Box 5" descr="20%"/>
          <p:cNvSpPr txBox="1">
            <a:spLocks noChangeArrowheads="1"/>
          </p:cNvSpPr>
          <p:nvPr/>
        </p:nvSpPr>
        <p:spPr bwMode="auto">
          <a:xfrm>
            <a:off x="3999706" y="3643691"/>
            <a:ext cx="4710113" cy="984250"/>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3300"/>
                </a:solidFill>
              </a:rPr>
              <a:t>ビルドが正常終了したことを示すメッセージ</a:t>
            </a:r>
          </a:p>
        </p:txBody>
      </p:sp>
      <p:sp>
        <p:nvSpPr>
          <p:cNvPr id="47110" name="Line 6"/>
          <p:cNvSpPr>
            <a:spLocks noChangeShapeType="1"/>
          </p:cNvSpPr>
          <p:nvPr/>
        </p:nvSpPr>
        <p:spPr bwMode="auto">
          <a:xfrm flipH="1">
            <a:off x="3852863" y="4610100"/>
            <a:ext cx="669925" cy="1108075"/>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7111" name="Rectangle 7"/>
          <p:cNvSpPr>
            <a:spLocks noChangeArrowheads="1"/>
          </p:cNvSpPr>
          <p:nvPr/>
        </p:nvSpPr>
        <p:spPr bwMode="auto">
          <a:xfrm>
            <a:off x="3606800" y="2087563"/>
            <a:ext cx="563563" cy="330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7112" name="Text Box 8" descr="25%"/>
          <p:cNvSpPr txBox="1">
            <a:spLocks noChangeArrowheads="1"/>
          </p:cNvSpPr>
          <p:nvPr/>
        </p:nvSpPr>
        <p:spPr bwMode="auto">
          <a:xfrm>
            <a:off x="566738" y="660400"/>
            <a:ext cx="7040562" cy="1569660"/>
          </a:xfrm>
          <a:prstGeom prst="rect">
            <a:avLst/>
          </a:prstGeom>
          <a:blipFill dpi="0" rotWithShape="0">
            <a:blip r:embed="rId5"/>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ビルドの手順：</a:t>
            </a:r>
          </a:p>
          <a:p>
            <a:pPr eaLnBrk="1" hangingPunct="1">
              <a:spcBef>
                <a:spcPct val="0"/>
              </a:spcBef>
              <a:buFontTx/>
              <a:buNone/>
            </a:pPr>
            <a:r>
              <a:rPr lang="ja-JP" altLang="en-US" dirty="0"/>
              <a:t>「ビルド」→「ソリューションのビルド」</a:t>
            </a:r>
          </a:p>
        </p:txBody>
      </p:sp>
      <p:sp>
        <p:nvSpPr>
          <p:cNvPr id="47113" name="Line 9"/>
          <p:cNvSpPr>
            <a:spLocks noChangeShapeType="1"/>
          </p:cNvSpPr>
          <p:nvPr/>
        </p:nvSpPr>
        <p:spPr bwMode="auto">
          <a:xfrm>
            <a:off x="3622675" y="1758950"/>
            <a:ext cx="230188" cy="34448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7114" name="Text Box 10"/>
          <p:cNvSpPr txBox="1">
            <a:spLocks noChangeArrowheads="1"/>
          </p:cNvSpPr>
          <p:nvPr/>
        </p:nvSpPr>
        <p:spPr bwMode="auto">
          <a:xfrm>
            <a:off x="149225" y="3949700"/>
            <a:ext cx="3570208" cy="1200329"/>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ビルドが正常終了しない</a:t>
            </a:r>
          </a:p>
          <a:p>
            <a:pPr eaLnBrk="1" hangingPunct="1">
              <a:spcBef>
                <a:spcPct val="0"/>
              </a:spcBef>
              <a:buFontTx/>
              <a:buNone/>
            </a:pPr>
            <a:r>
              <a:rPr lang="ja-JP" altLang="en-US" sz="2400" dirty="0">
                <a:solidFill>
                  <a:schemeClr val="tx2"/>
                </a:solidFill>
              </a:rPr>
              <a:t>ときは，プログラム中の</a:t>
            </a:r>
          </a:p>
          <a:p>
            <a:pPr eaLnBrk="1" hangingPunct="1">
              <a:spcBef>
                <a:spcPct val="0"/>
              </a:spcBef>
              <a:buFontTx/>
              <a:buNone/>
            </a:pPr>
            <a:r>
              <a:rPr lang="ja-JP" altLang="en-US" sz="2400" dirty="0">
                <a:solidFill>
                  <a:schemeClr val="tx2"/>
                </a:solidFill>
              </a:rPr>
              <a:t>構文エラーを疑う</a:t>
            </a:r>
          </a:p>
        </p:txBody>
      </p:sp>
      <p:sp>
        <p:nvSpPr>
          <p:cNvPr id="47115" name="Rectangle 11"/>
          <p:cNvSpPr>
            <a:spLocks noChangeArrowheads="1"/>
          </p:cNvSpPr>
          <p:nvPr/>
        </p:nvSpPr>
        <p:spPr bwMode="auto">
          <a:xfrm>
            <a:off x="2560638" y="6275388"/>
            <a:ext cx="1216025" cy="25876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7116" name="Line 12"/>
          <p:cNvSpPr>
            <a:spLocks noChangeShapeType="1"/>
          </p:cNvSpPr>
          <p:nvPr/>
        </p:nvSpPr>
        <p:spPr bwMode="auto">
          <a:xfrm flipH="1">
            <a:off x="3822700" y="5738813"/>
            <a:ext cx="815975" cy="555625"/>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7117" name="Text Box 13" descr="20%"/>
          <p:cNvSpPr txBox="1">
            <a:spLocks noChangeArrowheads="1"/>
          </p:cNvSpPr>
          <p:nvPr/>
        </p:nvSpPr>
        <p:spPr bwMode="auto">
          <a:xfrm>
            <a:off x="4638675" y="5194300"/>
            <a:ext cx="3559175" cy="954107"/>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3300"/>
                </a:solidFill>
              </a:rPr>
              <a:t>「１．正常終了」を確認</a:t>
            </a:r>
          </a:p>
        </p:txBody>
      </p:sp>
    </p:spTree>
    <p:extLst>
      <p:ext uri="{BB962C8B-B14F-4D97-AF65-F5344CB8AC3E}">
        <p14:creationId xmlns:p14="http://schemas.microsoft.com/office/powerpoint/2010/main" val="123975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ja-JP" altLang="en-US"/>
              <a:t>自由落下距離</a:t>
            </a:r>
          </a:p>
        </p:txBody>
      </p:sp>
      <p:sp>
        <p:nvSpPr>
          <p:cNvPr id="6147" name="Rectangle 3"/>
          <p:cNvSpPr>
            <a:spLocks noGrp="1" noChangeArrowheads="1"/>
          </p:cNvSpPr>
          <p:nvPr>
            <p:ph type="body" idx="1"/>
          </p:nvPr>
        </p:nvSpPr>
        <p:spPr/>
        <p:txBody>
          <a:bodyPr>
            <a:noAutofit/>
          </a:bodyPr>
          <a:lstStyle/>
          <a:p>
            <a:r>
              <a:rPr lang="ja-JP" altLang="en-US"/>
              <a:t>前回の授業の「例題１」の復習と重要事項の確認</a:t>
            </a:r>
          </a:p>
          <a:p>
            <a:pPr lvl="1"/>
            <a:r>
              <a:rPr lang="ja-JP" altLang="en-US"/>
              <a:t>地上で物を落とし始めた後の自由落下距離を求める</a:t>
            </a:r>
          </a:p>
          <a:p>
            <a:pPr lvl="1"/>
            <a:r>
              <a:rPr lang="ja-JP" altLang="en-US"/>
              <a:t>重力加速度 </a:t>
            </a:r>
            <a:r>
              <a:rPr lang="en-US" altLang="ja-JP"/>
              <a:t>g </a:t>
            </a:r>
            <a:r>
              <a:rPr lang="ja-JP" altLang="en-US"/>
              <a:t>は </a:t>
            </a:r>
            <a:r>
              <a:rPr lang="en-US" altLang="ja-JP"/>
              <a:t>9.8 </a:t>
            </a:r>
            <a:r>
              <a:rPr lang="ja-JP" altLang="en-US"/>
              <a:t>とする</a:t>
            </a:r>
          </a:p>
          <a:p>
            <a:pPr lvl="1"/>
            <a:r>
              <a:rPr lang="ja-JP" altLang="en-US"/>
              <a:t>自由落下距離を求めるために，プログラム中に，計算式　</a:t>
            </a:r>
            <a:r>
              <a:rPr lang="en-US" altLang="ja-JP"/>
              <a:t>y = ( 9.8 / 2.0 ) * x * x </a:t>
            </a:r>
            <a:r>
              <a:rPr lang="ja-JP" altLang="en-US"/>
              <a:t>を書く</a:t>
            </a:r>
          </a:p>
        </p:txBody>
      </p:sp>
      <p:sp>
        <p:nvSpPr>
          <p:cNvPr id="614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C90D2180-0941-4AB5-B0E8-45B8172448DC}" type="slidenum">
              <a:rPr lang="en-US" altLang="ja-JP" smtClean="0"/>
              <a:pPr/>
              <a:t>2</a:t>
            </a:fld>
            <a:endParaRPr lang="en-US" altLang="ja-JP" dirty="0"/>
          </a:p>
        </p:txBody>
      </p:sp>
    </p:spTree>
    <p:extLst>
      <p:ext uri="{BB962C8B-B14F-4D97-AF65-F5344CB8AC3E}">
        <p14:creationId xmlns:p14="http://schemas.microsoft.com/office/powerpoint/2010/main" val="402500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92088"/>
            <a:ext cx="655637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7"/>
          <p:cNvSpPr>
            <a:spLocks noChangeArrowheads="1"/>
          </p:cNvSpPr>
          <p:nvPr/>
        </p:nvSpPr>
        <p:spPr bwMode="auto">
          <a:xfrm>
            <a:off x="269875" y="2587625"/>
            <a:ext cx="452438"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9156" name="Line 8"/>
          <p:cNvSpPr>
            <a:spLocks noChangeShapeType="1"/>
          </p:cNvSpPr>
          <p:nvPr/>
        </p:nvSpPr>
        <p:spPr bwMode="auto">
          <a:xfrm flipV="1">
            <a:off x="495300" y="2978150"/>
            <a:ext cx="0" cy="30797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9157" name="Text Box 9"/>
          <p:cNvSpPr txBox="1">
            <a:spLocks noChangeArrowheads="1"/>
          </p:cNvSpPr>
          <p:nvPr/>
        </p:nvSpPr>
        <p:spPr bwMode="auto">
          <a:xfrm>
            <a:off x="90488" y="3286125"/>
            <a:ext cx="2339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b="1" dirty="0">
                <a:solidFill>
                  <a:schemeClr val="tx2"/>
                </a:solidFill>
              </a:rPr>
              <a:t>実行</a:t>
            </a:r>
          </a:p>
          <a:p>
            <a:pPr eaLnBrk="1" hangingPunct="1">
              <a:spcBef>
                <a:spcPct val="0"/>
              </a:spcBef>
              <a:buFontTx/>
              <a:buNone/>
            </a:pPr>
            <a:r>
              <a:rPr lang="ja-JP" altLang="en-US" sz="2800" b="1" dirty="0">
                <a:solidFill>
                  <a:schemeClr val="tx2"/>
                </a:solidFill>
              </a:rPr>
              <a:t>を示すマーク</a:t>
            </a:r>
          </a:p>
        </p:txBody>
      </p:sp>
      <p:sp>
        <p:nvSpPr>
          <p:cNvPr id="49158" name="Rectangle 10"/>
          <p:cNvSpPr>
            <a:spLocks noChangeArrowheads="1"/>
          </p:cNvSpPr>
          <p:nvPr/>
        </p:nvSpPr>
        <p:spPr bwMode="auto">
          <a:xfrm>
            <a:off x="4130675" y="2057400"/>
            <a:ext cx="3773488" cy="3090863"/>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9159" name="Line 11"/>
          <p:cNvSpPr>
            <a:spLocks noChangeShapeType="1"/>
          </p:cNvSpPr>
          <p:nvPr/>
        </p:nvSpPr>
        <p:spPr bwMode="auto">
          <a:xfrm flipH="1">
            <a:off x="6338888" y="1728788"/>
            <a:ext cx="193675" cy="3238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9160" name="Text Box 12"/>
          <p:cNvSpPr txBox="1">
            <a:spLocks noChangeArrowheads="1"/>
          </p:cNvSpPr>
          <p:nvPr/>
        </p:nvSpPr>
        <p:spPr bwMode="auto">
          <a:xfrm>
            <a:off x="6262688" y="900113"/>
            <a:ext cx="2339102"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実行ウインドウ</a:t>
            </a:r>
          </a:p>
          <a:p>
            <a:pPr eaLnBrk="1" hangingPunct="1">
              <a:spcBef>
                <a:spcPct val="0"/>
              </a:spcBef>
              <a:buFontTx/>
              <a:buNone/>
            </a:pPr>
            <a:r>
              <a:rPr lang="ja-JP" altLang="en-US" sz="2400" dirty="0">
                <a:solidFill>
                  <a:schemeClr val="tx2"/>
                </a:solidFill>
              </a:rPr>
              <a:t>が開く</a:t>
            </a:r>
          </a:p>
        </p:txBody>
      </p:sp>
      <p:sp>
        <p:nvSpPr>
          <p:cNvPr id="49161" name="Text Box 13" descr="25%"/>
          <p:cNvSpPr txBox="1">
            <a:spLocks noChangeArrowheads="1"/>
          </p:cNvSpPr>
          <p:nvPr/>
        </p:nvSpPr>
        <p:spPr bwMode="auto">
          <a:xfrm>
            <a:off x="722313" y="5283666"/>
            <a:ext cx="7064749" cy="1401296"/>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a:t>
            </a:r>
            <a:r>
              <a:rPr lang="en-US" altLang="ja-JP" b="1" dirty="0"/>
              <a:t>F10</a:t>
            </a:r>
            <a:r>
              <a:rPr lang="ja-JP" altLang="en-US" dirty="0"/>
              <a:t>」キーを押すとステップ実行が始まる</a:t>
            </a:r>
            <a:r>
              <a:rPr lang="ja-JP" altLang="en-US" sz="2400" dirty="0"/>
              <a:t>．（マウスカーソルは，</a:t>
            </a:r>
          </a:p>
          <a:p>
            <a:pPr eaLnBrk="1" hangingPunct="1">
              <a:spcBef>
                <a:spcPct val="0"/>
              </a:spcBef>
              <a:buFontTx/>
              <a:buNone/>
            </a:pPr>
            <a:r>
              <a:rPr lang="en-US" altLang="ja-JP" sz="2400" dirty="0"/>
              <a:t>Microsoft Visual Studio C++ </a:t>
            </a:r>
            <a:r>
              <a:rPr lang="ja-JP" altLang="en-US" sz="2400" dirty="0">
                <a:solidFill>
                  <a:schemeClr val="tx2"/>
                </a:solidFill>
              </a:rPr>
              <a:t>内</a:t>
            </a:r>
            <a:r>
              <a:rPr lang="ja-JP" altLang="en-US" sz="2400" dirty="0"/>
              <a:t>に入れておく）</a:t>
            </a:r>
          </a:p>
        </p:txBody>
      </p:sp>
      <p:sp>
        <p:nvSpPr>
          <p:cNvPr id="4916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E5EB710-5B7D-4C08-9EFA-61340F6700BD}" type="slidenum">
              <a:rPr lang="en-US" altLang="ja-JP" smtClean="0"/>
              <a:pPr/>
              <a:t>20</a:t>
            </a:fld>
            <a:endParaRPr lang="en-US" altLang="ja-JP" dirty="0"/>
          </a:p>
        </p:txBody>
      </p:sp>
    </p:spTree>
    <p:extLst>
      <p:ext uri="{BB962C8B-B14F-4D97-AF65-F5344CB8AC3E}">
        <p14:creationId xmlns:p14="http://schemas.microsoft.com/office/powerpoint/2010/main" val="34760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19063"/>
            <a:ext cx="5557838"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6"/>
          <p:cNvSpPr>
            <a:spLocks noChangeArrowheads="1"/>
          </p:cNvSpPr>
          <p:nvPr/>
        </p:nvSpPr>
        <p:spPr bwMode="auto">
          <a:xfrm>
            <a:off x="1922463" y="2689225"/>
            <a:ext cx="452437"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1204" name="Line 7"/>
          <p:cNvSpPr>
            <a:spLocks noChangeShapeType="1"/>
          </p:cNvSpPr>
          <p:nvPr/>
        </p:nvSpPr>
        <p:spPr bwMode="auto">
          <a:xfrm flipV="1">
            <a:off x="1487488" y="2995613"/>
            <a:ext cx="377825" cy="44291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1205" name="Rectangle 9"/>
          <p:cNvSpPr>
            <a:spLocks noChangeArrowheads="1"/>
          </p:cNvSpPr>
          <p:nvPr/>
        </p:nvSpPr>
        <p:spPr bwMode="auto">
          <a:xfrm>
            <a:off x="2214563" y="4989513"/>
            <a:ext cx="1704975" cy="538162"/>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1206" name="Line 10"/>
          <p:cNvSpPr>
            <a:spLocks noChangeShapeType="1"/>
          </p:cNvSpPr>
          <p:nvPr/>
        </p:nvSpPr>
        <p:spPr bwMode="auto">
          <a:xfrm flipV="1">
            <a:off x="1552575" y="5349875"/>
            <a:ext cx="595313" cy="2333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1207" name="Text Box 11"/>
          <p:cNvSpPr txBox="1">
            <a:spLocks noChangeArrowheads="1"/>
          </p:cNvSpPr>
          <p:nvPr/>
        </p:nvSpPr>
        <p:spPr bwMode="auto">
          <a:xfrm>
            <a:off x="109538" y="5621338"/>
            <a:ext cx="172354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変数の値を</a:t>
            </a:r>
          </a:p>
          <a:p>
            <a:pPr eaLnBrk="1" hangingPunct="1">
              <a:spcBef>
                <a:spcPct val="0"/>
              </a:spcBef>
              <a:buFontTx/>
              <a:buNone/>
            </a:pPr>
            <a:r>
              <a:rPr lang="ja-JP" altLang="en-US" sz="2400" dirty="0">
                <a:solidFill>
                  <a:schemeClr val="tx2"/>
                </a:solidFill>
              </a:rPr>
              <a:t>観察できる</a:t>
            </a:r>
          </a:p>
        </p:txBody>
      </p:sp>
      <p:sp>
        <p:nvSpPr>
          <p:cNvPr id="51208" name="Text Box 14" descr="25%"/>
          <p:cNvSpPr txBox="1">
            <a:spLocks noChangeArrowheads="1"/>
          </p:cNvSpPr>
          <p:nvPr/>
        </p:nvSpPr>
        <p:spPr bwMode="auto">
          <a:xfrm>
            <a:off x="1943100" y="5638426"/>
            <a:ext cx="6281737" cy="1104900"/>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a:t>
            </a:r>
            <a:endParaRPr lang="ja-JP" altLang="en-US" sz="2400" dirty="0"/>
          </a:p>
        </p:txBody>
      </p:sp>
      <p:sp>
        <p:nvSpPr>
          <p:cNvPr id="51209" name="Text Box 15"/>
          <p:cNvSpPr txBox="1">
            <a:spLocks noChangeArrowheads="1"/>
          </p:cNvSpPr>
          <p:nvPr/>
        </p:nvSpPr>
        <p:spPr bwMode="auto">
          <a:xfrm>
            <a:off x="246063" y="3297238"/>
            <a:ext cx="17235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マークが進む</a:t>
            </a:r>
          </a:p>
        </p:txBody>
      </p:sp>
      <p:sp>
        <p:nvSpPr>
          <p:cNvPr id="51210"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18B236B-ABE0-4190-97BA-0BC6FEBF5FF0}" type="slidenum">
              <a:rPr lang="en-US" altLang="ja-JP" smtClean="0"/>
              <a:pPr/>
              <a:t>21</a:t>
            </a:fld>
            <a:endParaRPr lang="en-US" altLang="ja-JP" dirty="0"/>
          </a:p>
        </p:txBody>
      </p:sp>
    </p:spTree>
    <p:extLst>
      <p:ext uri="{BB962C8B-B14F-4D97-AF65-F5344CB8AC3E}">
        <p14:creationId xmlns:p14="http://schemas.microsoft.com/office/powerpoint/2010/main" val="209389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66675"/>
            <a:ext cx="5495925"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12"/>
          <p:cNvSpPr>
            <a:spLocks noChangeArrowheads="1"/>
          </p:cNvSpPr>
          <p:nvPr/>
        </p:nvSpPr>
        <p:spPr bwMode="auto">
          <a:xfrm>
            <a:off x="5470525" y="1658938"/>
            <a:ext cx="790575" cy="31273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3252" name="Line 13"/>
          <p:cNvSpPr>
            <a:spLocks noChangeShapeType="1"/>
          </p:cNvSpPr>
          <p:nvPr/>
        </p:nvSpPr>
        <p:spPr bwMode="auto">
          <a:xfrm flipV="1">
            <a:off x="5470525" y="1957388"/>
            <a:ext cx="295275" cy="8064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3253" name="Text Box 14"/>
          <p:cNvSpPr txBox="1">
            <a:spLocks noChangeArrowheads="1"/>
          </p:cNvSpPr>
          <p:nvPr/>
        </p:nvSpPr>
        <p:spPr bwMode="auto">
          <a:xfrm>
            <a:off x="3449638" y="2763838"/>
            <a:ext cx="5389562" cy="12618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u="sng" dirty="0">
                <a:solidFill>
                  <a:schemeClr val="tx2"/>
                </a:solidFill>
              </a:rPr>
              <a:t>表示されたメッセージ</a:t>
            </a:r>
          </a:p>
          <a:p>
            <a:pPr eaLnBrk="1" hangingPunct="1">
              <a:spcBef>
                <a:spcPct val="0"/>
              </a:spcBef>
              <a:buFontTx/>
              <a:buNone/>
            </a:pPr>
            <a:r>
              <a:rPr lang="ja-JP" altLang="en-US" sz="2400" dirty="0"/>
              <a:t>「</a:t>
            </a:r>
            <a:r>
              <a:rPr lang="en-US" altLang="ja-JP" sz="2400" b="1" dirty="0" err="1">
                <a:solidFill>
                  <a:srgbClr val="006600"/>
                </a:solidFill>
              </a:rPr>
              <a:t>printf</a:t>
            </a:r>
            <a:r>
              <a:rPr lang="en-US" altLang="ja-JP" sz="2400" b="1" dirty="0">
                <a:solidFill>
                  <a:srgbClr val="006600"/>
                </a:solidFill>
              </a:rPr>
              <a:t>( "</a:t>
            </a:r>
            <a:r>
              <a:rPr lang="en-US" altLang="ja-JP" sz="2400" b="1" dirty="0" err="1">
                <a:solidFill>
                  <a:srgbClr val="006600"/>
                </a:solidFill>
              </a:rPr>
              <a:t>start_x</a:t>
            </a:r>
            <a:r>
              <a:rPr lang="en-US" altLang="ja-JP" sz="2400" b="1" dirty="0">
                <a:solidFill>
                  <a:srgbClr val="006600"/>
                </a:solidFill>
              </a:rPr>
              <a:t>=" );</a:t>
            </a:r>
            <a:r>
              <a:rPr lang="ja-JP" altLang="en-US" sz="2400" dirty="0"/>
              <a:t>の実行が</a:t>
            </a:r>
          </a:p>
          <a:p>
            <a:pPr eaLnBrk="1" hangingPunct="1">
              <a:spcBef>
                <a:spcPct val="0"/>
              </a:spcBef>
              <a:buFontTx/>
              <a:buNone/>
            </a:pPr>
            <a:r>
              <a:rPr lang="ja-JP" altLang="en-US" sz="2400" dirty="0"/>
              <a:t>終わったので，メッセージが出る</a:t>
            </a:r>
          </a:p>
        </p:txBody>
      </p:sp>
      <p:sp>
        <p:nvSpPr>
          <p:cNvPr id="53254" name="Text Box 15" descr="25%"/>
          <p:cNvSpPr txBox="1">
            <a:spLocks noChangeArrowheads="1"/>
          </p:cNvSpPr>
          <p:nvPr/>
        </p:nvSpPr>
        <p:spPr bwMode="auto">
          <a:xfrm>
            <a:off x="1969612" y="5667842"/>
            <a:ext cx="6281737" cy="1104900"/>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a:t>
            </a:r>
            <a:endParaRPr lang="ja-JP" altLang="en-US" sz="2400" dirty="0"/>
          </a:p>
        </p:txBody>
      </p:sp>
      <p:sp>
        <p:nvSpPr>
          <p:cNvPr id="53255"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E63F375-445E-4ACA-8233-D8EDD77F63C3}" type="slidenum">
              <a:rPr lang="en-US" altLang="ja-JP" smtClean="0"/>
              <a:pPr/>
              <a:t>22</a:t>
            </a:fld>
            <a:endParaRPr lang="en-US" altLang="ja-JP" dirty="0"/>
          </a:p>
        </p:txBody>
      </p:sp>
      <p:sp>
        <p:nvSpPr>
          <p:cNvPr id="53256" name="Rectangle 6"/>
          <p:cNvSpPr>
            <a:spLocks noChangeArrowheads="1"/>
          </p:cNvSpPr>
          <p:nvPr/>
        </p:nvSpPr>
        <p:spPr bwMode="auto">
          <a:xfrm>
            <a:off x="1922463" y="2689225"/>
            <a:ext cx="452437"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3257" name="Line 7"/>
          <p:cNvSpPr>
            <a:spLocks noChangeShapeType="1"/>
          </p:cNvSpPr>
          <p:nvPr/>
        </p:nvSpPr>
        <p:spPr bwMode="auto">
          <a:xfrm flipV="1">
            <a:off x="1487488" y="2995613"/>
            <a:ext cx="377825" cy="44291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3258" name="Rectangle 9"/>
          <p:cNvSpPr>
            <a:spLocks noChangeArrowheads="1"/>
          </p:cNvSpPr>
          <p:nvPr/>
        </p:nvSpPr>
        <p:spPr bwMode="auto">
          <a:xfrm>
            <a:off x="2214563" y="4989513"/>
            <a:ext cx="1704975" cy="538162"/>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3259" name="Line 10"/>
          <p:cNvSpPr>
            <a:spLocks noChangeShapeType="1"/>
          </p:cNvSpPr>
          <p:nvPr/>
        </p:nvSpPr>
        <p:spPr bwMode="auto">
          <a:xfrm flipV="1">
            <a:off x="1552575" y="5349875"/>
            <a:ext cx="595313" cy="2333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3260" name="Text Box 11"/>
          <p:cNvSpPr txBox="1">
            <a:spLocks noChangeArrowheads="1"/>
          </p:cNvSpPr>
          <p:nvPr/>
        </p:nvSpPr>
        <p:spPr bwMode="auto">
          <a:xfrm>
            <a:off x="109538" y="5621338"/>
            <a:ext cx="172354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変数の値を</a:t>
            </a:r>
          </a:p>
          <a:p>
            <a:pPr eaLnBrk="1" hangingPunct="1">
              <a:spcBef>
                <a:spcPct val="0"/>
              </a:spcBef>
              <a:buFontTx/>
              <a:buNone/>
            </a:pPr>
            <a:r>
              <a:rPr lang="ja-JP" altLang="en-US" sz="2400" dirty="0">
                <a:solidFill>
                  <a:schemeClr val="tx2"/>
                </a:solidFill>
              </a:rPr>
              <a:t>観察できる</a:t>
            </a:r>
          </a:p>
        </p:txBody>
      </p:sp>
      <p:sp>
        <p:nvSpPr>
          <p:cNvPr id="53261" name="Text Box 15"/>
          <p:cNvSpPr txBox="1">
            <a:spLocks noChangeArrowheads="1"/>
          </p:cNvSpPr>
          <p:nvPr/>
        </p:nvSpPr>
        <p:spPr bwMode="auto">
          <a:xfrm>
            <a:off x="246063" y="3297238"/>
            <a:ext cx="17235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マークが進む</a:t>
            </a:r>
          </a:p>
        </p:txBody>
      </p:sp>
    </p:spTree>
    <p:extLst>
      <p:ext uri="{BB962C8B-B14F-4D97-AF65-F5344CB8AC3E}">
        <p14:creationId xmlns:p14="http://schemas.microsoft.com/office/powerpoint/2010/main" val="419576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34925"/>
            <a:ext cx="5564188"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15"/>
          <p:cNvSpPr>
            <a:spLocks noChangeArrowheads="1"/>
          </p:cNvSpPr>
          <p:nvPr/>
        </p:nvSpPr>
        <p:spPr bwMode="auto">
          <a:xfrm>
            <a:off x="4970463" y="2182813"/>
            <a:ext cx="790575" cy="31273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5300" name="Line 16"/>
          <p:cNvSpPr>
            <a:spLocks noChangeShapeType="1"/>
          </p:cNvSpPr>
          <p:nvPr/>
        </p:nvSpPr>
        <p:spPr bwMode="auto">
          <a:xfrm flipV="1">
            <a:off x="4899025" y="2495550"/>
            <a:ext cx="254000" cy="7223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5301" name="Text Box 17"/>
          <p:cNvSpPr txBox="1">
            <a:spLocks noChangeArrowheads="1"/>
          </p:cNvSpPr>
          <p:nvPr/>
        </p:nvSpPr>
        <p:spPr bwMode="auto">
          <a:xfrm>
            <a:off x="3224213" y="3217863"/>
            <a:ext cx="4352474" cy="1754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b="1" u="sng" dirty="0">
                <a:solidFill>
                  <a:schemeClr val="tx2"/>
                </a:solidFill>
              </a:rPr>
              <a:t>入力待ち状態</a:t>
            </a:r>
          </a:p>
          <a:p>
            <a:pPr eaLnBrk="1" hangingPunct="1">
              <a:spcBef>
                <a:spcPct val="0"/>
              </a:spcBef>
              <a:buFontTx/>
              <a:buNone/>
            </a:pPr>
            <a:r>
              <a:rPr lang="en-US" altLang="ja-JP" sz="2000" dirty="0"/>
              <a:t>(</a:t>
            </a:r>
            <a:r>
              <a:rPr lang="ja-JP" altLang="en-US" sz="2000" dirty="0"/>
              <a:t>「</a:t>
            </a:r>
            <a:r>
              <a:rPr lang="ja-JP" altLang="en-US" sz="2000" dirty="0">
                <a:solidFill>
                  <a:srgbClr val="006600"/>
                </a:solidFill>
              </a:rPr>
              <a:t> </a:t>
            </a:r>
            <a:r>
              <a:rPr lang="en-US" altLang="ja-JP" sz="2000" b="1" dirty="0" err="1">
                <a:solidFill>
                  <a:srgbClr val="006600"/>
                </a:solidFill>
              </a:rPr>
              <a:t>fgets</a:t>
            </a:r>
            <a:r>
              <a:rPr lang="en-US" altLang="ja-JP" sz="2000" b="1" dirty="0">
                <a:solidFill>
                  <a:srgbClr val="006600"/>
                </a:solidFill>
              </a:rPr>
              <a:t>( </a:t>
            </a:r>
            <a:r>
              <a:rPr lang="en-US" altLang="ja-JP" sz="2000" b="1" dirty="0" err="1">
                <a:solidFill>
                  <a:srgbClr val="006600"/>
                </a:solidFill>
              </a:rPr>
              <a:t>buf</a:t>
            </a:r>
            <a:r>
              <a:rPr lang="en-US" altLang="ja-JP" sz="2000" b="1" dirty="0">
                <a:solidFill>
                  <a:srgbClr val="006600"/>
                </a:solidFill>
              </a:rPr>
              <a:t>, 256, stdin );</a:t>
            </a:r>
            <a:r>
              <a:rPr lang="ja-JP" altLang="en-US" sz="2000" dirty="0"/>
              <a:t>の実行が</a:t>
            </a:r>
          </a:p>
          <a:p>
            <a:pPr eaLnBrk="1" hangingPunct="1">
              <a:spcBef>
                <a:spcPct val="0"/>
              </a:spcBef>
              <a:buFontTx/>
              <a:buNone/>
            </a:pPr>
            <a:r>
              <a:rPr lang="ja-JP" altLang="en-US" sz="2000" dirty="0"/>
              <a:t>終わったので，実行ウインドウに</a:t>
            </a:r>
          </a:p>
          <a:p>
            <a:pPr eaLnBrk="1" hangingPunct="1">
              <a:spcBef>
                <a:spcPct val="0"/>
              </a:spcBef>
              <a:buFontTx/>
              <a:buNone/>
            </a:pPr>
            <a:r>
              <a:rPr lang="ja-JP" altLang="en-US" sz="2000" dirty="0"/>
              <a:t>おける</a:t>
            </a:r>
            <a:r>
              <a:rPr lang="ja-JP" altLang="en-US" sz="2000" dirty="0">
                <a:solidFill>
                  <a:schemeClr val="tx2"/>
                </a:solidFill>
              </a:rPr>
              <a:t>キーボードからの入力待ち</a:t>
            </a:r>
          </a:p>
          <a:p>
            <a:pPr eaLnBrk="1" hangingPunct="1">
              <a:spcBef>
                <a:spcPct val="0"/>
              </a:spcBef>
              <a:buFontTx/>
              <a:buNone/>
            </a:pPr>
            <a:r>
              <a:rPr lang="ja-JP" altLang="en-US" sz="2000" dirty="0">
                <a:solidFill>
                  <a:schemeClr val="tx2"/>
                </a:solidFill>
              </a:rPr>
              <a:t>状態</a:t>
            </a:r>
            <a:r>
              <a:rPr lang="ja-JP" altLang="en-US" sz="2000" dirty="0"/>
              <a:t>に入っている）</a:t>
            </a:r>
          </a:p>
        </p:txBody>
      </p:sp>
      <p:sp>
        <p:nvSpPr>
          <p:cNvPr id="55302" name="Text Box 18" descr="25%"/>
          <p:cNvSpPr txBox="1">
            <a:spLocks noChangeArrowheads="1"/>
          </p:cNvSpPr>
          <p:nvPr/>
        </p:nvSpPr>
        <p:spPr bwMode="auto">
          <a:xfrm>
            <a:off x="83661" y="5694596"/>
            <a:ext cx="7830110" cy="1119188"/>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」キーを押すとステップ実行が続く（今度は入力待ち状態）</a:t>
            </a:r>
            <a:endParaRPr lang="ja-JP" altLang="en-US" sz="2400" dirty="0"/>
          </a:p>
        </p:txBody>
      </p:sp>
      <p:sp>
        <p:nvSpPr>
          <p:cNvPr id="55303"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4C60AC99-51FD-48C4-B870-1B89A01FEB47}" type="slidenum">
              <a:rPr lang="en-US" altLang="ja-JP" smtClean="0"/>
              <a:pPr/>
              <a:t>23</a:t>
            </a:fld>
            <a:endParaRPr lang="en-US" altLang="ja-JP" dirty="0"/>
          </a:p>
        </p:txBody>
      </p:sp>
      <p:sp>
        <p:nvSpPr>
          <p:cNvPr id="55304" name="Rectangle 6"/>
          <p:cNvSpPr>
            <a:spLocks noChangeArrowheads="1"/>
          </p:cNvSpPr>
          <p:nvPr/>
        </p:nvSpPr>
        <p:spPr bwMode="auto">
          <a:xfrm>
            <a:off x="1657350" y="2752725"/>
            <a:ext cx="452438"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5305" name="Line 7"/>
          <p:cNvSpPr>
            <a:spLocks noChangeShapeType="1"/>
          </p:cNvSpPr>
          <p:nvPr/>
        </p:nvSpPr>
        <p:spPr bwMode="auto">
          <a:xfrm flipV="1">
            <a:off x="1296988" y="3092450"/>
            <a:ext cx="377825" cy="4429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5306" name="Text Box 15"/>
          <p:cNvSpPr txBox="1">
            <a:spLocks noChangeArrowheads="1"/>
          </p:cNvSpPr>
          <p:nvPr/>
        </p:nvSpPr>
        <p:spPr bwMode="auto">
          <a:xfrm>
            <a:off x="246063" y="3297238"/>
            <a:ext cx="1210588"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マークが</a:t>
            </a:r>
            <a:endParaRPr lang="en-US" altLang="ja-JP" sz="2000" dirty="0">
              <a:solidFill>
                <a:schemeClr val="tx2"/>
              </a:solidFill>
            </a:endParaRPr>
          </a:p>
          <a:p>
            <a:pPr eaLnBrk="1" hangingPunct="1">
              <a:spcBef>
                <a:spcPct val="0"/>
              </a:spcBef>
              <a:buFontTx/>
              <a:buNone/>
            </a:pPr>
            <a:r>
              <a:rPr lang="ja-JP" altLang="en-US" sz="2000" dirty="0">
                <a:solidFill>
                  <a:schemeClr val="tx2"/>
                </a:solidFill>
              </a:rPr>
              <a:t>変化</a:t>
            </a:r>
            <a:endParaRPr lang="en-US" altLang="ja-JP" sz="2000" dirty="0">
              <a:solidFill>
                <a:schemeClr val="tx2"/>
              </a:solidFill>
            </a:endParaRPr>
          </a:p>
        </p:txBody>
      </p:sp>
    </p:spTree>
    <p:extLst>
      <p:ext uri="{BB962C8B-B14F-4D97-AF65-F5344CB8AC3E}">
        <p14:creationId xmlns:p14="http://schemas.microsoft.com/office/powerpoint/2010/main" val="55428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33350"/>
            <a:ext cx="527685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6"/>
          <p:cNvSpPr>
            <a:spLocks noChangeArrowheads="1"/>
          </p:cNvSpPr>
          <p:nvPr/>
        </p:nvSpPr>
        <p:spPr bwMode="auto">
          <a:xfrm>
            <a:off x="1316038" y="2824163"/>
            <a:ext cx="452437"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7348" name="Line 7"/>
          <p:cNvSpPr>
            <a:spLocks noChangeShapeType="1"/>
          </p:cNvSpPr>
          <p:nvPr/>
        </p:nvSpPr>
        <p:spPr bwMode="auto">
          <a:xfrm flipV="1">
            <a:off x="1049338" y="3187700"/>
            <a:ext cx="377825" cy="4429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7349" name="Text Box 8"/>
          <p:cNvSpPr txBox="1">
            <a:spLocks noChangeArrowheads="1"/>
          </p:cNvSpPr>
          <p:nvPr/>
        </p:nvSpPr>
        <p:spPr bwMode="auto">
          <a:xfrm>
            <a:off x="92075" y="3630613"/>
            <a:ext cx="18004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1800" dirty="0">
                <a:solidFill>
                  <a:schemeClr val="tx2"/>
                </a:solidFill>
              </a:rPr>
              <a:t>マークが現れる</a:t>
            </a:r>
          </a:p>
        </p:txBody>
      </p:sp>
      <p:sp>
        <p:nvSpPr>
          <p:cNvPr id="57350" name="Rectangle 9"/>
          <p:cNvSpPr>
            <a:spLocks noChangeArrowheads="1"/>
          </p:cNvSpPr>
          <p:nvPr/>
        </p:nvSpPr>
        <p:spPr bwMode="auto">
          <a:xfrm>
            <a:off x="1238250" y="4992688"/>
            <a:ext cx="2233613" cy="2159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7351" name="Line 10"/>
          <p:cNvSpPr>
            <a:spLocks noChangeShapeType="1"/>
          </p:cNvSpPr>
          <p:nvPr/>
        </p:nvSpPr>
        <p:spPr bwMode="auto">
          <a:xfrm flipH="1">
            <a:off x="3611563" y="4926013"/>
            <a:ext cx="669925" cy="131762"/>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7352" name="Text Box 11"/>
          <p:cNvSpPr txBox="1">
            <a:spLocks noChangeArrowheads="1"/>
          </p:cNvSpPr>
          <p:nvPr/>
        </p:nvSpPr>
        <p:spPr bwMode="auto">
          <a:xfrm>
            <a:off x="4159250" y="4581525"/>
            <a:ext cx="4525598"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b="1" dirty="0">
                <a:solidFill>
                  <a:schemeClr val="tx2"/>
                </a:solidFill>
              </a:rPr>
              <a:t>読み込んだデータが変数 </a:t>
            </a:r>
            <a:r>
              <a:rPr lang="en-US" altLang="ja-JP" sz="2400" b="1" dirty="0" err="1">
                <a:solidFill>
                  <a:schemeClr val="tx2"/>
                </a:solidFill>
              </a:rPr>
              <a:t>buf</a:t>
            </a:r>
            <a:r>
              <a:rPr lang="en-US" altLang="ja-JP" sz="2400" b="1" dirty="0">
                <a:solidFill>
                  <a:schemeClr val="tx2"/>
                </a:solidFill>
              </a:rPr>
              <a:t> </a:t>
            </a:r>
            <a:r>
              <a:rPr lang="ja-JP" altLang="en-US" sz="2400" b="1" dirty="0">
                <a:solidFill>
                  <a:schemeClr val="tx2"/>
                </a:solidFill>
              </a:rPr>
              <a:t>に</a:t>
            </a:r>
          </a:p>
          <a:p>
            <a:pPr eaLnBrk="1" hangingPunct="1">
              <a:spcBef>
                <a:spcPct val="0"/>
              </a:spcBef>
              <a:buFontTx/>
              <a:buNone/>
            </a:pPr>
            <a:r>
              <a:rPr lang="ja-JP" altLang="en-US" sz="2400" b="1" dirty="0">
                <a:solidFill>
                  <a:schemeClr val="tx2"/>
                </a:solidFill>
              </a:rPr>
              <a:t>入ったことが確認できる</a:t>
            </a:r>
          </a:p>
        </p:txBody>
      </p:sp>
      <p:sp>
        <p:nvSpPr>
          <p:cNvPr id="57353" name="Rectangle 12"/>
          <p:cNvSpPr>
            <a:spLocks noChangeArrowheads="1"/>
          </p:cNvSpPr>
          <p:nvPr/>
        </p:nvSpPr>
        <p:spPr bwMode="auto">
          <a:xfrm>
            <a:off x="4635500" y="1765300"/>
            <a:ext cx="790575" cy="312738"/>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57354" name="Line 13"/>
          <p:cNvSpPr>
            <a:spLocks noChangeShapeType="1"/>
          </p:cNvSpPr>
          <p:nvPr/>
        </p:nvSpPr>
        <p:spPr bwMode="auto">
          <a:xfrm flipH="1" flipV="1">
            <a:off x="5284788" y="2055813"/>
            <a:ext cx="444500" cy="76358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57355" name="Text Box 14"/>
          <p:cNvSpPr txBox="1">
            <a:spLocks noChangeArrowheads="1"/>
          </p:cNvSpPr>
          <p:nvPr/>
        </p:nvSpPr>
        <p:spPr bwMode="auto">
          <a:xfrm>
            <a:off x="5135563" y="2555875"/>
            <a:ext cx="4087979"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u="sng" dirty="0">
                <a:solidFill>
                  <a:schemeClr val="tx2"/>
                </a:solidFill>
              </a:rPr>
              <a:t>ここでは　</a:t>
            </a:r>
            <a:r>
              <a:rPr lang="en-US" altLang="ja-JP" sz="2800" u="sng" dirty="0">
                <a:solidFill>
                  <a:schemeClr val="tx2"/>
                </a:solidFill>
              </a:rPr>
              <a:t>0 Enter</a:t>
            </a:r>
          </a:p>
          <a:p>
            <a:pPr eaLnBrk="1" hangingPunct="1">
              <a:spcBef>
                <a:spcPct val="0"/>
              </a:spcBef>
              <a:buFontTx/>
              <a:buNone/>
            </a:pPr>
            <a:r>
              <a:rPr lang="ja-JP" altLang="en-US" sz="2000" dirty="0">
                <a:solidFill>
                  <a:schemeClr val="tx2"/>
                </a:solidFill>
              </a:rPr>
              <a:t>実行ウインドウ</a:t>
            </a:r>
            <a:r>
              <a:rPr lang="ja-JP" altLang="en-US" sz="2000" dirty="0"/>
              <a:t>で，「</a:t>
            </a:r>
            <a:r>
              <a:rPr lang="en-US" altLang="ja-JP" sz="2000" dirty="0">
                <a:solidFill>
                  <a:srgbClr val="006600"/>
                </a:solidFill>
              </a:rPr>
              <a:t>0 Enter</a:t>
            </a:r>
            <a:r>
              <a:rPr lang="ja-JP" altLang="en-US" sz="2000" dirty="0"/>
              <a:t>」と</a:t>
            </a:r>
          </a:p>
          <a:p>
            <a:pPr eaLnBrk="1" hangingPunct="1">
              <a:spcBef>
                <a:spcPct val="0"/>
              </a:spcBef>
              <a:buFontTx/>
              <a:buNone/>
            </a:pPr>
            <a:r>
              <a:rPr lang="ja-JP" altLang="en-US" sz="2000" dirty="0"/>
              <a:t>すると，ステップ実行が再開する</a:t>
            </a:r>
          </a:p>
          <a:p>
            <a:pPr eaLnBrk="1" hangingPunct="1">
              <a:spcBef>
                <a:spcPct val="0"/>
              </a:spcBef>
              <a:buFontTx/>
              <a:buNone/>
            </a:pPr>
            <a:endParaRPr lang="en-US" altLang="ja-JP" sz="1600" dirty="0">
              <a:solidFill>
                <a:srgbClr val="006600"/>
              </a:solidFill>
            </a:endParaRPr>
          </a:p>
        </p:txBody>
      </p:sp>
      <p:sp>
        <p:nvSpPr>
          <p:cNvPr id="57356" name="Text Box 15" descr="25%"/>
          <p:cNvSpPr txBox="1">
            <a:spLocks noChangeArrowheads="1"/>
          </p:cNvSpPr>
          <p:nvPr/>
        </p:nvSpPr>
        <p:spPr bwMode="auto">
          <a:xfrm>
            <a:off x="180181" y="5685046"/>
            <a:ext cx="7958137" cy="1032570"/>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実行ウインドウで「</a:t>
            </a:r>
            <a:r>
              <a:rPr lang="en-US" altLang="ja-JP" b="1" dirty="0"/>
              <a:t>0 Enter</a:t>
            </a:r>
            <a:r>
              <a:rPr lang="ja-JP" altLang="en-US" dirty="0"/>
              <a:t>」とすると実行が続く</a:t>
            </a:r>
            <a:r>
              <a:rPr lang="ja-JP" altLang="en-US" sz="2400" dirty="0"/>
              <a:t>（</a:t>
            </a:r>
            <a:r>
              <a:rPr lang="en-US" altLang="ja-JP" sz="2400" dirty="0"/>
              <a:t>0 </a:t>
            </a:r>
            <a:r>
              <a:rPr lang="ja-JP" altLang="en-US" sz="2400" dirty="0"/>
              <a:t>の部分は数値なら何でも良い）</a:t>
            </a:r>
          </a:p>
        </p:txBody>
      </p:sp>
      <p:sp>
        <p:nvSpPr>
          <p:cNvPr id="5735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D6AB5C4E-4296-4E75-A958-C8F383A031A0}" type="slidenum">
              <a:rPr lang="en-US" altLang="ja-JP" smtClean="0"/>
              <a:pPr/>
              <a:t>24</a:t>
            </a:fld>
            <a:endParaRPr lang="en-US" altLang="ja-JP" dirty="0"/>
          </a:p>
        </p:txBody>
      </p:sp>
    </p:spTree>
    <p:extLst>
      <p:ext uri="{BB962C8B-B14F-4D97-AF65-F5344CB8AC3E}">
        <p14:creationId xmlns:p14="http://schemas.microsoft.com/office/powerpoint/2010/main" val="383045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ja-JP" altLang="en-US"/>
              <a:t>実行手順 （通常実行の場合）</a:t>
            </a:r>
          </a:p>
        </p:txBody>
      </p:sp>
      <p:sp>
        <p:nvSpPr>
          <p:cNvPr id="59395" name="Rectangle 3"/>
          <p:cNvSpPr>
            <a:spLocks noGrp="1" noChangeArrowheads="1"/>
          </p:cNvSpPr>
          <p:nvPr>
            <p:ph type="body" idx="1"/>
          </p:nvPr>
        </p:nvSpPr>
        <p:spPr/>
        <p:txBody>
          <a:bodyPr>
            <a:noAutofit/>
          </a:bodyPr>
          <a:lstStyle/>
          <a:p>
            <a:r>
              <a:rPr lang="en-US" altLang="ja-JP"/>
              <a:t>Microsoft Visual Studio C++ </a:t>
            </a:r>
            <a:r>
              <a:rPr lang="ja-JP" altLang="en-US"/>
              <a:t>で 「デバック」→「デバッグなしで開始」</a:t>
            </a:r>
          </a:p>
          <a:p>
            <a:pPr lvl="1"/>
            <a:r>
              <a:rPr lang="ja-JP" altLang="en-US"/>
              <a:t>すると，新しいウインドウが開く</a:t>
            </a:r>
          </a:p>
          <a:p>
            <a:r>
              <a:rPr lang="ja-JP" altLang="en-US"/>
              <a:t>新しいウインドウが現れるので， </a:t>
            </a:r>
            <a:r>
              <a:rPr lang="en-US" altLang="ja-JP"/>
              <a:t>start_x, step_x </a:t>
            </a:r>
            <a:r>
              <a:rPr lang="ja-JP" altLang="en-US"/>
              <a:t>の値をキーボードから与える</a:t>
            </a:r>
          </a:p>
          <a:p>
            <a:pPr lvl="1"/>
            <a:r>
              <a:rPr lang="ja-JP" altLang="en-US"/>
              <a:t>	例えば</a:t>
            </a:r>
          </a:p>
          <a:p>
            <a:pPr lvl="1"/>
            <a:r>
              <a:rPr lang="ja-JP" altLang="en-US"/>
              <a:t>	</a:t>
            </a:r>
            <a:r>
              <a:rPr lang="en-US" altLang="ja-JP"/>
              <a:t>start_x = 0</a:t>
            </a:r>
          </a:p>
          <a:p>
            <a:pPr lvl="1"/>
            <a:r>
              <a:rPr lang="en-US" altLang="ja-JP"/>
              <a:t>	step_x = 0.1</a:t>
            </a:r>
          </a:p>
          <a:p>
            <a:pPr lvl="1"/>
            <a:endParaRPr lang="en-US" altLang="ja-JP"/>
          </a:p>
          <a:p>
            <a:r>
              <a:rPr lang="ja-JP" altLang="en-US"/>
              <a:t>ウインドウは消えるが，</a:t>
            </a:r>
            <a:r>
              <a:rPr lang="en-US" altLang="ja-JP"/>
              <a:t>d: </a:t>
            </a:r>
            <a:r>
              <a:rPr lang="ja-JP" altLang="en-US"/>
              <a:t>ドライブに </a:t>
            </a:r>
            <a:r>
              <a:rPr lang="en-US" altLang="ja-JP"/>
              <a:t>data.csv </a:t>
            </a:r>
            <a:r>
              <a:rPr lang="ja-JP" altLang="en-US"/>
              <a:t>（データファイル）が作成されるので，</a:t>
            </a:r>
            <a:r>
              <a:rPr lang="en-US" altLang="ja-JP"/>
              <a:t>Excel </a:t>
            </a:r>
            <a:r>
              <a:rPr lang="ja-JP" altLang="en-US"/>
              <a:t>等で開き確認する</a:t>
            </a:r>
          </a:p>
        </p:txBody>
      </p:sp>
      <p:sp>
        <p:nvSpPr>
          <p:cNvPr id="5939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1C07C500-D4AC-49AE-9C69-50031CB902FF}" type="slidenum">
              <a:rPr lang="en-US" altLang="ja-JP" smtClean="0"/>
              <a:pPr/>
              <a:t>25</a:t>
            </a:fld>
            <a:endParaRPr lang="en-US" altLang="ja-JP" dirty="0"/>
          </a:p>
        </p:txBody>
      </p:sp>
      <p:pic>
        <p:nvPicPr>
          <p:cNvPr id="59397" name="Picture 5"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293" y="3280055"/>
            <a:ext cx="23082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59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r>
              <a:rPr lang="ja-JP" altLang="en-US"/>
              <a:t>実行手順 （ステップ実行の場合）</a:t>
            </a:r>
          </a:p>
        </p:txBody>
      </p:sp>
      <p:sp>
        <p:nvSpPr>
          <p:cNvPr id="61443" name="Rectangle 3"/>
          <p:cNvSpPr>
            <a:spLocks noGrp="1" noChangeArrowheads="1"/>
          </p:cNvSpPr>
          <p:nvPr>
            <p:ph type="body" idx="1"/>
          </p:nvPr>
        </p:nvSpPr>
        <p:spPr/>
        <p:txBody>
          <a:bodyPr>
            <a:noAutofit/>
          </a:bodyPr>
          <a:lstStyle/>
          <a:p>
            <a:r>
              <a:rPr lang="en-US" altLang="ja-JP" dirty="0"/>
              <a:t>Microsoft Visual Studio C++ </a:t>
            </a:r>
            <a:r>
              <a:rPr lang="ja-JP" altLang="en-US" dirty="0"/>
              <a:t>で </a:t>
            </a:r>
          </a:p>
          <a:p>
            <a:pPr marL="0" indent="0">
              <a:buNone/>
            </a:pPr>
            <a:r>
              <a:rPr lang="ja-JP" altLang="en-US" dirty="0"/>
              <a:t>	「</a:t>
            </a:r>
            <a:r>
              <a:rPr lang="en-US" altLang="ja-JP" dirty="0"/>
              <a:t>F10(</a:t>
            </a:r>
            <a:r>
              <a:rPr lang="ja-JP" altLang="en-US" dirty="0"/>
              <a:t>ファンクションの</a:t>
            </a:r>
            <a:r>
              <a:rPr lang="en-US" altLang="ja-JP" dirty="0"/>
              <a:t>10)</a:t>
            </a:r>
            <a:r>
              <a:rPr lang="ja-JP" altLang="en-US" dirty="0"/>
              <a:t>」</a:t>
            </a:r>
          </a:p>
          <a:p>
            <a:pPr marL="0" indent="0">
              <a:buNone/>
            </a:pPr>
            <a:r>
              <a:rPr lang="ja-JP" altLang="en-US" dirty="0"/>
              <a:t>　　　→ すると，新しいウインドウが開く</a:t>
            </a:r>
          </a:p>
          <a:p>
            <a:pPr marL="457200" lvl="1" indent="0">
              <a:buNone/>
            </a:pPr>
            <a:r>
              <a:rPr lang="ja-JP" altLang="en-US" dirty="0"/>
              <a:t>　</a:t>
            </a:r>
            <a:endParaRPr lang="en-US" altLang="ja-JP" dirty="0"/>
          </a:p>
          <a:p>
            <a:pPr marL="457200" lvl="1" indent="0">
              <a:buNone/>
            </a:pPr>
            <a:r>
              <a:rPr lang="ja-JP" altLang="en-US" dirty="0"/>
              <a:t>「</a:t>
            </a:r>
            <a:r>
              <a:rPr lang="en-US" altLang="ja-JP" dirty="0"/>
              <a:t>F10</a:t>
            </a:r>
            <a:r>
              <a:rPr lang="ja-JP" altLang="en-US" dirty="0"/>
              <a:t>」は，</a:t>
            </a:r>
            <a:r>
              <a:rPr lang="en-US" altLang="ja-JP" dirty="0"/>
              <a:t>Microsoft Visual Studio C++</a:t>
            </a:r>
            <a:r>
              <a:rPr lang="ja-JP" altLang="en-US" dirty="0"/>
              <a:t>のウインドウ内にマウスカーソルを入れた状態で押すこと</a:t>
            </a:r>
          </a:p>
          <a:p>
            <a:endParaRPr lang="ja-JP" altLang="en-US" dirty="0"/>
          </a:p>
          <a:p>
            <a:r>
              <a:rPr lang="ja-JP" altLang="en-US" dirty="0"/>
              <a:t>「</a:t>
            </a:r>
            <a:r>
              <a:rPr lang="en-US" altLang="ja-JP" dirty="0"/>
              <a:t>F10</a:t>
            </a:r>
            <a:r>
              <a:rPr lang="ja-JP" altLang="en-US" dirty="0"/>
              <a:t>」 を押すたびに，１ステップずつ実行が進む</a:t>
            </a:r>
          </a:p>
        </p:txBody>
      </p:sp>
      <p:sp>
        <p:nvSpPr>
          <p:cNvPr id="61445"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FD102C59-DDBE-4804-9ED1-D357C4C716E4}" type="slidenum">
              <a:rPr lang="en-US" altLang="ja-JP" smtClean="0"/>
              <a:pPr/>
              <a:t>26</a:t>
            </a:fld>
            <a:endParaRPr lang="en-US" altLang="ja-JP" dirty="0"/>
          </a:p>
        </p:txBody>
      </p:sp>
    </p:spTree>
    <p:extLst>
      <p:ext uri="{BB962C8B-B14F-4D97-AF65-F5344CB8AC3E}">
        <p14:creationId xmlns:p14="http://schemas.microsoft.com/office/powerpoint/2010/main" val="416721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Autofit/>
          </a:bodyPr>
          <a:lstStyle/>
          <a:p>
            <a:r>
              <a:rPr lang="ja-JP" altLang="en-US"/>
              <a:t>例題２．平方根の計算</a:t>
            </a:r>
          </a:p>
        </p:txBody>
      </p:sp>
      <p:sp>
        <p:nvSpPr>
          <p:cNvPr id="63491" name="Rectangle 3"/>
          <p:cNvSpPr>
            <a:spLocks noGrp="1" noChangeArrowheads="1"/>
          </p:cNvSpPr>
          <p:nvPr>
            <p:ph type="body" idx="1"/>
          </p:nvPr>
        </p:nvSpPr>
        <p:spPr/>
        <p:txBody>
          <a:bodyPr>
            <a:noAutofit/>
          </a:bodyPr>
          <a:lstStyle/>
          <a:p>
            <a:r>
              <a:rPr lang="ja-JP" altLang="en-US" dirty="0"/>
              <a:t>浮動小数データを読み込んで，平方根の計算と表示を行うプログラムを作る．</a:t>
            </a:r>
          </a:p>
          <a:p>
            <a:pPr lvl="1"/>
            <a:r>
              <a:rPr lang="ja-JP" altLang="en-US" dirty="0"/>
              <a:t>但し，負の数の場合には，メッセージを表示する</a:t>
            </a:r>
          </a:p>
          <a:p>
            <a:pPr lvl="1"/>
            <a:r>
              <a:rPr lang="ja-JP" altLang="en-US" dirty="0"/>
              <a:t>負の数であるかどうかによって条件分岐を行うために </a:t>
            </a:r>
            <a:r>
              <a:rPr lang="en-US" altLang="ja-JP" dirty="0"/>
              <a:t>if </a:t>
            </a:r>
            <a:r>
              <a:rPr lang="ja-JP" altLang="en-US" dirty="0"/>
              <a:t>文を使う．</a:t>
            </a:r>
          </a:p>
          <a:p>
            <a:pPr marL="0" indent="0">
              <a:buNone/>
            </a:pPr>
            <a:r>
              <a:rPr lang="ja-JP" altLang="en-US" dirty="0"/>
              <a:t>		例） 	９のとき：      ３</a:t>
            </a:r>
          </a:p>
          <a:p>
            <a:pPr marL="0" indent="0">
              <a:buNone/>
            </a:pPr>
            <a:r>
              <a:rPr lang="ja-JP" altLang="en-US" dirty="0"/>
              <a:t>          	          －１のとき：    メッセージを表示</a:t>
            </a:r>
          </a:p>
        </p:txBody>
      </p:sp>
      <p:sp>
        <p:nvSpPr>
          <p:cNvPr id="6349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8CB0CAB6-4E46-4238-B7A2-22D521D18A7E}" type="slidenum">
              <a:rPr lang="en-US" altLang="ja-JP" smtClean="0"/>
              <a:pPr/>
              <a:t>27</a:t>
            </a:fld>
            <a:endParaRPr lang="en-US" altLang="ja-JP" dirty="0"/>
          </a:p>
        </p:txBody>
      </p:sp>
    </p:spTree>
    <p:extLst>
      <p:ext uri="{BB962C8B-B14F-4D97-AF65-F5344CB8AC3E}">
        <p14:creationId xmlns:p14="http://schemas.microsoft.com/office/powerpoint/2010/main" val="99103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22263" y="371475"/>
            <a:ext cx="7834312"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lnSpc>
                <a:spcPct val="95000"/>
              </a:lnSpc>
              <a:spcBef>
                <a:spcPct val="0"/>
              </a:spcBef>
              <a:buFontTx/>
              <a:buNone/>
            </a:pPr>
            <a:r>
              <a:rPr lang="en-US" altLang="ja-JP" sz="2000" b="1" dirty="0"/>
              <a:t>#include "</a:t>
            </a:r>
            <a:r>
              <a:rPr lang="en-US" altLang="ja-JP" sz="2000" b="1" dirty="0" err="1"/>
              <a:t>stdio.h</a:t>
            </a:r>
            <a:r>
              <a:rPr lang="en-US" altLang="ja-JP" sz="2000" b="1" dirty="0"/>
              <a:t>"</a:t>
            </a:r>
          </a:p>
          <a:p>
            <a:pPr eaLnBrk="1" hangingPunct="1">
              <a:lnSpc>
                <a:spcPct val="95000"/>
              </a:lnSpc>
              <a:spcBef>
                <a:spcPct val="0"/>
              </a:spcBef>
              <a:buFontTx/>
              <a:buNone/>
            </a:pPr>
            <a:r>
              <a:rPr lang="en-US" altLang="ja-JP" sz="2000" b="1" dirty="0"/>
              <a:t>#include &lt;</a:t>
            </a:r>
            <a:r>
              <a:rPr lang="en-US" altLang="ja-JP" sz="2000" b="1" dirty="0" err="1"/>
              <a:t>math.h</a:t>
            </a:r>
            <a:r>
              <a:rPr lang="en-US" altLang="ja-JP" sz="2000" b="1" dirty="0"/>
              <a:t>&gt;</a:t>
            </a:r>
          </a:p>
          <a:p>
            <a:pPr eaLnBrk="1" hangingPunct="1">
              <a:lnSpc>
                <a:spcPct val="95000"/>
              </a:lnSpc>
              <a:spcBef>
                <a:spcPct val="0"/>
              </a:spcBef>
              <a:buFontTx/>
              <a:buNone/>
            </a:pPr>
            <a:r>
              <a:rPr lang="en-US" altLang="ja-JP" sz="2000" b="1" dirty="0" err="1"/>
              <a:t>int</a:t>
            </a:r>
            <a:r>
              <a:rPr lang="en-US" altLang="ja-JP" sz="2000" b="1" dirty="0"/>
              <a:t> main()</a:t>
            </a:r>
          </a:p>
          <a:p>
            <a:pPr eaLnBrk="1" hangingPunct="1">
              <a:lnSpc>
                <a:spcPct val="95000"/>
              </a:lnSpc>
              <a:spcBef>
                <a:spcPct val="0"/>
              </a:spcBef>
              <a:buFontTx/>
              <a:buNone/>
            </a:pPr>
            <a:r>
              <a:rPr lang="en-US" altLang="ja-JP" sz="2000" b="1" dirty="0"/>
              <a:t>{</a:t>
            </a:r>
          </a:p>
          <a:p>
            <a:pPr eaLnBrk="1" hangingPunct="1">
              <a:lnSpc>
                <a:spcPct val="95000"/>
              </a:lnSpc>
              <a:spcBef>
                <a:spcPct val="0"/>
              </a:spcBef>
              <a:buFontTx/>
              <a:buNone/>
            </a:pPr>
            <a:r>
              <a:rPr lang="en-US" altLang="ja-JP" sz="2000" b="1" dirty="0"/>
              <a:t>  double x;</a:t>
            </a:r>
          </a:p>
          <a:p>
            <a:pPr eaLnBrk="1" hangingPunct="1">
              <a:lnSpc>
                <a:spcPct val="95000"/>
              </a:lnSpc>
              <a:spcBef>
                <a:spcPct val="0"/>
              </a:spcBef>
              <a:buFontTx/>
              <a:buNone/>
            </a:pPr>
            <a:r>
              <a:rPr lang="en-US" altLang="ja-JP" sz="2000" b="1" dirty="0"/>
              <a:t>  double y;</a:t>
            </a:r>
          </a:p>
          <a:p>
            <a:pPr eaLnBrk="1" hangingPunct="1">
              <a:lnSpc>
                <a:spcPct val="95000"/>
              </a:lnSpc>
              <a:spcBef>
                <a:spcPct val="0"/>
              </a:spcBef>
              <a:buFontTx/>
              <a:buNone/>
            </a:pPr>
            <a:r>
              <a:rPr lang="en-US" altLang="ja-JP" sz="2000" b="1" dirty="0"/>
              <a:t>  char </a:t>
            </a:r>
            <a:r>
              <a:rPr lang="en-US" altLang="ja-JP" sz="2000" b="1" dirty="0" err="1"/>
              <a:t>buf</a:t>
            </a:r>
            <a:r>
              <a:rPr lang="en-US" altLang="ja-JP" sz="2000" b="1" dirty="0"/>
              <a:t>[256]; </a:t>
            </a:r>
          </a:p>
          <a:p>
            <a:pPr eaLnBrk="1" hangingPunct="1">
              <a:lnSpc>
                <a:spcPct val="95000"/>
              </a:lnSpc>
              <a:spcBef>
                <a:spcPct val="0"/>
              </a:spcBef>
              <a:buFontTx/>
              <a:buNone/>
            </a:pPr>
            <a:r>
              <a:rPr lang="en-US" altLang="ja-JP" sz="2000" b="1" dirty="0"/>
              <a:t>  </a:t>
            </a:r>
            <a:r>
              <a:rPr lang="en-US" altLang="ja-JP" sz="2000" b="1" dirty="0" err="1"/>
              <a:t>int</a:t>
            </a:r>
            <a:r>
              <a:rPr lang="en-US" altLang="ja-JP" sz="2000" b="1" dirty="0"/>
              <a:t> </a:t>
            </a:r>
            <a:r>
              <a:rPr lang="en-US" altLang="ja-JP" sz="2000" b="1" dirty="0" err="1"/>
              <a:t>ch</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("x=");</a:t>
            </a:r>
          </a:p>
          <a:p>
            <a:pPr eaLnBrk="1" hangingPunct="1">
              <a:lnSpc>
                <a:spcPct val="95000"/>
              </a:lnSpc>
              <a:spcBef>
                <a:spcPct val="0"/>
              </a:spcBef>
              <a:buFontTx/>
              <a:buNone/>
            </a:pPr>
            <a:r>
              <a:rPr lang="en-US" altLang="ja-JP" sz="2000" b="1" dirty="0"/>
              <a:t>  </a:t>
            </a:r>
            <a:r>
              <a:rPr lang="en-US" altLang="ja-JP" sz="2000" b="1" dirty="0" err="1"/>
              <a:t>fgets</a:t>
            </a:r>
            <a:r>
              <a:rPr lang="en-US" altLang="ja-JP" sz="2000" b="1" dirty="0"/>
              <a:t>( </a:t>
            </a:r>
            <a:r>
              <a:rPr lang="en-US" altLang="ja-JP" sz="2000" b="1" dirty="0" err="1"/>
              <a:t>buf</a:t>
            </a:r>
            <a:r>
              <a:rPr lang="en-US" altLang="ja-JP" sz="2000" b="1" dirty="0"/>
              <a:t>, 256, </a:t>
            </a:r>
            <a:r>
              <a:rPr lang="en-US" altLang="ja-JP" sz="2000" b="1" dirty="0" err="1"/>
              <a:t>stdin</a:t>
            </a:r>
            <a:r>
              <a:rPr lang="en-US" altLang="ja-JP" sz="2000" b="1" dirty="0"/>
              <a:t> );</a:t>
            </a:r>
          </a:p>
          <a:p>
            <a:pPr eaLnBrk="1" hangingPunct="1">
              <a:lnSpc>
                <a:spcPct val="95000"/>
              </a:lnSpc>
              <a:spcBef>
                <a:spcPct val="0"/>
              </a:spcBef>
              <a:buFontTx/>
              <a:buNone/>
            </a:pPr>
            <a:r>
              <a:rPr lang="en-US" altLang="ja-JP" sz="2000" b="1" dirty="0"/>
              <a:t>  </a:t>
            </a:r>
            <a:r>
              <a:rPr lang="en-US" altLang="ja-JP" sz="2000" b="1" dirty="0" err="1"/>
              <a:t>sscanf_s</a:t>
            </a:r>
            <a:r>
              <a:rPr lang="en-US" altLang="ja-JP" sz="2000" b="1" dirty="0"/>
              <a:t>( </a:t>
            </a:r>
            <a:r>
              <a:rPr lang="en-US" altLang="ja-JP" sz="2000" b="1" dirty="0" err="1"/>
              <a:t>buf</a:t>
            </a:r>
            <a:r>
              <a:rPr lang="en-US" altLang="ja-JP" sz="2000" b="1" dirty="0"/>
              <a:t>, "%lf\n", &amp;x );</a:t>
            </a:r>
          </a:p>
          <a:p>
            <a:pPr eaLnBrk="1" hangingPunct="1">
              <a:lnSpc>
                <a:spcPct val="95000"/>
              </a:lnSpc>
              <a:spcBef>
                <a:spcPct val="0"/>
              </a:spcBef>
              <a:buFontTx/>
              <a:buNone/>
            </a:pPr>
            <a:r>
              <a:rPr lang="en-US" altLang="ja-JP" sz="2000" b="1" dirty="0">
                <a:solidFill>
                  <a:schemeClr val="tx2"/>
                </a:solidFill>
              </a:rPr>
              <a:t>  if ( x &lt; 0 )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ja-JP" altLang="en-US" sz="2000" b="1" dirty="0"/>
              <a:t>負なので計算できません</a:t>
            </a:r>
            <a:r>
              <a:rPr lang="en-US" altLang="ja-JP" sz="2000" b="1" dirty="0"/>
              <a:t>\n");</a:t>
            </a:r>
          </a:p>
          <a:p>
            <a:pPr eaLnBrk="1" hangingPunct="1">
              <a:lnSpc>
                <a:spcPct val="95000"/>
              </a:lnSpc>
              <a:spcBef>
                <a:spcPct val="0"/>
              </a:spcBef>
              <a:buFontTx/>
              <a:buNone/>
            </a:pPr>
            <a:r>
              <a:rPr lang="en-US" altLang="ja-JP" sz="2000" b="1" dirty="0"/>
              <a:t>  </a:t>
            </a:r>
            <a:r>
              <a:rPr lang="en-US" altLang="ja-JP" sz="2000" b="1" dirty="0">
                <a:solidFill>
                  <a:schemeClr val="tx2"/>
                </a:solidFill>
              </a:rPr>
              <a:t>}</a:t>
            </a:r>
          </a:p>
          <a:p>
            <a:pPr eaLnBrk="1" hangingPunct="1">
              <a:lnSpc>
                <a:spcPct val="95000"/>
              </a:lnSpc>
              <a:spcBef>
                <a:spcPct val="0"/>
              </a:spcBef>
              <a:buFontTx/>
              <a:buNone/>
            </a:pPr>
            <a:r>
              <a:rPr lang="en-US" altLang="ja-JP" sz="2000" b="1" dirty="0">
                <a:solidFill>
                  <a:schemeClr val="tx2"/>
                </a:solidFill>
              </a:rPr>
              <a:t>  else {</a:t>
            </a:r>
          </a:p>
          <a:p>
            <a:pPr eaLnBrk="1" hangingPunct="1">
              <a:lnSpc>
                <a:spcPct val="95000"/>
              </a:lnSpc>
              <a:spcBef>
                <a:spcPct val="0"/>
              </a:spcBef>
              <a:buFontTx/>
              <a:buNone/>
            </a:pPr>
            <a:r>
              <a:rPr lang="en-US" altLang="ja-JP" sz="2000" b="1" dirty="0"/>
              <a:t>    y = </a:t>
            </a:r>
            <a:r>
              <a:rPr lang="en-US" altLang="ja-JP" sz="2000" b="1" dirty="0" err="1"/>
              <a:t>sqrt</a:t>
            </a:r>
            <a:r>
              <a:rPr lang="en-US" altLang="ja-JP" sz="2000" b="1" dirty="0"/>
              <a:t>(x);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en-US" altLang="ja-JP" sz="2000" b="1" dirty="0" err="1"/>
              <a:t>sqrt</a:t>
            </a:r>
            <a:r>
              <a:rPr lang="en-US" altLang="ja-JP" sz="2000" b="1" dirty="0"/>
              <a:t>(%f)=%f\n", x, y);</a:t>
            </a:r>
          </a:p>
          <a:p>
            <a:pPr eaLnBrk="1" hangingPunct="1">
              <a:lnSpc>
                <a:spcPct val="95000"/>
              </a:lnSpc>
              <a:spcBef>
                <a:spcPct val="0"/>
              </a:spcBef>
              <a:buFontTx/>
              <a:buNone/>
            </a:pPr>
            <a:r>
              <a:rPr lang="en-US" altLang="ja-JP" sz="2000" b="1" dirty="0"/>
              <a:t>  </a:t>
            </a:r>
            <a:r>
              <a:rPr lang="en-US" altLang="ja-JP" sz="2000" b="1" dirty="0">
                <a:solidFill>
                  <a:schemeClr val="tx2"/>
                </a:solidFill>
              </a:rPr>
              <a:t>}</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 </a:t>
            </a:r>
            <a:endParaRPr lang="en-US" altLang="ja-JP" sz="2000" b="1" dirty="0">
              <a:solidFill>
                <a:schemeClr val="tx2"/>
              </a:solidFill>
            </a:endParaRPr>
          </a:p>
          <a:p>
            <a:pPr eaLnBrk="1" hangingPunct="1">
              <a:lnSpc>
                <a:spcPct val="95000"/>
              </a:lnSpc>
              <a:spcBef>
                <a:spcPct val="0"/>
              </a:spcBef>
              <a:buFontTx/>
              <a:buNone/>
            </a:pPr>
            <a:r>
              <a:rPr lang="en-US" altLang="ja-JP" sz="2000" b="1" dirty="0"/>
              <a:t>  return 0;</a:t>
            </a:r>
          </a:p>
          <a:p>
            <a:pPr eaLnBrk="1" hangingPunct="1">
              <a:lnSpc>
                <a:spcPct val="95000"/>
              </a:lnSpc>
              <a:spcBef>
                <a:spcPct val="0"/>
              </a:spcBef>
              <a:buFontTx/>
              <a:buNone/>
            </a:pPr>
            <a:r>
              <a:rPr lang="en-US" altLang="ja-JP" sz="2000" b="1" dirty="0"/>
              <a:t>}</a:t>
            </a:r>
          </a:p>
        </p:txBody>
      </p:sp>
      <p:sp>
        <p:nvSpPr>
          <p:cNvPr id="81923" name="Rectangle 3"/>
          <p:cNvSpPr>
            <a:spLocks noChangeArrowheads="1"/>
          </p:cNvSpPr>
          <p:nvPr/>
        </p:nvSpPr>
        <p:spPr bwMode="auto">
          <a:xfrm>
            <a:off x="613569" y="3889375"/>
            <a:ext cx="4597913" cy="422275"/>
          </a:xfrm>
          <a:prstGeom prst="rect">
            <a:avLst/>
          </a:prstGeom>
          <a:noFill/>
          <a:ln w="9525">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24" name="Text Box 4"/>
          <p:cNvSpPr txBox="1">
            <a:spLocks noChangeArrowheads="1"/>
          </p:cNvSpPr>
          <p:nvPr/>
        </p:nvSpPr>
        <p:spPr bwMode="auto">
          <a:xfrm>
            <a:off x="5374668" y="3689965"/>
            <a:ext cx="3207808" cy="95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400" dirty="0">
                <a:solidFill>
                  <a:srgbClr val="00801E"/>
                </a:solidFill>
              </a:rPr>
              <a:t>条件が</a:t>
            </a:r>
            <a:r>
              <a:rPr lang="ja-JP" altLang="en-US" sz="2400" dirty="0">
                <a:solidFill>
                  <a:schemeClr val="tx2"/>
                </a:solidFill>
              </a:rPr>
              <a:t>成り立つ場合</a:t>
            </a:r>
            <a:endParaRPr lang="en-US" altLang="ja-JP" sz="2400" dirty="0">
              <a:solidFill>
                <a:schemeClr val="tx2"/>
              </a:solidFill>
            </a:endParaRPr>
          </a:p>
          <a:p>
            <a:pPr eaLnBrk="1" hangingPunct="1">
              <a:buFontTx/>
              <a:buNone/>
            </a:pPr>
            <a:r>
              <a:rPr lang="ja-JP" altLang="en-US" sz="2400" dirty="0">
                <a:solidFill>
                  <a:srgbClr val="00801E"/>
                </a:solidFill>
              </a:rPr>
              <a:t>に実行される部分</a:t>
            </a:r>
          </a:p>
        </p:txBody>
      </p:sp>
      <p:sp>
        <p:nvSpPr>
          <p:cNvPr id="81925" name="Line 5"/>
          <p:cNvSpPr>
            <a:spLocks noChangeShapeType="1"/>
          </p:cNvSpPr>
          <p:nvPr/>
        </p:nvSpPr>
        <p:spPr bwMode="auto">
          <a:xfrm flipV="1">
            <a:off x="1680976" y="1968499"/>
            <a:ext cx="4067175" cy="1665288"/>
          </a:xfrm>
          <a:prstGeom prst="line">
            <a:avLst/>
          </a:prstGeom>
          <a:noFill/>
          <a:ln w="19050">
            <a:solidFill>
              <a:srgbClr val="00801E"/>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81926" name="Rectangle 6"/>
          <p:cNvSpPr>
            <a:spLocks noChangeArrowheads="1"/>
          </p:cNvSpPr>
          <p:nvPr/>
        </p:nvSpPr>
        <p:spPr bwMode="auto">
          <a:xfrm>
            <a:off x="774140" y="3585882"/>
            <a:ext cx="914400" cy="303493"/>
          </a:xfrm>
          <a:prstGeom prst="rect">
            <a:avLst/>
          </a:prstGeom>
          <a:noFill/>
          <a:ln w="9525">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27" name="Text Box 7"/>
          <p:cNvSpPr txBox="1">
            <a:spLocks noChangeArrowheads="1"/>
          </p:cNvSpPr>
          <p:nvPr/>
        </p:nvSpPr>
        <p:spPr bwMode="auto">
          <a:xfrm>
            <a:off x="6443663" y="1630363"/>
            <a:ext cx="125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rgbClr val="00801E"/>
                </a:solidFill>
              </a:rPr>
              <a:t>条件式</a:t>
            </a:r>
          </a:p>
        </p:txBody>
      </p:sp>
      <p:sp>
        <p:nvSpPr>
          <p:cNvPr id="81928" name="Rectangle 8"/>
          <p:cNvSpPr>
            <a:spLocks noChangeArrowheads="1"/>
          </p:cNvSpPr>
          <p:nvPr/>
        </p:nvSpPr>
        <p:spPr bwMode="auto">
          <a:xfrm>
            <a:off x="613569" y="4802329"/>
            <a:ext cx="4597913" cy="639763"/>
          </a:xfrm>
          <a:prstGeom prst="rect">
            <a:avLst/>
          </a:prstGeom>
          <a:noFill/>
          <a:ln w="9525">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29" name="Text Box 9"/>
          <p:cNvSpPr txBox="1">
            <a:spLocks noChangeArrowheads="1"/>
          </p:cNvSpPr>
          <p:nvPr/>
        </p:nvSpPr>
        <p:spPr bwMode="auto">
          <a:xfrm>
            <a:off x="5374668" y="4793934"/>
            <a:ext cx="2339102"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400" dirty="0">
                <a:solidFill>
                  <a:srgbClr val="00801E"/>
                </a:solidFill>
              </a:rPr>
              <a:t>条件が</a:t>
            </a:r>
            <a:r>
              <a:rPr lang="ja-JP" altLang="en-US" sz="2400" dirty="0">
                <a:solidFill>
                  <a:schemeClr val="tx2"/>
                </a:solidFill>
              </a:rPr>
              <a:t>成り立たない</a:t>
            </a:r>
            <a:endParaRPr lang="en-US" altLang="ja-JP" sz="2400" dirty="0">
              <a:solidFill>
                <a:schemeClr val="tx2"/>
              </a:solidFill>
            </a:endParaRPr>
          </a:p>
          <a:p>
            <a:pPr eaLnBrk="1" hangingPunct="1">
              <a:buFontTx/>
              <a:buNone/>
            </a:pPr>
            <a:r>
              <a:rPr lang="ja-JP" altLang="en-US" sz="2400" dirty="0">
                <a:solidFill>
                  <a:schemeClr val="tx2"/>
                </a:solidFill>
              </a:rPr>
              <a:t>場合</a:t>
            </a:r>
            <a:r>
              <a:rPr lang="ja-JP" altLang="en-US" sz="2400" dirty="0">
                <a:solidFill>
                  <a:srgbClr val="00801E"/>
                </a:solidFill>
              </a:rPr>
              <a:t>に実行される部分</a:t>
            </a:r>
          </a:p>
        </p:txBody>
      </p:sp>
      <p:sp>
        <p:nvSpPr>
          <p:cNvPr id="81930"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8E8B141A-F2B8-42C0-84EE-F75104EF26AC}" type="slidenum">
              <a:rPr lang="ja-JP" altLang="en-US" smtClean="0"/>
              <a:pPr/>
              <a:t>28</a:t>
            </a:fld>
            <a:endParaRPr lang="en-US" altLang="ja-JP" dirty="0"/>
          </a:p>
        </p:txBody>
      </p:sp>
    </p:spTree>
    <p:extLst>
      <p:ext uri="{BB962C8B-B14F-4D97-AF65-F5344CB8AC3E}">
        <p14:creationId xmlns:p14="http://schemas.microsoft.com/office/powerpoint/2010/main" val="221594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489200" y="377825"/>
            <a:ext cx="6484938"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lnSpc>
                <a:spcPct val="95000"/>
              </a:lnSpc>
              <a:spcBef>
                <a:spcPct val="0"/>
              </a:spcBef>
              <a:buFontTx/>
              <a:buNone/>
            </a:pPr>
            <a:r>
              <a:rPr lang="en-US" altLang="ja-JP" sz="2000" b="1" dirty="0"/>
              <a:t>#include "</a:t>
            </a:r>
            <a:r>
              <a:rPr lang="en-US" altLang="ja-JP" sz="2000" b="1" dirty="0" err="1"/>
              <a:t>stdio.h</a:t>
            </a:r>
            <a:r>
              <a:rPr lang="en-US" altLang="ja-JP" sz="2000" b="1" dirty="0"/>
              <a:t>"</a:t>
            </a:r>
          </a:p>
          <a:p>
            <a:pPr eaLnBrk="1" hangingPunct="1">
              <a:lnSpc>
                <a:spcPct val="95000"/>
              </a:lnSpc>
              <a:spcBef>
                <a:spcPct val="0"/>
              </a:spcBef>
              <a:buFontTx/>
              <a:buNone/>
            </a:pPr>
            <a:r>
              <a:rPr lang="en-US" altLang="ja-JP" sz="2000" b="1" dirty="0"/>
              <a:t>#include &lt;</a:t>
            </a:r>
            <a:r>
              <a:rPr lang="en-US" altLang="ja-JP" sz="2000" b="1" dirty="0" err="1"/>
              <a:t>math.h</a:t>
            </a:r>
            <a:r>
              <a:rPr lang="en-US" altLang="ja-JP" sz="2000" b="1" dirty="0"/>
              <a:t>&gt;</a:t>
            </a:r>
          </a:p>
          <a:p>
            <a:pPr eaLnBrk="1" hangingPunct="1">
              <a:lnSpc>
                <a:spcPct val="95000"/>
              </a:lnSpc>
              <a:spcBef>
                <a:spcPct val="0"/>
              </a:spcBef>
              <a:buFontTx/>
              <a:buNone/>
            </a:pPr>
            <a:r>
              <a:rPr lang="en-US" altLang="ja-JP" sz="2000" b="1" dirty="0" err="1"/>
              <a:t>int</a:t>
            </a:r>
            <a:r>
              <a:rPr lang="en-US" altLang="ja-JP" sz="2000" b="1" dirty="0"/>
              <a:t> main()</a:t>
            </a:r>
          </a:p>
          <a:p>
            <a:pPr eaLnBrk="1" hangingPunct="1">
              <a:lnSpc>
                <a:spcPct val="95000"/>
              </a:lnSpc>
              <a:spcBef>
                <a:spcPct val="0"/>
              </a:spcBef>
              <a:buFontTx/>
              <a:buNone/>
            </a:pPr>
            <a:r>
              <a:rPr lang="en-US" altLang="ja-JP" sz="2000" b="1" dirty="0"/>
              <a:t>{</a:t>
            </a:r>
          </a:p>
          <a:p>
            <a:pPr eaLnBrk="1" hangingPunct="1">
              <a:lnSpc>
                <a:spcPct val="95000"/>
              </a:lnSpc>
              <a:spcBef>
                <a:spcPct val="0"/>
              </a:spcBef>
              <a:buFontTx/>
              <a:buNone/>
            </a:pPr>
            <a:r>
              <a:rPr lang="en-US" altLang="ja-JP" sz="2000" b="1" dirty="0"/>
              <a:t>  double x;</a:t>
            </a:r>
          </a:p>
          <a:p>
            <a:pPr eaLnBrk="1" hangingPunct="1">
              <a:lnSpc>
                <a:spcPct val="95000"/>
              </a:lnSpc>
              <a:spcBef>
                <a:spcPct val="0"/>
              </a:spcBef>
              <a:buFontTx/>
              <a:buNone/>
            </a:pPr>
            <a:r>
              <a:rPr lang="en-US" altLang="ja-JP" sz="2000" b="1" dirty="0"/>
              <a:t>  double y;</a:t>
            </a:r>
          </a:p>
          <a:p>
            <a:pPr eaLnBrk="1" hangingPunct="1">
              <a:lnSpc>
                <a:spcPct val="95000"/>
              </a:lnSpc>
              <a:spcBef>
                <a:spcPct val="0"/>
              </a:spcBef>
              <a:buFontTx/>
              <a:buNone/>
            </a:pPr>
            <a:r>
              <a:rPr lang="en-US" altLang="ja-JP" sz="2000" b="1" dirty="0"/>
              <a:t>  char </a:t>
            </a:r>
            <a:r>
              <a:rPr lang="en-US" altLang="ja-JP" sz="2000" b="1" dirty="0" err="1"/>
              <a:t>buf</a:t>
            </a:r>
            <a:r>
              <a:rPr lang="en-US" altLang="ja-JP" sz="2000" b="1" dirty="0"/>
              <a:t>[256]; </a:t>
            </a:r>
          </a:p>
          <a:p>
            <a:pPr eaLnBrk="1" hangingPunct="1">
              <a:lnSpc>
                <a:spcPct val="95000"/>
              </a:lnSpc>
              <a:spcBef>
                <a:spcPct val="0"/>
              </a:spcBef>
              <a:buFontTx/>
              <a:buNone/>
            </a:pPr>
            <a:r>
              <a:rPr lang="en-US" altLang="ja-JP" sz="2000" b="1" dirty="0"/>
              <a:t>  </a:t>
            </a:r>
            <a:r>
              <a:rPr lang="en-US" altLang="ja-JP" sz="2000" b="1" dirty="0" err="1"/>
              <a:t>int</a:t>
            </a:r>
            <a:r>
              <a:rPr lang="en-US" altLang="ja-JP" sz="2000" b="1" dirty="0"/>
              <a:t> </a:t>
            </a:r>
            <a:r>
              <a:rPr lang="en-US" altLang="ja-JP" sz="2000" b="1" dirty="0" err="1"/>
              <a:t>ch</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("x=");</a:t>
            </a:r>
          </a:p>
          <a:p>
            <a:pPr eaLnBrk="1" hangingPunct="1">
              <a:lnSpc>
                <a:spcPct val="95000"/>
              </a:lnSpc>
              <a:spcBef>
                <a:spcPct val="0"/>
              </a:spcBef>
              <a:buFontTx/>
              <a:buNone/>
            </a:pPr>
            <a:r>
              <a:rPr lang="en-US" altLang="ja-JP" sz="2000" b="1" dirty="0"/>
              <a:t>  </a:t>
            </a:r>
            <a:r>
              <a:rPr lang="en-US" altLang="ja-JP" sz="2000" b="1" dirty="0" err="1"/>
              <a:t>fgets</a:t>
            </a:r>
            <a:r>
              <a:rPr lang="en-US" altLang="ja-JP" sz="2000" b="1" dirty="0"/>
              <a:t>( </a:t>
            </a:r>
            <a:r>
              <a:rPr lang="en-US" altLang="ja-JP" sz="2000" b="1" dirty="0" err="1"/>
              <a:t>buf</a:t>
            </a:r>
            <a:r>
              <a:rPr lang="en-US" altLang="ja-JP" sz="2000" b="1" dirty="0"/>
              <a:t>, 256, </a:t>
            </a:r>
            <a:r>
              <a:rPr lang="en-US" altLang="ja-JP" sz="2000" b="1" dirty="0" err="1"/>
              <a:t>stdin</a:t>
            </a:r>
            <a:r>
              <a:rPr lang="en-US" altLang="ja-JP" sz="2000" b="1" dirty="0"/>
              <a:t> );</a:t>
            </a:r>
          </a:p>
          <a:p>
            <a:pPr eaLnBrk="1" hangingPunct="1">
              <a:lnSpc>
                <a:spcPct val="95000"/>
              </a:lnSpc>
              <a:spcBef>
                <a:spcPct val="0"/>
              </a:spcBef>
              <a:buFontTx/>
              <a:buNone/>
            </a:pPr>
            <a:r>
              <a:rPr lang="en-US" altLang="ja-JP" sz="2000" b="1" dirty="0"/>
              <a:t>  </a:t>
            </a:r>
            <a:r>
              <a:rPr lang="en-US" altLang="ja-JP" sz="2000" b="1" dirty="0" err="1"/>
              <a:t>sscanf_s</a:t>
            </a:r>
            <a:r>
              <a:rPr lang="en-US" altLang="ja-JP" sz="2000" b="1" dirty="0"/>
              <a:t>( </a:t>
            </a:r>
            <a:r>
              <a:rPr lang="en-US" altLang="ja-JP" sz="2000" b="1" dirty="0" err="1"/>
              <a:t>buf</a:t>
            </a:r>
            <a:r>
              <a:rPr lang="en-US" altLang="ja-JP" sz="2000" b="1" dirty="0"/>
              <a:t>, "%lf\n", &amp;x );</a:t>
            </a:r>
          </a:p>
          <a:p>
            <a:pPr eaLnBrk="1" hangingPunct="1">
              <a:lnSpc>
                <a:spcPct val="95000"/>
              </a:lnSpc>
              <a:spcBef>
                <a:spcPct val="0"/>
              </a:spcBef>
              <a:buFontTx/>
              <a:buNone/>
            </a:pPr>
            <a:r>
              <a:rPr lang="en-US" altLang="ja-JP" sz="2000" b="1" dirty="0"/>
              <a:t>  if ( x &lt; 0 )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ja-JP" altLang="en-US" sz="2000" b="1" dirty="0"/>
              <a:t>負なので計算できません</a:t>
            </a:r>
            <a:r>
              <a:rPr lang="en-US" altLang="ja-JP" sz="2000" b="1" dirty="0"/>
              <a:t>\n");</a:t>
            </a:r>
          </a:p>
          <a:p>
            <a:pPr eaLnBrk="1" hangingPunct="1">
              <a:lnSpc>
                <a:spcPct val="95000"/>
              </a:lnSpc>
              <a:spcBef>
                <a:spcPct val="0"/>
              </a:spcBef>
              <a:buFontTx/>
              <a:buNone/>
            </a:pPr>
            <a:r>
              <a:rPr lang="en-US" altLang="ja-JP" sz="2000" b="1" dirty="0"/>
              <a:t>  }</a:t>
            </a:r>
          </a:p>
          <a:p>
            <a:pPr eaLnBrk="1" hangingPunct="1">
              <a:lnSpc>
                <a:spcPct val="95000"/>
              </a:lnSpc>
              <a:spcBef>
                <a:spcPct val="0"/>
              </a:spcBef>
              <a:buFontTx/>
              <a:buNone/>
            </a:pPr>
            <a:r>
              <a:rPr lang="en-US" altLang="ja-JP" sz="2000" b="1" dirty="0"/>
              <a:t>  else {</a:t>
            </a:r>
          </a:p>
          <a:p>
            <a:pPr eaLnBrk="1" hangingPunct="1">
              <a:lnSpc>
                <a:spcPct val="95000"/>
              </a:lnSpc>
              <a:spcBef>
                <a:spcPct val="0"/>
              </a:spcBef>
              <a:buFontTx/>
              <a:buNone/>
            </a:pPr>
            <a:r>
              <a:rPr lang="en-US" altLang="ja-JP" sz="2000" b="1" dirty="0"/>
              <a:t>    y = </a:t>
            </a:r>
            <a:r>
              <a:rPr lang="en-US" altLang="ja-JP" sz="2000" b="1" dirty="0" err="1"/>
              <a:t>sqrt</a:t>
            </a:r>
            <a:r>
              <a:rPr lang="en-US" altLang="ja-JP" sz="2000" b="1" dirty="0"/>
              <a:t>(x);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en-US" altLang="ja-JP" sz="2000" b="1" dirty="0" err="1"/>
              <a:t>sqrt</a:t>
            </a:r>
            <a:r>
              <a:rPr lang="en-US" altLang="ja-JP" sz="2000" b="1" dirty="0"/>
              <a:t>(%f)=%f\n", x, y);</a:t>
            </a:r>
          </a:p>
          <a:p>
            <a:pPr eaLnBrk="1" hangingPunct="1">
              <a:lnSpc>
                <a:spcPct val="95000"/>
              </a:lnSpc>
              <a:spcBef>
                <a:spcPct val="0"/>
              </a:spcBef>
              <a:buFontTx/>
              <a:buNone/>
            </a:pPr>
            <a:r>
              <a:rPr lang="en-US" altLang="ja-JP" sz="2000" b="1" dirty="0"/>
              <a:t>  }</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 </a:t>
            </a:r>
          </a:p>
          <a:p>
            <a:pPr eaLnBrk="1" hangingPunct="1">
              <a:lnSpc>
                <a:spcPct val="95000"/>
              </a:lnSpc>
              <a:spcBef>
                <a:spcPct val="0"/>
              </a:spcBef>
              <a:buFontTx/>
              <a:buNone/>
            </a:pPr>
            <a:r>
              <a:rPr lang="en-US" altLang="ja-JP" sz="2000" b="1" dirty="0"/>
              <a:t>  return 0;</a:t>
            </a:r>
          </a:p>
          <a:p>
            <a:pPr eaLnBrk="1" hangingPunct="1">
              <a:lnSpc>
                <a:spcPct val="95000"/>
              </a:lnSpc>
              <a:spcBef>
                <a:spcPct val="0"/>
              </a:spcBef>
              <a:buFontTx/>
              <a:buNone/>
            </a:pPr>
            <a:r>
              <a:rPr lang="en-US" altLang="ja-JP" sz="2000" b="1" dirty="0"/>
              <a:t>}</a:t>
            </a:r>
          </a:p>
        </p:txBody>
      </p:sp>
      <p:sp>
        <p:nvSpPr>
          <p:cNvPr id="83971" name="Text Box 3"/>
          <p:cNvSpPr txBox="1">
            <a:spLocks noChangeArrowheads="1"/>
          </p:cNvSpPr>
          <p:nvPr/>
        </p:nvSpPr>
        <p:spPr bwMode="auto">
          <a:xfrm>
            <a:off x="187325" y="254000"/>
            <a:ext cx="19030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実行順</a:t>
            </a:r>
          </a:p>
          <a:p>
            <a:pPr eaLnBrk="1" hangingPunct="1">
              <a:spcBef>
                <a:spcPct val="0"/>
              </a:spcBef>
              <a:buFontTx/>
              <a:buNone/>
            </a:pPr>
            <a:r>
              <a:rPr lang="en-US" altLang="ja-JP" sz="2400" dirty="0">
                <a:solidFill>
                  <a:schemeClr val="tx2"/>
                </a:solidFill>
              </a:rPr>
              <a:t>(x&lt;0) </a:t>
            </a:r>
            <a:r>
              <a:rPr lang="ja-JP" altLang="en-US" sz="2400" dirty="0">
                <a:solidFill>
                  <a:schemeClr val="tx2"/>
                </a:solidFill>
              </a:rPr>
              <a:t>の場合</a:t>
            </a:r>
          </a:p>
        </p:txBody>
      </p:sp>
      <p:sp>
        <p:nvSpPr>
          <p:cNvPr id="423940" name="Text Box 4"/>
          <p:cNvSpPr txBox="1">
            <a:spLocks noChangeArrowheads="1"/>
          </p:cNvSpPr>
          <p:nvPr/>
        </p:nvSpPr>
        <p:spPr bwMode="auto">
          <a:xfrm>
            <a:off x="2324100" y="275272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①</a:t>
            </a:r>
          </a:p>
        </p:txBody>
      </p:sp>
      <p:sp>
        <p:nvSpPr>
          <p:cNvPr id="423941" name="Text Box 5"/>
          <p:cNvSpPr txBox="1">
            <a:spLocks noChangeArrowheads="1"/>
          </p:cNvSpPr>
          <p:nvPr/>
        </p:nvSpPr>
        <p:spPr bwMode="auto">
          <a:xfrm>
            <a:off x="2319338" y="303207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②</a:t>
            </a:r>
          </a:p>
        </p:txBody>
      </p:sp>
      <p:sp>
        <p:nvSpPr>
          <p:cNvPr id="423942" name="Text Box 6"/>
          <p:cNvSpPr txBox="1">
            <a:spLocks noChangeArrowheads="1"/>
          </p:cNvSpPr>
          <p:nvPr/>
        </p:nvSpPr>
        <p:spPr bwMode="auto">
          <a:xfrm>
            <a:off x="2324100" y="331143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③</a:t>
            </a:r>
          </a:p>
        </p:txBody>
      </p:sp>
      <p:sp>
        <p:nvSpPr>
          <p:cNvPr id="423943" name="Text Box 7"/>
          <p:cNvSpPr txBox="1">
            <a:spLocks noChangeArrowheads="1"/>
          </p:cNvSpPr>
          <p:nvPr/>
        </p:nvSpPr>
        <p:spPr bwMode="auto">
          <a:xfrm>
            <a:off x="2319338" y="3871356"/>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④</a:t>
            </a:r>
          </a:p>
        </p:txBody>
      </p:sp>
      <p:sp>
        <p:nvSpPr>
          <p:cNvPr id="423944" name="Text Box 8"/>
          <p:cNvSpPr txBox="1">
            <a:spLocks noChangeArrowheads="1"/>
          </p:cNvSpPr>
          <p:nvPr/>
        </p:nvSpPr>
        <p:spPr bwMode="auto">
          <a:xfrm>
            <a:off x="2319338" y="5647109"/>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⑤</a:t>
            </a:r>
          </a:p>
        </p:txBody>
      </p:sp>
      <p:sp>
        <p:nvSpPr>
          <p:cNvPr id="423945" name="Text Box 9"/>
          <p:cNvSpPr txBox="1">
            <a:spLocks noChangeArrowheads="1"/>
          </p:cNvSpPr>
          <p:nvPr/>
        </p:nvSpPr>
        <p:spPr bwMode="auto">
          <a:xfrm>
            <a:off x="2312988" y="594135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⑥</a:t>
            </a:r>
          </a:p>
        </p:txBody>
      </p:sp>
      <p:sp>
        <p:nvSpPr>
          <p:cNvPr id="423946" name="Text Box 10"/>
          <p:cNvSpPr txBox="1">
            <a:spLocks noChangeArrowheads="1"/>
          </p:cNvSpPr>
          <p:nvPr/>
        </p:nvSpPr>
        <p:spPr bwMode="auto">
          <a:xfrm>
            <a:off x="2328822" y="622071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⑦</a:t>
            </a:r>
          </a:p>
        </p:txBody>
      </p:sp>
      <p:sp>
        <p:nvSpPr>
          <p:cNvPr id="83983" name="Rectangle 15"/>
          <p:cNvSpPr>
            <a:spLocks noChangeArrowheads="1"/>
          </p:cNvSpPr>
          <p:nvPr/>
        </p:nvSpPr>
        <p:spPr bwMode="auto">
          <a:xfrm>
            <a:off x="2787650" y="3903569"/>
            <a:ext cx="4973638" cy="35718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398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217FF4E6-621B-4886-BD37-3D8DB76D6EE9}" type="slidenum">
              <a:rPr lang="ja-JP" altLang="en-US" smtClean="0"/>
              <a:pPr/>
              <a:t>29</a:t>
            </a:fld>
            <a:endParaRPr lang="en-US" altLang="ja-JP" dirty="0"/>
          </a:p>
        </p:txBody>
      </p:sp>
    </p:spTree>
    <p:extLst>
      <p:ext uri="{BB962C8B-B14F-4D97-AF65-F5344CB8AC3E}">
        <p14:creationId xmlns:p14="http://schemas.microsoft.com/office/powerpoint/2010/main" val="2250117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3940"/>
                                        </p:tgtEl>
                                        <p:attrNameLst>
                                          <p:attrName>style.visibility</p:attrName>
                                        </p:attrNameLst>
                                      </p:cBhvr>
                                      <p:to>
                                        <p:strVal val="visible"/>
                                      </p:to>
                                    </p:set>
                                    <p:animEffect transition="in" filter="dissolve">
                                      <p:cBhvr>
                                        <p:cTn id="7" dur="500"/>
                                        <p:tgtEl>
                                          <p:spTgt spid="42394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3941"/>
                                        </p:tgtEl>
                                        <p:attrNameLst>
                                          <p:attrName>style.visibility</p:attrName>
                                        </p:attrNameLst>
                                      </p:cBhvr>
                                      <p:to>
                                        <p:strVal val="visible"/>
                                      </p:to>
                                    </p:set>
                                    <p:animEffect transition="in" filter="dissolve">
                                      <p:cBhvr>
                                        <p:cTn id="11" dur="500"/>
                                        <p:tgtEl>
                                          <p:spTgt spid="42394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3942"/>
                                        </p:tgtEl>
                                        <p:attrNameLst>
                                          <p:attrName>style.visibility</p:attrName>
                                        </p:attrNameLst>
                                      </p:cBhvr>
                                      <p:to>
                                        <p:strVal val="visible"/>
                                      </p:to>
                                    </p:set>
                                    <p:animEffect transition="in" filter="dissolve">
                                      <p:cBhvr>
                                        <p:cTn id="15" dur="500"/>
                                        <p:tgtEl>
                                          <p:spTgt spid="42394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23943"/>
                                        </p:tgtEl>
                                        <p:attrNameLst>
                                          <p:attrName>style.visibility</p:attrName>
                                        </p:attrNameLst>
                                      </p:cBhvr>
                                      <p:to>
                                        <p:strVal val="visible"/>
                                      </p:to>
                                    </p:set>
                                    <p:animEffect transition="in" filter="dissolve">
                                      <p:cBhvr>
                                        <p:cTn id="19" dur="500"/>
                                        <p:tgtEl>
                                          <p:spTgt spid="42394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3944"/>
                                        </p:tgtEl>
                                        <p:attrNameLst>
                                          <p:attrName>style.visibility</p:attrName>
                                        </p:attrNameLst>
                                      </p:cBhvr>
                                      <p:to>
                                        <p:strVal val="visible"/>
                                      </p:to>
                                    </p:set>
                                    <p:animEffect transition="in" filter="dissolve">
                                      <p:cBhvr>
                                        <p:cTn id="23" dur="500"/>
                                        <p:tgtEl>
                                          <p:spTgt spid="423944"/>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23945"/>
                                        </p:tgtEl>
                                        <p:attrNameLst>
                                          <p:attrName>style.visibility</p:attrName>
                                        </p:attrNameLst>
                                      </p:cBhvr>
                                      <p:to>
                                        <p:strVal val="visible"/>
                                      </p:to>
                                    </p:set>
                                    <p:animEffect transition="in" filter="dissolve">
                                      <p:cBhvr>
                                        <p:cTn id="27" dur="500"/>
                                        <p:tgtEl>
                                          <p:spTgt spid="423945"/>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23946"/>
                                        </p:tgtEl>
                                        <p:attrNameLst>
                                          <p:attrName>style.visibility</p:attrName>
                                        </p:attrNameLst>
                                      </p:cBhvr>
                                      <p:to>
                                        <p:strVal val="visible"/>
                                      </p:to>
                                    </p:set>
                                    <p:animEffect transition="in" filter="dissolve">
                                      <p:cBhvr>
                                        <p:cTn id="31" dur="500"/>
                                        <p:tgtEl>
                                          <p:spTgt spid="423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p:bldP spid="423941" grpId="0"/>
      <p:bldP spid="423942" grpId="0"/>
      <p:bldP spid="423943" grpId="0"/>
      <p:bldP spid="423944" grpId="0"/>
      <p:bldP spid="423945" grpId="0"/>
      <p:bldP spid="4239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849313"/>
            <a:ext cx="82200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026"/>
          <p:cNvSpPr>
            <a:spLocks noGrp="1" noChangeArrowheads="1"/>
          </p:cNvSpPr>
          <p:nvPr>
            <p:ph type="title"/>
          </p:nvPr>
        </p:nvSpPr>
        <p:spPr/>
        <p:txBody>
          <a:bodyPr>
            <a:noAutofit/>
          </a:bodyPr>
          <a:lstStyle/>
          <a:p>
            <a:r>
              <a:rPr lang="en-US" altLang="ja-JP"/>
              <a:t>Microsoft Visual Studio C++ </a:t>
            </a:r>
            <a:r>
              <a:rPr lang="ja-JP" altLang="en-US"/>
              <a:t>の画面構成</a:t>
            </a:r>
          </a:p>
        </p:txBody>
      </p:sp>
      <p:sp>
        <p:nvSpPr>
          <p:cNvPr id="820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20E41344-2285-423C-83A1-96C21AC1A68A}" type="slidenum">
              <a:rPr lang="en-US" altLang="ja-JP" smtClean="0"/>
              <a:pPr/>
              <a:t>3</a:t>
            </a:fld>
            <a:endParaRPr lang="en-US" altLang="ja-JP" dirty="0"/>
          </a:p>
        </p:txBody>
      </p:sp>
      <p:sp>
        <p:nvSpPr>
          <p:cNvPr id="8196" name="Rectangle 1029"/>
          <p:cNvSpPr>
            <a:spLocks noChangeArrowheads="1"/>
          </p:cNvSpPr>
          <p:nvPr/>
        </p:nvSpPr>
        <p:spPr bwMode="auto">
          <a:xfrm>
            <a:off x="4854575" y="1554163"/>
            <a:ext cx="3603625" cy="3032125"/>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7" name="Rectangle 1035"/>
          <p:cNvSpPr>
            <a:spLocks noChangeArrowheads="1"/>
          </p:cNvSpPr>
          <p:nvPr/>
        </p:nvSpPr>
        <p:spPr bwMode="auto">
          <a:xfrm>
            <a:off x="374650" y="4762500"/>
            <a:ext cx="4581525" cy="1900238"/>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8" name="Text Box 1030" descr="20%"/>
          <p:cNvSpPr txBox="1">
            <a:spLocks noChangeArrowheads="1"/>
          </p:cNvSpPr>
          <p:nvPr/>
        </p:nvSpPr>
        <p:spPr bwMode="auto">
          <a:xfrm>
            <a:off x="5614988" y="3902075"/>
            <a:ext cx="2895600" cy="860425"/>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3300"/>
                </a:solidFill>
              </a:rPr>
              <a:t>ファイルなど</a:t>
            </a:r>
          </a:p>
          <a:p>
            <a:pPr eaLnBrk="1" hangingPunct="1">
              <a:spcBef>
                <a:spcPct val="0"/>
              </a:spcBef>
              <a:buFontTx/>
              <a:buNone/>
            </a:pPr>
            <a:r>
              <a:rPr lang="ja-JP" altLang="en-US" sz="2400" dirty="0">
                <a:solidFill>
                  <a:srgbClr val="003300"/>
                </a:solidFill>
              </a:rPr>
              <a:t>が表示される</a:t>
            </a:r>
          </a:p>
        </p:txBody>
      </p:sp>
      <p:sp>
        <p:nvSpPr>
          <p:cNvPr id="8199" name="Rectangle 1032"/>
          <p:cNvSpPr>
            <a:spLocks noChangeArrowheads="1"/>
          </p:cNvSpPr>
          <p:nvPr/>
        </p:nvSpPr>
        <p:spPr bwMode="auto">
          <a:xfrm>
            <a:off x="361950" y="1555750"/>
            <a:ext cx="4441825" cy="3109913"/>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200" name="Text Box 1033" descr="20%"/>
          <p:cNvSpPr txBox="1">
            <a:spLocks noChangeArrowheads="1"/>
          </p:cNvSpPr>
          <p:nvPr/>
        </p:nvSpPr>
        <p:spPr bwMode="auto">
          <a:xfrm>
            <a:off x="1096963" y="2681288"/>
            <a:ext cx="2971800" cy="1200329"/>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3300"/>
                </a:solidFill>
              </a:rPr>
              <a:t>Ｃ＋＋ソースファイルの編集はここで行う</a:t>
            </a:r>
          </a:p>
        </p:txBody>
      </p:sp>
      <p:sp>
        <p:nvSpPr>
          <p:cNvPr id="8201" name="Text Box 1036" descr="20%"/>
          <p:cNvSpPr txBox="1">
            <a:spLocks noChangeArrowheads="1"/>
          </p:cNvSpPr>
          <p:nvPr/>
        </p:nvSpPr>
        <p:spPr bwMode="auto">
          <a:xfrm>
            <a:off x="1346200" y="5464175"/>
            <a:ext cx="2895600" cy="830997"/>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3300"/>
                </a:solidFill>
              </a:rPr>
              <a:t>ビルド結果が現れる</a:t>
            </a:r>
          </a:p>
        </p:txBody>
      </p:sp>
    </p:spTree>
    <p:extLst>
      <p:ext uri="{BB962C8B-B14F-4D97-AF65-F5344CB8AC3E}">
        <p14:creationId xmlns:p14="http://schemas.microsoft.com/office/powerpoint/2010/main" val="359410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a:extLst>
              <a:ext uri="{FF2B5EF4-FFF2-40B4-BE49-F238E27FC236}">
                <a16:creationId xmlns:a16="http://schemas.microsoft.com/office/drawing/2014/main" id="{ECECF1C1-F44F-4F34-B1B7-44F3F59DBE53}"/>
              </a:ext>
            </a:extLst>
          </p:cNvPr>
          <p:cNvSpPr txBox="1">
            <a:spLocks noChangeArrowheads="1"/>
          </p:cNvSpPr>
          <p:nvPr/>
        </p:nvSpPr>
        <p:spPr bwMode="auto">
          <a:xfrm>
            <a:off x="2489200" y="377825"/>
            <a:ext cx="6484938"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1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lnSpc>
                <a:spcPct val="95000"/>
              </a:lnSpc>
              <a:spcBef>
                <a:spcPct val="0"/>
              </a:spcBef>
              <a:buFontTx/>
              <a:buNone/>
            </a:pPr>
            <a:r>
              <a:rPr lang="en-US" altLang="ja-JP" sz="2000" b="1" dirty="0"/>
              <a:t>#include "</a:t>
            </a:r>
            <a:r>
              <a:rPr lang="en-US" altLang="ja-JP" sz="2000" b="1" dirty="0" err="1"/>
              <a:t>stdio.h</a:t>
            </a:r>
            <a:r>
              <a:rPr lang="en-US" altLang="ja-JP" sz="2000" b="1" dirty="0"/>
              <a:t>"</a:t>
            </a:r>
          </a:p>
          <a:p>
            <a:pPr eaLnBrk="1" hangingPunct="1">
              <a:lnSpc>
                <a:spcPct val="95000"/>
              </a:lnSpc>
              <a:spcBef>
                <a:spcPct val="0"/>
              </a:spcBef>
              <a:buFontTx/>
              <a:buNone/>
            </a:pPr>
            <a:r>
              <a:rPr lang="en-US" altLang="ja-JP" sz="2000" b="1" dirty="0"/>
              <a:t>#include &lt;</a:t>
            </a:r>
            <a:r>
              <a:rPr lang="en-US" altLang="ja-JP" sz="2000" b="1" dirty="0" err="1"/>
              <a:t>math.h</a:t>
            </a:r>
            <a:r>
              <a:rPr lang="en-US" altLang="ja-JP" sz="2000" b="1" dirty="0"/>
              <a:t>&gt;</a:t>
            </a:r>
          </a:p>
          <a:p>
            <a:pPr eaLnBrk="1" hangingPunct="1">
              <a:lnSpc>
                <a:spcPct val="95000"/>
              </a:lnSpc>
              <a:spcBef>
                <a:spcPct val="0"/>
              </a:spcBef>
              <a:buFontTx/>
              <a:buNone/>
            </a:pPr>
            <a:r>
              <a:rPr lang="en-US" altLang="ja-JP" sz="2000" b="1" dirty="0" err="1"/>
              <a:t>int</a:t>
            </a:r>
            <a:r>
              <a:rPr lang="en-US" altLang="ja-JP" sz="2000" b="1" dirty="0"/>
              <a:t> main()</a:t>
            </a:r>
          </a:p>
          <a:p>
            <a:pPr eaLnBrk="1" hangingPunct="1">
              <a:lnSpc>
                <a:spcPct val="95000"/>
              </a:lnSpc>
              <a:spcBef>
                <a:spcPct val="0"/>
              </a:spcBef>
              <a:buFontTx/>
              <a:buNone/>
            </a:pPr>
            <a:r>
              <a:rPr lang="en-US" altLang="ja-JP" sz="2000" b="1" dirty="0"/>
              <a:t>{</a:t>
            </a:r>
          </a:p>
          <a:p>
            <a:pPr eaLnBrk="1" hangingPunct="1">
              <a:lnSpc>
                <a:spcPct val="95000"/>
              </a:lnSpc>
              <a:spcBef>
                <a:spcPct val="0"/>
              </a:spcBef>
              <a:buFontTx/>
              <a:buNone/>
            </a:pPr>
            <a:r>
              <a:rPr lang="en-US" altLang="ja-JP" sz="2000" b="1" dirty="0"/>
              <a:t>  double x;</a:t>
            </a:r>
          </a:p>
          <a:p>
            <a:pPr eaLnBrk="1" hangingPunct="1">
              <a:lnSpc>
                <a:spcPct val="95000"/>
              </a:lnSpc>
              <a:spcBef>
                <a:spcPct val="0"/>
              </a:spcBef>
              <a:buFontTx/>
              <a:buNone/>
            </a:pPr>
            <a:r>
              <a:rPr lang="en-US" altLang="ja-JP" sz="2000" b="1" dirty="0"/>
              <a:t>  double y;</a:t>
            </a:r>
          </a:p>
          <a:p>
            <a:pPr eaLnBrk="1" hangingPunct="1">
              <a:lnSpc>
                <a:spcPct val="95000"/>
              </a:lnSpc>
              <a:spcBef>
                <a:spcPct val="0"/>
              </a:spcBef>
              <a:buFontTx/>
              <a:buNone/>
            </a:pPr>
            <a:r>
              <a:rPr lang="en-US" altLang="ja-JP" sz="2000" b="1" dirty="0"/>
              <a:t>  char </a:t>
            </a:r>
            <a:r>
              <a:rPr lang="en-US" altLang="ja-JP" sz="2000" b="1" dirty="0" err="1"/>
              <a:t>buf</a:t>
            </a:r>
            <a:r>
              <a:rPr lang="en-US" altLang="ja-JP" sz="2000" b="1" dirty="0"/>
              <a:t>[256]; </a:t>
            </a:r>
          </a:p>
          <a:p>
            <a:pPr eaLnBrk="1" hangingPunct="1">
              <a:lnSpc>
                <a:spcPct val="95000"/>
              </a:lnSpc>
              <a:spcBef>
                <a:spcPct val="0"/>
              </a:spcBef>
              <a:buFontTx/>
              <a:buNone/>
            </a:pPr>
            <a:r>
              <a:rPr lang="en-US" altLang="ja-JP" sz="2000" b="1" dirty="0"/>
              <a:t>  </a:t>
            </a:r>
            <a:r>
              <a:rPr lang="en-US" altLang="ja-JP" sz="2000" b="1" dirty="0" err="1"/>
              <a:t>int</a:t>
            </a:r>
            <a:r>
              <a:rPr lang="en-US" altLang="ja-JP" sz="2000" b="1" dirty="0"/>
              <a:t> </a:t>
            </a:r>
            <a:r>
              <a:rPr lang="en-US" altLang="ja-JP" sz="2000" b="1" dirty="0" err="1"/>
              <a:t>ch</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("x=");</a:t>
            </a:r>
          </a:p>
          <a:p>
            <a:pPr eaLnBrk="1" hangingPunct="1">
              <a:lnSpc>
                <a:spcPct val="95000"/>
              </a:lnSpc>
              <a:spcBef>
                <a:spcPct val="0"/>
              </a:spcBef>
              <a:buFontTx/>
              <a:buNone/>
            </a:pPr>
            <a:r>
              <a:rPr lang="en-US" altLang="ja-JP" sz="2000" b="1" dirty="0"/>
              <a:t>  </a:t>
            </a:r>
            <a:r>
              <a:rPr lang="en-US" altLang="ja-JP" sz="2000" b="1" dirty="0" err="1"/>
              <a:t>fgets</a:t>
            </a:r>
            <a:r>
              <a:rPr lang="en-US" altLang="ja-JP" sz="2000" b="1" dirty="0"/>
              <a:t>( </a:t>
            </a:r>
            <a:r>
              <a:rPr lang="en-US" altLang="ja-JP" sz="2000" b="1" dirty="0" err="1"/>
              <a:t>buf</a:t>
            </a:r>
            <a:r>
              <a:rPr lang="en-US" altLang="ja-JP" sz="2000" b="1" dirty="0"/>
              <a:t>, 256, </a:t>
            </a:r>
            <a:r>
              <a:rPr lang="en-US" altLang="ja-JP" sz="2000" b="1" dirty="0" err="1"/>
              <a:t>stdin</a:t>
            </a:r>
            <a:r>
              <a:rPr lang="en-US" altLang="ja-JP" sz="2000" b="1" dirty="0"/>
              <a:t> );</a:t>
            </a:r>
          </a:p>
          <a:p>
            <a:pPr eaLnBrk="1" hangingPunct="1">
              <a:lnSpc>
                <a:spcPct val="95000"/>
              </a:lnSpc>
              <a:spcBef>
                <a:spcPct val="0"/>
              </a:spcBef>
              <a:buFontTx/>
              <a:buNone/>
            </a:pPr>
            <a:r>
              <a:rPr lang="en-US" altLang="ja-JP" sz="2000" b="1" dirty="0"/>
              <a:t>  </a:t>
            </a:r>
            <a:r>
              <a:rPr lang="en-US" altLang="ja-JP" sz="2000" b="1" dirty="0" err="1"/>
              <a:t>sscanf_s</a:t>
            </a:r>
            <a:r>
              <a:rPr lang="en-US" altLang="ja-JP" sz="2000" b="1" dirty="0"/>
              <a:t>( </a:t>
            </a:r>
            <a:r>
              <a:rPr lang="en-US" altLang="ja-JP" sz="2000" b="1" dirty="0" err="1"/>
              <a:t>buf</a:t>
            </a:r>
            <a:r>
              <a:rPr lang="en-US" altLang="ja-JP" sz="2000" b="1" dirty="0"/>
              <a:t>, "%lf\n", &amp;x );</a:t>
            </a:r>
          </a:p>
          <a:p>
            <a:pPr eaLnBrk="1" hangingPunct="1">
              <a:lnSpc>
                <a:spcPct val="95000"/>
              </a:lnSpc>
              <a:spcBef>
                <a:spcPct val="0"/>
              </a:spcBef>
              <a:buFontTx/>
              <a:buNone/>
            </a:pPr>
            <a:r>
              <a:rPr lang="en-US" altLang="ja-JP" sz="2000" b="1" dirty="0"/>
              <a:t>  if ( x &lt; 0 )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ja-JP" altLang="en-US" sz="2000" b="1" dirty="0"/>
              <a:t>負なので計算できません</a:t>
            </a:r>
            <a:r>
              <a:rPr lang="en-US" altLang="ja-JP" sz="2000" b="1" dirty="0"/>
              <a:t>\n");</a:t>
            </a:r>
          </a:p>
          <a:p>
            <a:pPr eaLnBrk="1" hangingPunct="1">
              <a:lnSpc>
                <a:spcPct val="95000"/>
              </a:lnSpc>
              <a:spcBef>
                <a:spcPct val="0"/>
              </a:spcBef>
              <a:buFontTx/>
              <a:buNone/>
            </a:pPr>
            <a:r>
              <a:rPr lang="en-US" altLang="ja-JP" sz="2000" b="1" dirty="0"/>
              <a:t>  }</a:t>
            </a:r>
          </a:p>
          <a:p>
            <a:pPr eaLnBrk="1" hangingPunct="1">
              <a:lnSpc>
                <a:spcPct val="95000"/>
              </a:lnSpc>
              <a:spcBef>
                <a:spcPct val="0"/>
              </a:spcBef>
              <a:buFontTx/>
              <a:buNone/>
            </a:pPr>
            <a:r>
              <a:rPr lang="en-US" altLang="ja-JP" sz="2000" b="1" dirty="0"/>
              <a:t>  else {</a:t>
            </a:r>
          </a:p>
          <a:p>
            <a:pPr eaLnBrk="1" hangingPunct="1">
              <a:lnSpc>
                <a:spcPct val="95000"/>
              </a:lnSpc>
              <a:spcBef>
                <a:spcPct val="0"/>
              </a:spcBef>
              <a:buFontTx/>
              <a:buNone/>
            </a:pPr>
            <a:r>
              <a:rPr lang="en-US" altLang="ja-JP" sz="2000" b="1" dirty="0"/>
              <a:t>    y = </a:t>
            </a:r>
            <a:r>
              <a:rPr lang="en-US" altLang="ja-JP" sz="2000" b="1" dirty="0" err="1"/>
              <a:t>sqrt</a:t>
            </a:r>
            <a:r>
              <a:rPr lang="en-US" altLang="ja-JP" sz="2000" b="1" dirty="0"/>
              <a:t>(x); </a:t>
            </a:r>
          </a:p>
          <a:p>
            <a:pPr eaLnBrk="1" hangingPunct="1">
              <a:lnSpc>
                <a:spcPct val="95000"/>
              </a:lnSpc>
              <a:spcBef>
                <a:spcPct val="0"/>
              </a:spcBef>
              <a:buFontTx/>
              <a:buNone/>
            </a:pPr>
            <a:r>
              <a:rPr lang="en-US" altLang="ja-JP" sz="2000" b="1" dirty="0"/>
              <a:t>    </a:t>
            </a:r>
            <a:r>
              <a:rPr lang="en-US" altLang="ja-JP" sz="2000" b="1" dirty="0" err="1"/>
              <a:t>printf</a:t>
            </a:r>
            <a:r>
              <a:rPr lang="en-US" altLang="ja-JP" sz="2000" b="1" dirty="0"/>
              <a:t>("</a:t>
            </a:r>
            <a:r>
              <a:rPr lang="en-US" altLang="ja-JP" sz="2000" b="1" dirty="0" err="1"/>
              <a:t>sqrt</a:t>
            </a:r>
            <a:r>
              <a:rPr lang="en-US" altLang="ja-JP" sz="2000" b="1" dirty="0"/>
              <a:t>(%f)=%f\n", x, y);</a:t>
            </a:r>
          </a:p>
          <a:p>
            <a:pPr eaLnBrk="1" hangingPunct="1">
              <a:lnSpc>
                <a:spcPct val="95000"/>
              </a:lnSpc>
              <a:spcBef>
                <a:spcPct val="0"/>
              </a:spcBef>
              <a:buFontTx/>
              <a:buNone/>
            </a:pPr>
            <a:r>
              <a:rPr lang="en-US" altLang="ja-JP" sz="2000" b="1" dirty="0"/>
              <a:t>  }</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a:t>
            </a:r>
          </a:p>
          <a:p>
            <a:pPr eaLnBrk="1" hangingPunct="1">
              <a:lnSpc>
                <a:spcPct val="95000"/>
              </a:lnSpc>
              <a:spcBef>
                <a:spcPct val="0"/>
              </a:spcBef>
              <a:buFontTx/>
              <a:buNone/>
            </a:pPr>
            <a:r>
              <a:rPr lang="en-US" altLang="ja-JP" sz="2000" b="1" dirty="0"/>
              <a:t>  </a:t>
            </a:r>
            <a:r>
              <a:rPr lang="en-US" altLang="ja-JP" sz="2000" b="1" dirty="0" err="1"/>
              <a:t>ch</a:t>
            </a:r>
            <a:r>
              <a:rPr lang="en-US" altLang="ja-JP" sz="2000" b="1" dirty="0"/>
              <a:t> = </a:t>
            </a:r>
            <a:r>
              <a:rPr lang="en-US" altLang="ja-JP" sz="2000" b="1" dirty="0" err="1"/>
              <a:t>getchar</a:t>
            </a:r>
            <a:r>
              <a:rPr lang="en-US" altLang="ja-JP" sz="2000" b="1" dirty="0"/>
              <a:t>(); </a:t>
            </a:r>
          </a:p>
          <a:p>
            <a:pPr eaLnBrk="1" hangingPunct="1">
              <a:lnSpc>
                <a:spcPct val="95000"/>
              </a:lnSpc>
              <a:spcBef>
                <a:spcPct val="0"/>
              </a:spcBef>
              <a:buFontTx/>
              <a:buNone/>
            </a:pPr>
            <a:r>
              <a:rPr lang="en-US" altLang="ja-JP" sz="2000" b="1" dirty="0"/>
              <a:t>  return 0;</a:t>
            </a:r>
          </a:p>
          <a:p>
            <a:pPr eaLnBrk="1" hangingPunct="1">
              <a:lnSpc>
                <a:spcPct val="95000"/>
              </a:lnSpc>
              <a:spcBef>
                <a:spcPct val="0"/>
              </a:spcBef>
              <a:buFontTx/>
              <a:buNone/>
            </a:pPr>
            <a:r>
              <a:rPr lang="en-US" altLang="ja-JP" sz="2000" b="1" dirty="0"/>
              <a:t>}</a:t>
            </a:r>
          </a:p>
        </p:txBody>
      </p:sp>
      <p:sp>
        <p:nvSpPr>
          <p:cNvPr id="86019" name="Text Box 3"/>
          <p:cNvSpPr txBox="1">
            <a:spLocks noChangeArrowheads="1"/>
          </p:cNvSpPr>
          <p:nvPr/>
        </p:nvSpPr>
        <p:spPr bwMode="auto">
          <a:xfrm>
            <a:off x="187325" y="254000"/>
            <a:ext cx="2031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実行順</a:t>
            </a:r>
          </a:p>
          <a:p>
            <a:pPr eaLnBrk="1" hangingPunct="1">
              <a:spcBef>
                <a:spcPct val="0"/>
              </a:spcBef>
              <a:buFontTx/>
              <a:buNone/>
            </a:pPr>
            <a:r>
              <a:rPr lang="en-US" altLang="ja-JP" sz="2400" dirty="0">
                <a:solidFill>
                  <a:schemeClr val="tx2"/>
                </a:solidFill>
              </a:rPr>
              <a:t>(x≧0) </a:t>
            </a:r>
            <a:r>
              <a:rPr lang="ja-JP" altLang="en-US" sz="2400" dirty="0">
                <a:solidFill>
                  <a:schemeClr val="tx2"/>
                </a:solidFill>
              </a:rPr>
              <a:t>の場合</a:t>
            </a:r>
          </a:p>
        </p:txBody>
      </p:sp>
      <p:sp>
        <p:nvSpPr>
          <p:cNvPr id="86031" name="Rectangle 15"/>
          <p:cNvSpPr>
            <a:spLocks noChangeArrowheads="1"/>
          </p:cNvSpPr>
          <p:nvPr/>
        </p:nvSpPr>
        <p:spPr bwMode="auto">
          <a:xfrm>
            <a:off x="2751138" y="4715387"/>
            <a:ext cx="4973638" cy="7143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603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DE1F05D1-4260-4933-A7E4-8674BD82FC10}" type="slidenum">
              <a:rPr lang="ja-JP" altLang="en-US" smtClean="0"/>
              <a:pPr/>
              <a:t>30</a:t>
            </a:fld>
            <a:endParaRPr lang="en-US" altLang="ja-JP" dirty="0"/>
          </a:p>
        </p:txBody>
      </p:sp>
      <p:sp>
        <p:nvSpPr>
          <p:cNvPr id="18" name="Text Box 4">
            <a:extLst>
              <a:ext uri="{FF2B5EF4-FFF2-40B4-BE49-F238E27FC236}">
                <a16:creationId xmlns:a16="http://schemas.microsoft.com/office/drawing/2014/main" id="{D01E5D68-8E1C-4ECA-AEE3-DC58BC85D85F}"/>
              </a:ext>
            </a:extLst>
          </p:cNvPr>
          <p:cNvSpPr txBox="1">
            <a:spLocks noChangeArrowheads="1"/>
          </p:cNvSpPr>
          <p:nvPr/>
        </p:nvSpPr>
        <p:spPr bwMode="auto">
          <a:xfrm>
            <a:off x="2324100" y="275272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①</a:t>
            </a:r>
          </a:p>
        </p:txBody>
      </p:sp>
      <p:sp>
        <p:nvSpPr>
          <p:cNvPr id="19" name="Text Box 5">
            <a:extLst>
              <a:ext uri="{FF2B5EF4-FFF2-40B4-BE49-F238E27FC236}">
                <a16:creationId xmlns:a16="http://schemas.microsoft.com/office/drawing/2014/main" id="{180AB1F8-99F7-4169-8623-612DC8283BB6}"/>
              </a:ext>
            </a:extLst>
          </p:cNvPr>
          <p:cNvSpPr txBox="1">
            <a:spLocks noChangeArrowheads="1"/>
          </p:cNvSpPr>
          <p:nvPr/>
        </p:nvSpPr>
        <p:spPr bwMode="auto">
          <a:xfrm>
            <a:off x="2319338" y="303207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②</a:t>
            </a:r>
          </a:p>
        </p:txBody>
      </p:sp>
      <p:sp>
        <p:nvSpPr>
          <p:cNvPr id="20" name="Text Box 6">
            <a:extLst>
              <a:ext uri="{FF2B5EF4-FFF2-40B4-BE49-F238E27FC236}">
                <a16:creationId xmlns:a16="http://schemas.microsoft.com/office/drawing/2014/main" id="{737AB0E6-F215-41D7-A4BD-5A07518229A4}"/>
              </a:ext>
            </a:extLst>
          </p:cNvPr>
          <p:cNvSpPr txBox="1">
            <a:spLocks noChangeArrowheads="1"/>
          </p:cNvSpPr>
          <p:nvPr/>
        </p:nvSpPr>
        <p:spPr bwMode="auto">
          <a:xfrm>
            <a:off x="2324100" y="331143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③</a:t>
            </a:r>
          </a:p>
        </p:txBody>
      </p:sp>
      <p:sp>
        <p:nvSpPr>
          <p:cNvPr id="21" name="Text Box 7">
            <a:extLst>
              <a:ext uri="{FF2B5EF4-FFF2-40B4-BE49-F238E27FC236}">
                <a16:creationId xmlns:a16="http://schemas.microsoft.com/office/drawing/2014/main" id="{F92A6A38-F74D-4329-B1FD-7E244D7E6AFA}"/>
              </a:ext>
            </a:extLst>
          </p:cNvPr>
          <p:cNvSpPr txBox="1">
            <a:spLocks noChangeArrowheads="1"/>
          </p:cNvSpPr>
          <p:nvPr/>
        </p:nvSpPr>
        <p:spPr bwMode="auto">
          <a:xfrm>
            <a:off x="2328822" y="4718307"/>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④</a:t>
            </a:r>
          </a:p>
        </p:txBody>
      </p:sp>
      <p:sp>
        <p:nvSpPr>
          <p:cNvPr id="22" name="Text Box 8">
            <a:extLst>
              <a:ext uri="{FF2B5EF4-FFF2-40B4-BE49-F238E27FC236}">
                <a16:creationId xmlns:a16="http://schemas.microsoft.com/office/drawing/2014/main" id="{D46BD651-A638-4820-9A04-C60F3896BC91}"/>
              </a:ext>
            </a:extLst>
          </p:cNvPr>
          <p:cNvSpPr txBox="1">
            <a:spLocks noChangeArrowheads="1"/>
          </p:cNvSpPr>
          <p:nvPr/>
        </p:nvSpPr>
        <p:spPr bwMode="auto">
          <a:xfrm>
            <a:off x="2328822" y="507257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⑤</a:t>
            </a:r>
          </a:p>
        </p:txBody>
      </p:sp>
      <p:sp>
        <p:nvSpPr>
          <p:cNvPr id="23" name="Text Box 9">
            <a:extLst>
              <a:ext uri="{FF2B5EF4-FFF2-40B4-BE49-F238E27FC236}">
                <a16:creationId xmlns:a16="http://schemas.microsoft.com/office/drawing/2014/main" id="{23719E98-51FA-463C-A612-300D0C9C1D26}"/>
              </a:ext>
            </a:extLst>
          </p:cNvPr>
          <p:cNvSpPr txBox="1">
            <a:spLocks noChangeArrowheads="1"/>
          </p:cNvSpPr>
          <p:nvPr/>
        </p:nvSpPr>
        <p:spPr bwMode="auto">
          <a:xfrm>
            <a:off x="2328822" y="561414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⑥</a:t>
            </a:r>
          </a:p>
        </p:txBody>
      </p:sp>
      <p:sp>
        <p:nvSpPr>
          <p:cNvPr id="24" name="Text Box 10">
            <a:extLst>
              <a:ext uri="{FF2B5EF4-FFF2-40B4-BE49-F238E27FC236}">
                <a16:creationId xmlns:a16="http://schemas.microsoft.com/office/drawing/2014/main" id="{465A3E85-070C-4485-AA91-B7DFEF7C2C1C}"/>
              </a:ext>
            </a:extLst>
          </p:cNvPr>
          <p:cNvSpPr txBox="1">
            <a:spLocks noChangeArrowheads="1"/>
          </p:cNvSpPr>
          <p:nvPr/>
        </p:nvSpPr>
        <p:spPr bwMode="auto">
          <a:xfrm>
            <a:off x="2328822" y="592357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⑦</a:t>
            </a:r>
          </a:p>
        </p:txBody>
      </p:sp>
      <p:sp>
        <p:nvSpPr>
          <p:cNvPr id="27" name="Text Box 10">
            <a:extLst>
              <a:ext uri="{FF2B5EF4-FFF2-40B4-BE49-F238E27FC236}">
                <a16:creationId xmlns:a16="http://schemas.microsoft.com/office/drawing/2014/main" id="{4A726AEA-ABB0-4103-B847-ADEB45079A41}"/>
              </a:ext>
            </a:extLst>
          </p:cNvPr>
          <p:cNvSpPr txBox="1">
            <a:spLocks noChangeArrowheads="1"/>
          </p:cNvSpPr>
          <p:nvPr/>
        </p:nvSpPr>
        <p:spPr bwMode="auto">
          <a:xfrm>
            <a:off x="2328822" y="621457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⑧</a:t>
            </a:r>
          </a:p>
        </p:txBody>
      </p:sp>
    </p:spTree>
    <p:extLst>
      <p:ext uri="{BB962C8B-B14F-4D97-AF65-F5344CB8AC3E}">
        <p14:creationId xmlns:p14="http://schemas.microsoft.com/office/powerpoint/2010/main" val="10813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747713"/>
            <a:ext cx="80279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p:cNvSpPr>
            <a:spLocks noGrp="1" noChangeArrowheads="1"/>
          </p:cNvSpPr>
          <p:nvPr>
            <p:ph type="title"/>
          </p:nvPr>
        </p:nvSpPr>
        <p:spPr/>
        <p:txBody>
          <a:bodyPr>
            <a:noAutofit/>
          </a:bodyPr>
          <a:lstStyle/>
          <a:p>
            <a:r>
              <a:rPr lang="ja-JP" altLang="en-US"/>
              <a:t>平方根の計算</a:t>
            </a:r>
          </a:p>
        </p:txBody>
      </p:sp>
      <p:sp>
        <p:nvSpPr>
          <p:cNvPr id="4" name="コンテンツ プレースホルダー 3">
            <a:extLst>
              <a:ext uri="{FF2B5EF4-FFF2-40B4-BE49-F238E27FC236}">
                <a16:creationId xmlns:a16="http://schemas.microsoft.com/office/drawing/2014/main" id="{3ABD66FB-418F-4264-BB16-D1F68FFFE9CC}"/>
              </a:ext>
            </a:extLst>
          </p:cNvPr>
          <p:cNvSpPr>
            <a:spLocks noGrp="1"/>
          </p:cNvSpPr>
          <p:nvPr>
            <p:ph idx="1"/>
          </p:nvPr>
        </p:nvSpPr>
        <p:spPr/>
        <p:txBody>
          <a:bodyPr>
            <a:noAutofit/>
          </a:bodyPr>
          <a:lstStyle/>
          <a:p>
            <a:endParaRPr kumimoji="1" lang="ja-JP" altLang="en-US"/>
          </a:p>
        </p:txBody>
      </p:sp>
      <p:sp>
        <p:nvSpPr>
          <p:cNvPr id="73735"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4A8556E4-3344-4AD9-ACA8-EC31706405DA}" type="slidenum">
              <a:rPr lang="en-US" altLang="ja-JP" smtClean="0"/>
              <a:pPr/>
              <a:t>31</a:t>
            </a:fld>
            <a:endParaRPr lang="en-US" altLang="ja-JP" dirty="0"/>
          </a:p>
        </p:txBody>
      </p:sp>
      <p:sp>
        <p:nvSpPr>
          <p:cNvPr id="73732" name="Rectangle 7"/>
          <p:cNvSpPr>
            <a:spLocks noChangeArrowheads="1"/>
          </p:cNvSpPr>
          <p:nvPr/>
        </p:nvSpPr>
        <p:spPr bwMode="auto">
          <a:xfrm>
            <a:off x="374650" y="4400550"/>
            <a:ext cx="452438"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3733" name="Line 8"/>
          <p:cNvSpPr>
            <a:spLocks noChangeShapeType="1"/>
          </p:cNvSpPr>
          <p:nvPr/>
        </p:nvSpPr>
        <p:spPr bwMode="auto">
          <a:xfrm flipH="1" flipV="1">
            <a:off x="788988" y="4740275"/>
            <a:ext cx="771525" cy="12811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73734" name="Text Box 9"/>
          <p:cNvSpPr txBox="1">
            <a:spLocks noChangeArrowheads="1"/>
          </p:cNvSpPr>
          <p:nvPr/>
        </p:nvSpPr>
        <p:spPr bwMode="auto">
          <a:xfrm>
            <a:off x="1155700" y="6021388"/>
            <a:ext cx="5662127"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マークが「</a:t>
            </a:r>
            <a:r>
              <a:rPr lang="en-US" altLang="ja-JP" sz="2400" dirty="0">
                <a:solidFill>
                  <a:schemeClr val="tx2"/>
                </a:solidFill>
              </a:rPr>
              <a:t>if ( x &lt; 0 ) {</a:t>
            </a:r>
            <a:r>
              <a:rPr lang="ja-JP" altLang="en-US" sz="2400" dirty="0">
                <a:solidFill>
                  <a:schemeClr val="tx2"/>
                </a:solidFill>
              </a:rPr>
              <a:t>」に来たときに，</a:t>
            </a:r>
          </a:p>
          <a:p>
            <a:pPr eaLnBrk="1" hangingPunct="1">
              <a:spcBef>
                <a:spcPct val="0"/>
              </a:spcBef>
              <a:buFontTx/>
              <a:buNone/>
            </a:pPr>
            <a:r>
              <a:rPr lang="ja-JP" altLang="en-US" sz="2400" dirty="0">
                <a:solidFill>
                  <a:schemeClr val="tx2"/>
                </a:solidFill>
              </a:rPr>
              <a:t>「</a:t>
            </a:r>
            <a:r>
              <a:rPr lang="en-US" altLang="ja-JP" sz="2400" dirty="0">
                <a:solidFill>
                  <a:schemeClr val="tx2"/>
                </a:solidFill>
              </a:rPr>
              <a:t>F10</a:t>
            </a:r>
            <a:r>
              <a:rPr lang="ja-JP" altLang="en-US" sz="2400" dirty="0">
                <a:solidFill>
                  <a:schemeClr val="tx2"/>
                </a:solidFill>
              </a:rPr>
              <a:t>」を押すと</a:t>
            </a:r>
          </a:p>
        </p:txBody>
      </p:sp>
    </p:spTree>
    <p:extLst>
      <p:ext uri="{BB962C8B-B14F-4D97-AF65-F5344CB8AC3E}">
        <p14:creationId xmlns:p14="http://schemas.microsoft.com/office/powerpoint/2010/main" val="3756115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61963"/>
            <a:ext cx="77882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5"/>
          <p:cNvSpPr>
            <a:spLocks noChangeArrowheads="1"/>
          </p:cNvSpPr>
          <p:nvPr/>
        </p:nvSpPr>
        <p:spPr bwMode="auto">
          <a:xfrm>
            <a:off x="412750" y="5059363"/>
            <a:ext cx="452438"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5780" name="Line 6"/>
          <p:cNvSpPr>
            <a:spLocks noChangeShapeType="1"/>
          </p:cNvSpPr>
          <p:nvPr/>
        </p:nvSpPr>
        <p:spPr bwMode="auto">
          <a:xfrm flipH="1" flipV="1">
            <a:off x="827088" y="5391150"/>
            <a:ext cx="536575" cy="70485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75781" name="Text Box 7"/>
          <p:cNvSpPr txBox="1">
            <a:spLocks noChangeArrowheads="1"/>
          </p:cNvSpPr>
          <p:nvPr/>
        </p:nvSpPr>
        <p:spPr bwMode="auto">
          <a:xfrm>
            <a:off x="1236663" y="6096000"/>
            <a:ext cx="5030544"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a:t>
            </a:r>
            <a:r>
              <a:rPr lang="en-US" altLang="ja-JP" sz="2400" dirty="0">
                <a:solidFill>
                  <a:schemeClr val="tx2"/>
                </a:solidFill>
              </a:rPr>
              <a:t>y = sqrt(x);</a:t>
            </a:r>
            <a:r>
              <a:rPr lang="ja-JP" altLang="en-US" sz="2400" dirty="0">
                <a:solidFill>
                  <a:schemeClr val="tx2"/>
                </a:solidFill>
              </a:rPr>
              <a:t>」の行にジャンプする</a:t>
            </a:r>
          </a:p>
        </p:txBody>
      </p:sp>
      <p:sp>
        <p:nvSpPr>
          <p:cNvPr id="7578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49344398-24B3-47F9-8336-3E3673887AAE}" type="slidenum">
              <a:rPr lang="en-US" altLang="ja-JP" smtClean="0"/>
              <a:pPr/>
              <a:t>32</a:t>
            </a:fld>
            <a:endParaRPr lang="en-US" altLang="ja-JP" dirty="0"/>
          </a:p>
        </p:txBody>
      </p:sp>
    </p:spTree>
    <p:extLst>
      <p:ext uri="{BB962C8B-B14F-4D97-AF65-F5344CB8AC3E}">
        <p14:creationId xmlns:p14="http://schemas.microsoft.com/office/powerpoint/2010/main" val="274055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Autofit/>
          </a:bodyPr>
          <a:lstStyle/>
          <a:p>
            <a:r>
              <a:rPr lang="ja-JP" altLang="en-US"/>
              <a:t>条件分岐とは</a:t>
            </a:r>
          </a:p>
        </p:txBody>
      </p:sp>
      <p:sp>
        <p:nvSpPr>
          <p:cNvPr id="77838" name="Rectangle 14"/>
          <p:cNvSpPr>
            <a:spLocks noGrp="1" noChangeArrowheads="1"/>
          </p:cNvSpPr>
          <p:nvPr>
            <p:ph type="body" idx="1"/>
          </p:nvPr>
        </p:nvSpPr>
        <p:spPr/>
        <p:txBody>
          <a:bodyPr>
            <a:noAutofit/>
          </a:bodyPr>
          <a:lstStyle/>
          <a:p>
            <a:r>
              <a:rPr lang="ja-JP" altLang="en-US"/>
              <a:t>「ある条件式」が成り立てばＡを、成り立たなければＢを実行</a:t>
            </a:r>
          </a:p>
        </p:txBody>
      </p:sp>
      <p:sp>
        <p:nvSpPr>
          <p:cNvPr id="77839"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4394ECF-9E1A-44F9-9E86-4C40CF06F71A}" type="slidenum">
              <a:rPr lang="en-US" altLang="ja-JP" smtClean="0"/>
              <a:pPr/>
              <a:t>33</a:t>
            </a:fld>
            <a:endParaRPr lang="en-US" altLang="ja-JP" dirty="0"/>
          </a:p>
        </p:txBody>
      </p:sp>
      <p:sp>
        <p:nvSpPr>
          <p:cNvPr id="77827" name="AutoShape 3"/>
          <p:cNvSpPr>
            <a:spLocks noChangeArrowheads="1"/>
          </p:cNvSpPr>
          <p:nvPr/>
        </p:nvSpPr>
        <p:spPr bwMode="auto">
          <a:xfrm>
            <a:off x="2895600" y="1600200"/>
            <a:ext cx="3352800" cy="1143000"/>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7828" name="AutoShape 4"/>
          <p:cNvSpPr>
            <a:spLocks noChangeArrowheads="1"/>
          </p:cNvSpPr>
          <p:nvPr/>
        </p:nvSpPr>
        <p:spPr bwMode="auto">
          <a:xfrm>
            <a:off x="1600200" y="3733800"/>
            <a:ext cx="2438400" cy="838200"/>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7829" name="AutoShape 5"/>
          <p:cNvSpPr>
            <a:spLocks noChangeArrowheads="1"/>
          </p:cNvSpPr>
          <p:nvPr/>
        </p:nvSpPr>
        <p:spPr bwMode="auto">
          <a:xfrm>
            <a:off x="5486400" y="3733800"/>
            <a:ext cx="2438400" cy="838200"/>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cxnSp>
        <p:nvCxnSpPr>
          <p:cNvPr id="77830" name="AutoShape 6"/>
          <p:cNvCxnSpPr>
            <a:cxnSpLocks noChangeShapeType="1"/>
            <a:stCxn id="77827" idx="2"/>
            <a:endCxn id="77828" idx="0"/>
          </p:cNvCxnSpPr>
          <p:nvPr/>
        </p:nvCxnSpPr>
        <p:spPr bwMode="auto">
          <a:xfrm rot="5400000">
            <a:off x="3209925" y="2362200"/>
            <a:ext cx="971550" cy="17526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31" name="AutoShape 7"/>
          <p:cNvCxnSpPr>
            <a:cxnSpLocks noChangeShapeType="1"/>
            <a:stCxn id="77827" idx="3"/>
            <a:endCxn id="77829" idx="0"/>
          </p:cNvCxnSpPr>
          <p:nvPr/>
        </p:nvCxnSpPr>
        <p:spPr bwMode="auto">
          <a:xfrm>
            <a:off x="6257925" y="2171700"/>
            <a:ext cx="447675" cy="1552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32" name="Text Box 8"/>
          <p:cNvSpPr txBox="1">
            <a:spLocks noChangeArrowheads="1"/>
          </p:cNvSpPr>
          <p:nvPr/>
        </p:nvSpPr>
        <p:spPr bwMode="auto">
          <a:xfrm>
            <a:off x="6324600" y="1571625"/>
            <a:ext cx="853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dirty="0"/>
              <a:t>Yes</a:t>
            </a:r>
          </a:p>
        </p:txBody>
      </p:sp>
      <p:sp>
        <p:nvSpPr>
          <p:cNvPr id="77833" name="Text Box 9"/>
          <p:cNvSpPr txBox="1">
            <a:spLocks noChangeArrowheads="1"/>
          </p:cNvSpPr>
          <p:nvPr/>
        </p:nvSpPr>
        <p:spPr bwMode="auto">
          <a:xfrm>
            <a:off x="3886200" y="2638425"/>
            <a:ext cx="7088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dirty="0"/>
              <a:t>No</a:t>
            </a:r>
          </a:p>
        </p:txBody>
      </p:sp>
      <p:sp>
        <p:nvSpPr>
          <p:cNvPr id="77834" name="Text Box 10"/>
          <p:cNvSpPr txBox="1">
            <a:spLocks noChangeArrowheads="1"/>
          </p:cNvSpPr>
          <p:nvPr/>
        </p:nvSpPr>
        <p:spPr bwMode="auto">
          <a:xfrm>
            <a:off x="2270125" y="3830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ja-JP" sz="2400" dirty="0"/>
          </a:p>
        </p:txBody>
      </p:sp>
      <p:sp>
        <p:nvSpPr>
          <p:cNvPr id="77835" name="Text Box 11"/>
          <p:cNvSpPr txBox="1">
            <a:spLocks noChangeArrowheads="1"/>
          </p:cNvSpPr>
          <p:nvPr/>
        </p:nvSpPr>
        <p:spPr bwMode="auto">
          <a:xfrm>
            <a:off x="2590800" y="385445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t>Ｂ</a:t>
            </a:r>
          </a:p>
        </p:txBody>
      </p:sp>
      <p:sp>
        <p:nvSpPr>
          <p:cNvPr id="77836" name="Text Box 12"/>
          <p:cNvSpPr txBox="1">
            <a:spLocks noChangeArrowheads="1"/>
          </p:cNvSpPr>
          <p:nvPr/>
        </p:nvSpPr>
        <p:spPr bwMode="auto">
          <a:xfrm>
            <a:off x="6477000" y="385445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t>Ａ</a:t>
            </a:r>
          </a:p>
        </p:txBody>
      </p:sp>
      <p:sp>
        <p:nvSpPr>
          <p:cNvPr id="77837" name="Text Box 13"/>
          <p:cNvSpPr txBox="1">
            <a:spLocks noChangeArrowheads="1"/>
          </p:cNvSpPr>
          <p:nvPr/>
        </p:nvSpPr>
        <p:spPr bwMode="auto">
          <a:xfrm>
            <a:off x="3749675" y="1828800"/>
            <a:ext cx="1589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3600" dirty="0"/>
              <a:t>条件式</a:t>
            </a:r>
          </a:p>
        </p:txBody>
      </p:sp>
    </p:spTree>
    <p:extLst>
      <p:ext uri="{BB962C8B-B14F-4D97-AF65-F5344CB8AC3E}">
        <p14:creationId xmlns:p14="http://schemas.microsoft.com/office/powerpoint/2010/main" val="371492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r>
              <a:rPr lang="en-US" altLang="ja-JP"/>
              <a:t>if </a:t>
            </a:r>
            <a:r>
              <a:rPr lang="ja-JP" altLang="en-US"/>
              <a:t>文と </a:t>
            </a:r>
            <a:r>
              <a:rPr lang="en-US" altLang="ja-JP"/>
              <a:t>else </a:t>
            </a:r>
            <a:r>
              <a:rPr lang="ja-JP" altLang="en-US"/>
              <a:t>文</a:t>
            </a:r>
          </a:p>
        </p:txBody>
      </p:sp>
      <p:sp>
        <p:nvSpPr>
          <p:cNvPr id="79875" name="Rectangle 3"/>
          <p:cNvSpPr>
            <a:spLocks noGrp="1" noChangeArrowheads="1"/>
          </p:cNvSpPr>
          <p:nvPr>
            <p:ph type="body" idx="1"/>
          </p:nvPr>
        </p:nvSpPr>
        <p:spPr/>
        <p:txBody>
          <a:bodyPr>
            <a:noAutofit/>
          </a:bodyPr>
          <a:lstStyle/>
          <a:p>
            <a:pPr marL="0" indent="0">
              <a:buNone/>
            </a:pPr>
            <a:r>
              <a:rPr lang="ja-JP" altLang="en-US" dirty="0"/>
              <a:t>「条件式」が成り立てばＡを、成り立たなければＢを実行</a:t>
            </a:r>
          </a:p>
        </p:txBody>
      </p:sp>
      <p:sp>
        <p:nvSpPr>
          <p:cNvPr id="7989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91F175D-4FCD-4E87-8A45-C98E8969BF1C}" type="slidenum">
              <a:rPr lang="en-US" altLang="ja-JP" smtClean="0"/>
              <a:pPr/>
              <a:t>34</a:t>
            </a:fld>
            <a:endParaRPr lang="en-US" altLang="ja-JP" dirty="0"/>
          </a:p>
        </p:txBody>
      </p:sp>
      <p:sp>
        <p:nvSpPr>
          <p:cNvPr id="79876" name="AutoShape 4"/>
          <p:cNvSpPr>
            <a:spLocks noChangeArrowheads="1"/>
          </p:cNvSpPr>
          <p:nvPr/>
        </p:nvSpPr>
        <p:spPr bwMode="auto">
          <a:xfrm>
            <a:off x="5134614" y="1960282"/>
            <a:ext cx="1770062" cy="882650"/>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9877" name="AutoShape 5"/>
          <p:cNvSpPr>
            <a:spLocks noChangeArrowheads="1"/>
          </p:cNvSpPr>
          <p:nvPr/>
        </p:nvSpPr>
        <p:spPr bwMode="auto">
          <a:xfrm>
            <a:off x="5375914" y="3293782"/>
            <a:ext cx="1285875" cy="647700"/>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9878" name="AutoShape 6"/>
          <p:cNvSpPr>
            <a:spLocks noChangeArrowheads="1"/>
          </p:cNvSpPr>
          <p:nvPr/>
        </p:nvSpPr>
        <p:spPr bwMode="auto">
          <a:xfrm>
            <a:off x="7426964" y="3293782"/>
            <a:ext cx="1287462" cy="647700"/>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cxnSp>
        <p:nvCxnSpPr>
          <p:cNvPr id="79879" name="AutoShape 7"/>
          <p:cNvCxnSpPr>
            <a:cxnSpLocks noChangeShapeType="1"/>
            <a:stCxn id="79876" idx="2"/>
            <a:endCxn id="79877" idx="0"/>
          </p:cNvCxnSpPr>
          <p:nvPr/>
        </p:nvCxnSpPr>
        <p:spPr bwMode="auto">
          <a:xfrm rot="5400000">
            <a:off x="5803745" y="3067563"/>
            <a:ext cx="431800" cy="15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80" name="AutoShape 8"/>
          <p:cNvCxnSpPr>
            <a:cxnSpLocks noChangeShapeType="1"/>
            <a:stCxn id="79876" idx="3"/>
            <a:endCxn id="79878" idx="0"/>
          </p:cNvCxnSpPr>
          <p:nvPr/>
        </p:nvCxnSpPr>
        <p:spPr bwMode="auto">
          <a:xfrm>
            <a:off x="6912614" y="2401607"/>
            <a:ext cx="1158875" cy="8826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81" name="Text Box 9"/>
          <p:cNvSpPr txBox="1">
            <a:spLocks noChangeArrowheads="1"/>
          </p:cNvSpPr>
          <p:nvPr/>
        </p:nvSpPr>
        <p:spPr bwMode="auto">
          <a:xfrm>
            <a:off x="6893564" y="1928532"/>
            <a:ext cx="686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801E"/>
                </a:solidFill>
              </a:rPr>
              <a:t>Yes</a:t>
            </a:r>
          </a:p>
        </p:txBody>
      </p:sp>
      <p:sp>
        <p:nvSpPr>
          <p:cNvPr id="79882" name="Text Box 10"/>
          <p:cNvSpPr txBox="1">
            <a:spLocks noChangeArrowheads="1"/>
          </p:cNvSpPr>
          <p:nvPr/>
        </p:nvSpPr>
        <p:spPr bwMode="auto">
          <a:xfrm>
            <a:off x="6169664" y="2844520"/>
            <a:ext cx="57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801E"/>
                </a:solidFill>
              </a:rPr>
              <a:t>No</a:t>
            </a:r>
          </a:p>
        </p:txBody>
      </p:sp>
      <p:sp>
        <p:nvSpPr>
          <p:cNvPr id="79883" name="Text Box 11"/>
          <p:cNvSpPr txBox="1">
            <a:spLocks noChangeArrowheads="1"/>
          </p:cNvSpPr>
          <p:nvPr/>
        </p:nvSpPr>
        <p:spPr bwMode="auto">
          <a:xfrm>
            <a:off x="5704526" y="336839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ja-JP" sz="2400" dirty="0">
              <a:solidFill>
                <a:srgbClr val="00801E"/>
              </a:solidFill>
            </a:endParaRPr>
          </a:p>
        </p:txBody>
      </p:sp>
      <p:sp>
        <p:nvSpPr>
          <p:cNvPr id="79884" name="Text Box 12"/>
          <p:cNvSpPr txBox="1">
            <a:spLocks noChangeArrowheads="1"/>
          </p:cNvSpPr>
          <p:nvPr/>
        </p:nvSpPr>
        <p:spPr bwMode="auto">
          <a:xfrm>
            <a:off x="5763264" y="3287432"/>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801E"/>
                </a:solidFill>
              </a:rPr>
              <a:t>Ｂ</a:t>
            </a:r>
          </a:p>
        </p:txBody>
      </p:sp>
      <p:sp>
        <p:nvSpPr>
          <p:cNvPr id="79885" name="Text Box 13"/>
          <p:cNvSpPr txBox="1">
            <a:spLocks noChangeArrowheads="1"/>
          </p:cNvSpPr>
          <p:nvPr/>
        </p:nvSpPr>
        <p:spPr bwMode="auto">
          <a:xfrm>
            <a:off x="7811139" y="327632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rgbClr val="00801E"/>
                </a:solidFill>
              </a:rPr>
              <a:t>Ａ</a:t>
            </a:r>
          </a:p>
        </p:txBody>
      </p:sp>
      <p:sp>
        <p:nvSpPr>
          <p:cNvPr id="79886" name="Text Box 14"/>
          <p:cNvSpPr txBox="1">
            <a:spLocks noChangeArrowheads="1"/>
          </p:cNvSpPr>
          <p:nvPr/>
        </p:nvSpPr>
        <p:spPr bwMode="auto">
          <a:xfrm>
            <a:off x="5344563" y="2209223"/>
            <a:ext cx="1414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2400" dirty="0">
                <a:solidFill>
                  <a:srgbClr val="00801E"/>
                </a:solidFill>
              </a:rPr>
              <a:t>条件式</a:t>
            </a:r>
          </a:p>
        </p:txBody>
      </p:sp>
      <p:cxnSp>
        <p:nvCxnSpPr>
          <p:cNvPr id="79887" name="AutoShape 15"/>
          <p:cNvCxnSpPr>
            <a:cxnSpLocks noChangeShapeType="1"/>
          </p:cNvCxnSpPr>
          <p:nvPr/>
        </p:nvCxnSpPr>
        <p:spPr bwMode="auto">
          <a:xfrm rot="5400000">
            <a:off x="5651345" y="4307401"/>
            <a:ext cx="711200" cy="15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88" name="AutoShape 16"/>
          <p:cNvCxnSpPr>
            <a:cxnSpLocks noChangeShapeType="1"/>
            <a:stCxn id="79878" idx="2"/>
          </p:cNvCxnSpPr>
          <p:nvPr/>
        </p:nvCxnSpPr>
        <p:spPr bwMode="auto">
          <a:xfrm rot="5400000">
            <a:off x="6857051" y="3081057"/>
            <a:ext cx="344488" cy="20843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89" name="Text Box 17"/>
          <p:cNvSpPr txBox="1">
            <a:spLocks noChangeArrowheads="1"/>
          </p:cNvSpPr>
          <p:nvPr/>
        </p:nvSpPr>
        <p:spPr bwMode="auto">
          <a:xfrm>
            <a:off x="639079" y="1739900"/>
            <a:ext cx="4197350" cy="302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b="1" dirty="0">
                <a:solidFill>
                  <a:schemeClr val="tx2"/>
                </a:solidFill>
              </a:rPr>
              <a:t>  if ( </a:t>
            </a:r>
            <a:r>
              <a:rPr lang="ja-JP" altLang="en-US" sz="2400" b="1" dirty="0">
                <a:solidFill>
                  <a:srgbClr val="00801E"/>
                </a:solidFill>
              </a:rPr>
              <a:t>条件式</a:t>
            </a:r>
            <a:r>
              <a:rPr lang="ja-JP" altLang="en-US" sz="2400" b="1" dirty="0">
                <a:solidFill>
                  <a:schemeClr val="tx2"/>
                </a:solidFill>
              </a:rPr>
              <a:t> </a:t>
            </a:r>
            <a:r>
              <a:rPr lang="en-US" altLang="ja-JP" sz="2400" b="1" dirty="0">
                <a:solidFill>
                  <a:schemeClr val="tx2"/>
                </a:solidFill>
              </a:rPr>
              <a:t>) {</a:t>
            </a:r>
          </a:p>
          <a:p>
            <a:pPr eaLnBrk="1" hangingPunct="1">
              <a:spcBef>
                <a:spcPct val="0"/>
              </a:spcBef>
              <a:buFontTx/>
              <a:buNone/>
            </a:pPr>
            <a:r>
              <a:rPr lang="en-US" altLang="ja-JP" sz="2400" b="1" dirty="0"/>
              <a:t>    </a:t>
            </a:r>
            <a:r>
              <a:rPr lang="ja-JP" altLang="en-US" sz="2400" b="1" dirty="0"/>
              <a:t>式</a:t>
            </a:r>
            <a:r>
              <a:rPr lang="en-US" altLang="ja-JP" sz="2400" b="1" dirty="0"/>
              <a:t>;</a:t>
            </a:r>
          </a:p>
          <a:p>
            <a:pPr eaLnBrk="1" hangingPunct="1">
              <a:spcBef>
                <a:spcPct val="0"/>
              </a:spcBef>
              <a:buFontTx/>
              <a:buNone/>
            </a:pPr>
            <a:r>
              <a:rPr lang="en-US" altLang="ja-JP" sz="2400" b="1" dirty="0"/>
              <a:t>    ...</a:t>
            </a:r>
            <a:r>
              <a:rPr lang="ja-JP" altLang="en-US" sz="2400" b="1" dirty="0"/>
              <a:t>；</a:t>
            </a:r>
          </a:p>
          <a:p>
            <a:pPr eaLnBrk="1" hangingPunct="1">
              <a:spcBef>
                <a:spcPct val="0"/>
              </a:spcBef>
              <a:buFontTx/>
              <a:buNone/>
            </a:pPr>
            <a:r>
              <a:rPr lang="ja-JP" altLang="en-US" sz="2400" b="1" dirty="0"/>
              <a:t>  </a:t>
            </a:r>
            <a:r>
              <a:rPr lang="en-US" altLang="ja-JP" sz="2400" b="1" dirty="0">
                <a:solidFill>
                  <a:schemeClr val="tx2"/>
                </a:solidFill>
              </a:rPr>
              <a:t>}</a:t>
            </a:r>
          </a:p>
          <a:p>
            <a:pPr eaLnBrk="1" hangingPunct="1">
              <a:spcBef>
                <a:spcPct val="0"/>
              </a:spcBef>
              <a:buFontTx/>
              <a:buNone/>
            </a:pPr>
            <a:r>
              <a:rPr lang="en-US" altLang="ja-JP" sz="2400" b="1" dirty="0">
                <a:solidFill>
                  <a:schemeClr val="tx2"/>
                </a:solidFill>
              </a:rPr>
              <a:t>  else {</a:t>
            </a:r>
          </a:p>
          <a:p>
            <a:pPr eaLnBrk="1" hangingPunct="1">
              <a:spcBef>
                <a:spcPct val="0"/>
              </a:spcBef>
              <a:buFontTx/>
              <a:buNone/>
            </a:pPr>
            <a:r>
              <a:rPr lang="en-US" altLang="ja-JP" sz="2400" b="1" dirty="0"/>
              <a:t>    </a:t>
            </a:r>
            <a:r>
              <a:rPr lang="ja-JP" altLang="en-US" sz="2400" b="1" dirty="0"/>
              <a:t>式</a:t>
            </a:r>
            <a:r>
              <a:rPr lang="en-US" altLang="ja-JP" sz="2400" b="1" dirty="0"/>
              <a:t>;</a:t>
            </a:r>
          </a:p>
          <a:p>
            <a:pPr eaLnBrk="1" hangingPunct="1">
              <a:spcBef>
                <a:spcPct val="0"/>
              </a:spcBef>
              <a:buFontTx/>
              <a:buNone/>
            </a:pPr>
            <a:r>
              <a:rPr lang="en-US" altLang="ja-JP" sz="2400" b="1" dirty="0"/>
              <a:t>    ...</a:t>
            </a:r>
            <a:r>
              <a:rPr lang="ja-JP" altLang="en-US" sz="2400" b="1" dirty="0"/>
              <a:t>；</a:t>
            </a:r>
          </a:p>
          <a:p>
            <a:pPr eaLnBrk="1" hangingPunct="1">
              <a:spcBef>
                <a:spcPct val="0"/>
              </a:spcBef>
              <a:buFontTx/>
              <a:buNone/>
            </a:pPr>
            <a:r>
              <a:rPr lang="ja-JP" altLang="en-US" sz="2400" b="1" dirty="0"/>
              <a:t>  </a:t>
            </a:r>
            <a:r>
              <a:rPr lang="en-US" altLang="ja-JP" sz="2400" b="1" dirty="0">
                <a:solidFill>
                  <a:schemeClr val="tx2"/>
                </a:solidFill>
              </a:rPr>
              <a:t>}</a:t>
            </a:r>
          </a:p>
        </p:txBody>
      </p:sp>
      <p:sp>
        <p:nvSpPr>
          <p:cNvPr id="79890" name="Rectangle 18"/>
          <p:cNvSpPr>
            <a:spLocks noChangeArrowheads="1"/>
          </p:cNvSpPr>
          <p:nvPr/>
        </p:nvSpPr>
        <p:spPr bwMode="auto">
          <a:xfrm>
            <a:off x="1014413" y="2156193"/>
            <a:ext cx="1327150" cy="714375"/>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9891" name="Rectangle 19"/>
          <p:cNvSpPr>
            <a:spLocks noChangeArrowheads="1"/>
          </p:cNvSpPr>
          <p:nvPr/>
        </p:nvSpPr>
        <p:spPr bwMode="auto">
          <a:xfrm>
            <a:off x="1023254" y="3630245"/>
            <a:ext cx="1327150" cy="714375"/>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79892" name="Text Box 20"/>
          <p:cNvSpPr txBox="1">
            <a:spLocks noChangeArrowheads="1"/>
          </p:cNvSpPr>
          <p:nvPr/>
        </p:nvSpPr>
        <p:spPr bwMode="auto">
          <a:xfrm>
            <a:off x="2422700" y="3698289"/>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solidFill>
                  <a:srgbClr val="00801E"/>
                </a:solidFill>
              </a:rPr>
              <a:t>Ｂ</a:t>
            </a:r>
          </a:p>
        </p:txBody>
      </p:sp>
      <p:sp>
        <p:nvSpPr>
          <p:cNvPr id="79893" name="Text Box 21"/>
          <p:cNvSpPr txBox="1">
            <a:spLocks noChangeArrowheads="1"/>
          </p:cNvSpPr>
          <p:nvPr/>
        </p:nvSpPr>
        <p:spPr bwMode="auto">
          <a:xfrm>
            <a:off x="2417937" y="2226677"/>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solidFill>
                  <a:srgbClr val="00801E"/>
                </a:solidFill>
              </a:rPr>
              <a:t>Ａ</a:t>
            </a:r>
          </a:p>
        </p:txBody>
      </p:sp>
    </p:spTree>
    <p:extLst>
      <p:ext uri="{BB962C8B-B14F-4D97-AF65-F5344CB8AC3E}">
        <p14:creationId xmlns:p14="http://schemas.microsoft.com/office/powerpoint/2010/main" val="1015430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r>
              <a:rPr lang="en-US" altLang="ja-JP"/>
              <a:t>if </a:t>
            </a:r>
            <a:r>
              <a:rPr lang="ja-JP" altLang="en-US"/>
              <a:t>文</a:t>
            </a:r>
          </a:p>
        </p:txBody>
      </p:sp>
      <p:sp>
        <p:nvSpPr>
          <p:cNvPr id="81923" name="Rectangle 3"/>
          <p:cNvSpPr>
            <a:spLocks noGrp="1" noChangeArrowheads="1"/>
          </p:cNvSpPr>
          <p:nvPr>
            <p:ph type="body" idx="1"/>
          </p:nvPr>
        </p:nvSpPr>
        <p:spPr/>
        <p:txBody>
          <a:bodyPr>
            <a:noAutofit/>
          </a:bodyPr>
          <a:lstStyle/>
          <a:p>
            <a:pPr marL="0" indent="0">
              <a:buNone/>
            </a:pPr>
            <a:r>
              <a:rPr lang="en-US" altLang="ja-JP" dirty="0"/>
              <a:t>if </a:t>
            </a:r>
            <a:r>
              <a:rPr lang="ja-JP" altLang="en-US" dirty="0"/>
              <a:t>文のみを書いて，</a:t>
            </a:r>
            <a:r>
              <a:rPr lang="en-US" altLang="ja-JP" dirty="0"/>
              <a:t>else </a:t>
            </a:r>
            <a:r>
              <a:rPr lang="ja-JP" altLang="en-US" dirty="0"/>
              <a:t>文を書かないこともできる．</a:t>
            </a:r>
          </a:p>
          <a:p>
            <a:pPr marL="0" indent="0">
              <a:buNone/>
            </a:pPr>
            <a:r>
              <a:rPr lang="ja-JP" altLang="en-US" dirty="0"/>
              <a:t>「ある条件」が成り立つときに限りＡを実行</a:t>
            </a:r>
          </a:p>
        </p:txBody>
      </p:sp>
      <p:sp>
        <p:nvSpPr>
          <p:cNvPr id="8193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97B3C57-8773-4268-8C14-C620973AEE4D}" type="slidenum">
              <a:rPr lang="en-US" altLang="ja-JP" smtClean="0"/>
              <a:pPr/>
              <a:t>35</a:t>
            </a:fld>
            <a:endParaRPr lang="en-US" altLang="ja-JP" dirty="0"/>
          </a:p>
        </p:txBody>
      </p:sp>
      <p:sp>
        <p:nvSpPr>
          <p:cNvPr id="81924" name="AutoShape 4"/>
          <p:cNvSpPr>
            <a:spLocks noChangeArrowheads="1"/>
          </p:cNvSpPr>
          <p:nvPr/>
        </p:nvSpPr>
        <p:spPr bwMode="auto">
          <a:xfrm>
            <a:off x="5203241" y="2211762"/>
            <a:ext cx="1770062" cy="882650"/>
          </a:xfrm>
          <a:prstGeom prst="flowChartDecision">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25" name="AutoShape 5"/>
          <p:cNvSpPr>
            <a:spLocks noChangeArrowheads="1"/>
          </p:cNvSpPr>
          <p:nvPr/>
        </p:nvSpPr>
        <p:spPr bwMode="auto">
          <a:xfrm>
            <a:off x="7495591" y="3167437"/>
            <a:ext cx="1287462" cy="647700"/>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cxnSp>
        <p:nvCxnSpPr>
          <p:cNvPr id="81926" name="AutoShape 6"/>
          <p:cNvCxnSpPr>
            <a:cxnSpLocks noChangeShapeType="1"/>
            <a:stCxn id="81924" idx="2"/>
          </p:cNvCxnSpPr>
          <p:nvPr/>
        </p:nvCxnSpPr>
        <p:spPr bwMode="auto">
          <a:xfrm rot="5400000">
            <a:off x="5331828" y="3859587"/>
            <a:ext cx="1512887" cy="1588"/>
          </a:xfrm>
          <a:prstGeom prst="bentConnector3">
            <a:avLst>
              <a:gd name="adj1" fmla="val 4963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27" name="AutoShape 7"/>
          <p:cNvCxnSpPr>
            <a:cxnSpLocks noChangeShapeType="1"/>
            <a:stCxn id="81924" idx="3"/>
            <a:endCxn id="81925" idx="0"/>
          </p:cNvCxnSpPr>
          <p:nvPr/>
        </p:nvCxnSpPr>
        <p:spPr bwMode="auto">
          <a:xfrm>
            <a:off x="6982828" y="2653087"/>
            <a:ext cx="1157288" cy="50482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28" name="Text Box 8"/>
          <p:cNvSpPr txBox="1">
            <a:spLocks noChangeArrowheads="1"/>
          </p:cNvSpPr>
          <p:nvPr/>
        </p:nvSpPr>
        <p:spPr bwMode="auto">
          <a:xfrm>
            <a:off x="6962191" y="2180012"/>
            <a:ext cx="686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801E"/>
                </a:solidFill>
              </a:rPr>
              <a:t>Yes</a:t>
            </a:r>
          </a:p>
        </p:txBody>
      </p:sp>
      <p:sp>
        <p:nvSpPr>
          <p:cNvPr id="81929" name="Text Box 9"/>
          <p:cNvSpPr txBox="1">
            <a:spLocks noChangeArrowheads="1"/>
          </p:cNvSpPr>
          <p:nvPr/>
        </p:nvSpPr>
        <p:spPr bwMode="auto">
          <a:xfrm>
            <a:off x="6216066" y="3095999"/>
            <a:ext cx="57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801E"/>
                </a:solidFill>
              </a:rPr>
              <a:t>No</a:t>
            </a:r>
          </a:p>
        </p:txBody>
      </p:sp>
      <p:sp>
        <p:nvSpPr>
          <p:cNvPr id="81930" name="Text Box 10"/>
          <p:cNvSpPr txBox="1">
            <a:spLocks noChangeArrowheads="1"/>
          </p:cNvSpPr>
          <p:nvPr/>
        </p:nvSpPr>
        <p:spPr bwMode="auto">
          <a:xfrm>
            <a:off x="5773153" y="361987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ja-JP" sz="2400" dirty="0">
              <a:solidFill>
                <a:srgbClr val="00801E"/>
              </a:solidFill>
            </a:endParaRPr>
          </a:p>
        </p:txBody>
      </p:sp>
      <p:sp>
        <p:nvSpPr>
          <p:cNvPr id="81931" name="Text Box 11"/>
          <p:cNvSpPr txBox="1">
            <a:spLocks noChangeArrowheads="1"/>
          </p:cNvSpPr>
          <p:nvPr/>
        </p:nvSpPr>
        <p:spPr bwMode="auto">
          <a:xfrm>
            <a:off x="7879766" y="313727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solidFill>
                  <a:srgbClr val="00801E"/>
                </a:solidFill>
              </a:rPr>
              <a:t>Ａ</a:t>
            </a:r>
          </a:p>
        </p:txBody>
      </p:sp>
      <p:sp>
        <p:nvSpPr>
          <p:cNvPr id="81932" name="Text Box 12"/>
          <p:cNvSpPr txBox="1">
            <a:spLocks noChangeArrowheads="1"/>
          </p:cNvSpPr>
          <p:nvPr/>
        </p:nvSpPr>
        <p:spPr bwMode="auto">
          <a:xfrm>
            <a:off x="5380608" y="2455619"/>
            <a:ext cx="14144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2400" dirty="0">
                <a:solidFill>
                  <a:srgbClr val="00801E"/>
                </a:solidFill>
              </a:rPr>
              <a:t>条件式</a:t>
            </a:r>
          </a:p>
        </p:txBody>
      </p:sp>
      <p:cxnSp>
        <p:nvCxnSpPr>
          <p:cNvPr id="81933" name="AutoShape 13"/>
          <p:cNvCxnSpPr>
            <a:cxnSpLocks noChangeShapeType="1"/>
            <a:stCxn id="81925" idx="2"/>
          </p:cNvCxnSpPr>
          <p:nvPr/>
        </p:nvCxnSpPr>
        <p:spPr bwMode="auto">
          <a:xfrm rot="5400000">
            <a:off x="6925678" y="2954712"/>
            <a:ext cx="344487" cy="20843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34" name="Text Box 14"/>
          <p:cNvSpPr txBox="1">
            <a:spLocks noChangeArrowheads="1"/>
          </p:cNvSpPr>
          <p:nvPr/>
        </p:nvSpPr>
        <p:spPr bwMode="auto">
          <a:xfrm>
            <a:off x="586791" y="2178424"/>
            <a:ext cx="4197350"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b="1" dirty="0">
                <a:solidFill>
                  <a:schemeClr val="tx2"/>
                </a:solidFill>
              </a:rPr>
              <a:t>  if ( </a:t>
            </a:r>
            <a:r>
              <a:rPr lang="ja-JP" altLang="en-US" sz="2400" b="1" dirty="0">
                <a:solidFill>
                  <a:srgbClr val="00801E"/>
                </a:solidFill>
              </a:rPr>
              <a:t>条件式</a:t>
            </a:r>
            <a:r>
              <a:rPr lang="ja-JP" altLang="en-US" sz="2400" b="1" dirty="0">
                <a:solidFill>
                  <a:schemeClr val="tx2"/>
                </a:solidFill>
              </a:rPr>
              <a:t> </a:t>
            </a:r>
            <a:r>
              <a:rPr lang="en-US" altLang="ja-JP" sz="2400" b="1" dirty="0">
                <a:solidFill>
                  <a:schemeClr val="tx2"/>
                </a:solidFill>
              </a:rPr>
              <a:t>) {</a:t>
            </a:r>
          </a:p>
          <a:p>
            <a:pPr eaLnBrk="1" hangingPunct="1">
              <a:spcBef>
                <a:spcPct val="0"/>
              </a:spcBef>
              <a:buFontTx/>
              <a:buNone/>
            </a:pPr>
            <a:r>
              <a:rPr lang="en-US" altLang="ja-JP" sz="2400" b="1" dirty="0"/>
              <a:t>    </a:t>
            </a:r>
            <a:r>
              <a:rPr lang="ja-JP" altLang="en-US" sz="2400" b="1" dirty="0"/>
              <a:t>式</a:t>
            </a:r>
            <a:r>
              <a:rPr lang="en-US" altLang="ja-JP" sz="2400" b="1" dirty="0"/>
              <a:t>;</a:t>
            </a:r>
          </a:p>
          <a:p>
            <a:pPr eaLnBrk="1" hangingPunct="1">
              <a:spcBef>
                <a:spcPct val="0"/>
              </a:spcBef>
              <a:buFontTx/>
              <a:buNone/>
            </a:pPr>
            <a:r>
              <a:rPr lang="en-US" altLang="ja-JP" sz="2400" b="1" dirty="0"/>
              <a:t>    ...</a:t>
            </a:r>
            <a:r>
              <a:rPr lang="ja-JP" altLang="en-US" sz="2400" b="1" dirty="0"/>
              <a:t>；</a:t>
            </a:r>
          </a:p>
          <a:p>
            <a:pPr eaLnBrk="1" hangingPunct="1">
              <a:spcBef>
                <a:spcPct val="0"/>
              </a:spcBef>
              <a:buFontTx/>
              <a:buNone/>
            </a:pPr>
            <a:r>
              <a:rPr lang="ja-JP" altLang="en-US" sz="2400" b="1" dirty="0"/>
              <a:t>  </a:t>
            </a:r>
            <a:r>
              <a:rPr lang="en-US" altLang="ja-JP" sz="2400" b="1" dirty="0">
                <a:solidFill>
                  <a:schemeClr val="tx2"/>
                </a:solidFill>
              </a:rPr>
              <a:t>}</a:t>
            </a:r>
          </a:p>
          <a:p>
            <a:pPr eaLnBrk="1" hangingPunct="1">
              <a:spcBef>
                <a:spcPct val="0"/>
              </a:spcBef>
              <a:buFontTx/>
              <a:buNone/>
            </a:pPr>
            <a:endParaRPr lang="en-US" altLang="ja-JP" sz="2400" b="1" dirty="0">
              <a:solidFill>
                <a:schemeClr val="tx2"/>
              </a:solidFill>
            </a:endParaRPr>
          </a:p>
        </p:txBody>
      </p:sp>
      <p:sp>
        <p:nvSpPr>
          <p:cNvPr id="81935" name="Rectangle 15"/>
          <p:cNvSpPr>
            <a:spLocks noChangeArrowheads="1"/>
          </p:cNvSpPr>
          <p:nvPr/>
        </p:nvSpPr>
        <p:spPr bwMode="auto">
          <a:xfrm>
            <a:off x="936834" y="2610224"/>
            <a:ext cx="1327150" cy="714375"/>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1936" name="Text Box 16"/>
          <p:cNvSpPr txBox="1">
            <a:spLocks noChangeArrowheads="1"/>
          </p:cNvSpPr>
          <p:nvPr/>
        </p:nvSpPr>
        <p:spPr bwMode="auto">
          <a:xfrm>
            <a:off x="2712453" y="2610224"/>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3600" dirty="0">
                <a:solidFill>
                  <a:srgbClr val="00801E"/>
                </a:solidFill>
              </a:rPr>
              <a:t>Ａ</a:t>
            </a:r>
          </a:p>
        </p:txBody>
      </p:sp>
    </p:spTree>
    <p:extLst>
      <p:ext uri="{BB962C8B-B14F-4D97-AF65-F5344CB8AC3E}">
        <p14:creationId xmlns:p14="http://schemas.microsoft.com/office/powerpoint/2010/main" val="109520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Autofit/>
          </a:bodyPr>
          <a:lstStyle/>
          <a:p>
            <a:r>
              <a:rPr lang="ja-JP" altLang="en-US"/>
              <a:t>比較演算</a:t>
            </a:r>
          </a:p>
        </p:txBody>
      </p:sp>
      <p:sp>
        <p:nvSpPr>
          <p:cNvPr id="83971" name="Rectangle 3"/>
          <p:cNvSpPr>
            <a:spLocks noGrp="1" noChangeArrowheads="1"/>
          </p:cNvSpPr>
          <p:nvPr>
            <p:ph type="body" idx="1"/>
          </p:nvPr>
        </p:nvSpPr>
        <p:spPr/>
        <p:txBody>
          <a:bodyPr>
            <a:noAutofit/>
          </a:bodyPr>
          <a:lstStyle/>
          <a:p>
            <a:r>
              <a:rPr lang="ja-JP" altLang="en-US" dirty="0"/>
              <a:t>条件式の中には，ふつう，比較演算を書く</a:t>
            </a:r>
          </a:p>
          <a:p>
            <a:endParaRPr lang="ja-JP" altLang="en-US" dirty="0"/>
          </a:p>
          <a:p>
            <a:r>
              <a:rPr lang="ja-JP" altLang="en-US" dirty="0"/>
              <a:t>演算子                  意味</a:t>
            </a:r>
          </a:p>
          <a:p>
            <a:pPr marL="457200" lvl="1" indent="0">
              <a:buNone/>
            </a:pPr>
            <a:r>
              <a:rPr lang="ja-JP" altLang="en-US" dirty="0"/>
              <a:t>＜                  	左辺が右辺より小さい</a:t>
            </a:r>
          </a:p>
          <a:p>
            <a:pPr marL="457200" lvl="1" indent="0">
              <a:buNone/>
            </a:pPr>
            <a:r>
              <a:rPr lang="ja-JP" altLang="en-US" dirty="0"/>
              <a:t>＜＝                 	左辺が右辺以下</a:t>
            </a:r>
          </a:p>
          <a:p>
            <a:pPr marL="457200" lvl="1" indent="0">
              <a:buNone/>
            </a:pPr>
            <a:r>
              <a:rPr lang="ja-JP" altLang="en-US" dirty="0"/>
              <a:t>＞                    	左辺が右辺より大きい</a:t>
            </a:r>
          </a:p>
          <a:p>
            <a:pPr marL="457200" lvl="1" indent="0">
              <a:buNone/>
            </a:pPr>
            <a:r>
              <a:rPr lang="ja-JP" altLang="en-US" dirty="0"/>
              <a:t>＞＝             	左辺が右辺以上</a:t>
            </a:r>
          </a:p>
          <a:p>
            <a:pPr marL="457200" lvl="1" indent="0">
              <a:buNone/>
            </a:pPr>
            <a:r>
              <a:rPr lang="ja-JP" altLang="en-US" dirty="0"/>
              <a:t>＝＝                 	左辺が右辺と等しい</a:t>
            </a:r>
          </a:p>
          <a:p>
            <a:pPr marL="457200" lvl="1" indent="0">
              <a:buNone/>
            </a:pPr>
            <a:r>
              <a:rPr lang="ja-JP" altLang="en-US" dirty="0"/>
              <a:t>！＝                	左辺が右辺と等しくない</a:t>
            </a:r>
          </a:p>
        </p:txBody>
      </p:sp>
      <p:sp>
        <p:nvSpPr>
          <p:cNvPr id="83973"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6823F9EA-E9CD-48C4-B642-B5F723BB4048}" type="slidenum">
              <a:rPr lang="en-US" altLang="ja-JP" smtClean="0"/>
              <a:pPr/>
              <a:t>36</a:t>
            </a:fld>
            <a:endParaRPr lang="en-US" altLang="ja-JP" dirty="0"/>
          </a:p>
        </p:txBody>
      </p:sp>
      <p:sp>
        <p:nvSpPr>
          <p:cNvPr id="83972" name="Rectangle 4"/>
          <p:cNvSpPr>
            <a:spLocks noChangeArrowheads="1"/>
          </p:cNvSpPr>
          <p:nvPr/>
        </p:nvSpPr>
        <p:spPr bwMode="auto">
          <a:xfrm>
            <a:off x="558800" y="1273175"/>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42900" indent="-342900">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endParaRPr lang="ja-JP" altLang="ja-JP" dirty="0"/>
          </a:p>
        </p:txBody>
      </p:sp>
    </p:spTree>
    <p:extLst>
      <p:ext uri="{BB962C8B-B14F-4D97-AF65-F5344CB8AC3E}">
        <p14:creationId xmlns:p14="http://schemas.microsoft.com/office/powerpoint/2010/main" val="404720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r>
              <a:rPr lang="ja-JP" altLang="en-US"/>
              <a:t>比較演算の例</a:t>
            </a:r>
          </a:p>
        </p:txBody>
      </p:sp>
      <p:sp>
        <p:nvSpPr>
          <p:cNvPr id="86019" name="Rectangle 3"/>
          <p:cNvSpPr>
            <a:spLocks noGrp="1" noChangeArrowheads="1"/>
          </p:cNvSpPr>
          <p:nvPr>
            <p:ph type="body" idx="1"/>
          </p:nvPr>
        </p:nvSpPr>
        <p:spPr>
          <a:xfrm>
            <a:off x="341396" y="1218556"/>
            <a:ext cx="8461208" cy="5333166"/>
          </a:xfrm>
        </p:spPr>
        <p:txBody>
          <a:bodyPr>
            <a:noAutofit/>
          </a:bodyPr>
          <a:lstStyle/>
          <a:p>
            <a:pPr marL="0" indent="0">
              <a:buNone/>
            </a:pPr>
            <a:r>
              <a:rPr lang="en-US" altLang="ja-JP" b="1" dirty="0"/>
              <a:t>if  (age &gt;= 20 ){</a:t>
            </a:r>
          </a:p>
          <a:p>
            <a:pPr marL="0" indent="0">
              <a:buNone/>
            </a:pPr>
            <a:r>
              <a:rPr lang="en-US" altLang="ja-JP" b="1" dirty="0"/>
              <a:t>    </a:t>
            </a:r>
            <a:r>
              <a:rPr lang="en-US" altLang="ja-JP" b="1" dirty="0" err="1"/>
              <a:t>printf</a:t>
            </a:r>
            <a:r>
              <a:rPr lang="en-US" altLang="ja-JP" b="1" dirty="0"/>
              <a:t>("You may drink alcoholic beverage. ");</a:t>
            </a:r>
          </a:p>
          <a:p>
            <a:pPr marL="0" indent="0">
              <a:buNone/>
            </a:pPr>
            <a:r>
              <a:rPr lang="en-US" altLang="ja-JP" b="1" dirty="0"/>
              <a:t>}</a:t>
            </a:r>
          </a:p>
          <a:p>
            <a:pPr marL="0" indent="0">
              <a:buNone/>
            </a:pPr>
            <a:r>
              <a:rPr lang="en-US" altLang="ja-JP" b="1" dirty="0"/>
              <a:t>else{</a:t>
            </a:r>
          </a:p>
          <a:p>
            <a:pPr marL="0" indent="0">
              <a:buNone/>
            </a:pPr>
            <a:r>
              <a:rPr lang="en-US" altLang="ja-JP" b="1" dirty="0"/>
              <a:t>    </a:t>
            </a:r>
            <a:r>
              <a:rPr lang="en-US" altLang="ja-JP" b="1" dirty="0" err="1"/>
              <a:t>printf</a:t>
            </a:r>
            <a:r>
              <a:rPr lang="en-US" altLang="ja-JP" b="1" dirty="0"/>
              <a:t>("You may not drink alcoholic beverage.");</a:t>
            </a:r>
          </a:p>
          <a:p>
            <a:pPr marL="0" indent="0">
              <a:buNone/>
            </a:pPr>
            <a:r>
              <a:rPr lang="en-US" altLang="ja-JP" b="1" dirty="0"/>
              <a:t>}</a:t>
            </a:r>
          </a:p>
          <a:p>
            <a:endParaRPr lang="en-US" altLang="ja-JP" dirty="0"/>
          </a:p>
        </p:txBody>
      </p:sp>
      <p:sp>
        <p:nvSpPr>
          <p:cNvPr id="86023"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CFE98817-94B9-4F32-9455-60A44F257256}" type="slidenum">
              <a:rPr lang="en-US" altLang="ja-JP" smtClean="0"/>
              <a:pPr/>
              <a:t>37</a:t>
            </a:fld>
            <a:endParaRPr lang="en-US" altLang="ja-JP" dirty="0"/>
          </a:p>
        </p:txBody>
      </p:sp>
      <p:sp>
        <p:nvSpPr>
          <p:cNvPr id="86020" name="Rectangle 4"/>
          <p:cNvSpPr>
            <a:spLocks noChangeArrowheads="1"/>
          </p:cNvSpPr>
          <p:nvPr/>
        </p:nvSpPr>
        <p:spPr bwMode="auto">
          <a:xfrm>
            <a:off x="1571625" y="1322403"/>
            <a:ext cx="603250" cy="422275"/>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6021" name="Rectangle 5"/>
          <p:cNvSpPr>
            <a:spLocks noChangeArrowheads="1"/>
          </p:cNvSpPr>
          <p:nvPr/>
        </p:nvSpPr>
        <p:spPr bwMode="auto">
          <a:xfrm>
            <a:off x="3228181" y="633781"/>
            <a:ext cx="51090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dirty="0">
                <a:solidFill>
                  <a:srgbClr val="006600"/>
                </a:solidFill>
              </a:rPr>
              <a:t>「左辺が右辺以上」の意味</a:t>
            </a:r>
          </a:p>
        </p:txBody>
      </p:sp>
      <p:sp>
        <p:nvSpPr>
          <p:cNvPr id="86022" name="Line 6"/>
          <p:cNvSpPr>
            <a:spLocks noChangeShapeType="1"/>
          </p:cNvSpPr>
          <p:nvPr/>
        </p:nvSpPr>
        <p:spPr bwMode="auto">
          <a:xfrm flipV="1">
            <a:off x="2174874" y="992093"/>
            <a:ext cx="1165973" cy="351983"/>
          </a:xfrm>
          <a:prstGeom prst="line">
            <a:avLst/>
          </a:prstGeom>
          <a:noFill/>
          <a:ln w="19050">
            <a:solidFill>
              <a:srgbClr val="00801E"/>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548431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Autofit/>
          </a:bodyPr>
          <a:lstStyle/>
          <a:p>
            <a:r>
              <a:rPr lang="ja-JP" altLang="en-US"/>
              <a:t>字下げとセミコロンを忘れないこと</a:t>
            </a:r>
          </a:p>
        </p:txBody>
      </p:sp>
      <p:sp>
        <p:nvSpPr>
          <p:cNvPr id="88082" name="Rectangle 18"/>
          <p:cNvSpPr>
            <a:spLocks noGrp="1" noChangeArrowheads="1"/>
          </p:cNvSpPr>
          <p:nvPr>
            <p:ph type="body" idx="1"/>
          </p:nvPr>
        </p:nvSpPr>
        <p:spPr>
          <a:xfrm>
            <a:off x="0" y="820610"/>
            <a:ext cx="3945566" cy="5333166"/>
          </a:xfrm>
        </p:spPr>
        <p:txBody>
          <a:bodyPr>
            <a:noAutofit/>
          </a:bodyPr>
          <a:lstStyle/>
          <a:p>
            <a:r>
              <a:rPr lang="ja-JP" altLang="en-US" dirty="0"/>
              <a:t>セミコロンを忘れると</a:t>
            </a:r>
          </a:p>
          <a:p>
            <a:pPr lvl="1"/>
            <a:r>
              <a:rPr lang="ja-JP" altLang="en-US" dirty="0"/>
              <a:t>プログラムは動かない</a:t>
            </a:r>
          </a:p>
          <a:p>
            <a:pPr lvl="1"/>
            <a:endParaRPr lang="ja-JP" altLang="en-US" dirty="0"/>
          </a:p>
          <a:p>
            <a:r>
              <a:rPr lang="ja-JP" altLang="en-US" dirty="0"/>
              <a:t>字下げを忘れると</a:t>
            </a:r>
          </a:p>
          <a:p>
            <a:pPr lvl="1"/>
            <a:r>
              <a:rPr lang="ja-JP" altLang="en-US" dirty="0"/>
              <a:t>プログラムは動くが，読みづらい</a:t>
            </a:r>
          </a:p>
        </p:txBody>
      </p:sp>
      <p:sp>
        <p:nvSpPr>
          <p:cNvPr id="88083"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AC311D2-F1CE-4AB9-8559-D88B1F0143CA}" type="slidenum">
              <a:rPr lang="en-US" altLang="ja-JP" smtClean="0"/>
              <a:pPr/>
              <a:t>38</a:t>
            </a:fld>
            <a:endParaRPr lang="en-US" altLang="ja-JP" dirty="0"/>
          </a:p>
        </p:txBody>
      </p:sp>
      <p:sp>
        <p:nvSpPr>
          <p:cNvPr id="88067" name="Text Box 3"/>
          <p:cNvSpPr txBox="1">
            <a:spLocks noChangeArrowheads="1"/>
          </p:cNvSpPr>
          <p:nvPr/>
        </p:nvSpPr>
        <p:spPr bwMode="auto">
          <a:xfrm>
            <a:off x="5350622" y="3437965"/>
            <a:ext cx="3238500" cy="302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b="1" dirty="0">
                <a:solidFill>
                  <a:schemeClr val="tx2"/>
                </a:solidFill>
              </a:rPr>
              <a:t>  </a:t>
            </a:r>
            <a:r>
              <a:rPr lang="en-US" altLang="ja-JP" sz="2400" b="1" dirty="0"/>
              <a:t>if ( </a:t>
            </a:r>
            <a:r>
              <a:rPr lang="ja-JP" altLang="en-US" sz="2400" b="1" dirty="0"/>
              <a:t>条件式 </a:t>
            </a:r>
            <a:r>
              <a:rPr lang="en-US" altLang="ja-JP" sz="2400" b="1" dirty="0"/>
              <a:t>) {</a:t>
            </a:r>
          </a:p>
          <a:p>
            <a:pPr eaLnBrk="1" hangingPunct="1">
              <a:spcBef>
                <a:spcPct val="0"/>
              </a:spcBef>
              <a:buFontTx/>
              <a:buNone/>
            </a:pPr>
            <a:r>
              <a:rPr lang="en-US" altLang="ja-JP" sz="2400" b="1" dirty="0"/>
              <a:t>    </a:t>
            </a:r>
            <a:r>
              <a:rPr lang="ja-JP" altLang="en-US" sz="2400" b="1" dirty="0"/>
              <a:t>文</a:t>
            </a:r>
            <a:r>
              <a:rPr lang="en-US" altLang="ja-JP" sz="2400" b="1" dirty="0">
                <a:solidFill>
                  <a:schemeClr val="tx2"/>
                </a:solidFill>
              </a:rPr>
              <a:t>;</a:t>
            </a:r>
          </a:p>
          <a:p>
            <a:pPr eaLnBrk="1" hangingPunct="1">
              <a:spcBef>
                <a:spcPct val="0"/>
              </a:spcBef>
              <a:buFontTx/>
              <a:buNone/>
            </a:pPr>
            <a:r>
              <a:rPr lang="en-US" altLang="ja-JP" sz="2400" b="1" dirty="0"/>
              <a:t>    ...</a:t>
            </a:r>
            <a:r>
              <a:rPr lang="ja-JP" altLang="en-US" sz="2400" b="1" dirty="0">
                <a:solidFill>
                  <a:schemeClr val="tx2"/>
                </a:solidFill>
              </a:rPr>
              <a:t>；</a:t>
            </a:r>
          </a:p>
          <a:p>
            <a:pPr eaLnBrk="1" hangingPunct="1">
              <a:spcBef>
                <a:spcPct val="0"/>
              </a:spcBef>
              <a:buFontTx/>
              <a:buNone/>
            </a:pPr>
            <a:r>
              <a:rPr lang="ja-JP" altLang="en-US" sz="2400" b="1" dirty="0"/>
              <a:t>  </a:t>
            </a:r>
            <a:r>
              <a:rPr lang="en-US" altLang="ja-JP" sz="2400" b="1" dirty="0"/>
              <a:t>}</a:t>
            </a:r>
          </a:p>
          <a:p>
            <a:pPr eaLnBrk="1" hangingPunct="1">
              <a:spcBef>
                <a:spcPct val="0"/>
              </a:spcBef>
              <a:buFontTx/>
              <a:buNone/>
            </a:pPr>
            <a:r>
              <a:rPr lang="en-US" altLang="ja-JP" sz="2400" b="1" dirty="0"/>
              <a:t>  else {</a:t>
            </a:r>
          </a:p>
          <a:p>
            <a:pPr eaLnBrk="1" hangingPunct="1">
              <a:spcBef>
                <a:spcPct val="0"/>
              </a:spcBef>
              <a:buFontTx/>
              <a:buNone/>
            </a:pPr>
            <a:r>
              <a:rPr lang="en-US" altLang="ja-JP" sz="2400" b="1" dirty="0"/>
              <a:t>    </a:t>
            </a:r>
            <a:r>
              <a:rPr lang="ja-JP" altLang="en-US" sz="2400" b="1" dirty="0"/>
              <a:t>文</a:t>
            </a:r>
            <a:r>
              <a:rPr lang="en-US" altLang="ja-JP" sz="2400" b="1" dirty="0">
                <a:solidFill>
                  <a:schemeClr val="tx2"/>
                </a:solidFill>
              </a:rPr>
              <a:t>;</a:t>
            </a:r>
          </a:p>
          <a:p>
            <a:pPr eaLnBrk="1" hangingPunct="1">
              <a:spcBef>
                <a:spcPct val="0"/>
              </a:spcBef>
              <a:buFontTx/>
              <a:buNone/>
            </a:pPr>
            <a:r>
              <a:rPr lang="en-US" altLang="ja-JP" sz="2400" b="1" dirty="0"/>
              <a:t>    ...</a:t>
            </a:r>
            <a:r>
              <a:rPr lang="ja-JP" altLang="en-US" sz="2400" b="1" dirty="0">
                <a:solidFill>
                  <a:schemeClr val="tx2"/>
                </a:solidFill>
              </a:rPr>
              <a:t>；</a:t>
            </a:r>
          </a:p>
          <a:p>
            <a:pPr eaLnBrk="1" hangingPunct="1">
              <a:spcBef>
                <a:spcPct val="0"/>
              </a:spcBef>
              <a:buFontTx/>
              <a:buNone/>
            </a:pPr>
            <a:r>
              <a:rPr lang="ja-JP" altLang="en-US" sz="2400" b="1" dirty="0"/>
              <a:t>  </a:t>
            </a:r>
            <a:r>
              <a:rPr lang="en-US" altLang="ja-JP" sz="2400" b="1" dirty="0"/>
              <a:t>}</a:t>
            </a:r>
          </a:p>
        </p:txBody>
      </p:sp>
      <p:sp>
        <p:nvSpPr>
          <p:cNvPr id="88068" name="Rectangle 4"/>
          <p:cNvSpPr>
            <a:spLocks noChangeArrowheads="1"/>
          </p:cNvSpPr>
          <p:nvPr/>
        </p:nvSpPr>
        <p:spPr bwMode="auto">
          <a:xfrm>
            <a:off x="5385249" y="3872315"/>
            <a:ext cx="1327150" cy="693737"/>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69" name="Rectangle 5"/>
          <p:cNvSpPr>
            <a:spLocks noChangeArrowheads="1"/>
          </p:cNvSpPr>
          <p:nvPr/>
        </p:nvSpPr>
        <p:spPr bwMode="auto">
          <a:xfrm>
            <a:off x="5385249" y="5358915"/>
            <a:ext cx="1327150" cy="693738"/>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0" name="Text Box 6"/>
          <p:cNvSpPr txBox="1">
            <a:spLocks noChangeArrowheads="1"/>
          </p:cNvSpPr>
          <p:nvPr/>
        </p:nvSpPr>
        <p:spPr bwMode="auto">
          <a:xfrm>
            <a:off x="5341097" y="1059890"/>
            <a:ext cx="3249613"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b="1" dirty="0"/>
              <a:t>  if ( </a:t>
            </a:r>
            <a:r>
              <a:rPr lang="ja-JP" altLang="en-US" sz="2400" b="1" dirty="0"/>
              <a:t>条件式 </a:t>
            </a:r>
            <a:r>
              <a:rPr lang="en-US" altLang="ja-JP" sz="2400" b="1" dirty="0"/>
              <a:t>) {</a:t>
            </a:r>
          </a:p>
          <a:p>
            <a:pPr eaLnBrk="1" hangingPunct="1">
              <a:spcBef>
                <a:spcPct val="0"/>
              </a:spcBef>
              <a:buFontTx/>
              <a:buNone/>
            </a:pPr>
            <a:r>
              <a:rPr lang="en-US" altLang="ja-JP" sz="2400" b="1" dirty="0"/>
              <a:t>    </a:t>
            </a:r>
            <a:r>
              <a:rPr lang="ja-JP" altLang="en-US" sz="2400" b="1" dirty="0"/>
              <a:t>文</a:t>
            </a:r>
            <a:r>
              <a:rPr lang="en-US" altLang="ja-JP" sz="2400" b="1" dirty="0">
                <a:solidFill>
                  <a:schemeClr val="tx2"/>
                </a:solidFill>
              </a:rPr>
              <a:t>;</a:t>
            </a:r>
          </a:p>
          <a:p>
            <a:pPr eaLnBrk="1" hangingPunct="1">
              <a:spcBef>
                <a:spcPct val="0"/>
              </a:spcBef>
              <a:buFontTx/>
              <a:buNone/>
            </a:pPr>
            <a:r>
              <a:rPr lang="en-US" altLang="ja-JP" sz="2400" b="1" dirty="0"/>
              <a:t>    ...</a:t>
            </a:r>
            <a:r>
              <a:rPr lang="ja-JP" altLang="en-US" sz="2400" b="1" dirty="0">
                <a:solidFill>
                  <a:schemeClr val="tx2"/>
                </a:solidFill>
              </a:rPr>
              <a:t>；</a:t>
            </a:r>
          </a:p>
          <a:p>
            <a:pPr eaLnBrk="1" hangingPunct="1">
              <a:spcBef>
                <a:spcPct val="0"/>
              </a:spcBef>
              <a:buFontTx/>
              <a:buNone/>
            </a:pPr>
            <a:r>
              <a:rPr lang="ja-JP" altLang="en-US" sz="2400" b="1" dirty="0"/>
              <a:t>  </a:t>
            </a:r>
            <a:r>
              <a:rPr lang="en-US" altLang="ja-JP" sz="2400" b="1" dirty="0"/>
              <a:t>}</a:t>
            </a:r>
          </a:p>
          <a:p>
            <a:pPr eaLnBrk="1" hangingPunct="1">
              <a:spcBef>
                <a:spcPct val="0"/>
              </a:spcBef>
              <a:buFontTx/>
              <a:buNone/>
            </a:pPr>
            <a:endParaRPr lang="en-US" altLang="ja-JP" sz="2400" b="1" dirty="0">
              <a:solidFill>
                <a:schemeClr val="tx2"/>
              </a:solidFill>
            </a:endParaRPr>
          </a:p>
        </p:txBody>
      </p:sp>
      <p:sp>
        <p:nvSpPr>
          <p:cNvPr id="88071" name="Rectangle 7"/>
          <p:cNvSpPr>
            <a:spLocks noChangeArrowheads="1"/>
          </p:cNvSpPr>
          <p:nvPr/>
        </p:nvSpPr>
        <p:spPr bwMode="auto">
          <a:xfrm>
            <a:off x="5367987" y="1524696"/>
            <a:ext cx="1327150" cy="714375"/>
          </a:xfrm>
          <a:prstGeom prst="rect">
            <a:avLst/>
          </a:prstGeom>
          <a:noFill/>
          <a:ln w="19050">
            <a:solidFill>
              <a:srgbClr val="00801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2" name="Oval 8"/>
          <p:cNvSpPr>
            <a:spLocks noChangeArrowheads="1"/>
          </p:cNvSpPr>
          <p:nvPr/>
        </p:nvSpPr>
        <p:spPr bwMode="auto">
          <a:xfrm>
            <a:off x="5874438" y="1400484"/>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3" name="Oval 9"/>
          <p:cNvSpPr>
            <a:spLocks noChangeArrowheads="1"/>
          </p:cNvSpPr>
          <p:nvPr/>
        </p:nvSpPr>
        <p:spPr bwMode="auto">
          <a:xfrm>
            <a:off x="6083988" y="1810059"/>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4" name="Oval 10"/>
          <p:cNvSpPr>
            <a:spLocks noChangeArrowheads="1"/>
          </p:cNvSpPr>
          <p:nvPr/>
        </p:nvSpPr>
        <p:spPr bwMode="auto">
          <a:xfrm>
            <a:off x="5879200" y="3815072"/>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5" name="Oval 11"/>
          <p:cNvSpPr>
            <a:spLocks noChangeArrowheads="1"/>
          </p:cNvSpPr>
          <p:nvPr/>
        </p:nvSpPr>
        <p:spPr bwMode="auto">
          <a:xfrm>
            <a:off x="6098275" y="4191309"/>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6" name="Oval 12"/>
          <p:cNvSpPr>
            <a:spLocks noChangeArrowheads="1"/>
          </p:cNvSpPr>
          <p:nvPr/>
        </p:nvSpPr>
        <p:spPr bwMode="auto">
          <a:xfrm>
            <a:off x="5871263" y="5248584"/>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7" name="Oval 13"/>
          <p:cNvSpPr>
            <a:spLocks noChangeArrowheads="1"/>
          </p:cNvSpPr>
          <p:nvPr/>
        </p:nvSpPr>
        <p:spPr bwMode="auto">
          <a:xfrm>
            <a:off x="6101450" y="5680384"/>
            <a:ext cx="368300" cy="4572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88078" name="Text Box 14"/>
          <p:cNvSpPr txBox="1">
            <a:spLocks noChangeArrowheads="1"/>
          </p:cNvSpPr>
          <p:nvPr/>
        </p:nvSpPr>
        <p:spPr bwMode="auto">
          <a:xfrm>
            <a:off x="4123365" y="1629618"/>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rgbClr val="00801E"/>
                </a:solidFill>
              </a:rPr>
              <a:t>字下げ</a:t>
            </a:r>
          </a:p>
        </p:txBody>
      </p:sp>
      <p:sp>
        <p:nvSpPr>
          <p:cNvPr id="88079" name="Text Box 15"/>
          <p:cNvSpPr txBox="1">
            <a:spLocks noChangeArrowheads="1"/>
          </p:cNvSpPr>
          <p:nvPr/>
        </p:nvSpPr>
        <p:spPr bwMode="auto">
          <a:xfrm>
            <a:off x="6691677" y="1680928"/>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chemeClr val="tx2"/>
                </a:solidFill>
              </a:rPr>
              <a:t>セミコロン</a:t>
            </a:r>
          </a:p>
        </p:txBody>
      </p:sp>
      <p:sp>
        <p:nvSpPr>
          <p:cNvPr id="88080" name="Text Box 16"/>
          <p:cNvSpPr txBox="1">
            <a:spLocks noChangeArrowheads="1"/>
          </p:cNvSpPr>
          <p:nvPr/>
        </p:nvSpPr>
        <p:spPr bwMode="auto">
          <a:xfrm>
            <a:off x="4123365" y="3941530"/>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rgbClr val="00801E"/>
                </a:solidFill>
              </a:rPr>
              <a:t>字下げ</a:t>
            </a:r>
          </a:p>
        </p:txBody>
      </p:sp>
      <p:sp>
        <p:nvSpPr>
          <p:cNvPr id="88081" name="Text Box 17"/>
          <p:cNvSpPr txBox="1">
            <a:spLocks noChangeArrowheads="1"/>
          </p:cNvSpPr>
          <p:nvPr/>
        </p:nvSpPr>
        <p:spPr bwMode="auto">
          <a:xfrm>
            <a:off x="6641611" y="4010662"/>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chemeClr val="tx2"/>
                </a:solidFill>
              </a:rPr>
              <a:t>セミコロン</a:t>
            </a:r>
          </a:p>
        </p:txBody>
      </p:sp>
      <p:sp>
        <p:nvSpPr>
          <p:cNvPr id="21" name="Text Box 17">
            <a:extLst>
              <a:ext uri="{FF2B5EF4-FFF2-40B4-BE49-F238E27FC236}">
                <a16:creationId xmlns:a16="http://schemas.microsoft.com/office/drawing/2014/main" id="{64480A51-F3DE-4BDB-B98B-848C90E0E6EE}"/>
              </a:ext>
            </a:extLst>
          </p:cNvPr>
          <p:cNvSpPr txBox="1">
            <a:spLocks noChangeArrowheads="1"/>
          </p:cNvSpPr>
          <p:nvPr/>
        </p:nvSpPr>
        <p:spPr bwMode="auto">
          <a:xfrm>
            <a:off x="6609093" y="5444174"/>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chemeClr val="tx2"/>
                </a:solidFill>
              </a:rPr>
              <a:t>セミコロン</a:t>
            </a:r>
          </a:p>
        </p:txBody>
      </p:sp>
      <p:sp>
        <p:nvSpPr>
          <p:cNvPr id="22" name="Text Box 16">
            <a:extLst>
              <a:ext uri="{FF2B5EF4-FFF2-40B4-BE49-F238E27FC236}">
                <a16:creationId xmlns:a16="http://schemas.microsoft.com/office/drawing/2014/main" id="{13975D50-2CBA-4378-97D6-CF60F7E8429C}"/>
              </a:ext>
            </a:extLst>
          </p:cNvPr>
          <p:cNvSpPr txBox="1">
            <a:spLocks noChangeArrowheads="1"/>
          </p:cNvSpPr>
          <p:nvPr/>
        </p:nvSpPr>
        <p:spPr bwMode="auto">
          <a:xfrm>
            <a:off x="4129053" y="5556575"/>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buFontTx/>
              <a:buNone/>
            </a:pPr>
            <a:r>
              <a:rPr lang="ja-JP" altLang="en-US" sz="2800" dirty="0">
                <a:solidFill>
                  <a:srgbClr val="00801E"/>
                </a:solidFill>
              </a:rPr>
              <a:t>字下げ</a:t>
            </a:r>
          </a:p>
        </p:txBody>
      </p:sp>
    </p:spTree>
    <p:extLst>
      <p:ext uri="{BB962C8B-B14F-4D97-AF65-F5344CB8AC3E}">
        <p14:creationId xmlns:p14="http://schemas.microsoft.com/office/powerpoint/2010/main" val="172472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Autofit/>
          </a:bodyPr>
          <a:lstStyle/>
          <a:p>
            <a:r>
              <a:rPr lang="ja-JP" altLang="en-US"/>
              <a:t>例題３．棒グラフでのステップ実行</a:t>
            </a:r>
          </a:p>
        </p:txBody>
      </p:sp>
      <p:sp>
        <p:nvSpPr>
          <p:cNvPr id="90115" name="Rectangle 3"/>
          <p:cNvSpPr>
            <a:spLocks noGrp="1" noChangeArrowheads="1"/>
          </p:cNvSpPr>
          <p:nvPr>
            <p:ph type="body" idx="1"/>
          </p:nvPr>
        </p:nvSpPr>
        <p:spPr/>
        <p:txBody>
          <a:bodyPr>
            <a:noAutofit/>
          </a:bodyPr>
          <a:lstStyle/>
          <a:p>
            <a:r>
              <a:rPr lang="ja-JP" altLang="en-US" dirty="0"/>
              <a:t>整数から，その長さだけの棒を表示する関数 </a:t>
            </a:r>
            <a:r>
              <a:rPr lang="en-US" altLang="ja-JP" dirty="0"/>
              <a:t>bar </a:t>
            </a:r>
            <a:r>
              <a:rPr lang="ja-JP" altLang="en-US" dirty="0"/>
              <a:t>を作る</a:t>
            </a:r>
          </a:p>
          <a:p>
            <a:pPr marL="0" indent="0">
              <a:buNone/>
            </a:pPr>
            <a:r>
              <a:rPr lang="ja-JP" altLang="en-US" dirty="0"/>
              <a:t>    例） </a:t>
            </a:r>
            <a:r>
              <a:rPr lang="en-US" altLang="ja-JP" dirty="0"/>
              <a:t>5  →  *****</a:t>
            </a:r>
          </a:p>
          <a:p>
            <a:r>
              <a:rPr lang="ja-JP" altLang="en-US" dirty="0"/>
              <a:t>関数 </a:t>
            </a:r>
            <a:r>
              <a:rPr lang="en-US" altLang="ja-JP" dirty="0"/>
              <a:t>bar </a:t>
            </a:r>
            <a:r>
              <a:rPr lang="ja-JP" altLang="en-US" dirty="0"/>
              <a:t>を使って，「整数を読み込んで，読み込んだ長さの棒を表示するメイン関数を作る</a:t>
            </a:r>
          </a:p>
          <a:p>
            <a:r>
              <a:rPr lang="ja-JP" altLang="en-US" dirty="0"/>
              <a:t>ステップ実行（「</a:t>
            </a:r>
            <a:r>
              <a:rPr lang="en-US" altLang="ja-JP" dirty="0"/>
              <a:t>F10</a:t>
            </a:r>
            <a:r>
              <a:rPr lang="ja-JP" altLang="en-US" dirty="0"/>
              <a:t>」キー）を行う</a:t>
            </a:r>
          </a:p>
          <a:p>
            <a:endParaRPr lang="ja-JP" altLang="en-US" dirty="0"/>
          </a:p>
          <a:p>
            <a:endParaRPr lang="en-US" altLang="ja-JP" dirty="0"/>
          </a:p>
        </p:txBody>
      </p:sp>
      <p:sp>
        <p:nvSpPr>
          <p:cNvPr id="9011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AA9D10E-DA20-4D96-9657-2A996BCEF95A}" type="slidenum">
              <a:rPr lang="en-US" altLang="ja-JP" smtClean="0"/>
              <a:pPr/>
              <a:t>39</a:t>
            </a:fld>
            <a:endParaRPr lang="en-US" altLang="ja-JP" dirty="0"/>
          </a:p>
        </p:txBody>
      </p:sp>
    </p:spTree>
    <p:extLst>
      <p:ext uri="{BB962C8B-B14F-4D97-AF65-F5344CB8AC3E}">
        <p14:creationId xmlns:p14="http://schemas.microsoft.com/office/powerpoint/2010/main" val="193282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84246" y="69312"/>
            <a:ext cx="8461208" cy="5333166"/>
          </a:xfrm>
        </p:spPr>
        <p:txBody>
          <a:bodyPr>
            <a:noAutofit/>
          </a:bodyPr>
          <a:lstStyle/>
          <a:p>
            <a:pPr marL="0" indent="0">
              <a:lnSpc>
                <a:spcPct val="45000"/>
              </a:lnSpc>
              <a:buNone/>
            </a:pPr>
            <a:r>
              <a:rPr lang="en-US" altLang="ja-JP" sz="1600" b="1" dirty="0"/>
              <a:t>#include "</a:t>
            </a:r>
            <a:r>
              <a:rPr lang="en-US" altLang="ja-JP" sz="1600" b="1" dirty="0" err="1"/>
              <a:t>stdio.h</a:t>
            </a:r>
            <a:r>
              <a:rPr lang="en-US" altLang="ja-JP" sz="1600" b="1" dirty="0"/>
              <a:t>"</a:t>
            </a:r>
          </a:p>
          <a:p>
            <a:pPr marL="0" indent="0">
              <a:lnSpc>
                <a:spcPct val="45000"/>
              </a:lnSpc>
              <a:buNone/>
            </a:pPr>
            <a:r>
              <a:rPr lang="en-US" altLang="ja-JP" sz="1600" b="1" dirty="0"/>
              <a:t>#include &lt;</a:t>
            </a:r>
            <a:r>
              <a:rPr lang="en-US" altLang="ja-JP" sz="1600" b="1" dirty="0" err="1"/>
              <a:t>math.h</a:t>
            </a:r>
            <a:r>
              <a:rPr lang="en-US" altLang="ja-JP" sz="1600" b="1" dirty="0"/>
              <a:t>&gt;</a:t>
            </a:r>
          </a:p>
          <a:p>
            <a:pPr marL="0" indent="0">
              <a:lnSpc>
                <a:spcPct val="45000"/>
              </a:lnSpc>
              <a:buNone/>
            </a:pPr>
            <a:r>
              <a:rPr lang="en-US" altLang="ja-JP" sz="1600" b="1" dirty="0"/>
              <a:t>#pragma warning(</a:t>
            </a:r>
            <a:r>
              <a:rPr lang="en-US" altLang="ja-JP" sz="1600" b="1" dirty="0" err="1"/>
              <a:t>disable:4996</a:t>
            </a:r>
            <a:r>
              <a:rPr lang="en-US" altLang="ja-JP" sz="1600" b="1" dirty="0"/>
              <a:t>)</a:t>
            </a:r>
          </a:p>
          <a:p>
            <a:pPr marL="0" indent="0">
              <a:lnSpc>
                <a:spcPct val="45000"/>
              </a:lnSpc>
              <a:buNone/>
            </a:pPr>
            <a:r>
              <a:rPr lang="en-US" altLang="ja-JP" sz="1600" b="1" dirty="0" err="1"/>
              <a:t>int</a:t>
            </a:r>
            <a:r>
              <a:rPr lang="en-US" altLang="ja-JP" sz="1600" b="1" dirty="0"/>
              <a:t> main()</a:t>
            </a:r>
          </a:p>
          <a:p>
            <a:pPr marL="0" indent="0">
              <a:lnSpc>
                <a:spcPct val="45000"/>
              </a:lnSpc>
              <a:buNone/>
            </a:pPr>
            <a:r>
              <a:rPr lang="en-US" altLang="ja-JP" sz="1600" b="1" dirty="0"/>
              <a:t>{	</a:t>
            </a:r>
          </a:p>
          <a:p>
            <a:pPr marL="0" indent="0">
              <a:lnSpc>
                <a:spcPct val="45000"/>
              </a:lnSpc>
              <a:buNone/>
            </a:pPr>
            <a:r>
              <a:rPr lang="en-US" altLang="ja-JP" sz="1600" b="1" dirty="0"/>
              <a:t>    double x;</a:t>
            </a:r>
          </a:p>
          <a:p>
            <a:pPr marL="0" indent="0">
              <a:lnSpc>
                <a:spcPct val="45000"/>
              </a:lnSpc>
              <a:buNone/>
            </a:pPr>
            <a:r>
              <a:rPr lang="en-US" altLang="ja-JP" sz="1600" b="1" dirty="0"/>
              <a:t>    double y;</a:t>
            </a:r>
          </a:p>
          <a:p>
            <a:pPr marL="0" indent="0">
              <a:lnSpc>
                <a:spcPct val="45000"/>
              </a:lnSpc>
              <a:buNone/>
            </a:pPr>
            <a:r>
              <a:rPr lang="en-US" altLang="ja-JP" sz="1600" b="1" dirty="0"/>
              <a:t>    char </a:t>
            </a:r>
            <a:r>
              <a:rPr lang="en-US" altLang="ja-JP" sz="1600" b="1" dirty="0" err="1"/>
              <a:t>buf</a:t>
            </a:r>
            <a:r>
              <a:rPr lang="en-US" altLang="ja-JP" sz="1600" b="1" dirty="0"/>
              <a:t>[256];</a:t>
            </a:r>
          </a:p>
          <a:p>
            <a:pPr marL="0" indent="0">
              <a:lnSpc>
                <a:spcPct val="45000"/>
              </a:lnSpc>
              <a:buNone/>
            </a:pPr>
            <a:r>
              <a:rPr lang="en-US" altLang="ja-JP" sz="1600" b="1" dirty="0"/>
              <a:t>    </a:t>
            </a:r>
            <a:r>
              <a:rPr lang="en-US" altLang="ja-JP" sz="1600" b="1" dirty="0" err="1"/>
              <a:t>int</a:t>
            </a:r>
            <a:r>
              <a:rPr lang="en-US" altLang="ja-JP" sz="1600" b="1" dirty="0"/>
              <a:t> </a:t>
            </a:r>
            <a:r>
              <a:rPr lang="en-US" altLang="ja-JP" sz="1600" b="1" dirty="0" err="1"/>
              <a:t>i</a:t>
            </a:r>
            <a:r>
              <a:rPr lang="en-US" altLang="ja-JP" sz="1600" b="1" dirty="0"/>
              <a:t>;</a:t>
            </a:r>
          </a:p>
          <a:p>
            <a:pPr marL="0" indent="0">
              <a:lnSpc>
                <a:spcPct val="45000"/>
              </a:lnSpc>
              <a:buNone/>
            </a:pPr>
            <a:r>
              <a:rPr lang="en-US" altLang="ja-JP" sz="1600" b="1" dirty="0"/>
              <a:t>    double </a:t>
            </a:r>
            <a:r>
              <a:rPr lang="en-US" altLang="ja-JP" sz="1600" b="1" dirty="0" err="1"/>
              <a:t>start_x</a:t>
            </a:r>
            <a:r>
              <a:rPr lang="en-US" altLang="ja-JP" sz="1600" b="1" dirty="0"/>
              <a:t>;</a:t>
            </a:r>
          </a:p>
          <a:p>
            <a:pPr marL="0" indent="0">
              <a:lnSpc>
                <a:spcPct val="45000"/>
              </a:lnSpc>
              <a:buNone/>
            </a:pPr>
            <a:r>
              <a:rPr lang="en-US" altLang="ja-JP" sz="1600" b="1" dirty="0"/>
              <a:t>    double </a:t>
            </a:r>
            <a:r>
              <a:rPr lang="en-US" altLang="ja-JP" sz="1600" b="1" dirty="0" err="1"/>
              <a:t>step_x</a:t>
            </a:r>
            <a:r>
              <a:rPr lang="en-US" altLang="ja-JP" sz="1600" b="1" dirty="0"/>
              <a:t>;</a:t>
            </a:r>
          </a:p>
          <a:p>
            <a:pPr marL="0" indent="0">
              <a:lnSpc>
                <a:spcPct val="45000"/>
              </a:lnSpc>
              <a:buNone/>
            </a:pPr>
            <a:r>
              <a:rPr lang="en-US" altLang="ja-JP" sz="1600" b="1" dirty="0"/>
              <a:t>    FILE* </a:t>
            </a:r>
            <a:r>
              <a:rPr lang="en-US" altLang="ja-JP" sz="1600" b="1" dirty="0" err="1"/>
              <a:t>fp</a:t>
            </a:r>
            <a:r>
              <a:rPr lang="en-US" altLang="ja-JP" sz="1600" b="1" dirty="0"/>
              <a:t>;</a:t>
            </a:r>
          </a:p>
          <a:p>
            <a:pPr marL="0" indent="0">
              <a:lnSpc>
                <a:spcPct val="45000"/>
              </a:lnSpc>
              <a:buNone/>
            </a:pPr>
            <a:r>
              <a:rPr lang="en-US" altLang="ja-JP" sz="1600" b="1" dirty="0"/>
              <a:t>    </a:t>
            </a:r>
            <a:r>
              <a:rPr lang="en-US" altLang="ja-JP" sz="1600" b="1" dirty="0" err="1"/>
              <a:t>printf</a:t>
            </a:r>
            <a:r>
              <a:rPr lang="en-US" altLang="ja-JP" sz="1600" b="1" dirty="0"/>
              <a:t>( "</a:t>
            </a:r>
            <a:r>
              <a:rPr lang="en-US" altLang="ja-JP" sz="1600" b="1" dirty="0" err="1"/>
              <a:t>start_x</a:t>
            </a:r>
            <a:r>
              <a:rPr lang="en-US" altLang="ja-JP" sz="1600" b="1" dirty="0"/>
              <a:t> =" );</a:t>
            </a:r>
          </a:p>
          <a:p>
            <a:pPr marL="0" indent="0">
              <a:lnSpc>
                <a:spcPct val="45000"/>
              </a:lnSpc>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a:t>
            </a:r>
            <a:r>
              <a:rPr lang="en-US" altLang="ja-JP" sz="1600" b="1" dirty="0" err="1"/>
              <a:t>stdin</a:t>
            </a:r>
            <a:r>
              <a:rPr lang="en-US" altLang="ja-JP" sz="1600" b="1" dirty="0"/>
              <a:t> );</a:t>
            </a:r>
          </a:p>
          <a:p>
            <a:pPr marL="0" indent="0">
              <a:lnSpc>
                <a:spcPct val="45000"/>
              </a:lnSpc>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"%lf\n", &amp;</a:t>
            </a:r>
            <a:r>
              <a:rPr lang="en-US" altLang="ja-JP" sz="1600" b="1" dirty="0" err="1"/>
              <a:t>start_x</a:t>
            </a:r>
            <a:r>
              <a:rPr lang="en-US" altLang="ja-JP" sz="1600" b="1" dirty="0"/>
              <a:t> );</a:t>
            </a:r>
          </a:p>
          <a:p>
            <a:pPr marL="0" indent="0">
              <a:lnSpc>
                <a:spcPct val="45000"/>
              </a:lnSpc>
              <a:buNone/>
            </a:pPr>
            <a:r>
              <a:rPr lang="en-US" altLang="ja-JP" sz="1600" b="1" dirty="0"/>
              <a:t>    </a:t>
            </a:r>
            <a:r>
              <a:rPr lang="en-US" altLang="ja-JP" sz="1600" b="1" dirty="0" err="1"/>
              <a:t>printf</a:t>
            </a:r>
            <a:r>
              <a:rPr lang="en-US" altLang="ja-JP" sz="1600" b="1" dirty="0"/>
              <a:t>( "</a:t>
            </a:r>
            <a:r>
              <a:rPr lang="en-US" altLang="ja-JP" sz="1600" b="1" dirty="0" err="1"/>
              <a:t>step_x</a:t>
            </a:r>
            <a:r>
              <a:rPr lang="en-US" altLang="ja-JP" sz="1600" b="1" dirty="0"/>
              <a:t> =" );</a:t>
            </a:r>
          </a:p>
          <a:p>
            <a:pPr marL="0" indent="0">
              <a:lnSpc>
                <a:spcPct val="45000"/>
              </a:lnSpc>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a:t>
            </a:r>
            <a:r>
              <a:rPr lang="en-US" altLang="ja-JP" sz="1600" b="1" dirty="0" err="1"/>
              <a:t>stdin</a:t>
            </a:r>
            <a:r>
              <a:rPr lang="en-US" altLang="ja-JP" sz="1600" b="1" dirty="0"/>
              <a:t> );</a:t>
            </a:r>
          </a:p>
          <a:p>
            <a:pPr marL="0" indent="0">
              <a:lnSpc>
                <a:spcPct val="45000"/>
              </a:lnSpc>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"%lf\n", &amp;</a:t>
            </a:r>
            <a:r>
              <a:rPr lang="en-US" altLang="ja-JP" sz="1600" b="1" dirty="0" err="1"/>
              <a:t>step_x</a:t>
            </a:r>
            <a:r>
              <a:rPr lang="en-US" altLang="ja-JP" sz="1600" b="1" dirty="0"/>
              <a:t> );</a:t>
            </a:r>
          </a:p>
          <a:p>
            <a:pPr marL="0" indent="0">
              <a:lnSpc>
                <a:spcPct val="45000"/>
              </a:lnSpc>
              <a:buNone/>
            </a:pPr>
            <a:r>
              <a:rPr lang="en-US" altLang="ja-JP" sz="1600" b="1" dirty="0"/>
              <a:t>    </a:t>
            </a:r>
            <a:r>
              <a:rPr lang="en-US" altLang="ja-JP" sz="1600" b="1" dirty="0" err="1"/>
              <a:t>fp</a:t>
            </a:r>
            <a:r>
              <a:rPr lang="en-US" altLang="ja-JP" sz="1600" b="1" dirty="0"/>
              <a:t> = </a:t>
            </a:r>
            <a:r>
              <a:rPr lang="en-US" altLang="ja-JP" sz="1600" b="1" dirty="0" err="1"/>
              <a:t>fopen</a:t>
            </a:r>
            <a:r>
              <a:rPr lang="en-US" altLang="ja-JP" sz="1600" b="1" dirty="0"/>
              <a:t>( "d:\\</a:t>
            </a:r>
            <a:r>
              <a:rPr lang="en-US" altLang="ja-JP" sz="1600" b="1" dirty="0" err="1"/>
              <a:t>data.csv</a:t>
            </a:r>
            <a:r>
              <a:rPr lang="en-US" altLang="ja-JP" sz="1600" b="1" dirty="0"/>
              <a:t>", "w" );</a:t>
            </a:r>
          </a:p>
          <a:p>
            <a:pPr marL="0" indent="0">
              <a:lnSpc>
                <a:spcPct val="45000"/>
              </a:lnSpc>
              <a:buNone/>
            </a:pPr>
            <a:r>
              <a:rPr lang="en-US" altLang="ja-JP" sz="1600" b="1" dirty="0"/>
              <a:t>    for( </a:t>
            </a:r>
            <a:r>
              <a:rPr lang="en-US" altLang="ja-JP" sz="1600" b="1" dirty="0" err="1"/>
              <a:t>i</a:t>
            </a:r>
            <a:r>
              <a:rPr lang="en-US" altLang="ja-JP" sz="1600" b="1" dirty="0"/>
              <a:t> = 0; </a:t>
            </a:r>
            <a:r>
              <a:rPr lang="en-US" altLang="ja-JP" sz="1600" b="1" dirty="0" err="1"/>
              <a:t>i</a:t>
            </a:r>
            <a:r>
              <a:rPr lang="en-US" altLang="ja-JP" sz="1600" b="1" dirty="0"/>
              <a:t> &lt; 20; </a:t>
            </a:r>
            <a:r>
              <a:rPr lang="en-US" altLang="ja-JP" sz="1600" b="1" dirty="0" err="1"/>
              <a:t>i</a:t>
            </a:r>
            <a:r>
              <a:rPr lang="en-US" altLang="ja-JP" sz="1600" b="1" dirty="0"/>
              <a:t>++ ) {</a:t>
            </a:r>
          </a:p>
          <a:p>
            <a:pPr marL="0" indent="0">
              <a:lnSpc>
                <a:spcPct val="45000"/>
              </a:lnSpc>
              <a:buNone/>
            </a:pPr>
            <a:r>
              <a:rPr lang="en-US" altLang="ja-JP" sz="1600" b="1" dirty="0"/>
              <a:t>        x = </a:t>
            </a:r>
            <a:r>
              <a:rPr lang="en-US" altLang="ja-JP" sz="1600" b="1" dirty="0" err="1"/>
              <a:t>start_x</a:t>
            </a:r>
            <a:r>
              <a:rPr lang="en-US" altLang="ja-JP" sz="1600" b="1" dirty="0"/>
              <a:t> + ( </a:t>
            </a:r>
            <a:r>
              <a:rPr lang="en-US" altLang="ja-JP" sz="1600" b="1" dirty="0" err="1"/>
              <a:t>i</a:t>
            </a:r>
            <a:r>
              <a:rPr lang="en-US" altLang="ja-JP" sz="1600" b="1" dirty="0"/>
              <a:t> * </a:t>
            </a:r>
            <a:r>
              <a:rPr lang="en-US" altLang="ja-JP" sz="1600" b="1" dirty="0" err="1"/>
              <a:t>step_x</a:t>
            </a:r>
            <a:r>
              <a:rPr lang="en-US" altLang="ja-JP" sz="1600" b="1" dirty="0"/>
              <a:t> ); </a:t>
            </a:r>
          </a:p>
          <a:p>
            <a:pPr marL="0" indent="0">
              <a:lnSpc>
                <a:spcPct val="45000"/>
              </a:lnSpc>
              <a:buNone/>
            </a:pPr>
            <a:r>
              <a:rPr lang="en-US" altLang="ja-JP" sz="1600" b="1" dirty="0"/>
              <a:t>        y = ( 9.8 / 2.0 ) * x * x;</a:t>
            </a:r>
          </a:p>
          <a:p>
            <a:pPr marL="0" indent="0">
              <a:lnSpc>
                <a:spcPct val="45000"/>
              </a:lnSpc>
              <a:buNone/>
            </a:pPr>
            <a:r>
              <a:rPr lang="en-US" altLang="ja-JP" sz="1600" b="1" dirty="0"/>
              <a:t>        </a:t>
            </a:r>
            <a:r>
              <a:rPr lang="en-US" altLang="ja-JP" sz="1600" b="1" dirty="0" err="1"/>
              <a:t>printf</a:t>
            </a:r>
            <a:r>
              <a:rPr lang="en-US" altLang="ja-JP" sz="1600" b="1" dirty="0"/>
              <a:t>( "x= %f, y= %f\n", x, y );</a:t>
            </a:r>
          </a:p>
          <a:p>
            <a:pPr marL="0" indent="0">
              <a:lnSpc>
                <a:spcPct val="45000"/>
              </a:lnSpc>
              <a:buNone/>
            </a:pPr>
            <a:r>
              <a:rPr lang="en-US" altLang="ja-JP" sz="1600" b="1" dirty="0"/>
              <a:t>        </a:t>
            </a:r>
            <a:r>
              <a:rPr lang="en-US" altLang="ja-JP" sz="1600" b="1" dirty="0" err="1"/>
              <a:t>fprintf</a:t>
            </a:r>
            <a:r>
              <a:rPr lang="en-US" altLang="ja-JP" sz="1600" b="1" dirty="0"/>
              <a:t>( </a:t>
            </a:r>
            <a:r>
              <a:rPr lang="en-US" altLang="ja-JP" sz="1600" b="1" dirty="0" err="1"/>
              <a:t>fp</a:t>
            </a:r>
            <a:r>
              <a:rPr lang="en-US" altLang="ja-JP" sz="1600" b="1" dirty="0"/>
              <a:t>, "x=, %f, y=, %f\n", x, y ); </a:t>
            </a:r>
          </a:p>
          <a:p>
            <a:pPr marL="0" indent="0">
              <a:lnSpc>
                <a:spcPct val="45000"/>
              </a:lnSpc>
              <a:buNone/>
            </a:pPr>
            <a:r>
              <a:rPr lang="en-US" altLang="ja-JP" sz="1600" b="1" dirty="0"/>
              <a:t>    }</a:t>
            </a:r>
          </a:p>
          <a:p>
            <a:pPr marL="0" indent="0">
              <a:lnSpc>
                <a:spcPct val="45000"/>
              </a:lnSpc>
              <a:buNone/>
            </a:pPr>
            <a:r>
              <a:rPr lang="en-US" altLang="ja-JP" sz="1600" b="1" dirty="0"/>
              <a:t>    </a:t>
            </a:r>
            <a:r>
              <a:rPr lang="en-US" altLang="ja-JP" sz="1600" b="1" dirty="0" err="1"/>
              <a:t>fprintf</a:t>
            </a:r>
            <a:r>
              <a:rPr lang="en-US" altLang="ja-JP" sz="1600" b="1" dirty="0"/>
              <a:t>( </a:t>
            </a:r>
            <a:r>
              <a:rPr lang="en-US" altLang="ja-JP" sz="1600" b="1" dirty="0" err="1"/>
              <a:t>stderr</a:t>
            </a:r>
            <a:r>
              <a:rPr lang="en-US" altLang="ja-JP" sz="1600" b="1" dirty="0"/>
              <a:t>, "file d:\\</a:t>
            </a:r>
            <a:r>
              <a:rPr lang="en-US" altLang="ja-JP" sz="1600" b="1" dirty="0" err="1"/>
              <a:t>data.csv</a:t>
            </a:r>
            <a:r>
              <a:rPr lang="en-US" altLang="ja-JP" sz="1600" b="1" dirty="0"/>
              <a:t> created\n" ); </a:t>
            </a:r>
          </a:p>
          <a:p>
            <a:pPr marL="0" indent="0">
              <a:lnSpc>
                <a:spcPct val="45000"/>
              </a:lnSpc>
              <a:buNone/>
            </a:pPr>
            <a:r>
              <a:rPr lang="en-US" altLang="ja-JP" sz="1600" b="1" dirty="0"/>
              <a:t>    </a:t>
            </a:r>
            <a:r>
              <a:rPr lang="en-US" altLang="ja-JP" sz="1600" b="1" dirty="0" err="1"/>
              <a:t>fclose</a:t>
            </a:r>
            <a:r>
              <a:rPr lang="en-US" altLang="ja-JP" sz="1600" b="1" dirty="0"/>
              <a:t>( </a:t>
            </a:r>
            <a:r>
              <a:rPr lang="en-US" altLang="ja-JP" sz="1600" b="1" dirty="0" err="1"/>
              <a:t>fp</a:t>
            </a:r>
            <a:r>
              <a:rPr lang="en-US" altLang="ja-JP" sz="1600" b="1" dirty="0"/>
              <a:t> );</a:t>
            </a:r>
          </a:p>
          <a:p>
            <a:pPr marL="0" indent="0">
              <a:lnSpc>
                <a:spcPct val="45000"/>
              </a:lnSpc>
              <a:buNone/>
            </a:pPr>
            <a:r>
              <a:rPr lang="en-US" altLang="ja-JP" sz="1600" b="1" dirty="0"/>
              <a:t>    return 0;</a:t>
            </a:r>
          </a:p>
          <a:p>
            <a:pPr marL="0" indent="0">
              <a:lnSpc>
                <a:spcPct val="45000"/>
              </a:lnSpc>
              <a:buNone/>
            </a:pPr>
            <a:r>
              <a:rPr lang="en-US" altLang="ja-JP" sz="1600" b="1" dirty="0"/>
              <a:t>}</a:t>
            </a:r>
          </a:p>
          <a:p>
            <a:endParaRPr lang="en-US" altLang="ja-JP" dirty="0"/>
          </a:p>
        </p:txBody>
      </p:sp>
      <p:sp>
        <p:nvSpPr>
          <p:cNvPr id="1434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F395709A-918F-4081-A350-40C988E61B34}" type="slidenum">
              <a:rPr lang="en-US" altLang="ja-JP" smtClean="0"/>
              <a:pPr/>
              <a:t>4</a:t>
            </a:fld>
            <a:endParaRPr lang="en-US" altLang="ja-JP" dirty="0"/>
          </a:p>
        </p:txBody>
      </p:sp>
      <p:sp>
        <p:nvSpPr>
          <p:cNvPr id="14339" name="Rectangle 12"/>
          <p:cNvSpPr>
            <a:spLocks noChangeArrowheads="1"/>
          </p:cNvSpPr>
          <p:nvPr/>
        </p:nvSpPr>
        <p:spPr bwMode="auto">
          <a:xfrm>
            <a:off x="715682" y="4981389"/>
            <a:ext cx="3524250" cy="3048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4341" name="Text Box 14"/>
          <p:cNvSpPr txBox="1">
            <a:spLocks noChangeArrowheads="1"/>
          </p:cNvSpPr>
          <p:nvPr/>
        </p:nvSpPr>
        <p:spPr bwMode="auto">
          <a:xfrm>
            <a:off x="4572000" y="4656735"/>
            <a:ext cx="3775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chemeClr val="tx2"/>
                </a:solidFill>
              </a:rPr>
              <a:t>自由落下距離の</a:t>
            </a:r>
          </a:p>
          <a:p>
            <a:pPr eaLnBrk="1" hangingPunct="1">
              <a:spcBef>
                <a:spcPct val="0"/>
              </a:spcBef>
              <a:buFontTx/>
              <a:buNone/>
            </a:pPr>
            <a:r>
              <a:rPr lang="ja-JP" altLang="en-US" sz="2800" dirty="0">
                <a:solidFill>
                  <a:schemeClr val="tx2"/>
                </a:solidFill>
              </a:rPr>
              <a:t>計算を行っている部分</a:t>
            </a:r>
          </a:p>
        </p:txBody>
      </p:sp>
      <p:sp>
        <p:nvSpPr>
          <p:cNvPr id="14343" name="テキスト ボックス 1"/>
          <p:cNvSpPr txBox="1">
            <a:spLocks noChangeArrowheads="1"/>
          </p:cNvSpPr>
          <p:nvPr/>
        </p:nvSpPr>
        <p:spPr bwMode="auto">
          <a:xfrm>
            <a:off x="4239932" y="3408305"/>
            <a:ext cx="3262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spcBef>
                <a:spcPct val="0"/>
              </a:spcBef>
              <a:buFontTx/>
              <a:buNone/>
            </a:pPr>
            <a:r>
              <a:rPr lang="ja-JP" altLang="en-US" sz="2400" b="1" dirty="0">
                <a:solidFill>
                  <a:srgbClr val="C00000"/>
                </a:solidFill>
              </a:rPr>
              <a:t>データファイル名</a:t>
            </a:r>
            <a:endParaRPr lang="en-US" altLang="ja-JP" sz="2400" b="1" dirty="0">
              <a:solidFill>
                <a:srgbClr val="C00000"/>
              </a:solidFill>
            </a:endParaRPr>
          </a:p>
          <a:p>
            <a:pPr>
              <a:spcBef>
                <a:spcPct val="0"/>
              </a:spcBef>
              <a:buFontTx/>
              <a:buNone/>
            </a:pPr>
            <a:r>
              <a:rPr lang="en-US" altLang="ja-JP" sz="2400" b="1" dirty="0">
                <a:solidFill>
                  <a:srgbClr val="C00000"/>
                </a:solidFill>
              </a:rPr>
              <a:t>d:\\data.csv</a:t>
            </a:r>
          </a:p>
          <a:p>
            <a:pPr>
              <a:spcBef>
                <a:spcPct val="0"/>
              </a:spcBef>
              <a:buFontTx/>
              <a:buNone/>
            </a:pPr>
            <a:r>
              <a:rPr lang="ja-JP" altLang="en-US" sz="2400" b="1" dirty="0">
                <a:solidFill>
                  <a:srgbClr val="C00000"/>
                </a:solidFill>
              </a:rPr>
              <a:t>は適切に設定すること</a:t>
            </a:r>
          </a:p>
        </p:txBody>
      </p:sp>
    </p:spTree>
    <p:extLst>
      <p:ext uri="{BB962C8B-B14F-4D97-AF65-F5344CB8AC3E}">
        <p14:creationId xmlns:p14="http://schemas.microsoft.com/office/powerpoint/2010/main" val="3846612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type="title"/>
          </p:nvPr>
        </p:nvSpPr>
        <p:spPr/>
        <p:txBody>
          <a:bodyPr>
            <a:noAutofit/>
          </a:bodyPr>
          <a:lstStyle/>
          <a:p>
            <a:r>
              <a:rPr lang="ja-JP" altLang="en-US" dirty="0"/>
              <a:t>棒グラフ</a:t>
            </a:r>
          </a:p>
        </p:txBody>
      </p:sp>
      <p:sp>
        <p:nvSpPr>
          <p:cNvPr id="63491" name="Rectangle 2"/>
          <p:cNvSpPr>
            <a:spLocks noGrp="1" noChangeArrowheads="1"/>
          </p:cNvSpPr>
          <p:nvPr>
            <p:ph type="body" idx="1"/>
          </p:nvPr>
        </p:nvSpPr>
        <p:spPr/>
        <p:txBody>
          <a:bodyPr>
            <a:noAutofit/>
          </a:bodyPr>
          <a:lstStyle/>
          <a:p>
            <a:pPr marL="0" indent="0">
              <a:lnSpc>
                <a:spcPct val="50000"/>
              </a:lnSpc>
              <a:buNone/>
            </a:pPr>
            <a:r>
              <a:rPr lang="en-US" altLang="ja-JP" sz="1600" b="1" dirty="0">
                <a:latin typeface="Segoe UI" panose="020B0502040204020203" pitchFamily="34" charset="0"/>
              </a:rPr>
              <a:t>#include "</a:t>
            </a:r>
            <a:r>
              <a:rPr lang="en-US" altLang="ja-JP" sz="1600" b="1" dirty="0" err="1">
                <a:latin typeface="Segoe UI" panose="020B0502040204020203" pitchFamily="34" charset="0"/>
              </a:rPr>
              <a:t>stdio.h</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#include &lt;</a:t>
            </a:r>
            <a:r>
              <a:rPr lang="en-US" altLang="ja-JP" sz="1600" b="1" dirty="0" err="1">
                <a:latin typeface="Segoe UI" panose="020B0502040204020203" pitchFamily="34" charset="0"/>
              </a:rPr>
              <a:t>math.h</a:t>
            </a:r>
            <a:r>
              <a:rPr lang="en-US" altLang="ja-JP" sz="1600" b="1" dirty="0">
                <a:latin typeface="Segoe UI" panose="020B0502040204020203" pitchFamily="34" charset="0"/>
              </a:rPr>
              <a:t>&gt;</a:t>
            </a:r>
          </a:p>
          <a:p>
            <a:pPr marL="0" indent="0">
              <a:lnSpc>
                <a:spcPct val="50000"/>
              </a:lnSpc>
              <a:buNone/>
            </a:pPr>
            <a:r>
              <a:rPr lang="en-US" altLang="ja-JP" sz="1600" b="1" dirty="0">
                <a:latin typeface="Segoe UI" panose="020B0502040204020203" pitchFamily="34" charset="0"/>
              </a:rPr>
              <a:t>void bar( </a:t>
            </a:r>
            <a:r>
              <a:rPr lang="en-US" altLang="ja-JP" sz="1600" b="1" dirty="0" err="1">
                <a:latin typeface="Segoe UI" panose="020B0502040204020203" pitchFamily="34" charset="0"/>
              </a:rPr>
              <a:t>int</a:t>
            </a:r>
            <a:r>
              <a:rPr lang="en-US" altLang="ja-JP" sz="1600" b="1" dirty="0">
                <a:latin typeface="Segoe UI" panose="020B0502040204020203" pitchFamily="34" charset="0"/>
              </a:rPr>
              <a:t> </a:t>
            </a:r>
            <a:r>
              <a:rPr lang="en-US" altLang="ja-JP" sz="1600" b="1" dirty="0" err="1">
                <a:latin typeface="Segoe UI" panose="020B0502040204020203" pitchFamily="34" charset="0"/>
              </a:rPr>
              <a:t>len</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int</a:t>
            </a:r>
            <a:r>
              <a:rPr lang="en-US" altLang="ja-JP" sz="1600" b="1" dirty="0">
                <a:latin typeface="Segoe UI" panose="020B0502040204020203" pitchFamily="34" charset="0"/>
              </a:rPr>
              <a:t> </a:t>
            </a:r>
            <a:r>
              <a:rPr lang="en-US" altLang="ja-JP" sz="1600" b="1" dirty="0" err="1">
                <a:latin typeface="Segoe UI" panose="020B0502040204020203" pitchFamily="34" charset="0"/>
              </a:rPr>
              <a:t>i</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for (</a:t>
            </a:r>
            <a:r>
              <a:rPr lang="en-US" altLang="ja-JP" sz="1600" b="1" dirty="0" err="1">
                <a:latin typeface="Segoe UI" panose="020B0502040204020203" pitchFamily="34" charset="0"/>
              </a:rPr>
              <a:t>i</a:t>
            </a:r>
            <a:r>
              <a:rPr lang="en-US" altLang="ja-JP" sz="1600" b="1" dirty="0">
                <a:latin typeface="Segoe UI" panose="020B0502040204020203" pitchFamily="34" charset="0"/>
              </a:rPr>
              <a:t>=0; </a:t>
            </a:r>
            <a:r>
              <a:rPr lang="en-US" altLang="ja-JP" sz="1600" b="1" dirty="0" err="1">
                <a:latin typeface="Segoe UI" panose="020B0502040204020203" pitchFamily="34" charset="0"/>
              </a:rPr>
              <a:t>i</a:t>
            </a:r>
            <a:r>
              <a:rPr lang="en-US" altLang="ja-JP" sz="1600" b="1" dirty="0">
                <a:latin typeface="Segoe UI" panose="020B0502040204020203" pitchFamily="34" charset="0"/>
              </a:rPr>
              <a:t>&lt;</a:t>
            </a:r>
            <a:r>
              <a:rPr lang="en-US" altLang="ja-JP" sz="1600" b="1" dirty="0" err="1">
                <a:latin typeface="Segoe UI" panose="020B0502040204020203" pitchFamily="34" charset="0"/>
              </a:rPr>
              <a:t>len</a:t>
            </a:r>
            <a:r>
              <a:rPr lang="en-US" altLang="ja-JP" sz="1600" b="1" dirty="0">
                <a:latin typeface="Segoe UI" panose="020B0502040204020203" pitchFamily="34" charset="0"/>
              </a:rPr>
              <a:t>; </a:t>
            </a:r>
            <a:r>
              <a:rPr lang="en-US" altLang="ja-JP" sz="1600" b="1" dirty="0" err="1">
                <a:latin typeface="Segoe UI" panose="020B0502040204020203" pitchFamily="34" charset="0"/>
              </a:rPr>
              <a:t>i</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printf</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printf</a:t>
            </a:r>
            <a:r>
              <a:rPr lang="en-US" altLang="ja-JP" sz="1600" b="1" dirty="0">
                <a:latin typeface="Segoe UI" panose="020B0502040204020203" pitchFamily="34" charset="0"/>
              </a:rPr>
              <a:t>("\n");</a:t>
            </a:r>
          </a:p>
          <a:p>
            <a:pPr marL="0" indent="0">
              <a:lnSpc>
                <a:spcPct val="50000"/>
              </a:lnSpc>
              <a:buNone/>
            </a:pPr>
            <a:r>
              <a:rPr lang="en-US" altLang="ja-JP" sz="1600" b="1" dirty="0">
                <a:latin typeface="Segoe UI" panose="020B0502040204020203" pitchFamily="34" charset="0"/>
              </a:rPr>
              <a:t>    return;</a:t>
            </a:r>
          </a:p>
          <a:p>
            <a:pPr marL="0" indent="0">
              <a:lnSpc>
                <a:spcPct val="50000"/>
              </a:lnSpc>
              <a:buNone/>
            </a:pPr>
            <a:r>
              <a:rPr lang="en-US" altLang="ja-JP" sz="1600" b="1" dirty="0">
                <a:latin typeface="Segoe UI" panose="020B0502040204020203" pitchFamily="34" charset="0"/>
              </a:rPr>
              <a:t>}</a:t>
            </a:r>
          </a:p>
          <a:p>
            <a:pPr marL="0" indent="0">
              <a:lnSpc>
                <a:spcPct val="50000"/>
              </a:lnSpc>
              <a:buNone/>
            </a:pPr>
            <a:r>
              <a:rPr lang="en-US" altLang="ja-JP" sz="1600" b="1" dirty="0" err="1">
                <a:latin typeface="Segoe UI" panose="020B0502040204020203" pitchFamily="34" charset="0"/>
              </a:rPr>
              <a:t>int</a:t>
            </a:r>
            <a:r>
              <a:rPr lang="en-US" altLang="ja-JP" sz="1600" b="1" dirty="0">
                <a:latin typeface="Segoe UI" panose="020B0502040204020203" pitchFamily="34" charset="0"/>
              </a:rPr>
              <a:t> main()</a:t>
            </a:r>
          </a:p>
          <a:p>
            <a:pPr marL="0" indent="0">
              <a:lnSpc>
                <a:spcPct val="50000"/>
              </a:lnSpc>
              <a:buNone/>
            </a:pP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int</a:t>
            </a:r>
            <a:r>
              <a:rPr lang="en-US" altLang="ja-JP" sz="1600" b="1" dirty="0">
                <a:latin typeface="Segoe UI" panose="020B0502040204020203" pitchFamily="34" charset="0"/>
              </a:rPr>
              <a:t> </a:t>
            </a:r>
            <a:r>
              <a:rPr lang="en-US" altLang="ja-JP" sz="1600" b="1" dirty="0" err="1">
                <a:latin typeface="Segoe UI" panose="020B0502040204020203" pitchFamily="34" charset="0"/>
              </a:rPr>
              <a:t>len</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char </a:t>
            </a:r>
            <a:r>
              <a:rPr lang="en-US" altLang="ja-JP" sz="1600" b="1" dirty="0" err="1">
                <a:latin typeface="Segoe UI" panose="020B0502040204020203" pitchFamily="34" charset="0"/>
              </a:rPr>
              <a:t>buf</a:t>
            </a:r>
            <a:r>
              <a:rPr lang="en-US" altLang="ja-JP" sz="1600" b="1" dirty="0">
                <a:latin typeface="Segoe UI" panose="020B0502040204020203" pitchFamily="34" charset="0"/>
              </a:rPr>
              <a:t>[256];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int</a:t>
            </a:r>
            <a:r>
              <a:rPr lang="en-US" altLang="ja-JP" sz="1600" b="1" dirty="0">
                <a:latin typeface="Segoe UI" panose="020B0502040204020203" pitchFamily="34" charset="0"/>
              </a:rPr>
              <a:t> </a:t>
            </a:r>
            <a:r>
              <a:rPr lang="en-US" altLang="ja-JP" sz="1600" b="1" dirty="0" err="1">
                <a:latin typeface="Segoe UI" panose="020B0502040204020203" pitchFamily="34" charset="0"/>
              </a:rPr>
              <a:t>ch</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printf</a:t>
            </a:r>
            <a:r>
              <a:rPr lang="en-US" altLang="ja-JP" sz="1600" b="1" dirty="0">
                <a:latin typeface="Segoe UI" panose="020B0502040204020203" pitchFamily="34" charset="0"/>
              </a:rPr>
              <a:t>( "</a:t>
            </a:r>
            <a:r>
              <a:rPr lang="en-US" altLang="ja-JP" sz="1600" b="1" dirty="0" err="1">
                <a:latin typeface="Segoe UI" panose="020B0502040204020203" pitchFamily="34" charset="0"/>
              </a:rPr>
              <a:t>len</a:t>
            </a:r>
            <a:r>
              <a:rPr lang="en-US" altLang="ja-JP" sz="1600" b="1" dirty="0">
                <a:latin typeface="Segoe UI" panose="020B0502040204020203" pitchFamily="34" charset="0"/>
              </a:rPr>
              <a:t> ="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fgets</a:t>
            </a:r>
            <a:r>
              <a:rPr lang="en-US" altLang="ja-JP" sz="1600" b="1" dirty="0">
                <a:latin typeface="Segoe UI" panose="020B0502040204020203" pitchFamily="34" charset="0"/>
              </a:rPr>
              <a:t>( </a:t>
            </a:r>
            <a:r>
              <a:rPr lang="en-US" altLang="ja-JP" sz="1600" b="1" dirty="0" err="1">
                <a:latin typeface="Segoe UI" panose="020B0502040204020203" pitchFamily="34" charset="0"/>
              </a:rPr>
              <a:t>buf</a:t>
            </a:r>
            <a:r>
              <a:rPr lang="en-US" altLang="ja-JP" sz="1600" b="1" dirty="0">
                <a:latin typeface="Segoe UI" panose="020B0502040204020203" pitchFamily="34" charset="0"/>
              </a:rPr>
              <a:t>, 256, </a:t>
            </a:r>
            <a:r>
              <a:rPr lang="en-US" altLang="ja-JP" sz="1600" b="1" dirty="0" err="1">
                <a:latin typeface="Segoe UI" panose="020B0502040204020203" pitchFamily="34" charset="0"/>
              </a:rPr>
              <a:t>stdin</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sscanf_s</a:t>
            </a:r>
            <a:r>
              <a:rPr lang="en-US" altLang="ja-JP" sz="1600" b="1" dirty="0">
                <a:latin typeface="Segoe UI" panose="020B0502040204020203" pitchFamily="34" charset="0"/>
              </a:rPr>
              <a:t>( </a:t>
            </a:r>
            <a:r>
              <a:rPr lang="en-US" altLang="ja-JP" sz="1600" b="1" dirty="0" err="1">
                <a:latin typeface="Segoe UI" panose="020B0502040204020203" pitchFamily="34" charset="0"/>
              </a:rPr>
              <a:t>buf</a:t>
            </a:r>
            <a:r>
              <a:rPr lang="en-US" altLang="ja-JP" sz="1600" b="1" dirty="0">
                <a:latin typeface="Segoe UI" panose="020B0502040204020203" pitchFamily="34" charset="0"/>
              </a:rPr>
              <a:t>, "%d\n", &amp;</a:t>
            </a:r>
            <a:r>
              <a:rPr lang="en-US" altLang="ja-JP" sz="1600" b="1" dirty="0" err="1">
                <a:latin typeface="Segoe UI" panose="020B0502040204020203" pitchFamily="34" charset="0"/>
              </a:rPr>
              <a:t>len</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bar( </a:t>
            </a:r>
            <a:r>
              <a:rPr lang="en-US" altLang="ja-JP" sz="1600" b="1" dirty="0" err="1">
                <a:latin typeface="Segoe UI" panose="020B0502040204020203" pitchFamily="34" charset="0"/>
              </a:rPr>
              <a:t>len</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ch</a:t>
            </a:r>
            <a:r>
              <a:rPr lang="en-US" altLang="ja-JP" sz="1600" b="1" dirty="0">
                <a:latin typeface="Segoe UI" panose="020B0502040204020203" pitchFamily="34" charset="0"/>
              </a:rPr>
              <a:t> = </a:t>
            </a:r>
            <a:r>
              <a:rPr lang="en-US" altLang="ja-JP" sz="1600" b="1" dirty="0" err="1">
                <a:latin typeface="Segoe UI" panose="020B0502040204020203" pitchFamily="34" charset="0"/>
              </a:rPr>
              <a:t>getchar</a:t>
            </a:r>
            <a:r>
              <a:rPr lang="en-US" altLang="ja-JP" sz="1600" b="1" dirty="0">
                <a:latin typeface="Segoe UI" panose="020B0502040204020203" pitchFamily="34" charset="0"/>
              </a:rPr>
              <a:t>();</a:t>
            </a:r>
          </a:p>
          <a:p>
            <a:pPr marL="0" indent="0">
              <a:lnSpc>
                <a:spcPct val="50000"/>
              </a:lnSpc>
              <a:buNone/>
            </a:pPr>
            <a:r>
              <a:rPr lang="en-US" altLang="ja-JP" sz="1600" b="1" dirty="0">
                <a:latin typeface="Segoe UI" panose="020B0502040204020203" pitchFamily="34" charset="0"/>
              </a:rPr>
              <a:t>    </a:t>
            </a:r>
            <a:r>
              <a:rPr lang="en-US" altLang="ja-JP" sz="1600" b="1" dirty="0" err="1">
                <a:latin typeface="Segoe UI" panose="020B0502040204020203" pitchFamily="34" charset="0"/>
              </a:rPr>
              <a:t>ch</a:t>
            </a:r>
            <a:r>
              <a:rPr lang="en-US" altLang="ja-JP" sz="1600" b="1" dirty="0">
                <a:latin typeface="Segoe UI" panose="020B0502040204020203" pitchFamily="34" charset="0"/>
              </a:rPr>
              <a:t> = </a:t>
            </a:r>
            <a:r>
              <a:rPr lang="en-US" altLang="ja-JP" sz="1600" b="1" dirty="0" err="1">
                <a:latin typeface="Segoe UI" panose="020B0502040204020203" pitchFamily="34" charset="0"/>
              </a:rPr>
              <a:t>getchar</a:t>
            </a:r>
            <a:r>
              <a:rPr lang="en-US" altLang="ja-JP" sz="1600" b="1" dirty="0">
                <a:latin typeface="Segoe UI" panose="020B0502040204020203" pitchFamily="34" charset="0"/>
              </a:rPr>
              <a:t>(); </a:t>
            </a:r>
          </a:p>
          <a:p>
            <a:pPr marL="0" indent="0">
              <a:lnSpc>
                <a:spcPct val="50000"/>
              </a:lnSpc>
              <a:buNone/>
            </a:pPr>
            <a:r>
              <a:rPr lang="en-US" altLang="ja-JP" sz="1600" b="1" dirty="0">
                <a:latin typeface="Segoe UI" panose="020B0502040204020203" pitchFamily="34" charset="0"/>
              </a:rPr>
              <a:t>    return 0;</a:t>
            </a:r>
          </a:p>
          <a:p>
            <a:pPr marL="0" indent="0">
              <a:lnSpc>
                <a:spcPct val="50000"/>
              </a:lnSpc>
              <a:buNone/>
            </a:pPr>
            <a:r>
              <a:rPr lang="en-US" altLang="ja-JP" sz="1600" b="1" dirty="0">
                <a:latin typeface="Segoe UI" panose="020B0502040204020203" pitchFamily="34" charset="0"/>
              </a:rPr>
              <a:t>}</a:t>
            </a:r>
          </a:p>
        </p:txBody>
      </p:sp>
      <p:sp>
        <p:nvSpPr>
          <p:cNvPr id="6350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D0E58888-C8C3-4AA2-B919-0FDED090B99D}" type="slidenum">
              <a:rPr lang="ja-JP" altLang="en-US" smtClean="0"/>
              <a:pPr/>
              <a:t>40</a:t>
            </a:fld>
            <a:endParaRPr lang="en-US" altLang="ja-JP" dirty="0"/>
          </a:p>
        </p:txBody>
      </p:sp>
      <p:sp>
        <p:nvSpPr>
          <p:cNvPr id="63494" name="AutoShape 6"/>
          <p:cNvSpPr>
            <a:spLocks/>
          </p:cNvSpPr>
          <p:nvPr/>
        </p:nvSpPr>
        <p:spPr bwMode="auto">
          <a:xfrm>
            <a:off x="3106264" y="1290638"/>
            <a:ext cx="228600" cy="2138362"/>
          </a:xfrm>
          <a:prstGeom prst="rightBrace">
            <a:avLst>
              <a:gd name="adj1" fmla="val 77951"/>
              <a:gd name="adj2" fmla="val 50000"/>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63495" name="Text Box 7"/>
          <p:cNvSpPr txBox="1">
            <a:spLocks noChangeArrowheads="1"/>
          </p:cNvSpPr>
          <p:nvPr/>
        </p:nvSpPr>
        <p:spPr bwMode="auto">
          <a:xfrm>
            <a:off x="3513604" y="2122548"/>
            <a:ext cx="1423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800" dirty="0">
                <a:solidFill>
                  <a:srgbClr val="006600"/>
                </a:solidFill>
              </a:rPr>
              <a:t>bar</a:t>
            </a:r>
            <a:r>
              <a:rPr lang="ja-JP" altLang="en-US" sz="2800" dirty="0">
                <a:solidFill>
                  <a:srgbClr val="006600"/>
                </a:solidFill>
              </a:rPr>
              <a:t>関数</a:t>
            </a:r>
          </a:p>
        </p:txBody>
      </p:sp>
      <p:sp>
        <p:nvSpPr>
          <p:cNvPr id="63496" name="AutoShape 8"/>
          <p:cNvSpPr>
            <a:spLocks/>
          </p:cNvSpPr>
          <p:nvPr/>
        </p:nvSpPr>
        <p:spPr bwMode="auto">
          <a:xfrm>
            <a:off x="3732305" y="3625851"/>
            <a:ext cx="292100" cy="3095625"/>
          </a:xfrm>
          <a:prstGeom prst="rightBrace">
            <a:avLst>
              <a:gd name="adj1" fmla="val 88315"/>
              <a:gd name="adj2" fmla="val 50000"/>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63497" name="Text Box 9"/>
          <p:cNvSpPr txBox="1">
            <a:spLocks noChangeArrowheads="1"/>
          </p:cNvSpPr>
          <p:nvPr/>
        </p:nvSpPr>
        <p:spPr bwMode="auto">
          <a:xfrm>
            <a:off x="4327904" y="4968502"/>
            <a:ext cx="16834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800" dirty="0">
                <a:solidFill>
                  <a:srgbClr val="006600"/>
                </a:solidFill>
              </a:rPr>
              <a:t>main</a:t>
            </a:r>
            <a:r>
              <a:rPr lang="ja-JP" altLang="en-US" sz="2800" dirty="0">
                <a:solidFill>
                  <a:srgbClr val="006600"/>
                </a:solidFill>
              </a:rPr>
              <a:t>関数</a:t>
            </a:r>
          </a:p>
        </p:txBody>
      </p:sp>
      <p:sp>
        <p:nvSpPr>
          <p:cNvPr id="416779" name="Text Box 11"/>
          <p:cNvSpPr txBox="1">
            <a:spLocks noChangeArrowheads="1"/>
          </p:cNvSpPr>
          <p:nvPr/>
        </p:nvSpPr>
        <p:spPr bwMode="auto">
          <a:xfrm>
            <a:off x="6210554" y="4629947"/>
            <a:ext cx="27847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プログラム実行は</a:t>
            </a:r>
          </a:p>
          <a:p>
            <a:pPr eaLnBrk="1" hangingPunct="1">
              <a:spcBef>
                <a:spcPct val="0"/>
              </a:spcBef>
              <a:buFontTx/>
              <a:buNone/>
            </a:pPr>
            <a:r>
              <a:rPr lang="en-US" altLang="ja-JP" sz="2400" dirty="0">
                <a:solidFill>
                  <a:schemeClr val="tx2"/>
                </a:solidFill>
              </a:rPr>
              <a:t>main </a:t>
            </a:r>
            <a:r>
              <a:rPr lang="ja-JP" altLang="en-US" sz="2400" dirty="0">
                <a:solidFill>
                  <a:schemeClr val="tx2"/>
                </a:solidFill>
              </a:rPr>
              <a:t>関数（メイン</a:t>
            </a:r>
          </a:p>
          <a:p>
            <a:pPr eaLnBrk="1" hangingPunct="1">
              <a:spcBef>
                <a:spcPct val="0"/>
              </a:spcBef>
              <a:buFontTx/>
              <a:buNone/>
            </a:pPr>
            <a:r>
              <a:rPr lang="ja-JP" altLang="en-US" sz="2400" dirty="0">
                <a:solidFill>
                  <a:schemeClr val="tx2"/>
                </a:solidFill>
              </a:rPr>
              <a:t>関数）から始まる</a:t>
            </a:r>
          </a:p>
        </p:txBody>
      </p:sp>
      <p:sp>
        <p:nvSpPr>
          <p:cNvPr id="416780" name="Text Box 12"/>
          <p:cNvSpPr txBox="1">
            <a:spLocks noChangeArrowheads="1"/>
          </p:cNvSpPr>
          <p:nvPr/>
        </p:nvSpPr>
        <p:spPr bwMode="auto">
          <a:xfrm>
            <a:off x="5404807" y="1150835"/>
            <a:ext cx="3467616" cy="107721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solidFill>
                  <a:schemeClr val="tx2"/>
                </a:solidFill>
              </a:rPr>
              <a:t>複数の関数を含む</a:t>
            </a:r>
          </a:p>
          <a:p>
            <a:pPr eaLnBrk="1" hangingPunct="1">
              <a:spcBef>
                <a:spcPct val="0"/>
              </a:spcBef>
              <a:buFontTx/>
              <a:buNone/>
            </a:pPr>
            <a:r>
              <a:rPr lang="ja-JP" altLang="en-US" dirty="0">
                <a:solidFill>
                  <a:schemeClr val="tx2"/>
                </a:solidFill>
              </a:rPr>
              <a:t>プログラム</a:t>
            </a:r>
          </a:p>
        </p:txBody>
      </p:sp>
    </p:spTree>
    <p:extLst>
      <p:ext uri="{BB962C8B-B14F-4D97-AF65-F5344CB8AC3E}">
        <p14:creationId xmlns:p14="http://schemas.microsoft.com/office/powerpoint/2010/main" val="2269277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6780"/>
                                        </p:tgtEl>
                                        <p:attrNameLst>
                                          <p:attrName>style.visibility</p:attrName>
                                        </p:attrNameLst>
                                      </p:cBhvr>
                                      <p:to>
                                        <p:strVal val="visible"/>
                                      </p:to>
                                    </p:set>
                                    <p:animEffect transition="in" filter="dissolve">
                                      <p:cBhvr>
                                        <p:cTn id="7" dur="500"/>
                                        <p:tgtEl>
                                          <p:spTgt spid="4167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6779"/>
                                        </p:tgtEl>
                                        <p:attrNameLst>
                                          <p:attrName>style.visibility</p:attrName>
                                        </p:attrNameLst>
                                      </p:cBhvr>
                                      <p:to>
                                        <p:strVal val="visible"/>
                                      </p:to>
                                    </p:set>
                                    <p:animEffect transition="in" filter="dissolve">
                                      <p:cBhvr>
                                        <p:cTn id="10" dur="500"/>
                                        <p:tgtEl>
                                          <p:spTgt spid="416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9" grpId="0"/>
      <p:bldP spid="41678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7F364A18-F758-4C87-9FD9-7356C6C1A7D1}"/>
              </a:ext>
            </a:extLst>
          </p:cNvPr>
          <p:cNvSpPr txBox="1">
            <a:spLocks noChangeArrowheads="1"/>
          </p:cNvSpPr>
          <p:nvPr/>
        </p:nvSpPr>
        <p:spPr>
          <a:xfrm>
            <a:off x="1088838" y="739703"/>
            <a:ext cx="7397750" cy="53331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en-US" altLang="ja-JP" sz="1600" b="1" dirty="0"/>
              <a:t>#include "</a:t>
            </a:r>
            <a:r>
              <a:rPr lang="en-US" altLang="ja-JP" sz="1600" b="1" dirty="0" err="1"/>
              <a:t>stdio.h</a:t>
            </a:r>
            <a:r>
              <a:rPr lang="en-US" altLang="ja-JP" sz="1600" b="1" dirty="0"/>
              <a:t>"</a:t>
            </a:r>
          </a:p>
          <a:p>
            <a:pPr marL="0" indent="0">
              <a:lnSpc>
                <a:spcPct val="50000"/>
              </a:lnSpc>
              <a:buFont typeface="Arial" panose="020B0604020202020204" pitchFamily="34" charset="0"/>
              <a:buNone/>
            </a:pPr>
            <a:r>
              <a:rPr lang="en-US" altLang="ja-JP" sz="1600" b="1" dirty="0"/>
              <a:t>#include &lt;</a:t>
            </a:r>
            <a:r>
              <a:rPr lang="en-US" altLang="ja-JP" sz="1600" b="1" dirty="0" err="1"/>
              <a:t>math.h</a:t>
            </a:r>
            <a:r>
              <a:rPr lang="en-US" altLang="ja-JP" sz="1600" b="1" dirty="0"/>
              <a:t>&gt;</a:t>
            </a:r>
          </a:p>
          <a:p>
            <a:pPr marL="0" indent="0">
              <a:lnSpc>
                <a:spcPct val="50000"/>
              </a:lnSpc>
              <a:buFont typeface="Arial" panose="020B0604020202020204" pitchFamily="34" charset="0"/>
              <a:buNone/>
            </a:pPr>
            <a:r>
              <a:rPr lang="en-US" altLang="ja-JP" sz="1600" b="1" dirty="0"/>
              <a:t>void bar( int </a:t>
            </a:r>
            <a:r>
              <a:rPr lang="en-US" altLang="ja-JP" sz="1600" b="1" dirty="0" err="1"/>
              <a:t>len</a:t>
            </a:r>
            <a:r>
              <a:rPr lang="en-US" altLang="ja-JP" sz="1600" b="1" dirty="0"/>
              <a:t> )</a:t>
            </a:r>
          </a:p>
          <a:p>
            <a:pPr marL="0" indent="0">
              <a:lnSpc>
                <a:spcPct val="50000"/>
              </a:lnSpc>
              <a:buFont typeface="Arial" panose="020B0604020202020204" pitchFamily="34" charset="0"/>
              <a:buNone/>
            </a:pPr>
            <a:r>
              <a:rPr lang="en-US" altLang="ja-JP" sz="1600" b="1" dirty="0"/>
              <a:t>{</a:t>
            </a:r>
          </a:p>
          <a:p>
            <a:pPr marL="0" indent="0">
              <a:lnSpc>
                <a:spcPct val="50000"/>
              </a:lnSpc>
              <a:buFont typeface="Arial" panose="020B0604020202020204" pitchFamily="34" charset="0"/>
              <a:buNone/>
            </a:pPr>
            <a:r>
              <a:rPr lang="en-US" altLang="ja-JP" sz="1600" b="1" dirty="0"/>
              <a:t>    int </a:t>
            </a:r>
            <a:r>
              <a:rPr lang="en-US" altLang="ja-JP" sz="1600" b="1" dirty="0" err="1"/>
              <a:t>i</a:t>
            </a:r>
            <a:r>
              <a:rPr lang="en-US" altLang="ja-JP" sz="1600" b="1" dirty="0"/>
              <a:t>;</a:t>
            </a:r>
          </a:p>
          <a:p>
            <a:pPr marL="0" indent="0">
              <a:lnSpc>
                <a:spcPct val="50000"/>
              </a:lnSpc>
              <a:buFont typeface="Arial" panose="020B0604020202020204" pitchFamily="34" charset="0"/>
              <a:buNone/>
            </a:pPr>
            <a:r>
              <a:rPr lang="en-US" altLang="ja-JP" sz="1600" b="1" dirty="0"/>
              <a:t>    for (</a:t>
            </a:r>
            <a:r>
              <a:rPr lang="en-US" altLang="ja-JP" sz="1600" b="1" dirty="0" err="1"/>
              <a:t>i</a:t>
            </a:r>
            <a:r>
              <a:rPr lang="en-US" altLang="ja-JP" sz="1600" b="1" dirty="0"/>
              <a:t>=0; </a:t>
            </a:r>
            <a:r>
              <a:rPr lang="en-US" altLang="ja-JP" sz="1600" b="1" dirty="0" err="1"/>
              <a:t>i</a:t>
            </a:r>
            <a:r>
              <a:rPr lang="en-US" altLang="ja-JP" sz="1600" b="1" dirty="0"/>
              <a:t>&lt;</a:t>
            </a:r>
            <a:r>
              <a:rPr lang="en-US" altLang="ja-JP" sz="1600" b="1" dirty="0" err="1"/>
              <a:t>len</a:t>
            </a:r>
            <a:r>
              <a:rPr lang="en-US" altLang="ja-JP" sz="1600" b="1" dirty="0"/>
              <a:t>; </a:t>
            </a:r>
            <a:r>
              <a:rPr lang="en-US" altLang="ja-JP" sz="1600" b="1" dirty="0" err="1"/>
              <a:t>i</a:t>
            </a:r>
            <a:r>
              <a:rPr lang="en-US" altLang="ja-JP" sz="1600" b="1" dirty="0"/>
              <a:t>++) {</a:t>
            </a:r>
          </a:p>
          <a:p>
            <a:pPr marL="0" indent="0">
              <a:lnSpc>
                <a:spcPct val="50000"/>
              </a:lnSpc>
              <a:buFont typeface="Arial" panose="020B0604020202020204" pitchFamily="34" charset="0"/>
              <a:buNone/>
            </a:pPr>
            <a:r>
              <a:rPr lang="en-US" altLang="ja-JP" sz="1600" b="1" dirty="0"/>
              <a:t>        </a:t>
            </a:r>
            <a:r>
              <a:rPr lang="en-US" altLang="ja-JP" sz="1600" b="1" dirty="0" err="1"/>
              <a:t>printf</a:t>
            </a:r>
            <a:r>
              <a:rPr lang="en-US" altLang="ja-JP" sz="1600" b="1" dirty="0"/>
              <a:t>("*");</a:t>
            </a:r>
          </a:p>
          <a:p>
            <a:pPr marL="0" indent="0">
              <a:lnSpc>
                <a:spcPct val="50000"/>
              </a:lnSpc>
              <a:buFont typeface="Arial" panose="020B0604020202020204" pitchFamily="34" charset="0"/>
              <a:buNone/>
            </a:pPr>
            <a:r>
              <a:rPr lang="en-US" altLang="ja-JP" sz="1600" b="1" dirty="0"/>
              <a:t>    }</a:t>
            </a:r>
          </a:p>
          <a:p>
            <a:pPr marL="0" indent="0">
              <a:lnSpc>
                <a:spcPct val="50000"/>
              </a:lnSpc>
              <a:buFont typeface="Arial" panose="020B0604020202020204" pitchFamily="34" charset="0"/>
              <a:buNone/>
            </a:pPr>
            <a:r>
              <a:rPr lang="en-US" altLang="ja-JP" sz="1600" b="1" dirty="0"/>
              <a:t>    </a:t>
            </a:r>
            <a:r>
              <a:rPr lang="en-US" altLang="ja-JP" sz="1600" b="1" dirty="0" err="1"/>
              <a:t>printf</a:t>
            </a:r>
            <a:r>
              <a:rPr lang="en-US" altLang="ja-JP" sz="1600" b="1" dirty="0"/>
              <a:t>("\n");</a:t>
            </a:r>
          </a:p>
          <a:p>
            <a:pPr marL="0" indent="0">
              <a:lnSpc>
                <a:spcPct val="50000"/>
              </a:lnSpc>
              <a:buFont typeface="Arial" panose="020B0604020202020204" pitchFamily="34" charset="0"/>
              <a:buNone/>
            </a:pPr>
            <a:r>
              <a:rPr lang="en-US" altLang="ja-JP" sz="1600" b="1" dirty="0"/>
              <a:t>    return;</a:t>
            </a:r>
          </a:p>
          <a:p>
            <a:pPr marL="0" indent="0">
              <a:lnSpc>
                <a:spcPct val="50000"/>
              </a:lnSpc>
              <a:buFont typeface="Arial" panose="020B0604020202020204" pitchFamily="34" charset="0"/>
              <a:buNone/>
            </a:pPr>
            <a:r>
              <a:rPr lang="en-US" altLang="ja-JP" sz="1600" b="1" dirty="0"/>
              <a:t>}</a:t>
            </a:r>
          </a:p>
          <a:p>
            <a:pPr marL="0" indent="0">
              <a:lnSpc>
                <a:spcPct val="50000"/>
              </a:lnSpc>
              <a:buFont typeface="Arial" panose="020B0604020202020204" pitchFamily="34" charset="0"/>
              <a:buNone/>
            </a:pPr>
            <a:r>
              <a:rPr lang="en-US" altLang="ja-JP" sz="1600" b="1" dirty="0"/>
              <a:t>int main()</a:t>
            </a:r>
          </a:p>
          <a:p>
            <a:pPr marL="0" indent="0">
              <a:lnSpc>
                <a:spcPct val="50000"/>
              </a:lnSpc>
              <a:buFont typeface="Arial" panose="020B0604020202020204" pitchFamily="34" charset="0"/>
              <a:buNone/>
            </a:pPr>
            <a:r>
              <a:rPr lang="en-US" altLang="ja-JP" sz="1600" b="1" dirty="0"/>
              <a:t>{</a:t>
            </a:r>
          </a:p>
          <a:p>
            <a:pPr marL="0" indent="0">
              <a:lnSpc>
                <a:spcPct val="50000"/>
              </a:lnSpc>
              <a:buFont typeface="Arial" panose="020B0604020202020204" pitchFamily="34" charset="0"/>
              <a:buNone/>
            </a:pPr>
            <a:r>
              <a:rPr lang="en-US" altLang="ja-JP" sz="1600" b="1" dirty="0"/>
              <a:t>    int </a:t>
            </a:r>
            <a:r>
              <a:rPr lang="en-US" altLang="ja-JP" sz="1600" b="1" dirty="0" err="1"/>
              <a:t>len</a:t>
            </a:r>
            <a:r>
              <a:rPr lang="en-US" altLang="ja-JP" sz="1600" b="1" dirty="0"/>
              <a:t>;</a:t>
            </a:r>
          </a:p>
          <a:p>
            <a:pPr marL="0" indent="0">
              <a:lnSpc>
                <a:spcPct val="50000"/>
              </a:lnSpc>
              <a:buFont typeface="Arial" panose="020B0604020202020204" pitchFamily="34" charset="0"/>
              <a:buNone/>
            </a:pPr>
            <a:r>
              <a:rPr lang="en-US" altLang="ja-JP" sz="1600" b="1" dirty="0"/>
              <a:t>    char </a:t>
            </a:r>
            <a:r>
              <a:rPr lang="en-US" altLang="ja-JP" sz="1600" b="1" dirty="0" err="1"/>
              <a:t>buf</a:t>
            </a:r>
            <a:r>
              <a:rPr lang="en-US" altLang="ja-JP" sz="1600" b="1" dirty="0"/>
              <a:t>[256]; </a:t>
            </a:r>
          </a:p>
          <a:p>
            <a:pPr marL="0" indent="0">
              <a:lnSpc>
                <a:spcPct val="50000"/>
              </a:lnSpc>
              <a:buFont typeface="Arial" panose="020B0604020202020204" pitchFamily="34" charset="0"/>
              <a:buNone/>
            </a:pPr>
            <a:r>
              <a:rPr lang="en-US" altLang="ja-JP" sz="1600" b="1" dirty="0"/>
              <a:t>    int </a:t>
            </a:r>
            <a:r>
              <a:rPr lang="en-US" altLang="ja-JP" sz="1600" b="1" dirty="0" err="1"/>
              <a:t>ch</a:t>
            </a:r>
            <a:r>
              <a:rPr lang="en-US" altLang="ja-JP" sz="1600" b="1" dirty="0"/>
              <a:t>;</a:t>
            </a:r>
          </a:p>
          <a:p>
            <a:pPr marL="0" indent="0">
              <a:lnSpc>
                <a:spcPct val="50000"/>
              </a:lnSpc>
              <a:buFont typeface="Arial" panose="020B0604020202020204" pitchFamily="34" charset="0"/>
              <a:buNone/>
            </a:pPr>
            <a:r>
              <a:rPr lang="en-US" altLang="ja-JP" sz="1600" b="1" dirty="0"/>
              <a:t>    </a:t>
            </a:r>
            <a:r>
              <a:rPr lang="en-US" altLang="ja-JP" sz="1600" b="1" dirty="0" err="1"/>
              <a:t>printf</a:t>
            </a:r>
            <a:r>
              <a:rPr lang="en-US" altLang="ja-JP" sz="1600" b="1" dirty="0"/>
              <a:t>( "</a:t>
            </a:r>
            <a:r>
              <a:rPr lang="en-US" altLang="ja-JP" sz="1600" b="1" dirty="0" err="1"/>
              <a:t>len</a:t>
            </a:r>
            <a:r>
              <a:rPr lang="en-US" altLang="ja-JP" sz="1600" b="1" dirty="0"/>
              <a:t> =" );</a:t>
            </a:r>
          </a:p>
          <a:p>
            <a:pPr marL="0" indent="0">
              <a:lnSpc>
                <a:spcPct val="50000"/>
              </a:lnSpc>
              <a:buFont typeface="Arial" panose="020B0604020202020204" pitchFamily="34" charset="0"/>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stdin );</a:t>
            </a:r>
          </a:p>
          <a:p>
            <a:pPr marL="0" indent="0">
              <a:lnSpc>
                <a:spcPct val="50000"/>
              </a:lnSpc>
              <a:buFont typeface="Arial" panose="020B0604020202020204" pitchFamily="34" charset="0"/>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"%d\n", &amp;</a:t>
            </a:r>
            <a:r>
              <a:rPr lang="en-US" altLang="ja-JP" sz="1600" b="1" dirty="0" err="1"/>
              <a:t>len</a:t>
            </a:r>
            <a:r>
              <a:rPr lang="en-US" altLang="ja-JP" sz="1600" b="1" dirty="0"/>
              <a:t> );</a:t>
            </a:r>
          </a:p>
          <a:p>
            <a:pPr marL="0" indent="0">
              <a:lnSpc>
                <a:spcPct val="50000"/>
              </a:lnSpc>
              <a:buFont typeface="Arial" panose="020B0604020202020204" pitchFamily="34" charset="0"/>
              <a:buNone/>
            </a:pPr>
            <a:r>
              <a:rPr lang="en-US" altLang="ja-JP" sz="1600" b="1" dirty="0"/>
              <a:t>    bar( </a:t>
            </a:r>
            <a:r>
              <a:rPr lang="en-US" altLang="ja-JP" sz="1600" b="1" dirty="0" err="1"/>
              <a:t>len</a:t>
            </a:r>
            <a:r>
              <a:rPr lang="en-US" altLang="ja-JP" sz="1600" b="1" dirty="0"/>
              <a:t> );</a:t>
            </a:r>
          </a:p>
          <a:p>
            <a:pPr marL="0" indent="0">
              <a:lnSpc>
                <a:spcPct val="50000"/>
              </a:lnSpc>
              <a:buFont typeface="Arial" panose="020B0604020202020204" pitchFamily="34" charset="0"/>
              <a:buNone/>
            </a:pPr>
            <a:r>
              <a:rPr lang="en-US" altLang="ja-JP" sz="1600" b="1" dirty="0"/>
              <a:t>    </a:t>
            </a:r>
            <a:r>
              <a:rPr lang="en-US" altLang="ja-JP" sz="1600" b="1" dirty="0" err="1"/>
              <a:t>ch</a:t>
            </a:r>
            <a:r>
              <a:rPr lang="en-US" altLang="ja-JP" sz="1600" b="1" dirty="0"/>
              <a:t> = </a:t>
            </a:r>
            <a:r>
              <a:rPr lang="en-US" altLang="ja-JP" sz="1600" b="1" dirty="0" err="1"/>
              <a:t>getchar</a:t>
            </a:r>
            <a:r>
              <a:rPr lang="en-US" altLang="ja-JP" sz="1600" b="1" dirty="0"/>
              <a:t>();</a:t>
            </a:r>
          </a:p>
          <a:p>
            <a:pPr marL="0" indent="0">
              <a:lnSpc>
                <a:spcPct val="50000"/>
              </a:lnSpc>
              <a:buFont typeface="Arial" panose="020B0604020202020204" pitchFamily="34" charset="0"/>
              <a:buNone/>
            </a:pPr>
            <a:r>
              <a:rPr lang="en-US" altLang="ja-JP" sz="1600" b="1" dirty="0"/>
              <a:t>    </a:t>
            </a:r>
            <a:r>
              <a:rPr lang="en-US" altLang="ja-JP" sz="1600" b="1" dirty="0" err="1"/>
              <a:t>ch</a:t>
            </a:r>
            <a:r>
              <a:rPr lang="en-US" altLang="ja-JP" sz="1600" b="1" dirty="0"/>
              <a:t> = </a:t>
            </a:r>
            <a:r>
              <a:rPr lang="en-US" altLang="ja-JP" sz="1600" b="1" dirty="0" err="1"/>
              <a:t>getchar</a:t>
            </a:r>
            <a:r>
              <a:rPr lang="en-US" altLang="ja-JP" sz="1600" b="1" dirty="0"/>
              <a:t>(); </a:t>
            </a:r>
          </a:p>
          <a:p>
            <a:pPr marL="0" indent="0">
              <a:lnSpc>
                <a:spcPct val="50000"/>
              </a:lnSpc>
              <a:buFont typeface="Arial" panose="020B0604020202020204" pitchFamily="34" charset="0"/>
              <a:buNone/>
            </a:pPr>
            <a:r>
              <a:rPr lang="en-US" altLang="ja-JP" sz="1600" b="1" dirty="0"/>
              <a:t>    return 0;</a:t>
            </a:r>
          </a:p>
          <a:p>
            <a:pPr marL="0" indent="0">
              <a:lnSpc>
                <a:spcPct val="50000"/>
              </a:lnSpc>
              <a:buFont typeface="Arial" panose="020B0604020202020204" pitchFamily="34" charset="0"/>
              <a:buNone/>
            </a:pPr>
            <a:r>
              <a:rPr lang="en-US" altLang="ja-JP" sz="1600" b="1" dirty="0"/>
              <a:t>}</a:t>
            </a:r>
          </a:p>
        </p:txBody>
      </p:sp>
      <p:sp>
        <p:nvSpPr>
          <p:cNvPr id="65539" name="Text Box 3"/>
          <p:cNvSpPr txBox="1">
            <a:spLocks noChangeArrowheads="1"/>
          </p:cNvSpPr>
          <p:nvPr/>
        </p:nvSpPr>
        <p:spPr bwMode="auto">
          <a:xfrm>
            <a:off x="2886075" y="5398588"/>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b="1" u="sng" dirty="0">
                <a:solidFill>
                  <a:schemeClr val="tx2"/>
                </a:solidFill>
              </a:rPr>
              <a:t>関数呼び出し</a:t>
            </a:r>
          </a:p>
        </p:txBody>
      </p:sp>
      <p:sp>
        <p:nvSpPr>
          <p:cNvPr id="65542" name="Rectangle 6"/>
          <p:cNvSpPr>
            <a:spLocks noGrp="1" noChangeArrowheads="1"/>
          </p:cNvSpPr>
          <p:nvPr>
            <p:ph type="title"/>
          </p:nvPr>
        </p:nvSpPr>
        <p:spPr/>
        <p:txBody>
          <a:bodyPr>
            <a:noAutofit/>
          </a:bodyPr>
          <a:lstStyle/>
          <a:p>
            <a:r>
              <a:rPr lang="ja-JP" altLang="en-US"/>
              <a:t>プログラム実行順</a:t>
            </a:r>
          </a:p>
        </p:txBody>
      </p:sp>
      <p:sp>
        <p:nvSpPr>
          <p:cNvPr id="65560"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0BD0DA21-4297-476B-B04E-40E83A5E40DE}" type="slidenum">
              <a:rPr lang="ja-JP" altLang="en-US" smtClean="0"/>
              <a:pPr/>
              <a:t>41</a:t>
            </a:fld>
            <a:endParaRPr lang="en-US" altLang="ja-JP" dirty="0"/>
          </a:p>
        </p:txBody>
      </p:sp>
      <p:sp>
        <p:nvSpPr>
          <p:cNvPr id="65543" name="Text Box 7"/>
          <p:cNvSpPr txBox="1">
            <a:spLocks noChangeArrowheads="1"/>
          </p:cNvSpPr>
          <p:nvPr/>
        </p:nvSpPr>
        <p:spPr bwMode="auto">
          <a:xfrm>
            <a:off x="881063" y="46513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①</a:t>
            </a:r>
          </a:p>
        </p:txBody>
      </p:sp>
      <p:sp>
        <p:nvSpPr>
          <p:cNvPr id="65544" name="Text Box 8"/>
          <p:cNvSpPr txBox="1">
            <a:spLocks noChangeArrowheads="1"/>
          </p:cNvSpPr>
          <p:nvPr/>
        </p:nvSpPr>
        <p:spPr bwMode="auto">
          <a:xfrm>
            <a:off x="890588" y="49291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②</a:t>
            </a:r>
          </a:p>
        </p:txBody>
      </p:sp>
      <p:sp>
        <p:nvSpPr>
          <p:cNvPr id="65545" name="Text Box 9"/>
          <p:cNvSpPr txBox="1">
            <a:spLocks noChangeArrowheads="1"/>
          </p:cNvSpPr>
          <p:nvPr/>
        </p:nvSpPr>
        <p:spPr bwMode="auto">
          <a:xfrm>
            <a:off x="890588" y="52054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③</a:t>
            </a:r>
          </a:p>
        </p:txBody>
      </p:sp>
      <p:sp>
        <p:nvSpPr>
          <p:cNvPr id="65546" name="Text Box 10"/>
          <p:cNvSpPr txBox="1">
            <a:spLocks noChangeArrowheads="1"/>
          </p:cNvSpPr>
          <p:nvPr/>
        </p:nvSpPr>
        <p:spPr bwMode="auto">
          <a:xfrm>
            <a:off x="901700" y="5500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⑦</a:t>
            </a:r>
          </a:p>
        </p:txBody>
      </p:sp>
      <p:sp>
        <p:nvSpPr>
          <p:cNvPr id="65547" name="Text Box 11"/>
          <p:cNvSpPr txBox="1">
            <a:spLocks noChangeArrowheads="1"/>
          </p:cNvSpPr>
          <p:nvPr/>
        </p:nvSpPr>
        <p:spPr bwMode="auto">
          <a:xfrm>
            <a:off x="558800" y="20637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④</a:t>
            </a:r>
          </a:p>
        </p:txBody>
      </p:sp>
      <p:sp>
        <p:nvSpPr>
          <p:cNvPr id="65548" name="Text Box 12"/>
          <p:cNvSpPr txBox="1">
            <a:spLocks noChangeArrowheads="1"/>
          </p:cNvSpPr>
          <p:nvPr/>
        </p:nvSpPr>
        <p:spPr bwMode="auto">
          <a:xfrm>
            <a:off x="823913" y="25542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⑤</a:t>
            </a:r>
          </a:p>
        </p:txBody>
      </p:sp>
      <p:sp>
        <p:nvSpPr>
          <p:cNvPr id="65549" name="AutoShape 13"/>
          <p:cNvSpPr>
            <a:spLocks/>
          </p:cNvSpPr>
          <p:nvPr/>
        </p:nvSpPr>
        <p:spPr bwMode="auto">
          <a:xfrm flipH="1">
            <a:off x="1025525" y="1925638"/>
            <a:ext cx="238125" cy="742950"/>
          </a:xfrm>
          <a:prstGeom prst="rightBrace">
            <a:avLst>
              <a:gd name="adj1" fmla="val 26000"/>
              <a:gd name="adj2" fmla="val 50000"/>
            </a:avLst>
          </a:prstGeom>
          <a:noFill/>
          <a:ln w="190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65550" name="Text Box 14"/>
          <p:cNvSpPr txBox="1">
            <a:spLocks noChangeArrowheads="1"/>
          </p:cNvSpPr>
          <p:nvPr/>
        </p:nvSpPr>
        <p:spPr bwMode="auto">
          <a:xfrm>
            <a:off x="812800" y="28686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⑥</a:t>
            </a:r>
          </a:p>
        </p:txBody>
      </p:sp>
      <p:sp>
        <p:nvSpPr>
          <p:cNvPr id="65551" name="Text Box 15"/>
          <p:cNvSpPr txBox="1">
            <a:spLocks noChangeArrowheads="1"/>
          </p:cNvSpPr>
          <p:nvPr/>
        </p:nvSpPr>
        <p:spPr bwMode="auto">
          <a:xfrm>
            <a:off x="2886075" y="2835603"/>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b="1" u="sng" dirty="0">
                <a:solidFill>
                  <a:schemeClr val="tx2"/>
                </a:solidFill>
              </a:rPr>
              <a:t>戻り</a:t>
            </a:r>
          </a:p>
        </p:txBody>
      </p:sp>
      <p:sp>
        <p:nvSpPr>
          <p:cNvPr id="65552" name="Freeform 16"/>
          <p:cNvSpPr>
            <a:spLocks/>
          </p:cNvSpPr>
          <p:nvPr/>
        </p:nvSpPr>
        <p:spPr bwMode="auto">
          <a:xfrm>
            <a:off x="188913" y="2411413"/>
            <a:ext cx="723900" cy="2987675"/>
          </a:xfrm>
          <a:custGeom>
            <a:avLst/>
            <a:gdLst>
              <a:gd name="T0" fmla="*/ 2147483646 w 456"/>
              <a:gd name="T1" fmla="*/ 2147483646 h 2182"/>
              <a:gd name="T2" fmla="*/ 2147483646 w 456"/>
              <a:gd name="T3" fmla="*/ 2147483646 h 2182"/>
              <a:gd name="T4" fmla="*/ 2147483646 w 456"/>
              <a:gd name="T5" fmla="*/ 2147483646 h 2182"/>
              <a:gd name="T6" fmla="*/ 2147483646 w 456"/>
              <a:gd name="T7" fmla="*/ 2147483646 h 2182"/>
              <a:gd name="T8" fmla="*/ 2147483646 w 456"/>
              <a:gd name="T9" fmla="*/ 2147483646 h 2182"/>
              <a:gd name="T10" fmla="*/ 2147483646 w 456"/>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 h="2182">
                <a:moveTo>
                  <a:pt x="456" y="2182"/>
                </a:moveTo>
                <a:cubicBezTo>
                  <a:pt x="372" y="2143"/>
                  <a:pt x="288" y="2105"/>
                  <a:pt x="218" y="1977"/>
                </a:cubicBezTo>
                <a:cubicBezTo>
                  <a:pt x="148" y="1849"/>
                  <a:pt x="69" y="1645"/>
                  <a:pt x="35" y="1412"/>
                </a:cubicBezTo>
                <a:cubicBezTo>
                  <a:pt x="1" y="1179"/>
                  <a:pt x="0" y="780"/>
                  <a:pt x="13" y="581"/>
                </a:cubicBezTo>
                <a:cubicBezTo>
                  <a:pt x="26" y="382"/>
                  <a:pt x="68" y="313"/>
                  <a:pt x="112" y="216"/>
                </a:cubicBezTo>
                <a:cubicBezTo>
                  <a:pt x="156" y="119"/>
                  <a:pt x="217" y="59"/>
                  <a:pt x="278" y="0"/>
                </a:cubicBezTo>
              </a:path>
            </a:pathLst>
          </a:custGeom>
          <a:noFill/>
          <a:ln w="28575" cmpd="sng">
            <a:pattFill prst="pct50">
              <a:fgClr>
                <a:schemeClr val="tx2"/>
              </a:fgClr>
              <a:bgClr>
                <a:srgbClr val="FFFFFF"/>
              </a:bgClr>
            </a:patt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65553" name="Freeform 17"/>
          <p:cNvSpPr>
            <a:spLocks/>
          </p:cNvSpPr>
          <p:nvPr/>
        </p:nvSpPr>
        <p:spPr bwMode="auto">
          <a:xfrm>
            <a:off x="360363" y="3173413"/>
            <a:ext cx="519112" cy="2595562"/>
          </a:xfrm>
          <a:custGeom>
            <a:avLst/>
            <a:gdLst>
              <a:gd name="T0" fmla="*/ 2147483646 w 327"/>
              <a:gd name="T1" fmla="*/ 0 h 1828"/>
              <a:gd name="T2" fmla="*/ 2147483646 w 327"/>
              <a:gd name="T3" fmla="*/ 2147483646 h 1828"/>
              <a:gd name="T4" fmla="*/ 2147483646 w 327"/>
              <a:gd name="T5" fmla="*/ 2147483646 h 1828"/>
              <a:gd name="T6" fmla="*/ 2147483646 w 327"/>
              <a:gd name="T7" fmla="*/ 2147483646 h 1828"/>
              <a:gd name="T8" fmla="*/ 2147483646 w 327"/>
              <a:gd name="T9" fmla="*/ 2147483646 h 1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1828">
                <a:moveTo>
                  <a:pt x="277" y="0"/>
                </a:moveTo>
                <a:cubicBezTo>
                  <a:pt x="245" y="43"/>
                  <a:pt x="128" y="108"/>
                  <a:pt x="83" y="261"/>
                </a:cubicBezTo>
                <a:cubicBezTo>
                  <a:pt x="38" y="414"/>
                  <a:pt x="0" y="704"/>
                  <a:pt x="6" y="920"/>
                </a:cubicBezTo>
                <a:cubicBezTo>
                  <a:pt x="12" y="1136"/>
                  <a:pt x="64" y="1406"/>
                  <a:pt x="117" y="1557"/>
                </a:cubicBezTo>
                <a:cubicBezTo>
                  <a:pt x="170" y="1708"/>
                  <a:pt x="283" y="1772"/>
                  <a:pt x="327" y="1828"/>
                </a:cubicBezTo>
              </a:path>
            </a:pathLst>
          </a:custGeom>
          <a:noFill/>
          <a:ln w="28575" cmpd="sng">
            <a:pattFill prst="pct50">
              <a:fgClr>
                <a:schemeClr val="tx2"/>
              </a:fgClr>
              <a:bgClr>
                <a:srgbClr val="FFFFFF"/>
              </a:bgClr>
            </a:patt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65555" name="Text Box 19"/>
          <p:cNvSpPr txBox="1">
            <a:spLocks noChangeArrowheads="1"/>
          </p:cNvSpPr>
          <p:nvPr/>
        </p:nvSpPr>
        <p:spPr bwMode="auto">
          <a:xfrm>
            <a:off x="4462837" y="3240741"/>
            <a:ext cx="32624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t>メイン関数の先頭行</a:t>
            </a:r>
          </a:p>
          <a:p>
            <a:pPr eaLnBrk="1" hangingPunct="1">
              <a:spcBef>
                <a:spcPct val="0"/>
              </a:spcBef>
              <a:buFontTx/>
              <a:buNone/>
            </a:pPr>
            <a:r>
              <a:rPr lang="ja-JP" altLang="en-US" sz="2000" dirty="0"/>
              <a:t>がプログラム実行の始まり</a:t>
            </a:r>
          </a:p>
        </p:txBody>
      </p:sp>
      <p:sp>
        <p:nvSpPr>
          <p:cNvPr id="65556" name="Text Box 20"/>
          <p:cNvSpPr txBox="1">
            <a:spLocks noChangeArrowheads="1"/>
          </p:cNvSpPr>
          <p:nvPr/>
        </p:nvSpPr>
        <p:spPr bwMode="auto">
          <a:xfrm>
            <a:off x="4462837" y="5901955"/>
            <a:ext cx="32624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t>メイン関数内の </a:t>
            </a:r>
            <a:r>
              <a:rPr lang="en-US" altLang="ja-JP" sz="2000" b="1" dirty="0"/>
              <a:t>return</a:t>
            </a:r>
            <a:r>
              <a:rPr lang="en-US" altLang="ja-JP" sz="2000" dirty="0"/>
              <a:t> </a:t>
            </a:r>
          </a:p>
          <a:p>
            <a:pPr eaLnBrk="1" hangingPunct="1">
              <a:spcBef>
                <a:spcPct val="0"/>
              </a:spcBef>
              <a:buFontTx/>
              <a:buNone/>
            </a:pPr>
            <a:r>
              <a:rPr lang="ja-JP" altLang="en-US" sz="2000" dirty="0"/>
              <a:t>がプログラム実行の終わり</a:t>
            </a:r>
          </a:p>
        </p:txBody>
      </p:sp>
      <p:sp>
        <p:nvSpPr>
          <p:cNvPr id="65558" name="Text Box 22"/>
          <p:cNvSpPr txBox="1">
            <a:spLocks noChangeArrowheads="1"/>
          </p:cNvSpPr>
          <p:nvPr/>
        </p:nvSpPr>
        <p:spPr bwMode="auto">
          <a:xfrm>
            <a:off x="917575" y="579869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⑧</a:t>
            </a:r>
          </a:p>
        </p:txBody>
      </p:sp>
      <p:sp>
        <p:nvSpPr>
          <p:cNvPr id="65559" name="Text Box 23"/>
          <p:cNvSpPr txBox="1">
            <a:spLocks noChangeArrowheads="1"/>
          </p:cNvSpPr>
          <p:nvPr/>
        </p:nvSpPr>
        <p:spPr bwMode="auto">
          <a:xfrm>
            <a:off x="923925" y="605269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⑨</a:t>
            </a:r>
          </a:p>
        </p:txBody>
      </p:sp>
    </p:spTree>
    <p:extLst>
      <p:ext uri="{BB962C8B-B14F-4D97-AF65-F5344CB8AC3E}">
        <p14:creationId xmlns:p14="http://schemas.microsoft.com/office/powerpoint/2010/main" val="283712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930400"/>
            <a:ext cx="5522912"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0C55B8DB-0DC1-4433-8C22-A99AFE40BDF7}" type="slidenum">
              <a:rPr lang="en-US" altLang="ja-JP" smtClean="0"/>
              <a:pPr/>
              <a:t>42</a:t>
            </a:fld>
            <a:endParaRPr lang="en-US" altLang="ja-JP" dirty="0"/>
          </a:p>
        </p:txBody>
      </p:sp>
      <p:sp>
        <p:nvSpPr>
          <p:cNvPr id="98307" name="Rectangle 3"/>
          <p:cNvSpPr>
            <a:spLocks noGrp="1" noChangeArrowheads="1"/>
          </p:cNvSpPr>
          <p:nvPr>
            <p:ph type="title" idx="4294967295"/>
          </p:nvPr>
        </p:nvSpPr>
        <p:spPr>
          <a:xfrm>
            <a:off x="1371600" y="201613"/>
            <a:ext cx="7772400" cy="295275"/>
          </a:xfrm>
        </p:spPr>
        <p:txBody>
          <a:bodyPr>
            <a:noAutofit/>
          </a:bodyPr>
          <a:lstStyle/>
          <a:p>
            <a:pPr eaLnBrk="1" hangingPunct="1"/>
            <a:r>
              <a:rPr lang="ja-JP" altLang="en-US" sz="3600"/>
              <a:t>ビルド後の画面</a:t>
            </a:r>
          </a:p>
        </p:txBody>
      </p:sp>
      <p:sp>
        <p:nvSpPr>
          <p:cNvPr id="98308" name="Rectangle 4"/>
          <p:cNvSpPr>
            <a:spLocks noChangeArrowheads="1"/>
          </p:cNvSpPr>
          <p:nvPr/>
        </p:nvSpPr>
        <p:spPr bwMode="auto">
          <a:xfrm>
            <a:off x="1855788" y="6062663"/>
            <a:ext cx="4876800" cy="717550"/>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98309" name="Text Box 5" descr="20%"/>
          <p:cNvSpPr txBox="1">
            <a:spLocks noChangeArrowheads="1"/>
          </p:cNvSpPr>
          <p:nvPr/>
        </p:nvSpPr>
        <p:spPr bwMode="auto">
          <a:xfrm>
            <a:off x="4378325" y="3895725"/>
            <a:ext cx="4710113" cy="984250"/>
          </a:xfrm>
          <a:prstGeom prst="rect">
            <a:avLst/>
          </a:prstGeom>
          <a:blipFill dpi="0" rotWithShape="0">
            <a:blip r:embed="rId4"/>
            <a:srcRect/>
            <a:tile tx="0" ty="0" sx="100000" sy="100000" flip="none" algn="tl"/>
          </a:blipFill>
          <a:ln w="381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3300"/>
                </a:solidFill>
              </a:rPr>
              <a:t>ビルドが正常終了したことを示すメッセージ</a:t>
            </a:r>
          </a:p>
        </p:txBody>
      </p:sp>
      <p:sp>
        <p:nvSpPr>
          <p:cNvPr id="98310" name="Line 6"/>
          <p:cNvSpPr>
            <a:spLocks noChangeShapeType="1"/>
          </p:cNvSpPr>
          <p:nvPr/>
        </p:nvSpPr>
        <p:spPr bwMode="auto">
          <a:xfrm flipH="1">
            <a:off x="4956175" y="4900613"/>
            <a:ext cx="404813" cy="116205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98311" name="Rectangle 7"/>
          <p:cNvSpPr>
            <a:spLocks noChangeArrowheads="1"/>
          </p:cNvSpPr>
          <p:nvPr/>
        </p:nvSpPr>
        <p:spPr bwMode="auto">
          <a:xfrm>
            <a:off x="4144963" y="2011363"/>
            <a:ext cx="504825" cy="3683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98312" name="Text Box 8" descr="25%"/>
          <p:cNvSpPr txBox="1">
            <a:spLocks noChangeArrowheads="1"/>
          </p:cNvSpPr>
          <p:nvPr/>
        </p:nvSpPr>
        <p:spPr bwMode="auto">
          <a:xfrm>
            <a:off x="566738" y="660400"/>
            <a:ext cx="7577137" cy="1569660"/>
          </a:xfrm>
          <a:prstGeom prst="rect">
            <a:avLst/>
          </a:prstGeom>
          <a:blipFill dpi="0" rotWithShape="0">
            <a:blip r:embed="rId5"/>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ビルドの手順：</a:t>
            </a:r>
          </a:p>
          <a:p>
            <a:pPr eaLnBrk="1" hangingPunct="1">
              <a:spcBef>
                <a:spcPct val="0"/>
              </a:spcBef>
              <a:buFontTx/>
              <a:buNone/>
            </a:pPr>
            <a:r>
              <a:rPr lang="ja-JP" altLang="en-US" dirty="0"/>
              <a:t>「ビルド」→「ソリューションのビルド」</a:t>
            </a:r>
          </a:p>
        </p:txBody>
      </p:sp>
      <p:sp>
        <p:nvSpPr>
          <p:cNvPr id="98313" name="Line 9"/>
          <p:cNvSpPr>
            <a:spLocks noChangeShapeType="1"/>
          </p:cNvSpPr>
          <p:nvPr/>
        </p:nvSpPr>
        <p:spPr bwMode="auto">
          <a:xfrm>
            <a:off x="3644900" y="1758950"/>
            <a:ext cx="433388" cy="41751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98314" name="Text Box 10"/>
          <p:cNvSpPr txBox="1">
            <a:spLocks noChangeArrowheads="1"/>
          </p:cNvSpPr>
          <p:nvPr/>
        </p:nvSpPr>
        <p:spPr bwMode="auto">
          <a:xfrm>
            <a:off x="149225" y="3949700"/>
            <a:ext cx="3570208" cy="1200329"/>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ビルドが正常終了しない</a:t>
            </a:r>
          </a:p>
          <a:p>
            <a:pPr eaLnBrk="1" hangingPunct="1">
              <a:spcBef>
                <a:spcPct val="0"/>
              </a:spcBef>
              <a:buFontTx/>
              <a:buNone/>
            </a:pPr>
            <a:r>
              <a:rPr lang="ja-JP" altLang="en-US" sz="2400" dirty="0">
                <a:solidFill>
                  <a:schemeClr val="tx2"/>
                </a:solidFill>
              </a:rPr>
              <a:t>ときは，プログラム中の</a:t>
            </a:r>
          </a:p>
          <a:p>
            <a:pPr eaLnBrk="1" hangingPunct="1">
              <a:spcBef>
                <a:spcPct val="0"/>
              </a:spcBef>
              <a:buFontTx/>
              <a:buNone/>
            </a:pPr>
            <a:r>
              <a:rPr lang="ja-JP" altLang="en-US" sz="2400" dirty="0">
                <a:solidFill>
                  <a:schemeClr val="tx2"/>
                </a:solidFill>
              </a:rPr>
              <a:t>構文エラーを疑う</a:t>
            </a:r>
          </a:p>
        </p:txBody>
      </p:sp>
    </p:spTree>
    <p:extLst>
      <p:ext uri="{BB962C8B-B14F-4D97-AF65-F5344CB8AC3E}">
        <p14:creationId xmlns:p14="http://schemas.microsoft.com/office/powerpoint/2010/main" val="2826838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706438"/>
            <a:ext cx="5689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Grp="1" noChangeArrowheads="1"/>
          </p:cNvSpPr>
          <p:nvPr>
            <p:ph type="title"/>
          </p:nvPr>
        </p:nvSpPr>
        <p:spPr/>
        <p:txBody>
          <a:bodyPr>
            <a:noAutofit/>
          </a:bodyPr>
          <a:lstStyle/>
          <a:p>
            <a:r>
              <a:rPr lang="ja-JP" altLang="en-US"/>
              <a:t>ステップ実行</a:t>
            </a:r>
          </a:p>
        </p:txBody>
      </p:sp>
      <p:sp>
        <p:nvSpPr>
          <p:cNvPr id="4" name="コンテンツ プレースホルダー 3">
            <a:extLst>
              <a:ext uri="{FF2B5EF4-FFF2-40B4-BE49-F238E27FC236}">
                <a16:creationId xmlns:a16="http://schemas.microsoft.com/office/drawing/2014/main" id="{76392124-033C-40A3-ADA3-62D1358C029E}"/>
              </a:ext>
            </a:extLst>
          </p:cNvPr>
          <p:cNvSpPr>
            <a:spLocks noGrp="1"/>
          </p:cNvSpPr>
          <p:nvPr>
            <p:ph idx="1"/>
          </p:nvPr>
        </p:nvSpPr>
        <p:spPr/>
        <p:txBody>
          <a:bodyPr>
            <a:noAutofit/>
          </a:bodyPr>
          <a:lstStyle/>
          <a:p>
            <a:endParaRPr kumimoji="1" lang="ja-JP" altLang="en-US"/>
          </a:p>
        </p:txBody>
      </p:sp>
      <p:sp>
        <p:nvSpPr>
          <p:cNvPr id="10035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4BF79098-A63D-46C1-96A6-5A1C44F837C2}" type="slidenum">
              <a:rPr lang="en-US" altLang="ja-JP" smtClean="0"/>
              <a:pPr/>
              <a:t>43</a:t>
            </a:fld>
            <a:endParaRPr lang="en-US" altLang="ja-JP" dirty="0"/>
          </a:p>
        </p:txBody>
      </p:sp>
      <p:sp>
        <p:nvSpPr>
          <p:cNvPr id="100356" name="Rectangle 5"/>
          <p:cNvSpPr>
            <a:spLocks noChangeArrowheads="1"/>
          </p:cNvSpPr>
          <p:nvPr/>
        </p:nvSpPr>
        <p:spPr bwMode="auto">
          <a:xfrm>
            <a:off x="1579563" y="3343275"/>
            <a:ext cx="312737" cy="26035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00357" name="Text Box 6" descr="25%"/>
          <p:cNvSpPr txBox="1">
            <a:spLocks noChangeArrowheads="1"/>
          </p:cNvSpPr>
          <p:nvPr/>
        </p:nvSpPr>
        <p:spPr bwMode="auto">
          <a:xfrm>
            <a:off x="1045882" y="5254625"/>
            <a:ext cx="7950481" cy="1466851"/>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a:t>
            </a:r>
            <a:r>
              <a:rPr lang="en-US" altLang="ja-JP" b="1" dirty="0"/>
              <a:t>F10</a:t>
            </a:r>
            <a:r>
              <a:rPr lang="ja-JP" altLang="en-US" dirty="0"/>
              <a:t>」キーを押すとステップ実行が始まる</a:t>
            </a:r>
            <a:r>
              <a:rPr lang="ja-JP" altLang="en-US" sz="2400" dirty="0"/>
              <a:t>．（マウスカーソルは，</a:t>
            </a:r>
          </a:p>
          <a:p>
            <a:pPr eaLnBrk="1" hangingPunct="1">
              <a:spcBef>
                <a:spcPct val="0"/>
              </a:spcBef>
              <a:buFontTx/>
              <a:buNone/>
            </a:pPr>
            <a:r>
              <a:rPr lang="en-US" altLang="ja-JP" sz="2400" dirty="0"/>
              <a:t>Microsoft Visual Studio C++ </a:t>
            </a:r>
            <a:r>
              <a:rPr lang="ja-JP" altLang="en-US" sz="2400" dirty="0"/>
              <a:t>内に入れておく）</a:t>
            </a:r>
          </a:p>
        </p:txBody>
      </p:sp>
    </p:spTree>
    <p:extLst>
      <p:ext uri="{BB962C8B-B14F-4D97-AF65-F5344CB8AC3E}">
        <p14:creationId xmlns:p14="http://schemas.microsoft.com/office/powerpoint/2010/main" val="224686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65113"/>
            <a:ext cx="62484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ChangeArrowheads="1"/>
          </p:cNvSpPr>
          <p:nvPr/>
        </p:nvSpPr>
        <p:spPr bwMode="auto">
          <a:xfrm>
            <a:off x="1358900" y="4597400"/>
            <a:ext cx="2560638" cy="70167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02404" name="Rectangle 4"/>
          <p:cNvSpPr>
            <a:spLocks noChangeArrowheads="1"/>
          </p:cNvSpPr>
          <p:nvPr/>
        </p:nvSpPr>
        <p:spPr bwMode="auto">
          <a:xfrm>
            <a:off x="1398588" y="2622550"/>
            <a:ext cx="312737" cy="26035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02405" name="Text Box 5" descr="25%"/>
          <p:cNvSpPr txBox="1">
            <a:spLocks noChangeArrowheads="1"/>
          </p:cNvSpPr>
          <p:nvPr/>
        </p:nvSpPr>
        <p:spPr bwMode="auto">
          <a:xfrm>
            <a:off x="2090738" y="5640388"/>
            <a:ext cx="6281737" cy="1104900"/>
          </a:xfrm>
          <a:prstGeom prst="rect">
            <a:avLst/>
          </a:prstGeom>
          <a:blipFill dpi="0" rotWithShape="0">
            <a:blip r:embed="rId4"/>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a:t>
            </a:r>
            <a:endParaRPr lang="ja-JP" altLang="en-US" sz="2400" dirty="0"/>
          </a:p>
        </p:txBody>
      </p:sp>
      <p:sp>
        <p:nvSpPr>
          <p:cNvPr id="102406" name="Text Box 6"/>
          <p:cNvSpPr txBox="1">
            <a:spLocks noChangeArrowheads="1"/>
          </p:cNvSpPr>
          <p:nvPr/>
        </p:nvSpPr>
        <p:spPr bwMode="auto">
          <a:xfrm>
            <a:off x="92075" y="2049463"/>
            <a:ext cx="17235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マークが進む</a:t>
            </a:r>
          </a:p>
        </p:txBody>
      </p:sp>
      <p:sp>
        <p:nvSpPr>
          <p:cNvPr id="102407" name="Text Box 7"/>
          <p:cNvSpPr txBox="1">
            <a:spLocks noChangeArrowheads="1"/>
          </p:cNvSpPr>
          <p:nvPr/>
        </p:nvSpPr>
        <p:spPr bwMode="auto">
          <a:xfrm>
            <a:off x="747713" y="4056063"/>
            <a:ext cx="249299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変数の値が変化する</a:t>
            </a:r>
          </a:p>
        </p:txBody>
      </p:sp>
      <p:sp>
        <p:nvSpPr>
          <p:cNvPr id="10240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697A23B0-7B18-476D-BEA6-6C9BB2BB9125}" type="slidenum">
              <a:rPr lang="en-US" altLang="ja-JP" smtClean="0"/>
              <a:pPr/>
              <a:t>44</a:t>
            </a:fld>
            <a:endParaRPr lang="en-US" altLang="ja-JP" dirty="0"/>
          </a:p>
        </p:txBody>
      </p:sp>
    </p:spTree>
    <p:extLst>
      <p:ext uri="{BB962C8B-B14F-4D97-AF65-F5344CB8AC3E}">
        <p14:creationId xmlns:p14="http://schemas.microsoft.com/office/powerpoint/2010/main" val="3031040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3" descr="25%"/>
          <p:cNvSpPr txBox="1">
            <a:spLocks noChangeArrowheads="1"/>
          </p:cNvSpPr>
          <p:nvPr/>
        </p:nvSpPr>
        <p:spPr bwMode="auto">
          <a:xfrm>
            <a:off x="2714625" y="5254625"/>
            <a:ext cx="6281738" cy="1104900"/>
          </a:xfrm>
          <a:prstGeom prst="rect">
            <a:avLst/>
          </a:prstGeom>
          <a:blipFill dpi="0" rotWithShape="0">
            <a:blip r:embed="rId3"/>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a:t>
            </a:r>
            <a:endParaRPr lang="ja-JP" altLang="en-US" sz="2400" dirty="0"/>
          </a:p>
        </p:txBody>
      </p:sp>
      <p:sp>
        <p:nvSpPr>
          <p:cNvPr id="10445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FBE0C88-1722-4A5F-9939-F840B62DB3DE}" type="slidenum">
              <a:rPr lang="en-US" altLang="ja-JP" smtClean="0"/>
              <a:pPr/>
              <a:t>45</a:t>
            </a:fld>
            <a:endParaRPr lang="en-US" altLang="ja-JP" dirty="0"/>
          </a:p>
        </p:txBody>
      </p:sp>
      <p:pic>
        <p:nvPicPr>
          <p:cNvPr id="104452"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25" y="98425"/>
            <a:ext cx="634365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084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descr="25%"/>
          <p:cNvSpPr txBox="1">
            <a:spLocks noChangeArrowheads="1"/>
          </p:cNvSpPr>
          <p:nvPr/>
        </p:nvSpPr>
        <p:spPr bwMode="auto">
          <a:xfrm>
            <a:off x="627530" y="5599113"/>
            <a:ext cx="8379946" cy="1040746"/>
          </a:xfrm>
          <a:prstGeom prst="rect">
            <a:avLst/>
          </a:prstGeom>
          <a:blipFill dpi="0" rotWithShape="0">
            <a:blip r:embed="rId3"/>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実行ウインドウで「</a:t>
            </a:r>
            <a:r>
              <a:rPr lang="en-US" altLang="ja-JP" dirty="0"/>
              <a:t>5</a:t>
            </a:r>
            <a:r>
              <a:rPr lang="en-US" altLang="ja-JP" b="1" dirty="0"/>
              <a:t> Enter</a:t>
            </a:r>
            <a:r>
              <a:rPr lang="ja-JP" altLang="en-US" dirty="0"/>
              <a:t>」とすると実行が続く</a:t>
            </a:r>
            <a:r>
              <a:rPr lang="ja-JP" altLang="en-US" sz="2400" dirty="0"/>
              <a:t>（</a:t>
            </a:r>
            <a:r>
              <a:rPr lang="en-US" altLang="ja-JP" sz="2400" dirty="0"/>
              <a:t>5 </a:t>
            </a:r>
            <a:r>
              <a:rPr lang="ja-JP" altLang="en-US" sz="2400" dirty="0"/>
              <a:t>の部分は整数なら何でも良い）</a:t>
            </a:r>
          </a:p>
        </p:txBody>
      </p:sp>
      <p:sp>
        <p:nvSpPr>
          <p:cNvPr id="106499"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7EA69DE-106D-433B-9060-BA40240B85D8}" type="slidenum">
              <a:rPr lang="en-US" altLang="ja-JP" smtClean="0"/>
              <a:pPr/>
              <a:t>46</a:t>
            </a:fld>
            <a:endParaRPr lang="en-US" altLang="ja-JP" dirty="0"/>
          </a:p>
        </p:txBody>
      </p:sp>
      <p:pic>
        <p:nvPicPr>
          <p:cNvPr id="106500"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563" y="112713"/>
            <a:ext cx="6810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96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descr="25%"/>
          <p:cNvSpPr txBox="1">
            <a:spLocks noChangeArrowheads="1"/>
          </p:cNvSpPr>
          <p:nvPr/>
        </p:nvSpPr>
        <p:spPr bwMode="auto">
          <a:xfrm>
            <a:off x="2554288" y="5551488"/>
            <a:ext cx="6281737" cy="1104900"/>
          </a:xfrm>
          <a:prstGeom prst="rect">
            <a:avLst/>
          </a:prstGeom>
          <a:blipFill dpi="0" rotWithShape="0">
            <a:blip r:embed="rId3"/>
            <a:srcRect/>
            <a:tile tx="0" ty="0" sx="100000" sy="100000" flip="none" algn="tl"/>
          </a:blip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dirty="0"/>
              <a:t>さらに「</a:t>
            </a:r>
            <a:r>
              <a:rPr lang="en-US" altLang="ja-JP" b="1" dirty="0"/>
              <a:t>F10</a:t>
            </a:r>
            <a:r>
              <a:rPr lang="ja-JP" altLang="en-US" dirty="0"/>
              <a:t>」キーを押すとステップ実行が続く</a:t>
            </a:r>
            <a:endParaRPr lang="ja-JP" altLang="en-US" sz="2400" dirty="0"/>
          </a:p>
        </p:txBody>
      </p:sp>
      <p:sp>
        <p:nvSpPr>
          <p:cNvPr id="10854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87FA3CF-4F39-4039-99BA-3F7A651A9B48}" type="slidenum">
              <a:rPr lang="en-US" altLang="ja-JP" smtClean="0"/>
              <a:pPr/>
              <a:t>47</a:t>
            </a:fld>
            <a:endParaRPr lang="en-US" altLang="ja-JP" dirty="0"/>
          </a:p>
        </p:txBody>
      </p:sp>
      <p:pic>
        <p:nvPicPr>
          <p:cNvPr id="10854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65088"/>
            <a:ext cx="6810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78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Autofit/>
          </a:bodyPr>
          <a:lstStyle/>
          <a:p>
            <a:r>
              <a:rPr lang="ja-JP" altLang="en-US"/>
              <a:t>例題３（ｂ）．棒グラフでのステップイン</a:t>
            </a:r>
          </a:p>
        </p:txBody>
      </p:sp>
      <p:sp>
        <p:nvSpPr>
          <p:cNvPr id="110595" name="Rectangle 3"/>
          <p:cNvSpPr>
            <a:spLocks noGrp="1" noChangeArrowheads="1"/>
          </p:cNvSpPr>
          <p:nvPr>
            <p:ph type="body" idx="1"/>
          </p:nvPr>
        </p:nvSpPr>
        <p:spPr/>
        <p:txBody>
          <a:bodyPr>
            <a:noAutofit/>
          </a:bodyPr>
          <a:lstStyle/>
          <a:p>
            <a:r>
              <a:rPr lang="ja-JP" altLang="en-US"/>
              <a:t>ステップ実行とステップインを行う</a:t>
            </a:r>
          </a:p>
          <a:p>
            <a:pPr lvl="1"/>
            <a:r>
              <a:rPr lang="ja-JP" altLang="en-US"/>
              <a:t>ステップ実行（「</a:t>
            </a:r>
            <a:r>
              <a:rPr lang="en-US" altLang="ja-JP"/>
              <a:t>F10</a:t>
            </a:r>
            <a:r>
              <a:rPr lang="ja-JP" altLang="en-US"/>
              <a:t>」キー）</a:t>
            </a:r>
          </a:p>
          <a:p>
            <a:pPr lvl="1"/>
            <a:r>
              <a:rPr lang="ja-JP" altLang="en-US"/>
              <a:t>ステップイン（「</a:t>
            </a:r>
            <a:r>
              <a:rPr lang="en-US" altLang="ja-JP"/>
              <a:t>F11</a:t>
            </a:r>
            <a:r>
              <a:rPr lang="ja-JP" altLang="en-US"/>
              <a:t>」キー）</a:t>
            </a:r>
          </a:p>
          <a:p>
            <a:endParaRPr lang="ja-JP" altLang="en-US"/>
          </a:p>
          <a:p>
            <a:r>
              <a:rPr lang="ja-JP" altLang="en-US"/>
              <a:t>例題２のプログラムをそのまま使う</a:t>
            </a:r>
          </a:p>
          <a:p>
            <a:endParaRPr lang="en-US" altLang="ja-JP"/>
          </a:p>
        </p:txBody>
      </p:sp>
      <p:sp>
        <p:nvSpPr>
          <p:cNvPr id="110596"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02D3BB22-B0F2-4779-AFEA-E1593782B7E3}" type="slidenum">
              <a:rPr lang="en-US" altLang="ja-JP" smtClean="0"/>
              <a:pPr/>
              <a:t>48</a:t>
            </a:fld>
            <a:endParaRPr lang="en-US" altLang="ja-JP" dirty="0"/>
          </a:p>
        </p:txBody>
      </p:sp>
    </p:spTree>
    <p:extLst>
      <p:ext uri="{BB962C8B-B14F-4D97-AF65-F5344CB8AC3E}">
        <p14:creationId xmlns:p14="http://schemas.microsoft.com/office/powerpoint/2010/main" val="694239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Autofit/>
          </a:bodyPr>
          <a:lstStyle/>
          <a:p>
            <a:r>
              <a:rPr lang="ja-JP" altLang="en-US"/>
              <a:t>プログラム実行順</a:t>
            </a:r>
          </a:p>
        </p:txBody>
      </p:sp>
      <p:sp>
        <p:nvSpPr>
          <p:cNvPr id="112643" name="Rectangle 3"/>
          <p:cNvSpPr>
            <a:spLocks noGrp="1" noChangeArrowheads="1"/>
          </p:cNvSpPr>
          <p:nvPr>
            <p:ph type="body" idx="1"/>
          </p:nvPr>
        </p:nvSpPr>
        <p:spPr/>
        <p:txBody>
          <a:bodyPr>
            <a:noAutofit/>
          </a:bodyPr>
          <a:lstStyle/>
          <a:p>
            <a:r>
              <a:rPr lang="ja-JP" altLang="en-US"/>
              <a:t>普通，プログラム中の文は，上から下へ順に実行される</a:t>
            </a:r>
          </a:p>
          <a:p>
            <a:r>
              <a:rPr lang="ja-JP" altLang="en-US"/>
              <a:t>関数呼び出しでは，関数の先頭に「ジャンプ」する．</a:t>
            </a:r>
          </a:p>
          <a:p>
            <a:pPr lvl="1"/>
            <a:r>
              <a:rPr lang="ja-JP" altLang="en-US"/>
              <a:t>    関数呼び出しの例  </a:t>
            </a:r>
            <a:r>
              <a:rPr lang="en-US" altLang="ja-JP"/>
              <a:t>bar( len ); </a:t>
            </a:r>
          </a:p>
          <a:p>
            <a:r>
              <a:rPr lang="ja-JP" altLang="en-US"/>
              <a:t>呼び出された関数の中で </a:t>
            </a:r>
            <a:r>
              <a:rPr lang="en-US" altLang="ja-JP"/>
              <a:t>return </a:t>
            </a:r>
            <a:r>
              <a:rPr lang="ja-JP" altLang="en-US"/>
              <a:t>文に出会うと，関数呼び出しの場所に戻る．</a:t>
            </a:r>
          </a:p>
        </p:txBody>
      </p:sp>
      <p:sp>
        <p:nvSpPr>
          <p:cNvPr id="112645"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101EA6B-06EB-4CF3-A549-ED375ED940CE}" type="slidenum">
              <a:rPr lang="en-US" altLang="ja-JP" smtClean="0"/>
              <a:pPr/>
              <a:t>49</a:t>
            </a:fld>
            <a:endParaRPr lang="en-US" altLang="ja-JP" dirty="0"/>
          </a:p>
        </p:txBody>
      </p:sp>
      <p:sp>
        <p:nvSpPr>
          <p:cNvPr id="112644" name="Text Box 4"/>
          <p:cNvSpPr txBox="1">
            <a:spLocks noChangeArrowheads="1"/>
          </p:cNvSpPr>
          <p:nvPr/>
        </p:nvSpPr>
        <p:spPr bwMode="auto">
          <a:xfrm>
            <a:off x="3091984" y="2390309"/>
            <a:ext cx="5161991" cy="30777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1400" dirty="0"/>
              <a:t>このことは，</a:t>
            </a:r>
            <a:r>
              <a:rPr lang="en-US" altLang="ja-JP" sz="1400" dirty="0"/>
              <a:t>C</a:t>
            </a:r>
            <a:r>
              <a:rPr lang="ja-JP" altLang="en-US" sz="1400" dirty="0"/>
              <a:t>言語が「手続き型言語」と言われる理由の１つ</a:t>
            </a:r>
          </a:p>
        </p:txBody>
      </p:sp>
    </p:spTree>
    <p:extLst>
      <p:ext uri="{BB962C8B-B14F-4D97-AF65-F5344CB8AC3E}">
        <p14:creationId xmlns:p14="http://schemas.microsoft.com/office/powerpoint/2010/main" val="276189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FDFCF903-9889-4A3D-9935-88A7CD4A9985}"/>
              </a:ext>
            </a:extLst>
          </p:cNvPr>
          <p:cNvSpPr txBox="1">
            <a:spLocks noChangeArrowheads="1"/>
          </p:cNvSpPr>
          <p:nvPr/>
        </p:nvSpPr>
        <p:spPr>
          <a:xfrm>
            <a:off x="284246" y="69312"/>
            <a:ext cx="8461208" cy="53331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45000"/>
              </a:lnSpc>
              <a:buFont typeface="Arial" panose="020B0604020202020204" pitchFamily="34" charset="0"/>
              <a:buNone/>
            </a:pPr>
            <a:r>
              <a:rPr lang="en-US" altLang="ja-JP" sz="1600" b="1" dirty="0"/>
              <a:t>#include "</a:t>
            </a:r>
            <a:r>
              <a:rPr lang="en-US" altLang="ja-JP" sz="1600" b="1" dirty="0" err="1"/>
              <a:t>stdio.h</a:t>
            </a:r>
            <a:r>
              <a:rPr lang="en-US" altLang="ja-JP" sz="1600" b="1" dirty="0"/>
              <a:t>"</a:t>
            </a:r>
          </a:p>
          <a:p>
            <a:pPr marL="0" indent="0">
              <a:lnSpc>
                <a:spcPct val="45000"/>
              </a:lnSpc>
              <a:buFont typeface="Arial" panose="020B0604020202020204" pitchFamily="34" charset="0"/>
              <a:buNone/>
            </a:pPr>
            <a:r>
              <a:rPr lang="en-US" altLang="ja-JP" sz="1600" b="1" dirty="0"/>
              <a:t>#include &lt;</a:t>
            </a:r>
            <a:r>
              <a:rPr lang="en-US" altLang="ja-JP" sz="1600" b="1" dirty="0" err="1"/>
              <a:t>math.h</a:t>
            </a:r>
            <a:r>
              <a:rPr lang="en-US" altLang="ja-JP" sz="1600" b="1" dirty="0"/>
              <a:t>&gt;</a:t>
            </a:r>
          </a:p>
          <a:p>
            <a:pPr marL="0" indent="0">
              <a:lnSpc>
                <a:spcPct val="45000"/>
              </a:lnSpc>
              <a:buFont typeface="Arial" panose="020B0604020202020204" pitchFamily="34" charset="0"/>
              <a:buNone/>
            </a:pPr>
            <a:r>
              <a:rPr lang="en-US" altLang="ja-JP" sz="1600" b="1" dirty="0"/>
              <a:t>#pragma warning(disable:4996)</a:t>
            </a:r>
          </a:p>
          <a:p>
            <a:pPr marL="0" indent="0">
              <a:lnSpc>
                <a:spcPct val="45000"/>
              </a:lnSpc>
              <a:buFont typeface="Arial" panose="020B0604020202020204" pitchFamily="34" charset="0"/>
              <a:buNone/>
            </a:pPr>
            <a:r>
              <a:rPr lang="en-US" altLang="ja-JP" sz="1600" b="1" dirty="0"/>
              <a:t>int main()</a:t>
            </a:r>
          </a:p>
          <a:p>
            <a:pPr marL="0" indent="0">
              <a:lnSpc>
                <a:spcPct val="45000"/>
              </a:lnSpc>
              <a:buFont typeface="Arial" panose="020B0604020202020204" pitchFamily="34" charset="0"/>
              <a:buNone/>
            </a:pPr>
            <a:r>
              <a:rPr lang="en-US" altLang="ja-JP" sz="1600" b="1" dirty="0"/>
              <a:t>{	</a:t>
            </a:r>
          </a:p>
          <a:p>
            <a:pPr marL="0" indent="0">
              <a:lnSpc>
                <a:spcPct val="45000"/>
              </a:lnSpc>
              <a:buFont typeface="Arial" panose="020B0604020202020204" pitchFamily="34" charset="0"/>
              <a:buNone/>
            </a:pPr>
            <a:r>
              <a:rPr lang="en-US" altLang="ja-JP" sz="1600" b="1" dirty="0"/>
              <a:t>    double x;</a:t>
            </a:r>
          </a:p>
          <a:p>
            <a:pPr marL="0" indent="0">
              <a:lnSpc>
                <a:spcPct val="45000"/>
              </a:lnSpc>
              <a:buFont typeface="Arial" panose="020B0604020202020204" pitchFamily="34" charset="0"/>
              <a:buNone/>
            </a:pPr>
            <a:r>
              <a:rPr lang="en-US" altLang="ja-JP" sz="1600" b="1" dirty="0"/>
              <a:t>    double y;</a:t>
            </a:r>
          </a:p>
          <a:p>
            <a:pPr marL="0" indent="0">
              <a:lnSpc>
                <a:spcPct val="45000"/>
              </a:lnSpc>
              <a:buFont typeface="Arial" panose="020B0604020202020204" pitchFamily="34" charset="0"/>
              <a:buNone/>
            </a:pPr>
            <a:r>
              <a:rPr lang="en-US" altLang="ja-JP" sz="1600" b="1" dirty="0"/>
              <a:t>    char </a:t>
            </a:r>
            <a:r>
              <a:rPr lang="en-US" altLang="ja-JP" sz="1600" b="1" dirty="0" err="1"/>
              <a:t>buf</a:t>
            </a:r>
            <a:r>
              <a:rPr lang="en-US" altLang="ja-JP" sz="1600" b="1" dirty="0"/>
              <a:t>[256];</a:t>
            </a:r>
          </a:p>
          <a:p>
            <a:pPr marL="0" indent="0">
              <a:lnSpc>
                <a:spcPct val="45000"/>
              </a:lnSpc>
              <a:buFont typeface="Arial" panose="020B0604020202020204" pitchFamily="34" charset="0"/>
              <a:buNone/>
            </a:pPr>
            <a:r>
              <a:rPr lang="en-US" altLang="ja-JP" sz="1600" b="1" dirty="0"/>
              <a:t>    int </a:t>
            </a:r>
            <a:r>
              <a:rPr lang="en-US" altLang="ja-JP" sz="1600" b="1" dirty="0" err="1"/>
              <a:t>i</a:t>
            </a:r>
            <a:r>
              <a:rPr lang="en-US" altLang="ja-JP" sz="1600" b="1" dirty="0"/>
              <a:t>;</a:t>
            </a:r>
          </a:p>
          <a:p>
            <a:pPr marL="0" indent="0">
              <a:lnSpc>
                <a:spcPct val="45000"/>
              </a:lnSpc>
              <a:buFont typeface="Arial" panose="020B0604020202020204" pitchFamily="34" charset="0"/>
              <a:buNone/>
            </a:pPr>
            <a:r>
              <a:rPr lang="en-US" altLang="ja-JP" sz="1600" b="1" dirty="0"/>
              <a:t>    double </a:t>
            </a:r>
            <a:r>
              <a:rPr lang="en-US" altLang="ja-JP" sz="1600" b="1" dirty="0" err="1"/>
              <a:t>start_x</a:t>
            </a:r>
            <a:r>
              <a:rPr lang="en-US" altLang="ja-JP" sz="1600" b="1" dirty="0"/>
              <a:t>;</a:t>
            </a:r>
          </a:p>
          <a:p>
            <a:pPr marL="0" indent="0">
              <a:lnSpc>
                <a:spcPct val="45000"/>
              </a:lnSpc>
              <a:buFont typeface="Arial" panose="020B0604020202020204" pitchFamily="34" charset="0"/>
              <a:buNone/>
            </a:pPr>
            <a:r>
              <a:rPr lang="en-US" altLang="ja-JP" sz="1600" b="1" dirty="0"/>
              <a:t>    double </a:t>
            </a:r>
            <a:r>
              <a:rPr lang="en-US" altLang="ja-JP" sz="1600" b="1" dirty="0" err="1"/>
              <a:t>step_x</a:t>
            </a:r>
            <a:r>
              <a:rPr lang="en-US" altLang="ja-JP" sz="1600" b="1" dirty="0"/>
              <a:t>;</a:t>
            </a:r>
          </a:p>
          <a:p>
            <a:pPr marL="0" indent="0">
              <a:lnSpc>
                <a:spcPct val="45000"/>
              </a:lnSpc>
              <a:buFont typeface="Arial" panose="020B0604020202020204" pitchFamily="34" charset="0"/>
              <a:buNone/>
            </a:pPr>
            <a:r>
              <a:rPr lang="en-US" altLang="ja-JP" sz="1600" b="1" dirty="0"/>
              <a:t>    FILE* </a:t>
            </a:r>
            <a:r>
              <a:rPr lang="en-US" altLang="ja-JP" sz="1600" b="1" dirty="0" err="1"/>
              <a:t>fp</a:t>
            </a:r>
            <a:r>
              <a:rPr lang="en-US" altLang="ja-JP" sz="1600" b="1" dirty="0"/>
              <a:t>;</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a:t>
            </a:r>
            <a:r>
              <a:rPr lang="en-US" altLang="ja-JP" sz="1600" b="1" dirty="0" err="1"/>
              <a:t>start_x</a:t>
            </a:r>
            <a:r>
              <a:rPr lang="en-US" altLang="ja-JP" sz="1600" b="1" dirty="0"/>
              <a:t> =" );</a:t>
            </a:r>
          </a:p>
          <a:p>
            <a:pPr marL="0" indent="0">
              <a:lnSpc>
                <a:spcPct val="45000"/>
              </a:lnSpc>
              <a:buFont typeface="Arial" panose="020B0604020202020204" pitchFamily="34" charset="0"/>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stdin );</a:t>
            </a:r>
          </a:p>
          <a:p>
            <a:pPr marL="0" indent="0">
              <a:lnSpc>
                <a:spcPct val="45000"/>
              </a:lnSpc>
              <a:buFont typeface="Arial" panose="020B0604020202020204" pitchFamily="34" charset="0"/>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a:t>
            </a:r>
            <a:r>
              <a:rPr lang="en-US" altLang="ja-JP" sz="1600" b="1" dirty="0" err="1"/>
              <a:t>lf</a:t>
            </a:r>
            <a:r>
              <a:rPr lang="en-US" altLang="ja-JP" sz="1600" b="1" dirty="0"/>
              <a:t>\n", &amp;</a:t>
            </a:r>
            <a:r>
              <a:rPr lang="en-US" altLang="ja-JP" sz="1600" b="1" dirty="0" err="1"/>
              <a:t>start_x</a:t>
            </a: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a:t>
            </a:r>
            <a:r>
              <a:rPr lang="en-US" altLang="ja-JP" sz="1600" b="1" dirty="0" err="1"/>
              <a:t>step_x</a:t>
            </a:r>
            <a:r>
              <a:rPr lang="en-US" altLang="ja-JP" sz="1600" b="1" dirty="0"/>
              <a:t> =" );</a:t>
            </a:r>
          </a:p>
          <a:p>
            <a:pPr marL="0" indent="0">
              <a:lnSpc>
                <a:spcPct val="45000"/>
              </a:lnSpc>
              <a:buFont typeface="Arial" panose="020B0604020202020204" pitchFamily="34" charset="0"/>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stdin );</a:t>
            </a:r>
          </a:p>
          <a:p>
            <a:pPr marL="0" indent="0">
              <a:lnSpc>
                <a:spcPct val="45000"/>
              </a:lnSpc>
              <a:buFont typeface="Arial" panose="020B0604020202020204" pitchFamily="34" charset="0"/>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a:t>
            </a:r>
            <a:r>
              <a:rPr lang="en-US" altLang="ja-JP" sz="1600" b="1" dirty="0" err="1"/>
              <a:t>lf</a:t>
            </a:r>
            <a:r>
              <a:rPr lang="en-US" altLang="ja-JP" sz="1600" b="1" dirty="0"/>
              <a:t>\n", &amp;</a:t>
            </a:r>
            <a:r>
              <a:rPr lang="en-US" altLang="ja-JP" sz="1600" b="1" dirty="0" err="1"/>
              <a:t>step_x</a:t>
            </a: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fp</a:t>
            </a:r>
            <a:r>
              <a:rPr lang="en-US" altLang="ja-JP" sz="1600" b="1" dirty="0"/>
              <a:t> = </a:t>
            </a:r>
            <a:r>
              <a:rPr lang="en-US" altLang="ja-JP" sz="1600" b="1" dirty="0" err="1"/>
              <a:t>fopen</a:t>
            </a:r>
            <a:r>
              <a:rPr lang="en-US" altLang="ja-JP" sz="1600" b="1" dirty="0"/>
              <a:t>( "d:\\data.csv", "w" );</a:t>
            </a:r>
          </a:p>
          <a:p>
            <a:pPr marL="0" indent="0">
              <a:lnSpc>
                <a:spcPct val="45000"/>
              </a:lnSpc>
              <a:buFont typeface="Arial" panose="020B0604020202020204" pitchFamily="34" charset="0"/>
              <a:buNone/>
            </a:pPr>
            <a:r>
              <a:rPr lang="en-US" altLang="ja-JP" sz="1600" b="1" dirty="0"/>
              <a:t>    for( </a:t>
            </a:r>
            <a:r>
              <a:rPr lang="en-US" altLang="ja-JP" sz="1600" b="1" dirty="0" err="1"/>
              <a:t>i</a:t>
            </a:r>
            <a:r>
              <a:rPr lang="en-US" altLang="ja-JP" sz="1600" b="1" dirty="0"/>
              <a:t> = 0; </a:t>
            </a:r>
            <a:r>
              <a:rPr lang="en-US" altLang="ja-JP" sz="1600" b="1" dirty="0" err="1"/>
              <a:t>i</a:t>
            </a:r>
            <a:r>
              <a:rPr lang="en-US" altLang="ja-JP" sz="1600" b="1" dirty="0"/>
              <a:t> &lt; 20; </a:t>
            </a:r>
            <a:r>
              <a:rPr lang="en-US" altLang="ja-JP" sz="1600" b="1" dirty="0" err="1"/>
              <a:t>i</a:t>
            </a:r>
            <a:r>
              <a:rPr lang="en-US" altLang="ja-JP" sz="1600" b="1" dirty="0"/>
              <a:t>++ ) {</a:t>
            </a:r>
          </a:p>
          <a:p>
            <a:pPr marL="0" indent="0">
              <a:lnSpc>
                <a:spcPct val="45000"/>
              </a:lnSpc>
              <a:buFont typeface="Arial" panose="020B0604020202020204" pitchFamily="34" charset="0"/>
              <a:buNone/>
            </a:pPr>
            <a:r>
              <a:rPr lang="en-US" altLang="ja-JP" sz="1600" b="1" dirty="0"/>
              <a:t>        x = </a:t>
            </a:r>
            <a:r>
              <a:rPr lang="en-US" altLang="ja-JP" sz="1600" b="1" dirty="0" err="1"/>
              <a:t>start_x</a:t>
            </a:r>
            <a:r>
              <a:rPr lang="en-US" altLang="ja-JP" sz="1600" b="1" dirty="0"/>
              <a:t> + ( </a:t>
            </a:r>
            <a:r>
              <a:rPr lang="en-US" altLang="ja-JP" sz="1600" b="1" dirty="0" err="1"/>
              <a:t>i</a:t>
            </a:r>
            <a:r>
              <a:rPr lang="en-US" altLang="ja-JP" sz="1600" b="1" dirty="0"/>
              <a:t> * </a:t>
            </a:r>
            <a:r>
              <a:rPr lang="en-US" altLang="ja-JP" sz="1600" b="1" dirty="0" err="1"/>
              <a:t>step_x</a:t>
            </a:r>
            <a:r>
              <a:rPr lang="en-US" altLang="ja-JP" sz="1600" b="1" dirty="0"/>
              <a:t> ); </a:t>
            </a:r>
          </a:p>
          <a:p>
            <a:pPr marL="0" indent="0">
              <a:lnSpc>
                <a:spcPct val="45000"/>
              </a:lnSpc>
              <a:buFont typeface="Arial" panose="020B0604020202020204" pitchFamily="34" charset="0"/>
              <a:buNone/>
            </a:pPr>
            <a:r>
              <a:rPr lang="en-US" altLang="ja-JP" sz="1600" b="1" dirty="0"/>
              <a:t>        y = ( 9.8 / 2.0 ) * x * x;</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"x= %f, y= %f\n", x, y );</a:t>
            </a:r>
          </a:p>
          <a:p>
            <a:pPr marL="0" indent="0">
              <a:lnSpc>
                <a:spcPct val="45000"/>
              </a:lnSpc>
              <a:buFont typeface="Arial" panose="020B0604020202020204" pitchFamily="34" charset="0"/>
              <a:buNone/>
            </a:pPr>
            <a:r>
              <a:rPr lang="en-US" altLang="ja-JP" sz="1600" b="1" dirty="0"/>
              <a:t>        </a:t>
            </a:r>
            <a:r>
              <a:rPr lang="en-US" altLang="ja-JP" sz="1600" b="1" dirty="0" err="1"/>
              <a:t>fprintf</a:t>
            </a:r>
            <a:r>
              <a:rPr lang="en-US" altLang="ja-JP" sz="1600" b="1" dirty="0"/>
              <a:t>( </a:t>
            </a:r>
            <a:r>
              <a:rPr lang="en-US" altLang="ja-JP" sz="1600" b="1" dirty="0" err="1"/>
              <a:t>fp</a:t>
            </a:r>
            <a:r>
              <a:rPr lang="en-US" altLang="ja-JP" sz="1600" b="1" dirty="0"/>
              <a:t>, "x=, %f, y=, %f\n", x, y ); </a:t>
            </a:r>
          </a:p>
          <a:p>
            <a:pPr marL="0" indent="0">
              <a:lnSpc>
                <a:spcPct val="45000"/>
              </a:lnSpc>
              <a:buFont typeface="Arial" panose="020B0604020202020204" pitchFamily="34" charset="0"/>
              <a:buNone/>
            </a:pP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fprintf</a:t>
            </a:r>
            <a:r>
              <a:rPr lang="en-US" altLang="ja-JP" sz="1600" b="1" dirty="0"/>
              <a:t>( stderr, "file d:\\data.csv created\n" ); </a:t>
            </a:r>
          </a:p>
          <a:p>
            <a:pPr marL="0" indent="0">
              <a:lnSpc>
                <a:spcPct val="45000"/>
              </a:lnSpc>
              <a:buFont typeface="Arial" panose="020B0604020202020204" pitchFamily="34" charset="0"/>
              <a:buNone/>
            </a:pPr>
            <a:r>
              <a:rPr lang="en-US" altLang="ja-JP" sz="1600" b="1" dirty="0"/>
              <a:t>    </a:t>
            </a:r>
            <a:r>
              <a:rPr lang="en-US" altLang="ja-JP" sz="1600" b="1" dirty="0" err="1"/>
              <a:t>fclose</a:t>
            </a:r>
            <a:r>
              <a:rPr lang="en-US" altLang="ja-JP" sz="1600" b="1" dirty="0"/>
              <a:t>( </a:t>
            </a:r>
            <a:r>
              <a:rPr lang="en-US" altLang="ja-JP" sz="1600" b="1" dirty="0" err="1"/>
              <a:t>fp</a:t>
            </a:r>
            <a:r>
              <a:rPr lang="en-US" altLang="ja-JP" sz="1600" b="1" dirty="0"/>
              <a:t> );</a:t>
            </a:r>
          </a:p>
          <a:p>
            <a:pPr marL="0" indent="0">
              <a:lnSpc>
                <a:spcPct val="45000"/>
              </a:lnSpc>
              <a:buFont typeface="Arial" panose="020B0604020202020204" pitchFamily="34" charset="0"/>
              <a:buNone/>
            </a:pPr>
            <a:r>
              <a:rPr lang="en-US" altLang="ja-JP" sz="1600" b="1" dirty="0"/>
              <a:t>    return 0;</a:t>
            </a:r>
          </a:p>
          <a:p>
            <a:pPr marL="0" indent="0">
              <a:lnSpc>
                <a:spcPct val="45000"/>
              </a:lnSpc>
              <a:buFont typeface="Arial" panose="020B0604020202020204" pitchFamily="34" charset="0"/>
              <a:buNone/>
            </a:pPr>
            <a:r>
              <a:rPr lang="en-US" altLang="ja-JP" sz="1600" b="1" dirty="0"/>
              <a:t>}</a:t>
            </a:r>
          </a:p>
          <a:p>
            <a:endParaRPr lang="en-US" altLang="ja-JP" dirty="0"/>
          </a:p>
        </p:txBody>
      </p:sp>
      <p:sp>
        <p:nvSpPr>
          <p:cNvPr id="16396"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C073CE0-0FD8-4033-9FE5-AA650A119AA3}" type="slidenum">
              <a:rPr lang="en-US" altLang="ja-JP" smtClean="0"/>
              <a:pPr/>
              <a:t>5</a:t>
            </a:fld>
            <a:endParaRPr lang="en-US" altLang="ja-JP" dirty="0"/>
          </a:p>
        </p:txBody>
      </p:sp>
      <p:sp>
        <p:nvSpPr>
          <p:cNvPr id="16387" name="Rectangle 3"/>
          <p:cNvSpPr>
            <a:spLocks noChangeArrowheads="1"/>
          </p:cNvSpPr>
          <p:nvPr/>
        </p:nvSpPr>
        <p:spPr bwMode="auto">
          <a:xfrm>
            <a:off x="637428" y="4945278"/>
            <a:ext cx="3316288" cy="304800"/>
          </a:xfrm>
          <a:prstGeom prst="rect">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6389" name="Text Box 5"/>
          <p:cNvSpPr txBox="1">
            <a:spLocks noChangeArrowheads="1"/>
          </p:cNvSpPr>
          <p:nvPr/>
        </p:nvSpPr>
        <p:spPr bwMode="auto">
          <a:xfrm>
            <a:off x="4138378" y="4836068"/>
            <a:ext cx="3775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chemeClr val="tx2"/>
                </a:solidFill>
              </a:rPr>
              <a:t>計算</a:t>
            </a:r>
            <a:r>
              <a:rPr lang="ja-JP" altLang="en-US" sz="2800" dirty="0">
                <a:solidFill>
                  <a:srgbClr val="003300"/>
                </a:solidFill>
              </a:rPr>
              <a:t>を行っている部分</a:t>
            </a:r>
          </a:p>
        </p:txBody>
      </p:sp>
      <p:sp>
        <p:nvSpPr>
          <p:cNvPr id="16390" name="Rectangle 6"/>
          <p:cNvSpPr>
            <a:spLocks noChangeArrowheads="1"/>
          </p:cNvSpPr>
          <p:nvPr/>
        </p:nvSpPr>
        <p:spPr bwMode="auto">
          <a:xfrm>
            <a:off x="471487" y="2851430"/>
            <a:ext cx="4043363" cy="1406525"/>
          </a:xfrm>
          <a:prstGeom prst="rect">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6392" name="Text Box 8"/>
          <p:cNvSpPr txBox="1">
            <a:spLocks noChangeArrowheads="1"/>
          </p:cNvSpPr>
          <p:nvPr/>
        </p:nvSpPr>
        <p:spPr bwMode="auto">
          <a:xfrm>
            <a:off x="4702091" y="2819456"/>
            <a:ext cx="30572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800" dirty="0">
                <a:solidFill>
                  <a:srgbClr val="003300"/>
                </a:solidFill>
              </a:rPr>
              <a:t>キーボードからの</a:t>
            </a:r>
          </a:p>
          <a:p>
            <a:pPr eaLnBrk="1" hangingPunct="1">
              <a:spcBef>
                <a:spcPct val="0"/>
              </a:spcBef>
              <a:buFontTx/>
              <a:buNone/>
            </a:pPr>
            <a:r>
              <a:rPr lang="ja-JP" altLang="en-US" sz="2800" dirty="0">
                <a:solidFill>
                  <a:schemeClr val="tx2"/>
                </a:solidFill>
              </a:rPr>
              <a:t>データ読み込み</a:t>
            </a:r>
            <a:r>
              <a:rPr lang="ja-JP" altLang="en-US" sz="2800" dirty="0">
                <a:solidFill>
                  <a:srgbClr val="003300"/>
                </a:solidFill>
              </a:rPr>
              <a:t>を</a:t>
            </a:r>
          </a:p>
          <a:p>
            <a:pPr eaLnBrk="1" hangingPunct="1">
              <a:spcBef>
                <a:spcPct val="0"/>
              </a:spcBef>
              <a:buFontTx/>
              <a:buNone/>
            </a:pPr>
            <a:r>
              <a:rPr lang="ja-JP" altLang="en-US" sz="2800" dirty="0">
                <a:solidFill>
                  <a:srgbClr val="003300"/>
                </a:solidFill>
              </a:rPr>
              <a:t>行っている部分</a:t>
            </a:r>
          </a:p>
        </p:txBody>
      </p:sp>
      <p:sp>
        <p:nvSpPr>
          <p:cNvPr id="16393" name="Rectangle 9"/>
          <p:cNvSpPr>
            <a:spLocks noChangeArrowheads="1"/>
          </p:cNvSpPr>
          <p:nvPr/>
        </p:nvSpPr>
        <p:spPr bwMode="auto">
          <a:xfrm>
            <a:off x="762934" y="5441339"/>
            <a:ext cx="4083984" cy="272892"/>
          </a:xfrm>
          <a:prstGeom prst="rect">
            <a:avLst/>
          </a:prstGeom>
          <a:noFill/>
          <a:ln w="1905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6395" name="Text Box 11"/>
          <p:cNvSpPr txBox="1">
            <a:spLocks noChangeArrowheads="1"/>
          </p:cNvSpPr>
          <p:nvPr/>
        </p:nvSpPr>
        <p:spPr bwMode="auto">
          <a:xfrm>
            <a:off x="5118634" y="5373885"/>
            <a:ext cx="32624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ファイルへの書き出し</a:t>
            </a:r>
          </a:p>
          <a:p>
            <a:pPr eaLnBrk="1" hangingPunct="1">
              <a:spcBef>
                <a:spcPct val="0"/>
              </a:spcBef>
              <a:buFontTx/>
              <a:buNone/>
            </a:pPr>
            <a:r>
              <a:rPr lang="ja-JP" altLang="en-US" sz="2400" dirty="0">
                <a:solidFill>
                  <a:srgbClr val="003300"/>
                </a:solidFill>
              </a:rPr>
              <a:t>を行っている部分</a:t>
            </a:r>
          </a:p>
        </p:txBody>
      </p:sp>
    </p:spTree>
    <p:extLst>
      <p:ext uri="{BB962C8B-B14F-4D97-AF65-F5344CB8AC3E}">
        <p14:creationId xmlns:p14="http://schemas.microsoft.com/office/powerpoint/2010/main" val="422049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4749800" y="663575"/>
            <a:ext cx="3956050"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lnSpc>
                <a:spcPct val="75000"/>
              </a:lnSpc>
              <a:spcBef>
                <a:spcPct val="0"/>
              </a:spcBef>
              <a:buFontTx/>
              <a:buNone/>
            </a:pPr>
            <a:r>
              <a:rPr lang="en-US" altLang="ja-JP" sz="1200" b="1" dirty="0"/>
              <a:t>#include "</a:t>
            </a:r>
            <a:r>
              <a:rPr lang="en-US" altLang="ja-JP" sz="1200" b="1" dirty="0" err="1"/>
              <a:t>stdio.h</a:t>
            </a:r>
            <a:r>
              <a:rPr lang="en-US" altLang="ja-JP" sz="1200" b="1" dirty="0"/>
              <a:t>"</a:t>
            </a:r>
          </a:p>
          <a:p>
            <a:pPr eaLnBrk="1" hangingPunct="1">
              <a:lnSpc>
                <a:spcPct val="75000"/>
              </a:lnSpc>
              <a:spcBef>
                <a:spcPct val="0"/>
              </a:spcBef>
              <a:buFontTx/>
              <a:buNone/>
            </a:pPr>
            <a:r>
              <a:rPr lang="en-US" altLang="ja-JP" sz="1200" b="1" dirty="0"/>
              <a:t>#include &lt;</a:t>
            </a:r>
            <a:r>
              <a:rPr lang="en-US" altLang="ja-JP" sz="1200" b="1" dirty="0" err="1"/>
              <a:t>math.h</a:t>
            </a:r>
            <a:r>
              <a:rPr lang="en-US" altLang="ja-JP" sz="1200" b="1" dirty="0"/>
              <a:t>&gt;</a:t>
            </a:r>
          </a:p>
          <a:p>
            <a:pPr eaLnBrk="1" hangingPunct="1">
              <a:lnSpc>
                <a:spcPct val="75000"/>
              </a:lnSpc>
              <a:spcBef>
                <a:spcPct val="0"/>
              </a:spcBef>
              <a:buFontTx/>
              <a:buNone/>
            </a:pPr>
            <a:r>
              <a:rPr lang="en-US" altLang="ja-JP" sz="1200" b="1" dirty="0">
                <a:solidFill>
                  <a:schemeClr val="tx2"/>
                </a:solidFill>
              </a:rPr>
              <a:t>void bar( </a:t>
            </a:r>
            <a:r>
              <a:rPr lang="en-US" altLang="ja-JP" sz="1200" b="1" dirty="0" err="1">
                <a:solidFill>
                  <a:schemeClr val="tx2"/>
                </a:solidFill>
              </a:rPr>
              <a:t>int</a:t>
            </a:r>
            <a:r>
              <a:rPr lang="en-US" altLang="ja-JP" sz="1200" b="1" dirty="0">
                <a:solidFill>
                  <a:schemeClr val="tx2"/>
                </a:solidFill>
              </a:rPr>
              <a:t> </a:t>
            </a:r>
            <a:r>
              <a:rPr lang="en-US" altLang="ja-JP" sz="1200" b="1" dirty="0" err="1">
                <a:solidFill>
                  <a:schemeClr val="tx2"/>
                </a:solidFill>
              </a:rPr>
              <a:t>len</a:t>
            </a:r>
            <a:r>
              <a:rPr lang="en-US" altLang="ja-JP" sz="1200" b="1" dirty="0">
                <a:solidFill>
                  <a:schemeClr val="tx2"/>
                </a:solidFill>
              </a:rPr>
              <a:t> )</a:t>
            </a:r>
          </a:p>
          <a:p>
            <a:pPr eaLnBrk="1" hangingPunct="1">
              <a:lnSpc>
                <a:spcPct val="75000"/>
              </a:lnSpc>
              <a:spcBef>
                <a:spcPct val="0"/>
              </a:spcBef>
              <a:buFontTx/>
              <a:buNone/>
            </a:pPr>
            <a:r>
              <a:rPr lang="en-US" altLang="ja-JP" sz="1200" b="1" dirty="0">
                <a:solidFill>
                  <a:schemeClr val="tx2"/>
                </a:solidFill>
              </a:rPr>
              <a:t>{</a:t>
            </a:r>
          </a:p>
          <a:p>
            <a:pPr eaLnBrk="1" hangingPunct="1">
              <a:lnSpc>
                <a:spcPct val="75000"/>
              </a:lnSpc>
              <a:spcBef>
                <a:spcPct val="0"/>
              </a:spcBef>
              <a:buFontTx/>
              <a:buNone/>
            </a:pPr>
            <a:r>
              <a:rPr lang="en-US" altLang="ja-JP" sz="1200" b="1" dirty="0"/>
              <a:t>    </a:t>
            </a:r>
            <a:r>
              <a:rPr lang="en-US" altLang="ja-JP" sz="1200" b="1" dirty="0" err="1"/>
              <a:t>int</a:t>
            </a:r>
            <a:r>
              <a:rPr lang="en-US" altLang="ja-JP" sz="1200" b="1" dirty="0"/>
              <a:t> </a:t>
            </a:r>
            <a:r>
              <a:rPr lang="en-US" altLang="ja-JP" sz="1200" b="1" dirty="0" err="1"/>
              <a:t>i</a:t>
            </a:r>
            <a:r>
              <a:rPr lang="en-US" altLang="ja-JP" sz="1200" b="1" dirty="0"/>
              <a:t>;</a:t>
            </a:r>
          </a:p>
          <a:p>
            <a:pPr eaLnBrk="1" hangingPunct="1">
              <a:lnSpc>
                <a:spcPct val="75000"/>
              </a:lnSpc>
              <a:spcBef>
                <a:spcPct val="0"/>
              </a:spcBef>
              <a:buFontTx/>
              <a:buNone/>
            </a:pPr>
            <a:r>
              <a:rPr lang="en-US" altLang="ja-JP" sz="1200" b="1" dirty="0"/>
              <a:t>    for (</a:t>
            </a:r>
            <a:r>
              <a:rPr lang="en-US" altLang="ja-JP" sz="1200" b="1" dirty="0" err="1"/>
              <a:t>i</a:t>
            </a:r>
            <a:r>
              <a:rPr lang="en-US" altLang="ja-JP" sz="1200" b="1" dirty="0"/>
              <a:t>=0; </a:t>
            </a:r>
            <a:r>
              <a:rPr lang="en-US" altLang="ja-JP" sz="1200" b="1" dirty="0" err="1"/>
              <a:t>i</a:t>
            </a:r>
            <a:r>
              <a:rPr lang="en-US" altLang="ja-JP" sz="1200" b="1" dirty="0"/>
              <a:t>&lt;</a:t>
            </a:r>
            <a:r>
              <a:rPr lang="en-US" altLang="ja-JP" sz="1200" b="1" dirty="0" err="1"/>
              <a:t>len</a:t>
            </a:r>
            <a:r>
              <a:rPr lang="en-US" altLang="ja-JP" sz="1200" b="1" dirty="0"/>
              <a:t>; </a:t>
            </a:r>
            <a:r>
              <a:rPr lang="en-US" altLang="ja-JP" sz="1200" b="1" dirty="0" err="1"/>
              <a:t>i</a:t>
            </a:r>
            <a:r>
              <a:rPr lang="en-US" altLang="ja-JP" sz="1200" b="1" dirty="0"/>
              <a:t>++) {</a:t>
            </a:r>
          </a:p>
          <a:p>
            <a:pPr eaLnBrk="1" hangingPunct="1">
              <a:lnSpc>
                <a:spcPct val="75000"/>
              </a:lnSpc>
              <a:spcBef>
                <a:spcPct val="0"/>
              </a:spcBef>
              <a:buFontTx/>
              <a:buNone/>
            </a:pPr>
            <a:r>
              <a:rPr lang="en-US" altLang="ja-JP" sz="1200" b="1" dirty="0"/>
              <a:t>        </a:t>
            </a:r>
            <a:r>
              <a:rPr lang="en-US" altLang="ja-JP" sz="1200" b="1" dirty="0" err="1"/>
              <a:t>printf</a:t>
            </a:r>
            <a:r>
              <a:rPr lang="en-US" altLang="ja-JP" sz="1200" b="1" dirty="0"/>
              <a:t>("*");</a:t>
            </a:r>
          </a:p>
          <a:p>
            <a:pPr eaLnBrk="1" hangingPunct="1">
              <a:lnSpc>
                <a:spcPct val="75000"/>
              </a:lnSpc>
              <a:spcBef>
                <a:spcPct val="0"/>
              </a:spcBef>
              <a:buFontTx/>
              <a:buNone/>
            </a:pPr>
            <a:r>
              <a:rPr lang="en-US" altLang="ja-JP" sz="1200" b="1" dirty="0"/>
              <a:t>    }</a:t>
            </a:r>
          </a:p>
          <a:p>
            <a:pPr eaLnBrk="1" hangingPunct="1">
              <a:lnSpc>
                <a:spcPct val="75000"/>
              </a:lnSpc>
              <a:spcBef>
                <a:spcPct val="0"/>
              </a:spcBef>
              <a:buFontTx/>
              <a:buNone/>
            </a:pPr>
            <a:r>
              <a:rPr lang="en-US" altLang="ja-JP" sz="1200" b="1" dirty="0"/>
              <a:t>    </a:t>
            </a:r>
            <a:r>
              <a:rPr lang="en-US" altLang="ja-JP" sz="1200" b="1" dirty="0" err="1"/>
              <a:t>printf</a:t>
            </a:r>
            <a:r>
              <a:rPr lang="en-US" altLang="ja-JP" sz="1200" b="1" dirty="0"/>
              <a:t>("\n");</a:t>
            </a:r>
          </a:p>
          <a:p>
            <a:pPr eaLnBrk="1" hangingPunct="1">
              <a:lnSpc>
                <a:spcPct val="75000"/>
              </a:lnSpc>
              <a:spcBef>
                <a:spcPct val="0"/>
              </a:spcBef>
              <a:buFontTx/>
              <a:buNone/>
            </a:pPr>
            <a:r>
              <a:rPr lang="en-US" altLang="ja-JP" sz="1200" b="1" dirty="0"/>
              <a:t>    return;</a:t>
            </a:r>
          </a:p>
          <a:p>
            <a:pPr eaLnBrk="1" hangingPunct="1">
              <a:lnSpc>
                <a:spcPct val="75000"/>
              </a:lnSpc>
              <a:spcBef>
                <a:spcPct val="0"/>
              </a:spcBef>
              <a:buFontTx/>
              <a:buNone/>
            </a:pPr>
            <a:r>
              <a:rPr lang="en-US" altLang="ja-JP" sz="1200" b="1" dirty="0">
                <a:solidFill>
                  <a:schemeClr val="tx2"/>
                </a:solidFill>
              </a:rPr>
              <a:t>}</a:t>
            </a:r>
          </a:p>
          <a:p>
            <a:pPr eaLnBrk="1" hangingPunct="1">
              <a:lnSpc>
                <a:spcPct val="75000"/>
              </a:lnSpc>
              <a:spcBef>
                <a:spcPct val="0"/>
              </a:spcBef>
              <a:buFontTx/>
              <a:buNone/>
            </a:pPr>
            <a:endParaRPr lang="en-US" altLang="ja-JP" sz="1200" b="1" dirty="0"/>
          </a:p>
          <a:p>
            <a:pPr eaLnBrk="1" hangingPunct="1">
              <a:lnSpc>
                <a:spcPct val="75000"/>
              </a:lnSpc>
              <a:spcBef>
                <a:spcPct val="0"/>
              </a:spcBef>
              <a:buFontTx/>
              <a:buNone/>
            </a:pPr>
            <a:r>
              <a:rPr lang="en-US" altLang="ja-JP" sz="1200" b="1" dirty="0" err="1">
                <a:solidFill>
                  <a:schemeClr val="tx2"/>
                </a:solidFill>
              </a:rPr>
              <a:t>int</a:t>
            </a:r>
            <a:r>
              <a:rPr lang="en-US" altLang="ja-JP" sz="1200" b="1" dirty="0">
                <a:solidFill>
                  <a:schemeClr val="tx2"/>
                </a:solidFill>
              </a:rPr>
              <a:t> main()</a:t>
            </a:r>
          </a:p>
          <a:p>
            <a:pPr eaLnBrk="1" hangingPunct="1">
              <a:lnSpc>
                <a:spcPct val="75000"/>
              </a:lnSpc>
              <a:spcBef>
                <a:spcPct val="0"/>
              </a:spcBef>
              <a:buFontTx/>
              <a:buNone/>
            </a:pPr>
            <a:r>
              <a:rPr lang="en-US" altLang="ja-JP" sz="1200" b="1" dirty="0">
                <a:solidFill>
                  <a:schemeClr val="tx2"/>
                </a:solidFill>
              </a:rPr>
              <a:t>{</a:t>
            </a:r>
          </a:p>
          <a:p>
            <a:pPr eaLnBrk="1" hangingPunct="1">
              <a:lnSpc>
                <a:spcPct val="75000"/>
              </a:lnSpc>
              <a:spcBef>
                <a:spcPct val="0"/>
              </a:spcBef>
              <a:buFontTx/>
              <a:buNone/>
            </a:pPr>
            <a:r>
              <a:rPr lang="en-US" altLang="ja-JP" sz="1200" b="1" dirty="0"/>
              <a:t>    </a:t>
            </a:r>
            <a:r>
              <a:rPr lang="en-US" altLang="ja-JP" sz="1200" b="1" dirty="0" err="1"/>
              <a:t>int</a:t>
            </a:r>
            <a:r>
              <a:rPr lang="en-US" altLang="ja-JP" sz="1200" b="1" dirty="0"/>
              <a:t> </a:t>
            </a:r>
            <a:r>
              <a:rPr lang="en-US" altLang="ja-JP" sz="1200" b="1" dirty="0" err="1"/>
              <a:t>len</a:t>
            </a:r>
            <a:r>
              <a:rPr lang="en-US" altLang="ja-JP" sz="1200" b="1" dirty="0"/>
              <a:t>;</a:t>
            </a:r>
          </a:p>
          <a:p>
            <a:pPr eaLnBrk="1" hangingPunct="1">
              <a:lnSpc>
                <a:spcPct val="75000"/>
              </a:lnSpc>
              <a:spcBef>
                <a:spcPct val="0"/>
              </a:spcBef>
              <a:buFontTx/>
              <a:buNone/>
            </a:pPr>
            <a:r>
              <a:rPr lang="en-US" altLang="ja-JP" sz="1200" b="1" dirty="0"/>
              <a:t>    </a:t>
            </a:r>
            <a:r>
              <a:rPr lang="en-US" altLang="ja-JP" sz="1200" b="1" dirty="0" err="1"/>
              <a:t>int</a:t>
            </a:r>
            <a:r>
              <a:rPr lang="en-US" altLang="ja-JP" sz="1200" b="1" dirty="0"/>
              <a:t> </a:t>
            </a:r>
            <a:r>
              <a:rPr lang="en-US" altLang="ja-JP" sz="1200" b="1" dirty="0" err="1"/>
              <a:t>ch</a:t>
            </a:r>
            <a:r>
              <a:rPr lang="en-US" altLang="ja-JP" sz="1200" b="1" dirty="0"/>
              <a:t>;</a:t>
            </a:r>
          </a:p>
          <a:p>
            <a:pPr eaLnBrk="1" hangingPunct="1">
              <a:lnSpc>
                <a:spcPct val="75000"/>
              </a:lnSpc>
              <a:spcBef>
                <a:spcPct val="0"/>
              </a:spcBef>
              <a:buFontTx/>
              <a:buNone/>
            </a:pPr>
            <a:r>
              <a:rPr lang="en-US" altLang="ja-JP" sz="1200" b="1" dirty="0"/>
              <a:t>    </a:t>
            </a:r>
            <a:r>
              <a:rPr lang="en-US" altLang="ja-JP" sz="1200" b="1" dirty="0" err="1"/>
              <a:t>printf</a:t>
            </a:r>
            <a:r>
              <a:rPr lang="en-US" altLang="ja-JP" sz="1200" b="1" dirty="0"/>
              <a:t>( "</a:t>
            </a:r>
            <a:r>
              <a:rPr lang="en-US" altLang="ja-JP" sz="1200" b="1" dirty="0" err="1"/>
              <a:t>len</a:t>
            </a:r>
            <a:r>
              <a:rPr lang="en-US" altLang="ja-JP" sz="1200" b="1" dirty="0"/>
              <a:t>=" );</a:t>
            </a:r>
          </a:p>
          <a:p>
            <a:pPr eaLnBrk="1" hangingPunct="1">
              <a:lnSpc>
                <a:spcPct val="75000"/>
              </a:lnSpc>
              <a:spcBef>
                <a:spcPct val="0"/>
              </a:spcBef>
              <a:buFontTx/>
              <a:buNone/>
            </a:pPr>
            <a:r>
              <a:rPr lang="en-US" altLang="ja-JP" sz="1200" b="1" dirty="0"/>
              <a:t>    </a:t>
            </a:r>
            <a:r>
              <a:rPr lang="en-US" altLang="ja-JP" sz="1200" b="1" dirty="0" err="1"/>
              <a:t>scanf</a:t>
            </a:r>
            <a:r>
              <a:rPr lang="en-US" altLang="ja-JP" sz="1200" b="1" dirty="0"/>
              <a:t>( "%d", &amp;</a:t>
            </a:r>
            <a:r>
              <a:rPr lang="en-US" altLang="ja-JP" sz="1200" b="1" dirty="0" err="1"/>
              <a:t>len</a:t>
            </a:r>
            <a:r>
              <a:rPr lang="en-US" altLang="ja-JP" sz="1200" b="1" dirty="0"/>
              <a:t> );</a:t>
            </a:r>
          </a:p>
          <a:p>
            <a:pPr eaLnBrk="1" hangingPunct="1">
              <a:lnSpc>
                <a:spcPct val="75000"/>
              </a:lnSpc>
              <a:spcBef>
                <a:spcPct val="0"/>
              </a:spcBef>
              <a:buFontTx/>
              <a:buNone/>
            </a:pPr>
            <a:r>
              <a:rPr lang="en-US" altLang="ja-JP" sz="1200" b="1" dirty="0"/>
              <a:t>    bar( </a:t>
            </a:r>
            <a:r>
              <a:rPr lang="en-US" altLang="ja-JP" sz="1200" b="1" dirty="0" err="1"/>
              <a:t>len</a:t>
            </a:r>
            <a:r>
              <a:rPr lang="en-US" altLang="ja-JP" sz="1200" b="1" dirty="0"/>
              <a:t> );</a:t>
            </a:r>
          </a:p>
          <a:p>
            <a:pPr eaLnBrk="1" hangingPunct="1">
              <a:lnSpc>
                <a:spcPct val="75000"/>
              </a:lnSpc>
              <a:spcBef>
                <a:spcPct val="0"/>
              </a:spcBef>
              <a:buFontTx/>
              <a:buNone/>
            </a:pPr>
            <a:r>
              <a:rPr lang="en-US" altLang="ja-JP" sz="1200" b="1" dirty="0"/>
              <a:t>    </a:t>
            </a:r>
            <a:r>
              <a:rPr lang="en-US" altLang="ja-JP" sz="1200" b="1" dirty="0" err="1"/>
              <a:t>ch</a:t>
            </a:r>
            <a:r>
              <a:rPr lang="en-US" altLang="ja-JP" sz="1200" b="1" dirty="0"/>
              <a:t> = </a:t>
            </a:r>
            <a:r>
              <a:rPr lang="en-US" altLang="ja-JP" sz="1200" b="1" dirty="0" err="1"/>
              <a:t>getchar</a:t>
            </a:r>
            <a:r>
              <a:rPr lang="en-US" altLang="ja-JP" sz="1200" b="1" dirty="0"/>
              <a:t>();</a:t>
            </a:r>
          </a:p>
          <a:p>
            <a:pPr eaLnBrk="1" hangingPunct="1">
              <a:lnSpc>
                <a:spcPct val="75000"/>
              </a:lnSpc>
              <a:spcBef>
                <a:spcPct val="0"/>
              </a:spcBef>
              <a:buFontTx/>
              <a:buNone/>
            </a:pPr>
            <a:r>
              <a:rPr lang="en-US" altLang="ja-JP" sz="1200" b="1" dirty="0"/>
              <a:t>    </a:t>
            </a:r>
            <a:r>
              <a:rPr lang="en-US" altLang="ja-JP" sz="1200" b="1" dirty="0" err="1"/>
              <a:t>ch</a:t>
            </a:r>
            <a:r>
              <a:rPr lang="en-US" altLang="ja-JP" sz="1200" b="1" dirty="0"/>
              <a:t> = </a:t>
            </a:r>
            <a:r>
              <a:rPr lang="en-US" altLang="ja-JP" sz="1200" b="1" dirty="0" err="1"/>
              <a:t>getchar</a:t>
            </a:r>
            <a:r>
              <a:rPr lang="en-US" altLang="ja-JP" sz="1200" b="1" dirty="0"/>
              <a:t>(); </a:t>
            </a:r>
          </a:p>
          <a:p>
            <a:pPr eaLnBrk="1" hangingPunct="1">
              <a:lnSpc>
                <a:spcPct val="75000"/>
              </a:lnSpc>
              <a:spcBef>
                <a:spcPct val="0"/>
              </a:spcBef>
              <a:buFontTx/>
              <a:buNone/>
            </a:pPr>
            <a:r>
              <a:rPr lang="en-US" altLang="ja-JP" sz="1200" b="1" dirty="0"/>
              <a:t>    return 0;</a:t>
            </a:r>
          </a:p>
          <a:p>
            <a:pPr eaLnBrk="1" hangingPunct="1">
              <a:lnSpc>
                <a:spcPct val="75000"/>
              </a:lnSpc>
              <a:spcBef>
                <a:spcPct val="0"/>
              </a:spcBef>
              <a:buFontTx/>
              <a:buNone/>
            </a:pPr>
            <a:r>
              <a:rPr lang="en-US" altLang="ja-JP" sz="1200" b="1" dirty="0">
                <a:solidFill>
                  <a:schemeClr val="tx2"/>
                </a:solidFill>
              </a:rPr>
              <a:t>}</a:t>
            </a:r>
          </a:p>
        </p:txBody>
      </p:sp>
      <p:sp>
        <p:nvSpPr>
          <p:cNvPr id="412675" name="Rectangle 3"/>
          <p:cNvSpPr>
            <a:spLocks noChangeArrowheads="1"/>
          </p:cNvSpPr>
          <p:nvPr/>
        </p:nvSpPr>
        <p:spPr bwMode="auto">
          <a:xfrm>
            <a:off x="4765675" y="2333625"/>
            <a:ext cx="3803650" cy="1547813"/>
          </a:xfrm>
          <a:prstGeom prst="rect">
            <a:avLst/>
          </a:prstGeom>
          <a:solidFill>
            <a:schemeClr val="accent2">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76" name="Rectangle 4"/>
          <p:cNvSpPr>
            <a:spLocks noChangeArrowheads="1"/>
          </p:cNvSpPr>
          <p:nvPr/>
        </p:nvSpPr>
        <p:spPr bwMode="auto">
          <a:xfrm>
            <a:off x="4764088" y="966788"/>
            <a:ext cx="3778250" cy="1239837"/>
          </a:xfrm>
          <a:prstGeom prst="rect">
            <a:avLst/>
          </a:prstGeom>
          <a:solidFill>
            <a:schemeClr val="accent2">
              <a:alpha val="20000"/>
            </a:schemeClr>
          </a:solid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14693" name="Rectangle 5"/>
          <p:cNvSpPr>
            <a:spLocks noGrp="1" noChangeArrowheads="1"/>
          </p:cNvSpPr>
          <p:nvPr>
            <p:ph type="title"/>
          </p:nvPr>
        </p:nvSpPr>
        <p:spPr/>
        <p:txBody>
          <a:bodyPr>
            <a:noAutofit/>
          </a:bodyPr>
          <a:lstStyle/>
          <a:p>
            <a:r>
              <a:rPr lang="ja-JP" altLang="en-US"/>
              <a:t>プログラムの流れ</a:t>
            </a:r>
          </a:p>
        </p:txBody>
      </p:sp>
      <p:sp>
        <p:nvSpPr>
          <p:cNvPr id="4" name="コンテンツ プレースホルダー 3">
            <a:extLst>
              <a:ext uri="{FF2B5EF4-FFF2-40B4-BE49-F238E27FC236}">
                <a16:creationId xmlns:a16="http://schemas.microsoft.com/office/drawing/2014/main" id="{653181B7-0DC3-461F-8EF8-93DCC0233642}"/>
              </a:ext>
            </a:extLst>
          </p:cNvPr>
          <p:cNvSpPr>
            <a:spLocks noGrp="1"/>
          </p:cNvSpPr>
          <p:nvPr>
            <p:ph idx="1"/>
          </p:nvPr>
        </p:nvSpPr>
        <p:spPr/>
        <p:txBody>
          <a:bodyPr>
            <a:noAutofit/>
          </a:bodyPr>
          <a:lstStyle/>
          <a:p>
            <a:endParaRPr kumimoji="1" lang="ja-JP" altLang="en-US"/>
          </a:p>
        </p:txBody>
      </p:sp>
      <p:sp>
        <p:nvSpPr>
          <p:cNvPr id="11471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89D252B3-FFD2-46D5-BDDB-60AFE8777282}" type="slidenum">
              <a:rPr lang="en-US" altLang="ja-JP" smtClean="0"/>
              <a:pPr/>
              <a:t>50</a:t>
            </a:fld>
            <a:endParaRPr lang="en-US" altLang="ja-JP" dirty="0"/>
          </a:p>
        </p:txBody>
      </p:sp>
      <p:sp>
        <p:nvSpPr>
          <p:cNvPr id="412678" name="Text Box 6"/>
          <p:cNvSpPr txBox="1">
            <a:spLocks noChangeArrowheads="1"/>
          </p:cNvSpPr>
          <p:nvPr/>
        </p:nvSpPr>
        <p:spPr bwMode="auto">
          <a:xfrm>
            <a:off x="4959764" y="4376738"/>
            <a:ext cx="1523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en-US" altLang="ja-JP" sz="2800" u="sng" dirty="0"/>
              <a:t>bar </a:t>
            </a:r>
            <a:r>
              <a:rPr lang="ja-JP" altLang="en-US" sz="2800" u="sng" dirty="0"/>
              <a:t>関数</a:t>
            </a:r>
            <a:endParaRPr lang="ja-JP" altLang="en-US" sz="2800" dirty="0">
              <a:solidFill>
                <a:srgbClr val="006600"/>
              </a:solidFill>
            </a:endParaRPr>
          </a:p>
        </p:txBody>
      </p:sp>
      <p:sp>
        <p:nvSpPr>
          <p:cNvPr id="412679" name="AutoShape 7" descr="25%"/>
          <p:cNvSpPr>
            <a:spLocks noChangeArrowheads="1"/>
          </p:cNvSpPr>
          <p:nvPr/>
        </p:nvSpPr>
        <p:spPr bwMode="auto">
          <a:xfrm rot="793638">
            <a:off x="3441700" y="4333875"/>
            <a:ext cx="1481138" cy="330200"/>
          </a:xfrm>
          <a:prstGeom prst="rightArrow">
            <a:avLst>
              <a:gd name="adj1" fmla="val 50000"/>
              <a:gd name="adj2" fmla="val 112139"/>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80" name="Text Box 8"/>
          <p:cNvSpPr txBox="1">
            <a:spLocks noChangeArrowheads="1"/>
          </p:cNvSpPr>
          <p:nvPr/>
        </p:nvSpPr>
        <p:spPr bwMode="auto">
          <a:xfrm>
            <a:off x="952292" y="2143125"/>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2800" u="sng" dirty="0"/>
              <a:t>メイン関数</a:t>
            </a:r>
            <a:endParaRPr lang="ja-JP" altLang="en-US" sz="2800" dirty="0">
              <a:solidFill>
                <a:srgbClr val="006600"/>
              </a:solidFill>
            </a:endParaRPr>
          </a:p>
        </p:txBody>
      </p:sp>
      <p:sp>
        <p:nvSpPr>
          <p:cNvPr id="412681" name="Rectangle 9"/>
          <p:cNvSpPr>
            <a:spLocks noChangeArrowheads="1"/>
          </p:cNvSpPr>
          <p:nvPr/>
        </p:nvSpPr>
        <p:spPr bwMode="auto">
          <a:xfrm>
            <a:off x="461963" y="3981450"/>
            <a:ext cx="2940050" cy="476250"/>
          </a:xfrm>
          <a:prstGeom prst="rect">
            <a:avLst/>
          </a:prstGeom>
          <a:noFill/>
          <a:ln w="1905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b="1" dirty="0">
                <a:solidFill>
                  <a:srgbClr val="003300"/>
                </a:solidFill>
              </a:rPr>
              <a:t>bar( </a:t>
            </a:r>
            <a:r>
              <a:rPr lang="en-US" altLang="ja-JP" sz="2400" b="1" dirty="0" err="1">
                <a:solidFill>
                  <a:srgbClr val="003300"/>
                </a:solidFill>
              </a:rPr>
              <a:t>len</a:t>
            </a:r>
            <a:r>
              <a:rPr lang="en-US" altLang="ja-JP" sz="2400" b="1" dirty="0">
                <a:solidFill>
                  <a:srgbClr val="003300"/>
                </a:solidFill>
              </a:rPr>
              <a:t> );</a:t>
            </a:r>
          </a:p>
        </p:txBody>
      </p:sp>
      <p:sp>
        <p:nvSpPr>
          <p:cNvPr id="412682" name="Text Box 10"/>
          <p:cNvSpPr txBox="1">
            <a:spLocks noChangeArrowheads="1"/>
          </p:cNvSpPr>
          <p:nvPr/>
        </p:nvSpPr>
        <p:spPr bwMode="auto">
          <a:xfrm>
            <a:off x="920750" y="3498850"/>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関数呼び出し</a:t>
            </a:r>
          </a:p>
        </p:txBody>
      </p:sp>
      <p:sp>
        <p:nvSpPr>
          <p:cNvPr id="412683" name="Line 11"/>
          <p:cNvSpPr>
            <a:spLocks noChangeShapeType="1"/>
          </p:cNvSpPr>
          <p:nvPr/>
        </p:nvSpPr>
        <p:spPr bwMode="auto">
          <a:xfrm flipH="1" flipV="1">
            <a:off x="3379788" y="4513263"/>
            <a:ext cx="1890712" cy="154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412684" name="Rectangle 12"/>
          <p:cNvSpPr>
            <a:spLocks noChangeArrowheads="1"/>
          </p:cNvSpPr>
          <p:nvPr/>
        </p:nvSpPr>
        <p:spPr bwMode="auto">
          <a:xfrm>
            <a:off x="4829175" y="4889500"/>
            <a:ext cx="1763713" cy="173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85" name="Text Box 13"/>
          <p:cNvSpPr txBox="1">
            <a:spLocks noChangeArrowheads="1"/>
          </p:cNvSpPr>
          <p:nvPr/>
        </p:nvSpPr>
        <p:spPr bwMode="auto">
          <a:xfrm>
            <a:off x="5119394" y="5964238"/>
            <a:ext cx="1176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en-US" altLang="ja-JP" sz="2400" b="1" dirty="0"/>
              <a:t>return;</a:t>
            </a:r>
          </a:p>
        </p:txBody>
      </p:sp>
      <p:sp>
        <p:nvSpPr>
          <p:cNvPr id="412686" name="Rectangle 14"/>
          <p:cNvSpPr>
            <a:spLocks noChangeArrowheads="1"/>
          </p:cNvSpPr>
          <p:nvPr/>
        </p:nvSpPr>
        <p:spPr bwMode="auto">
          <a:xfrm>
            <a:off x="136525" y="2697163"/>
            <a:ext cx="3671888" cy="262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87" name="Text Box 15"/>
          <p:cNvSpPr txBox="1">
            <a:spLocks noChangeArrowheads="1"/>
          </p:cNvSpPr>
          <p:nvPr/>
        </p:nvSpPr>
        <p:spPr bwMode="auto">
          <a:xfrm>
            <a:off x="519113" y="1262063"/>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プログラムの実行開始</a:t>
            </a:r>
          </a:p>
        </p:txBody>
      </p:sp>
      <p:sp>
        <p:nvSpPr>
          <p:cNvPr id="412688" name="AutoShape 16"/>
          <p:cNvSpPr>
            <a:spLocks noChangeArrowheads="1"/>
          </p:cNvSpPr>
          <p:nvPr/>
        </p:nvSpPr>
        <p:spPr bwMode="auto">
          <a:xfrm>
            <a:off x="331788" y="1187450"/>
            <a:ext cx="3413125" cy="64611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89" name="AutoShape 17"/>
          <p:cNvSpPr>
            <a:spLocks noChangeArrowheads="1"/>
          </p:cNvSpPr>
          <p:nvPr/>
        </p:nvSpPr>
        <p:spPr bwMode="auto">
          <a:xfrm>
            <a:off x="1435100" y="1946275"/>
            <a:ext cx="992188" cy="25717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90" name="Text Box 18"/>
          <p:cNvSpPr txBox="1">
            <a:spLocks noChangeArrowheads="1"/>
          </p:cNvSpPr>
          <p:nvPr/>
        </p:nvSpPr>
        <p:spPr bwMode="auto">
          <a:xfrm>
            <a:off x="523875" y="6045200"/>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プログラムの実行終了</a:t>
            </a:r>
          </a:p>
        </p:txBody>
      </p:sp>
      <p:sp>
        <p:nvSpPr>
          <p:cNvPr id="412691" name="AutoShape 19"/>
          <p:cNvSpPr>
            <a:spLocks noChangeArrowheads="1"/>
          </p:cNvSpPr>
          <p:nvPr/>
        </p:nvSpPr>
        <p:spPr bwMode="auto">
          <a:xfrm>
            <a:off x="336550" y="5970588"/>
            <a:ext cx="3413125" cy="64611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92" name="AutoShape 20"/>
          <p:cNvSpPr>
            <a:spLocks noChangeArrowheads="1"/>
          </p:cNvSpPr>
          <p:nvPr/>
        </p:nvSpPr>
        <p:spPr bwMode="auto">
          <a:xfrm>
            <a:off x="1450975" y="5502275"/>
            <a:ext cx="992188" cy="25717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412693" name="Text Box 21"/>
          <p:cNvSpPr txBox="1">
            <a:spLocks noChangeArrowheads="1"/>
          </p:cNvSpPr>
          <p:nvPr/>
        </p:nvSpPr>
        <p:spPr bwMode="auto">
          <a:xfrm>
            <a:off x="6967538" y="5838825"/>
            <a:ext cx="2262158" cy="92333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800" dirty="0">
                <a:solidFill>
                  <a:schemeClr val="tx2"/>
                </a:solidFill>
              </a:rPr>
              <a:t>* </a:t>
            </a:r>
            <a:r>
              <a:rPr lang="en-US" altLang="ja-JP" sz="1800" dirty="0" err="1">
                <a:solidFill>
                  <a:schemeClr val="tx2"/>
                </a:solidFill>
              </a:rPr>
              <a:t>printf</a:t>
            </a:r>
            <a:r>
              <a:rPr lang="en-US" altLang="ja-JP" sz="1800" dirty="0">
                <a:solidFill>
                  <a:schemeClr val="tx2"/>
                </a:solidFill>
              </a:rPr>
              <a:t>, </a:t>
            </a:r>
            <a:r>
              <a:rPr lang="en-US" altLang="ja-JP" sz="1800" dirty="0" err="1">
                <a:solidFill>
                  <a:schemeClr val="tx2"/>
                </a:solidFill>
              </a:rPr>
              <a:t>scanf</a:t>
            </a:r>
            <a:r>
              <a:rPr lang="en-US" altLang="ja-JP" sz="1800" dirty="0">
                <a:solidFill>
                  <a:schemeClr val="tx2"/>
                </a:solidFill>
              </a:rPr>
              <a:t> </a:t>
            </a:r>
            <a:r>
              <a:rPr lang="ja-JP" altLang="en-US" sz="1800" dirty="0">
                <a:solidFill>
                  <a:schemeClr val="tx2"/>
                </a:solidFill>
              </a:rPr>
              <a:t>の</a:t>
            </a:r>
          </a:p>
          <a:p>
            <a:pPr eaLnBrk="1" hangingPunct="1">
              <a:spcBef>
                <a:spcPct val="0"/>
              </a:spcBef>
              <a:buFontTx/>
              <a:buNone/>
            </a:pPr>
            <a:r>
              <a:rPr lang="ja-JP" altLang="en-US" sz="1800" dirty="0">
                <a:solidFill>
                  <a:schemeClr val="tx2"/>
                </a:solidFill>
              </a:rPr>
              <a:t>呼び出しについては</a:t>
            </a:r>
          </a:p>
          <a:p>
            <a:pPr eaLnBrk="1" hangingPunct="1">
              <a:spcBef>
                <a:spcPct val="0"/>
              </a:spcBef>
              <a:buFontTx/>
              <a:buNone/>
            </a:pPr>
            <a:r>
              <a:rPr lang="ja-JP" altLang="en-US" sz="1800" dirty="0">
                <a:solidFill>
                  <a:schemeClr val="tx2"/>
                </a:solidFill>
              </a:rPr>
              <a:t>図では省略</a:t>
            </a:r>
          </a:p>
        </p:txBody>
      </p:sp>
      <p:sp>
        <p:nvSpPr>
          <p:cNvPr id="114710" name="Rectangle 22"/>
          <p:cNvSpPr>
            <a:spLocks noChangeArrowheads="1"/>
          </p:cNvSpPr>
          <p:nvPr/>
        </p:nvSpPr>
        <p:spPr bwMode="auto">
          <a:xfrm>
            <a:off x="4676775" y="592138"/>
            <a:ext cx="4073525" cy="3427412"/>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Tree>
    <p:extLst>
      <p:ext uri="{BB962C8B-B14F-4D97-AF65-F5344CB8AC3E}">
        <p14:creationId xmlns:p14="http://schemas.microsoft.com/office/powerpoint/2010/main" val="3100761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2687"/>
                                        </p:tgtEl>
                                        <p:attrNameLst>
                                          <p:attrName>style.visibility</p:attrName>
                                        </p:attrNameLst>
                                      </p:cBhvr>
                                      <p:to>
                                        <p:strVal val="visible"/>
                                      </p:to>
                                    </p:set>
                                    <p:animEffect transition="in" filter="dissolve">
                                      <p:cBhvr>
                                        <p:cTn id="7" dur="500"/>
                                        <p:tgtEl>
                                          <p:spTgt spid="412687"/>
                                        </p:tgtEl>
                                      </p:cBhvr>
                                    </p:animEffect>
                                  </p:childTnLst>
                                </p:cTn>
                              </p:par>
                              <p:par>
                                <p:cTn id="8" presetID="9" presetClass="entr" presetSubtype="0" fill="hold" nodeType="withEffect">
                                  <p:stCondLst>
                                    <p:cond delay="0"/>
                                  </p:stCondLst>
                                  <p:childTnLst>
                                    <p:set>
                                      <p:cBhvr>
                                        <p:cTn id="9" dur="1" fill="hold">
                                          <p:stCondLst>
                                            <p:cond delay="0"/>
                                          </p:stCondLst>
                                        </p:cTn>
                                        <p:tgtEl>
                                          <p:spTgt spid="412688"/>
                                        </p:tgtEl>
                                        <p:attrNameLst>
                                          <p:attrName>style.visibility</p:attrName>
                                        </p:attrNameLst>
                                      </p:cBhvr>
                                      <p:to>
                                        <p:strVal val="visible"/>
                                      </p:to>
                                    </p:set>
                                    <p:animEffect transition="in" filter="dissolve">
                                      <p:cBhvr>
                                        <p:cTn id="10" dur="500"/>
                                        <p:tgtEl>
                                          <p:spTgt spid="4126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12689"/>
                                        </p:tgtEl>
                                        <p:attrNameLst>
                                          <p:attrName>style.visibility</p:attrName>
                                        </p:attrNameLst>
                                      </p:cBhvr>
                                      <p:to>
                                        <p:strVal val="visible"/>
                                      </p:to>
                                    </p:set>
                                    <p:animEffect transition="in" filter="dissolve">
                                      <p:cBhvr>
                                        <p:cTn id="15" dur="500"/>
                                        <p:tgtEl>
                                          <p:spTgt spid="41268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412680"/>
                                        </p:tgtEl>
                                        <p:attrNameLst>
                                          <p:attrName>style.visibility</p:attrName>
                                        </p:attrNameLst>
                                      </p:cBhvr>
                                      <p:to>
                                        <p:strVal val="visible"/>
                                      </p:to>
                                    </p:set>
                                    <p:animEffect transition="in" filter="dissolve">
                                      <p:cBhvr>
                                        <p:cTn id="19" dur="500"/>
                                        <p:tgtEl>
                                          <p:spTgt spid="412680"/>
                                        </p:tgtEl>
                                      </p:cBhvr>
                                    </p:animEffect>
                                  </p:childTnLst>
                                </p:cTn>
                              </p:par>
                              <p:par>
                                <p:cTn id="20" presetID="9" presetClass="entr" presetSubtype="0" fill="hold" nodeType="withEffect">
                                  <p:stCondLst>
                                    <p:cond delay="0"/>
                                  </p:stCondLst>
                                  <p:childTnLst>
                                    <p:set>
                                      <p:cBhvr>
                                        <p:cTn id="21" dur="1" fill="hold">
                                          <p:stCondLst>
                                            <p:cond delay="0"/>
                                          </p:stCondLst>
                                        </p:cTn>
                                        <p:tgtEl>
                                          <p:spTgt spid="412686"/>
                                        </p:tgtEl>
                                        <p:attrNameLst>
                                          <p:attrName>style.visibility</p:attrName>
                                        </p:attrNameLst>
                                      </p:cBhvr>
                                      <p:to>
                                        <p:strVal val="visible"/>
                                      </p:to>
                                    </p:set>
                                    <p:animEffect transition="in" filter="dissolve">
                                      <p:cBhvr>
                                        <p:cTn id="22" dur="500"/>
                                        <p:tgtEl>
                                          <p:spTgt spid="412686"/>
                                        </p:tgtEl>
                                      </p:cBhvr>
                                    </p:animEffect>
                                  </p:childTnLst>
                                </p:cTn>
                              </p:par>
                              <p:par>
                                <p:cTn id="23" presetID="9" presetClass="entr" presetSubtype="0" fill="hold" nodeType="withEffect">
                                  <p:stCondLst>
                                    <p:cond delay="0"/>
                                  </p:stCondLst>
                                  <p:childTnLst>
                                    <p:set>
                                      <p:cBhvr>
                                        <p:cTn id="24" dur="1" fill="hold">
                                          <p:stCondLst>
                                            <p:cond delay="0"/>
                                          </p:stCondLst>
                                        </p:cTn>
                                        <p:tgtEl>
                                          <p:spTgt spid="412675"/>
                                        </p:tgtEl>
                                        <p:attrNameLst>
                                          <p:attrName>style.visibility</p:attrName>
                                        </p:attrNameLst>
                                      </p:cBhvr>
                                      <p:to>
                                        <p:strVal val="visible"/>
                                      </p:to>
                                    </p:set>
                                    <p:animEffect transition="in" filter="dissolve">
                                      <p:cBhvr>
                                        <p:cTn id="25" dur="500"/>
                                        <p:tgtEl>
                                          <p:spTgt spid="4126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12681"/>
                                        </p:tgtEl>
                                        <p:attrNameLst>
                                          <p:attrName>style.visibility</p:attrName>
                                        </p:attrNameLst>
                                      </p:cBhvr>
                                      <p:to>
                                        <p:strVal val="visible"/>
                                      </p:to>
                                    </p:set>
                                    <p:animEffect transition="in" filter="dissolve">
                                      <p:cBhvr>
                                        <p:cTn id="30" dur="500"/>
                                        <p:tgtEl>
                                          <p:spTgt spid="41268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12682"/>
                                        </p:tgtEl>
                                        <p:attrNameLst>
                                          <p:attrName>style.visibility</p:attrName>
                                        </p:attrNameLst>
                                      </p:cBhvr>
                                      <p:to>
                                        <p:strVal val="visible"/>
                                      </p:to>
                                    </p:set>
                                    <p:animEffect transition="in" filter="dissolve">
                                      <p:cBhvr>
                                        <p:cTn id="33" dur="500"/>
                                        <p:tgtEl>
                                          <p:spTgt spid="412682"/>
                                        </p:tgtEl>
                                      </p:cBhvr>
                                    </p:animEffect>
                                  </p:childTnLst>
                                </p:cTn>
                              </p:par>
                              <p:par>
                                <p:cTn id="34" presetID="9" presetClass="entr" presetSubtype="0" fill="hold" nodeType="withEffect">
                                  <p:stCondLst>
                                    <p:cond delay="0"/>
                                  </p:stCondLst>
                                  <p:childTnLst>
                                    <p:set>
                                      <p:cBhvr>
                                        <p:cTn id="35" dur="1" fill="hold">
                                          <p:stCondLst>
                                            <p:cond delay="0"/>
                                          </p:stCondLst>
                                        </p:cTn>
                                        <p:tgtEl>
                                          <p:spTgt spid="412676"/>
                                        </p:tgtEl>
                                        <p:attrNameLst>
                                          <p:attrName>style.visibility</p:attrName>
                                        </p:attrNameLst>
                                      </p:cBhvr>
                                      <p:to>
                                        <p:strVal val="visible"/>
                                      </p:to>
                                    </p:set>
                                    <p:animEffect transition="in" filter="dissolve">
                                      <p:cBhvr>
                                        <p:cTn id="36" dur="500"/>
                                        <p:tgtEl>
                                          <p:spTgt spid="412676"/>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412679"/>
                                        </p:tgtEl>
                                        <p:attrNameLst>
                                          <p:attrName>style.visibility</p:attrName>
                                        </p:attrNameLst>
                                      </p:cBhvr>
                                      <p:to>
                                        <p:strVal val="visible"/>
                                      </p:to>
                                    </p:set>
                                    <p:animEffect transition="in" filter="dissolve">
                                      <p:cBhvr>
                                        <p:cTn id="40" dur="500"/>
                                        <p:tgtEl>
                                          <p:spTgt spid="412679"/>
                                        </p:tgtEl>
                                      </p:cBhvr>
                                    </p:animEffect>
                                  </p:childTnLst>
                                </p:cTn>
                              </p:par>
                            </p:childTnLst>
                          </p:cTn>
                        </p:par>
                        <p:par>
                          <p:cTn id="41" fill="hold" nodeType="afterGroup">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412678"/>
                                        </p:tgtEl>
                                        <p:attrNameLst>
                                          <p:attrName>style.visibility</p:attrName>
                                        </p:attrNameLst>
                                      </p:cBhvr>
                                      <p:to>
                                        <p:strVal val="visible"/>
                                      </p:to>
                                    </p:set>
                                    <p:animEffect transition="in" filter="dissolve">
                                      <p:cBhvr>
                                        <p:cTn id="44" dur="500"/>
                                        <p:tgtEl>
                                          <p:spTgt spid="412678"/>
                                        </p:tgtEl>
                                      </p:cBhvr>
                                    </p:animEffect>
                                  </p:childTnLst>
                                </p:cTn>
                              </p:par>
                              <p:par>
                                <p:cTn id="45" presetID="9" presetClass="entr" presetSubtype="0" fill="hold" nodeType="withEffect">
                                  <p:stCondLst>
                                    <p:cond delay="0"/>
                                  </p:stCondLst>
                                  <p:childTnLst>
                                    <p:set>
                                      <p:cBhvr>
                                        <p:cTn id="46" dur="1" fill="hold">
                                          <p:stCondLst>
                                            <p:cond delay="0"/>
                                          </p:stCondLst>
                                        </p:cTn>
                                        <p:tgtEl>
                                          <p:spTgt spid="412684"/>
                                        </p:tgtEl>
                                        <p:attrNameLst>
                                          <p:attrName>style.visibility</p:attrName>
                                        </p:attrNameLst>
                                      </p:cBhvr>
                                      <p:to>
                                        <p:strVal val="visible"/>
                                      </p:to>
                                    </p:set>
                                    <p:animEffect transition="in" filter="dissolve">
                                      <p:cBhvr>
                                        <p:cTn id="47" dur="500"/>
                                        <p:tgtEl>
                                          <p:spTgt spid="4126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2685"/>
                                        </p:tgtEl>
                                        <p:attrNameLst>
                                          <p:attrName>style.visibility</p:attrName>
                                        </p:attrNameLst>
                                      </p:cBhvr>
                                      <p:to>
                                        <p:strVal val="visible"/>
                                      </p:to>
                                    </p:set>
                                    <p:animEffect transition="in" filter="dissolve">
                                      <p:cBhvr>
                                        <p:cTn id="52" dur="500"/>
                                        <p:tgtEl>
                                          <p:spTgt spid="412685"/>
                                        </p:tgtEl>
                                      </p:cBhvr>
                                    </p:animEffect>
                                  </p:childTnLst>
                                </p:cTn>
                              </p:par>
                            </p:childTnLst>
                          </p:cTn>
                        </p:par>
                        <p:par>
                          <p:cTn id="53" fill="hold" nodeType="afterGroup">
                            <p:stCondLst>
                              <p:cond delay="500"/>
                            </p:stCondLst>
                            <p:childTnLst>
                              <p:par>
                                <p:cTn id="54" presetID="9" presetClass="entr" presetSubtype="0" fill="hold" nodeType="afterEffect">
                                  <p:stCondLst>
                                    <p:cond delay="0"/>
                                  </p:stCondLst>
                                  <p:childTnLst>
                                    <p:set>
                                      <p:cBhvr>
                                        <p:cTn id="55" dur="1" fill="hold">
                                          <p:stCondLst>
                                            <p:cond delay="0"/>
                                          </p:stCondLst>
                                        </p:cTn>
                                        <p:tgtEl>
                                          <p:spTgt spid="412683"/>
                                        </p:tgtEl>
                                        <p:attrNameLst>
                                          <p:attrName>style.visibility</p:attrName>
                                        </p:attrNameLst>
                                      </p:cBhvr>
                                      <p:to>
                                        <p:strVal val="visible"/>
                                      </p:to>
                                    </p:set>
                                    <p:animEffect transition="in" filter="dissolve">
                                      <p:cBhvr>
                                        <p:cTn id="56" dur="500"/>
                                        <p:tgtEl>
                                          <p:spTgt spid="412683"/>
                                        </p:tgtEl>
                                      </p:cBhvr>
                                    </p:animEffect>
                                  </p:childTnLst>
                                </p:cTn>
                              </p:par>
                              <p:par>
                                <p:cTn id="57" presetID="9" presetClass="exit" presetSubtype="0" fill="hold" nodeType="withEffect">
                                  <p:stCondLst>
                                    <p:cond delay="0"/>
                                  </p:stCondLst>
                                  <p:childTnLst>
                                    <p:animEffect transition="out" filter="dissolve">
                                      <p:cBhvr>
                                        <p:cTn id="58" dur="500"/>
                                        <p:tgtEl>
                                          <p:spTgt spid="412676"/>
                                        </p:tgtEl>
                                      </p:cBhvr>
                                    </p:animEffect>
                                    <p:set>
                                      <p:cBhvr>
                                        <p:cTn id="59" dur="1" fill="hold">
                                          <p:stCondLst>
                                            <p:cond delay="499"/>
                                          </p:stCondLst>
                                        </p:cTn>
                                        <p:tgtEl>
                                          <p:spTgt spid="41267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412692"/>
                                        </p:tgtEl>
                                        <p:attrNameLst>
                                          <p:attrName>style.visibility</p:attrName>
                                        </p:attrNameLst>
                                      </p:cBhvr>
                                      <p:to>
                                        <p:strVal val="visible"/>
                                      </p:to>
                                    </p:set>
                                    <p:animEffect transition="in" filter="dissolve">
                                      <p:cBhvr>
                                        <p:cTn id="64" dur="500"/>
                                        <p:tgtEl>
                                          <p:spTgt spid="412692"/>
                                        </p:tgtEl>
                                      </p:cBhvr>
                                    </p:animEffect>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12690"/>
                                        </p:tgtEl>
                                        <p:attrNameLst>
                                          <p:attrName>style.visibility</p:attrName>
                                        </p:attrNameLst>
                                      </p:cBhvr>
                                      <p:to>
                                        <p:strVal val="visible"/>
                                      </p:to>
                                    </p:set>
                                    <p:animEffect transition="in" filter="dissolve">
                                      <p:cBhvr>
                                        <p:cTn id="68" dur="500"/>
                                        <p:tgtEl>
                                          <p:spTgt spid="412690"/>
                                        </p:tgtEl>
                                      </p:cBhvr>
                                    </p:animEffect>
                                  </p:childTnLst>
                                </p:cTn>
                              </p:par>
                              <p:par>
                                <p:cTn id="69" presetID="9" presetClass="entr" presetSubtype="0" fill="hold" nodeType="withEffect">
                                  <p:stCondLst>
                                    <p:cond delay="0"/>
                                  </p:stCondLst>
                                  <p:childTnLst>
                                    <p:set>
                                      <p:cBhvr>
                                        <p:cTn id="70" dur="1" fill="hold">
                                          <p:stCondLst>
                                            <p:cond delay="0"/>
                                          </p:stCondLst>
                                        </p:cTn>
                                        <p:tgtEl>
                                          <p:spTgt spid="412691"/>
                                        </p:tgtEl>
                                        <p:attrNameLst>
                                          <p:attrName>style.visibility</p:attrName>
                                        </p:attrNameLst>
                                      </p:cBhvr>
                                      <p:to>
                                        <p:strVal val="visible"/>
                                      </p:to>
                                    </p:set>
                                    <p:animEffect transition="in" filter="dissolve">
                                      <p:cBhvr>
                                        <p:cTn id="71" dur="500"/>
                                        <p:tgtEl>
                                          <p:spTgt spid="412691"/>
                                        </p:tgtEl>
                                      </p:cBhvr>
                                    </p:animEffect>
                                  </p:childTnLst>
                                </p:cTn>
                              </p:par>
                              <p:par>
                                <p:cTn id="72" presetID="9" presetClass="exit" presetSubtype="0" fill="hold" nodeType="withEffect">
                                  <p:stCondLst>
                                    <p:cond delay="0"/>
                                  </p:stCondLst>
                                  <p:childTnLst>
                                    <p:animEffect transition="out" filter="dissolve">
                                      <p:cBhvr>
                                        <p:cTn id="73" dur="500"/>
                                        <p:tgtEl>
                                          <p:spTgt spid="412675"/>
                                        </p:tgtEl>
                                      </p:cBhvr>
                                    </p:animEffect>
                                    <p:set>
                                      <p:cBhvr>
                                        <p:cTn id="74" dur="1" fill="hold">
                                          <p:stCondLst>
                                            <p:cond delay="499"/>
                                          </p:stCondLst>
                                        </p:cTn>
                                        <p:tgtEl>
                                          <p:spTgt spid="412675"/>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412690"/>
                                        </p:tgtEl>
                                      </p:cBhvr>
                                    </p:animEffect>
                                    <p:animScale>
                                      <p:cBhvr>
                                        <p:cTn id="79" dur="250" autoRev="1" fill="hold"/>
                                        <p:tgtEl>
                                          <p:spTgt spid="412690"/>
                                        </p:tgtEl>
                                      </p:cBhvr>
                                      <p:by x="105000" y="105000"/>
                                    </p:animScale>
                                  </p:childTnLst>
                                </p:cTn>
                              </p:par>
                              <p:par>
                                <p:cTn id="80" presetID="9" presetClass="entr" presetSubtype="0" fill="hold" grpId="0" nodeType="withEffect">
                                  <p:stCondLst>
                                    <p:cond delay="0"/>
                                  </p:stCondLst>
                                  <p:childTnLst>
                                    <p:set>
                                      <p:cBhvr>
                                        <p:cTn id="81" dur="1" fill="hold">
                                          <p:stCondLst>
                                            <p:cond delay="0"/>
                                          </p:stCondLst>
                                        </p:cTn>
                                        <p:tgtEl>
                                          <p:spTgt spid="412693"/>
                                        </p:tgtEl>
                                        <p:attrNameLst>
                                          <p:attrName>style.visibility</p:attrName>
                                        </p:attrNameLst>
                                      </p:cBhvr>
                                      <p:to>
                                        <p:strVal val="visible"/>
                                      </p:to>
                                    </p:set>
                                    <p:animEffect transition="in" filter="dissolve">
                                      <p:cBhvr>
                                        <p:cTn id="82" dur="500"/>
                                        <p:tgtEl>
                                          <p:spTgt spid="41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p:bldP spid="412680" grpId="0"/>
      <p:bldP spid="412681" grpId="0" animBg="1"/>
      <p:bldP spid="412682" grpId="0"/>
      <p:bldP spid="412685" grpId="0"/>
      <p:bldP spid="412687" grpId="0"/>
      <p:bldP spid="412690" grpId="0"/>
      <p:bldP spid="412690" grpId="1"/>
      <p:bldP spid="41269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951163" y="120650"/>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ステップイン機能</a:t>
            </a:r>
          </a:p>
        </p:txBody>
      </p:sp>
      <p:pic>
        <p:nvPicPr>
          <p:cNvPr id="11878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615950"/>
            <a:ext cx="7345362"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ChangeArrowheads="1"/>
          </p:cNvSpPr>
          <p:nvPr/>
        </p:nvSpPr>
        <p:spPr bwMode="auto">
          <a:xfrm>
            <a:off x="2555875" y="2732088"/>
            <a:ext cx="452438"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18789" name="Line 5"/>
          <p:cNvSpPr>
            <a:spLocks noChangeShapeType="1"/>
          </p:cNvSpPr>
          <p:nvPr/>
        </p:nvSpPr>
        <p:spPr bwMode="auto">
          <a:xfrm flipV="1">
            <a:off x="2101850" y="2997200"/>
            <a:ext cx="377825" cy="44291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118790" name="Text Box 6"/>
          <p:cNvSpPr txBox="1">
            <a:spLocks noChangeArrowheads="1"/>
          </p:cNvSpPr>
          <p:nvPr/>
        </p:nvSpPr>
        <p:spPr bwMode="auto">
          <a:xfrm>
            <a:off x="1162050" y="3529013"/>
            <a:ext cx="631737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マークが「</a:t>
            </a:r>
            <a:r>
              <a:rPr lang="en-US" altLang="ja-JP" sz="2400" b="1" dirty="0">
                <a:solidFill>
                  <a:schemeClr val="tx2"/>
                </a:solidFill>
              </a:rPr>
              <a:t>bar( </a:t>
            </a:r>
            <a:r>
              <a:rPr lang="en-US" altLang="ja-JP" sz="2400" b="1" dirty="0" err="1">
                <a:solidFill>
                  <a:schemeClr val="tx2"/>
                </a:solidFill>
              </a:rPr>
              <a:t>len</a:t>
            </a:r>
            <a:r>
              <a:rPr lang="en-US" altLang="ja-JP" sz="2400" b="1" dirty="0">
                <a:solidFill>
                  <a:schemeClr val="tx2"/>
                </a:solidFill>
              </a:rPr>
              <a:t> );</a:t>
            </a:r>
            <a:r>
              <a:rPr lang="ja-JP" altLang="en-US" sz="2400" dirty="0">
                <a:solidFill>
                  <a:schemeClr val="tx2"/>
                </a:solidFill>
              </a:rPr>
              <a:t>」の行に来たときに</a:t>
            </a:r>
          </a:p>
          <a:p>
            <a:pPr eaLnBrk="1" hangingPunct="1">
              <a:spcBef>
                <a:spcPct val="0"/>
              </a:spcBef>
              <a:buFontTx/>
              <a:buNone/>
            </a:pPr>
            <a:r>
              <a:rPr lang="en-US" altLang="ja-JP" sz="2400" dirty="0">
                <a:solidFill>
                  <a:schemeClr val="tx2"/>
                </a:solidFill>
              </a:rPr>
              <a:t>F11 </a:t>
            </a:r>
            <a:r>
              <a:rPr lang="ja-JP" altLang="en-US" sz="2400" dirty="0">
                <a:solidFill>
                  <a:schemeClr val="tx2"/>
                </a:solidFill>
              </a:rPr>
              <a:t>キーを押して，ステップイン機能を使う</a:t>
            </a:r>
          </a:p>
        </p:txBody>
      </p:sp>
      <p:sp>
        <p:nvSpPr>
          <p:cNvPr id="118791"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1D8395C-9279-4CD3-874C-2D62B8F1537E}" type="slidenum">
              <a:rPr lang="en-US" altLang="ja-JP" smtClean="0"/>
              <a:pPr/>
              <a:t>51</a:t>
            </a:fld>
            <a:endParaRPr lang="en-US" altLang="ja-JP" dirty="0"/>
          </a:p>
        </p:txBody>
      </p:sp>
    </p:spTree>
    <p:extLst>
      <p:ext uri="{BB962C8B-B14F-4D97-AF65-F5344CB8AC3E}">
        <p14:creationId xmlns:p14="http://schemas.microsoft.com/office/powerpoint/2010/main" val="91327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951163" y="120650"/>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ステップイン機能</a:t>
            </a:r>
          </a:p>
        </p:txBody>
      </p:sp>
      <p:pic>
        <p:nvPicPr>
          <p:cNvPr id="120835"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579438"/>
            <a:ext cx="7345362"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4"/>
          <p:cNvSpPr>
            <a:spLocks noChangeArrowheads="1"/>
          </p:cNvSpPr>
          <p:nvPr/>
        </p:nvSpPr>
        <p:spPr bwMode="auto">
          <a:xfrm>
            <a:off x="2601913" y="1590675"/>
            <a:ext cx="452437" cy="339725"/>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20837" name="Line 5"/>
          <p:cNvSpPr>
            <a:spLocks noChangeShapeType="1"/>
          </p:cNvSpPr>
          <p:nvPr/>
        </p:nvSpPr>
        <p:spPr bwMode="auto">
          <a:xfrm flipV="1">
            <a:off x="2130425" y="1979613"/>
            <a:ext cx="490538" cy="13081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120838" name="Text Box 6"/>
          <p:cNvSpPr txBox="1">
            <a:spLocks noChangeArrowheads="1"/>
          </p:cNvSpPr>
          <p:nvPr/>
        </p:nvSpPr>
        <p:spPr bwMode="auto">
          <a:xfrm>
            <a:off x="1162050" y="3525838"/>
            <a:ext cx="7883890" cy="892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マークが </a:t>
            </a:r>
            <a:r>
              <a:rPr lang="en-US" altLang="ja-JP" sz="2400" b="1" dirty="0">
                <a:solidFill>
                  <a:schemeClr val="tx2"/>
                </a:solidFill>
              </a:rPr>
              <a:t>bar</a:t>
            </a:r>
            <a:r>
              <a:rPr lang="en-US" altLang="ja-JP" sz="2400" dirty="0">
                <a:solidFill>
                  <a:schemeClr val="tx2"/>
                </a:solidFill>
              </a:rPr>
              <a:t> </a:t>
            </a:r>
            <a:r>
              <a:rPr lang="ja-JP" altLang="en-US" sz="2400" dirty="0">
                <a:solidFill>
                  <a:schemeClr val="tx2"/>
                </a:solidFill>
              </a:rPr>
              <a:t>関数の内部に移る</a:t>
            </a:r>
          </a:p>
          <a:p>
            <a:pPr eaLnBrk="1" hangingPunct="1">
              <a:spcBef>
                <a:spcPct val="0"/>
              </a:spcBef>
              <a:buFontTx/>
              <a:buNone/>
            </a:pPr>
            <a:r>
              <a:rPr lang="ja-JP" altLang="en-US" sz="2400" dirty="0">
                <a:solidFill>
                  <a:schemeClr val="tx2"/>
                </a:solidFill>
              </a:rPr>
              <a:t>（</a:t>
            </a:r>
            <a:r>
              <a:rPr lang="ja-JP" altLang="en-US" sz="2800" dirty="0">
                <a:solidFill>
                  <a:schemeClr val="tx2"/>
                </a:solidFill>
              </a:rPr>
              <a:t>後は，「</a:t>
            </a:r>
            <a:r>
              <a:rPr lang="en-US" altLang="ja-JP" sz="2800" dirty="0">
                <a:solidFill>
                  <a:schemeClr val="tx2"/>
                </a:solidFill>
              </a:rPr>
              <a:t>F10</a:t>
            </a:r>
            <a:r>
              <a:rPr lang="ja-JP" altLang="en-US" sz="2800" dirty="0">
                <a:solidFill>
                  <a:schemeClr val="tx2"/>
                </a:solidFill>
              </a:rPr>
              <a:t>」キーでステップ実行を続ける</a:t>
            </a:r>
            <a:r>
              <a:rPr lang="ja-JP" altLang="en-US" sz="2400" dirty="0">
                <a:solidFill>
                  <a:schemeClr val="tx2"/>
                </a:solidFill>
              </a:rPr>
              <a:t>）</a:t>
            </a:r>
          </a:p>
        </p:txBody>
      </p:sp>
      <p:sp>
        <p:nvSpPr>
          <p:cNvPr id="120839"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2E5E4A50-E640-4154-BCB2-C4942B83D91F}" type="slidenum">
              <a:rPr lang="en-US" altLang="ja-JP" smtClean="0"/>
              <a:pPr/>
              <a:t>52</a:t>
            </a:fld>
            <a:endParaRPr lang="en-US" altLang="ja-JP" dirty="0"/>
          </a:p>
        </p:txBody>
      </p:sp>
    </p:spTree>
    <p:extLst>
      <p:ext uri="{BB962C8B-B14F-4D97-AF65-F5344CB8AC3E}">
        <p14:creationId xmlns:p14="http://schemas.microsoft.com/office/powerpoint/2010/main" val="3203288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p:txBody>
          <a:bodyPr>
            <a:noAutofit/>
          </a:bodyPr>
          <a:lstStyle/>
          <a:p>
            <a:r>
              <a:rPr lang="ja-JP" altLang="en-US"/>
              <a:t>補足説明事項</a:t>
            </a:r>
          </a:p>
        </p:txBody>
      </p:sp>
      <p:sp>
        <p:nvSpPr>
          <p:cNvPr id="4" name="字幕 3">
            <a:extLst>
              <a:ext uri="{FF2B5EF4-FFF2-40B4-BE49-F238E27FC236}">
                <a16:creationId xmlns:a16="http://schemas.microsoft.com/office/drawing/2014/main" id="{44EBD842-E62F-4C52-B215-91C33C312971}"/>
              </a:ext>
            </a:extLst>
          </p:cNvPr>
          <p:cNvSpPr>
            <a:spLocks noGrp="1"/>
          </p:cNvSpPr>
          <p:nvPr>
            <p:ph type="subTitle" idx="1"/>
          </p:nvPr>
        </p:nvSpPr>
        <p:spPr/>
        <p:txBody>
          <a:bodyPr>
            <a:noAutofit/>
          </a:bodyPr>
          <a:lstStyle/>
          <a:p>
            <a:endParaRPr kumimoji="1" lang="ja-JP" altLang="en-US"/>
          </a:p>
        </p:txBody>
      </p:sp>
      <p:sp>
        <p:nvSpPr>
          <p:cNvPr id="12288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B73095D1-DDD3-40BC-A064-EB2F207267BF}" type="slidenum">
              <a:rPr lang="en-US" altLang="ja-JP" smtClean="0"/>
              <a:pPr/>
              <a:t>53</a:t>
            </a:fld>
            <a:endParaRPr lang="en-US" altLang="ja-JP" dirty="0"/>
          </a:p>
        </p:txBody>
      </p:sp>
    </p:spTree>
    <p:extLst>
      <p:ext uri="{BB962C8B-B14F-4D97-AF65-F5344CB8AC3E}">
        <p14:creationId xmlns:p14="http://schemas.microsoft.com/office/powerpoint/2010/main" val="1550339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Autofit/>
          </a:bodyPr>
          <a:lstStyle/>
          <a:p>
            <a:r>
              <a:rPr lang="ja-JP" altLang="en-US"/>
              <a:t>ブレークポイント</a:t>
            </a:r>
          </a:p>
        </p:txBody>
      </p:sp>
      <p:sp>
        <p:nvSpPr>
          <p:cNvPr id="124931" name="Rectangle 3"/>
          <p:cNvSpPr>
            <a:spLocks noGrp="1" noChangeArrowheads="1"/>
          </p:cNvSpPr>
          <p:nvPr>
            <p:ph type="body" idx="1"/>
          </p:nvPr>
        </p:nvSpPr>
        <p:spPr/>
        <p:txBody>
          <a:bodyPr>
            <a:noAutofit/>
          </a:bodyPr>
          <a:lstStyle/>
          <a:p>
            <a:endParaRPr lang="en-US" altLang="ja-JP"/>
          </a:p>
          <a:p>
            <a:r>
              <a:rPr lang="en-US" altLang="ja-JP"/>
              <a:t>Microsoft Visual Studio C++ </a:t>
            </a:r>
            <a:r>
              <a:rPr lang="ja-JP" altLang="en-US"/>
              <a:t>のブレークポイント機能を試す</a:t>
            </a:r>
          </a:p>
          <a:p>
            <a:pPr lvl="1"/>
            <a:r>
              <a:rPr lang="ja-JP" altLang="en-US"/>
              <a:t>ブレークポイント</a:t>
            </a:r>
          </a:p>
          <a:p>
            <a:endParaRPr lang="en-US" altLang="ja-JP"/>
          </a:p>
        </p:txBody>
      </p:sp>
      <p:sp>
        <p:nvSpPr>
          <p:cNvPr id="12493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3ADFD256-6F35-40D5-BE2B-024EC3AD0459}" type="slidenum">
              <a:rPr lang="en-US" altLang="ja-JP" smtClean="0"/>
              <a:pPr/>
              <a:t>54</a:t>
            </a:fld>
            <a:endParaRPr lang="en-US" altLang="ja-JP" dirty="0"/>
          </a:p>
        </p:txBody>
      </p:sp>
    </p:spTree>
    <p:extLst>
      <p:ext uri="{BB962C8B-B14F-4D97-AF65-F5344CB8AC3E}">
        <p14:creationId xmlns:p14="http://schemas.microsoft.com/office/powerpoint/2010/main" val="49114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1181100"/>
            <a:ext cx="43068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2"/>
          <p:cNvSpPr>
            <a:spLocks noGrp="1" noChangeArrowheads="1"/>
          </p:cNvSpPr>
          <p:nvPr>
            <p:ph type="title"/>
          </p:nvPr>
        </p:nvSpPr>
        <p:spPr/>
        <p:txBody>
          <a:bodyPr>
            <a:noAutofit/>
          </a:bodyPr>
          <a:lstStyle/>
          <a:p>
            <a:r>
              <a:rPr lang="en-US" altLang="ja-JP"/>
              <a:t>Microsoft Visual Studio.NET </a:t>
            </a:r>
            <a:br>
              <a:rPr lang="en-US" altLang="ja-JP"/>
            </a:br>
            <a:r>
              <a:rPr lang="ja-JP" altLang="en-US"/>
              <a:t>でのブレークポイント設定</a:t>
            </a:r>
          </a:p>
        </p:txBody>
      </p:sp>
      <p:sp>
        <p:nvSpPr>
          <p:cNvPr id="4" name="コンテンツ プレースホルダー 3">
            <a:extLst>
              <a:ext uri="{FF2B5EF4-FFF2-40B4-BE49-F238E27FC236}">
                <a16:creationId xmlns:a16="http://schemas.microsoft.com/office/drawing/2014/main" id="{5C5FF657-AE1B-4B0F-A481-103E32277F0F}"/>
              </a:ext>
            </a:extLst>
          </p:cNvPr>
          <p:cNvSpPr>
            <a:spLocks noGrp="1"/>
          </p:cNvSpPr>
          <p:nvPr>
            <p:ph idx="1"/>
          </p:nvPr>
        </p:nvSpPr>
        <p:spPr/>
        <p:txBody>
          <a:bodyPr>
            <a:noAutofit/>
          </a:bodyPr>
          <a:lstStyle/>
          <a:p>
            <a:endParaRPr kumimoji="1" lang="ja-JP" altLang="en-US"/>
          </a:p>
        </p:txBody>
      </p:sp>
      <p:sp>
        <p:nvSpPr>
          <p:cNvPr id="126984"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B0CD2C3E-55E7-43FE-B682-4DEF220EBAAF}" type="slidenum">
              <a:rPr lang="en-US" altLang="ja-JP" smtClean="0"/>
              <a:pPr/>
              <a:t>55</a:t>
            </a:fld>
            <a:endParaRPr lang="en-US" altLang="ja-JP" dirty="0"/>
          </a:p>
        </p:txBody>
      </p:sp>
      <p:sp>
        <p:nvSpPr>
          <p:cNvPr id="126980" name="Rectangle 4"/>
          <p:cNvSpPr>
            <a:spLocks noChangeArrowheads="1"/>
          </p:cNvSpPr>
          <p:nvPr/>
        </p:nvSpPr>
        <p:spPr bwMode="auto">
          <a:xfrm>
            <a:off x="2443163" y="4306888"/>
            <a:ext cx="500062" cy="26035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26981" name="Line 5"/>
          <p:cNvSpPr>
            <a:spLocks noChangeShapeType="1"/>
          </p:cNvSpPr>
          <p:nvPr/>
        </p:nvSpPr>
        <p:spPr bwMode="auto">
          <a:xfrm flipH="1" flipV="1">
            <a:off x="2943225" y="4576763"/>
            <a:ext cx="620713" cy="5969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126982" name="Text Box 6"/>
          <p:cNvSpPr txBox="1">
            <a:spLocks noChangeArrowheads="1"/>
          </p:cNvSpPr>
          <p:nvPr/>
        </p:nvSpPr>
        <p:spPr bwMode="auto">
          <a:xfrm>
            <a:off x="2294497" y="4951598"/>
            <a:ext cx="6647974"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ここをクリックして，ブレークポイントの設定</a:t>
            </a:r>
          </a:p>
          <a:p>
            <a:pPr eaLnBrk="1" hangingPunct="1">
              <a:spcBef>
                <a:spcPct val="0"/>
              </a:spcBef>
              <a:buFontTx/>
              <a:buNone/>
            </a:pPr>
            <a:r>
              <a:rPr lang="ja-JP" altLang="en-US" sz="2400" dirty="0">
                <a:solidFill>
                  <a:schemeClr val="tx2"/>
                </a:solidFill>
              </a:rPr>
              <a:t>「●」はブレークポイント設定済みの印</a:t>
            </a:r>
          </a:p>
        </p:txBody>
      </p:sp>
      <p:sp>
        <p:nvSpPr>
          <p:cNvPr id="126983" name="Text Box 7"/>
          <p:cNvSpPr txBox="1">
            <a:spLocks noChangeArrowheads="1"/>
          </p:cNvSpPr>
          <p:nvPr/>
        </p:nvSpPr>
        <p:spPr bwMode="auto">
          <a:xfrm>
            <a:off x="1117600" y="5883275"/>
            <a:ext cx="7571303" cy="830997"/>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ブレークポイントでプログラム実行が中断するので，</a:t>
            </a:r>
          </a:p>
          <a:p>
            <a:pPr eaLnBrk="1" hangingPunct="1">
              <a:spcBef>
                <a:spcPct val="0"/>
              </a:spcBef>
              <a:buFontTx/>
              <a:buNone/>
            </a:pPr>
            <a:r>
              <a:rPr lang="ja-JP" altLang="en-US" sz="2400" dirty="0">
                <a:solidFill>
                  <a:schemeClr val="tx2"/>
                </a:solidFill>
              </a:rPr>
              <a:t>実行結果の画面が消えずに残る</a:t>
            </a:r>
          </a:p>
        </p:txBody>
      </p:sp>
    </p:spTree>
    <p:extLst>
      <p:ext uri="{BB962C8B-B14F-4D97-AF65-F5344CB8AC3E}">
        <p14:creationId xmlns:p14="http://schemas.microsoft.com/office/powerpoint/2010/main" val="1597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0CC30954-FC89-4637-84B9-FFEBB5132182}"/>
              </a:ext>
            </a:extLst>
          </p:cNvPr>
          <p:cNvSpPr txBox="1">
            <a:spLocks noChangeArrowheads="1"/>
          </p:cNvSpPr>
          <p:nvPr/>
        </p:nvSpPr>
        <p:spPr>
          <a:xfrm>
            <a:off x="284246" y="69312"/>
            <a:ext cx="8461208" cy="53331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45000"/>
              </a:lnSpc>
              <a:buFont typeface="Arial" panose="020B0604020202020204" pitchFamily="34" charset="0"/>
              <a:buNone/>
            </a:pPr>
            <a:r>
              <a:rPr lang="en-US" altLang="ja-JP" sz="1600" b="1" dirty="0"/>
              <a:t>#include "</a:t>
            </a:r>
            <a:r>
              <a:rPr lang="en-US" altLang="ja-JP" sz="1600" b="1" dirty="0" err="1"/>
              <a:t>stdio.h</a:t>
            </a:r>
            <a:r>
              <a:rPr lang="en-US" altLang="ja-JP" sz="1600" b="1" dirty="0"/>
              <a:t>"</a:t>
            </a:r>
          </a:p>
          <a:p>
            <a:pPr marL="0" indent="0">
              <a:lnSpc>
                <a:spcPct val="45000"/>
              </a:lnSpc>
              <a:buFont typeface="Arial" panose="020B0604020202020204" pitchFamily="34" charset="0"/>
              <a:buNone/>
            </a:pPr>
            <a:r>
              <a:rPr lang="en-US" altLang="ja-JP" sz="1600" b="1" dirty="0"/>
              <a:t>#include &lt;</a:t>
            </a:r>
            <a:r>
              <a:rPr lang="en-US" altLang="ja-JP" sz="1600" b="1" dirty="0" err="1"/>
              <a:t>math.h</a:t>
            </a:r>
            <a:r>
              <a:rPr lang="en-US" altLang="ja-JP" sz="1600" b="1" dirty="0"/>
              <a:t>&gt;</a:t>
            </a:r>
          </a:p>
          <a:p>
            <a:pPr marL="0" indent="0">
              <a:lnSpc>
                <a:spcPct val="45000"/>
              </a:lnSpc>
              <a:buFont typeface="Arial" panose="020B0604020202020204" pitchFamily="34" charset="0"/>
              <a:buNone/>
            </a:pPr>
            <a:r>
              <a:rPr lang="en-US" altLang="ja-JP" sz="1600" b="1" dirty="0"/>
              <a:t>#pragma warning(disable:4996)</a:t>
            </a:r>
          </a:p>
          <a:p>
            <a:pPr marL="0" indent="0">
              <a:lnSpc>
                <a:spcPct val="45000"/>
              </a:lnSpc>
              <a:buFont typeface="Arial" panose="020B0604020202020204" pitchFamily="34" charset="0"/>
              <a:buNone/>
            </a:pPr>
            <a:r>
              <a:rPr lang="en-US" altLang="ja-JP" sz="1600" b="1" dirty="0"/>
              <a:t>int main()</a:t>
            </a:r>
          </a:p>
          <a:p>
            <a:pPr marL="0" indent="0">
              <a:lnSpc>
                <a:spcPct val="45000"/>
              </a:lnSpc>
              <a:buFont typeface="Arial" panose="020B0604020202020204" pitchFamily="34" charset="0"/>
              <a:buNone/>
            </a:pPr>
            <a:r>
              <a:rPr lang="en-US" altLang="ja-JP" sz="1600" b="1" dirty="0"/>
              <a:t>{	</a:t>
            </a:r>
          </a:p>
          <a:p>
            <a:pPr marL="0" indent="0">
              <a:lnSpc>
                <a:spcPct val="45000"/>
              </a:lnSpc>
              <a:buFont typeface="Arial" panose="020B0604020202020204" pitchFamily="34" charset="0"/>
              <a:buNone/>
            </a:pPr>
            <a:r>
              <a:rPr lang="en-US" altLang="ja-JP" sz="1600" b="1" dirty="0"/>
              <a:t>    double x;</a:t>
            </a:r>
          </a:p>
          <a:p>
            <a:pPr marL="0" indent="0">
              <a:lnSpc>
                <a:spcPct val="45000"/>
              </a:lnSpc>
              <a:buFont typeface="Arial" panose="020B0604020202020204" pitchFamily="34" charset="0"/>
              <a:buNone/>
            </a:pPr>
            <a:r>
              <a:rPr lang="en-US" altLang="ja-JP" sz="1600" b="1" dirty="0"/>
              <a:t>    double y;</a:t>
            </a:r>
          </a:p>
          <a:p>
            <a:pPr marL="0" indent="0">
              <a:lnSpc>
                <a:spcPct val="45000"/>
              </a:lnSpc>
              <a:buFont typeface="Arial" panose="020B0604020202020204" pitchFamily="34" charset="0"/>
              <a:buNone/>
            </a:pPr>
            <a:r>
              <a:rPr lang="en-US" altLang="ja-JP" sz="1600" b="1" dirty="0"/>
              <a:t>    char </a:t>
            </a:r>
            <a:r>
              <a:rPr lang="en-US" altLang="ja-JP" sz="1600" b="1" dirty="0" err="1"/>
              <a:t>buf</a:t>
            </a:r>
            <a:r>
              <a:rPr lang="en-US" altLang="ja-JP" sz="1600" b="1" dirty="0"/>
              <a:t>[256];</a:t>
            </a:r>
          </a:p>
          <a:p>
            <a:pPr marL="0" indent="0">
              <a:lnSpc>
                <a:spcPct val="45000"/>
              </a:lnSpc>
              <a:buFont typeface="Arial" panose="020B0604020202020204" pitchFamily="34" charset="0"/>
              <a:buNone/>
            </a:pPr>
            <a:r>
              <a:rPr lang="en-US" altLang="ja-JP" sz="1600" b="1" dirty="0"/>
              <a:t>    int </a:t>
            </a:r>
            <a:r>
              <a:rPr lang="en-US" altLang="ja-JP" sz="1600" b="1" dirty="0" err="1"/>
              <a:t>i</a:t>
            </a:r>
            <a:r>
              <a:rPr lang="en-US" altLang="ja-JP" sz="1600" b="1" dirty="0"/>
              <a:t>;</a:t>
            </a:r>
          </a:p>
          <a:p>
            <a:pPr marL="0" indent="0">
              <a:lnSpc>
                <a:spcPct val="45000"/>
              </a:lnSpc>
              <a:buFont typeface="Arial" panose="020B0604020202020204" pitchFamily="34" charset="0"/>
              <a:buNone/>
            </a:pPr>
            <a:r>
              <a:rPr lang="en-US" altLang="ja-JP" sz="1600" b="1" dirty="0"/>
              <a:t>    double </a:t>
            </a:r>
            <a:r>
              <a:rPr lang="en-US" altLang="ja-JP" sz="1600" b="1" dirty="0" err="1"/>
              <a:t>start_x</a:t>
            </a:r>
            <a:r>
              <a:rPr lang="en-US" altLang="ja-JP" sz="1600" b="1" dirty="0"/>
              <a:t>;</a:t>
            </a:r>
          </a:p>
          <a:p>
            <a:pPr marL="0" indent="0">
              <a:lnSpc>
                <a:spcPct val="45000"/>
              </a:lnSpc>
              <a:buFont typeface="Arial" panose="020B0604020202020204" pitchFamily="34" charset="0"/>
              <a:buNone/>
            </a:pPr>
            <a:r>
              <a:rPr lang="en-US" altLang="ja-JP" sz="1600" b="1" dirty="0"/>
              <a:t>    double </a:t>
            </a:r>
            <a:r>
              <a:rPr lang="en-US" altLang="ja-JP" sz="1600" b="1" dirty="0" err="1"/>
              <a:t>step_x</a:t>
            </a:r>
            <a:r>
              <a:rPr lang="en-US" altLang="ja-JP" sz="1600" b="1" dirty="0"/>
              <a:t>;</a:t>
            </a:r>
          </a:p>
          <a:p>
            <a:pPr marL="0" indent="0">
              <a:lnSpc>
                <a:spcPct val="45000"/>
              </a:lnSpc>
              <a:buFont typeface="Arial" panose="020B0604020202020204" pitchFamily="34" charset="0"/>
              <a:buNone/>
            </a:pPr>
            <a:r>
              <a:rPr lang="en-US" altLang="ja-JP" sz="1600" b="1" dirty="0"/>
              <a:t>    FILE* </a:t>
            </a:r>
            <a:r>
              <a:rPr lang="en-US" altLang="ja-JP" sz="1600" b="1" dirty="0" err="1"/>
              <a:t>fp</a:t>
            </a:r>
            <a:r>
              <a:rPr lang="en-US" altLang="ja-JP" sz="1600" b="1" dirty="0"/>
              <a:t>;</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a:t>
            </a:r>
            <a:r>
              <a:rPr lang="en-US" altLang="ja-JP" sz="1600" b="1" dirty="0" err="1"/>
              <a:t>start_x</a:t>
            </a:r>
            <a:r>
              <a:rPr lang="en-US" altLang="ja-JP" sz="1600" b="1" dirty="0"/>
              <a:t> =" );</a:t>
            </a:r>
          </a:p>
          <a:p>
            <a:pPr marL="0" indent="0">
              <a:lnSpc>
                <a:spcPct val="45000"/>
              </a:lnSpc>
              <a:buFont typeface="Arial" panose="020B0604020202020204" pitchFamily="34" charset="0"/>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stdin );</a:t>
            </a:r>
          </a:p>
          <a:p>
            <a:pPr marL="0" indent="0">
              <a:lnSpc>
                <a:spcPct val="45000"/>
              </a:lnSpc>
              <a:buFont typeface="Arial" panose="020B0604020202020204" pitchFamily="34" charset="0"/>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a:t>
            </a:r>
            <a:r>
              <a:rPr lang="en-US" altLang="ja-JP" sz="1600" b="1" dirty="0" err="1"/>
              <a:t>lf</a:t>
            </a:r>
            <a:r>
              <a:rPr lang="en-US" altLang="ja-JP" sz="1600" b="1" dirty="0"/>
              <a:t>\n", &amp;</a:t>
            </a:r>
            <a:r>
              <a:rPr lang="en-US" altLang="ja-JP" sz="1600" b="1" dirty="0" err="1"/>
              <a:t>start_x</a:t>
            </a: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a:t>
            </a:r>
            <a:r>
              <a:rPr lang="en-US" altLang="ja-JP" sz="1600" b="1" dirty="0" err="1"/>
              <a:t>step_x</a:t>
            </a:r>
            <a:r>
              <a:rPr lang="en-US" altLang="ja-JP" sz="1600" b="1" dirty="0"/>
              <a:t> =" );</a:t>
            </a:r>
          </a:p>
          <a:p>
            <a:pPr marL="0" indent="0">
              <a:lnSpc>
                <a:spcPct val="45000"/>
              </a:lnSpc>
              <a:buFont typeface="Arial" panose="020B0604020202020204" pitchFamily="34" charset="0"/>
              <a:buNone/>
            </a:pPr>
            <a:r>
              <a:rPr lang="en-US" altLang="ja-JP" sz="1600" b="1" dirty="0"/>
              <a:t>    </a:t>
            </a:r>
            <a:r>
              <a:rPr lang="en-US" altLang="ja-JP" sz="1600" b="1" dirty="0" err="1"/>
              <a:t>fgets</a:t>
            </a:r>
            <a:r>
              <a:rPr lang="en-US" altLang="ja-JP" sz="1600" b="1" dirty="0"/>
              <a:t>( </a:t>
            </a:r>
            <a:r>
              <a:rPr lang="en-US" altLang="ja-JP" sz="1600" b="1" dirty="0" err="1"/>
              <a:t>buf</a:t>
            </a:r>
            <a:r>
              <a:rPr lang="en-US" altLang="ja-JP" sz="1600" b="1" dirty="0"/>
              <a:t>, 256, stdin );</a:t>
            </a:r>
          </a:p>
          <a:p>
            <a:pPr marL="0" indent="0">
              <a:lnSpc>
                <a:spcPct val="45000"/>
              </a:lnSpc>
              <a:buFont typeface="Arial" panose="020B0604020202020204" pitchFamily="34" charset="0"/>
              <a:buNone/>
            </a:pPr>
            <a:r>
              <a:rPr lang="en-US" altLang="ja-JP" sz="1600" b="1" dirty="0"/>
              <a:t>    </a:t>
            </a:r>
            <a:r>
              <a:rPr lang="en-US" altLang="ja-JP" sz="1600" b="1" dirty="0" err="1"/>
              <a:t>sscanf_s</a:t>
            </a:r>
            <a:r>
              <a:rPr lang="en-US" altLang="ja-JP" sz="1600" b="1" dirty="0"/>
              <a:t>( </a:t>
            </a:r>
            <a:r>
              <a:rPr lang="en-US" altLang="ja-JP" sz="1600" b="1" dirty="0" err="1"/>
              <a:t>buf</a:t>
            </a:r>
            <a:r>
              <a:rPr lang="en-US" altLang="ja-JP" sz="1600" b="1" dirty="0"/>
              <a:t>, "%</a:t>
            </a:r>
            <a:r>
              <a:rPr lang="en-US" altLang="ja-JP" sz="1600" b="1" dirty="0" err="1"/>
              <a:t>lf</a:t>
            </a:r>
            <a:r>
              <a:rPr lang="en-US" altLang="ja-JP" sz="1600" b="1" dirty="0"/>
              <a:t>\n", &amp;</a:t>
            </a:r>
            <a:r>
              <a:rPr lang="en-US" altLang="ja-JP" sz="1600" b="1" dirty="0" err="1"/>
              <a:t>step_x</a:t>
            </a: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fp</a:t>
            </a:r>
            <a:r>
              <a:rPr lang="en-US" altLang="ja-JP" sz="1600" b="1" dirty="0"/>
              <a:t> = </a:t>
            </a:r>
            <a:r>
              <a:rPr lang="en-US" altLang="ja-JP" sz="1600" b="1" dirty="0" err="1"/>
              <a:t>fopen</a:t>
            </a:r>
            <a:r>
              <a:rPr lang="en-US" altLang="ja-JP" sz="1600" b="1" dirty="0"/>
              <a:t>( "d:\\data.csv", "w" );</a:t>
            </a:r>
          </a:p>
          <a:p>
            <a:pPr marL="0" indent="0">
              <a:lnSpc>
                <a:spcPct val="45000"/>
              </a:lnSpc>
              <a:buFont typeface="Arial" panose="020B0604020202020204" pitchFamily="34" charset="0"/>
              <a:buNone/>
            </a:pPr>
            <a:r>
              <a:rPr lang="en-US" altLang="ja-JP" sz="1600" b="1" dirty="0"/>
              <a:t>    for( </a:t>
            </a:r>
            <a:r>
              <a:rPr lang="en-US" altLang="ja-JP" sz="1600" b="1" dirty="0" err="1"/>
              <a:t>i</a:t>
            </a:r>
            <a:r>
              <a:rPr lang="en-US" altLang="ja-JP" sz="1600" b="1" dirty="0"/>
              <a:t> = 0; </a:t>
            </a:r>
            <a:r>
              <a:rPr lang="en-US" altLang="ja-JP" sz="1600" b="1" dirty="0" err="1"/>
              <a:t>i</a:t>
            </a:r>
            <a:r>
              <a:rPr lang="en-US" altLang="ja-JP" sz="1600" b="1" dirty="0"/>
              <a:t> &lt; 20; </a:t>
            </a:r>
            <a:r>
              <a:rPr lang="en-US" altLang="ja-JP" sz="1600" b="1" dirty="0" err="1"/>
              <a:t>i</a:t>
            </a:r>
            <a:r>
              <a:rPr lang="en-US" altLang="ja-JP" sz="1600" b="1" dirty="0"/>
              <a:t>++ ) {</a:t>
            </a:r>
          </a:p>
          <a:p>
            <a:pPr marL="0" indent="0">
              <a:lnSpc>
                <a:spcPct val="45000"/>
              </a:lnSpc>
              <a:buFont typeface="Arial" panose="020B0604020202020204" pitchFamily="34" charset="0"/>
              <a:buNone/>
            </a:pPr>
            <a:r>
              <a:rPr lang="en-US" altLang="ja-JP" sz="1600" b="1" dirty="0"/>
              <a:t>        x = </a:t>
            </a:r>
            <a:r>
              <a:rPr lang="en-US" altLang="ja-JP" sz="1600" b="1" dirty="0" err="1"/>
              <a:t>start_x</a:t>
            </a:r>
            <a:r>
              <a:rPr lang="en-US" altLang="ja-JP" sz="1600" b="1" dirty="0"/>
              <a:t> + ( </a:t>
            </a:r>
            <a:r>
              <a:rPr lang="en-US" altLang="ja-JP" sz="1600" b="1" dirty="0" err="1"/>
              <a:t>i</a:t>
            </a:r>
            <a:r>
              <a:rPr lang="en-US" altLang="ja-JP" sz="1600" b="1" dirty="0"/>
              <a:t> * </a:t>
            </a:r>
            <a:r>
              <a:rPr lang="en-US" altLang="ja-JP" sz="1600" b="1" dirty="0" err="1"/>
              <a:t>step_x</a:t>
            </a:r>
            <a:r>
              <a:rPr lang="en-US" altLang="ja-JP" sz="1600" b="1" dirty="0"/>
              <a:t> ); </a:t>
            </a:r>
          </a:p>
          <a:p>
            <a:pPr marL="0" indent="0">
              <a:lnSpc>
                <a:spcPct val="45000"/>
              </a:lnSpc>
              <a:buFont typeface="Arial" panose="020B0604020202020204" pitchFamily="34" charset="0"/>
              <a:buNone/>
            </a:pPr>
            <a:r>
              <a:rPr lang="en-US" altLang="ja-JP" sz="1600" b="1" dirty="0"/>
              <a:t>        y = ( 9.8 / 2.0 ) * x * x;</a:t>
            </a:r>
          </a:p>
          <a:p>
            <a:pPr marL="0" indent="0">
              <a:lnSpc>
                <a:spcPct val="45000"/>
              </a:lnSpc>
              <a:buFont typeface="Arial" panose="020B0604020202020204" pitchFamily="34" charset="0"/>
              <a:buNone/>
            </a:pPr>
            <a:r>
              <a:rPr lang="en-US" altLang="ja-JP" sz="1600" b="1" dirty="0"/>
              <a:t>        </a:t>
            </a:r>
            <a:r>
              <a:rPr lang="en-US" altLang="ja-JP" sz="1600" b="1" dirty="0" err="1"/>
              <a:t>printf</a:t>
            </a:r>
            <a:r>
              <a:rPr lang="en-US" altLang="ja-JP" sz="1600" b="1" dirty="0"/>
              <a:t>( "x= %f, y= %f\n", x, y );</a:t>
            </a:r>
          </a:p>
          <a:p>
            <a:pPr marL="0" indent="0">
              <a:lnSpc>
                <a:spcPct val="45000"/>
              </a:lnSpc>
              <a:buFont typeface="Arial" panose="020B0604020202020204" pitchFamily="34" charset="0"/>
              <a:buNone/>
            </a:pPr>
            <a:r>
              <a:rPr lang="en-US" altLang="ja-JP" sz="1600" b="1" dirty="0"/>
              <a:t>        </a:t>
            </a:r>
            <a:r>
              <a:rPr lang="en-US" altLang="ja-JP" sz="1600" b="1" dirty="0" err="1"/>
              <a:t>fprintf</a:t>
            </a:r>
            <a:r>
              <a:rPr lang="en-US" altLang="ja-JP" sz="1600" b="1" dirty="0"/>
              <a:t>( </a:t>
            </a:r>
            <a:r>
              <a:rPr lang="en-US" altLang="ja-JP" sz="1600" b="1" dirty="0" err="1"/>
              <a:t>fp</a:t>
            </a:r>
            <a:r>
              <a:rPr lang="en-US" altLang="ja-JP" sz="1600" b="1" dirty="0"/>
              <a:t>, "x=, %f, y=, %f\n", x, y ); </a:t>
            </a:r>
          </a:p>
          <a:p>
            <a:pPr marL="0" indent="0">
              <a:lnSpc>
                <a:spcPct val="45000"/>
              </a:lnSpc>
              <a:buFont typeface="Arial" panose="020B0604020202020204" pitchFamily="34" charset="0"/>
              <a:buNone/>
            </a:pPr>
            <a:r>
              <a:rPr lang="en-US" altLang="ja-JP" sz="1600" b="1" dirty="0"/>
              <a:t>    }</a:t>
            </a:r>
          </a:p>
          <a:p>
            <a:pPr marL="0" indent="0">
              <a:lnSpc>
                <a:spcPct val="45000"/>
              </a:lnSpc>
              <a:buFont typeface="Arial" panose="020B0604020202020204" pitchFamily="34" charset="0"/>
              <a:buNone/>
            </a:pPr>
            <a:r>
              <a:rPr lang="en-US" altLang="ja-JP" sz="1600" b="1" dirty="0"/>
              <a:t>    </a:t>
            </a:r>
            <a:r>
              <a:rPr lang="en-US" altLang="ja-JP" sz="1600" b="1" dirty="0" err="1"/>
              <a:t>fprintf</a:t>
            </a:r>
            <a:r>
              <a:rPr lang="en-US" altLang="ja-JP" sz="1600" b="1" dirty="0"/>
              <a:t>( stderr, "file d:\\data.csv created\n" ); </a:t>
            </a:r>
          </a:p>
          <a:p>
            <a:pPr marL="0" indent="0">
              <a:lnSpc>
                <a:spcPct val="45000"/>
              </a:lnSpc>
              <a:buFont typeface="Arial" panose="020B0604020202020204" pitchFamily="34" charset="0"/>
              <a:buNone/>
            </a:pPr>
            <a:r>
              <a:rPr lang="en-US" altLang="ja-JP" sz="1600" b="1" dirty="0"/>
              <a:t>    </a:t>
            </a:r>
            <a:r>
              <a:rPr lang="en-US" altLang="ja-JP" sz="1600" b="1" dirty="0" err="1"/>
              <a:t>fclose</a:t>
            </a:r>
            <a:r>
              <a:rPr lang="en-US" altLang="ja-JP" sz="1600" b="1" dirty="0"/>
              <a:t>( </a:t>
            </a:r>
            <a:r>
              <a:rPr lang="en-US" altLang="ja-JP" sz="1600" b="1" dirty="0" err="1"/>
              <a:t>fp</a:t>
            </a:r>
            <a:r>
              <a:rPr lang="en-US" altLang="ja-JP" sz="1600" b="1" dirty="0"/>
              <a:t> );</a:t>
            </a:r>
          </a:p>
          <a:p>
            <a:pPr marL="0" indent="0">
              <a:lnSpc>
                <a:spcPct val="45000"/>
              </a:lnSpc>
              <a:buFont typeface="Arial" panose="020B0604020202020204" pitchFamily="34" charset="0"/>
              <a:buNone/>
            </a:pPr>
            <a:r>
              <a:rPr lang="en-US" altLang="ja-JP" sz="1600" b="1" dirty="0"/>
              <a:t>    return 0;</a:t>
            </a:r>
          </a:p>
          <a:p>
            <a:pPr marL="0" indent="0">
              <a:lnSpc>
                <a:spcPct val="45000"/>
              </a:lnSpc>
              <a:buFont typeface="Arial" panose="020B0604020202020204" pitchFamily="34" charset="0"/>
              <a:buNone/>
            </a:pPr>
            <a:r>
              <a:rPr lang="en-US" altLang="ja-JP" sz="1600" b="1" dirty="0"/>
              <a:t>}</a:t>
            </a:r>
          </a:p>
          <a:p>
            <a:endParaRPr lang="en-US" altLang="ja-JP" dirty="0"/>
          </a:p>
        </p:txBody>
      </p:sp>
      <p:sp>
        <p:nvSpPr>
          <p:cNvPr id="18457"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BC97F29D-5270-45BA-A594-0E4EDF41885F}" type="slidenum">
              <a:rPr lang="en-US" altLang="ja-JP" smtClean="0"/>
              <a:pPr/>
              <a:t>6</a:t>
            </a:fld>
            <a:endParaRPr lang="en-US" altLang="ja-JP" dirty="0"/>
          </a:p>
        </p:txBody>
      </p:sp>
      <p:sp>
        <p:nvSpPr>
          <p:cNvPr id="193539" name="Rectangle 3"/>
          <p:cNvSpPr>
            <a:spLocks noChangeArrowheads="1"/>
          </p:cNvSpPr>
          <p:nvPr/>
        </p:nvSpPr>
        <p:spPr bwMode="auto">
          <a:xfrm>
            <a:off x="245268" y="735807"/>
            <a:ext cx="3395663" cy="254000"/>
          </a:xfrm>
          <a:prstGeom prst="rect">
            <a:avLst/>
          </a:prstGeom>
          <a:solidFill>
            <a:srgbClr val="006600">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93540" name="Text Box 4"/>
          <p:cNvSpPr txBox="1">
            <a:spLocks noChangeArrowheads="1"/>
          </p:cNvSpPr>
          <p:nvPr/>
        </p:nvSpPr>
        <p:spPr bwMode="auto">
          <a:xfrm>
            <a:off x="3994150" y="330200"/>
            <a:ext cx="4408579" cy="830997"/>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6600"/>
                </a:solidFill>
              </a:rPr>
              <a:t>C</a:t>
            </a:r>
            <a:r>
              <a:rPr lang="ja-JP" altLang="en-US" sz="2400" dirty="0">
                <a:solidFill>
                  <a:srgbClr val="006600"/>
                </a:solidFill>
              </a:rPr>
              <a:t>プログラムは</a:t>
            </a:r>
            <a:r>
              <a:rPr lang="ja-JP" altLang="en-US" sz="2400" u="sng" dirty="0">
                <a:solidFill>
                  <a:srgbClr val="006600"/>
                </a:solidFill>
              </a:rPr>
              <a:t>メイン関数</a:t>
            </a:r>
            <a:r>
              <a:rPr lang="ja-JP" altLang="en-US" sz="2400" dirty="0">
                <a:solidFill>
                  <a:srgbClr val="006600"/>
                </a:solidFill>
              </a:rPr>
              <a:t>から</a:t>
            </a:r>
          </a:p>
          <a:p>
            <a:pPr eaLnBrk="1" hangingPunct="1">
              <a:spcBef>
                <a:spcPct val="0"/>
              </a:spcBef>
              <a:buFontTx/>
              <a:buNone/>
            </a:pPr>
            <a:r>
              <a:rPr lang="ja-JP" altLang="en-US" sz="2400" dirty="0">
                <a:solidFill>
                  <a:srgbClr val="006600"/>
                </a:solidFill>
              </a:rPr>
              <a:t>実行開始</a:t>
            </a:r>
          </a:p>
        </p:txBody>
      </p:sp>
      <p:sp>
        <p:nvSpPr>
          <p:cNvPr id="193541" name="Rectangle 5"/>
          <p:cNvSpPr>
            <a:spLocks noChangeArrowheads="1"/>
          </p:cNvSpPr>
          <p:nvPr/>
        </p:nvSpPr>
        <p:spPr bwMode="auto">
          <a:xfrm>
            <a:off x="441716" y="1161197"/>
            <a:ext cx="2217737" cy="1674812"/>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8438" name="Text Box 6"/>
          <p:cNvSpPr txBox="1">
            <a:spLocks noChangeArrowheads="1"/>
          </p:cNvSpPr>
          <p:nvPr/>
        </p:nvSpPr>
        <p:spPr bwMode="auto">
          <a:xfrm>
            <a:off x="568325" y="4371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ja-JP" sz="2400" dirty="0"/>
          </a:p>
        </p:txBody>
      </p:sp>
      <p:sp>
        <p:nvSpPr>
          <p:cNvPr id="193551" name="Rectangle 15"/>
          <p:cNvSpPr>
            <a:spLocks noChangeArrowheads="1"/>
          </p:cNvSpPr>
          <p:nvPr/>
        </p:nvSpPr>
        <p:spPr bwMode="auto">
          <a:xfrm>
            <a:off x="660401" y="4745323"/>
            <a:ext cx="3911600" cy="96220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9999FF">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193555" name="Text Box 19"/>
          <p:cNvSpPr txBox="1">
            <a:spLocks noChangeArrowheads="1"/>
          </p:cNvSpPr>
          <p:nvPr/>
        </p:nvSpPr>
        <p:spPr bwMode="auto">
          <a:xfrm>
            <a:off x="3138488" y="2264794"/>
            <a:ext cx="3262432" cy="461665"/>
          </a:xfrm>
          <a:prstGeom prst="rect">
            <a:avLst/>
          </a:prstGeom>
          <a:noFill/>
          <a:ln w="9525">
            <a:solidFill>
              <a:srgbClr val="10007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プログラムは順次実行</a:t>
            </a:r>
          </a:p>
        </p:txBody>
      </p:sp>
      <p:sp>
        <p:nvSpPr>
          <p:cNvPr id="193560" name="Text Box 24"/>
          <p:cNvSpPr txBox="1">
            <a:spLocks noChangeArrowheads="1"/>
          </p:cNvSpPr>
          <p:nvPr/>
        </p:nvSpPr>
        <p:spPr bwMode="auto">
          <a:xfrm>
            <a:off x="3138488" y="1354138"/>
            <a:ext cx="4342856" cy="707886"/>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000" dirty="0">
                <a:solidFill>
                  <a:schemeClr val="tx2"/>
                </a:solidFill>
              </a:rPr>
              <a:t>変数 </a:t>
            </a:r>
            <a:r>
              <a:rPr lang="en-US" altLang="ja-JP" sz="2000" b="1" dirty="0">
                <a:solidFill>
                  <a:schemeClr val="tx2"/>
                </a:solidFill>
              </a:rPr>
              <a:t>x, y, </a:t>
            </a:r>
            <a:r>
              <a:rPr lang="en-US" altLang="ja-JP" sz="2000" b="1" dirty="0" err="1">
                <a:solidFill>
                  <a:schemeClr val="tx2"/>
                </a:solidFill>
              </a:rPr>
              <a:t>buf</a:t>
            </a:r>
            <a:r>
              <a:rPr lang="en-US" altLang="ja-JP" sz="2000" b="1" dirty="0">
                <a:solidFill>
                  <a:schemeClr val="tx2"/>
                </a:solidFill>
              </a:rPr>
              <a:t>, </a:t>
            </a:r>
            <a:r>
              <a:rPr lang="en-US" altLang="ja-JP" sz="2000" b="1" dirty="0" err="1">
                <a:solidFill>
                  <a:schemeClr val="tx2"/>
                </a:solidFill>
              </a:rPr>
              <a:t>i</a:t>
            </a:r>
            <a:r>
              <a:rPr lang="en-US" altLang="ja-JP" sz="2000" b="1" dirty="0">
                <a:solidFill>
                  <a:schemeClr val="tx2"/>
                </a:solidFill>
              </a:rPr>
              <a:t>, </a:t>
            </a:r>
            <a:r>
              <a:rPr lang="en-US" altLang="ja-JP" sz="2000" b="1" dirty="0" err="1">
                <a:solidFill>
                  <a:schemeClr val="tx2"/>
                </a:solidFill>
              </a:rPr>
              <a:t>start_x</a:t>
            </a:r>
            <a:r>
              <a:rPr lang="en-US" altLang="ja-JP" sz="2000" b="1" dirty="0">
                <a:solidFill>
                  <a:schemeClr val="tx2"/>
                </a:solidFill>
              </a:rPr>
              <a:t>, </a:t>
            </a:r>
          </a:p>
          <a:p>
            <a:pPr eaLnBrk="1" hangingPunct="1">
              <a:spcBef>
                <a:spcPct val="0"/>
              </a:spcBef>
              <a:buFontTx/>
              <a:buNone/>
            </a:pPr>
            <a:r>
              <a:rPr lang="en-US" altLang="ja-JP" sz="2000" b="1" dirty="0" err="1">
                <a:solidFill>
                  <a:schemeClr val="tx2"/>
                </a:solidFill>
              </a:rPr>
              <a:t>step_x</a:t>
            </a:r>
            <a:r>
              <a:rPr lang="en-US" altLang="ja-JP" sz="2000" b="1" dirty="0">
                <a:solidFill>
                  <a:schemeClr val="tx2"/>
                </a:solidFill>
              </a:rPr>
              <a:t>, </a:t>
            </a:r>
            <a:r>
              <a:rPr lang="en-US" altLang="ja-JP" sz="2000" b="1" dirty="0" err="1">
                <a:solidFill>
                  <a:schemeClr val="tx2"/>
                </a:solidFill>
              </a:rPr>
              <a:t>fp</a:t>
            </a:r>
            <a:r>
              <a:rPr lang="en-US" altLang="ja-JP" sz="2000" dirty="0">
                <a:solidFill>
                  <a:schemeClr val="tx2"/>
                </a:solidFill>
              </a:rPr>
              <a:t>  </a:t>
            </a:r>
            <a:r>
              <a:rPr lang="ja-JP" altLang="en-US" sz="2000" dirty="0">
                <a:solidFill>
                  <a:schemeClr val="tx2"/>
                </a:solidFill>
              </a:rPr>
              <a:t>をメモリエリア中に確保</a:t>
            </a:r>
          </a:p>
        </p:txBody>
      </p:sp>
      <p:sp>
        <p:nvSpPr>
          <p:cNvPr id="29" name="Text Box 34">
            <a:extLst>
              <a:ext uri="{FF2B5EF4-FFF2-40B4-BE49-F238E27FC236}">
                <a16:creationId xmlns:a16="http://schemas.microsoft.com/office/drawing/2014/main" id="{08D5908B-5C50-418B-B7D4-482C7C50E5D9}"/>
              </a:ext>
            </a:extLst>
          </p:cNvPr>
          <p:cNvSpPr txBox="1">
            <a:spLocks noChangeArrowheads="1"/>
          </p:cNvSpPr>
          <p:nvPr/>
        </p:nvSpPr>
        <p:spPr bwMode="auto">
          <a:xfrm>
            <a:off x="4279807" y="2791401"/>
            <a:ext cx="3810659" cy="830997"/>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600" b="1" dirty="0" err="1">
                <a:solidFill>
                  <a:srgbClr val="0000CC"/>
                </a:solidFill>
              </a:rPr>
              <a:t>printf</a:t>
            </a:r>
            <a:r>
              <a:rPr lang="en-US" altLang="ja-JP" sz="1600" dirty="0">
                <a:solidFill>
                  <a:srgbClr val="0000CC"/>
                </a:solidFill>
              </a:rPr>
              <a:t> </a:t>
            </a:r>
            <a:r>
              <a:rPr lang="ja-JP" altLang="en-US" sz="1600" dirty="0">
                <a:solidFill>
                  <a:srgbClr val="0000CC"/>
                </a:solidFill>
              </a:rPr>
              <a:t>でメッセージを表示</a:t>
            </a:r>
          </a:p>
          <a:p>
            <a:pPr eaLnBrk="1" hangingPunct="1">
              <a:spcBef>
                <a:spcPct val="0"/>
              </a:spcBef>
              <a:buFontTx/>
              <a:buNone/>
            </a:pPr>
            <a:r>
              <a:rPr lang="en-US" altLang="ja-JP" sz="1600" b="1" dirty="0" err="1">
                <a:solidFill>
                  <a:srgbClr val="0000CC"/>
                </a:solidFill>
              </a:rPr>
              <a:t>fgets</a:t>
            </a:r>
            <a:r>
              <a:rPr lang="en-US" altLang="ja-JP" sz="1600" dirty="0">
                <a:solidFill>
                  <a:srgbClr val="0000CC"/>
                </a:solidFill>
              </a:rPr>
              <a:t> </a:t>
            </a:r>
            <a:r>
              <a:rPr lang="ja-JP" altLang="en-US" sz="1600" dirty="0">
                <a:solidFill>
                  <a:srgbClr val="0000CC"/>
                </a:solidFill>
              </a:rPr>
              <a:t>でキーボードから１行を読み込み</a:t>
            </a:r>
          </a:p>
          <a:p>
            <a:pPr eaLnBrk="1" hangingPunct="1">
              <a:spcBef>
                <a:spcPct val="0"/>
              </a:spcBef>
              <a:buFontTx/>
              <a:buNone/>
            </a:pPr>
            <a:r>
              <a:rPr lang="en-US" altLang="ja-JP" sz="1600" b="1" dirty="0" err="1">
                <a:solidFill>
                  <a:srgbClr val="0000CC"/>
                </a:solidFill>
              </a:rPr>
              <a:t>sscanf</a:t>
            </a:r>
            <a:r>
              <a:rPr lang="en-US" altLang="ja-JP" sz="1600" dirty="0">
                <a:solidFill>
                  <a:srgbClr val="0000CC"/>
                </a:solidFill>
              </a:rPr>
              <a:t> </a:t>
            </a:r>
            <a:r>
              <a:rPr lang="ja-JP" altLang="en-US" sz="1600" dirty="0">
                <a:solidFill>
                  <a:srgbClr val="0000CC"/>
                </a:solidFill>
              </a:rPr>
              <a:t>で数値を読み取って変数に格納</a:t>
            </a:r>
          </a:p>
        </p:txBody>
      </p:sp>
      <p:sp>
        <p:nvSpPr>
          <p:cNvPr id="30" name="Text Box 39">
            <a:extLst>
              <a:ext uri="{FF2B5EF4-FFF2-40B4-BE49-F238E27FC236}">
                <a16:creationId xmlns:a16="http://schemas.microsoft.com/office/drawing/2014/main" id="{BD94BE50-1B1D-41F7-8282-C1DF458343FD}"/>
              </a:ext>
            </a:extLst>
          </p:cNvPr>
          <p:cNvSpPr txBox="1">
            <a:spLocks noChangeArrowheads="1"/>
          </p:cNvSpPr>
          <p:nvPr/>
        </p:nvSpPr>
        <p:spPr bwMode="auto">
          <a:xfrm>
            <a:off x="4270282" y="3780414"/>
            <a:ext cx="3776662" cy="835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600" b="1" dirty="0" err="1">
                <a:solidFill>
                  <a:srgbClr val="0000CC"/>
                </a:solidFill>
              </a:rPr>
              <a:t>printf</a:t>
            </a:r>
            <a:r>
              <a:rPr lang="en-US" altLang="ja-JP" sz="1600" dirty="0">
                <a:solidFill>
                  <a:srgbClr val="0000CC"/>
                </a:solidFill>
              </a:rPr>
              <a:t> </a:t>
            </a:r>
            <a:r>
              <a:rPr lang="ja-JP" altLang="en-US" sz="1600" dirty="0">
                <a:solidFill>
                  <a:srgbClr val="0000CC"/>
                </a:solidFill>
              </a:rPr>
              <a:t>でメッセージを表示</a:t>
            </a:r>
          </a:p>
          <a:p>
            <a:pPr eaLnBrk="1" hangingPunct="1">
              <a:spcBef>
                <a:spcPct val="0"/>
              </a:spcBef>
              <a:buFontTx/>
              <a:buNone/>
            </a:pPr>
            <a:r>
              <a:rPr lang="en-US" altLang="ja-JP" sz="1600" b="1" dirty="0" err="1">
                <a:solidFill>
                  <a:srgbClr val="0000CC"/>
                </a:solidFill>
              </a:rPr>
              <a:t>fgets</a:t>
            </a:r>
            <a:r>
              <a:rPr lang="en-US" altLang="ja-JP" sz="1600" dirty="0">
                <a:solidFill>
                  <a:srgbClr val="0000CC"/>
                </a:solidFill>
              </a:rPr>
              <a:t> </a:t>
            </a:r>
            <a:r>
              <a:rPr lang="ja-JP" altLang="en-US" sz="1600" dirty="0">
                <a:solidFill>
                  <a:srgbClr val="0000CC"/>
                </a:solidFill>
              </a:rPr>
              <a:t>でキーボードから１行を読み込み</a:t>
            </a:r>
          </a:p>
          <a:p>
            <a:pPr eaLnBrk="1" hangingPunct="1">
              <a:spcBef>
                <a:spcPct val="0"/>
              </a:spcBef>
              <a:buFontTx/>
              <a:buNone/>
            </a:pPr>
            <a:r>
              <a:rPr lang="en-US" altLang="ja-JP" sz="1600" b="1" dirty="0" err="1">
                <a:solidFill>
                  <a:srgbClr val="0000CC"/>
                </a:solidFill>
              </a:rPr>
              <a:t>sscanf</a:t>
            </a:r>
            <a:r>
              <a:rPr lang="en-US" altLang="ja-JP" sz="1600" b="1" dirty="0">
                <a:solidFill>
                  <a:srgbClr val="0000CC"/>
                </a:solidFill>
              </a:rPr>
              <a:t> </a:t>
            </a:r>
            <a:r>
              <a:rPr lang="ja-JP" altLang="en-US" sz="1600" dirty="0">
                <a:solidFill>
                  <a:srgbClr val="0000CC"/>
                </a:solidFill>
              </a:rPr>
              <a:t>で数値を読み取って変数に格納</a:t>
            </a:r>
          </a:p>
        </p:txBody>
      </p:sp>
      <p:sp>
        <p:nvSpPr>
          <p:cNvPr id="31" name="Text Box 42">
            <a:extLst>
              <a:ext uri="{FF2B5EF4-FFF2-40B4-BE49-F238E27FC236}">
                <a16:creationId xmlns:a16="http://schemas.microsoft.com/office/drawing/2014/main" id="{BDE3B0AA-AEB0-43C0-BE75-4FACFACA38A3}"/>
              </a:ext>
            </a:extLst>
          </p:cNvPr>
          <p:cNvSpPr txBox="1">
            <a:spLocks noChangeArrowheads="1"/>
          </p:cNvSpPr>
          <p:nvPr/>
        </p:nvSpPr>
        <p:spPr bwMode="auto">
          <a:xfrm>
            <a:off x="4695346" y="4764761"/>
            <a:ext cx="4448654" cy="461665"/>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solidFill>
                  <a:srgbClr val="003300"/>
                </a:solidFill>
              </a:rPr>
              <a:t>20</a:t>
            </a:r>
            <a:r>
              <a:rPr lang="ja-JP" altLang="en-US" sz="2400" dirty="0">
                <a:solidFill>
                  <a:srgbClr val="003300"/>
                </a:solidFill>
              </a:rPr>
              <a:t>回の繰り返し </a:t>
            </a:r>
            <a:r>
              <a:rPr lang="en-US" altLang="ja-JP" sz="2400" dirty="0">
                <a:solidFill>
                  <a:srgbClr val="003300"/>
                </a:solidFill>
              </a:rPr>
              <a:t>(</a:t>
            </a:r>
            <a:r>
              <a:rPr lang="en-US" altLang="ja-JP" sz="2400" dirty="0" err="1">
                <a:solidFill>
                  <a:srgbClr val="003300"/>
                </a:solidFill>
              </a:rPr>
              <a:t>i</a:t>
            </a:r>
            <a:r>
              <a:rPr lang="en-US" altLang="ja-JP" sz="2400" dirty="0">
                <a:solidFill>
                  <a:srgbClr val="003300"/>
                </a:solidFill>
              </a:rPr>
              <a:t> = 0, 1, ... 19)</a:t>
            </a:r>
          </a:p>
        </p:txBody>
      </p:sp>
      <p:sp>
        <p:nvSpPr>
          <p:cNvPr id="32" name="Text Box 31">
            <a:extLst>
              <a:ext uri="{FF2B5EF4-FFF2-40B4-BE49-F238E27FC236}">
                <a16:creationId xmlns:a16="http://schemas.microsoft.com/office/drawing/2014/main" id="{B4F82676-5C79-459D-B819-F8679CE48A89}"/>
              </a:ext>
            </a:extLst>
          </p:cNvPr>
          <p:cNvSpPr txBox="1">
            <a:spLocks noChangeArrowheads="1"/>
          </p:cNvSpPr>
          <p:nvPr/>
        </p:nvSpPr>
        <p:spPr bwMode="auto">
          <a:xfrm>
            <a:off x="5577728" y="5366699"/>
            <a:ext cx="2013693" cy="80021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400" b="1" dirty="0"/>
              <a:t>x</a:t>
            </a:r>
            <a:r>
              <a:rPr lang="en-US" altLang="ja-JP" sz="1400" dirty="0"/>
              <a:t> </a:t>
            </a:r>
            <a:r>
              <a:rPr lang="ja-JP" altLang="en-US" sz="1400" dirty="0"/>
              <a:t>の値から</a:t>
            </a:r>
          </a:p>
          <a:p>
            <a:pPr eaLnBrk="1" hangingPunct="1">
              <a:spcBef>
                <a:spcPct val="0"/>
              </a:spcBef>
              <a:buFontTx/>
              <a:buNone/>
            </a:pPr>
            <a:r>
              <a:rPr lang="en-US" altLang="ja-JP" sz="1400" b="1" dirty="0"/>
              <a:t>( 9.8 / 2.0 ) * x * x</a:t>
            </a:r>
          </a:p>
          <a:p>
            <a:pPr eaLnBrk="1" hangingPunct="1">
              <a:spcBef>
                <a:spcPct val="0"/>
              </a:spcBef>
              <a:buFontTx/>
              <a:buNone/>
            </a:pPr>
            <a:r>
              <a:rPr lang="ja-JP" altLang="en-US" sz="1400" dirty="0"/>
              <a:t>を求め，</a:t>
            </a:r>
            <a:r>
              <a:rPr lang="en-US" altLang="ja-JP" sz="1400" b="1" dirty="0"/>
              <a:t>y</a:t>
            </a:r>
            <a:r>
              <a:rPr lang="en-US" altLang="ja-JP" sz="1400" dirty="0"/>
              <a:t> </a:t>
            </a:r>
            <a:r>
              <a:rPr lang="ja-JP" altLang="en-US" sz="1400" dirty="0"/>
              <a:t>に書き込む</a:t>
            </a:r>
            <a:r>
              <a:rPr lang="ja-JP" altLang="en-US" sz="1800" dirty="0"/>
              <a:t> </a:t>
            </a:r>
          </a:p>
        </p:txBody>
      </p:sp>
    </p:spTree>
    <p:extLst>
      <p:ext uri="{BB962C8B-B14F-4D97-AF65-F5344CB8AC3E}">
        <p14:creationId xmlns:p14="http://schemas.microsoft.com/office/powerpoint/2010/main" val="2835659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3540"/>
                                        </p:tgtEl>
                                        <p:attrNameLst>
                                          <p:attrName>style.visibility</p:attrName>
                                        </p:attrNameLst>
                                      </p:cBhvr>
                                      <p:to>
                                        <p:strVal val="visible"/>
                                      </p:to>
                                    </p:set>
                                    <p:animEffect transition="in" filter="dissolve">
                                      <p:cBhvr>
                                        <p:cTn id="10" dur="500"/>
                                        <p:tgtEl>
                                          <p:spTgt spid="193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3555"/>
                                        </p:tgtEl>
                                        <p:attrNameLst>
                                          <p:attrName>style.visibility</p:attrName>
                                        </p:attrNameLst>
                                      </p:cBhvr>
                                      <p:to>
                                        <p:strVal val="visible"/>
                                      </p:to>
                                    </p:set>
                                    <p:animEffect transition="in" filter="dissolve">
                                      <p:cBhvr>
                                        <p:cTn id="15" dur="500"/>
                                        <p:tgtEl>
                                          <p:spTgt spid="193555"/>
                                        </p:tgtEl>
                                      </p:cBhvr>
                                    </p:animEffect>
                                  </p:childTnLst>
                                </p:cTn>
                              </p:par>
                              <p:par>
                                <p:cTn id="16" presetID="9" presetClass="entr" presetSubtype="0" fill="hold" nodeType="withEffect">
                                  <p:stCondLst>
                                    <p:cond delay="0"/>
                                  </p:stCondLst>
                                  <p:childTnLst>
                                    <p:set>
                                      <p:cBhvr>
                                        <p:cTn id="17" dur="1" fill="hold">
                                          <p:stCondLst>
                                            <p:cond delay="0"/>
                                          </p:stCondLst>
                                        </p:cTn>
                                        <p:tgtEl>
                                          <p:spTgt spid="193541"/>
                                        </p:tgtEl>
                                        <p:attrNameLst>
                                          <p:attrName>style.visibility</p:attrName>
                                        </p:attrNameLst>
                                      </p:cBhvr>
                                      <p:to>
                                        <p:strVal val="visible"/>
                                      </p:to>
                                    </p:set>
                                    <p:animEffect transition="in" filter="dissolve">
                                      <p:cBhvr>
                                        <p:cTn id="18" dur="500"/>
                                        <p:tgtEl>
                                          <p:spTgt spid="193541"/>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193551"/>
                                        </p:tgtEl>
                                        <p:attrNameLst>
                                          <p:attrName>style.visibility</p:attrName>
                                        </p:attrNameLst>
                                      </p:cBhvr>
                                      <p:to>
                                        <p:strVal val="visible"/>
                                      </p:to>
                                    </p:set>
                                    <p:animEffect transition="in" filter="dissolve">
                                      <p:cBhvr>
                                        <p:cTn id="22" dur="500"/>
                                        <p:tgtEl>
                                          <p:spTgt spid="19355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3560"/>
                                        </p:tgtEl>
                                        <p:attrNameLst>
                                          <p:attrName>style.visibility</p:attrName>
                                        </p:attrNameLst>
                                      </p:cBhvr>
                                      <p:to>
                                        <p:strVal val="visible"/>
                                      </p:to>
                                    </p:set>
                                    <p:animEffect transition="in" filter="dissolve">
                                      <p:cBhvr>
                                        <p:cTn id="25" dur="500"/>
                                        <p:tgtEl>
                                          <p:spTgt spid="19356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55" grpId="0" animBg="1"/>
      <p:bldP spid="193560"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ja-JP" altLang="en-US"/>
              <a:t>「ビルド」による実行ファイルの生成</a:t>
            </a:r>
          </a:p>
        </p:txBody>
      </p:sp>
      <p:sp>
        <p:nvSpPr>
          <p:cNvPr id="20502"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05711373-1EBF-402D-B82C-E3CDBBCDE53C}" type="slidenum">
              <a:rPr lang="en-US" altLang="ja-JP" smtClean="0"/>
              <a:pPr/>
              <a:t>7</a:t>
            </a:fld>
            <a:endParaRPr lang="en-US" altLang="ja-JP" dirty="0"/>
          </a:p>
        </p:txBody>
      </p:sp>
      <p:sp>
        <p:nvSpPr>
          <p:cNvPr id="20483" name="Text Box 4"/>
          <p:cNvSpPr txBox="1">
            <a:spLocks noChangeArrowheads="1"/>
          </p:cNvSpPr>
          <p:nvPr/>
        </p:nvSpPr>
        <p:spPr bwMode="auto">
          <a:xfrm>
            <a:off x="141288" y="796925"/>
            <a:ext cx="2371162" cy="36625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800" dirty="0"/>
              <a:t>#include "</a:t>
            </a:r>
            <a:r>
              <a:rPr lang="en-US" altLang="ja-JP" sz="800" dirty="0" err="1"/>
              <a:t>stdio.h</a:t>
            </a:r>
            <a:r>
              <a:rPr lang="en-US" altLang="ja-JP" sz="800" dirty="0"/>
              <a:t>"</a:t>
            </a:r>
          </a:p>
          <a:p>
            <a:pPr eaLnBrk="1" hangingPunct="1">
              <a:spcBef>
                <a:spcPct val="0"/>
              </a:spcBef>
              <a:buFontTx/>
              <a:buNone/>
            </a:pPr>
            <a:r>
              <a:rPr lang="en-US" altLang="ja-JP" sz="800" dirty="0"/>
              <a:t>#include &lt;</a:t>
            </a:r>
            <a:r>
              <a:rPr lang="en-US" altLang="ja-JP" sz="800" dirty="0" err="1"/>
              <a:t>math.h</a:t>
            </a:r>
            <a:r>
              <a:rPr lang="en-US" altLang="ja-JP" sz="800" dirty="0"/>
              <a:t>&gt;</a:t>
            </a:r>
          </a:p>
          <a:p>
            <a:pPr eaLnBrk="1" hangingPunct="1">
              <a:spcBef>
                <a:spcPct val="0"/>
              </a:spcBef>
              <a:buFontTx/>
              <a:buNone/>
            </a:pPr>
            <a:r>
              <a:rPr lang="en-US" altLang="ja-JP" sz="800" dirty="0"/>
              <a:t>#pragma warning(</a:t>
            </a:r>
            <a:r>
              <a:rPr lang="en-US" altLang="ja-JP" sz="800" dirty="0" err="1"/>
              <a:t>disable:4996</a:t>
            </a:r>
            <a:r>
              <a:rPr lang="en-US" altLang="ja-JP" sz="800" dirty="0"/>
              <a:t>)</a:t>
            </a:r>
          </a:p>
          <a:p>
            <a:pPr eaLnBrk="1" hangingPunct="1">
              <a:spcBef>
                <a:spcPct val="0"/>
              </a:spcBef>
              <a:buFontTx/>
              <a:buNone/>
            </a:pPr>
            <a:r>
              <a:rPr lang="en-US" altLang="ja-JP" sz="800" dirty="0" err="1"/>
              <a:t>int</a:t>
            </a:r>
            <a:r>
              <a:rPr lang="en-US" altLang="ja-JP" sz="800" dirty="0"/>
              <a:t> main()</a:t>
            </a:r>
          </a:p>
          <a:p>
            <a:pPr eaLnBrk="1" hangingPunct="1">
              <a:spcBef>
                <a:spcPct val="0"/>
              </a:spcBef>
              <a:buFontTx/>
              <a:buNone/>
            </a:pPr>
            <a:r>
              <a:rPr lang="en-US" altLang="ja-JP" sz="800" dirty="0"/>
              <a:t>{	</a:t>
            </a:r>
          </a:p>
          <a:p>
            <a:pPr eaLnBrk="1" hangingPunct="1">
              <a:spcBef>
                <a:spcPct val="0"/>
              </a:spcBef>
              <a:buFontTx/>
              <a:buNone/>
            </a:pPr>
            <a:r>
              <a:rPr lang="en-US" altLang="ja-JP" sz="800" dirty="0"/>
              <a:t>    double x;</a:t>
            </a:r>
          </a:p>
          <a:p>
            <a:pPr eaLnBrk="1" hangingPunct="1">
              <a:spcBef>
                <a:spcPct val="0"/>
              </a:spcBef>
              <a:buFontTx/>
              <a:buNone/>
            </a:pPr>
            <a:r>
              <a:rPr lang="en-US" altLang="ja-JP" sz="800" dirty="0"/>
              <a:t>    double y;</a:t>
            </a:r>
          </a:p>
          <a:p>
            <a:pPr eaLnBrk="1" hangingPunct="1">
              <a:spcBef>
                <a:spcPct val="0"/>
              </a:spcBef>
              <a:buFontTx/>
              <a:buNone/>
            </a:pPr>
            <a:r>
              <a:rPr lang="en-US" altLang="ja-JP" sz="800" dirty="0"/>
              <a:t>    char </a:t>
            </a:r>
            <a:r>
              <a:rPr lang="en-US" altLang="ja-JP" sz="800" dirty="0" err="1"/>
              <a:t>buf</a:t>
            </a:r>
            <a:r>
              <a:rPr lang="en-US" altLang="ja-JP" sz="800" dirty="0"/>
              <a:t>[256];</a:t>
            </a:r>
          </a:p>
          <a:p>
            <a:pPr eaLnBrk="1" hangingPunct="1">
              <a:spcBef>
                <a:spcPct val="0"/>
              </a:spcBef>
              <a:buFontTx/>
              <a:buNone/>
            </a:pPr>
            <a:r>
              <a:rPr lang="en-US" altLang="ja-JP" sz="800" dirty="0"/>
              <a:t>    </a:t>
            </a:r>
            <a:r>
              <a:rPr lang="en-US" altLang="ja-JP" sz="800" dirty="0" err="1"/>
              <a:t>int</a:t>
            </a:r>
            <a:r>
              <a:rPr lang="en-US" altLang="ja-JP" sz="800" dirty="0"/>
              <a:t> </a:t>
            </a:r>
            <a:r>
              <a:rPr lang="en-US" altLang="ja-JP" sz="800" dirty="0" err="1"/>
              <a:t>i</a:t>
            </a:r>
            <a:r>
              <a:rPr lang="en-US" altLang="ja-JP" sz="800" dirty="0"/>
              <a:t>;</a:t>
            </a:r>
          </a:p>
          <a:p>
            <a:pPr eaLnBrk="1" hangingPunct="1">
              <a:spcBef>
                <a:spcPct val="0"/>
              </a:spcBef>
              <a:buFontTx/>
              <a:buNone/>
            </a:pPr>
            <a:r>
              <a:rPr lang="en-US" altLang="ja-JP" sz="800" dirty="0"/>
              <a:t>    double </a:t>
            </a:r>
            <a:r>
              <a:rPr lang="en-US" altLang="ja-JP" sz="800" dirty="0" err="1"/>
              <a:t>start_x</a:t>
            </a:r>
            <a:r>
              <a:rPr lang="en-US" altLang="ja-JP" sz="800" dirty="0"/>
              <a:t>;</a:t>
            </a:r>
          </a:p>
          <a:p>
            <a:pPr eaLnBrk="1" hangingPunct="1">
              <a:spcBef>
                <a:spcPct val="0"/>
              </a:spcBef>
              <a:buFontTx/>
              <a:buNone/>
            </a:pPr>
            <a:r>
              <a:rPr lang="en-US" altLang="ja-JP" sz="800" dirty="0"/>
              <a:t>    double </a:t>
            </a:r>
            <a:r>
              <a:rPr lang="en-US" altLang="ja-JP" sz="800" dirty="0" err="1"/>
              <a:t>step_x</a:t>
            </a:r>
            <a:r>
              <a:rPr lang="en-US" altLang="ja-JP" sz="800" dirty="0"/>
              <a:t>;</a:t>
            </a:r>
          </a:p>
          <a:p>
            <a:pPr eaLnBrk="1" hangingPunct="1">
              <a:spcBef>
                <a:spcPct val="0"/>
              </a:spcBef>
              <a:buFontTx/>
              <a:buNone/>
            </a:pPr>
            <a:r>
              <a:rPr lang="en-US" altLang="ja-JP" sz="800" dirty="0"/>
              <a:t>    FILE* </a:t>
            </a:r>
            <a:r>
              <a:rPr lang="en-US" altLang="ja-JP" sz="800" dirty="0" err="1"/>
              <a:t>fp</a:t>
            </a:r>
            <a:r>
              <a:rPr lang="en-US" altLang="ja-JP" sz="800" dirty="0"/>
              <a:t>;</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start_x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start_x</a:t>
            </a:r>
            <a:r>
              <a:rPr lang="en-US" altLang="ja-JP" sz="800" dirty="0"/>
              <a:t> );</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step_x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step_x</a:t>
            </a:r>
            <a:r>
              <a:rPr lang="en-US" altLang="ja-JP" sz="800" dirty="0"/>
              <a:t> );</a:t>
            </a:r>
          </a:p>
          <a:p>
            <a:pPr eaLnBrk="1" hangingPunct="1">
              <a:spcBef>
                <a:spcPct val="0"/>
              </a:spcBef>
              <a:buFontTx/>
              <a:buNone/>
            </a:pPr>
            <a:r>
              <a:rPr lang="en-US" altLang="ja-JP" sz="800" dirty="0"/>
              <a:t>    </a:t>
            </a:r>
            <a:r>
              <a:rPr lang="en-US" altLang="ja-JP" sz="800" dirty="0" err="1"/>
              <a:t>fp</a:t>
            </a:r>
            <a:r>
              <a:rPr lang="en-US" altLang="ja-JP" sz="800" dirty="0"/>
              <a:t> = </a:t>
            </a:r>
            <a:r>
              <a:rPr lang="en-US" altLang="ja-JP" sz="800" dirty="0" err="1"/>
              <a:t>fopen</a:t>
            </a:r>
            <a:r>
              <a:rPr lang="en-US" altLang="ja-JP" sz="800" dirty="0"/>
              <a:t>( "d:\\</a:t>
            </a:r>
            <a:r>
              <a:rPr lang="en-US" altLang="ja-JP" sz="800" dirty="0" err="1"/>
              <a:t>data.csv</a:t>
            </a:r>
            <a:r>
              <a:rPr lang="en-US" altLang="ja-JP" sz="800" dirty="0"/>
              <a:t>", "w" );</a:t>
            </a:r>
          </a:p>
          <a:p>
            <a:pPr eaLnBrk="1" hangingPunct="1">
              <a:spcBef>
                <a:spcPct val="0"/>
              </a:spcBef>
              <a:buFontTx/>
              <a:buNone/>
            </a:pPr>
            <a:r>
              <a:rPr lang="en-US" altLang="ja-JP" sz="800" dirty="0"/>
              <a:t>    for( </a:t>
            </a:r>
            <a:r>
              <a:rPr lang="en-US" altLang="ja-JP" sz="800" dirty="0" err="1"/>
              <a:t>i</a:t>
            </a:r>
            <a:r>
              <a:rPr lang="en-US" altLang="ja-JP" sz="800" dirty="0"/>
              <a:t> = 0; </a:t>
            </a:r>
            <a:r>
              <a:rPr lang="en-US" altLang="ja-JP" sz="800" dirty="0" err="1"/>
              <a:t>i</a:t>
            </a:r>
            <a:r>
              <a:rPr lang="en-US" altLang="ja-JP" sz="800" dirty="0"/>
              <a:t> &lt; 20; </a:t>
            </a:r>
            <a:r>
              <a:rPr lang="en-US" altLang="ja-JP" sz="800" dirty="0" err="1"/>
              <a:t>i</a:t>
            </a:r>
            <a:r>
              <a:rPr lang="en-US" altLang="ja-JP" sz="800" dirty="0"/>
              <a:t>++ ) {</a:t>
            </a:r>
          </a:p>
          <a:p>
            <a:pPr eaLnBrk="1" hangingPunct="1">
              <a:spcBef>
                <a:spcPct val="0"/>
              </a:spcBef>
              <a:buFontTx/>
              <a:buNone/>
            </a:pPr>
            <a:r>
              <a:rPr lang="en-US" altLang="ja-JP" sz="800" dirty="0"/>
              <a:t>        x = </a:t>
            </a:r>
            <a:r>
              <a:rPr lang="en-US" altLang="ja-JP" sz="800" dirty="0" err="1"/>
              <a:t>start_x</a:t>
            </a:r>
            <a:r>
              <a:rPr lang="en-US" altLang="ja-JP" sz="800" dirty="0"/>
              <a:t> + ( </a:t>
            </a:r>
            <a:r>
              <a:rPr lang="en-US" altLang="ja-JP" sz="800" dirty="0" err="1"/>
              <a:t>i</a:t>
            </a:r>
            <a:r>
              <a:rPr lang="en-US" altLang="ja-JP" sz="800" dirty="0"/>
              <a:t> * </a:t>
            </a:r>
            <a:r>
              <a:rPr lang="en-US" altLang="ja-JP" sz="800" dirty="0" err="1"/>
              <a:t>step_x</a:t>
            </a:r>
            <a:r>
              <a:rPr lang="en-US" altLang="ja-JP" sz="800" dirty="0"/>
              <a:t> ); </a:t>
            </a:r>
          </a:p>
          <a:p>
            <a:pPr eaLnBrk="1" hangingPunct="1">
              <a:spcBef>
                <a:spcPct val="0"/>
              </a:spcBef>
              <a:buFontTx/>
              <a:buNone/>
            </a:pPr>
            <a:r>
              <a:rPr lang="en-US" altLang="ja-JP" sz="800" dirty="0"/>
              <a:t>        y = ( 9.8 / 2.0 ) * x * x;</a:t>
            </a:r>
          </a:p>
          <a:p>
            <a:pPr eaLnBrk="1" hangingPunct="1">
              <a:spcBef>
                <a:spcPct val="0"/>
              </a:spcBef>
              <a:buFontTx/>
              <a:buNone/>
            </a:pPr>
            <a:r>
              <a:rPr lang="en-US" altLang="ja-JP" sz="800" dirty="0"/>
              <a:t>        </a:t>
            </a:r>
            <a:r>
              <a:rPr lang="en-US" altLang="ja-JP" sz="800" dirty="0" err="1"/>
              <a:t>printf</a:t>
            </a:r>
            <a:r>
              <a:rPr lang="en-US" altLang="ja-JP" sz="800" dirty="0"/>
              <a:t>( "x= %f, y= %f\n", x, y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fp</a:t>
            </a:r>
            <a:r>
              <a:rPr lang="en-US" altLang="ja-JP" sz="800" dirty="0"/>
              <a:t>, "x=, %f, y=, %f\n", x, y ); </a:t>
            </a:r>
          </a:p>
          <a:p>
            <a:pPr eaLnBrk="1" hangingPunct="1">
              <a:spcBef>
                <a:spcPct val="0"/>
              </a:spcBef>
              <a:buFontTx/>
              <a:buNone/>
            </a:pPr>
            <a:r>
              <a:rPr lang="en-US" altLang="ja-JP" sz="800" dirty="0"/>
              <a:t>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stderr</a:t>
            </a:r>
            <a:r>
              <a:rPr lang="en-US" altLang="ja-JP" sz="800" dirty="0"/>
              <a:t>, "file d:\\</a:t>
            </a:r>
            <a:r>
              <a:rPr lang="en-US" altLang="ja-JP" sz="800" dirty="0" err="1"/>
              <a:t>data.csv</a:t>
            </a:r>
            <a:r>
              <a:rPr lang="en-US" altLang="ja-JP" sz="800" dirty="0"/>
              <a:t> created\n" ); </a:t>
            </a:r>
          </a:p>
          <a:p>
            <a:pPr eaLnBrk="1" hangingPunct="1">
              <a:spcBef>
                <a:spcPct val="0"/>
              </a:spcBef>
              <a:buFontTx/>
              <a:buNone/>
            </a:pPr>
            <a:r>
              <a:rPr lang="en-US" altLang="ja-JP" sz="800" dirty="0"/>
              <a:t>    </a:t>
            </a:r>
            <a:r>
              <a:rPr lang="en-US" altLang="ja-JP" sz="800" dirty="0" err="1"/>
              <a:t>fclose</a:t>
            </a:r>
            <a:r>
              <a:rPr lang="en-US" altLang="ja-JP" sz="800" dirty="0"/>
              <a:t>( </a:t>
            </a:r>
            <a:r>
              <a:rPr lang="en-US" altLang="ja-JP" sz="800" dirty="0" err="1"/>
              <a:t>fp</a:t>
            </a:r>
            <a:r>
              <a:rPr lang="en-US" altLang="ja-JP" sz="800" dirty="0"/>
              <a:t> );</a:t>
            </a:r>
          </a:p>
          <a:p>
            <a:pPr eaLnBrk="1" hangingPunct="1">
              <a:spcBef>
                <a:spcPct val="0"/>
              </a:spcBef>
              <a:buFontTx/>
              <a:buNone/>
            </a:pPr>
            <a:r>
              <a:rPr lang="en-US" altLang="ja-JP" sz="800" dirty="0"/>
              <a:t>    return 0;</a:t>
            </a:r>
          </a:p>
          <a:p>
            <a:pPr eaLnBrk="1" hangingPunct="1">
              <a:spcBef>
                <a:spcPct val="0"/>
              </a:spcBef>
              <a:buFontTx/>
              <a:buNone/>
            </a:pPr>
            <a:r>
              <a:rPr lang="en-US" altLang="ja-JP" sz="800" dirty="0"/>
              <a:t>}</a:t>
            </a:r>
            <a:endParaRPr lang="en-US" altLang="ja-JP" sz="2400" dirty="0"/>
          </a:p>
        </p:txBody>
      </p:sp>
      <p:sp>
        <p:nvSpPr>
          <p:cNvPr id="20484" name="Text Box 5"/>
          <p:cNvSpPr txBox="1">
            <a:spLocks noChangeArrowheads="1"/>
          </p:cNvSpPr>
          <p:nvPr/>
        </p:nvSpPr>
        <p:spPr bwMode="auto">
          <a:xfrm>
            <a:off x="590550" y="4479925"/>
            <a:ext cx="2920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t>C++</a:t>
            </a:r>
            <a:r>
              <a:rPr lang="ja-JP" altLang="en-US" sz="2400" dirty="0"/>
              <a:t>ソースファイル</a:t>
            </a:r>
          </a:p>
        </p:txBody>
      </p:sp>
      <p:sp>
        <p:nvSpPr>
          <p:cNvPr id="20485" name="Oval 6"/>
          <p:cNvSpPr>
            <a:spLocks noChangeArrowheads="1"/>
          </p:cNvSpPr>
          <p:nvPr/>
        </p:nvSpPr>
        <p:spPr bwMode="auto">
          <a:xfrm>
            <a:off x="393700" y="5221288"/>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0486" name="Oval 7"/>
          <p:cNvSpPr>
            <a:spLocks noChangeArrowheads="1"/>
          </p:cNvSpPr>
          <p:nvPr/>
        </p:nvSpPr>
        <p:spPr bwMode="auto">
          <a:xfrm>
            <a:off x="1335088" y="5605463"/>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0487" name="Oval 8"/>
          <p:cNvSpPr>
            <a:spLocks noChangeArrowheads="1"/>
          </p:cNvSpPr>
          <p:nvPr/>
        </p:nvSpPr>
        <p:spPr bwMode="auto">
          <a:xfrm>
            <a:off x="2239963" y="5368925"/>
            <a:ext cx="790575" cy="77311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0488" name="Text Box 9"/>
          <p:cNvSpPr txBox="1">
            <a:spLocks noChangeArrowheads="1"/>
          </p:cNvSpPr>
          <p:nvPr/>
        </p:nvSpPr>
        <p:spPr bwMode="auto">
          <a:xfrm>
            <a:off x="442913" y="6400800"/>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その他のファイル</a:t>
            </a:r>
          </a:p>
        </p:txBody>
      </p:sp>
      <p:sp>
        <p:nvSpPr>
          <p:cNvPr id="313354" name="AutoShape 10"/>
          <p:cNvSpPr>
            <a:spLocks noChangeArrowheads="1"/>
          </p:cNvSpPr>
          <p:nvPr/>
        </p:nvSpPr>
        <p:spPr bwMode="auto">
          <a:xfrm>
            <a:off x="4579938" y="3101975"/>
            <a:ext cx="1206500" cy="914400"/>
          </a:xfrm>
          <a:prstGeom prst="roundRect">
            <a:avLst>
              <a:gd name="adj" fmla="val 16667"/>
            </a:avLst>
          </a:prstGeom>
          <a:solidFill>
            <a:srgbClr val="006600">
              <a:alpha val="10196"/>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dirty="0"/>
              <a:t>ビルド</a:t>
            </a:r>
          </a:p>
        </p:txBody>
      </p:sp>
      <p:sp>
        <p:nvSpPr>
          <p:cNvPr id="313357" name="AutoShape 13"/>
          <p:cNvSpPr>
            <a:spLocks noChangeArrowheads="1"/>
          </p:cNvSpPr>
          <p:nvPr/>
        </p:nvSpPr>
        <p:spPr bwMode="auto">
          <a:xfrm rot="2254066">
            <a:off x="3657600" y="2508250"/>
            <a:ext cx="1084263" cy="423863"/>
          </a:xfrm>
          <a:prstGeom prst="rightArrow">
            <a:avLst>
              <a:gd name="adj1" fmla="val 50000"/>
              <a:gd name="adj2" fmla="val 6395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3358" name="AutoShape 14"/>
          <p:cNvSpPr>
            <a:spLocks noChangeArrowheads="1"/>
          </p:cNvSpPr>
          <p:nvPr/>
        </p:nvSpPr>
        <p:spPr bwMode="auto">
          <a:xfrm rot="-2615540">
            <a:off x="3073400" y="4506913"/>
            <a:ext cx="1754188" cy="423862"/>
          </a:xfrm>
          <a:prstGeom prst="rightArrow">
            <a:avLst>
              <a:gd name="adj1" fmla="val 50000"/>
              <a:gd name="adj2" fmla="val 1034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3360" name="Oval 16"/>
          <p:cNvSpPr>
            <a:spLocks noChangeArrowheads="1"/>
          </p:cNvSpPr>
          <p:nvPr/>
        </p:nvSpPr>
        <p:spPr bwMode="auto">
          <a:xfrm>
            <a:off x="6732588" y="26574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3361" name="Text Box 17"/>
          <p:cNvSpPr txBox="1">
            <a:spLocks noChangeArrowheads="1"/>
          </p:cNvSpPr>
          <p:nvPr/>
        </p:nvSpPr>
        <p:spPr bwMode="auto">
          <a:xfrm>
            <a:off x="4537075" y="4056063"/>
            <a:ext cx="16861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600" dirty="0"/>
              <a:t>Microsoft Visual </a:t>
            </a:r>
          </a:p>
          <a:p>
            <a:pPr eaLnBrk="1" hangingPunct="1">
              <a:spcBef>
                <a:spcPct val="0"/>
              </a:spcBef>
              <a:buFontTx/>
              <a:buNone/>
            </a:pPr>
            <a:r>
              <a:rPr lang="en-US" altLang="ja-JP" sz="1600" dirty="0"/>
              <a:t>Studio C++</a:t>
            </a:r>
          </a:p>
        </p:txBody>
      </p:sp>
      <p:sp>
        <p:nvSpPr>
          <p:cNvPr id="313362" name="Text Box 18"/>
          <p:cNvSpPr txBox="1">
            <a:spLocks noChangeArrowheads="1"/>
          </p:cNvSpPr>
          <p:nvPr/>
        </p:nvSpPr>
        <p:spPr bwMode="auto">
          <a:xfrm>
            <a:off x="4376738" y="1571625"/>
            <a:ext cx="4801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「ビルド」により実行ファイル等</a:t>
            </a:r>
          </a:p>
          <a:p>
            <a:pPr eaLnBrk="1" hangingPunct="1">
              <a:spcBef>
                <a:spcPct val="0"/>
              </a:spcBef>
              <a:buFontTx/>
              <a:buNone/>
            </a:pPr>
            <a:r>
              <a:rPr lang="ja-JP" altLang="en-US" sz="2400" dirty="0">
                <a:solidFill>
                  <a:schemeClr val="tx2"/>
                </a:solidFill>
              </a:rPr>
              <a:t>が生成される</a:t>
            </a:r>
          </a:p>
        </p:txBody>
      </p:sp>
      <p:sp>
        <p:nvSpPr>
          <p:cNvPr id="313363" name="AutoShape 19"/>
          <p:cNvSpPr>
            <a:spLocks noChangeArrowheads="1"/>
          </p:cNvSpPr>
          <p:nvPr/>
        </p:nvSpPr>
        <p:spPr bwMode="auto">
          <a:xfrm>
            <a:off x="5881688" y="3346450"/>
            <a:ext cx="500062" cy="442913"/>
          </a:xfrm>
          <a:prstGeom prst="rightArrow">
            <a:avLst>
              <a:gd name="adj1" fmla="val 50000"/>
              <a:gd name="adj2" fmla="val 282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313365" name="Text Box 21"/>
          <p:cNvSpPr txBox="1">
            <a:spLocks noChangeArrowheads="1"/>
          </p:cNvSpPr>
          <p:nvPr/>
        </p:nvSpPr>
        <p:spPr bwMode="auto">
          <a:xfrm>
            <a:off x="6364288" y="2979738"/>
            <a:ext cx="203132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実行ファイル</a:t>
            </a:r>
          </a:p>
        </p:txBody>
      </p:sp>
      <p:sp>
        <p:nvSpPr>
          <p:cNvPr id="313371" name="Text Box 27"/>
          <p:cNvSpPr txBox="1">
            <a:spLocks noChangeArrowheads="1"/>
          </p:cNvSpPr>
          <p:nvPr/>
        </p:nvSpPr>
        <p:spPr bwMode="auto">
          <a:xfrm>
            <a:off x="3511542" y="5404650"/>
            <a:ext cx="5493812" cy="92333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marL="342900" indent="-342900">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lvl="1" eaLnBrk="1" hangingPunct="1">
              <a:spcBef>
                <a:spcPct val="0"/>
              </a:spcBef>
              <a:buFontTx/>
              <a:buNone/>
            </a:pPr>
            <a:r>
              <a:rPr lang="ja-JP" altLang="en-US" sz="1800" dirty="0">
                <a:solidFill>
                  <a:srgbClr val="006600"/>
                </a:solidFill>
              </a:rPr>
              <a:t>構文エラー</a:t>
            </a:r>
            <a:r>
              <a:rPr lang="ja-JP" altLang="en-US" sz="1800" dirty="0"/>
              <a:t>があると，</a:t>
            </a:r>
          </a:p>
          <a:p>
            <a:pPr lvl="1" eaLnBrk="1" hangingPunct="1">
              <a:spcBef>
                <a:spcPct val="0"/>
              </a:spcBef>
              <a:buFontTx/>
              <a:buNone/>
            </a:pPr>
            <a:r>
              <a:rPr lang="ja-JP" altLang="en-US" sz="1800" dirty="0"/>
              <a:t>「</a:t>
            </a:r>
            <a:r>
              <a:rPr lang="ja-JP" altLang="en-US" sz="1800" dirty="0">
                <a:solidFill>
                  <a:schemeClr val="tx2"/>
                </a:solidFill>
              </a:rPr>
              <a:t>ビルド</a:t>
            </a:r>
            <a:r>
              <a:rPr lang="ja-JP" altLang="en-US" sz="1800" dirty="0"/>
              <a:t>」時に</a:t>
            </a:r>
            <a:r>
              <a:rPr lang="ja-JP" altLang="en-US" sz="1800" dirty="0">
                <a:solidFill>
                  <a:schemeClr val="tx2"/>
                </a:solidFill>
              </a:rPr>
              <a:t>エラーメッセージ</a:t>
            </a:r>
            <a:r>
              <a:rPr lang="ja-JP" altLang="en-US" sz="1800" dirty="0"/>
              <a:t>が表示される</a:t>
            </a:r>
          </a:p>
          <a:p>
            <a:pPr lvl="1" eaLnBrk="1" hangingPunct="1">
              <a:spcBef>
                <a:spcPct val="0"/>
              </a:spcBef>
              <a:buFontTx/>
              <a:buNone/>
            </a:pPr>
            <a:r>
              <a:rPr lang="ja-JP" altLang="en-US" sz="1800" dirty="0"/>
              <a:t>（実行ファイルは生成されない）</a:t>
            </a:r>
          </a:p>
        </p:txBody>
      </p:sp>
      <p:sp>
        <p:nvSpPr>
          <p:cNvPr id="313372" name="Oval 28"/>
          <p:cNvSpPr>
            <a:spLocks noChangeArrowheads="1"/>
          </p:cNvSpPr>
          <p:nvPr/>
        </p:nvSpPr>
        <p:spPr bwMode="auto">
          <a:xfrm>
            <a:off x="6742113" y="38004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3374" name="Oval 30"/>
          <p:cNvSpPr>
            <a:spLocks noChangeArrowheads="1"/>
          </p:cNvSpPr>
          <p:nvPr/>
        </p:nvSpPr>
        <p:spPr bwMode="auto">
          <a:xfrm>
            <a:off x="6907213" y="38766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3378" name="Oval 34"/>
          <p:cNvSpPr>
            <a:spLocks noChangeArrowheads="1"/>
          </p:cNvSpPr>
          <p:nvPr/>
        </p:nvSpPr>
        <p:spPr bwMode="auto">
          <a:xfrm>
            <a:off x="7083425" y="3941763"/>
            <a:ext cx="1101725" cy="107473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313373" name="Text Box 29"/>
          <p:cNvSpPr txBox="1">
            <a:spLocks noChangeArrowheads="1"/>
          </p:cNvSpPr>
          <p:nvPr/>
        </p:nvSpPr>
        <p:spPr bwMode="auto">
          <a:xfrm>
            <a:off x="5678428" y="3946525"/>
            <a:ext cx="3262433"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2000" dirty="0"/>
              <a:t>その他，ビルドの結果</a:t>
            </a:r>
          </a:p>
          <a:p>
            <a:pPr algn="ctr" eaLnBrk="1" hangingPunct="1">
              <a:spcBef>
                <a:spcPct val="0"/>
              </a:spcBef>
              <a:buFontTx/>
              <a:buNone/>
            </a:pPr>
            <a:r>
              <a:rPr lang="ja-JP" altLang="en-US" sz="2000" dirty="0"/>
              <a:t>として生成されるファイル</a:t>
            </a:r>
          </a:p>
        </p:txBody>
      </p:sp>
    </p:spTree>
    <p:extLst>
      <p:ext uri="{BB962C8B-B14F-4D97-AF65-F5344CB8AC3E}">
        <p14:creationId xmlns:p14="http://schemas.microsoft.com/office/powerpoint/2010/main" val="388418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3354"/>
                                        </p:tgtEl>
                                        <p:attrNameLst>
                                          <p:attrName>style.visibility</p:attrName>
                                        </p:attrNameLst>
                                      </p:cBhvr>
                                      <p:to>
                                        <p:strVal val="visible"/>
                                      </p:to>
                                    </p:set>
                                    <p:animEffect transition="in" filter="dissolve">
                                      <p:cBhvr>
                                        <p:cTn id="7" dur="500"/>
                                        <p:tgtEl>
                                          <p:spTgt spid="313354"/>
                                        </p:tgtEl>
                                      </p:cBhvr>
                                    </p:animEffect>
                                  </p:childTnLst>
                                </p:cTn>
                              </p:par>
                              <p:par>
                                <p:cTn id="8" presetID="9" presetClass="entr" presetSubtype="0" fill="hold" nodeType="withEffect">
                                  <p:stCondLst>
                                    <p:cond delay="0"/>
                                  </p:stCondLst>
                                  <p:childTnLst>
                                    <p:set>
                                      <p:cBhvr>
                                        <p:cTn id="9" dur="1" fill="hold">
                                          <p:stCondLst>
                                            <p:cond delay="0"/>
                                          </p:stCondLst>
                                        </p:cTn>
                                        <p:tgtEl>
                                          <p:spTgt spid="313357"/>
                                        </p:tgtEl>
                                        <p:attrNameLst>
                                          <p:attrName>style.visibility</p:attrName>
                                        </p:attrNameLst>
                                      </p:cBhvr>
                                      <p:to>
                                        <p:strVal val="visible"/>
                                      </p:to>
                                    </p:set>
                                    <p:animEffect transition="in" filter="dissolve">
                                      <p:cBhvr>
                                        <p:cTn id="10" dur="500"/>
                                        <p:tgtEl>
                                          <p:spTgt spid="313357"/>
                                        </p:tgtEl>
                                      </p:cBhvr>
                                    </p:animEffect>
                                  </p:childTnLst>
                                </p:cTn>
                              </p:par>
                              <p:par>
                                <p:cTn id="11" presetID="9" presetClass="entr" presetSubtype="0" fill="hold" nodeType="withEffect">
                                  <p:stCondLst>
                                    <p:cond delay="0"/>
                                  </p:stCondLst>
                                  <p:childTnLst>
                                    <p:set>
                                      <p:cBhvr>
                                        <p:cTn id="12" dur="1" fill="hold">
                                          <p:stCondLst>
                                            <p:cond delay="0"/>
                                          </p:stCondLst>
                                        </p:cTn>
                                        <p:tgtEl>
                                          <p:spTgt spid="313358"/>
                                        </p:tgtEl>
                                        <p:attrNameLst>
                                          <p:attrName>style.visibility</p:attrName>
                                        </p:attrNameLst>
                                      </p:cBhvr>
                                      <p:to>
                                        <p:strVal val="visible"/>
                                      </p:to>
                                    </p:set>
                                    <p:animEffect transition="in" filter="dissolve">
                                      <p:cBhvr>
                                        <p:cTn id="13" dur="500"/>
                                        <p:tgtEl>
                                          <p:spTgt spid="3133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3361"/>
                                        </p:tgtEl>
                                        <p:attrNameLst>
                                          <p:attrName>style.visibility</p:attrName>
                                        </p:attrNameLst>
                                      </p:cBhvr>
                                      <p:to>
                                        <p:strVal val="visible"/>
                                      </p:to>
                                    </p:set>
                                    <p:animEffect transition="in" filter="dissolve">
                                      <p:cBhvr>
                                        <p:cTn id="16" dur="500"/>
                                        <p:tgtEl>
                                          <p:spTgt spid="31336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13360"/>
                                        </p:tgtEl>
                                        <p:attrNameLst>
                                          <p:attrName>style.visibility</p:attrName>
                                        </p:attrNameLst>
                                      </p:cBhvr>
                                      <p:to>
                                        <p:strVal val="visible"/>
                                      </p:to>
                                    </p:set>
                                    <p:animEffect transition="in" filter="dissolve">
                                      <p:cBhvr>
                                        <p:cTn id="20" dur="500"/>
                                        <p:tgtEl>
                                          <p:spTgt spid="313360"/>
                                        </p:tgtEl>
                                      </p:cBhvr>
                                    </p:animEffect>
                                  </p:childTnLst>
                                </p:cTn>
                              </p:par>
                              <p:par>
                                <p:cTn id="21" presetID="9" presetClass="entr" presetSubtype="0" fill="hold" nodeType="withEffect">
                                  <p:stCondLst>
                                    <p:cond delay="0"/>
                                  </p:stCondLst>
                                  <p:childTnLst>
                                    <p:set>
                                      <p:cBhvr>
                                        <p:cTn id="22" dur="1" fill="hold">
                                          <p:stCondLst>
                                            <p:cond delay="0"/>
                                          </p:stCondLst>
                                        </p:cTn>
                                        <p:tgtEl>
                                          <p:spTgt spid="313363"/>
                                        </p:tgtEl>
                                        <p:attrNameLst>
                                          <p:attrName>style.visibility</p:attrName>
                                        </p:attrNameLst>
                                      </p:cBhvr>
                                      <p:to>
                                        <p:strVal val="visible"/>
                                      </p:to>
                                    </p:set>
                                    <p:animEffect transition="in" filter="dissolve">
                                      <p:cBhvr>
                                        <p:cTn id="23" dur="500"/>
                                        <p:tgtEl>
                                          <p:spTgt spid="31336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3365"/>
                                        </p:tgtEl>
                                        <p:attrNameLst>
                                          <p:attrName>style.visibility</p:attrName>
                                        </p:attrNameLst>
                                      </p:cBhvr>
                                      <p:to>
                                        <p:strVal val="visible"/>
                                      </p:to>
                                    </p:set>
                                    <p:animEffect transition="in" filter="dissolve">
                                      <p:cBhvr>
                                        <p:cTn id="26" dur="500"/>
                                        <p:tgtEl>
                                          <p:spTgt spid="31336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13362"/>
                                        </p:tgtEl>
                                        <p:attrNameLst>
                                          <p:attrName>style.visibility</p:attrName>
                                        </p:attrNameLst>
                                      </p:cBhvr>
                                      <p:to>
                                        <p:strVal val="visible"/>
                                      </p:to>
                                    </p:set>
                                    <p:animEffect transition="in" filter="dissolve">
                                      <p:cBhvr>
                                        <p:cTn id="29" dur="500"/>
                                        <p:tgtEl>
                                          <p:spTgt spid="313362"/>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13371"/>
                                        </p:tgtEl>
                                        <p:attrNameLst>
                                          <p:attrName>style.visibility</p:attrName>
                                        </p:attrNameLst>
                                      </p:cBhvr>
                                      <p:to>
                                        <p:strVal val="visible"/>
                                      </p:to>
                                    </p:set>
                                    <p:animEffect transition="in" filter="dissolve">
                                      <p:cBhvr>
                                        <p:cTn id="33" dur="500"/>
                                        <p:tgtEl>
                                          <p:spTgt spid="313371"/>
                                        </p:tgtEl>
                                      </p:cBhvr>
                                    </p:animEffect>
                                  </p:childTnLst>
                                </p:cTn>
                              </p:par>
                            </p:childTnLst>
                          </p:cTn>
                        </p:par>
                        <p:par>
                          <p:cTn id="34" fill="hold" nodeType="afterGroup">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13372"/>
                                        </p:tgtEl>
                                        <p:attrNameLst>
                                          <p:attrName>style.visibility</p:attrName>
                                        </p:attrNameLst>
                                      </p:cBhvr>
                                      <p:to>
                                        <p:strVal val="visible"/>
                                      </p:to>
                                    </p:set>
                                    <p:animEffect transition="in" filter="dissolve">
                                      <p:cBhvr>
                                        <p:cTn id="37" dur="500"/>
                                        <p:tgtEl>
                                          <p:spTgt spid="31337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13373"/>
                                        </p:tgtEl>
                                        <p:attrNameLst>
                                          <p:attrName>style.visibility</p:attrName>
                                        </p:attrNameLst>
                                      </p:cBhvr>
                                      <p:to>
                                        <p:strVal val="visible"/>
                                      </p:to>
                                    </p:set>
                                    <p:animEffect transition="in" filter="dissolve">
                                      <p:cBhvr>
                                        <p:cTn id="40" dur="500"/>
                                        <p:tgtEl>
                                          <p:spTgt spid="313373"/>
                                        </p:tgtEl>
                                      </p:cBhvr>
                                    </p:animEffect>
                                  </p:childTnLst>
                                </p:cTn>
                              </p:par>
                            </p:childTnLst>
                          </p:cTn>
                        </p:par>
                        <p:par>
                          <p:cTn id="41" fill="hold" nodeType="afterGroup">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313374"/>
                                        </p:tgtEl>
                                        <p:attrNameLst>
                                          <p:attrName>style.visibility</p:attrName>
                                        </p:attrNameLst>
                                      </p:cBhvr>
                                      <p:to>
                                        <p:strVal val="visible"/>
                                      </p:to>
                                    </p:set>
                                    <p:animEffect transition="in" filter="dissolve">
                                      <p:cBhvr>
                                        <p:cTn id="44" dur="500"/>
                                        <p:tgtEl>
                                          <p:spTgt spid="313374"/>
                                        </p:tgtEl>
                                      </p:cBhvr>
                                    </p:animEffect>
                                  </p:childTnLst>
                                </p:cTn>
                              </p:par>
                            </p:childTnLst>
                          </p:cTn>
                        </p:par>
                        <p:par>
                          <p:cTn id="45" fill="hold" nodeType="afterGroup">
                            <p:stCondLst>
                              <p:cond delay="2500"/>
                            </p:stCondLst>
                            <p:childTnLst>
                              <p:par>
                                <p:cTn id="46" presetID="9" presetClass="entr" presetSubtype="0" fill="hold" grpId="0" nodeType="afterEffect">
                                  <p:stCondLst>
                                    <p:cond delay="0"/>
                                  </p:stCondLst>
                                  <p:childTnLst>
                                    <p:set>
                                      <p:cBhvr>
                                        <p:cTn id="47" dur="1" fill="hold">
                                          <p:stCondLst>
                                            <p:cond delay="0"/>
                                          </p:stCondLst>
                                        </p:cTn>
                                        <p:tgtEl>
                                          <p:spTgt spid="313378"/>
                                        </p:tgtEl>
                                        <p:attrNameLst>
                                          <p:attrName>style.visibility</p:attrName>
                                        </p:attrNameLst>
                                      </p:cBhvr>
                                      <p:to>
                                        <p:strVal val="visible"/>
                                      </p:to>
                                    </p:set>
                                    <p:animEffect transition="in" filter="dissolve">
                                      <p:cBhvr>
                                        <p:cTn id="48" dur="500"/>
                                        <p:tgtEl>
                                          <p:spTgt spid="313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4" grpId="0" animBg="1"/>
      <p:bldP spid="313360" grpId="0" animBg="1"/>
      <p:bldP spid="313361" grpId="0"/>
      <p:bldP spid="313362" grpId="0"/>
      <p:bldP spid="313365" grpId="0" animBg="1"/>
      <p:bldP spid="313371" grpId="0" animBg="1"/>
      <p:bldP spid="313372" grpId="0" animBg="1"/>
      <p:bldP spid="313374" grpId="0" animBg="1"/>
      <p:bldP spid="313378" grpId="0" animBg="1"/>
      <p:bldP spid="313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r>
              <a:rPr lang="ja-JP" altLang="en-US"/>
              <a:t>「消去（</a:t>
            </a:r>
            <a:r>
              <a:rPr lang="en-US" altLang="ja-JP"/>
              <a:t>clean</a:t>
            </a:r>
            <a:r>
              <a:rPr lang="ja-JP" altLang="en-US"/>
              <a:t>）」の操作</a:t>
            </a:r>
          </a:p>
        </p:txBody>
      </p:sp>
      <p:sp>
        <p:nvSpPr>
          <p:cNvPr id="4" name="コンテンツ プレースホルダー 3">
            <a:extLst>
              <a:ext uri="{FF2B5EF4-FFF2-40B4-BE49-F238E27FC236}">
                <a16:creationId xmlns:a16="http://schemas.microsoft.com/office/drawing/2014/main" id="{DF42150D-6C06-4665-8B7D-2551F7A8A53D}"/>
              </a:ext>
            </a:extLst>
          </p:cNvPr>
          <p:cNvSpPr>
            <a:spLocks noGrp="1"/>
          </p:cNvSpPr>
          <p:nvPr>
            <p:ph idx="1"/>
          </p:nvPr>
        </p:nvSpPr>
        <p:spPr/>
        <p:txBody>
          <a:bodyPr>
            <a:noAutofit/>
          </a:bodyPr>
          <a:lstStyle/>
          <a:p>
            <a:endParaRPr kumimoji="1" lang="ja-JP" altLang="en-US"/>
          </a:p>
        </p:txBody>
      </p:sp>
      <p:sp>
        <p:nvSpPr>
          <p:cNvPr id="22548"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ECB9DD55-7238-4C7E-82EE-28B280A998D7}" type="slidenum">
              <a:rPr lang="en-US" altLang="ja-JP" smtClean="0"/>
              <a:pPr/>
              <a:t>8</a:t>
            </a:fld>
            <a:endParaRPr lang="en-US" altLang="ja-JP" dirty="0"/>
          </a:p>
        </p:txBody>
      </p:sp>
      <p:sp>
        <p:nvSpPr>
          <p:cNvPr id="22531" name="Oval 5"/>
          <p:cNvSpPr>
            <a:spLocks noChangeArrowheads="1"/>
          </p:cNvSpPr>
          <p:nvPr/>
        </p:nvSpPr>
        <p:spPr bwMode="auto">
          <a:xfrm>
            <a:off x="393700" y="5221288"/>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32" name="Oval 6"/>
          <p:cNvSpPr>
            <a:spLocks noChangeArrowheads="1"/>
          </p:cNvSpPr>
          <p:nvPr/>
        </p:nvSpPr>
        <p:spPr bwMode="auto">
          <a:xfrm>
            <a:off x="1335088" y="5605463"/>
            <a:ext cx="790575" cy="7731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33" name="Oval 7"/>
          <p:cNvSpPr>
            <a:spLocks noChangeArrowheads="1"/>
          </p:cNvSpPr>
          <p:nvPr/>
        </p:nvSpPr>
        <p:spPr bwMode="auto">
          <a:xfrm>
            <a:off x="2239963" y="5368925"/>
            <a:ext cx="790575" cy="77311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34" name="Text Box 8"/>
          <p:cNvSpPr txBox="1">
            <a:spLocks noChangeArrowheads="1"/>
          </p:cNvSpPr>
          <p:nvPr/>
        </p:nvSpPr>
        <p:spPr bwMode="auto">
          <a:xfrm>
            <a:off x="442913" y="6400800"/>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その他のファイル</a:t>
            </a:r>
          </a:p>
        </p:txBody>
      </p:sp>
      <p:sp>
        <p:nvSpPr>
          <p:cNvPr id="22535" name="AutoShape 9"/>
          <p:cNvSpPr>
            <a:spLocks noChangeArrowheads="1"/>
          </p:cNvSpPr>
          <p:nvPr/>
        </p:nvSpPr>
        <p:spPr bwMode="auto">
          <a:xfrm>
            <a:off x="4579938" y="3101975"/>
            <a:ext cx="1206500" cy="914400"/>
          </a:xfrm>
          <a:prstGeom prst="roundRect">
            <a:avLst>
              <a:gd name="adj" fmla="val 16667"/>
            </a:avLst>
          </a:prstGeom>
          <a:solidFill>
            <a:srgbClr val="006600">
              <a:alpha val="10196"/>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dirty="0"/>
              <a:t>ビルド</a:t>
            </a:r>
          </a:p>
        </p:txBody>
      </p:sp>
      <p:sp>
        <p:nvSpPr>
          <p:cNvPr id="22536" name="AutoShape 10"/>
          <p:cNvSpPr>
            <a:spLocks noChangeArrowheads="1"/>
          </p:cNvSpPr>
          <p:nvPr/>
        </p:nvSpPr>
        <p:spPr bwMode="auto">
          <a:xfrm rot="2254066">
            <a:off x="3657600" y="2508250"/>
            <a:ext cx="1084263" cy="423863"/>
          </a:xfrm>
          <a:prstGeom prst="rightArrow">
            <a:avLst>
              <a:gd name="adj1" fmla="val 50000"/>
              <a:gd name="adj2" fmla="val 6395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37" name="AutoShape 11"/>
          <p:cNvSpPr>
            <a:spLocks noChangeArrowheads="1"/>
          </p:cNvSpPr>
          <p:nvPr/>
        </p:nvSpPr>
        <p:spPr bwMode="auto">
          <a:xfrm rot="-2615540">
            <a:off x="3073400" y="4506913"/>
            <a:ext cx="1754188" cy="423862"/>
          </a:xfrm>
          <a:prstGeom prst="rightArrow">
            <a:avLst>
              <a:gd name="adj1" fmla="val 50000"/>
              <a:gd name="adj2" fmla="val 1034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38" name="Oval 12"/>
          <p:cNvSpPr>
            <a:spLocks noChangeArrowheads="1"/>
          </p:cNvSpPr>
          <p:nvPr/>
        </p:nvSpPr>
        <p:spPr bwMode="auto">
          <a:xfrm>
            <a:off x="6732588" y="26574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22539" name="Text Box 13"/>
          <p:cNvSpPr txBox="1">
            <a:spLocks noChangeArrowheads="1"/>
          </p:cNvSpPr>
          <p:nvPr/>
        </p:nvSpPr>
        <p:spPr bwMode="auto">
          <a:xfrm>
            <a:off x="4537075" y="4056063"/>
            <a:ext cx="16861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1600" dirty="0"/>
              <a:t>Microsoft Visual </a:t>
            </a:r>
          </a:p>
          <a:p>
            <a:pPr eaLnBrk="1" hangingPunct="1">
              <a:spcBef>
                <a:spcPct val="0"/>
              </a:spcBef>
              <a:buFontTx/>
              <a:buNone/>
            </a:pPr>
            <a:r>
              <a:rPr lang="en-US" altLang="ja-JP" sz="1600" dirty="0"/>
              <a:t>Studio C++</a:t>
            </a:r>
          </a:p>
        </p:txBody>
      </p:sp>
      <p:sp>
        <p:nvSpPr>
          <p:cNvPr id="22540" name="Text Box 14"/>
          <p:cNvSpPr txBox="1">
            <a:spLocks noChangeArrowheads="1"/>
          </p:cNvSpPr>
          <p:nvPr/>
        </p:nvSpPr>
        <p:spPr bwMode="auto">
          <a:xfrm>
            <a:off x="3358776" y="5568950"/>
            <a:ext cx="5566149" cy="117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solidFill>
                  <a:schemeClr val="tx2"/>
                </a:solidFill>
              </a:rPr>
              <a:t>「消去（</a:t>
            </a:r>
            <a:r>
              <a:rPr lang="en-US" altLang="ja-JP" sz="2400" dirty="0">
                <a:solidFill>
                  <a:schemeClr val="tx2"/>
                </a:solidFill>
              </a:rPr>
              <a:t>clean</a:t>
            </a:r>
            <a:r>
              <a:rPr lang="ja-JP" altLang="en-US" sz="2400" dirty="0">
                <a:solidFill>
                  <a:schemeClr val="tx2"/>
                </a:solidFill>
              </a:rPr>
              <a:t>）」の操作により，</a:t>
            </a:r>
          </a:p>
          <a:p>
            <a:pPr eaLnBrk="1" hangingPunct="1">
              <a:spcBef>
                <a:spcPct val="0"/>
              </a:spcBef>
              <a:buFontTx/>
              <a:buNone/>
            </a:pPr>
            <a:r>
              <a:rPr lang="ja-JP" altLang="en-US" sz="2400" dirty="0">
                <a:solidFill>
                  <a:schemeClr val="tx2"/>
                </a:solidFill>
              </a:rPr>
              <a:t>ビルドの結果が消える</a:t>
            </a:r>
          </a:p>
          <a:p>
            <a:pPr eaLnBrk="1" hangingPunct="1">
              <a:spcBef>
                <a:spcPct val="0"/>
              </a:spcBef>
              <a:buFontTx/>
              <a:buNone/>
            </a:pPr>
            <a:r>
              <a:rPr lang="ja-JP" altLang="en-US" sz="2400" dirty="0">
                <a:solidFill>
                  <a:schemeClr val="tx2"/>
                </a:solidFill>
              </a:rPr>
              <a:t>（元のソースファイル等は消えない）</a:t>
            </a:r>
          </a:p>
          <a:p>
            <a:pPr eaLnBrk="1" hangingPunct="1">
              <a:spcBef>
                <a:spcPct val="0"/>
              </a:spcBef>
              <a:buFontTx/>
              <a:buNone/>
            </a:pPr>
            <a:endParaRPr lang="en-US" altLang="ja-JP" sz="2400" dirty="0">
              <a:solidFill>
                <a:schemeClr val="tx2"/>
              </a:solidFill>
            </a:endParaRPr>
          </a:p>
        </p:txBody>
      </p:sp>
      <p:sp>
        <p:nvSpPr>
          <p:cNvPr id="22541" name="AutoShape 15"/>
          <p:cNvSpPr>
            <a:spLocks noChangeArrowheads="1"/>
          </p:cNvSpPr>
          <p:nvPr/>
        </p:nvSpPr>
        <p:spPr bwMode="auto">
          <a:xfrm>
            <a:off x="5881688" y="3346450"/>
            <a:ext cx="500062" cy="442913"/>
          </a:xfrm>
          <a:prstGeom prst="rightArrow">
            <a:avLst>
              <a:gd name="adj1" fmla="val 50000"/>
              <a:gd name="adj2" fmla="val 282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42" name="Text Box 16"/>
          <p:cNvSpPr txBox="1">
            <a:spLocks noChangeArrowheads="1"/>
          </p:cNvSpPr>
          <p:nvPr/>
        </p:nvSpPr>
        <p:spPr bwMode="auto">
          <a:xfrm>
            <a:off x="6364288" y="2979738"/>
            <a:ext cx="203132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実行ファイル</a:t>
            </a:r>
          </a:p>
        </p:txBody>
      </p:sp>
      <p:sp>
        <p:nvSpPr>
          <p:cNvPr id="22543" name="Oval 18"/>
          <p:cNvSpPr>
            <a:spLocks noChangeArrowheads="1"/>
          </p:cNvSpPr>
          <p:nvPr/>
        </p:nvSpPr>
        <p:spPr bwMode="auto">
          <a:xfrm>
            <a:off x="6742113" y="38004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22544" name="Oval 19"/>
          <p:cNvSpPr>
            <a:spLocks noChangeArrowheads="1"/>
          </p:cNvSpPr>
          <p:nvPr/>
        </p:nvSpPr>
        <p:spPr bwMode="auto">
          <a:xfrm>
            <a:off x="6907213" y="3876675"/>
            <a:ext cx="1101725" cy="107473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22545" name="Oval 20"/>
          <p:cNvSpPr>
            <a:spLocks noChangeArrowheads="1"/>
          </p:cNvSpPr>
          <p:nvPr/>
        </p:nvSpPr>
        <p:spPr bwMode="auto">
          <a:xfrm>
            <a:off x="7083425" y="3941763"/>
            <a:ext cx="1101725" cy="107473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endParaRPr lang="ja-JP" altLang="ja-JP" sz="2400" dirty="0"/>
          </a:p>
        </p:txBody>
      </p:sp>
      <p:sp>
        <p:nvSpPr>
          <p:cNvPr id="22546" name="Text Box 21"/>
          <p:cNvSpPr txBox="1">
            <a:spLocks noChangeArrowheads="1"/>
          </p:cNvSpPr>
          <p:nvPr/>
        </p:nvSpPr>
        <p:spPr bwMode="auto">
          <a:xfrm>
            <a:off x="5678428" y="3946525"/>
            <a:ext cx="3262433"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algn="ctr" eaLnBrk="1" hangingPunct="1">
              <a:spcBef>
                <a:spcPct val="0"/>
              </a:spcBef>
              <a:buFontTx/>
              <a:buNone/>
            </a:pPr>
            <a:r>
              <a:rPr lang="ja-JP" altLang="en-US" sz="2000" dirty="0"/>
              <a:t>その他，ビルドの結果</a:t>
            </a:r>
          </a:p>
          <a:p>
            <a:pPr algn="ctr" eaLnBrk="1" hangingPunct="1">
              <a:spcBef>
                <a:spcPct val="0"/>
              </a:spcBef>
              <a:buFontTx/>
              <a:buNone/>
            </a:pPr>
            <a:r>
              <a:rPr lang="ja-JP" altLang="en-US" sz="2000" dirty="0"/>
              <a:t>として生成されるファイル</a:t>
            </a:r>
          </a:p>
        </p:txBody>
      </p:sp>
      <p:sp>
        <p:nvSpPr>
          <p:cNvPr id="22547" name="Rectangle 22"/>
          <p:cNvSpPr>
            <a:spLocks noChangeArrowheads="1"/>
          </p:cNvSpPr>
          <p:nvPr/>
        </p:nvSpPr>
        <p:spPr bwMode="auto">
          <a:xfrm>
            <a:off x="5929313" y="2192338"/>
            <a:ext cx="2833687" cy="32321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2549" name="Text Box 4"/>
          <p:cNvSpPr txBox="1">
            <a:spLocks noChangeArrowheads="1"/>
          </p:cNvSpPr>
          <p:nvPr/>
        </p:nvSpPr>
        <p:spPr bwMode="auto">
          <a:xfrm>
            <a:off x="141288" y="796925"/>
            <a:ext cx="2371162" cy="36625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800" dirty="0"/>
              <a:t>#include "</a:t>
            </a:r>
            <a:r>
              <a:rPr lang="en-US" altLang="ja-JP" sz="800" dirty="0" err="1"/>
              <a:t>stdio.h</a:t>
            </a:r>
            <a:r>
              <a:rPr lang="en-US" altLang="ja-JP" sz="800" dirty="0"/>
              <a:t>"</a:t>
            </a:r>
          </a:p>
          <a:p>
            <a:pPr eaLnBrk="1" hangingPunct="1">
              <a:spcBef>
                <a:spcPct val="0"/>
              </a:spcBef>
              <a:buFontTx/>
              <a:buNone/>
            </a:pPr>
            <a:r>
              <a:rPr lang="en-US" altLang="ja-JP" sz="800" dirty="0"/>
              <a:t>#include &lt;</a:t>
            </a:r>
            <a:r>
              <a:rPr lang="en-US" altLang="ja-JP" sz="800" dirty="0" err="1"/>
              <a:t>math.h</a:t>
            </a:r>
            <a:r>
              <a:rPr lang="en-US" altLang="ja-JP" sz="800" dirty="0"/>
              <a:t>&gt;</a:t>
            </a:r>
          </a:p>
          <a:p>
            <a:pPr eaLnBrk="1" hangingPunct="1">
              <a:spcBef>
                <a:spcPct val="0"/>
              </a:spcBef>
              <a:buFontTx/>
              <a:buNone/>
            </a:pPr>
            <a:r>
              <a:rPr lang="en-US" altLang="ja-JP" sz="800" dirty="0"/>
              <a:t>#pragma warning(</a:t>
            </a:r>
            <a:r>
              <a:rPr lang="en-US" altLang="ja-JP" sz="800" dirty="0" err="1"/>
              <a:t>disable:4996</a:t>
            </a:r>
            <a:r>
              <a:rPr lang="en-US" altLang="ja-JP" sz="800" dirty="0"/>
              <a:t>)</a:t>
            </a:r>
          </a:p>
          <a:p>
            <a:pPr eaLnBrk="1" hangingPunct="1">
              <a:spcBef>
                <a:spcPct val="0"/>
              </a:spcBef>
              <a:buFontTx/>
              <a:buNone/>
            </a:pPr>
            <a:r>
              <a:rPr lang="en-US" altLang="ja-JP" sz="800" dirty="0" err="1"/>
              <a:t>int</a:t>
            </a:r>
            <a:r>
              <a:rPr lang="en-US" altLang="ja-JP" sz="800" dirty="0"/>
              <a:t> main()</a:t>
            </a:r>
          </a:p>
          <a:p>
            <a:pPr eaLnBrk="1" hangingPunct="1">
              <a:spcBef>
                <a:spcPct val="0"/>
              </a:spcBef>
              <a:buFontTx/>
              <a:buNone/>
            </a:pPr>
            <a:r>
              <a:rPr lang="en-US" altLang="ja-JP" sz="800" dirty="0"/>
              <a:t>{	</a:t>
            </a:r>
          </a:p>
          <a:p>
            <a:pPr eaLnBrk="1" hangingPunct="1">
              <a:spcBef>
                <a:spcPct val="0"/>
              </a:spcBef>
              <a:buFontTx/>
              <a:buNone/>
            </a:pPr>
            <a:r>
              <a:rPr lang="en-US" altLang="ja-JP" sz="800" dirty="0"/>
              <a:t>    double x;</a:t>
            </a:r>
          </a:p>
          <a:p>
            <a:pPr eaLnBrk="1" hangingPunct="1">
              <a:spcBef>
                <a:spcPct val="0"/>
              </a:spcBef>
              <a:buFontTx/>
              <a:buNone/>
            </a:pPr>
            <a:r>
              <a:rPr lang="en-US" altLang="ja-JP" sz="800" dirty="0"/>
              <a:t>    double y;</a:t>
            </a:r>
          </a:p>
          <a:p>
            <a:pPr eaLnBrk="1" hangingPunct="1">
              <a:spcBef>
                <a:spcPct val="0"/>
              </a:spcBef>
              <a:buFontTx/>
              <a:buNone/>
            </a:pPr>
            <a:r>
              <a:rPr lang="en-US" altLang="ja-JP" sz="800" dirty="0"/>
              <a:t>    char </a:t>
            </a:r>
            <a:r>
              <a:rPr lang="en-US" altLang="ja-JP" sz="800" dirty="0" err="1"/>
              <a:t>buf</a:t>
            </a:r>
            <a:r>
              <a:rPr lang="en-US" altLang="ja-JP" sz="800" dirty="0"/>
              <a:t>[256];</a:t>
            </a:r>
          </a:p>
          <a:p>
            <a:pPr eaLnBrk="1" hangingPunct="1">
              <a:spcBef>
                <a:spcPct val="0"/>
              </a:spcBef>
              <a:buFontTx/>
              <a:buNone/>
            </a:pPr>
            <a:r>
              <a:rPr lang="en-US" altLang="ja-JP" sz="800" dirty="0"/>
              <a:t>    </a:t>
            </a:r>
            <a:r>
              <a:rPr lang="en-US" altLang="ja-JP" sz="800" dirty="0" err="1"/>
              <a:t>int</a:t>
            </a:r>
            <a:r>
              <a:rPr lang="en-US" altLang="ja-JP" sz="800" dirty="0"/>
              <a:t> </a:t>
            </a:r>
            <a:r>
              <a:rPr lang="en-US" altLang="ja-JP" sz="800" dirty="0" err="1"/>
              <a:t>i</a:t>
            </a:r>
            <a:r>
              <a:rPr lang="en-US" altLang="ja-JP" sz="800" dirty="0"/>
              <a:t>;</a:t>
            </a:r>
          </a:p>
          <a:p>
            <a:pPr eaLnBrk="1" hangingPunct="1">
              <a:spcBef>
                <a:spcPct val="0"/>
              </a:spcBef>
              <a:buFontTx/>
              <a:buNone/>
            </a:pPr>
            <a:r>
              <a:rPr lang="en-US" altLang="ja-JP" sz="800" dirty="0"/>
              <a:t>    double </a:t>
            </a:r>
            <a:r>
              <a:rPr lang="en-US" altLang="ja-JP" sz="800" dirty="0" err="1"/>
              <a:t>start_x</a:t>
            </a:r>
            <a:r>
              <a:rPr lang="en-US" altLang="ja-JP" sz="800" dirty="0"/>
              <a:t>;</a:t>
            </a:r>
          </a:p>
          <a:p>
            <a:pPr eaLnBrk="1" hangingPunct="1">
              <a:spcBef>
                <a:spcPct val="0"/>
              </a:spcBef>
              <a:buFontTx/>
              <a:buNone/>
            </a:pPr>
            <a:r>
              <a:rPr lang="en-US" altLang="ja-JP" sz="800" dirty="0"/>
              <a:t>    double </a:t>
            </a:r>
            <a:r>
              <a:rPr lang="en-US" altLang="ja-JP" sz="800" dirty="0" err="1"/>
              <a:t>step_x</a:t>
            </a:r>
            <a:r>
              <a:rPr lang="en-US" altLang="ja-JP" sz="800" dirty="0"/>
              <a:t>;</a:t>
            </a:r>
          </a:p>
          <a:p>
            <a:pPr eaLnBrk="1" hangingPunct="1">
              <a:spcBef>
                <a:spcPct val="0"/>
              </a:spcBef>
              <a:buFontTx/>
              <a:buNone/>
            </a:pPr>
            <a:r>
              <a:rPr lang="en-US" altLang="ja-JP" sz="800" dirty="0"/>
              <a:t>    FILE* </a:t>
            </a:r>
            <a:r>
              <a:rPr lang="en-US" altLang="ja-JP" sz="800" dirty="0" err="1"/>
              <a:t>fp</a:t>
            </a:r>
            <a:r>
              <a:rPr lang="en-US" altLang="ja-JP" sz="800" dirty="0"/>
              <a:t>;</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start_x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start_x</a:t>
            </a:r>
            <a:r>
              <a:rPr lang="en-US" altLang="ja-JP" sz="800" dirty="0"/>
              <a:t> );</a:t>
            </a:r>
          </a:p>
          <a:p>
            <a:pPr eaLnBrk="1" hangingPunct="1">
              <a:spcBef>
                <a:spcPct val="0"/>
              </a:spcBef>
              <a:buFontTx/>
              <a:buNone/>
            </a:pPr>
            <a:r>
              <a:rPr lang="en-US" altLang="ja-JP" sz="800" dirty="0"/>
              <a:t>    </a:t>
            </a:r>
            <a:r>
              <a:rPr lang="en-US" altLang="ja-JP" sz="800" dirty="0" err="1"/>
              <a:t>printf</a:t>
            </a:r>
            <a:r>
              <a:rPr lang="en-US" altLang="ja-JP" sz="800" dirty="0"/>
              <a:t>( "</a:t>
            </a:r>
            <a:r>
              <a:rPr lang="en-US" altLang="ja-JP" sz="800" dirty="0" err="1"/>
              <a:t>step_x</a:t>
            </a:r>
            <a:r>
              <a:rPr lang="en-US" altLang="ja-JP" sz="800" dirty="0"/>
              <a:t> =" );</a:t>
            </a:r>
          </a:p>
          <a:p>
            <a:pPr eaLnBrk="1" hangingPunct="1">
              <a:spcBef>
                <a:spcPct val="0"/>
              </a:spcBef>
              <a:buFontTx/>
              <a:buNone/>
            </a:pPr>
            <a:r>
              <a:rPr lang="en-US" altLang="ja-JP" sz="800" dirty="0"/>
              <a:t>    </a:t>
            </a:r>
            <a:r>
              <a:rPr lang="en-US" altLang="ja-JP" sz="800" dirty="0" err="1"/>
              <a:t>fgets</a:t>
            </a:r>
            <a:r>
              <a:rPr lang="en-US" altLang="ja-JP" sz="800" dirty="0"/>
              <a:t>( </a:t>
            </a:r>
            <a:r>
              <a:rPr lang="en-US" altLang="ja-JP" sz="800" dirty="0" err="1"/>
              <a:t>buf</a:t>
            </a:r>
            <a:r>
              <a:rPr lang="en-US" altLang="ja-JP" sz="800" dirty="0"/>
              <a:t>, 256, </a:t>
            </a:r>
            <a:r>
              <a:rPr lang="en-US" altLang="ja-JP" sz="800" dirty="0" err="1"/>
              <a:t>stdin</a:t>
            </a:r>
            <a:r>
              <a:rPr lang="en-US" altLang="ja-JP" sz="800" dirty="0"/>
              <a:t> );</a:t>
            </a:r>
          </a:p>
          <a:p>
            <a:pPr eaLnBrk="1" hangingPunct="1">
              <a:spcBef>
                <a:spcPct val="0"/>
              </a:spcBef>
              <a:buFontTx/>
              <a:buNone/>
            </a:pPr>
            <a:r>
              <a:rPr lang="en-US" altLang="ja-JP" sz="800" dirty="0"/>
              <a:t>    </a:t>
            </a:r>
            <a:r>
              <a:rPr lang="en-US" altLang="ja-JP" sz="800" dirty="0" err="1"/>
              <a:t>sscanf_s</a:t>
            </a:r>
            <a:r>
              <a:rPr lang="en-US" altLang="ja-JP" sz="800" dirty="0"/>
              <a:t>( </a:t>
            </a:r>
            <a:r>
              <a:rPr lang="en-US" altLang="ja-JP" sz="800" dirty="0" err="1"/>
              <a:t>buf</a:t>
            </a:r>
            <a:r>
              <a:rPr lang="en-US" altLang="ja-JP" sz="800" dirty="0"/>
              <a:t>, "%lf\n", &amp;</a:t>
            </a:r>
            <a:r>
              <a:rPr lang="en-US" altLang="ja-JP" sz="800" dirty="0" err="1"/>
              <a:t>step_x</a:t>
            </a:r>
            <a:r>
              <a:rPr lang="en-US" altLang="ja-JP" sz="800" dirty="0"/>
              <a:t> );</a:t>
            </a:r>
          </a:p>
          <a:p>
            <a:pPr eaLnBrk="1" hangingPunct="1">
              <a:spcBef>
                <a:spcPct val="0"/>
              </a:spcBef>
              <a:buFontTx/>
              <a:buNone/>
            </a:pPr>
            <a:r>
              <a:rPr lang="en-US" altLang="ja-JP" sz="800" dirty="0"/>
              <a:t>    </a:t>
            </a:r>
            <a:r>
              <a:rPr lang="en-US" altLang="ja-JP" sz="800" dirty="0" err="1"/>
              <a:t>fp</a:t>
            </a:r>
            <a:r>
              <a:rPr lang="en-US" altLang="ja-JP" sz="800" dirty="0"/>
              <a:t> = </a:t>
            </a:r>
            <a:r>
              <a:rPr lang="en-US" altLang="ja-JP" sz="800" dirty="0" err="1"/>
              <a:t>fopen</a:t>
            </a:r>
            <a:r>
              <a:rPr lang="en-US" altLang="ja-JP" sz="800" dirty="0"/>
              <a:t>( "d:\\</a:t>
            </a:r>
            <a:r>
              <a:rPr lang="en-US" altLang="ja-JP" sz="800" dirty="0" err="1"/>
              <a:t>data.csv</a:t>
            </a:r>
            <a:r>
              <a:rPr lang="en-US" altLang="ja-JP" sz="800" dirty="0"/>
              <a:t>", "w" );</a:t>
            </a:r>
          </a:p>
          <a:p>
            <a:pPr eaLnBrk="1" hangingPunct="1">
              <a:spcBef>
                <a:spcPct val="0"/>
              </a:spcBef>
              <a:buFontTx/>
              <a:buNone/>
            </a:pPr>
            <a:r>
              <a:rPr lang="en-US" altLang="ja-JP" sz="800" dirty="0"/>
              <a:t>    for( </a:t>
            </a:r>
            <a:r>
              <a:rPr lang="en-US" altLang="ja-JP" sz="800" dirty="0" err="1"/>
              <a:t>i</a:t>
            </a:r>
            <a:r>
              <a:rPr lang="en-US" altLang="ja-JP" sz="800" dirty="0"/>
              <a:t> = 0; </a:t>
            </a:r>
            <a:r>
              <a:rPr lang="en-US" altLang="ja-JP" sz="800" dirty="0" err="1"/>
              <a:t>i</a:t>
            </a:r>
            <a:r>
              <a:rPr lang="en-US" altLang="ja-JP" sz="800" dirty="0"/>
              <a:t> &lt; 20; </a:t>
            </a:r>
            <a:r>
              <a:rPr lang="en-US" altLang="ja-JP" sz="800" dirty="0" err="1"/>
              <a:t>i</a:t>
            </a:r>
            <a:r>
              <a:rPr lang="en-US" altLang="ja-JP" sz="800" dirty="0"/>
              <a:t>++ ) {</a:t>
            </a:r>
          </a:p>
          <a:p>
            <a:pPr eaLnBrk="1" hangingPunct="1">
              <a:spcBef>
                <a:spcPct val="0"/>
              </a:spcBef>
              <a:buFontTx/>
              <a:buNone/>
            </a:pPr>
            <a:r>
              <a:rPr lang="en-US" altLang="ja-JP" sz="800" dirty="0"/>
              <a:t>        x = </a:t>
            </a:r>
            <a:r>
              <a:rPr lang="en-US" altLang="ja-JP" sz="800" dirty="0" err="1"/>
              <a:t>start_x</a:t>
            </a:r>
            <a:r>
              <a:rPr lang="en-US" altLang="ja-JP" sz="800" dirty="0"/>
              <a:t> + ( </a:t>
            </a:r>
            <a:r>
              <a:rPr lang="en-US" altLang="ja-JP" sz="800" dirty="0" err="1"/>
              <a:t>i</a:t>
            </a:r>
            <a:r>
              <a:rPr lang="en-US" altLang="ja-JP" sz="800" dirty="0"/>
              <a:t> * </a:t>
            </a:r>
            <a:r>
              <a:rPr lang="en-US" altLang="ja-JP" sz="800" dirty="0" err="1"/>
              <a:t>step_x</a:t>
            </a:r>
            <a:r>
              <a:rPr lang="en-US" altLang="ja-JP" sz="800" dirty="0"/>
              <a:t> ); </a:t>
            </a:r>
          </a:p>
          <a:p>
            <a:pPr eaLnBrk="1" hangingPunct="1">
              <a:spcBef>
                <a:spcPct val="0"/>
              </a:spcBef>
              <a:buFontTx/>
              <a:buNone/>
            </a:pPr>
            <a:r>
              <a:rPr lang="en-US" altLang="ja-JP" sz="800" dirty="0"/>
              <a:t>        y = ( 9.8 / 2.0 ) * x * x;</a:t>
            </a:r>
          </a:p>
          <a:p>
            <a:pPr eaLnBrk="1" hangingPunct="1">
              <a:spcBef>
                <a:spcPct val="0"/>
              </a:spcBef>
              <a:buFontTx/>
              <a:buNone/>
            </a:pPr>
            <a:r>
              <a:rPr lang="en-US" altLang="ja-JP" sz="800" dirty="0"/>
              <a:t>        </a:t>
            </a:r>
            <a:r>
              <a:rPr lang="en-US" altLang="ja-JP" sz="800" dirty="0" err="1"/>
              <a:t>printf</a:t>
            </a:r>
            <a:r>
              <a:rPr lang="en-US" altLang="ja-JP" sz="800" dirty="0"/>
              <a:t>( "x= %f, y= %f\n", x, y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fp</a:t>
            </a:r>
            <a:r>
              <a:rPr lang="en-US" altLang="ja-JP" sz="800" dirty="0"/>
              <a:t>, "x=, %f, y=, %f\n", x, y ); </a:t>
            </a:r>
          </a:p>
          <a:p>
            <a:pPr eaLnBrk="1" hangingPunct="1">
              <a:spcBef>
                <a:spcPct val="0"/>
              </a:spcBef>
              <a:buFontTx/>
              <a:buNone/>
            </a:pPr>
            <a:r>
              <a:rPr lang="en-US" altLang="ja-JP" sz="800" dirty="0"/>
              <a:t>    }</a:t>
            </a:r>
          </a:p>
          <a:p>
            <a:pPr eaLnBrk="1" hangingPunct="1">
              <a:spcBef>
                <a:spcPct val="0"/>
              </a:spcBef>
              <a:buFontTx/>
              <a:buNone/>
            </a:pPr>
            <a:r>
              <a:rPr lang="en-US" altLang="ja-JP" sz="800" dirty="0"/>
              <a:t>    </a:t>
            </a:r>
            <a:r>
              <a:rPr lang="en-US" altLang="ja-JP" sz="800" dirty="0" err="1"/>
              <a:t>fprintf</a:t>
            </a:r>
            <a:r>
              <a:rPr lang="en-US" altLang="ja-JP" sz="800" dirty="0"/>
              <a:t>( </a:t>
            </a:r>
            <a:r>
              <a:rPr lang="en-US" altLang="ja-JP" sz="800" dirty="0" err="1"/>
              <a:t>stderr</a:t>
            </a:r>
            <a:r>
              <a:rPr lang="en-US" altLang="ja-JP" sz="800" dirty="0"/>
              <a:t>, "file d:\\</a:t>
            </a:r>
            <a:r>
              <a:rPr lang="en-US" altLang="ja-JP" sz="800" dirty="0" err="1"/>
              <a:t>data.csv</a:t>
            </a:r>
            <a:r>
              <a:rPr lang="en-US" altLang="ja-JP" sz="800" dirty="0"/>
              <a:t> created\n" ); </a:t>
            </a:r>
          </a:p>
          <a:p>
            <a:pPr eaLnBrk="1" hangingPunct="1">
              <a:spcBef>
                <a:spcPct val="0"/>
              </a:spcBef>
              <a:buFontTx/>
              <a:buNone/>
            </a:pPr>
            <a:r>
              <a:rPr lang="en-US" altLang="ja-JP" sz="800" dirty="0"/>
              <a:t>    </a:t>
            </a:r>
            <a:r>
              <a:rPr lang="en-US" altLang="ja-JP" sz="800" dirty="0" err="1"/>
              <a:t>fclose</a:t>
            </a:r>
            <a:r>
              <a:rPr lang="en-US" altLang="ja-JP" sz="800" dirty="0"/>
              <a:t>( </a:t>
            </a:r>
            <a:r>
              <a:rPr lang="en-US" altLang="ja-JP" sz="800" dirty="0" err="1"/>
              <a:t>fp</a:t>
            </a:r>
            <a:r>
              <a:rPr lang="en-US" altLang="ja-JP" sz="800" dirty="0"/>
              <a:t> );</a:t>
            </a:r>
          </a:p>
          <a:p>
            <a:pPr eaLnBrk="1" hangingPunct="1">
              <a:spcBef>
                <a:spcPct val="0"/>
              </a:spcBef>
              <a:buFontTx/>
              <a:buNone/>
            </a:pPr>
            <a:r>
              <a:rPr lang="en-US" altLang="ja-JP" sz="800" dirty="0"/>
              <a:t>    return 0;</a:t>
            </a:r>
          </a:p>
          <a:p>
            <a:pPr eaLnBrk="1" hangingPunct="1">
              <a:spcBef>
                <a:spcPct val="0"/>
              </a:spcBef>
              <a:buFontTx/>
              <a:buNone/>
            </a:pPr>
            <a:r>
              <a:rPr lang="en-US" altLang="ja-JP" sz="800" dirty="0"/>
              <a:t>}</a:t>
            </a:r>
            <a:endParaRPr lang="en-US" altLang="ja-JP" sz="2400" dirty="0"/>
          </a:p>
        </p:txBody>
      </p:sp>
      <p:sp>
        <p:nvSpPr>
          <p:cNvPr id="22550" name="Text Box 5"/>
          <p:cNvSpPr txBox="1">
            <a:spLocks noChangeArrowheads="1"/>
          </p:cNvSpPr>
          <p:nvPr/>
        </p:nvSpPr>
        <p:spPr bwMode="auto">
          <a:xfrm>
            <a:off x="590550" y="4479925"/>
            <a:ext cx="2920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en-US" altLang="ja-JP" sz="2400" dirty="0"/>
              <a:t>C++</a:t>
            </a:r>
            <a:r>
              <a:rPr lang="ja-JP" altLang="en-US" sz="2400" dirty="0"/>
              <a:t>ソースファイル</a:t>
            </a:r>
          </a:p>
        </p:txBody>
      </p:sp>
    </p:spTree>
    <p:extLst>
      <p:ext uri="{BB962C8B-B14F-4D97-AF65-F5344CB8AC3E}">
        <p14:creationId xmlns:p14="http://schemas.microsoft.com/office/powerpoint/2010/main" val="195786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949325"/>
            <a:ext cx="5567362"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スライド番号プレースホルダー 1"/>
          <p:cNvSpPr>
            <a:spLocks noGrp="1"/>
          </p:cNvSpPr>
          <p:nvPr>
            <p:ph type="sldNum" sz="quarter" idx="12"/>
          </p:nvPr>
        </p:nvSpPr>
        <p:spPr/>
        <p:txBody>
          <a:bodyP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fld id="{738E8CED-E97E-4B09-BBCF-15F5D1907AED}" type="slidenum">
              <a:rPr lang="en-US" altLang="ja-JP" smtClean="0"/>
              <a:pPr/>
              <a:t>9</a:t>
            </a:fld>
            <a:endParaRPr lang="en-US" altLang="ja-JP" dirty="0"/>
          </a:p>
        </p:txBody>
      </p:sp>
      <p:sp>
        <p:nvSpPr>
          <p:cNvPr id="24579" name="Rectangle 5"/>
          <p:cNvSpPr>
            <a:spLocks noGrp="1" noChangeArrowheads="1"/>
          </p:cNvSpPr>
          <p:nvPr>
            <p:ph type="title" idx="4294967295"/>
          </p:nvPr>
        </p:nvSpPr>
        <p:spPr>
          <a:xfrm>
            <a:off x="0" y="117475"/>
            <a:ext cx="7772400" cy="557213"/>
          </a:xfrm>
        </p:spPr>
        <p:txBody>
          <a:bodyPr>
            <a:noAutofit/>
          </a:bodyPr>
          <a:lstStyle/>
          <a:p>
            <a:pPr eaLnBrk="1" hangingPunct="1"/>
            <a:r>
              <a:rPr lang="ja-JP" altLang="en-US" sz="3200"/>
              <a:t>「消去（</a:t>
            </a:r>
            <a:r>
              <a:rPr lang="en-US" altLang="ja-JP" sz="3200"/>
              <a:t>clean</a:t>
            </a:r>
            <a:r>
              <a:rPr lang="ja-JP" altLang="en-US" sz="3200"/>
              <a:t>）」の操作</a:t>
            </a:r>
          </a:p>
        </p:txBody>
      </p:sp>
      <p:sp>
        <p:nvSpPr>
          <p:cNvPr id="24580" name="Rectangle 6"/>
          <p:cNvSpPr>
            <a:spLocks noChangeArrowheads="1"/>
          </p:cNvSpPr>
          <p:nvPr/>
        </p:nvSpPr>
        <p:spPr bwMode="auto">
          <a:xfrm>
            <a:off x="5038725" y="2287588"/>
            <a:ext cx="2000250" cy="385762"/>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endParaRPr lang="ja-JP" altLang="en-US" sz="2400" dirty="0"/>
          </a:p>
        </p:txBody>
      </p:sp>
      <p:sp>
        <p:nvSpPr>
          <p:cNvPr id="24581" name="Line 7"/>
          <p:cNvSpPr>
            <a:spLocks noChangeShapeType="1"/>
          </p:cNvSpPr>
          <p:nvPr/>
        </p:nvSpPr>
        <p:spPr bwMode="auto">
          <a:xfrm flipV="1">
            <a:off x="4600575" y="2686050"/>
            <a:ext cx="803275" cy="27019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ja-JP" altLang="en-US" dirty="0">
              <a:latin typeface="Segoe UI" panose="020B0502040204020203" pitchFamily="34" charset="0"/>
              <a:ea typeface="メイリオ" panose="020B0604030504040204" pitchFamily="50" charset="-128"/>
            </a:endParaRPr>
          </a:p>
        </p:txBody>
      </p:sp>
      <p:sp>
        <p:nvSpPr>
          <p:cNvPr id="24582" name="Text Box 8"/>
          <p:cNvSpPr txBox="1">
            <a:spLocks noChangeArrowheads="1"/>
          </p:cNvSpPr>
          <p:nvPr/>
        </p:nvSpPr>
        <p:spPr bwMode="auto">
          <a:xfrm>
            <a:off x="1703388" y="5540196"/>
            <a:ext cx="7077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eaLnBrk="1" hangingPunct="1">
              <a:spcBef>
                <a:spcPct val="0"/>
              </a:spcBef>
              <a:buFontTx/>
              <a:buNone/>
            </a:pPr>
            <a:r>
              <a:rPr lang="ja-JP" altLang="en-US" sz="2400" dirty="0"/>
              <a:t>「消去（</a:t>
            </a:r>
            <a:r>
              <a:rPr lang="en-US" altLang="ja-JP" sz="2400" dirty="0"/>
              <a:t>clean</a:t>
            </a:r>
            <a:r>
              <a:rPr lang="ja-JP" altLang="en-US" sz="2400" dirty="0"/>
              <a:t>）」の操作を行っても，元のソース</a:t>
            </a:r>
          </a:p>
          <a:p>
            <a:pPr eaLnBrk="1" hangingPunct="1">
              <a:spcBef>
                <a:spcPct val="0"/>
              </a:spcBef>
              <a:buFontTx/>
              <a:buNone/>
            </a:pPr>
            <a:r>
              <a:rPr lang="ja-JP" altLang="en-US" sz="2400" dirty="0"/>
              <a:t>ファイルが消えるわけでは無い（ディスク使用量</a:t>
            </a:r>
          </a:p>
          <a:p>
            <a:pPr eaLnBrk="1" hangingPunct="1">
              <a:spcBef>
                <a:spcPct val="0"/>
              </a:spcBef>
              <a:buFontTx/>
              <a:buNone/>
            </a:pPr>
            <a:r>
              <a:rPr lang="ja-JP" altLang="en-US" sz="2400" dirty="0"/>
              <a:t>の</a:t>
            </a:r>
            <a:r>
              <a:rPr lang="ja-JP" altLang="en-US" sz="2400" dirty="0">
                <a:solidFill>
                  <a:schemeClr val="tx2"/>
                </a:solidFill>
              </a:rPr>
              <a:t>節約</a:t>
            </a:r>
            <a:r>
              <a:rPr lang="ja-JP" altLang="en-US" sz="2400" dirty="0"/>
              <a:t>になる）</a:t>
            </a:r>
          </a:p>
        </p:txBody>
      </p:sp>
    </p:spTree>
    <p:extLst>
      <p:ext uri="{BB962C8B-B14F-4D97-AF65-F5344CB8AC3E}">
        <p14:creationId xmlns:p14="http://schemas.microsoft.com/office/powerpoint/2010/main" val="25458812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2828</Words>
  <Application>Microsoft Office PowerPoint</Application>
  <PresentationFormat>画面に合わせる (4:3)</PresentationFormat>
  <Paragraphs>830</Paragraphs>
  <Slides>55</Slides>
  <Notes>55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55</vt:i4>
      </vt:variant>
    </vt:vector>
  </HeadingPairs>
  <TitlesOfParts>
    <vt:vector size="61" baseType="lpstr">
      <vt:lpstr>ＭＳ Ｐゴシック</vt:lpstr>
      <vt:lpstr>メイリオ</vt:lpstr>
      <vt:lpstr>游ゴシック</vt:lpstr>
      <vt:lpstr>Arial</vt:lpstr>
      <vt:lpstr>Segoe UI</vt:lpstr>
      <vt:lpstr>Office テーマ</vt:lpstr>
      <vt:lpstr>ce-14. プログラムの実行順序  </vt:lpstr>
      <vt:lpstr>自由落下距離</vt:lpstr>
      <vt:lpstr>Microsoft Visual Studio C++ の画面構成</vt:lpstr>
      <vt:lpstr>PowerPoint プレゼンテーション</vt:lpstr>
      <vt:lpstr>PowerPoint プレゼンテーション</vt:lpstr>
      <vt:lpstr>PowerPoint プレゼンテーション</vt:lpstr>
      <vt:lpstr>「ビルド」による実行ファイルの生成</vt:lpstr>
      <vt:lpstr>「消去（clean）」の操作</vt:lpstr>
      <vt:lpstr>「消去（clean）」の操作</vt:lpstr>
      <vt:lpstr>構文エラーの例</vt:lpstr>
      <vt:lpstr>PowerPoint プレゼンテーション</vt:lpstr>
      <vt:lpstr>構文エラーの例（１）</vt:lpstr>
      <vt:lpstr>PowerPoint プレゼンテーション</vt:lpstr>
      <vt:lpstr>構文エラーの例（２）</vt:lpstr>
      <vt:lpstr>データファイル</vt:lpstr>
      <vt:lpstr>「自由落下距離」のプログラムを実行すると データファイルが生成される</vt:lpstr>
      <vt:lpstr>例題１.自由落下距離　</vt:lpstr>
      <vt:lpstr>PowerPoint プレゼンテーション</vt:lpstr>
      <vt:lpstr>ビルド後の画面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実行手順 （通常実行の場合）</vt:lpstr>
      <vt:lpstr>実行手順 （ステップ実行の場合）</vt:lpstr>
      <vt:lpstr>例題２．平方根の計算</vt:lpstr>
      <vt:lpstr>PowerPoint プレゼンテーション</vt:lpstr>
      <vt:lpstr>PowerPoint プレゼンテーション</vt:lpstr>
      <vt:lpstr>PowerPoint プレゼンテーション</vt:lpstr>
      <vt:lpstr>平方根の計算</vt:lpstr>
      <vt:lpstr>PowerPoint プレゼンテーション</vt:lpstr>
      <vt:lpstr>条件分岐とは</vt:lpstr>
      <vt:lpstr>if 文と else 文</vt:lpstr>
      <vt:lpstr>if 文</vt:lpstr>
      <vt:lpstr>比較演算</vt:lpstr>
      <vt:lpstr>比較演算の例</vt:lpstr>
      <vt:lpstr>字下げとセミコロンを忘れないこと</vt:lpstr>
      <vt:lpstr>例題３．棒グラフでのステップ実行</vt:lpstr>
      <vt:lpstr>棒グラフ</vt:lpstr>
      <vt:lpstr>プログラム実行順</vt:lpstr>
      <vt:lpstr>ビルド後の画面</vt:lpstr>
      <vt:lpstr>ステップ実行</vt:lpstr>
      <vt:lpstr>PowerPoint プレゼンテーション</vt:lpstr>
      <vt:lpstr>PowerPoint プレゼンテーション</vt:lpstr>
      <vt:lpstr>PowerPoint プレゼンテーション</vt:lpstr>
      <vt:lpstr>PowerPoint プレゼンテーション</vt:lpstr>
      <vt:lpstr>例題３（ｂ）．棒グラフでのステップイン</vt:lpstr>
      <vt:lpstr>プログラム実行順</vt:lpstr>
      <vt:lpstr>プログラムの流れ</vt:lpstr>
      <vt:lpstr>PowerPoint プレゼンテーション</vt:lpstr>
      <vt:lpstr>PowerPoint プレゼンテーション</vt:lpstr>
      <vt:lpstr>補足説明事項</vt:lpstr>
      <vt:lpstr>ブレークポイント</vt:lpstr>
      <vt:lpstr>Microsoft Visual Studio.NET  でのブレークポイント設定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プログラムの実行順序 </dc:title>
  <dc:creator>kaneko kunihiko</dc:creator>
  <cp:lastModifiedBy>me</cp:lastModifiedBy>
  <cp:revision>37</cp:revision>
  <dcterms:created xsi:type="dcterms:W3CDTF">2019-11-02T00:06:04Z</dcterms:created>
  <dcterms:modified xsi:type="dcterms:W3CDTF">2023-02-03T07:30:14Z</dcterms:modified>
</cp:coreProperties>
</file>