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603" r:id="rId2"/>
    <p:sldId id="547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84" r:id="rId40"/>
    <p:sldId id="585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596" r:id="rId52"/>
    <p:sldId id="597" r:id="rId53"/>
    <p:sldId id="598" r:id="rId54"/>
    <p:sldId id="599" r:id="rId55"/>
    <p:sldId id="600" r:id="rId56"/>
    <p:sldId id="601" r:id="rId57"/>
    <p:sldId id="602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2023/2/3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6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3D64931-5A8E-4F5E-969F-23025B8AEE4E}" type="slidenum">
              <a:rPr lang="en-US" altLang="ja-JP" sz="1200" smtClean="0">
                <a:latin typeface="Segoe UI" panose="020B0502040204020203" pitchFamily="34" charset="0"/>
              </a:rPr>
              <a:pPr/>
              <a:t>10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6562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3375977-CA01-4240-9233-D6EFD303BC77}" type="slidenum">
              <a:rPr lang="en-US" altLang="ja-JP" sz="1200" smtClean="0">
                <a:latin typeface="Segoe UI" panose="020B0502040204020203" pitchFamily="34" charset="0"/>
              </a:rPr>
              <a:pPr/>
              <a:t>11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375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2E26DBF-4B1F-484D-A2E1-9D1A437AD6F7}" type="slidenum">
              <a:rPr lang="en-US" altLang="ja-JP" sz="1200" smtClean="0">
                <a:latin typeface="Segoe UI" panose="020B0502040204020203" pitchFamily="34" charset="0"/>
              </a:rPr>
              <a:pPr/>
              <a:t>13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504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80804A1-89AF-450F-8D6D-5A7B677BA9E9}" type="slidenum">
              <a:rPr lang="en-US" altLang="ja-JP" sz="1200" smtClean="0">
                <a:latin typeface="Segoe UI" panose="020B0502040204020203" pitchFamily="34" charset="0"/>
              </a:rPr>
              <a:pPr/>
              <a:t>14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0131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E3B8FC3-EC8F-410A-AF94-A400EC4450BA}" type="slidenum">
              <a:rPr lang="en-US" altLang="ja-JP" sz="1200" smtClean="0">
                <a:latin typeface="Segoe UI" panose="020B0502040204020203" pitchFamily="34" charset="0"/>
              </a:rPr>
              <a:pPr/>
              <a:t>15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6920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DCFE9FF-1F09-4FF6-B3DF-4EE5282BFEC8}" type="slidenum">
              <a:rPr lang="en-US" altLang="ja-JP" sz="1200" smtClean="0">
                <a:latin typeface="Segoe UI" panose="020B0502040204020203" pitchFamily="34" charset="0"/>
              </a:rPr>
              <a:pPr/>
              <a:t>16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65180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43E961E-1FE9-40A1-9E72-4C67A1E69D6E}" type="slidenum">
              <a:rPr lang="en-US" altLang="ja-JP" sz="1200" smtClean="0">
                <a:latin typeface="Segoe UI" panose="020B0502040204020203" pitchFamily="34" charset="0"/>
              </a:rPr>
              <a:pPr/>
              <a:t>17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0956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A9205A1-D473-4B34-A2C9-103DB5404F98}" type="slidenum">
              <a:rPr lang="en-US" altLang="ja-JP" sz="1200" smtClean="0">
                <a:latin typeface="Segoe UI" panose="020B0502040204020203" pitchFamily="34" charset="0"/>
              </a:rPr>
              <a:pPr/>
              <a:t>18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112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B652437-8FE4-4592-BB68-5DEB62CEC2C3}" type="slidenum">
              <a:rPr lang="en-US" altLang="ja-JP" sz="1200" smtClean="0">
                <a:latin typeface="Segoe UI" panose="020B0502040204020203" pitchFamily="34" charset="0"/>
              </a:rPr>
              <a:pPr/>
              <a:t>19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5905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25D066E-887F-4AEA-8DF2-8F030D81FB25}" type="slidenum">
              <a:rPr lang="en-US" altLang="ja-JP" sz="1200" smtClean="0">
                <a:latin typeface="Segoe UI" panose="020B0502040204020203" pitchFamily="34" charset="0"/>
              </a:rPr>
              <a:pPr/>
              <a:t>20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090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6824094-C9FE-4BEC-96B3-0B7CBE6D45C2}" type="slidenum">
              <a:rPr lang="en-US" altLang="ja-JP" sz="1200" smtClean="0">
                <a:latin typeface="Segoe UI" panose="020B0502040204020203" pitchFamily="34" charset="0"/>
              </a:rPr>
              <a:pPr/>
              <a:t>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0724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5A13F0B-09FD-475F-A0F5-A5D0A402658D}" type="slidenum">
              <a:rPr lang="en-US" altLang="ja-JP" sz="1200" smtClean="0">
                <a:latin typeface="Segoe UI" panose="020B0502040204020203" pitchFamily="34" charset="0"/>
              </a:rPr>
              <a:pPr/>
              <a:t>21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41551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27B0707-5A98-4B5D-A50D-00941BAA997B}" type="slidenum">
              <a:rPr lang="en-US" altLang="ja-JP" sz="1200" smtClean="0">
                <a:latin typeface="Segoe UI" panose="020B0502040204020203" pitchFamily="34" charset="0"/>
              </a:rPr>
              <a:pPr/>
              <a:t>22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4404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CD5AF39-4FC7-4B56-B63C-2FC71DFF879C}" type="slidenum">
              <a:rPr lang="en-US" altLang="ja-JP" sz="1200" smtClean="0">
                <a:latin typeface="Segoe UI" panose="020B0502040204020203" pitchFamily="34" charset="0"/>
              </a:rPr>
              <a:pPr/>
              <a:t>23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39727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ECF91AE-31F9-4110-9BD5-D8AD5582F340}" type="slidenum">
              <a:rPr lang="en-US" altLang="ja-JP" sz="1200" smtClean="0">
                <a:latin typeface="Segoe UI" panose="020B0502040204020203" pitchFamily="34" charset="0"/>
              </a:rPr>
              <a:pPr/>
              <a:t>24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0400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E557D33-CCA5-481A-9694-3A997A59106F}" type="slidenum">
              <a:rPr lang="en-US" altLang="ja-JP" sz="1200" smtClean="0">
                <a:latin typeface="Segoe UI" panose="020B0502040204020203" pitchFamily="34" charset="0"/>
              </a:rPr>
              <a:pPr/>
              <a:t>25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7465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02B5FC0-17BA-4A67-90C1-C2BCF5DD5C05}" type="slidenum">
              <a:rPr lang="en-US" altLang="ja-JP" sz="1200" smtClean="0">
                <a:latin typeface="Segoe UI" panose="020B0502040204020203" pitchFamily="34" charset="0"/>
              </a:rPr>
              <a:pPr/>
              <a:t>26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2242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B8D9A04-6C0F-418A-8957-F74B84DC5CA2}" type="slidenum">
              <a:rPr lang="en-US" altLang="ja-JP" sz="1200" smtClean="0">
                <a:latin typeface="Segoe UI" panose="020B0502040204020203" pitchFamily="34" charset="0"/>
              </a:rPr>
              <a:pPr/>
              <a:t>27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9780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273F606-AD26-4527-9703-CF7213577C5E}" type="slidenum">
              <a:rPr lang="en-US" altLang="ja-JP" sz="1200" smtClean="0">
                <a:latin typeface="Segoe UI" panose="020B0502040204020203" pitchFamily="34" charset="0"/>
              </a:rPr>
              <a:pPr/>
              <a:t>28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74069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8A76AAB-41A2-4725-AA07-2CCA618E9A12}" type="slidenum">
              <a:rPr lang="en-US" altLang="ja-JP" sz="1200" smtClean="0">
                <a:latin typeface="Segoe UI" panose="020B0502040204020203" pitchFamily="34" charset="0"/>
              </a:rPr>
              <a:pPr/>
              <a:t>29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456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2C563A3-42D1-4B3B-9CC4-2C85B641B176}" type="slidenum">
              <a:rPr lang="en-US" altLang="ja-JP" sz="1200" smtClean="0">
                <a:latin typeface="Segoe UI" panose="020B0502040204020203" pitchFamily="34" charset="0"/>
              </a:rPr>
              <a:pPr/>
              <a:t>31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9467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622A111-8C49-44B3-9C61-B9665F569DB3}" type="slidenum">
              <a:rPr lang="en-US" altLang="ja-JP" sz="1200" smtClean="0">
                <a:latin typeface="Segoe UI" panose="020B0502040204020203" pitchFamily="34" charset="0"/>
              </a:rPr>
              <a:pPr/>
              <a:t>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6713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4BC2BAA-BE4F-4E14-9C14-2E3DE50AD04B}" type="slidenum">
              <a:rPr lang="en-US" altLang="ja-JP" sz="1200" smtClean="0">
                <a:latin typeface="Segoe UI" panose="020B0502040204020203" pitchFamily="34" charset="0"/>
              </a:rPr>
              <a:pPr/>
              <a:t>32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96392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C6F7953-5612-47DF-8981-90EA7AEC4029}" type="slidenum">
              <a:rPr lang="en-US" altLang="ja-JP" sz="1200" smtClean="0">
                <a:latin typeface="Segoe UI" panose="020B0502040204020203" pitchFamily="34" charset="0"/>
              </a:rPr>
              <a:pPr/>
              <a:t>33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92845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0E3F331-6472-44C0-94AA-530807638EB2}" type="slidenum">
              <a:rPr lang="en-US" altLang="ja-JP" sz="1200" smtClean="0">
                <a:latin typeface="Segoe UI" panose="020B0502040204020203" pitchFamily="34" charset="0"/>
              </a:rPr>
              <a:pPr/>
              <a:t>34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5325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A593742-5DFD-4FB3-826C-ACF7CD656816}" type="slidenum">
              <a:rPr lang="en-US" altLang="ja-JP" sz="1200" smtClean="0">
                <a:latin typeface="Segoe UI" panose="020B0502040204020203" pitchFamily="34" charset="0"/>
              </a:rPr>
              <a:pPr/>
              <a:t>35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528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BE3AE8A-F0A5-4B8F-9E49-09BDFDDE830C}" type="slidenum">
              <a:rPr lang="en-US" altLang="ja-JP" sz="1200" smtClean="0">
                <a:latin typeface="Segoe UI" panose="020B0502040204020203" pitchFamily="34" charset="0"/>
              </a:rPr>
              <a:pPr/>
              <a:t>36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3332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BA7D768-6536-43F0-9523-7E9420862060}" type="slidenum">
              <a:rPr lang="en-US" altLang="ja-JP" sz="1200" smtClean="0">
                <a:latin typeface="Segoe UI" panose="020B0502040204020203" pitchFamily="34" charset="0"/>
              </a:rPr>
              <a:pPr/>
              <a:t>37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82510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9BB7C81-FB20-47A5-941F-30819C7ADD37}" type="slidenum">
              <a:rPr lang="en-US" altLang="ja-JP" sz="1200" smtClean="0">
                <a:latin typeface="Segoe UI" panose="020B0502040204020203" pitchFamily="34" charset="0"/>
              </a:rPr>
              <a:pPr/>
              <a:t>38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0168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5BF4F59-049B-42DF-B724-E1EE95FEC347}" type="slidenum">
              <a:rPr lang="en-US" altLang="ja-JP" sz="1200" smtClean="0">
                <a:latin typeface="Segoe UI" panose="020B0502040204020203" pitchFamily="34" charset="0"/>
              </a:rPr>
              <a:pPr/>
              <a:t>39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2465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C0C4299-02A1-4BF7-941F-BC9B5053FF40}" type="slidenum">
              <a:rPr lang="en-US" altLang="ja-JP" sz="1200" smtClean="0">
                <a:latin typeface="Segoe UI" panose="020B0502040204020203" pitchFamily="34" charset="0"/>
              </a:rPr>
              <a:pPr/>
              <a:t>40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54617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2AD8F57-53F1-49CD-BBF9-0C463537C28E}" type="slidenum">
              <a:rPr lang="en-US" altLang="ja-JP" sz="1200" smtClean="0">
                <a:latin typeface="Segoe UI" panose="020B0502040204020203" pitchFamily="34" charset="0"/>
              </a:rPr>
              <a:pPr/>
              <a:t>41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438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70AD49A-2B98-4398-A982-CB3F2F0835F1}" type="slidenum">
              <a:rPr lang="en-US" altLang="ja-JP" sz="1200" smtClean="0">
                <a:latin typeface="Segoe UI" panose="020B0502040204020203" pitchFamily="34" charset="0"/>
              </a:rPr>
              <a:pPr/>
              <a:t>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7650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C6E0866-6407-4995-B7A3-0FDD15BAD08E}" type="slidenum">
              <a:rPr lang="en-US" altLang="ja-JP" sz="1200" smtClean="0">
                <a:latin typeface="Segoe UI" panose="020B0502040204020203" pitchFamily="34" charset="0"/>
              </a:rPr>
              <a:pPr/>
              <a:t>42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701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AF9180E-D6A6-4218-8B27-03F107483024}" type="slidenum">
              <a:rPr lang="en-US" altLang="ja-JP" sz="1200" smtClean="0">
                <a:latin typeface="Segoe UI" panose="020B0502040204020203" pitchFamily="34" charset="0"/>
              </a:rPr>
              <a:pPr/>
              <a:t>43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98311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C67E090-AA62-4917-9D1E-B8DE46C966F7}" type="slidenum">
              <a:rPr lang="en-US" altLang="ja-JP" sz="1200" smtClean="0">
                <a:latin typeface="Segoe UI" panose="020B0502040204020203" pitchFamily="34" charset="0"/>
              </a:rPr>
              <a:pPr/>
              <a:t>44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707264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C73427C-B8F2-490E-9A3D-1D8D6D70E1E4}" type="slidenum">
              <a:rPr lang="en-US" altLang="ja-JP" sz="1200" smtClean="0">
                <a:latin typeface="Segoe UI" panose="020B0502040204020203" pitchFamily="34" charset="0"/>
              </a:rPr>
              <a:pPr/>
              <a:t>45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6571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A210174-17B6-47C9-A3A4-700C2E368A19}" type="slidenum">
              <a:rPr lang="en-US" altLang="ja-JP" sz="1200" smtClean="0">
                <a:latin typeface="Segoe UI" panose="020B0502040204020203" pitchFamily="34" charset="0"/>
              </a:rPr>
              <a:pPr/>
              <a:t>46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120509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CEA4C07-7DED-45FB-A923-B9201874B05F}" type="slidenum">
              <a:rPr lang="en-US" altLang="ja-JP" sz="1200" smtClean="0">
                <a:latin typeface="Segoe UI" panose="020B0502040204020203" pitchFamily="34" charset="0"/>
              </a:rPr>
              <a:pPr/>
              <a:t>47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1559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A1C9FBB-1179-4D75-A4F2-6EC31DA2DB87}" type="slidenum">
              <a:rPr lang="en-US" altLang="ja-JP" sz="1200" smtClean="0">
                <a:latin typeface="Segoe UI" panose="020B0502040204020203" pitchFamily="34" charset="0"/>
              </a:rPr>
              <a:pPr/>
              <a:t>48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1726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61F73AD-4B78-48CE-86CA-B9E457D479F0}" type="slidenum">
              <a:rPr lang="en-US" altLang="ja-JP" sz="1200" smtClean="0">
                <a:latin typeface="Segoe UI" panose="020B0502040204020203" pitchFamily="34" charset="0"/>
              </a:rPr>
              <a:pPr/>
              <a:t>49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11559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9FA4D41-F4E3-433C-BE99-DEDCC6786ED8}" type="slidenum">
              <a:rPr lang="en-US" altLang="ja-JP" sz="1200" smtClean="0">
                <a:latin typeface="Segoe UI" panose="020B0502040204020203" pitchFamily="34" charset="0"/>
              </a:rPr>
              <a:pPr/>
              <a:t>50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47824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84361BB-654D-4925-AAD4-28EF7C20D148}" type="slidenum">
              <a:rPr lang="en-US" altLang="ja-JP" sz="1200" smtClean="0">
                <a:latin typeface="Segoe UI" panose="020B0502040204020203" pitchFamily="34" charset="0"/>
              </a:rPr>
              <a:pPr/>
              <a:t>51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0053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B8A297F-BFAB-4575-A996-D6061AC705CB}" type="slidenum">
              <a:rPr lang="en-US" altLang="ja-JP" sz="1200" smtClean="0">
                <a:latin typeface="Segoe UI" panose="020B0502040204020203" pitchFamily="34" charset="0"/>
              </a:rPr>
              <a:pPr/>
              <a:t>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84689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105E445-FA50-4506-8FF8-3A0AAC151DF3}" type="slidenum">
              <a:rPr lang="en-US" altLang="ja-JP" sz="1200" smtClean="0">
                <a:latin typeface="Segoe UI" panose="020B0502040204020203" pitchFamily="34" charset="0"/>
              </a:rPr>
              <a:pPr/>
              <a:t>52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823128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4EFE3FC-3412-4A71-99C1-D6D326E5C47F}" type="slidenum">
              <a:rPr lang="en-US" altLang="ja-JP" sz="1200" smtClean="0">
                <a:latin typeface="Segoe UI" panose="020B0502040204020203" pitchFamily="34" charset="0"/>
              </a:rPr>
              <a:pPr/>
              <a:t>53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85583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CD9CFD1-6316-46F3-8193-9AB51CD28C55}" type="slidenum">
              <a:rPr lang="en-US" altLang="ja-JP" sz="1200" smtClean="0">
                <a:latin typeface="Segoe UI" panose="020B0502040204020203" pitchFamily="34" charset="0"/>
              </a:rPr>
              <a:pPr/>
              <a:t>54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20735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1F7764B-5175-47D3-91FD-40AE50035DD7}" type="slidenum">
              <a:rPr lang="en-US" altLang="ja-JP" sz="1200" smtClean="0">
                <a:latin typeface="Segoe UI" panose="020B0502040204020203" pitchFamily="34" charset="0"/>
              </a:rPr>
              <a:pPr/>
              <a:t>55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72293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E0B1514-8373-48BF-A434-86269941244E}" type="slidenum">
              <a:rPr lang="en-US" altLang="ja-JP" sz="1200" smtClean="0">
                <a:latin typeface="Segoe UI" panose="020B0502040204020203" pitchFamily="34" charset="0"/>
              </a:rPr>
              <a:pPr/>
              <a:t>56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05101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5480EE4-2B92-45A1-927E-A43B2F849305}" type="slidenum">
              <a:rPr lang="en-US" altLang="ja-JP" sz="1200" smtClean="0">
                <a:latin typeface="Segoe UI" panose="020B0502040204020203" pitchFamily="34" charset="0"/>
              </a:rPr>
              <a:pPr/>
              <a:t>57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5644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3FCB1BD-EC34-4D7A-9184-4EF2AE4F9474}" type="slidenum">
              <a:rPr lang="en-US" altLang="ja-JP" sz="1200" smtClean="0">
                <a:latin typeface="Segoe UI" panose="020B0502040204020203" pitchFamily="34" charset="0"/>
              </a:rPr>
              <a:pPr/>
              <a:t>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0242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2A2992C-4B82-440F-9020-2F38A4AD98EE}" type="slidenum">
              <a:rPr lang="en-US" altLang="ja-JP" sz="1200" smtClean="0">
                <a:latin typeface="Segoe UI" panose="020B0502040204020203" pitchFamily="34" charset="0"/>
              </a:rPr>
              <a:pPr/>
              <a:t>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6529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A24B89A-EEA4-42F5-A1D1-5DCA81B02923}" type="slidenum">
              <a:rPr lang="en-US" altLang="ja-JP" sz="1200" smtClean="0">
                <a:latin typeface="Segoe UI" panose="020B0502040204020203" pitchFamily="34" charset="0"/>
              </a:rPr>
              <a:pPr/>
              <a:t>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002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CB6FC09-5D73-4CB2-A358-0C4060394211}" type="slidenum">
              <a:rPr lang="en-US" altLang="ja-JP" sz="1200" smtClean="0">
                <a:latin typeface="Segoe UI" panose="020B0502040204020203" pitchFamily="34" charset="0"/>
              </a:rPr>
              <a:pPr/>
              <a:t>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5549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79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2023/2/3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pro/c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 err="1" smtClean="0">
                <a:latin typeface="メイリオ" panose="020B0604030504040204" pitchFamily="50" charset="-128"/>
              </a:rPr>
              <a:t>ce</a:t>
            </a:r>
            <a:r>
              <a:rPr lang="en-US" altLang="ja-JP" dirty="0" smtClean="0">
                <a:latin typeface="メイリオ" panose="020B0604030504040204" pitchFamily="50" charset="-128"/>
              </a:rPr>
              <a:t>-2. </a:t>
            </a:r>
            <a:r>
              <a:rPr lang="en-US" altLang="ja-JP" dirty="0">
                <a:latin typeface="メイリオ" panose="020B0604030504040204" pitchFamily="50" charset="-128"/>
              </a:rPr>
              <a:t>Microsoft Visual Studio C++</a:t>
            </a:r>
            <a:br>
              <a:rPr lang="en-US" altLang="ja-JP" dirty="0">
                <a:latin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</a:rPr>
              <a:t>を使ってみよう </a:t>
            </a:r>
            <a:r>
              <a:rPr lang="en-US" altLang="ja-JP" sz="4400" dirty="0" smtClean="0">
                <a:latin typeface="メイリオ" panose="020B0604030504040204" pitchFamily="50" charset="-128"/>
              </a:rPr>
              <a:t> 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C </a:t>
            </a:r>
            <a:r>
              <a:rPr lang="ja-JP" altLang="en-US" dirty="0" smtClean="0"/>
              <a:t>プログラミング応用</a:t>
            </a:r>
            <a:r>
              <a:rPr lang="ja-JP" altLang="en-US" dirty="0" smtClean="0"/>
              <a:t>）（全１４回）</a:t>
            </a:r>
            <a:endParaRPr lang="ja-JP" altLang="en-US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</a:t>
            </a:r>
            <a:r>
              <a:rPr lang="en-US" altLang="ja-JP" dirty="0" err="1" smtClean="0">
                <a:hlinkClick r:id="rId5"/>
              </a:rPr>
              <a:t>www.kkaneko.jp</a:t>
            </a:r>
            <a:r>
              <a:rPr lang="en-US" altLang="ja-JP" dirty="0" smtClean="0">
                <a:hlinkClick r:id="rId5"/>
              </a:rPr>
              <a:t>/pro/c/</a:t>
            </a:r>
            <a:r>
              <a:rPr lang="en-US" altLang="ja-JP" dirty="0" err="1" smtClean="0">
                <a:hlinkClick r:id="rId5"/>
              </a:rPr>
              <a:t>index.html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078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914400"/>
            <a:ext cx="72993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Visual Studio C++ </a:t>
            </a:r>
            <a:r>
              <a:rPr lang="ja-JP" altLang="en-US"/>
              <a:t>の終了</a:t>
            </a:r>
          </a:p>
        </p:txBody>
      </p:sp>
      <p:sp>
        <p:nvSpPr>
          <p:cNvPr id="2458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B4E5B33A-FF58-4E7A-BA8C-8787BB302664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sp>
        <p:nvSpPr>
          <p:cNvPr id="24580" name="Rectangle 2052"/>
          <p:cNvSpPr>
            <a:spLocks noChangeArrowheads="1"/>
          </p:cNvSpPr>
          <p:nvPr/>
        </p:nvSpPr>
        <p:spPr bwMode="auto">
          <a:xfrm>
            <a:off x="1163638" y="1036638"/>
            <a:ext cx="2336800" cy="27844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4581" name="Text Box 2053" descr="25%"/>
          <p:cNvSpPr txBox="1">
            <a:spLocks noChangeArrowheads="1"/>
          </p:cNvSpPr>
          <p:nvPr/>
        </p:nvSpPr>
        <p:spPr bwMode="auto">
          <a:xfrm>
            <a:off x="4297363" y="3989388"/>
            <a:ext cx="2765425" cy="138499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「ファイル」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→「終了」を選ぶ</a:t>
            </a:r>
          </a:p>
        </p:txBody>
      </p:sp>
      <p:sp>
        <p:nvSpPr>
          <p:cNvPr id="24582" name="Line 2054"/>
          <p:cNvSpPr>
            <a:spLocks noChangeShapeType="1"/>
          </p:cNvSpPr>
          <p:nvPr/>
        </p:nvSpPr>
        <p:spPr bwMode="auto">
          <a:xfrm flipH="1" flipV="1">
            <a:off x="3524250" y="3584575"/>
            <a:ext cx="7207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39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</a:p>
        </p:txBody>
      </p:sp>
      <p:sp>
        <p:nvSpPr>
          <p:cNvPr id="2663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4EA2AED-BE83-4B45-A770-2E51330CDABE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26627" name="Rectangle 14" descr="10%"/>
          <p:cNvSpPr>
            <a:spLocks noChangeArrowheads="1"/>
          </p:cNvSpPr>
          <p:nvPr/>
        </p:nvSpPr>
        <p:spPr bwMode="auto">
          <a:xfrm>
            <a:off x="1036917" y="4971356"/>
            <a:ext cx="70701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dirty="0">
                <a:solidFill>
                  <a:schemeClr val="tx2"/>
                </a:solidFill>
              </a:rPr>
              <a:t>好きな「プロジェクト名」</a:t>
            </a:r>
            <a:r>
              <a:rPr lang="ja-JP" altLang="en-US" sz="2400" dirty="0"/>
              <a:t>を入れる</a:t>
            </a:r>
            <a:endParaRPr lang="ja-JP" alt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400" dirty="0">
                <a:solidFill>
                  <a:schemeClr val="tx2"/>
                </a:solidFill>
              </a:rPr>
              <a:t>好きな「場所」</a:t>
            </a:r>
            <a:r>
              <a:rPr lang="ja-JP" altLang="en-US" sz="2400" dirty="0"/>
              <a:t>を入れる</a:t>
            </a:r>
          </a:p>
        </p:txBody>
      </p:sp>
      <p:sp>
        <p:nvSpPr>
          <p:cNvPr id="26628" name="AutoShape 15" descr="20%"/>
          <p:cNvSpPr>
            <a:spLocks noChangeArrowheads="1"/>
          </p:cNvSpPr>
          <p:nvPr/>
        </p:nvSpPr>
        <p:spPr bwMode="auto">
          <a:xfrm>
            <a:off x="5932488" y="29273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</a:t>
            </a:r>
          </a:p>
        </p:txBody>
      </p:sp>
      <p:sp>
        <p:nvSpPr>
          <p:cNvPr id="26629" name="AutoShape 16" descr="30%"/>
          <p:cNvSpPr>
            <a:spLocks noChangeArrowheads="1"/>
          </p:cNvSpPr>
          <p:nvPr/>
        </p:nvSpPr>
        <p:spPr bwMode="auto">
          <a:xfrm>
            <a:off x="5399088" y="353695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630" name="AutoShape 17" descr="10%"/>
          <p:cNvSpPr>
            <a:spLocks noChangeArrowheads="1"/>
          </p:cNvSpPr>
          <p:nvPr/>
        </p:nvSpPr>
        <p:spPr bwMode="auto">
          <a:xfrm>
            <a:off x="1309688" y="2994025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の新規作成</a:t>
            </a:r>
          </a:p>
        </p:txBody>
      </p:sp>
      <p:sp>
        <p:nvSpPr>
          <p:cNvPr id="26631" name="AutoShape 18" descr="30%"/>
          <p:cNvSpPr>
            <a:spLocks noChangeArrowheads="1"/>
          </p:cNvSpPr>
          <p:nvPr/>
        </p:nvSpPr>
        <p:spPr bwMode="auto">
          <a:xfrm>
            <a:off x="3062288" y="35274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632" name="AutoShape 19" descr="20%"/>
          <p:cNvSpPr>
            <a:spLocks noChangeArrowheads="1"/>
          </p:cNvSpPr>
          <p:nvPr/>
        </p:nvSpPr>
        <p:spPr bwMode="auto">
          <a:xfrm>
            <a:off x="3646488" y="30035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Ｃ＋＋ソース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編集</a:t>
            </a:r>
          </a:p>
        </p:txBody>
      </p:sp>
      <p:sp>
        <p:nvSpPr>
          <p:cNvPr id="26633" name="Text Box 20"/>
          <p:cNvSpPr txBox="1">
            <a:spLocks noChangeArrowheads="1"/>
          </p:cNvSpPr>
          <p:nvPr/>
        </p:nvSpPr>
        <p:spPr bwMode="auto">
          <a:xfrm>
            <a:off x="1538288" y="21558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26634" name="Text Box 21"/>
          <p:cNvSpPr txBox="1">
            <a:spLocks noChangeArrowheads="1"/>
          </p:cNvSpPr>
          <p:nvPr/>
        </p:nvSpPr>
        <p:spPr bwMode="auto">
          <a:xfrm>
            <a:off x="3875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26635" name="Text Box 22"/>
          <p:cNvSpPr txBox="1">
            <a:spLocks noChangeArrowheads="1"/>
          </p:cNvSpPr>
          <p:nvPr/>
        </p:nvSpPr>
        <p:spPr bwMode="auto">
          <a:xfrm>
            <a:off x="6161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410665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934F4BF-A280-4524-B8A4-2B702BAC8559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pic>
        <p:nvPicPr>
          <p:cNvPr id="2867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688975"/>
            <a:ext cx="715327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26"/>
          <p:cNvSpPr txBox="1">
            <a:spLocks noChangeArrowheads="1"/>
          </p:cNvSpPr>
          <p:nvPr/>
        </p:nvSpPr>
        <p:spPr bwMode="auto">
          <a:xfrm>
            <a:off x="685800" y="123825"/>
            <a:ext cx="77724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chemeClr val="tx2"/>
                </a:solidFill>
              </a:rPr>
              <a:t>プロジェクトの新規作成</a:t>
            </a:r>
            <a:r>
              <a:rPr lang="en-US" altLang="ja-JP" sz="3600" dirty="0">
                <a:solidFill>
                  <a:schemeClr val="tx2"/>
                </a:solidFill>
              </a:rPr>
              <a:t>(1/8)</a:t>
            </a:r>
          </a:p>
        </p:txBody>
      </p:sp>
      <p:sp>
        <p:nvSpPr>
          <p:cNvPr id="28677" name="Rectangle 2052"/>
          <p:cNvSpPr>
            <a:spLocks noChangeArrowheads="1"/>
          </p:cNvSpPr>
          <p:nvPr/>
        </p:nvSpPr>
        <p:spPr bwMode="auto">
          <a:xfrm>
            <a:off x="1068388" y="906463"/>
            <a:ext cx="4841875" cy="12795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8678" name="Text Box 2053" descr="25%"/>
          <p:cNvSpPr txBox="1">
            <a:spLocks noChangeArrowheads="1"/>
          </p:cNvSpPr>
          <p:nvPr/>
        </p:nvSpPr>
        <p:spPr bwMode="auto">
          <a:xfrm>
            <a:off x="4572000" y="2782888"/>
            <a:ext cx="2765425" cy="1816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「ファイル」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→「新規作成」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→「プロジェクト」を選ぶ</a:t>
            </a:r>
          </a:p>
        </p:txBody>
      </p:sp>
      <p:sp>
        <p:nvSpPr>
          <p:cNvPr id="28679" name="Line 2054"/>
          <p:cNvSpPr>
            <a:spLocks noChangeShapeType="1"/>
          </p:cNvSpPr>
          <p:nvPr/>
        </p:nvSpPr>
        <p:spPr bwMode="auto">
          <a:xfrm flipH="1" flipV="1">
            <a:off x="3989388" y="2079625"/>
            <a:ext cx="7207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9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900113"/>
            <a:ext cx="6904038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  <a:r>
              <a:rPr lang="en-US" altLang="ja-JP"/>
              <a:t>(2/8)</a:t>
            </a:r>
          </a:p>
        </p:txBody>
      </p:sp>
      <p:sp>
        <p:nvSpPr>
          <p:cNvPr id="2970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9E7D60F-3FB4-4AF4-AA61-87E336DE97DA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sp>
        <p:nvSpPr>
          <p:cNvPr id="29700" name="Rectangle 1028"/>
          <p:cNvSpPr>
            <a:spLocks noChangeArrowheads="1"/>
          </p:cNvSpPr>
          <p:nvPr/>
        </p:nvSpPr>
        <p:spPr bwMode="auto">
          <a:xfrm>
            <a:off x="1492250" y="1447800"/>
            <a:ext cx="6264275" cy="42672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701" name="Text Box 1029" descr="20%"/>
          <p:cNvSpPr txBox="1">
            <a:spLocks noChangeArrowheads="1"/>
          </p:cNvSpPr>
          <p:nvPr/>
        </p:nvSpPr>
        <p:spPr bwMode="auto">
          <a:xfrm>
            <a:off x="4724400" y="5715000"/>
            <a:ext cx="4114800" cy="138499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プロジェクト新規作成のためのウインドウが現れる</a:t>
            </a:r>
          </a:p>
        </p:txBody>
      </p:sp>
    </p:spTree>
    <p:extLst>
      <p:ext uri="{BB962C8B-B14F-4D97-AF65-F5344CB8AC3E}">
        <p14:creationId xmlns:p14="http://schemas.microsoft.com/office/powerpoint/2010/main" val="167423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089025"/>
            <a:ext cx="741362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  <a:r>
              <a:rPr lang="en-US" altLang="ja-JP"/>
              <a:t>(3/8)</a:t>
            </a:r>
          </a:p>
        </p:txBody>
      </p:sp>
      <p:sp>
        <p:nvSpPr>
          <p:cNvPr id="31750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5DC65211-097C-4454-9AB1-317D5C3A5235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31748" name="Rectangle 1028"/>
          <p:cNvSpPr>
            <a:spLocks noChangeArrowheads="1"/>
          </p:cNvSpPr>
          <p:nvPr/>
        </p:nvSpPr>
        <p:spPr bwMode="auto">
          <a:xfrm>
            <a:off x="2879725" y="1503363"/>
            <a:ext cx="2108200" cy="4079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1749" name="Text Box 1029" descr="25%"/>
          <p:cNvSpPr txBox="1">
            <a:spLocks noChangeArrowheads="1"/>
          </p:cNvSpPr>
          <p:nvPr/>
        </p:nvSpPr>
        <p:spPr bwMode="auto">
          <a:xfrm>
            <a:off x="5073650" y="2860675"/>
            <a:ext cx="3978275" cy="206210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</a:t>
            </a:r>
            <a:r>
              <a:rPr lang="en-US" altLang="ja-JP" dirty="0"/>
              <a:t>Visual C++</a:t>
            </a:r>
            <a:r>
              <a:rPr lang="ja-JP" altLang="en-US" dirty="0"/>
              <a:t>」の中の「</a:t>
            </a:r>
            <a:r>
              <a:rPr lang="en-US" altLang="ja-JP" dirty="0"/>
              <a:t>Win32</a:t>
            </a:r>
            <a:r>
              <a:rPr lang="ja-JP" altLang="en-US" dirty="0"/>
              <a:t>コンソールアプリケーション」を選ぶ</a:t>
            </a:r>
          </a:p>
        </p:txBody>
      </p:sp>
      <p:sp>
        <p:nvSpPr>
          <p:cNvPr id="31751" name="Rectangle 1028"/>
          <p:cNvSpPr>
            <a:spLocks noChangeArrowheads="1"/>
          </p:cNvSpPr>
          <p:nvPr/>
        </p:nvSpPr>
        <p:spPr bwMode="auto">
          <a:xfrm>
            <a:off x="1254125" y="2303463"/>
            <a:ext cx="1085850" cy="3778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1752" name="Text Box 5" descr="25%"/>
          <p:cNvSpPr txBox="1">
            <a:spLocks noChangeArrowheads="1"/>
          </p:cNvSpPr>
          <p:nvPr/>
        </p:nvSpPr>
        <p:spPr bwMode="auto">
          <a:xfrm>
            <a:off x="381747" y="5288340"/>
            <a:ext cx="4856163" cy="156966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いろいろな種類があるが，「</a:t>
            </a:r>
            <a:r>
              <a:rPr lang="en-US" altLang="ja-JP" sz="2400" dirty="0"/>
              <a:t>Win32</a:t>
            </a:r>
            <a:r>
              <a:rPr lang="ja-JP" altLang="en-US" sz="2400" dirty="0"/>
              <a:t>コンソールプロジェクト」を選ぶ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（それ以外は使用しない）</a:t>
            </a:r>
          </a:p>
        </p:txBody>
      </p:sp>
    </p:spTree>
    <p:extLst>
      <p:ext uri="{BB962C8B-B14F-4D97-AF65-F5344CB8AC3E}">
        <p14:creationId xmlns:p14="http://schemas.microsoft.com/office/powerpoint/2010/main" val="342066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  <a:r>
              <a:rPr lang="en-US" altLang="ja-JP"/>
              <a:t>(4/8)</a:t>
            </a:r>
          </a:p>
        </p:txBody>
      </p:sp>
      <p:sp>
        <p:nvSpPr>
          <p:cNvPr id="3379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77102235-B64E-4927-AA0F-FBC9C5E5811C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pic>
        <p:nvPicPr>
          <p:cNvPr id="33796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089025"/>
            <a:ext cx="741362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028"/>
          <p:cNvSpPr>
            <a:spLocks noChangeArrowheads="1"/>
          </p:cNvSpPr>
          <p:nvPr/>
        </p:nvSpPr>
        <p:spPr bwMode="auto">
          <a:xfrm>
            <a:off x="1254125" y="4732338"/>
            <a:ext cx="3889375" cy="2873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3798" name="Text Box 1029" descr="25%"/>
          <p:cNvSpPr txBox="1">
            <a:spLocks noChangeArrowheads="1"/>
          </p:cNvSpPr>
          <p:nvPr/>
        </p:nvSpPr>
        <p:spPr bwMode="auto">
          <a:xfrm>
            <a:off x="1455738" y="2938463"/>
            <a:ext cx="7002462" cy="10779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好きな「プロジェクト名」を入れる</a:t>
            </a:r>
            <a:endParaRPr lang="en-US" altLang="ja-JP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ことができる（自分で命名できる）</a:t>
            </a:r>
          </a:p>
        </p:txBody>
      </p:sp>
      <p:sp>
        <p:nvSpPr>
          <p:cNvPr id="33799" name="Line 1030"/>
          <p:cNvSpPr>
            <a:spLocks noChangeShapeType="1"/>
          </p:cNvSpPr>
          <p:nvPr/>
        </p:nvSpPr>
        <p:spPr bwMode="auto">
          <a:xfrm flipH="1">
            <a:off x="2630488" y="4048125"/>
            <a:ext cx="361950" cy="6794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093788"/>
            <a:ext cx="741362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  <a:r>
              <a:rPr lang="en-US" altLang="ja-JP"/>
              <a:t>(5/8)</a:t>
            </a:r>
          </a:p>
        </p:txBody>
      </p:sp>
      <p:sp>
        <p:nvSpPr>
          <p:cNvPr id="35847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6BC4EC1D-FE7A-45D4-A8A1-F7EB1FA49290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79488" y="4968875"/>
            <a:ext cx="3744912" cy="3603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5845" name="Text Box 5" descr="25%"/>
          <p:cNvSpPr txBox="1">
            <a:spLocks noChangeArrowheads="1"/>
          </p:cNvSpPr>
          <p:nvPr/>
        </p:nvSpPr>
        <p:spPr bwMode="auto">
          <a:xfrm>
            <a:off x="312738" y="3517900"/>
            <a:ext cx="4168775" cy="10779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「場所」の設定も</a:t>
            </a:r>
            <a:endParaRPr lang="en-US" altLang="ja-JP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できる</a:t>
            </a:r>
          </a:p>
        </p:txBody>
      </p:sp>
      <p:sp>
        <p:nvSpPr>
          <p:cNvPr id="35846" name="Text Box 7" descr="25%"/>
          <p:cNvSpPr txBox="1">
            <a:spLocks noChangeArrowheads="1"/>
          </p:cNvSpPr>
          <p:nvPr/>
        </p:nvSpPr>
        <p:spPr bwMode="auto">
          <a:xfrm>
            <a:off x="4895850" y="3395663"/>
            <a:ext cx="3895618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USB</a:t>
            </a:r>
            <a:r>
              <a:rPr lang="ja-JP" altLang="en-US" sz="2400" dirty="0"/>
              <a:t>メモリ，ネットワーク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ドライブなどを使いたい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ときは，場所の設定が必要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2776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089025"/>
            <a:ext cx="741362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  <a:r>
              <a:rPr lang="en-US" altLang="ja-JP"/>
              <a:t>(6/8)</a:t>
            </a:r>
          </a:p>
        </p:txBody>
      </p:sp>
      <p:sp>
        <p:nvSpPr>
          <p:cNvPr id="3789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C2A83215-CC3D-4821-8B13-5EFC58687CC4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sp>
        <p:nvSpPr>
          <p:cNvPr id="37893" name="Rectangle 1028"/>
          <p:cNvSpPr>
            <a:spLocks noChangeArrowheads="1"/>
          </p:cNvSpPr>
          <p:nvPr/>
        </p:nvSpPr>
        <p:spPr bwMode="auto">
          <a:xfrm>
            <a:off x="6791325" y="5519738"/>
            <a:ext cx="606425" cy="3460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7894" name="Text Box 1029" descr="25%"/>
          <p:cNvSpPr txBox="1">
            <a:spLocks noChangeArrowheads="1"/>
          </p:cNvSpPr>
          <p:nvPr/>
        </p:nvSpPr>
        <p:spPr bwMode="auto">
          <a:xfrm>
            <a:off x="4217988" y="3849688"/>
            <a:ext cx="3603625" cy="107721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」をクリック</a:t>
            </a:r>
          </a:p>
        </p:txBody>
      </p:sp>
      <p:sp>
        <p:nvSpPr>
          <p:cNvPr id="37895" name="Line 1030"/>
          <p:cNvSpPr>
            <a:spLocks noChangeShapeType="1"/>
          </p:cNvSpPr>
          <p:nvPr/>
        </p:nvSpPr>
        <p:spPr bwMode="auto">
          <a:xfrm>
            <a:off x="6642100" y="4546600"/>
            <a:ext cx="420688" cy="827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98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268413"/>
            <a:ext cx="6743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  <a:r>
              <a:rPr lang="en-US" altLang="ja-JP"/>
              <a:t>(7/8)</a:t>
            </a:r>
          </a:p>
        </p:txBody>
      </p:sp>
      <p:sp>
        <p:nvSpPr>
          <p:cNvPr id="3994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9C667BE3-F395-44FE-B588-0D2FB0A9BBCC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38850" y="5287963"/>
            <a:ext cx="1223963" cy="536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9941" name="Text Box 5" descr="25%"/>
          <p:cNvSpPr txBox="1">
            <a:spLocks noChangeArrowheads="1"/>
          </p:cNvSpPr>
          <p:nvPr/>
        </p:nvSpPr>
        <p:spPr bwMode="auto">
          <a:xfrm>
            <a:off x="3516313" y="3910013"/>
            <a:ext cx="3059112" cy="107721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「完了」をクリック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611813" y="4602163"/>
            <a:ext cx="579437" cy="6651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22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155700"/>
            <a:ext cx="70929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</a:p>
        </p:txBody>
      </p:sp>
      <p:sp>
        <p:nvSpPr>
          <p:cNvPr id="4199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28D8225-1ECE-48C5-B990-42BA83033479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953000" y="1797050"/>
            <a:ext cx="2578100" cy="191293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5078413" y="3709988"/>
            <a:ext cx="166687" cy="1620837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41990" name="Text Box 6" descr="20%"/>
          <p:cNvSpPr txBox="1">
            <a:spLocks noChangeArrowheads="1"/>
          </p:cNvSpPr>
          <p:nvPr/>
        </p:nvSpPr>
        <p:spPr bwMode="auto">
          <a:xfrm>
            <a:off x="3962400" y="5330825"/>
            <a:ext cx="4495800" cy="156966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3300"/>
                </a:solidFill>
              </a:rPr>
              <a:t>プロジェクトが新規作成されるので，確認する</a:t>
            </a:r>
          </a:p>
        </p:txBody>
      </p:sp>
    </p:spTree>
    <p:extLst>
      <p:ext uri="{BB962C8B-B14F-4D97-AF65-F5344CB8AC3E}">
        <p14:creationId xmlns:p14="http://schemas.microsoft.com/office/powerpoint/2010/main" val="372754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例題１．プログラム実行の体験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コンピュータを役に立つ道具として実感する</a:t>
            </a:r>
          </a:p>
          <a:p>
            <a:r>
              <a:rPr lang="ja-JP" altLang="en-US" dirty="0"/>
              <a:t>次ページのプログラムを使って， </a:t>
            </a:r>
            <a:r>
              <a:rPr lang="en-US" altLang="ja-JP" dirty="0"/>
              <a:t>Microsoft Visual Studio C++</a:t>
            </a:r>
            <a:r>
              <a:rPr lang="ja-JP" altLang="en-US" dirty="0"/>
              <a:t>での</a:t>
            </a:r>
            <a:r>
              <a:rPr lang="en-US" altLang="ja-JP" dirty="0"/>
              <a:t>C++</a:t>
            </a:r>
            <a:r>
              <a:rPr lang="ja-JP" altLang="en-US" dirty="0"/>
              <a:t>ソースファイル編集，ビルド，テスト実行の一連の過程を体験する</a:t>
            </a:r>
          </a:p>
          <a:p>
            <a:pPr marL="0" indent="0">
              <a:buNone/>
            </a:pPr>
            <a:r>
              <a:rPr lang="ja-JP" altLang="en-US" dirty="0"/>
              <a:t>	</a:t>
            </a:r>
          </a:p>
          <a:p>
            <a:pPr lvl="1"/>
            <a:endParaRPr lang="en-US" altLang="ja-JP" dirty="0"/>
          </a:p>
        </p:txBody>
      </p:sp>
      <p:sp>
        <p:nvSpPr>
          <p:cNvPr id="819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32840195-1311-4C78-86F8-16C9F1A5A52C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254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プロジェクトの新規作成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① </a:t>
            </a:r>
            <a:r>
              <a:rPr lang="ja-JP" altLang="en-US" sz="2400" dirty="0"/>
              <a:t>「新規作成」→「プロジェクト」を選ぶ</a:t>
            </a:r>
          </a:p>
          <a:p>
            <a:pPr marL="0" indent="0">
              <a:buNone/>
            </a:pPr>
            <a:r>
              <a:rPr lang="ja-JP" altLang="en-US" sz="2400" dirty="0"/>
              <a:t>② 新規作成のためのウインドウが現れる</a:t>
            </a:r>
          </a:p>
          <a:p>
            <a:pPr marL="0" indent="0">
              <a:buNone/>
            </a:pPr>
            <a:r>
              <a:rPr lang="ja-JP" altLang="en-US" sz="2400" dirty="0"/>
              <a:t>③ プロジェクトの選択</a:t>
            </a:r>
          </a:p>
          <a:p>
            <a:pPr marL="0" indent="0">
              <a:buNone/>
            </a:pPr>
            <a:r>
              <a:rPr lang="ja-JP" altLang="en-US" sz="2400" dirty="0"/>
              <a:t>	「</a:t>
            </a:r>
            <a:r>
              <a:rPr lang="en-US" altLang="ja-JP" sz="2400" dirty="0"/>
              <a:t>Win32 </a:t>
            </a:r>
            <a:r>
              <a:rPr lang="ja-JP" altLang="en-US" sz="2400" dirty="0"/>
              <a:t>コンソールプロジェクト」を選ぶ</a:t>
            </a:r>
          </a:p>
          <a:p>
            <a:pPr marL="0" indent="0">
              <a:buNone/>
            </a:pPr>
            <a:r>
              <a:rPr lang="ja-JP" altLang="en-US" sz="2400" dirty="0"/>
              <a:t>④ プロジェクト名の入力</a:t>
            </a:r>
          </a:p>
          <a:p>
            <a:pPr marL="0" indent="0">
              <a:buNone/>
            </a:pPr>
            <a:r>
              <a:rPr lang="ja-JP" altLang="en-US" sz="2400" dirty="0"/>
              <a:t>	好きな「プロジェクト名」を入れることができる</a:t>
            </a:r>
          </a:p>
          <a:p>
            <a:pPr marL="0" indent="0">
              <a:buNone/>
            </a:pPr>
            <a:r>
              <a:rPr lang="ja-JP" altLang="en-US" sz="2400" dirty="0"/>
              <a:t>⑤ 場所の入力</a:t>
            </a:r>
          </a:p>
          <a:p>
            <a:pPr marL="0" indent="0">
              <a:buNone/>
            </a:pPr>
            <a:r>
              <a:rPr lang="ja-JP" altLang="en-US" sz="2400" dirty="0"/>
              <a:t>	好きな「場所」を入れるできる</a:t>
            </a:r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Win32</a:t>
            </a:r>
            <a:r>
              <a:rPr lang="ja-JP" altLang="en-US" sz="2400" dirty="0"/>
              <a:t>アプリケーションウイザード</a:t>
            </a:r>
          </a:p>
          <a:p>
            <a:pPr marL="0" indent="0">
              <a:buNone/>
            </a:pPr>
            <a:r>
              <a:rPr lang="ja-JP" altLang="en-US" sz="2400" dirty="0"/>
              <a:t>	「完了」を選ぶ</a:t>
            </a:r>
          </a:p>
          <a:p>
            <a:pPr marL="0" indent="0">
              <a:buNone/>
            </a:pPr>
            <a:r>
              <a:rPr lang="ja-JP" altLang="en-US" sz="2400" dirty="0"/>
              <a:t>⑦ 先ほど入力した「プロジェクト名」が現れるので，確認する</a:t>
            </a:r>
          </a:p>
        </p:txBody>
      </p:sp>
      <p:sp>
        <p:nvSpPr>
          <p:cNvPr id="4403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CBC79EB-A25D-481F-88C0-B5E4EAD2E95D}" type="slidenum">
              <a:rPr lang="en-US" altLang="ja-JP" smtClean="0"/>
              <a:pPr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698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Ｃ＋＋ソースファイルの編集</a:t>
            </a:r>
          </a:p>
        </p:txBody>
      </p:sp>
      <p:sp>
        <p:nvSpPr>
          <p:cNvPr id="4609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798E080-934C-4B87-8391-C2FEBA1CB665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46083" name="Text Box 1038"/>
          <p:cNvSpPr txBox="1">
            <a:spLocks noChangeArrowheads="1"/>
          </p:cNvSpPr>
          <p:nvPr/>
        </p:nvSpPr>
        <p:spPr bwMode="auto">
          <a:xfrm>
            <a:off x="2422525" y="6116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46084" name="AutoShape 1040" descr="20%"/>
          <p:cNvSpPr>
            <a:spLocks noChangeArrowheads="1"/>
          </p:cNvSpPr>
          <p:nvPr/>
        </p:nvSpPr>
        <p:spPr bwMode="auto">
          <a:xfrm>
            <a:off x="5932488" y="29273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</a:t>
            </a:r>
          </a:p>
        </p:txBody>
      </p:sp>
      <p:sp>
        <p:nvSpPr>
          <p:cNvPr id="46085" name="AutoShape 1041" descr="30%"/>
          <p:cNvSpPr>
            <a:spLocks noChangeArrowheads="1"/>
          </p:cNvSpPr>
          <p:nvPr/>
        </p:nvSpPr>
        <p:spPr bwMode="auto">
          <a:xfrm>
            <a:off x="5399088" y="353695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6086" name="AutoShape 1042" descr="20%"/>
          <p:cNvSpPr>
            <a:spLocks noChangeArrowheads="1"/>
          </p:cNvSpPr>
          <p:nvPr/>
        </p:nvSpPr>
        <p:spPr bwMode="auto">
          <a:xfrm>
            <a:off x="1309688" y="2994025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の新規作成</a:t>
            </a:r>
          </a:p>
        </p:txBody>
      </p:sp>
      <p:sp>
        <p:nvSpPr>
          <p:cNvPr id="46087" name="AutoShape 1043" descr="30%"/>
          <p:cNvSpPr>
            <a:spLocks noChangeArrowheads="1"/>
          </p:cNvSpPr>
          <p:nvPr/>
        </p:nvSpPr>
        <p:spPr bwMode="auto">
          <a:xfrm>
            <a:off x="3062288" y="35274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6088" name="AutoShape 1044" descr="10%"/>
          <p:cNvSpPr>
            <a:spLocks noChangeArrowheads="1"/>
          </p:cNvSpPr>
          <p:nvPr/>
        </p:nvSpPr>
        <p:spPr bwMode="auto">
          <a:xfrm>
            <a:off x="3646488" y="30035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Ｃ＋＋ソース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編集</a:t>
            </a:r>
          </a:p>
        </p:txBody>
      </p:sp>
      <p:sp>
        <p:nvSpPr>
          <p:cNvPr id="46089" name="Text Box 1045"/>
          <p:cNvSpPr txBox="1">
            <a:spLocks noChangeArrowheads="1"/>
          </p:cNvSpPr>
          <p:nvPr/>
        </p:nvSpPr>
        <p:spPr bwMode="auto">
          <a:xfrm>
            <a:off x="1538288" y="21558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46090" name="Text Box 1046"/>
          <p:cNvSpPr txBox="1">
            <a:spLocks noChangeArrowheads="1"/>
          </p:cNvSpPr>
          <p:nvPr/>
        </p:nvSpPr>
        <p:spPr bwMode="auto">
          <a:xfrm>
            <a:off x="3875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46091" name="Text Box 1047"/>
          <p:cNvSpPr txBox="1">
            <a:spLocks noChangeArrowheads="1"/>
          </p:cNvSpPr>
          <p:nvPr/>
        </p:nvSpPr>
        <p:spPr bwMode="auto">
          <a:xfrm>
            <a:off x="6161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73918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849313"/>
            <a:ext cx="822007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Visual Studio C++ </a:t>
            </a:r>
            <a:r>
              <a:rPr lang="ja-JP" altLang="en-US"/>
              <a:t>の画面構成</a:t>
            </a:r>
          </a:p>
        </p:txBody>
      </p:sp>
      <p:sp>
        <p:nvSpPr>
          <p:cNvPr id="4813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A4BA760-2886-4B2A-93C7-72738A6DD219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48132" name="Rectangle 1029"/>
          <p:cNvSpPr>
            <a:spLocks noChangeArrowheads="1"/>
          </p:cNvSpPr>
          <p:nvPr/>
        </p:nvSpPr>
        <p:spPr bwMode="auto">
          <a:xfrm>
            <a:off x="4854575" y="1554163"/>
            <a:ext cx="3603625" cy="30321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8133" name="Rectangle 1035"/>
          <p:cNvSpPr>
            <a:spLocks noChangeArrowheads="1"/>
          </p:cNvSpPr>
          <p:nvPr/>
        </p:nvSpPr>
        <p:spPr bwMode="auto">
          <a:xfrm>
            <a:off x="374650" y="4762500"/>
            <a:ext cx="4581525" cy="190023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8134" name="Text Box 1030" descr="20%"/>
          <p:cNvSpPr txBox="1">
            <a:spLocks noChangeArrowheads="1"/>
          </p:cNvSpPr>
          <p:nvPr/>
        </p:nvSpPr>
        <p:spPr bwMode="auto">
          <a:xfrm>
            <a:off x="5614988" y="3902075"/>
            <a:ext cx="2895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ファイルなど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が表示される</a:t>
            </a:r>
          </a:p>
        </p:txBody>
      </p:sp>
      <p:sp>
        <p:nvSpPr>
          <p:cNvPr id="48135" name="Rectangle 1032"/>
          <p:cNvSpPr>
            <a:spLocks noChangeArrowheads="1"/>
          </p:cNvSpPr>
          <p:nvPr/>
        </p:nvSpPr>
        <p:spPr bwMode="auto">
          <a:xfrm>
            <a:off x="361950" y="1555750"/>
            <a:ext cx="4441825" cy="310991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8136" name="Text Box 1033" descr="20%"/>
          <p:cNvSpPr txBox="1">
            <a:spLocks noChangeArrowheads="1"/>
          </p:cNvSpPr>
          <p:nvPr/>
        </p:nvSpPr>
        <p:spPr bwMode="auto">
          <a:xfrm>
            <a:off x="1096963" y="2681288"/>
            <a:ext cx="2971800" cy="1200329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Ｃ＋＋ソースファイルの編集はここで行う</a:t>
            </a:r>
          </a:p>
        </p:txBody>
      </p:sp>
      <p:sp>
        <p:nvSpPr>
          <p:cNvPr id="48137" name="Text Box 1036" descr="20%"/>
          <p:cNvSpPr txBox="1">
            <a:spLocks noChangeArrowheads="1"/>
          </p:cNvSpPr>
          <p:nvPr/>
        </p:nvSpPr>
        <p:spPr bwMode="auto">
          <a:xfrm>
            <a:off x="1346200" y="5464175"/>
            <a:ext cx="2895600" cy="83099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ビルド結果が現れる</a:t>
            </a:r>
          </a:p>
        </p:txBody>
      </p:sp>
    </p:spTree>
    <p:extLst>
      <p:ext uri="{BB962C8B-B14F-4D97-AF65-F5344CB8AC3E}">
        <p14:creationId xmlns:p14="http://schemas.microsoft.com/office/powerpoint/2010/main" val="134113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20700"/>
            <a:ext cx="82169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C++ </a:t>
            </a:r>
            <a:r>
              <a:rPr lang="ja-JP" altLang="en-US"/>
              <a:t>ソースファイルの編集</a:t>
            </a:r>
          </a:p>
        </p:txBody>
      </p:sp>
      <p:sp>
        <p:nvSpPr>
          <p:cNvPr id="5018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F76D4ED-4C2E-4C8F-89E0-5CF9B5137B65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sp>
        <p:nvSpPr>
          <p:cNvPr id="50180" name="Rectangle 12"/>
          <p:cNvSpPr>
            <a:spLocks noChangeArrowheads="1"/>
          </p:cNvSpPr>
          <p:nvPr/>
        </p:nvSpPr>
        <p:spPr bwMode="auto">
          <a:xfrm>
            <a:off x="736600" y="1293813"/>
            <a:ext cx="4503738" cy="29305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0181" name="Rectangle 13"/>
          <p:cNvSpPr>
            <a:spLocks noChangeArrowheads="1"/>
          </p:cNvSpPr>
          <p:nvPr/>
        </p:nvSpPr>
        <p:spPr bwMode="auto">
          <a:xfrm>
            <a:off x="5719763" y="2444750"/>
            <a:ext cx="1343025" cy="23971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0182" name="Text Box 14" descr="20%"/>
          <p:cNvSpPr txBox="1">
            <a:spLocks noChangeArrowheads="1"/>
          </p:cNvSpPr>
          <p:nvPr/>
        </p:nvSpPr>
        <p:spPr bwMode="auto">
          <a:xfrm>
            <a:off x="6188075" y="2897188"/>
            <a:ext cx="1925638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編集中の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ファイル名</a:t>
            </a:r>
          </a:p>
        </p:txBody>
      </p:sp>
      <p:sp>
        <p:nvSpPr>
          <p:cNvPr id="50183" name="Text Box 18" descr="20%"/>
          <p:cNvSpPr txBox="1">
            <a:spLocks noChangeArrowheads="1"/>
          </p:cNvSpPr>
          <p:nvPr/>
        </p:nvSpPr>
        <p:spPr bwMode="auto">
          <a:xfrm>
            <a:off x="2987675" y="3173413"/>
            <a:ext cx="1925638" cy="584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3300"/>
                </a:solidFill>
              </a:rPr>
              <a:t>編集画面</a:t>
            </a:r>
          </a:p>
        </p:txBody>
      </p:sp>
    </p:spTree>
    <p:extLst>
      <p:ext uri="{BB962C8B-B14F-4D97-AF65-F5344CB8AC3E}">
        <p14:creationId xmlns:p14="http://schemas.microsoft.com/office/powerpoint/2010/main" val="30509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269023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Microsoft Visual Studio C++</a:t>
            </a:r>
            <a:r>
              <a:rPr lang="ja-JP" altLang="en-US" dirty="0"/>
              <a:t>での</a:t>
            </a:r>
            <a:br>
              <a:rPr lang="ja-JP" altLang="en-US" dirty="0"/>
            </a:br>
            <a:r>
              <a:rPr lang="ja-JP" altLang="en-US" dirty="0"/>
              <a:t>プログラム実行までの手順</a:t>
            </a:r>
          </a:p>
        </p:txBody>
      </p:sp>
      <p:sp>
        <p:nvSpPr>
          <p:cNvPr id="5223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878BE0A2-3FD0-4247-BD6F-18B0F71D6EFA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sp>
        <p:nvSpPr>
          <p:cNvPr id="52227" name="AutoShape 22" descr="10%"/>
          <p:cNvSpPr>
            <a:spLocks noChangeArrowheads="1"/>
          </p:cNvSpPr>
          <p:nvPr/>
        </p:nvSpPr>
        <p:spPr bwMode="auto">
          <a:xfrm>
            <a:off x="5932488" y="29273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</a:t>
            </a:r>
          </a:p>
        </p:txBody>
      </p:sp>
      <p:sp>
        <p:nvSpPr>
          <p:cNvPr id="52228" name="AutoShape 23" descr="30%"/>
          <p:cNvSpPr>
            <a:spLocks noChangeArrowheads="1"/>
          </p:cNvSpPr>
          <p:nvPr/>
        </p:nvSpPr>
        <p:spPr bwMode="auto">
          <a:xfrm>
            <a:off x="5399088" y="353695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2229" name="AutoShape 24" descr="20%"/>
          <p:cNvSpPr>
            <a:spLocks noChangeArrowheads="1"/>
          </p:cNvSpPr>
          <p:nvPr/>
        </p:nvSpPr>
        <p:spPr bwMode="auto">
          <a:xfrm>
            <a:off x="1309688" y="2994025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の新規作成</a:t>
            </a:r>
          </a:p>
        </p:txBody>
      </p:sp>
      <p:sp>
        <p:nvSpPr>
          <p:cNvPr id="52230" name="AutoShape 25" descr="30%"/>
          <p:cNvSpPr>
            <a:spLocks noChangeArrowheads="1"/>
          </p:cNvSpPr>
          <p:nvPr/>
        </p:nvSpPr>
        <p:spPr bwMode="auto">
          <a:xfrm>
            <a:off x="3062288" y="35274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2231" name="AutoShape 26" descr="20%"/>
          <p:cNvSpPr>
            <a:spLocks noChangeArrowheads="1"/>
          </p:cNvSpPr>
          <p:nvPr/>
        </p:nvSpPr>
        <p:spPr bwMode="auto">
          <a:xfrm>
            <a:off x="3646488" y="30035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Ｃ＋＋ソース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編集</a:t>
            </a:r>
          </a:p>
        </p:txBody>
      </p:sp>
      <p:sp>
        <p:nvSpPr>
          <p:cNvPr id="52232" name="Text Box 27"/>
          <p:cNvSpPr txBox="1">
            <a:spLocks noChangeArrowheads="1"/>
          </p:cNvSpPr>
          <p:nvPr/>
        </p:nvSpPr>
        <p:spPr bwMode="auto">
          <a:xfrm>
            <a:off x="1538288" y="21558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3875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52234" name="Text Box 29"/>
          <p:cNvSpPr txBox="1">
            <a:spLocks noChangeArrowheads="1"/>
          </p:cNvSpPr>
          <p:nvPr/>
        </p:nvSpPr>
        <p:spPr bwMode="auto">
          <a:xfrm>
            <a:off x="6161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154851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04875"/>
            <a:ext cx="76485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(1/6)</a:t>
            </a:r>
          </a:p>
        </p:txBody>
      </p:sp>
      <p:sp>
        <p:nvSpPr>
          <p:cNvPr id="54279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60A410E2-7535-46C3-B436-0D37DCF277D7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819400" y="1066800"/>
            <a:ext cx="1897063" cy="5810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4277" name="Text Box 5" descr="25%"/>
          <p:cNvSpPr txBox="1">
            <a:spLocks noChangeArrowheads="1"/>
          </p:cNvSpPr>
          <p:nvPr/>
        </p:nvSpPr>
        <p:spPr bwMode="auto">
          <a:xfrm>
            <a:off x="496888" y="4127500"/>
            <a:ext cx="4946650" cy="15700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「ビルド」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→「ソリューションのビルド」を選ぶ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V="1">
            <a:off x="2728913" y="1662113"/>
            <a:ext cx="835025" cy="24749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52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7575"/>
            <a:ext cx="7334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(2/6)</a:t>
            </a:r>
          </a:p>
        </p:txBody>
      </p:sp>
      <p:sp>
        <p:nvSpPr>
          <p:cNvPr id="5632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52F2CAE-E397-4165-AF43-BC05FC058089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403350" y="6175375"/>
            <a:ext cx="3916363" cy="40163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 flipH="1">
            <a:off x="3614738" y="4641850"/>
            <a:ext cx="830262" cy="138271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56327" name="Text Box 5" descr="20%"/>
          <p:cNvSpPr txBox="1">
            <a:spLocks noChangeArrowheads="1"/>
          </p:cNvSpPr>
          <p:nvPr/>
        </p:nvSpPr>
        <p:spPr bwMode="auto">
          <a:xfrm>
            <a:off x="4014788" y="3230563"/>
            <a:ext cx="4710112" cy="1411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ビルド結果が現れる．「</a:t>
            </a:r>
            <a:r>
              <a:rPr lang="en-US" altLang="ja-JP" sz="2800" dirty="0">
                <a:solidFill>
                  <a:srgbClr val="003300"/>
                </a:solidFill>
              </a:rPr>
              <a:t>1 </a:t>
            </a:r>
            <a:r>
              <a:rPr lang="ja-JP" altLang="en-US" sz="2800" dirty="0">
                <a:solidFill>
                  <a:srgbClr val="003300"/>
                </a:solidFill>
              </a:rPr>
              <a:t>正常終了，</a:t>
            </a:r>
            <a:r>
              <a:rPr lang="en-US" altLang="ja-JP" sz="2800" dirty="0">
                <a:solidFill>
                  <a:srgbClr val="003300"/>
                </a:solidFill>
              </a:rPr>
              <a:t>0 </a:t>
            </a:r>
            <a:r>
              <a:rPr lang="ja-JP" altLang="en-US" sz="2800" dirty="0">
                <a:solidFill>
                  <a:srgbClr val="003300"/>
                </a:solidFill>
              </a:rPr>
              <a:t>失敗・・・」ならばビルドに成功</a:t>
            </a:r>
          </a:p>
        </p:txBody>
      </p:sp>
    </p:spTree>
    <p:extLst>
      <p:ext uri="{BB962C8B-B14F-4D97-AF65-F5344CB8AC3E}">
        <p14:creationId xmlns:p14="http://schemas.microsoft.com/office/powerpoint/2010/main" val="321451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7575"/>
            <a:ext cx="7334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403350" y="6175375"/>
            <a:ext cx="3916363" cy="401638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8372" name="Line 6"/>
          <p:cNvSpPr>
            <a:spLocks noChangeShapeType="1"/>
          </p:cNvSpPr>
          <p:nvPr/>
        </p:nvSpPr>
        <p:spPr bwMode="auto">
          <a:xfrm flipH="1">
            <a:off x="3614738" y="4641850"/>
            <a:ext cx="830262" cy="138271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(2/6)</a:t>
            </a:r>
          </a:p>
        </p:txBody>
      </p:sp>
      <p:sp>
        <p:nvSpPr>
          <p:cNvPr id="5837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8DE7AF1-7FBC-44F5-B617-D81D7294C3F2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118036" y="1847850"/>
            <a:ext cx="9110186" cy="8925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ビルドが正常終了するまで，プログラム編集を続ける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・文法ミスの場所，種類は，コンピュータが探し指摘してくれる</a:t>
            </a:r>
          </a:p>
        </p:txBody>
      </p:sp>
      <p:sp>
        <p:nvSpPr>
          <p:cNvPr id="58376" name="Text Box 5" descr="20%"/>
          <p:cNvSpPr txBox="1">
            <a:spLocks noChangeArrowheads="1"/>
          </p:cNvSpPr>
          <p:nvPr/>
        </p:nvSpPr>
        <p:spPr bwMode="auto">
          <a:xfrm>
            <a:off x="4014788" y="3230563"/>
            <a:ext cx="4710112" cy="1411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ビルド結果が現れる．「</a:t>
            </a:r>
            <a:r>
              <a:rPr lang="en-US" altLang="ja-JP" sz="2800" dirty="0">
                <a:solidFill>
                  <a:srgbClr val="003300"/>
                </a:solidFill>
              </a:rPr>
              <a:t>1 </a:t>
            </a:r>
            <a:r>
              <a:rPr lang="ja-JP" altLang="en-US" sz="2800" dirty="0">
                <a:solidFill>
                  <a:srgbClr val="003300"/>
                </a:solidFill>
              </a:rPr>
              <a:t>正常終了，</a:t>
            </a:r>
            <a:r>
              <a:rPr lang="en-US" altLang="ja-JP" sz="2800" dirty="0">
                <a:solidFill>
                  <a:srgbClr val="003300"/>
                </a:solidFill>
              </a:rPr>
              <a:t>0 </a:t>
            </a:r>
            <a:r>
              <a:rPr lang="ja-JP" altLang="en-US" sz="2800" dirty="0">
                <a:solidFill>
                  <a:srgbClr val="003300"/>
                </a:solidFill>
              </a:rPr>
              <a:t>失敗・・・」ならばビルドに成功</a:t>
            </a:r>
          </a:p>
        </p:txBody>
      </p:sp>
    </p:spTree>
    <p:extLst>
      <p:ext uri="{BB962C8B-B14F-4D97-AF65-F5344CB8AC3E}">
        <p14:creationId xmlns:p14="http://schemas.microsoft.com/office/powerpoint/2010/main" val="428420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914400"/>
            <a:ext cx="6535738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(3/6)</a:t>
            </a:r>
          </a:p>
        </p:txBody>
      </p:sp>
      <p:sp>
        <p:nvSpPr>
          <p:cNvPr id="6042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684E991B-893F-4C61-A1E2-942E496806CD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876800" y="1270000"/>
            <a:ext cx="2344738" cy="15827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0421" name="Text Box 5" descr="25%"/>
          <p:cNvSpPr txBox="1">
            <a:spLocks noChangeArrowheads="1"/>
          </p:cNvSpPr>
          <p:nvPr/>
        </p:nvSpPr>
        <p:spPr bwMode="auto">
          <a:xfrm>
            <a:off x="685800" y="4032250"/>
            <a:ext cx="3978275" cy="15700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「デバッグ」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→「デバッグ無しで開始」を選ぶ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3832225" y="2630488"/>
            <a:ext cx="1044575" cy="1401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4772025" y="5348288"/>
            <a:ext cx="3978275" cy="1225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当然だが，ビルドに成功していないと，この操作は意味が無い</a:t>
            </a:r>
          </a:p>
        </p:txBody>
      </p:sp>
    </p:spTree>
    <p:extLst>
      <p:ext uri="{BB962C8B-B14F-4D97-AF65-F5344CB8AC3E}">
        <p14:creationId xmlns:p14="http://schemas.microsoft.com/office/powerpoint/2010/main" val="206750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(4/6)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680F66-57CB-4640-B003-018DB410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246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E744DD3-91B8-478D-8CD1-BAD9A30DE847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sp>
        <p:nvSpPr>
          <p:cNvPr id="62467" name="Text Box 5" descr="20%"/>
          <p:cNvSpPr txBox="1">
            <a:spLocks noChangeArrowheads="1"/>
          </p:cNvSpPr>
          <p:nvPr/>
        </p:nvSpPr>
        <p:spPr bwMode="auto">
          <a:xfrm>
            <a:off x="2933700" y="5789613"/>
            <a:ext cx="3276600" cy="52322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実行画面が現れる</a:t>
            </a:r>
          </a:p>
        </p:txBody>
      </p:sp>
      <p:pic>
        <p:nvPicPr>
          <p:cNvPr id="62469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35025"/>
            <a:ext cx="914082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例題１のプログラムの機能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計算の繰り返し</a:t>
            </a:r>
          </a:p>
          <a:p>
            <a:r>
              <a:rPr lang="ja-JP" altLang="en-US"/>
              <a:t>キーボードからのデータ読み込み</a:t>
            </a:r>
          </a:p>
          <a:p>
            <a:r>
              <a:rPr lang="ja-JP" altLang="en-US"/>
              <a:t>ファイルへの書き出し</a:t>
            </a:r>
          </a:p>
        </p:txBody>
      </p:sp>
      <p:sp>
        <p:nvSpPr>
          <p:cNvPr id="1024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FBB0A390-1258-4E9F-B6C1-2C9E2B0F8834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9503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0F78E21-721A-4ECA-8E56-BFEFBDC4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A0D2C47-B41B-4207-9A15-B9A27442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451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0D32FD3-1A09-4C69-B7FE-9DA6B0F729C4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pic>
        <p:nvPicPr>
          <p:cNvPr id="6451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1011957"/>
            <a:ext cx="9239251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 txBox="1">
            <a:spLocks noChangeArrowheads="1"/>
          </p:cNvSpPr>
          <p:nvPr/>
        </p:nvSpPr>
        <p:spPr bwMode="auto">
          <a:xfrm>
            <a:off x="685800" y="14922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tx2"/>
                </a:solidFill>
              </a:rPr>
              <a:t>ビルドと実行について</a:t>
            </a:r>
            <a:endParaRPr lang="en-US" altLang="ja-JP" sz="4000" dirty="0">
              <a:solidFill>
                <a:schemeClr val="tx2"/>
              </a:solidFill>
            </a:endParaRPr>
          </a:p>
        </p:txBody>
      </p:sp>
      <p:sp>
        <p:nvSpPr>
          <p:cNvPr id="64518" name="Text Box 5" descr="20%"/>
          <p:cNvSpPr txBox="1">
            <a:spLocks noChangeArrowheads="1"/>
          </p:cNvSpPr>
          <p:nvPr/>
        </p:nvSpPr>
        <p:spPr bwMode="auto">
          <a:xfrm>
            <a:off x="2027238" y="3656013"/>
            <a:ext cx="6753225" cy="181588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この資料のページ５のプログラムを使っているときは，実行画面のメッセージが少し違う．</a:t>
            </a:r>
            <a:endParaRPr lang="en-US" altLang="ja-JP" sz="2800" dirty="0">
              <a:solidFill>
                <a:srgbClr val="00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（次ページに続く）</a:t>
            </a:r>
          </a:p>
        </p:txBody>
      </p:sp>
    </p:spTree>
    <p:extLst>
      <p:ext uri="{BB962C8B-B14F-4D97-AF65-F5344CB8AC3E}">
        <p14:creationId xmlns:p14="http://schemas.microsoft.com/office/powerpoint/2010/main" val="2696425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968375"/>
            <a:ext cx="78295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ビルドと実行について</a:t>
            </a:r>
            <a:endParaRPr lang="en-US" altLang="ja-JP"/>
          </a:p>
        </p:txBody>
      </p:sp>
      <p:sp>
        <p:nvSpPr>
          <p:cNvPr id="6554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0BFB99E1-2FFD-4F9F-BECE-1B0B7649ED7D}" type="slidenum">
              <a:rPr lang="en-US" altLang="ja-JP" smtClean="0"/>
              <a:pPr/>
              <a:t>31</a:t>
            </a:fld>
            <a:endParaRPr lang="en-US" altLang="ja-JP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41338" y="1506538"/>
            <a:ext cx="2481262" cy="968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5541" name="Text Box 5" descr="25%"/>
          <p:cNvSpPr txBox="1">
            <a:spLocks noChangeArrowheads="1"/>
          </p:cNvSpPr>
          <p:nvPr/>
        </p:nvSpPr>
        <p:spPr bwMode="auto">
          <a:xfrm>
            <a:off x="201529" y="4292145"/>
            <a:ext cx="6318800" cy="1959244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数値を入れる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（プログラムに数値データを与える）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err="1"/>
              <a:t>start_x</a:t>
            </a:r>
            <a:r>
              <a:rPr lang="en-US" altLang="ja-JP" sz="2800" dirty="0"/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err="1"/>
              <a:t>step_x</a:t>
            </a:r>
            <a:r>
              <a:rPr lang="en-US" altLang="ja-JP" sz="2800" dirty="0"/>
              <a:t> = 0.1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1518024" y="2527300"/>
            <a:ext cx="13914" cy="176484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99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52500"/>
            <a:ext cx="398303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ビルドと実行について</a:t>
            </a:r>
            <a:endParaRPr lang="en-US" altLang="ja-JP"/>
          </a:p>
        </p:txBody>
      </p:sp>
      <p:sp>
        <p:nvSpPr>
          <p:cNvPr id="6759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EB7BDAC-26E6-4032-945A-D8076B48C9E1}" type="slidenum">
              <a:rPr lang="en-US" altLang="ja-JP" smtClean="0"/>
              <a:pPr/>
              <a:t>32</a:t>
            </a:fld>
            <a:endParaRPr lang="en-US" altLang="ja-JP" dirty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49275" y="1222375"/>
            <a:ext cx="2560638" cy="36703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7589" name="Text Box 5" descr="25%"/>
          <p:cNvSpPr txBox="1">
            <a:spLocks noChangeArrowheads="1"/>
          </p:cNvSpPr>
          <p:nvPr/>
        </p:nvSpPr>
        <p:spPr bwMode="auto">
          <a:xfrm>
            <a:off x="176213" y="5483225"/>
            <a:ext cx="7772400" cy="9540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２つの数値を入れると，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計算結果の結果が</a:t>
            </a:r>
            <a:r>
              <a:rPr lang="ja-JP" altLang="en-US" sz="2800" dirty="0">
                <a:solidFill>
                  <a:schemeClr val="tx2"/>
                </a:solidFill>
              </a:rPr>
              <a:t>得られる．</a:t>
            </a:r>
            <a:endParaRPr lang="ja-JP" altLang="en-US" sz="2800" dirty="0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1830388" y="4956175"/>
            <a:ext cx="195262" cy="411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230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266825"/>
            <a:ext cx="3984625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プログラム実行結果</a:t>
            </a:r>
          </a:p>
        </p:txBody>
      </p:sp>
      <p:sp>
        <p:nvSpPr>
          <p:cNvPr id="6964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9410313-794C-4794-9440-A0F012884F93}" type="slidenum">
              <a:rPr lang="en-US" altLang="ja-JP" smtClean="0"/>
              <a:pPr/>
              <a:t>33</a:t>
            </a:fld>
            <a:endParaRPr lang="en-US" altLang="ja-JP" dirty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522288" y="1474788"/>
            <a:ext cx="12954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69637" name="Text Box 6" descr="20%"/>
          <p:cNvSpPr txBox="1">
            <a:spLocks noChangeArrowheads="1"/>
          </p:cNvSpPr>
          <p:nvPr/>
        </p:nvSpPr>
        <p:spPr bwMode="auto">
          <a:xfrm>
            <a:off x="5029200" y="1143000"/>
            <a:ext cx="3810000" cy="14112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キーボードから，データ「０」，「０．１」を読み込んでいる</a:t>
            </a:r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 flipH="1" flipV="1">
            <a:off x="1854200" y="1603375"/>
            <a:ext cx="3175000" cy="128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69639" name="Text Box 8" descr="20%"/>
          <p:cNvSpPr txBox="1">
            <a:spLocks noChangeArrowheads="1"/>
          </p:cNvSpPr>
          <p:nvPr/>
        </p:nvSpPr>
        <p:spPr bwMode="auto">
          <a:xfrm>
            <a:off x="4953000" y="3810000"/>
            <a:ext cx="3962400" cy="138499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計算を２０回繰り返して，計算結果を表示している</a:t>
            </a: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 flipH="1" flipV="1">
            <a:off x="3035300" y="4035425"/>
            <a:ext cx="1868488" cy="4429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69641" name="Rectangle 12"/>
          <p:cNvSpPr>
            <a:spLocks noChangeArrowheads="1"/>
          </p:cNvSpPr>
          <p:nvPr/>
        </p:nvSpPr>
        <p:spPr bwMode="auto">
          <a:xfrm>
            <a:off x="598488" y="1931988"/>
            <a:ext cx="2360612" cy="32861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2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① </a:t>
            </a:r>
            <a:r>
              <a:rPr lang="ja-JP" altLang="en-US" dirty="0"/>
              <a:t>「ビルド」→「ソリューションのビルド」を選ぶ</a:t>
            </a:r>
          </a:p>
          <a:p>
            <a:pPr marL="0" indent="0">
              <a:buNone/>
            </a:pPr>
            <a:r>
              <a:rPr lang="ja-JP" altLang="en-US" dirty="0"/>
              <a:t>　　　ビルド結果が現れる</a:t>
            </a:r>
          </a:p>
          <a:p>
            <a:pPr marL="0" indent="0">
              <a:buNone/>
            </a:pPr>
            <a:r>
              <a:rPr lang="ja-JP" altLang="en-US" dirty="0"/>
              <a:t>② 「デバッグ」→「デバッグ無しで開始」を選ぶ</a:t>
            </a:r>
          </a:p>
          <a:p>
            <a:pPr marL="0" indent="0">
              <a:buNone/>
            </a:pPr>
            <a:r>
              <a:rPr lang="ja-JP" altLang="en-US" dirty="0"/>
              <a:t>　　　</a:t>
            </a:r>
          </a:p>
          <a:p>
            <a:pPr marL="0" indent="0">
              <a:buNone/>
            </a:pPr>
            <a:r>
              <a:rPr lang="ja-JP" altLang="en-US" dirty="0"/>
              <a:t>③ 実行画面が出る</a:t>
            </a:r>
          </a:p>
          <a:p>
            <a:endParaRPr lang="en-US" altLang="ja-JP" dirty="0"/>
          </a:p>
        </p:txBody>
      </p:sp>
      <p:sp>
        <p:nvSpPr>
          <p:cNvPr id="7168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96FE1252-4F04-4D14-BA47-A3410766A4C4}" type="slidenum">
              <a:rPr lang="en-US" altLang="ja-JP" smtClean="0"/>
              <a:pPr/>
              <a:t>34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4911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例題２．他のソフトとの連携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例題１のプログラムによって書き出されたファイルを使い， </a:t>
            </a:r>
            <a:r>
              <a:rPr lang="en-US" altLang="ja-JP" dirty="0"/>
              <a:t>Microsoft Excel </a:t>
            </a:r>
            <a:r>
              <a:rPr lang="ja-JP" altLang="en-US" dirty="0"/>
              <a:t>を使って折れ線グラフを作成する</a:t>
            </a:r>
          </a:p>
          <a:p>
            <a:pPr marL="457200" lvl="1" indent="0">
              <a:buNone/>
            </a:pPr>
            <a:r>
              <a:rPr lang="ja-JP" altLang="en-US" dirty="0"/>
              <a:t>ファイル名：　</a:t>
            </a:r>
            <a:r>
              <a:rPr lang="en-US" altLang="ja-JP" dirty="0"/>
              <a:t>d:\data.csv</a:t>
            </a:r>
          </a:p>
          <a:p>
            <a:pPr marL="0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7373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C0705009-863C-4CEA-BCD0-E8EDE1C2480B}" type="slidenum">
              <a:rPr lang="en-US" altLang="ja-JP" smtClean="0"/>
              <a:pPr/>
              <a:t>35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4332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(1/8)</a:t>
            </a:r>
          </a:p>
        </p:txBody>
      </p:sp>
      <p:sp>
        <p:nvSpPr>
          <p:cNvPr id="7578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06E84E44-8C59-4BBF-9250-1B36F561F634}" type="slidenum">
              <a:rPr lang="en-US" altLang="ja-JP" smtClean="0"/>
              <a:pPr/>
              <a:t>36</a:t>
            </a:fld>
            <a:endParaRPr lang="en-US" altLang="ja-JP" dirty="0"/>
          </a:p>
        </p:txBody>
      </p:sp>
      <p:pic>
        <p:nvPicPr>
          <p:cNvPr id="75779" name="Picture 4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457450"/>
            <a:ext cx="2835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8"/>
          <p:cNvSpPr>
            <a:spLocks noChangeArrowheads="1"/>
          </p:cNvSpPr>
          <p:nvPr/>
        </p:nvSpPr>
        <p:spPr bwMode="auto">
          <a:xfrm>
            <a:off x="3810000" y="2819400"/>
            <a:ext cx="1219200" cy="1143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5781" name="Text Box 9" descr="25%"/>
          <p:cNvSpPr txBox="1">
            <a:spLocks noChangeArrowheads="1"/>
          </p:cNvSpPr>
          <p:nvPr/>
        </p:nvSpPr>
        <p:spPr bwMode="auto">
          <a:xfrm>
            <a:off x="4270375" y="5257800"/>
            <a:ext cx="3806825" cy="156966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z </a:t>
            </a:r>
            <a:r>
              <a:rPr lang="ja-JP" altLang="en-US" dirty="0"/>
              <a:t>ドライブの</a:t>
            </a:r>
            <a:r>
              <a:rPr lang="en-US" altLang="ja-JP" dirty="0"/>
              <a:t>data.csv </a:t>
            </a:r>
            <a:r>
              <a:rPr lang="ja-JP" altLang="en-US" dirty="0"/>
              <a:t>をダブルクリックする</a:t>
            </a:r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 flipV="1">
            <a:off x="4495800" y="3962400"/>
            <a:ext cx="9906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566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(2/8)</a:t>
            </a:r>
          </a:p>
        </p:txBody>
      </p:sp>
      <p:sp>
        <p:nvSpPr>
          <p:cNvPr id="7783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FF31EDD-C333-473B-8D7D-5A7319EEDC70}" type="slidenum">
              <a:rPr lang="en-US" altLang="ja-JP" smtClean="0"/>
              <a:pPr/>
              <a:t>37</a:t>
            </a:fld>
            <a:endParaRPr lang="en-US" altLang="ja-JP" dirty="0"/>
          </a:p>
        </p:txBody>
      </p:sp>
      <p:pic>
        <p:nvPicPr>
          <p:cNvPr id="77827" name="Picture 4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46738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1752600" y="1371600"/>
            <a:ext cx="5638800" cy="53340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7829" name="Text Box 6" descr="20%"/>
          <p:cNvSpPr txBox="1">
            <a:spLocks noChangeArrowheads="1"/>
          </p:cNvSpPr>
          <p:nvPr/>
        </p:nvSpPr>
        <p:spPr bwMode="auto">
          <a:xfrm>
            <a:off x="228600" y="5486400"/>
            <a:ext cx="2743200" cy="9842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3300"/>
                </a:solidFill>
              </a:rPr>
              <a:t>Microsoft Excel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が現れる</a:t>
            </a:r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 flipV="1">
            <a:off x="1371600" y="4800600"/>
            <a:ext cx="381000" cy="6858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504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(3/8)</a:t>
            </a:r>
          </a:p>
        </p:txBody>
      </p:sp>
      <p:sp>
        <p:nvSpPr>
          <p:cNvPr id="7988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0EE28AF8-1390-42A7-BE7F-A1AEAE5C400C}" type="slidenum">
              <a:rPr lang="en-US" altLang="ja-JP" smtClean="0"/>
              <a:pPr/>
              <a:t>38</a:t>
            </a:fld>
            <a:endParaRPr lang="en-US" altLang="ja-JP" dirty="0"/>
          </a:p>
        </p:txBody>
      </p:sp>
      <p:pic>
        <p:nvPicPr>
          <p:cNvPr id="79875" name="Picture 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578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2057400" y="2286000"/>
            <a:ext cx="2590800" cy="3581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77" name="Text Box 6" descr="25%"/>
          <p:cNvSpPr txBox="1">
            <a:spLocks noChangeArrowheads="1"/>
          </p:cNvSpPr>
          <p:nvPr/>
        </p:nvSpPr>
        <p:spPr bwMode="auto">
          <a:xfrm>
            <a:off x="4800600" y="5715000"/>
            <a:ext cx="3978275" cy="11049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①</a:t>
            </a:r>
            <a:r>
              <a:rPr lang="ja-JP" altLang="en-US" dirty="0"/>
              <a:t>グラフを書きたい範囲を選ぶ</a:t>
            </a:r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 flipH="1" flipV="1">
            <a:off x="4648200" y="4953000"/>
            <a:ext cx="83820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5181600" y="1752600"/>
            <a:ext cx="4572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80" name="Text Box 9" descr="25%"/>
          <p:cNvSpPr txBox="1">
            <a:spLocks noChangeArrowheads="1"/>
          </p:cNvSpPr>
          <p:nvPr/>
        </p:nvSpPr>
        <p:spPr bwMode="auto">
          <a:xfrm>
            <a:off x="5105400" y="3429000"/>
            <a:ext cx="3886200" cy="156966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②</a:t>
            </a:r>
            <a:r>
              <a:rPr lang="ja-JP" altLang="en-US" dirty="0"/>
              <a:t>グラフウイザードの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アイコンをクリック</a:t>
            </a:r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 flipH="1" flipV="1">
            <a:off x="5410200" y="2133600"/>
            <a:ext cx="9906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333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(4/8)</a:t>
            </a:r>
          </a:p>
        </p:txBody>
      </p:sp>
      <p:sp>
        <p:nvSpPr>
          <p:cNvPr id="81930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67078EA-3D95-43BD-9A46-A9205F8FB0AC}" type="slidenum">
              <a:rPr lang="en-US" altLang="ja-JP" smtClean="0"/>
              <a:pPr/>
              <a:t>39</a:t>
            </a:fld>
            <a:endParaRPr lang="en-US" altLang="ja-JP" dirty="0"/>
          </a:p>
        </p:txBody>
      </p:sp>
      <p:pic>
        <p:nvPicPr>
          <p:cNvPr id="81923" name="Picture 1028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578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029"/>
          <p:cNvSpPr>
            <a:spLocks noChangeArrowheads="1"/>
          </p:cNvSpPr>
          <p:nvPr/>
        </p:nvSpPr>
        <p:spPr bwMode="auto">
          <a:xfrm>
            <a:off x="2057400" y="2438400"/>
            <a:ext cx="5410200" cy="38100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25" name="Text Box 1030" descr="20%"/>
          <p:cNvSpPr txBox="1">
            <a:spLocks noChangeArrowheads="1"/>
          </p:cNvSpPr>
          <p:nvPr/>
        </p:nvSpPr>
        <p:spPr bwMode="auto">
          <a:xfrm>
            <a:off x="152400" y="5181600"/>
            <a:ext cx="2590800" cy="138499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グラフの種類を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選べる</a:t>
            </a:r>
          </a:p>
        </p:txBody>
      </p:sp>
      <p:sp>
        <p:nvSpPr>
          <p:cNvPr id="81926" name="Line 1031"/>
          <p:cNvSpPr>
            <a:spLocks noChangeShapeType="1"/>
          </p:cNvSpPr>
          <p:nvPr/>
        </p:nvSpPr>
        <p:spPr bwMode="auto">
          <a:xfrm flipV="1">
            <a:off x="1524000" y="4419600"/>
            <a:ext cx="533400" cy="7620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81927" name="Rectangle 1032"/>
          <p:cNvSpPr>
            <a:spLocks noChangeArrowheads="1"/>
          </p:cNvSpPr>
          <p:nvPr/>
        </p:nvSpPr>
        <p:spPr bwMode="auto">
          <a:xfrm>
            <a:off x="2362200" y="3505200"/>
            <a:ext cx="1981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28" name="Text Box 1033" descr="25%"/>
          <p:cNvSpPr txBox="1">
            <a:spLocks noChangeArrowheads="1"/>
          </p:cNvSpPr>
          <p:nvPr/>
        </p:nvSpPr>
        <p:spPr bwMode="auto">
          <a:xfrm>
            <a:off x="4572000" y="5410200"/>
            <a:ext cx="3276600" cy="156966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ここでは「散布図」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を選ぶ</a:t>
            </a:r>
          </a:p>
        </p:txBody>
      </p:sp>
      <p:sp>
        <p:nvSpPr>
          <p:cNvPr id="81929" name="Line 1034"/>
          <p:cNvSpPr>
            <a:spLocks noChangeShapeType="1"/>
          </p:cNvSpPr>
          <p:nvPr/>
        </p:nvSpPr>
        <p:spPr bwMode="auto">
          <a:xfrm flipH="1" flipV="1">
            <a:off x="3810000" y="4114800"/>
            <a:ext cx="9906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84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96" y="76617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#include "</a:t>
            </a:r>
            <a:r>
              <a:rPr lang="en-US" altLang="ja-JP" sz="1600" b="1" dirty="0" err="1"/>
              <a:t>stdio.h</a:t>
            </a:r>
            <a:r>
              <a:rPr lang="en-US" altLang="ja-JP" sz="1600" b="1" dirty="0"/>
              <a:t>"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#include &lt;</a:t>
            </a:r>
            <a:r>
              <a:rPr lang="en-US" altLang="ja-JP" sz="1600" b="1" dirty="0" err="1"/>
              <a:t>math.h</a:t>
            </a:r>
            <a:r>
              <a:rPr lang="en-US" altLang="ja-JP" sz="1600" b="1" dirty="0"/>
              <a:t>&gt;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#pragma warning(</a:t>
            </a:r>
            <a:r>
              <a:rPr lang="en-US" altLang="ja-JP" sz="1600" b="1" dirty="0" err="1"/>
              <a:t>disable:4996</a:t>
            </a:r>
            <a:r>
              <a:rPr lang="en-US" altLang="ja-JP" sz="1600" b="1" dirty="0"/>
              <a:t>)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 err="1"/>
              <a:t>int</a:t>
            </a:r>
            <a:r>
              <a:rPr lang="en-US" altLang="ja-JP" sz="1600" b="1" dirty="0"/>
              <a:t> main()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{	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double x;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double y;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char </a:t>
            </a:r>
            <a:r>
              <a:rPr lang="en-US" altLang="ja-JP" sz="1600" b="1" dirty="0" err="1"/>
              <a:t>buf</a:t>
            </a:r>
            <a:r>
              <a:rPr lang="en-US" altLang="ja-JP" sz="1600" b="1" dirty="0"/>
              <a:t>[256];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double </a:t>
            </a:r>
            <a:r>
              <a:rPr lang="en-US" altLang="ja-JP" sz="1600" b="1" dirty="0" err="1"/>
              <a:t>start_x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double </a:t>
            </a:r>
            <a:r>
              <a:rPr lang="en-US" altLang="ja-JP" sz="1600" b="1" dirty="0" err="1"/>
              <a:t>step_x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FILE*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</a:t>
            </a:r>
            <a:r>
              <a:rPr lang="en-US" altLang="ja-JP" sz="1600" b="1" dirty="0" err="1"/>
              <a:t>start_x</a:t>
            </a:r>
            <a:r>
              <a:rPr lang="en-US" altLang="ja-JP" sz="1600" b="1" dirty="0"/>
              <a:t> ="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fgets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buf</a:t>
            </a:r>
            <a:r>
              <a:rPr lang="en-US" altLang="ja-JP" sz="1600" b="1" dirty="0"/>
              <a:t>, 256, </a:t>
            </a:r>
            <a:r>
              <a:rPr lang="en-US" altLang="ja-JP" sz="1600" b="1" dirty="0" err="1"/>
              <a:t>stdin</a:t>
            </a:r>
            <a:r>
              <a:rPr lang="en-US" altLang="ja-JP" sz="1600" b="1" dirty="0"/>
              <a:t>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sscanf_s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buf</a:t>
            </a:r>
            <a:r>
              <a:rPr lang="en-US" altLang="ja-JP" sz="1600" b="1" dirty="0"/>
              <a:t>, "%lf\n", &amp;</a:t>
            </a:r>
            <a:r>
              <a:rPr lang="en-US" altLang="ja-JP" sz="1600" b="1" dirty="0" err="1"/>
              <a:t>start_x</a:t>
            </a:r>
            <a:r>
              <a:rPr lang="en-US" altLang="ja-JP" sz="1600" b="1" dirty="0"/>
              <a:t>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</a:t>
            </a:r>
            <a:r>
              <a:rPr lang="en-US" altLang="ja-JP" sz="1600" b="1" dirty="0" err="1"/>
              <a:t>step_x</a:t>
            </a:r>
            <a:r>
              <a:rPr lang="en-US" altLang="ja-JP" sz="1600" b="1" dirty="0"/>
              <a:t> ="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fgets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buf</a:t>
            </a:r>
            <a:r>
              <a:rPr lang="en-US" altLang="ja-JP" sz="1600" b="1" dirty="0"/>
              <a:t>, 256, </a:t>
            </a:r>
            <a:r>
              <a:rPr lang="en-US" altLang="ja-JP" sz="1600" b="1" dirty="0" err="1"/>
              <a:t>stdin</a:t>
            </a:r>
            <a:r>
              <a:rPr lang="en-US" altLang="ja-JP" sz="1600" b="1" dirty="0"/>
              <a:t>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sscanf_s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buf</a:t>
            </a:r>
            <a:r>
              <a:rPr lang="en-US" altLang="ja-JP" sz="1600" b="1" dirty="0"/>
              <a:t>, "%lf\n", &amp;</a:t>
            </a:r>
            <a:r>
              <a:rPr lang="en-US" altLang="ja-JP" sz="1600" b="1" dirty="0" err="1"/>
              <a:t>step_x</a:t>
            </a:r>
            <a:r>
              <a:rPr lang="en-US" altLang="ja-JP" sz="1600" b="1" dirty="0"/>
              <a:t>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fopen</a:t>
            </a:r>
            <a:r>
              <a:rPr lang="en-US" altLang="ja-JP" sz="1600" b="1" dirty="0"/>
              <a:t>( "d:\\</a:t>
            </a:r>
            <a:r>
              <a:rPr lang="en-US" altLang="ja-JP" sz="1600" b="1" dirty="0" err="1"/>
              <a:t>data.csv</a:t>
            </a:r>
            <a:r>
              <a:rPr lang="en-US" altLang="ja-JP" sz="1600" b="1" dirty="0"/>
              <a:t>", "w"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for(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 = 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 &lt; 20;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    x = </a:t>
            </a:r>
            <a:r>
              <a:rPr lang="en-US" altLang="ja-JP" sz="1600" b="1" dirty="0" err="1"/>
              <a:t>start_x</a:t>
            </a:r>
            <a:r>
              <a:rPr lang="en-US" altLang="ja-JP" sz="1600" b="1" dirty="0"/>
              <a:t> + (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 * </a:t>
            </a:r>
            <a:r>
              <a:rPr lang="en-US" altLang="ja-JP" sz="1600" b="1" dirty="0" err="1"/>
              <a:t>step_x</a:t>
            </a:r>
            <a:r>
              <a:rPr lang="en-US" altLang="ja-JP" sz="1600" b="1" dirty="0"/>
              <a:t> ); 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    y = sin( x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"x= %f, y= %f\n", x, y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    </a:t>
            </a:r>
            <a:r>
              <a:rPr lang="en-US" altLang="ja-JP" sz="1600" b="1" dirty="0" err="1"/>
              <a:t>fprintf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, "x=, %f, y=, %f\n", x, y ); 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}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fprintf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stderr</a:t>
            </a:r>
            <a:r>
              <a:rPr lang="en-US" altLang="ja-JP" sz="1600" b="1" dirty="0"/>
              <a:t>, "file d:\\</a:t>
            </a:r>
            <a:r>
              <a:rPr lang="en-US" altLang="ja-JP" sz="1600" b="1" dirty="0" err="1"/>
              <a:t>data.csv</a:t>
            </a:r>
            <a:r>
              <a:rPr lang="en-US" altLang="ja-JP" sz="1600" b="1" dirty="0"/>
              <a:t> created\n" ); 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fclose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);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    return 0;</a:t>
            </a:r>
          </a:p>
          <a:p>
            <a:pPr marL="0" indent="0">
              <a:lnSpc>
                <a:spcPct val="45000"/>
              </a:lnSpc>
              <a:buNone/>
            </a:pPr>
            <a:r>
              <a:rPr lang="en-US" altLang="ja-JP" sz="1600" b="1" dirty="0"/>
              <a:t>}</a:t>
            </a:r>
          </a:p>
          <a:p>
            <a:endParaRPr lang="en-US" altLang="ja-JP" dirty="0"/>
          </a:p>
        </p:txBody>
      </p:sp>
      <p:sp>
        <p:nvSpPr>
          <p:cNvPr id="12300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02E1B05-13F3-4626-BF38-F838DCC020B1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91411" y="4957533"/>
            <a:ext cx="1844675" cy="304800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756025" y="4757484"/>
            <a:ext cx="3775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計算</a:t>
            </a:r>
            <a:r>
              <a:rPr lang="ja-JP" altLang="en-US" sz="2800" dirty="0">
                <a:solidFill>
                  <a:srgbClr val="003300"/>
                </a:solidFill>
              </a:rPr>
              <a:t>を行っている部分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51698" y="2865438"/>
            <a:ext cx="4370388" cy="1420812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966074" y="2765544"/>
            <a:ext cx="30572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キーボードからの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データ読み込み</a:t>
            </a:r>
            <a:r>
              <a:rPr lang="ja-JP" altLang="en-US" sz="2800" dirty="0">
                <a:solidFill>
                  <a:srgbClr val="003300"/>
                </a:solidFill>
              </a:rPr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行っている部分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791411" y="5440624"/>
            <a:ext cx="4130675" cy="311314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172636" y="5297757"/>
            <a:ext cx="3262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ファイルへの書き出し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を行っている部分</a:t>
            </a:r>
          </a:p>
        </p:txBody>
      </p:sp>
      <p:sp>
        <p:nvSpPr>
          <p:cNvPr id="12301" name="テキスト ボックス 1"/>
          <p:cNvSpPr txBox="1">
            <a:spLocks noChangeArrowheads="1"/>
          </p:cNvSpPr>
          <p:nvPr/>
        </p:nvSpPr>
        <p:spPr bwMode="auto">
          <a:xfrm>
            <a:off x="4686300" y="277813"/>
            <a:ext cx="3262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データファイル名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d:\\data.csv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は適切に設定すること</a:t>
            </a:r>
          </a:p>
        </p:txBody>
      </p:sp>
    </p:spTree>
    <p:extLst>
      <p:ext uri="{BB962C8B-B14F-4D97-AF65-F5344CB8AC3E}">
        <p14:creationId xmlns:p14="http://schemas.microsoft.com/office/powerpoint/2010/main" val="922452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(5/8)</a:t>
            </a:r>
          </a:p>
        </p:txBody>
      </p:sp>
      <p:sp>
        <p:nvSpPr>
          <p:cNvPr id="8398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7E056D6-19C3-4944-8578-ED5578C9B356}" type="slidenum">
              <a:rPr lang="en-US" altLang="ja-JP" smtClean="0"/>
              <a:pPr/>
              <a:t>40</a:t>
            </a:fld>
            <a:endParaRPr lang="en-US" altLang="ja-JP" dirty="0"/>
          </a:p>
        </p:txBody>
      </p:sp>
      <p:pic>
        <p:nvPicPr>
          <p:cNvPr id="83971" name="Picture 1028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610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1029"/>
          <p:cNvSpPr>
            <a:spLocks noChangeArrowheads="1"/>
          </p:cNvSpPr>
          <p:nvPr/>
        </p:nvSpPr>
        <p:spPr bwMode="auto">
          <a:xfrm>
            <a:off x="2971800" y="1981200"/>
            <a:ext cx="4267200" cy="42672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3" name="Text Box 1030" descr="20%"/>
          <p:cNvSpPr txBox="1">
            <a:spLocks noChangeArrowheads="1"/>
          </p:cNvSpPr>
          <p:nvPr/>
        </p:nvSpPr>
        <p:spPr bwMode="auto">
          <a:xfrm>
            <a:off x="533400" y="5334000"/>
            <a:ext cx="2667000" cy="138499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グラフ化すべき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範囲の確認</a:t>
            </a:r>
          </a:p>
        </p:txBody>
      </p:sp>
      <p:sp>
        <p:nvSpPr>
          <p:cNvPr id="83974" name="Line 1031"/>
          <p:cNvSpPr>
            <a:spLocks noChangeShapeType="1"/>
          </p:cNvSpPr>
          <p:nvPr/>
        </p:nvSpPr>
        <p:spPr bwMode="auto">
          <a:xfrm flipV="1">
            <a:off x="2286000" y="4648200"/>
            <a:ext cx="685800" cy="6858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83975" name="Rectangle 1032"/>
          <p:cNvSpPr>
            <a:spLocks noChangeArrowheads="1"/>
          </p:cNvSpPr>
          <p:nvPr/>
        </p:nvSpPr>
        <p:spPr bwMode="auto">
          <a:xfrm>
            <a:off x="3505200" y="2590800"/>
            <a:ext cx="2971800" cy="1371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6" name="Text Box 1033" descr="25%"/>
          <p:cNvSpPr txBox="1">
            <a:spLocks noChangeArrowheads="1"/>
          </p:cNvSpPr>
          <p:nvPr/>
        </p:nvSpPr>
        <p:spPr bwMode="auto">
          <a:xfrm>
            <a:off x="5334000" y="1447800"/>
            <a:ext cx="3657600" cy="107721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①</a:t>
            </a:r>
            <a:r>
              <a:rPr lang="ja-JP" altLang="en-US" dirty="0"/>
              <a:t>グラフの形を確認</a:t>
            </a:r>
          </a:p>
        </p:txBody>
      </p:sp>
      <p:sp>
        <p:nvSpPr>
          <p:cNvPr id="83977" name="Line 1034"/>
          <p:cNvSpPr>
            <a:spLocks noChangeShapeType="1"/>
          </p:cNvSpPr>
          <p:nvPr/>
        </p:nvSpPr>
        <p:spPr bwMode="auto">
          <a:xfrm flipH="1">
            <a:off x="5638800" y="2057400"/>
            <a:ext cx="3810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83978" name="Rectangle 1035"/>
          <p:cNvSpPr>
            <a:spLocks noChangeArrowheads="1"/>
          </p:cNvSpPr>
          <p:nvPr/>
        </p:nvSpPr>
        <p:spPr bwMode="auto">
          <a:xfrm>
            <a:off x="5257800" y="5791200"/>
            <a:ext cx="11430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9" name="Text Box 1036" descr="25%"/>
          <p:cNvSpPr txBox="1">
            <a:spLocks noChangeArrowheads="1"/>
          </p:cNvSpPr>
          <p:nvPr/>
        </p:nvSpPr>
        <p:spPr bwMode="auto">
          <a:xfrm>
            <a:off x="5562600" y="4724400"/>
            <a:ext cx="3276600" cy="107721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dirty="0"/>
              <a:t>②</a:t>
            </a:r>
            <a:r>
              <a:rPr lang="ja-JP" altLang="en-US" dirty="0"/>
              <a:t>「次へ」を押す</a:t>
            </a:r>
          </a:p>
        </p:txBody>
      </p:sp>
      <p:sp>
        <p:nvSpPr>
          <p:cNvPr id="83980" name="Line 1037"/>
          <p:cNvSpPr>
            <a:spLocks noChangeShapeType="1"/>
          </p:cNvSpPr>
          <p:nvPr/>
        </p:nvSpPr>
        <p:spPr bwMode="auto">
          <a:xfrm flipH="1">
            <a:off x="5791200" y="5334000"/>
            <a:ext cx="3048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171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(6/8)</a:t>
            </a:r>
          </a:p>
        </p:txBody>
      </p:sp>
      <p:sp>
        <p:nvSpPr>
          <p:cNvPr id="8602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67C22E0D-6F0D-4C22-BB73-59FF443335F6}" type="slidenum">
              <a:rPr lang="en-US" altLang="ja-JP" smtClean="0"/>
              <a:pPr/>
              <a:t>41</a:t>
            </a:fld>
            <a:endParaRPr lang="en-US" altLang="ja-JP" dirty="0"/>
          </a:p>
        </p:txBody>
      </p:sp>
      <p:pic>
        <p:nvPicPr>
          <p:cNvPr id="86019" name="Picture 4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610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1905000" y="3048000"/>
            <a:ext cx="5410200" cy="32004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6021" name="Text Box 6" descr="20%"/>
          <p:cNvSpPr txBox="1">
            <a:spLocks noChangeArrowheads="1"/>
          </p:cNvSpPr>
          <p:nvPr/>
        </p:nvSpPr>
        <p:spPr bwMode="auto">
          <a:xfrm>
            <a:off x="228600" y="5638800"/>
            <a:ext cx="2895600" cy="95410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凡例などを選べる</a:t>
            </a:r>
          </a:p>
        </p:txBody>
      </p:sp>
      <p:sp>
        <p:nvSpPr>
          <p:cNvPr id="86022" name="Line 7"/>
          <p:cNvSpPr>
            <a:spLocks noChangeShapeType="1"/>
          </p:cNvSpPr>
          <p:nvPr/>
        </p:nvSpPr>
        <p:spPr bwMode="auto">
          <a:xfrm flipV="1">
            <a:off x="1295400" y="4572000"/>
            <a:ext cx="609600" cy="10668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5334000" y="5791200"/>
            <a:ext cx="11430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6024" name="Text Box 9" descr="25%"/>
          <p:cNvSpPr txBox="1">
            <a:spLocks noChangeArrowheads="1"/>
          </p:cNvSpPr>
          <p:nvPr/>
        </p:nvSpPr>
        <p:spPr bwMode="auto">
          <a:xfrm>
            <a:off x="5638800" y="4724400"/>
            <a:ext cx="3276600" cy="5847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「次へ」を押す</a:t>
            </a:r>
          </a:p>
        </p:txBody>
      </p:sp>
      <p:sp>
        <p:nvSpPr>
          <p:cNvPr id="86025" name="Line 10"/>
          <p:cNvSpPr>
            <a:spLocks noChangeShapeType="1"/>
          </p:cNvSpPr>
          <p:nvPr/>
        </p:nvSpPr>
        <p:spPr bwMode="auto">
          <a:xfrm flipH="1">
            <a:off x="5867400" y="5334000"/>
            <a:ext cx="3048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228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(7/8)</a:t>
            </a:r>
          </a:p>
        </p:txBody>
      </p:sp>
      <p:sp>
        <p:nvSpPr>
          <p:cNvPr id="8807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0797F34F-BF0C-44A0-933D-E58842D124F5}" type="slidenum">
              <a:rPr lang="en-US" altLang="ja-JP" smtClean="0"/>
              <a:pPr/>
              <a:t>42</a:t>
            </a:fld>
            <a:endParaRPr lang="en-US" altLang="ja-JP" dirty="0"/>
          </a:p>
        </p:txBody>
      </p:sp>
      <p:pic>
        <p:nvPicPr>
          <p:cNvPr id="88067" name="Picture 4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610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2819400" y="4419600"/>
            <a:ext cx="4495800" cy="18288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69" name="Text Box 6" descr="20%"/>
          <p:cNvSpPr txBox="1">
            <a:spLocks noChangeArrowheads="1"/>
          </p:cNvSpPr>
          <p:nvPr/>
        </p:nvSpPr>
        <p:spPr bwMode="auto">
          <a:xfrm>
            <a:off x="304800" y="2895600"/>
            <a:ext cx="3276600" cy="9842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グラフの作成場所を選べる</a:t>
            </a:r>
          </a:p>
        </p:txBody>
      </p: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2971800" y="3886200"/>
            <a:ext cx="457200" cy="5334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88071" name="Rectangle 8"/>
          <p:cNvSpPr>
            <a:spLocks noChangeArrowheads="1"/>
          </p:cNvSpPr>
          <p:nvPr/>
        </p:nvSpPr>
        <p:spPr bwMode="auto">
          <a:xfrm>
            <a:off x="6248400" y="5791200"/>
            <a:ext cx="11430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2" name="Text Box 9" descr="25%"/>
          <p:cNvSpPr txBox="1">
            <a:spLocks noChangeArrowheads="1"/>
          </p:cNvSpPr>
          <p:nvPr/>
        </p:nvSpPr>
        <p:spPr bwMode="auto">
          <a:xfrm>
            <a:off x="5562600" y="4724400"/>
            <a:ext cx="3276600" cy="58477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「完了」を押す</a:t>
            </a:r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>
            <a:off x="6477000" y="5334000"/>
            <a:ext cx="2286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233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Excel </a:t>
            </a:r>
            <a:r>
              <a:rPr lang="ja-JP" altLang="en-US"/>
              <a:t>でグラフ作成 </a:t>
            </a:r>
            <a:r>
              <a:rPr lang="en-US" altLang="ja-JP"/>
              <a:t>(8/8)</a:t>
            </a:r>
          </a:p>
        </p:txBody>
      </p:sp>
      <p:sp>
        <p:nvSpPr>
          <p:cNvPr id="90119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90AB7E76-FCDD-4F50-BAF0-B2496B0B0169}" type="slidenum">
              <a:rPr lang="en-US" altLang="ja-JP" smtClean="0"/>
              <a:pPr/>
              <a:t>43</a:t>
            </a:fld>
            <a:endParaRPr lang="en-US" altLang="ja-JP" dirty="0"/>
          </a:p>
        </p:txBody>
      </p:sp>
      <p:pic>
        <p:nvPicPr>
          <p:cNvPr id="90115" name="Picture 1028" descr="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578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1029"/>
          <p:cNvSpPr>
            <a:spLocks noChangeArrowheads="1"/>
          </p:cNvSpPr>
          <p:nvPr/>
        </p:nvSpPr>
        <p:spPr bwMode="auto">
          <a:xfrm>
            <a:off x="3276600" y="3352800"/>
            <a:ext cx="2743200" cy="20574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0117" name="Text Box 1030" descr="20%"/>
          <p:cNvSpPr txBox="1">
            <a:spLocks noChangeArrowheads="1"/>
          </p:cNvSpPr>
          <p:nvPr/>
        </p:nvSpPr>
        <p:spPr bwMode="auto">
          <a:xfrm>
            <a:off x="5638800" y="6019800"/>
            <a:ext cx="2590800" cy="95410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グラフが現れる</a:t>
            </a:r>
          </a:p>
        </p:txBody>
      </p:sp>
      <p:sp>
        <p:nvSpPr>
          <p:cNvPr id="90118" name="Line 1031"/>
          <p:cNvSpPr>
            <a:spLocks noChangeShapeType="1"/>
          </p:cNvSpPr>
          <p:nvPr/>
        </p:nvSpPr>
        <p:spPr bwMode="auto">
          <a:xfrm flipH="1" flipV="1">
            <a:off x="5181600" y="5410200"/>
            <a:ext cx="533400" cy="6096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587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プログラムの機能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計算等の実行手順を記述したもの</a:t>
            </a:r>
          </a:p>
          <a:p>
            <a:r>
              <a:rPr lang="ja-JP" altLang="en-US"/>
              <a:t>多量の計算の繰り返し</a:t>
            </a:r>
          </a:p>
          <a:p>
            <a:pPr lvl="1"/>
            <a:r>
              <a:rPr lang="ja-JP" altLang="en-US"/>
              <a:t>計算は自動で繰り返し</a:t>
            </a:r>
          </a:p>
          <a:p>
            <a:r>
              <a:rPr lang="ja-JP" altLang="en-US"/>
              <a:t>キーボードからの読み込み</a:t>
            </a:r>
          </a:p>
          <a:p>
            <a:pPr lvl="1"/>
            <a:r>
              <a:rPr lang="ja-JP" altLang="en-US"/>
              <a:t>自動で読み込み</a:t>
            </a:r>
          </a:p>
          <a:p>
            <a:r>
              <a:rPr lang="ja-JP" altLang="en-US"/>
              <a:t>ファイルへの書き出し</a:t>
            </a:r>
          </a:p>
          <a:p>
            <a:pPr lvl="1"/>
            <a:r>
              <a:rPr lang="ja-JP" altLang="en-US"/>
              <a:t>ファイルを介して，他のソフトと連携</a:t>
            </a:r>
          </a:p>
          <a:p>
            <a:pPr lvl="1"/>
            <a:r>
              <a:rPr lang="ja-JP" altLang="en-US"/>
              <a:t>など</a:t>
            </a:r>
          </a:p>
        </p:txBody>
      </p:sp>
      <p:sp>
        <p:nvSpPr>
          <p:cNvPr id="9216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EFA9082-5D20-4967-B8D9-90F1EBB2B5FD}" type="slidenum">
              <a:rPr lang="en-US" altLang="ja-JP" smtClean="0"/>
              <a:pPr/>
              <a:t>44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2688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プログラム作成の流れ</a:t>
            </a:r>
          </a:p>
        </p:txBody>
      </p:sp>
      <p:sp>
        <p:nvSpPr>
          <p:cNvPr id="94221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CCCE8FD-C659-4D3B-8172-219A1A9CF0C8}" type="slidenum">
              <a:rPr lang="en-US" altLang="ja-JP" smtClean="0"/>
              <a:pPr/>
              <a:t>45</a:t>
            </a:fld>
            <a:endParaRPr lang="en-US" altLang="ja-JP" dirty="0"/>
          </a:p>
        </p:txBody>
      </p:sp>
      <p:sp>
        <p:nvSpPr>
          <p:cNvPr id="94211" name="Freeform 10"/>
          <p:cNvSpPr>
            <a:spLocks/>
          </p:cNvSpPr>
          <p:nvPr/>
        </p:nvSpPr>
        <p:spPr bwMode="auto">
          <a:xfrm>
            <a:off x="4567238" y="4422775"/>
            <a:ext cx="2190750" cy="1149350"/>
          </a:xfrm>
          <a:custGeom>
            <a:avLst/>
            <a:gdLst>
              <a:gd name="T0" fmla="*/ 2147483646 w 1452"/>
              <a:gd name="T1" fmla="*/ 0 h 724"/>
              <a:gd name="T2" fmla="*/ 2147483646 w 1452"/>
              <a:gd name="T3" fmla="*/ 2147483646 h 724"/>
              <a:gd name="T4" fmla="*/ 2147483646 w 1452"/>
              <a:gd name="T5" fmla="*/ 2147483646 h 724"/>
              <a:gd name="T6" fmla="*/ 2147483646 w 1452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4">
                <a:moveTo>
                  <a:pt x="1403" y="0"/>
                </a:moveTo>
                <a:cubicBezTo>
                  <a:pt x="1378" y="104"/>
                  <a:pt x="1452" y="520"/>
                  <a:pt x="1251" y="622"/>
                </a:cubicBezTo>
                <a:cubicBezTo>
                  <a:pt x="1050" y="724"/>
                  <a:pt x="398" y="718"/>
                  <a:pt x="199" y="614"/>
                </a:cubicBezTo>
                <a:cubicBezTo>
                  <a:pt x="0" y="510"/>
                  <a:pt x="88" y="128"/>
                  <a:pt x="59" y="0"/>
                </a:cubicBezTo>
              </a:path>
            </a:pathLst>
          </a:custGeom>
          <a:noFill/>
          <a:ln w="76200" cmpd="sng">
            <a:pattFill prst="pct40">
              <a:fgClr>
                <a:schemeClr val="tx2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4212" name="Text Box 11"/>
          <p:cNvSpPr txBox="1">
            <a:spLocks noChangeArrowheads="1"/>
          </p:cNvSpPr>
          <p:nvPr/>
        </p:nvSpPr>
        <p:spPr bwMode="auto">
          <a:xfrm>
            <a:off x="3811588" y="5721350"/>
            <a:ext cx="41857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ビルド，実行の結果，</a:t>
            </a:r>
            <a:r>
              <a:rPr lang="ja-JP" altLang="en-US" sz="2400" dirty="0">
                <a:solidFill>
                  <a:schemeClr val="tx2"/>
                </a:solidFill>
              </a:rPr>
              <a:t>間違い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が見つかるたびに，繰り返す</a:t>
            </a:r>
          </a:p>
        </p:txBody>
      </p:sp>
      <p:sp>
        <p:nvSpPr>
          <p:cNvPr id="94213" name="AutoShape 14" descr="10%"/>
          <p:cNvSpPr>
            <a:spLocks noChangeArrowheads="1"/>
          </p:cNvSpPr>
          <p:nvPr/>
        </p:nvSpPr>
        <p:spPr bwMode="auto">
          <a:xfrm>
            <a:off x="5932488" y="26987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</a:t>
            </a:r>
          </a:p>
        </p:txBody>
      </p:sp>
      <p:sp>
        <p:nvSpPr>
          <p:cNvPr id="94214" name="AutoShape 15" descr="30%"/>
          <p:cNvSpPr>
            <a:spLocks noChangeArrowheads="1"/>
          </p:cNvSpPr>
          <p:nvPr/>
        </p:nvSpPr>
        <p:spPr bwMode="auto">
          <a:xfrm>
            <a:off x="5399088" y="330835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4215" name="AutoShape 16" descr="20%"/>
          <p:cNvSpPr>
            <a:spLocks noChangeArrowheads="1"/>
          </p:cNvSpPr>
          <p:nvPr/>
        </p:nvSpPr>
        <p:spPr bwMode="auto">
          <a:xfrm>
            <a:off x="1309688" y="2765425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の新規作成</a:t>
            </a:r>
          </a:p>
        </p:txBody>
      </p:sp>
      <p:sp>
        <p:nvSpPr>
          <p:cNvPr id="94216" name="AutoShape 17" descr="30%"/>
          <p:cNvSpPr>
            <a:spLocks noChangeArrowheads="1"/>
          </p:cNvSpPr>
          <p:nvPr/>
        </p:nvSpPr>
        <p:spPr bwMode="auto">
          <a:xfrm>
            <a:off x="3062288" y="32988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4217" name="AutoShape 18" descr="20%"/>
          <p:cNvSpPr>
            <a:spLocks noChangeArrowheads="1"/>
          </p:cNvSpPr>
          <p:nvPr/>
        </p:nvSpPr>
        <p:spPr bwMode="auto">
          <a:xfrm>
            <a:off x="3646488" y="27749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Ｃ＋＋ソース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編集</a:t>
            </a:r>
          </a:p>
        </p:txBody>
      </p:sp>
      <p:sp>
        <p:nvSpPr>
          <p:cNvPr id="94218" name="Text Box 19"/>
          <p:cNvSpPr txBox="1">
            <a:spLocks noChangeArrowheads="1"/>
          </p:cNvSpPr>
          <p:nvPr/>
        </p:nvSpPr>
        <p:spPr bwMode="auto">
          <a:xfrm>
            <a:off x="1538288" y="19272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94219" name="Text Box 20"/>
          <p:cNvSpPr txBox="1">
            <a:spLocks noChangeArrowheads="1"/>
          </p:cNvSpPr>
          <p:nvPr/>
        </p:nvSpPr>
        <p:spPr bwMode="auto">
          <a:xfrm>
            <a:off x="3875088" y="19367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94220" name="Text Box 21"/>
          <p:cNvSpPr txBox="1">
            <a:spLocks noChangeArrowheads="1"/>
          </p:cNvSpPr>
          <p:nvPr/>
        </p:nvSpPr>
        <p:spPr bwMode="auto">
          <a:xfrm>
            <a:off x="6161088" y="19367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756758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別のプログラムを作成する場合</a:t>
            </a:r>
          </a:p>
        </p:txBody>
      </p:sp>
      <p:sp>
        <p:nvSpPr>
          <p:cNvPr id="9627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89ED391-F088-44E2-90F0-5200F5593DA5}" type="slidenum">
              <a:rPr lang="en-US" altLang="ja-JP" smtClean="0"/>
              <a:pPr/>
              <a:t>46</a:t>
            </a:fld>
            <a:endParaRPr lang="en-US" altLang="ja-JP" dirty="0"/>
          </a:p>
        </p:txBody>
      </p:sp>
      <p:sp>
        <p:nvSpPr>
          <p:cNvPr id="96259" name="Freeform 10"/>
          <p:cNvSpPr>
            <a:spLocks/>
          </p:cNvSpPr>
          <p:nvPr/>
        </p:nvSpPr>
        <p:spPr bwMode="auto">
          <a:xfrm>
            <a:off x="1922463" y="4422775"/>
            <a:ext cx="5075237" cy="630238"/>
          </a:xfrm>
          <a:custGeom>
            <a:avLst/>
            <a:gdLst>
              <a:gd name="T0" fmla="*/ 2147483646 w 1452"/>
              <a:gd name="T1" fmla="*/ 0 h 724"/>
              <a:gd name="T2" fmla="*/ 2147483646 w 1452"/>
              <a:gd name="T3" fmla="*/ 2147483646 h 724"/>
              <a:gd name="T4" fmla="*/ 2147483646 w 1452"/>
              <a:gd name="T5" fmla="*/ 2147483646 h 724"/>
              <a:gd name="T6" fmla="*/ 2147483646 w 1452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4">
                <a:moveTo>
                  <a:pt x="1403" y="0"/>
                </a:moveTo>
                <a:cubicBezTo>
                  <a:pt x="1378" y="104"/>
                  <a:pt x="1452" y="520"/>
                  <a:pt x="1251" y="622"/>
                </a:cubicBezTo>
                <a:cubicBezTo>
                  <a:pt x="1050" y="724"/>
                  <a:pt x="398" y="718"/>
                  <a:pt x="199" y="614"/>
                </a:cubicBezTo>
                <a:cubicBezTo>
                  <a:pt x="0" y="510"/>
                  <a:pt x="88" y="128"/>
                  <a:pt x="59" y="0"/>
                </a:cubicBezTo>
              </a:path>
            </a:pathLst>
          </a:custGeom>
          <a:noFill/>
          <a:ln w="76200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6260" name="Text Box 11"/>
          <p:cNvSpPr txBox="1">
            <a:spLocks noChangeArrowheads="1"/>
          </p:cNvSpPr>
          <p:nvPr/>
        </p:nvSpPr>
        <p:spPr bwMode="auto">
          <a:xfrm>
            <a:off x="2124075" y="5016500"/>
            <a:ext cx="6696075" cy="13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"/>
              </a:spcBef>
              <a:buFontTx/>
              <a:buNone/>
            </a:pPr>
            <a:r>
              <a:rPr lang="en-US" altLang="ja-JP" sz="2400" dirty="0"/>
              <a:t>1</a:t>
            </a:r>
            <a:r>
              <a:rPr lang="ja-JP" altLang="en-US" sz="2400" dirty="0"/>
              <a:t>つのプロジェクトには、メインの関数が</a:t>
            </a:r>
            <a:r>
              <a:rPr lang="en-US" altLang="ja-JP" sz="2400" dirty="0"/>
              <a:t>1</a:t>
            </a:r>
            <a:r>
              <a:rPr lang="ja-JP" altLang="en-US" sz="2400" dirty="0"/>
              <a:t>つしか許されないので、新しくプロジェクトを作成する。</a:t>
            </a:r>
          </a:p>
        </p:txBody>
      </p:sp>
      <p:sp>
        <p:nvSpPr>
          <p:cNvPr id="96261" name="Text Box 12"/>
          <p:cNvSpPr txBox="1">
            <a:spLocks noChangeArrowheads="1"/>
          </p:cNvSpPr>
          <p:nvPr/>
        </p:nvSpPr>
        <p:spPr bwMode="auto">
          <a:xfrm>
            <a:off x="3427413" y="4424363"/>
            <a:ext cx="2646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</a:rPr>
              <a:t>最初からやる</a:t>
            </a:r>
          </a:p>
        </p:txBody>
      </p:sp>
      <p:sp>
        <p:nvSpPr>
          <p:cNvPr id="96262" name="Text Box 13"/>
          <p:cNvSpPr txBox="1">
            <a:spLocks noChangeArrowheads="1"/>
          </p:cNvSpPr>
          <p:nvPr/>
        </p:nvSpPr>
        <p:spPr bwMode="auto">
          <a:xfrm>
            <a:off x="798513" y="1071563"/>
            <a:ext cx="84946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ある課題のプログラム作成が終了し、次の課題をやる場合。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C++</a:t>
            </a:r>
            <a:r>
              <a:rPr lang="ja-JP" altLang="en-US" sz="2400" dirty="0"/>
              <a:t>のソースファイルを変えるだけでは、エラーとなる。</a:t>
            </a:r>
          </a:p>
        </p:txBody>
      </p:sp>
      <p:sp>
        <p:nvSpPr>
          <p:cNvPr id="96264" name="AutoShape 15" descr="10%"/>
          <p:cNvSpPr>
            <a:spLocks noChangeArrowheads="1"/>
          </p:cNvSpPr>
          <p:nvPr/>
        </p:nvSpPr>
        <p:spPr bwMode="auto">
          <a:xfrm>
            <a:off x="5932488" y="26987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</a:t>
            </a:r>
          </a:p>
        </p:txBody>
      </p:sp>
      <p:sp>
        <p:nvSpPr>
          <p:cNvPr id="96265" name="AutoShape 16" descr="30%"/>
          <p:cNvSpPr>
            <a:spLocks noChangeArrowheads="1"/>
          </p:cNvSpPr>
          <p:nvPr/>
        </p:nvSpPr>
        <p:spPr bwMode="auto">
          <a:xfrm>
            <a:off x="5399088" y="330835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6266" name="AutoShape 17" descr="20%"/>
          <p:cNvSpPr>
            <a:spLocks noChangeArrowheads="1"/>
          </p:cNvSpPr>
          <p:nvPr/>
        </p:nvSpPr>
        <p:spPr bwMode="auto">
          <a:xfrm>
            <a:off x="1309688" y="2765425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の新規作成</a:t>
            </a:r>
          </a:p>
        </p:txBody>
      </p:sp>
      <p:sp>
        <p:nvSpPr>
          <p:cNvPr id="96267" name="AutoShape 18" descr="30%"/>
          <p:cNvSpPr>
            <a:spLocks noChangeArrowheads="1"/>
          </p:cNvSpPr>
          <p:nvPr/>
        </p:nvSpPr>
        <p:spPr bwMode="auto">
          <a:xfrm>
            <a:off x="3062288" y="32988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6268" name="AutoShape 19" descr="20%"/>
          <p:cNvSpPr>
            <a:spLocks noChangeArrowheads="1"/>
          </p:cNvSpPr>
          <p:nvPr/>
        </p:nvSpPr>
        <p:spPr bwMode="auto">
          <a:xfrm>
            <a:off x="3646488" y="27749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Ｃ＋＋ソース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編集</a:t>
            </a:r>
          </a:p>
        </p:txBody>
      </p:sp>
      <p:sp>
        <p:nvSpPr>
          <p:cNvPr id="96269" name="Text Box 20"/>
          <p:cNvSpPr txBox="1">
            <a:spLocks noChangeArrowheads="1"/>
          </p:cNvSpPr>
          <p:nvPr/>
        </p:nvSpPr>
        <p:spPr bwMode="auto">
          <a:xfrm>
            <a:off x="1538288" y="19272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96270" name="Text Box 21"/>
          <p:cNvSpPr txBox="1">
            <a:spLocks noChangeArrowheads="1"/>
          </p:cNvSpPr>
          <p:nvPr/>
        </p:nvSpPr>
        <p:spPr bwMode="auto">
          <a:xfrm>
            <a:off x="3875088" y="19367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96271" name="Text Box 22"/>
          <p:cNvSpPr txBox="1">
            <a:spLocks noChangeArrowheads="1"/>
          </p:cNvSpPr>
          <p:nvPr/>
        </p:nvSpPr>
        <p:spPr bwMode="auto">
          <a:xfrm>
            <a:off x="6161088" y="19367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510375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92113"/>
            <a:ext cx="8494712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3081338" y="3956050"/>
            <a:ext cx="282575" cy="30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8308" name="Line 6"/>
          <p:cNvSpPr>
            <a:spLocks noChangeShapeType="1"/>
          </p:cNvSpPr>
          <p:nvPr/>
        </p:nvSpPr>
        <p:spPr bwMode="auto">
          <a:xfrm flipH="1" flipV="1">
            <a:off x="3375025" y="4159250"/>
            <a:ext cx="598488" cy="4302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8309" name="Text Box 7"/>
          <p:cNvSpPr txBox="1">
            <a:spLocks noChangeArrowheads="1"/>
          </p:cNvSpPr>
          <p:nvPr/>
        </p:nvSpPr>
        <p:spPr bwMode="auto">
          <a:xfrm>
            <a:off x="3983038" y="4319588"/>
            <a:ext cx="5109091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ここに全角文字「；」が入っている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（人間の目では良く分からない）</a:t>
            </a:r>
          </a:p>
        </p:txBody>
      </p:sp>
      <p:sp>
        <p:nvSpPr>
          <p:cNvPr id="98310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19971988-712F-44F3-B00B-6DA770305122}" type="slidenum">
              <a:rPr lang="en-US" altLang="ja-JP" smtClean="0"/>
              <a:pPr/>
              <a:t>47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3323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5113"/>
            <a:ext cx="676433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795338" y="5516563"/>
            <a:ext cx="5221287" cy="10826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00356" name="Line 6"/>
          <p:cNvSpPr>
            <a:spLocks noChangeShapeType="1"/>
          </p:cNvSpPr>
          <p:nvPr/>
        </p:nvSpPr>
        <p:spPr bwMode="auto">
          <a:xfrm flipH="1">
            <a:off x="3294063" y="4240213"/>
            <a:ext cx="374650" cy="12223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3335338" y="2952750"/>
            <a:ext cx="6340197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ビルドを実行すると「文字</a:t>
            </a:r>
            <a:r>
              <a:rPr lang="en-US" altLang="ja-JP" sz="2400" dirty="0">
                <a:solidFill>
                  <a:schemeClr val="tx2"/>
                </a:solidFill>
              </a:rPr>
              <a:t>'0x81'</a:t>
            </a:r>
            <a:r>
              <a:rPr lang="ja-JP" altLang="en-US" sz="2400" dirty="0">
                <a:solidFill>
                  <a:schemeClr val="tx2"/>
                </a:solidFill>
              </a:rPr>
              <a:t>は認識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できません」というエラーメッセージが出る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→　エラーの種類と場所が分かる</a:t>
            </a:r>
          </a:p>
        </p:txBody>
      </p:sp>
      <p:sp>
        <p:nvSpPr>
          <p:cNvPr id="10035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9EEF95E-0B0A-4911-AE5D-FB789403D1FF}" type="slidenum">
              <a:rPr lang="en-US" altLang="ja-JP" smtClean="0"/>
              <a:pPr/>
              <a:t>48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3976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課題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4B70C703-4317-4BF2-9EC8-78EC6D1D6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0240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02C480C-5BCC-4BFB-8F2B-2FEEA5F1758E}" type="slidenum">
              <a:rPr lang="en-US" altLang="ja-JP" smtClean="0"/>
              <a:pPr/>
              <a:t>49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17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>
            <a:extLst>
              <a:ext uri="{FF2B5EF4-FFF2-40B4-BE49-F238E27FC236}">
                <a16:creationId xmlns:a16="http://schemas.microsoft.com/office/drawing/2014/main" id="{11707371-4776-4C14-ADB8-659D7FBD8D2A}"/>
              </a:ext>
            </a:extLst>
          </p:cNvPr>
          <p:cNvSpPr txBox="1">
            <a:spLocks noChangeArrowheads="1"/>
          </p:cNvSpPr>
          <p:nvPr/>
        </p:nvSpPr>
        <p:spPr>
          <a:xfrm>
            <a:off x="341396" y="76617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#include "</a:t>
            </a:r>
            <a:r>
              <a:rPr lang="en-US" altLang="ja-JP" sz="1600" b="1" dirty="0" err="1">
                <a:latin typeface="Segoe UI" panose="020B0502040204020203" pitchFamily="34" charset="0"/>
              </a:rPr>
              <a:t>stdio.h</a:t>
            </a:r>
            <a:r>
              <a:rPr lang="en-US" altLang="ja-JP" sz="1600" b="1" dirty="0">
                <a:latin typeface="Segoe UI" panose="020B0502040204020203" pitchFamily="34" charset="0"/>
              </a:rPr>
              <a:t>"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#include &lt;</a:t>
            </a:r>
            <a:r>
              <a:rPr lang="en-US" altLang="ja-JP" sz="1600" b="1" dirty="0" err="1">
                <a:latin typeface="Segoe UI" panose="020B0502040204020203" pitchFamily="34" charset="0"/>
              </a:rPr>
              <a:t>math.h</a:t>
            </a:r>
            <a:r>
              <a:rPr lang="en-US" altLang="ja-JP" sz="1600" b="1" dirty="0">
                <a:latin typeface="Segoe UI" panose="020B0502040204020203" pitchFamily="34" charset="0"/>
              </a:rPr>
              <a:t>&gt;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#pragma warning(disable:4996)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int main()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{	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double x;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double y;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char </a:t>
            </a:r>
            <a:r>
              <a:rPr lang="en-US" altLang="ja-JP" sz="1600" b="1" dirty="0" err="1">
                <a:latin typeface="Segoe UI" panose="020B0502040204020203" pitchFamily="34" charset="0"/>
              </a:rPr>
              <a:t>buf</a:t>
            </a:r>
            <a:r>
              <a:rPr lang="en-US" altLang="ja-JP" sz="1600" b="1" dirty="0">
                <a:latin typeface="Segoe UI" panose="020B0502040204020203" pitchFamily="34" charset="0"/>
              </a:rPr>
              <a:t>[256];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int </a:t>
            </a:r>
            <a:r>
              <a:rPr lang="en-US" altLang="ja-JP" sz="1600" b="1" dirty="0" err="1">
                <a:latin typeface="Segoe UI" panose="020B0502040204020203" pitchFamily="34" charset="0"/>
              </a:rPr>
              <a:t>i</a:t>
            </a:r>
            <a:r>
              <a:rPr lang="en-US" altLang="ja-JP" sz="1600" b="1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double </a:t>
            </a:r>
            <a:r>
              <a:rPr lang="en-US" altLang="ja-JP" sz="1600" b="1" dirty="0" err="1">
                <a:latin typeface="Segoe UI" panose="020B0502040204020203" pitchFamily="34" charset="0"/>
              </a:rPr>
              <a:t>start_x</a:t>
            </a:r>
            <a:r>
              <a:rPr lang="en-US" altLang="ja-JP" sz="1600" b="1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double </a:t>
            </a:r>
            <a:r>
              <a:rPr lang="en-US" altLang="ja-JP" sz="1600" b="1" dirty="0" err="1">
                <a:latin typeface="Segoe UI" panose="020B0502040204020203" pitchFamily="34" charset="0"/>
              </a:rPr>
              <a:t>step_x</a:t>
            </a:r>
            <a:r>
              <a:rPr lang="en-US" altLang="ja-JP" sz="1600" b="1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FILE* </a:t>
            </a:r>
            <a:r>
              <a:rPr lang="en-US" altLang="ja-JP" sz="1600" b="1" dirty="0" err="1">
                <a:latin typeface="Segoe UI" panose="020B0502040204020203" pitchFamily="34" charset="0"/>
              </a:rPr>
              <a:t>fp</a:t>
            </a:r>
            <a:r>
              <a:rPr lang="en-US" altLang="ja-JP" sz="1600" b="1" dirty="0">
                <a:latin typeface="Segoe UI" panose="020B0502040204020203" pitchFamily="34" charset="0"/>
              </a:rPr>
              <a:t>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printf</a:t>
            </a:r>
            <a:r>
              <a:rPr lang="en-US" altLang="ja-JP" sz="1600" b="1" dirty="0">
                <a:latin typeface="Segoe UI" panose="020B0502040204020203" pitchFamily="34" charset="0"/>
              </a:rPr>
              <a:t>( "</a:t>
            </a:r>
            <a:r>
              <a:rPr lang="en-US" altLang="ja-JP" sz="1600" b="1" dirty="0" err="1">
                <a:latin typeface="Segoe UI" panose="020B0502040204020203" pitchFamily="34" charset="0"/>
              </a:rPr>
              <a:t>start_x</a:t>
            </a:r>
            <a:r>
              <a:rPr lang="en-US" altLang="ja-JP" sz="1600" b="1" dirty="0">
                <a:latin typeface="Segoe UI" panose="020B0502040204020203" pitchFamily="34" charset="0"/>
              </a:rPr>
              <a:t> ="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fgets</a:t>
            </a:r>
            <a:r>
              <a:rPr lang="en-US" altLang="ja-JP" sz="1600" b="1" dirty="0">
                <a:latin typeface="Segoe UI" panose="020B0502040204020203" pitchFamily="34" charset="0"/>
              </a:rPr>
              <a:t>( </a:t>
            </a:r>
            <a:r>
              <a:rPr lang="en-US" altLang="ja-JP" sz="1600" b="1" dirty="0" err="1">
                <a:latin typeface="Segoe UI" panose="020B0502040204020203" pitchFamily="34" charset="0"/>
              </a:rPr>
              <a:t>buf</a:t>
            </a:r>
            <a:r>
              <a:rPr lang="en-US" altLang="ja-JP" sz="1600" b="1" dirty="0">
                <a:latin typeface="Segoe UI" panose="020B0502040204020203" pitchFamily="34" charset="0"/>
              </a:rPr>
              <a:t>, 256, stdin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sscanf_s</a:t>
            </a:r>
            <a:r>
              <a:rPr lang="en-US" altLang="ja-JP" sz="1600" b="1" dirty="0">
                <a:latin typeface="Segoe UI" panose="020B0502040204020203" pitchFamily="34" charset="0"/>
              </a:rPr>
              <a:t>( </a:t>
            </a:r>
            <a:r>
              <a:rPr lang="en-US" altLang="ja-JP" sz="1600" b="1" dirty="0" err="1">
                <a:latin typeface="Segoe UI" panose="020B0502040204020203" pitchFamily="34" charset="0"/>
              </a:rPr>
              <a:t>buf</a:t>
            </a:r>
            <a:r>
              <a:rPr lang="en-US" altLang="ja-JP" sz="1600" b="1" dirty="0">
                <a:latin typeface="Segoe UI" panose="020B0502040204020203" pitchFamily="34" charset="0"/>
              </a:rPr>
              <a:t>, "%</a:t>
            </a:r>
            <a:r>
              <a:rPr lang="en-US" altLang="ja-JP" sz="1600" b="1" dirty="0" err="1">
                <a:latin typeface="Segoe UI" panose="020B0502040204020203" pitchFamily="34" charset="0"/>
              </a:rPr>
              <a:t>lf</a:t>
            </a:r>
            <a:r>
              <a:rPr lang="en-US" altLang="ja-JP" sz="1600" b="1" dirty="0">
                <a:latin typeface="Segoe UI" panose="020B0502040204020203" pitchFamily="34" charset="0"/>
              </a:rPr>
              <a:t>\n", &amp;</a:t>
            </a:r>
            <a:r>
              <a:rPr lang="en-US" altLang="ja-JP" sz="1600" b="1" dirty="0" err="1">
                <a:latin typeface="Segoe UI" panose="020B0502040204020203" pitchFamily="34" charset="0"/>
              </a:rPr>
              <a:t>start_x</a:t>
            </a:r>
            <a:r>
              <a:rPr lang="en-US" altLang="ja-JP" sz="1600" b="1" dirty="0">
                <a:latin typeface="Segoe UI" panose="020B0502040204020203" pitchFamily="34" charset="0"/>
              </a:rPr>
              <a:t>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printf</a:t>
            </a:r>
            <a:r>
              <a:rPr lang="en-US" altLang="ja-JP" sz="1600" b="1" dirty="0">
                <a:latin typeface="Segoe UI" panose="020B0502040204020203" pitchFamily="34" charset="0"/>
              </a:rPr>
              <a:t>( "</a:t>
            </a:r>
            <a:r>
              <a:rPr lang="en-US" altLang="ja-JP" sz="1600" b="1" dirty="0" err="1">
                <a:latin typeface="Segoe UI" panose="020B0502040204020203" pitchFamily="34" charset="0"/>
              </a:rPr>
              <a:t>step_x</a:t>
            </a:r>
            <a:r>
              <a:rPr lang="en-US" altLang="ja-JP" sz="1600" b="1" dirty="0">
                <a:latin typeface="Segoe UI" panose="020B0502040204020203" pitchFamily="34" charset="0"/>
              </a:rPr>
              <a:t> ="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fgets</a:t>
            </a:r>
            <a:r>
              <a:rPr lang="en-US" altLang="ja-JP" sz="1600" b="1" dirty="0">
                <a:latin typeface="Segoe UI" panose="020B0502040204020203" pitchFamily="34" charset="0"/>
              </a:rPr>
              <a:t>( </a:t>
            </a:r>
            <a:r>
              <a:rPr lang="en-US" altLang="ja-JP" sz="1600" b="1" dirty="0" err="1">
                <a:latin typeface="Segoe UI" panose="020B0502040204020203" pitchFamily="34" charset="0"/>
              </a:rPr>
              <a:t>buf</a:t>
            </a:r>
            <a:r>
              <a:rPr lang="en-US" altLang="ja-JP" sz="1600" b="1" dirty="0">
                <a:latin typeface="Segoe UI" panose="020B0502040204020203" pitchFamily="34" charset="0"/>
              </a:rPr>
              <a:t>, 256, stdin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sscanf_s</a:t>
            </a:r>
            <a:r>
              <a:rPr lang="en-US" altLang="ja-JP" sz="1600" b="1" dirty="0">
                <a:latin typeface="Segoe UI" panose="020B0502040204020203" pitchFamily="34" charset="0"/>
              </a:rPr>
              <a:t>( </a:t>
            </a:r>
            <a:r>
              <a:rPr lang="en-US" altLang="ja-JP" sz="1600" b="1" dirty="0" err="1">
                <a:latin typeface="Segoe UI" panose="020B0502040204020203" pitchFamily="34" charset="0"/>
              </a:rPr>
              <a:t>buf</a:t>
            </a:r>
            <a:r>
              <a:rPr lang="en-US" altLang="ja-JP" sz="1600" b="1" dirty="0">
                <a:latin typeface="Segoe UI" panose="020B0502040204020203" pitchFamily="34" charset="0"/>
              </a:rPr>
              <a:t>, "%</a:t>
            </a:r>
            <a:r>
              <a:rPr lang="en-US" altLang="ja-JP" sz="1600" b="1" dirty="0" err="1">
                <a:latin typeface="Segoe UI" panose="020B0502040204020203" pitchFamily="34" charset="0"/>
              </a:rPr>
              <a:t>lf</a:t>
            </a:r>
            <a:r>
              <a:rPr lang="en-US" altLang="ja-JP" sz="1600" b="1" dirty="0">
                <a:latin typeface="Segoe UI" panose="020B0502040204020203" pitchFamily="34" charset="0"/>
              </a:rPr>
              <a:t>\n", &amp;</a:t>
            </a:r>
            <a:r>
              <a:rPr lang="en-US" altLang="ja-JP" sz="1600" b="1" dirty="0" err="1">
                <a:latin typeface="Segoe UI" panose="020B0502040204020203" pitchFamily="34" charset="0"/>
              </a:rPr>
              <a:t>step_x</a:t>
            </a:r>
            <a:r>
              <a:rPr lang="en-US" altLang="ja-JP" sz="1600" b="1" dirty="0">
                <a:latin typeface="Segoe UI" panose="020B0502040204020203" pitchFamily="34" charset="0"/>
              </a:rPr>
              <a:t>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fp</a:t>
            </a:r>
            <a:r>
              <a:rPr lang="en-US" altLang="ja-JP" sz="1600" b="1" dirty="0">
                <a:latin typeface="Segoe UI" panose="020B0502040204020203" pitchFamily="34" charset="0"/>
              </a:rPr>
              <a:t> = </a:t>
            </a:r>
            <a:r>
              <a:rPr lang="en-US" altLang="ja-JP" sz="1600" b="1" dirty="0" err="1">
                <a:latin typeface="Segoe UI" panose="020B0502040204020203" pitchFamily="34" charset="0"/>
              </a:rPr>
              <a:t>fopen</a:t>
            </a:r>
            <a:r>
              <a:rPr lang="en-US" altLang="ja-JP" sz="1600" b="1" dirty="0">
                <a:latin typeface="Segoe UI" panose="020B0502040204020203" pitchFamily="34" charset="0"/>
              </a:rPr>
              <a:t>( "d:\\data.csv", "w"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for( </a:t>
            </a:r>
            <a:r>
              <a:rPr lang="en-US" altLang="ja-JP" sz="1600" b="1" dirty="0" err="1">
                <a:latin typeface="Segoe UI" panose="020B0502040204020203" pitchFamily="34" charset="0"/>
              </a:rPr>
              <a:t>i</a:t>
            </a:r>
            <a:r>
              <a:rPr lang="en-US" altLang="ja-JP" sz="1600" b="1" dirty="0">
                <a:latin typeface="Segoe UI" panose="020B0502040204020203" pitchFamily="34" charset="0"/>
              </a:rPr>
              <a:t> = 0; </a:t>
            </a:r>
            <a:r>
              <a:rPr lang="en-US" altLang="ja-JP" sz="1600" b="1" dirty="0" err="1">
                <a:latin typeface="Segoe UI" panose="020B0502040204020203" pitchFamily="34" charset="0"/>
              </a:rPr>
              <a:t>i</a:t>
            </a:r>
            <a:r>
              <a:rPr lang="en-US" altLang="ja-JP" sz="1600" b="1" dirty="0">
                <a:latin typeface="Segoe UI" panose="020B0502040204020203" pitchFamily="34" charset="0"/>
              </a:rPr>
              <a:t> &lt; 20; </a:t>
            </a:r>
            <a:r>
              <a:rPr lang="en-US" altLang="ja-JP" sz="1600" b="1" dirty="0" err="1">
                <a:latin typeface="Segoe UI" panose="020B0502040204020203" pitchFamily="34" charset="0"/>
              </a:rPr>
              <a:t>i</a:t>
            </a:r>
            <a:r>
              <a:rPr lang="en-US" altLang="ja-JP" sz="1600" b="1" dirty="0">
                <a:latin typeface="Segoe UI" panose="020B0502040204020203" pitchFamily="34" charset="0"/>
              </a:rPr>
              <a:t>++ ) {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    x = </a:t>
            </a:r>
            <a:r>
              <a:rPr lang="en-US" altLang="ja-JP" sz="1600" b="1" dirty="0" err="1">
                <a:latin typeface="Segoe UI" panose="020B0502040204020203" pitchFamily="34" charset="0"/>
              </a:rPr>
              <a:t>start_x</a:t>
            </a:r>
            <a:r>
              <a:rPr lang="en-US" altLang="ja-JP" sz="1600" b="1" dirty="0">
                <a:latin typeface="Segoe UI" panose="020B0502040204020203" pitchFamily="34" charset="0"/>
              </a:rPr>
              <a:t> + ( </a:t>
            </a:r>
            <a:r>
              <a:rPr lang="en-US" altLang="ja-JP" sz="1600" b="1" dirty="0" err="1">
                <a:latin typeface="Segoe UI" panose="020B0502040204020203" pitchFamily="34" charset="0"/>
              </a:rPr>
              <a:t>i</a:t>
            </a:r>
            <a:r>
              <a:rPr lang="en-US" altLang="ja-JP" sz="1600" b="1" dirty="0">
                <a:latin typeface="Segoe UI" panose="020B0502040204020203" pitchFamily="34" charset="0"/>
              </a:rPr>
              <a:t> * </a:t>
            </a:r>
            <a:r>
              <a:rPr lang="en-US" altLang="ja-JP" sz="1600" b="1" dirty="0" err="1">
                <a:latin typeface="Segoe UI" panose="020B0502040204020203" pitchFamily="34" charset="0"/>
              </a:rPr>
              <a:t>step_x</a:t>
            </a:r>
            <a:r>
              <a:rPr lang="en-US" altLang="ja-JP" sz="1600" b="1" dirty="0">
                <a:latin typeface="Segoe UI" panose="020B0502040204020203" pitchFamily="34" charset="0"/>
              </a:rPr>
              <a:t> ); 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    y = sin( x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printf</a:t>
            </a:r>
            <a:r>
              <a:rPr lang="en-US" altLang="ja-JP" sz="1600" b="1" dirty="0">
                <a:latin typeface="Segoe UI" panose="020B0502040204020203" pitchFamily="34" charset="0"/>
              </a:rPr>
              <a:t>( "x= %f, y= %f\n", x, y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fprintf</a:t>
            </a:r>
            <a:r>
              <a:rPr lang="en-US" altLang="ja-JP" sz="1600" b="1" dirty="0">
                <a:latin typeface="Segoe UI" panose="020B0502040204020203" pitchFamily="34" charset="0"/>
              </a:rPr>
              <a:t>( </a:t>
            </a:r>
            <a:r>
              <a:rPr lang="en-US" altLang="ja-JP" sz="1600" b="1" dirty="0" err="1">
                <a:latin typeface="Segoe UI" panose="020B0502040204020203" pitchFamily="34" charset="0"/>
              </a:rPr>
              <a:t>fp</a:t>
            </a:r>
            <a:r>
              <a:rPr lang="en-US" altLang="ja-JP" sz="1600" b="1" dirty="0">
                <a:latin typeface="Segoe UI" panose="020B0502040204020203" pitchFamily="34" charset="0"/>
              </a:rPr>
              <a:t>, "x=, %f, y=, %f\n", x, y ); 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}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fprintf</a:t>
            </a:r>
            <a:r>
              <a:rPr lang="en-US" altLang="ja-JP" sz="1600" b="1" dirty="0">
                <a:latin typeface="Segoe UI" panose="020B0502040204020203" pitchFamily="34" charset="0"/>
              </a:rPr>
              <a:t>( stderr, "file d:\\data.csv created\n" ); 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</a:t>
            </a:r>
            <a:r>
              <a:rPr lang="en-US" altLang="ja-JP" sz="1600" b="1" dirty="0" err="1">
                <a:latin typeface="Segoe UI" panose="020B0502040204020203" pitchFamily="34" charset="0"/>
              </a:rPr>
              <a:t>fclose</a:t>
            </a:r>
            <a:r>
              <a:rPr lang="en-US" altLang="ja-JP" sz="1600" b="1" dirty="0">
                <a:latin typeface="Segoe UI" panose="020B0502040204020203" pitchFamily="34" charset="0"/>
              </a:rPr>
              <a:t>( </a:t>
            </a:r>
            <a:r>
              <a:rPr lang="en-US" altLang="ja-JP" sz="1600" b="1" dirty="0" err="1">
                <a:latin typeface="Segoe UI" panose="020B0502040204020203" pitchFamily="34" charset="0"/>
              </a:rPr>
              <a:t>fp</a:t>
            </a:r>
            <a:r>
              <a:rPr lang="en-US" altLang="ja-JP" sz="1600" b="1" dirty="0">
                <a:latin typeface="Segoe UI" panose="020B0502040204020203" pitchFamily="34" charset="0"/>
              </a:rPr>
              <a:t> );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    return 0;</a:t>
            </a:r>
          </a:p>
          <a:p>
            <a:pPr marL="0" indent="0">
              <a:lnSpc>
                <a:spcPct val="45000"/>
              </a:lnSpc>
              <a:buFont typeface="Arial" panose="020B0604020202020204" pitchFamily="34" charset="0"/>
              <a:buNone/>
            </a:pPr>
            <a:r>
              <a:rPr lang="en-US" altLang="ja-JP" sz="1600" b="1" dirty="0">
                <a:latin typeface="Segoe UI" panose="020B0502040204020203" pitchFamily="34" charset="0"/>
              </a:rPr>
              <a:t>}</a:t>
            </a:r>
          </a:p>
          <a:p>
            <a:endParaRPr lang="en-US" altLang="ja-JP" dirty="0">
              <a:latin typeface="Segoe UI" panose="020B0502040204020203" pitchFamily="34" charset="0"/>
            </a:endParaRPr>
          </a:p>
        </p:txBody>
      </p:sp>
      <p:sp>
        <p:nvSpPr>
          <p:cNvPr id="1438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5348BC18-3E2F-4A07-9812-A04099A6B3E6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379071" y="4993433"/>
            <a:ext cx="2881312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00CC"/>
                </a:solidFill>
              </a:rPr>
              <a:t>x</a:t>
            </a:r>
            <a:r>
              <a:rPr lang="en-US" altLang="ja-JP" sz="1800" dirty="0">
                <a:solidFill>
                  <a:srgbClr val="0000CC"/>
                </a:solidFill>
              </a:rPr>
              <a:t> </a:t>
            </a:r>
            <a:r>
              <a:rPr lang="ja-JP" altLang="en-US" sz="1800" dirty="0">
                <a:solidFill>
                  <a:srgbClr val="0000CC"/>
                </a:solidFill>
              </a:rPr>
              <a:t>の値から </a:t>
            </a:r>
            <a:r>
              <a:rPr lang="en-US" altLang="ja-JP" sz="1800" b="1" dirty="0">
                <a:solidFill>
                  <a:srgbClr val="0000CC"/>
                </a:solidFill>
              </a:rPr>
              <a:t>sin(x)</a:t>
            </a:r>
            <a:r>
              <a:rPr lang="en-US" altLang="ja-JP" sz="1800" dirty="0">
                <a:solidFill>
                  <a:srgbClr val="0000CC"/>
                </a:solidFill>
              </a:rPr>
              <a:t> </a:t>
            </a:r>
            <a:r>
              <a:rPr lang="ja-JP" altLang="en-US" sz="1800" dirty="0">
                <a:solidFill>
                  <a:srgbClr val="0000CC"/>
                </a:solidFill>
              </a:rPr>
              <a:t>を求め，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00CC"/>
                </a:solidFill>
              </a:rPr>
              <a:t>y</a:t>
            </a:r>
            <a:r>
              <a:rPr lang="en-US" altLang="ja-JP" sz="1800" dirty="0">
                <a:solidFill>
                  <a:srgbClr val="0000CC"/>
                </a:solidFill>
              </a:rPr>
              <a:t> </a:t>
            </a:r>
            <a:r>
              <a:rPr lang="ja-JP" altLang="en-US" sz="1800" dirty="0">
                <a:solidFill>
                  <a:srgbClr val="0000CC"/>
                </a:solidFill>
              </a:rPr>
              <a:t>に書き込む</a:t>
            </a: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3643313" y="381427"/>
            <a:ext cx="4716356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6600"/>
                </a:solidFill>
              </a:rPr>
              <a:t>C</a:t>
            </a:r>
            <a:r>
              <a:rPr lang="ja-JP" altLang="en-US" sz="2400" dirty="0">
                <a:solidFill>
                  <a:srgbClr val="006600"/>
                </a:solidFill>
              </a:rPr>
              <a:t>プログラムは</a:t>
            </a:r>
            <a:r>
              <a:rPr lang="ja-JP" altLang="en-US" sz="2400" u="sng" dirty="0">
                <a:solidFill>
                  <a:srgbClr val="006600"/>
                </a:solidFill>
              </a:rPr>
              <a:t>メインの関数</a:t>
            </a:r>
            <a:r>
              <a:rPr lang="ja-JP" altLang="en-US" sz="2400" dirty="0">
                <a:solidFill>
                  <a:srgbClr val="006600"/>
                </a:solidFill>
              </a:rPr>
              <a:t>から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実行開始</a:t>
            </a:r>
          </a:p>
        </p:txBody>
      </p:sp>
      <p:sp>
        <p:nvSpPr>
          <p:cNvPr id="270379" name="Text Box 43"/>
          <p:cNvSpPr txBox="1">
            <a:spLocks noChangeArrowheads="1"/>
          </p:cNvSpPr>
          <p:nvPr/>
        </p:nvSpPr>
        <p:spPr bwMode="auto">
          <a:xfrm>
            <a:off x="3138488" y="1484313"/>
            <a:ext cx="4342856" cy="70788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</a:rPr>
              <a:t>変数 </a:t>
            </a:r>
            <a:r>
              <a:rPr lang="en-US" altLang="ja-JP" sz="2000" b="1" dirty="0">
                <a:solidFill>
                  <a:schemeClr val="tx2"/>
                </a:solidFill>
              </a:rPr>
              <a:t>x, y, </a:t>
            </a:r>
            <a:r>
              <a:rPr lang="en-US" altLang="ja-JP" sz="2000" b="1" dirty="0" err="1">
                <a:solidFill>
                  <a:schemeClr val="tx2"/>
                </a:solidFill>
              </a:rPr>
              <a:t>buf</a:t>
            </a:r>
            <a:r>
              <a:rPr lang="en-US" altLang="ja-JP" sz="2000" b="1" dirty="0">
                <a:solidFill>
                  <a:schemeClr val="tx2"/>
                </a:solidFill>
              </a:rPr>
              <a:t>, </a:t>
            </a:r>
            <a:r>
              <a:rPr lang="en-US" altLang="ja-JP" sz="2000" b="1" dirty="0" err="1">
                <a:solidFill>
                  <a:schemeClr val="tx2"/>
                </a:solidFill>
              </a:rPr>
              <a:t>i</a:t>
            </a:r>
            <a:r>
              <a:rPr lang="en-US" altLang="ja-JP" sz="2000" b="1" dirty="0">
                <a:solidFill>
                  <a:schemeClr val="tx2"/>
                </a:solidFill>
              </a:rPr>
              <a:t>, </a:t>
            </a:r>
            <a:r>
              <a:rPr lang="en-US" altLang="ja-JP" sz="2000" b="1" dirty="0" err="1">
                <a:solidFill>
                  <a:schemeClr val="tx2"/>
                </a:solidFill>
              </a:rPr>
              <a:t>start_x</a:t>
            </a:r>
            <a:r>
              <a:rPr lang="en-US" altLang="ja-JP" sz="2000" b="1" dirty="0">
                <a:solidFill>
                  <a:schemeClr val="tx2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chemeClr val="tx2"/>
                </a:solidFill>
              </a:rPr>
              <a:t>step_x</a:t>
            </a:r>
            <a:r>
              <a:rPr lang="en-US" altLang="ja-JP" sz="2000" b="1" dirty="0">
                <a:solidFill>
                  <a:schemeClr val="tx2"/>
                </a:solidFill>
              </a:rPr>
              <a:t>, </a:t>
            </a:r>
            <a:r>
              <a:rPr lang="en-US" altLang="ja-JP" sz="2000" b="1" dirty="0" err="1">
                <a:solidFill>
                  <a:schemeClr val="tx2"/>
                </a:solidFill>
              </a:rPr>
              <a:t>fp</a:t>
            </a:r>
            <a:r>
              <a:rPr lang="en-US" altLang="ja-JP" sz="2000" dirty="0">
                <a:solidFill>
                  <a:schemeClr val="tx2"/>
                </a:solidFill>
              </a:rPr>
              <a:t>  </a:t>
            </a:r>
            <a:r>
              <a:rPr lang="ja-JP" altLang="en-US" sz="2000" dirty="0">
                <a:solidFill>
                  <a:schemeClr val="tx2"/>
                </a:solidFill>
              </a:rPr>
              <a:t>をメモリエリア中に確保</a:t>
            </a:r>
          </a:p>
        </p:txBody>
      </p:sp>
      <p:sp>
        <p:nvSpPr>
          <p:cNvPr id="270380" name="Rectangle 44"/>
          <p:cNvSpPr>
            <a:spLocks noChangeArrowheads="1"/>
          </p:cNvSpPr>
          <p:nvPr/>
        </p:nvSpPr>
        <p:spPr bwMode="auto">
          <a:xfrm>
            <a:off x="588963" y="1208088"/>
            <a:ext cx="2217737" cy="16748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0382" name="Text Box 46"/>
          <p:cNvSpPr txBox="1">
            <a:spLocks noChangeArrowheads="1"/>
          </p:cNvSpPr>
          <p:nvPr/>
        </p:nvSpPr>
        <p:spPr bwMode="auto">
          <a:xfrm>
            <a:off x="5357813" y="2284413"/>
            <a:ext cx="4055919" cy="83099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CC"/>
                </a:solidFill>
              </a:rPr>
              <a:t>「</a:t>
            </a:r>
            <a:r>
              <a:rPr lang="en-US" altLang="ja-JP" sz="1600" b="1" dirty="0" err="1">
                <a:solidFill>
                  <a:srgbClr val="0000CC"/>
                </a:solidFill>
              </a:rPr>
              <a:t>start_x</a:t>
            </a:r>
            <a:r>
              <a:rPr lang="en-US" altLang="ja-JP" sz="1600" b="1" dirty="0">
                <a:solidFill>
                  <a:srgbClr val="0000CC"/>
                </a:solidFill>
              </a:rPr>
              <a:t>=</a:t>
            </a:r>
            <a:r>
              <a:rPr lang="ja-JP" altLang="en-US" sz="1600" dirty="0">
                <a:solidFill>
                  <a:srgbClr val="0000CC"/>
                </a:solidFill>
              </a:rPr>
              <a:t>」というメッセージを表示し，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CC"/>
                </a:solidFill>
              </a:rPr>
              <a:t>キーボードから数値を読み込む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CC"/>
                </a:solidFill>
              </a:rPr>
              <a:t>（読み込んだ値は変数 </a:t>
            </a:r>
            <a:r>
              <a:rPr lang="en-US" altLang="ja-JP" sz="1600" b="1" dirty="0" err="1">
                <a:solidFill>
                  <a:srgbClr val="0000CC"/>
                </a:solidFill>
              </a:rPr>
              <a:t>start_x</a:t>
            </a:r>
            <a:r>
              <a:rPr lang="en-US" altLang="ja-JP" sz="1600" dirty="0">
                <a:solidFill>
                  <a:srgbClr val="0000CC"/>
                </a:solidFill>
              </a:rPr>
              <a:t> </a:t>
            </a:r>
            <a:r>
              <a:rPr lang="ja-JP" altLang="en-US" sz="1600" dirty="0">
                <a:solidFill>
                  <a:srgbClr val="0000CC"/>
                </a:solidFill>
              </a:rPr>
              <a:t>に格納）</a:t>
            </a:r>
          </a:p>
        </p:txBody>
      </p:sp>
      <p:sp>
        <p:nvSpPr>
          <p:cNvPr id="270383" name="Line 47"/>
          <p:cNvSpPr>
            <a:spLocks noChangeShapeType="1"/>
          </p:cNvSpPr>
          <p:nvPr/>
        </p:nvSpPr>
        <p:spPr bwMode="auto">
          <a:xfrm flipH="1">
            <a:off x="4894263" y="2806700"/>
            <a:ext cx="433387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0384" name="Rectangle 48"/>
          <p:cNvSpPr>
            <a:spLocks noChangeArrowheads="1"/>
          </p:cNvSpPr>
          <p:nvPr/>
        </p:nvSpPr>
        <p:spPr bwMode="auto">
          <a:xfrm>
            <a:off x="593725" y="2892425"/>
            <a:ext cx="4279900" cy="6683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0385" name="Rectangle 49"/>
          <p:cNvSpPr>
            <a:spLocks noChangeArrowheads="1"/>
          </p:cNvSpPr>
          <p:nvPr/>
        </p:nvSpPr>
        <p:spPr bwMode="auto">
          <a:xfrm>
            <a:off x="584200" y="3579813"/>
            <a:ext cx="4279900" cy="6683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0386" name="Line 50"/>
          <p:cNvSpPr>
            <a:spLocks noChangeShapeType="1"/>
          </p:cNvSpPr>
          <p:nvPr/>
        </p:nvSpPr>
        <p:spPr bwMode="auto">
          <a:xfrm flipH="1">
            <a:off x="4845050" y="3616325"/>
            <a:ext cx="433388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0387" name="Text Box 51"/>
          <p:cNvSpPr txBox="1">
            <a:spLocks noChangeArrowheads="1"/>
          </p:cNvSpPr>
          <p:nvPr/>
        </p:nvSpPr>
        <p:spPr bwMode="auto">
          <a:xfrm>
            <a:off x="5310188" y="3246438"/>
            <a:ext cx="4031873" cy="83099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CC"/>
                </a:solidFill>
              </a:rPr>
              <a:t>「</a:t>
            </a:r>
            <a:r>
              <a:rPr lang="en-US" altLang="ja-JP" sz="1600" b="1" dirty="0" err="1">
                <a:solidFill>
                  <a:srgbClr val="0000CC"/>
                </a:solidFill>
              </a:rPr>
              <a:t>step_x</a:t>
            </a:r>
            <a:r>
              <a:rPr lang="en-US" altLang="ja-JP" sz="1600" b="1" dirty="0">
                <a:solidFill>
                  <a:srgbClr val="0000CC"/>
                </a:solidFill>
              </a:rPr>
              <a:t>=</a:t>
            </a:r>
            <a:r>
              <a:rPr lang="ja-JP" altLang="en-US" sz="1600" dirty="0">
                <a:solidFill>
                  <a:srgbClr val="0000CC"/>
                </a:solidFill>
              </a:rPr>
              <a:t>」というメッセージを表示し，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CC"/>
                </a:solidFill>
              </a:rPr>
              <a:t>キーボードから数値を読み込む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CC"/>
                </a:solidFill>
              </a:rPr>
              <a:t>（読み込んだ値は </a:t>
            </a:r>
            <a:r>
              <a:rPr lang="en-US" altLang="ja-JP" sz="1600" b="1" dirty="0" err="1">
                <a:solidFill>
                  <a:srgbClr val="0000CC"/>
                </a:solidFill>
              </a:rPr>
              <a:t>step_x</a:t>
            </a:r>
            <a:r>
              <a:rPr lang="en-US" altLang="ja-JP" sz="1600" dirty="0">
                <a:solidFill>
                  <a:srgbClr val="0000CC"/>
                </a:solidFill>
              </a:rPr>
              <a:t> </a:t>
            </a:r>
            <a:r>
              <a:rPr lang="ja-JP" altLang="en-US" sz="1600" dirty="0">
                <a:solidFill>
                  <a:srgbClr val="0000CC"/>
                </a:solidFill>
              </a:rPr>
              <a:t>に格納）</a:t>
            </a:r>
          </a:p>
        </p:txBody>
      </p:sp>
      <p:sp>
        <p:nvSpPr>
          <p:cNvPr id="270391" name="Rectangle 55"/>
          <p:cNvSpPr>
            <a:spLocks noChangeArrowheads="1"/>
          </p:cNvSpPr>
          <p:nvPr/>
        </p:nvSpPr>
        <p:spPr bwMode="auto">
          <a:xfrm>
            <a:off x="768350" y="4495800"/>
            <a:ext cx="2714679" cy="244475"/>
          </a:xfrm>
          <a:prstGeom prst="rect">
            <a:avLst/>
          </a:prstGeom>
          <a:solidFill>
            <a:srgbClr val="006600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0392" name="Text Box 56"/>
          <p:cNvSpPr txBox="1">
            <a:spLocks noChangeArrowheads="1"/>
          </p:cNvSpPr>
          <p:nvPr/>
        </p:nvSpPr>
        <p:spPr bwMode="auto">
          <a:xfrm>
            <a:off x="4022486" y="4400147"/>
            <a:ext cx="4448654" cy="46166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3300"/>
                </a:solidFill>
              </a:rPr>
              <a:t>20</a:t>
            </a:r>
            <a:r>
              <a:rPr lang="ja-JP" altLang="en-US" sz="2400" dirty="0">
                <a:solidFill>
                  <a:srgbClr val="003300"/>
                </a:solidFill>
              </a:rPr>
              <a:t>回の繰り返し </a:t>
            </a:r>
            <a:r>
              <a:rPr lang="en-US" altLang="ja-JP" sz="2400" dirty="0">
                <a:solidFill>
                  <a:srgbClr val="003300"/>
                </a:solidFill>
              </a:rPr>
              <a:t>(</a:t>
            </a:r>
            <a:r>
              <a:rPr lang="en-US" altLang="ja-JP" sz="2400" dirty="0" err="1">
                <a:solidFill>
                  <a:srgbClr val="003300"/>
                </a:solidFill>
              </a:rPr>
              <a:t>i</a:t>
            </a:r>
            <a:r>
              <a:rPr lang="en-US" altLang="ja-JP" sz="2400" dirty="0">
                <a:solidFill>
                  <a:srgbClr val="003300"/>
                </a:solidFill>
              </a:rPr>
              <a:t> = 0, 1, ... 19)</a:t>
            </a:r>
          </a:p>
        </p:txBody>
      </p:sp>
      <p:sp>
        <p:nvSpPr>
          <p:cNvPr id="270394" name="Rectangle 58"/>
          <p:cNvSpPr>
            <a:spLocks noChangeArrowheads="1"/>
          </p:cNvSpPr>
          <p:nvPr/>
        </p:nvSpPr>
        <p:spPr bwMode="auto">
          <a:xfrm>
            <a:off x="849499" y="4975225"/>
            <a:ext cx="2990115" cy="2444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36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animBg="1"/>
      <p:bldP spid="270350" grpId="0" animBg="1"/>
      <p:bldP spid="270379" grpId="0" animBg="1"/>
      <p:bldP spid="270382" grpId="0" animBg="1"/>
      <p:bldP spid="270387" grpId="0" animBg="1"/>
      <p:bldP spid="27039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課題１．</a:t>
            </a:r>
            <a:r>
              <a:rPr lang="en-US" altLang="ja-JP"/>
              <a:t>Microsoft Visual Studio C++ </a:t>
            </a:r>
            <a:r>
              <a:rPr lang="ja-JP" altLang="en-US"/>
              <a:t>での</a:t>
            </a:r>
            <a:br>
              <a:rPr lang="ja-JP" altLang="en-US"/>
            </a:br>
            <a:r>
              <a:rPr lang="ja-JP" altLang="en-US"/>
              <a:t>プログラム作成と実行</a:t>
            </a: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次のプログラム（例題１のプログラム）について，例題１と例題２の手順を自分で行いなさい</a:t>
            </a:r>
          </a:p>
        </p:txBody>
      </p:sp>
      <p:sp>
        <p:nvSpPr>
          <p:cNvPr id="10445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3625DC1-F324-46FE-A2B2-9155284CA5D9}" type="slidenum">
              <a:rPr lang="en-US" altLang="ja-JP" smtClean="0"/>
              <a:pPr/>
              <a:t>50</a:t>
            </a:fld>
            <a:endParaRPr lang="en-US" altLang="ja-JP" dirty="0"/>
          </a:p>
        </p:txBody>
      </p:sp>
      <p:sp>
        <p:nvSpPr>
          <p:cNvPr id="104452" name="Rectangle 1028"/>
          <p:cNvSpPr>
            <a:spLocks noChangeArrowheads="1"/>
          </p:cNvSpPr>
          <p:nvPr/>
        </p:nvSpPr>
        <p:spPr bwMode="auto">
          <a:xfrm>
            <a:off x="511175" y="1519238"/>
            <a:ext cx="7772400" cy="51816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#include "</a:t>
            </a:r>
            <a:r>
              <a:rPr lang="en-US" altLang="ja-JP" sz="1400" b="1" dirty="0" err="1"/>
              <a:t>stdio.h</a:t>
            </a:r>
            <a:r>
              <a:rPr lang="en-US" altLang="ja-JP" sz="1400" b="1" dirty="0"/>
              <a:t>"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#include &lt;</a:t>
            </a:r>
            <a:r>
              <a:rPr lang="en-US" altLang="ja-JP" sz="1400" b="1" dirty="0" err="1"/>
              <a:t>math.h</a:t>
            </a:r>
            <a:r>
              <a:rPr lang="en-US" altLang="ja-JP" sz="1400" b="1" dirty="0"/>
              <a:t>&gt;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 err="1"/>
              <a:t>int</a:t>
            </a:r>
            <a:r>
              <a:rPr lang="en-US" altLang="ja-JP" sz="1400" b="1" dirty="0"/>
              <a:t> main()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{	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	double x;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double y;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char </a:t>
            </a:r>
            <a:r>
              <a:rPr lang="en-US" altLang="ja-JP" sz="1400" b="1" dirty="0" err="1"/>
              <a:t>buf</a:t>
            </a:r>
            <a:r>
              <a:rPr lang="en-US" altLang="ja-JP" sz="1400" b="1" dirty="0"/>
              <a:t>[256];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int</a:t>
            </a:r>
            <a:r>
              <a:rPr lang="en-US" altLang="ja-JP" sz="1400" b="1" dirty="0"/>
              <a:t> </a:t>
            </a:r>
            <a:r>
              <a:rPr lang="en-US" altLang="ja-JP" sz="1400" b="1" dirty="0" err="1"/>
              <a:t>i</a:t>
            </a:r>
            <a:r>
              <a:rPr lang="en-US" altLang="ja-JP" sz="1400" b="1" dirty="0"/>
              <a:t>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double </a:t>
            </a:r>
            <a:r>
              <a:rPr lang="en-US" altLang="ja-JP" sz="1400" b="1" dirty="0" err="1"/>
              <a:t>start_x</a:t>
            </a:r>
            <a:r>
              <a:rPr lang="en-US" altLang="ja-JP" sz="1400" b="1" dirty="0"/>
              <a:t>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double </a:t>
            </a:r>
            <a:r>
              <a:rPr lang="en-US" altLang="ja-JP" sz="1400" b="1" dirty="0" err="1"/>
              <a:t>step_x</a:t>
            </a:r>
            <a:r>
              <a:rPr lang="en-US" altLang="ja-JP" sz="1400" b="1" dirty="0"/>
              <a:t>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FILE* </a:t>
            </a:r>
            <a:r>
              <a:rPr lang="en-US" altLang="ja-JP" sz="1400" b="1" dirty="0" err="1"/>
              <a:t>fp</a:t>
            </a:r>
            <a:r>
              <a:rPr lang="en-US" altLang="ja-JP" sz="1400" b="1" dirty="0"/>
              <a:t>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printf</a:t>
            </a:r>
            <a:r>
              <a:rPr lang="en-US" altLang="ja-JP" sz="1400" b="1" dirty="0"/>
              <a:t>( "</a:t>
            </a:r>
            <a:r>
              <a:rPr lang="en-US" altLang="ja-JP" sz="1400" b="1" dirty="0" err="1"/>
              <a:t>start_x</a:t>
            </a:r>
            <a:r>
              <a:rPr lang="en-US" altLang="ja-JP" sz="1400" b="1" dirty="0"/>
              <a:t> ="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fgets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buf</a:t>
            </a:r>
            <a:r>
              <a:rPr lang="en-US" altLang="ja-JP" sz="1400" b="1" dirty="0"/>
              <a:t>, 256, </a:t>
            </a:r>
            <a:r>
              <a:rPr lang="en-US" altLang="ja-JP" sz="1400" b="1" dirty="0" err="1"/>
              <a:t>stdin</a:t>
            </a:r>
            <a:r>
              <a:rPr lang="en-US" altLang="ja-JP" sz="1400" b="1" dirty="0"/>
              <a:t>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sscanf_s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buf</a:t>
            </a:r>
            <a:r>
              <a:rPr lang="en-US" altLang="ja-JP" sz="1400" b="1" dirty="0"/>
              <a:t>, "%lf\n", &amp;</a:t>
            </a:r>
            <a:r>
              <a:rPr lang="en-US" altLang="ja-JP" sz="1400" b="1" dirty="0" err="1"/>
              <a:t>start_x</a:t>
            </a:r>
            <a:r>
              <a:rPr lang="en-US" altLang="ja-JP" sz="1400" b="1" dirty="0"/>
              <a:t>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printf</a:t>
            </a:r>
            <a:r>
              <a:rPr lang="en-US" altLang="ja-JP" sz="1400" b="1" dirty="0"/>
              <a:t>( "</a:t>
            </a:r>
            <a:r>
              <a:rPr lang="en-US" altLang="ja-JP" sz="1400" b="1" dirty="0" err="1"/>
              <a:t>step_x</a:t>
            </a:r>
            <a:r>
              <a:rPr lang="en-US" altLang="ja-JP" sz="1400" b="1" dirty="0"/>
              <a:t> ="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fgets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buf</a:t>
            </a:r>
            <a:r>
              <a:rPr lang="en-US" altLang="ja-JP" sz="1400" b="1" dirty="0"/>
              <a:t>, 256, </a:t>
            </a:r>
            <a:r>
              <a:rPr lang="en-US" altLang="ja-JP" sz="1400" b="1" dirty="0" err="1"/>
              <a:t>stdin</a:t>
            </a:r>
            <a:r>
              <a:rPr lang="en-US" altLang="ja-JP" sz="1400" b="1" dirty="0"/>
              <a:t>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sscanf_s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buf</a:t>
            </a:r>
            <a:r>
              <a:rPr lang="en-US" altLang="ja-JP" sz="1400" b="1" dirty="0"/>
              <a:t>, "%lf\n", &amp;</a:t>
            </a:r>
            <a:r>
              <a:rPr lang="en-US" altLang="ja-JP" sz="1400" b="1" dirty="0" err="1"/>
              <a:t>step_x</a:t>
            </a:r>
            <a:r>
              <a:rPr lang="en-US" altLang="ja-JP" sz="1400" b="1" dirty="0"/>
              <a:t>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fp</a:t>
            </a:r>
            <a:r>
              <a:rPr lang="en-US" altLang="ja-JP" sz="1400" b="1" dirty="0"/>
              <a:t> = </a:t>
            </a:r>
            <a:r>
              <a:rPr lang="en-US" altLang="ja-JP" sz="1400" b="1" dirty="0" err="1"/>
              <a:t>fopen</a:t>
            </a:r>
            <a:r>
              <a:rPr lang="en-US" altLang="ja-JP" sz="1400" b="1" dirty="0"/>
              <a:t>( "</a:t>
            </a:r>
            <a:r>
              <a:rPr lang="en-US" altLang="ja-JP" sz="1400" b="1" dirty="0">
                <a:solidFill>
                  <a:srgbClr val="C00000"/>
                </a:solidFill>
              </a:rPr>
              <a:t>d:\\</a:t>
            </a:r>
            <a:r>
              <a:rPr lang="en-US" altLang="ja-JP" sz="1400" b="1" dirty="0" err="1">
                <a:solidFill>
                  <a:srgbClr val="C00000"/>
                </a:solidFill>
              </a:rPr>
              <a:t>data.csv</a:t>
            </a:r>
            <a:r>
              <a:rPr lang="en-US" altLang="ja-JP" sz="1400" b="1" dirty="0"/>
              <a:t>", "w"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for( </a:t>
            </a:r>
            <a:r>
              <a:rPr lang="en-US" altLang="ja-JP" sz="1400" b="1" dirty="0" err="1"/>
              <a:t>i</a:t>
            </a:r>
            <a:r>
              <a:rPr lang="en-US" altLang="ja-JP" sz="1400" b="1" dirty="0"/>
              <a:t> = 0; </a:t>
            </a:r>
            <a:r>
              <a:rPr lang="en-US" altLang="ja-JP" sz="1400" b="1" dirty="0" err="1"/>
              <a:t>i</a:t>
            </a:r>
            <a:r>
              <a:rPr lang="en-US" altLang="ja-JP" sz="1400" b="1" dirty="0"/>
              <a:t> &lt; 20; </a:t>
            </a:r>
            <a:r>
              <a:rPr lang="en-US" altLang="ja-JP" sz="1400" b="1" dirty="0" err="1"/>
              <a:t>i</a:t>
            </a:r>
            <a:r>
              <a:rPr lang="en-US" altLang="ja-JP" sz="1400" b="1" dirty="0"/>
              <a:t>++ ) {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    x = </a:t>
            </a:r>
            <a:r>
              <a:rPr lang="en-US" altLang="ja-JP" sz="1400" b="1" dirty="0" err="1"/>
              <a:t>start_x</a:t>
            </a:r>
            <a:r>
              <a:rPr lang="en-US" altLang="ja-JP" sz="1400" b="1" dirty="0"/>
              <a:t> + ( </a:t>
            </a:r>
            <a:r>
              <a:rPr lang="en-US" altLang="ja-JP" sz="1400" b="1" dirty="0" err="1"/>
              <a:t>i</a:t>
            </a:r>
            <a:r>
              <a:rPr lang="en-US" altLang="ja-JP" sz="1400" b="1" dirty="0"/>
              <a:t> * </a:t>
            </a:r>
            <a:r>
              <a:rPr lang="en-US" altLang="ja-JP" sz="1400" b="1" dirty="0" err="1"/>
              <a:t>step_x</a:t>
            </a:r>
            <a:r>
              <a:rPr lang="en-US" altLang="ja-JP" sz="1400" b="1" dirty="0"/>
              <a:t> );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    y = sin( x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    </a:t>
            </a:r>
            <a:r>
              <a:rPr lang="en-US" altLang="ja-JP" sz="1400" b="1" dirty="0" err="1"/>
              <a:t>printf</a:t>
            </a:r>
            <a:r>
              <a:rPr lang="en-US" altLang="ja-JP" sz="1400" b="1" dirty="0"/>
              <a:t>( "x= %f, y= %f\n", x, y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    </a:t>
            </a:r>
            <a:r>
              <a:rPr lang="en-US" altLang="ja-JP" sz="1400" b="1" dirty="0" err="1"/>
              <a:t>fprintf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fp</a:t>
            </a:r>
            <a:r>
              <a:rPr lang="en-US" altLang="ja-JP" sz="1400" b="1" dirty="0"/>
              <a:t>, "x=, %f, y=, %f\n", x, y );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}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fprintf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stderr</a:t>
            </a:r>
            <a:r>
              <a:rPr lang="en-US" altLang="ja-JP" sz="1400" b="1" dirty="0"/>
              <a:t>, "file d:\\</a:t>
            </a:r>
            <a:r>
              <a:rPr lang="en-US" altLang="ja-JP" sz="1400" b="1" dirty="0" err="1"/>
              <a:t>data.csv</a:t>
            </a:r>
            <a:r>
              <a:rPr lang="en-US" altLang="ja-JP" sz="1400" b="1" dirty="0"/>
              <a:t> created\n" ); 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</a:t>
            </a:r>
            <a:r>
              <a:rPr lang="en-US" altLang="ja-JP" sz="1400" b="1" dirty="0" err="1"/>
              <a:t>fclose</a:t>
            </a:r>
            <a:r>
              <a:rPr lang="en-US" altLang="ja-JP" sz="1400" b="1" dirty="0"/>
              <a:t>( </a:t>
            </a:r>
            <a:r>
              <a:rPr lang="en-US" altLang="ja-JP" sz="1400" b="1" dirty="0" err="1"/>
              <a:t>fp</a:t>
            </a:r>
            <a:r>
              <a:rPr lang="en-US" altLang="ja-JP" sz="1400" b="1" dirty="0"/>
              <a:t> );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    return 0;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en-US" altLang="ja-JP" sz="1400" b="1" dirty="0"/>
              <a:t>}</a:t>
            </a:r>
          </a:p>
        </p:txBody>
      </p:sp>
      <p:sp>
        <p:nvSpPr>
          <p:cNvPr id="104454" name="テキスト ボックス 1"/>
          <p:cNvSpPr txBox="1">
            <a:spLocks noChangeArrowheads="1"/>
          </p:cNvSpPr>
          <p:nvPr/>
        </p:nvSpPr>
        <p:spPr bwMode="auto">
          <a:xfrm>
            <a:off x="5275263" y="3814763"/>
            <a:ext cx="3262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データファイル名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d:\\data.csv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は適切に設定すること</a:t>
            </a:r>
          </a:p>
        </p:txBody>
      </p:sp>
    </p:spTree>
    <p:extLst>
      <p:ext uri="{BB962C8B-B14F-4D97-AF65-F5344CB8AC3E}">
        <p14:creationId xmlns:p14="http://schemas.microsoft.com/office/powerpoint/2010/main" val="1954288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補足説明資料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E9B0C7C8-3100-472B-9A19-426472096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06500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65E6237-74A1-4C98-A9D6-60460C4ADE06}" type="slidenum">
              <a:rPr lang="en-US" altLang="ja-JP" smtClean="0"/>
              <a:pPr/>
              <a:t>51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5339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例題のプログラムの機能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キーボードからのデータ読み込み</a:t>
            </a:r>
          </a:p>
          <a:p>
            <a:r>
              <a:rPr lang="ja-JP" altLang="en-US"/>
              <a:t>型のキャスト</a:t>
            </a:r>
          </a:p>
          <a:p>
            <a:r>
              <a:rPr lang="ja-JP" altLang="en-US"/>
              <a:t>整数の範囲で四則演算</a:t>
            </a:r>
          </a:p>
          <a:p>
            <a:r>
              <a:rPr lang="ja-JP" altLang="en-US"/>
              <a:t>結果の画面表示</a:t>
            </a:r>
          </a:p>
        </p:txBody>
      </p:sp>
      <p:sp>
        <p:nvSpPr>
          <p:cNvPr id="10854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D910A15-7552-4520-AB98-6B67DF387095}" type="slidenum">
              <a:rPr lang="en-US" altLang="ja-JP" smtClean="0"/>
              <a:pPr/>
              <a:t>52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02011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例題プログラム</a:t>
            </a:r>
          </a:p>
        </p:txBody>
      </p:sp>
      <p:sp>
        <p:nvSpPr>
          <p:cNvPr id="11059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8EF40E9F-BCDE-4A42-9843-C11C6AB18A9B}" type="slidenum">
              <a:rPr lang="en-US" altLang="ja-JP" smtClean="0"/>
              <a:pPr/>
              <a:t>53</a:t>
            </a:fld>
            <a:endParaRPr lang="en-US" altLang="ja-JP" dirty="0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058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#include "</a:t>
            </a:r>
            <a:r>
              <a:rPr lang="en-US" altLang="ja-JP" sz="2000" b="1" dirty="0" err="1"/>
              <a:t>stdio.h</a:t>
            </a:r>
            <a:r>
              <a:rPr lang="en-US" altLang="ja-JP" sz="2000" b="1" dirty="0"/>
              <a:t>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void 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int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i,j,k</a:t>
            </a:r>
            <a:r>
              <a:rPr lang="en-US" altLang="ja-JP" sz="2000" b="1" dirty="0"/>
              <a:t>;   /* </a:t>
            </a:r>
            <a:r>
              <a:rPr lang="ja-JP" altLang="en-US" sz="2000" b="1" dirty="0"/>
              <a:t>変数宣言 *</a:t>
            </a:r>
            <a:r>
              <a:rPr lang="en-US" altLang="ja-JP" sz="2000" b="1" dirty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float </a:t>
            </a:r>
            <a:r>
              <a:rPr lang="en-US" altLang="ja-JP" sz="2000" b="1" dirty="0" err="1"/>
              <a:t>f0,f1</a:t>
            </a:r>
            <a:r>
              <a:rPr lang="en-US" altLang="ja-JP" sz="2000" b="1" dirty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</a:t>
            </a:r>
            <a:r>
              <a:rPr lang="ja-JP" altLang="en-US" sz="2000" b="1" dirty="0"/>
              <a:t>整数を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つ入力してください</a:t>
            </a:r>
            <a:r>
              <a:rPr lang="en-US" altLang="ja-JP" sz="2000" b="1" dirty="0"/>
              <a:t>: 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scanf_s</a:t>
            </a:r>
            <a:r>
              <a:rPr lang="en-US" altLang="ja-JP" sz="2000" b="1" dirty="0"/>
              <a:t>("%d %d", &amp;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, &amp;j);	/*</a:t>
            </a:r>
            <a:r>
              <a:rPr lang="ja-JP" altLang="en-US" sz="2000" b="1" dirty="0"/>
              <a:t>キーボードから読み込み*</a:t>
            </a:r>
            <a:r>
              <a:rPr lang="en-US" altLang="ja-JP" sz="2000" b="1" dirty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k = 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 + j;   /* </a:t>
            </a:r>
            <a:r>
              <a:rPr lang="ja-JP" altLang="en-US" sz="2000" b="1" dirty="0"/>
              <a:t>算術演算 *</a:t>
            </a:r>
            <a:r>
              <a:rPr lang="en-US" altLang="ja-JP" sz="2000" b="1" dirty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f0</a:t>
            </a:r>
            <a:r>
              <a:rPr lang="en-US" altLang="ja-JP" sz="2000" b="1" dirty="0"/>
              <a:t> = (float)(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/j);          /* </a:t>
            </a:r>
            <a:r>
              <a:rPr lang="ja-JP" altLang="en-US" sz="2000" b="1" dirty="0"/>
              <a:t>キャスト *</a:t>
            </a:r>
            <a:r>
              <a:rPr lang="en-US" altLang="ja-JP" sz="2000" b="1" dirty="0"/>
              <a:t>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f1</a:t>
            </a:r>
            <a:r>
              <a:rPr lang="en-US" altLang="ja-JP" sz="2000" b="1" dirty="0"/>
              <a:t> = (float)</a:t>
            </a:r>
            <a:r>
              <a:rPr lang="en-US" altLang="ja-JP" sz="2000" b="1" dirty="0" err="1"/>
              <a:t>i</a:t>
            </a:r>
            <a:r>
              <a:rPr lang="en-US" altLang="ja-JP" sz="2000" b="1" dirty="0"/>
              <a:t> / (float)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+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=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\n", </a:t>
            </a:r>
            <a:r>
              <a:rPr lang="en-US" altLang="ja-JP" sz="2000" b="1" dirty="0" err="1"/>
              <a:t>i,j,k</a:t>
            </a:r>
            <a:r>
              <a:rPr lang="en-US" altLang="ja-JP" sz="2000" b="1" dirty="0"/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-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=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\n", </a:t>
            </a:r>
            <a:r>
              <a:rPr lang="en-US" altLang="ja-JP" sz="2000" b="1" dirty="0" err="1"/>
              <a:t>i,j,i</a:t>
            </a:r>
            <a:r>
              <a:rPr lang="en-US" altLang="ja-JP" sz="2000" b="1" dirty="0"/>
              <a:t>-j);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x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=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\n", </a:t>
            </a:r>
            <a:r>
              <a:rPr lang="en-US" altLang="ja-JP" sz="2000" b="1" dirty="0" err="1"/>
              <a:t>i,j,i</a:t>
            </a:r>
            <a:r>
              <a:rPr lang="en-US" altLang="ja-JP" sz="2000" b="1" dirty="0"/>
              <a:t>*j);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/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 = %</a:t>
            </a:r>
            <a:r>
              <a:rPr lang="en-US" altLang="ja-JP" sz="2000" b="1" dirty="0" err="1"/>
              <a:t>5d</a:t>
            </a:r>
            <a:r>
              <a:rPr lang="en-US" altLang="ja-JP" sz="2000" b="1" dirty="0"/>
              <a:t>\n", </a:t>
            </a:r>
            <a:r>
              <a:rPr lang="en-US" altLang="ja-JP" sz="2000" b="1" dirty="0" err="1"/>
              <a:t>i,j,i</a:t>
            </a:r>
            <a:r>
              <a:rPr lang="en-US" altLang="ja-JP" sz="2000" b="1" dirty="0"/>
              <a:t>/j);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("(float)(%d / %d) = %</a:t>
            </a:r>
            <a:r>
              <a:rPr lang="en-US" altLang="ja-JP" sz="2000" b="1" dirty="0" err="1"/>
              <a:t>5.3f</a:t>
            </a:r>
            <a:r>
              <a:rPr lang="en-US" altLang="ja-JP" sz="2000" b="1" dirty="0"/>
              <a:t>\n", </a:t>
            </a:r>
            <a:r>
              <a:rPr lang="en-US" altLang="ja-JP" sz="2000" b="1" dirty="0" err="1"/>
              <a:t>i,j,f0</a:t>
            </a:r>
            <a:r>
              <a:rPr lang="en-US" altLang="ja-JP" sz="2000" b="1" dirty="0"/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  </a:t>
            </a:r>
            <a:r>
              <a:rPr lang="en-US" altLang="ja-JP" sz="2000" b="1" dirty="0" err="1"/>
              <a:t>printf</a:t>
            </a:r>
            <a:r>
              <a:rPr lang="en-US" altLang="ja-JP" sz="2000" b="1" dirty="0"/>
              <a:t>("(float)%d / (float)%d = %</a:t>
            </a:r>
            <a:r>
              <a:rPr lang="en-US" altLang="ja-JP" sz="2000" b="1" dirty="0" err="1"/>
              <a:t>5.3f</a:t>
            </a:r>
            <a:r>
              <a:rPr lang="en-US" altLang="ja-JP" sz="2000" b="1" dirty="0"/>
              <a:t>\n", </a:t>
            </a:r>
            <a:r>
              <a:rPr lang="en-US" altLang="ja-JP" sz="2000" b="1" dirty="0" err="1"/>
              <a:t>i,j,f1</a:t>
            </a:r>
            <a:r>
              <a:rPr lang="en-US" altLang="ja-JP" sz="2000" b="1" dirty="0"/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439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(1/2)</a:t>
            </a:r>
          </a:p>
        </p:txBody>
      </p:sp>
      <p:sp>
        <p:nvSpPr>
          <p:cNvPr id="11264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72DBD79-0869-4F3D-ABC1-69B1893F8EBC}" type="slidenum">
              <a:rPr lang="en-US" altLang="ja-JP" smtClean="0"/>
              <a:pPr/>
              <a:t>54</a:t>
            </a:fld>
            <a:endParaRPr lang="en-US" altLang="ja-JP" dirty="0"/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2686050" y="5919788"/>
            <a:ext cx="3467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実行画面が現れる</a:t>
            </a:r>
          </a:p>
        </p:txBody>
      </p:sp>
      <p:pic>
        <p:nvPicPr>
          <p:cNvPr id="11264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44625"/>
            <a:ext cx="8040688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09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72" y="735744"/>
            <a:ext cx="63627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ビルドと実行</a:t>
            </a:r>
            <a:r>
              <a:rPr lang="en-US" altLang="ja-JP"/>
              <a:t>(2/2)</a:t>
            </a:r>
          </a:p>
        </p:txBody>
      </p:sp>
      <p:sp>
        <p:nvSpPr>
          <p:cNvPr id="11469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B8B5CD59-4CA0-4279-B563-13BEAC9E015D}" type="slidenum">
              <a:rPr lang="en-US" altLang="ja-JP" smtClean="0"/>
              <a:pPr/>
              <a:t>55</a:t>
            </a:fld>
            <a:endParaRPr lang="en-US" altLang="ja-JP" dirty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980236" y="1082178"/>
            <a:ext cx="1190625" cy="4968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14693" name="Text Box 5" descr="25%"/>
          <p:cNvSpPr txBox="1">
            <a:spLocks noChangeArrowheads="1"/>
          </p:cNvSpPr>
          <p:nvPr/>
        </p:nvSpPr>
        <p:spPr bwMode="auto">
          <a:xfrm>
            <a:off x="411492" y="4351096"/>
            <a:ext cx="6362700" cy="194212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数値を入れる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（プログラムに数値データを与える）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ここでは，「</a:t>
            </a:r>
            <a:r>
              <a:rPr lang="en-US" altLang="ja-JP" sz="2800" dirty="0"/>
              <a:t>3 7 Enter</a:t>
            </a:r>
            <a:r>
              <a:rPr lang="ja-JP" altLang="en-US" sz="2800" dirty="0"/>
              <a:t>」</a:t>
            </a:r>
            <a:endParaRPr lang="en-US" altLang="ja-JP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3 </a:t>
            </a:r>
            <a:r>
              <a:rPr lang="ja-JP" altLang="en-US" sz="2800" dirty="0"/>
              <a:t>と </a:t>
            </a:r>
            <a:r>
              <a:rPr lang="en-US" altLang="ja-JP" sz="2800" dirty="0"/>
              <a:t>7 </a:t>
            </a:r>
            <a:r>
              <a:rPr lang="ja-JP" altLang="en-US" sz="2800" dirty="0"/>
              <a:t>は半角．間に半角のスペース．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V="1">
            <a:off x="2245659" y="1693621"/>
            <a:ext cx="2195513" cy="26574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901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889000"/>
            <a:ext cx="85566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プログラム実行結果</a:t>
            </a:r>
          </a:p>
        </p:txBody>
      </p:sp>
      <p:sp>
        <p:nvSpPr>
          <p:cNvPr id="116747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0DB83C3-31FE-4284-A54D-43BECBC064EE}" type="slidenum">
              <a:rPr lang="en-US" altLang="ja-JP" smtClean="0"/>
              <a:pPr/>
              <a:t>56</a:t>
            </a:fld>
            <a:endParaRPr lang="en-US" altLang="ja-JP" dirty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96913" y="1789113"/>
            <a:ext cx="2843212" cy="11985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16741" name="Text Box 5" descr="25%"/>
          <p:cNvSpPr txBox="1">
            <a:spLocks noChangeArrowheads="1"/>
          </p:cNvSpPr>
          <p:nvPr/>
        </p:nvSpPr>
        <p:spPr bwMode="auto">
          <a:xfrm>
            <a:off x="4962525" y="889000"/>
            <a:ext cx="3429000" cy="52322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整数の範囲での演算</a:t>
            </a:r>
          </a:p>
        </p:txBody>
      </p:sp>
      <p:sp>
        <p:nvSpPr>
          <p:cNvPr id="116742" name="Text Box 6" descr="25%"/>
          <p:cNvSpPr txBox="1">
            <a:spLocks noChangeArrowheads="1"/>
          </p:cNvSpPr>
          <p:nvPr/>
        </p:nvSpPr>
        <p:spPr bwMode="auto">
          <a:xfrm>
            <a:off x="4962525" y="2184400"/>
            <a:ext cx="3429000" cy="14112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整数として計算した後で実数に変換するので、</a:t>
            </a:r>
            <a:r>
              <a:rPr lang="en-US" altLang="ja-JP" sz="2800" dirty="0"/>
              <a:t>0.000</a:t>
            </a:r>
            <a:r>
              <a:rPr lang="ja-JP" altLang="en-US" sz="2800" dirty="0"/>
              <a:t>になる。</a:t>
            </a:r>
          </a:p>
        </p:txBody>
      </p:sp>
      <p:sp>
        <p:nvSpPr>
          <p:cNvPr id="116743" name="Text Box 7" descr="25%"/>
          <p:cNvSpPr txBox="1">
            <a:spLocks noChangeArrowheads="1"/>
          </p:cNvSpPr>
          <p:nvPr/>
        </p:nvSpPr>
        <p:spPr bwMode="auto">
          <a:xfrm>
            <a:off x="4962525" y="4202113"/>
            <a:ext cx="3429000" cy="1411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浮動小数として計算するので、</a:t>
            </a:r>
            <a:r>
              <a:rPr lang="en-US" altLang="ja-JP" sz="2800" dirty="0"/>
              <a:t>3/7</a:t>
            </a:r>
            <a:r>
              <a:rPr lang="ja-JP" altLang="en-US" sz="2800" dirty="0"/>
              <a:t>の値が小数で表示される。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H="1">
            <a:off x="3560763" y="1239838"/>
            <a:ext cx="1343025" cy="7191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3598863" y="2914650"/>
            <a:ext cx="1304925" cy="133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H="1" flipV="1">
            <a:off x="3890963" y="3595688"/>
            <a:ext cx="1135062" cy="9937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2314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223963"/>
            <a:ext cx="57340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96" y="26671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Microsoft Visual Studio C++</a:t>
            </a:r>
            <a:br>
              <a:rPr lang="en-US" altLang="ja-JP" dirty="0"/>
            </a:br>
            <a:r>
              <a:rPr lang="ja-JP" altLang="en-US" dirty="0"/>
              <a:t>でのブレークポイント設定</a:t>
            </a:r>
          </a:p>
        </p:txBody>
      </p:sp>
      <p:sp>
        <p:nvSpPr>
          <p:cNvPr id="11879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C1ACFC0-5353-439D-A127-D9598F7CEE58}" type="slidenum">
              <a:rPr lang="en-US" altLang="ja-JP" smtClean="0"/>
              <a:pPr/>
              <a:t>57</a:t>
            </a:fld>
            <a:endParaRPr lang="en-US" altLang="ja-JP" dirty="0"/>
          </a:p>
        </p:txBody>
      </p:sp>
      <p:sp>
        <p:nvSpPr>
          <p:cNvPr id="118788" name="Rectangle 7"/>
          <p:cNvSpPr>
            <a:spLocks noChangeArrowheads="1"/>
          </p:cNvSpPr>
          <p:nvPr/>
        </p:nvSpPr>
        <p:spPr bwMode="auto">
          <a:xfrm>
            <a:off x="1590675" y="3765550"/>
            <a:ext cx="500063" cy="2603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18789" name="Line 8"/>
          <p:cNvSpPr>
            <a:spLocks noChangeShapeType="1"/>
          </p:cNvSpPr>
          <p:nvPr/>
        </p:nvSpPr>
        <p:spPr bwMode="auto">
          <a:xfrm flipH="1" flipV="1">
            <a:off x="1839913" y="3924300"/>
            <a:ext cx="1503362" cy="12366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18790" name="Text Box 9"/>
          <p:cNvSpPr txBox="1">
            <a:spLocks noChangeArrowheads="1"/>
          </p:cNvSpPr>
          <p:nvPr/>
        </p:nvSpPr>
        <p:spPr bwMode="auto">
          <a:xfrm>
            <a:off x="2384317" y="4932923"/>
            <a:ext cx="664797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ここをクリックして，ブレークポイントの設定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「●」はブレークポイント設定済みの印</a:t>
            </a:r>
          </a:p>
        </p:txBody>
      </p:sp>
      <p:sp>
        <p:nvSpPr>
          <p:cNvPr id="118791" name="Text Box 10"/>
          <p:cNvSpPr txBox="1">
            <a:spLocks noChangeArrowheads="1"/>
          </p:cNvSpPr>
          <p:nvPr/>
        </p:nvSpPr>
        <p:spPr bwMode="auto">
          <a:xfrm>
            <a:off x="1117600" y="5883275"/>
            <a:ext cx="7571303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ブレークポイントでプログラム実行が中断するので，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実行結果の画面が消えずに残る</a:t>
            </a:r>
          </a:p>
        </p:txBody>
      </p:sp>
    </p:spTree>
    <p:extLst>
      <p:ext uri="{BB962C8B-B14F-4D97-AF65-F5344CB8AC3E}">
        <p14:creationId xmlns:p14="http://schemas.microsoft.com/office/powerpoint/2010/main" val="35144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Visual Studio C++</a:t>
            </a:r>
            <a:r>
              <a:rPr lang="ja-JP" altLang="en-US"/>
              <a:t>での</a:t>
            </a:r>
            <a:br>
              <a:rPr lang="ja-JP" altLang="en-US"/>
            </a:br>
            <a:r>
              <a:rPr lang="ja-JP" altLang="en-US"/>
              <a:t>プログラム実行までの手順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0DA301-ECFB-4D9C-945E-24F97CB60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639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B2021D52-36C3-4F5C-AF58-00E97CAFF6CB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16387" name="AutoShape 1028" descr="20%"/>
          <p:cNvSpPr>
            <a:spLocks noChangeArrowheads="1"/>
          </p:cNvSpPr>
          <p:nvPr/>
        </p:nvSpPr>
        <p:spPr bwMode="auto">
          <a:xfrm>
            <a:off x="5932488" y="29273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ビルドと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</a:t>
            </a:r>
          </a:p>
        </p:txBody>
      </p:sp>
      <p:sp>
        <p:nvSpPr>
          <p:cNvPr id="16388" name="AutoShape 1030" descr="30%"/>
          <p:cNvSpPr>
            <a:spLocks noChangeArrowheads="1"/>
          </p:cNvSpPr>
          <p:nvPr/>
        </p:nvSpPr>
        <p:spPr bwMode="auto">
          <a:xfrm>
            <a:off x="5399088" y="3536950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6389" name="AutoShape 1031" descr="20%"/>
          <p:cNvSpPr>
            <a:spLocks noChangeArrowheads="1"/>
          </p:cNvSpPr>
          <p:nvPr/>
        </p:nvSpPr>
        <p:spPr bwMode="auto">
          <a:xfrm>
            <a:off x="1309688" y="2994025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プロジェクト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の新規作成</a:t>
            </a:r>
          </a:p>
        </p:txBody>
      </p:sp>
      <p:sp>
        <p:nvSpPr>
          <p:cNvPr id="16390" name="AutoShape 1034" descr="30%"/>
          <p:cNvSpPr>
            <a:spLocks noChangeArrowheads="1"/>
          </p:cNvSpPr>
          <p:nvPr/>
        </p:nvSpPr>
        <p:spPr bwMode="auto">
          <a:xfrm>
            <a:off x="3062288" y="3527425"/>
            <a:ext cx="457200" cy="485775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6391" name="AutoShape 1036" descr="20%"/>
          <p:cNvSpPr>
            <a:spLocks noChangeArrowheads="1"/>
          </p:cNvSpPr>
          <p:nvPr/>
        </p:nvSpPr>
        <p:spPr bwMode="auto">
          <a:xfrm>
            <a:off x="3646488" y="3003550"/>
            <a:ext cx="1676400" cy="16002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Ｃ＋＋ソース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編集</a:t>
            </a:r>
          </a:p>
        </p:txBody>
      </p:sp>
      <p:sp>
        <p:nvSpPr>
          <p:cNvPr id="16392" name="Text Box 1037"/>
          <p:cNvSpPr txBox="1">
            <a:spLocks noChangeArrowheads="1"/>
          </p:cNvSpPr>
          <p:nvPr/>
        </p:nvSpPr>
        <p:spPr bwMode="auto">
          <a:xfrm>
            <a:off x="1538288" y="2155825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1</a:t>
            </a:r>
          </a:p>
        </p:txBody>
      </p:sp>
      <p:sp>
        <p:nvSpPr>
          <p:cNvPr id="16393" name="Text Box 1039"/>
          <p:cNvSpPr txBox="1">
            <a:spLocks noChangeArrowheads="1"/>
          </p:cNvSpPr>
          <p:nvPr/>
        </p:nvSpPr>
        <p:spPr bwMode="auto">
          <a:xfrm>
            <a:off x="3875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2</a:t>
            </a:r>
          </a:p>
        </p:txBody>
      </p:sp>
      <p:sp>
        <p:nvSpPr>
          <p:cNvPr id="16394" name="Text Box 1040"/>
          <p:cNvSpPr txBox="1">
            <a:spLocks noChangeArrowheads="1"/>
          </p:cNvSpPr>
          <p:nvPr/>
        </p:nvSpPr>
        <p:spPr bwMode="auto">
          <a:xfrm>
            <a:off x="6161088" y="2165350"/>
            <a:ext cx="1154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03156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Visual Studio C++ </a:t>
            </a:r>
            <a:r>
              <a:rPr lang="ja-JP" altLang="en-US"/>
              <a:t>の起動</a:t>
            </a:r>
            <a:r>
              <a:rPr lang="en-US" altLang="ja-JP"/>
              <a:t>(1/2)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「スタート」</a:t>
            </a:r>
          </a:p>
          <a:p>
            <a:pPr marL="0" indent="0">
              <a:buNone/>
            </a:pPr>
            <a:r>
              <a:rPr lang="ja-JP" altLang="en-US" dirty="0"/>
              <a:t>	→「プログラム」</a:t>
            </a:r>
          </a:p>
          <a:p>
            <a:pPr marL="0" indent="0">
              <a:buNone/>
            </a:pPr>
            <a:r>
              <a:rPr lang="ja-JP" altLang="en-US" dirty="0"/>
              <a:t>	→「</a:t>
            </a:r>
            <a:r>
              <a:rPr lang="en-US" altLang="ja-JP" dirty="0"/>
              <a:t>Visual Studio 2015</a:t>
            </a:r>
            <a:r>
              <a:rPr lang="ja-JP" altLang="en-US" dirty="0"/>
              <a:t>」</a:t>
            </a:r>
          </a:p>
        </p:txBody>
      </p:sp>
      <p:sp>
        <p:nvSpPr>
          <p:cNvPr id="1843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DB93574-8903-4D1A-8B75-8C417D75DA1B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536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Visual Studio C++ </a:t>
            </a:r>
            <a:r>
              <a:rPr lang="ja-JP" altLang="en-US"/>
              <a:t>の起動</a:t>
            </a:r>
            <a:r>
              <a:rPr lang="en-US" altLang="ja-JP"/>
              <a:t>(2/2)</a:t>
            </a:r>
          </a:p>
        </p:txBody>
      </p:sp>
      <p:sp>
        <p:nvSpPr>
          <p:cNvPr id="20484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22DEFBD-4537-4D94-9D5E-36738E578F04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-65088" y="5911850"/>
            <a:ext cx="10015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3300"/>
                </a:solidFill>
              </a:rPr>
              <a:t>Microsoft Visual Studio 2015 </a:t>
            </a:r>
            <a:r>
              <a:rPr lang="ja-JP" altLang="en-US" sz="2400" dirty="0">
                <a:solidFill>
                  <a:srgbClr val="003300"/>
                </a:solidFill>
              </a:rPr>
              <a:t>の初回起動では，上のような画面が現れる</a:t>
            </a:r>
          </a:p>
        </p:txBody>
      </p:sp>
      <p:pic>
        <p:nvPicPr>
          <p:cNvPr id="204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684213"/>
            <a:ext cx="708025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91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914400"/>
            <a:ext cx="7083425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Microsoft Visual Studio C++ </a:t>
            </a:r>
            <a:r>
              <a:rPr lang="ja-JP" altLang="en-US"/>
              <a:t>の起動</a:t>
            </a:r>
            <a:r>
              <a:rPr lang="en-US" altLang="ja-JP"/>
              <a:t>(2/2)</a:t>
            </a:r>
          </a:p>
        </p:txBody>
      </p:sp>
      <p:sp>
        <p:nvSpPr>
          <p:cNvPr id="22538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62D6D95F-A481-48EF-B8BF-F1BC110078EE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42988" y="981075"/>
            <a:ext cx="5176837" cy="30480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827088" y="1268413"/>
            <a:ext cx="360362" cy="79216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2534" name="Text Box 7" descr="20%"/>
          <p:cNvSpPr txBox="1">
            <a:spLocks noChangeArrowheads="1"/>
          </p:cNvSpPr>
          <p:nvPr/>
        </p:nvSpPr>
        <p:spPr bwMode="auto">
          <a:xfrm>
            <a:off x="179388" y="2060575"/>
            <a:ext cx="1752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各種の操作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メニュー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187450" y="1268413"/>
            <a:ext cx="3973513" cy="255587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2536" name="Text Box 9" descr="20%"/>
          <p:cNvSpPr txBox="1">
            <a:spLocks noChangeArrowheads="1"/>
          </p:cNvSpPr>
          <p:nvPr/>
        </p:nvSpPr>
        <p:spPr bwMode="auto">
          <a:xfrm>
            <a:off x="7092950" y="2133600"/>
            <a:ext cx="1752600" cy="860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3300"/>
                </a:solidFill>
              </a:rPr>
              <a:t>操作の１ボタン実行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 flipV="1">
            <a:off x="5183188" y="1450975"/>
            <a:ext cx="1879600" cy="83185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8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1688</Words>
  <Application>Microsoft Office PowerPoint</Application>
  <PresentationFormat>画面に合わせる (4:3)</PresentationFormat>
  <Paragraphs>490</Paragraphs>
  <Slides>57</Slides>
  <Notes>55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3" baseType="lpstr">
      <vt:lpstr>ＭＳ Ｐゴシック</vt:lpstr>
      <vt:lpstr>メイリオ</vt:lpstr>
      <vt:lpstr>游ゴシック</vt:lpstr>
      <vt:lpstr>Arial</vt:lpstr>
      <vt:lpstr>Segoe UI</vt:lpstr>
      <vt:lpstr>Office テーマ</vt:lpstr>
      <vt:lpstr>ce-2. Microsoft Visual Studio C++ を使ってみよう   </vt:lpstr>
      <vt:lpstr>例題１．プログラム実行の体験</vt:lpstr>
      <vt:lpstr>例題１のプログラムの機能</vt:lpstr>
      <vt:lpstr>PowerPoint プレゼンテーション</vt:lpstr>
      <vt:lpstr>PowerPoint プレゼンテーション</vt:lpstr>
      <vt:lpstr>Microsoft Visual Studio C++での プログラム実行までの手順</vt:lpstr>
      <vt:lpstr>Microsoft Visual Studio C++ の起動(1/2)</vt:lpstr>
      <vt:lpstr>Microsoft Visual Studio C++ の起動(2/2)</vt:lpstr>
      <vt:lpstr>Microsoft Visual Studio C++ の起動(2/2)</vt:lpstr>
      <vt:lpstr>Microsoft Visual Studio C++ の終了</vt:lpstr>
      <vt:lpstr>プロジェクトの新規作成</vt:lpstr>
      <vt:lpstr>PowerPoint プレゼンテーション</vt:lpstr>
      <vt:lpstr>プロジェクトの新規作成(2/8)</vt:lpstr>
      <vt:lpstr>プロジェクトの新規作成(3/8)</vt:lpstr>
      <vt:lpstr>プロジェクトの新規作成(4/8)</vt:lpstr>
      <vt:lpstr>プロジェクトの新規作成(5/8)</vt:lpstr>
      <vt:lpstr>プロジェクトの新規作成(6/8)</vt:lpstr>
      <vt:lpstr>プロジェクトの新規作成(7/8)</vt:lpstr>
      <vt:lpstr>プロジェクトの新規作成</vt:lpstr>
      <vt:lpstr>プロジェクトの新規作成</vt:lpstr>
      <vt:lpstr>Ｃ＋＋ソースファイルの編集</vt:lpstr>
      <vt:lpstr>Microsoft Visual Studio C++ の画面構成</vt:lpstr>
      <vt:lpstr>C++ ソースファイルの編集</vt:lpstr>
      <vt:lpstr>Microsoft Visual Studio C++での プログラム実行までの手順</vt:lpstr>
      <vt:lpstr>ビルドと実行(1/6)</vt:lpstr>
      <vt:lpstr>ビルドと実行(2/6)</vt:lpstr>
      <vt:lpstr>ビルドと実行(2/6)</vt:lpstr>
      <vt:lpstr>ビルドと実行(3/6)</vt:lpstr>
      <vt:lpstr>ビルドと実行(4/6)</vt:lpstr>
      <vt:lpstr>PowerPoint プレゼンテーション</vt:lpstr>
      <vt:lpstr>ビルドと実行について</vt:lpstr>
      <vt:lpstr>ビルドと実行について</vt:lpstr>
      <vt:lpstr>プログラム実行結果</vt:lpstr>
      <vt:lpstr>ビルドと実行</vt:lpstr>
      <vt:lpstr>例題２．他のソフトとの連携</vt:lpstr>
      <vt:lpstr>Microsoft Excel でグラフ作成 (1/8)</vt:lpstr>
      <vt:lpstr>Microsoft Excel でグラフ作成 (2/8)</vt:lpstr>
      <vt:lpstr>Microsoft Excel でグラフ作成 (3/8)</vt:lpstr>
      <vt:lpstr>Microsoft Excel でグラフ作成 (4/8)</vt:lpstr>
      <vt:lpstr>Microsoft Excel でグラフ作成 (5/8)</vt:lpstr>
      <vt:lpstr>Microsoft Excel でグラフ作成 (6/8)</vt:lpstr>
      <vt:lpstr>Microsoft Excel でグラフ作成 (7/8)</vt:lpstr>
      <vt:lpstr>Microsoft Excel でグラフ作成 (8/8)</vt:lpstr>
      <vt:lpstr>プログラムの機能</vt:lpstr>
      <vt:lpstr>プログラム作成の流れ</vt:lpstr>
      <vt:lpstr>別のプログラムを作成する場合</vt:lpstr>
      <vt:lpstr>PowerPoint プレゼンテーション</vt:lpstr>
      <vt:lpstr>PowerPoint プレゼンテーション</vt:lpstr>
      <vt:lpstr>課題</vt:lpstr>
      <vt:lpstr>課題１．Microsoft Visual Studio C++ での プログラム作成と実行</vt:lpstr>
      <vt:lpstr>補足説明資料</vt:lpstr>
      <vt:lpstr>例題のプログラムの機能</vt:lpstr>
      <vt:lpstr>例題プログラム</vt:lpstr>
      <vt:lpstr>ビルドと実行(1/2)</vt:lpstr>
      <vt:lpstr>ビルドと実行(2/2)</vt:lpstr>
      <vt:lpstr>プログラム実行結果</vt:lpstr>
      <vt:lpstr>Microsoft Visual Studio C++ でのブレークポイント設定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Visual Studio C++を使ってみよう</dc:title>
  <dc:creator>kaneko kunihiko</dc:creator>
  <cp:lastModifiedBy>me</cp:lastModifiedBy>
  <cp:revision>37</cp:revision>
  <dcterms:created xsi:type="dcterms:W3CDTF">2019-11-02T00:06:04Z</dcterms:created>
  <dcterms:modified xsi:type="dcterms:W3CDTF">2023-02-03T07:33:05Z</dcterms:modified>
</cp:coreProperties>
</file>