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568" r:id="rId2"/>
    <p:sldId id="546" r:id="rId3"/>
    <p:sldId id="547" r:id="rId4"/>
    <p:sldId id="548" r:id="rId5"/>
    <p:sldId id="549" r:id="rId6"/>
    <p:sldId id="550" r:id="rId7"/>
    <p:sldId id="551" r:id="rId8"/>
    <p:sldId id="552" r:id="rId9"/>
    <p:sldId id="553" r:id="rId10"/>
    <p:sldId id="554" r:id="rId11"/>
    <p:sldId id="555" r:id="rId12"/>
    <p:sldId id="556" r:id="rId13"/>
    <p:sldId id="557" r:id="rId14"/>
    <p:sldId id="558" r:id="rId15"/>
    <p:sldId id="559" r:id="rId16"/>
    <p:sldId id="560" r:id="rId17"/>
    <p:sldId id="561" r:id="rId18"/>
    <p:sldId id="562" r:id="rId19"/>
    <p:sldId id="563" r:id="rId20"/>
    <p:sldId id="564" r:id="rId21"/>
    <p:sldId id="565" r:id="rId22"/>
    <p:sldId id="566" r:id="rId23"/>
    <p:sldId id="567" r:id="rId2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01" autoAdjust="0"/>
    <p:restoredTop sz="94660"/>
  </p:normalViewPr>
  <p:slideViewPr>
    <p:cSldViewPr snapToGrid="0">
      <p:cViewPr varScale="1">
        <p:scale>
          <a:sx n="60" d="100"/>
          <a:sy n="60" d="100"/>
        </p:scale>
        <p:origin x="694" y="24"/>
      </p:cViewPr>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D864EF8-74FE-40A1-902E-125A64E3EB0E}" type="datetimeFigureOut">
              <a:rPr kumimoji="1" lang="ja-JP" altLang="en-US" smtClean="0"/>
              <a:t>2023/2/3</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33223C1-63D0-4CA4-8D67-2118CF2CB847}" type="slidenum">
              <a:rPr kumimoji="1" lang="ja-JP" altLang="en-US" smtClean="0"/>
              <a:t>‹#›</a:t>
            </a:fld>
            <a:endParaRPr kumimoji="1" lang="ja-JP" altLang="en-US"/>
          </a:p>
        </p:txBody>
      </p:sp>
    </p:spTree>
    <p:extLst>
      <p:ext uri="{BB962C8B-B14F-4D97-AF65-F5344CB8AC3E}">
        <p14:creationId xmlns:p14="http://schemas.microsoft.com/office/powerpoint/2010/main" val="33723115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9C5B174-42CB-4E29-BEDB-5B349DA0C65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09486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23555"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15CC4DAC-781D-414F-B6BA-F2970D81C0B2}" type="slidenum">
              <a:rPr lang="en-US" altLang="ja-JP" sz="1200" smtClean="0"/>
              <a:pPr/>
              <a:t>10</a:t>
            </a:fld>
            <a:endParaRPr lang="en-US" altLang="ja-JP" sz="1200"/>
          </a:p>
        </p:txBody>
      </p:sp>
      <p:sp>
        <p:nvSpPr>
          <p:cNvPr id="23556" name="Rectangle 2"/>
          <p:cNvSpPr>
            <a:spLocks noGrp="1" noRot="1" noChangeAspect="1" noChangeArrowheads="1" noTextEdit="1"/>
          </p:cNvSpPr>
          <p:nvPr>
            <p:ph type="sldImg"/>
          </p:nvPr>
        </p:nvSpPr>
        <p:spPr>
          <a:xfrm>
            <a:off x="990600" y="766763"/>
            <a:ext cx="5118100" cy="3838575"/>
          </a:xfrm>
          <a:ln/>
        </p:spPr>
      </p:sp>
      <p:sp>
        <p:nvSpPr>
          <p:cNvPr id="23557"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1668289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25603"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C535F72-1AB8-418C-99D4-F839623764B4}" type="slidenum">
              <a:rPr lang="en-US" altLang="ja-JP" sz="1200" smtClean="0"/>
              <a:pPr/>
              <a:t>11</a:t>
            </a:fld>
            <a:endParaRPr lang="en-US" altLang="ja-JP" sz="1200"/>
          </a:p>
        </p:txBody>
      </p:sp>
      <p:sp>
        <p:nvSpPr>
          <p:cNvPr id="25604" name="Rectangle 2"/>
          <p:cNvSpPr>
            <a:spLocks noGrp="1" noRot="1" noChangeAspect="1" noChangeArrowheads="1" noTextEdit="1"/>
          </p:cNvSpPr>
          <p:nvPr>
            <p:ph type="sldImg"/>
          </p:nvPr>
        </p:nvSpPr>
        <p:spPr>
          <a:xfrm>
            <a:off x="990600" y="766763"/>
            <a:ext cx="5118100" cy="3838575"/>
          </a:xfrm>
          <a:ln/>
        </p:spPr>
      </p:sp>
      <p:sp>
        <p:nvSpPr>
          <p:cNvPr id="25605"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2733005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27651"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CC8E6A38-8FD0-4053-933C-7CDF7D9FE588}" type="slidenum">
              <a:rPr lang="en-US" altLang="ja-JP" sz="1200" smtClean="0"/>
              <a:pPr/>
              <a:t>12</a:t>
            </a:fld>
            <a:endParaRPr lang="en-US" altLang="ja-JP" sz="1200"/>
          </a:p>
        </p:txBody>
      </p:sp>
      <p:sp>
        <p:nvSpPr>
          <p:cNvPr id="27652" name="Rectangle 2"/>
          <p:cNvSpPr>
            <a:spLocks noGrp="1" noRot="1" noChangeAspect="1" noChangeArrowheads="1" noTextEdit="1"/>
          </p:cNvSpPr>
          <p:nvPr>
            <p:ph type="sldImg"/>
          </p:nvPr>
        </p:nvSpPr>
        <p:spPr>
          <a:xfrm>
            <a:off x="990600" y="766763"/>
            <a:ext cx="5118100" cy="3838575"/>
          </a:xfrm>
          <a:ln/>
        </p:spPr>
      </p:sp>
      <p:sp>
        <p:nvSpPr>
          <p:cNvPr id="27653"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2743528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29699"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23D646A-3192-41EC-9AE3-79BB8B229F7C}" type="slidenum">
              <a:rPr lang="en-US" altLang="ja-JP" sz="1200" smtClean="0"/>
              <a:pPr/>
              <a:t>13</a:t>
            </a:fld>
            <a:endParaRPr lang="en-US" altLang="ja-JP" sz="1200"/>
          </a:p>
        </p:txBody>
      </p:sp>
      <p:sp>
        <p:nvSpPr>
          <p:cNvPr id="29700" name="Rectangle 2"/>
          <p:cNvSpPr>
            <a:spLocks noGrp="1" noRot="1" noChangeAspect="1" noChangeArrowheads="1" noTextEdit="1"/>
          </p:cNvSpPr>
          <p:nvPr>
            <p:ph type="sldImg"/>
          </p:nvPr>
        </p:nvSpPr>
        <p:spPr>
          <a:xfrm>
            <a:off x="990600" y="766763"/>
            <a:ext cx="5118100" cy="3838575"/>
          </a:xfrm>
          <a:ln/>
        </p:spPr>
      </p:sp>
      <p:sp>
        <p:nvSpPr>
          <p:cNvPr id="29701"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31925532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31747"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4B2EE99B-8FD9-4EE6-A6C2-1277043800FF}" type="slidenum">
              <a:rPr lang="en-US" altLang="ja-JP" sz="1200" smtClean="0"/>
              <a:pPr/>
              <a:t>14</a:t>
            </a:fld>
            <a:endParaRPr lang="en-US" altLang="ja-JP" sz="1200"/>
          </a:p>
        </p:txBody>
      </p:sp>
      <p:sp>
        <p:nvSpPr>
          <p:cNvPr id="31748" name="Rectangle 2"/>
          <p:cNvSpPr>
            <a:spLocks noGrp="1" noRot="1" noChangeAspect="1" noChangeArrowheads="1" noTextEdit="1"/>
          </p:cNvSpPr>
          <p:nvPr>
            <p:ph type="sldImg"/>
          </p:nvPr>
        </p:nvSpPr>
        <p:spPr>
          <a:xfrm>
            <a:off x="990600" y="766763"/>
            <a:ext cx="5118100" cy="3838575"/>
          </a:xfrm>
          <a:ln/>
        </p:spPr>
      </p:sp>
      <p:sp>
        <p:nvSpPr>
          <p:cNvPr id="31749"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7181137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33795"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302E615-C10E-46DC-8810-81C06A90B483}" type="slidenum">
              <a:rPr lang="en-US" altLang="ja-JP" sz="1200" smtClean="0"/>
              <a:pPr/>
              <a:t>15</a:t>
            </a:fld>
            <a:endParaRPr lang="en-US" altLang="ja-JP" sz="1200"/>
          </a:p>
        </p:txBody>
      </p:sp>
      <p:sp>
        <p:nvSpPr>
          <p:cNvPr id="33796" name="Rectangle 2"/>
          <p:cNvSpPr>
            <a:spLocks noGrp="1" noRot="1" noChangeAspect="1" noChangeArrowheads="1" noTextEdit="1"/>
          </p:cNvSpPr>
          <p:nvPr>
            <p:ph type="sldImg"/>
          </p:nvPr>
        </p:nvSpPr>
        <p:spPr>
          <a:xfrm>
            <a:off x="990600" y="766763"/>
            <a:ext cx="5118100" cy="3838575"/>
          </a:xfrm>
          <a:ln/>
        </p:spPr>
      </p:sp>
      <p:sp>
        <p:nvSpPr>
          <p:cNvPr id="33797"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1908517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35843"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BB891AF-0013-49C6-A786-60819F9B9A7E}" type="slidenum">
              <a:rPr lang="en-US" altLang="ja-JP" sz="1200" smtClean="0"/>
              <a:pPr/>
              <a:t>16</a:t>
            </a:fld>
            <a:endParaRPr lang="en-US" altLang="ja-JP" sz="1200"/>
          </a:p>
        </p:txBody>
      </p:sp>
      <p:sp>
        <p:nvSpPr>
          <p:cNvPr id="35844" name="Rectangle 2"/>
          <p:cNvSpPr>
            <a:spLocks noGrp="1" noRot="1" noChangeAspect="1" noChangeArrowheads="1" noTextEdit="1"/>
          </p:cNvSpPr>
          <p:nvPr>
            <p:ph type="sldImg"/>
          </p:nvPr>
        </p:nvSpPr>
        <p:spPr>
          <a:xfrm>
            <a:off x="990600" y="766763"/>
            <a:ext cx="5118100" cy="3838575"/>
          </a:xfrm>
          <a:ln/>
        </p:spPr>
      </p:sp>
      <p:sp>
        <p:nvSpPr>
          <p:cNvPr id="35845"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2201513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37891"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8DC12BA-C51B-4303-BEDA-2E9344423FA1}" type="slidenum">
              <a:rPr lang="en-US" altLang="ja-JP" sz="1200" smtClean="0"/>
              <a:pPr/>
              <a:t>17</a:t>
            </a:fld>
            <a:endParaRPr lang="en-US" altLang="ja-JP" sz="1200"/>
          </a:p>
        </p:txBody>
      </p:sp>
      <p:sp>
        <p:nvSpPr>
          <p:cNvPr id="37892" name="Rectangle 2"/>
          <p:cNvSpPr>
            <a:spLocks noGrp="1" noRot="1" noChangeAspect="1" noChangeArrowheads="1" noTextEdit="1"/>
          </p:cNvSpPr>
          <p:nvPr>
            <p:ph type="sldImg"/>
          </p:nvPr>
        </p:nvSpPr>
        <p:spPr>
          <a:xfrm>
            <a:off x="990600" y="766763"/>
            <a:ext cx="5118100" cy="3838575"/>
          </a:xfrm>
          <a:ln/>
        </p:spPr>
      </p:sp>
      <p:sp>
        <p:nvSpPr>
          <p:cNvPr id="37893"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21215534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39939"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6ADF0314-61BD-4AD5-9ABE-49B87D26BFCC}" type="slidenum">
              <a:rPr lang="en-US" altLang="ja-JP" sz="1200" smtClean="0"/>
              <a:pPr/>
              <a:t>18</a:t>
            </a:fld>
            <a:endParaRPr lang="en-US" altLang="ja-JP" sz="1200"/>
          </a:p>
        </p:txBody>
      </p:sp>
      <p:sp>
        <p:nvSpPr>
          <p:cNvPr id="39940" name="Rectangle 2"/>
          <p:cNvSpPr>
            <a:spLocks noGrp="1" noRot="1" noChangeAspect="1" noChangeArrowheads="1" noTextEdit="1"/>
          </p:cNvSpPr>
          <p:nvPr>
            <p:ph type="sldImg"/>
          </p:nvPr>
        </p:nvSpPr>
        <p:spPr>
          <a:xfrm>
            <a:off x="990600" y="766763"/>
            <a:ext cx="5118100" cy="3838575"/>
          </a:xfrm>
          <a:ln/>
        </p:spPr>
      </p:sp>
      <p:sp>
        <p:nvSpPr>
          <p:cNvPr id="39941"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6839727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41987"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EA311446-D2E2-4101-BA4F-432BB857B567}" type="slidenum">
              <a:rPr lang="en-US" altLang="ja-JP" sz="1200" smtClean="0"/>
              <a:pPr/>
              <a:t>19</a:t>
            </a:fld>
            <a:endParaRPr lang="en-US" altLang="ja-JP" sz="1200"/>
          </a:p>
        </p:txBody>
      </p:sp>
      <p:sp>
        <p:nvSpPr>
          <p:cNvPr id="41988" name="Rectangle 2"/>
          <p:cNvSpPr>
            <a:spLocks noGrp="1" noRot="1" noChangeAspect="1" noChangeArrowheads="1" noTextEdit="1"/>
          </p:cNvSpPr>
          <p:nvPr>
            <p:ph type="sldImg"/>
          </p:nvPr>
        </p:nvSpPr>
        <p:spPr>
          <a:xfrm>
            <a:off x="990600" y="766763"/>
            <a:ext cx="5118100" cy="3838575"/>
          </a:xfrm>
          <a:ln/>
        </p:spPr>
      </p:sp>
      <p:sp>
        <p:nvSpPr>
          <p:cNvPr id="41989"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3558915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7171"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05160E40-B8C6-46ED-A95A-2F8BFA8B9F38}" type="slidenum">
              <a:rPr lang="en-US" altLang="ja-JP" sz="1200" smtClean="0"/>
              <a:pPr/>
              <a:t>2</a:t>
            </a:fld>
            <a:endParaRPr lang="en-US" altLang="ja-JP" sz="1200"/>
          </a:p>
        </p:txBody>
      </p:sp>
      <p:sp>
        <p:nvSpPr>
          <p:cNvPr id="7172" name="Rectangle 2"/>
          <p:cNvSpPr>
            <a:spLocks noGrp="1" noRot="1" noChangeAspect="1" noChangeArrowheads="1" noTextEdit="1"/>
          </p:cNvSpPr>
          <p:nvPr>
            <p:ph type="sldImg"/>
          </p:nvPr>
        </p:nvSpPr>
        <p:spPr>
          <a:xfrm>
            <a:off x="990600" y="766763"/>
            <a:ext cx="5118100" cy="3838575"/>
          </a:xfrm>
          <a:ln/>
        </p:spPr>
      </p:sp>
      <p:sp>
        <p:nvSpPr>
          <p:cNvPr id="7173"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10778258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44035"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AE45376D-427A-4A63-8D24-888F43C8FF2B}" type="slidenum">
              <a:rPr lang="en-US" altLang="ja-JP" sz="1200" smtClean="0"/>
              <a:pPr/>
              <a:t>20</a:t>
            </a:fld>
            <a:endParaRPr lang="en-US" altLang="ja-JP" sz="1200"/>
          </a:p>
        </p:txBody>
      </p:sp>
      <p:sp>
        <p:nvSpPr>
          <p:cNvPr id="44036" name="Rectangle 2"/>
          <p:cNvSpPr>
            <a:spLocks noGrp="1" noRot="1" noChangeAspect="1" noChangeArrowheads="1" noTextEdit="1"/>
          </p:cNvSpPr>
          <p:nvPr>
            <p:ph type="sldImg"/>
          </p:nvPr>
        </p:nvSpPr>
        <p:spPr>
          <a:xfrm>
            <a:off x="990600" y="766763"/>
            <a:ext cx="5118100" cy="3838575"/>
          </a:xfrm>
          <a:ln/>
        </p:spPr>
      </p:sp>
      <p:sp>
        <p:nvSpPr>
          <p:cNvPr id="44037"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42320092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46083"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EF8B3278-6CE9-4FE4-B71A-910F897A01B4}" type="slidenum">
              <a:rPr lang="en-US" altLang="ja-JP" sz="1200" smtClean="0"/>
              <a:pPr/>
              <a:t>21</a:t>
            </a:fld>
            <a:endParaRPr lang="en-US" altLang="ja-JP" sz="1200"/>
          </a:p>
        </p:txBody>
      </p:sp>
      <p:sp>
        <p:nvSpPr>
          <p:cNvPr id="46084" name="Rectangle 2"/>
          <p:cNvSpPr>
            <a:spLocks noGrp="1" noRot="1" noChangeAspect="1" noChangeArrowheads="1" noTextEdit="1"/>
          </p:cNvSpPr>
          <p:nvPr>
            <p:ph type="sldImg"/>
          </p:nvPr>
        </p:nvSpPr>
        <p:spPr>
          <a:xfrm>
            <a:off x="990600" y="766763"/>
            <a:ext cx="5118100" cy="3838575"/>
          </a:xfrm>
          <a:ln/>
        </p:spPr>
      </p:sp>
      <p:sp>
        <p:nvSpPr>
          <p:cNvPr id="46085"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37390902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48131"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7750DDD3-519C-4E4B-976C-38302B8C478C}" type="slidenum">
              <a:rPr lang="en-US" altLang="ja-JP" sz="1200" smtClean="0"/>
              <a:pPr/>
              <a:t>22</a:t>
            </a:fld>
            <a:endParaRPr lang="en-US" altLang="ja-JP" sz="1200"/>
          </a:p>
        </p:txBody>
      </p:sp>
      <p:sp>
        <p:nvSpPr>
          <p:cNvPr id="48132" name="Rectangle 2"/>
          <p:cNvSpPr>
            <a:spLocks noGrp="1" noRot="1" noChangeAspect="1" noChangeArrowheads="1" noTextEdit="1"/>
          </p:cNvSpPr>
          <p:nvPr>
            <p:ph type="sldImg"/>
          </p:nvPr>
        </p:nvSpPr>
        <p:spPr>
          <a:xfrm>
            <a:off x="990600" y="766763"/>
            <a:ext cx="5118100" cy="3838575"/>
          </a:xfrm>
          <a:ln/>
        </p:spPr>
      </p:sp>
      <p:sp>
        <p:nvSpPr>
          <p:cNvPr id="48133"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26167453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50179"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ED94A0C-29C5-439F-9E72-DDFD045564F9}" type="slidenum">
              <a:rPr lang="en-US" altLang="ja-JP" sz="1200" smtClean="0"/>
              <a:pPr/>
              <a:t>23</a:t>
            </a:fld>
            <a:endParaRPr lang="en-US" altLang="ja-JP" sz="1200"/>
          </a:p>
        </p:txBody>
      </p:sp>
      <p:sp>
        <p:nvSpPr>
          <p:cNvPr id="50180" name="Rectangle 2"/>
          <p:cNvSpPr>
            <a:spLocks noGrp="1" noRot="1" noChangeAspect="1" noChangeArrowheads="1" noTextEdit="1"/>
          </p:cNvSpPr>
          <p:nvPr>
            <p:ph type="sldImg"/>
          </p:nvPr>
        </p:nvSpPr>
        <p:spPr>
          <a:xfrm>
            <a:off x="990600" y="766763"/>
            <a:ext cx="5118100" cy="3838575"/>
          </a:xfrm>
          <a:ln/>
        </p:spPr>
      </p:sp>
      <p:sp>
        <p:nvSpPr>
          <p:cNvPr id="50181"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1500859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9219"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3EAA19FF-A726-4C45-A9B0-6CEAE60EFFF0}" type="slidenum">
              <a:rPr lang="en-US" altLang="ja-JP" sz="1200" smtClean="0"/>
              <a:pPr/>
              <a:t>3</a:t>
            </a:fld>
            <a:endParaRPr lang="en-US" altLang="ja-JP" sz="1200"/>
          </a:p>
        </p:txBody>
      </p:sp>
      <p:sp>
        <p:nvSpPr>
          <p:cNvPr id="9220" name="Rectangle 2"/>
          <p:cNvSpPr>
            <a:spLocks noGrp="1" noRot="1" noChangeAspect="1" noChangeArrowheads="1" noTextEdit="1"/>
          </p:cNvSpPr>
          <p:nvPr>
            <p:ph type="sldImg"/>
          </p:nvPr>
        </p:nvSpPr>
        <p:spPr>
          <a:xfrm>
            <a:off x="990600" y="766763"/>
            <a:ext cx="5118100" cy="3838575"/>
          </a:xfrm>
          <a:ln/>
        </p:spPr>
      </p:sp>
      <p:sp>
        <p:nvSpPr>
          <p:cNvPr id="9221"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3630575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11267"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D7F3D131-077D-481A-9EED-3D2110790A0F}" type="slidenum">
              <a:rPr lang="en-US" altLang="ja-JP" sz="1200" smtClean="0"/>
              <a:pPr/>
              <a:t>4</a:t>
            </a:fld>
            <a:endParaRPr lang="en-US" altLang="ja-JP" sz="1200"/>
          </a:p>
        </p:txBody>
      </p:sp>
      <p:sp>
        <p:nvSpPr>
          <p:cNvPr id="11268" name="Rectangle 2"/>
          <p:cNvSpPr>
            <a:spLocks noGrp="1" noRot="1" noChangeAspect="1" noChangeArrowheads="1" noTextEdit="1"/>
          </p:cNvSpPr>
          <p:nvPr>
            <p:ph type="sldImg"/>
          </p:nvPr>
        </p:nvSpPr>
        <p:spPr>
          <a:xfrm>
            <a:off x="990600" y="766763"/>
            <a:ext cx="5118100" cy="3838575"/>
          </a:xfrm>
          <a:ln/>
        </p:spPr>
      </p:sp>
      <p:sp>
        <p:nvSpPr>
          <p:cNvPr id="11269"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154858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13315"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E12A7D15-A8B9-4CC9-B998-5C1CE5B10F4A}" type="slidenum">
              <a:rPr lang="en-US" altLang="ja-JP" sz="1200" smtClean="0"/>
              <a:pPr/>
              <a:t>5</a:t>
            </a:fld>
            <a:endParaRPr lang="en-US" altLang="ja-JP" sz="1200"/>
          </a:p>
        </p:txBody>
      </p:sp>
      <p:sp>
        <p:nvSpPr>
          <p:cNvPr id="13316" name="Rectangle 2"/>
          <p:cNvSpPr>
            <a:spLocks noGrp="1" noRot="1" noChangeAspect="1" noChangeArrowheads="1" noTextEdit="1"/>
          </p:cNvSpPr>
          <p:nvPr>
            <p:ph type="sldImg"/>
          </p:nvPr>
        </p:nvSpPr>
        <p:spPr>
          <a:xfrm>
            <a:off x="992188" y="768350"/>
            <a:ext cx="5114925" cy="3836988"/>
          </a:xfrm>
          <a:ln/>
        </p:spPr>
      </p:sp>
      <p:sp>
        <p:nvSpPr>
          <p:cNvPr id="13317" name="Rectangle 3"/>
          <p:cNvSpPr>
            <a:spLocks noGrp="1" noChangeArrowheads="1"/>
          </p:cNvSpPr>
          <p:nvPr>
            <p:ph type="body" idx="1"/>
          </p:nvPr>
        </p:nvSpPr>
        <p:spPr>
          <a:xfrm>
            <a:off x="709613" y="4860925"/>
            <a:ext cx="5680075" cy="4605338"/>
          </a:xfrm>
          <a:noFill/>
        </p:spPr>
        <p:txBody>
          <a:bodyPr/>
          <a:lstStyle/>
          <a:p>
            <a:pPr eaLnBrk="1" hangingPunct="1"/>
            <a:endParaRPr lang="ja-JP" altLang="ja-JP"/>
          </a:p>
        </p:txBody>
      </p:sp>
    </p:spTree>
    <p:extLst>
      <p:ext uri="{BB962C8B-B14F-4D97-AF65-F5344CB8AC3E}">
        <p14:creationId xmlns:p14="http://schemas.microsoft.com/office/powerpoint/2010/main" val="463668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15363"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3368F800-3732-4B63-BE62-F1710696832B}" type="slidenum">
              <a:rPr lang="en-US" altLang="ja-JP" sz="1200" smtClean="0"/>
              <a:pPr/>
              <a:t>6</a:t>
            </a:fld>
            <a:endParaRPr lang="en-US" altLang="ja-JP" sz="1200"/>
          </a:p>
        </p:txBody>
      </p:sp>
      <p:sp>
        <p:nvSpPr>
          <p:cNvPr id="15364" name="Rectangle 2"/>
          <p:cNvSpPr>
            <a:spLocks noGrp="1" noRot="1" noChangeAspect="1" noChangeArrowheads="1" noTextEdit="1"/>
          </p:cNvSpPr>
          <p:nvPr>
            <p:ph type="sldImg"/>
          </p:nvPr>
        </p:nvSpPr>
        <p:spPr>
          <a:xfrm>
            <a:off x="992188" y="768350"/>
            <a:ext cx="5114925" cy="3836988"/>
          </a:xfrm>
          <a:ln/>
        </p:spPr>
      </p:sp>
      <p:sp>
        <p:nvSpPr>
          <p:cNvPr id="15365" name="Rectangle 3"/>
          <p:cNvSpPr>
            <a:spLocks noGrp="1" noChangeArrowheads="1"/>
          </p:cNvSpPr>
          <p:nvPr>
            <p:ph type="body" idx="1"/>
          </p:nvPr>
        </p:nvSpPr>
        <p:spPr>
          <a:xfrm>
            <a:off x="709613" y="4860925"/>
            <a:ext cx="5680075" cy="4605338"/>
          </a:xfrm>
          <a:noFill/>
        </p:spPr>
        <p:txBody>
          <a:bodyPr/>
          <a:lstStyle/>
          <a:p>
            <a:pPr eaLnBrk="1" hangingPunct="1"/>
            <a:endParaRPr lang="ja-JP" altLang="ja-JP"/>
          </a:p>
        </p:txBody>
      </p:sp>
    </p:spTree>
    <p:extLst>
      <p:ext uri="{BB962C8B-B14F-4D97-AF65-F5344CB8AC3E}">
        <p14:creationId xmlns:p14="http://schemas.microsoft.com/office/powerpoint/2010/main" val="2160440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17411"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989A6C4-13D9-4DD3-B4DA-BBF2A2DBE19A}" type="slidenum">
              <a:rPr lang="en-US" altLang="ja-JP" sz="1200" smtClean="0"/>
              <a:pPr/>
              <a:t>7</a:t>
            </a:fld>
            <a:endParaRPr lang="en-US" altLang="ja-JP" sz="1200"/>
          </a:p>
        </p:txBody>
      </p:sp>
      <p:sp>
        <p:nvSpPr>
          <p:cNvPr id="17412" name="Rectangle 2"/>
          <p:cNvSpPr>
            <a:spLocks noGrp="1" noRot="1" noChangeAspect="1" noChangeArrowheads="1" noTextEdit="1"/>
          </p:cNvSpPr>
          <p:nvPr>
            <p:ph type="sldImg"/>
          </p:nvPr>
        </p:nvSpPr>
        <p:spPr>
          <a:xfrm>
            <a:off x="992188" y="768350"/>
            <a:ext cx="5114925" cy="3836988"/>
          </a:xfrm>
          <a:ln/>
        </p:spPr>
      </p:sp>
      <p:sp>
        <p:nvSpPr>
          <p:cNvPr id="17413" name="Rectangle 3"/>
          <p:cNvSpPr>
            <a:spLocks noGrp="1" noChangeArrowheads="1"/>
          </p:cNvSpPr>
          <p:nvPr>
            <p:ph type="body" idx="1"/>
          </p:nvPr>
        </p:nvSpPr>
        <p:spPr>
          <a:xfrm>
            <a:off x="709613" y="4860925"/>
            <a:ext cx="5680075" cy="4605338"/>
          </a:xfrm>
          <a:noFill/>
        </p:spPr>
        <p:txBody>
          <a:bodyPr/>
          <a:lstStyle/>
          <a:p>
            <a:pPr eaLnBrk="1" hangingPunct="1"/>
            <a:endParaRPr lang="ja-JP" altLang="ja-JP"/>
          </a:p>
        </p:txBody>
      </p:sp>
    </p:spTree>
    <p:extLst>
      <p:ext uri="{BB962C8B-B14F-4D97-AF65-F5344CB8AC3E}">
        <p14:creationId xmlns:p14="http://schemas.microsoft.com/office/powerpoint/2010/main" val="1997856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19459"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58564C21-942C-4577-9D3F-AA67AF9134CF}" type="slidenum">
              <a:rPr lang="en-US" altLang="ja-JP" sz="1200" smtClean="0"/>
              <a:pPr/>
              <a:t>8</a:t>
            </a:fld>
            <a:endParaRPr lang="en-US" altLang="ja-JP" sz="1200"/>
          </a:p>
        </p:txBody>
      </p:sp>
      <p:sp>
        <p:nvSpPr>
          <p:cNvPr id="19460" name="Rectangle 2"/>
          <p:cNvSpPr>
            <a:spLocks noGrp="1" noRot="1" noChangeAspect="1" noChangeArrowheads="1" noTextEdit="1"/>
          </p:cNvSpPr>
          <p:nvPr>
            <p:ph type="sldImg"/>
          </p:nvPr>
        </p:nvSpPr>
        <p:spPr>
          <a:xfrm>
            <a:off x="992188" y="768350"/>
            <a:ext cx="5114925" cy="3836988"/>
          </a:xfrm>
          <a:ln/>
        </p:spPr>
      </p:sp>
      <p:sp>
        <p:nvSpPr>
          <p:cNvPr id="19461" name="Rectangle 3"/>
          <p:cNvSpPr>
            <a:spLocks noGrp="1" noChangeArrowheads="1"/>
          </p:cNvSpPr>
          <p:nvPr>
            <p:ph type="body" idx="1"/>
          </p:nvPr>
        </p:nvSpPr>
        <p:spPr>
          <a:xfrm>
            <a:off x="709613" y="4860925"/>
            <a:ext cx="5680075" cy="4605338"/>
          </a:xfrm>
          <a:noFill/>
        </p:spPr>
        <p:txBody>
          <a:bodyPr/>
          <a:lstStyle/>
          <a:p>
            <a:pPr eaLnBrk="1" hangingPunct="1"/>
            <a:endParaRPr lang="ja-JP" altLang="ja-JP"/>
          </a:p>
        </p:txBody>
      </p:sp>
    </p:spTree>
    <p:extLst>
      <p:ext uri="{BB962C8B-B14F-4D97-AF65-F5344CB8AC3E}">
        <p14:creationId xmlns:p14="http://schemas.microsoft.com/office/powerpoint/2010/main" val="1204224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r>
              <a:rPr lang="en-US" altLang="ja-JP" sz="1200"/>
              <a:t>プログラミング演習I</a:t>
            </a:r>
          </a:p>
        </p:txBody>
      </p:sp>
      <p:sp>
        <p:nvSpPr>
          <p:cNvPr id="21507"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1A75100D-4CB9-4210-9794-918ADC49446F}" type="slidenum">
              <a:rPr lang="en-US" altLang="ja-JP" sz="1200" smtClean="0"/>
              <a:pPr/>
              <a:t>9</a:t>
            </a:fld>
            <a:endParaRPr lang="en-US" altLang="ja-JP" sz="1200"/>
          </a:p>
        </p:txBody>
      </p:sp>
      <p:sp>
        <p:nvSpPr>
          <p:cNvPr id="21508" name="Rectangle 2"/>
          <p:cNvSpPr>
            <a:spLocks noGrp="1" noRot="1" noChangeAspect="1" noChangeArrowheads="1" noTextEdit="1"/>
          </p:cNvSpPr>
          <p:nvPr>
            <p:ph type="sldImg"/>
          </p:nvPr>
        </p:nvSpPr>
        <p:spPr>
          <a:xfrm>
            <a:off x="990600" y="766763"/>
            <a:ext cx="5118100" cy="3838575"/>
          </a:xfrm>
          <a:ln/>
        </p:spPr>
      </p:sp>
      <p:sp>
        <p:nvSpPr>
          <p:cNvPr id="21509" name="Rectangle 3"/>
          <p:cNvSpPr>
            <a:spLocks noGrp="1" noChangeArrowheads="1"/>
          </p:cNvSpPr>
          <p:nvPr>
            <p:ph type="body" idx="1"/>
          </p:nvPr>
        </p:nvSpPr>
        <p:spPr>
          <a:xfrm>
            <a:off x="709613" y="4860925"/>
            <a:ext cx="5680075" cy="4606925"/>
          </a:xfrm>
          <a:noFill/>
        </p:spPr>
        <p:txBody>
          <a:bodyPr/>
          <a:lstStyle/>
          <a:p>
            <a:pPr eaLnBrk="1" hangingPunct="1"/>
            <a:endParaRPr lang="ja-JP" altLang="ja-JP"/>
          </a:p>
        </p:txBody>
      </p:sp>
    </p:spTree>
    <p:extLst>
      <p:ext uri="{BB962C8B-B14F-4D97-AF65-F5344CB8AC3E}">
        <p14:creationId xmlns:p14="http://schemas.microsoft.com/office/powerpoint/2010/main" val="2878134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81FBDB-3FE1-4E23-8A3E-D23037547262}" type="datetime1">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409079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397503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9376" y="2614172"/>
            <a:ext cx="3086100" cy="1397000"/>
          </a:xfrm>
        </p:spPr>
        <p:txBody>
          <a:bodyPr/>
          <a:lstStyle>
            <a:lvl1pPr algn="r">
              <a:lnSpc>
                <a:spcPct val="100000"/>
              </a:lnSpc>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22284" y="946596"/>
            <a:ext cx="5311720" cy="5267459"/>
          </a:xfrm>
        </p:spPr>
        <p:txBody>
          <a:bodyPr anchor="ctr"/>
          <a:lstStyle>
            <a:lvl1pPr>
              <a:spcBef>
                <a:spcPts val="0"/>
              </a:spcBef>
              <a:defRPr sz="2600"/>
            </a:lvl1pPr>
            <a:lvl2pPr>
              <a:spcBef>
                <a:spcPts val="0"/>
              </a:spcBef>
              <a:defRPr/>
            </a:lvl2pPr>
            <a:lvl3pPr>
              <a:spcBef>
                <a:spcPts val="0"/>
              </a:spcBef>
              <a:defRPr/>
            </a:lvl3pPr>
            <a:lvl4pPr>
              <a:spcBef>
                <a:spcPts val="0"/>
              </a:spcBef>
              <a:defRPr/>
            </a:lvl4pPr>
            <a:lvl5pPr>
              <a:spcBef>
                <a:spcPts val="0"/>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FEE24C5F-FDEB-41AC-8EE7-D7A90FDF0D4E}"/>
              </a:ext>
            </a:extLst>
          </p:cNvPr>
          <p:cNvCxnSpPr/>
          <p:nvPr userDrawn="1"/>
        </p:nvCxnSpPr>
        <p:spPr>
          <a:xfrm>
            <a:off x="3408372" y="1771739"/>
            <a:ext cx="0" cy="3081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17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17190-F4F2-435C-9433-79F7AB9E97BF}" type="datetime1">
              <a:rPr kumimoji="1" lang="ja-JP" altLang="en-US" smtClean="0"/>
              <a:t>2023/2/3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1008162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3DEA69A-4707-4D61-92AB-2A1682BD1357}" type="datetime1">
              <a:rPr kumimoji="1" lang="ja-JP" altLang="en-US" smtClean="0"/>
              <a:t>2023/2/3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5214404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1845" y="175028"/>
            <a:ext cx="8461208" cy="469865"/>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321845" y="846253"/>
            <a:ext cx="8461208" cy="5333166"/>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BE731-6ED8-4A42-8A57-3C41D7584935}" type="datetime1">
              <a:rPr kumimoji="1" lang="ja-JP" altLang="en-US" smtClean="0"/>
              <a:t>2023/2/3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メイリオ" panose="020B0604030504040204" pitchFamily="50" charset="-128"/>
              </a:defRPr>
            </a:lvl1pPr>
          </a:lstStyle>
          <a:p>
            <a:endParaRPr kumimoji="1" lang="ja-JP" altLang="en-US"/>
          </a:p>
        </p:txBody>
      </p:sp>
      <p:sp>
        <p:nvSpPr>
          <p:cNvPr id="6" name="Slide Number Placeholder 5"/>
          <p:cNvSpPr>
            <a:spLocks noGrp="1"/>
          </p:cNvSpPr>
          <p:nvPr>
            <p:ph type="sldNum" sz="quarter" idx="4"/>
          </p:nvPr>
        </p:nvSpPr>
        <p:spPr>
          <a:xfrm>
            <a:off x="6885071" y="6356351"/>
            <a:ext cx="2057400" cy="365125"/>
          </a:xfrm>
          <a:prstGeom prst="rect">
            <a:avLst/>
          </a:prstGeom>
        </p:spPr>
        <p:txBody>
          <a:bodyPr vert="horz" lIns="91440" tIns="45720" rIns="91440" bIns="45720" rtlCol="0" anchor="ctr"/>
          <a:lstStyle>
            <a:lvl1pPr algn="r">
              <a:defRPr sz="2800">
                <a:solidFill>
                  <a:schemeClr val="tx1">
                    <a:tint val="75000"/>
                  </a:schemeClr>
                </a:solidFill>
                <a:latin typeface="Arial" panose="020B0604020202020204" pitchFamily="34" charset="0"/>
                <a:ea typeface="メイリオ" panose="020B0604030504040204" pitchFamily="50" charset="-128"/>
              </a:defRPr>
            </a:lvl1pPr>
          </a:lstStyle>
          <a:p>
            <a:fld id="{E205D82C-95A1-431E-8E38-AA614A14CDCF}" type="slidenum">
              <a:rPr lang="ja-JP" altLang="en-US" smtClean="0"/>
              <a:pPr/>
              <a:t>‹#›</a:t>
            </a:fld>
            <a:endParaRPr lang="ja-JP" altLang="en-US" dirty="0"/>
          </a:p>
        </p:txBody>
      </p:sp>
      <p:pic>
        <p:nvPicPr>
          <p:cNvPr id="7" name="図 6">
            <a:extLst>
              <a:ext uri="{FF2B5EF4-FFF2-40B4-BE49-F238E27FC236}">
                <a16:creationId xmlns:a16="http://schemas.microsoft.com/office/drawing/2014/main" id="{D9445425-3AD1-45CB-BDD6-281EC62A9D6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08622" y="90311"/>
            <a:ext cx="746942" cy="701311"/>
          </a:xfrm>
          <a:prstGeom prst="rect">
            <a:avLst/>
          </a:prstGeom>
        </p:spPr>
      </p:pic>
    </p:spTree>
    <p:extLst>
      <p:ext uri="{BB962C8B-B14F-4D97-AF65-F5344CB8AC3E}">
        <p14:creationId xmlns:p14="http://schemas.microsoft.com/office/powerpoint/2010/main" val="149842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7" r:id="rId4"/>
    <p:sldLayoutId id="2147483673" r:id="rId5"/>
  </p:sldLayoutIdLst>
  <p:hf hdr="0" ftr="0" dt="0"/>
  <p:txStyles>
    <p:titleStyle>
      <a:lvl1pPr algn="l" defTabSz="914400" rtl="0" eaLnBrk="1" latinLnBrk="0" hangingPunct="1">
        <a:lnSpc>
          <a:spcPct val="90000"/>
        </a:lnSpc>
        <a:spcBef>
          <a:spcPct val="0"/>
        </a:spcBef>
        <a:buNone/>
        <a:defRPr kumimoji="1" sz="3200" kern="1200">
          <a:solidFill>
            <a:srgbClr val="FF0000"/>
          </a:solidFill>
          <a:latin typeface="Arial" panose="020B0604020202020204" pitchFamily="34" charset="0"/>
          <a:ea typeface="メイリオ" panose="020B0604030504040204" pitchFamily="50" charset="-128"/>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kkaneko.jp/pro/c/index.html"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22.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6.wmf"/><Relationship Id="rId4" Type="http://schemas.openxmlformats.org/officeDocument/2006/relationships/oleObject" Target="../embeddings/oleObject3.bin"/><Relationship Id="rId9" Type="http://schemas.openxmlformats.org/officeDocument/2006/relationships/image" Target="../media/image8.wm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50157" y="1122363"/>
            <a:ext cx="8243685" cy="2387600"/>
          </a:xfrm>
        </p:spPr>
        <p:txBody>
          <a:bodyPr>
            <a:noAutofit/>
          </a:bodyPr>
          <a:lstStyle/>
          <a:p>
            <a:r>
              <a:rPr lang="en-US" altLang="ja-JP" dirty="0" err="1" smtClean="0">
                <a:latin typeface="メイリオ" panose="020B0604030504040204" pitchFamily="50" charset="-128"/>
              </a:rPr>
              <a:t>ce</a:t>
            </a:r>
            <a:r>
              <a:rPr lang="en-US" altLang="ja-JP" sz="4400" dirty="0" smtClean="0">
                <a:latin typeface="メイリオ" panose="020B0604030504040204" pitchFamily="50" charset="-128"/>
              </a:rPr>
              <a:t>-15. </a:t>
            </a:r>
            <a:r>
              <a:rPr lang="ja-JP" altLang="en-US" dirty="0" smtClean="0">
                <a:latin typeface="メイリオ" panose="020B0604030504040204" pitchFamily="50" charset="-128"/>
              </a:rPr>
              <a:t>計算</a:t>
            </a:r>
            <a:r>
              <a:rPr lang="ja-JP" altLang="en-US" dirty="0">
                <a:latin typeface="メイリオ" panose="020B0604030504040204" pitchFamily="50" charset="-128"/>
              </a:rPr>
              <a:t>精度と誤差 </a:t>
            </a:r>
            <a:r>
              <a:rPr lang="en-US" altLang="ja-JP" sz="4400" dirty="0" smtClean="0">
                <a:latin typeface="メイリオ" panose="020B0604030504040204" pitchFamily="50" charset="-128"/>
              </a:rPr>
              <a:t> </a:t>
            </a:r>
            <a:r>
              <a:rPr lang="en-US" altLang="ja-JP" dirty="0"/>
              <a:t/>
            </a:r>
            <a:br>
              <a:rPr lang="en-US" altLang="ja-JP" dirty="0"/>
            </a:br>
            <a:endParaRPr lang="ja-JP" altLang="en-US" dirty="0"/>
          </a:p>
        </p:txBody>
      </p:sp>
      <p:sp>
        <p:nvSpPr>
          <p:cNvPr id="4" name="スライド番号プレースホルダー 3"/>
          <p:cNvSpPr>
            <a:spLocks noGrp="1"/>
          </p:cNvSpPr>
          <p:nvPr>
            <p:ph type="sldNum" sz="quarter" idx="12"/>
          </p:nvPr>
        </p:nvSpPr>
        <p:spPr/>
        <p:txBody>
          <a:bodyP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940FB6-D91C-4C45-82A6-6C3F63B50793}" type="slidenum">
              <a:rPr kumimoji="0" lang="ja-JP" altLang="en-US" sz="28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ja-JP" altLang="en-US" sz="2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メイリオ" panose="020B0604030504040204" pitchFamily="50" charset="-128"/>
              <a:cs typeface="+mn-cs"/>
            </a:endParaRPr>
          </a:p>
        </p:txBody>
      </p:sp>
      <p:sp>
        <p:nvSpPr>
          <p:cNvPr id="9" name="正方形/長方形 8"/>
          <p:cNvSpPr/>
          <p:nvPr/>
        </p:nvSpPr>
        <p:spPr>
          <a:xfrm>
            <a:off x="3875482" y="4869762"/>
            <a:ext cx="1415772" cy="461665"/>
          </a:xfrm>
          <a:prstGeom prst="rect">
            <a:avLst/>
          </a:prstGeom>
        </p:spPr>
        <p:txBody>
          <a:bodyPr wrap="none">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Arial" panose="020B0604020202020204" pitchFamily="34" charset="0"/>
                <a:ea typeface="メイリオ" panose="020B0604030504040204" pitchFamily="50" charset="-128"/>
                <a:cs typeface="+mn-cs"/>
              </a:rPr>
              <a:t>金子邦彦</a:t>
            </a:r>
          </a:p>
        </p:txBody>
      </p:sp>
      <p:pic>
        <p:nvPicPr>
          <p:cNvPr id="7" name="Picture 2" descr="https://mirrors.creativecommons.org/presskit/buttons/88x31/png/by-nc-sa.e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5105" y="5928126"/>
            <a:ext cx="1433790" cy="501649"/>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descr="メガネをかけた男性&#10;&#10;自動的に生成された説明">
            <a:extLst>
              <a:ext uri="{FF2B5EF4-FFF2-40B4-BE49-F238E27FC236}">
                <a16:creationId xmlns:a16="http://schemas.microsoft.com/office/drawing/2014/main" id="{1C3B59FE-4A47-434A-A600-E43D38ADCC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89428" y="4610382"/>
            <a:ext cx="710957" cy="937036"/>
          </a:xfrm>
          <a:prstGeom prst="rect">
            <a:avLst/>
          </a:prstGeom>
        </p:spPr>
      </p:pic>
      <p:sp>
        <p:nvSpPr>
          <p:cNvPr id="8" name="字幕 7">
            <a:extLst>
              <a:ext uri="{FF2B5EF4-FFF2-40B4-BE49-F238E27FC236}">
                <a16:creationId xmlns:a16="http://schemas.microsoft.com/office/drawing/2014/main" id="{E246CD48-9EDC-44F7-8CDD-2B1DAA1CE26F}"/>
              </a:ext>
            </a:extLst>
          </p:cNvPr>
          <p:cNvSpPr>
            <a:spLocks noGrp="1"/>
          </p:cNvSpPr>
          <p:nvPr>
            <p:ph type="subTitle" idx="1"/>
          </p:nvPr>
        </p:nvSpPr>
        <p:spPr>
          <a:xfrm>
            <a:off x="450157" y="3301658"/>
            <a:ext cx="8266421" cy="1506085"/>
          </a:xfrm>
        </p:spPr>
        <p:txBody>
          <a:bodyPr>
            <a:normAutofit/>
          </a:bodyPr>
          <a:lstStyle/>
          <a:p>
            <a:r>
              <a:rPr lang="ja-JP" altLang="en-US" dirty="0" smtClean="0"/>
              <a:t>（</a:t>
            </a:r>
            <a:r>
              <a:rPr lang="en-US" altLang="ja-JP" dirty="0" smtClean="0"/>
              <a:t>C </a:t>
            </a:r>
            <a:r>
              <a:rPr lang="ja-JP" altLang="en-US" dirty="0" smtClean="0"/>
              <a:t>プログラミング応用</a:t>
            </a:r>
            <a:r>
              <a:rPr lang="ja-JP" altLang="en-US" dirty="0" smtClean="0"/>
              <a:t>）（全１４回）</a:t>
            </a:r>
            <a:endParaRPr lang="ja-JP" altLang="en-US" dirty="0"/>
          </a:p>
          <a:p>
            <a:r>
              <a:rPr lang="en-US" altLang="ja-JP" dirty="0"/>
              <a:t>URL: </a:t>
            </a:r>
            <a:r>
              <a:rPr lang="en-US" altLang="ja-JP" dirty="0">
                <a:hlinkClick r:id="rId5"/>
              </a:rPr>
              <a:t>https://</a:t>
            </a:r>
            <a:r>
              <a:rPr lang="en-US" altLang="ja-JP" dirty="0" err="1" smtClean="0">
                <a:hlinkClick r:id="rId5"/>
              </a:rPr>
              <a:t>www.kkaneko.jp</a:t>
            </a:r>
            <a:r>
              <a:rPr lang="en-US" altLang="ja-JP" dirty="0" smtClean="0">
                <a:hlinkClick r:id="rId5"/>
              </a:rPr>
              <a:t>/pro/c/</a:t>
            </a:r>
            <a:r>
              <a:rPr lang="en-US" altLang="ja-JP" dirty="0" err="1" smtClean="0">
                <a:hlinkClick r:id="rId5"/>
              </a:rPr>
              <a:t>index.html</a:t>
            </a:r>
            <a:endParaRPr lang="en-US" altLang="ja-JP" dirty="0"/>
          </a:p>
          <a:p>
            <a:endParaRPr lang="en-US" altLang="ja-JP" dirty="0"/>
          </a:p>
        </p:txBody>
      </p:sp>
    </p:spTree>
    <p:extLst>
      <p:ext uri="{BB962C8B-B14F-4D97-AF65-F5344CB8AC3E}">
        <p14:creationId xmlns:p14="http://schemas.microsoft.com/office/powerpoint/2010/main" val="418100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p:txBody>
          <a:bodyPr>
            <a:noAutofit/>
          </a:bodyPr>
          <a:lstStyle/>
          <a:p>
            <a:r>
              <a:rPr lang="ja-JP" altLang="en-US"/>
              <a:t>浮動小数点数の演算</a:t>
            </a:r>
          </a:p>
        </p:txBody>
      </p:sp>
      <p:sp>
        <p:nvSpPr>
          <p:cNvPr id="4" name="字幕 3">
            <a:extLst>
              <a:ext uri="{FF2B5EF4-FFF2-40B4-BE49-F238E27FC236}">
                <a16:creationId xmlns:a16="http://schemas.microsoft.com/office/drawing/2014/main" id="{66C3F4F6-CCD0-4395-BBF6-528C9F43757D}"/>
              </a:ext>
            </a:extLst>
          </p:cNvPr>
          <p:cNvSpPr>
            <a:spLocks noGrp="1"/>
          </p:cNvSpPr>
          <p:nvPr>
            <p:ph type="subTitle" idx="1"/>
          </p:nvPr>
        </p:nvSpPr>
        <p:spPr/>
        <p:txBody>
          <a:bodyPr>
            <a:noAutofit/>
          </a:bodyPr>
          <a:lstStyle/>
          <a:p>
            <a:endParaRPr kumimoji="1" lang="ja-JP" altLang="en-US"/>
          </a:p>
        </p:txBody>
      </p:sp>
      <p:sp>
        <p:nvSpPr>
          <p:cNvPr id="22532"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B24539FF-AB63-4D98-9CE4-20C8FEF04BE0}" type="slidenum">
              <a:rPr lang="en-US" altLang="ja-JP" smtClean="0">
                <a:latin typeface="Arial" panose="020B0604020202020204" pitchFamily="34" charset="0"/>
              </a:rPr>
              <a:pPr/>
              <a:t>10</a:t>
            </a:fld>
            <a:endParaRPr lang="en-US" altLang="ja-JP">
              <a:latin typeface="Arial" panose="020B0604020202020204" pitchFamily="34" charset="0"/>
            </a:endParaRPr>
          </a:p>
        </p:txBody>
      </p:sp>
    </p:spTree>
    <p:extLst>
      <p:ext uri="{BB962C8B-B14F-4D97-AF65-F5344CB8AC3E}">
        <p14:creationId xmlns:p14="http://schemas.microsoft.com/office/powerpoint/2010/main" val="1165385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Autofit/>
          </a:bodyPr>
          <a:lstStyle/>
          <a:p>
            <a:r>
              <a:rPr lang="ja-JP" altLang="en-US"/>
              <a:t>計算機内での数値の表現</a:t>
            </a:r>
          </a:p>
        </p:txBody>
      </p:sp>
      <p:sp>
        <p:nvSpPr>
          <p:cNvPr id="24579" name="Rectangle 3"/>
          <p:cNvSpPr>
            <a:spLocks noGrp="1" noChangeArrowheads="1"/>
          </p:cNvSpPr>
          <p:nvPr>
            <p:ph type="body" idx="1"/>
          </p:nvPr>
        </p:nvSpPr>
        <p:spPr/>
        <p:txBody>
          <a:bodyPr>
            <a:noAutofit/>
          </a:bodyPr>
          <a:lstStyle/>
          <a:p>
            <a:r>
              <a:rPr lang="ja-JP" altLang="en-US"/>
              <a:t>数値の桁数は変数の型によって決まっている。</a:t>
            </a:r>
          </a:p>
          <a:p>
            <a:pPr lvl="1"/>
            <a:r>
              <a:rPr lang="en-US" altLang="ja-JP"/>
              <a:t>int</a:t>
            </a:r>
            <a:r>
              <a:rPr lang="ja-JP" altLang="en-US"/>
              <a:t>型	</a:t>
            </a:r>
            <a:r>
              <a:rPr lang="en-US" altLang="ja-JP"/>
              <a:t>32</a:t>
            </a:r>
            <a:r>
              <a:rPr lang="ja-JP" altLang="en-US"/>
              <a:t>ビット </a:t>
            </a:r>
            <a:r>
              <a:rPr lang="en-US" altLang="ja-JP"/>
              <a:t>(Microsoft Visual C++</a:t>
            </a:r>
            <a:r>
              <a:rPr lang="ja-JP" altLang="en-US"/>
              <a:t>の場合）</a:t>
            </a:r>
          </a:p>
        </p:txBody>
      </p:sp>
      <p:sp>
        <p:nvSpPr>
          <p:cNvPr id="24582"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5F12C8B6-E40F-421C-BA2A-50B3E0040C8D}" type="slidenum">
              <a:rPr lang="en-US" altLang="ja-JP" smtClean="0">
                <a:latin typeface="Arial" panose="020B0604020202020204" pitchFamily="34" charset="0"/>
              </a:rPr>
              <a:pPr/>
              <a:t>11</a:t>
            </a:fld>
            <a:endParaRPr lang="en-US" altLang="ja-JP">
              <a:latin typeface="Arial" panose="020B0604020202020204" pitchFamily="34" charset="0"/>
            </a:endParaRPr>
          </a:p>
        </p:txBody>
      </p:sp>
      <p:sp>
        <p:nvSpPr>
          <p:cNvPr id="24580" name="Text Box 4"/>
          <p:cNvSpPr txBox="1">
            <a:spLocks noChangeArrowheads="1"/>
          </p:cNvSpPr>
          <p:nvPr/>
        </p:nvSpPr>
        <p:spPr bwMode="auto">
          <a:xfrm>
            <a:off x="893109" y="2371165"/>
            <a:ext cx="124264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50</a:t>
            </a:r>
            <a:r>
              <a:rPr lang="en-US" altLang="ja-JP" sz="2400" baseline="-25000">
                <a:latin typeface="Arial" panose="020B0604020202020204" pitchFamily="34" charset="0"/>
              </a:rPr>
              <a:t>(10)</a:t>
            </a:r>
            <a:r>
              <a:rPr lang="en-US" altLang="ja-JP" sz="2400">
                <a:latin typeface="Arial" panose="020B0604020202020204" pitchFamily="34" charset="0"/>
              </a:rPr>
              <a:t> = </a:t>
            </a:r>
          </a:p>
        </p:txBody>
      </p:sp>
      <p:sp>
        <p:nvSpPr>
          <p:cNvPr id="24581" name="Text Box 6"/>
          <p:cNvSpPr txBox="1">
            <a:spLocks noChangeArrowheads="1"/>
          </p:cNvSpPr>
          <p:nvPr/>
        </p:nvSpPr>
        <p:spPr bwMode="auto">
          <a:xfrm>
            <a:off x="1972609" y="2350528"/>
            <a:ext cx="69044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00000000000000000000000000110010</a:t>
            </a:r>
            <a:r>
              <a:rPr lang="en-US" altLang="ja-JP" sz="2400" baseline="-25000">
                <a:latin typeface="Arial" panose="020B0604020202020204" pitchFamily="34" charset="0"/>
              </a:rPr>
              <a:t>(2)</a:t>
            </a:r>
            <a:r>
              <a:rPr lang="en-US" altLang="ja-JP" sz="2400">
                <a:latin typeface="Arial" panose="020B0604020202020204" pitchFamily="34" charset="0"/>
              </a:rPr>
              <a:t>	int </a:t>
            </a:r>
            <a:r>
              <a:rPr lang="ja-JP" altLang="en-US" sz="2400">
                <a:latin typeface="Arial" panose="020B0604020202020204" pitchFamily="34" charset="0"/>
              </a:rPr>
              <a:t>型</a:t>
            </a:r>
          </a:p>
        </p:txBody>
      </p:sp>
    </p:spTree>
    <p:extLst>
      <p:ext uri="{BB962C8B-B14F-4D97-AF65-F5344CB8AC3E}">
        <p14:creationId xmlns:p14="http://schemas.microsoft.com/office/powerpoint/2010/main" val="1348548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Autofit/>
          </a:bodyPr>
          <a:lstStyle/>
          <a:p>
            <a:r>
              <a:rPr lang="ja-JP" altLang="en-US"/>
              <a:t>負の数</a:t>
            </a:r>
          </a:p>
        </p:txBody>
      </p:sp>
      <p:sp>
        <p:nvSpPr>
          <p:cNvPr id="26627" name="Rectangle 3"/>
          <p:cNvSpPr>
            <a:spLocks noGrp="1" noChangeArrowheads="1"/>
          </p:cNvSpPr>
          <p:nvPr>
            <p:ph type="body" idx="1"/>
          </p:nvPr>
        </p:nvSpPr>
        <p:spPr/>
        <p:txBody>
          <a:bodyPr>
            <a:noAutofit/>
          </a:bodyPr>
          <a:lstStyle/>
          <a:p>
            <a:r>
              <a:rPr lang="en-US" altLang="ja-JP"/>
              <a:t>2</a:t>
            </a:r>
            <a:r>
              <a:rPr lang="ja-JP" altLang="en-US"/>
              <a:t>の補数表現であらわす。</a:t>
            </a:r>
          </a:p>
          <a:p>
            <a:pPr lvl="1"/>
            <a:r>
              <a:rPr lang="ja-JP" altLang="en-US"/>
              <a:t>絶対値を決められたビット数で表す</a:t>
            </a:r>
          </a:p>
          <a:p>
            <a:pPr lvl="1"/>
            <a:r>
              <a:rPr lang="en-US" altLang="ja-JP"/>
              <a:t>0</a:t>
            </a:r>
            <a:r>
              <a:rPr lang="ja-JP" altLang="en-US"/>
              <a:t>、</a:t>
            </a:r>
            <a:r>
              <a:rPr lang="en-US" altLang="ja-JP"/>
              <a:t>1</a:t>
            </a:r>
            <a:r>
              <a:rPr lang="ja-JP" altLang="en-US"/>
              <a:t>を反転する</a:t>
            </a:r>
          </a:p>
          <a:p>
            <a:pPr lvl="1"/>
            <a:r>
              <a:rPr lang="en-US" altLang="ja-JP"/>
              <a:t>1</a:t>
            </a:r>
            <a:r>
              <a:rPr lang="ja-JP" altLang="en-US"/>
              <a:t>を加える</a:t>
            </a:r>
          </a:p>
        </p:txBody>
      </p:sp>
      <p:sp>
        <p:nvSpPr>
          <p:cNvPr id="26638"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EACDC805-4582-48C0-8242-65412E3CA4A6}" type="slidenum">
              <a:rPr lang="en-US" altLang="ja-JP" smtClean="0">
                <a:latin typeface="Arial" panose="020B0604020202020204" pitchFamily="34" charset="0"/>
              </a:rPr>
              <a:pPr/>
              <a:t>12</a:t>
            </a:fld>
            <a:endParaRPr lang="en-US" altLang="ja-JP">
              <a:latin typeface="Arial" panose="020B0604020202020204" pitchFamily="34" charset="0"/>
            </a:endParaRPr>
          </a:p>
        </p:txBody>
      </p:sp>
      <p:sp>
        <p:nvSpPr>
          <p:cNvPr id="26628" name="Text Box 4"/>
          <p:cNvSpPr txBox="1">
            <a:spLocks noChangeArrowheads="1"/>
          </p:cNvSpPr>
          <p:nvPr/>
        </p:nvSpPr>
        <p:spPr bwMode="auto">
          <a:xfrm>
            <a:off x="2823696" y="3551176"/>
            <a:ext cx="315785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tabLst>
                <a:tab pos="3048000" algn="l"/>
              </a:tabLs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tabLst>
                <a:tab pos="3048000" algn="l"/>
              </a:tabLst>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tabLst>
                <a:tab pos="3048000" algn="l"/>
              </a:tabLst>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0000000000110010</a:t>
            </a:r>
            <a:r>
              <a:rPr lang="en-US" altLang="ja-JP" sz="2400" baseline="-25000">
                <a:latin typeface="Arial" panose="020B0604020202020204" pitchFamily="34" charset="0"/>
              </a:rPr>
              <a:t>(2)</a:t>
            </a:r>
            <a:endParaRPr lang="en-US" altLang="ja-JP" sz="2400">
              <a:latin typeface="Arial" panose="020B0604020202020204" pitchFamily="34" charset="0"/>
            </a:endParaRPr>
          </a:p>
        </p:txBody>
      </p:sp>
      <p:sp>
        <p:nvSpPr>
          <p:cNvPr id="26629" name="Text Box 5"/>
          <p:cNvSpPr txBox="1">
            <a:spLocks noChangeArrowheads="1"/>
          </p:cNvSpPr>
          <p:nvPr/>
        </p:nvSpPr>
        <p:spPr bwMode="auto">
          <a:xfrm>
            <a:off x="1271121" y="3047939"/>
            <a:ext cx="32464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tabLst>
                <a:tab pos="3048000" algn="l"/>
              </a:tabLs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tabLst>
                <a:tab pos="3048000" algn="l"/>
              </a:tabLst>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tabLst>
                <a:tab pos="3048000" algn="l"/>
              </a:tabLst>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short int </a:t>
            </a:r>
            <a:r>
              <a:rPr lang="ja-JP" altLang="en-US" sz="2400">
                <a:latin typeface="Arial" panose="020B0604020202020204" pitchFamily="34" charset="0"/>
              </a:rPr>
              <a:t>型の例　</a:t>
            </a:r>
            <a:r>
              <a:rPr lang="en-US" altLang="ja-JP" sz="2400">
                <a:latin typeface="Arial" panose="020B0604020202020204" pitchFamily="34" charset="0"/>
              </a:rPr>
              <a:t>(-50)</a:t>
            </a:r>
          </a:p>
        </p:txBody>
      </p:sp>
      <p:sp>
        <p:nvSpPr>
          <p:cNvPr id="26630" name="Text Box 6"/>
          <p:cNvSpPr txBox="1">
            <a:spLocks noChangeArrowheads="1"/>
          </p:cNvSpPr>
          <p:nvPr/>
        </p:nvSpPr>
        <p:spPr bwMode="auto">
          <a:xfrm>
            <a:off x="2823696" y="4294126"/>
            <a:ext cx="295241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tabLst>
                <a:tab pos="3048000" algn="l"/>
              </a:tabLs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tabLst>
                <a:tab pos="3048000" algn="l"/>
              </a:tabLst>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tabLst>
                <a:tab pos="3048000" algn="l"/>
              </a:tabLst>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1111111111001101</a:t>
            </a:r>
            <a:r>
              <a:rPr lang="en-US" altLang="ja-JP" sz="2400" baseline="-25000">
                <a:latin typeface="Arial" panose="020B0604020202020204" pitchFamily="34" charset="0"/>
              </a:rPr>
              <a:t>(2)</a:t>
            </a:r>
            <a:endParaRPr lang="en-US" altLang="ja-JP" sz="2400">
              <a:latin typeface="Arial" panose="020B0604020202020204" pitchFamily="34" charset="0"/>
            </a:endParaRPr>
          </a:p>
        </p:txBody>
      </p:sp>
      <p:sp>
        <p:nvSpPr>
          <p:cNvPr id="26631" name="Text Box 7"/>
          <p:cNvSpPr txBox="1">
            <a:spLocks noChangeArrowheads="1"/>
          </p:cNvSpPr>
          <p:nvPr/>
        </p:nvSpPr>
        <p:spPr bwMode="auto">
          <a:xfrm>
            <a:off x="2823696" y="5110101"/>
            <a:ext cx="29295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tabLst>
                <a:tab pos="3048000" algn="l"/>
              </a:tabLs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tabLst>
                <a:tab pos="3048000" algn="l"/>
              </a:tabLst>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tabLst>
                <a:tab pos="3048000" algn="l"/>
              </a:tabLst>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1111111111001110</a:t>
            </a:r>
            <a:r>
              <a:rPr lang="en-US" altLang="ja-JP" sz="2400" baseline="-25000">
                <a:latin typeface="Arial" panose="020B0604020202020204" pitchFamily="34" charset="0"/>
              </a:rPr>
              <a:t>(2)</a:t>
            </a:r>
            <a:endParaRPr lang="en-US" altLang="ja-JP" sz="2400">
              <a:latin typeface="Arial" panose="020B0604020202020204" pitchFamily="34" charset="0"/>
            </a:endParaRPr>
          </a:p>
        </p:txBody>
      </p:sp>
      <p:sp>
        <p:nvSpPr>
          <p:cNvPr id="26632" name="Text Box 8"/>
          <p:cNvSpPr txBox="1">
            <a:spLocks noChangeArrowheads="1"/>
          </p:cNvSpPr>
          <p:nvPr/>
        </p:nvSpPr>
        <p:spPr bwMode="auto">
          <a:xfrm>
            <a:off x="1599734" y="5110101"/>
            <a:ext cx="134524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-50</a:t>
            </a:r>
            <a:r>
              <a:rPr lang="en-US" altLang="ja-JP" sz="2400" baseline="-25000">
                <a:latin typeface="Arial" panose="020B0604020202020204" pitchFamily="34" charset="0"/>
              </a:rPr>
              <a:t>(10)</a:t>
            </a:r>
            <a:r>
              <a:rPr lang="en-US" altLang="ja-JP" sz="2400">
                <a:latin typeface="Arial" panose="020B0604020202020204" pitchFamily="34" charset="0"/>
              </a:rPr>
              <a:t> = </a:t>
            </a:r>
          </a:p>
        </p:txBody>
      </p:sp>
      <p:sp>
        <p:nvSpPr>
          <p:cNvPr id="26633" name="Text Box 9"/>
          <p:cNvSpPr txBox="1">
            <a:spLocks noChangeArrowheads="1"/>
          </p:cNvSpPr>
          <p:nvPr/>
        </p:nvSpPr>
        <p:spPr bwMode="auto">
          <a:xfrm>
            <a:off x="1671171" y="3551176"/>
            <a:ext cx="124264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50</a:t>
            </a:r>
            <a:r>
              <a:rPr lang="en-US" altLang="ja-JP" sz="2400" baseline="-25000">
                <a:latin typeface="Arial" panose="020B0604020202020204" pitchFamily="34" charset="0"/>
              </a:rPr>
              <a:t>(10)</a:t>
            </a:r>
            <a:r>
              <a:rPr lang="en-US" altLang="ja-JP" sz="2400">
                <a:latin typeface="Arial" panose="020B0604020202020204" pitchFamily="34" charset="0"/>
              </a:rPr>
              <a:t> = </a:t>
            </a:r>
          </a:p>
        </p:txBody>
      </p:sp>
      <p:sp>
        <p:nvSpPr>
          <p:cNvPr id="26634" name="Text Box 10"/>
          <p:cNvSpPr txBox="1">
            <a:spLocks noChangeArrowheads="1"/>
          </p:cNvSpPr>
          <p:nvPr/>
        </p:nvSpPr>
        <p:spPr bwMode="auto">
          <a:xfrm>
            <a:off x="5992346" y="4775139"/>
            <a:ext cx="15872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tabLst>
                <a:tab pos="3048000" algn="l"/>
              </a:tabLs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tabLst>
                <a:tab pos="3048000" algn="l"/>
              </a:tabLst>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tabLst>
                <a:tab pos="3048000" algn="l"/>
              </a:tabLst>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1</a:t>
            </a:r>
            <a:r>
              <a:rPr lang="ja-JP" altLang="en-US" sz="2400">
                <a:latin typeface="Arial" panose="020B0604020202020204" pitchFamily="34" charset="0"/>
              </a:rPr>
              <a:t>を加える</a:t>
            </a:r>
          </a:p>
        </p:txBody>
      </p:sp>
      <p:sp>
        <p:nvSpPr>
          <p:cNvPr id="26635" name="Text Box 11"/>
          <p:cNvSpPr txBox="1">
            <a:spLocks noChangeArrowheads="1"/>
          </p:cNvSpPr>
          <p:nvPr/>
        </p:nvSpPr>
        <p:spPr bwMode="auto">
          <a:xfrm>
            <a:off x="5992346" y="3982976"/>
            <a:ext cx="237436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tabLst>
                <a:tab pos="3048000" algn="l"/>
              </a:tabLs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tabLst>
                <a:tab pos="3048000" algn="l"/>
              </a:tabLst>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tabLst>
                <a:tab pos="3048000" algn="l"/>
              </a:tabLst>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tabLst>
                <a:tab pos="3048000" algn="l"/>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0</a:t>
            </a:r>
            <a:r>
              <a:rPr lang="ja-JP" altLang="en-US" sz="2400">
                <a:latin typeface="Arial" panose="020B0604020202020204" pitchFamily="34" charset="0"/>
              </a:rPr>
              <a:t>、</a:t>
            </a:r>
            <a:r>
              <a:rPr lang="en-US" altLang="ja-JP" sz="2400">
                <a:latin typeface="Arial" panose="020B0604020202020204" pitchFamily="34" charset="0"/>
              </a:rPr>
              <a:t>1</a:t>
            </a:r>
            <a:r>
              <a:rPr lang="ja-JP" altLang="en-US" sz="2400">
                <a:latin typeface="Arial" panose="020B0604020202020204" pitchFamily="34" charset="0"/>
              </a:rPr>
              <a:t>を反転する</a:t>
            </a:r>
          </a:p>
        </p:txBody>
      </p:sp>
      <p:sp>
        <p:nvSpPr>
          <p:cNvPr id="26636" name="Arc 12"/>
          <p:cNvSpPr>
            <a:spLocks/>
          </p:cNvSpPr>
          <p:nvPr/>
        </p:nvSpPr>
        <p:spPr bwMode="auto">
          <a:xfrm>
            <a:off x="5487521" y="3905189"/>
            <a:ext cx="504825" cy="582612"/>
          </a:xfrm>
          <a:custGeom>
            <a:avLst/>
            <a:gdLst>
              <a:gd name="T0" fmla="*/ 5878500 w 21600"/>
              <a:gd name="T1" fmla="*/ 0 h 37434"/>
              <a:gd name="T2" fmla="*/ 5899277 w 21600"/>
              <a:gd name="T3" fmla="*/ 9067605 h 37434"/>
              <a:gd name="T4" fmla="*/ 0 w 21600"/>
              <a:gd name="T5" fmla="*/ 4536464 h 37434"/>
              <a:gd name="T6" fmla="*/ 0 60000 65536"/>
              <a:gd name="T7" fmla="*/ 0 60000 65536"/>
              <a:gd name="T8" fmla="*/ 0 60000 65536"/>
            </a:gdLst>
            <a:ahLst/>
            <a:cxnLst>
              <a:cxn ang="T6">
                <a:pos x="T0" y="T1"/>
              </a:cxn>
              <a:cxn ang="T7">
                <a:pos x="T2" y="T3"/>
              </a:cxn>
              <a:cxn ang="T8">
                <a:pos x="T4" y="T5"/>
              </a:cxn>
            </a:cxnLst>
            <a:rect l="0" t="0" r="r" b="b"/>
            <a:pathLst>
              <a:path w="21600" h="37434" fill="none" extrusionOk="0">
                <a:moveTo>
                  <a:pt x="10762" y="-1"/>
                </a:moveTo>
                <a:cubicBezTo>
                  <a:pt x="17466" y="3852"/>
                  <a:pt x="21600" y="10995"/>
                  <a:pt x="21600" y="18728"/>
                </a:cubicBezTo>
                <a:cubicBezTo>
                  <a:pt x="21600" y="26444"/>
                  <a:pt x="17483" y="33575"/>
                  <a:pt x="10800" y="37434"/>
                </a:cubicBezTo>
              </a:path>
              <a:path w="21600" h="37434" stroke="0" extrusionOk="0">
                <a:moveTo>
                  <a:pt x="10762" y="-1"/>
                </a:moveTo>
                <a:cubicBezTo>
                  <a:pt x="17466" y="3852"/>
                  <a:pt x="21600" y="10995"/>
                  <a:pt x="21600" y="18728"/>
                </a:cubicBezTo>
                <a:cubicBezTo>
                  <a:pt x="21600" y="26444"/>
                  <a:pt x="17483" y="33575"/>
                  <a:pt x="10800" y="37434"/>
                </a:cubicBezTo>
                <a:lnTo>
                  <a:pt x="0" y="18728"/>
                </a:lnTo>
                <a:lnTo>
                  <a:pt x="10762" y="-1"/>
                </a:lnTo>
                <a:close/>
              </a:path>
            </a:pathLst>
          </a:custGeom>
          <a:noFill/>
          <a:ln w="9525">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p>
            <a:endParaRPr lang="ja-JP" altLang="en-US">
              <a:latin typeface="Arial" panose="020B0604020202020204" pitchFamily="34" charset="0"/>
              <a:ea typeface="メイリオ" panose="020B0604030504040204" pitchFamily="50" charset="-128"/>
            </a:endParaRPr>
          </a:p>
        </p:txBody>
      </p:sp>
      <p:sp>
        <p:nvSpPr>
          <p:cNvPr id="26637" name="Arc 13"/>
          <p:cNvSpPr>
            <a:spLocks/>
          </p:cNvSpPr>
          <p:nvPr/>
        </p:nvSpPr>
        <p:spPr bwMode="auto">
          <a:xfrm>
            <a:off x="5487521" y="4697351"/>
            <a:ext cx="504825" cy="582613"/>
          </a:xfrm>
          <a:custGeom>
            <a:avLst/>
            <a:gdLst>
              <a:gd name="T0" fmla="*/ 5878500 w 21600"/>
              <a:gd name="T1" fmla="*/ 0 h 37434"/>
              <a:gd name="T2" fmla="*/ 5899277 w 21600"/>
              <a:gd name="T3" fmla="*/ 9067637 h 37434"/>
              <a:gd name="T4" fmla="*/ 0 w 21600"/>
              <a:gd name="T5" fmla="*/ 4536487 h 37434"/>
              <a:gd name="T6" fmla="*/ 0 60000 65536"/>
              <a:gd name="T7" fmla="*/ 0 60000 65536"/>
              <a:gd name="T8" fmla="*/ 0 60000 65536"/>
            </a:gdLst>
            <a:ahLst/>
            <a:cxnLst>
              <a:cxn ang="T6">
                <a:pos x="T0" y="T1"/>
              </a:cxn>
              <a:cxn ang="T7">
                <a:pos x="T2" y="T3"/>
              </a:cxn>
              <a:cxn ang="T8">
                <a:pos x="T4" y="T5"/>
              </a:cxn>
            </a:cxnLst>
            <a:rect l="0" t="0" r="r" b="b"/>
            <a:pathLst>
              <a:path w="21600" h="37434" fill="none" extrusionOk="0">
                <a:moveTo>
                  <a:pt x="10762" y="-1"/>
                </a:moveTo>
                <a:cubicBezTo>
                  <a:pt x="17466" y="3852"/>
                  <a:pt x="21600" y="10995"/>
                  <a:pt x="21600" y="18728"/>
                </a:cubicBezTo>
                <a:cubicBezTo>
                  <a:pt x="21600" y="26444"/>
                  <a:pt x="17483" y="33575"/>
                  <a:pt x="10800" y="37434"/>
                </a:cubicBezTo>
              </a:path>
              <a:path w="21600" h="37434" stroke="0" extrusionOk="0">
                <a:moveTo>
                  <a:pt x="10762" y="-1"/>
                </a:moveTo>
                <a:cubicBezTo>
                  <a:pt x="17466" y="3852"/>
                  <a:pt x="21600" y="10995"/>
                  <a:pt x="21600" y="18728"/>
                </a:cubicBezTo>
                <a:cubicBezTo>
                  <a:pt x="21600" y="26444"/>
                  <a:pt x="17483" y="33575"/>
                  <a:pt x="10800" y="37434"/>
                </a:cubicBezTo>
                <a:lnTo>
                  <a:pt x="0" y="18728"/>
                </a:lnTo>
                <a:lnTo>
                  <a:pt x="10762" y="-1"/>
                </a:lnTo>
                <a:close/>
              </a:path>
            </a:pathLst>
          </a:custGeom>
          <a:noFill/>
          <a:ln w="9525">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p>
            <a:endParaRPr lang="ja-JP" altLang="en-US">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1411253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Autofit/>
          </a:bodyPr>
          <a:lstStyle/>
          <a:p>
            <a:r>
              <a:rPr lang="ja-JP" altLang="en-US"/>
              <a:t>浮動小数点数</a:t>
            </a:r>
          </a:p>
        </p:txBody>
      </p:sp>
      <p:sp>
        <p:nvSpPr>
          <p:cNvPr id="28675" name="Rectangle 3"/>
          <p:cNvSpPr>
            <a:spLocks noGrp="1" noChangeArrowheads="1"/>
          </p:cNvSpPr>
          <p:nvPr>
            <p:ph type="body" idx="1"/>
          </p:nvPr>
        </p:nvSpPr>
        <p:spPr/>
        <p:txBody>
          <a:bodyPr>
            <a:noAutofit/>
          </a:bodyPr>
          <a:lstStyle/>
          <a:p>
            <a:r>
              <a:rPr lang="ja-JP" altLang="en-US"/>
              <a:t>整数（正または負または０）あるいは小数付きの数</a:t>
            </a:r>
          </a:p>
          <a:p>
            <a:pPr lvl="1"/>
            <a:r>
              <a:rPr lang="ja-JP" altLang="en-US"/>
              <a:t>	</a:t>
            </a:r>
            <a:r>
              <a:rPr lang="en-US" altLang="ja-JP"/>
              <a:t>0.5  ( = 0.5 × 100)</a:t>
            </a:r>
          </a:p>
          <a:p>
            <a:endParaRPr lang="en-US" altLang="ja-JP"/>
          </a:p>
          <a:p>
            <a:r>
              <a:rPr lang="ja-JP" altLang="en-US"/>
              <a:t>仮数</a:t>
            </a:r>
            <a:r>
              <a:rPr lang="en-US" altLang="ja-JP"/>
              <a:t>(mantissa)</a:t>
            </a:r>
            <a:r>
              <a:rPr lang="ja-JP" altLang="en-US"/>
              <a:t>部と指数</a:t>
            </a:r>
            <a:r>
              <a:rPr lang="en-US" altLang="ja-JP"/>
              <a:t>(exponent)</a:t>
            </a:r>
            <a:r>
              <a:rPr lang="ja-JP" altLang="en-US"/>
              <a:t>部</a:t>
            </a:r>
          </a:p>
          <a:p>
            <a:endParaRPr lang="en-US" altLang="ja-JP"/>
          </a:p>
        </p:txBody>
      </p:sp>
      <p:sp>
        <p:nvSpPr>
          <p:cNvPr id="28678"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BA99A825-2B14-4703-B133-96104DA2A674}" type="slidenum">
              <a:rPr lang="en-US" altLang="ja-JP" smtClean="0">
                <a:latin typeface="Arial" panose="020B0604020202020204" pitchFamily="34" charset="0"/>
              </a:rPr>
              <a:pPr/>
              <a:t>13</a:t>
            </a:fld>
            <a:endParaRPr lang="en-US" altLang="ja-JP">
              <a:latin typeface="Arial" panose="020B0604020202020204" pitchFamily="34" charset="0"/>
            </a:endParaRPr>
          </a:p>
        </p:txBody>
      </p:sp>
      <p:sp>
        <p:nvSpPr>
          <p:cNvPr id="28676" name="Text Box 4"/>
          <p:cNvSpPr txBox="1">
            <a:spLocks noChangeArrowheads="1"/>
          </p:cNvSpPr>
          <p:nvPr/>
        </p:nvSpPr>
        <p:spPr bwMode="auto">
          <a:xfrm>
            <a:off x="4800600" y="4364038"/>
            <a:ext cx="419057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仮数の整数の桁は</a:t>
            </a:r>
            <a:r>
              <a:rPr lang="en-US" altLang="ja-JP" sz="2400">
                <a:latin typeface="Arial" panose="020B0604020202020204" pitchFamily="34" charset="0"/>
              </a:rPr>
              <a:t>1</a:t>
            </a:r>
            <a:r>
              <a:rPr lang="ja-JP" altLang="en-US" sz="2400">
                <a:latin typeface="Arial" panose="020B0604020202020204" pitchFamily="34" charset="0"/>
              </a:rPr>
              <a:t>桁で</a:t>
            </a:r>
            <a:r>
              <a:rPr lang="en-US" altLang="ja-JP" sz="2400">
                <a:latin typeface="Arial" panose="020B0604020202020204" pitchFamily="34" charset="0"/>
              </a:rPr>
              <a:t>0</a:t>
            </a:r>
            <a:r>
              <a:rPr lang="ja-JP" altLang="en-US" sz="2400">
                <a:latin typeface="Arial" panose="020B0604020202020204" pitchFamily="34" charset="0"/>
              </a:rPr>
              <a:t>以外</a:t>
            </a:r>
          </a:p>
        </p:txBody>
      </p:sp>
      <p:grpSp>
        <p:nvGrpSpPr>
          <p:cNvPr id="28677" name="Group 5"/>
          <p:cNvGrpSpPr>
            <a:grpSpLocks/>
          </p:cNvGrpSpPr>
          <p:nvPr/>
        </p:nvGrpSpPr>
        <p:grpSpPr bwMode="auto">
          <a:xfrm>
            <a:off x="1403350" y="4114800"/>
            <a:ext cx="3121025" cy="1143000"/>
            <a:chOff x="960" y="2592"/>
            <a:chExt cx="1966" cy="720"/>
          </a:xfrm>
        </p:grpSpPr>
        <p:graphicFrame>
          <p:nvGraphicFramePr>
            <p:cNvPr id="28679" name="Object 6"/>
            <p:cNvGraphicFramePr>
              <a:graphicFrameLocks noChangeAspect="1"/>
            </p:cNvGraphicFramePr>
            <p:nvPr/>
          </p:nvGraphicFramePr>
          <p:xfrm>
            <a:off x="984" y="2616"/>
            <a:ext cx="1442" cy="433"/>
          </p:xfrm>
          <a:graphic>
            <a:graphicData uri="http://schemas.openxmlformats.org/presentationml/2006/ole">
              <mc:AlternateContent xmlns:mc="http://schemas.openxmlformats.org/markup-compatibility/2006">
                <mc:Choice xmlns:v="urn:schemas-microsoft-com:vml" Requires="v">
                  <p:oleObj spid="_x0000_s1032" name="数式" r:id="rId4" imgW="761669" imgH="228501" progId="Equation.3">
                    <p:embed/>
                  </p:oleObj>
                </mc:Choice>
                <mc:Fallback>
                  <p:oleObj name="数式" r:id="rId4" imgW="761669" imgH="228501" progId="Equation.3">
                    <p:embed/>
                    <p:pic>
                      <p:nvPicPr>
                        <p:cNvPr id="28679"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84" y="2616"/>
                          <a:ext cx="1442" cy="4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680" name="Oval 7"/>
            <p:cNvSpPr>
              <a:spLocks noChangeArrowheads="1"/>
            </p:cNvSpPr>
            <p:nvPr/>
          </p:nvSpPr>
          <p:spPr bwMode="auto">
            <a:xfrm>
              <a:off x="2160" y="2624"/>
              <a:ext cx="226" cy="226"/>
            </a:xfrm>
            <a:prstGeom prst="ellipse">
              <a:avLst/>
            </a:prstGeom>
            <a:noFill/>
            <a:ln w="28575">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28681" name="Oval 8"/>
            <p:cNvSpPr>
              <a:spLocks noChangeArrowheads="1"/>
            </p:cNvSpPr>
            <p:nvPr/>
          </p:nvSpPr>
          <p:spPr bwMode="auto">
            <a:xfrm>
              <a:off x="960" y="2640"/>
              <a:ext cx="768" cy="384"/>
            </a:xfrm>
            <a:prstGeom prst="ellipse">
              <a:avLst/>
            </a:prstGeom>
            <a:noFill/>
            <a:ln w="28575">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28682" name="Text Box 9"/>
            <p:cNvSpPr txBox="1">
              <a:spLocks noChangeArrowheads="1"/>
            </p:cNvSpPr>
            <p:nvPr/>
          </p:nvSpPr>
          <p:spPr bwMode="auto">
            <a:xfrm>
              <a:off x="1104" y="3024"/>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仮数</a:t>
              </a:r>
            </a:p>
          </p:txBody>
        </p:sp>
        <p:sp>
          <p:nvSpPr>
            <p:cNvPr id="28683" name="Text Box 10"/>
            <p:cNvSpPr txBox="1">
              <a:spLocks noChangeArrowheads="1"/>
            </p:cNvSpPr>
            <p:nvPr/>
          </p:nvSpPr>
          <p:spPr bwMode="auto">
            <a:xfrm>
              <a:off x="2352" y="2592"/>
              <a:ext cx="50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指数</a:t>
              </a:r>
            </a:p>
          </p:txBody>
        </p:sp>
        <p:sp>
          <p:nvSpPr>
            <p:cNvPr id="28684" name="Line 11"/>
            <p:cNvSpPr>
              <a:spLocks noChangeShapeType="1"/>
            </p:cNvSpPr>
            <p:nvPr/>
          </p:nvSpPr>
          <p:spPr bwMode="auto">
            <a:xfrm>
              <a:off x="1920" y="2976"/>
              <a:ext cx="240" cy="0"/>
            </a:xfrm>
            <a:prstGeom prst="line">
              <a:avLst/>
            </a:prstGeom>
            <a:noFill/>
            <a:ln w="2857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Arial" panose="020B0604020202020204" pitchFamily="34" charset="0"/>
                <a:ea typeface="メイリオ" panose="020B0604030504040204" pitchFamily="50" charset="-128"/>
              </a:endParaRPr>
            </a:p>
          </p:txBody>
        </p:sp>
        <p:sp>
          <p:nvSpPr>
            <p:cNvPr id="28685" name="Text Box 12"/>
            <p:cNvSpPr txBox="1">
              <a:spLocks noChangeArrowheads="1"/>
            </p:cNvSpPr>
            <p:nvPr/>
          </p:nvSpPr>
          <p:spPr bwMode="auto">
            <a:xfrm>
              <a:off x="1872" y="2989"/>
              <a:ext cx="1054"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基数</a:t>
              </a:r>
              <a:r>
                <a:rPr lang="en-US" altLang="ja-JP" sz="2400">
                  <a:solidFill>
                    <a:schemeClr val="tx2"/>
                  </a:solidFill>
                  <a:latin typeface="Arial" panose="020B0604020202020204" pitchFamily="34" charset="0"/>
                </a:rPr>
                <a:t>(radix)</a:t>
              </a:r>
            </a:p>
          </p:txBody>
        </p:sp>
      </p:grpSp>
    </p:spTree>
    <p:extLst>
      <p:ext uri="{BB962C8B-B14F-4D97-AF65-F5344CB8AC3E}">
        <p14:creationId xmlns:p14="http://schemas.microsoft.com/office/powerpoint/2010/main" val="2146537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Autofit/>
          </a:bodyPr>
          <a:lstStyle/>
          <a:p>
            <a:r>
              <a:rPr lang="en-US" altLang="ja-JP"/>
              <a:t>10</a:t>
            </a:r>
            <a:r>
              <a:rPr lang="ja-JP" altLang="en-US"/>
              <a:t>進数の</a:t>
            </a:r>
            <a:r>
              <a:rPr lang="en-US" altLang="ja-JP"/>
              <a:t>0.1</a:t>
            </a:r>
            <a:r>
              <a:rPr lang="ja-JP" altLang="en-US"/>
              <a:t>を</a:t>
            </a:r>
            <a:r>
              <a:rPr lang="en-US" altLang="ja-JP"/>
              <a:t>2</a:t>
            </a:r>
            <a:r>
              <a:rPr lang="ja-JP" altLang="en-US"/>
              <a:t>進数で表すと</a:t>
            </a:r>
            <a:r>
              <a:rPr lang="en-US" altLang="ja-JP"/>
              <a:t>…</a:t>
            </a:r>
          </a:p>
        </p:txBody>
      </p:sp>
      <p:sp>
        <p:nvSpPr>
          <p:cNvPr id="30723" name="Rectangle 3"/>
          <p:cNvSpPr>
            <a:spLocks noGrp="1" noChangeArrowheads="1"/>
          </p:cNvSpPr>
          <p:nvPr>
            <p:ph type="body" idx="1"/>
          </p:nvPr>
        </p:nvSpPr>
        <p:spPr/>
        <p:txBody>
          <a:bodyPr>
            <a:noAutofit/>
          </a:bodyPr>
          <a:lstStyle/>
          <a:p>
            <a:r>
              <a:rPr lang="ja-JP" altLang="en-US"/>
              <a:t>無限小数になる。</a:t>
            </a:r>
          </a:p>
          <a:p>
            <a:pPr lvl="1"/>
            <a:r>
              <a:rPr lang="en-US" altLang="ja-JP"/>
              <a:t>0.1(10)= 	0.0001100110011001100110011001…(2)</a:t>
            </a:r>
            <a:br>
              <a:rPr lang="en-US" altLang="ja-JP"/>
            </a:br>
            <a:r>
              <a:rPr lang="en-US" altLang="ja-JP"/>
              <a:t>	1.100110011001100110011001…×2-4(2)</a:t>
            </a:r>
          </a:p>
          <a:p>
            <a:r>
              <a:rPr lang="en-US" altLang="ja-JP"/>
              <a:t>23</a:t>
            </a:r>
            <a:r>
              <a:rPr lang="ja-JP" altLang="en-US"/>
              <a:t>ビットで表すために、小数第</a:t>
            </a:r>
            <a:r>
              <a:rPr lang="en-US" altLang="ja-JP"/>
              <a:t>24</a:t>
            </a:r>
            <a:r>
              <a:rPr lang="ja-JP" altLang="en-US"/>
              <a:t>桁目で</a:t>
            </a:r>
            <a:r>
              <a:rPr lang="en-US" altLang="ja-JP"/>
              <a:t>0</a:t>
            </a:r>
            <a:r>
              <a:rPr lang="ja-JP" altLang="en-US"/>
              <a:t>捨</a:t>
            </a:r>
            <a:r>
              <a:rPr lang="en-US" altLang="ja-JP"/>
              <a:t>1</a:t>
            </a:r>
            <a:r>
              <a:rPr lang="ja-JP" altLang="en-US"/>
              <a:t>入をするので、誤差が生じる（丸め誤差）</a:t>
            </a:r>
          </a:p>
        </p:txBody>
      </p:sp>
      <p:sp>
        <p:nvSpPr>
          <p:cNvPr id="30729"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ED8726BE-B4F9-4320-9658-ED3312E7A349}" type="slidenum">
              <a:rPr lang="en-US" altLang="ja-JP" smtClean="0">
                <a:latin typeface="Arial" panose="020B0604020202020204" pitchFamily="34" charset="0"/>
              </a:rPr>
              <a:pPr/>
              <a:t>14</a:t>
            </a:fld>
            <a:endParaRPr lang="en-US" altLang="ja-JP">
              <a:latin typeface="Arial" panose="020B0604020202020204" pitchFamily="34" charset="0"/>
            </a:endParaRPr>
          </a:p>
        </p:txBody>
      </p:sp>
      <p:sp>
        <p:nvSpPr>
          <p:cNvPr id="30724" name="Text Box 4"/>
          <p:cNvSpPr txBox="1">
            <a:spLocks noChangeArrowheads="1"/>
          </p:cNvSpPr>
          <p:nvPr/>
        </p:nvSpPr>
        <p:spPr bwMode="auto">
          <a:xfrm>
            <a:off x="4464050" y="3033713"/>
            <a:ext cx="206659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小数第</a:t>
            </a:r>
            <a:r>
              <a:rPr lang="en-US" altLang="ja-JP" sz="2400">
                <a:latin typeface="Arial" panose="020B0604020202020204" pitchFamily="34" charset="0"/>
              </a:rPr>
              <a:t>24</a:t>
            </a:r>
            <a:r>
              <a:rPr lang="ja-JP" altLang="en-US" sz="2400">
                <a:latin typeface="Arial" panose="020B0604020202020204" pitchFamily="34" charset="0"/>
              </a:rPr>
              <a:t>桁目</a:t>
            </a:r>
          </a:p>
        </p:txBody>
      </p:sp>
      <p:sp>
        <p:nvSpPr>
          <p:cNvPr id="30725" name="Line 5"/>
          <p:cNvSpPr>
            <a:spLocks noChangeShapeType="1"/>
          </p:cNvSpPr>
          <p:nvPr/>
        </p:nvSpPr>
        <p:spPr bwMode="auto">
          <a:xfrm flipV="1">
            <a:off x="6400800" y="2957513"/>
            <a:ext cx="457200" cy="304800"/>
          </a:xfrm>
          <a:prstGeom prst="line">
            <a:avLst/>
          </a:prstGeom>
          <a:noFill/>
          <a:ln w="2857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0726" name="Oval 6"/>
          <p:cNvSpPr>
            <a:spLocks noChangeArrowheads="1"/>
          </p:cNvSpPr>
          <p:nvPr/>
        </p:nvSpPr>
        <p:spPr bwMode="auto">
          <a:xfrm>
            <a:off x="6846888" y="2590800"/>
            <a:ext cx="152400" cy="381000"/>
          </a:xfrm>
          <a:prstGeom prst="ellipse">
            <a:avLst/>
          </a:prstGeom>
          <a:noFill/>
          <a:ln w="28575">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30727" name="Text Box 7"/>
          <p:cNvSpPr txBox="1">
            <a:spLocks noChangeArrowheads="1"/>
          </p:cNvSpPr>
          <p:nvPr/>
        </p:nvSpPr>
        <p:spPr bwMode="auto">
          <a:xfrm>
            <a:off x="847725" y="4924425"/>
            <a:ext cx="563782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0 01111011 10011001100110011001100</a:t>
            </a:r>
          </a:p>
          <a:p>
            <a:pPr eaLnBrk="1" hangingPunct="1">
              <a:spcBef>
                <a:spcPct val="0"/>
              </a:spcBef>
              <a:buFontTx/>
              <a:buNone/>
            </a:pPr>
            <a:r>
              <a:rPr lang="en-US" altLang="ja-JP" sz="2400">
                <a:latin typeface="Arial" panose="020B0604020202020204" pitchFamily="34" charset="0"/>
              </a:rPr>
              <a:t>	= 9.9999994039535522×10</a:t>
            </a:r>
            <a:r>
              <a:rPr lang="en-US" altLang="ja-JP" sz="2400" baseline="30000">
                <a:latin typeface="Arial" panose="020B0604020202020204" pitchFamily="34" charset="0"/>
              </a:rPr>
              <a:t>-2</a:t>
            </a:r>
          </a:p>
          <a:p>
            <a:pPr eaLnBrk="1" hangingPunct="1">
              <a:spcBef>
                <a:spcPct val="0"/>
              </a:spcBef>
              <a:buFontTx/>
              <a:buNone/>
            </a:pPr>
            <a:r>
              <a:rPr lang="en-US" altLang="ja-JP" sz="2400">
                <a:latin typeface="Arial" panose="020B0604020202020204" pitchFamily="34" charset="0"/>
              </a:rPr>
              <a:t>0 01111011 10011001100110011001101</a:t>
            </a:r>
          </a:p>
          <a:p>
            <a:pPr eaLnBrk="1" hangingPunct="1">
              <a:spcBef>
                <a:spcPct val="0"/>
              </a:spcBef>
              <a:buFontTx/>
              <a:buNone/>
            </a:pPr>
            <a:r>
              <a:rPr lang="en-US" altLang="ja-JP" sz="2400">
                <a:latin typeface="Arial" panose="020B0604020202020204" pitchFamily="34" charset="0"/>
              </a:rPr>
              <a:t>	= 1.0000000149011612×10</a:t>
            </a:r>
            <a:r>
              <a:rPr lang="en-US" altLang="ja-JP" sz="2400" baseline="30000">
                <a:latin typeface="Arial" panose="020B0604020202020204" pitchFamily="34" charset="0"/>
              </a:rPr>
              <a:t>-1</a:t>
            </a:r>
          </a:p>
        </p:txBody>
      </p:sp>
      <p:sp>
        <p:nvSpPr>
          <p:cNvPr id="30728" name="Text Box 8"/>
          <p:cNvSpPr txBox="1">
            <a:spLocks noChangeArrowheads="1"/>
          </p:cNvSpPr>
          <p:nvPr/>
        </p:nvSpPr>
        <p:spPr bwMode="auto">
          <a:xfrm>
            <a:off x="6477000" y="6172200"/>
            <a:ext cx="224933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solidFill>
                  <a:schemeClr val="hlink"/>
                </a:solidFill>
                <a:latin typeface="Arial" panose="020B0604020202020204" pitchFamily="34" charset="0"/>
              </a:rPr>
              <a:t>10</a:t>
            </a:r>
            <a:r>
              <a:rPr lang="en-US" altLang="ja-JP" sz="2400" baseline="30000">
                <a:solidFill>
                  <a:schemeClr val="hlink"/>
                </a:solidFill>
                <a:latin typeface="Arial" panose="020B0604020202020204" pitchFamily="34" charset="0"/>
              </a:rPr>
              <a:t>-9</a:t>
            </a:r>
            <a:r>
              <a:rPr lang="ja-JP" altLang="en-US" sz="2400">
                <a:solidFill>
                  <a:schemeClr val="hlink"/>
                </a:solidFill>
                <a:latin typeface="Arial" panose="020B0604020202020204" pitchFamily="34" charset="0"/>
              </a:rPr>
              <a:t>程度の誤差</a:t>
            </a:r>
          </a:p>
        </p:txBody>
      </p:sp>
    </p:spTree>
    <p:extLst>
      <p:ext uri="{BB962C8B-B14F-4D97-AF65-F5344CB8AC3E}">
        <p14:creationId xmlns:p14="http://schemas.microsoft.com/office/powerpoint/2010/main" val="2236023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Autofit/>
          </a:bodyPr>
          <a:lstStyle/>
          <a:p>
            <a:r>
              <a:rPr lang="ja-JP" altLang="en-US"/>
              <a:t>丸め誤差の集積（情報落ち）</a:t>
            </a:r>
          </a:p>
        </p:txBody>
      </p:sp>
      <p:sp>
        <p:nvSpPr>
          <p:cNvPr id="32771" name="Rectangle 3"/>
          <p:cNvSpPr>
            <a:spLocks noGrp="1" noChangeArrowheads="1"/>
          </p:cNvSpPr>
          <p:nvPr>
            <p:ph type="body" idx="1"/>
          </p:nvPr>
        </p:nvSpPr>
        <p:spPr/>
        <p:txBody>
          <a:bodyPr>
            <a:noAutofit/>
          </a:bodyPr>
          <a:lstStyle/>
          <a:p>
            <a:r>
              <a:rPr lang="ja-JP" altLang="en-US"/>
              <a:t>丸め誤差が集まると，誤差が増える</a:t>
            </a:r>
          </a:p>
        </p:txBody>
      </p:sp>
      <p:sp>
        <p:nvSpPr>
          <p:cNvPr id="32774"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14249FD4-9645-4CF0-94EF-252C06CF757A}" type="slidenum">
              <a:rPr lang="en-US" altLang="ja-JP" smtClean="0">
                <a:latin typeface="Arial" panose="020B0604020202020204" pitchFamily="34" charset="0"/>
              </a:rPr>
              <a:pPr/>
              <a:t>15</a:t>
            </a:fld>
            <a:endParaRPr lang="en-US" altLang="ja-JP">
              <a:latin typeface="Arial" panose="020B0604020202020204" pitchFamily="34" charset="0"/>
            </a:endParaRPr>
          </a:p>
        </p:txBody>
      </p:sp>
      <p:sp>
        <p:nvSpPr>
          <p:cNvPr id="32772" name="Text Box 4"/>
          <p:cNvSpPr txBox="1">
            <a:spLocks noChangeArrowheads="1"/>
          </p:cNvSpPr>
          <p:nvPr/>
        </p:nvSpPr>
        <p:spPr bwMode="auto">
          <a:xfrm>
            <a:off x="250825" y="1700213"/>
            <a:ext cx="8629650" cy="4495800"/>
          </a:xfrm>
          <a:prstGeom prst="rect">
            <a:avLst/>
          </a:prstGeom>
          <a:noFill/>
          <a:ln w="9525">
            <a:solidFill>
              <a:srgbClr val="00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defTabSz="57150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defTabSz="57150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defTabSz="5715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defTabSz="5715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defTabSz="5715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defTabSz="5715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defTabSz="5715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defTabSz="5715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defTabSz="5715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800" b="1" dirty="0">
                <a:latin typeface="Arial" panose="020B0604020202020204" pitchFamily="34" charset="0"/>
              </a:rPr>
              <a:t>#include "</a:t>
            </a:r>
            <a:r>
              <a:rPr lang="en-US" altLang="ja-JP" sz="1800" b="1" dirty="0" err="1">
                <a:latin typeface="Arial" panose="020B0604020202020204" pitchFamily="34" charset="0"/>
              </a:rPr>
              <a:t>stdio.h</a:t>
            </a:r>
            <a:r>
              <a:rPr lang="en-US" altLang="ja-JP" sz="1800" b="1" dirty="0">
                <a:latin typeface="Arial" panose="020B0604020202020204" pitchFamily="34" charset="0"/>
              </a:rPr>
              <a:t>"</a:t>
            </a:r>
          </a:p>
          <a:p>
            <a:pPr eaLnBrk="1" hangingPunct="1">
              <a:spcBef>
                <a:spcPct val="0"/>
              </a:spcBef>
              <a:buFontTx/>
              <a:buNone/>
            </a:pPr>
            <a:r>
              <a:rPr lang="en-US" altLang="ja-JP" sz="1800" b="1" dirty="0" err="1">
                <a:latin typeface="Arial" panose="020B0604020202020204" pitchFamily="34" charset="0"/>
              </a:rPr>
              <a:t>int</a:t>
            </a:r>
            <a:r>
              <a:rPr lang="en-US" altLang="ja-JP" sz="1800" b="1" dirty="0">
                <a:latin typeface="Arial" panose="020B0604020202020204" pitchFamily="34" charset="0"/>
              </a:rPr>
              <a:t> main()</a:t>
            </a:r>
          </a:p>
          <a:p>
            <a:pPr eaLnBrk="1" hangingPunct="1">
              <a:spcBef>
                <a:spcPct val="0"/>
              </a:spcBef>
              <a:buFontTx/>
              <a:buNone/>
            </a:pPr>
            <a:r>
              <a:rPr lang="en-US" altLang="ja-JP" sz="1800" b="1" dirty="0">
                <a:latin typeface="Arial" panose="020B0604020202020204" pitchFamily="34" charset="0"/>
              </a:rPr>
              <a:t>{</a:t>
            </a:r>
          </a:p>
          <a:p>
            <a:pPr eaLnBrk="1" hangingPunct="1">
              <a:spcBef>
                <a:spcPct val="0"/>
              </a:spcBef>
              <a:buFontTx/>
              <a:buNone/>
            </a:pPr>
            <a:r>
              <a:rPr lang="en-US" altLang="ja-JP" sz="1800" b="1" dirty="0">
                <a:latin typeface="Arial" panose="020B0604020202020204" pitchFamily="34" charset="0"/>
              </a:rPr>
              <a:t>	double x;</a:t>
            </a:r>
          </a:p>
          <a:p>
            <a:pPr eaLnBrk="1" hangingPunct="1">
              <a:spcBef>
                <a:spcPct val="0"/>
              </a:spcBef>
              <a:buFontTx/>
              <a:buNone/>
            </a:pPr>
            <a:r>
              <a:rPr lang="en-US" altLang="ja-JP" sz="1800" b="1" dirty="0">
                <a:latin typeface="Arial" panose="020B0604020202020204" pitchFamily="34" charset="0"/>
              </a:rPr>
              <a:t>	double s;</a:t>
            </a:r>
          </a:p>
          <a:p>
            <a:pPr eaLnBrk="1" hangingPunct="1">
              <a:spcBef>
                <a:spcPct val="0"/>
              </a:spcBef>
              <a:buFontTx/>
              <a:buNone/>
            </a:pPr>
            <a:r>
              <a:rPr lang="en-US" altLang="ja-JP" sz="1800" b="1" dirty="0">
                <a:latin typeface="Arial" panose="020B0604020202020204" pitchFamily="34" charset="0"/>
              </a:rPr>
              <a:t>	</a:t>
            </a:r>
            <a:r>
              <a:rPr lang="en-US" altLang="ja-JP" sz="1800" b="1" dirty="0" err="1">
                <a:latin typeface="Arial" panose="020B0604020202020204" pitchFamily="34" charset="0"/>
              </a:rPr>
              <a:t>int</a:t>
            </a:r>
            <a:r>
              <a:rPr lang="en-US" altLang="ja-JP" sz="1800" b="1" dirty="0">
                <a:latin typeface="Arial" panose="020B0604020202020204" pitchFamily="34" charset="0"/>
              </a:rPr>
              <a:t> </a:t>
            </a:r>
            <a:r>
              <a:rPr lang="en-US" altLang="ja-JP" sz="1800" b="1" dirty="0" err="1">
                <a:latin typeface="Arial" panose="020B0604020202020204" pitchFamily="34" charset="0"/>
              </a:rPr>
              <a:t>ch</a:t>
            </a:r>
            <a:r>
              <a:rPr lang="en-US" altLang="ja-JP" sz="1800" b="1" dirty="0">
                <a:latin typeface="Arial" panose="020B0604020202020204" pitchFamily="34" charset="0"/>
              </a:rPr>
              <a:t>;</a:t>
            </a:r>
          </a:p>
          <a:p>
            <a:pPr eaLnBrk="1" hangingPunct="1">
              <a:spcBef>
                <a:spcPct val="0"/>
              </a:spcBef>
              <a:buFontTx/>
              <a:buNone/>
            </a:pPr>
            <a:r>
              <a:rPr lang="en-US" altLang="ja-JP" sz="1800" b="1" dirty="0">
                <a:latin typeface="Arial" panose="020B0604020202020204" pitchFamily="34" charset="0"/>
              </a:rPr>
              <a:t>	</a:t>
            </a:r>
          </a:p>
          <a:p>
            <a:pPr eaLnBrk="1" hangingPunct="1">
              <a:spcBef>
                <a:spcPct val="0"/>
              </a:spcBef>
              <a:buFontTx/>
              <a:buNone/>
            </a:pPr>
            <a:r>
              <a:rPr lang="en-US" altLang="ja-JP" sz="1800" b="1" dirty="0">
                <a:latin typeface="Arial" panose="020B0604020202020204" pitchFamily="34" charset="0"/>
              </a:rPr>
              <a:t>	x = 0.0001;</a:t>
            </a:r>
          </a:p>
          <a:p>
            <a:pPr eaLnBrk="1" hangingPunct="1">
              <a:spcBef>
                <a:spcPct val="0"/>
              </a:spcBef>
              <a:buFontTx/>
              <a:buNone/>
            </a:pPr>
            <a:r>
              <a:rPr lang="en-US" altLang="ja-JP" sz="1800" b="1" dirty="0">
                <a:latin typeface="Arial" panose="020B0604020202020204" pitchFamily="34" charset="0"/>
              </a:rPr>
              <a:t>	s = 10000;</a:t>
            </a:r>
          </a:p>
          <a:p>
            <a:pPr eaLnBrk="1" hangingPunct="1">
              <a:spcBef>
                <a:spcPct val="0"/>
              </a:spcBef>
              <a:buFontTx/>
              <a:buNone/>
            </a:pPr>
            <a:r>
              <a:rPr lang="en-US" altLang="ja-JP" sz="1800" b="1" dirty="0">
                <a:latin typeface="Arial" panose="020B0604020202020204" pitchFamily="34" charset="0"/>
              </a:rPr>
              <a:t>	for (</a:t>
            </a:r>
            <a:r>
              <a:rPr lang="en-US" altLang="ja-JP" sz="1800" b="1" dirty="0" err="1">
                <a:latin typeface="Arial" panose="020B0604020202020204" pitchFamily="34" charset="0"/>
              </a:rPr>
              <a:t>int</a:t>
            </a:r>
            <a:r>
              <a:rPr lang="en-US" altLang="ja-JP" sz="1800" b="1" dirty="0">
                <a:latin typeface="Arial" panose="020B0604020202020204" pitchFamily="34" charset="0"/>
              </a:rPr>
              <a:t> </a:t>
            </a:r>
            <a:r>
              <a:rPr lang="en-US" altLang="ja-JP" sz="1800" b="1" dirty="0" err="1">
                <a:latin typeface="Arial" panose="020B0604020202020204" pitchFamily="34" charset="0"/>
              </a:rPr>
              <a:t>i</a:t>
            </a:r>
            <a:r>
              <a:rPr lang="en-US" altLang="ja-JP" sz="1800" b="1" dirty="0">
                <a:latin typeface="Arial" panose="020B0604020202020204" pitchFamily="34" charset="0"/>
              </a:rPr>
              <a:t> = 0; </a:t>
            </a:r>
            <a:r>
              <a:rPr lang="en-US" altLang="ja-JP" sz="1800" b="1" dirty="0" err="1">
                <a:latin typeface="Arial" panose="020B0604020202020204" pitchFamily="34" charset="0"/>
              </a:rPr>
              <a:t>i</a:t>
            </a:r>
            <a:r>
              <a:rPr lang="en-US" altLang="ja-JP" sz="1800" b="1" dirty="0">
                <a:latin typeface="Arial" panose="020B0604020202020204" pitchFamily="34" charset="0"/>
              </a:rPr>
              <a:t> &lt; 100000000; </a:t>
            </a:r>
            <a:r>
              <a:rPr lang="en-US" altLang="ja-JP" sz="1800" b="1" dirty="0" err="1">
                <a:latin typeface="Arial" panose="020B0604020202020204" pitchFamily="34" charset="0"/>
              </a:rPr>
              <a:t>i</a:t>
            </a:r>
            <a:r>
              <a:rPr lang="en-US" altLang="ja-JP" sz="1800" b="1" dirty="0">
                <a:latin typeface="Arial" panose="020B0604020202020204" pitchFamily="34" charset="0"/>
              </a:rPr>
              <a:t>++) {</a:t>
            </a:r>
          </a:p>
          <a:p>
            <a:pPr eaLnBrk="1" hangingPunct="1">
              <a:spcBef>
                <a:spcPct val="0"/>
              </a:spcBef>
              <a:buFontTx/>
              <a:buNone/>
            </a:pPr>
            <a:r>
              <a:rPr lang="en-US" altLang="ja-JP" sz="1800" b="1" dirty="0">
                <a:latin typeface="Arial" panose="020B0604020202020204" pitchFamily="34" charset="0"/>
              </a:rPr>
              <a:t>	  s = s + x;</a:t>
            </a:r>
          </a:p>
          <a:p>
            <a:pPr eaLnBrk="1" hangingPunct="1">
              <a:spcBef>
                <a:spcPct val="0"/>
              </a:spcBef>
              <a:buFontTx/>
              <a:buNone/>
            </a:pPr>
            <a:r>
              <a:rPr lang="en-US" altLang="ja-JP" sz="1800" b="1" dirty="0">
                <a:latin typeface="Arial" panose="020B0604020202020204" pitchFamily="34" charset="0"/>
              </a:rPr>
              <a:t>	}</a:t>
            </a:r>
          </a:p>
          <a:p>
            <a:pPr eaLnBrk="1" hangingPunct="1">
              <a:spcBef>
                <a:spcPct val="0"/>
              </a:spcBef>
              <a:buFontTx/>
              <a:buNone/>
            </a:pPr>
            <a:r>
              <a:rPr lang="en-US" altLang="ja-JP" sz="1800" b="1" dirty="0">
                <a:latin typeface="Arial" panose="020B0604020202020204" pitchFamily="34" charset="0"/>
              </a:rPr>
              <a:t>	</a:t>
            </a:r>
            <a:r>
              <a:rPr lang="en-US" altLang="ja-JP" sz="1800" b="1" dirty="0" err="1">
                <a:latin typeface="Arial" panose="020B0604020202020204" pitchFamily="34" charset="0"/>
              </a:rPr>
              <a:t>printf</a:t>
            </a:r>
            <a:r>
              <a:rPr lang="en-US" altLang="ja-JP" sz="1800" b="1" dirty="0">
                <a:latin typeface="Arial" panose="020B0604020202020204" pitchFamily="34" charset="0"/>
              </a:rPr>
              <a:t>("1 </a:t>
            </a:r>
            <a:r>
              <a:rPr lang="ja-JP" altLang="en-US" sz="1800" b="1" dirty="0">
                <a:latin typeface="Arial" panose="020B0604020202020204" pitchFamily="34" charset="0"/>
              </a:rPr>
              <a:t>に </a:t>
            </a:r>
            <a:r>
              <a:rPr lang="en-US" altLang="ja-JP" sz="1800" b="1" dirty="0">
                <a:latin typeface="Arial" panose="020B0604020202020204" pitchFamily="34" charset="0"/>
              </a:rPr>
              <a:t>0.0001</a:t>
            </a:r>
            <a:r>
              <a:rPr lang="ja-JP" altLang="en-US" sz="1800" b="1" dirty="0">
                <a:latin typeface="Arial" panose="020B0604020202020204" pitchFamily="34" charset="0"/>
              </a:rPr>
              <a:t>を</a:t>
            </a:r>
            <a:r>
              <a:rPr lang="en-US" altLang="ja-JP" sz="1800" b="1" dirty="0">
                <a:latin typeface="Arial" panose="020B0604020202020204" pitchFamily="34" charset="0"/>
              </a:rPr>
              <a:t>100000000</a:t>
            </a:r>
            <a:r>
              <a:rPr lang="ja-JP" altLang="en-US" sz="1800" b="1" dirty="0">
                <a:latin typeface="Arial" panose="020B0604020202020204" pitchFamily="34" charset="0"/>
              </a:rPr>
              <a:t>回足すと</a:t>
            </a:r>
            <a:r>
              <a:rPr lang="en-US" altLang="ja-JP" sz="1800" b="1" dirty="0">
                <a:latin typeface="Arial" panose="020B0604020202020204" pitchFamily="34" charset="0"/>
              </a:rPr>
              <a:t>%f</a:t>
            </a:r>
            <a:r>
              <a:rPr lang="ja-JP" altLang="en-US" sz="1800" b="1" dirty="0">
                <a:latin typeface="Arial" panose="020B0604020202020204" pitchFamily="34" charset="0"/>
              </a:rPr>
              <a:t>になります。</a:t>
            </a:r>
            <a:r>
              <a:rPr lang="en-US" altLang="ja-JP" sz="1800" b="1" dirty="0">
                <a:latin typeface="Arial" panose="020B0604020202020204" pitchFamily="34" charset="0"/>
              </a:rPr>
              <a:t>\n", s);</a:t>
            </a:r>
          </a:p>
          <a:p>
            <a:pPr eaLnBrk="1" hangingPunct="1">
              <a:spcBef>
                <a:spcPct val="0"/>
              </a:spcBef>
              <a:buFontTx/>
              <a:buNone/>
            </a:pPr>
            <a:r>
              <a:rPr lang="en-US" altLang="ja-JP" sz="1800" b="1" dirty="0">
                <a:latin typeface="Arial" panose="020B0604020202020204" pitchFamily="34" charset="0"/>
              </a:rPr>
              <a:t>  </a:t>
            </a:r>
            <a:r>
              <a:rPr lang="en-US" altLang="ja-JP" sz="1800" b="1" dirty="0" err="1">
                <a:latin typeface="Arial" panose="020B0604020202020204" pitchFamily="34" charset="0"/>
              </a:rPr>
              <a:t>ch</a:t>
            </a:r>
            <a:r>
              <a:rPr lang="en-US" altLang="ja-JP" sz="1800" b="1" dirty="0">
                <a:latin typeface="Arial" panose="020B0604020202020204" pitchFamily="34" charset="0"/>
              </a:rPr>
              <a:t> = </a:t>
            </a:r>
            <a:r>
              <a:rPr lang="en-US" altLang="ja-JP" sz="1800" b="1" dirty="0" err="1">
                <a:latin typeface="Arial" panose="020B0604020202020204" pitchFamily="34" charset="0"/>
              </a:rPr>
              <a:t>getchar</a:t>
            </a:r>
            <a:r>
              <a:rPr lang="en-US" altLang="ja-JP" sz="1800" b="1" dirty="0">
                <a:latin typeface="Arial" panose="020B0604020202020204" pitchFamily="34" charset="0"/>
              </a:rPr>
              <a:t>();</a:t>
            </a:r>
          </a:p>
          <a:p>
            <a:pPr eaLnBrk="1" hangingPunct="1">
              <a:spcBef>
                <a:spcPct val="0"/>
              </a:spcBef>
              <a:buFontTx/>
              <a:buNone/>
            </a:pPr>
            <a:r>
              <a:rPr lang="en-US" altLang="ja-JP" sz="1800" b="1" dirty="0">
                <a:latin typeface="Arial" panose="020B0604020202020204" pitchFamily="34" charset="0"/>
              </a:rPr>
              <a:t>  </a:t>
            </a:r>
            <a:r>
              <a:rPr lang="en-US" altLang="ja-JP" sz="1800" b="1" dirty="0" err="1">
                <a:latin typeface="Arial" panose="020B0604020202020204" pitchFamily="34" charset="0"/>
              </a:rPr>
              <a:t>ch</a:t>
            </a:r>
            <a:r>
              <a:rPr lang="en-US" altLang="ja-JP" sz="1800" b="1" dirty="0">
                <a:latin typeface="Arial" panose="020B0604020202020204" pitchFamily="34" charset="0"/>
              </a:rPr>
              <a:t> = </a:t>
            </a:r>
            <a:r>
              <a:rPr lang="en-US" altLang="ja-JP" sz="1800" b="1" dirty="0" err="1">
                <a:latin typeface="Arial" panose="020B0604020202020204" pitchFamily="34" charset="0"/>
              </a:rPr>
              <a:t>getchar</a:t>
            </a:r>
            <a:r>
              <a:rPr lang="en-US" altLang="ja-JP" sz="1800" b="1" dirty="0">
                <a:latin typeface="Arial" panose="020B0604020202020204" pitchFamily="34" charset="0"/>
              </a:rPr>
              <a:t>(); </a:t>
            </a:r>
          </a:p>
          <a:p>
            <a:pPr eaLnBrk="1" hangingPunct="1">
              <a:spcBef>
                <a:spcPct val="0"/>
              </a:spcBef>
              <a:buFontTx/>
              <a:buNone/>
            </a:pPr>
            <a:r>
              <a:rPr lang="en-US" altLang="ja-JP" sz="1800" b="1" dirty="0">
                <a:latin typeface="Arial" panose="020B0604020202020204" pitchFamily="34" charset="0"/>
              </a:rPr>
              <a:t>}</a:t>
            </a:r>
          </a:p>
        </p:txBody>
      </p:sp>
      <p:sp>
        <p:nvSpPr>
          <p:cNvPr id="32773" name="Text Box 5"/>
          <p:cNvSpPr txBox="1">
            <a:spLocks noChangeArrowheads="1"/>
          </p:cNvSpPr>
          <p:nvPr/>
        </p:nvSpPr>
        <p:spPr bwMode="auto">
          <a:xfrm>
            <a:off x="2268538" y="6237288"/>
            <a:ext cx="459773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tabLst>
                <a:tab pos="2286000" algn="dec"/>
              </a:tabLst>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tabLst>
                <a:tab pos="2286000" algn="dec"/>
              </a:tabLst>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tabLst>
                <a:tab pos="2286000" algn="dec"/>
              </a:tabLst>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tabLst>
                <a:tab pos="2286000" algn="dec"/>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tabLst>
                <a:tab pos="2286000" algn="dec"/>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tabLst>
                <a:tab pos="2286000" algn="dec"/>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tabLst>
                <a:tab pos="2286000" algn="dec"/>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tabLst>
                <a:tab pos="2286000" algn="dec"/>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tabLst>
                <a:tab pos="2286000" algn="dec"/>
              </a:tabLst>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出てくる値は </a:t>
            </a:r>
            <a:r>
              <a:rPr lang="en-US" altLang="ja-JP" sz="2400">
                <a:latin typeface="Arial" panose="020B0604020202020204" pitchFamily="34" charset="0"/>
              </a:rPr>
              <a:t>20000 </a:t>
            </a:r>
            <a:r>
              <a:rPr lang="ja-JP" altLang="en-US" sz="2400">
                <a:latin typeface="Arial" panose="020B0604020202020204" pitchFamily="34" charset="0"/>
              </a:rPr>
              <a:t>にならない</a:t>
            </a:r>
          </a:p>
        </p:txBody>
      </p:sp>
    </p:spTree>
    <p:extLst>
      <p:ext uri="{BB962C8B-B14F-4D97-AF65-F5344CB8AC3E}">
        <p14:creationId xmlns:p14="http://schemas.microsoft.com/office/powerpoint/2010/main" val="1444189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Autofit/>
          </a:bodyPr>
          <a:lstStyle/>
          <a:p>
            <a:r>
              <a:rPr lang="ja-JP" altLang="en-US"/>
              <a:t>浮動小数点でのループの終了判定</a:t>
            </a:r>
          </a:p>
        </p:txBody>
      </p:sp>
      <p:sp>
        <p:nvSpPr>
          <p:cNvPr id="34819" name="Rectangle 3"/>
          <p:cNvSpPr>
            <a:spLocks noGrp="1" noChangeArrowheads="1"/>
          </p:cNvSpPr>
          <p:nvPr>
            <p:ph type="body" idx="1"/>
          </p:nvPr>
        </p:nvSpPr>
        <p:spPr/>
        <p:txBody>
          <a:bodyPr>
            <a:noAutofit/>
          </a:bodyPr>
          <a:lstStyle/>
          <a:p>
            <a:r>
              <a:rPr lang="ja-JP" altLang="en-US"/>
              <a:t>ループの制御を浮動小数点型変数を用いて行う場合は注意が必要。</a:t>
            </a:r>
          </a:p>
          <a:p>
            <a:pPr lvl="1"/>
            <a:r>
              <a:rPr lang="ja-JP" altLang="en-US"/>
              <a:t>変数 </a:t>
            </a:r>
            <a:r>
              <a:rPr lang="en-US" altLang="ja-JP"/>
              <a:t>x </a:t>
            </a:r>
            <a:r>
              <a:rPr lang="ja-JP" altLang="en-US"/>
              <a:t>を </a:t>
            </a:r>
            <a:r>
              <a:rPr lang="en-US" altLang="ja-JP"/>
              <a:t>0.001 </a:t>
            </a:r>
            <a:r>
              <a:rPr lang="ja-JP" altLang="en-US"/>
              <a:t>きざみで</a:t>
            </a:r>
            <a:r>
              <a:rPr lang="en-US" altLang="ja-JP"/>
              <a:t>0</a:t>
            </a:r>
            <a:r>
              <a:rPr lang="ja-JP" altLang="en-US"/>
              <a:t>～</a:t>
            </a:r>
            <a:r>
              <a:rPr lang="en-US" altLang="ja-JP"/>
              <a:t>1</a:t>
            </a:r>
            <a:r>
              <a:rPr lang="ja-JP" altLang="en-US"/>
              <a:t>まで変化させて何かを処理する場合（面積の近似計算など）</a:t>
            </a:r>
          </a:p>
          <a:p>
            <a:pPr lvl="1"/>
            <a:r>
              <a:rPr lang="ja-JP" altLang="en-US"/>
              <a:t>継続条件式を </a:t>
            </a:r>
            <a:r>
              <a:rPr lang="en-US" altLang="ja-JP"/>
              <a:t>x &lt;= 1 </a:t>
            </a:r>
            <a:r>
              <a:rPr lang="ja-JP" altLang="en-US"/>
              <a:t>としても、</a:t>
            </a:r>
            <a:r>
              <a:rPr lang="en-US" altLang="ja-JP"/>
              <a:t>1,000 </a:t>
            </a:r>
            <a:r>
              <a:rPr lang="ja-JP" altLang="en-US"/>
              <a:t>回目のループが実行されるかどうかは確認が必要。</a:t>
            </a:r>
          </a:p>
          <a:p>
            <a:pPr lvl="2"/>
            <a:r>
              <a:rPr lang="en-US" altLang="ja-JP"/>
              <a:t>0.001 </a:t>
            </a:r>
            <a:r>
              <a:rPr lang="ja-JP" altLang="en-US"/>
              <a:t>を </a:t>
            </a:r>
            <a:r>
              <a:rPr lang="en-US" altLang="ja-JP"/>
              <a:t>1,000 </a:t>
            </a:r>
            <a:r>
              <a:rPr lang="ja-JP" altLang="en-US"/>
              <a:t>回加えても丸め誤差の集積で</a:t>
            </a:r>
            <a:r>
              <a:rPr lang="en-US" altLang="ja-JP"/>
              <a:t>1</a:t>
            </a:r>
            <a:r>
              <a:rPr lang="ja-JP" altLang="en-US"/>
              <a:t>以外の数になっている可能性がある。</a:t>
            </a:r>
          </a:p>
          <a:p>
            <a:pPr lvl="2"/>
            <a:r>
              <a:rPr lang="en-US" altLang="ja-JP"/>
              <a:t>1</a:t>
            </a:r>
            <a:r>
              <a:rPr lang="ja-JP" altLang="en-US"/>
              <a:t>より小さい場合は処理が実行される。</a:t>
            </a:r>
          </a:p>
          <a:p>
            <a:pPr lvl="2"/>
            <a:r>
              <a:rPr lang="en-US" altLang="ja-JP"/>
              <a:t>1</a:t>
            </a:r>
            <a:r>
              <a:rPr lang="ja-JP" altLang="en-US"/>
              <a:t>より大きい場合は処理が実行されない。</a:t>
            </a:r>
          </a:p>
          <a:p>
            <a:pPr lvl="1"/>
            <a:r>
              <a:rPr lang="ja-JP" altLang="en-US"/>
              <a:t>ループ回数で制御することで回避する。</a:t>
            </a:r>
          </a:p>
        </p:txBody>
      </p:sp>
      <p:sp>
        <p:nvSpPr>
          <p:cNvPr id="34820"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495C92E0-CDA9-4829-8DC6-340979A92EF4}" type="slidenum">
              <a:rPr lang="en-US" altLang="ja-JP" smtClean="0">
                <a:latin typeface="Arial" panose="020B0604020202020204" pitchFamily="34" charset="0"/>
              </a:rPr>
              <a:pPr/>
              <a:t>16</a:t>
            </a:fld>
            <a:endParaRPr lang="en-US" altLang="ja-JP">
              <a:latin typeface="Arial" panose="020B0604020202020204" pitchFamily="34" charset="0"/>
            </a:endParaRPr>
          </a:p>
        </p:txBody>
      </p:sp>
    </p:spTree>
    <p:extLst>
      <p:ext uri="{BB962C8B-B14F-4D97-AF65-F5344CB8AC3E}">
        <p14:creationId xmlns:p14="http://schemas.microsoft.com/office/powerpoint/2010/main" val="3338838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Autofit/>
          </a:bodyPr>
          <a:lstStyle/>
          <a:p>
            <a:r>
              <a:rPr lang="ja-JP" altLang="en-US"/>
              <a:t>仕様</a:t>
            </a:r>
          </a:p>
        </p:txBody>
      </p:sp>
      <p:sp>
        <p:nvSpPr>
          <p:cNvPr id="36867" name="Rectangle 3"/>
          <p:cNvSpPr>
            <a:spLocks noGrp="1" noChangeArrowheads="1"/>
          </p:cNvSpPr>
          <p:nvPr>
            <p:ph type="body" idx="1"/>
          </p:nvPr>
        </p:nvSpPr>
        <p:spPr/>
        <p:txBody>
          <a:bodyPr>
            <a:noAutofit/>
          </a:bodyPr>
          <a:lstStyle/>
          <a:p>
            <a:r>
              <a:rPr lang="en-US" altLang="ja-JP"/>
              <a:t>2</a:t>
            </a:r>
            <a:r>
              <a:rPr lang="ja-JP" altLang="en-US"/>
              <a:t>次方程式を </a:t>
            </a:r>
            <a:r>
              <a:rPr lang="en-US" altLang="ja-JP"/>
              <a:t>ax2+bx+c=0 </a:t>
            </a:r>
            <a:r>
              <a:rPr lang="ja-JP" altLang="en-US"/>
              <a:t>として、係数</a:t>
            </a:r>
            <a:r>
              <a:rPr lang="en-US" altLang="ja-JP"/>
              <a:t>a</a:t>
            </a:r>
            <a:r>
              <a:rPr lang="ja-JP" altLang="en-US"/>
              <a:t>、</a:t>
            </a:r>
            <a:r>
              <a:rPr lang="en-US" altLang="ja-JP"/>
              <a:t>b</a:t>
            </a:r>
            <a:r>
              <a:rPr lang="ja-JP" altLang="en-US"/>
              <a:t>、</a:t>
            </a:r>
            <a:r>
              <a:rPr lang="en-US" altLang="ja-JP"/>
              <a:t>c</a:t>
            </a:r>
            <a:r>
              <a:rPr lang="ja-JP" altLang="en-US"/>
              <a:t>を入力してもらう。</a:t>
            </a:r>
          </a:p>
          <a:p>
            <a:r>
              <a:rPr lang="en-US" altLang="ja-JP"/>
              <a:t>2</a:t>
            </a:r>
            <a:r>
              <a:rPr lang="ja-JP" altLang="en-US"/>
              <a:t>次方程式の解の公式に従って、浮動小数点数解があるとき、</a:t>
            </a:r>
            <a:r>
              <a:rPr lang="en-US" altLang="ja-JP"/>
              <a:t>2</a:t>
            </a:r>
            <a:r>
              <a:rPr lang="ja-JP" altLang="en-US"/>
              <a:t>つの解</a:t>
            </a:r>
            <a:r>
              <a:rPr lang="en-US" altLang="ja-JP"/>
              <a:t>x1</a:t>
            </a:r>
            <a:r>
              <a:rPr lang="ja-JP" altLang="en-US"/>
              <a:t>と</a:t>
            </a:r>
            <a:r>
              <a:rPr lang="en-US" altLang="ja-JP"/>
              <a:t>x2</a:t>
            </a:r>
            <a:r>
              <a:rPr lang="ja-JP" altLang="en-US"/>
              <a:t>を計算し、その値を出力する。そのときの</a:t>
            </a:r>
            <a:r>
              <a:rPr lang="en-US" altLang="ja-JP"/>
              <a:t>(ax2+bx+c)</a:t>
            </a:r>
            <a:r>
              <a:rPr lang="ja-JP" altLang="en-US"/>
              <a:t>の値も表示する。</a:t>
            </a:r>
          </a:p>
        </p:txBody>
      </p:sp>
      <p:sp>
        <p:nvSpPr>
          <p:cNvPr id="36869"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1EE74F34-7BCB-441A-9B05-32EA7BF3DE1A}" type="slidenum">
              <a:rPr lang="en-US" altLang="ja-JP" smtClean="0">
                <a:latin typeface="Arial" panose="020B0604020202020204" pitchFamily="34" charset="0"/>
              </a:rPr>
              <a:pPr/>
              <a:t>17</a:t>
            </a:fld>
            <a:endParaRPr lang="en-US" altLang="ja-JP">
              <a:latin typeface="Arial" panose="020B0604020202020204" pitchFamily="34" charset="0"/>
            </a:endParaRPr>
          </a:p>
        </p:txBody>
      </p:sp>
      <p:graphicFrame>
        <p:nvGraphicFramePr>
          <p:cNvPr id="36868" name="Object 4"/>
          <p:cNvGraphicFramePr>
            <a:graphicFrameLocks noChangeAspect="1"/>
          </p:cNvGraphicFramePr>
          <p:nvPr/>
        </p:nvGraphicFramePr>
        <p:xfrm>
          <a:off x="1200150" y="4724400"/>
          <a:ext cx="6953250" cy="1111250"/>
        </p:xfrm>
        <a:graphic>
          <a:graphicData uri="http://schemas.openxmlformats.org/presentationml/2006/ole">
            <mc:AlternateContent xmlns:mc="http://schemas.openxmlformats.org/markup-compatibility/2006">
              <mc:Choice xmlns:v="urn:schemas-microsoft-com:vml" Requires="v">
                <p:oleObj spid="_x0000_s2056" name="数式" r:id="rId4" imgW="2781300" imgH="444500" progId="Equation.3">
                  <p:embed/>
                </p:oleObj>
              </mc:Choice>
              <mc:Fallback>
                <p:oleObj name="数式" r:id="rId4" imgW="2781300" imgH="444500" progId="Equation.3">
                  <p:embed/>
                  <p:pic>
                    <p:nvPicPr>
                      <p:cNvPr id="36868"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00150" y="4724400"/>
                        <a:ext cx="6953250" cy="1111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649305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Autofit/>
          </a:bodyPr>
          <a:lstStyle/>
          <a:p>
            <a:r>
              <a:rPr lang="ja-JP" altLang="en-US"/>
              <a:t>プログラム</a:t>
            </a:r>
          </a:p>
        </p:txBody>
      </p:sp>
      <p:sp>
        <p:nvSpPr>
          <p:cNvPr id="38916"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043962AA-AF0F-476D-B4A3-752C6A117496}" type="slidenum">
              <a:rPr lang="en-US" altLang="ja-JP" smtClean="0">
                <a:latin typeface="Arial" panose="020B0604020202020204" pitchFamily="34" charset="0"/>
              </a:rPr>
              <a:pPr/>
              <a:t>18</a:t>
            </a:fld>
            <a:endParaRPr lang="en-US" altLang="ja-JP">
              <a:latin typeface="Arial" panose="020B0604020202020204" pitchFamily="34" charset="0"/>
            </a:endParaRPr>
          </a:p>
        </p:txBody>
      </p:sp>
      <p:sp>
        <p:nvSpPr>
          <p:cNvPr id="38915" name="Text Box 3"/>
          <p:cNvSpPr txBox="1">
            <a:spLocks noChangeArrowheads="1"/>
          </p:cNvSpPr>
          <p:nvPr/>
        </p:nvSpPr>
        <p:spPr bwMode="auto">
          <a:xfrm>
            <a:off x="323850" y="1196975"/>
            <a:ext cx="7167347" cy="4524315"/>
          </a:xfrm>
          <a:prstGeom prst="rect">
            <a:avLst/>
          </a:prstGeom>
          <a:noFill/>
          <a:ln w="9525">
            <a:solidFill>
              <a:srgbClr val="00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defTabSz="47625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defTabSz="4762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defTabSz="47625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defTabSz="47625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defTabSz="47625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defTabSz="47625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defTabSz="47625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defTabSz="47625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defTabSz="47625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1800" b="1">
                <a:latin typeface="Arial" panose="020B0604020202020204" pitchFamily="34" charset="0"/>
              </a:rPr>
              <a:t>	double a, b, c, d, x1, x2;</a:t>
            </a:r>
          </a:p>
          <a:p>
            <a:pPr eaLnBrk="1" hangingPunct="1">
              <a:spcBef>
                <a:spcPct val="0"/>
              </a:spcBef>
              <a:buFontTx/>
              <a:buNone/>
            </a:pPr>
            <a:endParaRPr lang="en-US" altLang="ja-JP" sz="1800" b="1">
              <a:latin typeface="Arial" panose="020B0604020202020204" pitchFamily="34" charset="0"/>
            </a:endParaRPr>
          </a:p>
          <a:p>
            <a:pPr eaLnBrk="1" hangingPunct="1">
              <a:spcBef>
                <a:spcPct val="0"/>
              </a:spcBef>
              <a:buFontTx/>
              <a:buNone/>
            </a:pPr>
            <a:r>
              <a:rPr lang="en-US" altLang="ja-JP" sz="1800" b="1">
                <a:latin typeface="Arial" panose="020B0604020202020204" pitchFamily="34" charset="0"/>
              </a:rPr>
              <a:t>	printf("Please input a b c : ");</a:t>
            </a:r>
          </a:p>
          <a:p>
            <a:pPr eaLnBrk="1" hangingPunct="1">
              <a:spcBef>
                <a:spcPct val="0"/>
              </a:spcBef>
              <a:buFontTx/>
              <a:buNone/>
            </a:pPr>
            <a:r>
              <a:rPr lang="en-US" altLang="ja-JP" sz="1800" b="1">
                <a:latin typeface="Arial" panose="020B0604020202020204" pitchFamily="34" charset="0"/>
              </a:rPr>
              <a:t>	scanf("%lf %lf %lf", &amp;a, &amp;b, &amp;c);</a:t>
            </a:r>
          </a:p>
          <a:p>
            <a:pPr eaLnBrk="1" hangingPunct="1">
              <a:spcBef>
                <a:spcPct val="0"/>
              </a:spcBef>
              <a:buFontTx/>
              <a:buNone/>
            </a:pPr>
            <a:endParaRPr lang="en-US" altLang="ja-JP" sz="1800" b="1">
              <a:latin typeface="Arial" panose="020B0604020202020204" pitchFamily="34" charset="0"/>
            </a:endParaRPr>
          </a:p>
          <a:p>
            <a:pPr eaLnBrk="1" hangingPunct="1">
              <a:spcBef>
                <a:spcPct val="0"/>
              </a:spcBef>
              <a:buFontTx/>
              <a:buNone/>
            </a:pPr>
            <a:r>
              <a:rPr lang="en-US" altLang="ja-JP" sz="1800" b="1">
                <a:latin typeface="Arial" panose="020B0604020202020204" pitchFamily="34" charset="0"/>
              </a:rPr>
              <a:t>	d = b * b - 4 * a * c;      /* </a:t>
            </a:r>
            <a:r>
              <a:rPr lang="ja-JP" altLang="en-US" sz="1800" b="1">
                <a:latin typeface="Arial" panose="020B0604020202020204" pitchFamily="34" charset="0"/>
              </a:rPr>
              <a:t>判別式の計算 *</a:t>
            </a:r>
            <a:r>
              <a:rPr lang="en-US" altLang="ja-JP" sz="1800" b="1">
                <a:latin typeface="Arial" panose="020B0604020202020204" pitchFamily="34" charset="0"/>
              </a:rPr>
              <a:t>/</a:t>
            </a:r>
          </a:p>
          <a:p>
            <a:pPr eaLnBrk="1" hangingPunct="1">
              <a:spcBef>
                <a:spcPct val="0"/>
              </a:spcBef>
              <a:buFontTx/>
              <a:buNone/>
            </a:pPr>
            <a:r>
              <a:rPr lang="en-US" altLang="ja-JP" sz="1800" b="1">
                <a:latin typeface="Arial" panose="020B0604020202020204" pitchFamily="34" charset="0"/>
              </a:rPr>
              <a:t>	if(d &gt;= 0){                 /* </a:t>
            </a:r>
            <a:r>
              <a:rPr lang="ja-JP" altLang="en-US" sz="1800" b="1">
                <a:latin typeface="Arial" panose="020B0604020202020204" pitchFamily="34" charset="0"/>
              </a:rPr>
              <a:t>判別式が正のとき、解を計算 *</a:t>
            </a:r>
            <a:r>
              <a:rPr lang="en-US" altLang="ja-JP" sz="1800" b="1">
                <a:latin typeface="Arial" panose="020B0604020202020204" pitchFamily="34" charset="0"/>
              </a:rPr>
              <a:t>/</a:t>
            </a:r>
          </a:p>
          <a:p>
            <a:pPr eaLnBrk="1" hangingPunct="1">
              <a:spcBef>
                <a:spcPct val="0"/>
              </a:spcBef>
              <a:buFontTx/>
              <a:buNone/>
            </a:pPr>
            <a:r>
              <a:rPr lang="en-US" altLang="ja-JP" sz="1800" b="1">
                <a:latin typeface="Arial" panose="020B0604020202020204" pitchFamily="34" charset="0"/>
              </a:rPr>
              <a:t>		x1 = (-b + sqrt(d)) / (2.0 * a);</a:t>
            </a:r>
          </a:p>
          <a:p>
            <a:pPr eaLnBrk="1" hangingPunct="1">
              <a:spcBef>
                <a:spcPct val="0"/>
              </a:spcBef>
              <a:buFontTx/>
              <a:buNone/>
            </a:pPr>
            <a:r>
              <a:rPr lang="en-US" altLang="ja-JP" sz="1800" b="1">
                <a:latin typeface="Arial" panose="020B0604020202020204" pitchFamily="34" charset="0"/>
              </a:rPr>
              <a:t>		x2 = (-b - sqrt(d)) / (2.0 * a);</a:t>
            </a:r>
          </a:p>
          <a:p>
            <a:pPr eaLnBrk="1" hangingPunct="1">
              <a:spcBef>
                <a:spcPct val="0"/>
              </a:spcBef>
              <a:buFontTx/>
              <a:buNone/>
            </a:pPr>
            <a:r>
              <a:rPr lang="en-US" altLang="ja-JP" sz="1800" b="1">
                <a:latin typeface="Arial" panose="020B0604020202020204" pitchFamily="34" charset="0"/>
              </a:rPr>
              <a:t>		printf("x1 = %17.10e  (%17.10e)\n",x1,a*x1*x1+b*x1+c);</a:t>
            </a:r>
          </a:p>
          <a:p>
            <a:pPr eaLnBrk="1" hangingPunct="1">
              <a:spcBef>
                <a:spcPct val="0"/>
              </a:spcBef>
              <a:buFontTx/>
              <a:buNone/>
            </a:pPr>
            <a:r>
              <a:rPr lang="en-US" altLang="ja-JP" sz="1800" b="1">
                <a:latin typeface="Arial" panose="020B0604020202020204" pitchFamily="34" charset="0"/>
              </a:rPr>
              <a:t>		printf("x2 = %17.10e  (%17.10e)\n",x2,a*x2*x2+b*x2+c);</a:t>
            </a:r>
          </a:p>
          <a:p>
            <a:pPr eaLnBrk="1" hangingPunct="1">
              <a:spcBef>
                <a:spcPct val="0"/>
              </a:spcBef>
              <a:buFontTx/>
              <a:buNone/>
            </a:pPr>
            <a:r>
              <a:rPr lang="en-US" altLang="ja-JP" sz="1800" b="1">
                <a:latin typeface="Arial" panose="020B0604020202020204" pitchFamily="34" charset="0"/>
              </a:rPr>
              <a:t>	}</a:t>
            </a:r>
          </a:p>
          <a:p>
            <a:pPr eaLnBrk="1" hangingPunct="1">
              <a:spcBef>
                <a:spcPct val="0"/>
              </a:spcBef>
              <a:buFontTx/>
              <a:buNone/>
            </a:pPr>
            <a:r>
              <a:rPr lang="en-US" altLang="ja-JP" sz="1800" b="1">
                <a:latin typeface="Arial" panose="020B0604020202020204" pitchFamily="34" charset="0"/>
              </a:rPr>
              <a:t>	else{                       /* </a:t>
            </a:r>
            <a:r>
              <a:rPr lang="ja-JP" altLang="en-US" sz="1800" b="1">
                <a:latin typeface="Arial" panose="020B0604020202020204" pitchFamily="34" charset="0"/>
              </a:rPr>
              <a:t>判別式が負のとき、虚数解と表示 *</a:t>
            </a:r>
            <a:r>
              <a:rPr lang="en-US" altLang="ja-JP" sz="1800" b="1">
                <a:latin typeface="Arial" panose="020B0604020202020204" pitchFamily="34" charset="0"/>
              </a:rPr>
              <a:t>/</a:t>
            </a:r>
          </a:p>
          <a:p>
            <a:pPr eaLnBrk="1" hangingPunct="1">
              <a:spcBef>
                <a:spcPct val="0"/>
              </a:spcBef>
              <a:buFontTx/>
              <a:buNone/>
            </a:pPr>
            <a:r>
              <a:rPr lang="en-US" altLang="ja-JP" sz="1800" b="1">
                <a:latin typeface="Arial" panose="020B0604020202020204" pitchFamily="34" charset="0"/>
              </a:rPr>
              <a:t>		printf("x1 = </a:t>
            </a:r>
            <a:r>
              <a:rPr lang="ja-JP" altLang="en-US" sz="1800" b="1">
                <a:latin typeface="Arial" panose="020B0604020202020204" pitchFamily="34" charset="0"/>
              </a:rPr>
              <a:t>虚数解</a:t>
            </a:r>
            <a:r>
              <a:rPr lang="en-US" altLang="ja-JP" sz="1800" b="1">
                <a:latin typeface="Arial" panose="020B0604020202020204" pitchFamily="34" charset="0"/>
              </a:rPr>
              <a:t>\n");</a:t>
            </a:r>
          </a:p>
          <a:p>
            <a:pPr eaLnBrk="1" hangingPunct="1">
              <a:spcBef>
                <a:spcPct val="0"/>
              </a:spcBef>
              <a:buFontTx/>
              <a:buNone/>
            </a:pPr>
            <a:r>
              <a:rPr lang="en-US" altLang="ja-JP" sz="1800" b="1">
                <a:latin typeface="Arial" panose="020B0604020202020204" pitchFamily="34" charset="0"/>
              </a:rPr>
              <a:t>		printf("x2 = </a:t>
            </a:r>
            <a:r>
              <a:rPr lang="ja-JP" altLang="en-US" sz="1800" b="1">
                <a:latin typeface="Arial" panose="020B0604020202020204" pitchFamily="34" charset="0"/>
              </a:rPr>
              <a:t>虚数解</a:t>
            </a:r>
            <a:r>
              <a:rPr lang="en-US" altLang="ja-JP" sz="1800" b="1">
                <a:latin typeface="Arial" panose="020B0604020202020204" pitchFamily="34" charset="0"/>
              </a:rPr>
              <a:t>\n");</a:t>
            </a:r>
          </a:p>
          <a:p>
            <a:pPr eaLnBrk="1" hangingPunct="1">
              <a:spcBef>
                <a:spcPct val="0"/>
              </a:spcBef>
              <a:buFontTx/>
              <a:buNone/>
            </a:pPr>
            <a:r>
              <a:rPr lang="en-US" altLang="ja-JP" sz="1800" b="1">
                <a:latin typeface="Arial" panose="020B0604020202020204" pitchFamily="34" charset="0"/>
              </a:rPr>
              <a:t>	}</a:t>
            </a:r>
          </a:p>
        </p:txBody>
      </p:sp>
    </p:spTree>
    <p:extLst>
      <p:ext uri="{BB962C8B-B14F-4D97-AF65-F5344CB8AC3E}">
        <p14:creationId xmlns:p14="http://schemas.microsoft.com/office/powerpoint/2010/main" val="2666598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Autofit/>
          </a:bodyPr>
          <a:lstStyle/>
          <a:p>
            <a:r>
              <a:rPr lang="ja-JP" altLang="en-US"/>
              <a:t>プログラムのテスト</a:t>
            </a:r>
          </a:p>
        </p:txBody>
      </p:sp>
      <p:sp>
        <p:nvSpPr>
          <p:cNvPr id="40963" name="Rectangle 3"/>
          <p:cNvSpPr>
            <a:spLocks noGrp="1" noChangeArrowheads="1"/>
          </p:cNvSpPr>
          <p:nvPr>
            <p:ph type="body" idx="1"/>
          </p:nvPr>
        </p:nvSpPr>
        <p:spPr>
          <a:xfrm>
            <a:off x="321845" y="896143"/>
            <a:ext cx="8461208" cy="5333166"/>
          </a:xfrm>
        </p:spPr>
        <p:txBody>
          <a:bodyPr>
            <a:noAutofit/>
          </a:bodyPr>
          <a:lstStyle/>
          <a:p>
            <a:r>
              <a:rPr lang="ja-JP" altLang="en-US" dirty="0"/>
              <a:t>係数の値として下の値を入力した場合の結果を観察すると、</a:t>
            </a:r>
          </a:p>
          <a:p>
            <a:pPr lvl="1"/>
            <a:r>
              <a:rPr lang="en-US" altLang="ja-JP" dirty="0"/>
              <a:t>(1 –2 1)</a:t>
            </a:r>
          </a:p>
          <a:p>
            <a:pPr lvl="2"/>
            <a:r>
              <a:rPr lang="en-US" altLang="ja-JP" dirty="0"/>
              <a:t>x1 = 1.0000000000e+000  (0.0000000000e+000)</a:t>
            </a:r>
          </a:p>
          <a:p>
            <a:pPr lvl="2"/>
            <a:r>
              <a:rPr lang="en-US" altLang="ja-JP" dirty="0"/>
              <a:t>x2 = 1.0000000000e+000  (0.0000000000e+000)</a:t>
            </a:r>
          </a:p>
          <a:p>
            <a:pPr lvl="1"/>
            <a:r>
              <a:rPr lang="en-US" altLang="ja-JP" dirty="0"/>
              <a:t>(1 –1000 1)</a:t>
            </a:r>
          </a:p>
          <a:p>
            <a:pPr lvl="2"/>
            <a:r>
              <a:rPr lang="en-US" altLang="ja-JP" dirty="0"/>
              <a:t>x1 = 9.9999900000e+002  (1.1641532183e-010)</a:t>
            </a:r>
          </a:p>
          <a:p>
            <a:pPr lvl="2"/>
            <a:r>
              <a:rPr lang="en-US" altLang="ja-JP" dirty="0"/>
              <a:t>x2 = 1.0000010000e-003  (-2.0621060415e-011)</a:t>
            </a:r>
          </a:p>
          <a:p>
            <a:pPr lvl="1"/>
            <a:r>
              <a:rPr lang="en-US" altLang="ja-JP" dirty="0"/>
              <a:t>(1 –1000000 1)</a:t>
            </a:r>
          </a:p>
          <a:p>
            <a:pPr lvl="2"/>
            <a:r>
              <a:rPr lang="en-US" altLang="ja-JP" dirty="0"/>
              <a:t>x1 = 1.0000000000e+006  (0.0000000000e+000)</a:t>
            </a:r>
          </a:p>
          <a:p>
            <a:pPr lvl="2"/>
            <a:r>
              <a:rPr lang="en-US" altLang="ja-JP" dirty="0"/>
              <a:t>x2 = 1.0000076145e-006  (-7.6144923700e-006)</a:t>
            </a:r>
          </a:p>
          <a:p>
            <a:pPr lvl="1"/>
            <a:r>
              <a:rPr lang="en-US" altLang="ja-JP" dirty="0"/>
              <a:t>(1 –100000000 1)</a:t>
            </a:r>
          </a:p>
          <a:p>
            <a:pPr lvl="2"/>
            <a:r>
              <a:rPr lang="en-US" altLang="ja-JP" dirty="0"/>
              <a:t>x1 = 1.0000000000e+008  (1.0000000000e+000)</a:t>
            </a:r>
          </a:p>
          <a:p>
            <a:pPr lvl="2"/>
            <a:r>
              <a:rPr lang="en-US" altLang="ja-JP" dirty="0"/>
              <a:t>x2 = 7.4505805969e-009  (2.5494194031e-001)</a:t>
            </a:r>
          </a:p>
        </p:txBody>
      </p:sp>
      <p:sp>
        <p:nvSpPr>
          <p:cNvPr id="40970"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AC3DB21C-CB5A-440A-B9D0-FD513A8EA076}" type="slidenum">
              <a:rPr lang="en-US" altLang="ja-JP" smtClean="0">
                <a:latin typeface="Arial" panose="020B0604020202020204" pitchFamily="34" charset="0"/>
              </a:rPr>
              <a:pPr/>
              <a:t>19</a:t>
            </a:fld>
            <a:endParaRPr lang="en-US" altLang="ja-JP">
              <a:latin typeface="Arial" panose="020B0604020202020204" pitchFamily="34" charset="0"/>
            </a:endParaRPr>
          </a:p>
        </p:txBody>
      </p:sp>
      <p:sp>
        <p:nvSpPr>
          <p:cNvPr id="40964" name="Arc 4"/>
          <p:cNvSpPr>
            <a:spLocks/>
          </p:cNvSpPr>
          <p:nvPr/>
        </p:nvSpPr>
        <p:spPr bwMode="auto">
          <a:xfrm>
            <a:off x="7146272" y="2767807"/>
            <a:ext cx="309562" cy="1073150"/>
          </a:xfrm>
          <a:custGeom>
            <a:avLst/>
            <a:gdLst>
              <a:gd name="T0" fmla="*/ 0 w 21946"/>
              <a:gd name="T1" fmla="*/ 1863 h 43200"/>
              <a:gd name="T2" fmla="*/ 67256 w 21946"/>
              <a:gd name="T3" fmla="*/ 26658586 h 43200"/>
              <a:gd name="T4" fmla="*/ 68850 w 21946"/>
              <a:gd name="T5" fmla="*/ 13329293 h 43200"/>
              <a:gd name="T6" fmla="*/ 0 60000 65536"/>
              <a:gd name="T7" fmla="*/ 0 60000 65536"/>
              <a:gd name="T8" fmla="*/ 0 60000 65536"/>
            </a:gdLst>
            <a:ahLst/>
            <a:cxnLst>
              <a:cxn ang="T6">
                <a:pos x="T0" y="T1"/>
              </a:cxn>
              <a:cxn ang="T7">
                <a:pos x="T2" y="T3"/>
              </a:cxn>
              <a:cxn ang="T8">
                <a:pos x="T4" y="T5"/>
              </a:cxn>
            </a:cxnLst>
            <a:rect l="0" t="0" r="r" b="b"/>
            <a:pathLst>
              <a:path w="21946" h="43200" fill="none" extrusionOk="0">
                <a:moveTo>
                  <a:pt x="-1" y="2"/>
                </a:moveTo>
                <a:cubicBezTo>
                  <a:pt x="115" y="0"/>
                  <a:pt x="230" y="0"/>
                  <a:pt x="346" y="0"/>
                </a:cubicBezTo>
                <a:cubicBezTo>
                  <a:pt x="12275" y="0"/>
                  <a:pt x="21946" y="9670"/>
                  <a:pt x="21946" y="21600"/>
                </a:cubicBezTo>
                <a:cubicBezTo>
                  <a:pt x="21946" y="33529"/>
                  <a:pt x="12275" y="43200"/>
                  <a:pt x="346" y="43200"/>
                </a:cubicBezTo>
                <a:cubicBezTo>
                  <a:pt x="343" y="43200"/>
                  <a:pt x="340" y="43199"/>
                  <a:pt x="338" y="43199"/>
                </a:cubicBezTo>
              </a:path>
              <a:path w="21946" h="43200" stroke="0" extrusionOk="0">
                <a:moveTo>
                  <a:pt x="-1" y="2"/>
                </a:moveTo>
                <a:cubicBezTo>
                  <a:pt x="115" y="0"/>
                  <a:pt x="230" y="0"/>
                  <a:pt x="346" y="0"/>
                </a:cubicBezTo>
                <a:cubicBezTo>
                  <a:pt x="12275" y="0"/>
                  <a:pt x="21946" y="9670"/>
                  <a:pt x="21946" y="21600"/>
                </a:cubicBezTo>
                <a:cubicBezTo>
                  <a:pt x="21946" y="33529"/>
                  <a:pt x="12275" y="43200"/>
                  <a:pt x="346" y="43200"/>
                </a:cubicBezTo>
                <a:cubicBezTo>
                  <a:pt x="343" y="43200"/>
                  <a:pt x="340" y="43199"/>
                  <a:pt x="338" y="43199"/>
                </a:cubicBezTo>
                <a:lnTo>
                  <a:pt x="346" y="21600"/>
                </a:lnTo>
                <a:lnTo>
                  <a:pt x="-1" y="2"/>
                </a:lnTo>
                <a:close/>
              </a:path>
            </a:pathLst>
          </a:custGeom>
          <a:noFill/>
          <a:ln w="28575">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p>
            <a:endParaRPr lang="ja-JP" altLang="en-US">
              <a:latin typeface="Arial" panose="020B0604020202020204" pitchFamily="34" charset="0"/>
              <a:ea typeface="メイリオ" panose="020B0604030504040204" pitchFamily="50" charset="-128"/>
            </a:endParaRPr>
          </a:p>
        </p:txBody>
      </p:sp>
      <p:sp>
        <p:nvSpPr>
          <p:cNvPr id="40965" name="Arc 5"/>
          <p:cNvSpPr>
            <a:spLocks/>
          </p:cNvSpPr>
          <p:nvPr/>
        </p:nvSpPr>
        <p:spPr bwMode="auto">
          <a:xfrm>
            <a:off x="7147859" y="3828257"/>
            <a:ext cx="309563" cy="1073150"/>
          </a:xfrm>
          <a:custGeom>
            <a:avLst/>
            <a:gdLst>
              <a:gd name="T0" fmla="*/ 0 w 21946"/>
              <a:gd name="T1" fmla="*/ 1863 h 43200"/>
              <a:gd name="T2" fmla="*/ 67256 w 21946"/>
              <a:gd name="T3" fmla="*/ 26658586 h 43200"/>
              <a:gd name="T4" fmla="*/ 68850 w 21946"/>
              <a:gd name="T5" fmla="*/ 13329293 h 43200"/>
              <a:gd name="T6" fmla="*/ 0 60000 65536"/>
              <a:gd name="T7" fmla="*/ 0 60000 65536"/>
              <a:gd name="T8" fmla="*/ 0 60000 65536"/>
            </a:gdLst>
            <a:ahLst/>
            <a:cxnLst>
              <a:cxn ang="T6">
                <a:pos x="T0" y="T1"/>
              </a:cxn>
              <a:cxn ang="T7">
                <a:pos x="T2" y="T3"/>
              </a:cxn>
              <a:cxn ang="T8">
                <a:pos x="T4" y="T5"/>
              </a:cxn>
            </a:cxnLst>
            <a:rect l="0" t="0" r="r" b="b"/>
            <a:pathLst>
              <a:path w="21946" h="43200" fill="none" extrusionOk="0">
                <a:moveTo>
                  <a:pt x="-1" y="2"/>
                </a:moveTo>
                <a:cubicBezTo>
                  <a:pt x="115" y="0"/>
                  <a:pt x="230" y="0"/>
                  <a:pt x="346" y="0"/>
                </a:cubicBezTo>
                <a:cubicBezTo>
                  <a:pt x="12275" y="0"/>
                  <a:pt x="21946" y="9670"/>
                  <a:pt x="21946" y="21600"/>
                </a:cubicBezTo>
                <a:cubicBezTo>
                  <a:pt x="21946" y="33529"/>
                  <a:pt x="12275" y="43200"/>
                  <a:pt x="346" y="43200"/>
                </a:cubicBezTo>
                <a:cubicBezTo>
                  <a:pt x="343" y="43200"/>
                  <a:pt x="340" y="43199"/>
                  <a:pt x="338" y="43199"/>
                </a:cubicBezTo>
              </a:path>
              <a:path w="21946" h="43200" stroke="0" extrusionOk="0">
                <a:moveTo>
                  <a:pt x="-1" y="2"/>
                </a:moveTo>
                <a:cubicBezTo>
                  <a:pt x="115" y="0"/>
                  <a:pt x="230" y="0"/>
                  <a:pt x="346" y="0"/>
                </a:cubicBezTo>
                <a:cubicBezTo>
                  <a:pt x="12275" y="0"/>
                  <a:pt x="21946" y="9670"/>
                  <a:pt x="21946" y="21600"/>
                </a:cubicBezTo>
                <a:cubicBezTo>
                  <a:pt x="21946" y="33529"/>
                  <a:pt x="12275" y="43200"/>
                  <a:pt x="346" y="43200"/>
                </a:cubicBezTo>
                <a:cubicBezTo>
                  <a:pt x="343" y="43200"/>
                  <a:pt x="340" y="43199"/>
                  <a:pt x="338" y="43199"/>
                </a:cubicBezTo>
                <a:lnTo>
                  <a:pt x="346" y="21600"/>
                </a:lnTo>
                <a:lnTo>
                  <a:pt x="-1" y="2"/>
                </a:lnTo>
                <a:close/>
              </a:path>
            </a:pathLst>
          </a:custGeom>
          <a:noFill/>
          <a:ln w="28575">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p>
            <a:endParaRPr lang="ja-JP" altLang="en-US">
              <a:latin typeface="Arial" panose="020B0604020202020204" pitchFamily="34" charset="0"/>
              <a:ea typeface="メイリオ" panose="020B0604030504040204" pitchFamily="50" charset="-128"/>
            </a:endParaRPr>
          </a:p>
        </p:txBody>
      </p:sp>
      <p:sp>
        <p:nvSpPr>
          <p:cNvPr id="40966" name="Arc 6"/>
          <p:cNvSpPr>
            <a:spLocks/>
          </p:cNvSpPr>
          <p:nvPr/>
        </p:nvSpPr>
        <p:spPr bwMode="auto">
          <a:xfrm>
            <a:off x="7149447" y="4888707"/>
            <a:ext cx="309562" cy="1073150"/>
          </a:xfrm>
          <a:custGeom>
            <a:avLst/>
            <a:gdLst>
              <a:gd name="T0" fmla="*/ 0 w 21946"/>
              <a:gd name="T1" fmla="*/ 1863 h 43200"/>
              <a:gd name="T2" fmla="*/ 67256 w 21946"/>
              <a:gd name="T3" fmla="*/ 26658586 h 43200"/>
              <a:gd name="T4" fmla="*/ 68850 w 21946"/>
              <a:gd name="T5" fmla="*/ 13329293 h 43200"/>
              <a:gd name="T6" fmla="*/ 0 60000 65536"/>
              <a:gd name="T7" fmla="*/ 0 60000 65536"/>
              <a:gd name="T8" fmla="*/ 0 60000 65536"/>
            </a:gdLst>
            <a:ahLst/>
            <a:cxnLst>
              <a:cxn ang="T6">
                <a:pos x="T0" y="T1"/>
              </a:cxn>
              <a:cxn ang="T7">
                <a:pos x="T2" y="T3"/>
              </a:cxn>
              <a:cxn ang="T8">
                <a:pos x="T4" y="T5"/>
              </a:cxn>
            </a:cxnLst>
            <a:rect l="0" t="0" r="r" b="b"/>
            <a:pathLst>
              <a:path w="21946" h="43200" fill="none" extrusionOk="0">
                <a:moveTo>
                  <a:pt x="-1" y="2"/>
                </a:moveTo>
                <a:cubicBezTo>
                  <a:pt x="115" y="0"/>
                  <a:pt x="230" y="0"/>
                  <a:pt x="346" y="0"/>
                </a:cubicBezTo>
                <a:cubicBezTo>
                  <a:pt x="12275" y="0"/>
                  <a:pt x="21946" y="9670"/>
                  <a:pt x="21946" y="21600"/>
                </a:cubicBezTo>
                <a:cubicBezTo>
                  <a:pt x="21946" y="33529"/>
                  <a:pt x="12275" y="43200"/>
                  <a:pt x="346" y="43200"/>
                </a:cubicBezTo>
                <a:cubicBezTo>
                  <a:pt x="343" y="43200"/>
                  <a:pt x="340" y="43199"/>
                  <a:pt x="338" y="43199"/>
                </a:cubicBezTo>
              </a:path>
              <a:path w="21946" h="43200" stroke="0" extrusionOk="0">
                <a:moveTo>
                  <a:pt x="-1" y="2"/>
                </a:moveTo>
                <a:cubicBezTo>
                  <a:pt x="115" y="0"/>
                  <a:pt x="230" y="0"/>
                  <a:pt x="346" y="0"/>
                </a:cubicBezTo>
                <a:cubicBezTo>
                  <a:pt x="12275" y="0"/>
                  <a:pt x="21946" y="9670"/>
                  <a:pt x="21946" y="21600"/>
                </a:cubicBezTo>
                <a:cubicBezTo>
                  <a:pt x="21946" y="33529"/>
                  <a:pt x="12275" y="43200"/>
                  <a:pt x="346" y="43200"/>
                </a:cubicBezTo>
                <a:cubicBezTo>
                  <a:pt x="343" y="43200"/>
                  <a:pt x="340" y="43199"/>
                  <a:pt x="338" y="43199"/>
                </a:cubicBezTo>
                <a:lnTo>
                  <a:pt x="346" y="21600"/>
                </a:lnTo>
                <a:lnTo>
                  <a:pt x="-1" y="2"/>
                </a:lnTo>
                <a:close/>
              </a:path>
            </a:pathLst>
          </a:custGeom>
          <a:noFill/>
          <a:ln w="28575">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p>
            <a:endParaRPr lang="ja-JP" altLang="en-US">
              <a:latin typeface="Arial" panose="020B0604020202020204" pitchFamily="34" charset="0"/>
              <a:ea typeface="メイリオ" panose="020B0604030504040204" pitchFamily="50" charset="-128"/>
            </a:endParaRPr>
          </a:p>
        </p:txBody>
      </p:sp>
      <p:sp>
        <p:nvSpPr>
          <p:cNvPr id="40967" name="Text Box 7"/>
          <p:cNvSpPr txBox="1">
            <a:spLocks noChangeArrowheads="1"/>
          </p:cNvSpPr>
          <p:nvPr/>
        </p:nvSpPr>
        <p:spPr bwMode="auto">
          <a:xfrm>
            <a:off x="7528859" y="3225007"/>
            <a:ext cx="15240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dirty="0">
                <a:latin typeface="Arial" panose="020B0604020202020204" pitchFamily="34" charset="0"/>
              </a:rPr>
              <a:t>x2</a:t>
            </a:r>
            <a:r>
              <a:rPr lang="ja-JP" altLang="en-US" sz="2400" dirty="0">
                <a:latin typeface="Arial" panose="020B0604020202020204" pitchFamily="34" charset="0"/>
              </a:rPr>
              <a:t>の左辺の値が</a:t>
            </a:r>
            <a:r>
              <a:rPr lang="en-US" altLang="ja-JP" sz="2400" dirty="0">
                <a:latin typeface="Arial" panose="020B0604020202020204" pitchFamily="34" charset="0"/>
              </a:rPr>
              <a:t>0</a:t>
            </a:r>
            <a:r>
              <a:rPr lang="ja-JP" altLang="en-US" sz="2400" dirty="0">
                <a:latin typeface="Arial" panose="020B0604020202020204" pitchFamily="34" charset="0"/>
              </a:rPr>
              <a:t>から離れていく（誤差が大きくなる）</a:t>
            </a:r>
          </a:p>
        </p:txBody>
      </p:sp>
      <p:sp>
        <p:nvSpPr>
          <p:cNvPr id="40968" name="Text Box 8"/>
          <p:cNvSpPr txBox="1">
            <a:spLocks noChangeArrowheads="1"/>
          </p:cNvSpPr>
          <p:nvPr/>
        </p:nvSpPr>
        <p:spPr bwMode="auto">
          <a:xfrm>
            <a:off x="5159375" y="1407754"/>
            <a:ext cx="2622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latin typeface="Arial" panose="020B0604020202020204" pitchFamily="34" charset="0"/>
              </a:rPr>
              <a:t>方程式の左辺の値</a:t>
            </a:r>
          </a:p>
        </p:txBody>
      </p:sp>
      <p:sp>
        <p:nvSpPr>
          <p:cNvPr id="40969" name="Arc 9"/>
          <p:cNvSpPr>
            <a:spLocks/>
          </p:cNvSpPr>
          <p:nvPr/>
        </p:nvSpPr>
        <p:spPr bwMode="auto">
          <a:xfrm flipH="1">
            <a:off x="4572000" y="1696679"/>
            <a:ext cx="617538" cy="863600"/>
          </a:xfrm>
          <a:custGeom>
            <a:avLst/>
            <a:gdLst>
              <a:gd name="T0" fmla="*/ 0 w 18543"/>
              <a:gd name="T1" fmla="*/ 0 h 21600"/>
              <a:gd name="T2" fmla="*/ 20565884 w 18543"/>
              <a:gd name="T3" fmla="*/ 16821209 h 21600"/>
              <a:gd name="T4" fmla="*/ 0 w 18543"/>
              <a:gd name="T5" fmla="*/ 34528007 h 21600"/>
              <a:gd name="T6" fmla="*/ 0 60000 65536"/>
              <a:gd name="T7" fmla="*/ 0 60000 65536"/>
              <a:gd name="T8" fmla="*/ 0 60000 65536"/>
            </a:gdLst>
            <a:ahLst/>
            <a:cxnLst>
              <a:cxn ang="T6">
                <a:pos x="T0" y="T1"/>
              </a:cxn>
              <a:cxn ang="T7">
                <a:pos x="T2" y="T3"/>
              </a:cxn>
              <a:cxn ang="T8">
                <a:pos x="T4" y="T5"/>
              </a:cxn>
            </a:cxnLst>
            <a:rect l="0" t="0" r="r" b="b"/>
            <a:pathLst>
              <a:path w="18543" h="21600" fill="none" extrusionOk="0">
                <a:moveTo>
                  <a:pt x="-1" y="0"/>
                </a:moveTo>
                <a:cubicBezTo>
                  <a:pt x="7602" y="0"/>
                  <a:pt x="14644" y="3996"/>
                  <a:pt x="18543" y="10522"/>
                </a:cubicBezTo>
              </a:path>
              <a:path w="18543" h="21600" stroke="0" extrusionOk="0">
                <a:moveTo>
                  <a:pt x="-1" y="0"/>
                </a:moveTo>
                <a:cubicBezTo>
                  <a:pt x="7602" y="0"/>
                  <a:pt x="14644" y="3996"/>
                  <a:pt x="18543" y="10522"/>
                </a:cubicBezTo>
                <a:lnTo>
                  <a:pt x="0" y="21600"/>
                </a:lnTo>
                <a:lnTo>
                  <a:pt x="-1" y="0"/>
                </a:lnTo>
                <a:close/>
              </a:path>
            </a:pathLst>
          </a:custGeom>
          <a:noFill/>
          <a:ln w="9525">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p>
            <a:endParaRPr lang="ja-JP" altLang="en-US">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4188273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Autofit/>
          </a:bodyPr>
          <a:lstStyle/>
          <a:p>
            <a:r>
              <a:rPr lang="en-US" altLang="ja-JP"/>
              <a:t>int </a:t>
            </a:r>
            <a:r>
              <a:rPr lang="ja-JP" altLang="en-US"/>
              <a:t>型</a:t>
            </a:r>
          </a:p>
        </p:txBody>
      </p:sp>
      <p:sp>
        <p:nvSpPr>
          <p:cNvPr id="6147" name="Rectangle 3"/>
          <p:cNvSpPr>
            <a:spLocks noGrp="1" noChangeArrowheads="1"/>
          </p:cNvSpPr>
          <p:nvPr>
            <p:ph type="body" idx="1"/>
          </p:nvPr>
        </p:nvSpPr>
        <p:spPr/>
        <p:txBody>
          <a:bodyPr>
            <a:noAutofit/>
          </a:bodyPr>
          <a:lstStyle/>
          <a:p>
            <a:r>
              <a:rPr lang="en-US" altLang="ja-JP" dirty="0"/>
              <a:t>C</a:t>
            </a:r>
            <a:r>
              <a:rPr lang="ja-JP" altLang="en-US" dirty="0"/>
              <a:t>言語では，整数データは </a:t>
            </a:r>
            <a:r>
              <a:rPr lang="en-US" altLang="ja-JP" dirty="0" err="1"/>
              <a:t>int</a:t>
            </a:r>
            <a:r>
              <a:rPr lang="en-US" altLang="ja-JP" dirty="0"/>
              <a:t> </a:t>
            </a:r>
            <a:r>
              <a:rPr lang="ja-JP" altLang="en-US" dirty="0"/>
              <a:t>型などで扱う</a:t>
            </a:r>
          </a:p>
          <a:p>
            <a:pPr lvl="1"/>
            <a:endParaRPr lang="ja-JP" altLang="en-US" dirty="0"/>
          </a:p>
          <a:p>
            <a:pPr lvl="1"/>
            <a:r>
              <a:rPr lang="en-US" altLang="ja-JP" dirty="0"/>
              <a:t>Microsoft Visual C++ </a:t>
            </a:r>
            <a:r>
              <a:rPr lang="ja-JP" altLang="en-US" dirty="0"/>
              <a:t>では</a:t>
            </a:r>
          </a:p>
          <a:p>
            <a:pPr lvl="1"/>
            <a:r>
              <a:rPr lang="en-US" altLang="ja-JP" dirty="0" err="1"/>
              <a:t>int</a:t>
            </a:r>
            <a:r>
              <a:rPr lang="en-US" altLang="ja-JP" dirty="0"/>
              <a:t>	</a:t>
            </a:r>
            <a:r>
              <a:rPr lang="ja-JP" altLang="en-US" dirty="0"/>
              <a:t>　</a:t>
            </a:r>
            <a:r>
              <a:rPr lang="en-US" altLang="ja-JP" dirty="0"/>
              <a:t>4</a:t>
            </a:r>
            <a:r>
              <a:rPr lang="ja-JP" altLang="en-US" dirty="0"/>
              <a:t>バイト</a:t>
            </a:r>
          </a:p>
          <a:p>
            <a:endParaRPr lang="ja-JP" altLang="en-US" dirty="0"/>
          </a:p>
          <a:p>
            <a:r>
              <a:rPr lang="ja-JP" altLang="en-US" dirty="0"/>
              <a:t>扱える値に範囲がある</a:t>
            </a:r>
          </a:p>
          <a:p>
            <a:pPr lvl="1"/>
            <a:r>
              <a:rPr lang="en-US" altLang="ja-JP" dirty="0"/>
              <a:t>-2147483648 </a:t>
            </a:r>
            <a:r>
              <a:rPr lang="ja-JP" altLang="en-US" dirty="0"/>
              <a:t>～ </a:t>
            </a:r>
            <a:r>
              <a:rPr lang="en-US" altLang="ja-JP" dirty="0"/>
              <a:t>2147483647 (-231 </a:t>
            </a:r>
            <a:r>
              <a:rPr lang="ja-JP" altLang="en-US" dirty="0"/>
              <a:t>～ </a:t>
            </a:r>
            <a:r>
              <a:rPr lang="en-US" altLang="ja-JP" dirty="0"/>
              <a:t>231-1)</a:t>
            </a:r>
          </a:p>
          <a:p>
            <a:pPr lvl="1"/>
            <a:r>
              <a:rPr lang="ja-JP" altLang="en-US" dirty="0"/>
              <a:t>符号で１ビット，残りで数を表現</a:t>
            </a:r>
          </a:p>
          <a:p>
            <a:pPr lvl="1"/>
            <a:endParaRPr lang="en-US" altLang="ja-JP" dirty="0"/>
          </a:p>
        </p:txBody>
      </p:sp>
      <p:sp>
        <p:nvSpPr>
          <p:cNvPr id="6149"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B69ABDBB-BC94-4C00-ADB7-A668850BE5FA}" type="slidenum">
              <a:rPr lang="en-US" altLang="ja-JP" smtClean="0">
                <a:latin typeface="Arial" panose="020B0604020202020204" pitchFamily="34" charset="0"/>
              </a:rPr>
              <a:pPr/>
              <a:t>2</a:t>
            </a:fld>
            <a:endParaRPr lang="en-US" altLang="ja-JP">
              <a:latin typeface="Arial" panose="020B0604020202020204" pitchFamily="34" charset="0"/>
            </a:endParaRPr>
          </a:p>
        </p:txBody>
      </p:sp>
      <p:sp>
        <p:nvSpPr>
          <p:cNvPr id="6148" name="Rectangle 4"/>
          <p:cNvSpPr>
            <a:spLocks noChangeArrowheads="1"/>
          </p:cNvSpPr>
          <p:nvPr/>
        </p:nvSpPr>
        <p:spPr bwMode="auto">
          <a:xfrm>
            <a:off x="635094" y="1462928"/>
            <a:ext cx="5832475" cy="139980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Tree>
    <p:extLst>
      <p:ext uri="{BB962C8B-B14F-4D97-AF65-F5344CB8AC3E}">
        <p14:creationId xmlns:p14="http://schemas.microsoft.com/office/powerpoint/2010/main" val="4149345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Autofit/>
          </a:bodyPr>
          <a:lstStyle/>
          <a:p>
            <a:r>
              <a:rPr lang="ja-JP" altLang="en-US"/>
              <a:t>桁落ち</a:t>
            </a:r>
          </a:p>
        </p:txBody>
      </p:sp>
      <p:sp>
        <p:nvSpPr>
          <p:cNvPr id="43011" name="Rectangle 3"/>
          <p:cNvSpPr>
            <a:spLocks noGrp="1" noChangeArrowheads="1"/>
          </p:cNvSpPr>
          <p:nvPr>
            <p:ph type="body" idx="1"/>
          </p:nvPr>
        </p:nvSpPr>
        <p:spPr/>
        <p:txBody>
          <a:bodyPr>
            <a:noAutofit/>
          </a:bodyPr>
          <a:lstStyle/>
          <a:p>
            <a:r>
              <a:rPr lang="ja-JP" altLang="en-US" dirty="0"/>
              <a:t>有効数字の桁数が減少すること</a:t>
            </a:r>
          </a:p>
          <a:p>
            <a:r>
              <a:rPr lang="ja-JP" altLang="en-US" dirty="0"/>
              <a:t>先の例の</a:t>
            </a:r>
            <a:r>
              <a:rPr lang="en-US" altLang="ja-JP" dirty="0"/>
              <a:t>(1 –1000000 1)</a:t>
            </a:r>
            <a:r>
              <a:rPr lang="ja-JP" altLang="en-US" dirty="0"/>
              <a:t>では</a:t>
            </a:r>
            <a:r>
              <a:rPr lang="en-US" altLang="ja-JP" dirty="0"/>
              <a:t>…</a:t>
            </a:r>
          </a:p>
          <a:p>
            <a:pPr lvl="1"/>
            <a:r>
              <a:rPr lang="en-US" altLang="ja-JP" dirty="0"/>
              <a:t>	|b|	→	0 412 e848000000000</a:t>
            </a:r>
          </a:p>
          <a:p>
            <a:pPr lvl="1"/>
            <a:r>
              <a:rPr lang="en-US" altLang="ja-JP" dirty="0"/>
              <a:t>	√D	→	0 412 e847fffffbce4</a:t>
            </a:r>
          </a:p>
          <a:p>
            <a:pPr lvl="1"/>
            <a:r>
              <a:rPr lang="en-US" altLang="ja-JP" dirty="0"/>
              <a:t>	</a:t>
            </a:r>
            <a:r>
              <a:rPr lang="ja-JP" altLang="en-US" dirty="0"/>
              <a:t>差	→	</a:t>
            </a:r>
            <a:r>
              <a:rPr lang="en-US" altLang="ja-JP" dirty="0"/>
              <a:t>0 412 000000000431c</a:t>
            </a:r>
            <a:br>
              <a:rPr lang="en-US" altLang="ja-JP" dirty="0"/>
            </a:br>
            <a:r>
              <a:rPr lang="en-US" altLang="ja-JP" dirty="0"/>
              <a:t>		</a:t>
            </a:r>
            <a:r>
              <a:rPr lang="ja-JP" altLang="en-US" dirty="0"/>
              <a:t>　　　</a:t>
            </a:r>
            <a:r>
              <a:rPr lang="en-US" altLang="ja-JP" dirty="0"/>
              <a:t>0 3ec 0c70000000000</a:t>
            </a:r>
          </a:p>
        </p:txBody>
      </p:sp>
      <p:sp>
        <p:nvSpPr>
          <p:cNvPr id="43018"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CC12FCA7-32E7-40EB-9641-91ADDB6ADC89}" type="slidenum">
              <a:rPr lang="en-US" altLang="ja-JP" smtClean="0">
                <a:latin typeface="Arial" panose="020B0604020202020204" pitchFamily="34" charset="0"/>
              </a:rPr>
              <a:pPr/>
              <a:t>20</a:t>
            </a:fld>
            <a:endParaRPr lang="en-US" altLang="ja-JP">
              <a:latin typeface="Arial" panose="020B0604020202020204" pitchFamily="34" charset="0"/>
            </a:endParaRPr>
          </a:p>
        </p:txBody>
      </p:sp>
      <p:sp>
        <p:nvSpPr>
          <p:cNvPr id="43012" name="Text Box 4"/>
          <p:cNvSpPr txBox="1">
            <a:spLocks noChangeArrowheads="1"/>
          </p:cNvSpPr>
          <p:nvPr/>
        </p:nvSpPr>
        <p:spPr bwMode="auto">
          <a:xfrm>
            <a:off x="6815221" y="3055636"/>
            <a:ext cx="1098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正規化</a:t>
            </a:r>
          </a:p>
        </p:txBody>
      </p:sp>
      <p:sp>
        <p:nvSpPr>
          <p:cNvPr id="43013" name="Arc 5"/>
          <p:cNvSpPr>
            <a:spLocks/>
          </p:cNvSpPr>
          <p:nvPr/>
        </p:nvSpPr>
        <p:spPr bwMode="auto">
          <a:xfrm>
            <a:off x="6292914" y="2937727"/>
            <a:ext cx="320675" cy="457200"/>
          </a:xfrm>
          <a:custGeom>
            <a:avLst/>
            <a:gdLst>
              <a:gd name="T0" fmla="*/ 761123 w 26993"/>
              <a:gd name="T1" fmla="*/ 0 h 43200"/>
              <a:gd name="T2" fmla="*/ 0 w 26993"/>
              <a:gd name="T3" fmla="*/ 4762087 h 43200"/>
              <a:gd name="T4" fmla="*/ 761123 w 26993"/>
              <a:gd name="T5" fmla="*/ 2419350 h 43200"/>
              <a:gd name="T6" fmla="*/ 0 60000 65536"/>
              <a:gd name="T7" fmla="*/ 0 60000 65536"/>
              <a:gd name="T8" fmla="*/ 0 60000 65536"/>
            </a:gdLst>
            <a:ahLst/>
            <a:cxnLst>
              <a:cxn ang="T6">
                <a:pos x="T0" y="T1"/>
              </a:cxn>
              <a:cxn ang="T7">
                <a:pos x="T2" y="T3"/>
              </a:cxn>
              <a:cxn ang="T8">
                <a:pos x="T4" y="T5"/>
              </a:cxn>
            </a:cxnLst>
            <a:rect l="0" t="0" r="r" b="b"/>
            <a:pathLst>
              <a:path w="26993" h="43200" fill="none" extrusionOk="0">
                <a:moveTo>
                  <a:pt x="5392" y="0"/>
                </a:moveTo>
                <a:cubicBezTo>
                  <a:pt x="17322" y="0"/>
                  <a:pt x="26993" y="9670"/>
                  <a:pt x="26993" y="21600"/>
                </a:cubicBezTo>
                <a:cubicBezTo>
                  <a:pt x="26993" y="33529"/>
                  <a:pt x="17322" y="43200"/>
                  <a:pt x="5393" y="43200"/>
                </a:cubicBezTo>
                <a:cubicBezTo>
                  <a:pt x="3573" y="43200"/>
                  <a:pt x="1761" y="42970"/>
                  <a:pt x="0" y="42515"/>
                </a:cubicBezTo>
              </a:path>
              <a:path w="26993" h="43200" stroke="0" extrusionOk="0">
                <a:moveTo>
                  <a:pt x="5392" y="0"/>
                </a:moveTo>
                <a:cubicBezTo>
                  <a:pt x="17322" y="0"/>
                  <a:pt x="26993" y="9670"/>
                  <a:pt x="26993" y="21600"/>
                </a:cubicBezTo>
                <a:cubicBezTo>
                  <a:pt x="26993" y="33529"/>
                  <a:pt x="17322" y="43200"/>
                  <a:pt x="5393" y="43200"/>
                </a:cubicBezTo>
                <a:cubicBezTo>
                  <a:pt x="3573" y="43200"/>
                  <a:pt x="1761" y="42970"/>
                  <a:pt x="0" y="42515"/>
                </a:cubicBezTo>
                <a:lnTo>
                  <a:pt x="5393" y="21600"/>
                </a:lnTo>
                <a:lnTo>
                  <a:pt x="5392" y="0"/>
                </a:lnTo>
                <a:close/>
              </a:path>
            </a:pathLst>
          </a:custGeom>
          <a:noFill/>
          <a:ln w="28575">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p>
            <a:endParaRPr lang="ja-JP" altLang="en-US">
              <a:latin typeface="Arial" panose="020B0604020202020204" pitchFamily="34" charset="0"/>
              <a:ea typeface="メイリオ" panose="020B0604030504040204" pitchFamily="50" charset="-128"/>
            </a:endParaRPr>
          </a:p>
        </p:txBody>
      </p:sp>
      <p:sp>
        <p:nvSpPr>
          <p:cNvPr id="43015" name="Text Box 7"/>
          <p:cNvSpPr txBox="1">
            <a:spLocks noChangeArrowheads="1"/>
          </p:cNvSpPr>
          <p:nvPr/>
        </p:nvSpPr>
        <p:spPr bwMode="auto">
          <a:xfrm>
            <a:off x="2615374" y="4039257"/>
            <a:ext cx="3913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latin typeface="Arial" panose="020B0604020202020204" pitchFamily="34" charset="0"/>
              </a:rPr>
              <a:t>有効な桁が</a:t>
            </a:r>
            <a:r>
              <a:rPr lang="en-US" altLang="ja-JP" sz="2400" dirty="0">
                <a:latin typeface="Arial" panose="020B0604020202020204" pitchFamily="34" charset="0"/>
              </a:rPr>
              <a:t>12</a:t>
            </a:r>
            <a:r>
              <a:rPr lang="ja-JP" altLang="en-US" sz="2400" dirty="0">
                <a:latin typeface="Arial" panose="020B0604020202020204" pitchFamily="34" charset="0"/>
              </a:rPr>
              <a:t>ビットになる</a:t>
            </a:r>
          </a:p>
        </p:txBody>
      </p:sp>
      <p:sp>
        <p:nvSpPr>
          <p:cNvPr id="43016" name="Line 8"/>
          <p:cNvSpPr>
            <a:spLocks noChangeShapeType="1"/>
          </p:cNvSpPr>
          <p:nvPr/>
        </p:nvSpPr>
        <p:spPr bwMode="auto">
          <a:xfrm flipV="1">
            <a:off x="3810000" y="3596109"/>
            <a:ext cx="304800" cy="381000"/>
          </a:xfrm>
          <a:prstGeom prst="line">
            <a:avLst/>
          </a:prstGeom>
          <a:noFill/>
          <a:ln w="2857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43017" name="Text Box 9"/>
          <p:cNvSpPr txBox="1">
            <a:spLocks noChangeArrowheads="1"/>
          </p:cNvSpPr>
          <p:nvPr/>
        </p:nvSpPr>
        <p:spPr bwMode="auto">
          <a:xfrm>
            <a:off x="829235" y="4677854"/>
            <a:ext cx="7239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dirty="0">
                <a:latin typeface="Arial" panose="020B0604020202020204" pitchFamily="34" charset="0"/>
              </a:rPr>
              <a:t>もし桁数が限られていなければ、後ろの</a:t>
            </a:r>
            <a:r>
              <a:rPr lang="en-US" altLang="ja-JP" sz="2400" dirty="0">
                <a:latin typeface="Arial" panose="020B0604020202020204" pitchFamily="34" charset="0"/>
              </a:rPr>
              <a:t>0</a:t>
            </a:r>
            <a:r>
              <a:rPr lang="ja-JP" altLang="en-US" sz="2400" dirty="0">
                <a:latin typeface="Arial" panose="020B0604020202020204" pitchFamily="34" charset="0"/>
              </a:rPr>
              <a:t>が続く</a:t>
            </a:r>
            <a:r>
              <a:rPr lang="en-US" altLang="ja-JP" sz="2400" dirty="0">
                <a:latin typeface="Arial" panose="020B0604020202020204" pitchFamily="34" charset="0"/>
              </a:rPr>
              <a:t>40</a:t>
            </a:r>
            <a:r>
              <a:rPr lang="ja-JP" altLang="en-US" sz="2400" dirty="0">
                <a:latin typeface="Arial" panose="020B0604020202020204" pitchFamily="34" charset="0"/>
              </a:rPr>
              <a:t>ビットにも値が入るはず。</a:t>
            </a:r>
          </a:p>
        </p:txBody>
      </p:sp>
    </p:spTree>
    <p:extLst>
      <p:ext uri="{BB962C8B-B14F-4D97-AF65-F5344CB8AC3E}">
        <p14:creationId xmlns:p14="http://schemas.microsoft.com/office/powerpoint/2010/main" val="1356243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Autofit/>
          </a:bodyPr>
          <a:lstStyle/>
          <a:p>
            <a:r>
              <a:rPr lang="ja-JP" altLang="en-US"/>
              <a:t>桁落ち</a:t>
            </a:r>
          </a:p>
        </p:txBody>
      </p:sp>
      <p:sp>
        <p:nvSpPr>
          <p:cNvPr id="45059" name="Rectangle 3"/>
          <p:cNvSpPr>
            <a:spLocks noGrp="1" noChangeArrowheads="1"/>
          </p:cNvSpPr>
          <p:nvPr>
            <p:ph type="body" idx="1"/>
          </p:nvPr>
        </p:nvSpPr>
        <p:spPr/>
        <p:txBody>
          <a:bodyPr>
            <a:noAutofit/>
          </a:bodyPr>
          <a:lstStyle/>
          <a:p>
            <a:r>
              <a:rPr lang="ja-JP" altLang="en-US"/>
              <a:t>絶対値がごく近い</a:t>
            </a:r>
            <a:r>
              <a:rPr lang="en-US" altLang="ja-JP"/>
              <a:t>2</a:t>
            </a:r>
            <a:r>
              <a:rPr lang="ja-JP" altLang="en-US"/>
              <a:t>数を足したり引いたりして、結果の絶対値が小さくなるような計算を行うと桁落ちが起こる。</a:t>
            </a:r>
          </a:p>
          <a:p>
            <a:r>
              <a:rPr lang="ja-JP" altLang="en-US"/>
              <a:t>絶対値が小さくなった分だけ相対誤差が大きくなり、有効数字が減る。</a:t>
            </a:r>
          </a:p>
          <a:p>
            <a:r>
              <a:rPr lang="ja-JP" altLang="en-US"/>
              <a:t>式の変形などで桁落ちを回避することができることがある。</a:t>
            </a:r>
          </a:p>
        </p:txBody>
      </p:sp>
      <p:sp>
        <p:nvSpPr>
          <p:cNvPr id="45060"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E180273B-F828-49C9-9D84-FD10C9331854}" type="slidenum">
              <a:rPr lang="en-US" altLang="ja-JP" smtClean="0">
                <a:latin typeface="Arial" panose="020B0604020202020204" pitchFamily="34" charset="0"/>
              </a:rPr>
              <a:pPr/>
              <a:t>21</a:t>
            </a:fld>
            <a:endParaRPr lang="en-US" altLang="ja-JP">
              <a:latin typeface="Arial" panose="020B0604020202020204" pitchFamily="34" charset="0"/>
            </a:endParaRPr>
          </a:p>
        </p:txBody>
      </p:sp>
    </p:spTree>
    <p:extLst>
      <p:ext uri="{BB962C8B-B14F-4D97-AF65-F5344CB8AC3E}">
        <p14:creationId xmlns:p14="http://schemas.microsoft.com/office/powerpoint/2010/main" val="1701875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Autofit/>
          </a:bodyPr>
          <a:lstStyle/>
          <a:p>
            <a:r>
              <a:rPr lang="en-US" altLang="ja-JP"/>
              <a:t>2</a:t>
            </a:r>
            <a:r>
              <a:rPr lang="ja-JP" altLang="en-US"/>
              <a:t>次方程式の解で桁落ちを防ぐ</a:t>
            </a:r>
          </a:p>
        </p:txBody>
      </p:sp>
      <p:sp>
        <p:nvSpPr>
          <p:cNvPr id="47107" name="Rectangle 3"/>
          <p:cNvSpPr>
            <a:spLocks noGrp="1" noChangeArrowheads="1"/>
          </p:cNvSpPr>
          <p:nvPr>
            <p:ph type="body" idx="1"/>
          </p:nvPr>
        </p:nvSpPr>
        <p:spPr/>
        <p:txBody>
          <a:bodyPr>
            <a:noAutofit/>
          </a:bodyPr>
          <a:lstStyle/>
          <a:p>
            <a:r>
              <a:rPr lang="en-US" altLang="ja-JP" dirty="0"/>
              <a:t>|b|+√D </a:t>
            </a:r>
            <a:r>
              <a:rPr lang="ja-JP" altLang="en-US" dirty="0"/>
              <a:t>の方だけを使って</a:t>
            </a:r>
            <a:r>
              <a:rPr lang="en-US" altLang="ja-JP" dirty="0"/>
              <a:t>1</a:t>
            </a:r>
            <a:r>
              <a:rPr lang="ja-JP" altLang="en-US" dirty="0"/>
              <a:t>つの解を求める。</a:t>
            </a:r>
          </a:p>
          <a:p>
            <a:pPr lvl="1"/>
            <a:r>
              <a:rPr lang="ja-JP" altLang="en-US" dirty="0"/>
              <a:t> </a:t>
            </a:r>
            <a:r>
              <a:rPr lang="en-US" altLang="ja-JP" dirty="0"/>
              <a:t>b≧0 </a:t>
            </a:r>
            <a:r>
              <a:rPr lang="ja-JP" altLang="en-US" dirty="0"/>
              <a:t>の場合</a:t>
            </a:r>
            <a:endParaRPr lang="en-US" altLang="ja-JP" dirty="0"/>
          </a:p>
          <a:p>
            <a:pPr lvl="1"/>
            <a:endParaRPr lang="en-US" altLang="ja-JP" dirty="0"/>
          </a:p>
          <a:p>
            <a:pPr lvl="1"/>
            <a:endParaRPr lang="ja-JP" altLang="en-US" dirty="0"/>
          </a:p>
          <a:p>
            <a:pPr lvl="1"/>
            <a:r>
              <a:rPr lang="ja-JP" altLang="en-US" dirty="0"/>
              <a:t> </a:t>
            </a:r>
            <a:r>
              <a:rPr lang="en-US" altLang="ja-JP" dirty="0"/>
              <a:t>b</a:t>
            </a:r>
            <a:r>
              <a:rPr lang="ja-JP" altLang="en-US" dirty="0"/>
              <a:t>＜</a:t>
            </a:r>
            <a:r>
              <a:rPr lang="en-US" altLang="ja-JP" dirty="0"/>
              <a:t>0 </a:t>
            </a:r>
            <a:r>
              <a:rPr lang="ja-JP" altLang="en-US" dirty="0"/>
              <a:t>の場合</a:t>
            </a:r>
          </a:p>
          <a:p>
            <a:endParaRPr lang="en-US" altLang="ja-JP" dirty="0"/>
          </a:p>
          <a:p>
            <a:endParaRPr lang="en-US" altLang="ja-JP" dirty="0"/>
          </a:p>
          <a:p>
            <a:r>
              <a:rPr lang="ja-JP" altLang="en-US" dirty="0"/>
              <a:t>もう</a:t>
            </a:r>
            <a:r>
              <a:rPr lang="en-US" altLang="ja-JP" dirty="0"/>
              <a:t>1</a:t>
            </a:r>
            <a:r>
              <a:rPr lang="ja-JP" altLang="en-US" dirty="0"/>
              <a:t>つの解は、解と係数の関係から求める。</a:t>
            </a:r>
          </a:p>
        </p:txBody>
      </p:sp>
      <p:sp>
        <p:nvSpPr>
          <p:cNvPr id="47111"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490D6144-2387-4FF2-9F9A-2F21E4FC4805}" type="slidenum">
              <a:rPr lang="en-US" altLang="ja-JP" smtClean="0">
                <a:latin typeface="Arial" panose="020B0604020202020204" pitchFamily="34" charset="0"/>
              </a:rPr>
              <a:pPr/>
              <a:t>22</a:t>
            </a:fld>
            <a:endParaRPr lang="en-US" altLang="ja-JP">
              <a:latin typeface="Arial" panose="020B0604020202020204" pitchFamily="34" charset="0"/>
            </a:endParaRPr>
          </a:p>
        </p:txBody>
      </p:sp>
      <p:graphicFrame>
        <p:nvGraphicFramePr>
          <p:cNvPr id="47108" name="Object 4"/>
          <p:cNvGraphicFramePr>
            <a:graphicFrameLocks noChangeAspect="1"/>
          </p:cNvGraphicFramePr>
          <p:nvPr>
            <p:extLst>
              <p:ext uri="{D42A27DB-BD31-4B8C-83A1-F6EECF244321}">
                <p14:modId xmlns:p14="http://schemas.microsoft.com/office/powerpoint/2010/main" val="2206069540"/>
              </p:ext>
            </p:extLst>
          </p:nvPr>
        </p:nvGraphicFramePr>
        <p:xfrm>
          <a:off x="3205069" y="1369639"/>
          <a:ext cx="2341563" cy="803275"/>
        </p:xfrm>
        <a:graphic>
          <a:graphicData uri="http://schemas.openxmlformats.org/presentationml/2006/ole">
            <mc:AlternateContent xmlns:mc="http://schemas.openxmlformats.org/markup-compatibility/2006">
              <mc:Choice xmlns:v="urn:schemas-microsoft-com:vml" Requires="v">
                <p:oleObj spid="_x0000_s3092" name="数式" r:id="rId4" imgW="1333500" imgH="457200" progId="Equation.3">
                  <p:embed/>
                </p:oleObj>
              </mc:Choice>
              <mc:Fallback>
                <p:oleObj name="数式" r:id="rId4" imgW="1333500" imgH="457200" progId="Equation.3">
                  <p:embed/>
                  <p:pic>
                    <p:nvPicPr>
                      <p:cNvPr id="47108"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5069" y="1369639"/>
                        <a:ext cx="2341563" cy="803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09" name="Object 5"/>
          <p:cNvGraphicFramePr>
            <a:graphicFrameLocks noChangeAspect="1"/>
          </p:cNvGraphicFramePr>
          <p:nvPr>
            <p:extLst>
              <p:ext uri="{D42A27DB-BD31-4B8C-83A1-F6EECF244321}">
                <p14:modId xmlns:p14="http://schemas.microsoft.com/office/powerpoint/2010/main" val="688641748"/>
              </p:ext>
            </p:extLst>
          </p:nvPr>
        </p:nvGraphicFramePr>
        <p:xfrm>
          <a:off x="3181723" y="2625725"/>
          <a:ext cx="2139950" cy="803275"/>
        </p:xfrm>
        <a:graphic>
          <a:graphicData uri="http://schemas.openxmlformats.org/presentationml/2006/ole">
            <mc:AlternateContent xmlns:mc="http://schemas.openxmlformats.org/markup-compatibility/2006">
              <mc:Choice xmlns:v="urn:schemas-microsoft-com:vml" Requires="v">
                <p:oleObj spid="_x0000_s3093" name="数式" r:id="rId6" imgW="1219200" imgH="457200" progId="Equation.3">
                  <p:embed/>
                </p:oleObj>
              </mc:Choice>
              <mc:Fallback>
                <p:oleObj name="数式" r:id="rId6" imgW="1219200" imgH="457200" progId="Equation.3">
                  <p:embed/>
                  <p:pic>
                    <p:nvPicPr>
                      <p:cNvPr id="47109"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81723" y="2625725"/>
                        <a:ext cx="2139950" cy="803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7110" name="Object 6"/>
          <p:cNvGraphicFramePr>
            <a:graphicFrameLocks noChangeAspect="1"/>
          </p:cNvGraphicFramePr>
          <p:nvPr>
            <p:extLst>
              <p:ext uri="{D42A27DB-BD31-4B8C-83A1-F6EECF244321}">
                <p14:modId xmlns:p14="http://schemas.microsoft.com/office/powerpoint/2010/main" val="1409847662"/>
              </p:ext>
            </p:extLst>
          </p:nvPr>
        </p:nvGraphicFramePr>
        <p:xfrm>
          <a:off x="3205069" y="4862397"/>
          <a:ext cx="1160462" cy="692150"/>
        </p:xfrm>
        <a:graphic>
          <a:graphicData uri="http://schemas.openxmlformats.org/presentationml/2006/ole">
            <mc:AlternateContent xmlns:mc="http://schemas.openxmlformats.org/markup-compatibility/2006">
              <mc:Choice xmlns:v="urn:schemas-microsoft-com:vml" Requires="v">
                <p:oleObj spid="_x0000_s3094" name="数式" r:id="rId8" imgW="660113" imgH="393529" progId="Equation.3">
                  <p:embed/>
                </p:oleObj>
              </mc:Choice>
              <mc:Fallback>
                <p:oleObj name="数式" r:id="rId8" imgW="660113" imgH="393529" progId="Equation.3">
                  <p:embed/>
                  <p:pic>
                    <p:nvPicPr>
                      <p:cNvPr id="4711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05069" y="4862397"/>
                        <a:ext cx="1160462" cy="692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504879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Autofit/>
          </a:bodyPr>
          <a:lstStyle/>
          <a:p>
            <a:r>
              <a:rPr lang="ja-JP" altLang="en-US"/>
              <a:t>改良版プログラム</a:t>
            </a:r>
          </a:p>
        </p:txBody>
      </p:sp>
      <p:sp>
        <p:nvSpPr>
          <p:cNvPr id="49160"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A77D11E0-9D77-4B13-9310-4BB3D89ECF6B}" type="slidenum">
              <a:rPr lang="en-US" altLang="ja-JP" smtClean="0">
                <a:latin typeface="Arial" panose="020B0604020202020204" pitchFamily="34" charset="0"/>
              </a:rPr>
              <a:pPr/>
              <a:t>23</a:t>
            </a:fld>
            <a:endParaRPr lang="en-US" altLang="ja-JP">
              <a:latin typeface="Arial" panose="020B0604020202020204" pitchFamily="34" charset="0"/>
            </a:endParaRPr>
          </a:p>
        </p:txBody>
      </p:sp>
      <p:sp>
        <p:nvSpPr>
          <p:cNvPr id="49155" name="Text Box 3"/>
          <p:cNvSpPr txBox="1">
            <a:spLocks noChangeArrowheads="1"/>
          </p:cNvSpPr>
          <p:nvPr/>
        </p:nvSpPr>
        <p:spPr bwMode="auto">
          <a:xfrm>
            <a:off x="381000" y="1358900"/>
            <a:ext cx="7167347"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defTabSz="47625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defTabSz="4762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defTabSz="47625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defTabSz="47625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defTabSz="47625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defTabSz="47625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defTabSz="47625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defTabSz="47625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defTabSz="47625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en-US" altLang="ja-JP" sz="1800" b="1">
              <a:latin typeface="Arial" panose="020B0604020202020204" pitchFamily="34" charset="0"/>
            </a:endParaRPr>
          </a:p>
          <a:p>
            <a:pPr eaLnBrk="1" hangingPunct="1">
              <a:spcBef>
                <a:spcPct val="0"/>
              </a:spcBef>
              <a:buFontTx/>
              <a:buNone/>
            </a:pPr>
            <a:endParaRPr lang="en-US" altLang="ja-JP" sz="1800" b="1">
              <a:latin typeface="Arial" panose="020B0604020202020204" pitchFamily="34" charset="0"/>
            </a:endParaRPr>
          </a:p>
          <a:p>
            <a:pPr eaLnBrk="1" hangingPunct="1">
              <a:spcBef>
                <a:spcPct val="0"/>
              </a:spcBef>
              <a:buFontTx/>
              <a:buNone/>
            </a:pPr>
            <a:r>
              <a:rPr lang="en-US" altLang="ja-JP" sz="1800" b="1">
                <a:latin typeface="Arial" panose="020B0604020202020204" pitchFamily="34" charset="0"/>
              </a:rPr>
              <a:t>	double a, b, c, d, x1, x2;</a:t>
            </a:r>
          </a:p>
          <a:p>
            <a:pPr eaLnBrk="1" hangingPunct="1">
              <a:spcBef>
                <a:spcPct val="0"/>
              </a:spcBef>
              <a:buFontTx/>
              <a:buNone/>
            </a:pPr>
            <a:endParaRPr lang="en-US" altLang="ja-JP" sz="1800" b="1">
              <a:latin typeface="Arial" panose="020B0604020202020204" pitchFamily="34" charset="0"/>
            </a:endParaRPr>
          </a:p>
          <a:p>
            <a:pPr eaLnBrk="1" hangingPunct="1">
              <a:spcBef>
                <a:spcPct val="0"/>
              </a:spcBef>
              <a:buFontTx/>
              <a:buNone/>
            </a:pPr>
            <a:r>
              <a:rPr lang="en-US" altLang="ja-JP" sz="1800" b="1">
                <a:latin typeface="Arial" panose="020B0604020202020204" pitchFamily="34" charset="0"/>
              </a:rPr>
              <a:t>	printf("Please input a b c : ");</a:t>
            </a:r>
          </a:p>
          <a:p>
            <a:pPr eaLnBrk="1" hangingPunct="1">
              <a:spcBef>
                <a:spcPct val="0"/>
              </a:spcBef>
              <a:buFontTx/>
              <a:buNone/>
            </a:pPr>
            <a:r>
              <a:rPr lang="en-US" altLang="ja-JP" sz="1800" b="1">
                <a:latin typeface="Arial" panose="020B0604020202020204" pitchFamily="34" charset="0"/>
              </a:rPr>
              <a:t>	scanf("%lf %lf %lf", &amp;a, &amp;b, &amp;c);</a:t>
            </a:r>
          </a:p>
          <a:p>
            <a:pPr eaLnBrk="1" hangingPunct="1">
              <a:spcBef>
                <a:spcPct val="0"/>
              </a:spcBef>
              <a:buFontTx/>
              <a:buNone/>
            </a:pPr>
            <a:endParaRPr lang="en-US" altLang="ja-JP" sz="1800" b="1">
              <a:latin typeface="Arial" panose="020B0604020202020204" pitchFamily="34" charset="0"/>
            </a:endParaRPr>
          </a:p>
          <a:p>
            <a:pPr eaLnBrk="1" hangingPunct="1">
              <a:spcBef>
                <a:spcPct val="0"/>
              </a:spcBef>
              <a:buFontTx/>
              <a:buNone/>
            </a:pPr>
            <a:r>
              <a:rPr lang="en-US" altLang="ja-JP" sz="1800" b="1">
                <a:latin typeface="Arial" panose="020B0604020202020204" pitchFamily="34" charset="0"/>
              </a:rPr>
              <a:t>	d = b * b - 4 * a * c;      /* </a:t>
            </a:r>
            <a:r>
              <a:rPr lang="ja-JP" altLang="en-US" sz="1800" b="1">
                <a:latin typeface="Arial" panose="020B0604020202020204" pitchFamily="34" charset="0"/>
              </a:rPr>
              <a:t>判別式の計算 *</a:t>
            </a:r>
            <a:r>
              <a:rPr lang="en-US" altLang="ja-JP" sz="1800" b="1">
                <a:latin typeface="Arial" panose="020B0604020202020204" pitchFamily="34" charset="0"/>
              </a:rPr>
              <a:t>/</a:t>
            </a:r>
          </a:p>
          <a:p>
            <a:pPr eaLnBrk="1" hangingPunct="1">
              <a:spcBef>
                <a:spcPct val="0"/>
              </a:spcBef>
              <a:buFontTx/>
              <a:buNone/>
            </a:pPr>
            <a:r>
              <a:rPr lang="en-US" altLang="ja-JP" sz="1800" b="1">
                <a:latin typeface="Arial" panose="020B0604020202020204" pitchFamily="34" charset="0"/>
              </a:rPr>
              <a:t>	if(d &gt;= 0){                 /* </a:t>
            </a:r>
            <a:r>
              <a:rPr lang="ja-JP" altLang="en-US" sz="1800" b="1">
                <a:latin typeface="Arial" panose="020B0604020202020204" pitchFamily="34" charset="0"/>
              </a:rPr>
              <a:t>判別式が正のとき、解を計算 *</a:t>
            </a:r>
            <a:r>
              <a:rPr lang="en-US" altLang="ja-JP" sz="1800" b="1">
                <a:latin typeface="Arial" panose="020B0604020202020204" pitchFamily="34" charset="0"/>
              </a:rPr>
              <a:t>/</a:t>
            </a:r>
          </a:p>
          <a:p>
            <a:pPr eaLnBrk="1" hangingPunct="1">
              <a:spcBef>
                <a:spcPct val="0"/>
              </a:spcBef>
              <a:buFontTx/>
              <a:buNone/>
            </a:pPr>
            <a:r>
              <a:rPr lang="en-US" altLang="ja-JP" sz="1800" b="1">
                <a:latin typeface="Arial" panose="020B0604020202020204" pitchFamily="34" charset="0"/>
              </a:rPr>
              <a:t>		if(b &gt;= 0) x1 = -(b + sqrt(d)) / (2.0 * a);</a:t>
            </a:r>
          </a:p>
          <a:p>
            <a:pPr eaLnBrk="1" hangingPunct="1">
              <a:spcBef>
                <a:spcPct val="0"/>
              </a:spcBef>
              <a:buFontTx/>
              <a:buNone/>
            </a:pPr>
            <a:r>
              <a:rPr lang="en-US" altLang="ja-JP" sz="1800" b="1">
                <a:latin typeface="Arial" panose="020B0604020202020204" pitchFamily="34" charset="0"/>
              </a:rPr>
              <a:t>		else       x1 = (-b + sqrt(d)) / (2.0 * a);</a:t>
            </a:r>
          </a:p>
          <a:p>
            <a:pPr eaLnBrk="1" hangingPunct="1">
              <a:spcBef>
                <a:spcPct val="0"/>
              </a:spcBef>
              <a:buFontTx/>
              <a:buNone/>
            </a:pPr>
            <a:r>
              <a:rPr lang="en-US" altLang="ja-JP" sz="1800" b="1">
                <a:latin typeface="Arial" panose="020B0604020202020204" pitchFamily="34" charset="0"/>
              </a:rPr>
              <a:t>		x2 = c / (a * x1);</a:t>
            </a:r>
          </a:p>
          <a:p>
            <a:pPr eaLnBrk="1" hangingPunct="1">
              <a:spcBef>
                <a:spcPct val="0"/>
              </a:spcBef>
              <a:buFontTx/>
              <a:buNone/>
            </a:pPr>
            <a:r>
              <a:rPr lang="en-US" altLang="ja-JP" sz="1800" b="1">
                <a:latin typeface="Arial" panose="020B0604020202020204" pitchFamily="34" charset="0"/>
              </a:rPr>
              <a:t>		printf("x1 = %17.10e  (%17.10e)\n",x1,a*x1*x1+b*x1+c);</a:t>
            </a:r>
          </a:p>
          <a:p>
            <a:pPr eaLnBrk="1" hangingPunct="1">
              <a:spcBef>
                <a:spcPct val="0"/>
              </a:spcBef>
              <a:buFontTx/>
              <a:buNone/>
            </a:pPr>
            <a:r>
              <a:rPr lang="en-US" altLang="ja-JP" sz="1800" b="1">
                <a:latin typeface="Arial" panose="020B0604020202020204" pitchFamily="34" charset="0"/>
              </a:rPr>
              <a:t>		printf("x2 = %17.10e  (%17.10e)\n",x2,a*x2*x2+b*x2+c);</a:t>
            </a:r>
          </a:p>
          <a:p>
            <a:pPr eaLnBrk="1" hangingPunct="1">
              <a:spcBef>
                <a:spcPct val="0"/>
              </a:spcBef>
              <a:buFontTx/>
              <a:buNone/>
            </a:pPr>
            <a:r>
              <a:rPr lang="en-US" altLang="ja-JP" sz="1800" b="1">
                <a:latin typeface="Arial" panose="020B0604020202020204" pitchFamily="34" charset="0"/>
              </a:rPr>
              <a:t>	} else{                     /* </a:t>
            </a:r>
            <a:r>
              <a:rPr lang="ja-JP" altLang="en-US" sz="1800" b="1">
                <a:latin typeface="Arial" panose="020B0604020202020204" pitchFamily="34" charset="0"/>
              </a:rPr>
              <a:t>判別式が負のとき、虚数解と表示 *</a:t>
            </a:r>
            <a:r>
              <a:rPr lang="en-US" altLang="ja-JP" sz="1800" b="1">
                <a:latin typeface="Arial" panose="020B0604020202020204" pitchFamily="34" charset="0"/>
              </a:rPr>
              <a:t>/</a:t>
            </a:r>
          </a:p>
          <a:p>
            <a:pPr eaLnBrk="1" hangingPunct="1">
              <a:spcBef>
                <a:spcPct val="0"/>
              </a:spcBef>
              <a:buFontTx/>
              <a:buNone/>
            </a:pPr>
            <a:r>
              <a:rPr lang="en-US" altLang="ja-JP" sz="1800" b="1">
                <a:latin typeface="Arial" panose="020B0604020202020204" pitchFamily="34" charset="0"/>
              </a:rPr>
              <a:t>		printf("x1 = </a:t>
            </a:r>
            <a:r>
              <a:rPr lang="ja-JP" altLang="en-US" sz="1800" b="1">
                <a:latin typeface="Arial" panose="020B0604020202020204" pitchFamily="34" charset="0"/>
              </a:rPr>
              <a:t>虚数解</a:t>
            </a:r>
            <a:r>
              <a:rPr lang="en-US" altLang="ja-JP" sz="1800" b="1">
                <a:latin typeface="Arial" panose="020B0604020202020204" pitchFamily="34" charset="0"/>
              </a:rPr>
              <a:t>\n");</a:t>
            </a:r>
          </a:p>
          <a:p>
            <a:pPr eaLnBrk="1" hangingPunct="1">
              <a:spcBef>
                <a:spcPct val="0"/>
              </a:spcBef>
              <a:buFontTx/>
              <a:buNone/>
            </a:pPr>
            <a:r>
              <a:rPr lang="en-US" altLang="ja-JP" sz="1800" b="1">
                <a:latin typeface="Arial" panose="020B0604020202020204" pitchFamily="34" charset="0"/>
              </a:rPr>
              <a:t>		printf("x2 = </a:t>
            </a:r>
            <a:r>
              <a:rPr lang="ja-JP" altLang="en-US" sz="1800" b="1">
                <a:latin typeface="Arial" panose="020B0604020202020204" pitchFamily="34" charset="0"/>
              </a:rPr>
              <a:t>虚数解</a:t>
            </a:r>
            <a:r>
              <a:rPr lang="en-US" altLang="ja-JP" sz="1800" b="1">
                <a:latin typeface="Arial" panose="020B0604020202020204" pitchFamily="34" charset="0"/>
              </a:rPr>
              <a:t>\n");</a:t>
            </a:r>
          </a:p>
          <a:p>
            <a:pPr eaLnBrk="1" hangingPunct="1">
              <a:spcBef>
                <a:spcPct val="0"/>
              </a:spcBef>
              <a:buFontTx/>
              <a:buNone/>
            </a:pPr>
            <a:r>
              <a:rPr lang="en-US" altLang="ja-JP" sz="1800" b="1">
                <a:latin typeface="Arial" panose="020B0604020202020204" pitchFamily="34" charset="0"/>
              </a:rPr>
              <a:t>	}</a:t>
            </a:r>
          </a:p>
          <a:p>
            <a:pPr eaLnBrk="1" hangingPunct="1">
              <a:spcBef>
                <a:spcPct val="0"/>
              </a:spcBef>
              <a:buFontTx/>
              <a:buNone/>
            </a:pPr>
            <a:endParaRPr lang="en-US" altLang="ja-JP" sz="1800" b="1">
              <a:latin typeface="Arial" panose="020B0604020202020204" pitchFamily="34" charset="0"/>
            </a:endParaRPr>
          </a:p>
        </p:txBody>
      </p:sp>
      <p:sp>
        <p:nvSpPr>
          <p:cNvPr id="49156" name="Oval 4"/>
          <p:cNvSpPr>
            <a:spLocks noChangeArrowheads="1"/>
          </p:cNvSpPr>
          <p:nvPr/>
        </p:nvSpPr>
        <p:spPr bwMode="auto">
          <a:xfrm>
            <a:off x="1187450" y="4437063"/>
            <a:ext cx="2952750" cy="287337"/>
          </a:xfrm>
          <a:prstGeom prst="ellipse">
            <a:avLst/>
          </a:prstGeom>
          <a:noFill/>
          <a:ln w="28575">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49157" name="Arc 5"/>
          <p:cNvSpPr>
            <a:spLocks/>
          </p:cNvSpPr>
          <p:nvPr/>
        </p:nvSpPr>
        <p:spPr bwMode="auto">
          <a:xfrm flipH="1">
            <a:off x="3429000" y="1700213"/>
            <a:ext cx="2436813" cy="4608512"/>
          </a:xfrm>
          <a:custGeom>
            <a:avLst/>
            <a:gdLst>
              <a:gd name="T0" fmla="*/ 0 w 19762"/>
              <a:gd name="T1" fmla="*/ 0 h 21600"/>
              <a:gd name="T2" fmla="*/ 300478575 w 19762"/>
              <a:gd name="T3" fmla="*/ 586404349 h 21600"/>
              <a:gd name="T4" fmla="*/ 0 w 19762"/>
              <a:gd name="T5" fmla="*/ 983258465 h 21600"/>
              <a:gd name="T6" fmla="*/ 0 60000 65536"/>
              <a:gd name="T7" fmla="*/ 0 60000 65536"/>
              <a:gd name="T8" fmla="*/ 0 60000 65536"/>
            </a:gdLst>
            <a:ahLst/>
            <a:cxnLst>
              <a:cxn ang="T6">
                <a:pos x="T0" y="T1"/>
              </a:cxn>
              <a:cxn ang="T7">
                <a:pos x="T2" y="T3"/>
              </a:cxn>
              <a:cxn ang="T8">
                <a:pos x="T4" y="T5"/>
              </a:cxn>
            </a:cxnLst>
            <a:rect l="0" t="0" r="r" b="b"/>
            <a:pathLst>
              <a:path w="19762" h="21600" fill="none" extrusionOk="0">
                <a:moveTo>
                  <a:pt x="-1" y="0"/>
                </a:moveTo>
                <a:cubicBezTo>
                  <a:pt x="8557" y="0"/>
                  <a:pt x="16308" y="5052"/>
                  <a:pt x="19762" y="12881"/>
                </a:cubicBezTo>
              </a:path>
              <a:path w="19762" h="21600" stroke="0" extrusionOk="0">
                <a:moveTo>
                  <a:pt x="-1" y="0"/>
                </a:moveTo>
                <a:cubicBezTo>
                  <a:pt x="8557" y="0"/>
                  <a:pt x="16308" y="5052"/>
                  <a:pt x="19762" y="12881"/>
                </a:cubicBezTo>
                <a:lnTo>
                  <a:pt x="0" y="21600"/>
                </a:lnTo>
                <a:lnTo>
                  <a:pt x="-1" y="0"/>
                </a:lnTo>
                <a:close/>
              </a:path>
            </a:pathLst>
          </a:custGeom>
          <a:noFill/>
          <a:ln w="9525">
            <a:solidFill>
              <a:schemeClr val="tx2"/>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p>
            <a:endParaRPr lang="ja-JP" altLang="en-US">
              <a:latin typeface="Arial" panose="020B0604020202020204" pitchFamily="34" charset="0"/>
              <a:ea typeface="メイリオ" panose="020B0604030504040204" pitchFamily="50" charset="-128"/>
            </a:endParaRPr>
          </a:p>
        </p:txBody>
      </p:sp>
      <p:sp>
        <p:nvSpPr>
          <p:cNvPr id="49158" name="Text Box 6"/>
          <p:cNvSpPr txBox="1">
            <a:spLocks noChangeArrowheads="1"/>
          </p:cNvSpPr>
          <p:nvPr/>
        </p:nvSpPr>
        <p:spPr bwMode="auto">
          <a:xfrm>
            <a:off x="5848350" y="1412875"/>
            <a:ext cx="29546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解と係数の関係より</a:t>
            </a:r>
          </a:p>
        </p:txBody>
      </p:sp>
      <p:sp>
        <p:nvSpPr>
          <p:cNvPr id="49159" name="Rectangle 7"/>
          <p:cNvSpPr>
            <a:spLocks noChangeArrowheads="1"/>
          </p:cNvSpPr>
          <p:nvPr/>
        </p:nvSpPr>
        <p:spPr bwMode="auto">
          <a:xfrm>
            <a:off x="468313" y="1412875"/>
            <a:ext cx="8424862" cy="4968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Tree>
    <p:extLst>
      <p:ext uri="{BB962C8B-B14F-4D97-AF65-F5344CB8AC3E}">
        <p14:creationId xmlns:p14="http://schemas.microsoft.com/office/powerpoint/2010/main" val="1775332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Autofit/>
          </a:bodyPr>
          <a:lstStyle/>
          <a:p>
            <a:r>
              <a:rPr lang="ja-JP" altLang="en-US"/>
              <a:t>オーバーフロー</a:t>
            </a:r>
          </a:p>
        </p:txBody>
      </p:sp>
      <p:sp>
        <p:nvSpPr>
          <p:cNvPr id="8195" name="Rectangle 3"/>
          <p:cNvSpPr>
            <a:spLocks noGrp="1" noChangeArrowheads="1"/>
          </p:cNvSpPr>
          <p:nvPr>
            <p:ph type="body" idx="1"/>
          </p:nvPr>
        </p:nvSpPr>
        <p:spPr/>
        <p:txBody>
          <a:bodyPr>
            <a:noAutofit/>
          </a:bodyPr>
          <a:lstStyle/>
          <a:p>
            <a:r>
              <a:rPr lang="ja-JP" altLang="en-US"/>
              <a:t>それぞれの型 </a:t>
            </a:r>
            <a:r>
              <a:rPr lang="en-US" altLang="ja-JP"/>
              <a:t>(int, double </a:t>
            </a:r>
            <a:r>
              <a:rPr lang="ja-JP" altLang="en-US"/>
              <a:t>など）ごとに「表現可能な範囲」が定まる</a:t>
            </a:r>
          </a:p>
          <a:p>
            <a:endParaRPr lang="ja-JP" altLang="en-US"/>
          </a:p>
          <a:p>
            <a:r>
              <a:rPr lang="ja-JP" altLang="en-US"/>
              <a:t>計算の途中で「表現可能な範囲」を越えてしまうこと　＝　オーバーフロー</a:t>
            </a:r>
          </a:p>
          <a:p>
            <a:endParaRPr lang="en-US" altLang="ja-JP"/>
          </a:p>
        </p:txBody>
      </p:sp>
      <p:sp>
        <p:nvSpPr>
          <p:cNvPr id="8196"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9D7BE09F-ACD6-44EB-B2FE-59851034CC2B}" type="slidenum">
              <a:rPr lang="en-US" altLang="ja-JP" smtClean="0">
                <a:latin typeface="Arial" panose="020B0604020202020204" pitchFamily="34" charset="0"/>
              </a:rPr>
              <a:pPr/>
              <a:t>3</a:t>
            </a:fld>
            <a:endParaRPr lang="en-US" altLang="ja-JP">
              <a:latin typeface="Arial" panose="020B0604020202020204" pitchFamily="34" charset="0"/>
            </a:endParaRPr>
          </a:p>
        </p:txBody>
      </p:sp>
    </p:spTree>
    <p:extLst>
      <p:ext uri="{BB962C8B-B14F-4D97-AF65-F5344CB8AC3E}">
        <p14:creationId xmlns:p14="http://schemas.microsoft.com/office/powerpoint/2010/main" val="2074766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Autofit/>
          </a:bodyPr>
          <a:lstStyle/>
          <a:p>
            <a:r>
              <a:rPr lang="ja-JP" altLang="en-US"/>
              <a:t>少数点以下切り捨て</a:t>
            </a:r>
          </a:p>
        </p:txBody>
      </p:sp>
      <p:sp>
        <p:nvSpPr>
          <p:cNvPr id="10243" name="Rectangle 3"/>
          <p:cNvSpPr>
            <a:spLocks noGrp="1" noChangeArrowheads="1"/>
          </p:cNvSpPr>
          <p:nvPr>
            <p:ph type="body" idx="1"/>
          </p:nvPr>
        </p:nvSpPr>
        <p:spPr/>
        <p:txBody>
          <a:bodyPr>
            <a:noAutofit/>
          </a:bodyPr>
          <a:lstStyle/>
          <a:p>
            <a:r>
              <a:rPr lang="ja-JP" altLang="en-US"/>
              <a:t>整数の演算において除算を行う場合、除算結果の小数点以下は切り捨てられる。</a:t>
            </a:r>
          </a:p>
          <a:p>
            <a:pPr lvl="1"/>
            <a:r>
              <a:rPr lang="en-US" altLang="ja-JP"/>
              <a:t>(</a:t>
            </a:r>
            <a:r>
              <a:rPr lang="ja-JP" altLang="en-US"/>
              <a:t>整数</a:t>
            </a:r>
            <a:r>
              <a:rPr lang="en-US" altLang="ja-JP"/>
              <a:t>)/(</a:t>
            </a:r>
            <a:r>
              <a:rPr lang="ja-JP" altLang="en-US"/>
              <a:t>整数</a:t>
            </a:r>
            <a:r>
              <a:rPr lang="en-US" altLang="ja-JP"/>
              <a:t>)</a:t>
            </a:r>
            <a:r>
              <a:rPr lang="ja-JP" altLang="en-US"/>
              <a:t>の場合のみ、この小数点以下の切り捨てが行われる。</a:t>
            </a:r>
          </a:p>
          <a:p>
            <a:pPr lvl="1"/>
            <a:r>
              <a:rPr lang="en-US" altLang="ja-JP"/>
              <a:t>(</a:t>
            </a:r>
            <a:r>
              <a:rPr lang="ja-JP" altLang="en-US"/>
              <a:t>整数）</a:t>
            </a:r>
            <a:r>
              <a:rPr lang="en-US" altLang="ja-JP"/>
              <a:t>/</a:t>
            </a:r>
            <a:r>
              <a:rPr lang="ja-JP" altLang="en-US"/>
              <a:t>（浮動小数点数）や</a:t>
            </a:r>
            <a:r>
              <a:rPr lang="en-US" altLang="ja-JP"/>
              <a:t>(</a:t>
            </a:r>
            <a:r>
              <a:rPr lang="ja-JP" altLang="en-US"/>
              <a:t>浮動小数点数）</a:t>
            </a:r>
            <a:r>
              <a:rPr lang="en-US" altLang="ja-JP"/>
              <a:t>/</a:t>
            </a:r>
            <a:r>
              <a:rPr lang="ja-JP" altLang="en-US"/>
              <a:t>（整数）の場合は浮動小数点数型として計算されるので結果に小数点以下の値も含まれる。</a:t>
            </a:r>
          </a:p>
          <a:p>
            <a:pPr lvl="1"/>
            <a:r>
              <a:rPr lang="ja-JP" altLang="en-US"/>
              <a:t>異なる型を含む演算では、必要に応じて自動的に型変換が行われる。</a:t>
            </a:r>
          </a:p>
          <a:p>
            <a:r>
              <a:rPr lang="ja-JP" altLang="en-US"/>
              <a:t>予期しない結果を招かないためにも明示的に型変換をした方がよい。</a:t>
            </a:r>
          </a:p>
        </p:txBody>
      </p:sp>
      <p:sp>
        <p:nvSpPr>
          <p:cNvPr id="10244"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2C853EFC-7234-4B43-8C39-4320954BB1F9}" type="slidenum">
              <a:rPr lang="en-US" altLang="ja-JP" smtClean="0">
                <a:latin typeface="Arial" panose="020B0604020202020204" pitchFamily="34" charset="0"/>
              </a:rPr>
              <a:pPr/>
              <a:t>4</a:t>
            </a:fld>
            <a:endParaRPr lang="en-US" altLang="ja-JP">
              <a:latin typeface="Arial" panose="020B0604020202020204" pitchFamily="34" charset="0"/>
            </a:endParaRPr>
          </a:p>
        </p:txBody>
      </p:sp>
    </p:spTree>
    <p:extLst>
      <p:ext uri="{BB962C8B-B14F-4D97-AF65-F5344CB8AC3E}">
        <p14:creationId xmlns:p14="http://schemas.microsoft.com/office/powerpoint/2010/main" val="4095565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Autofit/>
          </a:bodyPr>
          <a:lstStyle/>
          <a:p>
            <a:r>
              <a:rPr lang="ja-JP" altLang="en-US"/>
              <a:t>整数データと浮動小数データの違い</a:t>
            </a:r>
          </a:p>
        </p:txBody>
      </p:sp>
      <p:sp>
        <p:nvSpPr>
          <p:cNvPr id="4" name="コンテンツ プレースホルダー 3">
            <a:extLst>
              <a:ext uri="{FF2B5EF4-FFF2-40B4-BE49-F238E27FC236}">
                <a16:creationId xmlns:a16="http://schemas.microsoft.com/office/drawing/2014/main" id="{7F35C35F-8CF3-44F2-A6F7-9A41212AC6D6}"/>
              </a:ext>
            </a:extLst>
          </p:cNvPr>
          <p:cNvSpPr>
            <a:spLocks noGrp="1"/>
          </p:cNvSpPr>
          <p:nvPr>
            <p:ph idx="1"/>
          </p:nvPr>
        </p:nvSpPr>
        <p:spPr/>
        <p:txBody>
          <a:bodyPr>
            <a:noAutofit/>
          </a:bodyPr>
          <a:lstStyle/>
          <a:p>
            <a:endParaRPr kumimoji="1" lang="ja-JP" altLang="en-US"/>
          </a:p>
        </p:txBody>
      </p:sp>
      <p:sp>
        <p:nvSpPr>
          <p:cNvPr id="12321"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57F1566B-BE20-4E50-8B8C-748973F40235}" type="slidenum">
              <a:rPr lang="en-US" altLang="ja-JP" smtClean="0">
                <a:latin typeface="Arial" panose="020B0604020202020204" pitchFamily="34" charset="0"/>
              </a:rPr>
              <a:pPr/>
              <a:t>5</a:t>
            </a:fld>
            <a:endParaRPr lang="en-US" altLang="ja-JP">
              <a:latin typeface="Arial" panose="020B0604020202020204" pitchFamily="34" charset="0"/>
            </a:endParaRPr>
          </a:p>
        </p:txBody>
      </p:sp>
      <p:graphicFrame>
        <p:nvGraphicFramePr>
          <p:cNvPr id="182275" name="Group 3"/>
          <p:cNvGraphicFramePr>
            <a:graphicFrameLocks noGrp="1"/>
          </p:cNvGraphicFramePr>
          <p:nvPr>
            <p:extLst>
              <p:ext uri="{D42A27DB-BD31-4B8C-83A1-F6EECF244321}">
                <p14:modId xmlns:p14="http://schemas.microsoft.com/office/powerpoint/2010/main" val="119443710"/>
              </p:ext>
            </p:extLst>
          </p:nvPr>
        </p:nvGraphicFramePr>
        <p:xfrm>
          <a:off x="257175" y="1290638"/>
          <a:ext cx="8734425" cy="5184775"/>
        </p:xfrm>
        <a:graphic>
          <a:graphicData uri="http://schemas.openxmlformats.org/drawingml/2006/table">
            <a:tbl>
              <a:tblPr/>
              <a:tblGrid>
                <a:gridCol w="935038">
                  <a:extLst>
                    <a:ext uri="{9D8B030D-6E8A-4147-A177-3AD203B41FA5}">
                      <a16:colId xmlns:a16="http://schemas.microsoft.com/office/drawing/2014/main" val="1247944216"/>
                    </a:ext>
                  </a:extLst>
                </a:gridCol>
                <a:gridCol w="3836987">
                  <a:extLst>
                    <a:ext uri="{9D8B030D-6E8A-4147-A177-3AD203B41FA5}">
                      <a16:colId xmlns:a16="http://schemas.microsoft.com/office/drawing/2014/main" val="3419777819"/>
                    </a:ext>
                  </a:extLst>
                </a:gridCol>
                <a:gridCol w="3962400">
                  <a:extLst>
                    <a:ext uri="{9D8B030D-6E8A-4147-A177-3AD203B41FA5}">
                      <a16:colId xmlns:a16="http://schemas.microsoft.com/office/drawing/2014/main" val="1583362368"/>
                    </a:ext>
                  </a:extLst>
                </a:gridCol>
              </a:tblGrid>
              <a:tr h="958909">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a:ln>
                          <a:noFill/>
                        </a:ln>
                        <a:solidFill>
                          <a:schemeClr val="tx1"/>
                        </a:solidFill>
                        <a:effectLst/>
                        <a:latin typeface="Arial" panose="020B0604020202020204" pitchFamily="34" charset="0"/>
                        <a:ea typeface="メイリオ" panose="020B0604030504040204" pitchFamily="50" charset="-128"/>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accent2"/>
                          </a:solidFill>
                          <a:effectLst/>
                          <a:latin typeface="Arial" panose="020B0604020202020204" pitchFamily="34" charset="0"/>
                          <a:ea typeface="メイリオ" panose="020B0604030504040204" pitchFamily="50" charset="-128"/>
                        </a:rPr>
                        <a:t>整数データ</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accent2"/>
                          </a:solidFill>
                          <a:effectLst/>
                          <a:latin typeface="Arial" panose="020B0604020202020204" pitchFamily="34" charset="0"/>
                          <a:ea typeface="メイリオ" panose="020B0604030504040204" pitchFamily="50" charset="-128"/>
                        </a:rPr>
                        <a:t>浮動小数データ</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28639285"/>
                  </a:ext>
                </a:extLst>
              </a:tr>
              <a:tr h="944938">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変数宣言</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a:ln>
                            <a:noFill/>
                          </a:ln>
                          <a:solidFill>
                            <a:srgbClr val="FF0000"/>
                          </a:solidFill>
                          <a:effectLst/>
                          <a:latin typeface="Arial" panose="020B0604020202020204" pitchFamily="34" charset="0"/>
                          <a:ea typeface="メイリオ" panose="020B0604030504040204" pitchFamily="50" charset="-128"/>
                        </a:rPr>
                        <a:t>int</a:t>
                      </a: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 kingaku;</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a:ln>
                            <a:noFill/>
                          </a:ln>
                          <a:solidFill>
                            <a:schemeClr val="tx2"/>
                          </a:solidFill>
                          <a:effectLst/>
                          <a:latin typeface="Arial" panose="020B0604020202020204" pitchFamily="34" charset="0"/>
                          <a:ea typeface="メイリオ" panose="020B0604030504040204" pitchFamily="50" charset="-128"/>
                        </a:rPr>
                        <a:t>int</a:t>
                      </a: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 en;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a:ln>
                            <a:noFill/>
                          </a:ln>
                          <a:solidFill>
                            <a:schemeClr val="tx2"/>
                          </a:solidFill>
                          <a:effectLst/>
                          <a:latin typeface="Arial" panose="020B0604020202020204" pitchFamily="34" charset="0"/>
                          <a:ea typeface="メイリオ" panose="020B0604030504040204" pitchFamily="50" charset="-128"/>
                        </a:rPr>
                        <a:t>double</a:t>
                      </a: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 teihen;</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a:ln>
                            <a:noFill/>
                          </a:ln>
                          <a:solidFill>
                            <a:schemeClr val="tx2"/>
                          </a:solidFill>
                          <a:effectLst/>
                          <a:latin typeface="Arial" panose="020B0604020202020204" pitchFamily="34" charset="0"/>
                          <a:ea typeface="メイリオ" panose="020B0604030504040204" pitchFamily="50" charset="-128"/>
                        </a:rPr>
                        <a:t>double </a:t>
                      </a: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takasa;</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20306396"/>
                  </a:ext>
                </a:extLst>
              </a:tr>
              <a:tr h="757284">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入力</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scanf("</a:t>
                      </a:r>
                      <a:r>
                        <a:rPr kumimoji="1" lang="en-US" altLang="ja-JP" sz="2400" b="0" i="0" u="none" strike="noStrike" cap="none" normalizeH="0" baseline="0">
                          <a:ln>
                            <a:noFill/>
                          </a:ln>
                          <a:solidFill>
                            <a:srgbClr val="FF0000"/>
                          </a:solidFill>
                          <a:effectLst/>
                          <a:latin typeface="Arial" panose="020B0604020202020204" pitchFamily="34" charset="0"/>
                          <a:ea typeface="メイリオ" panose="020B0604030504040204" pitchFamily="50" charset="-128"/>
                        </a:rPr>
                        <a:t>%d</a:t>
                      </a: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 &amp;kingaku);</a:t>
                      </a:r>
                      <a:r>
                        <a:rPr kumimoji="1" lang="en-US" altLang="ja-JP" sz="2400" b="0" i="0" u="none" strike="noStrike" cap="none" normalizeH="0" baseline="0">
                          <a:ln>
                            <a:noFill/>
                          </a:ln>
                          <a:solidFill>
                            <a:srgbClr val="00801E"/>
                          </a:solidFill>
                          <a:effectLst/>
                          <a:latin typeface="Arial" panose="020B0604020202020204" pitchFamily="34" charset="0"/>
                          <a:ea typeface="メイリオ" panose="020B0604030504040204" pitchFamily="50" charset="-128"/>
                        </a:rPr>
                        <a:t>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scanf("</a:t>
                      </a:r>
                      <a:r>
                        <a:rPr kumimoji="1" lang="en-US" altLang="ja-JP" sz="2400" b="0" i="0" u="none" strike="noStrike" cap="none" normalizeH="0" baseline="0">
                          <a:ln>
                            <a:noFill/>
                          </a:ln>
                          <a:solidFill>
                            <a:srgbClr val="FF0000"/>
                          </a:solidFill>
                          <a:effectLst/>
                          <a:latin typeface="Arial" panose="020B0604020202020204" pitchFamily="34" charset="0"/>
                          <a:ea typeface="メイリオ" panose="020B0604030504040204" pitchFamily="50" charset="-128"/>
                        </a:rPr>
                        <a:t>%lf</a:t>
                      </a: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 &amp;takasa);</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76909266"/>
                  </a:ext>
                </a:extLst>
              </a:tr>
              <a:tr h="823010">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出力</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printf("kozeni: </a:t>
                      </a:r>
                      <a:r>
                        <a:rPr kumimoji="1" lang="en-US" altLang="ja-JP" sz="2400" b="0" i="0" u="none" strike="noStrike" cap="none" normalizeH="0" baseline="0">
                          <a:ln>
                            <a:noFill/>
                          </a:ln>
                          <a:solidFill>
                            <a:schemeClr val="tx2"/>
                          </a:solidFill>
                          <a:effectLst/>
                          <a:latin typeface="Arial" panose="020B0604020202020204" pitchFamily="34" charset="0"/>
                          <a:ea typeface="メイリオ" panose="020B0604030504040204" pitchFamily="50" charset="-128"/>
                        </a:rPr>
                        <a:t>%d</a:t>
                      </a: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 en\n", en);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printf("takasa: </a:t>
                      </a:r>
                      <a:r>
                        <a:rPr kumimoji="1" lang="en-US" altLang="ja-JP" sz="2400" b="0" i="0" u="none" strike="noStrike" cap="none" normalizeH="0" baseline="0">
                          <a:ln>
                            <a:noFill/>
                          </a:ln>
                          <a:solidFill>
                            <a:schemeClr val="tx2"/>
                          </a:solidFill>
                          <a:effectLst/>
                          <a:latin typeface="Arial" panose="020B0604020202020204" pitchFamily="34" charset="0"/>
                          <a:ea typeface="メイリオ" panose="020B0604030504040204" pitchFamily="50" charset="-128"/>
                        </a:rPr>
                        <a:t>%f</a:t>
                      </a: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 \n", takasa);</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1723330"/>
                  </a:ext>
                </a:extLst>
              </a:tr>
              <a:tr h="944938">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四則演算</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四則演算には，</a:t>
                      </a: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 -, *, / </a:t>
                      </a:r>
                      <a:r>
                        <a:rPr kumimoji="1" lang="ja-JP" altLang="en-US"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を使う</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四則演算には，</a:t>
                      </a: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 -, *, / </a:t>
                      </a:r>
                      <a:r>
                        <a:rPr kumimoji="1" lang="ja-JP" altLang="en-US"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を使う</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88395681"/>
                  </a:ext>
                </a:extLst>
              </a:tr>
              <a:tr h="755696">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剰余</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 en = kingaku</a:t>
                      </a:r>
                      <a:r>
                        <a:rPr kumimoji="1" lang="en-US" altLang="ja-JP" sz="2400" b="0" i="0" u="none" strike="noStrike" cap="none" normalizeH="0" baseline="0">
                          <a:ln>
                            <a:noFill/>
                          </a:ln>
                          <a:solidFill>
                            <a:srgbClr val="FF0000"/>
                          </a:solidFill>
                          <a:effectLst/>
                          <a:latin typeface="Arial" panose="020B0604020202020204" pitchFamily="34" charset="0"/>
                          <a:ea typeface="メイリオ" panose="020B0604030504040204" pitchFamily="50" charset="-128"/>
                        </a:rPr>
                        <a:t>%</a:t>
                      </a: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1000;</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z =</a:t>
                      </a:r>
                      <a:r>
                        <a:rPr kumimoji="1" lang="en-US" altLang="ja-JP" sz="2400" b="0" i="0" u="none" strike="noStrike" cap="none" normalizeH="0" baseline="0">
                          <a:ln>
                            <a:noFill/>
                          </a:ln>
                          <a:solidFill>
                            <a:schemeClr val="tx2"/>
                          </a:solidFill>
                          <a:effectLst/>
                          <a:latin typeface="Arial" panose="020B0604020202020204" pitchFamily="34" charset="0"/>
                          <a:ea typeface="メイリオ" panose="020B0604030504040204" pitchFamily="50" charset="-128"/>
                        </a:rPr>
                        <a:t> fmod</a:t>
                      </a:r>
                      <a:r>
                        <a:rPr kumimoji="1" lang="en-US" altLang="ja-JP" sz="24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(x,y);</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60045974"/>
                  </a:ext>
                </a:extLst>
              </a:tr>
            </a:tbl>
          </a:graphicData>
        </a:graphic>
      </p:graphicFrame>
    </p:spTree>
    <p:extLst>
      <p:ext uri="{BB962C8B-B14F-4D97-AF65-F5344CB8AC3E}">
        <p14:creationId xmlns:p14="http://schemas.microsoft.com/office/powerpoint/2010/main" val="60247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r>
              <a:rPr lang="en-US" altLang="ja-JP"/>
              <a:t>1/2 </a:t>
            </a:r>
            <a:r>
              <a:rPr lang="ja-JP" altLang="en-US"/>
              <a:t>の値は </a:t>
            </a:r>
            <a:r>
              <a:rPr lang="en-US" altLang="ja-JP"/>
              <a:t>0</a:t>
            </a:r>
          </a:p>
        </p:txBody>
      </p:sp>
      <p:sp>
        <p:nvSpPr>
          <p:cNvPr id="14339" name="Rectangle 3"/>
          <p:cNvSpPr>
            <a:spLocks noGrp="1" noChangeArrowheads="1"/>
          </p:cNvSpPr>
          <p:nvPr>
            <p:ph type="body" idx="1"/>
          </p:nvPr>
        </p:nvSpPr>
        <p:spPr/>
        <p:txBody>
          <a:bodyPr>
            <a:noAutofit/>
          </a:bodyPr>
          <a:lstStyle/>
          <a:p>
            <a:pPr lvl="1"/>
            <a:endParaRPr lang="en-US" altLang="ja-JP"/>
          </a:p>
          <a:p>
            <a:pPr lvl="1"/>
            <a:endParaRPr lang="en-US" altLang="ja-JP"/>
          </a:p>
          <a:p>
            <a:pPr lvl="1"/>
            <a:endParaRPr lang="en-US" altLang="ja-JP"/>
          </a:p>
        </p:txBody>
      </p:sp>
      <p:sp>
        <p:nvSpPr>
          <p:cNvPr id="14344"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07D9540A-954C-4911-9C99-3DBB428A7E44}" type="slidenum">
              <a:rPr lang="en-US" altLang="ja-JP" smtClean="0">
                <a:latin typeface="Arial" panose="020B0604020202020204" pitchFamily="34" charset="0"/>
              </a:rPr>
              <a:pPr/>
              <a:t>6</a:t>
            </a:fld>
            <a:endParaRPr lang="en-US" altLang="ja-JP">
              <a:latin typeface="Arial" panose="020B0604020202020204" pitchFamily="34" charset="0"/>
            </a:endParaRPr>
          </a:p>
        </p:txBody>
      </p:sp>
      <p:sp>
        <p:nvSpPr>
          <p:cNvPr id="14340" name="Text Box 4"/>
          <p:cNvSpPr txBox="1">
            <a:spLocks noChangeArrowheads="1"/>
          </p:cNvSpPr>
          <p:nvPr/>
        </p:nvSpPr>
        <p:spPr bwMode="auto">
          <a:xfrm>
            <a:off x="1422400" y="1116013"/>
            <a:ext cx="6797675" cy="288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75000"/>
              </a:lnSpc>
              <a:spcBef>
                <a:spcPct val="0"/>
              </a:spcBef>
              <a:buFontTx/>
              <a:buNone/>
            </a:pPr>
            <a:r>
              <a:rPr lang="en-US" altLang="ja-JP" sz="2400" b="1" dirty="0">
                <a:latin typeface="Arial" panose="020B0604020202020204" pitchFamily="34" charset="0"/>
              </a:rPr>
              <a:t>#include "</a:t>
            </a:r>
            <a:r>
              <a:rPr lang="en-US" altLang="ja-JP" sz="2400" b="1" dirty="0" err="1">
                <a:latin typeface="Arial" panose="020B0604020202020204" pitchFamily="34" charset="0"/>
              </a:rPr>
              <a:t>stdio.h</a:t>
            </a:r>
            <a:r>
              <a:rPr lang="en-US" altLang="ja-JP" sz="2400" b="1" dirty="0">
                <a:latin typeface="Arial" panose="020B0604020202020204" pitchFamily="34" charset="0"/>
              </a:rPr>
              <a:t>"</a:t>
            </a:r>
          </a:p>
          <a:p>
            <a:pPr eaLnBrk="1" hangingPunct="1">
              <a:lnSpc>
                <a:spcPct val="75000"/>
              </a:lnSpc>
              <a:spcBef>
                <a:spcPct val="0"/>
              </a:spcBef>
              <a:buFontTx/>
              <a:buNone/>
            </a:pPr>
            <a:r>
              <a:rPr lang="en-US" altLang="ja-JP" sz="2400" b="1" dirty="0" err="1">
                <a:latin typeface="Arial" panose="020B0604020202020204" pitchFamily="34" charset="0"/>
              </a:rPr>
              <a:t>int</a:t>
            </a:r>
            <a:r>
              <a:rPr lang="en-US" altLang="ja-JP" sz="2400" b="1" dirty="0">
                <a:latin typeface="Arial" panose="020B0604020202020204" pitchFamily="34" charset="0"/>
              </a:rPr>
              <a:t> main()</a:t>
            </a:r>
          </a:p>
          <a:p>
            <a:pPr eaLnBrk="1" hangingPunct="1">
              <a:lnSpc>
                <a:spcPct val="75000"/>
              </a:lnSpc>
              <a:spcBef>
                <a:spcPct val="0"/>
              </a:spcBef>
              <a:buFontTx/>
              <a:buNone/>
            </a:pPr>
            <a:r>
              <a:rPr lang="en-US" altLang="ja-JP" sz="2400" b="1" dirty="0">
                <a:latin typeface="Arial" panose="020B0604020202020204" pitchFamily="34" charset="0"/>
              </a:rPr>
              <a:t>{</a:t>
            </a:r>
          </a:p>
          <a:p>
            <a:pPr eaLnBrk="1" hangingPunct="1">
              <a:lnSpc>
                <a:spcPct val="75000"/>
              </a:lnSpc>
              <a:spcBef>
                <a:spcPct val="0"/>
              </a:spcBef>
              <a:buFontTx/>
              <a:buNone/>
            </a:pPr>
            <a:r>
              <a:rPr lang="en-US" altLang="ja-JP" sz="2400" b="1" dirty="0">
                <a:latin typeface="Arial" panose="020B0604020202020204" pitchFamily="34" charset="0"/>
              </a:rPr>
              <a:t>  </a:t>
            </a:r>
            <a:r>
              <a:rPr lang="en-US" altLang="ja-JP" sz="2400" b="1" dirty="0" err="1">
                <a:latin typeface="Arial" panose="020B0604020202020204" pitchFamily="34" charset="0"/>
              </a:rPr>
              <a:t>int</a:t>
            </a:r>
            <a:r>
              <a:rPr lang="en-US" altLang="ja-JP" sz="2400" b="1" dirty="0">
                <a:latin typeface="Arial" panose="020B0604020202020204" pitchFamily="34" charset="0"/>
              </a:rPr>
              <a:t> </a:t>
            </a:r>
            <a:r>
              <a:rPr lang="en-US" altLang="ja-JP" sz="2400" b="1" dirty="0" err="1">
                <a:latin typeface="Arial" panose="020B0604020202020204" pitchFamily="34" charset="0"/>
              </a:rPr>
              <a:t>ch</a:t>
            </a:r>
            <a:r>
              <a:rPr lang="en-US" altLang="ja-JP" sz="2400" b="1" dirty="0">
                <a:latin typeface="Arial" panose="020B0604020202020204" pitchFamily="34" charset="0"/>
              </a:rPr>
              <a:t>;</a:t>
            </a:r>
          </a:p>
          <a:p>
            <a:pPr eaLnBrk="1" hangingPunct="1">
              <a:lnSpc>
                <a:spcPct val="75000"/>
              </a:lnSpc>
              <a:spcBef>
                <a:spcPct val="0"/>
              </a:spcBef>
              <a:buFontTx/>
              <a:buNone/>
            </a:pPr>
            <a:r>
              <a:rPr lang="en-US" altLang="ja-JP" sz="2400" b="1" dirty="0">
                <a:latin typeface="Arial" panose="020B0604020202020204" pitchFamily="34" charset="0"/>
              </a:rPr>
              <a:t>  double r;</a:t>
            </a:r>
          </a:p>
          <a:p>
            <a:pPr eaLnBrk="1" hangingPunct="1">
              <a:lnSpc>
                <a:spcPct val="75000"/>
              </a:lnSpc>
              <a:spcBef>
                <a:spcPct val="0"/>
              </a:spcBef>
              <a:buFontTx/>
              <a:buNone/>
            </a:pPr>
            <a:r>
              <a:rPr lang="en-US" altLang="ja-JP" sz="2400" b="1" dirty="0">
                <a:latin typeface="Arial" panose="020B0604020202020204" pitchFamily="34" charset="0"/>
              </a:rPr>
              <a:t>  r = 1 / 2;</a:t>
            </a:r>
          </a:p>
          <a:p>
            <a:pPr eaLnBrk="1" hangingPunct="1">
              <a:lnSpc>
                <a:spcPct val="75000"/>
              </a:lnSpc>
              <a:spcBef>
                <a:spcPct val="0"/>
              </a:spcBef>
              <a:buFontTx/>
              <a:buNone/>
            </a:pPr>
            <a:r>
              <a:rPr lang="en-US" altLang="ja-JP" sz="2400" b="1" dirty="0">
                <a:latin typeface="Arial" panose="020B0604020202020204" pitchFamily="34" charset="0"/>
              </a:rPr>
              <a:t>  </a:t>
            </a:r>
            <a:r>
              <a:rPr lang="en-US" altLang="ja-JP" sz="2400" b="1" dirty="0" err="1">
                <a:latin typeface="Arial" panose="020B0604020202020204" pitchFamily="34" charset="0"/>
              </a:rPr>
              <a:t>printf</a:t>
            </a:r>
            <a:r>
              <a:rPr lang="en-US" altLang="ja-JP" sz="2400" b="1" dirty="0">
                <a:latin typeface="Arial" panose="020B0604020202020204" pitchFamily="34" charset="0"/>
              </a:rPr>
              <a:t>("r = %f\n ", r );  </a:t>
            </a:r>
          </a:p>
          <a:p>
            <a:pPr eaLnBrk="1" hangingPunct="1">
              <a:lnSpc>
                <a:spcPct val="75000"/>
              </a:lnSpc>
              <a:spcBef>
                <a:spcPct val="0"/>
              </a:spcBef>
              <a:buFontTx/>
              <a:buNone/>
            </a:pPr>
            <a:r>
              <a:rPr lang="en-US" altLang="ja-JP" sz="2400" b="1" dirty="0">
                <a:latin typeface="Arial" panose="020B0604020202020204" pitchFamily="34" charset="0"/>
              </a:rPr>
              <a:t>  </a:t>
            </a:r>
            <a:r>
              <a:rPr lang="en-US" altLang="ja-JP" sz="2400" b="1" dirty="0" err="1">
                <a:latin typeface="Arial" panose="020B0604020202020204" pitchFamily="34" charset="0"/>
              </a:rPr>
              <a:t>ch</a:t>
            </a:r>
            <a:r>
              <a:rPr lang="en-US" altLang="ja-JP" sz="2400" b="1" dirty="0">
                <a:latin typeface="Arial" panose="020B0604020202020204" pitchFamily="34" charset="0"/>
              </a:rPr>
              <a:t> = </a:t>
            </a:r>
            <a:r>
              <a:rPr lang="en-US" altLang="ja-JP" sz="2400" b="1" dirty="0" err="1">
                <a:latin typeface="Arial" panose="020B0604020202020204" pitchFamily="34" charset="0"/>
              </a:rPr>
              <a:t>getchar</a:t>
            </a:r>
            <a:r>
              <a:rPr lang="en-US" altLang="ja-JP" sz="2400" b="1" dirty="0">
                <a:latin typeface="Arial" panose="020B0604020202020204" pitchFamily="34" charset="0"/>
              </a:rPr>
              <a:t>();</a:t>
            </a:r>
          </a:p>
          <a:p>
            <a:pPr eaLnBrk="1" hangingPunct="1">
              <a:lnSpc>
                <a:spcPct val="75000"/>
              </a:lnSpc>
              <a:spcBef>
                <a:spcPct val="0"/>
              </a:spcBef>
              <a:buFontTx/>
              <a:buNone/>
            </a:pPr>
            <a:r>
              <a:rPr lang="en-US" altLang="ja-JP" sz="2400" b="1" dirty="0">
                <a:latin typeface="Arial" panose="020B0604020202020204" pitchFamily="34" charset="0"/>
              </a:rPr>
              <a:t>  </a:t>
            </a:r>
            <a:r>
              <a:rPr lang="en-US" altLang="ja-JP" sz="2400" b="1" dirty="0" err="1">
                <a:latin typeface="Arial" panose="020B0604020202020204" pitchFamily="34" charset="0"/>
              </a:rPr>
              <a:t>ch</a:t>
            </a:r>
            <a:r>
              <a:rPr lang="en-US" altLang="ja-JP" sz="2400" b="1" dirty="0">
                <a:latin typeface="Arial" panose="020B0604020202020204" pitchFamily="34" charset="0"/>
              </a:rPr>
              <a:t> = </a:t>
            </a:r>
            <a:r>
              <a:rPr lang="en-US" altLang="ja-JP" sz="2400" b="1" dirty="0" err="1">
                <a:latin typeface="Arial" panose="020B0604020202020204" pitchFamily="34" charset="0"/>
              </a:rPr>
              <a:t>getchar</a:t>
            </a:r>
            <a:r>
              <a:rPr lang="en-US" altLang="ja-JP" sz="2400" b="1" dirty="0">
                <a:latin typeface="Arial" panose="020B0604020202020204" pitchFamily="34" charset="0"/>
              </a:rPr>
              <a:t>();</a:t>
            </a:r>
          </a:p>
          <a:p>
            <a:pPr eaLnBrk="1" hangingPunct="1">
              <a:lnSpc>
                <a:spcPct val="75000"/>
              </a:lnSpc>
              <a:spcBef>
                <a:spcPct val="0"/>
              </a:spcBef>
              <a:buFontTx/>
              <a:buNone/>
            </a:pPr>
            <a:r>
              <a:rPr lang="en-US" altLang="ja-JP" sz="2400" b="1" dirty="0">
                <a:latin typeface="Arial" panose="020B0604020202020204" pitchFamily="34" charset="0"/>
              </a:rPr>
              <a:t>}</a:t>
            </a:r>
            <a:r>
              <a:rPr lang="en-US" altLang="ja-JP" sz="2400" dirty="0">
                <a:latin typeface="Arial" panose="020B0604020202020204" pitchFamily="34" charset="0"/>
              </a:rPr>
              <a:t> </a:t>
            </a:r>
            <a:endParaRPr lang="en-US" altLang="ja-JP" sz="2400" b="1" dirty="0">
              <a:latin typeface="Arial" panose="020B0604020202020204" pitchFamily="34" charset="0"/>
            </a:endParaRPr>
          </a:p>
        </p:txBody>
      </p:sp>
      <p:sp>
        <p:nvSpPr>
          <p:cNvPr id="14341" name="Text Box 5"/>
          <p:cNvSpPr txBox="1">
            <a:spLocks noChangeArrowheads="1"/>
          </p:cNvSpPr>
          <p:nvPr/>
        </p:nvSpPr>
        <p:spPr bwMode="auto">
          <a:xfrm>
            <a:off x="1184275" y="4376738"/>
            <a:ext cx="726352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このプログラムの実行結果は，直感とは一致しない</a:t>
            </a:r>
          </a:p>
          <a:p>
            <a:pPr eaLnBrk="1" hangingPunct="1">
              <a:spcBef>
                <a:spcPct val="0"/>
              </a:spcBef>
              <a:buFontTx/>
              <a:buNone/>
            </a:pPr>
            <a:r>
              <a:rPr lang="ja-JP" altLang="en-US" sz="2400">
                <a:latin typeface="Arial" panose="020B0604020202020204" pitchFamily="34" charset="0"/>
              </a:rPr>
              <a:t>かも知れない</a:t>
            </a:r>
          </a:p>
        </p:txBody>
      </p:sp>
      <p:sp>
        <p:nvSpPr>
          <p:cNvPr id="14342" name="Text Box 6"/>
          <p:cNvSpPr txBox="1">
            <a:spLocks noChangeArrowheads="1"/>
          </p:cNvSpPr>
          <p:nvPr/>
        </p:nvSpPr>
        <p:spPr bwMode="auto">
          <a:xfrm>
            <a:off x="3230563" y="5291138"/>
            <a:ext cx="2590800" cy="466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b="1">
                <a:latin typeface="Arial" panose="020B0604020202020204" pitchFamily="34" charset="0"/>
              </a:rPr>
              <a:t>r = </a:t>
            </a:r>
            <a:r>
              <a:rPr lang="en-US" altLang="ja-JP" sz="2400" b="1">
                <a:solidFill>
                  <a:schemeClr val="tx2"/>
                </a:solidFill>
                <a:latin typeface="Arial" panose="020B0604020202020204" pitchFamily="34" charset="0"/>
              </a:rPr>
              <a:t>0.000000</a:t>
            </a:r>
          </a:p>
        </p:txBody>
      </p:sp>
      <p:sp>
        <p:nvSpPr>
          <p:cNvPr id="14343" name="Text Box 7"/>
          <p:cNvSpPr txBox="1">
            <a:spLocks noChangeArrowheads="1"/>
          </p:cNvSpPr>
          <p:nvPr/>
        </p:nvSpPr>
        <p:spPr bwMode="auto">
          <a:xfrm>
            <a:off x="1244600" y="5900738"/>
            <a:ext cx="726352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右辺に</a:t>
            </a:r>
            <a:r>
              <a:rPr lang="ja-JP" altLang="en-US" sz="2400">
                <a:solidFill>
                  <a:schemeClr val="tx2"/>
                </a:solidFill>
                <a:latin typeface="Arial" panose="020B0604020202020204" pitchFamily="34" charset="0"/>
              </a:rPr>
              <a:t>整数の変数しか登場しない</a:t>
            </a:r>
            <a:r>
              <a:rPr lang="ja-JP" altLang="en-US" sz="2400">
                <a:latin typeface="Arial" panose="020B0604020202020204" pitchFamily="34" charset="0"/>
              </a:rPr>
              <a:t>ので，右辺は整数</a:t>
            </a:r>
          </a:p>
          <a:p>
            <a:pPr eaLnBrk="1" hangingPunct="1">
              <a:spcBef>
                <a:spcPct val="0"/>
              </a:spcBef>
              <a:buFontTx/>
              <a:buNone/>
            </a:pPr>
            <a:r>
              <a:rPr lang="ja-JP" altLang="en-US" sz="2400">
                <a:latin typeface="Arial" panose="020B0604020202020204" pitchFamily="34" charset="0"/>
              </a:rPr>
              <a:t>の精度で計算される</a:t>
            </a:r>
          </a:p>
        </p:txBody>
      </p:sp>
    </p:spTree>
    <p:extLst>
      <p:ext uri="{BB962C8B-B14F-4D97-AF65-F5344CB8AC3E}">
        <p14:creationId xmlns:p14="http://schemas.microsoft.com/office/powerpoint/2010/main" val="2104382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Autofit/>
          </a:bodyPr>
          <a:lstStyle/>
          <a:p>
            <a:r>
              <a:rPr lang="en-US" altLang="ja-JP"/>
              <a:t>1.0/2.0 </a:t>
            </a:r>
            <a:r>
              <a:rPr lang="ja-JP" altLang="en-US"/>
              <a:t>の値は </a:t>
            </a:r>
            <a:r>
              <a:rPr lang="en-US" altLang="ja-JP"/>
              <a:t>0.5</a:t>
            </a:r>
          </a:p>
        </p:txBody>
      </p:sp>
      <p:sp>
        <p:nvSpPr>
          <p:cNvPr id="16387" name="Rectangle 3"/>
          <p:cNvSpPr>
            <a:spLocks noGrp="1" noChangeArrowheads="1"/>
          </p:cNvSpPr>
          <p:nvPr>
            <p:ph type="body" idx="1"/>
          </p:nvPr>
        </p:nvSpPr>
        <p:spPr/>
        <p:txBody>
          <a:bodyPr>
            <a:noAutofit/>
          </a:bodyPr>
          <a:lstStyle/>
          <a:p>
            <a:pPr lvl="1"/>
            <a:endParaRPr lang="en-US" altLang="ja-JP"/>
          </a:p>
          <a:p>
            <a:pPr lvl="1"/>
            <a:endParaRPr lang="en-US" altLang="ja-JP"/>
          </a:p>
          <a:p>
            <a:pPr lvl="1"/>
            <a:endParaRPr lang="en-US" altLang="ja-JP"/>
          </a:p>
        </p:txBody>
      </p:sp>
      <p:sp>
        <p:nvSpPr>
          <p:cNvPr id="16392"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D7E11D13-38F6-4E5E-BC58-10BA0ECB16C8}" type="slidenum">
              <a:rPr lang="en-US" altLang="ja-JP" smtClean="0">
                <a:latin typeface="Arial" panose="020B0604020202020204" pitchFamily="34" charset="0"/>
              </a:rPr>
              <a:pPr/>
              <a:t>7</a:t>
            </a:fld>
            <a:endParaRPr lang="en-US" altLang="ja-JP">
              <a:latin typeface="Arial" panose="020B0604020202020204" pitchFamily="34" charset="0"/>
            </a:endParaRPr>
          </a:p>
        </p:txBody>
      </p:sp>
      <p:sp>
        <p:nvSpPr>
          <p:cNvPr id="16388" name="Text Box 4"/>
          <p:cNvSpPr txBox="1">
            <a:spLocks noChangeArrowheads="1"/>
          </p:cNvSpPr>
          <p:nvPr/>
        </p:nvSpPr>
        <p:spPr bwMode="auto">
          <a:xfrm>
            <a:off x="1412875" y="1447800"/>
            <a:ext cx="7154863" cy="28479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75000"/>
              </a:lnSpc>
              <a:spcBef>
                <a:spcPct val="0"/>
              </a:spcBef>
              <a:buFontTx/>
              <a:buNone/>
            </a:pPr>
            <a:r>
              <a:rPr lang="en-US" altLang="ja-JP" sz="2400" b="1" dirty="0">
                <a:latin typeface="Arial" panose="020B0604020202020204" pitchFamily="34" charset="0"/>
              </a:rPr>
              <a:t>#include "</a:t>
            </a:r>
            <a:r>
              <a:rPr lang="en-US" altLang="ja-JP" sz="2400" b="1" dirty="0" err="1">
                <a:latin typeface="Arial" panose="020B0604020202020204" pitchFamily="34" charset="0"/>
              </a:rPr>
              <a:t>stdio.h</a:t>
            </a:r>
            <a:r>
              <a:rPr lang="en-US" altLang="ja-JP" sz="2400" b="1" dirty="0">
                <a:latin typeface="Arial" panose="020B0604020202020204" pitchFamily="34" charset="0"/>
              </a:rPr>
              <a:t>"</a:t>
            </a:r>
          </a:p>
          <a:p>
            <a:pPr eaLnBrk="1" hangingPunct="1">
              <a:lnSpc>
                <a:spcPct val="75000"/>
              </a:lnSpc>
              <a:spcBef>
                <a:spcPct val="0"/>
              </a:spcBef>
              <a:buFontTx/>
              <a:buNone/>
            </a:pPr>
            <a:r>
              <a:rPr lang="en-US" altLang="ja-JP" sz="2400" b="1" dirty="0" err="1">
                <a:latin typeface="Arial" panose="020B0604020202020204" pitchFamily="34" charset="0"/>
              </a:rPr>
              <a:t>int</a:t>
            </a:r>
            <a:r>
              <a:rPr lang="en-US" altLang="ja-JP" sz="2400" b="1" dirty="0">
                <a:latin typeface="Arial" panose="020B0604020202020204" pitchFamily="34" charset="0"/>
              </a:rPr>
              <a:t> main()</a:t>
            </a:r>
          </a:p>
          <a:p>
            <a:pPr eaLnBrk="1" hangingPunct="1">
              <a:lnSpc>
                <a:spcPct val="75000"/>
              </a:lnSpc>
              <a:spcBef>
                <a:spcPct val="0"/>
              </a:spcBef>
              <a:buFontTx/>
              <a:buNone/>
            </a:pPr>
            <a:r>
              <a:rPr lang="en-US" altLang="ja-JP" sz="2400" b="1" dirty="0">
                <a:latin typeface="Arial" panose="020B0604020202020204" pitchFamily="34" charset="0"/>
              </a:rPr>
              <a:t>{</a:t>
            </a:r>
          </a:p>
          <a:p>
            <a:pPr eaLnBrk="1" hangingPunct="1">
              <a:lnSpc>
                <a:spcPct val="75000"/>
              </a:lnSpc>
              <a:spcBef>
                <a:spcPct val="0"/>
              </a:spcBef>
              <a:buFontTx/>
              <a:buNone/>
            </a:pPr>
            <a:r>
              <a:rPr lang="en-US" altLang="ja-JP" sz="2400" b="1" dirty="0">
                <a:latin typeface="Arial" panose="020B0604020202020204" pitchFamily="34" charset="0"/>
              </a:rPr>
              <a:t>  </a:t>
            </a:r>
            <a:r>
              <a:rPr lang="en-US" altLang="ja-JP" sz="2400" b="1" dirty="0" err="1">
                <a:latin typeface="Arial" panose="020B0604020202020204" pitchFamily="34" charset="0"/>
              </a:rPr>
              <a:t>int</a:t>
            </a:r>
            <a:r>
              <a:rPr lang="en-US" altLang="ja-JP" sz="2400" b="1" dirty="0">
                <a:latin typeface="Arial" panose="020B0604020202020204" pitchFamily="34" charset="0"/>
              </a:rPr>
              <a:t> </a:t>
            </a:r>
            <a:r>
              <a:rPr lang="en-US" altLang="ja-JP" sz="2400" b="1" dirty="0" err="1">
                <a:latin typeface="Arial" panose="020B0604020202020204" pitchFamily="34" charset="0"/>
              </a:rPr>
              <a:t>ch</a:t>
            </a:r>
            <a:r>
              <a:rPr lang="en-US" altLang="ja-JP" sz="2400" b="1" dirty="0">
                <a:latin typeface="Arial" panose="020B0604020202020204" pitchFamily="34" charset="0"/>
              </a:rPr>
              <a:t>;</a:t>
            </a:r>
          </a:p>
          <a:p>
            <a:pPr eaLnBrk="1" hangingPunct="1">
              <a:lnSpc>
                <a:spcPct val="75000"/>
              </a:lnSpc>
              <a:spcBef>
                <a:spcPct val="0"/>
              </a:spcBef>
              <a:buFontTx/>
              <a:buNone/>
            </a:pPr>
            <a:r>
              <a:rPr lang="en-US" altLang="ja-JP" sz="2400" b="1" dirty="0">
                <a:latin typeface="Arial" panose="020B0604020202020204" pitchFamily="34" charset="0"/>
              </a:rPr>
              <a:t>  double r;</a:t>
            </a:r>
          </a:p>
          <a:p>
            <a:pPr eaLnBrk="1" hangingPunct="1">
              <a:lnSpc>
                <a:spcPct val="75000"/>
              </a:lnSpc>
              <a:spcBef>
                <a:spcPct val="0"/>
              </a:spcBef>
              <a:buFontTx/>
              <a:buNone/>
            </a:pPr>
            <a:r>
              <a:rPr lang="en-US" altLang="ja-JP" sz="2400" b="1" dirty="0">
                <a:latin typeface="Arial" panose="020B0604020202020204" pitchFamily="34" charset="0"/>
              </a:rPr>
              <a:t>  r = 1.0 / 2.0;</a:t>
            </a:r>
          </a:p>
          <a:p>
            <a:pPr eaLnBrk="1" hangingPunct="1">
              <a:lnSpc>
                <a:spcPct val="75000"/>
              </a:lnSpc>
              <a:spcBef>
                <a:spcPct val="0"/>
              </a:spcBef>
              <a:buFontTx/>
              <a:buNone/>
            </a:pPr>
            <a:r>
              <a:rPr lang="en-US" altLang="ja-JP" sz="2400" b="1" dirty="0">
                <a:latin typeface="Arial" panose="020B0604020202020204" pitchFamily="34" charset="0"/>
              </a:rPr>
              <a:t>  </a:t>
            </a:r>
            <a:r>
              <a:rPr lang="en-US" altLang="ja-JP" sz="2400" b="1" dirty="0" err="1">
                <a:latin typeface="Arial" panose="020B0604020202020204" pitchFamily="34" charset="0"/>
              </a:rPr>
              <a:t>printf</a:t>
            </a:r>
            <a:r>
              <a:rPr lang="en-US" altLang="ja-JP" sz="2400" b="1" dirty="0">
                <a:latin typeface="Arial" panose="020B0604020202020204" pitchFamily="34" charset="0"/>
              </a:rPr>
              <a:t>("r = %f\n ", r );  </a:t>
            </a:r>
          </a:p>
          <a:p>
            <a:pPr eaLnBrk="1" hangingPunct="1">
              <a:lnSpc>
                <a:spcPct val="75000"/>
              </a:lnSpc>
              <a:spcBef>
                <a:spcPct val="0"/>
              </a:spcBef>
              <a:buFontTx/>
              <a:buNone/>
            </a:pPr>
            <a:r>
              <a:rPr lang="en-US" altLang="ja-JP" sz="2400" b="1" dirty="0">
                <a:latin typeface="Arial" panose="020B0604020202020204" pitchFamily="34" charset="0"/>
              </a:rPr>
              <a:t>  </a:t>
            </a:r>
            <a:r>
              <a:rPr lang="en-US" altLang="ja-JP" sz="2400" b="1" dirty="0" err="1">
                <a:latin typeface="Arial" panose="020B0604020202020204" pitchFamily="34" charset="0"/>
              </a:rPr>
              <a:t>ch</a:t>
            </a:r>
            <a:r>
              <a:rPr lang="en-US" altLang="ja-JP" sz="2400" b="1" dirty="0">
                <a:latin typeface="Arial" panose="020B0604020202020204" pitchFamily="34" charset="0"/>
              </a:rPr>
              <a:t> = </a:t>
            </a:r>
            <a:r>
              <a:rPr lang="en-US" altLang="ja-JP" sz="2400" b="1" dirty="0" err="1">
                <a:latin typeface="Arial" panose="020B0604020202020204" pitchFamily="34" charset="0"/>
              </a:rPr>
              <a:t>getchar</a:t>
            </a:r>
            <a:r>
              <a:rPr lang="en-US" altLang="ja-JP" sz="2400" b="1" dirty="0">
                <a:latin typeface="Arial" panose="020B0604020202020204" pitchFamily="34" charset="0"/>
              </a:rPr>
              <a:t>();</a:t>
            </a:r>
          </a:p>
          <a:p>
            <a:pPr eaLnBrk="1" hangingPunct="1">
              <a:lnSpc>
                <a:spcPct val="75000"/>
              </a:lnSpc>
              <a:spcBef>
                <a:spcPct val="0"/>
              </a:spcBef>
              <a:buFontTx/>
              <a:buNone/>
            </a:pPr>
            <a:r>
              <a:rPr lang="en-US" altLang="ja-JP" sz="2400" b="1" dirty="0">
                <a:latin typeface="Arial" panose="020B0604020202020204" pitchFamily="34" charset="0"/>
              </a:rPr>
              <a:t>  </a:t>
            </a:r>
            <a:r>
              <a:rPr lang="en-US" altLang="ja-JP" sz="2400" b="1" dirty="0" err="1">
                <a:latin typeface="Arial" panose="020B0604020202020204" pitchFamily="34" charset="0"/>
              </a:rPr>
              <a:t>ch</a:t>
            </a:r>
            <a:r>
              <a:rPr lang="en-US" altLang="ja-JP" sz="2400" b="1" dirty="0">
                <a:latin typeface="Arial" panose="020B0604020202020204" pitchFamily="34" charset="0"/>
              </a:rPr>
              <a:t> = </a:t>
            </a:r>
            <a:r>
              <a:rPr lang="en-US" altLang="ja-JP" sz="2400" b="1" dirty="0" err="1">
                <a:latin typeface="Arial" panose="020B0604020202020204" pitchFamily="34" charset="0"/>
              </a:rPr>
              <a:t>getchar</a:t>
            </a:r>
            <a:r>
              <a:rPr lang="en-US" altLang="ja-JP" sz="2400" b="1" dirty="0">
                <a:latin typeface="Arial" panose="020B0604020202020204" pitchFamily="34" charset="0"/>
              </a:rPr>
              <a:t>();</a:t>
            </a:r>
          </a:p>
          <a:p>
            <a:pPr eaLnBrk="1" hangingPunct="1">
              <a:lnSpc>
                <a:spcPct val="75000"/>
              </a:lnSpc>
              <a:spcBef>
                <a:spcPct val="0"/>
              </a:spcBef>
              <a:buFontTx/>
              <a:buNone/>
            </a:pPr>
            <a:r>
              <a:rPr lang="en-US" altLang="ja-JP" sz="2400" b="1" dirty="0">
                <a:latin typeface="Arial" panose="020B0604020202020204" pitchFamily="34" charset="0"/>
              </a:rPr>
              <a:t>}</a:t>
            </a:r>
            <a:r>
              <a:rPr lang="en-US" altLang="ja-JP" sz="2400" dirty="0">
                <a:latin typeface="Arial" panose="020B0604020202020204" pitchFamily="34" charset="0"/>
              </a:rPr>
              <a:t> </a:t>
            </a:r>
          </a:p>
        </p:txBody>
      </p:sp>
      <p:sp>
        <p:nvSpPr>
          <p:cNvPr id="16389" name="Text Box 5"/>
          <p:cNvSpPr txBox="1">
            <a:spLocks noChangeArrowheads="1"/>
          </p:cNvSpPr>
          <p:nvPr/>
        </p:nvSpPr>
        <p:spPr bwMode="auto">
          <a:xfrm>
            <a:off x="2049463" y="4486275"/>
            <a:ext cx="61815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 </a:t>
            </a:r>
            <a:r>
              <a:rPr lang="en-US" altLang="ja-JP" sz="2400">
                <a:solidFill>
                  <a:schemeClr val="tx2"/>
                </a:solidFill>
                <a:latin typeface="Arial" panose="020B0604020202020204" pitchFamily="34" charset="0"/>
              </a:rPr>
              <a:t>1 / 2 </a:t>
            </a:r>
            <a:r>
              <a:rPr lang="ja-JP" altLang="en-US" sz="2400">
                <a:solidFill>
                  <a:schemeClr val="tx2"/>
                </a:solidFill>
                <a:latin typeface="Arial" panose="020B0604020202020204" pitchFamily="34" charset="0"/>
              </a:rPr>
              <a:t>」 と 「 </a:t>
            </a:r>
            <a:r>
              <a:rPr lang="en-US" altLang="ja-JP" sz="2400">
                <a:solidFill>
                  <a:schemeClr val="tx2"/>
                </a:solidFill>
                <a:latin typeface="Arial" panose="020B0604020202020204" pitchFamily="34" charset="0"/>
              </a:rPr>
              <a:t>1.0 / 2.0 </a:t>
            </a:r>
            <a:r>
              <a:rPr lang="ja-JP" altLang="en-US" sz="2400">
                <a:solidFill>
                  <a:schemeClr val="tx2"/>
                </a:solidFill>
                <a:latin typeface="Arial" panose="020B0604020202020204" pitchFamily="34" charset="0"/>
              </a:rPr>
              <a:t>」 は，意味が違う</a:t>
            </a:r>
          </a:p>
        </p:txBody>
      </p:sp>
      <p:sp>
        <p:nvSpPr>
          <p:cNvPr id="16390" name="Text Box 6"/>
          <p:cNvSpPr txBox="1">
            <a:spLocks noChangeArrowheads="1"/>
          </p:cNvSpPr>
          <p:nvPr/>
        </p:nvSpPr>
        <p:spPr bwMode="auto">
          <a:xfrm>
            <a:off x="3195638" y="5108575"/>
            <a:ext cx="2590800" cy="466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b="1">
                <a:latin typeface="Arial" panose="020B0604020202020204" pitchFamily="34" charset="0"/>
              </a:rPr>
              <a:t>r = </a:t>
            </a:r>
            <a:r>
              <a:rPr lang="en-US" altLang="ja-JP" sz="2400" b="1">
                <a:solidFill>
                  <a:schemeClr val="tx2"/>
                </a:solidFill>
                <a:latin typeface="Arial" panose="020B0604020202020204" pitchFamily="34" charset="0"/>
              </a:rPr>
              <a:t>0.500000</a:t>
            </a:r>
          </a:p>
        </p:txBody>
      </p:sp>
      <p:sp>
        <p:nvSpPr>
          <p:cNvPr id="16391" name="Text Box 7"/>
          <p:cNvSpPr txBox="1">
            <a:spLocks noChangeArrowheads="1"/>
          </p:cNvSpPr>
          <p:nvPr/>
        </p:nvSpPr>
        <p:spPr bwMode="auto">
          <a:xfrm>
            <a:off x="922338" y="5891213"/>
            <a:ext cx="787908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右辺に</a:t>
            </a:r>
            <a:r>
              <a:rPr lang="ja-JP" altLang="en-US" sz="2400">
                <a:solidFill>
                  <a:schemeClr val="tx2"/>
                </a:solidFill>
                <a:latin typeface="Arial" panose="020B0604020202020204" pitchFamily="34" charset="0"/>
              </a:rPr>
              <a:t>浮動小数の変数が登場する</a:t>
            </a:r>
            <a:r>
              <a:rPr lang="ja-JP" altLang="en-US" sz="2400">
                <a:latin typeface="Arial" panose="020B0604020202020204" pitchFamily="34" charset="0"/>
              </a:rPr>
              <a:t>ので，右辺は浮動小数</a:t>
            </a:r>
          </a:p>
          <a:p>
            <a:pPr eaLnBrk="1" hangingPunct="1">
              <a:spcBef>
                <a:spcPct val="0"/>
              </a:spcBef>
              <a:buFontTx/>
              <a:buNone/>
            </a:pPr>
            <a:r>
              <a:rPr lang="ja-JP" altLang="en-US" sz="2400">
                <a:latin typeface="Arial" panose="020B0604020202020204" pitchFamily="34" charset="0"/>
              </a:rPr>
              <a:t>の精度で計算される</a:t>
            </a:r>
          </a:p>
        </p:txBody>
      </p:sp>
    </p:spTree>
    <p:extLst>
      <p:ext uri="{BB962C8B-B14F-4D97-AF65-F5344CB8AC3E}">
        <p14:creationId xmlns:p14="http://schemas.microsoft.com/office/powerpoint/2010/main" val="3017240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Autofit/>
          </a:bodyPr>
          <a:lstStyle/>
          <a:p>
            <a:r>
              <a:rPr lang="en-US" altLang="ja-JP"/>
              <a:t> 1/2 </a:t>
            </a:r>
            <a:r>
              <a:rPr lang="ja-JP" altLang="en-US"/>
              <a:t>と </a:t>
            </a:r>
            <a:r>
              <a:rPr lang="en-US" altLang="ja-JP"/>
              <a:t>1.0/2.0 </a:t>
            </a:r>
            <a:r>
              <a:rPr lang="ja-JP" altLang="en-US"/>
              <a:t>の違い</a:t>
            </a:r>
          </a:p>
        </p:txBody>
      </p:sp>
      <p:sp>
        <p:nvSpPr>
          <p:cNvPr id="18435" name="Rectangle 3"/>
          <p:cNvSpPr>
            <a:spLocks noGrp="1" noChangeArrowheads="1"/>
          </p:cNvSpPr>
          <p:nvPr>
            <p:ph type="body" idx="1"/>
          </p:nvPr>
        </p:nvSpPr>
        <p:spPr/>
        <p:txBody>
          <a:bodyPr>
            <a:noAutofit/>
          </a:bodyPr>
          <a:lstStyle/>
          <a:p>
            <a:r>
              <a:rPr lang="en-US" altLang="ja-JP"/>
              <a:t>1/2 </a:t>
            </a:r>
            <a:r>
              <a:rPr lang="ja-JP" altLang="en-US"/>
              <a:t>は，整数と整数の割り算</a:t>
            </a:r>
          </a:p>
          <a:p>
            <a:pPr lvl="1"/>
            <a:r>
              <a:rPr lang="ja-JP" altLang="en-US"/>
              <a:t>文法的には 「</a:t>
            </a:r>
            <a:r>
              <a:rPr lang="en-US" altLang="ja-JP"/>
              <a:t>2000/30 (</a:t>
            </a:r>
            <a:r>
              <a:rPr lang="ja-JP" altLang="en-US"/>
              <a:t>値は</a:t>
            </a:r>
            <a:r>
              <a:rPr lang="en-US" altLang="ja-JP"/>
              <a:t>66</a:t>
            </a:r>
            <a:r>
              <a:rPr lang="ja-JP" altLang="en-US"/>
              <a:t>） 」と書くのと同じ</a:t>
            </a:r>
          </a:p>
          <a:p>
            <a:pPr lvl="1"/>
            <a:r>
              <a:rPr lang="en-US" altLang="ja-JP"/>
              <a:t>1/2 </a:t>
            </a:r>
            <a:r>
              <a:rPr lang="ja-JP" altLang="en-US"/>
              <a:t>の値は  </a:t>
            </a:r>
            <a:r>
              <a:rPr lang="en-US" altLang="ja-JP"/>
              <a:t>0 </a:t>
            </a:r>
            <a:r>
              <a:rPr lang="ja-JP" altLang="en-US"/>
              <a:t>（やはり整数）</a:t>
            </a:r>
          </a:p>
          <a:p>
            <a:pPr lvl="1"/>
            <a:endParaRPr lang="ja-JP" altLang="en-US"/>
          </a:p>
          <a:p>
            <a:r>
              <a:rPr lang="en-US" altLang="ja-JP"/>
              <a:t>1.0/2.0 </a:t>
            </a:r>
            <a:r>
              <a:rPr lang="ja-JP" altLang="en-US"/>
              <a:t>は，浮動小数と浮動小数の割り算</a:t>
            </a:r>
          </a:p>
          <a:p>
            <a:pPr lvl="1"/>
            <a:r>
              <a:rPr lang="en-US" altLang="ja-JP"/>
              <a:t>1.0/2.0 </a:t>
            </a:r>
            <a:r>
              <a:rPr lang="ja-JP" altLang="en-US"/>
              <a:t>の値は </a:t>
            </a:r>
            <a:r>
              <a:rPr lang="en-US" altLang="ja-JP"/>
              <a:t>0.5 </a:t>
            </a:r>
            <a:r>
              <a:rPr lang="ja-JP" altLang="en-US"/>
              <a:t>（浮動小数）</a:t>
            </a:r>
          </a:p>
          <a:p>
            <a:pPr lvl="1"/>
            <a:endParaRPr lang="ja-JP" altLang="en-US"/>
          </a:p>
          <a:p>
            <a:pPr lvl="1"/>
            <a:endParaRPr lang="ja-JP" altLang="en-US"/>
          </a:p>
          <a:p>
            <a:pPr lvl="1"/>
            <a:endParaRPr lang="en-US" altLang="ja-JP"/>
          </a:p>
        </p:txBody>
      </p:sp>
      <p:sp>
        <p:nvSpPr>
          <p:cNvPr id="18436"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732F7A8E-947A-405C-BEDF-61C79A11FA06}" type="slidenum">
              <a:rPr lang="en-US" altLang="ja-JP" smtClean="0">
                <a:latin typeface="Arial" panose="020B0604020202020204" pitchFamily="34" charset="0"/>
              </a:rPr>
              <a:pPr/>
              <a:t>8</a:t>
            </a:fld>
            <a:endParaRPr lang="en-US" altLang="ja-JP">
              <a:latin typeface="Arial" panose="020B0604020202020204" pitchFamily="34" charset="0"/>
            </a:endParaRPr>
          </a:p>
        </p:txBody>
      </p:sp>
    </p:spTree>
    <p:extLst>
      <p:ext uri="{BB962C8B-B14F-4D97-AF65-F5344CB8AC3E}">
        <p14:creationId xmlns:p14="http://schemas.microsoft.com/office/powerpoint/2010/main" val="2660051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Autofit/>
          </a:bodyPr>
          <a:lstStyle/>
          <a:p>
            <a:r>
              <a:rPr lang="en-US" altLang="ja-JP"/>
              <a:t>0</a:t>
            </a:r>
            <a:r>
              <a:rPr lang="ja-JP" altLang="en-US"/>
              <a:t>除算</a:t>
            </a:r>
          </a:p>
        </p:txBody>
      </p:sp>
      <p:sp>
        <p:nvSpPr>
          <p:cNvPr id="20483" name="Rectangle 3"/>
          <p:cNvSpPr>
            <a:spLocks noGrp="1" noChangeArrowheads="1"/>
          </p:cNvSpPr>
          <p:nvPr>
            <p:ph type="body" idx="1"/>
          </p:nvPr>
        </p:nvSpPr>
        <p:spPr/>
        <p:txBody>
          <a:bodyPr>
            <a:noAutofit/>
          </a:bodyPr>
          <a:lstStyle/>
          <a:p>
            <a:r>
              <a:rPr lang="ja-JP" altLang="en-US"/>
              <a:t>ある数を</a:t>
            </a:r>
            <a:r>
              <a:rPr lang="en-US" altLang="ja-JP"/>
              <a:t>0</a:t>
            </a:r>
            <a:r>
              <a:rPr lang="ja-JP" altLang="en-US"/>
              <a:t>で割る</a:t>
            </a:r>
            <a:r>
              <a:rPr lang="en-US" altLang="ja-JP"/>
              <a:t>(0</a:t>
            </a:r>
            <a:r>
              <a:rPr lang="ja-JP" altLang="en-US"/>
              <a:t>除算）と、プログラムは異常終了する。</a:t>
            </a:r>
          </a:p>
          <a:p>
            <a:pPr lvl="1"/>
            <a:r>
              <a:rPr lang="ja-JP" altLang="en-US"/>
              <a:t>調和平均を求める場合、入力データに</a:t>
            </a:r>
            <a:r>
              <a:rPr lang="en-US" altLang="ja-JP"/>
              <a:t>0</a:t>
            </a:r>
            <a:r>
              <a:rPr lang="ja-JP" altLang="en-US"/>
              <a:t>が含まれると、</a:t>
            </a:r>
            <a:r>
              <a:rPr lang="en-US" altLang="ja-JP"/>
              <a:t>0</a:t>
            </a:r>
            <a:r>
              <a:rPr lang="ja-JP" altLang="en-US"/>
              <a:t>除算が起こり異常終了する。</a:t>
            </a:r>
          </a:p>
          <a:p>
            <a:r>
              <a:rPr lang="ja-JP" altLang="en-US"/>
              <a:t>割り算を行う場合は割る数が</a:t>
            </a:r>
            <a:r>
              <a:rPr lang="en-US" altLang="ja-JP"/>
              <a:t>0</a:t>
            </a:r>
            <a:r>
              <a:rPr lang="ja-JP" altLang="en-US"/>
              <a:t>でないことを調べてから行う。</a:t>
            </a:r>
          </a:p>
          <a:p>
            <a:pPr lvl="1"/>
            <a:r>
              <a:rPr lang="ja-JP" altLang="en-US"/>
              <a:t>入力データが</a:t>
            </a:r>
            <a:r>
              <a:rPr lang="en-US" altLang="ja-JP"/>
              <a:t>0</a:t>
            </a:r>
            <a:r>
              <a:rPr lang="ja-JP" altLang="en-US"/>
              <a:t>であることを検知して、調和平均の計算を止めるようする。</a:t>
            </a:r>
          </a:p>
        </p:txBody>
      </p:sp>
      <p:sp>
        <p:nvSpPr>
          <p:cNvPr id="20484" name="スライド番号プレースホルダー 1"/>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AF697299-D4CE-4365-8877-27076675E4E9}" type="slidenum">
              <a:rPr lang="en-US" altLang="ja-JP" smtClean="0">
                <a:latin typeface="Arial" panose="020B0604020202020204" pitchFamily="34" charset="0"/>
              </a:rPr>
              <a:pPr/>
              <a:t>9</a:t>
            </a:fld>
            <a:endParaRPr lang="en-US" altLang="ja-JP">
              <a:latin typeface="Arial" panose="020B0604020202020204" pitchFamily="34" charset="0"/>
            </a:endParaRPr>
          </a:p>
        </p:txBody>
      </p:sp>
    </p:spTree>
    <p:extLst>
      <p:ext uri="{BB962C8B-B14F-4D97-AF65-F5344CB8AC3E}">
        <p14:creationId xmlns:p14="http://schemas.microsoft.com/office/powerpoint/2010/main" val="273716690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TotalTime>
  <Words>1348</Words>
  <Application>Microsoft Office PowerPoint</Application>
  <PresentationFormat>画面に合わせる (4:3)</PresentationFormat>
  <Paragraphs>300</Paragraphs>
  <Slides>23</Slides>
  <Notes>23</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23</vt:i4>
      </vt:variant>
    </vt:vector>
  </HeadingPairs>
  <TitlesOfParts>
    <vt:vector size="32" baseType="lpstr">
      <vt:lpstr>ＭＳ Ｐゴシック</vt:lpstr>
      <vt:lpstr>メイリオ</vt:lpstr>
      <vt:lpstr>游ゴシック</vt:lpstr>
      <vt:lpstr>Arial</vt:lpstr>
      <vt:lpstr>Calibri</vt:lpstr>
      <vt:lpstr>Segoe UI</vt:lpstr>
      <vt:lpstr>Times New Roman</vt:lpstr>
      <vt:lpstr>Office テーマ</vt:lpstr>
      <vt:lpstr>数式</vt:lpstr>
      <vt:lpstr>ce-15. 計算精度と誤差   </vt:lpstr>
      <vt:lpstr>int 型</vt:lpstr>
      <vt:lpstr>オーバーフロー</vt:lpstr>
      <vt:lpstr>少数点以下切り捨て</vt:lpstr>
      <vt:lpstr>整数データと浮動小数データの違い</vt:lpstr>
      <vt:lpstr>1/2 の値は 0</vt:lpstr>
      <vt:lpstr>1.0/2.0 の値は 0.5</vt:lpstr>
      <vt:lpstr> 1/2 と 1.0/2.0 の違い</vt:lpstr>
      <vt:lpstr>0除算</vt:lpstr>
      <vt:lpstr>浮動小数点数の演算</vt:lpstr>
      <vt:lpstr>計算機内での数値の表現</vt:lpstr>
      <vt:lpstr>負の数</vt:lpstr>
      <vt:lpstr>浮動小数点数</vt:lpstr>
      <vt:lpstr>10進数の0.1を2進数で表すと…</vt:lpstr>
      <vt:lpstr>丸め誤差の集積（情報落ち）</vt:lpstr>
      <vt:lpstr>浮動小数点でのループの終了判定</vt:lpstr>
      <vt:lpstr>仕様</vt:lpstr>
      <vt:lpstr>プログラム</vt:lpstr>
      <vt:lpstr>プログラムのテスト</vt:lpstr>
      <vt:lpstr>桁落ち</vt:lpstr>
      <vt:lpstr>桁落ち</vt:lpstr>
      <vt:lpstr>2次方程式の解で桁落ちを防ぐ</vt:lpstr>
      <vt:lpstr>改良版プログラム</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計算精度と誤差</dc:title>
  <dc:creator>kaneko kunihiko</dc:creator>
  <cp:lastModifiedBy>me</cp:lastModifiedBy>
  <cp:revision>37</cp:revision>
  <dcterms:created xsi:type="dcterms:W3CDTF">2019-11-02T00:06:04Z</dcterms:created>
  <dcterms:modified xsi:type="dcterms:W3CDTF">2023-02-03T07:31:36Z</dcterms:modified>
</cp:coreProperties>
</file>