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562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694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38603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/>
              <a:t>プログラミング演習I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A7CF502-F841-4B83-B992-5C1AF3ED3C4E}" type="slidenum">
              <a:rPr lang="en-US" altLang="ja-JP" sz="1200" smtClean="0"/>
              <a:pPr/>
              <a:t>10</a:t>
            </a:fld>
            <a:endParaRPr lang="en-US" altLang="ja-JP" sz="1200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64491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/>
              <a:t>プログラミング演習I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CED7ABA-8B5A-4A40-AD59-EC95BEC2784F}" type="slidenum">
              <a:rPr lang="en-US" altLang="ja-JP" sz="1200" smtClean="0"/>
              <a:pPr/>
              <a:t>11</a:t>
            </a:fld>
            <a:endParaRPr lang="en-US" altLang="ja-JP" sz="1200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15421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/>
              <a:t>プログラミング演習I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B7A83A3-D87A-4A0B-9EF3-B4DB482073F3}" type="slidenum">
              <a:rPr lang="en-US" altLang="ja-JP" sz="1200" smtClean="0"/>
              <a:pPr/>
              <a:t>12</a:t>
            </a:fld>
            <a:endParaRPr lang="en-US" altLang="ja-JP" sz="1200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159439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/>
              <a:t>プログラミング演習I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BA26CA1-19FC-49DB-B55C-C4281B0E9FDD}" type="slidenum">
              <a:rPr lang="en-US" altLang="ja-JP" sz="1200" smtClean="0"/>
              <a:pPr/>
              <a:t>13</a:t>
            </a:fld>
            <a:endParaRPr lang="en-US" altLang="ja-JP" sz="1200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545241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/>
              <a:t>プログラミング演習I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7860E17-D595-4AC3-BD7A-DB8A4E551C85}" type="slidenum">
              <a:rPr lang="en-US" altLang="ja-JP" sz="1200" smtClean="0"/>
              <a:pPr/>
              <a:t>14</a:t>
            </a:fld>
            <a:endParaRPr lang="en-US" altLang="ja-JP" sz="1200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76497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/>
              <a:t>プログラミング演習I</a:t>
            </a:r>
          </a:p>
        </p:txBody>
      </p:sp>
      <p:sp>
        <p:nvSpPr>
          <p:cNvPr id="337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8DEC989-1AC5-4B7A-8C05-ED9A35F287E3}" type="slidenum">
              <a:rPr lang="en-US" altLang="ja-JP" sz="1200" smtClean="0"/>
              <a:pPr/>
              <a:t>15</a:t>
            </a:fld>
            <a:endParaRPr lang="en-US" altLang="ja-JP" sz="1200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218585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/>
              <a:t>プログラミング演習I</a:t>
            </a:r>
          </a:p>
        </p:txBody>
      </p:sp>
      <p:sp>
        <p:nvSpPr>
          <p:cNvPr id="358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6A1A41F-E776-4C68-822B-484C1C8F9FFB}" type="slidenum">
              <a:rPr lang="en-US" altLang="ja-JP" sz="1200" smtClean="0"/>
              <a:pPr/>
              <a:t>16</a:t>
            </a:fld>
            <a:endParaRPr lang="en-US" altLang="ja-JP" sz="1200"/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744157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/>
              <a:t>プログラミング演習I</a:t>
            </a:r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583DD7C-E1B0-4B2C-AAA0-BBCB9A2ECF31}" type="slidenum">
              <a:rPr lang="en-US" altLang="ja-JP" sz="1200" smtClean="0"/>
              <a:pPr/>
              <a:t>17</a:t>
            </a:fld>
            <a:endParaRPr lang="en-US" altLang="ja-JP" sz="1200"/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46457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/>
              <a:t>プログラミング演習I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F03E1AD-B940-4122-973C-595B2BA31543}" type="slidenum">
              <a:rPr lang="en-US" altLang="ja-JP" sz="1200" smtClean="0"/>
              <a:pPr/>
              <a:t>2</a:t>
            </a:fld>
            <a:endParaRPr lang="en-US" altLang="ja-JP" sz="1200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97309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/>
              <a:t>プログラミング演習I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9B08FA4-6C43-4F9C-86DC-4C4D64E2FDD9}" type="slidenum">
              <a:rPr lang="en-US" altLang="ja-JP" sz="1200" smtClean="0"/>
              <a:pPr/>
              <a:t>3</a:t>
            </a:fld>
            <a:endParaRPr lang="en-US" altLang="ja-JP" sz="1200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25855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/>
              <a:t>プログラミング演習I</a:t>
            </a:r>
          </a:p>
        </p:txBody>
      </p:sp>
      <p:sp>
        <p:nvSpPr>
          <p:cNvPr id="112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4F1CCF4-E9B4-46D5-8055-8D06122FCFB6}" type="slidenum">
              <a:rPr lang="en-US" altLang="ja-JP" sz="1200" smtClean="0"/>
              <a:pPr/>
              <a:t>4</a:t>
            </a:fld>
            <a:endParaRPr lang="en-US" altLang="ja-JP" sz="1200"/>
          </a:p>
        </p:txBody>
      </p:sp>
      <p:sp>
        <p:nvSpPr>
          <p:cNvPr id="112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93505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/>
              <a:t>プログラミング演習I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1198764-229C-4D16-A6A0-B53CD538F61F}" type="slidenum">
              <a:rPr lang="en-US" altLang="ja-JP" sz="1200" smtClean="0"/>
              <a:pPr/>
              <a:t>5</a:t>
            </a:fld>
            <a:endParaRPr lang="en-US" altLang="ja-JP" sz="1200"/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31092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/>
              <a:t>プログラミング演習I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0F061F0-2F40-4D63-A91B-F25C10386A4F}" type="slidenum">
              <a:rPr lang="en-US" altLang="ja-JP" sz="1200" smtClean="0"/>
              <a:pPr/>
              <a:t>6</a:t>
            </a:fld>
            <a:endParaRPr lang="en-US" altLang="ja-JP" sz="1200"/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79372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/>
              <a:t>プログラミング演習I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66866E1-94EC-4E99-9E12-91454A37161D}" type="slidenum">
              <a:rPr lang="en-US" altLang="ja-JP" sz="1200" smtClean="0"/>
              <a:pPr/>
              <a:t>7</a:t>
            </a:fld>
            <a:endParaRPr lang="en-US" altLang="ja-JP" sz="1200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56107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/>
              <a:t>プログラミング演習I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7F38982-DA68-45B2-A522-2E06C5AB674F}" type="slidenum">
              <a:rPr lang="en-US" altLang="ja-JP" sz="1200" smtClean="0"/>
              <a:pPr/>
              <a:t>8</a:t>
            </a:fld>
            <a:endParaRPr lang="en-US" altLang="ja-JP" sz="1200"/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024286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/>
              <a:t>プログラミング演習I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3B376E2-EAE5-4E7C-83E7-7D174CC4CA4E}" type="slidenum">
              <a:rPr lang="en-US" altLang="ja-JP" sz="1200" smtClean="0"/>
              <a:pPr/>
              <a:t>9</a:t>
            </a:fld>
            <a:endParaRPr lang="en-US" altLang="ja-JP" sz="1200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20545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c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 err="1" smtClean="0">
                <a:latin typeface="メイリオ" panose="020B0604030504040204" pitchFamily="50" charset="-128"/>
              </a:rPr>
              <a:t>ce</a:t>
            </a:r>
            <a:r>
              <a:rPr lang="en-US" altLang="ja-JP" sz="4400" dirty="0" smtClean="0">
                <a:latin typeface="メイリオ" panose="020B0604030504040204" pitchFamily="50" charset="-128"/>
              </a:rPr>
              <a:t>-14. </a:t>
            </a:r>
            <a:r>
              <a:rPr lang="ja-JP" altLang="en-US" dirty="0" smtClean="0"/>
              <a:t>行列</a:t>
            </a:r>
            <a:r>
              <a:rPr lang="ja-JP" altLang="en-US" dirty="0"/>
              <a:t>，線形方程式</a:t>
            </a:r>
            <a:r>
              <a:rPr lang="en-US" altLang="ja-JP" dirty="0"/>
              <a:t> 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C </a:t>
            </a:r>
            <a:r>
              <a:rPr lang="ja-JP" altLang="en-US" dirty="0" smtClean="0"/>
              <a:t>プログラミング応用</a:t>
            </a:r>
            <a:r>
              <a:rPr lang="ja-JP" altLang="en-US" dirty="0" smtClean="0"/>
              <a:t>）（全１４回）</a:t>
            </a:r>
            <a:endParaRPr lang="ja-JP" altLang="en-US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 smtClean="0">
                <a:hlinkClick r:id="rId5"/>
              </a:rPr>
              <a:t>www.kkaneko.jp</a:t>
            </a:r>
            <a:r>
              <a:rPr lang="en-US" altLang="ja-JP" dirty="0" smtClean="0">
                <a:hlinkClick r:id="rId5"/>
              </a:rPr>
              <a:t>/pro/c/</a:t>
            </a:r>
            <a:r>
              <a:rPr lang="en-US" altLang="ja-JP" dirty="0" err="1" smtClean="0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41599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0" y="407670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	</a:t>
            </a:r>
            <a:r>
              <a:rPr lang="en-US" altLang="ja-JP" sz="2400" dirty="0">
                <a:latin typeface="Arial" panose="020B0604020202020204" pitchFamily="34" charset="0"/>
              </a:rPr>
              <a:t>x</a:t>
            </a:r>
            <a:r>
              <a:rPr lang="en-US" altLang="ja-JP" sz="1200" dirty="0">
                <a:latin typeface="Arial" panose="020B0604020202020204" pitchFamily="34" charset="0"/>
              </a:rPr>
              <a:t>n-1</a:t>
            </a:r>
            <a:r>
              <a:rPr lang="en-US" altLang="ja-JP" sz="2400" dirty="0">
                <a:latin typeface="Arial" panose="020B0604020202020204" pitchFamily="34" charset="0"/>
              </a:rPr>
              <a:t> = c</a:t>
            </a:r>
            <a:r>
              <a:rPr lang="en-US" altLang="ja-JP" sz="1200" dirty="0">
                <a:latin typeface="Arial" panose="020B0604020202020204" pitchFamily="34" charset="0"/>
              </a:rPr>
              <a:t>n-1</a:t>
            </a:r>
            <a:r>
              <a:rPr lang="en-US" altLang="ja-JP" sz="2400" dirty="0">
                <a:latin typeface="Arial" panose="020B0604020202020204" pitchFamily="34" charset="0"/>
              </a:rPr>
              <a:t>/u</a:t>
            </a:r>
            <a:r>
              <a:rPr lang="en-US" altLang="ja-JP" sz="1200" dirty="0">
                <a:latin typeface="Arial" panose="020B0604020202020204" pitchFamily="34" charset="0"/>
              </a:rPr>
              <a:t>n-1,n-1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	x</a:t>
            </a:r>
            <a:r>
              <a:rPr lang="en-US" altLang="ja-JP" sz="1200" dirty="0">
                <a:latin typeface="Arial" panose="020B0604020202020204" pitchFamily="34" charset="0"/>
              </a:rPr>
              <a:t>n-2</a:t>
            </a:r>
            <a:r>
              <a:rPr lang="en-US" altLang="ja-JP" sz="2400" dirty="0">
                <a:latin typeface="Arial" panose="020B0604020202020204" pitchFamily="34" charset="0"/>
              </a:rPr>
              <a:t> = (c</a:t>
            </a:r>
            <a:r>
              <a:rPr lang="en-US" altLang="ja-JP" sz="1200" dirty="0">
                <a:latin typeface="Arial" panose="020B0604020202020204" pitchFamily="34" charset="0"/>
              </a:rPr>
              <a:t>n-2</a:t>
            </a:r>
            <a:r>
              <a:rPr lang="en-US" altLang="ja-JP" sz="2400" dirty="0">
                <a:latin typeface="Arial" panose="020B0604020202020204" pitchFamily="34" charset="0"/>
              </a:rPr>
              <a:t>-u</a:t>
            </a:r>
            <a:r>
              <a:rPr lang="en-US" altLang="ja-JP" sz="1200" dirty="0">
                <a:latin typeface="Arial" panose="020B0604020202020204" pitchFamily="34" charset="0"/>
              </a:rPr>
              <a:t>n-2,n-1</a:t>
            </a:r>
            <a:r>
              <a:rPr lang="ja-JP" altLang="en-US" sz="2400" dirty="0">
                <a:latin typeface="Arial" panose="020B0604020202020204" pitchFamily="34" charset="0"/>
              </a:rPr>
              <a:t>・</a:t>
            </a:r>
            <a:r>
              <a:rPr lang="en-US" altLang="ja-JP" sz="2400" dirty="0">
                <a:latin typeface="Arial" panose="020B0604020202020204" pitchFamily="34" charset="0"/>
              </a:rPr>
              <a:t>x</a:t>
            </a:r>
            <a:r>
              <a:rPr lang="en-US" altLang="ja-JP" sz="1200" dirty="0">
                <a:latin typeface="Arial" panose="020B0604020202020204" pitchFamily="34" charset="0"/>
              </a:rPr>
              <a:t>n-1</a:t>
            </a:r>
            <a:r>
              <a:rPr lang="en-US" altLang="ja-JP" sz="2400" dirty="0">
                <a:latin typeface="Arial" panose="020B0604020202020204" pitchFamily="34" charset="0"/>
              </a:rPr>
              <a:t>)/u</a:t>
            </a:r>
            <a:r>
              <a:rPr lang="en-US" altLang="ja-JP" sz="1200" dirty="0">
                <a:latin typeface="Arial" panose="020B0604020202020204" pitchFamily="34" charset="0"/>
              </a:rPr>
              <a:t>n-2,n-2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	x</a:t>
            </a:r>
            <a:r>
              <a:rPr lang="en-US" altLang="ja-JP" sz="1200" dirty="0">
                <a:latin typeface="Arial" panose="020B0604020202020204" pitchFamily="34" charset="0"/>
              </a:rPr>
              <a:t>n-3</a:t>
            </a:r>
            <a:r>
              <a:rPr lang="en-US" altLang="ja-JP" sz="2400" dirty="0">
                <a:latin typeface="Arial" panose="020B0604020202020204" pitchFamily="34" charset="0"/>
              </a:rPr>
              <a:t> = (c</a:t>
            </a:r>
            <a:r>
              <a:rPr lang="en-US" altLang="ja-JP" sz="1200" dirty="0">
                <a:latin typeface="Arial" panose="020B0604020202020204" pitchFamily="34" charset="0"/>
              </a:rPr>
              <a:t>n-3</a:t>
            </a:r>
            <a:r>
              <a:rPr lang="en-US" altLang="ja-JP" sz="2400" dirty="0">
                <a:latin typeface="Arial" panose="020B0604020202020204" pitchFamily="34" charset="0"/>
              </a:rPr>
              <a:t>-u</a:t>
            </a:r>
            <a:r>
              <a:rPr lang="en-US" altLang="ja-JP" sz="1200" dirty="0">
                <a:latin typeface="Arial" panose="020B0604020202020204" pitchFamily="34" charset="0"/>
              </a:rPr>
              <a:t>n-3,n-2</a:t>
            </a:r>
            <a:r>
              <a:rPr lang="ja-JP" altLang="en-US" sz="2400" dirty="0">
                <a:latin typeface="Arial" panose="020B0604020202020204" pitchFamily="34" charset="0"/>
              </a:rPr>
              <a:t>・</a:t>
            </a:r>
            <a:r>
              <a:rPr lang="en-US" altLang="ja-JP" sz="2400" dirty="0">
                <a:latin typeface="Arial" panose="020B0604020202020204" pitchFamily="34" charset="0"/>
              </a:rPr>
              <a:t>x</a:t>
            </a:r>
            <a:r>
              <a:rPr lang="en-US" altLang="ja-JP" sz="1200" dirty="0">
                <a:latin typeface="Arial" panose="020B0604020202020204" pitchFamily="34" charset="0"/>
              </a:rPr>
              <a:t>n-2</a:t>
            </a:r>
            <a:r>
              <a:rPr lang="en-US" altLang="ja-JP" sz="2400" dirty="0">
                <a:latin typeface="Arial" panose="020B0604020202020204" pitchFamily="34" charset="0"/>
              </a:rPr>
              <a:t>-u</a:t>
            </a:r>
            <a:r>
              <a:rPr lang="en-US" altLang="ja-JP" sz="1200" dirty="0">
                <a:latin typeface="Arial" panose="020B0604020202020204" pitchFamily="34" charset="0"/>
              </a:rPr>
              <a:t>n-3,n-1</a:t>
            </a:r>
            <a:r>
              <a:rPr lang="ja-JP" altLang="en-US" sz="2400" dirty="0">
                <a:latin typeface="Arial" panose="020B0604020202020204" pitchFamily="34" charset="0"/>
              </a:rPr>
              <a:t>・</a:t>
            </a:r>
            <a:r>
              <a:rPr lang="en-US" altLang="ja-JP" sz="2400" dirty="0">
                <a:latin typeface="Arial" panose="020B0604020202020204" pitchFamily="34" charset="0"/>
              </a:rPr>
              <a:t>x</a:t>
            </a:r>
            <a:r>
              <a:rPr lang="en-US" altLang="ja-JP" sz="1200" dirty="0">
                <a:latin typeface="Arial" panose="020B0604020202020204" pitchFamily="34" charset="0"/>
              </a:rPr>
              <a:t>n-1</a:t>
            </a:r>
            <a:r>
              <a:rPr lang="en-US" altLang="ja-JP" sz="2400" dirty="0">
                <a:latin typeface="Arial" panose="020B0604020202020204" pitchFamily="34" charset="0"/>
              </a:rPr>
              <a:t>)/u</a:t>
            </a:r>
            <a:r>
              <a:rPr lang="en-US" altLang="ja-JP" sz="1200" dirty="0">
                <a:latin typeface="Arial" panose="020B0604020202020204" pitchFamily="34" charset="0"/>
              </a:rPr>
              <a:t>n-3,n-3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	</a:t>
            </a:r>
            <a:r>
              <a:rPr lang="en-US" altLang="ja-JP" sz="2400" dirty="0" err="1">
                <a:latin typeface="Arial" panose="020B0604020202020204" pitchFamily="34" charset="0"/>
              </a:rPr>
              <a:t>x</a:t>
            </a:r>
            <a:r>
              <a:rPr lang="en-US" altLang="ja-JP" sz="1200" dirty="0" err="1">
                <a:latin typeface="Arial" panose="020B0604020202020204" pitchFamily="34" charset="0"/>
              </a:rPr>
              <a:t>n</a:t>
            </a:r>
            <a:r>
              <a:rPr lang="en-US" altLang="ja-JP" sz="1200" dirty="0">
                <a:latin typeface="Arial" panose="020B0604020202020204" pitchFamily="34" charset="0"/>
              </a:rPr>
              <a:t>-k</a:t>
            </a:r>
            <a:r>
              <a:rPr lang="en-US" altLang="ja-JP" sz="2400" dirty="0">
                <a:latin typeface="Arial" panose="020B0604020202020204" pitchFamily="34" charset="0"/>
              </a:rPr>
              <a:t> = (</a:t>
            </a:r>
            <a:r>
              <a:rPr lang="en-US" altLang="ja-JP" sz="2400" dirty="0" err="1">
                <a:latin typeface="Arial" panose="020B0604020202020204" pitchFamily="34" charset="0"/>
              </a:rPr>
              <a:t>c</a:t>
            </a:r>
            <a:r>
              <a:rPr lang="en-US" altLang="ja-JP" sz="1200" dirty="0" err="1">
                <a:latin typeface="Arial" panose="020B0604020202020204" pitchFamily="34" charset="0"/>
              </a:rPr>
              <a:t>n</a:t>
            </a:r>
            <a:r>
              <a:rPr lang="en-US" altLang="ja-JP" sz="1200" dirty="0">
                <a:latin typeface="Arial" panose="020B0604020202020204" pitchFamily="34" charset="0"/>
              </a:rPr>
              <a:t>-k</a:t>
            </a:r>
            <a:r>
              <a:rPr lang="en-US" altLang="ja-JP" sz="2400" dirty="0">
                <a:latin typeface="Arial" panose="020B0604020202020204" pitchFamily="34" charset="0"/>
              </a:rPr>
              <a:t>-∑u</a:t>
            </a:r>
            <a:r>
              <a:rPr lang="en-US" altLang="ja-JP" sz="1200" dirty="0">
                <a:latin typeface="Arial" panose="020B0604020202020204" pitchFamily="34" charset="0"/>
              </a:rPr>
              <a:t>n-</a:t>
            </a:r>
            <a:r>
              <a:rPr lang="en-US" altLang="ja-JP" sz="1200" dirty="0" err="1">
                <a:latin typeface="Arial" panose="020B0604020202020204" pitchFamily="34" charset="0"/>
              </a:rPr>
              <a:t>k,n</a:t>
            </a:r>
            <a:r>
              <a:rPr lang="en-US" altLang="ja-JP" sz="1200" dirty="0">
                <a:latin typeface="Arial" panose="020B0604020202020204" pitchFamily="34" charset="0"/>
              </a:rPr>
              <a:t>-</a:t>
            </a:r>
            <a:r>
              <a:rPr lang="en-US" altLang="ja-JP" sz="1200" dirty="0" err="1">
                <a:latin typeface="Arial" panose="020B0604020202020204" pitchFamily="34" charset="0"/>
              </a:rPr>
              <a:t>i</a:t>
            </a:r>
            <a:r>
              <a:rPr lang="ja-JP" altLang="en-US" sz="2400" dirty="0">
                <a:latin typeface="Arial" panose="020B0604020202020204" pitchFamily="34" charset="0"/>
              </a:rPr>
              <a:t>・</a:t>
            </a:r>
            <a:r>
              <a:rPr lang="en-US" altLang="ja-JP" sz="2400" dirty="0" err="1">
                <a:latin typeface="Arial" panose="020B0604020202020204" pitchFamily="34" charset="0"/>
              </a:rPr>
              <a:t>x</a:t>
            </a:r>
            <a:r>
              <a:rPr lang="en-US" altLang="ja-JP" sz="1200" dirty="0" err="1">
                <a:latin typeface="Arial" panose="020B0604020202020204" pitchFamily="34" charset="0"/>
              </a:rPr>
              <a:t>n-i</a:t>
            </a:r>
            <a:r>
              <a:rPr lang="en-US" altLang="ja-JP" sz="2400" dirty="0">
                <a:latin typeface="Arial" panose="020B0604020202020204" pitchFamily="34" charset="0"/>
              </a:rPr>
              <a:t>)/u</a:t>
            </a:r>
            <a:r>
              <a:rPr lang="en-US" altLang="ja-JP" sz="1200" dirty="0">
                <a:latin typeface="Arial" panose="020B0604020202020204" pitchFamily="34" charset="0"/>
              </a:rPr>
              <a:t>n-</a:t>
            </a:r>
            <a:r>
              <a:rPr lang="en-US" altLang="ja-JP" sz="1200" dirty="0" err="1">
                <a:latin typeface="Arial" panose="020B0604020202020204" pitchFamily="34" charset="0"/>
              </a:rPr>
              <a:t>k,n</a:t>
            </a:r>
            <a:r>
              <a:rPr lang="en-US" altLang="ja-JP" sz="1200" dirty="0">
                <a:latin typeface="Arial" panose="020B0604020202020204" pitchFamily="34" charset="0"/>
              </a:rPr>
              <a:t>-k</a:t>
            </a:r>
            <a:r>
              <a:rPr lang="en-US" altLang="ja-JP" sz="2400" dirty="0">
                <a:latin typeface="Arial" panose="020B0604020202020204" pitchFamily="34" charset="0"/>
              </a:rPr>
              <a:t>   where(1≦k≦n)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Arial" panose="020B0604020202020204" pitchFamily="34" charset="0"/>
            </a:endParaRPr>
          </a:p>
        </p:txBody>
      </p:sp>
      <p:sp>
        <p:nvSpPr>
          <p:cNvPr id="22531" name="Line 4"/>
          <p:cNvSpPr>
            <a:spLocks noChangeShapeType="1"/>
          </p:cNvSpPr>
          <p:nvPr/>
        </p:nvSpPr>
        <p:spPr bwMode="auto">
          <a:xfrm>
            <a:off x="1524000" y="56007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2171700" y="6189663"/>
            <a:ext cx="3930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Arial" panose="020B0604020202020204" pitchFamily="34" charset="0"/>
              </a:rPr>
              <a:t>i=1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2184400" y="5803900"/>
            <a:ext cx="3978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Arial" panose="020B0604020202020204" pitchFamily="34" charset="0"/>
              </a:rPr>
              <a:t>k-1</a:t>
            </a:r>
          </a:p>
        </p:txBody>
      </p:sp>
      <p:graphicFrame>
        <p:nvGraphicFramePr>
          <p:cNvPr id="7175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485224"/>
              </p:ext>
            </p:extLst>
          </p:nvPr>
        </p:nvGraphicFramePr>
        <p:xfrm>
          <a:off x="954074" y="1184166"/>
          <a:ext cx="3366626" cy="2604840"/>
        </p:xfrm>
        <a:graphic>
          <a:graphicData uri="http://schemas.openxmlformats.org/drawingml/2006/table">
            <a:tbl>
              <a:tblPr/>
              <a:tblGrid>
                <a:gridCol w="658688">
                  <a:extLst>
                    <a:ext uri="{9D8B030D-6E8A-4147-A177-3AD203B41FA5}">
                      <a16:colId xmlns:a16="http://schemas.microsoft.com/office/drawing/2014/main" val="4160287817"/>
                    </a:ext>
                  </a:extLst>
                </a:gridCol>
                <a:gridCol w="658688">
                  <a:extLst>
                    <a:ext uri="{9D8B030D-6E8A-4147-A177-3AD203B41FA5}">
                      <a16:colId xmlns:a16="http://schemas.microsoft.com/office/drawing/2014/main" val="3525405275"/>
                    </a:ext>
                  </a:extLst>
                </a:gridCol>
                <a:gridCol w="585500">
                  <a:extLst>
                    <a:ext uri="{9D8B030D-6E8A-4147-A177-3AD203B41FA5}">
                      <a16:colId xmlns:a16="http://schemas.microsoft.com/office/drawing/2014/main" val="3750952671"/>
                    </a:ext>
                  </a:extLst>
                </a:gridCol>
                <a:gridCol w="731875">
                  <a:extLst>
                    <a:ext uri="{9D8B030D-6E8A-4147-A177-3AD203B41FA5}">
                      <a16:colId xmlns:a16="http://schemas.microsoft.com/office/drawing/2014/main" val="3262974222"/>
                    </a:ext>
                  </a:extLst>
                </a:gridCol>
                <a:gridCol w="731875">
                  <a:extLst>
                    <a:ext uri="{9D8B030D-6E8A-4147-A177-3AD203B41FA5}">
                      <a16:colId xmlns:a16="http://schemas.microsoft.com/office/drawing/2014/main" val="1948683359"/>
                    </a:ext>
                  </a:extLst>
                </a:gridCol>
              </a:tblGrid>
              <a:tr h="472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0,0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0,n-2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0,n-1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783857"/>
                  </a:ext>
                </a:extLst>
              </a:tr>
              <a:tr h="472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1,n-2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1,n-1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136178"/>
                  </a:ext>
                </a:extLst>
              </a:tr>
              <a:tr h="171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7943658"/>
                  </a:ext>
                </a:extLst>
              </a:tr>
              <a:tr h="472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n-2,n-2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n-2,n-1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2132288"/>
                  </a:ext>
                </a:extLst>
              </a:tr>
              <a:tr h="472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n-1,n-1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1100222"/>
                  </a:ext>
                </a:extLst>
              </a:tr>
            </a:tbl>
          </a:graphicData>
        </a:graphic>
      </p:graphicFrame>
      <p:sp>
        <p:nvSpPr>
          <p:cNvPr id="22560" name="AutoShape 53"/>
          <p:cNvSpPr>
            <a:spLocks/>
          </p:cNvSpPr>
          <p:nvPr/>
        </p:nvSpPr>
        <p:spPr bwMode="auto">
          <a:xfrm>
            <a:off x="971550" y="1417638"/>
            <a:ext cx="76200" cy="1828800"/>
          </a:xfrm>
          <a:prstGeom prst="lef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22561" name="AutoShape 54"/>
          <p:cNvSpPr>
            <a:spLocks/>
          </p:cNvSpPr>
          <p:nvPr/>
        </p:nvSpPr>
        <p:spPr bwMode="auto">
          <a:xfrm>
            <a:off x="4400550" y="1417638"/>
            <a:ext cx="76200" cy="1828800"/>
          </a:xfrm>
          <a:prstGeom prst="righ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graphicFrame>
        <p:nvGraphicFramePr>
          <p:cNvPr id="7223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670394"/>
              </p:ext>
            </p:extLst>
          </p:nvPr>
        </p:nvGraphicFramePr>
        <p:xfrm>
          <a:off x="5543550" y="1341438"/>
          <a:ext cx="533400" cy="1981202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1476534571"/>
                    </a:ext>
                  </a:extLst>
                </a:gridCol>
              </a:tblGrid>
              <a:tr h="395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3920312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48130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228403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9246248"/>
                  </a:ext>
                </a:extLst>
              </a:tr>
              <a:tr h="398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6251832"/>
                  </a:ext>
                </a:extLst>
              </a:tr>
            </a:tbl>
          </a:graphicData>
        </a:graphic>
      </p:graphicFrame>
      <p:graphicFrame>
        <p:nvGraphicFramePr>
          <p:cNvPr id="7241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077824"/>
              </p:ext>
            </p:extLst>
          </p:nvPr>
        </p:nvGraphicFramePr>
        <p:xfrm>
          <a:off x="4552950" y="1341438"/>
          <a:ext cx="609600" cy="1951051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4042052448"/>
                    </a:ext>
                  </a:extLst>
                </a:gridCol>
              </a:tblGrid>
              <a:tr h="3967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x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marT="45703" marB="4570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0410099"/>
                  </a:ext>
                </a:extLst>
              </a:tr>
              <a:tr h="3951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x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T="45703" marB="4570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33012"/>
                  </a:ext>
                </a:extLst>
              </a:tr>
              <a:tr h="3967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03" marB="4570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1374842"/>
                  </a:ext>
                </a:extLst>
              </a:tr>
              <a:tr h="365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x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n-2</a:t>
                      </a:r>
                    </a:p>
                  </a:txBody>
                  <a:tcPr marT="45703" marB="4570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431130"/>
                  </a:ext>
                </a:extLst>
              </a:tr>
              <a:tr h="3967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x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</a:t>
                      </a:r>
                    </a:p>
                  </a:txBody>
                  <a:tcPr marT="45703" marB="4570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8014716"/>
                  </a:ext>
                </a:extLst>
              </a:tr>
            </a:tbl>
          </a:graphicData>
        </a:graphic>
      </p:graphicFrame>
      <p:sp>
        <p:nvSpPr>
          <p:cNvPr id="22574" name="AutoShape 91"/>
          <p:cNvSpPr>
            <a:spLocks/>
          </p:cNvSpPr>
          <p:nvPr/>
        </p:nvSpPr>
        <p:spPr bwMode="auto">
          <a:xfrm>
            <a:off x="4552950" y="1417638"/>
            <a:ext cx="76200" cy="1828800"/>
          </a:xfrm>
          <a:prstGeom prst="lef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22575" name="AutoShape 92"/>
          <p:cNvSpPr>
            <a:spLocks/>
          </p:cNvSpPr>
          <p:nvPr/>
        </p:nvSpPr>
        <p:spPr bwMode="auto">
          <a:xfrm>
            <a:off x="5086350" y="1417638"/>
            <a:ext cx="76200" cy="1828800"/>
          </a:xfrm>
          <a:prstGeom prst="righ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22576" name="AutoShape 93"/>
          <p:cNvSpPr>
            <a:spLocks/>
          </p:cNvSpPr>
          <p:nvPr/>
        </p:nvSpPr>
        <p:spPr bwMode="auto">
          <a:xfrm>
            <a:off x="5543550" y="1417638"/>
            <a:ext cx="76200" cy="1828800"/>
          </a:xfrm>
          <a:prstGeom prst="lef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22577" name="AutoShape 94"/>
          <p:cNvSpPr>
            <a:spLocks/>
          </p:cNvSpPr>
          <p:nvPr/>
        </p:nvSpPr>
        <p:spPr bwMode="auto">
          <a:xfrm>
            <a:off x="6076950" y="1417638"/>
            <a:ext cx="76200" cy="1828800"/>
          </a:xfrm>
          <a:prstGeom prst="righ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22578" name="Text Box 95"/>
          <p:cNvSpPr txBox="1">
            <a:spLocks noChangeArrowheads="1"/>
          </p:cNvSpPr>
          <p:nvPr/>
        </p:nvSpPr>
        <p:spPr bwMode="auto">
          <a:xfrm>
            <a:off x="5162550" y="2103438"/>
            <a:ext cx="3642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22579" name="Text Box 96"/>
          <p:cNvSpPr txBox="1">
            <a:spLocks noChangeArrowheads="1"/>
          </p:cNvSpPr>
          <p:nvPr/>
        </p:nvSpPr>
        <p:spPr bwMode="auto">
          <a:xfrm>
            <a:off x="8101013" y="2276475"/>
            <a:ext cx="7100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Arial" panose="020B0604020202020204" pitchFamily="34" charset="0"/>
            </a:endParaRPr>
          </a:p>
        </p:txBody>
      </p:sp>
      <p:sp>
        <p:nvSpPr>
          <p:cNvPr id="22580" name="Line 97"/>
          <p:cNvSpPr>
            <a:spLocks noChangeShapeType="1"/>
          </p:cNvSpPr>
          <p:nvPr/>
        </p:nvSpPr>
        <p:spPr bwMode="auto">
          <a:xfrm>
            <a:off x="1312863" y="2179638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581" name="Line 98"/>
          <p:cNvSpPr>
            <a:spLocks noChangeShapeType="1"/>
          </p:cNvSpPr>
          <p:nvPr/>
        </p:nvSpPr>
        <p:spPr bwMode="auto">
          <a:xfrm>
            <a:off x="2008188" y="2179638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582" name="Line 99"/>
          <p:cNvSpPr>
            <a:spLocks noChangeShapeType="1"/>
          </p:cNvSpPr>
          <p:nvPr/>
        </p:nvSpPr>
        <p:spPr bwMode="auto">
          <a:xfrm>
            <a:off x="3332163" y="2179638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583" name="Line 100"/>
          <p:cNvSpPr>
            <a:spLocks noChangeShapeType="1"/>
          </p:cNvSpPr>
          <p:nvPr/>
        </p:nvSpPr>
        <p:spPr bwMode="auto">
          <a:xfrm>
            <a:off x="4094163" y="2179638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584" name="Line 101"/>
          <p:cNvSpPr>
            <a:spLocks noChangeShapeType="1"/>
          </p:cNvSpPr>
          <p:nvPr/>
        </p:nvSpPr>
        <p:spPr bwMode="auto">
          <a:xfrm>
            <a:off x="4856163" y="2179638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585" name="Line 102"/>
          <p:cNvSpPr>
            <a:spLocks noChangeShapeType="1"/>
          </p:cNvSpPr>
          <p:nvPr/>
        </p:nvSpPr>
        <p:spPr bwMode="auto">
          <a:xfrm>
            <a:off x="5846763" y="2179638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586" name="Text Box 103"/>
          <p:cNvSpPr txBox="1">
            <a:spLocks noChangeArrowheads="1"/>
          </p:cNvSpPr>
          <p:nvPr/>
        </p:nvSpPr>
        <p:spPr bwMode="auto">
          <a:xfrm>
            <a:off x="381000" y="485775"/>
            <a:ext cx="33666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最後に </a:t>
            </a:r>
            <a:r>
              <a:rPr lang="en-US" altLang="ja-JP" sz="2800">
                <a:latin typeface="Arial" panose="020B0604020202020204" pitchFamily="34" charset="0"/>
              </a:rPr>
              <a:t>(7) </a:t>
            </a:r>
            <a:r>
              <a:rPr lang="ja-JP" altLang="en-US" sz="2800">
                <a:latin typeface="Arial" panose="020B0604020202020204" pitchFamily="34" charset="0"/>
              </a:rPr>
              <a:t>の </a:t>
            </a:r>
            <a:r>
              <a:rPr lang="en-US" altLang="ja-JP" sz="2800">
                <a:latin typeface="Arial" panose="020B0604020202020204" pitchFamily="34" charset="0"/>
              </a:rPr>
              <a:t>Ux = c</a:t>
            </a:r>
          </a:p>
        </p:txBody>
      </p:sp>
      <p:sp>
        <p:nvSpPr>
          <p:cNvPr id="22587" name="Text Box 104"/>
          <p:cNvSpPr txBox="1">
            <a:spLocks noChangeArrowheads="1"/>
          </p:cNvSpPr>
          <p:nvPr/>
        </p:nvSpPr>
        <p:spPr bwMode="auto">
          <a:xfrm>
            <a:off x="381000" y="4008438"/>
            <a:ext cx="45127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これを </a:t>
            </a:r>
            <a:r>
              <a:rPr lang="en-US" altLang="ja-JP" sz="2800" dirty="0">
                <a:latin typeface="Arial" panose="020B0604020202020204" pitchFamily="34" charset="0"/>
              </a:rPr>
              <a:t>x </a:t>
            </a:r>
            <a:r>
              <a:rPr lang="ja-JP" altLang="en-US" sz="2800" dirty="0">
                <a:latin typeface="Arial" panose="020B0604020202020204" pitchFamily="34" charset="0"/>
              </a:rPr>
              <a:t>について解くと、</a:t>
            </a:r>
          </a:p>
        </p:txBody>
      </p:sp>
      <p:sp>
        <p:nvSpPr>
          <p:cNvPr id="2258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649500E8-D7DE-488D-8810-555D4899BBD0}" type="slidenum">
              <a:rPr lang="en-US" altLang="ja-JP" smtClean="0">
                <a:latin typeface="Arial" panose="020B0604020202020204" pitchFamily="34" charset="0"/>
              </a:rPr>
              <a:pPr/>
              <a:t>10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839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Arial" panose="020B0604020202020204" pitchFamily="34" charset="0"/>
              </a:rPr>
              <a:t>プログラム例</a:t>
            </a:r>
          </a:p>
        </p:txBody>
      </p:sp>
      <p:sp>
        <p:nvSpPr>
          <p:cNvPr id="24579" name="Text Box 14"/>
          <p:cNvSpPr txBox="1">
            <a:spLocks noChangeArrowheads="1"/>
          </p:cNvSpPr>
          <p:nvPr/>
        </p:nvSpPr>
        <p:spPr bwMode="auto">
          <a:xfrm>
            <a:off x="395288" y="836613"/>
            <a:ext cx="97417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入力行列は既にファイル（</a:t>
            </a:r>
            <a:r>
              <a:rPr lang="en-US" altLang="ja-JP" sz="2800" dirty="0">
                <a:latin typeface="Arial" panose="020B0604020202020204" pitchFamily="34" charset="0"/>
              </a:rPr>
              <a:t>c:\lu_test.txt</a:t>
            </a:r>
            <a:r>
              <a:rPr lang="ja-JP" altLang="en-US" sz="2800" dirty="0">
                <a:latin typeface="Arial" panose="020B0604020202020204" pitchFamily="34" charset="0"/>
              </a:rPr>
              <a:t>）</a:t>
            </a:r>
            <a:endParaRPr lang="en-US" altLang="ja-JP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にあるものとする</a:t>
            </a:r>
          </a:p>
        </p:txBody>
      </p:sp>
      <p:sp>
        <p:nvSpPr>
          <p:cNvPr id="24580" name="Text Box 15"/>
          <p:cNvSpPr txBox="1">
            <a:spLocks noChangeArrowheads="1"/>
          </p:cNvSpPr>
          <p:nvPr/>
        </p:nvSpPr>
        <p:spPr bwMode="auto">
          <a:xfrm>
            <a:off x="1187450" y="2276475"/>
            <a:ext cx="218200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3  2  6  1  17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2  4  1  6  23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5  4  1  3  23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3  2  5  6  26</a:t>
            </a:r>
          </a:p>
        </p:txBody>
      </p:sp>
      <p:sp>
        <p:nvSpPr>
          <p:cNvPr id="24581" name="Text Box 16"/>
          <p:cNvSpPr txBox="1">
            <a:spLocks noChangeArrowheads="1"/>
          </p:cNvSpPr>
          <p:nvPr/>
        </p:nvSpPr>
        <p:spPr bwMode="auto">
          <a:xfrm>
            <a:off x="752610" y="1700540"/>
            <a:ext cx="34002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c:\lu_data.txt</a:t>
            </a:r>
            <a:r>
              <a:rPr lang="ja-JP" altLang="en-US" sz="2800" dirty="0">
                <a:latin typeface="Arial" panose="020B0604020202020204" pitchFamily="34" charset="0"/>
              </a:rPr>
              <a:t>の中身</a:t>
            </a:r>
          </a:p>
        </p:txBody>
      </p:sp>
      <p:sp>
        <p:nvSpPr>
          <p:cNvPr id="24582" name="Text Box 17"/>
          <p:cNvSpPr txBox="1">
            <a:spLocks noChangeArrowheads="1"/>
          </p:cNvSpPr>
          <p:nvPr/>
        </p:nvSpPr>
        <p:spPr bwMode="auto">
          <a:xfrm>
            <a:off x="1187450" y="4868863"/>
            <a:ext cx="47529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3x</a:t>
            </a:r>
            <a:r>
              <a:rPr lang="en-US" altLang="ja-JP" sz="2800" baseline="-25000">
                <a:latin typeface="Arial" panose="020B0604020202020204" pitchFamily="34" charset="0"/>
              </a:rPr>
              <a:t>0</a:t>
            </a:r>
            <a:r>
              <a:rPr lang="en-US" altLang="ja-JP" sz="2800">
                <a:latin typeface="Arial" panose="020B0604020202020204" pitchFamily="34" charset="0"/>
              </a:rPr>
              <a:t> + 2x</a:t>
            </a:r>
            <a:r>
              <a:rPr lang="en-US" altLang="ja-JP" sz="2800" baseline="-25000">
                <a:latin typeface="Arial" panose="020B0604020202020204" pitchFamily="34" charset="0"/>
              </a:rPr>
              <a:t>1</a:t>
            </a:r>
            <a:r>
              <a:rPr lang="en-US" altLang="ja-JP" sz="2800">
                <a:latin typeface="Arial" panose="020B0604020202020204" pitchFamily="34" charset="0"/>
              </a:rPr>
              <a:t> + 6x</a:t>
            </a:r>
            <a:r>
              <a:rPr lang="en-US" altLang="ja-JP" sz="2800" baseline="-25000">
                <a:latin typeface="Arial" panose="020B0604020202020204" pitchFamily="34" charset="0"/>
              </a:rPr>
              <a:t>2</a:t>
            </a:r>
            <a:r>
              <a:rPr lang="en-US" altLang="ja-JP" sz="2800">
                <a:latin typeface="Arial" panose="020B0604020202020204" pitchFamily="34" charset="0"/>
              </a:rPr>
              <a:t> + x</a:t>
            </a:r>
            <a:r>
              <a:rPr lang="en-US" altLang="ja-JP" sz="2800" baseline="-25000">
                <a:latin typeface="Arial" panose="020B0604020202020204" pitchFamily="34" charset="0"/>
              </a:rPr>
              <a:t>3</a:t>
            </a:r>
            <a:r>
              <a:rPr lang="en-US" altLang="ja-JP" sz="2800">
                <a:latin typeface="Arial" panose="020B0604020202020204" pitchFamily="34" charset="0"/>
              </a:rPr>
              <a:t> = 17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2x</a:t>
            </a:r>
            <a:r>
              <a:rPr lang="en-US" altLang="ja-JP" sz="2800" baseline="-25000">
                <a:latin typeface="Arial" panose="020B0604020202020204" pitchFamily="34" charset="0"/>
              </a:rPr>
              <a:t>0</a:t>
            </a:r>
            <a:r>
              <a:rPr lang="en-US" altLang="ja-JP" sz="2800">
                <a:latin typeface="Arial" panose="020B0604020202020204" pitchFamily="34" charset="0"/>
              </a:rPr>
              <a:t> + 4x</a:t>
            </a:r>
            <a:r>
              <a:rPr lang="en-US" altLang="ja-JP" sz="2800" baseline="-25000">
                <a:latin typeface="Arial" panose="020B0604020202020204" pitchFamily="34" charset="0"/>
              </a:rPr>
              <a:t>1</a:t>
            </a:r>
            <a:r>
              <a:rPr lang="en-US" altLang="ja-JP" sz="2800">
                <a:latin typeface="Arial" panose="020B0604020202020204" pitchFamily="34" charset="0"/>
              </a:rPr>
              <a:t> + x</a:t>
            </a:r>
            <a:r>
              <a:rPr lang="en-US" altLang="ja-JP" sz="2800" baseline="-25000">
                <a:latin typeface="Arial" panose="020B0604020202020204" pitchFamily="34" charset="0"/>
              </a:rPr>
              <a:t>2</a:t>
            </a:r>
            <a:r>
              <a:rPr lang="en-US" altLang="ja-JP" sz="2800">
                <a:latin typeface="Arial" panose="020B0604020202020204" pitchFamily="34" charset="0"/>
              </a:rPr>
              <a:t> + 6x</a:t>
            </a:r>
            <a:r>
              <a:rPr lang="en-US" altLang="ja-JP" sz="2800" baseline="-25000">
                <a:latin typeface="Arial" panose="020B0604020202020204" pitchFamily="34" charset="0"/>
              </a:rPr>
              <a:t>3</a:t>
            </a:r>
            <a:r>
              <a:rPr lang="en-US" altLang="ja-JP" sz="2800">
                <a:latin typeface="Arial" panose="020B0604020202020204" pitchFamily="34" charset="0"/>
              </a:rPr>
              <a:t> = 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5x</a:t>
            </a:r>
            <a:r>
              <a:rPr lang="en-US" altLang="ja-JP" sz="2800" baseline="-25000">
                <a:latin typeface="Arial" panose="020B0604020202020204" pitchFamily="34" charset="0"/>
              </a:rPr>
              <a:t>0</a:t>
            </a:r>
            <a:r>
              <a:rPr lang="en-US" altLang="ja-JP" sz="2800">
                <a:latin typeface="Arial" panose="020B0604020202020204" pitchFamily="34" charset="0"/>
              </a:rPr>
              <a:t> + 4x</a:t>
            </a:r>
            <a:r>
              <a:rPr lang="en-US" altLang="ja-JP" sz="2800" baseline="-25000">
                <a:latin typeface="Arial" panose="020B0604020202020204" pitchFamily="34" charset="0"/>
              </a:rPr>
              <a:t>1</a:t>
            </a:r>
            <a:r>
              <a:rPr lang="en-US" altLang="ja-JP" sz="2800">
                <a:latin typeface="Arial" panose="020B0604020202020204" pitchFamily="34" charset="0"/>
              </a:rPr>
              <a:t> + x</a:t>
            </a:r>
            <a:r>
              <a:rPr lang="en-US" altLang="ja-JP" sz="2800" baseline="-25000">
                <a:latin typeface="Arial" panose="020B0604020202020204" pitchFamily="34" charset="0"/>
              </a:rPr>
              <a:t>2</a:t>
            </a:r>
            <a:r>
              <a:rPr lang="en-US" altLang="ja-JP" sz="2800">
                <a:latin typeface="Arial" panose="020B0604020202020204" pitchFamily="34" charset="0"/>
              </a:rPr>
              <a:t> +3x</a:t>
            </a:r>
            <a:r>
              <a:rPr lang="en-US" altLang="ja-JP" sz="2800" baseline="-25000">
                <a:latin typeface="Arial" panose="020B0604020202020204" pitchFamily="34" charset="0"/>
              </a:rPr>
              <a:t>2</a:t>
            </a:r>
            <a:r>
              <a:rPr lang="en-US" altLang="ja-JP" sz="2800">
                <a:latin typeface="Arial" panose="020B0604020202020204" pitchFamily="34" charset="0"/>
              </a:rPr>
              <a:t> = 23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3x</a:t>
            </a:r>
            <a:r>
              <a:rPr lang="en-US" altLang="ja-JP" sz="2800" baseline="-25000">
                <a:latin typeface="Arial" panose="020B0604020202020204" pitchFamily="34" charset="0"/>
              </a:rPr>
              <a:t>0 </a:t>
            </a:r>
            <a:r>
              <a:rPr lang="en-US" altLang="ja-JP" sz="2800">
                <a:latin typeface="Arial" panose="020B0604020202020204" pitchFamily="34" charset="0"/>
              </a:rPr>
              <a:t>+ 2x</a:t>
            </a:r>
            <a:r>
              <a:rPr lang="en-US" altLang="ja-JP" sz="2800" baseline="-25000">
                <a:latin typeface="Arial" panose="020B0604020202020204" pitchFamily="34" charset="0"/>
              </a:rPr>
              <a:t>1</a:t>
            </a:r>
            <a:r>
              <a:rPr lang="en-US" altLang="ja-JP" sz="2800">
                <a:latin typeface="Arial" panose="020B0604020202020204" pitchFamily="34" charset="0"/>
              </a:rPr>
              <a:t> + 5x</a:t>
            </a:r>
            <a:r>
              <a:rPr lang="en-US" altLang="ja-JP" sz="2800" baseline="-25000">
                <a:latin typeface="Arial" panose="020B0604020202020204" pitchFamily="34" charset="0"/>
              </a:rPr>
              <a:t>2</a:t>
            </a:r>
            <a:r>
              <a:rPr lang="en-US" altLang="ja-JP" sz="2800">
                <a:latin typeface="Arial" panose="020B0604020202020204" pitchFamily="34" charset="0"/>
              </a:rPr>
              <a:t> + 6x</a:t>
            </a:r>
            <a:r>
              <a:rPr lang="en-US" altLang="ja-JP" sz="2800" baseline="-25000">
                <a:latin typeface="Arial" panose="020B0604020202020204" pitchFamily="34" charset="0"/>
              </a:rPr>
              <a:t>3</a:t>
            </a:r>
            <a:r>
              <a:rPr lang="en-US" altLang="ja-JP" sz="2800">
                <a:latin typeface="Arial" panose="020B0604020202020204" pitchFamily="34" charset="0"/>
              </a:rPr>
              <a:t>  = 26 </a:t>
            </a:r>
          </a:p>
        </p:txBody>
      </p:sp>
      <p:sp>
        <p:nvSpPr>
          <p:cNvPr id="24583" name="Text Box 18"/>
          <p:cNvSpPr txBox="1">
            <a:spLocks noChangeArrowheads="1"/>
          </p:cNvSpPr>
          <p:nvPr/>
        </p:nvSpPr>
        <p:spPr bwMode="auto">
          <a:xfrm>
            <a:off x="684213" y="4240213"/>
            <a:ext cx="80842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これは、以下の方程式を表しているものとする。</a:t>
            </a:r>
          </a:p>
        </p:txBody>
      </p:sp>
      <p:sp>
        <p:nvSpPr>
          <p:cNvPr id="24584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60CD506-C15B-438A-B13D-6F4A1896402E}" type="slidenum">
              <a:rPr lang="en-US" altLang="ja-JP" smtClean="0">
                <a:latin typeface="Arial" panose="020B0604020202020204" pitchFamily="34" charset="0"/>
              </a:rPr>
              <a:pPr/>
              <a:t>11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367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179388" y="1588"/>
            <a:ext cx="4057521" cy="6887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#include "</a:t>
            </a:r>
            <a:r>
              <a:rPr lang="en-US" altLang="ja-JP" sz="900" b="1" dirty="0" err="1">
                <a:latin typeface="Arial" panose="020B0604020202020204" pitchFamily="34" charset="0"/>
              </a:rPr>
              <a:t>stdio.h</a:t>
            </a:r>
            <a:r>
              <a:rPr lang="en-US" altLang="ja-JP" sz="900" b="1" dirty="0">
                <a:latin typeface="Arial" panose="020B0604020202020204" pitchFamily="34" charset="0"/>
              </a:rPr>
              <a:t>"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#pragma warning(</a:t>
            </a:r>
            <a:r>
              <a:rPr lang="en-US" altLang="ja-JP" sz="900" b="1" dirty="0" err="1">
                <a:latin typeface="Arial" panose="020B0604020202020204" pitchFamily="34" charset="0"/>
              </a:rPr>
              <a:t>disable:4996</a:t>
            </a:r>
            <a:r>
              <a:rPr lang="en-US" altLang="ja-JP" sz="900" b="1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 err="1">
                <a:latin typeface="Arial" panose="020B0604020202020204" pitchFamily="34" charset="0"/>
              </a:rPr>
              <a:t>int</a:t>
            </a:r>
            <a:r>
              <a:rPr lang="en-US" altLang="ja-JP" sz="900" b="1" dirty="0">
                <a:latin typeface="Arial" panose="020B0604020202020204" pitchFamily="34" charset="0"/>
              </a:rPr>
              <a:t> main()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</a:t>
            </a:r>
            <a:r>
              <a:rPr lang="en-US" altLang="ja-JP" sz="900" b="1" dirty="0" err="1">
                <a:latin typeface="Arial" panose="020B0604020202020204" pitchFamily="34" charset="0"/>
              </a:rPr>
              <a:t>const</a:t>
            </a:r>
            <a:r>
              <a:rPr lang="en-US" altLang="ja-JP" sz="900" b="1" dirty="0">
                <a:latin typeface="Arial" panose="020B0604020202020204" pitchFamily="34" charset="0"/>
              </a:rPr>
              <a:t> </a:t>
            </a:r>
            <a:r>
              <a:rPr lang="en-US" altLang="ja-JP" sz="900" b="1" dirty="0" err="1">
                <a:latin typeface="Arial" panose="020B0604020202020204" pitchFamily="34" charset="0"/>
              </a:rPr>
              <a:t>int</a:t>
            </a:r>
            <a:r>
              <a:rPr lang="en-US" altLang="ja-JP" sz="900" b="1" dirty="0">
                <a:latin typeface="Arial" panose="020B0604020202020204" pitchFamily="34" charset="0"/>
              </a:rPr>
              <a:t> M = 4;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double a[M][M];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double b[M];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double c[M];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double l[M][M];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double u[M][M];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double x[M];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</a:t>
            </a:r>
            <a:r>
              <a:rPr lang="en-US" altLang="ja-JP" sz="900" b="1" dirty="0" err="1">
                <a:latin typeface="Arial" panose="020B0604020202020204" pitchFamily="34" charset="0"/>
              </a:rPr>
              <a:t>int</a:t>
            </a:r>
            <a:r>
              <a:rPr lang="en-US" altLang="ja-JP" sz="900" b="1" dirty="0">
                <a:latin typeface="Arial" panose="020B0604020202020204" pitchFamily="34" charset="0"/>
              </a:rPr>
              <a:t> </a:t>
            </a:r>
            <a:r>
              <a:rPr lang="en-US" altLang="ja-JP" sz="900" b="1" dirty="0" err="1">
                <a:latin typeface="Arial" panose="020B0604020202020204" pitchFamily="34" charset="0"/>
              </a:rPr>
              <a:t>i,j,k</a:t>
            </a:r>
            <a:r>
              <a:rPr lang="en-US" altLang="ja-JP" sz="9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FILE *</a:t>
            </a:r>
            <a:r>
              <a:rPr lang="en-US" altLang="ja-JP" sz="900" b="1" dirty="0" err="1">
                <a:latin typeface="Arial" panose="020B0604020202020204" pitchFamily="34" charset="0"/>
              </a:rPr>
              <a:t>fp</a:t>
            </a:r>
            <a:r>
              <a:rPr lang="en-US" altLang="ja-JP" sz="9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char line[1000];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</a:t>
            </a:r>
            <a:r>
              <a:rPr lang="en-US" altLang="ja-JP" sz="900" b="1" dirty="0" err="1">
                <a:latin typeface="Arial" panose="020B0604020202020204" pitchFamily="34" charset="0"/>
              </a:rPr>
              <a:t>int</a:t>
            </a:r>
            <a:r>
              <a:rPr lang="en-US" altLang="ja-JP" sz="900" b="1" dirty="0">
                <a:latin typeface="Arial" panose="020B0604020202020204" pitchFamily="34" charset="0"/>
              </a:rPr>
              <a:t> </a:t>
            </a:r>
            <a:r>
              <a:rPr lang="en-US" altLang="ja-JP" sz="900" b="1" dirty="0" err="1">
                <a:latin typeface="Arial" panose="020B0604020202020204" pitchFamily="34" charset="0"/>
              </a:rPr>
              <a:t>ch</a:t>
            </a:r>
            <a:r>
              <a:rPr lang="en-US" altLang="ja-JP" sz="9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</a:t>
            </a:r>
            <a:r>
              <a:rPr lang="en-US" altLang="ja-JP" sz="900" b="1" dirty="0" err="1">
                <a:latin typeface="Arial" panose="020B0604020202020204" pitchFamily="34" charset="0"/>
              </a:rPr>
              <a:t>fp</a:t>
            </a:r>
            <a:r>
              <a:rPr lang="en-US" altLang="ja-JP" sz="900" b="1" dirty="0">
                <a:latin typeface="Arial" panose="020B0604020202020204" pitchFamily="34" charset="0"/>
              </a:rPr>
              <a:t> = </a:t>
            </a:r>
            <a:r>
              <a:rPr lang="en-US" altLang="ja-JP" sz="900" b="1" dirty="0" err="1">
                <a:latin typeface="Arial" panose="020B0604020202020204" pitchFamily="34" charset="0"/>
              </a:rPr>
              <a:t>fopen</a:t>
            </a:r>
            <a:r>
              <a:rPr lang="en-US" altLang="ja-JP" sz="900" b="1" dirty="0">
                <a:latin typeface="Arial" panose="020B0604020202020204" pitchFamily="34" charset="0"/>
              </a:rPr>
              <a:t>("c:\\</a:t>
            </a:r>
            <a:r>
              <a:rPr lang="en-US" altLang="ja-JP" sz="900" b="1" dirty="0" err="1">
                <a:latin typeface="Arial" panose="020B0604020202020204" pitchFamily="34" charset="0"/>
              </a:rPr>
              <a:t>lu_data.txt</a:t>
            </a:r>
            <a:r>
              <a:rPr lang="en-US" altLang="ja-JP" sz="900" b="1" dirty="0">
                <a:latin typeface="Arial" panose="020B0604020202020204" pitchFamily="34" charset="0"/>
              </a:rPr>
              <a:t>", "r"); /* </a:t>
            </a:r>
            <a:r>
              <a:rPr lang="ja-JP" altLang="en-US" sz="900" b="1" dirty="0">
                <a:latin typeface="Arial" panose="020B0604020202020204" pitchFamily="34" charset="0"/>
              </a:rPr>
              <a:t>データの読み込み　*</a:t>
            </a:r>
            <a:r>
              <a:rPr lang="en-US" altLang="ja-JP" sz="900" b="1" dirty="0">
                <a:latin typeface="Arial" panose="020B0604020202020204" pitchFamily="34" charset="0"/>
              </a:rPr>
              <a:t>/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for(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= 0;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&lt; M;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++){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for(j = 0; j &lt; M; </a:t>
            </a:r>
            <a:r>
              <a:rPr lang="en-US" altLang="ja-JP" sz="900" b="1" dirty="0" err="1">
                <a:latin typeface="Arial" panose="020B0604020202020204" pitchFamily="34" charset="0"/>
              </a:rPr>
              <a:t>j++</a:t>
            </a:r>
            <a:r>
              <a:rPr lang="en-US" altLang="ja-JP" sz="900" b="1" dirty="0">
                <a:latin typeface="Arial" panose="020B0604020202020204" pitchFamily="34" charset="0"/>
              </a:rPr>
              <a:t>){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</a:t>
            </a:r>
            <a:r>
              <a:rPr lang="en-US" altLang="ja-JP" sz="900" b="1" dirty="0" err="1">
                <a:latin typeface="Arial" panose="020B0604020202020204" pitchFamily="34" charset="0"/>
              </a:rPr>
              <a:t>fscanf_s</a:t>
            </a:r>
            <a:r>
              <a:rPr lang="en-US" altLang="ja-JP" sz="900" b="1" dirty="0">
                <a:latin typeface="Arial" panose="020B0604020202020204" pitchFamily="34" charset="0"/>
              </a:rPr>
              <a:t>(</a:t>
            </a:r>
            <a:r>
              <a:rPr lang="en-US" altLang="ja-JP" sz="900" b="1" dirty="0" err="1">
                <a:latin typeface="Arial" panose="020B0604020202020204" pitchFamily="34" charset="0"/>
              </a:rPr>
              <a:t>fp</a:t>
            </a:r>
            <a:r>
              <a:rPr lang="en-US" altLang="ja-JP" sz="900" b="1" dirty="0">
                <a:latin typeface="Arial" panose="020B0604020202020204" pitchFamily="34" charset="0"/>
              </a:rPr>
              <a:t>,"%</a:t>
            </a:r>
            <a:r>
              <a:rPr lang="en-US" altLang="ja-JP" sz="900" b="1" dirty="0" err="1">
                <a:latin typeface="Arial" panose="020B0604020202020204" pitchFamily="34" charset="0"/>
              </a:rPr>
              <a:t>lf",&amp;a</a:t>
            </a:r>
            <a:r>
              <a:rPr lang="en-US" altLang="ja-JP" sz="900" b="1" dirty="0">
                <a:latin typeface="Arial" panose="020B0604020202020204" pitchFamily="34" charset="0"/>
              </a:rPr>
              <a:t>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][j]);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</a:t>
            </a:r>
            <a:r>
              <a:rPr lang="en-US" altLang="ja-JP" sz="900" b="1" dirty="0" err="1">
                <a:latin typeface="Arial" panose="020B0604020202020204" pitchFamily="34" charset="0"/>
              </a:rPr>
              <a:t>fscanf_s</a:t>
            </a:r>
            <a:r>
              <a:rPr lang="en-US" altLang="ja-JP" sz="900" b="1" dirty="0">
                <a:latin typeface="Arial" panose="020B0604020202020204" pitchFamily="34" charset="0"/>
              </a:rPr>
              <a:t>(</a:t>
            </a:r>
            <a:r>
              <a:rPr lang="en-US" altLang="ja-JP" sz="900" b="1" dirty="0" err="1">
                <a:latin typeface="Arial" panose="020B0604020202020204" pitchFamily="34" charset="0"/>
              </a:rPr>
              <a:t>fp</a:t>
            </a:r>
            <a:r>
              <a:rPr lang="en-US" altLang="ja-JP" sz="900" b="1" dirty="0">
                <a:latin typeface="Arial" panose="020B0604020202020204" pitchFamily="34" charset="0"/>
              </a:rPr>
              <a:t>,"%</a:t>
            </a:r>
            <a:r>
              <a:rPr lang="en-US" altLang="ja-JP" sz="900" b="1" dirty="0" err="1">
                <a:latin typeface="Arial" panose="020B0604020202020204" pitchFamily="34" charset="0"/>
              </a:rPr>
              <a:t>lf",&amp;b</a:t>
            </a:r>
            <a:r>
              <a:rPr lang="en-US" altLang="ja-JP" sz="900" b="1" dirty="0">
                <a:latin typeface="Arial" panose="020B0604020202020204" pitchFamily="34" charset="0"/>
              </a:rPr>
              <a:t>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]);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</a:t>
            </a:r>
            <a:r>
              <a:rPr lang="en-US" altLang="ja-JP" sz="900" b="1" dirty="0" err="1">
                <a:latin typeface="Arial" panose="020B0604020202020204" pitchFamily="34" charset="0"/>
              </a:rPr>
              <a:t>fclose</a:t>
            </a:r>
            <a:r>
              <a:rPr lang="en-US" altLang="ja-JP" sz="900" b="1" dirty="0">
                <a:latin typeface="Arial" panose="020B0604020202020204" pitchFamily="34" charset="0"/>
              </a:rPr>
              <a:t>(</a:t>
            </a:r>
            <a:r>
              <a:rPr lang="en-US" altLang="ja-JP" sz="900" b="1" dirty="0" err="1">
                <a:latin typeface="Arial" panose="020B0604020202020204" pitchFamily="34" charset="0"/>
              </a:rPr>
              <a:t>fp</a:t>
            </a:r>
            <a:r>
              <a:rPr lang="en-US" altLang="ja-JP" sz="900" b="1" dirty="0">
                <a:latin typeface="Arial" panose="020B0604020202020204" pitchFamily="34" charset="0"/>
              </a:rPr>
              <a:t>);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endParaRPr lang="en-US" altLang="ja-JP" sz="9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for(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= 0;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&lt; M;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++){	 /* L</a:t>
            </a:r>
            <a:r>
              <a:rPr lang="ja-JP" altLang="en-US" sz="900" b="1" dirty="0">
                <a:latin typeface="Arial" panose="020B0604020202020204" pitchFamily="34" charset="0"/>
              </a:rPr>
              <a:t>行列、</a:t>
            </a:r>
            <a:r>
              <a:rPr lang="en-US" altLang="ja-JP" sz="900" b="1" dirty="0">
                <a:latin typeface="Arial" panose="020B0604020202020204" pitchFamily="34" charset="0"/>
              </a:rPr>
              <a:t>U</a:t>
            </a:r>
            <a:r>
              <a:rPr lang="ja-JP" altLang="en-US" sz="900" b="1" dirty="0">
                <a:latin typeface="Arial" panose="020B0604020202020204" pitchFamily="34" charset="0"/>
              </a:rPr>
              <a:t>行列を</a:t>
            </a:r>
            <a:r>
              <a:rPr lang="en-US" altLang="ja-JP" sz="900" b="1" dirty="0">
                <a:latin typeface="Arial" panose="020B0604020202020204" pitchFamily="34" charset="0"/>
              </a:rPr>
              <a:t>1</a:t>
            </a:r>
            <a:r>
              <a:rPr lang="ja-JP" altLang="en-US" sz="900" b="1" dirty="0">
                <a:latin typeface="Arial" panose="020B0604020202020204" pitchFamily="34" charset="0"/>
              </a:rPr>
              <a:t>と</a:t>
            </a:r>
            <a:r>
              <a:rPr lang="en-US" altLang="ja-JP" sz="900" b="1" dirty="0">
                <a:latin typeface="Arial" panose="020B0604020202020204" pitchFamily="34" charset="0"/>
              </a:rPr>
              <a:t>0</a:t>
            </a:r>
            <a:r>
              <a:rPr lang="ja-JP" altLang="en-US" sz="900" b="1" dirty="0">
                <a:latin typeface="Arial" panose="020B0604020202020204" pitchFamily="34" charset="0"/>
              </a:rPr>
              <a:t>で初期化 *</a:t>
            </a:r>
            <a:r>
              <a:rPr lang="en-US" altLang="ja-JP" sz="900" b="1" dirty="0">
                <a:latin typeface="Arial" panose="020B0604020202020204" pitchFamily="34" charset="0"/>
              </a:rPr>
              <a:t>/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for(j = 0; j &lt; M; </a:t>
            </a:r>
            <a:r>
              <a:rPr lang="en-US" altLang="ja-JP" sz="900" b="1" dirty="0" err="1">
                <a:latin typeface="Arial" panose="020B0604020202020204" pitchFamily="34" charset="0"/>
              </a:rPr>
              <a:t>j++</a:t>
            </a:r>
            <a:r>
              <a:rPr lang="en-US" altLang="ja-JP" sz="900" b="1" dirty="0">
                <a:latin typeface="Arial" panose="020B0604020202020204" pitchFamily="34" charset="0"/>
              </a:rPr>
              <a:t>){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u[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][j] = 0;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if(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== j)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  l[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][j] = 1;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else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  l[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][j] = 0;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endParaRPr lang="en-US" altLang="ja-JP" sz="9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for(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= 0;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&lt; M;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++){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for(j =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; j &lt; M; </a:t>
            </a:r>
            <a:r>
              <a:rPr lang="en-US" altLang="ja-JP" sz="900" b="1" dirty="0" err="1">
                <a:latin typeface="Arial" panose="020B0604020202020204" pitchFamily="34" charset="0"/>
              </a:rPr>
              <a:t>j++</a:t>
            </a:r>
            <a:r>
              <a:rPr lang="en-US" altLang="ja-JP" sz="900" b="1" dirty="0">
                <a:latin typeface="Arial" panose="020B0604020202020204" pitchFamily="34" charset="0"/>
              </a:rPr>
              <a:t>){         /* U</a:t>
            </a:r>
            <a:r>
              <a:rPr lang="ja-JP" altLang="en-US" sz="900" b="1" dirty="0">
                <a:latin typeface="Arial" panose="020B0604020202020204" pitchFamily="34" charset="0"/>
              </a:rPr>
              <a:t>行列の生成 *</a:t>
            </a:r>
            <a:r>
              <a:rPr lang="en-US" altLang="ja-JP" sz="900" b="1" dirty="0">
                <a:latin typeface="Arial" panose="020B0604020202020204" pitchFamily="34" charset="0"/>
              </a:rPr>
              <a:t>/ 	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u[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][j] = a[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][j];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for(k = 0; k &lt;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; k++){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  u[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][j] -= u[k][j] * l[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][k];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for(j = </a:t>
            </a:r>
            <a:r>
              <a:rPr lang="en-US" altLang="ja-JP" sz="900" b="1" dirty="0" err="1">
                <a:latin typeface="Arial" panose="020B0604020202020204" pitchFamily="34" charset="0"/>
              </a:rPr>
              <a:t>i+1</a:t>
            </a:r>
            <a:r>
              <a:rPr lang="en-US" altLang="ja-JP" sz="900" b="1" dirty="0">
                <a:latin typeface="Arial" panose="020B0604020202020204" pitchFamily="34" charset="0"/>
              </a:rPr>
              <a:t>; j &lt; M; </a:t>
            </a:r>
            <a:r>
              <a:rPr lang="en-US" altLang="ja-JP" sz="900" b="1" dirty="0" err="1">
                <a:latin typeface="Arial" panose="020B0604020202020204" pitchFamily="34" charset="0"/>
              </a:rPr>
              <a:t>j++</a:t>
            </a:r>
            <a:r>
              <a:rPr lang="en-US" altLang="ja-JP" sz="900" b="1" dirty="0">
                <a:latin typeface="Arial" panose="020B0604020202020204" pitchFamily="34" charset="0"/>
              </a:rPr>
              <a:t>){       /* L</a:t>
            </a:r>
            <a:r>
              <a:rPr lang="ja-JP" altLang="en-US" sz="900" b="1" dirty="0">
                <a:latin typeface="Arial" panose="020B0604020202020204" pitchFamily="34" charset="0"/>
              </a:rPr>
              <a:t>行列の生成 *</a:t>
            </a:r>
            <a:r>
              <a:rPr lang="en-US" altLang="ja-JP" sz="900" b="1" dirty="0">
                <a:latin typeface="Arial" panose="020B0604020202020204" pitchFamily="34" charset="0"/>
              </a:rPr>
              <a:t>/ 	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l[j][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 = a[j][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for(k = 0; k &lt;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; k++){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  l[j][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 -= u[k][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 * l[j][k];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l[j][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 /= u[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endParaRPr lang="en-US" altLang="ja-JP" sz="9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for(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= 0;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&lt; M;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++){           /* c</a:t>
            </a:r>
            <a:r>
              <a:rPr lang="ja-JP" altLang="en-US" sz="900" b="1" dirty="0">
                <a:latin typeface="Arial" panose="020B0604020202020204" pitchFamily="34" charset="0"/>
              </a:rPr>
              <a:t>行列の生成 *</a:t>
            </a:r>
            <a:r>
              <a:rPr lang="en-US" altLang="ja-JP" sz="900" b="1" dirty="0">
                <a:latin typeface="Arial" panose="020B0604020202020204" pitchFamily="34" charset="0"/>
              </a:rPr>
              <a:t>/ 	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c[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 = b[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for(j = 0; j &lt;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; </a:t>
            </a:r>
            <a:r>
              <a:rPr lang="en-US" altLang="ja-JP" sz="900" b="1" dirty="0" err="1">
                <a:latin typeface="Arial" panose="020B0604020202020204" pitchFamily="34" charset="0"/>
              </a:rPr>
              <a:t>j++</a:t>
            </a:r>
            <a:r>
              <a:rPr lang="en-US" altLang="ja-JP" sz="900" b="1" dirty="0">
                <a:latin typeface="Arial" panose="020B0604020202020204" pitchFamily="34" charset="0"/>
              </a:rPr>
              <a:t>){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  c[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 -= l[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][j] * c[j];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for(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= M-1;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&gt;= 0;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--){        /* x</a:t>
            </a:r>
            <a:r>
              <a:rPr lang="ja-JP" altLang="en-US" sz="900" b="1" dirty="0">
                <a:latin typeface="Arial" panose="020B0604020202020204" pitchFamily="34" charset="0"/>
              </a:rPr>
              <a:t>行列の生成 *</a:t>
            </a:r>
            <a:r>
              <a:rPr lang="en-US" altLang="ja-JP" sz="900" b="1" dirty="0">
                <a:latin typeface="Arial" panose="020B0604020202020204" pitchFamily="34" charset="0"/>
              </a:rPr>
              <a:t>/ 	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x[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 = c[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for(j = M-1; j &gt;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; j--){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x[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 -= u[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][j] * x[j];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x[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 /= u[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endParaRPr lang="en-US" altLang="ja-JP" sz="9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</a:t>
            </a:r>
            <a:r>
              <a:rPr lang="en-US" altLang="ja-JP" sz="900" b="1" dirty="0" err="1">
                <a:latin typeface="Arial" panose="020B0604020202020204" pitchFamily="34" charset="0"/>
              </a:rPr>
              <a:t>printf</a:t>
            </a:r>
            <a:r>
              <a:rPr lang="en-US" altLang="ja-JP" sz="900" b="1" dirty="0">
                <a:latin typeface="Arial" panose="020B0604020202020204" pitchFamily="34" charset="0"/>
              </a:rPr>
              <a:t>("</a:t>
            </a:r>
            <a:r>
              <a:rPr lang="ja-JP" altLang="en-US" sz="900" b="1" dirty="0">
                <a:latin typeface="Arial" panose="020B0604020202020204" pitchFamily="34" charset="0"/>
              </a:rPr>
              <a:t>入力行列</a:t>
            </a:r>
            <a:r>
              <a:rPr lang="en-US" altLang="ja-JP" sz="900" b="1" dirty="0">
                <a:latin typeface="Arial" panose="020B0604020202020204" pitchFamily="34" charset="0"/>
              </a:rPr>
              <a:t>\n");              /* </a:t>
            </a:r>
            <a:r>
              <a:rPr lang="ja-JP" altLang="en-US" sz="900" b="1" dirty="0">
                <a:latin typeface="Arial" panose="020B0604020202020204" pitchFamily="34" charset="0"/>
              </a:rPr>
              <a:t>入力行列の出力 *</a:t>
            </a:r>
            <a:r>
              <a:rPr lang="en-US" altLang="ja-JP" sz="900" b="1" dirty="0">
                <a:latin typeface="Arial" panose="020B0604020202020204" pitchFamily="34" charset="0"/>
              </a:rPr>
              <a:t>/	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for(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= 0;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&lt; M;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++){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for(j = 0; j &lt; M; </a:t>
            </a:r>
            <a:r>
              <a:rPr lang="en-US" altLang="ja-JP" sz="900" b="1" dirty="0" err="1">
                <a:latin typeface="Arial" panose="020B0604020202020204" pitchFamily="34" charset="0"/>
              </a:rPr>
              <a:t>j++</a:t>
            </a:r>
            <a:r>
              <a:rPr lang="en-US" altLang="ja-JP" sz="900" b="1" dirty="0">
                <a:latin typeface="Arial" panose="020B0604020202020204" pitchFamily="34" charset="0"/>
              </a:rPr>
              <a:t>){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</a:t>
            </a:r>
            <a:r>
              <a:rPr lang="en-US" altLang="ja-JP" sz="900" b="1" dirty="0" err="1">
                <a:latin typeface="Arial" panose="020B0604020202020204" pitchFamily="34" charset="0"/>
              </a:rPr>
              <a:t>printf</a:t>
            </a:r>
            <a:r>
              <a:rPr lang="en-US" altLang="ja-JP" sz="900" b="1" dirty="0">
                <a:latin typeface="Arial" panose="020B0604020202020204" pitchFamily="34" charset="0"/>
              </a:rPr>
              <a:t>("%</a:t>
            </a:r>
            <a:r>
              <a:rPr lang="en-US" altLang="ja-JP" sz="900" b="1" dirty="0" err="1">
                <a:latin typeface="Arial" panose="020B0604020202020204" pitchFamily="34" charset="0"/>
              </a:rPr>
              <a:t>10.5lf</a:t>
            </a:r>
            <a:r>
              <a:rPr lang="en-US" altLang="ja-JP" sz="900" b="1" dirty="0">
                <a:latin typeface="Arial" panose="020B0604020202020204" pitchFamily="34" charset="0"/>
              </a:rPr>
              <a:t> ",a[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][j]);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</a:t>
            </a:r>
            <a:r>
              <a:rPr lang="en-US" altLang="ja-JP" sz="900" b="1" dirty="0" err="1">
                <a:latin typeface="Arial" panose="020B0604020202020204" pitchFamily="34" charset="0"/>
              </a:rPr>
              <a:t>printf</a:t>
            </a:r>
            <a:r>
              <a:rPr lang="en-US" altLang="ja-JP" sz="900" b="1" dirty="0">
                <a:latin typeface="Arial" panose="020B0604020202020204" pitchFamily="34" charset="0"/>
              </a:rPr>
              <a:t>("%</a:t>
            </a:r>
            <a:r>
              <a:rPr lang="en-US" altLang="ja-JP" sz="900" b="1" dirty="0" err="1">
                <a:latin typeface="Arial" panose="020B0604020202020204" pitchFamily="34" charset="0"/>
              </a:rPr>
              <a:t>10.5lf</a:t>
            </a:r>
            <a:r>
              <a:rPr lang="en-US" altLang="ja-JP" sz="900" b="1" dirty="0">
                <a:latin typeface="Arial" panose="020B0604020202020204" pitchFamily="34" charset="0"/>
              </a:rPr>
              <a:t>\</a:t>
            </a:r>
            <a:r>
              <a:rPr lang="en-US" altLang="ja-JP" sz="900" b="1" dirty="0" err="1">
                <a:latin typeface="Arial" panose="020B0604020202020204" pitchFamily="34" charset="0"/>
              </a:rPr>
              <a:t>n",b</a:t>
            </a:r>
            <a:r>
              <a:rPr lang="en-US" altLang="ja-JP" sz="900" b="1" dirty="0">
                <a:latin typeface="Arial" panose="020B0604020202020204" pitchFamily="34" charset="0"/>
              </a:rPr>
              <a:t>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]);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</a:t>
            </a:r>
            <a:r>
              <a:rPr lang="en-US" altLang="ja-JP" sz="900" b="1" dirty="0" err="1">
                <a:latin typeface="Arial" panose="020B0604020202020204" pitchFamily="34" charset="0"/>
              </a:rPr>
              <a:t>printf</a:t>
            </a:r>
            <a:r>
              <a:rPr lang="en-US" altLang="ja-JP" sz="900" b="1" dirty="0">
                <a:latin typeface="Arial" panose="020B0604020202020204" pitchFamily="34" charset="0"/>
              </a:rPr>
              <a:t>("\</a:t>
            </a:r>
            <a:r>
              <a:rPr lang="en-US" altLang="ja-JP" sz="900" b="1" dirty="0" err="1">
                <a:latin typeface="Arial" panose="020B0604020202020204" pitchFamily="34" charset="0"/>
              </a:rPr>
              <a:t>nL</a:t>
            </a:r>
            <a:r>
              <a:rPr lang="ja-JP" altLang="en-US" sz="900" b="1" dirty="0">
                <a:latin typeface="Arial" panose="020B0604020202020204" pitchFamily="34" charset="0"/>
              </a:rPr>
              <a:t>行列</a:t>
            </a:r>
            <a:r>
              <a:rPr lang="en-US" altLang="ja-JP" sz="900" b="1" dirty="0">
                <a:latin typeface="Arial" panose="020B0604020202020204" pitchFamily="34" charset="0"/>
              </a:rPr>
              <a:t>\n");              /* L</a:t>
            </a:r>
            <a:r>
              <a:rPr lang="ja-JP" altLang="en-US" sz="900" b="1" dirty="0">
                <a:latin typeface="Arial" panose="020B0604020202020204" pitchFamily="34" charset="0"/>
              </a:rPr>
              <a:t>行列の出力 *</a:t>
            </a:r>
            <a:r>
              <a:rPr lang="en-US" altLang="ja-JP" sz="900" b="1" dirty="0">
                <a:latin typeface="Arial" panose="020B0604020202020204" pitchFamily="34" charset="0"/>
              </a:rPr>
              <a:t>/ 	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for(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= 0;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&lt; M;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++){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for(j = 0; j &lt; M; </a:t>
            </a:r>
            <a:r>
              <a:rPr lang="en-US" altLang="ja-JP" sz="900" b="1" dirty="0" err="1">
                <a:latin typeface="Arial" panose="020B0604020202020204" pitchFamily="34" charset="0"/>
              </a:rPr>
              <a:t>j++</a:t>
            </a:r>
            <a:r>
              <a:rPr lang="en-US" altLang="ja-JP" sz="900" b="1" dirty="0">
                <a:latin typeface="Arial" panose="020B0604020202020204" pitchFamily="34" charset="0"/>
              </a:rPr>
              <a:t>){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</a:t>
            </a:r>
            <a:r>
              <a:rPr lang="en-US" altLang="ja-JP" sz="900" b="1" dirty="0" err="1">
                <a:latin typeface="Arial" panose="020B0604020202020204" pitchFamily="34" charset="0"/>
              </a:rPr>
              <a:t>printf</a:t>
            </a:r>
            <a:r>
              <a:rPr lang="en-US" altLang="ja-JP" sz="900" b="1" dirty="0">
                <a:latin typeface="Arial" panose="020B0604020202020204" pitchFamily="34" charset="0"/>
              </a:rPr>
              <a:t>("%</a:t>
            </a:r>
            <a:r>
              <a:rPr lang="en-US" altLang="ja-JP" sz="900" b="1" dirty="0" err="1">
                <a:latin typeface="Arial" panose="020B0604020202020204" pitchFamily="34" charset="0"/>
              </a:rPr>
              <a:t>10.5lf</a:t>
            </a:r>
            <a:r>
              <a:rPr lang="en-US" altLang="ja-JP" sz="900" b="1" dirty="0">
                <a:latin typeface="Arial" panose="020B0604020202020204" pitchFamily="34" charset="0"/>
              </a:rPr>
              <a:t> ",l[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][j]);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</a:t>
            </a:r>
            <a:r>
              <a:rPr lang="en-US" altLang="ja-JP" sz="900" b="1" dirty="0" err="1">
                <a:latin typeface="Arial" panose="020B0604020202020204" pitchFamily="34" charset="0"/>
              </a:rPr>
              <a:t>printf</a:t>
            </a:r>
            <a:r>
              <a:rPr lang="en-US" altLang="ja-JP" sz="900" b="1" dirty="0">
                <a:latin typeface="Arial" panose="020B0604020202020204" pitchFamily="34" charset="0"/>
              </a:rPr>
              <a:t>("\n");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endParaRPr lang="en-US" altLang="ja-JP" sz="9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</a:t>
            </a:r>
            <a:r>
              <a:rPr lang="en-US" altLang="ja-JP" sz="900" b="1" dirty="0" err="1">
                <a:latin typeface="Arial" panose="020B0604020202020204" pitchFamily="34" charset="0"/>
              </a:rPr>
              <a:t>printf</a:t>
            </a:r>
            <a:r>
              <a:rPr lang="en-US" altLang="ja-JP" sz="900" b="1" dirty="0">
                <a:latin typeface="Arial" panose="020B0604020202020204" pitchFamily="34" charset="0"/>
              </a:rPr>
              <a:t>("\</a:t>
            </a:r>
            <a:r>
              <a:rPr lang="en-US" altLang="ja-JP" sz="900" b="1" dirty="0" err="1">
                <a:latin typeface="Arial" panose="020B0604020202020204" pitchFamily="34" charset="0"/>
              </a:rPr>
              <a:t>nU</a:t>
            </a:r>
            <a:r>
              <a:rPr lang="ja-JP" altLang="en-US" sz="900" b="1" dirty="0">
                <a:latin typeface="Arial" panose="020B0604020202020204" pitchFamily="34" charset="0"/>
              </a:rPr>
              <a:t>行列</a:t>
            </a:r>
            <a:r>
              <a:rPr lang="en-US" altLang="ja-JP" sz="900" b="1" dirty="0">
                <a:latin typeface="Arial" panose="020B0604020202020204" pitchFamily="34" charset="0"/>
              </a:rPr>
              <a:t>\n");            /* U</a:t>
            </a:r>
            <a:r>
              <a:rPr lang="ja-JP" altLang="en-US" sz="900" b="1" dirty="0">
                <a:latin typeface="Arial" panose="020B0604020202020204" pitchFamily="34" charset="0"/>
              </a:rPr>
              <a:t>行列の出力 *</a:t>
            </a:r>
            <a:r>
              <a:rPr lang="en-US" altLang="ja-JP" sz="900" b="1" dirty="0">
                <a:latin typeface="Arial" panose="020B0604020202020204" pitchFamily="34" charset="0"/>
              </a:rPr>
              <a:t>/ 	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for(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= 0;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&lt; M;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++){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for(j = 0; j &lt; M; </a:t>
            </a:r>
            <a:r>
              <a:rPr lang="en-US" altLang="ja-JP" sz="900" b="1" dirty="0" err="1">
                <a:latin typeface="Arial" panose="020B0604020202020204" pitchFamily="34" charset="0"/>
              </a:rPr>
              <a:t>j++</a:t>
            </a:r>
            <a:r>
              <a:rPr lang="en-US" altLang="ja-JP" sz="900" b="1" dirty="0">
                <a:latin typeface="Arial" panose="020B0604020202020204" pitchFamily="34" charset="0"/>
              </a:rPr>
              <a:t>){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  </a:t>
            </a:r>
            <a:r>
              <a:rPr lang="en-US" altLang="ja-JP" sz="900" b="1" dirty="0" err="1">
                <a:latin typeface="Arial" panose="020B0604020202020204" pitchFamily="34" charset="0"/>
              </a:rPr>
              <a:t>printf</a:t>
            </a:r>
            <a:r>
              <a:rPr lang="en-US" altLang="ja-JP" sz="900" b="1" dirty="0">
                <a:latin typeface="Arial" panose="020B0604020202020204" pitchFamily="34" charset="0"/>
              </a:rPr>
              <a:t>("%</a:t>
            </a:r>
            <a:r>
              <a:rPr lang="en-US" altLang="ja-JP" sz="900" b="1" dirty="0" err="1">
                <a:latin typeface="Arial" panose="020B0604020202020204" pitchFamily="34" charset="0"/>
              </a:rPr>
              <a:t>10.5lf</a:t>
            </a:r>
            <a:r>
              <a:rPr lang="en-US" altLang="ja-JP" sz="900" b="1" dirty="0">
                <a:latin typeface="Arial" panose="020B0604020202020204" pitchFamily="34" charset="0"/>
              </a:rPr>
              <a:t> ",u[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][j]);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  </a:t>
            </a:r>
            <a:r>
              <a:rPr lang="en-US" altLang="ja-JP" sz="900" b="1" dirty="0" err="1">
                <a:latin typeface="Arial" panose="020B0604020202020204" pitchFamily="34" charset="0"/>
              </a:rPr>
              <a:t>printf</a:t>
            </a:r>
            <a:r>
              <a:rPr lang="en-US" altLang="ja-JP" sz="900" b="1" dirty="0">
                <a:latin typeface="Arial" panose="020B0604020202020204" pitchFamily="34" charset="0"/>
              </a:rPr>
              <a:t>("\n");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} 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</a:t>
            </a:r>
            <a:r>
              <a:rPr lang="en-US" altLang="ja-JP" sz="900" b="1" dirty="0" err="1">
                <a:latin typeface="Arial" panose="020B0604020202020204" pitchFamily="34" charset="0"/>
              </a:rPr>
              <a:t>printf</a:t>
            </a:r>
            <a:r>
              <a:rPr lang="en-US" altLang="ja-JP" sz="900" b="1" dirty="0">
                <a:latin typeface="Arial" panose="020B0604020202020204" pitchFamily="34" charset="0"/>
              </a:rPr>
              <a:t>("\n");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for(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= 0;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 &lt; M; 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++){        /* </a:t>
            </a:r>
            <a:r>
              <a:rPr lang="ja-JP" altLang="en-US" sz="900" b="1" dirty="0">
                <a:latin typeface="Arial" panose="020B0604020202020204" pitchFamily="34" charset="0"/>
              </a:rPr>
              <a:t>解の出力 *</a:t>
            </a:r>
            <a:r>
              <a:rPr lang="en-US" altLang="ja-JP" sz="900" b="1" dirty="0">
                <a:latin typeface="Arial" panose="020B0604020202020204" pitchFamily="34" charset="0"/>
              </a:rPr>
              <a:t>/ 	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  </a:t>
            </a:r>
            <a:r>
              <a:rPr lang="en-US" altLang="ja-JP" sz="900" b="1" dirty="0" err="1">
                <a:latin typeface="Arial" panose="020B0604020202020204" pitchFamily="34" charset="0"/>
              </a:rPr>
              <a:t>printf</a:t>
            </a:r>
            <a:r>
              <a:rPr lang="en-US" altLang="ja-JP" sz="900" b="1" dirty="0">
                <a:latin typeface="Arial" panose="020B0604020202020204" pitchFamily="34" charset="0"/>
              </a:rPr>
              <a:t>("</a:t>
            </a:r>
            <a:r>
              <a:rPr lang="en-US" altLang="ja-JP" sz="900" b="1" dirty="0" err="1">
                <a:latin typeface="Arial" panose="020B0604020202020204" pitchFamily="34" charset="0"/>
              </a:rPr>
              <a:t>x%d</a:t>
            </a:r>
            <a:r>
              <a:rPr lang="en-US" altLang="ja-JP" sz="900" b="1" dirty="0">
                <a:latin typeface="Arial" panose="020B0604020202020204" pitchFamily="34" charset="0"/>
              </a:rPr>
              <a:t> = %</a:t>
            </a:r>
            <a:r>
              <a:rPr lang="en-US" altLang="ja-JP" sz="900" b="1" dirty="0" err="1">
                <a:latin typeface="Arial" panose="020B0604020202020204" pitchFamily="34" charset="0"/>
              </a:rPr>
              <a:t>10.5lf</a:t>
            </a:r>
            <a:r>
              <a:rPr lang="en-US" altLang="ja-JP" sz="900" b="1" dirty="0">
                <a:latin typeface="Arial" panose="020B0604020202020204" pitchFamily="34" charset="0"/>
              </a:rPr>
              <a:t>\n",</a:t>
            </a:r>
            <a:r>
              <a:rPr lang="en-US" altLang="ja-JP" sz="900" b="1" dirty="0" err="1">
                <a:latin typeface="Arial" panose="020B0604020202020204" pitchFamily="34" charset="0"/>
              </a:rPr>
              <a:t>i,x</a:t>
            </a:r>
            <a:r>
              <a:rPr lang="en-US" altLang="ja-JP" sz="900" b="1" dirty="0">
                <a:latin typeface="Arial" panose="020B0604020202020204" pitchFamily="34" charset="0"/>
              </a:rPr>
              <a:t>[</a:t>
            </a:r>
            <a:r>
              <a:rPr lang="en-US" altLang="ja-JP" sz="900" b="1" dirty="0" err="1">
                <a:latin typeface="Arial" panose="020B0604020202020204" pitchFamily="34" charset="0"/>
              </a:rPr>
              <a:t>i</a:t>
            </a:r>
            <a:r>
              <a:rPr lang="en-US" altLang="ja-JP" sz="900" b="1" dirty="0">
                <a:latin typeface="Arial" panose="020B0604020202020204" pitchFamily="34" charset="0"/>
              </a:rPr>
              <a:t>]);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</a:t>
            </a:r>
            <a:r>
              <a:rPr lang="en-US" altLang="ja-JP" sz="900" b="1" dirty="0" err="1">
                <a:latin typeface="Arial" panose="020B0604020202020204" pitchFamily="34" charset="0"/>
              </a:rPr>
              <a:t>printf</a:t>
            </a:r>
            <a:r>
              <a:rPr lang="en-US" altLang="ja-JP" sz="900" b="1" dirty="0">
                <a:latin typeface="Arial" panose="020B0604020202020204" pitchFamily="34" charset="0"/>
              </a:rPr>
              <a:t>( "Enter </a:t>
            </a:r>
            <a:r>
              <a:rPr lang="ja-JP" altLang="en-US" sz="900" b="1" dirty="0">
                <a:latin typeface="Arial" panose="020B0604020202020204" pitchFamily="34" charset="0"/>
              </a:rPr>
              <a:t>キーを</a:t>
            </a:r>
            <a:r>
              <a:rPr lang="en-US" altLang="ja-JP" sz="900" b="1" dirty="0">
                <a:latin typeface="Arial" panose="020B0604020202020204" pitchFamily="34" charset="0"/>
              </a:rPr>
              <a:t>1,2</a:t>
            </a:r>
            <a:r>
              <a:rPr lang="ja-JP" altLang="en-US" sz="900" b="1" dirty="0">
                <a:latin typeface="Arial" panose="020B0604020202020204" pitchFamily="34" charset="0"/>
              </a:rPr>
              <a:t>回押してください</a:t>
            </a:r>
            <a:r>
              <a:rPr lang="en-US" altLang="ja-JP" sz="900" b="1" dirty="0">
                <a:latin typeface="Arial" panose="020B0604020202020204" pitchFamily="34" charset="0"/>
              </a:rPr>
              <a:t>. </a:t>
            </a:r>
            <a:r>
              <a:rPr lang="ja-JP" altLang="en-US" sz="900" b="1" dirty="0">
                <a:latin typeface="Arial" panose="020B0604020202020204" pitchFamily="34" charset="0"/>
              </a:rPr>
              <a:t>プログラムを終了します</a:t>
            </a:r>
            <a:r>
              <a:rPr lang="en-US" altLang="ja-JP" sz="900" b="1" dirty="0">
                <a:latin typeface="Arial" panose="020B0604020202020204" pitchFamily="34" charset="0"/>
              </a:rPr>
              <a:t>\n"); 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</a:t>
            </a:r>
            <a:r>
              <a:rPr lang="en-US" altLang="ja-JP" sz="900" b="1" dirty="0" err="1">
                <a:latin typeface="Arial" panose="020B0604020202020204" pitchFamily="34" charset="0"/>
              </a:rPr>
              <a:t>ch</a:t>
            </a:r>
            <a:r>
              <a:rPr lang="en-US" altLang="ja-JP" sz="900" b="1" dirty="0">
                <a:latin typeface="Arial" panose="020B0604020202020204" pitchFamily="34" charset="0"/>
              </a:rPr>
              <a:t> = </a:t>
            </a:r>
            <a:r>
              <a:rPr lang="en-US" altLang="ja-JP" sz="900" b="1" dirty="0" err="1">
                <a:latin typeface="Arial" panose="020B0604020202020204" pitchFamily="34" charset="0"/>
              </a:rPr>
              <a:t>getchar</a:t>
            </a:r>
            <a:r>
              <a:rPr lang="en-US" altLang="ja-JP" sz="9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</a:t>
            </a:r>
            <a:r>
              <a:rPr lang="en-US" altLang="ja-JP" sz="900" b="1" dirty="0" err="1">
                <a:latin typeface="Arial" panose="020B0604020202020204" pitchFamily="34" charset="0"/>
              </a:rPr>
              <a:t>ch</a:t>
            </a:r>
            <a:r>
              <a:rPr lang="en-US" altLang="ja-JP" sz="900" b="1" dirty="0">
                <a:latin typeface="Arial" panose="020B0604020202020204" pitchFamily="34" charset="0"/>
              </a:rPr>
              <a:t> = </a:t>
            </a:r>
            <a:r>
              <a:rPr lang="en-US" altLang="ja-JP" sz="900" b="1" dirty="0" err="1">
                <a:latin typeface="Arial" panose="020B0604020202020204" pitchFamily="34" charset="0"/>
              </a:rPr>
              <a:t>getchar</a:t>
            </a:r>
            <a:r>
              <a:rPr lang="en-US" altLang="ja-JP" sz="9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  return 0;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en-US" altLang="ja-JP" sz="900" b="1" dirty="0">
                <a:latin typeface="Arial" panose="020B0604020202020204" pitchFamily="34" charset="0"/>
              </a:rPr>
              <a:t>} </a:t>
            </a:r>
          </a:p>
        </p:txBody>
      </p:sp>
      <p:sp>
        <p:nvSpPr>
          <p:cNvPr id="26627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21C19E1-6D4B-48D2-9DF6-4118B6D6382B}" type="slidenum">
              <a:rPr lang="en-US" altLang="ja-JP" smtClean="0">
                <a:latin typeface="Arial" panose="020B0604020202020204" pitchFamily="34" charset="0"/>
              </a:rPr>
              <a:pPr/>
              <a:t>12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266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81000" y="24288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実行結果</a:t>
            </a:r>
          </a:p>
        </p:txBody>
      </p:sp>
      <p:pic>
        <p:nvPicPr>
          <p:cNvPr id="28675" name="Picture 9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836613"/>
            <a:ext cx="6553200" cy="589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EDC3E834-DF62-4705-AB93-CD19E05A605E}" type="slidenum">
              <a:rPr lang="en-US" altLang="ja-JP" smtClean="0">
                <a:latin typeface="Arial" panose="020B0604020202020204" pitchFamily="34" charset="0"/>
              </a:rPr>
              <a:pPr/>
              <a:t>13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293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LU</a:t>
            </a:r>
            <a:r>
              <a:rPr lang="ja-JP" altLang="en-US"/>
              <a:t>分解できない場合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Ai,i</a:t>
            </a:r>
            <a:r>
              <a:rPr lang="ja-JP" altLang="en-US"/>
              <a:t>や</a:t>
            </a:r>
            <a:r>
              <a:rPr lang="en-US" altLang="ja-JP"/>
              <a:t>uk,k</a:t>
            </a:r>
            <a:r>
              <a:rPr lang="ja-JP" altLang="en-US"/>
              <a:t>等の対角上の要素が</a:t>
            </a:r>
            <a:r>
              <a:rPr lang="en-US" altLang="ja-JP"/>
              <a:t>0</a:t>
            </a:r>
            <a:r>
              <a:rPr lang="ja-JP" altLang="en-US"/>
              <a:t>であれば、</a:t>
            </a:r>
            <a:r>
              <a:rPr lang="en-US" altLang="ja-JP"/>
              <a:t>0</a:t>
            </a:r>
            <a:r>
              <a:rPr lang="ja-JP" altLang="en-US"/>
              <a:t>徐算が発生し</a:t>
            </a:r>
            <a:r>
              <a:rPr lang="en-US" altLang="ja-JP"/>
              <a:t>LU</a:t>
            </a:r>
            <a:r>
              <a:rPr lang="ja-JP" altLang="en-US"/>
              <a:t>分解できない。</a:t>
            </a:r>
          </a:p>
        </p:txBody>
      </p:sp>
      <p:sp>
        <p:nvSpPr>
          <p:cNvPr id="30726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45B8B35-6F17-4F33-A326-EC6EE0CB380C}" type="slidenum">
              <a:rPr lang="en-US" altLang="ja-JP" smtClean="0">
                <a:latin typeface="Arial" panose="020B0604020202020204" pitchFamily="34" charset="0"/>
              </a:rPr>
              <a:pPr/>
              <a:t>14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2411413" y="4292600"/>
            <a:ext cx="218200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latin typeface="Arial" panose="020B0604020202020204" pitchFamily="34" charset="0"/>
                <a:ea typeface="メイリオ" panose="020B0604030504040204" pitchFamily="50" charset="-128"/>
              </a:rPr>
              <a:t>0  3  4  1  20</a:t>
            </a:r>
          </a:p>
          <a:p>
            <a:pPr eaLnBrk="1" hangingPunct="1"/>
            <a:r>
              <a:rPr lang="en-US" altLang="ja-JP" sz="2800">
                <a:latin typeface="Arial" panose="020B0604020202020204" pitchFamily="34" charset="0"/>
                <a:ea typeface="メイリオ" panose="020B0604030504040204" pitchFamily="50" charset="-128"/>
              </a:rPr>
              <a:t>3  2  2  2  19</a:t>
            </a:r>
          </a:p>
          <a:p>
            <a:pPr eaLnBrk="1" hangingPunct="1"/>
            <a:r>
              <a:rPr lang="en-US" altLang="ja-JP" sz="2800">
                <a:latin typeface="Arial" panose="020B0604020202020204" pitchFamily="34" charset="0"/>
                <a:ea typeface="メイリオ" panose="020B0604030504040204" pitchFamily="50" charset="-128"/>
              </a:rPr>
              <a:t>5  6  2  3  27</a:t>
            </a:r>
          </a:p>
          <a:p>
            <a:pPr eaLnBrk="1" hangingPunct="1"/>
            <a:r>
              <a:rPr lang="en-US" altLang="ja-JP" sz="2800">
                <a:latin typeface="Arial" panose="020B0604020202020204" pitchFamily="34" charset="0"/>
                <a:ea typeface="メイリオ" panose="020B0604030504040204" pitchFamily="50" charset="-128"/>
              </a:rPr>
              <a:t>4  8  5  2  14</a:t>
            </a:r>
          </a:p>
        </p:txBody>
      </p:sp>
      <p:sp>
        <p:nvSpPr>
          <p:cNvPr id="30725" name="Text Box 8"/>
          <p:cNvSpPr txBox="1">
            <a:spLocks noChangeArrowheads="1"/>
          </p:cNvSpPr>
          <p:nvPr/>
        </p:nvSpPr>
        <p:spPr bwMode="auto">
          <a:xfrm>
            <a:off x="1547813" y="3883025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例</a:t>
            </a:r>
          </a:p>
        </p:txBody>
      </p:sp>
    </p:spTree>
    <p:extLst>
      <p:ext uri="{BB962C8B-B14F-4D97-AF65-F5344CB8AC3E}">
        <p14:creationId xmlns:p14="http://schemas.microsoft.com/office/powerpoint/2010/main" val="905267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ピボッティング</a:t>
            </a:r>
            <a:r>
              <a:rPr lang="en-US" altLang="ja-JP"/>
              <a:t>(1)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 </a:t>
            </a:r>
            <a:r>
              <a:rPr lang="ja-JP" altLang="en-US"/>
              <a:t>これを避けるために、</a:t>
            </a:r>
            <a:r>
              <a:rPr lang="en-US" altLang="ja-JP"/>
              <a:t>0</a:t>
            </a:r>
            <a:r>
              <a:rPr lang="ja-JP" altLang="en-US"/>
              <a:t>である要素を含む行と</a:t>
            </a:r>
            <a:r>
              <a:rPr lang="en-US" altLang="ja-JP"/>
              <a:t>0</a:t>
            </a:r>
            <a:r>
              <a:rPr lang="ja-JP" altLang="en-US"/>
              <a:t>でない要素を含む行を入れ替える（ピボッティング）。</a:t>
            </a:r>
          </a:p>
        </p:txBody>
      </p:sp>
      <p:sp>
        <p:nvSpPr>
          <p:cNvPr id="32776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F8BCF7C1-E9E0-4D21-AFA3-CCBE0AA6216B}" type="slidenum">
              <a:rPr lang="en-US" altLang="ja-JP" smtClean="0">
                <a:latin typeface="Arial" panose="020B0604020202020204" pitchFamily="34" charset="0"/>
              </a:rPr>
              <a:pPr/>
              <a:t>15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32772" name="Text Box 8"/>
          <p:cNvSpPr txBox="1">
            <a:spLocks noChangeArrowheads="1"/>
          </p:cNvSpPr>
          <p:nvPr/>
        </p:nvSpPr>
        <p:spPr bwMode="auto">
          <a:xfrm>
            <a:off x="5580063" y="4292600"/>
            <a:ext cx="218200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latin typeface="Arial" panose="020B0604020202020204" pitchFamily="34" charset="0"/>
                <a:ea typeface="メイリオ" panose="020B0604030504040204" pitchFamily="50" charset="-128"/>
              </a:rPr>
              <a:t>3  2  2  2  19</a:t>
            </a:r>
          </a:p>
          <a:p>
            <a:pPr eaLnBrk="1" hangingPunct="1"/>
            <a:r>
              <a:rPr lang="en-US" altLang="ja-JP" sz="2800">
                <a:latin typeface="Arial" panose="020B0604020202020204" pitchFamily="34" charset="0"/>
                <a:ea typeface="メイリオ" panose="020B0604030504040204" pitchFamily="50" charset="-128"/>
              </a:rPr>
              <a:t>5  6  2  3  27</a:t>
            </a:r>
          </a:p>
          <a:p>
            <a:pPr eaLnBrk="1" hangingPunct="1"/>
            <a:r>
              <a:rPr lang="en-US" altLang="ja-JP" sz="2800">
                <a:latin typeface="Arial" panose="020B0604020202020204" pitchFamily="34" charset="0"/>
                <a:ea typeface="メイリオ" panose="020B0604030504040204" pitchFamily="50" charset="-128"/>
              </a:rPr>
              <a:t>4  8  5  2  14</a:t>
            </a:r>
          </a:p>
          <a:p>
            <a:pPr eaLnBrk="1" hangingPunct="1"/>
            <a:r>
              <a:rPr lang="en-US" altLang="ja-JP" sz="280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</a:t>
            </a:r>
            <a:r>
              <a:rPr lang="en-US" altLang="ja-JP" sz="2800">
                <a:latin typeface="Arial" panose="020B0604020202020204" pitchFamily="34" charset="0"/>
                <a:ea typeface="メイリオ" panose="020B0604030504040204" pitchFamily="50" charset="-128"/>
              </a:rPr>
              <a:t>  3  4  1  20</a:t>
            </a:r>
          </a:p>
        </p:txBody>
      </p:sp>
      <p:sp>
        <p:nvSpPr>
          <p:cNvPr id="32773" name="Text Box 12"/>
          <p:cNvSpPr txBox="1">
            <a:spLocks noChangeArrowheads="1"/>
          </p:cNvSpPr>
          <p:nvPr/>
        </p:nvSpPr>
        <p:spPr bwMode="auto">
          <a:xfrm>
            <a:off x="2411413" y="4292600"/>
            <a:ext cx="218200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</a:t>
            </a:r>
            <a:r>
              <a:rPr lang="en-US" altLang="ja-JP" sz="2800">
                <a:latin typeface="Arial" panose="020B0604020202020204" pitchFamily="34" charset="0"/>
                <a:ea typeface="メイリオ" panose="020B0604030504040204" pitchFamily="50" charset="-128"/>
              </a:rPr>
              <a:t>  3  4  1  20</a:t>
            </a:r>
          </a:p>
          <a:p>
            <a:pPr eaLnBrk="1" hangingPunct="1"/>
            <a:r>
              <a:rPr lang="en-US" altLang="ja-JP" sz="2800">
                <a:latin typeface="Arial" panose="020B0604020202020204" pitchFamily="34" charset="0"/>
                <a:ea typeface="メイリオ" panose="020B0604030504040204" pitchFamily="50" charset="-128"/>
              </a:rPr>
              <a:t>3  2  2  2  19</a:t>
            </a:r>
          </a:p>
          <a:p>
            <a:pPr eaLnBrk="1" hangingPunct="1"/>
            <a:r>
              <a:rPr lang="en-US" altLang="ja-JP" sz="2800">
                <a:latin typeface="Arial" panose="020B0604020202020204" pitchFamily="34" charset="0"/>
                <a:ea typeface="メイリオ" panose="020B0604030504040204" pitchFamily="50" charset="-128"/>
              </a:rPr>
              <a:t>5  6  2  3  27</a:t>
            </a:r>
          </a:p>
          <a:p>
            <a:pPr eaLnBrk="1" hangingPunct="1"/>
            <a:r>
              <a:rPr lang="en-US" altLang="ja-JP" sz="2800">
                <a:latin typeface="Arial" panose="020B0604020202020204" pitchFamily="34" charset="0"/>
                <a:ea typeface="メイリオ" panose="020B0604030504040204" pitchFamily="50" charset="-128"/>
              </a:rPr>
              <a:t>4  8  5  2  14</a:t>
            </a:r>
          </a:p>
        </p:txBody>
      </p:sp>
      <p:sp>
        <p:nvSpPr>
          <p:cNvPr id="32774" name="Text Box 13"/>
          <p:cNvSpPr txBox="1">
            <a:spLocks noChangeArrowheads="1"/>
          </p:cNvSpPr>
          <p:nvPr/>
        </p:nvSpPr>
        <p:spPr bwMode="auto">
          <a:xfrm>
            <a:off x="1547813" y="3883025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例</a:t>
            </a:r>
          </a:p>
        </p:txBody>
      </p:sp>
      <p:sp>
        <p:nvSpPr>
          <p:cNvPr id="32775" name="AutoShape 14"/>
          <p:cNvSpPr>
            <a:spLocks noChangeArrowheads="1"/>
          </p:cNvSpPr>
          <p:nvPr/>
        </p:nvSpPr>
        <p:spPr bwMode="auto">
          <a:xfrm>
            <a:off x="4787900" y="5013325"/>
            <a:ext cx="647700" cy="360363"/>
          </a:xfrm>
          <a:prstGeom prst="rightArrow">
            <a:avLst>
              <a:gd name="adj1" fmla="val 50000"/>
              <a:gd name="adj2" fmla="val 449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091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ピボッティング</a:t>
            </a:r>
            <a:r>
              <a:rPr lang="en-US" altLang="ja-JP"/>
              <a:t>(2)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lvl="1"/>
            <a:endParaRPr lang="en-US" altLang="ja-JP"/>
          </a:p>
          <a:p>
            <a:r>
              <a:rPr lang="en-US" altLang="ja-JP"/>
              <a:t>0</a:t>
            </a:r>
            <a:r>
              <a:rPr lang="ja-JP" altLang="en-US"/>
              <a:t>でなくても、</a:t>
            </a:r>
            <a:r>
              <a:rPr lang="en-US" altLang="ja-JP"/>
              <a:t>0</a:t>
            </a:r>
            <a:r>
              <a:rPr lang="ja-JP" altLang="en-US"/>
              <a:t>に近い小さな値で割ったときは丸め誤差が大きくなる。</a:t>
            </a:r>
          </a:p>
          <a:p>
            <a:endParaRPr lang="ja-JP" altLang="en-US"/>
          </a:p>
          <a:p>
            <a:r>
              <a:rPr lang="ja-JP" altLang="en-US"/>
              <a:t>この誤差を小さくするために、</a:t>
            </a:r>
            <a:r>
              <a:rPr lang="en-US" altLang="ja-JP"/>
              <a:t>0</a:t>
            </a:r>
            <a:r>
              <a:rPr lang="ja-JP" altLang="en-US"/>
              <a:t>でなくても、最も絶対値の大きな値を含む行と最も絶対値の小さな値を含む行 を入れ替える方がよい。</a:t>
            </a:r>
          </a:p>
          <a:p>
            <a:endParaRPr lang="en-US" altLang="ja-JP"/>
          </a:p>
        </p:txBody>
      </p:sp>
      <p:sp>
        <p:nvSpPr>
          <p:cNvPr id="3482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BF4F369D-DEB5-4ABB-999A-4756BF270EA4}" type="slidenum">
              <a:rPr lang="en-US" altLang="ja-JP" smtClean="0">
                <a:latin typeface="Arial" panose="020B0604020202020204" pitchFamily="34" charset="0"/>
              </a:rPr>
              <a:pPr/>
              <a:t>16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430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解が求まらない場合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以下の例のような場合は、連立一次方程式は解くことができない。</a:t>
            </a:r>
          </a:p>
        </p:txBody>
      </p:sp>
      <p:sp>
        <p:nvSpPr>
          <p:cNvPr id="3687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4568A561-1261-4B9F-872E-C41D54E2DDF1}" type="slidenum">
              <a:rPr lang="en-US" altLang="ja-JP" smtClean="0">
                <a:latin typeface="Arial" panose="020B0604020202020204" pitchFamily="34" charset="0"/>
              </a:rPr>
              <a:pPr/>
              <a:t>17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187450" y="3644900"/>
            <a:ext cx="367188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x</a:t>
            </a:r>
            <a:r>
              <a:rPr lang="en-US" altLang="ja-JP" sz="2400" baseline="-25000" dirty="0">
                <a:latin typeface="Arial" panose="020B0604020202020204" pitchFamily="34" charset="0"/>
              </a:rPr>
              <a:t>0</a:t>
            </a:r>
            <a:r>
              <a:rPr lang="en-US" altLang="ja-JP" sz="2400" dirty="0">
                <a:latin typeface="Arial" panose="020B0604020202020204" pitchFamily="34" charset="0"/>
              </a:rPr>
              <a:t> + 2x</a:t>
            </a:r>
            <a:r>
              <a:rPr lang="en-US" altLang="ja-JP" sz="2400" baseline="-25000" dirty="0">
                <a:latin typeface="Arial" panose="020B0604020202020204" pitchFamily="34" charset="0"/>
              </a:rPr>
              <a:t>1</a:t>
            </a:r>
            <a:r>
              <a:rPr lang="en-US" altLang="ja-JP" sz="2400" dirty="0">
                <a:latin typeface="Arial" panose="020B0604020202020204" pitchFamily="34" charset="0"/>
              </a:rPr>
              <a:t> + 2x</a:t>
            </a:r>
            <a:r>
              <a:rPr lang="en-US" altLang="ja-JP" sz="2400" baseline="-25000" dirty="0">
                <a:latin typeface="Arial" panose="020B0604020202020204" pitchFamily="34" charset="0"/>
              </a:rPr>
              <a:t>2</a:t>
            </a:r>
            <a:r>
              <a:rPr lang="en-US" altLang="ja-JP" sz="2400" dirty="0">
                <a:latin typeface="Arial" panose="020B0604020202020204" pitchFamily="34" charset="0"/>
              </a:rPr>
              <a:t> + 2x</a:t>
            </a:r>
            <a:r>
              <a:rPr lang="en-US" altLang="ja-JP" sz="2400" baseline="-25000" dirty="0">
                <a:latin typeface="Arial" panose="020B0604020202020204" pitchFamily="34" charset="0"/>
              </a:rPr>
              <a:t>3</a:t>
            </a:r>
            <a:r>
              <a:rPr lang="en-US" altLang="ja-JP" sz="2400" dirty="0">
                <a:latin typeface="Arial" panose="020B0604020202020204" pitchFamily="34" charset="0"/>
              </a:rPr>
              <a:t> = 19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x</a:t>
            </a:r>
            <a:r>
              <a:rPr lang="en-US" altLang="ja-JP" sz="2400" baseline="-25000" dirty="0">
                <a:latin typeface="Arial" panose="020B0604020202020204" pitchFamily="34" charset="0"/>
              </a:rPr>
              <a:t>0</a:t>
            </a:r>
            <a:r>
              <a:rPr lang="en-US" altLang="ja-JP" sz="2400" dirty="0">
                <a:latin typeface="Arial" panose="020B0604020202020204" pitchFamily="34" charset="0"/>
              </a:rPr>
              <a:t> + 2x</a:t>
            </a:r>
            <a:r>
              <a:rPr lang="en-US" altLang="ja-JP" sz="2400" baseline="-25000" dirty="0">
                <a:latin typeface="Arial" panose="020B0604020202020204" pitchFamily="34" charset="0"/>
              </a:rPr>
              <a:t>1</a:t>
            </a:r>
            <a:r>
              <a:rPr lang="en-US" altLang="ja-JP" sz="2400" dirty="0">
                <a:latin typeface="Arial" panose="020B0604020202020204" pitchFamily="34" charset="0"/>
              </a:rPr>
              <a:t> + 2x</a:t>
            </a:r>
            <a:r>
              <a:rPr lang="en-US" altLang="ja-JP" sz="2400" baseline="-25000" dirty="0">
                <a:latin typeface="Arial" panose="020B0604020202020204" pitchFamily="34" charset="0"/>
              </a:rPr>
              <a:t>2</a:t>
            </a:r>
            <a:r>
              <a:rPr lang="en-US" altLang="ja-JP" sz="2400" dirty="0">
                <a:latin typeface="Arial" panose="020B0604020202020204" pitchFamily="34" charset="0"/>
              </a:rPr>
              <a:t> + 2x</a:t>
            </a:r>
            <a:r>
              <a:rPr lang="en-US" altLang="ja-JP" sz="2400" baseline="-25000" dirty="0">
                <a:latin typeface="Arial" panose="020B0604020202020204" pitchFamily="34" charset="0"/>
              </a:rPr>
              <a:t>3</a:t>
            </a:r>
            <a:r>
              <a:rPr lang="en-US" altLang="ja-JP" sz="2400" dirty="0">
                <a:latin typeface="Arial" panose="020B0604020202020204" pitchFamily="34" charset="0"/>
              </a:rPr>
              <a:t> = 17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x</a:t>
            </a:r>
            <a:r>
              <a:rPr lang="en-US" altLang="ja-JP" sz="2400" baseline="-25000" dirty="0">
                <a:latin typeface="Arial" panose="020B0604020202020204" pitchFamily="34" charset="0"/>
              </a:rPr>
              <a:t>0</a:t>
            </a:r>
            <a:r>
              <a:rPr lang="en-US" altLang="ja-JP" sz="2400" dirty="0">
                <a:latin typeface="Arial" panose="020B0604020202020204" pitchFamily="34" charset="0"/>
              </a:rPr>
              <a:t> + x</a:t>
            </a:r>
            <a:r>
              <a:rPr lang="en-US" altLang="ja-JP" sz="2400" baseline="-25000" dirty="0">
                <a:latin typeface="Arial" panose="020B0604020202020204" pitchFamily="34" charset="0"/>
              </a:rPr>
              <a:t>1</a:t>
            </a:r>
            <a:r>
              <a:rPr lang="en-US" altLang="ja-JP" sz="2400" dirty="0">
                <a:latin typeface="Arial" panose="020B0604020202020204" pitchFamily="34" charset="0"/>
              </a:rPr>
              <a:t> + x</a:t>
            </a:r>
            <a:r>
              <a:rPr lang="en-US" altLang="ja-JP" sz="2400" baseline="-25000" dirty="0">
                <a:latin typeface="Arial" panose="020B0604020202020204" pitchFamily="34" charset="0"/>
              </a:rPr>
              <a:t>2</a:t>
            </a:r>
            <a:r>
              <a:rPr lang="en-US" altLang="ja-JP" sz="2400" dirty="0">
                <a:latin typeface="Arial" panose="020B0604020202020204" pitchFamily="34" charset="0"/>
              </a:rPr>
              <a:t> +2x</a:t>
            </a:r>
            <a:r>
              <a:rPr lang="en-US" altLang="ja-JP" sz="2400" baseline="-25000" dirty="0">
                <a:latin typeface="Arial" panose="020B0604020202020204" pitchFamily="34" charset="0"/>
              </a:rPr>
              <a:t>2</a:t>
            </a:r>
            <a:r>
              <a:rPr lang="en-US" altLang="ja-JP" sz="2400" dirty="0">
                <a:latin typeface="Arial" panose="020B0604020202020204" pitchFamily="34" charset="0"/>
              </a:rPr>
              <a:t> = 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x</a:t>
            </a:r>
            <a:r>
              <a:rPr lang="en-US" altLang="ja-JP" sz="2400" baseline="-25000" dirty="0">
                <a:latin typeface="Arial" panose="020B0604020202020204" pitchFamily="34" charset="0"/>
              </a:rPr>
              <a:t>1</a:t>
            </a:r>
            <a:r>
              <a:rPr lang="en-US" altLang="ja-JP" sz="2400" dirty="0">
                <a:latin typeface="Arial" panose="020B0604020202020204" pitchFamily="34" charset="0"/>
              </a:rPr>
              <a:t> + x</a:t>
            </a:r>
            <a:r>
              <a:rPr lang="en-US" altLang="ja-JP" sz="2400" baseline="-25000" dirty="0">
                <a:latin typeface="Arial" panose="020B0604020202020204" pitchFamily="34" charset="0"/>
              </a:rPr>
              <a:t>2</a:t>
            </a:r>
            <a:r>
              <a:rPr lang="en-US" altLang="ja-JP" sz="2400" dirty="0">
                <a:latin typeface="Arial" panose="020B0604020202020204" pitchFamily="34" charset="0"/>
              </a:rPr>
              <a:t> + x</a:t>
            </a:r>
            <a:r>
              <a:rPr lang="en-US" altLang="ja-JP" sz="2400" baseline="-25000" dirty="0">
                <a:latin typeface="Arial" panose="020B0604020202020204" pitchFamily="34" charset="0"/>
              </a:rPr>
              <a:t>3</a:t>
            </a:r>
            <a:r>
              <a:rPr lang="en-US" altLang="ja-JP" sz="2400" dirty="0">
                <a:latin typeface="Arial" panose="020B0604020202020204" pitchFamily="34" charset="0"/>
              </a:rPr>
              <a:t>  = 10 </a:t>
            </a:r>
          </a:p>
        </p:txBody>
      </p:sp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5003800" y="3716338"/>
            <a:ext cx="352742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x</a:t>
            </a:r>
            <a:r>
              <a:rPr lang="en-US" altLang="ja-JP" sz="2400" baseline="-25000" dirty="0">
                <a:latin typeface="Arial" panose="020B0604020202020204" pitchFamily="34" charset="0"/>
              </a:rPr>
              <a:t>0</a:t>
            </a:r>
            <a:r>
              <a:rPr lang="en-US" altLang="ja-JP" sz="2400" dirty="0">
                <a:latin typeface="Arial" panose="020B0604020202020204" pitchFamily="34" charset="0"/>
              </a:rPr>
              <a:t> + 2x</a:t>
            </a:r>
            <a:r>
              <a:rPr lang="en-US" altLang="ja-JP" sz="2400" baseline="-25000" dirty="0">
                <a:latin typeface="Arial" panose="020B0604020202020204" pitchFamily="34" charset="0"/>
              </a:rPr>
              <a:t>1</a:t>
            </a:r>
            <a:r>
              <a:rPr lang="en-US" altLang="ja-JP" sz="2400" dirty="0">
                <a:latin typeface="Arial" panose="020B0604020202020204" pitchFamily="34" charset="0"/>
              </a:rPr>
              <a:t> + 2x</a:t>
            </a:r>
            <a:r>
              <a:rPr lang="en-US" altLang="ja-JP" sz="2400" baseline="-25000" dirty="0">
                <a:latin typeface="Arial" panose="020B0604020202020204" pitchFamily="34" charset="0"/>
              </a:rPr>
              <a:t>2</a:t>
            </a:r>
            <a:r>
              <a:rPr lang="en-US" altLang="ja-JP" sz="2400" dirty="0">
                <a:latin typeface="Arial" panose="020B0604020202020204" pitchFamily="34" charset="0"/>
              </a:rPr>
              <a:t> + 2x</a:t>
            </a:r>
            <a:r>
              <a:rPr lang="en-US" altLang="ja-JP" sz="2400" baseline="-25000" dirty="0">
                <a:latin typeface="Arial" panose="020B0604020202020204" pitchFamily="34" charset="0"/>
              </a:rPr>
              <a:t>3</a:t>
            </a:r>
            <a:r>
              <a:rPr lang="en-US" altLang="ja-JP" sz="2400" dirty="0">
                <a:latin typeface="Arial" panose="020B0604020202020204" pitchFamily="34" charset="0"/>
              </a:rPr>
              <a:t> = 17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x</a:t>
            </a:r>
            <a:r>
              <a:rPr lang="en-US" altLang="ja-JP" sz="2400" baseline="-25000" dirty="0">
                <a:latin typeface="Arial" panose="020B0604020202020204" pitchFamily="34" charset="0"/>
              </a:rPr>
              <a:t>0</a:t>
            </a:r>
            <a:r>
              <a:rPr lang="en-US" altLang="ja-JP" sz="2400" dirty="0">
                <a:latin typeface="Arial" panose="020B0604020202020204" pitchFamily="34" charset="0"/>
              </a:rPr>
              <a:t> + x</a:t>
            </a:r>
            <a:r>
              <a:rPr lang="en-US" altLang="ja-JP" sz="2400" baseline="-25000" dirty="0">
                <a:latin typeface="Arial" panose="020B0604020202020204" pitchFamily="34" charset="0"/>
              </a:rPr>
              <a:t>1</a:t>
            </a:r>
            <a:r>
              <a:rPr lang="en-US" altLang="ja-JP" sz="2400" dirty="0">
                <a:latin typeface="Arial" panose="020B0604020202020204" pitchFamily="34" charset="0"/>
              </a:rPr>
              <a:t> + x</a:t>
            </a:r>
            <a:r>
              <a:rPr lang="en-US" altLang="ja-JP" sz="2400" baseline="-25000" dirty="0">
                <a:latin typeface="Arial" panose="020B0604020202020204" pitchFamily="34" charset="0"/>
              </a:rPr>
              <a:t>2</a:t>
            </a:r>
            <a:r>
              <a:rPr lang="en-US" altLang="ja-JP" sz="2400" dirty="0">
                <a:latin typeface="Arial" panose="020B0604020202020204" pitchFamily="34" charset="0"/>
              </a:rPr>
              <a:t> +2x</a:t>
            </a:r>
            <a:r>
              <a:rPr lang="en-US" altLang="ja-JP" sz="2400" baseline="-25000" dirty="0">
                <a:latin typeface="Arial" panose="020B0604020202020204" pitchFamily="34" charset="0"/>
              </a:rPr>
              <a:t>2</a:t>
            </a:r>
            <a:r>
              <a:rPr lang="en-US" altLang="ja-JP" sz="2400" dirty="0">
                <a:latin typeface="Arial" panose="020B0604020202020204" pitchFamily="34" charset="0"/>
              </a:rPr>
              <a:t> = 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x</a:t>
            </a:r>
            <a:r>
              <a:rPr lang="en-US" altLang="ja-JP" sz="2400" baseline="-25000" dirty="0">
                <a:latin typeface="Arial" panose="020B0604020202020204" pitchFamily="34" charset="0"/>
              </a:rPr>
              <a:t>1</a:t>
            </a:r>
            <a:r>
              <a:rPr lang="en-US" altLang="ja-JP" sz="2400" dirty="0">
                <a:latin typeface="Arial" panose="020B0604020202020204" pitchFamily="34" charset="0"/>
              </a:rPr>
              <a:t> + x</a:t>
            </a:r>
            <a:r>
              <a:rPr lang="en-US" altLang="ja-JP" sz="2400" baseline="-25000" dirty="0">
                <a:latin typeface="Arial" panose="020B0604020202020204" pitchFamily="34" charset="0"/>
              </a:rPr>
              <a:t>2</a:t>
            </a:r>
            <a:r>
              <a:rPr lang="en-US" altLang="ja-JP" sz="2400" dirty="0">
                <a:latin typeface="Arial" panose="020B0604020202020204" pitchFamily="34" charset="0"/>
              </a:rPr>
              <a:t> + x</a:t>
            </a:r>
            <a:r>
              <a:rPr lang="en-US" altLang="ja-JP" sz="2400" baseline="-25000" dirty="0">
                <a:latin typeface="Arial" panose="020B0604020202020204" pitchFamily="34" charset="0"/>
              </a:rPr>
              <a:t>3</a:t>
            </a:r>
            <a:r>
              <a:rPr lang="en-US" altLang="ja-JP" sz="2400" dirty="0">
                <a:latin typeface="Arial" panose="020B0604020202020204" pitchFamily="34" charset="0"/>
              </a:rPr>
              <a:t>  = 10 </a:t>
            </a:r>
          </a:p>
        </p:txBody>
      </p:sp>
      <p:sp>
        <p:nvSpPr>
          <p:cNvPr id="36870" name="AutoShape 10"/>
          <p:cNvSpPr>
            <a:spLocks/>
          </p:cNvSpPr>
          <p:nvPr/>
        </p:nvSpPr>
        <p:spPr bwMode="auto">
          <a:xfrm>
            <a:off x="1042988" y="3789363"/>
            <a:ext cx="144462" cy="1295400"/>
          </a:xfrm>
          <a:prstGeom prst="leftBrace">
            <a:avLst>
              <a:gd name="adj1" fmla="val 7472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36871" name="AutoShape 11"/>
          <p:cNvSpPr>
            <a:spLocks/>
          </p:cNvSpPr>
          <p:nvPr/>
        </p:nvSpPr>
        <p:spPr bwMode="auto">
          <a:xfrm>
            <a:off x="4859338" y="3860800"/>
            <a:ext cx="144462" cy="1008063"/>
          </a:xfrm>
          <a:prstGeom prst="leftBrace">
            <a:avLst>
              <a:gd name="adj1" fmla="val 581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31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LU</a:t>
            </a:r>
            <a:r>
              <a:rPr lang="ja-JP" altLang="en-US"/>
              <a:t>分解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連立一次方程式を解く手段</a:t>
            </a:r>
          </a:p>
          <a:p>
            <a:r>
              <a:rPr lang="ja-JP" altLang="en-US" dirty="0"/>
              <a:t>通常、連立方程式を解く場合は、変数を減らしていくという方針で解いていくが、</a:t>
            </a:r>
            <a:r>
              <a:rPr lang="en-US" altLang="ja-JP" dirty="0"/>
              <a:t>LU</a:t>
            </a:r>
            <a:r>
              <a:rPr lang="ja-JP" altLang="en-US" dirty="0"/>
              <a:t>分解もその１つ</a:t>
            </a:r>
          </a:p>
          <a:p>
            <a:r>
              <a:rPr lang="en-US" altLang="ja-JP" dirty="0"/>
              <a:t>Gauss</a:t>
            </a:r>
            <a:r>
              <a:rPr lang="ja-JP" altLang="en-US" dirty="0"/>
              <a:t>の消去法と</a:t>
            </a:r>
            <a:r>
              <a:rPr lang="en-US" altLang="ja-JP" dirty="0"/>
              <a:t>LU</a:t>
            </a:r>
            <a:r>
              <a:rPr lang="ja-JP" altLang="en-US" dirty="0"/>
              <a:t>分解の比較</a:t>
            </a:r>
          </a:p>
          <a:p>
            <a:pPr lvl="1"/>
            <a:r>
              <a:rPr lang="ja-JP" altLang="en-US" dirty="0"/>
              <a:t>計算機で実装した場合、</a:t>
            </a:r>
            <a:r>
              <a:rPr lang="en-US" altLang="ja-JP" dirty="0"/>
              <a:t>Gauss</a:t>
            </a:r>
            <a:r>
              <a:rPr lang="ja-JP" altLang="en-US" dirty="0"/>
              <a:t>の消去法は</a:t>
            </a:r>
            <a:r>
              <a:rPr lang="en-US" altLang="ja-JP" dirty="0"/>
              <a:t>LU</a:t>
            </a:r>
            <a:r>
              <a:rPr lang="ja-JP" altLang="en-US" dirty="0"/>
              <a:t>分解に比べて計算速度がかなり「遅い」</a:t>
            </a:r>
          </a:p>
          <a:p>
            <a:pPr lvl="1"/>
            <a:r>
              <a:rPr lang="ja-JP" altLang="en-US" dirty="0"/>
              <a:t>逆行列を求める方法も「遅い」</a:t>
            </a:r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614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F6D7D10-9B7A-43A5-887A-8C4AC8C54A7F}" type="slidenum">
              <a:rPr lang="en-US" altLang="ja-JP" smtClean="0">
                <a:latin typeface="Arial" panose="020B0604020202020204" pitchFamily="34" charset="0"/>
              </a:rPr>
              <a:pPr/>
              <a:t>2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863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連立一次方程式の行列表現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一般に連立一次方程式は、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これを行列表現すると、</a:t>
            </a:r>
          </a:p>
        </p:txBody>
      </p:sp>
      <p:sp>
        <p:nvSpPr>
          <p:cNvPr id="823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C4938CD4-EA1E-4721-AD06-FE925D07CAD7}" type="slidenum">
              <a:rPr lang="en-US" altLang="ja-JP" smtClean="0">
                <a:latin typeface="Arial" panose="020B0604020202020204" pitchFamily="34" charset="0"/>
              </a:rPr>
              <a:pPr/>
              <a:t>3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04807" y="1357142"/>
            <a:ext cx="882015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3300"/>
                </a:solidFill>
                <a:latin typeface="Arial" panose="020B0604020202020204" pitchFamily="34" charset="0"/>
              </a:rPr>
              <a:t>		</a:t>
            </a:r>
            <a:r>
              <a:rPr lang="en-US" altLang="ja-JP" sz="2800" dirty="0">
                <a:latin typeface="Arial" panose="020B0604020202020204" pitchFamily="34" charset="0"/>
              </a:rPr>
              <a:t>	A</a:t>
            </a:r>
            <a:r>
              <a:rPr lang="en-US" altLang="ja-JP" sz="1400" dirty="0">
                <a:latin typeface="Arial" panose="020B0604020202020204" pitchFamily="34" charset="0"/>
              </a:rPr>
              <a:t>0,0</a:t>
            </a:r>
            <a:r>
              <a:rPr lang="en-US" altLang="ja-JP" sz="2800" dirty="0">
                <a:latin typeface="Arial" panose="020B0604020202020204" pitchFamily="34" charset="0"/>
              </a:rPr>
              <a:t>x</a:t>
            </a:r>
            <a:r>
              <a:rPr lang="en-US" altLang="ja-JP" sz="1400" dirty="0">
                <a:latin typeface="Arial" panose="020B0604020202020204" pitchFamily="34" charset="0"/>
              </a:rPr>
              <a:t>0</a:t>
            </a:r>
            <a:r>
              <a:rPr lang="en-US" altLang="ja-JP" sz="2800" dirty="0">
                <a:latin typeface="Arial" panose="020B0604020202020204" pitchFamily="34" charset="0"/>
              </a:rPr>
              <a:t>+A</a:t>
            </a:r>
            <a:r>
              <a:rPr lang="en-US" altLang="ja-JP" sz="1400" dirty="0">
                <a:latin typeface="Arial" panose="020B0604020202020204" pitchFamily="34" charset="0"/>
              </a:rPr>
              <a:t>0,1</a:t>
            </a:r>
            <a:r>
              <a:rPr lang="en-US" altLang="ja-JP" sz="2800" dirty="0">
                <a:latin typeface="Arial" panose="020B0604020202020204" pitchFamily="34" charset="0"/>
              </a:rPr>
              <a:t>x</a:t>
            </a:r>
            <a:r>
              <a:rPr lang="en-US" altLang="ja-JP" sz="1400" dirty="0">
                <a:latin typeface="Arial" panose="020B0604020202020204" pitchFamily="34" charset="0"/>
              </a:rPr>
              <a:t>1</a:t>
            </a:r>
            <a:r>
              <a:rPr lang="ja-JP" altLang="en-US" sz="2800" dirty="0">
                <a:latin typeface="Arial" panose="020B0604020202020204" pitchFamily="34" charset="0"/>
              </a:rPr>
              <a:t>・・・</a:t>
            </a:r>
            <a:r>
              <a:rPr lang="en-US" altLang="ja-JP" sz="2800" dirty="0">
                <a:latin typeface="Arial" panose="020B0604020202020204" pitchFamily="34" charset="0"/>
              </a:rPr>
              <a:t>A</a:t>
            </a:r>
            <a:r>
              <a:rPr lang="en-US" altLang="ja-JP" sz="1400" dirty="0">
                <a:latin typeface="Arial" panose="020B0604020202020204" pitchFamily="34" charset="0"/>
              </a:rPr>
              <a:t>0,n-1</a:t>
            </a:r>
            <a:r>
              <a:rPr lang="en-US" altLang="ja-JP" sz="2800" dirty="0">
                <a:latin typeface="Arial" panose="020B0604020202020204" pitchFamily="34" charset="0"/>
              </a:rPr>
              <a:t>x</a:t>
            </a:r>
            <a:r>
              <a:rPr lang="en-US" altLang="ja-JP" sz="1400" dirty="0">
                <a:latin typeface="Arial" panose="020B0604020202020204" pitchFamily="34" charset="0"/>
              </a:rPr>
              <a:t>n-1</a:t>
            </a:r>
            <a:r>
              <a:rPr lang="ja-JP" altLang="en-US" sz="1400" dirty="0">
                <a:latin typeface="Arial" panose="020B0604020202020204" pitchFamily="34" charset="0"/>
              </a:rPr>
              <a:t>　</a:t>
            </a:r>
            <a:r>
              <a:rPr lang="en-US" altLang="ja-JP" sz="2800" dirty="0">
                <a:latin typeface="Arial" panose="020B0604020202020204" pitchFamily="34" charset="0"/>
              </a:rPr>
              <a:t>=</a:t>
            </a:r>
            <a:r>
              <a:rPr lang="ja-JP" altLang="en-US" sz="2800" dirty="0">
                <a:latin typeface="Arial" panose="020B0604020202020204" pitchFamily="34" charset="0"/>
              </a:rPr>
              <a:t>　</a:t>
            </a:r>
            <a:r>
              <a:rPr lang="en-US" altLang="ja-JP" sz="2800" dirty="0">
                <a:latin typeface="Arial" panose="020B0604020202020204" pitchFamily="34" charset="0"/>
              </a:rPr>
              <a:t>b</a:t>
            </a:r>
            <a:r>
              <a:rPr lang="en-US" altLang="ja-JP" sz="1400" dirty="0">
                <a:latin typeface="Arial" panose="020B0604020202020204" pitchFamily="34" charset="0"/>
              </a:rPr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			A</a:t>
            </a:r>
            <a:r>
              <a:rPr lang="en-US" altLang="ja-JP" sz="1400" dirty="0">
                <a:latin typeface="Arial" panose="020B0604020202020204" pitchFamily="34" charset="0"/>
              </a:rPr>
              <a:t>1,0</a:t>
            </a:r>
            <a:r>
              <a:rPr lang="en-US" altLang="ja-JP" sz="2800" dirty="0">
                <a:latin typeface="Arial" panose="020B0604020202020204" pitchFamily="34" charset="0"/>
              </a:rPr>
              <a:t>x</a:t>
            </a:r>
            <a:r>
              <a:rPr lang="en-US" altLang="ja-JP" sz="1400" dirty="0">
                <a:latin typeface="Arial" panose="020B0604020202020204" pitchFamily="34" charset="0"/>
              </a:rPr>
              <a:t>0</a:t>
            </a:r>
            <a:r>
              <a:rPr lang="en-US" altLang="ja-JP" sz="2800" dirty="0">
                <a:latin typeface="Arial" panose="020B0604020202020204" pitchFamily="34" charset="0"/>
              </a:rPr>
              <a:t>+A</a:t>
            </a:r>
            <a:r>
              <a:rPr lang="en-US" altLang="ja-JP" sz="1400" dirty="0">
                <a:latin typeface="Arial" panose="020B0604020202020204" pitchFamily="34" charset="0"/>
              </a:rPr>
              <a:t>1,1</a:t>
            </a:r>
            <a:r>
              <a:rPr lang="en-US" altLang="ja-JP" sz="2800" dirty="0">
                <a:latin typeface="Arial" panose="020B0604020202020204" pitchFamily="34" charset="0"/>
              </a:rPr>
              <a:t>x</a:t>
            </a:r>
            <a:r>
              <a:rPr lang="en-US" altLang="ja-JP" sz="1400" dirty="0">
                <a:latin typeface="Arial" panose="020B0604020202020204" pitchFamily="34" charset="0"/>
              </a:rPr>
              <a:t>1</a:t>
            </a:r>
            <a:r>
              <a:rPr lang="ja-JP" altLang="en-US" sz="2800" dirty="0">
                <a:latin typeface="Arial" panose="020B0604020202020204" pitchFamily="34" charset="0"/>
              </a:rPr>
              <a:t>・・・</a:t>
            </a:r>
            <a:r>
              <a:rPr lang="en-US" altLang="ja-JP" sz="2800" dirty="0">
                <a:latin typeface="Arial" panose="020B0604020202020204" pitchFamily="34" charset="0"/>
              </a:rPr>
              <a:t>A</a:t>
            </a:r>
            <a:r>
              <a:rPr lang="en-US" altLang="ja-JP" sz="1400" dirty="0">
                <a:latin typeface="Arial" panose="020B0604020202020204" pitchFamily="34" charset="0"/>
              </a:rPr>
              <a:t>1,n-1</a:t>
            </a:r>
            <a:r>
              <a:rPr lang="en-US" altLang="ja-JP" sz="2800" dirty="0">
                <a:latin typeface="Arial" panose="020B0604020202020204" pitchFamily="34" charset="0"/>
              </a:rPr>
              <a:t>x</a:t>
            </a:r>
            <a:r>
              <a:rPr lang="en-US" altLang="ja-JP" sz="1400" dirty="0">
                <a:latin typeface="Arial" panose="020B0604020202020204" pitchFamily="34" charset="0"/>
              </a:rPr>
              <a:t>n-1</a:t>
            </a:r>
            <a:r>
              <a:rPr lang="ja-JP" altLang="en-US" sz="1400" dirty="0">
                <a:latin typeface="Arial" panose="020B0604020202020204" pitchFamily="34" charset="0"/>
              </a:rPr>
              <a:t>　</a:t>
            </a:r>
            <a:r>
              <a:rPr lang="en-US" altLang="ja-JP" sz="2800" dirty="0">
                <a:latin typeface="Arial" panose="020B0604020202020204" pitchFamily="34" charset="0"/>
              </a:rPr>
              <a:t>=</a:t>
            </a:r>
            <a:r>
              <a:rPr lang="ja-JP" altLang="en-US" sz="2800" dirty="0">
                <a:latin typeface="Arial" panose="020B0604020202020204" pitchFamily="34" charset="0"/>
              </a:rPr>
              <a:t>　</a:t>
            </a:r>
            <a:r>
              <a:rPr lang="en-US" altLang="ja-JP" sz="2800" dirty="0">
                <a:latin typeface="Arial" panose="020B0604020202020204" pitchFamily="34" charset="0"/>
              </a:rPr>
              <a:t>b</a:t>
            </a:r>
            <a:r>
              <a:rPr lang="en-US" altLang="ja-JP" sz="1400" dirty="0">
                <a:latin typeface="Arial" panose="020B0604020202020204" pitchFamily="34" charset="0"/>
              </a:rPr>
              <a:t>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		    A</a:t>
            </a:r>
            <a:r>
              <a:rPr lang="en-US" altLang="ja-JP" sz="1400" dirty="0">
                <a:latin typeface="Arial" panose="020B0604020202020204" pitchFamily="34" charset="0"/>
              </a:rPr>
              <a:t>n-1,0</a:t>
            </a:r>
            <a:r>
              <a:rPr lang="en-US" altLang="ja-JP" sz="2800" dirty="0">
                <a:latin typeface="Arial" panose="020B0604020202020204" pitchFamily="34" charset="0"/>
              </a:rPr>
              <a:t>x</a:t>
            </a:r>
            <a:r>
              <a:rPr lang="en-US" altLang="ja-JP" sz="1400" dirty="0">
                <a:latin typeface="Arial" panose="020B0604020202020204" pitchFamily="34" charset="0"/>
              </a:rPr>
              <a:t>0</a:t>
            </a:r>
            <a:r>
              <a:rPr lang="en-US" altLang="ja-JP" sz="2800" dirty="0">
                <a:latin typeface="Arial" panose="020B0604020202020204" pitchFamily="34" charset="0"/>
              </a:rPr>
              <a:t>+A</a:t>
            </a:r>
            <a:r>
              <a:rPr lang="en-US" altLang="ja-JP" sz="1400" dirty="0">
                <a:latin typeface="Arial" panose="020B0604020202020204" pitchFamily="34" charset="0"/>
              </a:rPr>
              <a:t>n-1,1</a:t>
            </a:r>
            <a:r>
              <a:rPr lang="en-US" altLang="ja-JP" sz="2800" dirty="0">
                <a:latin typeface="Arial" panose="020B0604020202020204" pitchFamily="34" charset="0"/>
              </a:rPr>
              <a:t>x</a:t>
            </a:r>
            <a:r>
              <a:rPr lang="en-US" altLang="ja-JP" sz="1400" dirty="0">
                <a:latin typeface="Arial" panose="020B0604020202020204" pitchFamily="34" charset="0"/>
              </a:rPr>
              <a:t>1</a:t>
            </a:r>
            <a:r>
              <a:rPr lang="ja-JP" altLang="en-US" sz="2800" dirty="0">
                <a:latin typeface="Arial" panose="020B0604020202020204" pitchFamily="34" charset="0"/>
              </a:rPr>
              <a:t>・・・</a:t>
            </a:r>
            <a:r>
              <a:rPr lang="en-US" altLang="ja-JP" sz="2800" dirty="0">
                <a:latin typeface="Arial" panose="020B0604020202020204" pitchFamily="34" charset="0"/>
              </a:rPr>
              <a:t>A</a:t>
            </a:r>
            <a:r>
              <a:rPr lang="en-US" altLang="ja-JP" sz="1400" dirty="0">
                <a:latin typeface="Arial" panose="020B0604020202020204" pitchFamily="34" charset="0"/>
              </a:rPr>
              <a:t>n-1,n-1</a:t>
            </a:r>
            <a:r>
              <a:rPr lang="en-US" altLang="ja-JP" sz="2800" dirty="0">
                <a:latin typeface="Arial" panose="020B0604020202020204" pitchFamily="34" charset="0"/>
              </a:rPr>
              <a:t>x</a:t>
            </a:r>
            <a:r>
              <a:rPr lang="en-US" altLang="ja-JP" sz="1400" dirty="0">
                <a:latin typeface="Arial" panose="020B0604020202020204" pitchFamily="34" charset="0"/>
              </a:rPr>
              <a:t>n-1</a:t>
            </a:r>
            <a:r>
              <a:rPr lang="ja-JP" altLang="en-US" sz="1400" dirty="0">
                <a:latin typeface="Arial" panose="020B0604020202020204" pitchFamily="34" charset="0"/>
              </a:rPr>
              <a:t>　</a:t>
            </a:r>
            <a:r>
              <a:rPr lang="en-US" altLang="ja-JP" sz="2800" dirty="0">
                <a:latin typeface="Arial" panose="020B0604020202020204" pitchFamily="34" charset="0"/>
              </a:rPr>
              <a:t>=</a:t>
            </a:r>
            <a:r>
              <a:rPr lang="ja-JP" altLang="en-US" sz="2800" dirty="0">
                <a:latin typeface="Arial" panose="020B0604020202020204" pitchFamily="34" charset="0"/>
              </a:rPr>
              <a:t>　</a:t>
            </a:r>
            <a:r>
              <a:rPr lang="en-US" altLang="ja-JP" sz="2800" dirty="0">
                <a:latin typeface="Arial" panose="020B0604020202020204" pitchFamily="34" charset="0"/>
              </a:rPr>
              <a:t>b</a:t>
            </a:r>
            <a:r>
              <a:rPr lang="en-US" altLang="ja-JP" sz="1400" dirty="0">
                <a:latin typeface="Arial" panose="020B0604020202020204" pitchFamily="34" charset="0"/>
              </a:rPr>
              <a:t>n-1</a:t>
            </a:r>
            <a:r>
              <a:rPr lang="en-US" altLang="ja-JP" sz="2800" dirty="0">
                <a:solidFill>
                  <a:srgbClr val="003300"/>
                </a:solidFill>
                <a:latin typeface="Arial" panose="020B0604020202020204" pitchFamily="34" charset="0"/>
              </a:rPr>
              <a:t> </a:t>
            </a:r>
            <a:r>
              <a:rPr lang="en-US" altLang="ja-JP" sz="2800" dirty="0">
                <a:latin typeface="Arial" panose="020B0604020202020204" pitchFamily="34" charset="0"/>
              </a:rPr>
              <a:t>      </a:t>
            </a:r>
            <a:r>
              <a:rPr lang="ja-JP" altLang="en-US" sz="2800" dirty="0">
                <a:latin typeface="Arial" panose="020B0604020202020204" pitchFamily="34" charset="0"/>
              </a:rPr>
              <a:t>　 </a:t>
            </a:r>
            <a:endParaRPr lang="en-US" altLang="ja-JP" sz="2800" dirty="0">
              <a:latin typeface="Arial" panose="020B0604020202020204" pitchFamily="34" charset="0"/>
            </a:endParaRPr>
          </a:p>
        </p:txBody>
      </p:sp>
      <p:graphicFrame>
        <p:nvGraphicFramePr>
          <p:cNvPr id="16462" name="Group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221310"/>
              </p:ext>
            </p:extLst>
          </p:nvPr>
        </p:nvGraphicFramePr>
        <p:xfrm>
          <a:off x="1656628" y="4282135"/>
          <a:ext cx="2783527" cy="1729612"/>
        </p:xfrm>
        <a:graphic>
          <a:graphicData uri="http://schemas.openxmlformats.org/drawingml/2006/table">
            <a:tbl>
              <a:tblPr/>
              <a:tblGrid>
                <a:gridCol w="695882">
                  <a:extLst>
                    <a:ext uri="{9D8B030D-6E8A-4147-A177-3AD203B41FA5}">
                      <a16:colId xmlns:a16="http://schemas.microsoft.com/office/drawing/2014/main" val="1618119081"/>
                    </a:ext>
                  </a:extLst>
                </a:gridCol>
                <a:gridCol w="765470">
                  <a:extLst>
                    <a:ext uri="{9D8B030D-6E8A-4147-A177-3AD203B41FA5}">
                      <a16:colId xmlns:a16="http://schemas.microsoft.com/office/drawing/2014/main" val="2236495144"/>
                    </a:ext>
                  </a:extLst>
                </a:gridCol>
                <a:gridCol w="417529">
                  <a:extLst>
                    <a:ext uri="{9D8B030D-6E8A-4147-A177-3AD203B41FA5}">
                      <a16:colId xmlns:a16="http://schemas.microsoft.com/office/drawing/2014/main" val="2611995483"/>
                    </a:ext>
                  </a:extLst>
                </a:gridCol>
                <a:gridCol w="904646">
                  <a:extLst>
                    <a:ext uri="{9D8B030D-6E8A-4147-A177-3AD203B41FA5}">
                      <a16:colId xmlns:a16="http://schemas.microsoft.com/office/drawing/2014/main" val="2821692621"/>
                    </a:ext>
                  </a:extLst>
                </a:gridCol>
              </a:tblGrid>
              <a:tr h="4241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0,0</a:t>
                      </a:r>
                    </a:p>
                  </a:txBody>
                  <a:tcPr marT="45704" marB="45704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0,1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0,n-1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253796"/>
                  </a:ext>
                </a:extLst>
              </a:tr>
              <a:tr h="4241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1,0</a:t>
                      </a:r>
                    </a:p>
                  </a:txBody>
                  <a:tcPr marT="45704" marB="4570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1,1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1,n-1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8606006"/>
                  </a:ext>
                </a:extLst>
              </a:tr>
              <a:tr h="2213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04" marB="4570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828513"/>
                  </a:ext>
                </a:extLst>
              </a:tr>
              <a:tr h="4241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n-1,0</a:t>
                      </a:r>
                    </a:p>
                  </a:txBody>
                  <a:tcPr marT="45704" marB="4570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n-1,1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n-1,n-1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7189875"/>
                  </a:ext>
                </a:extLst>
              </a:tr>
            </a:tbl>
          </a:graphicData>
        </a:graphic>
      </p:graphicFrame>
      <p:graphicFrame>
        <p:nvGraphicFramePr>
          <p:cNvPr id="16422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618733"/>
              </p:ext>
            </p:extLst>
          </p:nvPr>
        </p:nvGraphicFramePr>
        <p:xfrm>
          <a:off x="4685553" y="4297756"/>
          <a:ext cx="533400" cy="1509807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3319737284"/>
                    </a:ext>
                  </a:extLst>
                </a:gridCol>
              </a:tblGrid>
              <a:tr h="3656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x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marT="45705" marB="45705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6991510"/>
                  </a:ext>
                </a:extLst>
              </a:tr>
              <a:tr h="3656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x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T="45705" marB="4570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536569"/>
                  </a:ext>
                </a:extLst>
              </a:tr>
              <a:tr h="4126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05" marB="4570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9047247"/>
                  </a:ext>
                </a:extLst>
              </a:tr>
              <a:tr h="3656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x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</a:t>
                      </a:r>
                    </a:p>
                  </a:txBody>
                  <a:tcPr marT="45705" marB="45705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937735"/>
                  </a:ext>
                </a:extLst>
              </a:tr>
            </a:tbl>
          </a:graphicData>
        </a:graphic>
      </p:graphicFrame>
      <p:graphicFrame>
        <p:nvGraphicFramePr>
          <p:cNvPr id="1643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247773"/>
              </p:ext>
            </p:extLst>
          </p:nvPr>
        </p:nvGraphicFramePr>
        <p:xfrm>
          <a:off x="5599953" y="4297756"/>
          <a:ext cx="609600" cy="1493838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387022780"/>
                    </a:ext>
                  </a:extLst>
                </a:gridCol>
              </a:tblGrid>
              <a:tr h="365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marT="45730" marB="4573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989418"/>
                  </a:ext>
                </a:extLst>
              </a:tr>
              <a:tr h="365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T="45730" marB="4573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003470"/>
                  </a:ext>
                </a:extLst>
              </a:tr>
              <a:tr h="396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30" marB="4573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28941"/>
                  </a:ext>
                </a:extLst>
              </a:tr>
              <a:tr h="365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</a:t>
                      </a:r>
                    </a:p>
                  </a:txBody>
                  <a:tcPr marT="45730" marB="45730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2450894"/>
                  </a:ext>
                </a:extLst>
              </a:tr>
            </a:tbl>
          </a:graphicData>
        </a:graphic>
      </p:graphicFrame>
      <p:sp>
        <p:nvSpPr>
          <p:cNvPr id="8224" name="AutoShape 68"/>
          <p:cNvSpPr>
            <a:spLocks/>
          </p:cNvSpPr>
          <p:nvPr/>
        </p:nvSpPr>
        <p:spPr bwMode="auto">
          <a:xfrm>
            <a:off x="1637553" y="4297756"/>
            <a:ext cx="76200" cy="1371600"/>
          </a:xfrm>
          <a:prstGeom prst="leftBracket">
            <a:avLst>
              <a:gd name="adj" fmla="val 1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8225" name="AutoShape 69"/>
          <p:cNvSpPr>
            <a:spLocks/>
          </p:cNvSpPr>
          <p:nvPr/>
        </p:nvSpPr>
        <p:spPr bwMode="auto">
          <a:xfrm>
            <a:off x="4456953" y="4297756"/>
            <a:ext cx="76200" cy="1447800"/>
          </a:xfrm>
          <a:prstGeom prst="rightBracket">
            <a:avLst>
              <a:gd name="adj" fmla="val 158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8226" name="AutoShape 70"/>
          <p:cNvSpPr>
            <a:spLocks/>
          </p:cNvSpPr>
          <p:nvPr/>
        </p:nvSpPr>
        <p:spPr bwMode="auto">
          <a:xfrm>
            <a:off x="4609353" y="4297756"/>
            <a:ext cx="76200" cy="1447800"/>
          </a:xfrm>
          <a:prstGeom prst="leftBracket">
            <a:avLst>
              <a:gd name="adj" fmla="val 158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8227" name="AutoShape 71"/>
          <p:cNvSpPr>
            <a:spLocks/>
          </p:cNvSpPr>
          <p:nvPr/>
        </p:nvSpPr>
        <p:spPr bwMode="auto">
          <a:xfrm>
            <a:off x="5142753" y="4297756"/>
            <a:ext cx="76200" cy="1447800"/>
          </a:xfrm>
          <a:prstGeom prst="rightBracket">
            <a:avLst>
              <a:gd name="adj" fmla="val 158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8228" name="AutoShape 72"/>
          <p:cNvSpPr>
            <a:spLocks/>
          </p:cNvSpPr>
          <p:nvPr/>
        </p:nvSpPr>
        <p:spPr bwMode="auto">
          <a:xfrm>
            <a:off x="5599953" y="4297756"/>
            <a:ext cx="76200" cy="1447800"/>
          </a:xfrm>
          <a:prstGeom prst="leftBracket">
            <a:avLst>
              <a:gd name="adj" fmla="val 158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8229" name="AutoShape 73"/>
          <p:cNvSpPr>
            <a:spLocks/>
          </p:cNvSpPr>
          <p:nvPr/>
        </p:nvSpPr>
        <p:spPr bwMode="auto">
          <a:xfrm>
            <a:off x="6133353" y="4297756"/>
            <a:ext cx="76200" cy="1447800"/>
          </a:xfrm>
          <a:prstGeom prst="rightBracket">
            <a:avLst>
              <a:gd name="adj" fmla="val 158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8230" name="Text Box 74"/>
          <p:cNvSpPr txBox="1">
            <a:spLocks noChangeArrowheads="1"/>
          </p:cNvSpPr>
          <p:nvPr/>
        </p:nvSpPr>
        <p:spPr bwMode="auto">
          <a:xfrm>
            <a:off x="5218953" y="4831156"/>
            <a:ext cx="3642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8231" name="Text Box 75"/>
          <p:cNvSpPr txBox="1">
            <a:spLocks noChangeArrowheads="1"/>
          </p:cNvSpPr>
          <p:nvPr/>
        </p:nvSpPr>
        <p:spPr bwMode="auto">
          <a:xfrm>
            <a:off x="6931226" y="5072390"/>
            <a:ext cx="17645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Ax=b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4796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上三角行列，下三角行列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三角行列であれば解を求めることが容易。</a:t>
            </a:r>
          </a:p>
          <a:p>
            <a:r>
              <a:rPr lang="en-US" altLang="ja-JP" dirty="0"/>
              <a:t>LU</a:t>
            </a:r>
            <a:r>
              <a:rPr lang="ja-JP" altLang="en-US" dirty="0"/>
              <a:t>分解では，行列</a:t>
            </a:r>
            <a:r>
              <a:rPr lang="en-US" altLang="ja-JP" dirty="0"/>
              <a:t>A</a:t>
            </a:r>
            <a:r>
              <a:rPr lang="ja-JP" altLang="en-US" dirty="0"/>
              <a:t>を下三角行列</a:t>
            </a:r>
            <a:r>
              <a:rPr lang="en-US" altLang="ja-JP" dirty="0"/>
              <a:t>L</a:t>
            </a:r>
            <a:r>
              <a:rPr lang="ja-JP" altLang="en-US" dirty="0"/>
              <a:t>と上三角行列</a:t>
            </a:r>
            <a:r>
              <a:rPr lang="en-US" altLang="ja-JP" dirty="0"/>
              <a:t>U</a:t>
            </a:r>
            <a:r>
              <a:rPr lang="ja-JP" altLang="en-US" dirty="0"/>
              <a:t>の二つに分解する。</a:t>
            </a:r>
          </a:p>
        </p:txBody>
      </p:sp>
      <p:sp>
        <p:nvSpPr>
          <p:cNvPr id="1032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8B75D6A7-27ED-427C-91D2-94B47B1952D1}" type="slidenum">
              <a:rPr lang="en-US" altLang="ja-JP" smtClean="0">
                <a:latin typeface="Arial" panose="020B0604020202020204" pitchFamily="34" charset="0"/>
              </a:rPr>
              <a:pPr/>
              <a:t>4</a:t>
            </a:fld>
            <a:endParaRPr lang="en-US" altLang="ja-JP">
              <a:latin typeface="Arial" panose="020B0604020202020204" pitchFamily="34" charset="0"/>
            </a:endParaRPr>
          </a:p>
        </p:txBody>
      </p:sp>
      <p:graphicFrame>
        <p:nvGraphicFramePr>
          <p:cNvPr id="17548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556589"/>
              </p:ext>
            </p:extLst>
          </p:nvPr>
        </p:nvGraphicFramePr>
        <p:xfrm>
          <a:off x="1371600" y="2590800"/>
          <a:ext cx="3048000" cy="1801958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123329668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2271063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3004929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678985403"/>
                    </a:ext>
                  </a:extLst>
                </a:gridCol>
              </a:tblGrid>
              <a:tr h="3961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0,0</a:t>
                      </a:r>
                    </a:p>
                  </a:txBody>
                  <a:tcPr marT="45704" marB="45704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0,1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0,n-1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218949"/>
                  </a:ext>
                </a:extLst>
              </a:tr>
              <a:tr h="3961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1,0</a:t>
                      </a:r>
                    </a:p>
                  </a:txBody>
                  <a:tcPr marT="45704" marB="4570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1,1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1,n-1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373013"/>
                  </a:ext>
                </a:extLst>
              </a:tr>
              <a:tr h="3656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04" marB="4570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1245161"/>
                  </a:ext>
                </a:extLst>
              </a:tr>
              <a:tr h="3961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n-1,0</a:t>
                      </a:r>
                    </a:p>
                  </a:txBody>
                  <a:tcPr marT="45704" marB="4570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n-1,1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n-1,n-1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348014"/>
                  </a:ext>
                </a:extLst>
              </a:tr>
            </a:tbl>
          </a:graphicData>
        </a:graphic>
      </p:graphicFrame>
      <p:sp>
        <p:nvSpPr>
          <p:cNvPr id="17445" name="AutoShape 37"/>
          <p:cNvSpPr>
            <a:spLocks/>
          </p:cNvSpPr>
          <p:nvPr/>
        </p:nvSpPr>
        <p:spPr bwMode="auto">
          <a:xfrm>
            <a:off x="1371600" y="2667000"/>
            <a:ext cx="76200" cy="1371600"/>
          </a:xfrm>
          <a:prstGeom prst="leftBracket">
            <a:avLst>
              <a:gd name="adj" fmla="val 1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7446" name="AutoShape 38"/>
          <p:cNvSpPr>
            <a:spLocks/>
          </p:cNvSpPr>
          <p:nvPr/>
        </p:nvSpPr>
        <p:spPr bwMode="auto">
          <a:xfrm>
            <a:off x="4191000" y="2667000"/>
            <a:ext cx="76200" cy="1447800"/>
          </a:xfrm>
          <a:prstGeom prst="rightBracket">
            <a:avLst>
              <a:gd name="adj" fmla="val 158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graphicFrame>
        <p:nvGraphicFramePr>
          <p:cNvPr id="17447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066682"/>
              </p:ext>
            </p:extLst>
          </p:nvPr>
        </p:nvGraphicFramePr>
        <p:xfrm>
          <a:off x="1371600" y="4191000"/>
          <a:ext cx="3505200" cy="23229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325257154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16340677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2067671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30715556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12883825"/>
                    </a:ext>
                  </a:extLst>
                </a:gridCol>
              </a:tblGrid>
              <a:tr h="2804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8509618"/>
                  </a:ext>
                </a:extLst>
              </a:tr>
              <a:tr h="2804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1,0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7738588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7102827"/>
                  </a:ext>
                </a:extLst>
              </a:tr>
              <a:tr h="2804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n-2,0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n-2,1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955310"/>
                  </a:ext>
                </a:extLst>
              </a:tr>
              <a:tr h="2804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n-1,0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n-1,n-2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6149293"/>
                  </a:ext>
                </a:extLst>
              </a:tr>
            </a:tbl>
          </a:graphicData>
        </a:graphic>
      </p:graphicFrame>
      <p:sp>
        <p:nvSpPr>
          <p:cNvPr id="17493" name="AutoShape 85"/>
          <p:cNvSpPr>
            <a:spLocks/>
          </p:cNvSpPr>
          <p:nvPr/>
        </p:nvSpPr>
        <p:spPr bwMode="auto">
          <a:xfrm>
            <a:off x="1371600" y="4267200"/>
            <a:ext cx="76200" cy="1828800"/>
          </a:xfrm>
          <a:prstGeom prst="lef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7494" name="AutoShape 86"/>
          <p:cNvSpPr>
            <a:spLocks/>
          </p:cNvSpPr>
          <p:nvPr/>
        </p:nvSpPr>
        <p:spPr bwMode="auto">
          <a:xfrm>
            <a:off x="4800600" y="4267200"/>
            <a:ext cx="76200" cy="1828800"/>
          </a:xfrm>
          <a:prstGeom prst="righ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graphicFrame>
        <p:nvGraphicFramePr>
          <p:cNvPr id="17495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316155"/>
              </p:ext>
            </p:extLst>
          </p:nvPr>
        </p:nvGraphicFramePr>
        <p:xfrm>
          <a:off x="4969798" y="4105477"/>
          <a:ext cx="3505200" cy="2433436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85398493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18721865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3258688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24664312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51450965"/>
                    </a:ext>
                  </a:extLst>
                </a:gridCol>
              </a:tblGrid>
              <a:tr h="3963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0,0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0,n-2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0,n-1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792557"/>
                  </a:ext>
                </a:extLst>
              </a:tr>
              <a:tr h="3963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1,n-2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1,n-1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564086"/>
                  </a:ext>
                </a:extLst>
              </a:tr>
              <a:tr h="3658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7435649"/>
                  </a:ext>
                </a:extLst>
              </a:tr>
              <a:tr h="3963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n-2,n-2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n-2,n-1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256906"/>
                  </a:ext>
                </a:extLst>
              </a:tr>
              <a:tr h="3963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n-1,n-1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365967"/>
                  </a:ext>
                </a:extLst>
              </a:tr>
            </a:tbl>
          </a:graphicData>
        </a:graphic>
      </p:graphicFrame>
      <p:sp>
        <p:nvSpPr>
          <p:cNvPr id="17541" name="AutoShape 133"/>
          <p:cNvSpPr>
            <a:spLocks/>
          </p:cNvSpPr>
          <p:nvPr/>
        </p:nvSpPr>
        <p:spPr bwMode="auto">
          <a:xfrm>
            <a:off x="4953000" y="4267200"/>
            <a:ext cx="76200" cy="1828800"/>
          </a:xfrm>
          <a:prstGeom prst="lef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7542" name="AutoShape 134"/>
          <p:cNvSpPr>
            <a:spLocks/>
          </p:cNvSpPr>
          <p:nvPr/>
        </p:nvSpPr>
        <p:spPr bwMode="auto">
          <a:xfrm>
            <a:off x="8382000" y="4267200"/>
            <a:ext cx="76200" cy="1828800"/>
          </a:xfrm>
          <a:prstGeom prst="righ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7543" name="Text Box 135"/>
          <p:cNvSpPr txBox="1">
            <a:spLocks noChangeArrowheads="1"/>
          </p:cNvSpPr>
          <p:nvPr/>
        </p:nvSpPr>
        <p:spPr bwMode="auto">
          <a:xfrm>
            <a:off x="505489" y="3001962"/>
            <a:ext cx="7223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dirty="0">
                <a:solidFill>
                  <a:schemeClr val="tx2"/>
                </a:solidFill>
                <a:latin typeface="Arial" panose="020B0604020202020204" pitchFamily="34" charset="0"/>
              </a:rPr>
              <a:t>A</a:t>
            </a:r>
            <a:r>
              <a:rPr lang="en-US" altLang="ja-JP" sz="2400" dirty="0"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17544" name="Text Box 136"/>
          <p:cNvSpPr txBox="1">
            <a:spLocks noChangeArrowheads="1"/>
          </p:cNvSpPr>
          <p:nvPr/>
        </p:nvSpPr>
        <p:spPr bwMode="auto">
          <a:xfrm>
            <a:off x="914400" y="4953000"/>
            <a:ext cx="3642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17545" name="Text Box 137"/>
          <p:cNvSpPr txBox="1">
            <a:spLocks noChangeArrowheads="1"/>
          </p:cNvSpPr>
          <p:nvPr/>
        </p:nvSpPr>
        <p:spPr bwMode="auto">
          <a:xfrm>
            <a:off x="900113" y="6156325"/>
            <a:ext cx="805541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=</a:t>
            </a:r>
            <a:r>
              <a:rPr lang="en-US" altLang="ja-JP" sz="4000" dirty="0">
                <a:solidFill>
                  <a:schemeClr val="tx2"/>
                </a:solidFill>
                <a:latin typeface="Arial" panose="020B0604020202020204" pitchFamily="34" charset="0"/>
              </a:rPr>
              <a:t>LU</a:t>
            </a:r>
            <a:r>
              <a:rPr lang="en-US" altLang="ja-JP" sz="2400" dirty="0">
                <a:latin typeface="Arial" panose="020B0604020202020204" pitchFamily="34" charset="0"/>
              </a:rPr>
              <a:t>                                                                         </a:t>
            </a:r>
            <a:endParaRPr lang="en-US" altLang="ja-JP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6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43" grpId="0"/>
      <p:bldP spid="17544" grpId="0"/>
      <p:bldP spid="175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LU</a:t>
            </a:r>
            <a:r>
              <a:rPr lang="ja-JP" altLang="en-US"/>
              <a:t>分解で連立一次方程式を解く</a:t>
            </a:r>
            <a:r>
              <a:rPr lang="en-US" altLang="ja-JP"/>
              <a:t>(1)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一次方程式 </a:t>
            </a:r>
            <a:r>
              <a:rPr lang="en-US" altLang="ja-JP" dirty="0"/>
              <a:t>Ax = b </a:t>
            </a:r>
            <a:r>
              <a:rPr lang="ja-JP" altLang="en-US" dirty="0"/>
              <a:t>を解く。</a:t>
            </a:r>
          </a:p>
          <a:p>
            <a:endParaRPr lang="ja-JP" altLang="en-US" dirty="0"/>
          </a:p>
          <a:p>
            <a:r>
              <a:rPr lang="ja-JP" altLang="en-US" dirty="0"/>
              <a:t>行列</a:t>
            </a:r>
            <a:r>
              <a:rPr lang="en-US" altLang="ja-JP" dirty="0"/>
              <a:t>A</a:t>
            </a:r>
            <a:r>
              <a:rPr lang="ja-JP" altLang="en-US" dirty="0"/>
              <a:t>を下三角行列</a:t>
            </a:r>
            <a:r>
              <a:rPr lang="en-US" altLang="ja-JP" dirty="0"/>
              <a:t>L</a:t>
            </a:r>
            <a:r>
              <a:rPr lang="ja-JP" altLang="en-US" dirty="0"/>
              <a:t>と上三角行列</a:t>
            </a:r>
            <a:r>
              <a:rPr lang="en-US" altLang="ja-JP" dirty="0"/>
              <a:t>U</a:t>
            </a:r>
            <a:r>
              <a:rPr lang="ja-JP" altLang="en-US" dirty="0"/>
              <a:t>の二つに</a:t>
            </a:r>
            <a:r>
              <a:rPr lang="en-US" altLang="ja-JP" dirty="0"/>
              <a:t>LU</a:t>
            </a:r>
            <a:r>
              <a:rPr lang="ja-JP" altLang="en-US" dirty="0"/>
              <a:t>分解する。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A = LU	</a:t>
            </a:r>
          </a:p>
          <a:p>
            <a:endParaRPr lang="en-US" altLang="ja-JP" dirty="0"/>
          </a:p>
          <a:p>
            <a:r>
              <a:rPr lang="ja-JP" altLang="en-US" dirty="0"/>
              <a:t>行列</a:t>
            </a:r>
            <a:r>
              <a:rPr lang="en-US" altLang="ja-JP" dirty="0"/>
              <a:t>A</a:t>
            </a:r>
            <a:r>
              <a:rPr lang="ja-JP" altLang="en-US" dirty="0"/>
              <a:t>が</a:t>
            </a:r>
            <a:r>
              <a:rPr lang="en-US" altLang="ja-JP" dirty="0"/>
              <a:t>LU</a:t>
            </a:r>
            <a:r>
              <a:rPr lang="ja-JP" altLang="en-US" dirty="0"/>
              <a:t>分解されると求める方程式は以下のようになる。</a:t>
            </a:r>
          </a:p>
          <a:p>
            <a:pPr marL="0" indent="0">
              <a:buNone/>
            </a:pPr>
            <a:r>
              <a:rPr lang="ja-JP" altLang="en-US" dirty="0"/>
              <a:t> 	</a:t>
            </a:r>
            <a:r>
              <a:rPr lang="en-US" altLang="ja-JP" dirty="0"/>
              <a:t>Ax = </a:t>
            </a:r>
            <a:r>
              <a:rPr lang="en-US" altLang="ja-JP" dirty="0" err="1"/>
              <a:t>LUx</a:t>
            </a:r>
            <a:r>
              <a:rPr lang="en-US" altLang="ja-JP" dirty="0"/>
              <a:t> = b</a:t>
            </a:r>
          </a:p>
        </p:txBody>
      </p:sp>
      <p:sp>
        <p:nvSpPr>
          <p:cNvPr id="1229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9FA1E72A-056D-4F9B-9AA6-8C0F1B888756}" type="slidenum">
              <a:rPr lang="en-US" altLang="ja-JP" smtClean="0">
                <a:latin typeface="Arial" panose="020B0604020202020204" pitchFamily="34" charset="0"/>
              </a:rPr>
              <a:pPr/>
              <a:t>5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802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LU</a:t>
            </a:r>
            <a:r>
              <a:rPr lang="ja-JP" altLang="en-US"/>
              <a:t>分解で連立一次方程式を解く</a:t>
            </a:r>
            <a:r>
              <a:rPr lang="en-US" altLang="ja-JP"/>
              <a:t>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Ux</a:t>
            </a:r>
            <a:r>
              <a:rPr lang="en-US" altLang="ja-JP" dirty="0"/>
              <a:t>=c </a:t>
            </a:r>
            <a:r>
              <a:rPr lang="ja-JP" altLang="en-US" dirty="0"/>
              <a:t>とおいて、まず、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Lc</a:t>
            </a:r>
            <a:r>
              <a:rPr lang="en-US" altLang="ja-JP" dirty="0"/>
              <a:t> = b	</a:t>
            </a:r>
          </a:p>
          <a:p>
            <a:pPr marL="0" indent="0">
              <a:buNone/>
            </a:pPr>
            <a:r>
              <a:rPr lang="en-US" altLang="ja-JP" dirty="0"/>
              <a:t>   </a:t>
            </a:r>
            <a:r>
              <a:rPr lang="ja-JP" altLang="en-US" dirty="0"/>
              <a:t>を解く</a:t>
            </a:r>
          </a:p>
          <a:p>
            <a:pPr marL="0" indent="0">
              <a:buNone/>
            </a:pPr>
            <a:r>
              <a:rPr lang="ja-JP" altLang="en-US" dirty="0"/>
              <a:t> </a:t>
            </a:r>
          </a:p>
          <a:p>
            <a:r>
              <a:rPr lang="en-US" altLang="ja-JP" dirty="0"/>
              <a:t>c </a:t>
            </a:r>
            <a:r>
              <a:rPr lang="ja-JP" altLang="en-US" dirty="0"/>
              <a:t>を求めたら、</a:t>
            </a:r>
          </a:p>
          <a:p>
            <a:pPr marL="0" indent="0">
              <a:buNone/>
            </a:pPr>
            <a:r>
              <a:rPr lang="ja-JP" altLang="en-US" dirty="0"/>
              <a:t>   </a:t>
            </a:r>
            <a:r>
              <a:rPr lang="en-US" altLang="ja-JP" dirty="0"/>
              <a:t>	</a:t>
            </a:r>
            <a:r>
              <a:rPr lang="en-US" altLang="ja-JP" dirty="0" err="1"/>
              <a:t>Ux</a:t>
            </a:r>
            <a:r>
              <a:rPr lang="en-US" altLang="ja-JP" dirty="0"/>
              <a:t> = c	</a:t>
            </a:r>
          </a:p>
          <a:p>
            <a:pPr marL="0" indent="0">
              <a:buNone/>
            </a:pPr>
            <a:r>
              <a:rPr lang="en-US" altLang="ja-JP" dirty="0"/>
              <a:t>   </a:t>
            </a:r>
            <a:r>
              <a:rPr lang="ja-JP" altLang="en-US" dirty="0"/>
              <a:t>を解くことで、ｘが求まる</a:t>
            </a:r>
          </a:p>
        </p:txBody>
      </p:sp>
      <p:sp>
        <p:nvSpPr>
          <p:cNvPr id="1434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63EDF826-0DF1-4BB4-94D4-748D49D6D293}" type="slidenum">
              <a:rPr lang="en-US" altLang="ja-JP" smtClean="0">
                <a:latin typeface="Arial" panose="020B0604020202020204" pitchFamily="34" charset="0"/>
              </a:rPr>
              <a:pPr/>
              <a:t>6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633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72" y="186155"/>
            <a:ext cx="8461208" cy="5333166"/>
          </a:xfrm>
        </p:spPr>
        <p:txBody>
          <a:bodyPr>
            <a:noAutofit/>
          </a:bodyPr>
          <a:lstStyle/>
          <a:p>
            <a:r>
              <a:rPr lang="en-US" altLang="ja-JP"/>
              <a:t>LU</a:t>
            </a:r>
            <a:r>
              <a:rPr lang="ja-JP" altLang="en-US"/>
              <a:t>分解する。</a:t>
            </a:r>
          </a:p>
        </p:txBody>
      </p:sp>
      <p:sp>
        <p:nvSpPr>
          <p:cNvPr id="16429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495C3B9-CB47-4A96-ADA8-B8C792EA7E8F}" type="slidenum">
              <a:rPr lang="en-US" altLang="ja-JP" smtClean="0">
                <a:latin typeface="Arial" panose="020B0604020202020204" pitchFamily="34" charset="0"/>
              </a:rPr>
              <a:pPr/>
              <a:t>7</a:t>
            </a:fld>
            <a:endParaRPr lang="en-US" altLang="ja-JP">
              <a:latin typeface="Arial" panose="020B0604020202020204" pitchFamily="34" charset="0"/>
            </a:endParaRPr>
          </a:p>
        </p:txBody>
      </p:sp>
      <p:graphicFrame>
        <p:nvGraphicFramePr>
          <p:cNvPr id="36984" name="Group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713591"/>
              </p:ext>
            </p:extLst>
          </p:nvPr>
        </p:nvGraphicFramePr>
        <p:xfrm>
          <a:off x="684213" y="1125538"/>
          <a:ext cx="2305050" cy="1371600"/>
        </p:xfrm>
        <a:graphic>
          <a:graphicData uri="http://schemas.openxmlformats.org/drawingml/2006/table">
            <a:tbl>
              <a:tblPr/>
              <a:tblGrid>
                <a:gridCol w="669925">
                  <a:extLst>
                    <a:ext uri="{9D8B030D-6E8A-4147-A177-3AD203B41FA5}">
                      <a16:colId xmlns:a16="http://schemas.microsoft.com/office/drawing/2014/main" val="826009009"/>
                    </a:ext>
                  </a:extLst>
                </a:gridCol>
                <a:gridCol w="815975">
                  <a:extLst>
                    <a:ext uri="{9D8B030D-6E8A-4147-A177-3AD203B41FA5}">
                      <a16:colId xmlns:a16="http://schemas.microsoft.com/office/drawing/2014/main" val="1126564032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1681343327"/>
                    </a:ext>
                  </a:extLst>
                </a:gridCol>
              </a:tblGrid>
              <a:tr h="209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5852317"/>
                  </a:ext>
                </a:extLst>
              </a:tr>
              <a:tr h="209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8514371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2,0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2,1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2,2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4005876"/>
                  </a:ext>
                </a:extLst>
              </a:tr>
            </a:tbl>
          </a:graphicData>
        </a:graphic>
      </p:graphicFrame>
      <p:sp>
        <p:nvSpPr>
          <p:cNvPr id="16397" name="AutoShape 33"/>
          <p:cNvSpPr>
            <a:spLocks/>
          </p:cNvSpPr>
          <p:nvPr/>
        </p:nvSpPr>
        <p:spPr bwMode="auto">
          <a:xfrm>
            <a:off x="530225" y="1268413"/>
            <a:ext cx="80963" cy="1125537"/>
          </a:xfrm>
          <a:prstGeom prst="leftBracket">
            <a:avLst>
              <a:gd name="adj" fmla="val 11584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16398" name="AutoShape 34"/>
          <p:cNvSpPr>
            <a:spLocks/>
          </p:cNvSpPr>
          <p:nvPr/>
        </p:nvSpPr>
        <p:spPr bwMode="auto">
          <a:xfrm>
            <a:off x="2916238" y="1268413"/>
            <a:ext cx="77787" cy="1125537"/>
          </a:xfrm>
          <a:prstGeom prst="rightBracket">
            <a:avLst>
              <a:gd name="adj" fmla="val 12057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16399" name="Text Box 60"/>
          <p:cNvSpPr txBox="1">
            <a:spLocks noChangeArrowheads="1"/>
          </p:cNvSpPr>
          <p:nvPr/>
        </p:nvSpPr>
        <p:spPr bwMode="auto">
          <a:xfrm>
            <a:off x="3208338" y="1641475"/>
            <a:ext cx="3642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=</a:t>
            </a:r>
          </a:p>
        </p:txBody>
      </p:sp>
      <p:graphicFrame>
        <p:nvGraphicFramePr>
          <p:cNvPr id="36995" name="Group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136730"/>
              </p:ext>
            </p:extLst>
          </p:nvPr>
        </p:nvGraphicFramePr>
        <p:xfrm>
          <a:off x="3708400" y="1125538"/>
          <a:ext cx="2374900" cy="1391285"/>
        </p:xfrm>
        <a:graphic>
          <a:graphicData uri="http://schemas.openxmlformats.org/drawingml/2006/table">
            <a:tbl>
              <a:tblPr/>
              <a:tblGrid>
                <a:gridCol w="688975">
                  <a:extLst>
                    <a:ext uri="{9D8B030D-6E8A-4147-A177-3AD203B41FA5}">
                      <a16:colId xmlns:a16="http://schemas.microsoft.com/office/drawing/2014/main" val="653564704"/>
                    </a:ext>
                  </a:extLst>
                </a:gridCol>
                <a:gridCol w="842963">
                  <a:extLst>
                    <a:ext uri="{9D8B030D-6E8A-4147-A177-3AD203B41FA5}">
                      <a16:colId xmlns:a16="http://schemas.microsoft.com/office/drawing/2014/main" val="3221679021"/>
                    </a:ext>
                  </a:extLst>
                </a:gridCol>
                <a:gridCol w="842962">
                  <a:extLst>
                    <a:ext uri="{9D8B030D-6E8A-4147-A177-3AD203B41FA5}">
                      <a16:colId xmlns:a16="http://schemas.microsoft.com/office/drawing/2014/main" val="1746900979"/>
                    </a:ext>
                  </a:extLst>
                </a:gridCol>
              </a:tblGrid>
              <a:tr h="209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6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</a:t>
                      </a:r>
                      <a:endParaRPr kumimoji="1" lang="ja-JP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6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6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2307764"/>
                  </a:ext>
                </a:extLst>
              </a:tr>
              <a:tr h="209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6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ｌ</a:t>
                      </a:r>
                      <a:r>
                        <a:rPr kumimoji="0" lang="en-US" altLang="ja-JP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en-US" altLang="ja-JP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,0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6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</a:t>
                      </a:r>
                      <a:endParaRPr kumimoji="1" lang="ja-JP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6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565815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6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ｌ</a:t>
                      </a:r>
                      <a:r>
                        <a:rPr kumimoji="1" lang="en-US" altLang="ja-JP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2,0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6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ｌ</a:t>
                      </a:r>
                      <a:r>
                        <a:rPr kumimoji="1" lang="en-US" altLang="ja-JP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2,1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6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</a:t>
                      </a:r>
                      <a:endParaRPr kumimoji="1" lang="ja-JP" alt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913452"/>
                  </a:ext>
                </a:extLst>
              </a:tr>
            </a:tbl>
          </a:graphicData>
        </a:graphic>
      </p:graphicFrame>
      <p:sp>
        <p:nvSpPr>
          <p:cNvPr id="16410" name="AutoShape 79"/>
          <p:cNvSpPr>
            <a:spLocks/>
          </p:cNvSpPr>
          <p:nvPr/>
        </p:nvSpPr>
        <p:spPr bwMode="auto">
          <a:xfrm>
            <a:off x="3627438" y="1268413"/>
            <a:ext cx="80962" cy="1133475"/>
          </a:xfrm>
          <a:prstGeom prst="leftBracket">
            <a:avLst>
              <a:gd name="adj" fmla="val 1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16411" name="AutoShape 80"/>
          <p:cNvSpPr>
            <a:spLocks/>
          </p:cNvSpPr>
          <p:nvPr/>
        </p:nvSpPr>
        <p:spPr bwMode="auto">
          <a:xfrm>
            <a:off x="6011863" y="1268413"/>
            <a:ext cx="79375" cy="1133475"/>
          </a:xfrm>
          <a:prstGeom prst="rightBracket">
            <a:avLst>
              <a:gd name="adj" fmla="val 119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graphicFrame>
        <p:nvGraphicFramePr>
          <p:cNvPr id="37002" name="Group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906931"/>
              </p:ext>
            </p:extLst>
          </p:nvPr>
        </p:nvGraphicFramePr>
        <p:xfrm>
          <a:off x="6443663" y="1125538"/>
          <a:ext cx="2305050" cy="1371600"/>
        </p:xfrm>
        <a:graphic>
          <a:graphicData uri="http://schemas.openxmlformats.org/drawingml/2006/table">
            <a:tbl>
              <a:tblPr/>
              <a:tblGrid>
                <a:gridCol w="669925">
                  <a:extLst>
                    <a:ext uri="{9D8B030D-6E8A-4147-A177-3AD203B41FA5}">
                      <a16:colId xmlns:a16="http://schemas.microsoft.com/office/drawing/2014/main" val="368349468"/>
                    </a:ext>
                  </a:extLst>
                </a:gridCol>
                <a:gridCol w="815975">
                  <a:extLst>
                    <a:ext uri="{9D8B030D-6E8A-4147-A177-3AD203B41FA5}">
                      <a16:colId xmlns:a16="http://schemas.microsoft.com/office/drawing/2014/main" val="2037849936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3193759991"/>
                    </a:ext>
                  </a:extLst>
                </a:gridCol>
              </a:tblGrid>
              <a:tr h="209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2040760"/>
                  </a:ext>
                </a:extLst>
              </a:tr>
              <a:tr h="209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3563090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2,2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483608"/>
                  </a:ext>
                </a:extLst>
              </a:tr>
            </a:tbl>
          </a:graphicData>
        </a:graphic>
      </p:graphicFrame>
      <p:sp>
        <p:nvSpPr>
          <p:cNvPr id="16422" name="AutoShape 99"/>
          <p:cNvSpPr>
            <a:spLocks/>
          </p:cNvSpPr>
          <p:nvPr/>
        </p:nvSpPr>
        <p:spPr bwMode="auto">
          <a:xfrm>
            <a:off x="6251575" y="1268413"/>
            <a:ext cx="120650" cy="1125537"/>
          </a:xfrm>
          <a:prstGeom prst="leftBracket">
            <a:avLst>
              <a:gd name="adj" fmla="val 7774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16423" name="AutoShape 100"/>
          <p:cNvSpPr>
            <a:spLocks/>
          </p:cNvSpPr>
          <p:nvPr/>
        </p:nvSpPr>
        <p:spPr bwMode="auto">
          <a:xfrm>
            <a:off x="8604250" y="1341438"/>
            <a:ext cx="111125" cy="1052512"/>
          </a:xfrm>
          <a:prstGeom prst="rightBracket">
            <a:avLst>
              <a:gd name="adj" fmla="val 7892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36975" name="Text Box 111"/>
          <p:cNvSpPr txBox="1">
            <a:spLocks noChangeArrowheads="1"/>
          </p:cNvSpPr>
          <p:nvPr/>
        </p:nvSpPr>
        <p:spPr bwMode="auto">
          <a:xfrm>
            <a:off x="0" y="2852738"/>
            <a:ext cx="318709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A</a:t>
            </a:r>
            <a:r>
              <a:rPr lang="en-US" altLang="ja-JP" sz="2400" baseline="-25000">
                <a:latin typeface="Arial" panose="020B0604020202020204" pitchFamily="34" charset="0"/>
              </a:rPr>
              <a:t>00</a:t>
            </a:r>
            <a:r>
              <a:rPr lang="en-US" altLang="ja-JP" sz="2400">
                <a:latin typeface="Arial" panose="020B0604020202020204" pitchFamily="34" charset="0"/>
              </a:rPr>
              <a:t>=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A</a:t>
            </a:r>
            <a:r>
              <a:rPr lang="en-US" altLang="ja-JP" sz="2400" baseline="-25000">
                <a:latin typeface="Arial" panose="020B0604020202020204" pitchFamily="34" charset="0"/>
              </a:rPr>
              <a:t>01</a:t>
            </a:r>
            <a:r>
              <a:rPr lang="en-US" altLang="ja-JP" sz="2400">
                <a:latin typeface="Arial" panose="020B0604020202020204" pitchFamily="34" charset="0"/>
              </a:rPr>
              <a:t>=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A</a:t>
            </a:r>
            <a:r>
              <a:rPr lang="en-US" altLang="ja-JP" sz="2400" baseline="-25000">
                <a:latin typeface="Arial" panose="020B0604020202020204" pitchFamily="34" charset="0"/>
              </a:rPr>
              <a:t>02</a:t>
            </a:r>
            <a:r>
              <a:rPr lang="en-US" altLang="ja-JP" sz="2400">
                <a:latin typeface="Arial" panose="020B0604020202020204" pitchFamily="34" charset="0"/>
              </a:rPr>
              <a:t>=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A</a:t>
            </a:r>
            <a:r>
              <a:rPr lang="en-US" altLang="ja-JP" sz="2400" baseline="-25000">
                <a:latin typeface="Arial" panose="020B0604020202020204" pitchFamily="34" charset="0"/>
              </a:rPr>
              <a:t>10</a:t>
            </a:r>
            <a:r>
              <a:rPr lang="en-US" altLang="ja-JP" sz="2400">
                <a:latin typeface="Arial" panose="020B0604020202020204" pitchFamily="34" charset="0"/>
              </a:rPr>
              <a:t>=l</a:t>
            </a:r>
            <a:r>
              <a:rPr lang="en-US" altLang="ja-JP" sz="2400" baseline="-25000">
                <a:latin typeface="Arial" panose="020B0604020202020204" pitchFamily="34" charset="0"/>
              </a:rPr>
              <a:t>10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A</a:t>
            </a:r>
            <a:r>
              <a:rPr lang="en-US" altLang="ja-JP" sz="2400" baseline="-25000">
                <a:latin typeface="Arial" panose="020B0604020202020204" pitchFamily="34" charset="0"/>
              </a:rPr>
              <a:t>11</a:t>
            </a:r>
            <a:r>
              <a:rPr lang="en-US" altLang="ja-JP" sz="2400">
                <a:latin typeface="Arial" panose="020B0604020202020204" pitchFamily="34" charset="0"/>
              </a:rPr>
              <a:t>=l</a:t>
            </a:r>
            <a:r>
              <a:rPr lang="en-US" altLang="ja-JP" sz="2400" baseline="-25000">
                <a:latin typeface="Arial" panose="020B0604020202020204" pitchFamily="34" charset="0"/>
              </a:rPr>
              <a:t>10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01</a:t>
            </a:r>
            <a:r>
              <a:rPr lang="en-US" altLang="ja-JP" sz="2400">
                <a:latin typeface="Arial" panose="020B0604020202020204" pitchFamily="34" charset="0"/>
              </a:rPr>
              <a:t>+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11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A</a:t>
            </a:r>
            <a:r>
              <a:rPr lang="en-US" altLang="ja-JP" sz="2400" baseline="-25000">
                <a:latin typeface="Arial" panose="020B0604020202020204" pitchFamily="34" charset="0"/>
              </a:rPr>
              <a:t>12</a:t>
            </a:r>
            <a:r>
              <a:rPr lang="en-US" altLang="ja-JP" sz="2400">
                <a:latin typeface="Arial" panose="020B0604020202020204" pitchFamily="34" charset="0"/>
              </a:rPr>
              <a:t>=l</a:t>
            </a:r>
            <a:r>
              <a:rPr lang="en-US" altLang="ja-JP" sz="2400" baseline="-25000">
                <a:latin typeface="Arial" panose="020B0604020202020204" pitchFamily="34" charset="0"/>
              </a:rPr>
              <a:t>10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02</a:t>
            </a:r>
            <a:r>
              <a:rPr lang="en-US" altLang="ja-JP" sz="2400">
                <a:latin typeface="Arial" panose="020B0604020202020204" pitchFamily="34" charset="0"/>
              </a:rPr>
              <a:t>+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A</a:t>
            </a:r>
            <a:r>
              <a:rPr lang="en-US" altLang="ja-JP" sz="2400" baseline="-25000">
                <a:latin typeface="Arial" panose="020B0604020202020204" pitchFamily="34" charset="0"/>
              </a:rPr>
              <a:t>20</a:t>
            </a:r>
            <a:r>
              <a:rPr lang="en-US" altLang="ja-JP" sz="2400">
                <a:latin typeface="Arial" panose="020B0604020202020204" pitchFamily="34" charset="0"/>
              </a:rPr>
              <a:t>=l</a:t>
            </a:r>
            <a:r>
              <a:rPr lang="en-US" altLang="ja-JP" sz="2400" baseline="-25000">
                <a:latin typeface="Arial" panose="020B0604020202020204" pitchFamily="34" charset="0"/>
              </a:rPr>
              <a:t>20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A</a:t>
            </a:r>
            <a:r>
              <a:rPr lang="en-US" altLang="ja-JP" sz="2400" baseline="-25000">
                <a:latin typeface="Arial" panose="020B0604020202020204" pitchFamily="34" charset="0"/>
              </a:rPr>
              <a:t>21</a:t>
            </a:r>
            <a:r>
              <a:rPr lang="en-US" altLang="ja-JP" sz="2400">
                <a:latin typeface="Arial" panose="020B0604020202020204" pitchFamily="34" charset="0"/>
              </a:rPr>
              <a:t>=l</a:t>
            </a:r>
            <a:r>
              <a:rPr lang="en-US" altLang="ja-JP" sz="2400" baseline="-25000">
                <a:latin typeface="Arial" panose="020B0604020202020204" pitchFamily="34" charset="0"/>
              </a:rPr>
              <a:t>20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01</a:t>
            </a:r>
            <a:r>
              <a:rPr lang="en-US" altLang="ja-JP" sz="2400">
                <a:latin typeface="Arial" panose="020B0604020202020204" pitchFamily="34" charset="0"/>
              </a:rPr>
              <a:t>+l</a:t>
            </a:r>
            <a:r>
              <a:rPr lang="en-US" altLang="ja-JP" sz="2400" baseline="-25000">
                <a:latin typeface="Arial" panose="020B0604020202020204" pitchFamily="34" charset="0"/>
              </a:rPr>
              <a:t>21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11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A</a:t>
            </a:r>
            <a:r>
              <a:rPr lang="en-US" altLang="ja-JP" sz="2400" baseline="-25000">
                <a:latin typeface="Arial" panose="020B0604020202020204" pitchFamily="34" charset="0"/>
              </a:rPr>
              <a:t>22</a:t>
            </a:r>
            <a:r>
              <a:rPr lang="en-US" altLang="ja-JP" sz="2400">
                <a:latin typeface="Arial" panose="020B0604020202020204" pitchFamily="34" charset="0"/>
              </a:rPr>
              <a:t>=l</a:t>
            </a:r>
            <a:r>
              <a:rPr lang="en-US" altLang="ja-JP" sz="2400" baseline="-25000">
                <a:latin typeface="Arial" panose="020B0604020202020204" pitchFamily="34" charset="0"/>
              </a:rPr>
              <a:t>20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02</a:t>
            </a:r>
            <a:r>
              <a:rPr lang="en-US" altLang="ja-JP" sz="2400">
                <a:latin typeface="Arial" panose="020B0604020202020204" pitchFamily="34" charset="0"/>
              </a:rPr>
              <a:t>+l</a:t>
            </a:r>
            <a:r>
              <a:rPr lang="en-US" altLang="ja-JP" sz="2400" baseline="-25000">
                <a:latin typeface="Arial" panose="020B0604020202020204" pitchFamily="34" charset="0"/>
              </a:rPr>
              <a:t>21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12</a:t>
            </a:r>
            <a:r>
              <a:rPr lang="en-US" altLang="ja-JP" sz="2400">
                <a:latin typeface="Arial" panose="020B0604020202020204" pitchFamily="34" charset="0"/>
              </a:rPr>
              <a:t>+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22</a:t>
            </a:r>
          </a:p>
        </p:txBody>
      </p:sp>
      <p:sp>
        <p:nvSpPr>
          <p:cNvPr id="36976" name="Text Box 112"/>
          <p:cNvSpPr txBox="1">
            <a:spLocks noChangeArrowheads="1"/>
          </p:cNvSpPr>
          <p:nvPr/>
        </p:nvSpPr>
        <p:spPr bwMode="auto">
          <a:xfrm>
            <a:off x="3203575" y="2924175"/>
            <a:ext cx="3033203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00</a:t>
            </a:r>
            <a:r>
              <a:rPr lang="en-US" altLang="ja-JP" sz="2400">
                <a:latin typeface="Arial" panose="020B0604020202020204" pitchFamily="34" charset="0"/>
              </a:rPr>
              <a:t>=A</a:t>
            </a:r>
            <a:r>
              <a:rPr lang="en-US" altLang="ja-JP" sz="2400" baseline="-25000">
                <a:latin typeface="Arial" panose="020B0604020202020204" pitchFamily="34" charset="0"/>
              </a:rPr>
              <a:t>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01</a:t>
            </a:r>
            <a:r>
              <a:rPr lang="en-US" altLang="ja-JP" sz="2400">
                <a:latin typeface="Arial" panose="020B0604020202020204" pitchFamily="34" charset="0"/>
              </a:rPr>
              <a:t>=A</a:t>
            </a:r>
            <a:r>
              <a:rPr lang="en-US" altLang="ja-JP" sz="2400" baseline="-25000">
                <a:latin typeface="Arial" panose="020B0604020202020204" pitchFamily="34" charset="0"/>
              </a:rPr>
              <a:t>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02</a:t>
            </a:r>
            <a:r>
              <a:rPr lang="en-US" altLang="ja-JP" sz="2400">
                <a:latin typeface="Arial" panose="020B0604020202020204" pitchFamily="34" charset="0"/>
              </a:rPr>
              <a:t>=A</a:t>
            </a:r>
            <a:r>
              <a:rPr lang="en-US" altLang="ja-JP" sz="2400" baseline="-25000">
                <a:latin typeface="Arial" panose="020B0604020202020204" pitchFamily="34" charset="0"/>
              </a:rPr>
              <a:t>02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latin typeface="Arial" panose="020B0604020202020204" pitchFamily="34" charset="0"/>
              </a:rPr>
              <a:t>l</a:t>
            </a:r>
            <a:r>
              <a:rPr lang="en-US" altLang="ja-JP" sz="2400" baseline="-25000">
                <a:latin typeface="Arial" panose="020B0604020202020204" pitchFamily="34" charset="0"/>
              </a:rPr>
              <a:t>10</a:t>
            </a:r>
            <a:r>
              <a:rPr lang="en-US" altLang="ja-JP" sz="2400">
                <a:latin typeface="Arial" panose="020B0604020202020204" pitchFamily="34" charset="0"/>
              </a:rPr>
              <a:t>=A</a:t>
            </a:r>
            <a:r>
              <a:rPr lang="en-US" altLang="ja-JP" sz="2400" baseline="-25000">
                <a:latin typeface="Arial" panose="020B0604020202020204" pitchFamily="34" charset="0"/>
              </a:rPr>
              <a:t>10</a:t>
            </a:r>
            <a:r>
              <a:rPr lang="en-US" altLang="ja-JP" sz="2400">
                <a:latin typeface="Arial" panose="020B0604020202020204" pitchFamily="34" charset="0"/>
              </a:rPr>
              <a:t>/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11</a:t>
            </a:r>
            <a:r>
              <a:rPr lang="en-US" altLang="ja-JP" sz="2400">
                <a:latin typeface="Arial" panose="020B0604020202020204" pitchFamily="34" charset="0"/>
              </a:rPr>
              <a:t>=A</a:t>
            </a:r>
            <a:r>
              <a:rPr lang="en-US" altLang="ja-JP" sz="2400" baseline="-25000">
                <a:latin typeface="Arial" panose="020B0604020202020204" pitchFamily="34" charset="0"/>
              </a:rPr>
              <a:t>11</a:t>
            </a:r>
            <a:r>
              <a:rPr lang="en-US" altLang="ja-JP" sz="2400">
                <a:latin typeface="Arial" panose="020B0604020202020204" pitchFamily="34" charset="0"/>
              </a:rPr>
              <a:t>-l</a:t>
            </a:r>
            <a:r>
              <a:rPr lang="en-US" altLang="ja-JP" sz="2400" baseline="-25000">
                <a:latin typeface="Arial" panose="020B0604020202020204" pitchFamily="34" charset="0"/>
              </a:rPr>
              <a:t>10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12</a:t>
            </a:r>
            <a:r>
              <a:rPr lang="en-US" altLang="ja-JP" sz="2400">
                <a:latin typeface="Arial" panose="020B0604020202020204" pitchFamily="34" charset="0"/>
              </a:rPr>
              <a:t>=A</a:t>
            </a:r>
            <a:r>
              <a:rPr lang="en-US" altLang="ja-JP" sz="2400" baseline="-25000">
                <a:latin typeface="Arial" panose="020B0604020202020204" pitchFamily="34" charset="0"/>
              </a:rPr>
              <a:t>12</a:t>
            </a:r>
            <a:r>
              <a:rPr lang="en-US" altLang="ja-JP" sz="2400">
                <a:latin typeface="Arial" panose="020B0604020202020204" pitchFamily="34" charset="0"/>
              </a:rPr>
              <a:t>-l</a:t>
            </a:r>
            <a:r>
              <a:rPr lang="en-US" altLang="ja-JP" sz="2400" baseline="-25000">
                <a:latin typeface="Arial" panose="020B0604020202020204" pitchFamily="34" charset="0"/>
              </a:rPr>
              <a:t>10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latin typeface="Arial" panose="020B0604020202020204" pitchFamily="34" charset="0"/>
              </a:rPr>
              <a:t>l</a:t>
            </a:r>
            <a:r>
              <a:rPr lang="en-US" altLang="ja-JP" sz="2400" baseline="-25000">
                <a:latin typeface="Arial" panose="020B0604020202020204" pitchFamily="34" charset="0"/>
              </a:rPr>
              <a:t>20</a:t>
            </a:r>
            <a:r>
              <a:rPr lang="en-US" altLang="ja-JP" sz="2400">
                <a:latin typeface="Arial" panose="020B0604020202020204" pitchFamily="34" charset="0"/>
              </a:rPr>
              <a:t>=A</a:t>
            </a:r>
            <a:r>
              <a:rPr lang="en-US" altLang="ja-JP" sz="2400" baseline="-25000">
                <a:latin typeface="Arial" panose="020B0604020202020204" pitchFamily="34" charset="0"/>
              </a:rPr>
              <a:t>20</a:t>
            </a:r>
            <a:r>
              <a:rPr lang="en-US" altLang="ja-JP" sz="2400">
                <a:latin typeface="Arial" panose="020B0604020202020204" pitchFamily="34" charset="0"/>
              </a:rPr>
              <a:t>/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latin typeface="Arial" panose="020B0604020202020204" pitchFamily="34" charset="0"/>
              </a:rPr>
              <a:t>l</a:t>
            </a:r>
            <a:r>
              <a:rPr lang="en-US" altLang="ja-JP" sz="2400" baseline="-25000">
                <a:latin typeface="Arial" panose="020B0604020202020204" pitchFamily="34" charset="0"/>
              </a:rPr>
              <a:t>21</a:t>
            </a:r>
            <a:r>
              <a:rPr lang="en-US" altLang="ja-JP" sz="2400">
                <a:latin typeface="Arial" panose="020B0604020202020204" pitchFamily="34" charset="0"/>
              </a:rPr>
              <a:t>=(A</a:t>
            </a:r>
            <a:r>
              <a:rPr lang="en-US" altLang="ja-JP" sz="2400" baseline="-25000">
                <a:latin typeface="Arial" panose="020B0604020202020204" pitchFamily="34" charset="0"/>
              </a:rPr>
              <a:t>21</a:t>
            </a:r>
            <a:r>
              <a:rPr lang="en-US" altLang="ja-JP" sz="2400">
                <a:latin typeface="Arial" panose="020B0604020202020204" pitchFamily="34" charset="0"/>
              </a:rPr>
              <a:t>-l</a:t>
            </a:r>
            <a:r>
              <a:rPr lang="en-US" altLang="ja-JP" sz="2400" baseline="-25000">
                <a:latin typeface="Arial" panose="020B0604020202020204" pitchFamily="34" charset="0"/>
              </a:rPr>
              <a:t>20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01</a:t>
            </a:r>
            <a:r>
              <a:rPr lang="en-US" altLang="ja-JP" sz="2400">
                <a:latin typeface="Arial" panose="020B0604020202020204" pitchFamily="34" charset="0"/>
              </a:rPr>
              <a:t>)/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11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22</a:t>
            </a:r>
            <a:r>
              <a:rPr lang="en-US" altLang="ja-JP" sz="2400">
                <a:latin typeface="Arial" panose="020B0604020202020204" pitchFamily="34" charset="0"/>
              </a:rPr>
              <a:t>=A</a:t>
            </a:r>
            <a:r>
              <a:rPr lang="en-US" altLang="ja-JP" sz="2400" baseline="-25000">
                <a:latin typeface="Arial" panose="020B0604020202020204" pitchFamily="34" charset="0"/>
              </a:rPr>
              <a:t>22</a:t>
            </a:r>
            <a:r>
              <a:rPr lang="en-US" altLang="ja-JP" sz="2400">
                <a:latin typeface="Arial" panose="020B0604020202020204" pitchFamily="34" charset="0"/>
              </a:rPr>
              <a:t>-</a:t>
            </a:r>
            <a:r>
              <a:rPr kumimoji="0" lang="en-US" altLang="ja-JP" sz="2400">
                <a:latin typeface="Arial" panose="020B0604020202020204" pitchFamily="34" charset="0"/>
              </a:rPr>
              <a:t>l</a:t>
            </a:r>
            <a:r>
              <a:rPr lang="en-US" altLang="ja-JP" sz="2400" baseline="-25000">
                <a:latin typeface="Arial" panose="020B0604020202020204" pitchFamily="34" charset="0"/>
              </a:rPr>
              <a:t>20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02</a:t>
            </a:r>
            <a:r>
              <a:rPr lang="en-US" altLang="ja-JP" sz="2400">
                <a:latin typeface="Arial" panose="020B0604020202020204" pitchFamily="34" charset="0"/>
              </a:rPr>
              <a:t>-l</a:t>
            </a:r>
            <a:r>
              <a:rPr lang="en-US" altLang="ja-JP" sz="2400" baseline="-25000">
                <a:latin typeface="Arial" panose="020B0604020202020204" pitchFamily="34" charset="0"/>
              </a:rPr>
              <a:t>21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12</a:t>
            </a:r>
          </a:p>
        </p:txBody>
      </p:sp>
      <p:sp>
        <p:nvSpPr>
          <p:cNvPr id="36977" name="AutoShape 113"/>
          <p:cNvSpPr>
            <a:spLocks noChangeArrowheads="1"/>
          </p:cNvSpPr>
          <p:nvPr/>
        </p:nvSpPr>
        <p:spPr bwMode="auto">
          <a:xfrm>
            <a:off x="2339975" y="4076700"/>
            <a:ext cx="792163" cy="411163"/>
          </a:xfrm>
          <a:prstGeom prst="rightArrow">
            <a:avLst>
              <a:gd name="adj1" fmla="val 50000"/>
              <a:gd name="adj2" fmla="val 481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37003" name="Text Box 139"/>
          <p:cNvSpPr txBox="1">
            <a:spLocks noChangeArrowheads="1"/>
          </p:cNvSpPr>
          <p:nvPr/>
        </p:nvSpPr>
        <p:spPr bwMode="auto">
          <a:xfrm>
            <a:off x="6230938" y="2924175"/>
            <a:ext cx="3033203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00</a:t>
            </a:r>
            <a:r>
              <a:rPr lang="en-US" altLang="ja-JP" sz="2400">
                <a:latin typeface="Arial" panose="020B0604020202020204" pitchFamily="34" charset="0"/>
              </a:rPr>
              <a:t>=A</a:t>
            </a:r>
            <a:r>
              <a:rPr lang="en-US" altLang="ja-JP" sz="2400" baseline="-25000">
                <a:latin typeface="Arial" panose="020B0604020202020204" pitchFamily="34" charset="0"/>
              </a:rPr>
              <a:t>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01</a:t>
            </a:r>
            <a:r>
              <a:rPr lang="en-US" altLang="ja-JP" sz="2400">
                <a:latin typeface="Arial" panose="020B0604020202020204" pitchFamily="34" charset="0"/>
              </a:rPr>
              <a:t>=A</a:t>
            </a:r>
            <a:r>
              <a:rPr lang="en-US" altLang="ja-JP" sz="2400" baseline="-25000">
                <a:latin typeface="Arial" panose="020B0604020202020204" pitchFamily="34" charset="0"/>
              </a:rPr>
              <a:t>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02</a:t>
            </a:r>
            <a:r>
              <a:rPr lang="en-US" altLang="ja-JP" sz="2400">
                <a:latin typeface="Arial" panose="020B0604020202020204" pitchFamily="34" charset="0"/>
              </a:rPr>
              <a:t>=A</a:t>
            </a:r>
            <a:r>
              <a:rPr lang="en-US" altLang="ja-JP" sz="2400" baseline="-25000">
                <a:latin typeface="Arial" panose="020B0604020202020204" pitchFamily="34" charset="0"/>
              </a:rPr>
              <a:t>02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latin typeface="Arial" panose="020B0604020202020204" pitchFamily="34" charset="0"/>
              </a:rPr>
              <a:t>l</a:t>
            </a:r>
            <a:r>
              <a:rPr lang="en-US" altLang="ja-JP" sz="2400" baseline="-25000">
                <a:latin typeface="Arial" panose="020B0604020202020204" pitchFamily="34" charset="0"/>
              </a:rPr>
              <a:t>10</a:t>
            </a:r>
            <a:r>
              <a:rPr lang="en-US" altLang="ja-JP" sz="2400">
                <a:latin typeface="Arial" panose="020B0604020202020204" pitchFamily="34" charset="0"/>
              </a:rPr>
              <a:t>=A</a:t>
            </a:r>
            <a:r>
              <a:rPr lang="en-US" altLang="ja-JP" sz="2400" baseline="-25000">
                <a:latin typeface="Arial" panose="020B0604020202020204" pitchFamily="34" charset="0"/>
              </a:rPr>
              <a:t>10</a:t>
            </a:r>
            <a:r>
              <a:rPr lang="en-US" altLang="ja-JP" sz="2400">
                <a:latin typeface="Arial" panose="020B0604020202020204" pitchFamily="34" charset="0"/>
              </a:rPr>
              <a:t>/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solidFill>
                  <a:schemeClr val="tx2"/>
                </a:solidFill>
                <a:latin typeface="Arial" panose="020B0604020202020204" pitchFamily="34" charset="0"/>
              </a:rPr>
              <a:t>l</a:t>
            </a:r>
            <a:r>
              <a:rPr lang="en-US" altLang="ja-JP" sz="2400" baseline="-25000">
                <a:solidFill>
                  <a:schemeClr val="tx2"/>
                </a:solidFill>
                <a:latin typeface="Arial" panose="020B0604020202020204" pitchFamily="34" charset="0"/>
              </a:rPr>
              <a:t>20</a:t>
            </a:r>
            <a:r>
              <a:rPr lang="en-US" altLang="ja-JP" sz="2400">
                <a:solidFill>
                  <a:schemeClr val="tx2"/>
                </a:solidFill>
                <a:latin typeface="Arial" panose="020B0604020202020204" pitchFamily="34" charset="0"/>
              </a:rPr>
              <a:t>=A</a:t>
            </a:r>
            <a:r>
              <a:rPr lang="en-US" altLang="ja-JP" sz="2400" baseline="-25000">
                <a:solidFill>
                  <a:schemeClr val="tx2"/>
                </a:solidFill>
                <a:latin typeface="Arial" panose="020B0604020202020204" pitchFamily="34" charset="0"/>
              </a:rPr>
              <a:t>20</a:t>
            </a:r>
            <a:r>
              <a:rPr lang="en-US" altLang="ja-JP" sz="2400">
                <a:solidFill>
                  <a:schemeClr val="tx2"/>
                </a:solidFill>
                <a:latin typeface="Arial" panose="020B0604020202020204" pitchFamily="34" charset="0"/>
              </a:rPr>
              <a:t>/</a:t>
            </a:r>
            <a:r>
              <a:rPr kumimoji="0" lang="en-US" altLang="ja-JP" sz="2400">
                <a:solidFill>
                  <a:schemeClr val="tx2"/>
                </a:solidFill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solidFill>
                  <a:schemeClr val="tx2"/>
                </a:solidFill>
                <a:latin typeface="Arial" panose="020B0604020202020204" pitchFamily="34" charset="0"/>
              </a:rPr>
              <a:t>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11</a:t>
            </a:r>
            <a:r>
              <a:rPr lang="en-US" altLang="ja-JP" sz="2400">
                <a:latin typeface="Arial" panose="020B0604020202020204" pitchFamily="34" charset="0"/>
              </a:rPr>
              <a:t>=A</a:t>
            </a:r>
            <a:r>
              <a:rPr lang="en-US" altLang="ja-JP" sz="2400" baseline="-25000">
                <a:latin typeface="Arial" panose="020B0604020202020204" pitchFamily="34" charset="0"/>
              </a:rPr>
              <a:t>11</a:t>
            </a:r>
            <a:r>
              <a:rPr lang="en-US" altLang="ja-JP" sz="2400">
                <a:latin typeface="Arial" panose="020B0604020202020204" pitchFamily="34" charset="0"/>
              </a:rPr>
              <a:t>-l</a:t>
            </a:r>
            <a:r>
              <a:rPr lang="en-US" altLang="ja-JP" sz="2400" baseline="-25000">
                <a:latin typeface="Arial" panose="020B0604020202020204" pitchFamily="34" charset="0"/>
              </a:rPr>
              <a:t>10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12</a:t>
            </a:r>
            <a:r>
              <a:rPr lang="en-US" altLang="ja-JP" sz="2400">
                <a:latin typeface="Arial" panose="020B0604020202020204" pitchFamily="34" charset="0"/>
              </a:rPr>
              <a:t>=A</a:t>
            </a:r>
            <a:r>
              <a:rPr lang="en-US" altLang="ja-JP" sz="2400" baseline="-25000">
                <a:latin typeface="Arial" panose="020B0604020202020204" pitchFamily="34" charset="0"/>
              </a:rPr>
              <a:t>12</a:t>
            </a:r>
            <a:r>
              <a:rPr lang="en-US" altLang="ja-JP" sz="2400">
                <a:latin typeface="Arial" panose="020B0604020202020204" pitchFamily="34" charset="0"/>
              </a:rPr>
              <a:t>-l</a:t>
            </a:r>
            <a:r>
              <a:rPr lang="en-US" altLang="ja-JP" sz="2400" baseline="-25000">
                <a:latin typeface="Arial" panose="020B0604020202020204" pitchFamily="34" charset="0"/>
              </a:rPr>
              <a:t>10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latin typeface="Arial" panose="020B0604020202020204" pitchFamily="34" charset="0"/>
              </a:rPr>
              <a:t>l</a:t>
            </a:r>
            <a:r>
              <a:rPr lang="en-US" altLang="ja-JP" sz="2400" baseline="-25000">
                <a:latin typeface="Arial" panose="020B0604020202020204" pitchFamily="34" charset="0"/>
              </a:rPr>
              <a:t>21</a:t>
            </a:r>
            <a:r>
              <a:rPr lang="en-US" altLang="ja-JP" sz="2400">
                <a:latin typeface="Arial" panose="020B0604020202020204" pitchFamily="34" charset="0"/>
              </a:rPr>
              <a:t>=(A</a:t>
            </a:r>
            <a:r>
              <a:rPr lang="en-US" altLang="ja-JP" sz="2400" baseline="-25000">
                <a:latin typeface="Arial" panose="020B0604020202020204" pitchFamily="34" charset="0"/>
              </a:rPr>
              <a:t>21</a:t>
            </a:r>
            <a:r>
              <a:rPr lang="en-US" altLang="ja-JP" sz="2400">
                <a:latin typeface="Arial" panose="020B0604020202020204" pitchFamily="34" charset="0"/>
              </a:rPr>
              <a:t>-l</a:t>
            </a:r>
            <a:r>
              <a:rPr lang="en-US" altLang="ja-JP" sz="2400" baseline="-25000">
                <a:latin typeface="Arial" panose="020B0604020202020204" pitchFamily="34" charset="0"/>
              </a:rPr>
              <a:t>20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01</a:t>
            </a:r>
            <a:r>
              <a:rPr lang="en-US" altLang="ja-JP" sz="2400">
                <a:latin typeface="Arial" panose="020B0604020202020204" pitchFamily="34" charset="0"/>
              </a:rPr>
              <a:t>)/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11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22</a:t>
            </a:r>
            <a:r>
              <a:rPr lang="en-US" altLang="ja-JP" sz="2400">
                <a:latin typeface="Arial" panose="020B0604020202020204" pitchFamily="34" charset="0"/>
              </a:rPr>
              <a:t>=A</a:t>
            </a:r>
            <a:r>
              <a:rPr lang="en-US" altLang="ja-JP" sz="2400" baseline="-25000">
                <a:latin typeface="Arial" panose="020B0604020202020204" pitchFamily="34" charset="0"/>
              </a:rPr>
              <a:t>22</a:t>
            </a:r>
            <a:r>
              <a:rPr lang="en-US" altLang="ja-JP" sz="2400">
                <a:latin typeface="Arial" panose="020B0604020202020204" pitchFamily="34" charset="0"/>
              </a:rPr>
              <a:t>-l</a:t>
            </a:r>
            <a:r>
              <a:rPr lang="en-US" altLang="ja-JP" sz="2400" baseline="-25000">
                <a:latin typeface="Arial" panose="020B0604020202020204" pitchFamily="34" charset="0"/>
              </a:rPr>
              <a:t>20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02</a:t>
            </a:r>
            <a:r>
              <a:rPr lang="en-US" altLang="ja-JP" sz="2400">
                <a:latin typeface="Arial" panose="020B0604020202020204" pitchFamily="34" charset="0"/>
              </a:rPr>
              <a:t>-l</a:t>
            </a:r>
            <a:r>
              <a:rPr lang="en-US" altLang="ja-JP" sz="2400" baseline="-25000">
                <a:latin typeface="Arial" panose="020B0604020202020204" pitchFamily="34" charset="0"/>
              </a:rPr>
              <a:t>21</a:t>
            </a:r>
            <a:r>
              <a:rPr lang="en-US" altLang="ja-JP" sz="2400">
                <a:latin typeface="Arial" panose="020B0604020202020204" pitchFamily="34" charset="0"/>
              </a:rPr>
              <a:t>*</a:t>
            </a:r>
            <a:r>
              <a:rPr kumimoji="0" lang="en-US" altLang="ja-JP" sz="2400">
                <a:latin typeface="Arial" panose="020B0604020202020204" pitchFamily="34" charset="0"/>
              </a:rPr>
              <a:t>u</a:t>
            </a:r>
            <a:r>
              <a:rPr lang="en-US" altLang="ja-JP" sz="2400" baseline="-25000">
                <a:latin typeface="Arial" panose="020B0604020202020204" pitchFamily="34" charset="0"/>
              </a:rPr>
              <a:t>12</a:t>
            </a:r>
          </a:p>
        </p:txBody>
      </p:sp>
      <p:sp>
        <p:nvSpPr>
          <p:cNvPr id="37004" name="AutoShape 140"/>
          <p:cNvSpPr>
            <a:spLocks noChangeArrowheads="1"/>
          </p:cNvSpPr>
          <p:nvPr/>
        </p:nvSpPr>
        <p:spPr bwMode="auto">
          <a:xfrm rot="-1729849">
            <a:off x="4949825" y="4945063"/>
            <a:ext cx="1355725" cy="215900"/>
          </a:xfrm>
          <a:prstGeom prst="rightArrow">
            <a:avLst>
              <a:gd name="adj1" fmla="val 50000"/>
              <a:gd name="adj2" fmla="val 1569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17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75" grpId="0"/>
      <p:bldP spid="36976" grpId="0"/>
      <p:bldP spid="36977" grpId="0" animBg="1"/>
      <p:bldP spid="37003" grpId="0"/>
      <p:bldP spid="3700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34" name="Group 2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357807"/>
              </p:ext>
            </p:extLst>
          </p:nvPr>
        </p:nvGraphicFramePr>
        <p:xfrm>
          <a:off x="3200400" y="228600"/>
          <a:ext cx="2895600" cy="1938867"/>
        </p:xfrm>
        <a:graphic>
          <a:graphicData uri="http://schemas.openxmlformats.org/drawingml/2006/table">
            <a:tbl>
              <a:tblPr/>
              <a:tblGrid>
                <a:gridCol w="704335">
                  <a:extLst>
                    <a:ext uri="{9D8B030D-6E8A-4147-A177-3AD203B41FA5}">
                      <a16:colId xmlns:a16="http://schemas.microsoft.com/office/drawing/2014/main" val="2402210255"/>
                    </a:ext>
                  </a:extLst>
                </a:gridCol>
                <a:gridCol w="860854">
                  <a:extLst>
                    <a:ext uri="{9D8B030D-6E8A-4147-A177-3AD203B41FA5}">
                      <a16:colId xmlns:a16="http://schemas.microsoft.com/office/drawing/2014/main" val="1182798745"/>
                    </a:ext>
                  </a:extLst>
                </a:gridCol>
                <a:gridCol w="469557">
                  <a:extLst>
                    <a:ext uri="{9D8B030D-6E8A-4147-A177-3AD203B41FA5}">
                      <a16:colId xmlns:a16="http://schemas.microsoft.com/office/drawing/2014/main" val="2475144471"/>
                    </a:ext>
                  </a:extLst>
                </a:gridCol>
                <a:gridCol w="860854">
                  <a:extLst>
                    <a:ext uri="{9D8B030D-6E8A-4147-A177-3AD203B41FA5}">
                      <a16:colId xmlns:a16="http://schemas.microsoft.com/office/drawing/2014/main" val="2888931348"/>
                    </a:ext>
                  </a:extLst>
                </a:gridCol>
              </a:tblGrid>
              <a:tr h="5505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0,1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0,n-1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3018568"/>
                  </a:ext>
                </a:extLst>
              </a:tr>
              <a:tr h="5505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1,1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1,n-1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791061"/>
                  </a:ext>
                </a:extLst>
              </a:tr>
              <a:tr h="2872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4016177"/>
                  </a:ext>
                </a:extLst>
              </a:tr>
              <a:tr h="5505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n-1,1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n-1,n-1</a:t>
                      </a:r>
                    </a:p>
                  </a:txBody>
                  <a:tcPr marT="45704" marB="4570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400608"/>
                  </a:ext>
                </a:extLst>
              </a:tr>
            </a:tbl>
          </a:graphicData>
        </a:graphic>
      </p:graphicFrame>
      <p:sp>
        <p:nvSpPr>
          <p:cNvPr id="18459" name="AutoShape 35"/>
          <p:cNvSpPr>
            <a:spLocks/>
          </p:cNvSpPr>
          <p:nvPr/>
        </p:nvSpPr>
        <p:spPr bwMode="auto">
          <a:xfrm>
            <a:off x="3048000" y="228600"/>
            <a:ext cx="76200" cy="1524000"/>
          </a:xfrm>
          <a:prstGeom prst="leftBracket">
            <a:avLst>
              <a:gd name="adj" fmla="val 16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18460" name="AutoShape 36"/>
          <p:cNvSpPr>
            <a:spLocks/>
          </p:cNvSpPr>
          <p:nvPr/>
        </p:nvSpPr>
        <p:spPr bwMode="auto">
          <a:xfrm>
            <a:off x="6096000" y="228600"/>
            <a:ext cx="76200" cy="1524000"/>
          </a:xfrm>
          <a:prstGeom prst="rightBracket">
            <a:avLst>
              <a:gd name="adj" fmla="val 16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graphicFrame>
        <p:nvGraphicFramePr>
          <p:cNvPr id="5330" name="Group 2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831980"/>
              </p:ext>
            </p:extLst>
          </p:nvPr>
        </p:nvGraphicFramePr>
        <p:xfrm>
          <a:off x="1198563" y="2414588"/>
          <a:ext cx="3505200" cy="2712574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6032849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67498641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7839149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7865286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605577930"/>
                    </a:ext>
                  </a:extLst>
                </a:gridCol>
              </a:tblGrid>
              <a:tr h="3961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0771773"/>
                  </a:ext>
                </a:extLst>
              </a:tr>
              <a:tr h="4126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05741"/>
                  </a:ext>
                </a:extLst>
              </a:tr>
              <a:tr h="3657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2838112"/>
                  </a:ext>
                </a:extLst>
              </a:tr>
              <a:tr h="3961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n-2,0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n-2,1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539146"/>
                  </a:ext>
                </a:extLst>
              </a:tr>
              <a:tr h="3961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n-1,n-2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43167"/>
                  </a:ext>
                </a:extLst>
              </a:tr>
            </a:tbl>
          </a:graphicData>
        </a:graphic>
      </p:graphicFrame>
      <p:sp>
        <p:nvSpPr>
          <p:cNvPr id="18493" name="AutoShape 83"/>
          <p:cNvSpPr>
            <a:spLocks/>
          </p:cNvSpPr>
          <p:nvPr/>
        </p:nvSpPr>
        <p:spPr bwMode="auto">
          <a:xfrm>
            <a:off x="1122363" y="2490788"/>
            <a:ext cx="76200" cy="1828800"/>
          </a:xfrm>
          <a:prstGeom prst="lef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18494" name="AutoShape 84"/>
          <p:cNvSpPr>
            <a:spLocks/>
          </p:cNvSpPr>
          <p:nvPr/>
        </p:nvSpPr>
        <p:spPr bwMode="auto">
          <a:xfrm>
            <a:off x="4627563" y="2490788"/>
            <a:ext cx="76200" cy="1828800"/>
          </a:xfrm>
          <a:prstGeom prst="righ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graphicFrame>
        <p:nvGraphicFramePr>
          <p:cNvPr id="5317" name="Group 1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864329"/>
              </p:ext>
            </p:extLst>
          </p:nvPr>
        </p:nvGraphicFramePr>
        <p:xfrm>
          <a:off x="4932363" y="2490788"/>
          <a:ext cx="3505200" cy="2712835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382141054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30862371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379662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20987041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14346817"/>
                    </a:ext>
                  </a:extLst>
                </a:gridCol>
              </a:tblGrid>
              <a:tr h="3963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0,n-2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0,n-1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8258775"/>
                  </a:ext>
                </a:extLst>
              </a:tr>
              <a:tr h="3963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1,n-2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1,n-1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323297"/>
                  </a:ext>
                </a:extLst>
              </a:tr>
              <a:tr h="3658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4073676"/>
                  </a:ext>
                </a:extLst>
              </a:tr>
              <a:tr h="3963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n-2,n-2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n-2,n-1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6734359"/>
                  </a:ext>
                </a:extLst>
              </a:tr>
              <a:tr h="3963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  <a:r>
                        <a:rPr kumimoji="1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n-1,n-1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3536012"/>
                  </a:ext>
                </a:extLst>
              </a:tr>
            </a:tbl>
          </a:graphicData>
        </a:graphic>
      </p:graphicFrame>
      <p:sp>
        <p:nvSpPr>
          <p:cNvPr id="18527" name="AutoShape 131"/>
          <p:cNvSpPr>
            <a:spLocks/>
          </p:cNvSpPr>
          <p:nvPr/>
        </p:nvSpPr>
        <p:spPr bwMode="auto">
          <a:xfrm>
            <a:off x="4779963" y="2490788"/>
            <a:ext cx="76200" cy="1828800"/>
          </a:xfrm>
          <a:prstGeom prst="lef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18528" name="AutoShape 132"/>
          <p:cNvSpPr>
            <a:spLocks/>
          </p:cNvSpPr>
          <p:nvPr/>
        </p:nvSpPr>
        <p:spPr bwMode="auto">
          <a:xfrm>
            <a:off x="8513763" y="2490788"/>
            <a:ext cx="76200" cy="1828800"/>
          </a:xfrm>
          <a:prstGeom prst="righ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18529" name="Text Box 198"/>
          <p:cNvSpPr txBox="1">
            <a:spLocks noChangeArrowheads="1"/>
          </p:cNvSpPr>
          <p:nvPr/>
        </p:nvSpPr>
        <p:spPr bwMode="auto">
          <a:xfrm>
            <a:off x="1219729" y="5246290"/>
            <a:ext cx="6968067" cy="1637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tabLst>
                <a:tab pos="2952750" algn="l"/>
              </a:tabLs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952750" algn="l"/>
              </a:tabLst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952750" algn="l"/>
              </a:tabLst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952750" algn="l"/>
              </a:tabLst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952750" algn="l"/>
              </a:tabLst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952750" algn="l"/>
              </a:tabLst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952750" algn="l"/>
              </a:tabLst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952750" algn="l"/>
              </a:tabLst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952750" algn="l"/>
              </a:tabLst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u</a:t>
            </a:r>
            <a:r>
              <a:rPr lang="en-US" altLang="ja-JP" sz="2800" baseline="-25000" dirty="0">
                <a:latin typeface="Arial" panose="020B0604020202020204" pitchFamily="34" charset="0"/>
              </a:rPr>
              <a:t>0,k</a:t>
            </a:r>
            <a:r>
              <a:rPr lang="en-US" altLang="ja-JP" sz="2800" dirty="0">
                <a:latin typeface="Arial" panose="020B0604020202020204" pitchFamily="34" charset="0"/>
              </a:rPr>
              <a:t> = A</a:t>
            </a:r>
            <a:r>
              <a:rPr lang="en-US" altLang="ja-JP" sz="2800" baseline="-25000" dirty="0">
                <a:latin typeface="Arial" panose="020B0604020202020204" pitchFamily="34" charset="0"/>
              </a:rPr>
              <a:t>0,k</a:t>
            </a:r>
            <a:r>
              <a:rPr lang="en-US" altLang="ja-JP" sz="2800" dirty="0">
                <a:latin typeface="Arial" panose="020B0604020202020204" pitchFamily="34" charset="0"/>
              </a:rPr>
              <a:t>	where(0≦k≦n-1)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l</a:t>
            </a:r>
            <a:r>
              <a:rPr lang="en-US" altLang="ja-JP" sz="2800" baseline="-25000" dirty="0">
                <a:latin typeface="Arial" panose="020B0604020202020204" pitchFamily="34" charset="0"/>
              </a:rPr>
              <a:t>i,0</a:t>
            </a:r>
            <a:r>
              <a:rPr lang="en-US" altLang="ja-JP" sz="2800" dirty="0">
                <a:latin typeface="Arial" panose="020B0604020202020204" pitchFamily="34" charset="0"/>
              </a:rPr>
              <a:t> = A</a:t>
            </a:r>
            <a:r>
              <a:rPr lang="en-US" altLang="ja-JP" sz="2800" baseline="-25000" dirty="0">
                <a:latin typeface="Arial" panose="020B0604020202020204" pitchFamily="34" charset="0"/>
              </a:rPr>
              <a:t>i,0</a:t>
            </a:r>
            <a:r>
              <a:rPr lang="en-US" altLang="ja-JP" sz="2800" dirty="0">
                <a:latin typeface="Arial" panose="020B0604020202020204" pitchFamily="34" charset="0"/>
              </a:rPr>
              <a:t>/u</a:t>
            </a:r>
            <a:r>
              <a:rPr lang="en-US" altLang="ja-JP" sz="2800" baseline="-25000" dirty="0">
                <a:latin typeface="Arial" panose="020B0604020202020204" pitchFamily="34" charset="0"/>
              </a:rPr>
              <a:t>0,0</a:t>
            </a:r>
            <a:r>
              <a:rPr lang="en-US" altLang="ja-JP" sz="2800" dirty="0">
                <a:latin typeface="Arial" panose="020B0604020202020204" pitchFamily="34" charset="0"/>
              </a:rPr>
              <a:t>	where(1≦i≦n-1)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u</a:t>
            </a:r>
            <a:r>
              <a:rPr lang="en-US" altLang="ja-JP" sz="2800" baseline="-25000" dirty="0">
                <a:latin typeface="Arial" panose="020B0604020202020204" pitchFamily="34" charset="0"/>
              </a:rPr>
              <a:t>1,k</a:t>
            </a:r>
            <a:r>
              <a:rPr lang="en-US" altLang="ja-JP" sz="2800" dirty="0">
                <a:latin typeface="Arial" panose="020B0604020202020204" pitchFamily="34" charset="0"/>
              </a:rPr>
              <a:t> = A</a:t>
            </a:r>
            <a:r>
              <a:rPr lang="en-US" altLang="ja-JP" sz="2800" baseline="-25000" dirty="0">
                <a:latin typeface="Arial" panose="020B0604020202020204" pitchFamily="34" charset="0"/>
              </a:rPr>
              <a:t>1,k</a:t>
            </a:r>
            <a:r>
              <a:rPr lang="en-US" altLang="ja-JP" sz="2800" dirty="0">
                <a:latin typeface="Arial" panose="020B0604020202020204" pitchFamily="34" charset="0"/>
              </a:rPr>
              <a:t>-u</a:t>
            </a:r>
            <a:r>
              <a:rPr lang="en-US" altLang="ja-JP" sz="2800" baseline="-25000" dirty="0">
                <a:latin typeface="Arial" panose="020B0604020202020204" pitchFamily="34" charset="0"/>
              </a:rPr>
              <a:t>0,k</a:t>
            </a:r>
            <a:r>
              <a:rPr lang="ja-JP" altLang="en-US" sz="2800" dirty="0">
                <a:latin typeface="Arial" panose="020B0604020202020204" pitchFamily="34" charset="0"/>
              </a:rPr>
              <a:t>・</a:t>
            </a:r>
            <a:r>
              <a:rPr lang="en-US" altLang="ja-JP" sz="2800" dirty="0">
                <a:latin typeface="Arial" panose="020B0604020202020204" pitchFamily="34" charset="0"/>
              </a:rPr>
              <a:t>l</a:t>
            </a:r>
            <a:r>
              <a:rPr lang="en-US" altLang="ja-JP" sz="2800" baseline="-25000" dirty="0">
                <a:latin typeface="Arial" panose="020B0604020202020204" pitchFamily="34" charset="0"/>
              </a:rPr>
              <a:t>1,0	</a:t>
            </a:r>
            <a:r>
              <a:rPr lang="en-US" altLang="ja-JP" sz="2800" dirty="0">
                <a:latin typeface="Arial" panose="020B0604020202020204" pitchFamily="34" charset="0"/>
              </a:rPr>
              <a:t>where(1≦k≦n-1)</a:t>
            </a:r>
          </a:p>
        </p:txBody>
      </p:sp>
      <p:sp>
        <p:nvSpPr>
          <p:cNvPr id="18532" name="Text Box 201"/>
          <p:cNvSpPr txBox="1">
            <a:spLocks noChangeArrowheads="1"/>
          </p:cNvSpPr>
          <p:nvPr/>
        </p:nvSpPr>
        <p:spPr bwMode="auto">
          <a:xfrm>
            <a:off x="3200400" y="228600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8533" name="Text Box 202"/>
          <p:cNvSpPr txBox="1">
            <a:spLocks noChangeArrowheads="1"/>
          </p:cNvSpPr>
          <p:nvPr/>
        </p:nvSpPr>
        <p:spPr bwMode="auto">
          <a:xfrm>
            <a:off x="4932363" y="2414588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8534" name="Text Box 203"/>
          <p:cNvSpPr txBox="1">
            <a:spLocks noChangeArrowheads="1"/>
          </p:cNvSpPr>
          <p:nvPr/>
        </p:nvSpPr>
        <p:spPr bwMode="auto">
          <a:xfrm>
            <a:off x="3200400" y="609600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8535" name="Text Box 204"/>
          <p:cNvSpPr txBox="1">
            <a:spLocks noChangeArrowheads="1"/>
          </p:cNvSpPr>
          <p:nvPr/>
        </p:nvSpPr>
        <p:spPr bwMode="auto">
          <a:xfrm>
            <a:off x="1198563" y="2795588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8536" name="Text Box 205"/>
          <p:cNvSpPr txBox="1">
            <a:spLocks noChangeArrowheads="1"/>
          </p:cNvSpPr>
          <p:nvPr/>
        </p:nvSpPr>
        <p:spPr bwMode="auto">
          <a:xfrm>
            <a:off x="3886200" y="609600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8537" name="Text Box 206"/>
          <p:cNvSpPr txBox="1">
            <a:spLocks noChangeArrowheads="1"/>
          </p:cNvSpPr>
          <p:nvPr/>
        </p:nvSpPr>
        <p:spPr bwMode="auto">
          <a:xfrm>
            <a:off x="5618163" y="2795588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8538" name="Text Box 207"/>
          <p:cNvSpPr txBox="1">
            <a:spLocks noChangeArrowheads="1"/>
          </p:cNvSpPr>
          <p:nvPr/>
        </p:nvSpPr>
        <p:spPr bwMode="auto">
          <a:xfrm>
            <a:off x="3886200" y="990600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8539" name="Text Box 208"/>
          <p:cNvSpPr txBox="1">
            <a:spLocks noChangeArrowheads="1"/>
          </p:cNvSpPr>
          <p:nvPr/>
        </p:nvSpPr>
        <p:spPr bwMode="auto">
          <a:xfrm>
            <a:off x="1884363" y="3176588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8540" name="Text Box 215"/>
          <p:cNvSpPr txBox="1">
            <a:spLocks noChangeArrowheads="1"/>
          </p:cNvSpPr>
          <p:nvPr/>
        </p:nvSpPr>
        <p:spPr bwMode="auto">
          <a:xfrm>
            <a:off x="250825" y="246063"/>
            <a:ext cx="2698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一般化すると、</a:t>
            </a:r>
          </a:p>
        </p:txBody>
      </p:sp>
      <p:sp>
        <p:nvSpPr>
          <p:cNvPr id="18541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57E2CA13-7212-45C0-B48B-3D529E2FECF8}" type="slidenum">
              <a:rPr lang="en-US" altLang="ja-JP" smtClean="0">
                <a:latin typeface="Arial" panose="020B0604020202020204" pitchFamily="34" charset="0"/>
              </a:rPr>
              <a:pPr/>
              <a:t>8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227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66" name="Group 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988670"/>
              </p:ext>
            </p:extLst>
          </p:nvPr>
        </p:nvGraphicFramePr>
        <p:xfrm>
          <a:off x="1316568" y="837426"/>
          <a:ext cx="3505200" cy="2712836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36662794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95672504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4435351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23356708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48132021"/>
                    </a:ext>
                  </a:extLst>
                </a:gridCol>
              </a:tblGrid>
              <a:tr h="3963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094236"/>
                  </a:ext>
                </a:extLst>
              </a:tr>
              <a:tr h="3963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1,0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4520595"/>
                  </a:ext>
                </a:extLst>
              </a:tr>
              <a:tr h="3658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27948"/>
                  </a:ext>
                </a:extLst>
              </a:tr>
              <a:tr h="3963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n-2,0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n-2,1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en-US" altLang="ja-JP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3786344"/>
                  </a:ext>
                </a:extLst>
              </a:tr>
              <a:tr h="3963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n-1,0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・・・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n-1,n-2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9997092"/>
                  </a:ext>
                </a:extLst>
              </a:tr>
            </a:tbl>
          </a:graphicData>
        </a:graphic>
      </p:graphicFrame>
      <p:sp>
        <p:nvSpPr>
          <p:cNvPr id="20508" name="AutoShape 48"/>
          <p:cNvSpPr>
            <a:spLocks/>
          </p:cNvSpPr>
          <p:nvPr/>
        </p:nvSpPr>
        <p:spPr bwMode="auto">
          <a:xfrm>
            <a:off x="1331913" y="1092200"/>
            <a:ext cx="76200" cy="1828800"/>
          </a:xfrm>
          <a:prstGeom prst="lef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20509" name="AutoShape 49"/>
          <p:cNvSpPr>
            <a:spLocks/>
          </p:cNvSpPr>
          <p:nvPr/>
        </p:nvSpPr>
        <p:spPr bwMode="auto">
          <a:xfrm>
            <a:off x="4760913" y="1092200"/>
            <a:ext cx="76200" cy="1828800"/>
          </a:xfrm>
          <a:prstGeom prst="righ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graphicFrame>
        <p:nvGraphicFramePr>
          <p:cNvPr id="6375" name="Group 2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692541"/>
              </p:ext>
            </p:extLst>
          </p:nvPr>
        </p:nvGraphicFramePr>
        <p:xfrm>
          <a:off x="4989513" y="1016000"/>
          <a:ext cx="533400" cy="1981202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1255154686"/>
                    </a:ext>
                  </a:extLst>
                </a:gridCol>
              </a:tblGrid>
              <a:tr h="395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0726282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7797464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347777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180975"/>
                  </a:ext>
                </a:extLst>
              </a:tr>
              <a:tr h="398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439534"/>
                  </a:ext>
                </a:extLst>
              </a:tr>
            </a:tbl>
          </a:graphicData>
        </a:graphic>
      </p:graphicFrame>
      <p:graphicFrame>
        <p:nvGraphicFramePr>
          <p:cNvPr id="6384" name="Group 2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408123"/>
              </p:ext>
            </p:extLst>
          </p:nvPr>
        </p:nvGraphicFramePr>
        <p:xfrm>
          <a:off x="5903913" y="1016000"/>
          <a:ext cx="609600" cy="1981201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672533050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7481130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472039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8916663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4376444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kumimoji="1" lang="en-US" altLang="ja-JP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n-1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0673024"/>
                  </a:ext>
                </a:extLst>
              </a:tr>
            </a:tbl>
          </a:graphicData>
        </a:graphic>
      </p:graphicFrame>
      <p:sp>
        <p:nvSpPr>
          <p:cNvPr id="20522" name="AutoShape 81"/>
          <p:cNvSpPr>
            <a:spLocks/>
          </p:cNvSpPr>
          <p:nvPr/>
        </p:nvSpPr>
        <p:spPr bwMode="auto">
          <a:xfrm>
            <a:off x="4913313" y="1092200"/>
            <a:ext cx="76200" cy="1828800"/>
          </a:xfrm>
          <a:prstGeom prst="lef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20523" name="AutoShape 82"/>
          <p:cNvSpPr>
            <a:spLocks/>
          </p:cNvSpPr>
          <p:nvPr/>
        </p:nvSpPr>
        <p:spPr bwMode="auto">
          <a:xfrm>
            <a:off x="5446713" y="1092200"/>
            <a:ext cx="76200" cy="1828800"/>
          </a:xfrm>
          <a:prstGeom prst="righ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20524" name="AutoShape 83"/>
          <p:cNvSpPr>
            <a:spLocks/>
          </p:cNvSpPr>
          <p:nvPr/>
        </p:nvSpPr>
        <p:spPr bwMode="auto">
          <a:xfrm>
            <a:off x="5903913" y="1092200"/>
            <a:ext cx="76200" cy="1828800"/>
          </a:xfrm>
          <a:prstGeom prst="lef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20525" name="AutoShape 84"/>
          <p:cNvSpPr>
            <a:spLocks/>
          </p:cNvSpPr>
          <p:nvPr/>
        </p:nvSpPr>
        <p:spPr bwMode="auto">
          <a:xfrm>
            <a:off x="6437313" y="1092200"/>
            <a:ext cx="76200" cy="1828800"/>
          </a:xfrm>
          <a:prstGeom prst="rightBracket">
            <a:avLst>
              <a:gd name="adj" fmla="val 2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20526" name="Text Box 85"/>
          <p:cNvSpPr txBox="1">
            <a:spLocks noChangeArrowheads="1"/>
          </p:cNvSpPr>
          <p:nvPr/>
        </p:nvSpPr>
        <p:spPr bwMode="auto">
          <a:xfrm>
            <a:off x="5522913" y="1778000"/>
            <a:ext cx="3642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20527" name="Text Box 241"/>
          <p:cNvSpPr txBox="1">
            <a:spLocks noChangeArrowheads="1"/>
          </p:cNvSpPr>
          <p:nvPr/>
        </p:nvSpPr>
        <p:spPr bwMode="auto">
          <a:xfrm>
            <a:off x="318559" y="3540940"/>
            <a:ext cx="811953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これを </a:t>
            </a:r>
            <a:r>
              <a:rPr lang="en-US" altLang="ja-JP" sz="2800" dirty="0">
                <a:latin typeface="Arial" panose="020B0604020202020204" pitchFamily="34" charset="0"/>
              </a:rPr>
              <a:t>c </a:t>
            </a:r>
            <a:r>
              <a:rPr lang="ja-JP" altLang="en-US" sz="2800" dirty="0">
                <a:latin typeface="Arial" panose="020B0604020202020204" pitchFamily="34" charset="0"/>
              </a:rPr>
              <a:t>について解くと、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		</a:t>
            </a:r>
            <a:r>
              <a:rPr lang="en-US" altLang="ja-JP" sz="2400" dirty="0">
                <a:latin typeface="Arial" panose="020B0604020202020204" pitchFamily="34" charset="0"/>
              </a:rPr>
              <a:t>c</a:t>
            </a:r>
            <a:r>
              <a:rPr lang="en-US" altLang="ja-JP" sz="1200" dirty="0">
                <a:latin typeface="Arial" panose="020B0604020202020204" pitchFamily="34" charset="0"/>
              </a:rPr>
              <a:t>0</a:t>
            </a:r>
            <a:r>
              <a:rPr lang="en-US" altLang="ja-JP" sz="2400" dirty="0">
                <a:latin typeface="Arial" panose="020B0604020202020204" pitchFamily="34" charset="0"/>
              </a:rPr>
              <a:t> = b</a:t>
            </a:r>
            <a:r>
              <a:rPr lang="en-US" altLang="ja-JP" sz="1200" dirty="0">
                <a:latin typeface="Arial" panose="020B0604020202020204" pitchFamily="34" charset="0"/>
              </a:rPr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		c</a:t>
            </a:r>
            <a:r>
              <a:rPr lang="en-US" altLang="ja-JP" sz="1200" dirty="0">
                <a:latin typeface="Arial" panose="020B0604020202020204" pitchFamily="34" charset="0"/>
              </a:rPr>
              <a:t>1</a:t>
            </a:r>
            <a:r>
              <a:rPr lang="en-US" altLang="ja-JP" sz="2400" dirty="0">
                <a:latin typeface="Arial" panose="020B0604020202020204" pitchFamily="34" charset="0"/>
              </a:rPr>
              <a:t> = b</a:t>
            </a:r>
            <a:r>
              <a:rPr lang="en-US" altLang="ja-JP" sz="1200" dirty="0">
                <a:latin typeface="Arial" panose="020B0604020202020204" pitchFamily="34" charset="0"/>
              </a:rPr>
              <a:t>1</a:t>
            </a:r>
            <a:r>
              <a:rPr lang="en-US" altLang="ja-JP" sz="2400" dirty="0">
                <a:latin typeface="Arial" panose="020B0604020202020204" pitchFamily="34" charset="0"/>
              </a:rPr>
              <a:t>-l</a:t>
            </a:r>
            <a:r>
              <a:rPr lang="en-US" altLang="ja-JP" sz="1200" dirty="0">
                <a:latin typeface="Arial" panose="020B0604020202020204" pitchFamily="34" charset="0"/>
              </a:rPr>
              <a:t>1,0</a:t>
            </a:r>
            <a:r>
              <a:rPr lang="ja-JP" altLang="en-US" sz="2400" dirty="0">
                <a:latin typeface="Arial" panose="020B0604020202020204" pitchFamily="34" charset="0"/>
              </a:rPr>
              <a:t>・</a:t>
            </a:r>
            <a:r>
              <a:rPr lang="en-US" altLang="ja-JP" sz="2400" dirty="0">
                <a:latin typeface="Arial" panose="020B0604020202020204" pitchFamily="34" charset="0"/>
              </a:rPr>
              <a:t>c</a:t>
            </a:r>
            <a:r>
              <a:rPr lang="en-US" altLang="ja-JP" sz="1200" dirty="0">
                <a:latin typeface="Arial" panose="020B0604020202020204" pitchFamily="34" charset="0"/>
              </a:rPr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		c</a:t>
            </a:r>
            <a:r>
              <a:rPr lang="en-US" altLang="ja-JP" sz="1200" dirty="0">
                <a:latin typeface="Arial" panose="020B0604020202020204" pitchFamily="34" charset="0"/>
              </a:rPr>
              <a:t>2</a:t>
            </a:r>
            <a:r>
              <a:rPr lang="en-US" altLang="ja-JP" sz="2400" dirty="0">
                <a:latin typeface="Arial" panose="020B0604020202020204" pitchFamily="34" charset="0"/>
              </a:rPr>
              <a:t> = b</a:t>
            </a:r>
            <a:r>
              <a:rPr lang="en-US" altLang="ja-JP" sz="1200" dirty="0">
                <a:latin typeface="Arial" panose="020B0604020202020204" pitchFamily="34" charset="0"/>
              </a:rPr>
              <a:t>2</a:t>
            </a:r>
            <a:r>
              <a:rPr lang="en-US" altLang="ja-JP" sz="2400" dirty="0">
                <a:latin typeface="Arial" panose="020B0604020202020204" pitchFamily="34" charset="0"/>
              </a:rPr>
              <a:t>-l</a:t>
            </a:r>
            <a:r>
              <a:rPr lang="en-US" altLang="ja-JP" sz="1200" dirty="0">
                <a:latin typeface="Arial" panose="020B0604020202020204" pitchFamily="34" charset="0"/>
              </a:rPr>
              <a:t>2,0</a:t>
            </a:r>
            <a:r>
              <a:rPr lang="ja-JP" altLang="en-US" sz="2400" dirty="0">
                <a:latin typeface="Arial" panose="020B0604020202020204" pitchFamily="34" charset="0"/>
              </a:rPr>
              <a:t>・</a:t>
            </a:r>
            <a:r>
              <a:rPr lang="en-US" altLang="ja-JP" sz="2400" dirty="0">
                <a:latin typeface="Arial" panose="020B0604020202020204" pitchFamily="34" charset="0"/>
              </a:rPr>
              <a:t>c</a:t>
            </a:r>
            <a:r>
              <a:rPr lang="en-US" altLang="ja-JP" sz="1200" dirty="0">
                <a:latin typeface="Arial" panose="020B0604020202020204" pitchFamily="34" charset="0"/>
              </a:rPr>
              <a:t>0</a:t>
            </a:r>
            <a:r>
              <a:rPr lang="en-US" altLang="ja-JP" sz="2400" dirty="0">
                <a:latin typeface="Arial" panose="020B0604020202020204" pitchFamily="34" charset="0"/>
              </a:rPr>
              <a:t>-l</a:t>
            </a:r>
            <a:r>
              <a:rPr lang="en-US" altLang="ja-JP" sz="1200" dirty="0">
                <a:latin typeface="Arial" panose="020B0604020202020204" pitchFamily="34" charset="0"/>
              </a:rPr>
              <a:t>2,1</a:t>
            </a:r>
            <a:r>
              <a:rPr lang="ja-JP" altLang="en-US" sz="2400" dirty="0">
                <a:latin typeface="Arial" panose="020B0604020202020204" pitchFamily="34" charset="0"/>
              </a:rPr>
              <a:t>・</a:t>
            </a:r>
            <a:r>
              <a:rPr lang="en-US" altLang="ja-JP" sz="2400" dirty="0">
                <a:latin typeface="Arial" panose="020B0604020202020204" pitchFamily="34" charset="0"/>
              </a:rPr>
              <a:t>c</a:t>
            </a:r>
            <a:r>
              <a:rPr lang="en-US" altLang="ja-JP" sz="1200" dirty="0">
                <a:latin typeface="Arial" panose="020B0604020202020204" pitchFamily="34" charset="0"/>
              </a:rPr>
              <a:t>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		c</a:t>
            </a:r>
            <a:r>
              <a:rPr lang="en-US" altLang="ja-JP" sz="1200" dirty="0">
                <a:latin typeface="Arial" panose="020B0604020202020204" pitchFamily="34" charset="0"/>
              </a:rPr>
              <a:t>k</a:t>
            </a:r>
            <a:r>
              <a:rPr lang="en-US" altLang="ja-JP" sz="2400" dirty="0">
                <a:latin typeface="Arial" panose="020B0604020202020204" pitchFamily="34" charset="0"/>
              </a:rPr>
              <a:t> = b</a:t>
            </a:r>
            <a:r>
              <a:rPr lang="en-US" altLang="ja-JP" sz="1200" dirty="0">
                <a:latin typeface="Arial" panose="020B0604020202020204" pitchFamily="34" charset="0"/>
              </a:rPr>
              <a:t>k</a:t>
            </a:r>
            <a:r>
              <a:rPr lang="en-US" altLang="ja-JP" sz="2400" dirty="0">
                <a:latin typeface="Arial" panose="020B0604020202020204" pitchFamily="34" charset="0"/>
              </a:rPr>
              <a:t>-∑</a:t>
            </a:r>
            <a:r>
              <a:rPr lang="en-US" altLang="ja-JP" sz="2400" dirty="0" err="1">
                <a:latin typeface="Arial" panose="020B0604020202020204" pitchFamily="34" charset="0"/>
              </a:rPr>
              <a:t>l</a:t>
            </a:r>
            <a:r>
              <a:rPr lang="en-US" altLang="ja-JP" sz="1200" dirty="0" err="1">
                <a:latin typeface="Arial" panose="020B0604020202020204" pitchFamily="34" charset="0"/>
              </a:rPr>
              <a:t>k,i</a:t>
            </a:r>
            <a:r>
              <a:rPr lang="ja-JP" altLang="en-US" sz="2400" dirty="0">
                <a:latin typeface="Arial" panose="020B0604020202020204" pitchFamily="34" charset="0"/>
              </a:rPr>
              <a:t>・</a:t>
            </a:r>
            <a:r>
              <a:rPr lang="en-US" altLang="ja-JP" sz="2400" dirty="0">
                <a:latin typeface="Arial" panose="020B0604020202020204" pitchFamily="34" charset="0"/>
              </a:rPr>
              <a:t>c</a:t>
            </a:r>
            <a:r>
              <a:rPr lang="en-US" altLang="ja-JP" sz="1200" dirty="0">
                <a:latin typeface="Arial" panose="020B0604020202020204" pitchFamily="34" charset="0"/>
              </a:rPr>
              <a:t>i</a:t>
            </a:r>
            <a:r>
              <a:rPr lang="en-US" altLang="ja-JP" sz="2400" dirty="0">
                <a:latin typeface="Arial" panose="020B0604020202020204" pitchFamily="34" charset="0"/>
              </a:rPr>
              <a:t>		where(0≦k≦n-1)	</a:t>
            </a:r>
            <a:r>
              <a:rPr lang="ja-JP" altLang="en-US" sz="2400" dirty="0">
                <a:latin typeface="Arial" panose="020B0604020202020204" pitchFamily="34" charset="0"/>
              </a:rPr>
              <a:t>　　</a:t>
            </a:r>
            <a:endParaRPr lang="en-US" altLang="ja-JP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Arial" panose="020B0604020202020204" pitchFamily="34" charset="0"/>
            </a:endParaRPr>
          </a:p>
        </p:txBody>
      </p:sp>
      <p:sp>
        <p:nvSpPr>
          <p:cNvPr id="20528" name="Text Box 242"/>
          <p:cNvSpPr txBox="1">
            <a:spLocks noChangeArrowheads="1"/>
          </p:cNvSpPr>
          <p:nvPr/>
        </p:nvSpPr>
        <p:spPr bwMode="auto">
          <a:xfrm>
            <a:off x="8264525" y="1854200"/>
            <a:ext cx="5613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Arial" panose="020B0604020202020204" pitchFamily="34" charset="0"/>
            </a:endParaRPr>
          </a:p>
        </p:txBody>
      </p:sp>
      <p:sp>
        <p:nvSpPr>
          <p:cNvPr id="20529" name="Line 334"/>
          <p:cNvSpPr>
            <a:spLocks noChangeShapeType="1"/>
          </p:cNvSpPr>
          <p:nvPr/>
        </p:nvSpPr>
        <p:spPr bwMode="auto">
          <a:xfrm>
            <a:off x="2789238" y="5157788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530" name="Text Box 335"/>
          <p:cNvSpPr txBox="1">
            <a:spLocks noChangeArrowheads="1"/>
          </p:cNvSpPr>
          <p:nvPr/>
        </p:nvSpPr>
        <p:spPr bwMode="auto">
          <a:xfrm>
            <a:off x="3109913" y="5743575"/>
            <a:ext cx="3930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Arial" panose="020B0604020202020204" pitchFamily="34" charset="0"/>
              </a:rPr>
              <a:t>i=0</a:t>
            </a:r>
          </a:p>
        </p:txBody>
      </p:sp>
      <p:sp>
        <p:nvSpPr>
          <p:cNvPr id="20531" name="Text Box 336"/>
          <p:cNvSpPr txBox="1">
            <a:spLocks noChangeArrowheads="1"/>
          </p:cNvSpPr>
          <p:nvPr/>
        </p:nvSpPr>
        <p:spPr bwMode="auto">
          <a:xfrm>
            <a:off x="3109913" y="5362575"/>
            <a:ext cx="3978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Arial" panose="020B0604020202020204" pitchFamily="34" charset="0"/>
              </a:rPr>
              <a:t>k-1</a:t>
            </a:r>
          </a:p>
        </p:txBody>
      </p:sp>
      <p:sp>
        <p:nvSpPr>
          <p:cNvPr id="20532" name="Line 337"/>
          <p:cNvSpPr>
            <a:spLocks noChangeShapeType="1"/>
          </p:cNvSpPr>
          <p:nvPr/>
        </p:nvSpPr>
        <p:spPr bwMode="auto">
          <a:xfrm>
            <a:off x="1673225" y="18542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533" name="Line 338"/>
          <p:cNvSpPr>
            <a:spLocks noChangeShapeType="1"/>
          </p:cNvSpPr>
          <p:nvPr/>
        </p:nvSpPr>
        <p:spPr bwMode="auto">
          <a:xfrm>
            <a:off x="2368550" y="18542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534" name="Line 339"/>
          <p:cNvSpPr>
            <a:spLocks noChangeShapeType="1"/>
          </p:cNvSpPr>
          <p:nvPr/>
        </p:nvSpPr>
        <p:spPr bwMode="auto">
          <a:xfrm>
            <a:off x="3692525" y="18542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535" name="Line 340"/>
          <p:cNvSpPr>
            <a:spLocks noChangeShapeType="1"/>
          </p:cNvSpPr>
          <p:nvPr/>
        </p:nvSpPr>
        <p:spPr bwMode="auto">
          <a:xfrm>
            <a:off x="4454525" y="18542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536" name="Line 341"/>
          <p:cNvSpPr>
            <a:spLocks noChangeShapeType="1"/>
          </p:cNvSpPr>
          <p:nvPr/>
        </p:nvSpPr>
        <p:spPr bwMode="auto">
          <a:xfrm>
            <a:off x="5216525" y="18542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537" name="Line 342"/>
          <p:cNvSpPr>
            <a:spLocks noChangeShapeType="1"/>
          </p:cNvSpPr>
          <p:nvPr/>
        </p:nvSpPr>
        <p:spPr bwMode="auto">
          <a:xfrm>
            <a:off x="6207125" y="18542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538" name="Text Box 350"/>
          <p:cNvSpPr txBox="1">
            <a:spLocks noChangeArrowheads="1"/>
          </p:cNvSpPr>
          <p:nvPr/>
        </p:nvSpPr>
        <p:spPr bwMode="auto">
          <a:xfrm>
            <a:off x="381000" y="257175"/>
            <a:ext cx="24272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(6) </a:t>
            </a:r>
            <a:r>
              <a:rPr lang="ja-JP" altLang="en-US" sz="2800">
                <a:latin typeface="Arial" panose="020B0604020202020204" pitchFamily="34" charset="0"/>
              </a:rPr>
              <a:t>の </a:t>
            </a:r>
            <a:r>
              <a:rPr lang="en-US" altLang="ja-JP" sz="2800">
                <a:latin typeface="Arial" panose="020B0604020202020204" pitchFamily="34" charset="0"/>
              </a:rPr>
              <a:t>Lc = b</a:t>
            </a:r>
            <a:r>
              <a:rPr lang="en-US" altLang="ja-JP" sz="2400">
                <a:latin typeface="Arial" panose="020B0604020202020204" pitchFamily="34" charset="0"/>
              </a:rPr>
              <a:t>   </a:t>
            </a:r>
          </a:p>
        </p:txBody>
      </p:sp>
      <p:sp>
        <p:nvSpPr>
          <p:cNvPr id="20539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2B9C40CB-2B6B-4138-A375-DE056A14BE6A}" type="slidenum">
              <a:rPr lang="en-US" altLang="ja-JP" smtClean="0">
                <a:latin typeface="Arial" panose="020B0604020202020204" pitchFamily="34" charset="0"/>
              </a:rPr>
              <a:pPr/>
              <a:t>9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923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1102</Words>
  <Application>Microsoft Office PowerPoint</Application>
  <PresentationFormat>画面に合わせる (4:3)</PresentationFormat>
  <Paragraphs>536</Paragraphs>
  <Slides>17</Slides>
  <Notes>17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5" baseType="lpstr">
      <vt:lpstr>ＭＳ Ｐゴシック</vt:lpstr>
      <vt:lpstr>メイリオ</vt:lpstr>
      <vt:lpstr>游ゴシック</vt:lpstr>
      <vt:lpstr>Arial</vt:lpstr>
      <vt:lpstr>Calibri</vt:lpstr>
      <vt:lpstr>Segoe UI</vt:lpstr>
      <vt:lpstr>Times New Roman</vt:lpstr>
      <vt:lpstr>Office テーマ</vt:lpstr>
      <vt:lpstr>ce-14. 行列，線形方程式  </vt:lpstr>
      <vt:lpstr>LU分解</vt:lpstr>
      <vt:lpstr>連立一次方程式の行列表現</vt:lpstr>
      <vt:lpstr>上三角行列，下三角行列</vt:lpstr>
      <vt:lpstr>LU分解で連立一次方程式を解く(1)</vt:lpstr>
      <vt:lpstr>LU分解で連立一次方程式を解く(2)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LU分解できない場合</vt:lpstr>
      <vt:lpstr>ピボッティング(1)</vt:lpstr>
      <vt:lpstr>ピボッティング(2)</vt:lpstr>
      <vt:lpstr>解が求まらない場合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行列，線形方程式 </dc:title>
  <dc:creator>kaneko kunihiko</dc:creator>
  <cp:lastModifiedBy>me</cp:lastModifiedBy>
  <cp:revision>36</cp:revision>
  <dcterms:created xsi:type="dcterms:W3CDTF">2019-11-02T00:06:04Z</dcterms:created>
  <dcterms:modified xsi:type="dcterms:W3CDTF">2023-02-03T07:31:53Z</dcterms:modified>
</cp:coreProperties>
</file>