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573" r:id="rId2"/>
    <p:sldId id="546" r:id="rId3"/>
    <p:sldId id="547" r:id="rId4"/>
    <p:sldId id="548" r:id="rId5"/>
    <p:sldId id="549" r:id="rId6"/>
    <p:sldId id="550" r:id="rId7"/>
    <p:sldId id="551" r:id="rId8"/>
    <p:sldId id="552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  <p:sldId id="572" r:id="rId2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694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52810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ECD3A0E-B6DB-4A33-82B8-19C18CF1E161}" type="slidenum">
              <a:rPr lang="ja-JP" altLang="en-US" sz="1200" smtClean="0">
                <a:latin typeface="メイリオ" panose="020B0604030504040204" pitchFamily="50" charset="-128"/>
              </a:rPr>
              <a:pPr/>
              <a:t>10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8790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E75E639-0C2E-47B8-AB68-49AC4123E86D}" type="slidenum">
              <a:rPr lang="ja-JP" altLang="en-US" sz="1200" smtClean="0">
                <a:latin typeface="メイリオ" panose="020B0604030504040204" pitchFamily="50" charset="-128"/>
              </a:rPr>
              <a:pPr/>
              <a:t>11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907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B73DFDE-771E-477A-9C5F-2A145E63A87D}" type="slidenum">
              <a:rPr lang="ja-JP" altLang="en-US" sz="1200" smtClean="0">
                <a:latin typeface="メイリオ" panose="020B0604030504040204" pitchFamily="50" charset="-128"/>
              </a:rPr>
              <a:pPr/>
              <a:t>12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817367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62CA4E9-4BEE-40E2-90F2-74DA51D190BA}" type="slidenum">
              <a:rPr lang="ja-JP" altLang="en-US" sz="1200" smtClean="0">
                <a:latin typeface="メイリオ" panose="020B0604030504040204" pitchFamily="50" charset="-128"/>
              </a:rPr>
              <a:pPr/>
              <a:t>13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65895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C2DF51D-C982-40E0-A574-D2F605971C88}" type="slidenum">
              <a:rPr lang="ja-JP" altLang="en-US" sz="1200" smtClean="0">
                <a:latin typeface="メイリオ" panose="020B0604030504040204" pitchFamily="50" charset="-128"/>
              </a:rPr>
              <a:pPr/>
              <a:t>14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24286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AC9A065-2289-47EC-B04A-499A76FF6C72}" type="slidenum">
              <a:rPr lang="ja-JP" altLang="en-US" sz="1200" smtClean="0">
                <a:latin typeface="メイリオ" panose="020B0604030504040204" pitchFamily="50" charset="-128"/>
              </a:rPr>
              <a:pPr/>
              <a:t>15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12367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C84B9A4-C5F5-4BAE-929D-166EA0DA6327}" type="slidenum">
              <a:rPr lang="ja-JP" altLang="en-US" sz="1200" smtClean="0">
                <a:latin typeface="メイリオ" panose="020B0604030504040204" pitchFamily="50" charset="-128"/>
              </a:rPr>
              <a:pPr/>
              <a:t>16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919406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300ABEB-994F-49B6-B666-671F612526B0}" type="slidenum">
              <a:rPr lang="ja-JP" altLang="en-US" sz="1200" smtClean="0">
                <a:latin typeface="メイリオ" panose="020B0604030504040204" pitchFamily="50" charset="-128"/>
              </a:rPr>
              <a:pPr/>
              <a:t>17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74708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1B58F91-4ADB-4AB5-8021-D31EA0A8F976}" type="slidenum">
              <a:rPr lang="ja-JP" altLang="en-US" sz="1200" smtClean="0">
                <a:latin typeface="メイリオ" panose="020B0604030504040204" pitchFamily="50" charset="-128"/>
              </a:rPr>
              <a:pPr/>
              <a:t>18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6725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8B99098-3EAD-4C9C-87DF-A9C3AF11A066}" type="slidenum">
              <a:rPr lang="ja-JP" altLang="en-US" sz="1200" smtClean="0">
                <a:latin typeface="メイリオ" panose="020B0604030504040204" pitchFamily="50" charset="-128"/>
              </a:rPr>
              <a:pPr/>
              <a:t>19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0778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710BA9A-621D-4455-B20A-01CE137B86E3}" type="slidenum">
              <a:rPr lang="ja-JP" altLang="en-US" sz="1200" smtClean="0">
                <a:latin typeface="メイリオ" panose="020B0604030504040204" pitchFamily="50" charset="-128"/>
              </a:rPr>
              <a:pPr/>
              <a:t>2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6512" cy="3836988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920255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C31E47F-E7CE-4FB3-8B8B-13C5A26765A6}" type="slidenum">
              <a:rPr lang="ja-JP" altLang="en-US" sz="1200" smtClean="0">
                <a:latin typeface="メイリオ" panose="020B0604030504040204" pitchFamily="50" charset="-128"/>
              </a:rPr>
              <a:pPr/>
              <a:t>20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013508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CABB7F7-0F37-4139-8558-722FF4359413}" type="slidenum">
              <a:rPr lang="ja-JP" altLang="en-US" sz="1200" smtClean="0">
                <a:latin typeface="メイリオ" panose="020B0604030504040204" pitchFamily="50" charset="-128"/>
              </a:rPr>
              <a:pPr/>
              <a:t>21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15426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6E796D5-16C6-4E71-999E-750A27A880FE}" type="slidenum">
              <a:rPr lang="ja-JP" altLang="en-US" sz="1200" smtClean="0">
                <a:latin typeface="メイリオ" panose="020B0604030504040204" pitchFamily="50" charset="-128"/>
              </a:rPr>
              <a:pPr/>
              <a:t>22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99171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0AEAA241-F628-46CE-9F0A-5E3A639EACFF}" type="slidenum">
              <a:rPr lang="ja-JP" altLang="en-US" sz="1200" smtClean="0">
                <a:latin typeface="メイリオ" panose="020B0604030504040204" pitchFamily="50" charset="-128"/>
              </a:rPr>
              <a:pPr/>
              <a:t>23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29620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C372303-4871-4C14-8404-FB5B0D4A39DB}" type="slidenum">
              <a:rPr lang="ja-JP" altLang="en-US" sz="1200" smtClean="0">
                <a:latin typeface="メイリオ" panose="020B0604030504040204" pitchFamily="50" charset="-128"/>
              </a:rPr>
              <a:pPr/>
              <a:t>24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359878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D40F4F7-4AD3-4D06-9A7B-860CC1617BDA}" type="slidenum">
              <a:rPr lang="ja-JP" altLang="en-US" sz="1200" smtClean="0">
                <a:latin typeface="メイリオ" panose="020B0604030504040204" pitchFamily="50" charset="-128"/>
              </a:rPr>
              <a:pPr/>
              <a:t>25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44711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BB24831-85DD-41CA-B25D-0461421D8F69}" type="slidenum">
              <a:rPr lang="ja-JP" altLang="en-US" sz="1200" smtClean="0">
                <a:latin typeface="メイリオ" panose="020B0604030504040204" pitchFamily="50" charset="-128"/>
              </a:rPr>
              <a:pPr/>
              <a:t>26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67775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534FE38-94B9-4D28-A292-46E295203EBC}" type="slidenum">
              <a:rPr lang="ja-JP" altLang="en-US" sz="1200" smtClean="0">
                <a:latin typeface="メイリオ" panose="020B0604030504040204" pitchFamily="50" charset="-128"/>
              </a:rPr>
              <a:pPr/>
              <a:t>27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97013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DAAC6A9-544F-4240-896E-088B6299A27E}" type="slidenum">
              <a:rPr lang="ja-JP" altLang="en-US" sz="1200" smtClean="0">
                <a:latin typeface="メイリオ" panose="020B0604030504040204" pitchFamily="50" charset="-128"/>
              </a:rPr>
              <a:pPr/>
              <a:t>28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87560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7ED1D4A-94C9-4910-A22B-1BA0572D40D3}" type="slidenum">
              <a:rPr lang="ja-JP" altLang="en-US" sz="1200" smtClean="0">
                <a:latin typeface="メイリオ" panose="020B0604030504040204" pitchFamily="50" charset="-128"/>
              </a:rPr>
              <a:pPr/>
              <a:t>3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663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708C7FD-6ABC-4D18-9064-575C45E3C521}" type="slidenum">
              <a:rPr lang="ja-JP" altLang="en-US" sz="1200" smtClean="0">
                <a:latin typeface="メイリオ" panose="020B0604030504040204" pitchFamily="50" charset="-128"/>
              </a:rPr>
              <a:pPr/>
              <a:t>4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0859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C5428DB-4628-438F-92AB-ADB3469A5F4E}" type="slidenum">
              <a:rPr lang="ja-JP" altLang="en-US" sz="1200" smtClean="0">
                <a:latin typeface="メイリオ" panose="020B0604030504040204" pitchFamily="50" charset="-128"/>
              </a:rPr>
              <a:pPr/>
              <a:t>5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98654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000BE07-1CA5-479F-A8D0-F869F7155CF7}" type="slidenum">
              <a:rPr lang="ja-JP" altLang="en-US" sz="1200" smtClean="0">
                <a:latin typeface="メイリオ" panose="020B0604030504040204" pitchFamily="50" charset="-128"/>
              </a:rPr>
              <a:pPr/>
              <a:t>6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5087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A6AB988-F62C-455B-9483-C8DCAA1DEFC0}" type="slidenum">
              <a:rPr lang="ja-JP" altLang="en-US" sz="1200" smtClean="0">
                <a:latin typeface="メイリオ" panose="020B0604030504040204" pitchFamily="50" charset="-128"/>
              </a:rPr>
              <a:pPr/>
              <a:t>7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8826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D894883-F2B9-4210-9BAB-B72EE9CE346F}" type="slidenum">
              <a:rPr lang="ja-JP" altLang="en-US" sz="1200" smtClean="0">
                <a:latin typeface="メイリオ" panose="020B0604030504040204" pitchFamily="50" charset="-128"/>
              </a:rPr>
              <a:pPr/>
              <a:t>8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72824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4932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4932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2695181-99A6-495A-94DD-C369A9457D6D}" type="slidenum">
              <a:rPr lang="ja-JP" altLang="en-US" sz="1200" smtClean="0">
                <a:latin typeface="メイリオ" panose="020B0604030504040204" pitchFamily="50" charset="-128"/>
              </a:rPr>
              <a:pPr/>
              <a:t>9</a:t>
            </a:fld>
            <a:endParaRPr lang="en-US" altLang="ja-JP" sz="1200" dirty="0">
              <a:latin typeface="メイリオ" panose="020B0604030504040204" pitchFamily="50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2422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0445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</a:defRPr>
            </a:lvl1pPr>
          </a:lstStyle>
          <a:p>
            <a:fld id="{EBFBE731-6ED8-4A42-8A57-3C41D7584935}" type="datetime1">
              <a:rPr kumimoji="1" lang="ja-JP" altLang="en-US" smtClean="0"/>
              <a:pPr/>
              <a:t>2023/2/3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  <p:sldLayoutId id="214748367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メイリオ" panose="020B0604030504040204" pitchFamily="50" charset="-128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c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6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0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5.emf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7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8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9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18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0.wmf"/><Relationship Id="rId4" Type="http://schemas.openxmlformats.org/officeDocument/2006/relationships/oleObject" Target="../embeddings/oleObject2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 err="1" smtClean="0">
                <a:latin typeface="メイリオ" panose="020B0604030504040204" pitchFamily="50" charset="-128"/>
              </a:rPr>
              <a:t>ce</a:t>
            </a:r>
            <a:r>
              <a:rPr lang="en-US" altLang="ja-JP" sz="4400" dirty="0" smtClean="0">
                <a:latin typeface="メイリオ" panose="020B0604030504040204" pitchFamily="50" charset="-128"/>
              </a:rPr>
              <a:t>-12. </a:t>
            </a:r>
            <a:r>
              <a:rPr lang="ja-JP" altLang="en-US" dirty="0" smtClean="0"/>
              <a:t>ニュートン法</a:t>
            </a:r>
            <a:r>
              <a:rPr lang="ja-JP" altLang="en-US" dirty="0"/>
              <a:t>による方程式の求解 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C </a:t>
            </a:r>
            <a:r>
              <a:rPr lang="ja-JP" altLang="en-US" dirty="0" smtClean="0"/>
              <a:t>プログラミング応用</a:t>
            </a:r>
            <a:r>
              <a:rPr lang="ja-JP" altLang="en-US" dirty="0" smtClean="0"/>
              <a:t>）（全１４回）</a:t>
            </a:r>
            <a:endParaRPr lang="ja-JP" altLang="en-US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 smtClean="0">
                <a:hlinkClick r:id="rId5"/>
              </a:rPr>
              <a:t>www.kkaneko.jp</a:t>
            </a:r>
            <a:r>
              <a:rPr lang="en-US" altLang="ja-JP" dirty="0" smtClean="0">
                <a:hlinkClick r:id="rId5"/>
              </a:rPr>
              <a:t>/pro/c/</a:t>
            </a:r>
            <a:r>
              <a:rPr lang="en-US" altLang="ja-JP" dirty="0" err="1" smtClean="0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10036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187325" y="182563"/>
          <a:ext cx="8688388" cy="646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グラフ" r:id="rId4" imgW="5762625" imgH="3600298" progId="Excel.Chart.8">
                  <p:embed/>
                </p:oleObj>
              </mc:Choice>
              <mc:Fallback>
                <p:oleObj name="グラフ" r:id="rId4" imgW="5762625" imgH="3600298" progId="Excel.Chart.8">
                  <p:embed/>
                  <p:pic>
                    <p:nvPicPr>
                      <p:cNvPr id="2253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182563"/>
                        <a:ext cx="8688388" cy="646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572000" y="3887788"/>
            <a:ext cx="4303713" cy="635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584700" y="5170488"/>
            <a:ext cx="4291013" cy="149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8194675" y="2405063"/>
            <a:ext cx="4924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 i="1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22534" name="Oval 6"/>
          <p:cNvSpPr>
            <a:spLocks noChangeArrowheads="1"/>
          </p:cNvSpPr>
          <p:nvPr/>
        </p:nvSpPr>
        <p:spPr bwMode="auto">
          <a:xfrm>
            <a:off x="641350" y="5411788"/>
            <a:ext cx="241300" cy="263525"/>
          </a:xfrm>
          <a:prstGeom prst="ellipse">
            <a:avLst/>
          </a:prstGeom>
          <a:solidFill>
            <a:schemeClr val="tx2">
              <a:alpha val="50195"/>
            </a:schemeClr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2535" name="Oval 7"/>
          <p:cNvSpPr>
            <a:spLocks noChangeArrowheads="1"/>
          </p:cNvSpPr>
          <p:nvPr/>
        </p:nvSpPr>
        <p:spPr bwMode="auto">
          <a:xfrm>
            <a:off x="1581150" y="3278188"/>
            <a:ext cx="241300" cy="263525"/>
          </a:xfrm>
          <a:prstGeom prst="ellipse">
            <a:avLst/>
          </a:prstGeom>
          <a:solidFill>
            <a:schemeClr val="tx2">
              <a:alpha val="50195"/>
            </a:schemeClr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 flipV="1">
            <a:off x="482600" y="647700"/>
            <a:ext cx="2489200" cy="5511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1055688" y="5156200"/>
            <a:ext cx="35381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関数上の点 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(</a:t>
            </a:r>
            <a:r>
              <a:rPr lang="en-US" altLang="ja-JP" sz="28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800" baseline="-25000" dirty="0">
                <a:solidFill>
                  <a:schemeClr val="tx2"/>
                </a:solidFill>
                <a:latin typeface="メイリオ" panose="020B0604030504040204" pitchFamily="50" charset="-128"/>
              </a:rPr>
              <a:t>0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, </a:t>
            </a:r>
            <a:r>
              <a:rPr lang="en-US" altLang="ja-JP" sz="28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f 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(</a:t>
            </a:r>
            <a:r>
              <a:rPr lang="en-US" altLang="ja-JP" sz="24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400" baseline="-25000" dirty="0">
                <a:solidFill>
                  <a:schemeClr val="tx2"/>
                </a:solidFill>
                <a:latin typeface="メイリオ" panose="020B0604030504040204" pitchFamily="50" charset="-128"/>
              </a:rPr>
              <a:t>0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))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347663" y="1776413"/>
            <a:ext cx="2951162" cy="13234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接線と 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x </a:t>
            </a: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軸の交点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  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(</a:t>
            </a:r>
            <a:r>
              <a:rPr lang="en-US" altLang="ja-JP" sz="24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400" baseline="-25000" dirty="0">
                <a:solidFill>
                  <a:schemeClr val="tx2"/>
                </a:solidFill>
                <a:latin typeface="メイリオ" panose="020B0604030504040204" pitchFamily="50" charset="-128"/>
              </a:rPr>
              <a:t>0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 – </a:t>
            </a:r>
            <a:r>
              <a:rPr lang="en-US" altLang="ja-JP" sz="24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f 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(</a:t>
            </a:r>
            <a:r>
              <a:rPr lang="en-US" altLang="ja-JP" sz="24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400" baseline="-25000" dirty="0">
                <a:solidFill>
                  <a:schemeClr val="tx2"/>
                </a:solidFill>
                <a:latin typeface="メイリオ" panose="020B0604030504040204" pitchFamily="50" charset="-128"/>
              </a:rPr>
              <a:t>0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)/</a:t>
            </a:r>
            <a:r>
              <a:rPr lang="en-US" altLang="ja-JP" sz="24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f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 '(</a:t>
            </a:r>
            <a:r>
              <a:rPr lang="en-US" altLang="ja-JP" sz="24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400" baseline="-25000" dirty="0">
                <a:solidFill>
                  <a:schemeClr val="tx2"/>
                </a:solidFill>
                <a:latin typeface="メイリオ" panose="020B0604030504040204" pitchFamily="50" charset="-128"/>
              </a:rPr>
              <a:t>0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), 0)</a:t>
            </a:r>
          </a:p>
        </p:txBody>
      </p:sp>
      <p:sp>
        <p:nvSpPr>
          <p:cNvPr id="22539" name="Line 11"/>
          <p:cNvSpPr>
            <a:spLocks noChangeShapeType="1"/>
          </p:cNvSpPr>
          <p:nvPr/>
        </p:nvSpPr>
        <p:spPr bwMode="auto">
          <a:xfrm flipH="1">
            <a:off x="1677988" y="2741613"/>
            <a:ext cx="3175" cy="4540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540" name="Text Box 12"/>
          <p:cNvSpPr txBox="1">
            <a:spLocks noChangeArrowheads="1"/>
          </p:cNvSpPr>
          <p:nvPr/>
        </p:nvSpPr>
        <p:spPr bwMode="auto">
          <a:xfrm>
            <a:off x="2844800" y="976313"/>
            <a:ext cx="470353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接線 </a:t>
            </a:r>
            <a:r>
              <a:rPr lang="en-US" altLang="ja-JP" sz="28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y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 = </a:t>
            </a:r>
            <a:r>
              <a:rPr lang="en-US" altLang="ja-JP" sz="28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f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 '(</a:t>
            </a:r>
            <a:r>
              <a:rPr lang="en-US" altLang="ja-JP" sz="28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800" baseline="-25000" dirty="0">
                <a:solidFill>
                  <a:schemeClr val="tx2"/>
                </a:solidFill>
                <a:latin typeface="メイリオ" panose="020B0604030504040204" pitchFamily="50" charset="-128"/>
              </a:rPr>
              <a:t>0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)(</a:t>
            </a:r>
            <a:r>
              <a:rPr lang="en-US" altLang="ja-JP" sz="28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 – </a:t>
            </a:r>
            <a:r>
              <a:rPr lang="en-US" altLang="ja-JP" sz="28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800" baseline="-25000" dirty="0">
                <a:solidFill>
                  <a:schemeClr val="tx2"/>
                </a:solidFill>
                <a:latin typeface="メイリオ" panose="020B0604030504040204" pitchFamily="50" charset="-128"/>
              </a:rPr>
              <a:t>0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) + </a:t>
            </a:r>
            <a:r>
              <a:rPr lang="en-US" altLang="ja-JP" sz="28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f 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(</a:t>
            </a:r>
            <a:r>
              <a:rPr lang="en-US" altLang="ja-JP" sz="28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800" baseline="-25000" dirty="0">
                <a:solidFill>
                  <a:schemeClr val="tx2"/>
                </a:solidFill>
                <a:latin typeface="メイリオ" panose="020B0604030504040204" pitchFamily="50" charset="-128"/>
              </a:rPr>
              <a:t>0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)</a:t>
            </a:r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4606925" y="3941763"/>
            <a:ext cx="4340225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関数上の点 　　　　　　から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 dirty="0"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800" dirty="0"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接線と </a:t>
            </a:r>
            <a:r>
              <a:rPr lang="en-US" altLang="ja-JP" sz="2400" i="1" dirty="0">
                <a:latin typeface="メイリオ" panose="020B0604030504040204" pitchFamily="50" charset="-128"/>
              </a:rPr>
              <a:t>x </a:t>
            </a:r>
            <a:r>
              <a:rPr lang="ja-JP" altLang="en-US" sz="2400" dirty="0">
                <a:latin typeface="メイリオ" panose="020B0604030504040204" pitchFamily="50" charset="-128"/>
              </a:rPr>
              <a:t>軸の交点の </a:t>
            </a:r>
            <a:r>
              <a:rPr lang="en-US" altLang="ja-JP" sz="2400" i="1" dirty="0">
                <a:latin typeface="メイリオ" panose="020B0604030504040204" pitchFamily="50" charset="-128"/>
              </a:rPr>
              <a:t>x </a:t>
            </a:r>
            <a:r>
              <a:rPr lang="ja-JP" altLang="en-US" sz="2400" dirty="0">
                <a:latin typeface="メイリオ" panose="020B0604030504040204" pitchFamily="50" charset="-128"/>
              </a:rPr>
              <a:t>座標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を求めることを繰返す</a:t>
            </a:r>
            <a:endParaRPr lang="ja-JP" altLang="en-US" sz="2000" dirty="0">
              <a:latin typeface="メイリオ" panose="020B0604030504040204" pitchFamily="50" charset="-128"/>
            </a:endParaRPr>
          </a:p>
        </p:txBody>
      </p:sp>
      <p:graphicFrame>
        <p:nvGraphicFramePr>
          <p:cNvPr id="22542" name="Object 14"/>
          <p:cNvGraphicFramePr>
            <a:graphicFrameLocks noChangeAspect="1"/>
          </p:cNvGraphicFramePr>
          <p:nvPr/>
        </p:nvGraphicFramePr>
        <p:xfrm>
          <a:off x="6445250" y="3956050"/>
          <a:ext cx="152400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数式" r:id="rId6" imgW="647700" imgH="228600" progId="Equation.3">
                  <p:embed/>
                </p:oleObj>
              </mc:Choice>
              <mc:Fallback>
                <p:oleObj name="数式" r:id="rId6" imgW="647700" imgH="228600" progId="Equation.3">
                  <p:embed/>
                  <p:pic>
                    <p:nvPicPr>
                      <p:cNvPr id="2254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0" y="3956050"/>
                        <a:ext cx="152400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3" name="AutoShape 15"/>
          <p:cNvSpPr>
            <a:spLocks noChangeArrowheads="1"/>
          </p:cNvSpPr>
          <p:nvPr/>
        </p:nvSpPr>
        <p:spPr bwMode="auto">
          <a:xfrm>
            <a:off x="6388100" y="4675188"/>
            <a:ext cx="698500" cy="4826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graphicFrame>
        <p:nvGraphicFramePr>
          <p:cNvPr id="2254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6547768"/>
              </p:ext>
            </p:extLst>
          </p:nvPr>
        </p:nvGraphicFramePr>
        <p:xfrm>
          <a:off x="4908457" y="5458560"/>
          <a:ext cx="3409950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数式" r:id="rId8" imgW="1447800" imgH="228600" progId="Equation.3">
                  <p:embed/>
                </p:oleObj>
              </mc:Choice>
              <mc:Fallback>
                <p:oleObj name="数式" r:id="rId8" imgW="1447800" imgH="228600" progId="Equation.3">
                  <p:embed/>
                  <p:pic>
                    <p:nvPicPr>
                      <p:cNvPr id="2254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8457" y="5458560"/>
                        <a:ext cx="3409950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5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C2F2FF8-9E73-46BF-89C2-575406F581D3}" type="slidenum">
              <a:rPr lang="ja-JP" altLang="en-US" smtClean="0">
                <a:latin typeface="メイリオ" panose="020B0604030504040204" pitchFamily="50" charset="-128"/>
              </a:rPr>
              <a:pPr/>
              <a:t>10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3816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187325" y="182563"/>
          <a:ext cx="8688388" cy="646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グラフ" r:id="rId4" imgW="5762625" imgH="3600298" progId="Excel.Chart.8">
                  <p:embed/>
                </p:oleObj>
              </mc:Choice>
              <mc:Fallback>
                <p:oleObj name="グラフ" r:id="rId4" imgW="5762625" imgH="3600298" progId="Excel.Chart.8">
                  <p:embed/>
                  <p:pic>
                    <p:nvPicPr>
                      <p:cNvPr id="2457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182563"/>
                        <a:ext cx="8688388" cy="646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8194675" y="2405063"/>
            <a:ext cx="4924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 i="1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641350" y="5411788"/>
            <a:ext cx="241300" cy="263525"/>
          </a:xfrm>
          <a:prstGeom prst="ellipse">
            <a:avLst/>
          </a:prstGeom>
          <a:solidFill>
            <a:schemeClr val="tx2">
              <a:alpha val="50195"/>
            </a:schemeClr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041525" y="5314950"/>
            <a:ext cx="3647152" cy="1077218"/>
          </a:xfrm>
          <a:prstGeom prst="rect">
            <a:avLst/>
          </a:prstGeom>
          <a:noFill/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関数上の点 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(0, – 6)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solidFill>
                  <a:srgbClr val="008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baseline="-25000" dirty="0">
                <a:solidFill>
                  <a:srgbClr val="008000"/>
                </a:solidFill>
                <a:latin typeface="メイリオ" panose="020B0604030504040204" pitchFamily="50" charset="-128"/>
              </a:rPr>
              <a:t>0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= 0</a:t>
            </a:r>
          </a:p>
        </p:txBody>
      </p:sp>
      <p:sp>
        <p:nvSpPr>
          <p:cNvPr id="24582" name="Line 6"/>
          <p:cNvSpPr>
            <a:spLocks noChangeShapeType="1"/>
          </p:cNvSpPr>
          <p:nvPr/>
        </p:nvSpPr>
        <p:spPr bwMode="auto">
          <a:xfrm flipH="1" flipV="1">
            <a:off x="914400" y="5575300"/>
            <a:ext cx="1130300" cy="1651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1581150" y="3278188"/>
            <a:ext cx="241300" cy="263525"/>
          </a:xfrm>
          <a:prstGeom prst="ellipse">
            <a:avLst/>
          </a:prstGeom>
          <a:solidFill>
            <a:schemeClr val="tx2">
              <a:alpha val="50195"/>
            </a:schemeClr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V="1">
            <a:off x="482600" y="647700"/>
            <a:ext cx="2489200" cy="5511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11188" y="1052513"/>
            <a:ext cx="6835526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接線と </a:t>
            </a:r>
            <a:r>
              <a:rPr lang="en-US" altLang="ja-JP" i="1" dirty="0">
                <a:solidFill>
                  <a:srgbClr val="008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軸の交点 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(0.54545454..., 0)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solidFill>
                  <a:srgbClr val="008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baseline="-25000" dirty="0">
                <a:solidFill>
                  <a:srgbClr val="008000"/>
                </a:solidFill>
                <a:latin typeface="メイリオ" panose="020B0604030504040204" pitchFamily="50" charset="-128"/>
              </a:rPr>
              <a:t>1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= 0.54545454...</a:t>
            </a:r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1476375" y="2133600"/>
            <a:ext cx="174625" cy="11303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flipV="1">
            <a:off x="1701800" y="3111500"/>
            <a:ext cx="0" cy="14224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58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645E6372-200F-46A3-811D-F2CDF0C1951D}" type="slidenum">
              <a:rPr lang="ja-JP" altLang="en-US" smtClean="0">
                <a:latin typeface="メイリオ" panose="020B0604030504040204" pitchFamily="50" charset="-128"/>
              </a:rPr>
              <a:pPr/>
              <a:t>11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5321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87325" y="182563"/>
          <a:ext cx="8688388" cy="646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グラフ" r:id="rId4" imgW="5762625" imgH="3600298" progId="Excel.Chart.8">
                  <p:embed/>
                </p:oleObj>
              </mc:Choice>
              <mc:Fallback>
                <p:oleObj name="グラフ" r:id="rId4" imgW="5762625" imgH="3600298" progId="Excel.Chart.8">
                  <p:embed/>
                  <p:pic>
                    <p:nvPicPr>
                      <p:cNvPr id="266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182563"/>
                        <a:ext cx="8688388" cy="646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8194675" y="2405063"/>
            <a:ext cx="4924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 i="1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1581150" y="3875088"/>
            <a:ext cx="241300" cy="263525"/>
          </a:xfrm>
          <a:prstGeom prst="ellipse">
            <a:avLst/>
          </a:prstGeom>
          <a:solidFill>
            <a:schemeClr val="tx2">
              <a:alpha val="50195"/>
            </a:schemeClr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403351" y="4718050"/>
            <a:ext cx="7512050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関数上の点 </a:t>
            </a:r>
            <a:r>
              <a:rPr lang="en-US" altLang="ja-JP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(0.54545454..., – 1.62283996...)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i="1" dirty="0">
                <a:solidFill>
                  <a:srgbClr val="008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800" baseline="-25000" dirty="0">
                <a:solidFill>
                  <a:srgbClr val="008000"/>
                </a:solidFill>
                <a:latin typeface="メイリオ" panose="020B0604030504040204" pitchFamily="50" charset="-128"/>
              </a:rPr>
              <a:t>1</a:t>
            </a:r>
            <a:r>
              <a:rPr lang="en-US" altLang="ja-JP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 = 0.54545454...</a:t>
            </a:r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 flipH="1" flipV="1">
            <a:off x="1803400" y="4076700"/>
            <a:ext cx="736600" cy="5969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2171700" y="2082800"/>
            <a:ext cx="82550" cy="1138238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V="1">
            <a:off x="1701800" y="3111500"/>
            <a:ext cx="0" cy="14224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 flipV="1">
            <a:off x="647700" y="863600"/>
            <a:ext cx="3911600" cy="42672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2114550" y="3265488"/>
            <a:ext cx="241300" cy="263525"/>
          </a:xfrm>
          <a:prstGeom prst="ellipse">
            <a:avLst/>
          </a:prstGeom>
          <a:solidFill>
            <a:schemeClr val="tx2">
              <a:alpha val="50195"/>
            </a:schemeClr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08013" y="1057275"/>
            <a:ext cx="6835526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接線と </a:t>
            </a:r>
            <a:r>
              <a:rPr lang="en-US" altLang="ja-JP" i="1" dirty="0">
                <a:solidFill>
                  <a:srgbClr val="008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軸の交点 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(0.84895321..., 0)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solidFill>
                  <a:srgbClr val="008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baseline="-25000" dirty="0">
                <a:solidFill>
                  <a:srgbClr val="008000"/>
                </a:solidFill>
                <a:latin typeface="メイリオ" panose="020B0604030504040204" pitchFamily="50" charset="-128"/>
              </a:rPr>
              <a:t>2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= 0.84895321...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 flipV="1">
            <a:off x="2222500" y="3073400"/>
            <a:ext cx="0" cy="9398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637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BCD5ECD-6963-4DD3-9E24-47FA32E8B0F5}" type="slidenum">
              <a:rPr lang="ja-JP" altLang="en-US" smtClean="0">
                <a:latin typeface="メイリオ" panose="020B0604030504040204" pitchFamily="50" charset="-128"/>
              </a:rPr>
              <a:pPr/>
              <a:t>12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6300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187325" y="182563"/>
          <a:ext cx="8688388" cy="646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グラフ" r:id="rId4" imgW="5762625" imgH="3600298" progId="Excel.Chart.8">
                  <p:embed/>
                </p:oleObj>
              </mc:Choice>
              <mc:Fallback>
                <p:oleObj name="グラフ" r:id="rId4" imgW="5762625" imgH="3600298" progId="Excel.Chart.8">
                  <p:embed/>
                  <p:pic>
                    <p:nvPicPr>
                      <p:cNvPr id="286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182563"/>
                        <a:ext cx="8688388" cy="646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8194675" y="2405063"/>
            <a:ext cx="4924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 i="1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2101850" y="3417888"/>
            <a:ext cx="241300" cy="263525"/>
          </a:xfrm>
          <a:prstGeom prst="ellipse">
            <a:avLst/>
          </a:prstGeom>
          <a:solidFill>
            <a:schemeClr val="tx2">
              <a:alpha val="50195"/>
            </a:schemeClr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403351" y="4367213"/>
            <a:ext cx="7651002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関数上の点 </a:t>
            </a:r>
            <a:r>
              <a:rPr lang="en-US" altLang="ja-JP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(0.84895321..., – 0.37398512...)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i="1" dirty="0">
                <a:solidFill>
                  <a:srgbClr val="008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800" baseline="-25000" dirty="0">
                <a:solidFill>
                  <a:srgbClr val="008000"/>
                </a:solidFill>
                <a:latin typeface="メイリオ" panose="020B0604030504040204" pitchFamily="50" charset="-128"/>
              </a:rPr>
              <a:t>2</a:t>
            </a:r>
            <a:r>
              <a:rPr lang="en-US" altLang="ja-JP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 = 0.84895321...</a:t>
            </a:r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 flipH="1" flipV="1">
            <a:off x="2298700" y="3644900"/>
            <a:ext cx="720725" cy="68897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615950" y="1057275"/>
            <a:ext cx="6835526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接線と </a:t>
            </a:r>
            <a:r>
              <a:rPr lang="en-US" altLang="ja-JP" i="1" dirty="0">
                <a:solidFill>
                  <a:srgbClr val="008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軸の交点 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(0.97467407..., 0)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solidFill>
                  <a:srgbClr val="008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baseline="-25000" dirty="0">
                <a:solidFill>
                  <a:srgbClr val="008000"/>
                </a:solidFill>
                <a:latin typeface="メイリオ" panose="020B0604030504040204" pitchFamily="50" charset="-128"/>
              </a:rPr>
              <a:t>3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= 0.97467407...</a:t>
            </a:r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 flipV="1">
            <a:off x="638175" y="2922588"/>
            <a:ext cx="2657475" cy="158273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V="1">
            <a:off x="2222500" y="3073400"/>
            <a:ext cx="0" cy="939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2320925" y="3260725"/>
            <a:ext cx="241300" cy="263525"/>
          </a:xfrm>
          <a:prstGeom prst="ellipse">
            <a:avLst/>
          </a:prstGeom>
          <a:solidFill>
            <a:schemeClr val="tx2">
              <a:alpha val="50195"/>
            </a:schemeClr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 flipV="1">
            <a:off x="2436813" y="3074988"/>
            <a:ext cx="1587" cy="66516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2124075" y="2133600"/>
            <a:ext cx="200025" cy="11303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8685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F335FFF-5FF7-49AB-A11F-88B082DA413E}" type="slidenum">
              <a:rPr lang="ja-JP" altLang="en-US" smtClean="0">
                <a:latin typeface="メイリオ" panose="020B0604030504040204" pitchFamily="50" charset="-128"/>
              </a:rPr>
              <a:pPr/>
              <a:t>13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7288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187325" y="182563"/>
          <a:ext cx="8688388" cy="646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グラフ" r:id="rId4" imgW="5762625" imgH="3600298" progId="Excel.Chart.8">
                  <p:embed/>
                </p:oleObj>
              </mc:Choice>
              <mc:Fallback>
                <p:oleObj name="グラフ" r:id="rId4" imgW="5762625" imgH="3600298" progId="Excel.Chart.8">
                  <p:embed/>
                  <p:pic>
                    <p:nvPicPr>
                      <p:cNvPr id="307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182563"/>
                        <a:ext cx="8688388" cy="646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94675" y="2405063"/>
            <a:ext cx="4924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 i="1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2317750" y="3324225"/>
            <a:ext cx="241300" cy="263525"/>
          </a:xfrm>
          <a:prstGeom prst="ellipse">
            <a:avLst/>
          </a:prstGeom>
          <a:solidFill>
            <a:schemeClr val="tx2">
              <a:alpha val="50195"/>
            </a:schemeClr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187451" y="4368800"/>
            <a:ext cx="7831044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関数上の点 </a:t>
            </a:r>
            <a:r>
              <a:rPr lang="en-US" altLang="ja-JP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(0.97460407..., – 0.052592310...)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i="1" dirty="0">
                <a:solidFill>
                  <a:srgbClr val="008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800" baseline="-25000" dirty="0">
                <a:solidFill>
                  <a:srgbClr val="008000"/>
                </a:solidFill>
                <a:latin typeface="メイリオ" panose="020B0604030504040204" pitchFamily="50" charset="-128"/>
              </a:rPr>
              <a:t>3</a:t>
            </a:r>
            <a:r>
              <a:rPr lang="en-US" altLang="ja-JP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 = 0.97467407...</a:t>
            </a:r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 flipH="1" flipV="1">
            <a:off x="2484438" y="3644900"/>
            <a:ext cx="431800" cy="720725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615950" y="1052513"/>
            <a:ext cx="6835526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8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接線と </a:t>
            </a:r>
            <a:r>
              <a:rPr lang="en-US" altLang="ja-JP" i="1" dirty="0">
                <a:solidFill>
                  <a:srgbClr val="008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軸の交点 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(0.99909154..., 0)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i="1" dirty="0">
                <a:solidFill>
                  <a:srgbClr val="008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baseline="-25000" dirty="0">
                <a:solidFill>
                  <a:srgbClr val="008000"/>
                </a:solidFill>
                <a:latin typeface="メイリオ" panose="020B0604030504040204" pitchFamily="50" charset="-128"/>
              </a:rPr>
              <a:t>3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 = 0.999909154...</a:t>
            </a:r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2195513" y="2133600"/>
            <a:ext cx="227012" cy="1130300"/>
          </a:xfrm>
          <a:prstGeom prst="line">
            <a:avLst/>
          </a:prstGeom>
          <a:noFill/>
          <a:ln w="952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 flipV="1">
            <a:off x="704850" y="3027363"/>
            <a:ext cx="2609850" cy="1220787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30" name="Oval 10"/>
          <p:cNvSpPr>
            <a:spLocks noChangeArrowheads="1"/>
          </p:cNvSpPr>
          <p:nvPr/>
        </p:nvSpPr>
        <p:spPr bwMode="auto">
          <a:xfrm>
            <a:off x="2374900" y="3279775"/>
            <a:ext cx="241300" cy="263525"/>
          </a:xfrm>
          <a:prstGeom prst="ellipse">
            <a:avLst/>
          </a:prstGeom>
          <a:solidFill>
            <a:schemeClr val="tx2">
              <a:alpha val="50195"/>
            </a:schemeClr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 flipV="1">
            <a:off x="2436813" y="3074988"/>
            <a:ext cx="1587" cy="665162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V="1">
            <a:off x="2495550" y="3076575"/>
            <a:ext cx="1588" cy="62706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33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7DA7079C-F14E-4AD0-A031-7D7D24F9A65E}" type="slidenum">
              <a:rPr lang="ja-JP" altLang="en-US" smtClean="0">
                <a:latin typeface="メイリオ" panose="020B0604030504040204" pitchFamily="50" charset="-128"/>
              </a:rPr>
              <a:pPr/>
              <a:t>14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79462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ニュートン法での収束の判定</a:t>
            </a:r>
            <a:endParaRPr lang="en-US" altLang="ja-JP" dirty="0"/>
          </a:p>
        </p:txBody>
      </p:sp>
      <p:sp>
        <p:nvSpPr>
          <p:cNvPr id="32779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622E9A8-6388-4233-B221-7CA40927FC7C}" type="slidenum">
              <a:rPr lang="ja-JP" altLang="en-US" smtClean="0">
                <a:latin typeface="メイリオ" panose="020B0604030504040204" pitchFamily="50" charset="-128"/>
              </a:rPr>
              <a:pPr/>
              <a:t>15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1806575" y="2836863"/>
            <a:ext cx="6288901" cy="45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609600" indent="-6096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fontAlgn="b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（解そのものが分かっていないから）</a:t>
            </a:r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4005263" y="3354388"/>
            <a:ext cx="1133475" cy="40640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1568450" y="3838575"/>
            <a:ext cx="6288901" cy="45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609600" indent="-6096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fontAlgn="b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今日の授業では次の方法で行ってみる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2017713" y="4481513"/>
            <a:ext cx="5338321" cy="60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609600" indent="-6096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10000"/>
              </a:spcBef>
              <a:buFontTx/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ある小さな正の数</a:t>
            </a:r>
            <a:r>
              <a:rPr lang="en-US" altLang="ja-JP" dirty="0">
                <a:latin typeface="メイリオ" panose="020B0604030504040204" pitchFamily="50" charset="-128"/>
              </a:rPr>
              <a:t>δ</a:t>
            </a:r>
            <a:r>
              <a:rPr lang="ja-JP" altLang="en-US" dirty="0">
                <a:latin typeface="メイリオ" panose="020B0604030504040204" pitchFamily="50" charset="-128"/>
              </a:rPr>
              <a:t>に対して</a:t>
            </a:r>
          </a:p>
        </p:txBody>
      </p:sp>
      <p:graphicFrame>
        <p:nvGraphicFramePr>
          <p:cNvPr id="32775" name="Object 7"/>
          <p:cNvGraphicFramePr>
            <a:graphicFrameLocks noChangeAspect="1"/>
          </p:cNvGraphicFramePr>
          <p:nvPr/>
        </p:nvGraphicFramePr>
        <p:xfrm>
          <a:off x="2800350" y="4979988"/>
          <a:ext cx="3530600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数式" r:id="rId4" imgW="660113" imgH="253890" progId="Equation.3">
                  <p:embed/>
                </p:oleObj>
              </mc:Choice>
              <mc:Fallback>
                <p:oleObj name="数式" r:id="rId4" imgW="660113" imgH="253890" progId="Equation.3">
                  <p:embed/>
                  <p:pic>
                    <p:nvPicPr>
                      <p:cNvPr id="3277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0350" y="4979988"/>
                        <a:ext cx="3530600" cy="123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2206625" y="6148388"/>
            <a:ext cx="5109091" cy="51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609600" indent="-6096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fontAlgn="b" hangingPunct="1">
              <a:lnSpc>
                <a:spcPct val="85000"/>
              </a:lnSpc>
              <a:buFontTx/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となった時点で計算を終了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900113" y="4491038"/>
            <a:ext cx="7329487" cy="2211387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466725" y="1270000"/>
            <a:ext cx="8208963" cy="190267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8000" tIns="82800" rIns="198000" bIns="190800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fontAlgn="b" hangingPunct="1">
              <a:lnSpc>
                <a:spcPct val="115000"/>
              </a:lnSpc>
              <a:buFontTx/>
              <a:buNone/>
            </a:pPr>
            <a:r>
              <a:rPr lang="ja-JP" altLang="en-US" dirty="0">
                <a:latin typeface="メイリオ" panose="020B0604030504040204" pitchFamily="50" charset="-128"/>
              </a:rPr>
              <a:t>ニュートン法では，現在の </a:t>
            </a:r>
            <a:r>
              <a:rPr lang="en-US" altLang="ja-JP" i="1" dirty="0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>
                <a:latin typeface="メイリオ" panose="020B0604030504040204" pitchFamily="50" charset="-128"/>
              </a:rPr>
              <a:t>i</a:t>
            </a:r>
            <a:r>
              <a:rPr lang="ja-JP" altLang="en-US" dirty="0">
                <a:latin typeface="メイリオ" panose="020B0604030504040204" pitchFamily="50" charset="-128"/>
              </a:rPr>
              <a:t> の誤差（どれだけ</a:t>
            </a:r>
            <a:r>
              <a:rPr lang="ja-JP" altLang="en-US" dirty="0">
                <a:solidFill>
                  <a:schemeClr val="tx2"/>
                </a:solidFill>
                <a:latin typeface="メイリオ" panose="020B0604030504040204" pitchFamily="50" charset="-128"/>
              </a:rPr>
              <a:t>真の解に近いか）</a:t>
            </a:r>
            <a:r>
              <a:rPr lang="ja-JP" altLang="en-US" dirty="0">
                <a:latin typeface="メイリオ" panose="020B0604030504040204" pitchFamily="50" charset="-128"/>
              </a:rPr>
              <a:t>は，正確には</a:t>
            </a:r>
            <a:r>
              <a:rPr lang="ja-JP" altLang="en-US" dirty="0">
                <a:solidFill>
                  <a:schemeClr val="tx2"/>
                </a:solidFill>
                <a:latin typeface="メイリオ" panose="020B0604030504040204" pitchFamily="50" charset="-128"/>
              </a:rPr>
              <a:t>分からない</a:t>
            </a:r>
          </a:p>
        </p:txBody>
      </p:sp>
    </p:spTree>
    <p:extLst>
      <p:ext uri="{BB962C8B-B14F-4D97-AF65-F5344CB8AC3E}">
        <p14:creationId xmlns:p14="http://schemas.microsoft.com/office/powerpoint/2010/main" val="3770059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187325" y="182563"/>
          <a:ext cx="8688388" cy="646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6" name="グラフ" r:id="rId4" imgW="5819775" imgH="3771798" progId="Excel.Chart.8">
                  <p:embed/>
                </p:oleObj>
              </mc:Choice>
              <mc:Fallback>
                <p:oleObj name="グラフ" r:id="rId4" imgW="5819775" imgH="3771798" progId="Excel.Chart.8">
                  <p:embed/>
                  <p:pic>
                    <p:nvPicPr>
                      <p:cNvPr id="3481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182563"/>
                        <a:ext cx="8688388" cy="646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8194675" y="2405063"/>
            <a:ext cx="4924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 i="1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711950" y="658813"/>
            <a:ext cx="10695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i="1" dirty="0">
                <a:latin typeface="メイリオ" panose="020B0604030504040204" pitchFamily="50" charset="-128"/>
              </a:rPr>
              <a:t>f </a:t>
            </a:r>
            <a:r>
              <a:rPr lang="en-US" altLang="ja-JP" sz="4000" dirty="0">
                <a:latin typeface="メイリオ" panose="020B0604030504040204" pitchFamily="50" charset="-128"/>
              </a:rPr>
              <a:t>(</a:t>
            </a:r>
            <a:r>
              <a:rPr lang="en-US" altLang="ja-JP" sz="4000" i="1" dirty="0">
                <a:latin typeface="メイリオ" panose="020B0604030504040204" pitchFamily="50" charset="-128"/>
              </a:rPr>
              <a:t>x</a:t>
            </a:r>
            <a:r>
              <a:rPr lang="en-US" altLang="ja-JP" sz="4000" dirty="0">
                <a:latin typeface="メイリオ" panose="020B0604030504040204" pitchFamily="50" charset="-128"/>
              </a:rPr>
              <a:t>)</a:t>
            </a:r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752475" y="3341688"/>
            <a:ext cx="7650163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757238" y="3502025"/>
            <a:ext cx="7650162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857250" y="3519488"/>
            <a:ext cx="428625" cy="358775"/>
          </a:xfrm>
          <a:prstGeom prst="upArrow">
            <a:avLst>
              <a:gd name="adj1" fmla="val 50000"/>
              <a:gd name="adj2" fmla="val 25000"/>
            </a:avLst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4824" name="AutoShape 8"/>
          <p:cNvSpPr>
            <a:spLocks noChangeArrowheads="1"/>
          </p:cNvSpPr>
          <p:nvPr/>
        </p:nvSpPr>
        <p:spPr bwMode="auto">
          <a:xfrm flipV="1">
            <a:off x="841375" y="2981325"/>
            <a:ext cx="428625" cy="360363"/>
          </a:xfrm>
          <a:prstGeom prst="upArrow">
            <a:avLst>
              <a:gd name="adj1" fmla="val 50000"/>
              <a:gd name="adj2" fmla="val 25000"/>
            </a:avLst>
          </a:prstGeom>
          <a:noFill/>
          <a:ln w="9525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822325" y="2430463"/>
            <a:ext cx="1103187" cy="45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609600" indent="-6096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fontAlgn="b" hangingPunct="1">
              <a:lnSpc>
                <a:spcPct val="85000"/>
              </a:lnSpc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幅２</a:t>
            </a:r>
            <a:r>
              <a:rPr lang="en-US" altLang="ja-JP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δ</a:t>
            </a:r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2289175" y="2616200"/>
            <a:ext cx="0" cy="16208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2760663" y="2609850"/>
            <a:ext cx="0" cy="16208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3787775" y="2603500"/>
            <a:ext cx="0" cy="16208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4648200" y="2574925"/>
            <a:ext cx="0" cy="16208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5630863" y="2546350"/>
            <a:ext cx="0" cy="16208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6124575" y="2517775"/>
            <a:ext cx="0" cy="1620838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2292350" y="2627313"/>
            <a:ext cx="461963" cy="1585912"/>
          </a:xfrm>
          <a:prstGeom prst="rect">
            <a:avLst/>
          </a:prstGeom>
          <a:solidFill>
            <a:srgbClr val="008000">
              <a:alpha val="1019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3770313" y="2589213"/>
            <a:ext cx="877887" cy="1585912"/>
          </a:xfrm>
          <a:prstGeom prst="rect">
            <a:avLst/>
          </a:prstGeom>
          <a:solidFill>
            <a:srgbClr val="008000">
              <a:alpha val="1019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5629275" y="2551113"/>
            <a:ext cx="496888" cy="1585912"/>
          </a:xfrm>
          <a:prstGeom prst="rect">
            <a:avLst/>
          </a:prstGeom>
          <a:solidFill>
            <a:srgbClr val="008000">
              <a:alpha val="1019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 flipH="1" flipV="1">
            <a:off x="2662238" y="4421188"/>
            <a:ext cx="496887" cy="61277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 flipV="1">
            <a:off x="3757613" y="4348163"/>
            <a:ext cx="393700" cy="728662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 flipV="1">
            <a:off x="4494213" y="4262438"/>
            <a:ext cx="1238250" cy="82073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34838" name="Object 22"/>
          <p:cNvGraphicFramePr>
            <a:graphicFrameLocks noChangeAspect="1"/>
          </p:cNvGraphicFramePr>
          <p:nvPr/>
        </p:nvGraphicFramePr>
        <p:xfrm>
          <a:off x="2273300" y="5233988"/>
          <a:ext cx="177482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7" name="数式" r:id="rId6" imgW="660113" imgH="253890" progId="Equation.3">
                  <p:embed/>
                </p:oleObj>
              </mc:Choice>
              <mc:Fallback>
                <p:oleObj name="数式" r:id="rId6" imgW="660113" imgH="253890" progId="Equation.3">
                  <p:embed/>
                  <p:pic>
                    <p:nvPicPr>
                      <p:cNvPr id="3483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3300" y="5233988"/>
                        <a:ext cx="1774825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2036763" y="5116513"/>
            <a:ext cx="6389687" cy="1365250"/>
          </a:xfrm>
          <a:prstGeom prst="rect">
            <a:avLst/>
          </a:prstGeom>
          <a:noFill/>
          <a:ln w="9525" algn="ctr">
            <a:solidFill>
              <a:srgbClr val="008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2165350" y="5884863"/>
            <a:ext cx="6620723" cy="45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609600" indent="-6096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fontAlgn="b" hangingPunct="1">
              <a:lnSpc>
                <a:spcPct val="85000"/>
              </a:lnSpc>
              <a:buFontTx/>
              <a:buNone/>
            </a:pPr>
            <a:r>
              <a:rPr lang="en-US" altLang="ja-JP" sz="2800" i="1" dirty="0">
                <a:solidFill>
                  <a:schemeClr val="hlink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800" baseline="-25000" dirty="0">
                <a:solidFill>
                  <a:schemeClr val="hlink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sz="2800" dirty="0">
                <a:solidFill>
                  <a:schemeClr val="hlink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sz="2800" dirty="0">
                <a:solidFill>
                  <a:schemeClr val="hlink"/>
                </a:solidFill>
                <a:latin typeface="メイリオ" panose="020B0604030504040204" pitchFamily="50" charset="-128"/>
              </a:rPr>
              <a:t>の値がこの範囲に入ったら計算を終了</a:t>
            </a:r>
          </a:p>
        </p:txBody>
      </p:sp>
      <p:sp>
        <p:nvSpPr>
          <p:cNvPr id="34841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C2C57D4-B4C3-4853-BF79-9F99B956B0B3}" type="slidenum">
              <a:rPr lang="ja-JP" altLang="en-US" smtClean="0">
                <a:latin typeface="メイリオ" panose="020B0604030504040204" pitchFamily="50" charset="-128"/>
              </a:rPr>
              <a:pPr/>
              <a:t>16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9484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ニュートン法の能力と限界</a:t>
            </a:r>
          </a:p>
        </p:txBody>
      </p:sp>
      <p:sp>
        <p:nvSpPr>
          <p:cNvPr id="3688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E837FEE-7A84-43E2-AA64-980AD36E97C3}" type="slidenum">
              <a:rPr lang="ja-JP" altLang="en-US" smtClean="0">
                <a:latin typeface="メイリオ" panose="020B0604030504040204" pitchFamily="50" charset="-128"/>
              </a:rPr>
              <a:pPr/>
              <a:t>17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179388" y="1274763"/>
            <a:ext cx="3814762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初期近似値 </a:t>
            </a:r>
            <a:r>
              <a:rPr lang="en-US" altLang="ja-JP" sz="2400" i="1" dirty="0">
                <a:latin typeface="メイリオ" panose="020B0604030504040204" pitchFamily="50" charset="-128"/>
              </a:rPr>
              <a:t>x</a:t>
            </a:r>
            <a:r>
              <a:rPr lang="en-US" altLang="ja-JP" sz="2400" baseline="-25000" dirty="0">
                <a:latin typeface="メイリオ" panose="020B0604030504040204" pitchFamily="50" charset="-128"/>
              </a:rPr>
              <a:t>0</a:t>
            </a:r>
            <a:r>
              <a:rPr lang="en-US" altLang="ja-JP" sz="2400" dirty="0">
                <a:latin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メイリオ" panose="020B0604030504040204" pitchFamily="50" charset="-128"/>
              </a:rPr>
              <a:t>で十分近い解を指定できれば，収束が早い</a:t>
            </a:r>
            <a:r>
              <a:rPr lang="en-US" altLang="ja-JP" sz="2400" dirty="0">
                <a:latin typeface="メイリオ" panose="020B0604030504040204" pitchFamily="50" charset="-128"/>
              </a:rPr>
              <a:t>.</a:t>
            </a: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1654175" y="2565400"/>
            <a:ext cx="684213" cy="411163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5000625" y="3013075"/>
            <a:ext cx="3406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 flipV="1">
            <a:off x="5757863" y="1338263"/>
            <a:ext cx="0" cy="26050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871" name="Freeform 7"/>
          <p:cNvSpPr>
            <a:spLocks/>
          </p:cNvSpPr>
          <p:nvPr/>
        </p:nvSpPr>
        <p:spPr bwMode="auto">
          <a:xfrm>
            <a:off x="5567363" y="1619250"/>
            <a:ext cx="2462212" cy="2136775"/>
          </a:xfrm>
          <a:custGeom>
            <a:avLst/>
            <a:gdLst>
              <a:gd name="T0" fmla="*/ 0 w 1180"/>
              <a:gd name="T1" fmla="*/ 2147483646 h 1043"/>
              <a:gd name="T2" fmla="*/ 792425373 w 1180"/>
              <a:gd name="T3" fmla="*/ 2147483646 h 1043"/>
              <a:gd name="T4" fmla="*/ 2147483646 w 1180"/>
              <a:gd name="T5" fmla="*/ 1330479446 h 1043"/>
              <a:gd name="T6" fmla="*/ 2147483646 w 1180"/>
              <a:gd name="T7" fmla="*/ 2147483646 h 1043"/>
              <a:gd name="T8" fmla="*/ 2147483646 w 1180"/>
              <a:gd name="T9" fmla="*/ 0 h 104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80" h="1043">
                <a:moveTo>
                  <a:pt x="0" y="861"/>
                </a:moveTo>
                <a:cubicBezTo>
                  <a:pt x="49" y="952"/>
                  <a:pt x="99" y="1043"/>
                  <a:pt x="182" y="952"/>
                </a:cubicBezTo>
                <a:cubicBezTo>
                  <a:pt x="265" y="861"/>
                  <a:pt x="378" y="385"/>
                  <a:pt x="499" y="317"/>
                </a:cubicBezTo>
                <a:cubicBezTo>
                  <a:pt x="620" y="249"/>
                  <a:pt x="795" y="597"/>
                  <a:pt x="908" y="544"/>
                </a:cubicBezTo>
                <a:cubicBezTo>
                  <a:pt x="1021" y="491"/>
                  <a:pt x="1100" y="245"/>
                  <a:pt x="1180" y="0"/>
                </a:cubicBezTo>
              </a:path>
            </a:pathLst>
          </a:custGeom>
          <a:noFill/>
          <a:ln w="222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872" name="AutoShape 8"/>
          <p:cNvSpPr>
            <a:spLocks noChangeArrowheads="1"/>
          </p:cNvSpPr>
          <p:nvPr/>
        </p:nvSpPr>
        <p:spPr bwMode="auto">
          <a:xfrm>
            <a:off x="6137275" y="3013075"/>
            <a:ext cx="93663" cy="9207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V="1">
            <a:off x="7400925" y="2727325"/>
            <a:ext cx="0" cy="285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V="1">
            <a:off x="6988175" y="3013075"/>
            <a:ext cx="0" cy="92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875" name="Line 11"/>
          <p:cNvSpPr>
            <a:spLocks noChangeShapeType="1"/>
          </p:cNvSpPr>
          <p:nvPr/>
        </p:nvSpPr>
        <p:spPr bwMode="auto">
          <a:xfrm flipV="1">
            <a:off x="7399338" y="2536825"/>
            <a:ext cx="274637" cy="4778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876" name="Oval 12"/>
          <p:cNvSpPr>
            <a:spLocks noChangeArrowheads="1"/>
          </p:cNvSpPr>
          <p:nvPr/>
        </p:nvSpPr>
        <p:spPr bwMode="auto">
          <a:xfrm>
            <a:off x="7589838" y="2466975"/>
            <a:ext cx="122237" cy="1365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7453313" y="2014538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１</a:t>
            </a:r>
          </a:p>
        </p:txBody>
      </p:sp>
      <p:sp>
        <p:nvSpPr>
          <p:cNvPr id="36878" name="Oval 14"/>
          <p:cNvSpPr>
            <a:spLocks noChangeArrowheads="1"/>
          </p:cNvSpPr>
          <p:nvPr/>
        </p:nvSpPr>
        <p:spPr bwMode="auto">
          <a:xfrm>
            <a:off x="7340600" y="2651125"/>
            <a:ext cx="122238" cy="136525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7196138" y="2238375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２</a:t>
            </a:r>
          </a:p>
        </p:txBody>
      </p:sp>
      <p:sp>
        <p:nvSpPr>
          <p:cNvPr id="36880" name="Line 16"/>
          <p:cNvSpPr>
            <a:spLocks noChangeShapeType="1"/>
          </p:cNvSpPr>
          <p:nvPr/>
        </p:nvSpPr>
        <p:spPr bwMode="auto">
          <a:xfrm>
            <a:off x="5199063" y="2749550"/>
            <a:ext cx="220345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881" name="Text Box 17"/>
          <p:cNvSpPr txBox="1">
            <a:spLocks noChangeArrowheads="1"/>
          </p:cNvSpPr>
          <p:nvPr/>
        </p:nvSpPr>
        <p:spPr bwMode="auto">
          <a:xfrm>
            <a:off x="5102225" y="2317750"/>
            <a:ext cx="49244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３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3851275" y="3845947"/>
            <a:ext cx="5500224" cy="267765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関数 </a:t>
            </a:r>
            <a:r>
              <a:rPr lang="en-US" altLang="ja-JP" sz="2400" i="1" dirty="0">
                <a:latin typeface="メイリオ" panose="020B0604030504040204" pitchFamily="50" charset="-128"/>
              </a:rPr>
              <a:t>f </a:t>
            </a:r>
            <a:r>
              <a:rPr lang="en-US" altLang="ja-JP" sz="2400" dirty="0">
                <a:latin typeface="メイリオ" panose="020B0604030504040204" pitchFamily="50" charset="-128"/>
              </a:rPr>
              <a:t>(</a:t>
            </a:r>
            <a:r>
              <a:rPr lang="en-US" altLang="ja-JP" sz="2400" i="1" dirty="0">
                <a:latin typeface="メイリオ" panose="020B0604030504040204" pitchFamily="50" charset="-128"/>
              </a:rPr>
              <a:t>x</a:t>
            </a:r>
            <a:r>
              <a:rPr lang="en-US" altLang="ja-JP" sz="2400" dirty="0">
                <a:latin typeface="メイリオ" panose="020B0604030504040204" pitchFamily="50" charset="-128"/>
              </a:rPr>
              <a:t>) </a:t>
            </a:r>
            <a:r>
              <a:rPr lang="ja-JP" altLang="en-US" sz="2400" dirty="0">
                <a:latin typeface="メイリオ" panose="020B0604030504040204" pitchFamily="50" charset="-128"/>
              </a:rPr>
              <a:t>が単調でなくて変曲点を持つ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（つまり </a:t>
            </a:r>
            <a:r>
              <a:rPr lang="en-US" altLang="ja-JP" sz="2400" i="1" dirty="0">
                <a:latin typeface="メイリオ" panose="020B0604030504040204" pitchFamily="50" charset="-128"/>
              </a:rPr>
              <a:t>f </a:t>
            </a:r>
            <a:r>
              <a:rPr lang="en-US" altLang="ja-JP" sz="2400" dirty="0">
                <a:latin typeface="メイリオ" panose="020B0604030504040204" pitchFamily="50" charset="-128"/>
              </a:rPr>
              <a:t>'(</a:t>
            </a:r>
            <a:r>
              <a:rPr lang="en-US" altLang="ja-JP" sz="2400" i="1" dirty="0">
                <a:latin typeface="メイリオ" panose="020B0604030504040204" pitchFamily="50" charset="-128"/>
              </a:rPr>
              <a:t>x</a:t>
            </a:r>
            <a:r>
              <a:rPr lang="en-US" altLang="ja-JP" sz="2400" dirty="0">
                <a:latin typeface="メイリオ" panose="020B0604030504040204" pitchFamily="50" charset="-128"/>
              </a:rPr>
              <a:t>) </a:t>
            </a:r>
            <a:r>
              <a:rPr lang="ja-JP" altLang="en-US" sz="2400" dirty="0">
                <a:latin typeface="メイリオ" panose="020B0604030504040204" pitchFamily="50" charset="-128"/>
              </a:rPr>
              <a:t>の符号が変わる）とき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例）上の図の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1</a:t>
            </a: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から開始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　　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2</a:t>
            </a:r>
            <a:r>
              <a:rPr lang="en-US" altLang="ja-JP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  (</a:t>
            </a:r>
            <a:r>
              <a:rPr lang="en-US" altLang="ja-JP" sz="2400" i="1" dirty="0">
                <a:solidFill>
                  <a:srgbClr val="003300"/>
                </a:solidFill>
                <a:latin typeface="メイリオ" panose="020B0604030504040204" pitchFamily="50" charset="-128"/>
              </a:rPr>
              <a:t>f </a:t>
            </a:r>
            <a:r>
              <a:rPr lang="en-US" altLang="ja-JP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'(</a:t>
            </a:r>
            <a:r>
              <a:rPr lang="en-US" altLang="ja-JP" sz="2400" i="1" dirty="0">
                <a:solidFill>
                  <a:srgbClr val="0033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) = 0</a:t>
            </a: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となる点</a:t>
            </a:r>
            <a:r>
              <a:rPr lang="en-US" altLang="ja-JP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)</a:t>
            </a: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が選ばれる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　　</a:t>
            </a:r>
            <a:r>
              <a:rPr lang="en-US" altLang="ja-JP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3</a:t>
            </a:r>
            <a:r>
              <a:rPr lang="en-US" altLang="ja-JP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  </a:t>
            </a:r>
            <a:r>
              <a:rPr lang="en-US" altLang="ja-JP" sz="2400" i="1" dirty="0">
                <a:solidFill>
                  <a:srgbClr val="003300"/>
                </a:solidFill>
                <a:latin typeface="メイリオ" panose="020B0604030504040204" pitchFamily="50" charset="-128"/>
              </a:rPr>
              <a:t>y</a:t>
            </a:r>
            <a:r>
              <a:rPr lang="en-US" altLang="ja-JP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軸との交点が求まらない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		（負の無限大に発散）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rgbClr val="003300"/>
                </a:solidFill>
                <a:latin typeface="メイリオ" panose="020B0604030504040204" pitchFamily="50" charset="-128"/>
              </a:rPr>
              <a:t>	→　収束しない</a:t>
            </a:r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179388" y="3027363"/>
            <a:ext cx="361315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初期近似値 </a:t>
            </a:r>
            <a:r>
              <a:rPr lang="en-US" altLang="ja-JP" sz="2400" i="1" dirty="0">
                <a:latin typeface="メイリオ" panose="020B0604030504040204" pitchFamily="50" charset="-128"/>
              </a:rPr>
              <a:t>x</a:t>
            </a:r>
            <a:r>
              <a:rPr lang="en-US" altLang="ja-JP" sz="2400" baseline="-25000" dirty="0">
                <a:latin typeface="メイリオ" panose="020B0604030504040204" pitchFamily="50" charset="-128"/>
              </a:rPr>
              <a:t>0</a:t>
            </a:r>
            <a:r>
              <a:rPr lang="en-US" altLang="ja-JP" sz="2400" dirty="0">
                <a:latin typeface="メイリオ" panose="020B0604030504040204" pitchFamily="50" charset="-128"/>
              </a:rPr>
              <a:t> </a:t>
            </a:r>
            <a:r>
              <a:rPr lang="ja-JP" altLang="en-US" sz="2400" dirty="0">
                <a:latin typeface="メイリオ" panose="020B0604030504040204" pitchFamily="50" charset="-128"/>
              </a:rPr>
              <a:t>の選び方によっては，収束が遅いことがある</a:t>
            </a:r>
            <a:endParaRPr lang="en-US" altLang="ja-JP" sz="2400" dirty="0">
              <a:latin typeface="メイリオ" panose="020B0604030504040204" pitchFamily="50" charset="-128"/>
            </a:endParaRPr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179388" y="4141699"/>
            <a:ext cx="3613150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収束しないこともありえる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（右図）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8243888" y="3025775"/>
            <a:ext cx="338554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609600" indent="-6096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fontAlgn="b" hangingPunct="1">
              <a:lnSpc>
                <a:spcPct val="85000"/>
              </a:lnSpc>
              <a:buFontTx/>
              <a:buNone/>
            </a:pPr>
            <a:r>
              <a:rPr lang="en-US" altLang="ja-JP" sz="2400" i="1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5076825" y="1196975"/>
            <a:ext cx="713657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609600" indent="-6096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fontAlgn="b" hangingPunct="1">
              <a:lnSpc>
                <a:spcPct val="85000"/>
              </a:lnSpc>
              <a:buFontTx/>
              <a:buNone/>
            </a:pPr>
            <a:r>
              <a:rPr lang="en-US" altLang="ja-JP" sz="2400" i="1" dirty="0">
                <a:latin typeface="メイリオ" panose="020B0604030504040204" pitchFamily="50" charset="-128"/>
              </a:rPr>
              <a:t>f </a:t>
            </a:r>
            <a:r>
              <a:rPr lang="en-US" altLang="ja-JP" sz="2400" dirty="0">
                <a:latin typeface="メイリオ" panose="020B0604030504040204" pitchFamily="50" charset="-128"/>
              </a:rPr>
              <a:t>(</a:t>
            </a:r>
            <a:r>
              <a:rPr lang="en-US" altLang="ja-JP" sz="2400" i="1" dirty="0">
                <a:latin typeface="メイリオ" panose="020B0604030504040204" pitchFamily="50" charset="-128"/>
              </a:rPr>
              <a:t>x</a:t>
            </a:r>
            <a:r>
              <a:rPr lang="en-US" altLang="ja-JP" sz="2400" dirty="0">
                <a:latin typeface="メイリオ" panose="020B0604030504040204" pitchFamily="50" charset="-128"/>
              </a:rPr>
              <a:t>)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5459413" y="2997200"/>
            <a:ext cx="356188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 marL="609600" indent="-6096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fontAlgn="b" hangingPunct="1">
              <a:lnSpc>
                <a:spcPct val="85000"/>
              </a:lnSpc>
              <a:buFontTx/>
              <a:buNone/>
            </a:pPr>
            <a:r>
              <a:rPr lang="en-US" altLang="ja-JP" sz="2400" dirty="0">
                <a:latin typeface="メイリオ" panose="020B0604030504040204" pitchFamily="50" charset="-128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465292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ニュートン法の注意点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虚数解は求まらない</a:t>
            </a:r>
          </a:p>
          <a:p>
            <a:r>
              <a:rPr lang="en-US" altLang="ja-JP" dirty="0"/>
              <a:t>f (x) = 0 </a:t>
            </a:r>
            <a:r>
              <a:rPr lang="ja-JP" altLang="en-US" dirty="0"/>
              <a:t>の解が複数あっても，１回に求まる解は１つだけ</a:t>
            </a:r>
          </a:p>
          <a:p>
            <a:r>
              <a:rPr lang="ja-JP" altLang="en-US" dirty="0"/>
              <a:t>初期近似値 </a:t>
            </a:r>
            <a:r>
              <a:rPr lang="en-US" altLang="ja-JP" dirty="0"/>
              <a:t>x0 </a:t>
            </a:r>
            <a:endParaRPr lang="ja-JP" altLang="en-US" dirty="0"/>
          </a:p>
          <a:p>
            <a:pPr lvl="1"/>
            <a:r>
              <a:rPr lang="en-US" altLang="ja-JP" dirty="0"/>
              <a:t>x0 </a:t>
            </a:r>
            <a:r>
              <a:rPr lang="ja-JP" altLang="en-US" dirty="0"/>
              <a:t>は，コンピュータでなく，人間が決める</a:t>
            </a:r>
          </a:p>
          <a:p>
            <a:pPr lvl="1"/>
            <a:r>
              <a:rPr lang="en-US" altLang="ja-JP" dirty="0"/>
              <a:t>x0 </a:t>
            </a:r>
            <a:r>
              <a:rPr lang="ja-JP" altLang="en-US" dirty="0"/>
              <a:t>の値によっては，収束しないこともありえる</a:t>
            </a:r>
          </a:p>
          <a:p>
            <a:pPr lvl="1"/>
            <a:r>
              <a:rPr lang="en-US" altLang="ja-JP" dirty="0"/>
              <a:t>x0 </a:t>
            </a:r>
            <a:r>
              <a:rPr lang="ja-JP" altLang="en-US" dirty="0"/>
              <a:t>の値によって，求まる解が変わってくる（</a:t>
            </a:r>
            <a:r>
              <a:rPr lang="en-US" altLang="ja-JP" dirty="0"/>
              <a:t>f (x) = 0 </a:t>
            </a:r>
            <a:r>
              <a:rPr lang="ja-JP" altLang="en-US" dirty="0"/>
              <a:t>が複数の解を持つ場合）</a:t>
            </a:r>
          </a:p>
          <a:p>
            <a:r>
              <a:rPr lang="ja-JP" altLang="en-US" dirty="0"/>
              <a:t>求まる解は近似解</a:t>
            </a:r>
          </a:p>
        </p:txBody>
      </p:sp>
      <p:sp>
        <p:nvSpPr>
          <p:cNvPr id="38916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7DD91A5C-A5CD-4B69-AB4F-A9AEFA166FAA}" type="slidenum">
              <a:rPr lang="ja-JP" altLang="en-US" smtClean="0">
                <a:latin typeface="メイリオ" panose="020B0604030504040204" pitchFamily="50" charset="-128"/>
              </a:rPr>
              <a:pPr/>
              <a:t>18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91937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例題１．ニュートン法のプログラム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f(x)=x2 –2 </a:t>
            </a:r>
            <a:r>
              <a:rPr lang="ja-JP" altLang="en-US" dirty="0"/>
              <a:t>をニュートン法で解くプログラム</a:t>
            </a:r>
          </a:p>
          <a:p>
            <a:endParaRPr lang="ja-JP" altLang="en-US" dirty="0"/>
          </a:p>
        </p:txBody>
      </p:sp>
      <p:sp>
        <p:nvSpPr>
          <p:cNvPr id="40964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8DE5447B-A268-40FC-B2A3-3E09F699ACED}" type="slidenum">
              <a:rPr lang="ja-JP" altLang="en-US" smtClean="0">
                <a:latin typeface="メイリオ" panose="020B0604030504040204" pitchFamily="50" charset="-128"/>
              </a:rPr>
              <a:pPr/>
              <a:t>19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5510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ニュートン法による求解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　</a:t>
            </a:r>
          </a:p>
        </p:txBody>
      </p:sp>
      <p:sp>
        <p:nvSpPr>
          <p:cNvPr id="6148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2B08B1D-C499-4EAE-A829-C823376CE66B}" type="slidenum">
              <a:rPr lang="ja-JP" altLang="en-US" smtClean="0">
                <a:latin typeface="メイリオ" panose="020B0604030504040204" pitchFamily="50" charset="-128"/>
              </a:rPr>
              <a:pPr/>
              <a:t>2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98059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896" y="81265"/>
            <a:ext cx="8461208" cy="5333166"/>
          </a:xfrm>
        </p:spPr>
        <p:txBody>
          <a:bodyPr>
            <a:noAutofit/>
          </a:bodyPr>
          <a:lstStyle/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#include "</a:t>
            </a:r>
            <a:r>
              <a:rPr lang="en-US" altLang="ja-JP" sz="1200" b="1" dirty="0" err="1"/>
              <a:t>stdio.h</a:t>
            </a:r>
            <a:r>
              <a:rPr lang="en-US" altLang="ja-JP" sz="1200" b="1" dirty="0"/>
              <a:t>"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#include &lt;</a:t>
            </a:r>
            <a:r>
              <a:rPr lang="en-US" altLang="ja-JP" sz="1200" b="1" dirty="0" err="1"/>
              <a:t>math.h</a:t>
            </a:r>
            <a:r>
              <a:rPr lang="en-US" altLang="ja-JP" sz="1200" b="1" dirty="0"/>
              <a:t>&gt;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/* f(x) */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double f(double x)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{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return pow(</a:t>
            </a:r>
            <a:r>
              <a:rPr lang="en-US" altLang="ja-JP" sz="1200" b="1" dirty="0" err="1"/>
              <a:t>x,2</a:t>
            </a:r>
            <a:r>
              <a:rPr lang="en-US" altLang="ja-JP" sz="1200" b="1" dirty="0"/>
              <a:t>) - 2;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}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/* f(x)</a:t>
            </a:r>
            <a:r>
              <a:rPr lang="ja-JP" altLang="en-US" sz="1200" b="1" dirty="0"/>
              <a:t>の導関数 *</a:t>
            </a:r>
            <a:r>
              <a:rPr lang="en-US" altLang="ja-JP" sz="1200" b="1" dirty="0"/>
              <a:t>/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double g(double x)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{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return 2 * x;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} 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 err="1"/>
              <a:t>int</a:t>
            </a:r>
            <a:r>
              <a:rPr lang="en-US" altLang="ja-JP" sz="1200" b="1" dirty="0"/>
              <a:t> main()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{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double x;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double </a:t>
            </a:r>
            <a:r>
              <a:rPr lang="en-US" altLang="ja-JP" sz="1200" b="1" dirty="0" err="1"/>
              <a:t>new_x</a:t>
            </a:r>
            <a:r>
              <a:rPr lang="en-US" altLang="ja-JP" sz="1200" b="1" dirty="0"/>
              <a:t>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double delta;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</a:t>
            </a:r>
            <a:r>
              <a:rPr lang="en-US" altLang="ja-JP" sz="1200" b="1" dirty="0" err="1"/>
              <a:t>int</a:t>
            </a:r>
            <a:r>
              <a:rPr lang="en-US" altLang="ja-JP" sz="1200" b="1" dirty="0"/>
              <a:t> </a:t>
            </a:r>
            <a:r>
              <a:rPr lang="en-US" altLang="ja-JP" sz="1200" b="1" dirty="0" err="1"/>
              <a:t>i</a:t>
            </a:r>
            <a:r>
              <a:rPr lang="en-US" altLang="ja-JP" sz="1200" b="1" dirty="0"/>
              <a:t>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</a:t>
            </a:r>
            <a:r>
              <a:rPr lang="en-US" altLang="ja-JP" sz="1200" b="1" dirty="0" err="1"/>
              <a:t>int</a:t>
            </a:r>
            <a:r>
              <a:rPr lang="en-US" altLang="ja-JP" sz="1200" b="1" dirty="0"/>
              <a:t> </a:t>
            </a:r>
            <a:r>
              <a:rPr lang="en-US" altLang="ja-JP" sz="1200" b="1" dirty="0" err="1"/>
              <a:t>ch</a:t>
            </a:r>
            <a:r>
              <a:rPr lang="en-US" altLang="ja-JP" sz="1200" b="1" dirty="0"/>
              <a:t>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/* </a:t>
            </a:r>
            <a:r>
              <a:rPr lang="ja-JP" altLang="en-US" sz="1200" b="1" dirty="0"/>
              <a:t>初期値 *</a:t>
            </a:r>
            <a:r>
              <a:rPr lang="en-US" altLang="ja-JP" sz="1200" b="1" dirty="0"/>
              <a:t>/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x = 10;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/* </a:t>
            </a:r>
            <a:r>
              <a:rPr lang="ja-JP" altLang="en-US" sz="1200" b="1" dirty="0"/>
              <a:t>収束判定のための </a:t>
            </a:r>
            <a:r>
              <a:rPr lang="en-US" altLang="ja-JP" sz="1200" b="1" dirty="0"/>
              <a:t>delta </a:t>
            </a:r>
            <a:r>
              <a:rPr lang="ja-JP" altLang="en-US" sz="1200" b="1" dirty="0"/>
              <a:t>値 *</a:t>
            </a:r>
            <a:r>
              <a:rPr lang="en-US" altLang="ja-JP" sz="1200" b="1" dirty="0"/>
              <a:t>/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delta = 0.000001;</a:t>
            </a:r>
          </a:p>
          <a:p>
            <a:pPr marL="0" indent="0">
              <a:lnSpc>
                <a:spcPct val="20000"/>
              </a:lnSpc>
              <a:buNone/>
            </a:pPr>
            <a:endParaRPr lang="en-US" altLang="ja-JP" sz="1200" b="1" dirty="0"/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</a:t>
            </a:r>
            <a:r>
              <a:rPr lang="en-US" altLang="ja-JP" sz="1200" b="1" dirty="0" err="1"/>
              <a:t>printf</a:t>
            </a:r>
            <a:r>
              <a:rPr lang="en-US" altLang="ja-JP" sz="1200" b="1" dirty="0"/>
              <a:t>("</a:t>
            </a:r>
            <a:r>
              <a:rPr lang="ja-JP" altLang="en-US" sz="1200" b="1" dirty="0"/>
              <a:t>繰り返し回数</a:t>
            </a:r>
            <a:r>
              <a:rPr lang="en-US" altLang="ja-JP" sz="1200" b="1" dirty="0"/>
              <a:t>\</a:t>
            </a:r>
            <a:r>
              <a:rPr lang="en-US" altLang="ja-JP" sz="1200" b="1" dirty="0" err="1"/>
              <a:t>tnew_x</a:t>
            </a:r>
            <a:r>
              <a:rPr lang="en-US" altLang="ja-JP" sz="1200" b="1" dirty="0"/>
              <a:t>\t\</a:t>
            </a:r>
            <a:r>
              <a:rPr lang="en-US" altLang="ja-JP" sz="1200" b="1" dirty="0" err="1"/>
              <a:t>tf</a:t>
            </a:r>
            <a:r>
              <a:rPr lang="en-US" altLang="ja-JP" sz="1200" b="1" dirty="0"/>
              <a:t>(x)\t\</a:t>
            </a:r>
            <a:r>
              <a:rPr lang="en-US" altLang="ja-JP" sz="1200" b="1" dirty="0" err="1"/>
              <a:t>tg</a:t>
            </a:r>
            <a:r>
              <a:rPr lang="en-US" altLang="ja-JP" sz="1200" b="1" dirty="0"/>
              <a:t>(x)\n");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/* for ... </a:t>
            </a:r>
            <a:r>
              <a:rPr lang="ja-JP" altLang="en-US" sz="1200" b="1" dirty="0"/>
              <a:t>になっているのは </a:t>
            </a:r>
            <a:r>
              <a:rPr lang="en-US" altLang="ja-JP" sz="1200" b="1" dirty="0"/>
              <a:t>100 </a:t>
            </a:r>
            <a:r>
              <a:rPr lang="ja-JP" altLang="en-US" sz="1200" b="1" dirty="0"/>
              <a:t>回繰り返しても収束しなかったら計算を終わりたいから *</a:t>
            </a:r>
            <a:r>
              <a:rPr lang="en-US" altLang="ja-JP" sz="1200" b="1" dirty="0"/>
              <a:t>/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for(</a:t>
            </a:r>
            <a:r>
              <a:rPr lang="en-US" altLang="ja-JP" sz="1200" b="1" dirty="0" err="1"/>
              <a:t>i</a:t>
            </a:r>
            <a:r>
              <a:rPr lang="en-US" altLang="ja-JP" sz="1200" b="1" dirty="0"/>
              <a:t> = 0 ; </a:t>
            </a:r>
            <a:r>
              <a:rPr lang="en-US" altLang="ja-JP" sz="1200" b="1" dirty="0" err="1"/>
              <a:t>i</a:t>
            </a:r>
            <a:r>
              <a:rPr lang="en-US" altLang="ja-JP" sz="1200" b="1" dirty="0"/>
              <a:t> &lt; 100 ; </a:t>
            </a:r>
            <a:r>
              <a:rPr lang="en-US" altLang="ja-JP" sz="1200" b="1" dirty="0" err="1"/>
              <a:t>i</a:t>
            </a:r>
            <a:r>
              <a:rPr lang="en-US" altLang="ja-JP" sz="1200" b="1" dirty="0"/>
              <a:t>++) {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  </a:t>
            </a:r>
            <a:r>
              <a:rPr lang="en-US" altLang="ja-JP" sz="1200" b="1" dirty="0" err="1"/>
              <a:t>new_x</a:t>
            </a:r>
            <a:r>
              <a:rPr lang="en-US" altLang="ja-JP" sz="1200" b="1" dirty="0"/>
              <a:t> = x - f(x) / g(x);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  </a:t>
            </a:r>
            <a:r>
              <a:rPr lang="en-US" altLang="ja-JP" sz="1200" b="1" dirty="0" err="1"/>
              <a:t>printf</a:t>
            </a:r>
            <a:r>
              <a:rPr lang="en-US" altLang="ja-JP" sz="1200" b="1" dirty="0"/>
              <a:t>("%</a:t>
            </a:r>
            <a:r>
              <a:rPr lang="en-US" altLang="ja-JP" sz="1200" b="1" dirty="0" err="1"/>
              <a:t>2d</a:t>
            </a:r>
            <a:r>
              <a:rPr lang="en-US" altLang="ja-JP" sz="1200" b="1" dirty="0"/>
              <a:t>\t\</a:t>
            </a:r>
            <a:r>
              <a:rPr lang="en-US" altLang="ja-JP" sz="1200" b="1" dirty="0" err="1"/>
              <a:t>t%lf</a:t>
            </a:r>
            <a:r>
              <a:rPr lang="en-US" altLang="ja-JP" sz="1200" b="1" dirty="0"/>
              <a:t>\</a:t>
            </a:r>
            <a:r>
              <a:rPr lang="en-US" altLang="ja-JP" sz="1200" b="1" dirty="0" err="1"/>
              <a:t>t%lf</a:t>
            </a:r>
            <a:r>
              <a:rPr lang="en-US" altLang="ja-JP" sz="1200" b="1" dirty="0"/>
              <a:t>\</a:t>
            </a:r>
            <a:r>
              <a:rPr lang="en-US" altLang="ja-JP" sz="1200" b="1" dirty="0" err="1"/>
              <a:t>t%lf</a:t>
            </a:r>
            <a:r>
              <a:rPr lang="en-US" altLang="ja-JP" sz="1200" b="1" dirty="0"/>
              <a:t>\n",</a:t>
            </a:r>
            <a:r>
              <a:rPr lang="en-US" altLang="ja-JP" sz="1200" b="1" dirty="0" err="1"/>
              <a:t>i,new_x,f</a:t>
            </a:r>
            <a:r>
              <a:rPr lang="en-US" altLang="ja-JP" sz="1200" b="1" dirty="0"/>
              <a:t>(x),g(x));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  /* </a:t>
            </a:r>
            <a:r>
              <a:rPr lang="en-US" altLang="ja-JP" sz="1200" b="1" dirty="0" err="1"/>
              <a:t>fabs</a:t>
            </a:r>
            <a:r>
              <a:rPr lang="en-US" altLang="ja-JP" sz="1200" b="1" dirty="0"/>
              <a:t> </a:t>
            </a:r>
            <a:r>
              <a:rPr lang="ja-JP" altLang="en-US" sz="1200" b="1" dirty="0"/>
              <a:t>は </a:t>
            </a:r>
            <a:r>
              <a:rPr lang="en-US" altLang="ja-JP" sz="1200" b="1" dirty="0"/>
              <a:t>double </a:t>
            </a:r>
            <a:r>
              <a:rPr lang="ja-JP" altLang="en-US" sz="1200" b="1" dirty="0"/>
              <a:t>型の変数について絶対値を求める関数 *</a:t>
            </a:r>
            <a:r>
              <a:rPr lang="en-US" altLang="ja-JP" sz="1200" b="1" dirty="0"/>
              <a:t>/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  if( </a:t>
            </a:r>
            <a:r>
              <a:rPr lang="en-US" altLang="ja-JP" sz="1200" b="1" dirty="0" err="1"/>
              <a:t>fabs</a:t>
            </a:r>
            <a:r>
              <a:rPr lang="en-US" altLang="ja-JP" sz="1200" b="1" dirty="0"/>
              <a:t>(f(</a:t>
            </a:r>
            <a:r>
              <a:rPr lang="en-US" altLang="ja-JP" sz="1200" b="1" dirty="0" err="1"/>
              <a:t>new_x</a:t>
            </a:r>
            <a:r>
              <a:rPr lang="en-US" altLang="ja-JP" sz="1200" b="1" dirty="0"/>
              <a:t>)) &lt; delta ) {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    </a:t>
            </a:r>
            <a:r>
              <a:rPr lang="en-US" altLang="ja-JP" sz="1200" b="1" dirty="0" err="1"/>
              <a:t>printf</a:t>
            </a:r>
            <a:r>
              <a:rPr lang="en-US" altLang="ja-JP" sz="1200" b="1" dirty="0"/>
              <a:t>( "</a:t>
            </a:r>
            <a:r>
              <a:rPr lang="ja-JP" altLang="en-US" sz="1200" b="1" dirty="0"/>
              <a:t>収束した</a:t>
            </a:r>
            <a:r>
              <a:rPr lang="en-US" altLang="ja-JP" sz="1200" b="1" dirty="0"/>
              <a:t>\n" );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    </a:t>
            </a:r>
            <a:r>
              <a:rPr lang="en-US" altLang="ja-JP" sz="1200" b="1" dirty="0" err="1"/>
              <a:t>printf</a:t>
            </a:r>
            <a:r>
              <a:rPr lang="en-US" altLang="ja-JP" sz="1200" b="1" dirty="0"/>
              <a:t>( "</a:t>
            </a:r>
            <a:r>
              <a:rPr lang="ja-JP" altLang="en-US" sz="1200" b="1" dirty="0"/>
              <a:t>解は </a:t>
            </a:r>
            <a:r>
              <a:rPr lang="en-US" altLang="ja-JP" sz="1200" b="1" dirty="0"/>
              <a:t>%lf\n", </a:t>
            </a:r>
            <a:r>
              <a:rPr lang="en-US" altLang="ja-JP" sz="1200" b="1" dirty="0" err="1"/>
              <a:t>new_x</a:t>
            </a:r>
            <a:r>
              <a:rPr lang="en-US" altLang="ja-JP" sz="1200" b="1" dirty="0"/>
              <a:t>);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    break;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  }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  x = </a:t>
            </a:r>
            <a:r>
              <a:rPr lang="en-US" altLang="ja-JP" sz="1200" b="1" dirty="0" err="1"/>
              <a:t>new_x</a:t>
            </a:r>
            <a:r>
              <a:rPr lang="en-US" altLang="ja-JP" sz="1200" b="1" dirty="0"/>
              <a:t>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}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</a:t>
            </a:r>
            <a:r>
              <a:rPr lang="en-US" altLang="ja-JP" sz="1200" b="1" dirty="0" err="1"/>
              <a:t>printf</a:t>
            </a:r>
            <a:r>
              <a:rPr lang="en-US" altLang="ja-JP" sz="1200" b="1" dirty="0"/>
              <a:t>( "Enter </a:t>
            </a:r>
            <a:r>
              <a:rPr lang="ja-JP" altLang="en-US" sz="1200" b="1" dirty="0"/>
              <a:t>キーを</a:t>
            </a:r>
            <a:r>
              <a:rPr lang="en-US" altLang="ja-JP" sz="1200" b="1" dirty="0"/>
              <a:t>1,2</a:t>
            </a:r>
            <a:r>
              <a:rPr lang="ja-JP" altLang="en-US" sz="1200" b="1" dirty="0"/>
              <a:t>回押してください</a:t>
            </a:r>
            <a:r>
              <a:rPr lang="en-US" altLang="ja-JP" sz="1200" b="1" dirty="0"/>
              <a:t>. </a:t>
            </a:r>
            <a:r>
              <a:rPr lang="ja-JP" altLang="en-US" sz="1200" b="1" dirty="0"/>
              <a:t>プログラムを終了します</a:t>
            </a:r>
            <a:r>
              <a:rPr lang="en-US" altLang="ja-JP" sz="1200" b="1" dirty="0"/>
              <a:t>\n"); 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</a:t>
            </a:r>
            <a:r>
              <a:rPr lang="en-US" altLang="ja-JP" sz="1200" b="1" dirty="0" err="1"/>
              <a:t>ch</a:t>
            </a:r>
            <a:r>
              <a:rPr lang="en-US" altLang="ja-JP" sz="1200" b="1" dirty="0"/>
              <a:t> = </a:t>
            </a:r>
            <a:r>
              <a:rPr lang="en-US" altLang="ja-JP" sz="1200" b="1" dirty="0" err="1"/>
              <a:t>getchar</a:t>
            </a:r>
            <a:r>
              <a:rPr lang="en-US" altLang="ja-JP" sz="1200" b="1" dirty="0"/>
              <a:t>();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</a:t>
            </a:r>
            <a:r>
              <a:rPr lang="en-US" altLang="ja-JP" sz="1200" b="1" dirty="0" err="1"/>
              <a:t>ch</a:t>
            </a:r>
            <a:r>
              <a:rPr lang="en-US" altLang="ja-JP" sz="1200" b="1" dirty="0"/>
              <a:t> = </a:t>
            </a:r>
            <a:r>
              <a:rPr lang="en-US" altLang="ja-JP" sz="1200" b="1" dirty="0" err="1"/>
              <a:t>getchar</a:t>
            </a:r>
            <a:r>
              <a:rPr lang="en-US" altLang="ja-JP" sz="1200" b="1" dirty="0"/>
              <a:t>();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  return 0;</a:t>
            </a:r>
          </a:p>
          <a:p>
            <a:pPr marL="0" indent="0">
              <a:lnSpc>
                <a:spcPct val="20000"/>
              </a:lnSpc>
              <a:buNone/>
            </a:pPr>
            <a:r>
              <a:rPr lang="en-US" altLang="ja-JP" sz="1200" b="1" dirty="0"/>
              <a:t>} </a:t>
            </a:r>
            <a:endParaRPr lang="ja-JP" altLang="en-US" sz="1200" b="1" dirty="0"/>
          </a:p>
        </p:txBody>
      </p:sp>
      <p:sp>
        <p:nvSpPr>
          <p:cNvPr id="43017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7FE05EC-B1C5-4B47-9F59-1FA88D68A147}" type="slidenum">
              <a:rPr lang="ja-JP" altLang="en-US" smtClean="0">
                <a:latin typeface="メイリオ" panose="020B0604030504040204" pitchFamily="50" charset="-128"/>
              </a:rPr>
              <a:pPr/>
              <a:t>20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43012" name="Line 5"/>
          <p:cNvSpPr>
            <a:spLocks noChangeShapeType="1"/>
          </p:cNvSpPr>
          <p:nvPr/>
        </p:nvSpPr>
        <p:spPr bwMode="auto">
          <a:xfrm flipH="1">
            <a:off x="3173413" y="5126038"/>
            <a:ext cx="75247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013" name="Text Box 6"/>
          <p:cNvSpPr txBox="1">
            <a:spLocks noChangeArrowheads="1"/>
          </p:cNvSpPr>
          <p:nvPr/>
        </p:nvSpPr>
        <p:spPr bwMode="auto">
          <a:xfrm>
            <a:off x="4132262" y="4927921"/>
            <a:ext cx="295465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収束したかの判定を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行っている部分</a:t>
            </a:r>
          </a:p>
        </p:txBody>
      </p:sp>
      <p:sp>
        <p:nvSpPr>
          <p:cNvPr id="43014" name="Rectangle 7"/>
          <p:cNvSpPr>
            <a:spLocks noChangeArrowheads="1"/>
          </p:cNvSpPr>
          <p:nvPr/>
        </p:nvSpPr>
        <p:spPr bwMode="auto">
          <a:xfrm>
            <a:off x="-3431117" y="6274594"/>
            <a:ext cx="3370263" cy="16351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3015" name="Line 8"/>
          <p:cNvSpPr>
            <a:spLocks noChangeShapeType="1"/>
          </p:cNvSpPr>
          <p:nvPr/>
        </p:nvSpPr>
        <p:spPr bwMode="auto">
          <a:xfrm flipH="1">
            <a:off x="3199341" y="4437062"/>
            <a:ext cx="1635125" cy="1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3016" name="Text Box 9"/>
          <p:cNvSpPr txBox="1">
            <a:spLocks noChangeArrowheads="1"/>
          </p:cNvSpPr>
          <p:nvPr/>
        </p:nvSpPr>
        <p:spPr bwMode="auto">
          <a:xfrm>
            <a:off x="4907914" y="4330488"/>
            <a:ext cx="1403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tx2"/>
                </a:solidFill>
                <a:latin typeface="メイリオ" panose="020B0604030504040204" pitchFamily="50" charset="-128"/>
              </a:rPr>
              <a:t>反復公式</a:t>
            </a:r>
          </a:p>
        </p:txBody>
      </p:sp>
    </p:spTree>
    <p:extLst>
      <p:ext uri="{BB962C8B-B14F-4D97-AF65-F5344CB8AC3E}">
        <p14:creationId xmlns:p14="http://schemas.microsoft.com/office/powerpoint/2010/main" val="15644738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533400" y="200025"/>
            <a:ext cx="292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solidFill>
                  <a:schemeClr val="tx2"/>
                </a:solidFill>
                <a:latin typeface="メイリオ" panose="020B0604030504040204" pitchFamily="50" charset="-128"/>
              </a:rPr>
              <a:t>実行結果の例</a:t>
            </a:r>
          </a:p>
        </p:txBody>
      </p:sp>
      <p:sp>
        <p:nvSpPr>
          <p:cNvPr id="45059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63FADFA-E194-411A-977D-DC7F43F03F69}" type="slidenum">
              <a:rPr lang="ja-JP" altLang="en-US" smtClean="0">
                <a:latin typeface="メイリオ" panose="020B0604030504040204" pitchFamily="50" charset="-128"/>
              </a:rPr>
              <a:pPr/>
              <a:t>21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pic>
        <p:nvPicPr>
          <p:cNvPr id="45060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1014413"/>
            <a:ext cx="8855075" cy="375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5765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台形則による数値積分</a:t>
            </a:r>
          </a:p>
        </p:txBody>
      </p:sp>
      <p:sp>
        <p:nvSpPr>
          <p:cNvPr id="4" name="字幕 3">
            <a:extLst>
              <a:ext uri="{FF2B5EF4-FFF2-40B4-BE49-F238E27FC236}">
                <a16:creationId xmlns:a16="http://schemas.microsoft.com/office/drawing/2014/main" id="{FF5AA998-5298-426C-B568-EE2D7B274A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 dirty="0"/>
          </a:p>
        </p:txBody>
      </p:sp>
      <p:sp>
        <p:nvSpPr>
          <p:cNvPr id="47107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EDAD6B6-6B65-4B2A-8BCC-F10D095EAB77}" type="slidenum">
              <a:rPr lang="ja-JP" altLang="en-US" smtClean="0">
                <a:latin typeface="メイリオ" panose="020B0604030504040204" pitchFamily="50" charset="-128"/>
              </a:rPr>
              <a:pPr/>
              <a:t>22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03509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Line 2"/>
          <p:cNvSpPr>
            <a:spLocks noChangeShapeType="1"/>
          </p:cNvSpPr>
          <p:nvPr/>
        </p:nvSpPr>
        <p:spPr bwMode="auto">
          <a:xfrm>
            <a:off x="2508780" y="2487613"/>
            <a:ext cx="0" cy="14382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>
            <a:off x="5452005" y="2673350"/>
            <a:ext cx="9525" cy="125253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定積分</a:t>
            </a:r>
          </a:p>
        </p:txBody>
      </p:sp>
      <p:sp>
        <p:nvSpPr>
          <p:cNvPr id="491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　区間 </a:t>
            </a:r>
            <a:r>
              <a:rPr lang="en-US" altLang="ja-JP" dirty="0"/>
              <a:t>[a, b] </a:t>
            </a:r>
            <a:r>
              <a:rPr lang="ja-JP" altLang="en-US" dirty="0"/>
              <a:t>で，連続関数 </a:t>
            </a:r>
            <a:r>
              <a:rPr lang="en-US" altLang="ja-JP" dirty="0"/>
              <a:t>f, x</a:t>
            </a:r>
            <a:r>
              <a:rPr lang="ja-JP" altLang="en-US" dirty="0"/>
              <a:t>軸</a:t>
            </a:r>
            <a:r>
              <a:rPr lang="en-US" altLang="ja-JP" dirty="0"/>
              <a:t>, x=a, x=b </a:t>
            </a:r>
            <a:r>
              <a:rPr lang="ja-JP" altLang="en-US" dirty="0"/>
              <a:t>で囲まれた面積</a:t>
            </a:r>
          </a:p>
          <a:p>
            <a:endParaRPr lang="ja-JP" altLang="en-US" dirty="0"/>
          </a:p>
        </p:txBody>
      </p:sp>
      <p:sp>
        <p:nvSpPr>
          <p:cNvPr id="49167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E00B078-8BDB-4801-8E64-3A63E8C47ED0}" type="slidenum">
              <a:rPr lang="ja-JP" altLang="en-US" smtClean="0">
                <a:latin typeface="メイリオ" panose="020B0604030504040204" pitchFamily="50" charset="-128"/>
              </a:rPr>
              <a:pPr/>
              <a:t>23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>
            <a:off x="1902355" y="3925888"/>
            <a:ext cx="4618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159" name="Freeform 7"/>
          <p:cNvSpPr>
            <a:spLocks/>
          </p:cNvSpPr>
          <p:nvPr/>
        </p:nvSpPr>
        <p:spPr bwMode="auto">
          <a:xfrm>
            <a:off x="1902355" y="1941513"/>
            <a:ext cx="4314825" cy="1025525"/>
          </a:xfrm>
          <a:custGeom>
            <a:avLst/>
            <a:gdLst>
              <a:gd name="T0" fmla="*/ 0 w 2585"/>
              <a:gd name="T1" fmla="*/ 1807047295 h 582"/>
              <a:gd name="T2" fmla="*/ 2147483646 w 2585"/>
              <a:gd name="T3" fmla="*/ 117986475 h 582"/>
              <a:gd name="T4" fmla="*/ 2147483646 w 2585"/>
              <a:gd name="T5" fmla="*/ 1105341505 h 582"/>
              <a:gd name="T6" fmla="*/ 2147483646 w 2585"/>
              <a:gd name="T7" fmla="*/ 1384781209 h 58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85" h="582">
                <a:moveTo>
                  <a:pt x="0" y="582"/>
                </a:moveTo>
                <a:cubicBezTo>
                  <a:pt x="332" y="329"/>
                  <a:pt x="665" y="76"/>
                  <a:pt x="952" y="38"/>
                </a:cubicBezTo>
                <a:cubicBezTo>
                  <a:pt x="1239" y="0"/>
                  <a:pt x="1451" y="288"/>
                  <a:pt x="1723" y="356"/>
                </a:cubicBezTo>
                <a:cubicBezTo>
                  <a:pt x="1995" y="424"/>
                  <a:pt x="2290" y="435"/>
                  <a:pt x="2585" y="44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5586942" y="2035175"/>
            <a:ext cx="869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f(x)</a:t>
            </a:r>
            <a:endParaRPr lang="ja-JP" altLang="en-US" sz="3600" dirty="0">
              <a:latin typeface="メイリオ" panose="020B0604030504040204" pitchFamily="50" charset="-128"/>
            </a:endParaRP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2316692" y="3827463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a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5290080" y="3852863"/>
            <a:ext cx="44114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b</a:t>
            </a: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6423555" y="3327400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x</a:t>
            </a:r>
          </a:p>
        </p:txBody>
      </p:sp>
      <p:graphicFrame>
        <p:nvGraphicFramePr>
          <p:cNvPr id="4916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3625809"/>
              </p:ext>
            </p:extLst>
          </p:nvPr>
        </p:nvGraphicFramePr>
        <p:xfrm>
          <a:off x="3824817" y="4748213"/>
          <a:ext cx="3454400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4" name="数式" r:id="rId4" imgW="850531" imgH="330057" progId="Equation.3">
                  <p:embed/>
                </p:oleObj>
              </mc:Choice>
              <mc:Fallback>
                <p:oleObj name="数式" r:id="rId4" imgW="850531" imgH="330057" progId="Equation.3">
                  <p:embed/>
                  <p:pic>
                    <p:nvPicPr>
                      <p:cNvPr id="4916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4817" y="4748213"/>
                        <a:ext cx="3454400" cy="104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1808692" y="4891088"/>
            <a:ext cx="223651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latin typeface="メイリオ" panose="020B0604030504040204" pitchFamily="50" charset="-128"/>
              </a:rPr>
              <a:t>定積分：</a:t>
            </a: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1278467" y="4660900"/>
            <a:ext cx="6261100" cy="1193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6632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Line 2"/>
          <p:cNvSpPr>
            <a:spLocks noChangeShapeType="1"/>
          </p:cNvSpPr>
          <p:nvPr/>
        </p:nvSpPr>
        <p:spPr bwMode="auto">
          <a:xfrm>
            <a:off x="5393796" y="3651780"/>
            <a:ext cx="0" cy="12477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203" name="Line 3"/>
          <p:cNvSpPr>
            <a:spLocks noChangeShapeType="1"/>
          </p:cNvSpPr>
          <p:nvPr/>
        </p:nvSpPr>
        <p:spPr bwMode="auto">
          <a:xfrm>
            <a:off x="5120746" y="3620030"/>
            <a:ext cx="0" cy="1282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204" name="Line 4"/>
          <p:cNvSpPr>
            <a:spLocks noChangeShapeType="1"/>
          </p:cNvSpPr>
          <p:nvPr/>
        </p:nvSpPr>
        <p:spPr bwMode="auto">
          <a:xfrm>
            <a:off x="2441046" y="3461280"/>
            <a:ext cx="0" cy="14382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205" name="Line 5"/>
          <p:cNvSpPr>
            <a:spLocks noChangeShapeType="1"/>
          </p:cNvSpPr>
          <p:nvPr/>
        </p:nvSpPr>
        <p:spPr bwMode="auto">
          <a:xfrm>
            <a:off x="2733146" y="3270780"/>
            <a:ext cx="0" cy="16287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206" name="Line 6"/>
          <p:cNvSpPr>
            <a:spLocks noChangeShapeType="1"/>
          </p:cNvSpPr>
          <p:nvPr/>
        </p:nvSpPr>
        <p:spPr bwMode="auto">
          <a:xfrm flipH="1">
            <a:off x="3025246" y="3118380"/>
            <a:ext cx="12700" cy="1781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区間 </a:t>
            </a:r>
            <a:r>
              <a:rPr lang="en-US" altLang="ja-JP" dirty="0"/>
              <a:t>[a, b] </a:t>
            </a:r>
            <a:r>
              <a:rPr lang="ja-JP" altLang="en-US" dirty="0"/>
              <a:t>の小区間への分割</a:t>
            </a:r>
          </a:p>
        </p:txBody>
      </p:sp>
      <p:sp>
        <p:nvSpPr>
          <p:cNvPr id="5120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n </a:t>
            </a:r>
            <a:r>
              <a:rPr lang="ja-JP" altLang="en-US" dirty="0"/>
              <a:t>個の等間隔な小区間に分割</a:t>
            </a:r>
          </a:p>
          <a:p>
            <a:pPr lvl="1"/>
            <a:r>
              <a:rPr lang="ja-JP" altLang="en-US" dirty="0"/>
              <a:t>幅：　</a:t>
            </a:r>
            <a:r>
              <a:rPr lang="en-US" altLang="ja-JP" dirty="0"/>
              <a:t>h = (b-a) / n</a:t>
            </a:r>
          </a:p>
          <a:p>
            <a:pPr lvl="1"/>
            <a:r>
              <a:rPr lang="ja-JP" altLang="en-US" dirty="0"/>
              <a:t>小区間：　</a:t>
            </a:r>
            <a:r>
              <a:rPr lang="en-US" altLang="ja-JP" dirty="0"/>
              <a:t>[x0, x1], [x1, x2], ..., [xn-1, </a:t>
            </a:r>
            <a:r>
              <a:rPr lang="en-US" altLang="ja-JP" dirty="0" err="1"/>
              <a:t>xn</a:t>
            </a:r>
            <a:r>
              <a:rPr lang="en-US" altLang="ja-JP" dirty="0"/>
              <a:t>]</a:t>
            </a:r>
          </a:p>
          <a:p>
            <a:pPr marL="457200" lvl="1" indent="0">
              <a:buNone/>
            </a:pPr>
            <a:r>
              <a:rPr lang="en-US" altLang="ja-JP" dirty="0"/>
              <a:t>			     </a:t>
            </a:r>
            <a:r>
              <a:rPr lang="ja-JP" altLang="en-US" dirty="0"/>
              <a:t>但し，</a:t>
            </a:r>
            <a:r>
              <a:rPr lang="en-US" altLang="ja-JP" dirty="0"/>
              <a:t>x0 = a, xi = x0 + </a:t>
            </a:r>
            <a:r>
              <a:rPr lang="en-US" altLang="ja-JP" dirty="0" err="1"/>
              <a:t>i</a:t>
            </a:r>
            <a:r>
              <a:rPr lang="en-US" altLang="ja-JP" dirty="0"/>
              <a:t> × h</a:t>
            </a:r>
          </a:p>
        </p:txBody>
      </p:sp>
      <p:sp>
        <p:nvSpPr>
          <p:cNvPr id="51223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0E98547-7B2D-4688-90D3-F9AB472B131B}" type="slidenum">
              <a:rPr lang="ja-JP" altLang="en-US" smtClean="0">
                <a:latin typeface="メイリオ" panose="020B0604030504040204" pitchFamily="50" charset="-128"/>
              </a:rPr>
              <a:pPr/>
              <a:t>24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1834621" y="4899555"/>
            <a:ext cx="4618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210" name="Freeform 10"/>
          <p:cNvSpPr>
            <a:spLocks/>
          </p:cNvSpPr>
          <p:nvPr/>
        </p:nvSpPr>
        <p:spPr bwMode="auto">
          <a:xfrm>
            <a:off x="1834621" y="2915180"/>
            <a:ext cx="4314825" cy="1025525"/>
          </a:xfrm>
          <a:custGeom>
            <a:avLst/>
            <a:gdLst>
              <a:gd name="T0" fmla="*/ 0 w 2585"/>
              <a:gd name="T1" fmla="*/ 1807047295 h 582"/>
              <a:gd name="T2" fmla="*/ 2147483646 w 2585"/>
              <a:gd name="T3" fmla="*/ 117986475 h 582"/>
              <a:gd name="T4" fmla="*/ 2147483646 w 2585"/>
              <a:gd name="T5" fmla="*/ 1105341505 h 582"/>
              <a:gd name="T6" fmla="*/ 2147483646 w 2585"/>
              <a:gd name="T7" fmla="*/ 1384781209 h 58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85" h="582">
                <a:moveTo>
                  <a:pt x="0" y="582"/>
                </a:moveTo>
                <a:cubicBezTo>
                  <a:pt x="332" y="329"/>
                  <a:pt x="665" y="76"/>
                  <a:pt x="952" y="38"/>
                </a:cubicBezTo>
                <a:cubicBezTo>
                  <a:pt x="1239" y="0"/>
                  <a:pt x="1451" y="288"/>
                  <a:pt x="1723" y="356"/>
                </a:cubicBezTo>
                <a:cubicBezTo>
                  <a:pt x="1995" y="424"/>
                  <a:pt x="2290" y="435"/>
                  <a:pt x="2585" y="44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211" name="Text Box 11"/>
          <p:cNvSpPr txBox="1">
            <a:spLocks noChangeArrowheads="1"/>
          </p:cNvSpPr>
          <p:nvPr/>
        </p:nvSpPr>
        <p:spPr bwMode="auto">
          <a:xfrm>
            <a:off x="5519208" y="3008842"/>
            <a:ext cx="869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f(x)</a:t>
            </a:r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1334558" y="5144030"/>
            <a:ext cx="13692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>
                <a:latin typeface="メイリオ" panose="020B0604030504040204" pitchFamily="50" charset="-128"/>
              </a:rPr>
              <a:t>0</a:t>
            </a:r>
            <a:r>
              <a:rPr lang="en-US" altLang="ja-JP" sz="3600" dirty="0">
                <a:latin typeface="メイリオ" panose="020B0604030504040204" pitchFamily="50" charset="-128"/>
              </a:rPr>
              <a:t> = a</a:t>
            </a:r>
          </a:p>
        </p:txBody>
      </p:sp>
      <p:sp>
        <p:nvSpPr>
          <p:cNvPr id="51213" name="Text Box 13"/>
          <p:cNvSpPr txBox="1">
            <a:spLocks noChangeArrowheads="1"/>
          </p:cNvSpPr>
          <p:nvPr/>
        </p:nvSpPr>
        <p:spPr bwMode="auto">
          <a:xfrm>
            <a:off x="5692246" y="5118630"/>
            <a:ext cx="13692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 err="1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 err="1">
                <a:latin typeface="メイリオ" panose="020B0604030504040204" pitchFamily="50" charset="-128"/>
              </a:rPr>
              <a:t>n</a:t>
            </a:r>
            <a:r>
              <a:rPr lang="en-US" altLang="ja-JP" sz="3600" dirty="0">
                <a:latin typeface="メイリオ" panose="020B0604030504040204" pitchFamily="50" charset="-128"/>
              </a:rPr>
              <a:t> = b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6368521" y="4339167"/>
            <a:ext cx="412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51215" name="Oval 15"/>
          <p:cNvSpPr>
            <a:spLocks noChangeArrowheads="1"/>
          </p:cNvSpPr>
          <p:nvPr/>
        </p:nvSpPr>
        <p:spPr bwMode="auto">
          <a:xfrm>
            <a:off x="3547533" y="4123267"/>
            <a:ext cx="88900" cy="101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1216" name="Oval 16"/>
          <p:cNvSpPr>
            <a:spLocks noChangeArrowheads="1"/>
          </p:cNvSpPr>
          <p:nvPr/>
        </p:nvSpPr>
        <p:spPr bwMode="auto">
          <a:xfrm>
            <a:off x="3763433" y="4123267"/>
            <a:ext cx="88900" cy="101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1217" name="Oval 17"/>
          <p:cNvSpPr>
            <a:spLocks noChangeArrowheads="1"/>
          </p:cNvSpPr>
          <p:nvPr/>
        </p:nvSpPr>
        <p:spPr bwMode="auto">
          <a:xfrm>
            <a:off x="3979333" y="4123267"/>
            <a:ext cx="88900" cy="101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2515658" y="4712230"/>
            <a:ext cx="5870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>
                <a:latin typeface="メイリオ" panose="020B0604030504040204" pitchFamily="50" charset="-128"/>
              </a:rPr>
              <a:t>1</a:t>
            </a:r>
            <a:endParaRPr lang="en-US" altLang="ja-JP" sz="3600" dirty="0">
              <a:latin typeface="メイリオ" panose="020B0604030504040204" pitchFamily="50" charset="-128"/>
            </a:endParaRP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2858558" y="4712230"/>
            <a:ext cx="5870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>
                <a:latin typeface="メイリオ" panose="020B0604030504040204" pitchFamily="50" charset="-128"/>
              </a:rPr>
              <a:t>2</a:t>
            </a:r>
            <a:endParaRPr lang="en-US" altLang="ja-JP" sz="3600" dirty="0">
              <a:latin typeface="メイリオ" panose="020B0604030504040204" pitchFamily="50" charset="-128"/>
            </a:endParaRP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4801658" y="4724930"/>
            <a:ext cx="8611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>
                <a:latin typeface="メイリオ" panose="020B0604030504040204" pitchFamily="50" charset="-128"/>
              </a:rPr>
              <a:t>n-1</a:t>
            </a:r>
            <a:endParaRPr lang="en-US" altLang="ja-JP" sz="3600" dirty="0">
              <a:latin typeface="メイリオ" panose="020B0604030504040204" pitchFamily="50" charset="-128"/>
            </a:endParaRPr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V="1">
            <a:off x="1985433" y="4897967"/>
            <a:ext cx="393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 flipH="1" flipV="1">
            <a:off x="5427133" y="4910667"/>
            <a:ext cx="48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24188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2"/>
          <p:cNvSpPr>
            <a:spLocks noChangeShapeType="1"/>
          </p:cNvSpPr>
          <p:nvPr/>
        </p:nvSpPr>
        <p:spPr bwMode="auto">
          <a:xfrm>
            <a:off x="5529263" y="2478382"/>
            <a:ext cx="0" cy="124618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251" name="Line 3"/>
          <p:cNvSpPr>
            <a:spLocks noChangeShapeType="1"/>
          </p:cNvSpPr>
          <p:nvPr/>
        </p:nvSpPr>
        <p:spPr bwMode="auto">
          <a:xfrm>
            <a:off x="2576513" y="2286295"/>
            <a:ext cx="0" cy="14382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小台形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小台形の面積は</a:t>
            </a:r>
          </a:p>
          <a:p>
            <a:pPr marL="0" indent="0">
              <a:buNone/>
            </a:pPr>
            <a:r>
              <a:rPr lang="ja-JP" altLang="en-US" dirty="0"/>
              <a:t>			</a:t>
            </a:r>
            <a:endParaRPr lang="en-US" altLang="ja-JP" dirty="0"/>
          </a:p>
        </p:txBody>
      </p:sp>
      <p:sp>
        <p:nvSpPr>
          <p:cNvPr id="53274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EB8A86CC-3E4A-441E-88F1-C4CA0E610194}" type="slidenum">
              <a:rPr lang="ja-JP" altLang="en-US" smtClean="0">
                <a:latin typeface="メイリオ" panose="020B0604030504040204" pitchFamily="50" charset="-128"/>
              </a:rPr>
              <a:pPr/>
              <a:t>25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53254" name="Line 6"/>
          <p:cNvSpPr>
            <a:spLocks noChangeShapeType="1"/>
          </p:cNvSpPr>
          <p:nvPr/>
        </p:nvSpPr>
        <p:spPr bwMode="auto">
          <a:xfrm>
            <a:off x="1970088" y="3724570"/>
            <a:ext cx="4618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255" name="Freeform 7"/>
          <p:cNvSpPr>
            <a:spLocks/>
          </p:cNvSpPr>
          <p:nvPr/>
        </p:nvSpPr>
        <p:spPr bwMode="auto">
          <a:xfrm>
            <a:off x="1970088" y="1740195"/>
            <a:ext cx="4314825" cy="1025525"/>
          </a:xfrm>
          <a:custGeom>
            <a:avLst/>
            <a:gdLst>
              <a:gd name="T0" fmla="*/ 0 w 2585"/>
              <a:gd name="T1" fmla="*/ 1807047295 h 582"/>
              <a:gd name="T2" fmla="*/ 2147483646 w 2585"/>
              <a:gd name="T3" fmla="*/ 117986475 h 582"/>
              <a:gd name="T4" fmla="*/ 2147483646 w 2585"/>
              <a:gd name="T5" fmla="*/ 1105341505 h 582"/>
              <a:gd name="T6" fmla="*/ 2147483646 w 2585"/>
              <a:gd name="T7" fmla="*/ 1384781209 h 58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85" h="582">
                <a:moveTo>
                  <a:pt x="0" y="582"/>
                </a:moveTo>
                <a:cubicBezTo>
                  <a:pt x="332" y="329"/>
                  <a:pt x="665" y="76"/>
                  <a:pt x="952" y="38"/>
                </a:cubicBezTo>
                <a:cubicBezTo>
                  <a:pt x="1239" y="0"/>
                  <a:pt x="1451" y="288"/>
                  <a:pt x="1723" y="356"/>
                </a:cubicBezTo>
                <a:cubicBezTo>
                  <a:pt x="1995" y="424"/>
                  <a:pt x="2290" y="435"/>
                  <a:pt x="2585" y="44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654675" y="1884657"/>
            <a:ext cx="790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f(x)</a:t>
            </a:r>
          </a:p>
        </p:txBody>
      </p:sp>
      <p:sp>
        <p:nvSpPr>
          <p:cNvPr id="53257" name="Text Box 9"/>
          <p:cNvSpPr txBox="1">
            <a:spLocks noChangeArrowheads="1"/>
          </p:cNvSpPr>
          <p:nvPr/>
        </p:nvSpPr>
        <p:spPr bwMode="auto">
          <a:xfrm>
            <a:off x="1470025" y="4019845"/>
            <a:ext cx="12378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>
                <a:latin typeface="メイリオ" panose="020B0604030504040204" pitchFamily="50" charset="-128"/>
              </a:rPr>
              <a:t>0</a:t>
            </a:r>
            <a:r>
              <a:rPr lang="en-US" altLang="ja-JP" dirty="0">
                <a:latin typeface="メイリオ" panose="020B0604030504040204" pitchFamily="50" charset="-128"/>
              </a:rPr>
              <a:t> = a</a:t>
            </a:r>
          </a:p>
        </p:txBody>
      </p:sp>
      <p:sp>
        <p:nvSpPr>
          <p:cNvPr id="53258" name="Text Box 10"/>
          <p:cNvSpPr txBox="1">
            <a:spLocks noChangeArrowheads="1"/>
          </p:cNvSpPr>
          <p:nvPr/>
        </p:nvSpPr>
        <p:spPr bwMode="auto">
          <a:xfrm>
            <a:off x="5827713" y="3994445"/>
            <a:ext cx="12378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 err="1">
                <a:latin typeface="メイリオ" panose="020B0604030504040204" pitchFamily="50" charset="-128"/>
              </a:rPr>
              <a:t>n</a:t>
            </a:r>
            <a:r>
              <a:rPr lang="en-US" altLang="ja-JP" dirty="0">
                <a:latin typeface="メイリオ" panose="020B0604030504040204" pitchFamily="50" charset="-128"/>
              </a:rPr>
              <a:t> = b</a:t>
            </a:r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6491288" y="3557882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4011613" y="1917995"/>
            <a:ext cx="0" cy="18065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261" name="Line 13"/>
          <p:cNvSpPr>
            <a:spLocks noChangeShapeType="1"/>
          </p:cNvSpPr>
          <p:nvPr/>
        </p:nvSpPr>
        <p:spPr bwMode="auto">
          <a:xfrm flipH="1">
            <a:off x="4303713" y="2079920"/>
            <a:ext cx="12700" cy="16446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3743325" y="3588045"/>
            <a:ext cx="4619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>
                <a:latin typeface="メイリオ" panose="020B0604030504040204" pitchFamily="50" charset="-128"/>
              </a:rPr>
              <a:t>i</a:t>
            </a:r>
            <a:endParaRPr lang="ja-JP" altLang="en-US" dirty="0">
              <a:latin typeface="メイリオ" panose="020B0604030504040204" pitchFamily="50" charset="-128"/>
            </a:endParaRPr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4137025" y="3588045"/>
            <a:ext cx="76335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>
                <a:latin typeface="メイリオ" panose="020B0604030504040204" pitchFamily="50" charset="-128"/>
              </a:rPr>
              <a:t>i+1</a:t>
            </a:r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53264" name="Line 16"/>
          <p:cNvSpPr>
            <a:spLocks noChangeShapeType="1"/>
          </p:cNvSpPr>
          <p:nvPr/>
        </p:nvSpPr>
        <p:spPr bwMode="auto">
          <a:xfrm flipV="1">
            <a:off x="2120900" y="3722982"/>
            <a:ext cx="393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265" name="Line 17"/>
          <p:cNvSpPr>
            <a:spLocks noChangeShapeType="1"/>
          </p:cNvSpPr>
          <p:nvPr/>
        </p:nvSpPr>
        <p:spPr bwMode="auto">
          <a:xfrm flipH="1" flipV="1">
            <a:off x="5562600" y="3735682"/>
            <a:ext cx="48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3266" name="AutoShape 18"/>
          <p:cNvSpPr>
            <a:spLocks/>
          </p:cNvSpPr>
          <p:nvPr/>
        </p:nvSpPr>
        <p:spPr bwMode="auto">
          <a:xfrm rot="5400000">
            <a:off x="4041775" y="3792832"/>
            <a:ext cx="254000" cy="1143000"/>
          </a:xfrm>
          <a:prstGeom prst="rightBrace">
            <a:avLst>
              <a:gd name="adj1" fmla="val 37500"/>
              <a:gd name="adj2" fmla="val 50000"/>
            </a:avLst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3441700" y="4477045"/>
            <a:ext cx="1403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chemeClr val="accent2"/>
                </a:solidFill>
                <a:latin typeface="メイリオ" panose="020B0604030504040204" pitchFamily="50" charset="-128"/>
              </a:rPr>
              <a:t>小台形</a:t>
            </a:r>
            <a:endParaRPr lang="en-US" altLang="ja-JP" dirty="0">
              <a:solidFill>
                <a:schemeClr val="accent2"/>
              </a:solidFill>
              <a:latin typeface="メイリオ" panose="020B0604030504040204" pitchFamily="50" charset="-128"/>
            </a:endParaRPr>
          </a:p>
        </p:txBody>
      </p:sp>
      <p:sp>
        <p:nvSpPr>
          <p:cNvPr id="53268" name="AutoShape 20"/>
          <p:cNvSpPr>
            <a:spLocks/>
          </p:cNvSpPr>
          <p:nvPr/>
        </p:nvSpPr>
        <p:spPr bwMode="auto">
          <a:xfrm>
            <a:off x="3765550" y="1906882"/>
            <a:ext cx="227013" cy="1809750"/>
          </a:xfrm>
          <a:prstGeom prst="leftBracket">
            <a:avLst>
              <a:gd name="adj" fmla="val 66433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3055938" y="2495845"/>
            <a:ext cx="866775" cy="5794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f(x</a:t>
            </a:r>
            <a:r>
              <a:rPr lang="en-US" altLang="ja-JP" baseline="-25000" dirty="0">
                <a:solidFill>
                  <a:srgbClr val="008000"/>
                </a:solidFill>
                <a:latin typeface="メイリオ" panose="020B0604030504040204" pitchFamily="50" charset="-128"/>
              </a:rPr>
              <a:t>i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)</a:t>
            </a:r>
          </a:p>
        </p:txBody>
      </p:sp>
      <p:sp>
        <p:nvSpPr>
          <p:cNvPr id="53270" name="AutoShape 22"/>
          <p:cNvSpPr>
            <a:spLocks/>
          </p:cNvSpPr>
          <p:nvPr/>
        </p:nvSpPr>
        <p:spPr bwMode="auto">
          <a:xfrm flipH="1">
            <a:off x="4332288" y="2084682"/>
            <a:ext cx="203200" cy="1625600"/>
          </a:xfrm>
          <a:prstGeom prst="leftBracket">
            <a:avLst>
              <a:gd name="adj" fmla="val 66667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4357688" y="2635545"/>
            <a:ext cx="1150937" cy="57943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f(x</a:t>
            </a:r>
            <a:r>
              <a:rPr lang="en-US" altLang="ja-JP" baseline="-25000" dirty="0">
                <a:solidFill>
                  <a:srgbClr val="008000"/>
                </a:solidFill>
                <a:latin typeface="メイリオ" panose="020B0604030504040204" pitchFamily="50" charset="-128"/>
              </a:rPr>
              <a:t>i+1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)</a:t>
            </a:r>
          </a:p>
        </p:txBody>
      </p:sp>
      <p:graphicFrame>
        <p:nvGraphicFramePr>
          <p:cNvPr id="53272" name="Object 24"/>
          <p:cNvGraphicFramePr>
            <a:graphicFrameLocks noChangeAspect="1"/>
          </p:cNvGraphicFramePr>
          <p:nvPr/>
        </p:nvGraphicFramePr>
        <p:xfrm>
          <a:off x="2466975" y="5421313"/>
          <a:ext cx="4441825" cy="118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数式" r:id="rId4" imgW="1155700" imgH="393700" progId="Equation.3">
                  <p:embed/>
                </p:oleObj>
              </mc:Choice>
              <mc:Fallback>
                <p:oleObj name="数式" r:id="rId4" imgW="1155700" imgH="393700" progId="Equation.3">
                  <p:embed/>
                  <p:pic>
                    <p:nvPicPr>
                      <p:cNvPr id="5327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6975" y="5421313"/>
                        <a:ext cx="4441825" cy="1184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73" name="Freeform 25"/>
          <p:cNvSpPr>
            <a:spLocks/>
          </p:cNvSpPr>
          <p:nvPr/>
        </p:nvSpPr>
        <p:spPr bwMode="auto">
          <a:xfrm>
            <a:off x="4010025" y="1900532"/>
            <a:ext cx="301625" cy="1822450"/>
          </a:xfrm>
          <a:custGeom>
            <a:avLst/>
            <a:gdLst>
              <a:gd name="T0" fmla="*/ 0 w 190"/>
              <a:gd name="T1" fmla="*/ 0 h 1148"/>
              <a:gd name="T2" fmla="*/ 0 w 190"/>
              <a:gd name="T3" fmla="*/ 2147483646 h 1148"/>
              <a:gd name="T4" fmla="*/ 463708750 w 190"/>
              <a:gd name="T5" fmla="*/ 2147483646 h 1148"/>
              <a:gd name="T6" fmla="*/ 478829688 w 190"/>
              <a:gd name="T7" fmla="*/ 297378438 h 1148"/>
              <a:gd name="T8" fmla="*/ 0 w 190"/>
              <a:gd name="T9" fmla="*/ 0 h 11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0" h="1148">
                <a:moveTo>
                  <a:pt x="0" y="0"/>
                </a:moveTo>
                <a:lnTo>
                  <a:pt x="0" y="1148"/>
                </a:lnTo>
                <a:lnTo>
                  <a:pt x="184" y="1146"/>
                </a:lnTo>
                <a:lnTo>
                  <a:pt x="190" y="11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3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4382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reeform 2"/>
          <p:cNvSpPr>
            <a:spLocks/>
          </p:cNvSpPr>
          <p:nvPr/>
        </p:nvSpPr>
        <p:spPr bwMode="auto">
          <a:xfrm>
            <a:off x="2709863" y="1395413"/>
            <a:ext cx="303212" cy="1793875"/>
          </a:xfrm>
          <a:custGeom>
            <a:avLst/>
            <a:gdLst>
              <a:gd name="T0" fmla="*/ 0 w 191"/>
              <a:gd name="T1" fmla="*/ 257055938 h 1130"/>
              <a:gd name="T2" fmla="*/ 7559663 w 191"/>
              <a:gd name="T3" fmla="*/ 2147483646 h 1130"/>
              <a:gd name="T4" fmla="*/ 466227344 w 191"/>
              <a:gd name="T5" fmla="*/ 2147483646 h 1130"/>
              <a:gd name="T6" fmla="*/ 481348256 w 191"/>
              <a:gd name="T7" fmla="*/ 0 h 1130"/>
              <a:gd name="T8" fmla="*/ 0 w 191"/>
              <a:gd name="T9" fmla="*/ 257055938 h 113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1" h="1130">
                <a:moveTo>
                  <a:pt x="0" y="102"/>
                </a:moveTo>
                <a:lnTo>
                  <a:pt x="3" y="1130"/>
                </a:lnTo>
                <a:lnTo>
                  <a:pt x="185" y="1130"/>
                </a:lnTo>
                <a:lnTo>
                  <a:pt x="191" y="0"/>
                </a:lnTo>
                <a:lnTo>
                  <a:pt x="0" y="102"/>
                </a:lnTo>
                <a:close/>
              </a:path>
            </a:pathLst>
          </a:custGeom>
          <a:solidFill>
            <a:schemeClr val="accent2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299" name="Freeform 3"/>
          <p:cNvSpPr>
            <a:spLocks/>
          </p:cNvSpPr>
          <p:nvPr/>
        </p:nvSpPr>
        <p:spPr bwMode="auto">
          <a:xfrm>
            <a:off x="2414588" y="1562100"/>
            <a:ext cx="295275" cy="1628775"/>
          </a:xfrm>
          <a:custGeom>
            <a:avLst/>
            <a:gdLst>
              <a:gd name="T0" fmla="*/ 0 w 186"/>
              <a:gd name="T1" fmla="*/ 309980013 h 1026"/>
              <a:gd name="T2" fmla="*/ 0 w 186"/>
              <a:gd name="T3" fmla="*/ 2147483646 h 1026"/>
              <a:gd name="T4" fmla="*/ 468749063 w 186"/>
              <a:gd name="T5" fmla="*/ 2147483646 h 1026"/>
              <a:gd name="T6" fmla="*/ 468749063 w 186"/>
              <a:gd name="T7" fmla="*/ 0 h 1026"/>
              <a:gd name="T8" fmla="*/ 0 w 186"/>
              <a:gd name="T9" fmla="*/ 309980013 h 102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" h="1026">
                <a:moveTo>
                  <a:pt x="0" y="123"/>
                </a:moveTo>
                <a:lnTo>
                  <a:pt x="0" y="1026"/>
                </a:lnTo>
                <a:lnTo>
                  <a:pt x="186" y="1026"/>
                </a:lnTo>
                <a:lnTo>
                  <a:pt x="186" y="0"/>
                </a:lnTo>
                <a:lnTo>
                  <a:pt x="0" y="123"/>
                </a:lnTo>
                <a:close/>
              </a:path>
            </a:pathLst>
          </a:custGeom>
          <a:solidFill>
            <a:schemeClr val="accent2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>
            <a:off x="5376863" y="1943100"/>
            <a:ext cx="0" cy="1246188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301" name="Line 5"/>
          <p:cNvSpPr>
            <a:spLocks noChangeShapeType="1"/>
          </p:cNvSpPr>
          <p:nvPr/>
        </p:nvSpPr>
        <p:spPr bwMode="auto">
          <a:xfrm>
            <a:off x="5081588" y="1906588"/>
            <a:ext cx="0" cy="12827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4802188" y="1865313"/>
            <a:ext cx="0" cy="1320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台形則 </a:t>
            </a:r>
            <a:r>
              <a:rPr lang="en-US" altLang="ja-JP" dirty="0"/>
              <a:t>trapezoidal rule</a:t>
            </a:r>
          </a:p>
        </p:txBody>
      </p:sp>
      <p:sp>
        <p:nvSpPr>
          <p:cNvPr id="55304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小台形の面積の和は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  <a:p>
            <a:r>
              <a:rPr lang="ja-JP" altLang="en-US" dirty="0"/>
              <a:t>定積分 </a:t>
            </a:r>
            <a:r>
              <a:rPr lang="en-US" altLang="ja-JP" dirty="0"/>
              <a:t>I </a:t>
            </a:r>
            <a:r>
              <a:rPr lang="ja-JP" altLang="en-US" dirty="0"/>
              <a:t>を，この和 </a:t>
            </a:r>
            <a:r>
              <a:rPr lang="en-US" altLang="ja-JP" dirty="0"/>
              <a:t>Sn </a:t>
            </a:r>
            <a:r>
              <a:rPr lang="ja-JP" altLang="en-US" dirty="0"/>
              <a:t>で近似 </a:t>
            </a:r>
            <a:r>
              <a:rPr lang="en-US" altLang="ja-JP" dirty="0"/>
              <a:t>⇒ </a:t>
            </a:r>
            <a:r>
              <a:rPr lang="ja-JP" altLang="en-US" dirty="0"/>
              <a:t>台形則という</a:t>
            </a:r>
          </a:p>
        </p:txBody>
      </p:sp>
      <p:sp>
        <p:nvSpPr>
          <p:cNvPr id="5533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9CECE209-C441-40FC-9166-B3BE88F54109}" type="slidenum">
              <a:rPr lang="ja-JP" altLang="en-US" smtClean="0">
                <a:latin typeface="メイリオ" panose="020B0604030504040204" pitchFamily="50" charset="-128"/>
              </a:rPr>
              <a:pPr/>
              <a:t>26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55305" name="Line 9"/>
          <p:cNvSpPr>
            <a:spLocks noChangeShapeType="1"/>
          </p:cNvSpPr>
          <p:nvPr/>
        </p:nvSpPr>
        <p:spPr bwMode="auto">
          <a:xfrm>
            <a:off x="1817688" y="3189288"/>
            <a:ext cx="4618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306" name="Freeform 10"/>
          <p:cNvSpPr>
            <a:spLocks/>
          </p:cNvSpPr>
          <p:nvPr/>
        </p:nvSpPr>
        <p:spPr bwMode="auto">
          <a:xfrm>
            <a:off x="1817688" y="1204913"/>
            <a:ext cx="4314825" cy="1025525"/>
          </a:xfrm>
          <a:custGeom>
            <a:avLst/>
            <a:gdLst>
              <a:gd name="T0" fmla="*/ 0 w 2585"/>
              <a:gd name="T1" fmla="*/ 1807047295 h 582"/>
              <a:gd name="T2" fmla="*/ 2147483646 w 2585"/>
              <a:gd name="T3" fmla="*/ 117986475 h 582"/>
              <a:gd name="T4" fmla="*/ 2147483646 w 2585"/>
              <a:gd name="T5" fmla="*/ 1105341505 h 582"/>
              <a:gd name="T6" fmla="*/ 2147483646 w 2585"/>
              <a:gd name="T7" fmla="*/ 1384781209 h 58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85" h="582">
                <a:moveTo>
                  <a:pt x="0" y="582"/>
                </a:moveTo>
                <a:cubicBezTo>
                  <a:pt x="332" y="329"/>
                  <a:pt x="665" y="76"/>
                  <a:pt x="952" y="38"/>
                </a:cubicBezTo>
                <a:cubicBezTo>
                  <a:pt x="1239" y="0"/>
                  <a:pt x="1451" y="288"/>
                  <a:pt x="1723" y="356"/>
                </a:cubicBezTo>
                <a:cubicBezTo>
                  <a:pt x="1995" y="424"/>
                  <a:pt x="2290" y="435"/>
                  <a:pt x="2585" y="446"/>
                </a:cubicBezTo>
              </a:path>
            </a:pathLst>
          </a:custGeom>
          <a:noFill/>
          <a:ln w="2857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2424113" y="1751013"/>
            <a:ext cx="0" cy="14382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5502275" y="1349375"/>
            <a:ext cx="790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f(x)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1317625" y="3484563"/>
            <a:ext cx="12378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>
                <a:latin typeface="メイリオ" panose="020B0604030504040204" pitchFamily="50" charset="-128"/>
              </a:rPr>
              <a:t>0</a:t>
            </a:r>
            <a:r>
              <a:rPr lang="en-US" altLang="ja-JP" dirty="0">
                <a:latin typeface="メイリオ" panose="020B0604030504040204" pitchFamily="50" charset="-128"/>
              </a:rPr>
              <a:t> = a</a:t>
            </a:r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5675313" y="3459163"/>
            <a:ext cx="123783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 err="1">
                <a:latin typeface="メイリオ" panose="020B0604030504040204" pitchFamily="50" charset="-128"/>
              </a:rPr>
              <a:t>x</a:t>
            </a:r>
            <a:r>
              <a:rPr lang="en-US" altLang="ja-JP" baseline="-25000" dirty="0" err="1">
                <a:latin typeface="メイリオ" panose="020B0604030504040204" pitchFamily="50" charset="-128"/>
              </a:rPr>
              <a:t>n</a:t>
            </a:r>
            <a:r>
              <a:rPr lang="en-US" altLang="ja-JP" dirty="0">
                <a:latin typeface="メイリオ" panose="020B0604030504040204" pitchFamily="50" charset="-128"/>
              </a:rPr>
              <a:t> = b</a:t>
            </a:r>
          </a:p>
        </p:txBody>
      </p:sp>
      <p:sp>
        <p:nvSpPr>
          <p:cNvPr id="55311" name="Text Box 15"/>
          <p:cNvSpPr txBox="1">
            <a:spLocks noChangeArrowheads="1"/>
          </p:cNvSpPr>
          <p:nvPr/>
        </p:nvSpPr>
        <p:spPr bwMode="auto">
          <a:xfrm>
            <a:off x="6338888" y="3022600"/>
            <a:ext cx="3873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55312" name="Line 16"/>
          <p:cNvSpPr>
            <a:spLocks noChangeShapeType="1"/>
          </p:cNvSpPr>
          <p:nvPr/>
        </p:nvSpPr>
        <p:spPr bwMode="auto">
          <a:xfrm flipV="1">
            <a:off x="1968500" y="3187700"/>
            <a:ext cx="393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313" name="Line 17"/>
          <p:cNvSpPr>
            <a:spLocks noChangeShapeType="1"/>
          </p:cNvSpPr>
          <p:nvPr/>
        </p:nvSpPr>
        <p:spPr bwMode="auto">
          <a:xfrm flipH="1" flipV="1">
            <a:off x="5410200" y="3200400"/>
            <a:ext cx="48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5314" name="Object 18"/>
          <p:cNvGraphicFramePr>
            <a:graphicFrameLocks noChangeAspect="1"/>
          </p:cNvGraphicFramePr>
          <p:nvPr/>
        </p:nvGraphicFramePr>
        <p:xfrm>
          <a:off x="2471738" y="5005388"/>
          <a:ext cx="5040312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数式" r:id="rId4" imgW="1625600" imgH="431800" progId="Equation.3">
                  <p:embed/>
                </p:oleObj>
              </mc:Choice>
              <mc:Fallback>
                <p:oleObj name="数式" r:id="rId4" imgW="1625600" imgH="431800" progId="Equation.3">
                  <p:embed/>
                  <p:pic>
                    <p:nvPicPr>
                      <p:cNvPr id="55314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1738" y="5005388"/>
                        <a:ext cx="5040312" cy="1027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15" name="Line 19"/>
          <p:cNvSpPr>
            <a:spLocks noChangeShapeType="1"/>
          </p:cNvSpPr>
          <p:nvPr/>
        </p:nvSpPr>
        <p:spPr bwMode="auto">
          <a:xfrm>
            <a:off x="2713038" y="1557338"/>
            <a:ext cx="0" cy="16287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316" name="Line 20"/>
          <p:cNvSpPr>
            <a:spLocks noChangeShapeType="1"/>
          </p:cNvSpPr>
          <p:nvPr/>
        </p:nvSpPr>
        <p:spPr bwMode="auto">
          <a:xfrm flipH="1">
            <a:off x="3005138" y="1404938"/>
            <a:ext cx="12700" cy="178117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317" name="Oval 21"/>
          <p:cNvSpPr>
            <a:spLocks noChangeArrowheads="1"/>
          </p:cNvSpPr>
          <p:nvPr/>
        </p:nvSpPr>
        <p:spPr bwMode="auto">
          <a:xfrm>
            <a:off x="3870325" y="2409825"/>
            <a:ext cx="88900" cy="101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5318" name="Oval 22"/>
          <p:cNvSpPr>
            <a:spLocks noChangeArrowheads="1"/>
          </p:cNvSpPr>
          <p:nvPr/>
        </p:nvSpPr>
        <p:spPr bwMode="auto">
          <a:xfrm>
            <a:off x="4086225" y="2409825"/>
            <a:ext cx="88900" cy="101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5319" name="Oval 23"/>
          <p:cNvSpPr>
            <a:spLocks noChangeArrowheads="1"/>
          </p:cNvSpPr>
          <p:nvPr/>
        </p:nvSpPr>
        <p:spPr bwMode="auto">
          <a:xfrm>
            <a:off x="4302125" y="2409825"/>
            <a:ext cx="88900" cy="1016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5320" name="Text Box 24"/>
          <p:cNvSpPr txBox="1">
            <a:spLocks noChangeArrowheads="1"/>
          </p:cNvSpPr>
          <p:nvPr/>
        </p:nvSpPr>
        <p:spPr bwMode="auto">
          <a:xfrm>
            <a:off x="2495550" y="2998788"/>
            <a:ext cx="5870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>
                <a:latin typeface="メイリオ" panose="020B0604030504040204" pitchFamily="50" charset="-128"/>
              </a:rPr>
              <a:t>1</a:t>
            </a:r>
            <a:endParaRPr lang="en-US" altLang="ja-JP" sz="3600" dirty="0">
              <a:latin typeface="メイリオ" panose="020B0604030504040204" pitchFamily="50" charset="-128"/>
            </a:endParaRPr>
          </a:p>
        </p:txBody>
      </p:sp>
      <p:sp>
        <p:nvSpPr>
          <p:cNvPr id="55321" name="Text Box 25"/>
          <p:cNvSpPr txBox="1">
            <a:spLocks noChangeArrowheads="1"/>
          </p:cNvSpPr>
          <p:nvPr/>
        </p:nvSpPr>
        <p:spPr bwMode="auto">
          <a:xfrm>
            <a:off x="2838450" y="2998788"/>
            <a:ext cx="5870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>
                <a:latin typeface="メイリオ" panose="020B0604030504040204" pitchFamily="50" charset="-128"/>
              </a:rPr>
              <a:t>2</a:t>
            </a:r>
            <a:endParaRPr lang="en-US" altLang="ja-JP" sz="3600" dirty="0">
              <a:latin typeface="メイリオ" panose="020B0604030504040204" pitchFamily="50" charset="-128"/>
            </a:endParaRPr>
          </a:p>
        </p:txBody>
      </p:sp>
      <p:sp>
        <p:nvSpPr>
          <p:cNvPr id="55322" name="Text Box 26"/>
          <p:cNvSpPr txBox="1">
            <a:spLocks noChangeArrowheads="1"/>
          </p:cNvSpPr>
          <p:nvPr/>
        </p:nvSpPr>
        <p:spPr bwMode="auto">
          <a:xfrm>
            <a:off x="4781550" y="3011488"/>
            <a:ext cx="8611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>
                <a:latin typeface="メイリオ" panose="020B0604030504040204" pitchFamily="50" charset="-128"/>
              </a:rPr>
              <a:t>n-1</a:t>
            </a:r>
            <a:endParaRPr lang="en-US" altLang="ja-JP" sz="3600" dirty="0">
              <a:latin typeface="メイリオ" panose="020B0604030504040204" pitchFamily="50" charset="-128"/>
            </a:endParaRPr>
          </a:p>
        </p:txBody>
      </p:sp>
      <p:sp>
        <p:nvSpPr>
          <p:cNvPr id="55323" name="Line 27"/>
          <p:cNvSpPr>
            <a:spLocks noChangeShapeType="1"/>
          </p:cNvSpPr>
          <p:nvPr/>
        </p:nvSpPr>
        <p:spPr bwMode="auto">
          <a:xfrm flipH="1" flipV="1">
            <a:off x="5407025" y="3197225"/>
            <a:ext cx="482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324" name="Line 28"/>
          <p:cNvSpPr>
            <a:spLocks noChangeShapeType="1"/>
          </p:cNvSpPr>
          <p:nvPr/>
        </p:nvSpPr>
        <p:spPr bwMode="auto">
          <a:xfrm flipH="1">
            <a:off x="3306763" y="1277938"/>
            <a:ext cx="12700" cy="19145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325" name="Text Box 29"/>
          <p:cNvSpPr txBox="1">
            <a:spLocks noChangeArrowheads="1"/>
          </p:cNvSpPr>
          <p:nvPr/>
        </p:nvSpPr>
        <p:spPr bwMode="auto">
          <a:xfrm>
            <a:off x="3140075" y="3005138"/>
            <a:ext cx="5870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>
                <a:latin typeface="メイリオ" panose="020B0604030504040204" pitchFamily="50" charset="-128"/>
              </a:rPr>
              <a:t>3</a:t>
            </a:r>
            <a:endParaRPr lang="ja-JP" altLang="en-US" sz="3600" dirty="0">
              <a:latin typeface="メイリオ" panose="020B0604030504040204" pitchFamily="50" charset="-128"/>
            </a:endParaRPr>
          </a:p>
        </p:txBody>
      </p:sp>
      <p:sp>
        <p:nvSpPr>
          <p:cNvPr id="55326" name="Text Box 30"/>
          <p:cNvSpPr txBox="1">
            <a:spLocks noChangeArrowheads="1"/>
          </p:cNvSpPr>
          <p:nvPr/>
        </p:nvSpPr>
        <p:spPr bwMode="auto">
          <a:xfrm>
            <a:off x="4425950" y="3275013"/>
            <a:ext cx="8611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>
                <a:latin typeface="メイリオ" panose="020B0604030504040204" pitchFamily="50" charset="-128"/>
              </a:rPr>
              <a:t>n-2</a:t>
            </a:r>
            <a:endParaRPr lang="en-US" altLang="ja-JP" sz="3600" dirty="0">
              <a:latin typeface="メイリオ" panose="020B0604030504040204" pitchFamily="50" charset="-128"/>
            </a:endParaRPr>
          </a:p>
        </p:txBody>
      </p:sp>
      <p:sp>
        <p:nvSpPr>
          <p:cNvPr id="55327" name="Freeform 31"/>
          <p:cNvSpPr>
            <a:spLocks/>
          </p:cNvSpPr>
          <p:nvPr/>
        </p:nvSpPr>
        <p:spPr bwMode="auto">
          <a:xfrm>
            <a:off x="3006725" y="1289050"/>
            <a:ext cx="311150" cy="1901825"/>
          </a:xfrm>
          <a:custGeom>
            <a:avLst/>
            <a:gdLst>
              <a:gd name="T0" fmla="*/ 15120938 w 196"/>
              <a:gd name="T1" fmla="*/ 161290000 h 1198"/>
              <a:gd name="T2" fmla="*/ 0 w 196"/>
              <a:gd name="T3" fmla="*/ 2147483646 h 1198"/>
              <a:gd name="T4" fmla="*/ 473789375 w 196"/>
              <a:gd name="T5" fmla="*/ 2147483646 h 1198"/>
              <a:gd name="T6" fmla="*/ 493950625 w 196"/>
              <a:gd name="T7" fmla="*/ 0 h 1198"/>
              <a:gd name="T8" fmla="*/ 15120938 w 196"/>
              <a:gd name="T9" fmla="*/ 161290000 h 11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6" h="1198">
                <a:moveTo>
                  <a:pt x="6" y="64"/>
                </a:moveTo>
                <a:lnTo>
                  <a:pt x="0" y="1198"/>
                </a:lnTo>
                <a:lnTo>
                  <a:pt x="188" y="1198"/>
                </a:lnTo>
                <a:lnTo>
                  <a:pt x="196" y="0"/>
                </a:lnTo>
                <a:lnTo>
                  <a:pt x="6" y="64"/>
                </a:lnTo>
                <a:close/>
              </a:path>
            </a:pathLst>
          </a:custGeom>
          <a:solidFill>
            <a:schemeClr val="accent2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328" name="Freeform 32"/>
          <p:cNvSpPr>
            <a:spLocks/>
          </p:cNvSpPr>
          <p:nvPr/>
        </p:nvSpPr>
        <p:spPr bwMode="auto">
          <a:xfrm>
            <a:off x="4795838" y="1860550"/>
            <a:ext cx="284162" cy="1325563"/>
          </a:xfrm>
          <a:custGeom>
            <a:avLst/>
            <a:gdLst>
              <a:gd name="T0" fmla="*/ 0 w 179"/>
              <a:gd name="T1" fmla="*/ 0 h 835"/>
              <a:gd name="T2" fmla="*/ 2519358 w 179"/>
              <a:gd name="T3" fmla="*/ 2104332056 h 835"/>
              <a:gd name="T4" fmla="*/ 451106381 w 179"/>
              <a:gd name="T5" fmla="*/ 2104332056 h 835"/>
              <a:gd name="T6" fmla="*/ 451106381 w 179"/>
              <a:gd name="T7" fmla="*/ 78125667 h 835"/>
              <a:gd name="T8" fmla="*/ 0 w 179"/>
              <a:gd name="T9" fmla="*/ 0 h 8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9" h="835">
                <a:moveTo>
                  <a:pt x="0" y="0"/>
                </a:moveTo>
                <a:lnTo>
                  <a:pt x="1" y="835"/>
                </a:lnTo>
                <a:lnTo>
                  <a:pt x="179" y="835"/>
                </a:lnTo>
                <a:lnTo>
                  <a:pt x="179" y="3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5329" name="Freeform 33"/>
          <p:cNvSpPr>
            <a:spLocks/>
          </p:cNvSpPr>
          <p:nvPr/>
        </p:nvSpPr>
        <p:spPr bwMode="auto">
          <a:xfrm>
            <a:off x="5080000" y="1909763"/>
            <a:ext cx="295275" cy="1277937"/>
          </a:xfrm>
          <a:custGeom>
            <a:avLst/>
            <a:gdLst>
              <a:gd name="T0" fmla="*/ 0 w 186"/>
              <a:gd name="T1" fmla="*/ 0 h 805"/>
              <a:gd name="T2" fmla="*/ 0 w 186"/>
              <a:gd name="T3" fmla="*/ 2028724194 h 805"/>
              <a:gd name="T4" fmla="*/ 468749063 w 186"/>
              <a:gd name="T5" fmla="*/ 2028724194 h 805"/>
              <a:gd name="T6" fmla="*/ 468749063 w 186"/>
              <a:gd name="T7" fmla="*/ 57962777 h 805"/>
              <a:gd name="T8" fmla="*/ 0 w 186"/>
              <a:gd name="T9" fmla="*/ 0 h 8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6" h="805">
                <a:moveTo>
                  <a:pt x="0" y="0"/>
                </a:moveTo>
                <a:lnTo>
                  <a:pt x="0" y="805"/>
                </a:lnTo>
                <a:lnTo>
                  <a:pt x="186" y="805"/>
                </a:lnTo>
                <a:lnTo>
                  <a:pt x="186" y="2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alpha val="30196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04374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台形則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両端 </a:t>
            </a:r>
            <a:r>
              <a:rPr lang="en-US" altLang="ja-JP" dirty="0"/>
              <a:t>x0 = a </a:t>
            </a:r>
            <a:r>
              <a:rPr lang="ja-JP" altLang="en-US" dirty="0"/>
              <a:t>と </a:t>
            </a:r>
            <a:r>
              <a:rPr lang="en-US" altLang="ja-JP" dirty="0" err="1"/>
              <a:t>xn</a:t>
            </a:r>
            <a:r>
              <a:rPr lang="en-US" altLang="ja-JP" dirty="0"/>
              <a:t> = b </a:t>
            </a:r>
            <a:r>
              <a:rPr lang="ja-JP" altLang="en-US" dirty="0"/>
              <a:t>を除いて，</a:t>
            </a:r>
            <a:r>
              <a:rPr lang="en-US" altLang="ja-JP" dirty="0"/>
              <a:t>f(xi) </a:t>
            </a:r>
            <a:r>
              <a:rPr lang="ja-JP" altLang="en-US" dirty="0"/>
              <a:t>は</a:t>
            </a:r>
            <a:r>
              <a:rPr lang="en-US" altLang="ja-JP" dirty="0"/>
              <a:t>2</a:t>
            </a:r>
            <a:r>
              <a:rPr lang="ja-JP" altLang="en-US" dirty="0"/>
              <a:t>度出現</a:t>
            </a:r>
          </a:p>
        </p:txBody>
      </p:sp>
      <p:sp>
        <p:nvSpPr>
          <p:cNvPr id="57355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7392CC7-A56F-4FF9-BDF0-AE01D9EB84E9}" type="slidenum">
              <a:rPr lang="ja-JP" altLang="en-US" smtClean="0">
                <a:latin typeface="メイリオ" panose="020B0604030504040204" pitchFamily="50" charset="-128"/>
              </a:rPr>
              <a:pPr/>
              <a:t>27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728663" y="2093913"/>
          <a:ext cx="4176712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4" name="数式" r:id="rId4" imgW="1612900" imgH="431800" progId="Equation.3">
                  <p:embed/>
                </p:oleObj>
              </mc:Choice>
              <mc:Fallback>
                <p:oleObj name="数式" r:id="rId4" imgW="1612900" imgH="431800" progId="Equation.3">
                  <p:embed/>
                  <p:pic>
                    <p:nvPicPr>
                      <p:cNvPr id="5734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663" y="2093913"/>
                        <a:ext cx="4176712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1206500" y="3016250"/>
          <a:ext cx="7004050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5" name="数式" r:id="rId6" imgW="2705100" imgH="393700" progId="Equation.3">
                  <p:embed/>
                </p:oleObj>
              </mc:Choice>
              <mc:Fallback>
                <p:oleObj name="数式" r:id="rId6" imgW="2705100" imgH="393700" progId="Equation.3">
                  <p:embed/>
                  <p:pic>
                    <p:nvPicPr>
                      <p:cNvPr id="573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0" y="3016250"/>
                        <a:ext cx="7004050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4665060" y="6231806"/>
            <a:ext cx="296106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folHlink"/>
                </a:solidFill>
                <a:latin typeface="メイリオ" panose="020B0604030504040204" pitchFamily="50" charset="-128"/>
              </a:rPr>
              <a:t>但し　 </a:t>
            </a:r>
            <a:r>
              <a:rPr lang="en-US" altLang="ja-JP" sz="2400" dirty="0">
                <a:solidFill>
                  <a:schemeClr val="folHlink"/>
                </a:solidFill>
                <a:latin typeface="メイリオ" panose="020B0604030504040204" pitchFamily="50" charset="-128"/>
              </a:rPr>
              <a:t>h = (b - a) / n</a:t>
            </a:r>
          </a:p>
        </p:txBody>
      </p:sp>
      <p:sp>
        <p:nvSpPr>
          <p:cNvPr id="57351" name="AutoShape 7"/>
          <p:cNvSpPr>
            <a:spLocks/>
          </p:cNvSpPr>
          <p:nvPr/>
        </p:nvSpPr>
        <p:spPr bwMode="auto">
          <a:xfrm rot="5400000">
            <a:off x="5056982" y="2083594"/>
            <a:ext cx="284162" cy="3429000"/>
          </a:xfrm>
          <a:prstGeom prst="rightBrace">
            <a:avLst>
              <a:gd name="adj1" fmla="val 100559"/>
              <a:gd name="adj2" fmla="val 50000"/>
            </a:avLst>
          </a:prstGeom>
          <a:noFill/>
          <a:ln w="190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4129088" y="3932238"/>
            <a:ext cx="22028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solidFill>
                  <a:srgbClr val="008000"/>
                </a:solidFill>
                <a:latin typeface="メイリオ" panose="020B0604030504040204" pitchFamily="50" charset="-128"/>
              </a:rPr>
              <a:t>2</a:t>
            </a:r>
            <a:r>
              <a:rPr lang="ja-JP" altLang="en-US" sz="2400" dirty="0">
                <a:solidFill>
                  <a:srgbClr val="008000"/>
                </a:solidFill>
                <a:latin typeface="メイリオ" panose="020B0604030504040204" pitchFamily="50" charset="-128"/>
              </a:rPr>
              <a:t>回現れる部分</a:t>
            </a:r>
          </a:p>
        </p:txBody>
      </p:sp>
      <p:graphicFrame>
        <p:nvGraphicFramePr>
          <p:cNvPr id="57353" name="Object 9"/>
          <p:cNvGraphicFramePr>
            <a:graphicFrameLocks noChangeAspect="1"/>
          </p:cNvGraphicFramePr>
          <p:nvPr/>
        </p:nvGraphicFramePr>
        <p:xfrm>
          <a:off x="1212850" y="4237038"/>
          <a:ext cx="5591175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6" name="数式" r:id="rId8" imgW="2159000" imgH="457200" progId="Equation.3">
                  <p:embed/>
                </p:oleObj>
              </mc:Choice>
              <mc:Fallback>
                <p:oleObj name="数式" r:id="rId8" imgW="2159000" imgH="457200" progId="Equation.3">
                  <p:embed/>
                  <p:pic>
                    <p:nvPicPr>
                      <p:cNvPr id="57353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850" y="4237038"/>
                        <a:ext cx="5591175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54" name="Object 10"/>
          <p:cNvGraphicFramePr>
            <a:graphicFrameLocks noChangeAspect="1"/>
          </p:cNvGraphicFramePr>
          <p:nvPr/>
        </p:nvGraphicFramePr>
        <p:xfrm>
          <a:off x="1233488" y="5219700"/>
          <a:ext cx="5854700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数式" r:id="rId10" imgW="2260600" imgH="457200" progId="Equation.3">
                  <p:embed/>
                </p:oleObj>
              </mc:Choice>
              <mc:Fallback>
                <p:oleObj name="数式" r:id="rId10" imgW="2260600" imgH="457200" progId="Equation.3">
                  <p:embed/>
                  <p:pic>
                    <p:nvPicPr>
                      <p:cNvPr id="5735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3488" y="5219700"/>
                        <a:ext cx="5854700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465551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台形則による数値積分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区間［</a:t>
            </a:r>
            <a:r>
              <a:rPr lang="en-US" altLang="ja-JP" dirty="0"/>
              <a:t>a</a:t>
            </a:r>
            <a:r>
              <a:rPr lang="ja-JP" altLang="en-US" dirty="0"/>
              <a:t>，</a:t>
            </a:r>
            <a:r>
              <a:rPr lang="en-US" altLang="ja-JP" dirty="0"/>
              <a:t>b</a:t>
            </a:r>
            <a:r>
              <a:rPr lang="ja-JP" altLang="en-US" dirty="0"/>
              <a:t>］を </a:t>
            </a:r>
            <a:r>
              <a:rPr lang="en-US" altLang="ja-JP" dirty="0"/>
              <a:t>n </a:t>
            </a:r>
            <a:r>
              <a:rPr lang="ja-JP" altLang="en-US" dirty="0"/>
              <a:t>等分 </a:t>
            </a:r>
            <a:r>
              <a:rPr lang="en-US" altLang="ja-JP" dirty="0"/>
              <a:t>(1</a:t>
            </a:r>
            <a:r>
              <a:rPr lang="ja-JP" altLang="en-US" dirty="0"/>
              <a:t>区間の幅</a:t>
            </a:r>
            <a:r>
              <a:rPr lang="en-US" altLang="ja-JP" dirty="0"/>
              <a:t>h=(b-a)/n)</a:t>
            </a:r>
            <a:endParaRPr lang="ja-JP" altLang="en-US" dirty="0"/>
          </a:p>
          <a:p>
            <a:r>
              <a:rPr lang="en-US" altLang="ja-JP" dirty="0"/>
              <a:t>n </a:t>
            </a:r>
            <a:r>
              <a:rPr lang="ja-JP" altLang="en-US" dirty="0"/>
              <a:t>個の台形を考え</a:t>
            </a:r>
            <a:r>
              <a:rPr lang="en-US" altLang="ja-JP" dirty="0"/>
              <a:t>, </a:t>
            </a:r>
            <a:r>
              <a:rPr lang="ja-JP" altLang="en-US" dirty="0"/>
              <a:t>その面積の和 </a:t>
            </a:r>
            <a:r>
              <a:rPr lang="en-US" altLang="ja-JP" dirty="0"/>
              <a:t>Sn </a:t>
            </a:r>
            <a:r>
              <a:rPr lang="ja-JP" altLang="en-US" dirty="0"/>
              <a:t>で，定積分 </a:t>
            </a:r>
            <a:r>
              <a:rPr lang="en-US" altLang="ja-JP" dirty="0"/>
              <a:t>I </a:t>
            </a:r>
            <a:r>
              <a:rPr lang="ja-JP" altLang="en-US" dirty="0"/>
              <a:t>を近似</a:t>
            </a:r>
          </a:p>
          <a:p>
            <a:pPr lvl="1"/>
            <a:r>
              <a:rPr lang="en-US" altLang="ja-JP" dirty="0"/>
              <a:t>f(x) </a:t>
            </a:r>
            <a:r>
              <a:rPr lang="ja-JP" altLang="en-US" dirty="0"/>
              <a:t>が連続関数のときは，</a:t>
            </a:r>
            <a:r>
              <a:rPr lang="en-US" altLang="ja-JP" dirty="0"/>
              <a:t>n </a:t>
            </a:r>
            <a:r>
              <a:rPr lang="ja-JP" altLang="en-US" dirty="0"/>
              <a:t>を無限大に近づければ，</a:t>
            </a:r>
            <a:r>
              <a:rPr lang="en-US" altLang="ja-JP" dirty="0"/>
              <a:t>Sn </a:t>
            </a:r>
            <a:r>
              <a:rPr lang="ja-JP" altLang="en-US" dirty="0"/>
              <a:t>は </a:t>
            </a:r>
            <a:r>
              <a:rPr lang="en-US" altLang="ja-JP" dirty="0"/>
              <a:t>I </a:t>
            </a:r>
            <a:r>
              <a:rPr lang="ja-JP" altLang="en-US" dirty="0"/>
              <a:t>に近づく</a:t>
            </a:r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dirty="0"/>
              <a:t>但し，単純に「</a:t>
            </a:r>
            <a:r>
              <a:rPr lang="en-US" altLang="ja-JP" dirty="0"/>
              <a:t>n </a:t>
            </a:r>
            <a:r>
              <a:rPr lang="ja-JP" altLang="en-US" dirty="0"/>
              <a:t>を大きくすればよい」とは言えない</a:t>
            </a:r>
          </a:p>
          <a:p>
            <a:pPr lvl="1"/>
            <a:r>
              <a:rPr lang="en-US" altLang="ja-JP" dirty="0"/>
              <a:t>n </a:t>
            </a:r>
            <a:r>
              <a:rPr lang="ja-JP" altLang="en-US" dirty="0"/>
              <a:t>を大きくすると　</a:t>
            </a:r>
            <a:r>
              <a:rPr lang="en-US" altLang="ja-JP" dirty="0"/>
              <a:t>⇒</a:t>
            </a:r>
            <a:r>
              <a:rPr lang="ja-JP" altLang="en-US" dirty="0"/>
              <a:t>　計算時間の問題，丸め誤差の問題が発生</a:t>
            </a:r>
          </a:p>
        </p:txBody>
      </p:sp>
      <p:sp>
        <p:nvSpPr>
          <p:cNvPr id="59397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4EE6DFF-F567-4FCE-8C0F-D06F4F1B0364}" type="slidenum">
              <a:rPr lang="ja-JP" altLang="en-US" smtClean="0">
                <a:latin typeface="メイリオ" panose="020B0604030504040204" pitchFamily="50" charset="-128"/>
              </a:rPr>
              <a:pPr/>
              <a:t>28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5640262"/>
              </p:ext>
            </p:extLst>
          </p:nvPr>
        </p:nvGraphicFramePr>
        <p:xfrm>
          <a:off x="1661055" y="3142721"/>
          <a:ext cx="6462712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0" name="数式" r:id="rId4" imgW="2298700" imgH="431800" progId="Equation.3">
                  <p:embed/>
                </p:oleObj>
              </mc:Choice>
              <mc:Fallback>
                <p:oleObj name="数式" r:id="rId4" imgW="2298700" imgH="431800" progId="Equation.3">
                  <p:embed/>
                  <p:pic>
                    <p:nvPicPr>
                      <p:cNvPr id="5939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055" y="3142721"/>
                        <a:ext cx="6462712" cy="108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694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ニュートン法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ニュートン法による非線形方程式 </a:t>
            </a:r>
            <a:r>
              <a:rPr lang="en-US" altLang="ja-JP" dirty="0"/>
              <a:t>f (x) = 0 </a:t>
            </a:r>
            <a:r>
              <a:rPr lang="ja-JP" altLang="en-US" dirty="0"/>
              <a:t>の求解</a:t>
            </a:r>
          </a:p>
        </p:txBody>
      </p:sp>
      <p:sp>
        <p:nvSpPr>
          <p:cNvPr id="8200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6579A5F4-4F30-471F-AFE1-CCD698D97B53}" type="slidenum">
              <a:rPr lang="ja-JP" altLang="en-US" smtClean="0">
                <a:latin typeface="メイリオ" panose="020B0604030504040204" pitchFamily="50" charset="-128"/>
              </a:rPr>
              <a:pPr/>
              <a:t>3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sp>
        <p:nvSpPr>
          <p:cNvPr id="8196" name="AutoShape 6"/>
          <p:cNvSpPr>
            <a:spLocks noChangeArrowheads="1"/>
          </p:cNvSpPr>
          <p:nvPr/>
        </p:nvSpPr>
        <p:spPr bwMode="auto">
          <a:xfrm>
            <a:off x="4194175" y="2978150"/>
            <a:ext cx="914400" cy="566738"/>
          </a:xfrm>
          <a:prstGeom prst="rightArrow">
            <a:avLst>
              <a:gd name="adj1" fmla="val 50000"/>
              <a:gd name="adj2" fmla="val 40336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5627688" y="2771775"/>
            <a:ext cx="294824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出力：</a:t>
            </a:r>
            <a:r>
              <a:rPr lang="en-US" altLang="ja-JP" sz="2800" i="1" dirty="0">
                <a:solidFill>
                  <a:srgbClr val="008000"/>
                </a:solidFill>
                <a:latin typeface="メイリオ" panose="020B0604030504040204" pitchFamily="50" charset="-128"/>
              </a:rPr>
              <a:t>f </a:t>
            </a:r>
            <a:r>
              <a:rPr lang="en-US" altLang="ja-JP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(</a:t>
            </a:r>
            <a:r>
              <a:rPr lang="en-US" altLang="ja-JP" sz="2800" i="1" dirty="0">
                <a:solidFill>
                  <a:srgbClr val="008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) = 0 </a:t>
            </a:r>
            <a:r>
              <a:rPr lang="ja-JP" altLang="en-US" sz="2800" dirty="0">
                <a:latin typeface="メイリオ" panose="020B0604030504040204" pitchFamily="50" charset="-128"/>
              </a:rPr>
              <a:t>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近似解の</a:t>
            </a:r>
            <a:r>
              <a:rPr lang="en-US" altLang="ja-JP" sz="2800" dirty="0">
                <a:latin typeface="メイリオ" panose="020B0604030504040204" pitchFamily="50" charset="-128"/>
              </a:rPr>
              <a:t>1</a:t>
            </a:r>
            <a:r>
              <a:rPr lang="ja-JP" altLang="en-US" sz="2800" dirty="0">
                <a:latin typeface="メイリオ" panose="020B0604030504040204" pitchFamily="50" charset="-128"/>
              </a:rPr>
              <a:t>つ</a:t>
            </a:r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603250" y="2792413"/>
            <a:ext cx="301717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入力：関数 </a:t>
            </a:r>
            <a:r>
              <a:rPr lang="en-US" altLang="ja-JP" sz="2800" b="1" dirty="0">
                <a:solidFill>
                  <a:srgbClr val="008000"/>
                </a:solidFill>
                <a:latin typeface="メイリオ" panose="020B0604030504040204" pitchFamily="50" charset="-128"/>
              </a:rPr>
              <a:t>f</a:t>
            </a:r>
            <a:r>
              <a:rPr lang="en-US" altLang="ja-JP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sz="2800" dirty="0">
                <a:latin typeface="メイリオ" panose="020B0604030504040204" pitchFamily="50" charset="-128"/>
              </a:rPr>
              <a:t>と，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latin typeface="メイリオ" panose="020B0604030504040204" pitchFamily="50" charset="-128"/>
              </a:rPr>
              <a:t>初期近似値</a:t>
            </a:r>
            <a:r>
              <a:rPr lang="ja-JP" altLang="en-US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 </a:t>
            </a:r>
            <a:r>
              <a:rPr lang="en-US" altLang="ja-JP" sz="2800" dirty="0">
                <a:solidFill>
                  <a:srgbClr val="008000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2800" baseline="-25000" dirty="0">
                <a:solidFill>
                  <a:srgbClr val="008000"/>
                </a:solidFill>
                <a:latin typeface="メイリオ" panose="020B0604030504040204" pitchFamily="50" charset="-128"/>
              </a:rPr>
              <a:t>0</a:t>
            </a:r>
          </a:p>
        </p:txBody>
      </p:sp>
      <p:sp>
        <p:nvSpPr>
          <p:cNvPr id="1564682" name="Text Box 10"/>
          <p:cNvSpPr txBox="1">
            <a:spLocks noChangeArrowheads="1"/>
          </p:cNvSpPr>
          <p:nvPr/>
        </p:nvSpPr>
        <p:spPr bwMode="auto">
          <a:xfrm>
            <a:off x="174625" y="4797425"/>
            <a:ext cx="8369300" cy="1812925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609600" indent="-609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indent="0" eaLnBrk="1" fontAlgn="b" hangingPunct="1">
              <a:lnSpc>
                <a:spcPct val="85000"/>
              </a:lnSpc>
              <a:spcBef>
                <a:spcPct val="20000"/>
              </a:spcBef>
              <a:defRPr/>
            </a:pPr>
            <a:r>
              <a:rPr lang="ja-JP" altLang="en-US" sz="28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再帰による繰返し計算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により，</a:t>
            </a:r>
            <a:r>
              <a:rPr lang="en-US" altLang="ja-JP" sz="2800" i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x</a:t>
            </a:r>
            <a:r>
              <a:rPr lang="en-US" altLang="ja-JP" sz="2800" baseline="-25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28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lang="en-US" altLang="ja-JP" sz="2800" i="1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x</a:t>
            </a:r>
            <a:r>
              <a:rPr lang="en-US" altLang="ja-JP" sz="2800" baseline="-25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en-US" altLang="ja-JP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...</a:t>
            </a: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を求める</a:t>
            </a:r>
          </a:p>
          <a:p>
            <a:pPr eaLnBrk="1" fontAlgn="b" hangingPunct="1">
              <a:lnSpc>
                <a:spcPct val="85000"/>
              </a:lnSpc>
              <a:spcBef>
                <a:spcPct val="20000"/>
              </a:spcBef>
              <a:defRPr/>
            </a:pP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（手順は次ページ）</a:t>
            </a:r>
          </a:p>
          <a:p>
            <a:pPr eaLnBrk="1" fontAlgn="b" hangingPunct="1">
              <a:lnSpc>
                <a:spcPct val="85000"/>
              </a:lnSpc>
              <a:spcBef>
                <a:spcPct val="20000"/>
              </a:spcBef>
              <a:defRPr/>
            </a:pP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⇒　収束すれば，解の近似値が得られる</a:t>
            </a:r>
          </a:p>
          <a:p>
            <a:pPr eaLnBrk="1" fontAlgn="b" hangingPunct="1">
              <a:lnSpc>
                <a:spcPct val="85000"/>
              </a:lnSpc>
              <a:spcBef>
                <a:spcPct val="20000"/>
              </a:spcBef>
              <a:defRPr/>
            </a:pPr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	　　（注）収束しない場合もありえる</a:t>
            </a:r>
          </a:p>
        </p:txBody>
      </p:sp>
    </p:spTree>
    <p:extLst>
      <p:ext uri="{BB962C8B-B14F-4D97-AF65-F5344CB8AC3E}">
        <p14:creationId xmlns:p14="http://schemas.microsoft.com/office/powerpoint/2010/main" val="3685570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ニュートン法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初期近似値 </a:t>
            </a:r>
            <a:r>
              <a:rPr lang="en-US" altLang="ja-JP" dirty="0"/>
              <a:t>x0 </a:t>
            </a:r>
            <a:r>
              <a:rPr lang="ja-JP" altLang="en-US" dirty="0"/>
              <a:t>から出発</a:t>
            </a:r>
          </a:p>
          <a:p>
            <a:r>
              <a:rPr lang="ja-JP" altLang="en-US" dirty="0"/>
              <a:t>反復公式</a:t>
            </a:r>
          </a:p>
          <a:p>
            <a:endParaRPr lang="ja-JP" altLang="en-US" dirty="0"/>
          </a:p>
          <a:p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	</a:t>
            </a:r>
          </a:p>
          <a:p>
            <a:pPr marL="0" indent="0">
              <a:buNone/>
            </a:pPr>
            <a:r>
              <a:rPr lang="ja-JP" altLang="en-US" dirty="0"/>
              <a:t>	を繰り返す</a:t>
            </a:r>
          </a:p>
          <a:p>
            <a:r>
              <a:rPr lang="en-US" altLang="ja-JP" dirty="0"/>
              <a:t>x1</a:t>
            </a:r>
            <a:r>
              <a:rPr lang="ja-JP" altLang="en-US" dirty="0"/>
              <a:t>，</a:t>
            </a:r>
            <a:r>
              <a:rPr lang="en-US" altLang="ja-JP" dirty="0"/>
              <a:t>x2</a:t>
            </a:r>
            <a:r>
              <a:rPr lang="ja-JP" altLang="en-US" dirty="0"/>
              <a:t>，</a:t>
            </a:r>
            <a:r>
              <a:rPr lang="en-US" altLang="ja-JP" dirty="0"/>
              <a:t>x3 ... </a:t>
            </a:r>
            <a:r>
              <a:rPr lang="ja-JP" altLang="en-US" dirty="0"/>
              <a:t>は，徐々に解に近づいていく（と期待できる）</a:t>
            </a:r>
          </a:p>
        </p:txBody>
      </p:sp>
      <p:sp>
        <p:nvSpPr>
          <p:cNvPr id="10245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CF61BE6-6890-4E38-BEB0-B37AA474E1ED}" type="slidenum">
              <a:rPr lang="ja-JP" altLang="en-US" smtClean="0">
                <a:latin typeface="メイリオ" panose="020B0604030504040204" pitchFamily="50" charset="-128"/>
              </a:rPr>
              <a:pPr/>
              <a:t>4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484165"/>
              </p:ext>
            </p:extLst>
          </p:nvPr>
        </p:nvGraphicFramePr>
        <p:xfrm>
          <a:off x="1430244" y="2082800"/>
          <a:ext cx="38862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数式" r:id="rId4" imgW="1054100" imgH="431800" progId="Equation.3">
                  <p:embed/>
                </p:oleObj>
              </mc:Choice>
              <mc:Fallback>
                <p:oleObj name="数式" r:id="rId4" imgW="1054100" imgH="431800" progId="Equation.3">
                  <p:embed/>
                  <p:pic>
                    <p:nvPicPr>
                      <p:cNvPr id="1024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0244" y="2082800"/>
                        <a:ext cx="3886200" cy="1346200"/>
                      </a:xfrm>
                      <a:prstGeom prst="rect">
                        <a:avLst/>
                      </a:prstGeom>
                      <a:solidFill>
                        <a:srgbClr val="CCFFFF">
                          <a:alpha val="50195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51249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ニュートン法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初期近似値 </a:t>
            </a:r>
            <a:r>
              <a:rPr lang="en-US" altLang="ja-JP" dirty="0"/>
              <a:t>x0 </a:t>
            </a:r>
            <a:r>
              <a:rPr lang="ja-JP" altLang="en-US" dirty="0"/>
              <a:t>から出発</a:t>
            </a:r>
          </a:p>
          <a:p>
            <a:r>
              <a:rPr lang="ja-JP" altLang="en-US" dirty="0"/>
              <a:t>反復公式</a:t>
            </a:r>
          </a:p>
          <a:p>
            <a:endParaRPr lang="ja-JP" altLang="en-US" dirty="0"/>
          </a:p>
          <a:p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	</a:t>
            </a:r>
          </a:p>
          <a:p>
            <a:pPr marL="0" indent="0">
              <a:buNone/>
            </a:pPr>
            <a:r>
              <a:rPr lang="ja-JP" altLang="en-US" dirty="0"/>
              <a:t>	を繰り返す</a:t>
            </a:r>
          </a:p>
          <a:p>
            <a:r>
              <a:rPr lang="en-US" altLang="ja-JP" dirty="0"/>
              <a:t>x1</a:t>
            </a:r>
            <a:r>
              <a:rPr lang="ja-JP" altLang="en-US" dirty="0"/>
              <a:t>，</a:t>
            </a:r>
            <a:r>
              <a:rPr lang="en-US" altLang="ja-JP" dirty="0"/>
              <a:t>x2</a:t>
            </a:r>
            <a:r>
              <a:rPr lang="ja-JP" altLang="en-US" dirty="0"/>
              <a:t>，</a:t>
            </a:r>
            <a:r>
              <a:rPr lang="en-US" altLang="ja-JP" dirty="0"/>
              <a:t>x3 ... </a:t>
            </a:r>
            <a:r>
              <a:rPr lang="ja-JP" altLang="en-US" dirty="0"/>
              <a:t>は，徐々に解に近づいていく（と期待できる）</a:t>
            </a:r>
          </a:p>
        </p:txBody>
      </p:sp>
      <p:sp>
        <p:nvSpPr>
          <p:cNvPr id="12295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5154F79-2C02-4230-B6B5-858250E63936}" type="slidenum">
              <a:rPr lang="ja-JP" altLang="en-US" smtClean="0">
                <a:latin typeface="メイリオ" panose="020B0604030504040204" pitchFamily="50" charset="-128"/>
              </a:rPr>
              <a:pPr/>
              <a:t>5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462607"/>
              </p:ext>
            </p:extLst>
          </p:nvPr>
        </p:nvGraphicFramePr>
        <p:xfrm>
          <a:off x="1800785" y="1964017"/>
          <a:ext cx="38862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数式" r:id="rId4" imgW="1054100" imgH="431800" progId="Equation.3">
                  <p:embed/>
                </p:oleObj>
              </mc:Choice>
              <mc:Fallback>
                <p:oleObj name="数式" r:id="rId4" imgW="1054100" imgH="431800" progId="Equation.3">
                  <p:embed/>
                  <p:pic>
                    <p:nvPicPr>
                      <p:cNvPr id="1229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785" y="1964017"/>
                        <a:ext cx="3886200" cy="1346200"/>
                      </a:xfrm>
                      <a:prstGeom prst="rect">
                        <a:avLst/>
                      </a:prstGeom>
                      <a:solidFill>
                        <a:srgbClr val="CCFFFF">
                          <a:alpha val="50195"/>
                        </a:srgbClr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21845" y="5160785"/>
            <a:ext cx="8799204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>
                <a:latin typeface="メイリオ" panose="020B0604030504040204" pitchFamily="50" charset="-128"/>
              </a:rPr>
              <a:t>これは，点（</a:t>
            </a:r>
            <a:r>
              <a:rPr lang="en-US" altLang="ja-JP" sz="3600" i="1" dirty="0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>
                <a:latin typeface="メイリオ" panose="020B0604030504040204" pitchFamily="50" charset="-128"/>
              </a:rPr>
              <a:t>i</a:t>
            </a:r>
            <a:r>
              <a:rPr lang="en-US" altLang="ja-JP" sz="3600" dirty="0">
                <a:latin typeface="メイリオ" panose="020B0604030504040204" pitchFamily="50" charset="-128"/>
              </a:rPr>
              <a:t>, </a:t>
            </a:r>
            <a:r>
              <a:rPr lang="en-US" altLang="ja-JP" sz="3600" i="1" dirty="0">
                <a:latin typeface="メイリオ" panose="020B0604030504040204" pitchFamily="50" charset="-128"/>
              </a:rPr>
              <a:t>f </a:t>
            </a:r>
            <a:r>
              <a:rPr lang="en-US" altLang="ja-JP" sz="3600" dirty="0">
                <a:latin typeface="メイリオ" panose="020B0604030504040204" pitchFamily="50" charset="-128"/>
              </a:rPr>
              <a:t>(</a:t>
            </a:r>
            <a:r>
              <a:rPr lang="en-US" altLang="ja-JP" sz="3600" i="1" dirty="0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>
                <a:latin typeface="メイリオ" panose="020B0604030504040204" pitchFamily="50" charset="-128"/>
              </a:rPr>
              <a:t>i</a:t>
            </a:r>
            <a:r>
              <a:rPr lang="en-US" altLang="ja-JP" sz="3600" dirty="0">
                <a:latin typeface="メイリオ" panose="020B0604030504040204" pitchFamily="50" charset="-128"/>
              </a:rPr>
              <a:t>) </a:t>
            </a:r>
            <a:r>
              <a:rPr lang="ja-JP" altLang="en-US" sz="3600" dirty="0">
                <a:latin typeface="メイリオ" panose="020B0604030504040204" pitchFamily="50" charset="-128"/>
              </a:rPr>
              <a:t>）における </a:t>
            </a:r>
            <a:r>
              <a:rPr lang="ja-JP" altLang="en-US" sz="3600" dirty="0">
                <a:solidFill>
                  <a:schemeClr val="tx2"/>
                </a:solidFill>
                <a:latin typeface="メイリオ" panose="020B0604030504040204" pitchFamily="50" charset="-128"/>
              </a:rPr>
              <a:t>接線</a:t>
            </a:r>
            <a:r>
              <a:rPr lang="ja-JP" altLang="en-US" sz="3600" dirty="0">
                <a:latin typeface="メイリオ" panose="020B0604030504040204" pitchFamily="50" charset="-128"/>
              </a:rPr>
              <a:t>と，</a:t>
            </a:r>
            <a:endParaRPr lang="en-US" altLang="ja-JP" sz="3600" dirty="0">
              <a:latin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36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ja-JP" altLang="en-US" sz="3600" dirty="0">
                <a:solidFill>
                  <a:schemeClr val="tx2"/>
                </a:solidFill>
                <a:latin typeface="メイリオ" panose="020B0604030504040204" pitchFamily="50" charset="-128"/>
              </a:rPr>
              <a:t>軸</a:t>
            </a:r>
            <a:r>
              <a:rPr lang="ja-JP" altLang="en-US" sz="3600" dirty="0">
                <a:latin typeface="メイリオ" panose="020B0604030504040204" pitchFamily="50" charset="-128"/>
              </a:rPr>
              <a:t> </a:t>
            </a:r>
            <a:r>
              <a:rPr lang="en-US" altLang="ja-JP" sz="3600" dirty="0">
                <a:latin typeface="メイリオ" panose="020B0604030504040204" pitchFamily="50" charset="-128"/>
              </a:rPr>
              <a:t>(</a:t>
            </a:r>
            <a:r>
              <a:rPr lang="en-US" altLang="ja-JP" sz="3600" i="1" dirty="0">
                <a:latin typeface="メイリオ" panose="020B0604030504040204" pitchFamily="50" charset="-128"/>
              </a:rPr>
              <a:t>y </a:t>
            </a:r>
            <a:r>
              <a:rPr lang="en-US" altLang="ja-JP" sz="3600" dirty="0">
                <a:latin typeface="メイリオ" panose="020B0604030504040204" pitchFamily="50" charset="-128"/>
              </a:rPr>
              <a:t>= 0) </a:t>
            </a:r>
            <a:r>
              <a:rPr lang="ja-JP" altLang="en-US" sz="3600" dirty="0">
                <a:latin typeface="メイリオ" panose="020B0604030504040204" pitchFamily="50" charset="-128"/>
              </a:rPr>
              <a:t>との</a:t>
            </a:r>
            <a:r>
              <a:rPr lang="ja-JP" altLang="en-US" sz="3600" dirty="0">
                <a:solidFill>
                  <a:schemeClr val="tx2"/>
                </a:solidFill>
                <a:latin typeface="メイリオ" panose="020B0604030504040204" pitchFamily="50" charset="-128"/>
              </a:rPr>
              <a:t>交点</a:t>
            </a:r>
            <a:r>
              <a:rPr lang="ja-JP" altLang="en-US" sz="3600" dirty="0">
                <a:latin typeface="メイリオ" panose="020B0604030504040204" pitchFamily="50" charset="-128"/>
              </a:rPr>
              <a:t> </a:t>
            </a:r>
            <a:r>
              <a:rPr lang="en-US" altLang="ja-JP" sz="3600" dirty="0">
                <a:latin typeface="メイリオ" panose="020B0604030504040204" pitchFamily="50" charset="-128"/>
              </a:rPr>
              <a:t>(</a:t>
            </a:r>
            <a:r>
              <a:rPr lang="en-US" altLang="ja-JP" sz="3600" i="1" dirty="0">
                <a:latin typeface="メイリオ" panose="020B0604030504040204" pitchFamily="50" charset="-128"/>
              </a:rPr>
              <a:t>x</a:t>
            </a:r>
            <a:r>
              <a:rPr lang="en-US" altLang="ja-JP" sz="3600" baseline="-25000" dirty="0">
                <a:latin typeface="メイリオ" panose="020B0604030504040204" pitchFamily="50" charset="-128"/>
              </a:rPr>
              <a:t>i+1</a:t>
            </a:r>
            <a:r>
              <a:rPr lang="en-US" altLang="ja-JP" sz="3600" dirty="0">
                <a:latin typeface="メイリオ" panose="020B0604030504040204" pitchFamily="50" charset="-128"/>
              </a:rPr>
              <a:t>, 0) </a:t>
            </a:r>
            <a:r>
              <a:rPr lang="ja-JP" altLang="en-US" sz="3600" dirty="0">
                <a:latin typeface="メイリオ" panose="020B0604030504040204" pitchFamily="50" charset="-128"/>
              </a:rPr>
              <a:t>を求めている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V="1">
            <a:off x="3995738" y="3933825"/>
            <a:ext cx="0" cy="1150938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9148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187325" y="182563"/>
          <a:ext cx="8688388" cy="646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グラフ" r:id="rId4" imgW="5819775" imgH="3771798" progId="Excel.Chart.8">
                  <p:embed/>
                </p:oleObj>
              </mc:Choice>
              <mc:Fallback>
                <p:oleObj name="グラフ" r:id="rId4" imgW="5819775" imgH="3771798" progId="Excel.Chart.8">
                  <p:embed/>
                  <p:pic>
                    <p:nvPicPr>
                      <p:cNvPr id="14338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182563"/>
                        <a:ext cx="8688388" cy="646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8194675" y="2405063"/>
            <a:ext cx="4924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 i="1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187825" y="669925"/>
            <a:ext cx="39745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000" i="1" dirty="0">
                <a:latin typeface="メイリオ" panose="020B0604030504040204" pitchFamily="50" charset="-128"/>
              </a:rPr>
              <a:t>x</a:t>
            </a:r>
            <a:r>
              <a:rPr lang="en-US" altLang="ja-JP" sz="4000" baseline="30000" dirty="0">
                <a:latin typeface="メイリオ" panose="020B0604030504040204" pitchFamily="50" charset="-128"/>
              </a:rPr>
              <a:t>3</a:t>
            </a:r>
            <a:r>
              <a:rPr lang="en-US" altLang="ja-JP" sz="4000" dirty="0">
                <a:latin typeface="メイリオ" panose="020B0604030504040204" pitchFamily="50" charset="-128"/>
              </a:rPr>
              <a:t> – 6</a:t>
            </a:r>
            <a:r>
              <a:rPr lang="en-US" altLang="ja-JP" sz="4000" i="1" dirty="0">
                <a:latin typeface="メイリオ" panose="020B0604030504040204" pitchFamily="50" charset="-128"/>
              </a:rPr>
              <a:t>x</a:t>
            </a:r>
            <a:r>
              <a:rPr lang="en-US" altLang="ja-JP" sz="4000" baseline="30000" dirty="0">
                <a:latin typeface="メイリオ" panose="020B0604030504040204" pitchFamily="50" charset="-128"/>
              </a:rPr>
              <a:t>2 </a:t>
            </a:r>
            <a:r>
              <a:rPr lang="en-US" altLang="ja-JP" sz="4000" dirty="0">
                <a:latin typeface="メイリオ" panose="020B0604030504040204" pitchFamily="50" charset="-128"/>
              </a:rPr>
              <a:t>+11</a:t>
            </a:r>
            <a:r>
              <a:rPr lang="en-US" altLang="ja-JP" sz="4000" i="1" dirty="0">
                <a:latin typeface="メイリオ" panose="020B0604030504040204" pitchFamily="50" charset="-128"/>
              </a:rPr>
              <a:t>x</a:t>
            </a:r>
            <a:r>
              <a:rPr lang="en-US" altLang="ja-JP" sz="4000" dirty="0">
                <a:latin typeface="メイリオ" panose="020B0604030504040204" pitchFamily="50" charset="-128"/>
              </a:rPr>
              <a:t> – 6</a:t>
            </a:r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2286000" y="3154363"/>
            <a:ext cx="422275" cy="457200"/>
          </a:xfrm>
          <a:prstGeom prst="ellips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3998913" y="3141663"/>
            <a:ext cx="422275" cy="457200"/>
          </a:xfrm>
          <a:prstGeom prst="ellips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5711825" y="3140075"/>
            <a:ext cx="422275" cy="457200"/>
          </a:xfrm>
          <a:prstGeom prst="ellips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193925" y="246062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解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3895725" y="249237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解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5597525" y="2524125"/>
            <a:ext cx="5905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解</a:t>
            </a:r>
          </a:p>
        </p:txBody>
      </p:sp>
      <p:sp>
        <p:nvSpPr>
          <p:cNvPr id="14347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0DC48C0-3750-454B-8326-A6A7E8669983}" type="slidenum">
              <a:rPr lang="ja-JP" altLang="en-US" smtClean="0">
                <a:latin typeface="メイリオ" panose="020B0604030504040204" pitchFamily="50" charset="-128"/>
              </a:rPr>
              <a:pPr/>
              <a:t>6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2224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87325" y="182563"/>
          <a:ext cx="8688388" cy="646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グラフ" r:id="rId4" imgW="5762625" imgH="3600298" progId="Excel.Chart.8">
                  <p:embed/>
                </p:oleObj>
              </mc:Choice>
              <mc:Fallback>
                <p:oleObj name="グラフ" r:id="rId4" imgW="5762625" imgH="3600298" progId="Excel.Chart.8">
                  <p:embed/>
                  <p:pic>
                    <p:nvPicPr>
                      <p:cNvPr id="1638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182563"/>
                        <a:ext cx="8688388" cy="646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8194675" y="2405063"/>
            <a:ext cx="4924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 i="1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641350" y="5411788"/>
            <a:ext cx="241300" cy="263525"/>
          </a:xfrm>
          <a:prstGeom prst="ellipse">
            <a:avLst/>
          </a:prstGeom>
          <a:solidFill>
            <a:schemeClr val="tx2">
              <a:alpha val="50195"/>
            </a:schemeClr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781175" y="5503863"/>
            <a:ext cx="5600700" cy="7715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400" dirty="0">
                <a:solidFill>
                  <a:schemeClr val="tx2"/>
                </a:solidFill>
                <a:latin typeface="メイリオ" panose="020B0604030504040204" pitchFamily="50" charset="-128"/>
              </a:rPr>
              <a:t>関数上の点を</a:t>
            </a:r>
            <a:r>
              <a:rPr lang="en-US" altLang="ja-JP" sz="4400" dirty="0">
                <a:solidFill>
                  <a:schemeClr val="tx2"/>
                </a:solidFill>
                <a:latin typeface="メイリオ" panose="020B0604030504040204" pitchFamily="50" charset="-128"/>
              </a:rPr>
              <a:t>1</a:t>
            </a:r>
            <a:r>
              <a:rPr lang="ja-JP" altLang="en-US" sz="4400" dirty="0">
                <a:solidFill>
                  <a:schemeClr val="tx2"/>
                </a:solidFill>
                <a:latin typeface="メイリオ" panose="020B0604030504040204" pitchFamily="50" charset="-128"/>
              </a:rPr>
              <a:t>つ選ぶ</a:t>
            </a:r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 flipH="1" flipV="1">
            <a:off x="1143000" y="5754688"/>
            <a:ext cx="592138" cy="24606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965200" y="4957763"/>
            <a:ext cx="1962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関数上の点</a:t>
            </a:r>
          </a:p>
        </p:txBody>
      </p:sp>
      <p:sp>
        <p:nvSpPr>
          <p:cNvPr id="1639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955E8FAD-C982-49D5-B8C6-65244F968738}" type="slidenum">
              <a:rPr lang="ja-JP" altLang="en-US" smtClean="0">
                <a:latin typeface="メイリオ" panose="020B0604030504040204" pitchFamily="50" charset="-128"/>
              </a:rPr>
              <a:pPr/>
              <a:t>7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5802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87325" y="182563"/>
          <a:ext cx="8688388" cy="646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グラフ" r:id="rId4" imgW="5762625" imgH="3600298" progId="Excel.Chart.8">
                  <p:embed/>
                </p:oleObj>
              </mc:Choice>
              <mc:Fallback>
                <p:oleObj name="グラフ" r:id="rId4" imgW="5762625" imgH="3600298" progId="Excel.Chart.8">
                  <p:embed/>
                  <p:pic>
                    <p:nvPicPr>
                      <p:cNvPr id="1843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182563"/>
                        <a:ext cx="8688388" cy="646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8194675" y="2405063"/>
            <a:ext cx="4924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 i="1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18436" name="Oval 4"/>
          <p:cNvSpPr>
            <a:spLocks noChangeArrowheads="1"/>
          </p:cNvSpPr>
          <p:nvPr/>
        </p:nvSpPr>
        <p:spPr bwMode="auto">
          <a:xfrm>
            <a:off x="641350" y="5411788"/>
            <a:ext cx="241300" cy="263525"/>
          </a:xfrm>
          <a:prstGeom prst="ellipse">
            <a:avLst/>
          </a:prstGeom>
          <a:solidFill>
            <a:schemeClr val="tx2">
              <a:alpha val="50195"/>
            </a:schemeClr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 flipV="1">
            <a:off x="482600" y="647700"/>
            <a:ext cx="2489200" cy="5511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965200" y="4957763"/>
            <a:ext cx="1962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関数上の点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3379788" y="4324350"/>
            <a:ext cx="2984500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800" dirty="0">
                <a:solidFill>
                  <a:schemeClr val="tx2"/>
                </a:solidFill>
                <a:latin typeface="メイリオ" panose="020B0604030504040204" pitchFamily="50" charset="-128"/>
              </a:rPr>
              <a:t>接線を引く</a:t>
            </a:r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 flipH="1" flipV="1">
            <a:off x="1847850" y="3175000"/>
            <a:ext cx="1498600" cy="1155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1616075" y="1065213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接線</a:t>
            </a:r>
          </a:p>
        </p:txBody>
      </p:sp>
      <p:sp>
        <p:nvSpPr>
          <p:cNvPr id="1844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C1350C8-41F5-4B28-8F9C-7CB468371607}" type="slidenum">
              <a:rPr lang="ja-JP" altLang="en-US" smtClean="0">
                <a:latin typeface="メイリオ" panose="020B0604030504040204" pitchFamily="50" charset="-128"/>
              </a:rPr>
              <a:pPr/>
              <a:t>8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3363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187325" y="182563"/>
          <a:ext cx="8688388" cy="646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グラフ" r:id="rId4" imgW="5762625" imgH="3600298" progId="Excel.Chart.8">
                  <p:embed/>
                </p:oleObj>
              </mc:Choice>
              <mc:Fallback>
                <p:oleObj name="グラフ" r:id="rId4" imgW="5762625" imgH="3600298" progId="Excel.Chart.8">
                  <p:embed/>
                  <p:pic>
                    <p:nvPicPr>
                      <p:cNvPr id="2048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325" y="182563"/>
                        <a:ext cx="8688388" cy="6469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194675" y="2405063"/>
            <a:ext cx="49244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4800" i="1" dirty="0">
                <a:latin typeface="メイリオ" panose="020B0604030504040204" pitchFamily="50" charset="-128"/>
              </a:rPr>
              <a:t>x</a:t>
            </a:r>
          </a:p>
        </p:txBody>
      </p:sp>
      <p:sp>
        <p:nvSpPr>
          <p:cNvPr id="20484" name="Oval 4"/>
          <p:cNvSpPr>
            <a:spLocks noChangeArrowheads="1"/>
          </p:cNvSpPr>
          <p:nvPr/>
        </p:nvSpPr>
        <p:spPr bwMode="auto">
          <a:xfrm>
            <a:off x="641350" y="5411788"/>
            <a:ext cx="241300" cy="263525"/>
          </a:xfrm>
          <a:prstGeom prst="ellipse">
            <a:avLst/>
          </a:prstGeom>
          <a:solidFill>
            <a:schemeClr val="tx2">
              <a:alpha val="50195"/>
            </a:schemeClr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0485" name="Oval 5"/>
          <p:cNvSpPr>
            <a:spLocks noChangeArrowheads="1"/>
          </p:cNvSpPr>
          <p:nvPr/>
        </p:nvSpPr>
        <p:spPr bwMode="auto">
          <a:xfrm>
            <a:off x="1581150" y="3278188"/>
            <a:ext cx="241300" cy="263525"/>
          </a:xfrm>
          <a:prstGeom prst="ellipse">
            <a:avLst/>
          </a:prstGeom>
          <a:solidFill>
            <a:schemeClr val="tx2">
              <a:alpha val="50195"/>
            </a:schemeClr>
          </a:solidFill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V="1">
            <a:off x="482600" y="647700"/>
            <a:ext cx="2489200" cy="551180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616075" y="1065213"/>
            <a:ext cx="8953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接線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965200" y="4957763"/>
            <a:ext cx="19621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tx2"/>
                </a:solidFill>
                <a:latin typeface="メイリオ" panose="020B0604030504040204" pitchFamily="50" charset="-128"/>
              </a:rPr>
              <a:t>関数上の点</a:t>
            </a: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>
            <a:off x="2286000" y="3154363"/>
            <a:ext cx="422275" cy="457200"/>
          </a:xfrm>
          <a:prstGeom prst="ellips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2536825" y="2652713"/>
            <a:ext cx="16433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解の</a:t>
            </a:r>
            <a:r>
              <a:rPr lang="en-US" altLang="ja-JP" dirty="0">
                <a:solidFill>
                  <a:srgbClr val="008000"/>
                </a:solidFill>
                <a:latin typeface="メイリオ" panose="020B0604030504040204" pitchFamily="50" charset="-128"/>
              </a:rPr>
              <a:t>1</a:t>
            </a:r>
            <a:r>
              <a:rPr lang="ja-JP" altLang="en-US" dirty="0">
                <a:solidFill>
                  <a:srgbClr val="008000"/>
                </a:solidFill>
                <a:latin typeface="メイリオ" panose="020B0604030504040204" pitchFamily="50" charset="-128"/>
              </a:rPr>
              <a:t>つ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189288" y="4384675"/>
            <a:ext cx="5376862" cy="193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4000" dirty="0">
                <a:solidFill>
                  <a:schemeClr val="tx2"/>
                </a:solidFill>
                <a:latin typeface="メイリオ" panose="020B0604030504040204" pitchFamily="50" charset="-128"/>
              </a:rPr>
              <a:t>この場合，接線と </a:t>
            </a:r>
            <a:r>
              <a:rPr lang="en-US" altLang="ja-JP" sz="4000" i="1" dirty="0">
                <a:solidFill>
                  <a:schemeClr val="tx2"/>
                </a:solidFill>
                <a:latin typeface="メイリオ" panose="020B0604030504040204" pitchFamily="50" charset="-128"/>
              </a:rPr>
              <a:t>x</a:t>
            </a:r>
            <a:r>
              <a:rPr lang="en-US" altLang="ja-JP" sz="4000" dirty="0">
                <a:solidFill>
                  <a:schemeClr val="tx2"/>
                </a:solidFill>
                <a:latin typeface="メイリオ" panose="020B0604030504040204" pitchFamily="50" charset="-128"/>
              </a:rPr>
              <a:t> </a:t>
            </a:r>
            <a:r>
              <a:rPr lang="ja-JP" altLang="en-US" sz="4000" dirty="0">
                <a:solidFill>
                  <a:schemeClr val="tx2"/>
                </a:solidFill>
                <a:latin typeface="メイリオ" panose="020B0604030504040204" pitchFamily="50" charset="-128"/>
              </a:rPr>
              <a:t>軸の交点は解の</a:t>
            </a:r>
            <a:r>
              <a:rPr lang="en-US" altLang="ja-JP" sz="4000" dirty="0">
                <a:solidFill>
                  <a:schemeClr val="tx2"/>
                </a:solidFill>
                <a:latin typeface="メイリオ" panose="020B0604030504040204" pitchFamily="50" charset="-128"/>
              </a:rPr>
              <a:t>1</a:t>
            </a:r>
            <a:r>
              <a:rPr lang="ja-JP" altLang="en-US" sz="4000" dirty="0">
                <a:solidFill>
                  <a:schemeClr val="tx2"/>
                </a:solidFill>
                <a:latin typeface="メイリオ" panose="020B0604030504040204" pitchFamily="50" charset="-128"/>
              </a:rPr>
              <a:t>つに近づいている</a:t>
            </a:r>
          </a:p>
        </p:txBody>
      </p:sp>
      <p:sp>
        <p:nvSpPr>
          <p:cNvPr id="20492" name="Line 12"/>
          <p:cNvSpPr>
            <a:spLocks noChangeShapeType="1"/>
          </p:cNvSpPr>
          <p:nvPr/>
        </p:nvSpPr>
        <p:spPr bwMode="auto">
          <a:xfrm flipH="1" flipV="1">
            <a:off x="1803400" y="3482975"/>
            <a:ext cx="1350963" cy="89376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0493" name="Group 13"/>
          <p:cNvGrpSpPr>
            <a:grpSpLocks/>
          </p:cNvGrpSpPr>
          <p:nvPr/>
        </p:nvGrpSpPr>
        <p:grpSpPr bwMode="auto">
          <a:xfrm>
            <a:off x="179388" y="2276475"/>
            <a:ext cx="2098674" cy="954088"/>
            <a:chOff x="476" y="0"/>
            <a:chExt cx="1322" cy="601"/>
          </a:xfrm>
        </p:grpSpPr>
        <p:sp>
          <p:nvSpPr>
            <p:cNvPr id="20495" name="Rectangle 14"/>
            <p:cNvSpPr>
              <a:spLocks noChangeArrowheads="1"/>
            </p:cNvSpPr>
            <p:nvPr/>
          </p:nvSpPr>
          <p:spPr bwMode="auto">
            <a:xfrm>
              <a:off x="476" y="0"/>
              <a:ext cx="953" cy="59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 dirty="0">
                <a:latin typeface="メイリオ" panose="020B0604030504040204" pitchFamily="50" charset="-128"/>
              </a:endParaRPr>
            </a:p>
          </p:txBody>
        </p:sp>
        <p:sp>
          <p:nvSpPr>
            <p:cNvPr id="20496" name="Text Box 15"/>
            <p:cNvSpPr txBox="1">
              <a:spLocks noChangeArrowheads="1"/>
            </p:cNvSpPr>
            <p:nvPr/>
          </p:nvSpPr>
          <p:spPr bwMode="auto">
            <a:xfrm>
              <a:off x="498" y="0"/>
              <a:ext cx="1300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solidFill>
                    <a:schemeClr val="tx2"/>
                  </a:solidFill>
                  <a:latin typeface="メイリオ" panose="020B0604030504040204" pitchFamily="50" charset="-128"/>
                </a:rPr>
                <a:t>接線と </a:t>
              </a:r>
              <a:r>
                <a:rPr lang="en-US" altLang="ja-JP" sz="2800" i="1" dirty="0">
                  <a:solidFill>
                    <a:schemeClr val="tx2"/>
                  </a:solidFill>
                  <a:latin typeface="メイリオ" panose="020B0604030504040204" pitchFamily="50" charset="-128"/>
                </a:rPr>
                <a:t>x </a:t>
              </a:r>
              <a:r>
                <a:rPr lang="ja-JP" altLang="en-US" sz="2800" dirty="0">
                  <a:solidFill>
                    <a:schemeClr val="tx2"/>
                  </a:solidFill>
                  <a:latin typeface="メイリオ" panose="020B0604030504040204" pitchFamily="50" charset="-128"/>
                </a:rPr>
                <a:t>軸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 dirty="0">
                  <a:solidFill>
                    <a:schemeClr val="tx2"/>
                  </a:solidFill>
                  <a:latin typeface="メイリオ" panose="020B0604030504040204" pitchFamily="50" charset="-128"/>
                </a:rPr>
                <a:t>の交点</a:t>
              </a:r>
            </a:p>
          </p:txBody>
        </p:sp>
      </p:grpSp>
      <p:sp>
        <p:nvSpPr>
          <p:cNvPr id="20494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8BAD9EF0-395F-4C14-8B13-BC319B389854}" type="slidenum">
              <a:rPr lang="ja-JP" altLang="en-US" smtClean="0">
                <a:latin typeface="メイリオ" panose="020B0604030504040204" pitchFamily="50" charset="-128"/>
              </a:rPr>
              <a:pPr/>
              <a:t>9</a:t>
            </a:fld>
            <a:endParaRPr lang="en-US" altLang="ja-JP" dirty="0">
              <a:latin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7676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</TotalTime>
  <Words>1160</Words>
  <Application>Microsoft Office PowerPoint</Application>
  <PresentationFormat>画面に合わせる (4:3)</PresentationFormat>
  <Paragraphs>285</Paragraphs>
  <Slides>28</Slides>
  <Notes>28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28</vt:i4>
      </vt:variant>
    </vt:vector>
  </HeadingPairs>
  <TitlesOfParts>
    <vt:vector size="36" baseType="lpstr">
      <vt:lpstr>ＭＳ Ｐゴシック</vt:lpstr>
      <vt:lpstr>メイリオ</vt:lpstr>
      <vt:lpstr>游ゴシック</vt:lpstr>
      <vt:lpstr>Arial</vt:lpstr>
      <vt:lpstr>Segoe UI</vt:lpstr>
      <vt:lpstr>Office テーマ</vt:lpstr>
      <vt:lpstr>数式</vt:lpstr>
      <vt:lpstr>グラフ</vt:lpstr>
      <vt:lpstr>ce-12. ニュートン法による方程式の求解  </vt:lpstr>
      <vt:lpstr>ニュートン法による求解</vt:lpstr>
      <vt:lpstr>ニュートン法</vt:lpstr>
      <vt:lpstr>ニュートン法</vt:lpstr>
      <vt:lpstr>ニュートン法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ニュートン法での収束の判定</vt:lpstr>
      <vt:lpstr>PowerPoint プレゼンテーション</vt:lpstr>
      <vt:lpstr>ニュートン法の能力と限界</vt:lpstr>
      <vt:lpstr>ニュートン法の注意点</vt:lpstr>
      <vt:lpstr>例題１．ニュートン法のプログラム</vt:lpstr>
      <vt:lpstr>PowerPoint プレゼンテーション</vt:lpstr>
      <vt:lpstr>PowerPoint プレゼンテーション</vt:lpstr>
      <vt:lpstr>台形則による数値積分</vt:lpstr>
      <vt:lpstr>定積分</vt:lpstr>
      <vt:lpstr>区間 [a, b] の小区間への分割</vt:lpstr>
      <vt:lpstr>小台形</vt:lpstr>
      <vt:lpstr>台形則 trapezoidal rule</vt:lpstr>
      <vt:lpstr>台形則</vt:lpstr>
      <vt:lpstr>台形則による数値積分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ニュートン法による方程式の求解</dc:title>
  <dc:creator>kaneko kunihiko</dc:creator>
  <cp:lastModifiedBy>me</cp:lastModifiedBy>
  <cp:revision>37</cp:revision>
  <dcterms:created xsi:type="dcterms:W3CDTF">2019-11-02T00:06:04Z</dcterms:created>
  <dcterms:modified xsi:type="dcterms:W3CDTF">2023-02-03T07:32:43Z</dcterms:modified>
</cp:coreProperties>
</file>