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56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7" r:id="rId12"/>
    <p:sldId id="558" r:id="rId13"/>
    <p:sldId id="559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0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148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77B7BE-ACEB-4335-A62A-1C91D5597C86}" type="slidenum">
              <a:rPr lang="en-US" altLang="ja-JP" sz="1200" smtClean="0"/>
              <a:pPr/>
              <a:t>10</a:t>
            </a:fld>
            <a:endParaRPr lang="en-US" altLang="ja-JP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83263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C736F0C-79F2-4A9D-8C03-B4620C1BE220}" type="slidenum">
              <a:rPr lang="en-US" altLang="ja-JP" sz="1200" smtClean="0"/>
              <a:pPr/>
              <a:t>11</a:t>
            </a:fld>
            <a:endParaRPr lang="en-US" altLang="ja-JP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89274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8F03E97-6D50-470F-A879-E16372142637}" type="slidenum">
              <a:rPr lang="en-US" altLang="ja-JP" sz="1200" smtClean="0"/>
              <a:pPr/>
              <a:t>12</a:t>
            </a:fld>
            <a:endParaRPr lang="en-US" altLang="ja-JP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36106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3EAC01D-3D49-4F78-9D64-C5CF713FD077}" type="slidenum">
              <a:rPr lang="en-US" altLang="ja-JP" sz="1200" smtClean="0"/>
              <a:pPr/>
              <a:t>13</a:t>
            </a:fld>
            <a:endParaRPr lang="en-US" altLang="ja-JP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03851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7CE2842-3286-40A5-BEDC-5E6BC0A8E67C}" type="slidenum">
              <a:rPr lang="en-US" altLang="ja-JP" sz="1200" smtClean="0"/>
              <a:pPr/>
              <a:t>2</a:t>
            </a:fld>
            <a:endParaRPr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4860925"/>
            <a:ext cx="5676900" cy="4605338"/>
          </a:xfrm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89981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59FA33E-6FF4-4641-9F48-251CE6B0AF0B}" type="slidenum">
              <a:rPr lang="en-US" altLang="ja-JP" sz="1200" smtClean="0"/>
              <a:pPr/>
              <a:t>3</a:t>
            </a:fld>
            <a:endParaRPr lang="en-US" altLang="ja-JP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09860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ECCF080-0C5B-4B3D-AD68-E4D7880729D7}" type="slidenum">
              <a:rPr lang="en-US" altLang="ja-JP" sz="1200" smtClean="0"/>
              <a:pPr/>
              <a:t>4</a:t>
            </a:fld>
            <a:endParaRPr lang="en-US" altLang="ja-JP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74532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BF7B8D3-CC52-489C-9067-4BDDD926FA91}" type="slidenum">
              <a:rPr lang="en-US" altLang="ja-JP" sz="1200" smtClean="0"/>
              <a:pPr/>
              <a:t>5</a:t>
            </a:fld>
            <a:endParaRPr lang="en-US" altLang="ja-JP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22068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67CC88F-D763-484C-9B89-C490D0B00A23}" type="slidenum">
              <a:rPr lang="en-US" altLang="ja-JP" sz="1200" smtClean="0"/>
              <a:pPr/>
              <a:t>6</a:t>
            </a:fld>
            <a:endParaRPr lang="en-US" altLang="ja-JP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55636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90AF963-94D1-4290-8489-C39CDC936DD4}" type="slidenum">
              <a:rPr lang="en-US" altLang="ja-JP" sz="1200" smtClean="0"/>
              <a:pPr/>
              <a:t>7</a:t>
            </a:fld>
            <a:endParaRPr lang="en-US" altLang="ja-JP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3443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783F645-2328-418B-A975-15C5D1CDB11F}" type="slidenum">
              <a:rPr lang="en-US" altLang="ja-JP" sz="1200" smtClean="0"/>
              <a:pPr/>
              <a:t>8</a:t>
            </a:fld>
            <a:endParaRPr lang="en-US" altLang="ja-JP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21141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28AEE51-2E2E-4913-A9D9-57312DC50395}" type="slidenum">
              <a:rPr lang="en-US" altLang="ja-JP" sz="1200" smtClean="0"/>
              <a:pPr/>
              <a:t>9</a:t>
            </a:fld>
            <a:endParaRPr lang="en-US" altLang="ja-JP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0064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88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 err="1">
                <a:latin typeface="メイリオ" panose="020B0604030504040204" pitchFamily="50" charset="-128"/>
              </a:rPr>
              <a:t>ce</a:t>
            </a:r>
            <a:r>
              <a:rPr lang="en-US" altLang="ja-JP" sz="4400">
                <a:latin typeface="メイリオ" panose="020B0604030504040204" pitchFamily="50" charset="-128"/>
              </a:rPr>
              <a:t>-11. </a:t>
            </a:r>
            <a:r>
              <a:rPr lang="ja-JP" altLang="en-US" dirty="0">
                <a:latin typeface="メイリオ" panose="020B0604030504040204" pitchFamily="50" charset="-128"/>
              </a:rPr>
              <a:t>中間まとめ２ </a:t>
            </a:r>
            <a:r>
              <a:rPr lang="en-US" altLang="ja-JP" sz="4400" dirty="0">
                <a:latin typeface="メイリオ" panose="020B0604030504040204" pitchFamily="50" charset="-128"/>
              </a:rPr>
              <a:t> 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C </a:t>
            </a:r>
            <a:r>
              <a:rPr lang="ja-JP" altLang="en-US" dirty="0"/>
              <a:t>プログラミング応用）（全１４回）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/pro/c/</a:t>
            </a:r>
            <a:r>
              <a:rPr lang="en-US" altLang="ja-JP" dirty="0" err="1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10427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DB81C80-B283-4A95-A423-ECC87825AFD8}" type="slidenum">
              <a:rPr lang="en-US" altLang="ja-JP" smtClean="0">
                <a:latin typeface="Arial" panose="020B0604020202020204" pitchFamily="34" charset="0"/>
              </a:rPr>
              <a:pPr/>
              <a:t>10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2531" name="Text Box 21"/>
          <p:cNvSpPr txBox="1">
            <a:spLocks noChangeArrowheads="1"/>
          </p:cNvSpPr>
          <p:nvPr/>
        </p:nvSpPr>
        <p:spPr bwMode="auto">
          <a:xfrm>
            <a:off x="0" y="15875"/>
            <a:ext cx="8376011" cy="4232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latin typeface="Arial" panose="020B0604020202020204" pitchFamily="34" charset="0"/>
              </a:rPr>
              <a:t>BTNode</a:t>
            </a:r>
            <a:r>
              <a:rPr lang="en-US" altLang="ja-JP" sz="1600" b="1" dirty="0">
                <a:latin typeface="Arial" panose="020B0604020202020204" pitchFamily="34" charset="0"/>
              </a:rPr>
              <a:t>* </a:t>
            </a:r>
            <a:r>
              <a:rPr lang="en-US" altLang="ja-JP" sz="1600" b="1" dirty="0" err="1">
                <a:latin typeface="Arial" panose="020B0604020202020204" pitchFamily="34" charset="0"/>
              </a:rPr>
              <a:t>read_file_and_create_tree</a:t>
            </a:r>
            <a:r>
              <a:rPr lang="en-US" altLang="ja-JP" sz="1600" b="1" dirty="0">
                <a:latin typeface="Arial" panose="020B0604020202020204" pitchFamily="34" charset="0"/>
              </a:rPr>
              <a:t>( char* </a:t>
            </a:r>
            <a:r>
              <a:rPr lang="en-US" altLang="ja-JP" sz="1600" b="1" dirty="0" err="1">
                <a:latin typeface="Arial" panose="020B0604020202020204" pitchFamily="34" charset="0"/>
              </a:rPr>
              <a:t>file_name</a:t>
            </a:r>
            <a:r>
              <a:rPr lang="en-US" altLang="ja-JP" sz="1600" b="1" dirty="0">
                <a:latin typeface="Arial" panose="020B0604020202020204" pitchFamily="34" charset="0"/>
              </a:rPr>
              <a:t> )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FILE *</a:t>
            </a:r>
            <a:r>
              <a:rPr lang="en-US" altLang="ja-JP" sz="1600" b="1" dirty="0" err="1">
                <a:latin typeface="Arial" panose="020B0604020202020204" pitchFamily="34" charset="0"/>
              </a:rPr>
              <a:t>in_file</a:t>
            </a:r>
            <a:r>
              <a:rPr lang="en-US" altLang="ja-JP" sz="16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char line[</a:t>
            </a:r>
            <a:r>
              <a:rPr lang="en-US" altLang="ja-JP" sz="1600" b="1" dirty="0" err="1">
                <a:latin typeface="Arial" panose="020B0604020202020204" pitchFamily="34" charset="0"/>
              </a:rPr>
              <a:t>sizeof</a:t>
            </a:r>
            <a:r>
              <a:rPr lang="en-US" altLang="ja-JP" sz="1600" b="1" dirty="0">
                <a:latin typeface="Arial" panose="020B0604020202020204" pitchFamily="34" charset="0"/>
              </a:rPr>
              <a:t>(Person)];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Person p;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BTNode</a:t>
            </a:r>
            <a:r>
              <a:rPr lang="en-US" altLang="ja-JP" sz="1600" b="1" dirty="0">
                <a:latin typeface="Arial" panose="020B0604020202020204" pitchFamily="34" charset="0"/>
              </a:rPr>
              <a:t> *root;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in_file</a:t>
            </a:r>
            <a:r>
              <a:rPr lang="en-US" altLang="ja-JP" sz="1600" b="1" dirty="0">
                <a:latin typeface="Arial" panose="020B0604020202020204" pitchFamily="34" charset="0"/>
              </a:rPr>
              <a:t> = </a:t>
            </a:r>
            <a:r>
              <a:rPr lang="en-US" altLang="ja-JP" sz="1600" b="1" dirty="0" err="1">
                <a:latin typeface="Arial" panose="020B0604020202020204" pitchFamily="34" charset="0"/>
              </a:rPr>
              <a:t>fopen</a:t>
            </a:r>
            <a:r>
              <a:rPr lang="en-US" altLang="ja-JP" sz="1600" b="1" dirty="0">
                <a:latin typeface="Arial" panose="020B0604020202020204" pitchFamily="34" charset="0"/>
              </a:rPr>
              <a:t>(</a:t>
            </a:r>
            <a:r>
              <a:rPr lang="en-US" altLang="ja-JP" sz="1600" b="1" dirty="0" err="1">
                <a:latin typeface="Arial" panose="020B0604020202020204" pitchFamily="34" charset="0"/>
              </a:rPr>
              <a:t>file_name</a:t>
            </a:r>
            <a:r>
              <a:rPr lang="en-US" altLang="ja-JP" sz="1600" b="1" dirty="0">
                <a:latin typeface="Arial" panose="020B0604020202020204" pitchFamily="34" charset="0"/>
              </a:rPr>
              <a:t>, "r");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if ( </a:t>
            </a:r>
            <a:r>
              <a:rPr lang="en-US" altLang="ja-JP" sz="1600" b="1" dirty="0" err="1">
                <a:latin typeface="Arial" panose="020B0604020202020204" pitchFamily="34" charset="0"/>
              </a:rPr>
              <a:t>in_file</a:t>
            </a:r>
            <a:r>
              <a:rPr lang="en-US" altLang="ja-JP" sz="1600" b="1" dirty="0">
                <a:latin typeface="Arial" panose="020B0604020202020204" pitchFamily="34" charset="0"/>
              </a:rPr>
              <a:t> == NULL ) {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  return 0;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root = NULL;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while( </a:t>
            </a:r>
            <a:r>
              <a:rPr lang="en-US" altLang="ja-JP" sz="1600" b="1" dirty="0" err="1">
                <a:latin typeface="Arial" panose="020B0604020202020204" pitchFamily="34" charset="0"/>
              </a:rPr>
              <a:t>fgets</a:t>
            </a:r>
            <a:r>
              <a:rPr lang="en-US" altLang="ja-JP" sz="1600" b="1" dirty="0">
                <a:latin typeface="Arial" panose="020B0604020202020204" pitchFamily="34" charset="0"/>
              </a:rPr>
              <a:t>( line, </a:t>
            </a:r>
            <a:r>
              <a:rPr lang="en-US" altLang="ja-JP" sz="1600" b="1" dirty="0" err="1">
                <a:latin typeface="Arial" panose="020B0604020202020204" pitchFamily="34" charset="0"/>
              </a:rPr>
              <a:t>sizeof</a:t>
            </a:r>
            <a:r>
              <a:rPr lang="en-US" altLang="ja-JP" sz="1600" b="1" dirty="0">
                <a:latin typeface="Arial" panose="020B0604020202020204" pitchFamily="34" charset="0"/>
              </a:rPr>
              <a:t>(Person), </a:t>
            </a:r>
            <a:r>
              <a:rPr lang="en-US" altLang="ja-JP" sz="1600" b="1" dirty="0" err="1">
                <a:latin typeface="Arial" panose="020B0604020202020204" pitchFamily="34" charset="0"/>
              </a:rPr>
              <a:t>in_file</a:t>
            </a:r>
            <a:r>
              <a:rPr lang="en-US" altLang="ja-JP" sz="1600" b="1" dirty="0">
                <a:latin typeface="Arial" panose="020B0604020202020204" pitchFamily="34" charset="0"/>
              </a:rPr>
              <a:t> ) != NULL ) {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  </a:t>
            </a:r>
            <a:r>
              <a:rPr lang="en-US" altLang="ja-JP" sz="1600" b="1" dirty="0" err="1">
                <a:latin typeface="Arial" panose="020B0604020202020204" pitchFamily="34" charset="0"/>
              </a:rPr>
              <a:t>sscanf_s</a:t>
            </a:r>
            <a:r>
              <a:rPr lang="en-US" altLang="ja-JP" sz="1600" b="1" dirty="0">
                <a:latin typeface="Arial" panose="020B0604020202020204" pitchFamily="34" charset="0"/>
              </a:rPr>
              <a:t>( line, "%s %d/%d/%d %s %s", &amp;(p.name), &amp;(</a:t>
            </a:r>
            <a:r>
              <a:rPr lang="en-US" altLang="ja-JP" sz="1600" b="1" dirty="0" err="1">
                <a:latin typeface="Arial" panose="020B0604020202020204" pitchFamily="34" charset="0"/>
              </a:rPr>
              <a:t>p.birth_year</a:t>
            </a:r>
            <a:r>
              <a:rPr lang="en-US" altLang="ja-JP" sz="1600" b="1" dirty="0">
                <a:latin typeface="Arial" panose="020B0604020202020204" pitchFamily="34" charset="0"/>
              </a:rPr>
              <a:t>),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</a:rPr>
              <a:t>　　　　　　　　　　　</a:t>
            </a:r>
            <a:r>
              <a:rPr lang="en-US" altLang="ja-JP" sz="1600" b="1" dirty="0">
                <a:latin typeface="Arial" panose="020B0604020202020204" pitchFamily="34" charset="0"/>
              </a:rPr>
              <a:t>&amp;(</a:t>
            </a:r>
            <a:r>
              <a:rPr lang="en-US" altLang="ja-JP" sz="1600" b="1" dirty="0" err="1">
                <a:latin typeface="Arial" panose="020B0604020202020204" pitchFamily="34" charset="0"/>
              </a:rPr>
              <a:t>p.birth_month</a:t>
            </a:r>
            <a:r>
              <a:rPr lang="en-US" altLang="ja-JP" sz="1600" b="1" dirty="0">
                <a:latin typeface="Arial" panose="020B0604020202020204" pitchFamily="34" charset="0"/>
              </a:rPr>
              <a:t>), &amp;(</a:t>
            </a:r>
            <a:r>
              <a:rPr lang="en-US" altLang="ja-JP" sz="1600" b="1" dirty="0" err="1">
                <a:latin typeface="Arial" panose="020B0604020202020204" pitchFamily="34" charset="0"/>
              </a:rPr>
              <a:t>p.birth_day</a:t>
            </a:r>
            <a:r>
              <a:rPr lang="en-US" altLang="ja-JP" sz="1600" b="1" dirty="0">
                <a:latin typeface="Arial" panose="020B0604020202020204" pitchFamily="34" charset="0"/>
              </a:rPr>
              <a:t>), &amp;(</a:t>
            </a:r>
            <a:r>
              <a:rPr lang="en-US" altLang="ja-JP" sz="1600" b="1" dirty="0" err="1">
                <a:latin typeface="Arial" panose="020B0604020202020204" pitchFamily="34" charset="0"/>
              </a:rPr>
              <a:t>p.address</a:t>
            </a:r>
            <a:r>
              <a:rPr lang="en-US" altLang="ja-JP" sz="1600" b="1" dirty="0">
                <a:latin typeface="Arial" panose="020B0604020202020204" pitchFamily="34" charset="0"/>
              </a:rPr>
              <a:t>), &amp;(</a:t>
            </a:r>
            <a:r>
              <a:rPr lang="en-US" altLang="ja-JP" sz="1600" b="1" dirty="0" err="1">
                <a:latin typeface="Arial" panose="020B0604020202020204" pitchFamily="34" charset="0"/>
              </a:rPr>
              <a:t>p.phone</a:t>
            </a:r>
            <a:r>
              <a:rPr lang="en-US" altLang="ja-JP" sz="1600" b="1" dirty="0">
                <a:latin typeface="Arial" panose="020B0604020202020204" pitchFamily="34" charset="0"/>
              </a:rPr>
              <a:t>) );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  if ( root == NULL ) {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     root = </a:t>
            </a:r>
            <a:r>
              <a:rPr lang="en-US" altLang="ja-JP" sz="1600" b="1" dirty="0" err="1">
                <a:latin typeface="Arial" panose="020B0604020202020204" pitchFamily="34" charset="0"/>
              </a:rPr>
              <a:t>new_person_node</a:t>
            </a:r>
            <a:r>
              <a:rPr lang="en-US" altLang="ja-JP" sz="1600" b="1" dirty="0">
                <a:latin typeface="Arial" panose="020B0604020202020204" pitchFamily="34" charset="0"/>
              </a:rPr>
              <a:t>( &amp;p, NULL, NULL );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  else {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    </a:t>
            </a:r>
            <a:r>
              <a:rPr lang="en-US" altLang="ja-JP" sz="1600" b="1" dirty="0" err="1">
                <a:latin typeface="Arial" panose="020B0604020202020204" pitchFamily="34" charset="0"/>
              </a:rPr>
              <a:t>insert_person_node</a:t>
            </a:r>
            <a:r>
              <a:rPr lang="en-US" altLang="ja-JP" sz="1600" b="1" dirty="0">
                <a:latin typeface="Arial" panose="020B0604020202020204" pitchFamily="34" charset="0"/>
              </a:rPr>
              <a:t>( root, &amp;p );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fclose</a:t>
            </a:r>
            <a:r>
              <a:rPr lang="en-US" altLang="ja-JP" sz="1600" b="1" dirty="0">
                <a:latin typeface="Arial" panose="020B0604020202020204" pitchFamily="34" charset="0"/>
              </a:rPr>
              <a:t>(</a:t>
            </a:r>
            <a:r>
              <a:rPr lang="en-US" altLang="ja-JP" sz="1600" b="1" dirty="0" err="1">
                <a:latin typeface="Arial" panose="020B0604020202020204" pitchFamily="34" charset="0"/>
              </a:rPr>
              <a:t>in_file</a:t>
            </a:r>
            <a:r>
              <a:rPr lang="en-US" altLang="ja-JP" sz="1600" b="1" dirty="0">
                <a:latin typeface="Arial" panose="020B0604020202020204" pitchFamily="34" charset="0"/>
              </a:rPr>
              <a:t>);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return root;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22532" name="AutoShape 54"/>
          <p:cNvSpPr>
            <a:spLocks noChangeArrowheads="1"/>
          </p:cNvSpPr>
          <p:nvPr/>
        </p:nvSpPr>
        <p:spPr bwMode="auto">
          <a:xfrm>
            <a:off x="952500" y="5318125"/>
            <a:ext cx="889000" cy="393700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33" name="Text Box 55"/>
          <p:cNvSpPr txBox="1">
            <a:spLocks noChangeArrowheads="1"/>
          </p:cNvSpPr>
          <p:nvPr/>
        </p:nvSpPr>
        <p:spPr bwMode="auto">
          <a:xfrm>
            <a:off x="701675" y="4884738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ファイル</a:t>
            </a:r>
          </a:p>
        </p:txBody>
      </p:sp>
      <p:sp>
        <p:nvSpPr>
          <p:cNvPr id="22534" name="AutoShape 56"/>
          <p:cNvSpPr>
            <a:spLocks noChangeArrowheads="1"/>
          </p:cNvSpPr>
          <p:nvPr/>
        </p:nvSpPr>
        <p:spPr bwMode="auto">
          <a:xfrm>
            <a:off x="560388" y="4235450"/>
            <a:ext cx="1685925" cy="1746250"/>
          </a:xfrm>
          <a:prstGeom prst="can">
            <a:avLst>
              <a:gd name="adj" fmla="val 258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35" name="AutoShape 57" descr="50%"/>
          <p:cNvSpPr>
            <a:spLocks noChangeArrowheads="1"/>
          </p:cNvSpPr>
          <p:nvPr/>
        </p:nvSpPr>
        <p:spPr bwMode="auto">
          <a:xfrm>
            <a:off x="2349500" y="5153025"/>
            <a:ext cx="925513" cy="419100"/>
          </a:xfrm>
          <a:prstGeom prst="rightArrow">
            <a:avLst>
              <a:gd name="adj1" fmla="val 50000"/>
              <a:gd name="adj2" fmla="val 55208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36" name="Text Box 58"/>
          <p:cNvSpPr txBox="1">
            <a:spLocks noChangeArrowheads="1"/>
          </p:cNvSpPr>
          <p:nvPr/>
        </p:nvSpPr>
        <p:spPr bwMode="auto">
          <a:xfrm>
            <a:off x="3594099" y="4186238"/>
            <a:ext cx="329097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Arial" panose="020B0604020202020204" pitchFamily="34" charset="0"/>
              </a:rPr>
              <a:t>プログラムのメモリ空間</a:t>
            </a:r>
          </a:p>
        </p:txBody>
      </p:sp>
      <p:sp>
        <p:nvSpPr>
          <p:cNvPr id="22537" name="Text Box 59"/>
          <p:cNvSpPr txBox="1">
            <a:spLocks noChangeArrowheads="1"/>
          </p:cNvSpPr>
          <p:nvPr/>
        </p:nvSpPr>
        <p:spPr bwMode="auto">
          <a:xfrm>
            <a:off x="1920875" y="5638800"/>
            <a:ext cx="17235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fgets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で読み込み</a:t>
            </a:r>
          </a:p>
        </p:txBody>
      </p:sp>
      <p:grpSp>
        <p:nvGrpSpPr>
          <p:cNvPr id="22538" name="Group 60"/>
          <p:cNvGrpSpPr>
            <a:grpSpLocks/>
          </p:cNvGrpSpPr>
          <p:nvPr/>
        </p:nvGrpSpPr>
        <p:grpSpPr bwMode="auto">
          <a:xfrm>
            <a:off x="3946525" y="4751388"/>
            <a:ext cx="1746250" cy="1068387"/>
            <a:chOff x="2234" y="2344"/>
            <a:chExt cx="1588" cy="1361"/>
          </a:xfrm>
        </p:grpSpPr>
        <p:sp>
          <p:nvSpPr>
            <p:cNvPr id="22550" name="Line 61"/>
            <p:cNvSpPr>
              <a:spLocks noChangeShapeType="1"/>
            </p:cNvSpPr>
            <p:nvPr/>
          </p:nvSpPr>
          <p:spPr bwMode="auto">
            <a:xfrm flipH="1">
              <a:off x="2823" y="3206"/>
              <a:ext cx="91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1" name="Line 62"/>
            <p:cNvSpPr>
              <a:spLocks noChangeShapeType="1"/>
            </p:cNvSpPr>
            <p:nvPr/>
          </p:nvSpPr>
          <p:spPr bwMode="auto">
            <a:xfrm>
              <a:off x="2914" y="3206"/>
              <a:ext cx="22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2" name="Line 63"/>
            <p:cNvSpPr>
              <a:spLocks noChangeShapeType="1"/>
            </p:cNvSpPr>
            <p:nvPr/>
          </p:nvSpPr>
          <p:spPr bwMode="auto">
            <a:xfrm flipH="1" flipV="1">
              <a:off x="2778" y="2752"/>
              <a:ext cx="136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3" name="Line 64"/>
            <p:cNvSpPr>
              <a:spLocks noChangeShapeType="1"/>
            </p:cNvSpPr>
            <p:nvPr/>
          </p:nvSpPr>
          <p:spPr bwMode="auto">
            <a:xfrm flipH="1">
              <a:off x="2506" y="2752"/>
              <a:ext cx="272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4" name="Line 65"/>
            <p:cNvSpPr>
              <a:spLocks noChangeShapeType="1"/>
            </p:cNvSpPr>
            <p:nvPr/>
          </p:nvSpPr>
          <p:spPr bwMode="auto">
            <a:xfrm flipH="1">
              <a:off x="2324" y="3206"/>
              <a:ext cx="18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5" name="Line 66"/>
            <p:cNvSpPr>
              <a:spLocks noChangeShapeType="1"/>
            </p:cNvSpPr>
            <p:nvPr/>
          </p:nvSpPr>
          <p:spPr bwMode="auto">
            <a:xfrm flipV="1">
              <a:off x="2778" y="2389"/>
              <a:ext cx="317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6" name="Line 67"/>
            <p:cNvSpPr>
              <a:spLocks noChangeShapeType="1"/>
            </p:cNvSpPr>
            <p:nvPr/>
          </p:nvSpPr>
          <p:spPr bwMode="auto">
            <a:xfrm>
              <a:off x="3095" y="2389"/>
              <a:ext cx="273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7" name="Line 68"/>
            <p:cNvSpPr>
              <a:spLocks noChangeShapeType="1"/>
            </p:cNvSpPr>
            <p:nvPr/>
          </p:nvSpPr>
          <p:spPr bwMode="auto">
            <a:xfrm flipH="1">
              <a:off x="3232" y="2707"/>
              <a:ext cx="136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8" name="Line 69"/>
            <p:cNvSpPr>
              <a:spLocks noChangeShapeType="1"/>
            </p:cNvSpPr>
            <p:nvPr/>
          </p:nvSpPr>
          <p:spPr bwMode="auto">
            <a:xfrm>
              <a:off x="3368" y="2707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59" name="Line 70"/>
            <p:cNvSpPr>
              <a:spLocks noChangeShapeType="1"/>
            </p:cNvSpPr>
            <p:nvPr/>
          </p:nvSpPr>
          <p:spPr bwMode="auto">
            <a:xfrm>
              <a:off x="3640" y="3206"/>
              <a:ext cx="13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560" name="Oval 71"/>
            <p:cNvSpPr>
              <a:spLocks noChangeArrowheads="1"/>
            </p:cNvSpPr>
            <p:nvPr/>
          </p:nvSpPr>
          <p:spPr bwMode="auto">
            <a:xfrm>
              <a:off x="3005" y="2344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61" name="Oval 72"/>
            <p:cNvSpPr>
              <a:spLocks noChangeArrowheads="1"/>
            </p:cNvSpPr>
            <p:nvPr/>
          </p:nvSpPr>
          <p:spPr bwMode="auto">
            <a:xfrm>
              <a:off x="2733" y="2707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62" name="Oval 73"/>
            <p:cNvSpPr>
              <a:spLocks noChangeArrowheads="1"/>
            </p:cNvSpPr>
            <p:nvPr/>
          </p:nvSpPr>
          <p:spPr bwMode="auto">
            <a:xfrm>
              <a:off x="2415" y="316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63" name="Oval 74"/>
            <p:cNvSpPr>
              <a:spLocks noChangeArrowheads="1"/>
            </p:cNvSpPr>
            <p:nvPr/>
          </p:nvSpPr>
          <p:spPr bwMode="auto">
            <a:xfrm>
              <a:off x="2823" y="316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64" name="Oval 75"/>
            <p:cNvSpPr>
              <a:spLocks noChangeArrowheads="1"/>
            </p:cNvSpPr>
            <p:nvPr/>
          </p:nvSpPr>
          <p:spPr bwMode="auto">
            <a:xfrm>
              <a:off x="3141" y="316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65" name="Oval 76"/>
            <p:cNvSpPr>
              <a:spLocks noChangeArrowheads="1"/>
            </p:cNvSpPr>
            <p:nvPr/>
          </p:nvSpPr>
          <p:spPr bwMode="auto">
            <a:xfrm>
              <a:off x="3322" y="2662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66" name="Oval 77"/>
            <p:cNvSpPr>
              <a:spLocks noChangeArrowheads="1"/>
            </p:cNvSpPr>
            <p:nvPr/>
          </p:nvSpPr>
          <p:spPr bwMode="auto">
            <a:xfrm>
              <a:off x="3594" y="316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67" name="Oval 78"/>
            <p:cNvSpPr>
              <a:spLocks noChangeArrowheads="1"/>
            </p:cNvSpPr>
            <p:nvPr/>
          </p:nvSpPr>
          <p:spPr bwMode="auto">
            <a:xfrm>
              <a:off x="2234" y="356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68" name="Oval 79"/>
            <p:cNvSpPr>
              <a:spLocks noChangeArrowheads="1"/>
            </p:cNvSpPr>
            <p:nvPr/>
          </p:nvSpPr>
          <p:spPr bwMode="auto">
            <a:xfrm>
              <a:off x="2733" y="356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69" name="Oval 80"/>
            <p:cNvSpPr>
              <a:spLocks noChangeArrowheads="1"/>
            </p:cNvSpPr>
            <p:nvPr/>
          </p:nvSpPr>
          <p:spPr bwMode="auto">
            <a:xfrm>
              <a:off x="3050" y="356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2570" name="Oval 81"/>
            <p:cNvSpPr>
              <a:spLocks noChangeArrowheads="1"/>
            </p:cNvSpPr>
            <p:nvPr/>
          </p:nvSpPr>
          <p:spPr bwMode="auto">
            <a:xfrm>
              <a:off x="3685" y="3569"/>
              <a:ext cx="137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22539" name="Rectangle 82"/>
          <p:cNvSpPr>
            <a:spLocks noChangeArrowheads="1"/>
          </p:cNvSpPr>
          <p:nvPr/>
        </p:nvSpPr>
        <p:spPr bwMode="auto">
          <a:xfrm>
            <a:off x="3810000" y="4643438"/>
            <a:ext cx="2151063" cy="1338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40" name="Text Box 83"/>
          <p:cNvSpPr txBox="1">
            <a:spLocks noChangeArrowheads="1"/>
          </p:cNvSpPr>
          <p:nvPr/>
        </p:nvSpPr>
        <p:spPr bwMode="auto">
          <a:xfrm>
            <a:off x="3783012" y="6016625"/>
            <a:ext cx="381308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氏名をキーとする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二分探索木を構成</a:t>
            </a:r>
          </a:p>
        </p:txBody>
      </p:sp>
      <p:sp>
        <p:nvSpPr>
          <p:cNvPr id="22541" name="Text Box 85"/>
          <p:cNvSpPr txBox="1">
            <a:spLocks noChangeArrowheads="1"/>
          </p:cNvSpPr>
          <p:nvPr/>
        </p:nvSpPr>
        <p:spPr bwMode="auto">
          <a:xfrm>
            <a:off x="784225" y="57118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690269" name="Rectangle 93"/>
          <p:cNvSpPr>
            <a:spLocks noChangeArrowheads="1"/>
          </p:cNvSpPr>
          <p:nvPr/>
        </p:nvSpPr>
        <p:spPr bwMode="auto">
          <a:xfrm>
            <a:off x="361950" y="1414463"/>
            <a:ext cx="3095625" cy="18415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690272" name="Text Box 96"/>
          <p:cNvSpPr txBox="1">
            <a:spLocks noChangeArrowheads="1"/>
          </p:cNvSpPr>
          <p:nvPr/>
        </p:nvSpPr>
        <p:spPr bwMode="auto">
          <a:xfrm>
            <a:off x="3594100" y="419187"/>
            <a:ext cx="4801314" cy="690473"/>
          </a:xfrm>
          <a:prstGeom prst="rect">
            <a:avLst/>
          </a:prstGeom>
          <a:solidFill>
            <a:schemeClr val="bg1">
              <a:alpha val="59999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ファイルオープンに失敗した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ときのみ実行される部分</a:t>
            </a:r>
          </a:p>
        </p:txBody>
      </p:sp>
      <p:sp>
        <p:nvSpPr>
          <p:cNvPr id="690276" name="Text Box 100"/>
          <p:cNvSpPr txBox="1">
            <a:spLocks noChangeArrowheads="1"/>
          </p:cNvSpPr>
          <p:nvPr/>
        </p:nvSpPr>
        <p:spPr bwMode="auto">
          <a:xfrm>
            <a:off x="3619748" y="1196629"/>
            <a:ext cx="4801314" cy="7005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ファイルオープンに失敗したら，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プログラムが終わる</a:t>
            </a:r>
          </a:p>
        </p:txBody>
      </p:sp>
    </p:spTree>
    <p:extLst>
      <p:ext uri="{BB962C8B-B14F-4D97-AF65-F5344CB8AC3E}">
        <p14:creationId xmlns:p14="http://schemas.microsoft.com/office/powerpoint/2010/main" val="372780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9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269" grpId="0" animBg="1"/>
      <p:bldP spid="690272" grpId="0" animBg="1"/>
      <p:bldP spid="6902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挿入を行う関数</a:t>
            </a:r>
          </a:p>
        </p:txBody>
      </p:sp>
      <p:sp>
        <p:nvSpPr>
          <p:cNvPr id="28674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B105904-EA5F-4BAE-91DB-FBD67D261300}" type="slidenum">
              <a:rPr lang="en-US" altLang="ja-JP" smtClean="0">
                <a:latin typeface="Arial" panose="020B0604020202020204" pitchFamily="34" charset="0"/>
              </a:rPr>
              <a:pPr/>
              <a:t>11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198438" y="863600"/>
            <a:ext cx="8726487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struct BTNode *insert_person_node(struct BTNode *node, Person *p)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if ( node == NULL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  return new_person_node(p, NULL, NULL);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else if ( 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strcmp( p-&gt;name, node-&gt;person.name )</a:t>
            </a:r>
            <a:r>
              <a:rPr lang="en-US" altLang="ja-JP" sz="2000" b="1">
                <a:latin typeface="Arial" panose="020B0604020202020204" pitchFamily="34" charset="0"/>
              </a:rPr>
              <a:t> &lt; 0 )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  node-&gt;left = insert_person_node(node-&gt;left, p);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else if ( 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strcmp( p-&gt;name, node-&gt;person.name )</a:t>
            </a:r>
            <a:r>
              <a:rPr lang="en-US" altLang="ja-JP" sz="2000" b="1">
                <a:latin typeface="Arial" panose="020B0604020202020204" pitchFamily="34" charset="0"/>
              </a:rPr>
              <a:t> &gt; 0)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  node-&gt;right = insert_person_node(node-&gt;right, p);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8681" name="Text Box 8"/>
          <p:cNvSpPr txBox="1">
            <a:spLocks noChangeArrowheads="1"/>
          </p:cNvSpPr>
          <p:nvPr/>
        </p:nvSpPr>
        <p:spPr bwMode="auto">
          <a:xfrm>
            <a:off x="2147421" y="5032912"/>
            <a:ext cx="6865982" cy="132343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p-&gt;name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・・・ 挿入データの 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name 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フィールド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node-&gt;person.name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・・・ 探索中の部分木の根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　　　　　　　　　　　　　　　にある 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name 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フィールド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strcmp</a:t>
            </a: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で「辞書順」での比較</a:t>
            </a:r>
          </a:p>
        </p:txBody>
      </p:sp>
    </p:spTree>
    <p:extLst>
      <p:ext uri="{BB962C8B-B14F-4D97-AF65-F5344CB8AC3E}">
        <p14:creationId xmlns:p14="http://schemas.microsoft.com/office/powerpoint/2010/main" val="3012666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通りがけ順　</a:t>
            </a:r>
            <a:r>
              <a:rPr lang="en-US" altLang="ja-JP"/>
              <a:t>(in-order traversal)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左の子節点以下を処理　（左部分木を辿る）</a:t>
            </a:r>
          </a:p>
          <a:p>
            <a:r>
              <a:rPr lang="ja-JP" altLang="en-US"/>
              <a:t>親節点について処理　（根を辿る）</a:t>
            </a:r>
          </a:p>
          <a:p>
            <a:r>
              <a:rPr lang="ja-JP" altLang="en-US"/>
              <a:t>右の子節点以下を処理 （右部分木を辿る）</a:t>
            </a:r>
          </a:p>
        </p:txBody>
      </p:sp>
      <p:sp>
        <p:nvSpPr>
          <p:cNvPr id="3072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E35CA9D-EC1A-4A07-B703-B2F6B3BF427E}" type="slidenum">
              <a:rPr lang="en-US" altLang="ja-JP" smtClean="0">
                <a:latin typeface="Arial" panose="020B0604020202020204" pitchFamily="34" charset="0"/>
              </a:rPr>
              <a:pPr/>
              <a:t>12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618500" name="Group 4"/>
          <p:cNvGrpSpPr>
            <a:grpSpLocks/>
          </p:cNvGrpSpPr>
          <p:nvPr/>
        </p:nvGrpSpPr>
        <p:grpSpPr bwMode="auto">
          <a:xfrm>
            <a:off x="1493838" y="3730625"/>
            <a:ext cx="3284537" cy="2184400"/>
            <a:chOff x="1713" y="436"/>
            <a:chExt cx="2069" cy="1376"/>
          </a:xfrm>
        </p:grpSpPr>
        <p:sp>
          <p:nvSpPr>
            <p:cNvPr id="30739" name="Line 5"/>
            <p:cNvSpPr>
              <a:spLocks noChangeShapeType="1"/>
            </p:cNvSpPr>
            <p:nvPr/>
          </p:nvSpPr>
          <p:spPr bwMode="auto">
            <a:xfrm flipH="1">
              <a:off x="2121" y="604"/>
              <a:ext cx="45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40" name="Line 6"/>
            <p:cNvSpPr>
              <a:spLocks noChangeShapeType="1"/>
            </p:cNvSpPr>
            <p:nvPr/>
          </p:nvSpPr>
          <p:spPr bwMode="auto">
            <a:xfrm>
              <a:off x="2575" y="604"/>
              <a:ext cx="54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41" name="Line 7"/>
            <p:cNvSpPr>
              <a:spLocks noChangeShapeType="1"/>
            </p:cNvSpPr>
            <p:nvPr/>
          </p:nvSpPr>
          <p:spPr bwMode="auto">
            <a:xfrm flipH="1">
              <a:off x="1804" y="1058"/>
              <a:ext cx="317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42" name="Line 8"/>
            <p:cNvSpPr>
              <a:spLocks noChangeShapeType="1"/>
            </p:cNvSpPr>
            <p:nvPr/>
          </p:nvSpPr>
          <p:spPr bwMode="auto">
            <a:xfrm>
              <a:off x="2121" y="1058"/>
              <a:ext cx="27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43" name="Line 9"/>
            <p:cNvSpPr>
              <a:spLocks noChangeShapeType="1"/>
            </p:cNvSpPr>
            <p:nvPr/>
          </p:nvSpPr>
          <p:spPr bwMode="auto">
            <a:xfrm flipH="1">
              <a:off x="2893" y="1103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44" name="Line 10"/>
            <p:cNvSpPr>
              <a:spLocks noChangeShapeType="1"/>
            </p:cNvSpPr>
            <p:nvPr/>
          </p:nvSpPr>
          <p:spPr bwMode="auto">
            <a:xfrm>
              <a:off x="3119" y="1103"/>
              <a:ext cx="318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45" name="Oval 11"/>
            <p:cNvSpPr>
              <a:spLocks noChangeArrowheads="1"/>
            </p:cNvSpPr>
            <p:nvPr/>
          </p:nvSpPr>
          <p:spPr bwMode="auto">
            <a:xfrm>
              <a:off x="2484" y="559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46" name="Oval 12"/>
            <p:cNvSpPr>
              <a:spLocks noChangeArrowheads="1"/>
            </p:cNvSpPr>
            <p:nvPr/>
          </p:nvSpPr>
          <p:spPr bwMode="auto">
            <a:xfrm>
              <a:off x="2031" y="96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47" name="Oval 13"/>
            <p:cNvSpPr>
              <a:spLocks noChangeArrowheads="1"/>
            </p:cNvSpPr>
            <p:nvPr/>
          </p:nvSpPr>
          <p:spPr bwMode="auto">
            <a:xfrm>
              <a:off x="1713" y="155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48" name="Oval 14"/>
            <p:cNvSpPr>
              <a:spLocks noChangeArrowheads="1"/>
            </p:cNvSpPr>
            <p:nvPr/>
          </p:nvSpPr>
          <p:spPr bwMode="auto">
            <a:xfrm>
              <a:off x="2303" y="155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49" name="Oval 15"/>
            <p:cNvSpPr>
              <a:spLocks noChangeArrowheads="1"/>
            </p:cNvSpPr>
            <p:nvPr/>
          </p:nvSpPr>
          <p:spPr bwMode="auto">
            <a:xfrm>
              <a:off x="2802" y="155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50" name="Oval 16"/>
            <p:cNvSpPr>
              <a:spLocks noChangeArrowheads="1"/>
            </p:cNvSpPr>
            <p:nvPr/>
          </p:nvSpPr>
          <p:spPr bwMode="auto">
            <a:xfrm>
              <a:off x="3346" y="155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51" name="Oval 17"/>
            <p:cNvSpPr>
              <a:spLocks noChangeArrowheads="1"/>
            </p:cNvSpPr>
            <p:nvPr/>
          </p:nvSpPr>
          <p:spPr bwMode="auto">
            <a:xfrm>
              <a:off x="3029" y="1013"/>
              <a:ext cx="18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ja-JP" sz="2400">
                <a:latin typeface="Arial" panose="020B0604020202020204" pitchFamily="34" charset="0"/>
              </a:endParaRPr>
            </a:p>
          </p:txBody>
        </p:sp>
        <p:sp>
          <p:nvSpPr>
            <p:cNvPr id="30752" name="Text Box 18"/>
            <p:cNvSpPr txBox="1">
              <a:spLocks noChangeArrowheads="1"/>
            </p:cNvSpPr>
            <p:nvPr/>
          </p:nvSpPr>
          <p:spPr bwMode="auto">
            <a:xfrm>
              <a:off x="2653" y="43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30753" name="Text Box 19"/>
            <p:cNvSpPr txBox="1">
              <a:spLocks noChangeArrowheads="1"/>
            </p:cNvSpPr>
            <p:nvPr/>
          </p:nvSpPr>
          <p:spPr bwMode="auto">
            <a:xfrm>
              <a:off x="2200" y="889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30754" name="Text Box 20"/>
            <p:cNvSpPr txBox="1">
              <a:spLocks noChangeArrowheads="1"/>
            </p:cNvSpPr>
            <p:nvPr/>
          </p:nvSpPr>
          <p:spPr bwMode="auto">
            <a:xfrm>
              <a:off x="3197" y="844"/>
              <a:ext cx="25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30755" name="Text Box 21"/>
            <p:cNvSpPr txBox="1">
              <a:spLocks noChangeArrowheads="1"/>
            </p:cNvSpPr>
            <p:nvPr/>
          </p:nvSpPr>
          <p:spPr bwMode="auto">
            <a:xfrm>
              <a:off x="1837" y="152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30756" name="Text Box 22"/>
            <p:cNvSpPr txBox="1">
              <a:spLocks noChangeArrowheads="1"/>
            </p:cNvSpPr>
            <p:nvPr/>
          </p:nvSpPr>
          <p:spPr bwMode="auto">
            <a:xfrm>
              <a:off x="2439" y="1512"/>
              <a:ext cx="24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30757" name="Text Box 23"/>
            <p:cNvSpPr txBox="1">
              <a:spLocks noChangeArrowheads="1"/>
            </p:cNvSpPr>
            <p:nvPr/>
          </p:nvSpPr>
          <p:spPr bwMode="auto">
            <a:xfrm>
              <a:off x="2971" y="1479"/>
              <a:ext cx="23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30758" name="Text Box 24"/>
            <p:cNvSpPr txBox="1">
              <a:spLocks noChangeArrowheads="1"/>
            </p:cNvSpPr>
            <p:nvPr/>
          </p:nvSpPr>
          <p:spPr bwMode="auto">
            <a:xfrm>
              <a:off x="3515" y="1479"/>
              <a:ext cx="26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G</a:t>
              </a:r>
            </a:p>
          </p:txBody>
        </p:sp>
      </p:grpSp>
      <p:sp>
        <p:nvSpPr>
          <p:cNvPr id="618521" name="Text Box 25"/>
          <p:cNvSpPr txBox="1">
            <a:spLocks noChangeArrowheads="1"/>
          </p:cNvSpPr>
          <p:nvPr/>
        </p:nvSpPr>
        <p:spPr bwMode="auto">
          <a:xfrm>
            <a:off x="4999038" y="4568825"/>
            <a:ext cx="34668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" panose="020B0604020202020204" pitchFamily="34" charset="0"/>
              </a:rPr>
              <a:t>D, B, E, A, F, C, 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" panose="020B0604020202020204" pitchFamily="34" charset="0"/>
              </a:rPr>
              <a:t>の順に処理を行う</a:t>
            </a:r>
          </a:p>
        </p:txBody>
      </p:sp>
      <p:sp>
        <p:nvSpPr>
          <p:cNvPr id="618522" name="Line 26"/>
          <p:cNvSpPr>
            <a:spLocks noChangeShapeType="1"/>
          </p:cNvSpPr>
          <p:nvPr/>
        </p:nvSpPr>
        <p:spPr bwMode="auto">
          <a:xfrm flipV="1">
            <a:off x="1774825" y="4908550"/>
            <a:ext cx="360363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523" name="Line 27"/>
          <p:cNvSpPr>
            <a:spLocks noChangeShapeType="1"/>
          </p:cNvSpPr>
          <p:nvPr/>
        </p:nvSpPr>
        <p:spPr bwMode="auto">
          <a:xfrm>
            <a:off x="2279650" y="4908550"/>
            <a:ext cx="431800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524" name="Line 28"/>
          <p:cNvSpPr>
            <a:spLocks noChangeShapeType="1"/>
          </p:cNvSpPr>
          <p:nvPr/>
        </p:nvSpPr>
        <p:spPr bwMode="auto">
          <a:xfrm flipV="1">
            <a:off x="2782888" y="4260850"/>
            <a:ext cx="144462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525" name="Line 29"/>
          <p:cNvSpPr>
            <a:spLocks noChangeShapeType="1"/>
          </p:cNvSpPr>
          <p:nvPr/>
        </p:nvSpPr>
        <p:spPr bwMode="auto">
          <a:xfrm>
            <a:off x="3000375" y="4260850"/>
            <a:ext cx="358775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526" name="Line 30"/>
          <p:cNvSpPr>
            <a:spLocks noChangeShapeType="1"/>
          </p:cNvSpPr>
          <p:nvPr/>
        </p:nvSpPr>
        <p:spPr bwMode="auto">
          <a:xfrm flipV="1">
            <a:off x="3503613" y="4979988"/>
            <a:ext cx="215900" cy="433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527" name="Line 31"/>
          <p:cNvSpPr>
            <a:spLocks noChangeShapeType="1"/>
          </p:cNvSpPr>
          <p:nvPr/>
        </p:nvSpPr>
        <p:spPr bwMode="auto">
          <a:xfrm>
            <a:off x="3863975" y="4908550"/>
            <a:ext cx="431800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529" name="Oval 33"/>
          <p:cNvSpPr>
            <a:spLocks noChangeArrowheads="1"/>
          </p:cNvSpPr>
          <p:nvPr/>
        </p:nvSpPr>
        <p:spPr bwMode="auto">
          <a:xfrm>
            <a:off x="1173163" y="4452938"/>
            <a:ext cx="1785937" cy="1679575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8530" name="Text Box 34"/>
          <p:cNvSpPr txBox="1">
            <a:spLocks noChangeArrowheads="1"/>
          </p:cNvSpPr>
          <p:nvPr/>
        </p:nvSpPr>
        <p:spPr bwMode="auto">
          <a:xfrm>
            <a:off x="800100" y="6170613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Arial" panose="020B0604020202020204" pitchFamily="34" charset="0"/>
              </a:rPr>
              <a:t>①</a:t>
            </a:r>
            <a:r>
              <a:rPr lang="ja-JP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左部分木を辿る</a:t>
            </a:r>
          </a:p>
        </p:txBody>
      </p:sp>
      <p:sp>
        <p:nvSpPr>
          <p:cNvPr id="618531" name="Text Box 35"/>
          <p:cNvSpPr txBox="1">
            <a:spLocks noChangeArrowheads="1"/>
          </p:cNvSpPr>
          <p:nvPr/>
        </p:nvSpPr>
        <p:spPr bwMode="auto">
          <a:xfrm>
            <a:off x="3351213" y="3643313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Arial" panose="020B0604020202020204" pitchFamily="34" charset="0"/>
              </a:rPr>
              <a:t>②</a:t>
            </a:r>
            <a:r>
              <a:rPr lang="ja-JP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根を辿る</a:t>
            </a:r>
          </a:p>
        </p:txBody>
      </p:sp>
      <p:sp>
        <p:nvSpPr>
          <p:cNvPr id="618532" name="Oval 36"/>
          <p:cNvSpPr>
            <a:spLocks noChangeArrowheads="1"/>
          </p:cNvSpPr>
          <p:nvPr/>
        </p:nvSpPr>
        <p:spPr bwMode="auto">
          <a:xfrm>
            <a:off x="2420938" y="3689350"/>
            <a:ext cx="871537" cy="808038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8533" name="Oval 37"/>
          <p:cNvSpPr>
            <a:spLocks noChangeArrowheads="1"/>
          </p:cNvSpPr>
          <p:nvPr/>
        </p:nvSpPr>
        <p:spPr bwMode="auto">
          <a:xfrm>
            <a:off x="3055938" y="4464050"/>
            <a:ext cx="1774825" cy="1679575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8534" name="Text Box 38"/>
          <p:cNvSpPr txBox="1">
            <a:spLocks noChangeArrowheads="1"/>
          </p:cNvSpPr>
          <p:nvPr/>
        </p:nvSpPr>
        <p:spPr bwMode="auto">
          <a:xfrm>
            <a:off x="3619500" y="6138863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Arial" panose="020B0604020202020204" pitchFamily="34" charset="0"/>
              </a:rPr>
              <a:t>③</a:t>
            </a:r>
            <a:r>
              <a:rPr lang="ja-JP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右部分木を辿る</a:t>
            </a:r>
          </a:p>
        </p:txBody>
      </p:sp>
    </p:spTree>
    <p:extLst>
      <p:ext uri="{BB962C8B-B14F-4D97-AF65-F5344CB8AC3E}">
        <p14:creationId xmlns:p14="http://schemas.microsoft.com/office/powerpoint/2010/main" val="307529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61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18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61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618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618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618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61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61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61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61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2000"/>
                                        <p:tgtEl>
                                          <p:spTgt spid="61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2000"/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61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61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521" grpId="0"/>
      <p:bldP spid="618530" grpId="0"/>
      <p:bldP spid="618531" grpId="0"/>
      <p:bldP spid="6185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表示を行う関数（</a:t>
            </a:r>
            <a:r>
              <a:rPr lang="en-US" altLang="ja-JP"/>
              <a:t>in-order </a:t>
            </a:r>
            <a:r>
              <a:rPr lang="ja-JP" altLang="en-US"/>
              <a:t>での表示）</a:t>
            </a:r>
          </a:p>
        </p:txBody>
      </p:sp>
      <p:sp>
        <p:nvSpPr>
          <p:cNvPr id="32770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DF72540-3092-4DB2-9296-A8DB080C113E}" type="slidenum">
              <a:rPr lang="en-US" altLang="ja-JP" smtClean="0">
                <a:latin typeface="Arial" panose="020B0604020202020204" pitchFamily="34" charset="0"/>
              </a:rPr>
              <a:pPr/>
              <a:t>13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98438" y="1101725"/>
            <a:ext cx="8726487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void print_person_data( struct BTNode *root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if ( root-&gt;left != NULL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  print_person_data( root-&gt;left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printf( "%s, \t%d/%d/%d, \t%s, \t%s\n", root-&gt;person.name, root-&gt;person.birth_year, root-&gt;person.birth_month, root-&gt;person.birth_day, root-&gt;person.address, root-&gt;person.phone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if ( root-&gt;right != NULL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  print_person_data( root-&gt;right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751620" name="Rectangle 4"/>
          <p:cNvSpPr>
            <a:spLocks noChangeArrowheads="1"/>
          </p:cNvSpPr>
          <p:nvPr/>
        </p:nvSpPr>
        <p:spPr bwMode="auto">
          <a:xfrm>
            <a:off x="527050" y="1839913"/>
            <a:ext cx="6389688" cy="1139825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751621" name="Text Box 5"/>
          <p:cNvSpPr txBox="1">
            <a:spLocks noChangeArrowheads="1"/>
          </p:cNvSpPr>
          <p:nvPr/>
        </p:nvSpPr>
        <p:spPr bwMode="auto">
          <a:xfrm>
            <a:off x="7029450" y="210502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  <a:latin typeface="Arial" panose="020B0604020202020204" pitchFamily="34" charset="0"/>
              </a:rPr>
              <a:t>左部分木</a:t>
            </a:r>
          </a:p>
        </p:txBody>
      </p:sp>
      <p:sp>
        <p:nvSpPr>
          <p:cNvPr id="751622" name="Rectangle 6"/>
          <p:cNvSpPr>
            <a:spLocks noChangeArrowheads="1"/>
          </p:cNvSpPr>
          <p:nvPr/>
        </p:nvSpPr>
        <p:spPr bwMode="auto">
          <a:xfrm>
            <a:off x="139700" y="3035300"/>
            <a:ext cx="8712200" cy="17526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751623" name="Rectangle 7"/>
          <p:cNvSpPr>
            <a:spLocks noChangeArrowheads="1"/>
          </p:cNvSpPr>
          <p:nvPr/>
        </p:nvSpPr>
        <p:spPr bwMode="auto">
          <a:xfrm>
            <a:off x="528638" y="4864100"/>
            <a:ext cx="6519862" cy="1139825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7169150" y="517207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  <a:latin typeface="Arial" panose="020B0604020202020204" pitchFamily="34" charset="0"/>
              </a:rPr>
              <a:t>右部分木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8224838" y="3116263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  <a:latin typeface="Arial" panose="020B0604020202020204" pitchFamily="34" charset="0"/>
              </a:rPr>
              <a:t>根</a:t>
            </a:r>
          </a:p>
        </p:txBody>
      </p:sp>
    </p:spTree>
    <p:extLst>
      <p:ext uri="{BB962C8B-B14F-4D97-AF65-F5344CB8AC3E}">
        <p14:creationId xmlns:p14="http://schemas.microsoft.com/office/powerpoint/2010/main" val="47275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5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5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5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5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621" grpId="0"/>
      <p:bldP spid="751624" grpId="0"/>
      <p:bldP spid="7516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ソフトウエア開発の流れ</a:t>
            </a:r>
          </a:p>
        </p:txBody>
      </p:sp>
      <p:sp>
        <p:nvSpPr>
          <p:cNvPr id="614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60F1313-4AE2-40D2-A72D-1C7D43AFD1ED}" type="slidenum">
              <a:rPr lang="en-US" altLang="ja-JP" smtClean="0">
                <a:latin typeface="Arial" panose="020B0604020202020204" pitchFamily="34" charset="0"/>
              </a:rPr>
              <a:pPr/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148" name="AutoShape 3"/>
          <p:cNvSpPr>
            <a:spLocks noChangeArrowheads="1"/>
          </p:cNvSpPr>
          <p:nvPr/>
        </p:nvSpPr>
        <p:spPr bwMode="auto">
          <a:xfrm>
            <a:off x="276225" y="1038225"/>
            <a:ext cx="1935163" cy="5905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>
                <a:latin typeface="Arial" panose="020B0604020202020204" pitchFamily="34" charset="0"/>
              </a:rPr>
              <a:t>機能設計</a:t>
            </a:r>
            <a:endParaRPr lang="ja-JP" altLang="en-US" sz="2800">
              <a:latin typeface="Arial" panose="020B0604020202020204" pitchFamily="34" charset="0"/>
            </a:endParaRPr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263525" y="2098675"/>
            <a:ext cx="1951038" cy="5905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>
                <a:latin typeface="Arial" panose="020B0604020202020204" pitchFamily="34" charset="0"/>
              </a:rPr>
              <a:t>構成設計</a:t>
            </a:r>
            <a:endParaRPr lang="ja-JP" altLang="en-US" sz="2800">
              <a:latin typeface="Arial" panose="020B0604020202020204" pitchFamily="34" charset="0"/>
            </a:endParaRPr>
          </a:p>
        </p:txBody>
      </p:sp>
      <p:sp>
        <p:nvSpPr>
          <p:cNvPr id="6150" name="AutoShape 5"/>
          <p:cNvSpPr>
            <a:spLocks noChangeArrowheads="1"/>
          </p:cNvSpPr>
          <p:nvPr/>
        </p:nvSpPr>
        <p:spPr bwMode="auto">
          <a:xfrm>
            <a:off x="249238" y="3028950"/>
            <a:ext cx="1951037" cy="5905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>
                <a:latin typeface="Arial" panose="020B0604020202020204" pitchFamily="34" charset="0"/>
              </a:rPr>
              <a:t>詳細設計</a:t>
            </a:r>
            <a:endParaRPr lang="ja-JP" altLang="en-US" sz="2800">
              <a:latin typeface="Arial" panose="020B0604020202020204" pitchFamily="34" charset="0"/>
            </a:endParaRPr>
          </a:p>
        </p:txBody>
      </p:sp>
      <p:sp>
        <p:nvSpPr>
          <p:cNvPr id="6151" name="AutoShape 6"/>
          <p:cNvSpPr>
            <a:spLocks noChangeArrowheads="1"/>
          </p:cNvSpPr>
          <p:nvPr/>
        </p:nvSpPr>
        <p:spPr bwMode="auto">
          <a:xfrm>
            <a:off x="236538" y="4106863"/>
            <a:ext cx="1966912" cy="5905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>
                <a:latin typeface="Arial" panose="020B0604020202020204" pitchFamily="34" charset="0"/>
              </a:rPr>
              <a:t>論理試験</a:t>
            </a:r>
            <a:endParaRPr lang="ja-JP" altLang="en-US" sz="2800">
              <a:latin typeface="Arial" panose="020B0604020202020204" pitchFamily="34" charset="0"/>
            </a:endParaRPr>
          </a:p>
        </p:txBody>
      </p:sp>
      <p:sp>
        <p:nvSpPr>
          <p:cNvPr id="6152" name="AutoShape 7"/>
          <p:cNvSpPr>
            <a:spLocks noChangeArrowheads="1"/>
          </p:cNvSpPr>
          <p:nvPr/>
        </p:nvSpPr>
        <p:spPr bwMode="auto">
          <a:xfrm>
            <a:off x="266700" y="5557838"/>
            <a:ext cx="1905000" cy="5905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>
                <a:latin typeface="Arial" panose="020B0604020202020204" pitchFamily="34" charset="0"/>
              </a:rPr>
              <a:t>耐性試験</a:t>
            </a:r>
            <a:endParaRPr lang="ja-JP" altLang="en-US" sz="2800">
              <a:latin typeface="Arial" panose="020B0604020202020204" pitchFamily="34" charset="0"/>
            </a:endParaRP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2808288" y="1116013"/>
            <a:ext cx="63357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外部仕様（プログラムの入力と出力の取り決め）</a:t>
            </a:r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2787650" y="2016125"/>
            <a:ext cx="6356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内部データ構造や関数呼び出し方法などに関する取り決め</a:t>
            </a:r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2851150" y="3117850"/>
            <a:ext cx="356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ソースプログラムの記述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2819400" y="3846513"/>
            <a:ext cx="6324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正しい入力データから正しい結果が得られるかテスト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関数単位からテストをおこなう</a:t>
            </a:r>
          </a:p>
        </p:txBody>
      </p:sp>
      <p:sp>
        <p:nvSpPr>
          <p:cNvPr id="6157" name="Text Box 12"/>
          <p:cNvSpPr txBox="1">
            <a:spLocks noChangeArrowheads="1"/>
          </p:cNvSpPr>
          <p:nvPr/>
        </p:nvSpPr>
        <p:spPr bwMode="auto">
          <a:xfrm>
            <a:off x="2806700" y="5294313"/>
            <a:ext cx="63373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異常な入力データに対して，異常を検出できるかテスト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異常終了することはないかテスト</a:t>
            </a:r>
          </a:p>
        </p:txBody>
      </p:sp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2252663" y="1117600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・・・</a:t>
            </a:r>
          </a:p>
        </p:txBody>
      </p:sp>
      <p:sp>
        <p:nvSpPr>
          <p:cNvPr id="6159" name="Text Box 14"/>
          <p:cNvSpPr txBox="1">
            <a:spLocks noChangeArrowheads="1"/>
          </p:cNvSpPr>
          <p:nvPr/>
        </p:nvSpPr>
        <p:spPr bwMode="auto">
          <a:xfrm>
            <a:off x="2225675" y="2171700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・・・</a:t>
            </a:r>
          </a:p>
        </p:txBody>
      </p:sp>
      <p:sp>
        <p:nvSpPr>
          <p:cNvPr id="6160" name="Text Box 15"/>
          <p:cNvSpPr txBox="1">
            <a:spLocks noChangeArrowheads="1"/>
          </p:cNvSpPr>
          <p:nvPr/>
        </p:nvSpPr>
        <p:spPr bwMode="auto">
          <a:xfrm>
            <a:off x="2208213" y="3117850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・・・</a:t>
            </a:r>
          </a:p>
        </p:txBody>
      </p:sp>
      <p:sp>
        <p:nvSpPr>
          <p:cNvPr id="6161" name="Text Box 16"/>
          <p:cNvSpPr txBox="1">
            <a:spLocks noChangeArrowheads="1"/>
          </p:cNvSpPr>
          <p:nvPr/>
        </p:nvSpPr>
        <p:spPr bwMode="auto">
          <a:xfrm>
            <a:off x="2193925" y="419893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・・・</a:t>
            </a:r>
          </a:p>
        </p:txBody>
      </p:sp>
      <p:sp>
        <p:nvSpPr>
          <p:cNvPr id="6162" name="Text Box 17"/>
          <p:cNvSpPr txBox="1">
            <a:spLocks noChangeArrowheads="1"/>
          </p:cNvSpPr>
          <p:nvPr/>
        </p:nvSpPr>
        <p:spPr bwMode="auto">
          <a:xfrm>
            <a:off x="2178050" y="5676900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Arial" panose="020B0604020202020204" pitchFamily="34" charset="0"/>
              </a:rPr>
              <a:t>・・・</a:t>
            </a:r>
          </a:p>
        </p:txBody>
      </p:sp>
      <p:sp>
        <p:nvSpPr>
          <p:cNvPr id="6163" name="AutoShape 18" descr="25%"/>
          <p:cNvSpPr>
            <a:spLocks noChangeArrowheads="1"/>
          </p:cNvSpPr>
          <p:nvPr/>
        </p:nvSpPr>
        <p:spPr bwMode="auto">
          <a:xfrm>
            <a:off x="1096963" y="1676400"/>
            <a:ext cx="350837" cy="396875"/>
          </a:xfrm>
          <a:prstGeom prst="downArrow">
            <a:avLst>
              <a:gd name="adj1" fmla="val 50000"/>
              <a:gd name="adj2" fmla="val 28281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64" name="AutoShape 19" descr="25%"/>
          <p:cNvSpPr>
            <a:spLocks noChangeArrowheads="1"/>
          </p:cNvSpPr>
          <p:nvPr/>
        </p:nvSpPr>
        <p:spPr bwMode="auto">
          <a:xfrm>
            <a:off x="1100138" y="2720975"/>
            <a:ext cx="350837" cy="287338"/>
          </a:xfrm>
          <a:prstGeom prst="downArrow">
            <a:avLst>
              <a:gd name="adj1" fmla="val 50000"/>
              <a:gd name="adj2" fmla="val 25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65" name="AutoShape 20" descr="25%"/>
          <p:cNvSpPr>
            <a:spLocks noChangeArrowheads="1"/>
          </p:cNvSpPr>
          <p:nvPr/>
        </p:nvSpPr>
        <p:spPr bwMode="auto">
          <a:xfrm>
            <a:off x="1084263" y="3644900"/>
            <a:ext cx="350837" cy="412750"/>
          </a:xfrm>
          <a:prstGeom prst="downArrow">
            <a:avLst>
              <a:gd name="adj1" fmla="val 50000"/>
              <a:gd name="adj2" fmla="val 29412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66" name="AutoShape 21" descr="25%"/>
          <p:cNvSpPr>
            <a:spLocks noChangeArrowheads="1"/>
          </p:cNvSpPr>
          <p:nvPr/>
        </p:nvSpPr>
        <p:spPr bwMode="auto">
          <a:xfrm>
            <a:off x="1069975" y="4727575"/>
            <a:ext cx="350838" cy="777875"/>
          </a:xfrm>
          <a:prstGeom prst="downArrow">
            <a:avLst>
              <a:gd name="adj1" fmla="val 50000"/>
              <a:gd name="adj2" fmla="val 5543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5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機能設計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外部仕様（プログラムの入力と出力の取り決め）</a:t>
            </a:r>
          </a:p>
        </p:txBody>
      </p:sp>
      <p:sp>
        <p:nvSpPr>
          <p:cNvPr id="819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AFD21B9-2C6A-41AA-9509-EC580902BDFE}" type="slidenum">
              <a:rPr lang="en-US" altLang="ja-JP" smtClean="0">
                <a:latin typeface="Arial" panose="020B0604020202020204" pitchFamily="34" charset="0"/>
              </a:rPr>
              <a:pPr/>
              <a:t>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2979737" y="1937709"/>
            <a:ext cx="3173413" cy="2603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3813175" y="2998159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プログラム</a:t>
            </a:r>
          </a:p>
        </p:txBody>
      </p:sp>
      <p:sp>
        <p:nvSpPr>
          <p:cNvPr id="737286" name="AutoShape 6"/>
          <p:cNvSpPr>
            <a:spLocks noChangeArrowheads="1"/>
          </p:cNvSpPr>
          <p:nvPr/>
        </p:nvSpPr>
        <p:spPr bwMode="auto">
          <a:xfrm>
            <a:off x="2000250" y="2842584"/>
            <a:ext cx="754062" cy="590550"/>
          </a:xfrm>
          <a:prstGeom prst="rightArrow">
            <a:avLst>
              <a:gd name="adj1" fmla="val 50000"/>
              <a:gd name="adj2" fmla="val 319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757237" y="1871034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" panose="020B0604020202020204" pitchFamily="34" charset="0"/>
              </a:rPr>
              <a:t>入力</a:t>
            </a:r>
          </a:p>
        </p:txBody>
      </p:sp>
      <p:sp>
        <p:nvSpPr>
          <p:cNvPr id="737288" name="Text Box 8"/>
          <p:cNvSpPr txBox="1">
            <a:spLocks noChangeArrowheads="1"/>
          </p:cNvSpPr>
          <p:nvPr/>
        </p:nvSpPr>
        <p:spPr bwMode="auto">
          <a:xfrm>
            <a:off x="0" y="3533147"/>
            <a:ext cx="29546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データファイル，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外部から与える動作</a:t>
            </a:r>
            <a:endParaRPr lang="en-US" altLang="ja-JP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など</a:t>
            </a:r>
          </a:p>
        </p:txBody>
      </p:sp>
      <p:sp>
        <p:nvSpPr>
          <p:cNvPr id="737289" name="AutoShape 9"/>
          <p:cNvSpPr>
            <a:spLocks noChangeArrowheads="1"/>
          </p:cNvSpPr>
          <p:nvPr/>
        </p:nvSpPr>
        <p:spPr bwMode="auto">
          <a:xfrm>
            <a:off x="6357937" y="2877509"/>
            <a:ext cx="754063" cy="590550"/>
          </a:xfrm>
          <a:prstGeom prst="rightArrow">
            <a:avLst>
              <a:gd name="adj1" fmla="val 50000"/>
              <a:gd name="adj2" fmla="val 319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203" name="Text Box 10"/>
          <p:cNvSpPr txBox="1">
            <a:spLocks noChangeArrowheads="1"/>
          </p:cNvSpPr>
          <p:nvPr/>
        </p:nvSpPr>
        <p:spPr bwMode="auto">
          <a:xfrm>
            <a:off x="6932612" y="1766259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" panose="020B0604020202020204" pitchFamily="34" charset="0"/>
              </a:rPr>
              <a:t>出力</a:t>
            </a:r>
          </a:p>
        </p:txBody>
      </p:sp>
      <p:sp>
        <p:nvSpPr>
          <p:cNvPr id="737291" name="Text Box 11"/>
          <p:cNvSpPr txBox="1">
            <a:spLocks noChangeArrowheads="1"/>
          </p:cNvSpPr>
          <p:nvPr/>
        </p:nvSpPr>
        <p:spPr bwMode="auto">
          <a:xfrm>
            <a:off x="2089523" y="5107025"/>
            <a:ext cx="7249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「</a:t>
            </a:r>
            <a:r>
              <a:rPr lang="en-US" altLang="ja-JP" sz="2400">
                <a:latin typeface="Arial" panose="020B0604020202020204" pitchFamily="34" charset="0"/>
              </a:rPr>
              <a:t>what</a:t>
            </a:r>
            <a:r>
              <a:rPr lang="ja-JP" altLang="en-US" sz="2400">
                <a:latin typeface="Arial" panose="020B0604020202020204" pitchFamily="34" charset="0"/>
              </a:rPr>
              <a:t>」を定める　（「</a:t>
            </a:r>
            <a:r>
              <a:rPr lang="en-US" altLang="ja-JP" sz="2400">
                <a:latin typeface="Arial" panose="020B0604020202020204" pitchFamily="34" charset="0"/>
              </a:rPr>
              <a:t>how</a:t>
            </a:r>
            <a:r>
              <a:rPr lang="ja-JP" altLang="en-US" sz="2400">
                <a:latin typeface="Arial" panose="020B0604020202020204" pitchFamily="34" charset="0"/>
              </a:rPr>
              <a:t>」とは段階を分ける）</a:t>
            </a:r>
          </a:p>
        </p:txBody>
      </p:sp>
      <p:sp>
        <p:nvSpPr>
          <p:cNvPr id="737292" name="Text Box 12"/>
          <p:cNvSpPr txBox="1">
            <a:spLocks noChangeArrowheads="1"/>
          </p:cNvSpPr>
          <p:nvPr/>
        </p:nvSpPr>
        <p:spPr bwMode="auto">
          <a:xfrm>
            <a:off x="6135687" y="3533147"/>
            <a:ext cx="32624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データファイル，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外部に出すメッセージ</a:t>
            </a:r>
            <a:endParaRPr lang="en-US" altLang="ja-JP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など</a:t>
            </a:r>
          </a:p>
        </p:txBody>
      </p:sp>
    </p:spTree>
    <p:extLst>
      <p:ext uri="{BB962C8B-B14F-4D97-AF65-F5344CB8AC3E}">
        <p14:creationId xmlns:p14="http://schemas.microsoft.com/office/powerpoint/2010/main" val="139971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3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3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3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8" grpId="0"/>
      <p:bldP spid="737291" grpId="0"/>
      <p:bldP spid="7372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機能設計の例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69316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 b="1" dirty="0"/>
              <a:t>入力</a:t>
            </a:r>
          </a:p>
        </p:txBody>
      </p:sp>
      <p:sp>
        <p:nvSpPr>
          <p:cNvPr id="1024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D4CA86B-FC49-4254-A6D8-86DFB94CFD45}" type="slidenum">
              <a:rPr lang="en-US" altLang="ja-JP" smtClean="0">
                <a:latin typeface="Arial" panose="020B0604020202020204" pitchFamily="34" charset="0"/>
              </a:rPr>
              <a:pPr/>
              <a:t>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0245" name="Rectangle 13"/>
          <p:cNvSpPr>
            <a:spLocks noChangeArrowheads="1"/>
          </p:cNvSpPr>
          <p:nvPr/>
        </p:nvSpPr>
        <p:spPr bwMode="auto">
          <a:xfrm>
            <a:off x="268288" y="4551363"/>
            <a:ext cx="1274762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b="1">
                <a:latin typeface="Arial" panose="020B0604020202020204" pitchFamily="34" charset="0"/>
              </a:rPr>
              <a:t>出力</a:t>
            </a:r>
          </a:p>
        </p:txBody>
      </p:sp>
      <p:sp>
        <p:nvSpPr>
          <p:cNvPr id="10246" name="Text Box 14"/>
          <p:cNvSpPr txBox="1">
            <a:spLocks noChangeArrowheads="1"/>
          </p:cNvSpPr>
          <p:nvPr/>
        </p:nvSpPr>
        <p:spPr bwMode="auto">
          <a:xfrm>
            <a:off x="649288" y="1146175"/>
            <a:ext cx="864852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下記に定める</a:t>
            </a:r>
            <a:r>
              <a:rPr lang="ja-JP" altLang="en-US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「名簿ファイル」</a:t>
            </a:r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を入力とする</a:t>
            </a:r>
          </a:p>
          <a:p>
            <a:pPr eaLnBrk="1" hangingPunct="1">
              <a:buFontTx/>
              <a:buAutoNum type="arabicPeriod"/>
            </a:pPr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テキストファイル形式</a:t>
            </a:r>
          </a:p>
          <a:p>
            <a:pPr eaLnBrk="1" hangingPunct="1">
              <a:buFontTx/>
              <a:buAutoNum type="arabicPeriod"/>
            </a:pPr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氏名，生年月日，住所，電話番号が並び，半角の空白文字</a:t>
            </a:r>
            <a:b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で区切られる．</a:t>
            </a:r>
          </a:p>
          <a:p>
            <a:pPr lvl="1" eaLnBrk="1" hangingPunct="1">
              <a:buFontTx/>
              <a:buChar char="•"/>
            </a:pPr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氏名，住所，電話番号は最大で１００バイトとする．</a:t>
            </a:r>
          </a:p>
          <a:p>
            <a:pPr lvl="1" eaLnBrk="1" hangingPunct="1">
              <a:buFontTx/>
              <a:buChar char="•"/>
            </a:pPr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生年月日は，西暦年，月，日が「</a:t>
            </a:r>
            <a:r>
              <a:rPr lang="en-US" altLang="ja-JP"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」で区切られている</a:t>
            </a:r>
          </a:p>
          <a:p>
            <a:pPr eaLnBrk="1" hangingPunct="1">
              <a:buFontTx/>
              <a:buAutoNum type="arabicPeriod"/>
            </a:pPr>
            <a:r>
              <a:rPr lang="ja-JP" altLang="en-US">
                <a:latin typeface="Arial" panose="020B0604020202020204" pitchFamily="34" charset="0"/>
                <a:ea typeface="メイリオ" panose="020B0604030504040204" pitchFamily="50" charset="-128"/>
              </a:rPr>
              <a:t>ファイル名は </a:t>
            </a:r>
            <a:r>
              <a:rPr lang="en-US" altLang="ja-JP">
                <a:latin typeface="Arial" panose="020B0604020202020204" pitchFamily="34" charset="0"/>
                <a:ea typeface="メイリオ" panose="020B0604030504040204" pitchFamily="50" charset="-128"/>
              </a:rPr>
              <a:t>z:\Address.txt</a:t>
            </a:r>
          </a:p>
        </p:txBody>
      </p:sp>
      <p:sp>
        <p:nvSpPr>
          <p:cNvPr id="10247" name="Text Box 15"/>
          <p:cNvSpPr txBox="1">
            <a:spLocks noChangeArrowheads="1"/>
          </p:cNvSpPr>
          <p:nvPr/>
        </p:nvSpPr>
        <p:spPr bwMode="auto">
          <a:xfrm>
            <a:off x="784225" y="5191125"/>
            <a:ext cx="852669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・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「名簿ファイル」</a:t>
            </a:r>
            <a:r>
              <a:rPr lang="ja-JP" altLang="en-US" sz="2400">
                <a:latin typeface="Arial" panose="020B0604020202020204" pitchFamily="34" charset="0"/>
              </a:rPr>
              <a:t>の中身を，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氏名でソートして表示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　　</a:t>
            </a:r>
            <a:r>
              <a:rPr lang="en-US" altLang="ja-JP" sz="2400">
                <a:latin typeface="Arial" panose="020B0604020202020204" pitchFamily="34" charset="0"/>
              </a:rPr>
              <a:t>1. </a:t>
            </a:r>
            <a:r>
              <a:rPr lang="ja-JP" altLang="en-US" sz="2400">
                <a:latin typeface="Arial" panose="020B0604020202020204" pitchFamily="34" charset="0"/>
              </a:rPr>
              <a:t>氏名の順序は，</a:t>
            </a:r>
            <a:r>
              <a:rPr lang="en-US" altLang="ja-JP" sz="2400">
                <a:latin typeface="Arial" panose="020B0604020202020204" pitchFamily="34" charset="0"/>
              </a:rPr>
              <a:t>c </a:t>
            </a:r>
            <a:r>
              <a:rPr lang="ja-JP" altLang="en-US" sz="2400">
                <a:latin typeface="Arial" panose="020B0604020202020204" pitchFamily="34" charset="0"/>
              </a:rPr>
              <a:t>の文字列比較関数 </a:t>
            </a:r>
            <a:r>
              <a:rPr lang="en-US" altLang="ja-JP" sz="2400">
                <a:latin typeface="Arial" panose="020B0604020202020204" pitchFamily="34" charset="0"/>
              </a:rPr>
              <a:t>strcmp() </a:t>
            </a:r>
            <a:r>
              <a:rPr lang="ja-JP" altLang="en-US" sz="2400">
                <a:latin typeface="Arial" panose="020B0604020202020204" pitchFamily="34" charset="0"/>
              </a:rPr>
              <a:t>での順序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　　　　に従う </a:t>
            </a:r>
          </a:p>
        </p:txBody>
      </p:sp>
      <p:sp>
        <p:nvSpPr>
          <p:cNvPr id="10248" name="Text Box 16"/>
          <p:cNvSpPr txBox="1">
            <a:spLocks noChangeArrowheads="1"/>
          </p:cNvSpPr>
          <p:nvPr/>
        </p:nvSpPr>
        <p:spPr bwMode="auto">
          <a:xfrm>
            <a:off x="2800350" y="3824288"/>
            <a:ext cx="6372257" cy="83099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chemeClr val="folHlink"/>
                </a:solidFill>
                <a:latin typeface="Arial" panose="020B0604020202020204" pitchFamily="34" charset="0"/>
              </a:rPr>
              <a:t>金子邦彦 </a:t>
            </a:r>
            <a:r>
              <a:rPr lang="en-US" altLang="ja-JP" sz="1600">
                <a:solidFill>
                  <a:schemeClr val="folHlink"/>
                </a:solidFill>
                <a:latin typeface="Arial" panose="020B0604020202020204" pitchFamily="34" charset="0"/>
              </a:rPr>
              <a:t>1200/01/01 </a:t>
            </a:r>
            <a:r>
              <a:rPr lang="ja-JP" altLang="en-US" sz="1600">
                <a:solidFill>
                  <a:schemeClr val="folHlink"/>
                </a:solidFill>
                <a:latin typeface="Arial" panose="020B0604020202020204" pitchFamily="34" charset="0"/>
              </a:rPr>
              <a:t>福岡市東区箱崎３丁目      </a:t>
            </a:r>
            <a:r>
              <a:rPr lang="en-US" altLang="ja-JP" sz="1600">
                <a:solidFill>
                  <a:schemeClr val="folHlink"/>
                </a:solidFill>
                <a:latin typeface="Arial" panose="020B0604020202020204" pitchFamily="34" charset="0"/>
              </a:rPr>
              <a:t>392-123-8234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folHlink"/>
                </a:solidFill>
                <a:latin typeface="Arial" panose="020B0604020202020204" pitchFamily="34" charset="0"/>
              </a:rPr>
              <a:t>○○×× 1300/12/31 </a:t>
            </a:r>
            <a:r>
              <a:rPr lang="ja-JP" altLang="en-US" sz="1600">
                <a:solidFill>
                  <a:schemeClr val="folHlink"/>
                </a:solidFill>
                <a:latin typeface="Arial" panose="020B0604020202020204" pitchFamily="34" charset="0"/>
              </a:rPr>
              <a:t>福岡市東区貝塚団地        </a:t>
            </a:r>
            <a:r>
              <a:rPr lang="en-US" altLang="ja-JP" sz="1600">
                <a:solidFill>
                  <a:schemeClr val="folHlink"/>
                </a:solidFill>
                <a:latin typeface="Arial" panose="020B0604020202020204" pitchFamily="34" charset="0"/>
              </a:rPr>
              <a:t>492-252-7188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folHlink"/>
                </a:solidFill>
                <a:latin typeface="Arial" panose="020B0604020202020204" pitchFamily="34" charset="0"/>
              </a:rPr>
              <a:t>●●■■ 0800/05/31 </a:t>
            </a:r>
            <a:r>
              <a:rPr lang="ja-JP" altLang="en-US" sz="1600">
                <a:solidFill>
                  <a:schemeClr val="folHlink"/>
                </a:solidFill>
                <a:latin typeface="Arial" panose="020B0604020202020204" pitchFamily="34" charset="0"/>
              </a:rPr>
              <a:t>福岡市東区香椎浜１丁目    </a:t>
            </a:r>
            <a:r>
              <a:rPr lang="en-US" altLang="ja-JP" sz="1600">
                <a:solidFill>
                  <a:schemeClr val="folHlink"/>
                </a:solidFill>
                <a:latin typeface="Arial" panose="020B0604020202020204" pitchFamily="34" charset="0"/>
              </a:rPr>
              <a:t>592-824-7144</a:t>
            </a:r>
          </a:p>
        </p:txBody>
      </p:sp>
      <p:sp>
        <p:nvSpPr>
          <p:cNvPr id="10249" name="Text Box 17"/>
          <p:cNvSpPr txBox="1">
            <a:spLocks noChangeArrowheads="1"/>
          </p:cNvSpPr>
          <p:nvPr/>
        </p:nvSpPr>
        <p:spPr bwMode="auto">
          <a:xfrm>
            <a:off x="2252663" y="39751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folHlink"/>
                </a:solidFill>
                <a:latin typeface="Arial" panose="020B0604020202020204" pitchFamily="34" charset="0"/>
              </a:rPr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44997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構成設計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プログラムの内部仕様を定める</a:t>
            </a:r>
          </a:p>
          <a:p>
            <a:pPr lvl="1"/>
            <a:r>
              <a:rPr lang="ja-JP" altLang="en-US"/>
              <a:t>外部仕様を実現するのに最も適した手段を定める</a:t>
            </a:r>
          </a:p>
        </p:txBody>
      </p:sp>
      <p:sp>
        <p:nvSpPr>
          <p:cNvPr id="1229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A0B5446-9C79-4E5B-9401-953382EBC0E3}" type="slidenum">
              <a:rPr lang="en-US" altLang="ja-JP" smtClean="0">
                <a:latin typeface="Arial" panose="020B0604020202020204" pitchFamily="34" charset="0"/>
              </a:rPr>
              <a:pPr/>
              <a:t>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2293" name="AutoShape 13"/>
          <p:cNvSpPr>
            <a:spLocks noChangeArrowheads="1"/>
          </p:cNvSpPr>
          <p:nvPr/>
        </p:nvSpPr>
        <p:spPr bwMode="auto">
          <a:xfrm>
            <a:off x="800100" y="4579938"/>
            <a:ext cx="889000" cy="550862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2294" name="Text Box 14"/>
          <p:cNvSpPr txBox="1">
            <a:spLocks noChangeArrowheads="1"/>
          </p:cNvSpPr>
          <p:nvPr/>
        </p:nvSpPr>
        <p:spPr bwMode="auto">
          <a:xfrm>
            <a:off x="549275" y="3973513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ファイル</a:t>
            </a:r>
          </a:p>
        </p:txBody>
      </p:sp>
      <p:sp>
        <p:nvSpPr>
          <p:cNvPr id="12295" name="AutoShape 15"/>
          <p:cNvSpPr>
            <a:spLocks noChangeArrowheads="1"/>
          </p:cNvSpPr>
          <p:nvPr/>
        </p:nvSpPr>
        <p:spPr bwMode="auto">
          <a:xfrm>
            <a:off x="407988" y="3063875"/>
            <a:ext cx="1685925" cy="2444750"/>
          </a:xfrm>
          <a:prstGeom prst="can">
            <a:avLst>
              <a:gd name="adj" fmla="val 3625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2296" name="AutoShape 16" descr="50%"/>
          <p:cNvSpPr>
            <a:spLocks noChangeArrowheads="1"/>
          </p:cNvSpPr>
          <p:nvPr/>
        </p:nvSpPr>
        <p:spPr bwMode="auto">
          <a:xfrm>
            <a:off x="2197100" y="4348163"/>
            <a:ext cx="925513" cy="585787"/>
          </a:xfrm>
          <a:prstGeom prst="rightArrow">
            <a:avLst>
              <a:gd name="adj1" fmla="val 50000"/>
              <a:gd name="adj2" fmla="val 3949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2297" name="Rectangle 17"/>
          <p:cNvSpPr>
            <a:spLocks noChangeArrowheads="1"/>
          </p:cNvSpPr>
          <p:nvPr/>
        </p:nvSpPr>
        <p:spPr bwMode="auto">
          <a:xfrm>
            <a:off x="3155950" y="3068638"/>
            <a:ext cx="3421063" cy="35036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2298" name="Text Box 18"/>
          <p:cNvSpPr txBox="1">
            <a:spLocks noChangeArrowheads="1"/>
          </p:cNvSpPr>
          <p:nvPr/>
        </p:nvSpPr>
        <p:spPr bwMode="auto">
          <a:xfrm>
            <a:off x="3527425" y="2635250"/>
            <a:ext cx="30059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Arial" panose="020B0604020202020204" pitchFamily="34" charset="0"/>
              </a:rPr>
              <a:t>プログラムのメモリ空間</a:t>
            </a:r>
          </a:p>
        </p:txBody>
      </p:sp>
      <p:sp>
        <p:nvSpPr>
          <p:cNvPr id="12299" name="Text Box 19"/>
          <p:cNvSpPr txBox="1">
            <a:spLocks noChangeArrowheads="1"/>
          </p:cNvSpPr>
          <p:nvPr/>
        </p:nvSpPr>
        <p:spPr bwMode="auto">
          <a:xfrm>
            <a:off x="1768475" y="5027613"/>
            <a:ext cx="17235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fgets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で読み込み</a:t>
            </a:r>
          </a:p>
        </p:txBody>
      </p:sp>
      <p:grpSp>
        <p:nvGrpSpPr>
          <p:cNvPr id="12300" name="Group 41"/>
          <p:cNvGrpSpPr>
            <a:grpSpLocks/>
          </p:cNvGrpSpPr>
          <p:nvPr/>
        </p:nvGrpSpPr>
        <p:grpSpPr bwMode="auto">
          <a:xfrm>
            <a:off x="3794125" y="3786188"/>
            <a:ext cx="1746250" cy="1493837"/>
            <a:chOff x="2234" y="2344"/>
            <a:chExt cx="1588" cy="1361"/>
          </a:xfrm>
        </p:grpSpPr>
        <p:sp>
          <p:nvSpPr>
            <p:cNvPr id="12306" name="Line 20"/>
            <p:cNvSpPr>
              <a:spLocks noChangeShapeType="1"/>
            </p:cNvSpPr>
            <p:nvPr/>
          </p:nvSpPr>
          <p:spPr bwMode="auto">
            <a:xfrm flipH="1">
              <a:off x="2823" y="3206"/>
              <a:ext cx="91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07" name="Line 21"/>
            <p:cNvSpPr>
              <a:spLocks noChangeShapeType="1"/>
            </p:cNvSpPr>
            <p:nvPr/>
          </p:nvSpPr>
          <p:spPr bwMode="auto">
            <a:xfrm>
              <a:off x="2914" y="3206"/>
              <a:ext cx="22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08" name="Line 22"/>
            <p:cNvSpPr>
              <a:spLocks noChangeShapeType="1"/>
            </p:cNvSpPr>
            <p:nvPr/>
          </p:nvSpPr>
          <p:spPr bwMode="auto">
            <a:xfrm flipH="1" flipV="1">
              <a:off x="2778" y="2752"/>
              <a:ext cx="136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09" name="Line 23"/>
            <p:cNvSpPr>
              <a:spLocks noChangeShapeType="1"/>
            </p:cNvSpPr>
            <p:nvPr/>
          </p:nvSpPr>
          <p:spPr bwMode="auto">
            <a:xfrm flipH="1">
              <a:off x="2506" y="2752"/>
              <a:ext cx="272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10" name="Line 24"/>
            <p:cNvSpPr>
              <a:spLocks noChangeShapeType="1"/>
            </p:cNvSpPr>
            <p:nvPr/>
          </p:nvSpPr>
          <p:spPr bwMode="auto">
            <a:xfrm flipH="1">
              <a:off x="2324" y="3206"/>
              <a:ext cx="18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11" name="Line 25"/>
            <p:cNvSpPr>
              <a:spLocks noChangeShapeType="1"/>
            </p:cNvSpPr>
            <p:nvPr/>
          </p:nvSpPr>
          <p:spPr bwMode="auto">
            <a:xfrm flipV="1">
              <a:off x="2778" y="2389"/>
              <a:ext cx="317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12" name="Line 26"/>
            <p:cNvSpPr>
              <a:spLocks noChangeShapeType="1"/>
            </p:cNvSpPr>
            <p:nvPr/>
          </p:nvSpPr>
          <p:spPr bwMode="auto">
            <a:xfrm>
              <a:off x="3095" y="2389"/>
              <a:ext cx="273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13" name="Line 27"/>
            <p:cNvSpPr>
              <a:spLocks noChangeShapeType="1"/>
            </p:cNvSpPr>
            <p:nvPr/>
          </p:nvSpPr>
          <p:spPr bwMode="auto">
            <a:xfrm flipH="1">
              <a:off x="3232" y="2707"/>
              <a:ext cx="136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14" name="Line 28"/>
            <p:cNvSpPr>
              <a:spLocks noChangeShapeType="1"/>
            </p:cNvSpPr>
            <p:nvPr/>
          </p:nvSpPr>
          <p:spPr bwMode="auto">
            <a:xfrm>
              <a:off x="3368" y="2707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15" name="Line 29"/>
            <p:cNvSpPr>
              <a:spLocks noChangeShapeType="1"/>
            </p:cNvSpPr>
            <p:nvPr/>
          </p:nvSpPr>
          <p:spPr bwMode="auto">
            <a:xfrm>
              <a:off x="3640" y="3206"/>
              <a:ext cx="13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316" name="Oval 30"/>
            <p:cNvSpPr>
              <a:spLocks noChangeArrowheads="1"/>
            </p:cNvSpPr>
            <p:nvPr/>
          </p:nvSpPr>
          <p:spPr bwMode="auto">
            <a:xfrm>
              <a:off x="3005" y="2344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17" name="Oval 31"/>
            <p:cNvSpPr>
              <a:spLocks noChangeArrowheads="1"/>
            </p:cNvSpPr>
            <p:nvPr/>
          </p:nvSpPr>
          <p:spPr bwMode="auto">
            <a:xfrm>
              <a:off x="2733" y="2707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18" name="Oval 32"/>
            <p:cNvSpPr>
              <a:spLocks noChangeArrowheads="1"/>
            </p:cNvSpPr>
            <p:nvPr/>
          </p:nvSpPr>
          <p:spPr bwMode="auto">
            <a:xfrm>
              <a:off x="2415" y="316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19" name="Oval 33"/>
            <p:cNvSpPr>
              <a:spLocks noChangeArrowheads="1"/>
            </p:cNvSpPr>
            <p:nvPr/>
          </p:nvSpPr>
          <p:spPr bwMode="auto">
            <a:xfrm>
              <a:off x="2823" y="316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20" name="Oval 34"/>
            <p:cNvSpPr>
              <a:spLocks noChangeArrowheads="1"/>
            </p:cNvSpPr>
            <p:nvPr/>
          </p:nvSpPr>
          <p:spPr bwMode="auto">
            <a:xfrm>
              <a:off x="3141" y="316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21" name="Oval 35"/>
            <p:cNvSpPr>
              <a:spLocks noChangeArrowheads="1"/>
            </p:cNvSpPr>
            <p:nvPr/>
          </p:nvSpPr>
          <p:spPr bwMode="auto">
            <a:xfrm>
              <a:off x="3322" y="2662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22" name="Oval 36"/>
            <p:cNvSpPr>
              <a:spLocks noChangeArrowheads="1"/>
            </p:cNvSpPr>
            <p:nvPr/>
          </p:nvSpPr>
          <p:spPr bwMode="auto">
            <a:xfrm>
              <a:off x="3594" y="316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23" name="Oval 37"/>
            <p:cNvSpPr>
              <a:spLocks noChangeArrowheads="1"/>
            </p:cNvSpPr>
            <p:nvPr/>
          </p:nvSpPr>
          <p:spPr bwMode="auto">
            <a:xfrm>
              <a:off x="2234" y="356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24" name="Oval 38"/>
            <p:cNvSpPr>
              <a:spLocks noChangeArrowheads="1"/>
            </p:cNvSpPr>
            <p:nvPr/>
          </p:nvSpPr>
          <p:spPr bwMode="auto">
            <a:xfrm>
              <a:off x="2733" y="356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25" name="Oval 39"/>
            <p:cNvSpPr>
              <a:spLocks noChangeArrowheads="1"/>
            </p:cNvSpPr>
            <p:nvPr/>
          </p:nvSpPr>
          <p:spPr bwMode="auto">
            <a:xfrm>
              <a:off x="3050" y="356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326" name="Oval 40"/>
            <p:cNvSpPr>
              <a:spLocks noChangeArrowheads="1"/>
            </p:cNvSpPr>
            <p:nvPr/>
          </p:nvSpPr>
          <p:spPr bwMode="auto">
            <a:xfrm>
              <a:off x="3685" y="3569"/>
              <a:ext cx="137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12301" name="Rectangle 42"/>
          <p:cNvSpPr>
            <a:spLocks noChangeArrowheads="1"/>
          </p:cNvSpPr>
          <p:nvPr/>
        </p:nvSpPr>
        <p:spPr bwMode="auto">
          <a:xfrm>
            <a:off x="3657600" y="3635375"/>
            <a:ext cx="2151063" cy="1873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2302" name="Text Box 43"/>
          <p:cNvSpPr txBox="1">
            <a:spLocks noChangeArrowheads="1"/>
          </p:cNvSpPr>
          <p:nvPr/>
        </p:nvSpPr>
        <p:spPr bwMode="auto">
          <a:xfrm>
            <a:off x="3630613" y="5556250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氏名をキーとする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２分探索木を構成</a:t>
            </a:r>
          </a:p>
        </p:txBody>
      </p:sp>
      <p:sp>
        <p:nvSpPr>
          <p:cNvPr id="12303" name="AutoShape 44" descr="50%"/>
          <p:cNvSpPr>
            <a:spLocks noChangeArrowheads="1"/>
          </p:cNvSpPr>
          <p:nvPr/>
        </p:nvSpPr>
        <p:spPr bwMode="auto">
          <a:xfrm>
            <a:off x="6338888" y="4383088"/>
            <a:ext cx="925512" cy="585787"/>
          </a:xfrm>
          <a:prstGeom prst="rightArrow">
            <a:avLst>
              <a:gd name="adj1" fmla="val 50000"/>
              <a:gd name="adj2" fmla="val 3949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2304" name="Text Box 45"/>
          <p:cNvSpPr txBox="1">
            <a:spLocks noChangeArrowheads="1"/>
          </p:cNvSpPr>
          <p:nvPr/>
        </p:nvSpPr>
        <p:spPr bwMode="auto">
          <a:xfrm>
            <a:off x="6556375" y="3554413"/>
            <a:ext cx="22557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in-order </a:t>
            </a:r>
            <a:r>
              <a:rPr lang="ja-JP" altLang="en-US" sz="2400">
                <a:latin typeface="Arial" panose="020B0604020202020204" pitchFamily="34" charset="0"/>
              </a:rPr>
              <a:t>で辿り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ながら表示</a:t>
            </a:r>
          </a:p>
        </p:txBody>
      </p:sp>
      <p:sp>
        <p:nvSpPr>
          <p:cNvPr id="12305" name="Text Box 46"/>
          <p:cNvSpPr txBox="1">
            <a:spLocks noChangeArrowheads="1"/>
          </p:cNvSpPr>
          <p:nvPr/>
        </p:nvSpPr>
        <p:spPr bwMode="auto">
          <a:xfrm>
            <a:off x="434975" y="2263775"/>
            <a:ext cx="292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u="sng">
                <a:solidFill>
                  <a:srgbClr val="006600"/>
                </a:solidFill>
                <a:latin typeface="Arial" panose="020B0604020202020204" pitchFamily="34" charset="0"/>
              </a:rPr>
              <a:t>内部仕様の概要の例</a:t>
            </a:r>
          </a:p>
        </p:txBody>
      </p:sp>
    </p:spTree>
    <p:extLst>
      <p:ext uri="{BB962C8B-B14F-4D97-AF65-F5344CB8AC3E}">
        <p14:creationId xmlns:p14="http://schemas.microsoft.com/office/powerpoint/2010/main" val="281020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-46038"/>
            <a:ext cx="9036050" cy="414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#include "</a:t>
            </a:r>
            <a:r>
              <a:rPr lang="en-US" altLang="ja-JP" sz="800" b="1" dirty="0" err="1">
                <a:latin typeface="Arial" panose="020B0604020202020204" pitchFamily="34" charset="0"/>
              </a:rPr>
              <a:t>stdio.h</a:t>
            </a:r>
            <a:r>
              <a:rPr lang="en-US" altLang="ja-JP" sz="8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#include &lt;</a:t>
            </a:r>
            <a:r>
              <a:rPr lang="en-US" altLang="ja-JP" sz="800" b="1" dirty="0" err="1">
                <a:latin typeface="Arial" panose="020B0604020202020204" pitchFamily="34" charset="0"/>
              </a:rPr>
              <a:t>math.h</a:t>
            </a:r>
            <a:r>
              <a:rPr lang="en-US" altLang="ja-JP" sz="8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#include &lt;</a:t>
            </a:r>
            <a:r>
              <a:rPr lang="en-US" altLang="ja-JP" sz="800" b="1" dirty="0" err="1">
                <a:latin typeface="Arial" panose="020B0604020202020204" pitchFamily="34" charset="0"/>
              </a:rPr>
              <a:t>string.h</a:t>
            </a:r>
            <a:r>
              <a:rPr lang="en-US" altLang="ja-JP" sz="8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Arial" panose="020B0604020202020204" pitchFamily="34" charset="0"/>
              </a:rPr>
              <a:t>#pragma warning(</a:t>
            </a:r>
            <a:r>
              <a:rPr lang="en-US" altLang="ja-JP" sz="800" dirty="0" err="1">
                <a:latin typeface="Arial" panose="020B0604020202020204" pitchFamily="34" charset="0"/>
              </a:rPr>
              <a:t>disable:4996</a:t>
            </a:r>
            <a:r>
              <a:rPr lang="en-US" altLang="ja-JP" sz="8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 err="1">
                <a:latin typeface="Arial" panose="020B0604020202020204" pitchFamily="34" charset="0"/>
              </a:rPr>
              <a:t>struct</a:t>
            </a:r>
            <a:r>
              <a:rPr lang="en-US" altLang="ja-JP" sz="800" b="1" dirty="0">
                <a:latin typeface="Arial" panose="020B0604020202020204" pitchFamily="34" charset="0"/>
              </a:rPr>
              <a:t> Person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char name[100];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int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birth_year</a:t>
            </a:r>
            <a:r>
              <a:rPr lang="en-US" altLang="ja-JP" sz="8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int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birth_month</a:t>
            </a:r>
            <a:r>
              <a:rPr lang="en-US" altLang="ja-JP" sz="8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int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birth_day</a:t>
            </a:r>
            <a:r>
              <a:rPr lang="en-US" altLang="ja-JP" sz="8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char address[100];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char phone[100];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};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 err="1">
                <a:latin typeface="Arial" panose="020B0604020202020204" pitchFamily="34" charset="0"/>
              </a:rPr>
              <a:t>struct</a:t>
            </a: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endParaRPr lang="en-US" altLang="ja-JP" sz="8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*left;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*right;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Person person;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};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void </a:t>
            </a:r>
            <a:r>
              <a:rPr lang="en-US" altLang="ja-JP" sz="800" b="1" dirty="0" err="1">
                <a:latin typeface="Arial" panose="020B0604020202020204" pitchFamily="34" charset="0"/>
              </a:rPr>
              <a:t>print_person_data</a:t>
            </a:r>
            <a:r>
              <a:rPr lang="en-US" altLang="ja-JP" sz="800" b="1" dirty="0">
                <a:latin typeface="Arial" panose="020B0604020202020204" pitchFamily="34" charset="0"/>
              </a:rPr>
              <a:t>( </a:t>
            </a:r>
            <a:r>
              <a:rPr lang="en-US" altLang="ja-JP" sz="800" b="1" dirty="0" err="1">
                <a:latin typeface="Arial" panose="020B0604020202020204" pitchFamily="34" charset="0"/>
              </a:rPr>
              <a:t>struct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*root )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if ( root-&gt;left != NULL )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</a:t>
            </a:r>
            <a:r>
              <a:rPr lang="en-US" altLang="ja-JP" sz="800" b="1" dirty="0" err="1">
                <a:latin typeface="Arial" panose="020B0604020202020204" pitchFamily="34" charset="0"/>
              </a:rPr>
              <a:t>print_person_data</a:t>
            </a:r>
            <a:r>
              <a:rPr lang="en-US" altLang="ja-JP" sz="800" b="1" dirty="0">
                <a:latin typeface="Arial" panose="020B0604020202020204" pitchFamily="34" charset="0"/>
              </a:rPr>
              <a:t>( root-&gt;left 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printf</a:t>
            </a:r>
            <a:r>
              <a:rPr lang="en-US" altLang="ja-JP" sz="800" b="1" dirty="0">
                <a:latin typeface="Arial" panose="020B0604020202020204" pitchFamily="34" charset="0"/>
              </a:rPr>
              <a:t>( "%s, \</a:t>
            </a:r>
            <a:r>
              <a:rPr lang="en-US" altLang="ja-JP" sz="800" b="1" dirty="0" err="1">
                <a:latin typeface="Arial" panose="020B0604020202020204" pitchFamily="34" charset="0"/>
              </a:rPr>
              <a:t>t%d</a:t>
            </a:r>
            <a:r>
              <a:rPr lang="en-US" altLang="ja-JP" sz="800" b="1" dirty="0">
                <a:latin typeface="Arial" panose="020B0604020202020204" pitchFamily="34" charset="0"/>
              </a:rPr>
              <a:t>/%d/%d, \</a:t>
            </a:r>
            <a:r>
              <a:rPr lang="en-US" altLang="ja-JP" sz="800" b="1" dirty="0" err="1">
                <a:latin typeface="Arial" panose="020B0604020202020204" pitchFamily="34" charset="0"/>
              </a:rPr>
              <a:t>t%s</a:t>
            </a:r>
            <a:r>
              <a:rPr lang="en-US" altLang="ja-JP" sz="800" b="1" dirty="0">
                <a:latin typeface="Arial" panose="020B0604020202020204" pitchFamily="34" charset="0"/>
              </a:rPr>
              <a:t>, \</a:t>
            </a:r>
            <a:r>
              <a:rPr lang="en-US" altLang="ja-JP" sz="800" b="1" dirty="0" err="1">
                <a:latin typeface="Arial" panose="020B0604020202020204" pitchFamily="34" charset="0"/>
              </a:rPr>
              <a:t>t%s</a:t>
            </a:r>
            <a:r>
              <a:rPr lang="en-US" altLang="ja-JP" sz="800" b="1" dirty="0">
                <a:latin typeface="Arial" panose="020B0604020202020204" pitchFamily="34" charset="0"/>
              </a:rPr>
              <a:t>\n", root-&gt;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person.name</a:t>
            </a:r>
            <a:r>
              <a:rPr lang="en-US" altLang="ja-JP" sz="800" b="1" dirty="0">
                <a:latin typeface="Arial" panose="020B0604020202020204" pitchFamily="34" charset="0"/>
              </a:rPr>
              <a:t>, root-&gt;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person.birth_year</a:t>
            </a:r>
            <a:r>
              <a:rPr lang="en-US" altLang="ja-JP" sz="800" b="1" dirty="0">
                <a:latin typeface="Arial" panose="020B0604020202020204" pitchFamily="34" charset="0"/>
              </a:rPr>
              <a:t>, root-&gt;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person.birth_month</a:t>
            </a:r>
            <a:r>
              <a:rPr lang="en-US" altLang="ja-JP" sz="800" b="1" dirty="0">
                <a:latin typeface="Arial" panose="020B0604020202020204" pitchFamily="34" charset="0"/>
              </a:rPr>
              <a:t>, root-&gt;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person.birth_day</a:t>
            </a:r>
            <a:r>
              <a:rPr lang="en-US" altLang="ja-JP" sz="800" b="1" dirty="0">
                <a:latin typeface="Arial" panose="020B0604020202020204" pitchFamily="34" charset="0"/>
              </a:rPr>
              <a:t>, root-&gt;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person.address</a:t>
            </a:r>
            <a:r>
              <a:rPr lang="en-US" altLang="ja-JP" sz="800" b="1" dirty="0">
                <a:latin typeface="Arial" panose="020B0604020202020204" pitchFamily="34" charset="0"/>
              </a:rPr>
              <a:t>, root-&gt;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person.phone</a:t>
            </a:r>
            <a:r>
              <a:rPr lang="en-US" altLang="ja-JP" sz="800" b="1" dirty="0">
                <a:latin typeface="Arial" panose="020B0604020202020204" pitchFamily="34" charset="0"/>
              </a:rPr>
              <a:t> 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if ( root-&gt;right != NULL )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</a:t>
            </a:r>
            <a:r>
              <a:rPr lang="en-US" altLang="ja-JP" sz="800" b="1" dirty="0" err="1">
                <a:latin typeface="Arial" panose="020B0604020202020204" pitchFamily="34" charset="0"/>
              </a:rPr>
              <a:t>print_person_data</a:t>
            </a:r>
            <a:r>
              <a:rPr lang="en-US" altLang="ja-JP" sz="800" b="1" dirty="0">
                <a:latin typeface="Arial" panose="020B0604020202020204" pitchFamily="34" charset="0"/>
              </a:rPr>
              <a:t>( root-&gt;right 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 err="1">
                <a:latin typeface="Arial" panose="020B0604020202020204" pitchFamily="34" charset="0"/>
              </a:rPr>
              <a:t>struct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</a:t>
            </a:r>
            <a:r>
              <a:rPr lang="en-US" altLang="ja-JP" sz="800" b="1" dirty="0" err="1">
                <a:latin typeface="Arial" panose="020B0604020202020204" pitchFamily="34" charset="0"/>
              </a:rPr>
              <a:t>new_person_node</a:t>
            </a:r>
            <a:r>
              <a:rPr lang="en-US" altLang="ja-JP" sz="800" b="1" dirty="0">
                <a:latin typeface="Arial" panose="020B0604020202020204" pitchFamily="34" charset="0"/>
              </a:rPr>
              <a:t>(Person *p, </a:t>
            </a:r>
            <a:r>
              <a:rPr lang="en-US" altLang="ja-JP" sz="800" b="1" dirty="0" err="1">
                <a:latin typeface="Arial" panose="020B0604020202020204" pitchFamily="34" charset="0"/>
              </a:rPr>
              <a:t>struct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*y, </a:t>
            </a:r>
            <a:r>
              <a:rPr lang="en-US" altLang="ja-JP" sz="800" b="1" dirty="0" err="1">
                <a:latin typeface="Arial" panose="020B0604020202020204" pitchFamily="34" charset="0"/>
              </a:rPr>
              <a:t>struct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*z)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struct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*w = new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();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strcpy_s</a:t>
            </a:r>
            <a:r>
              <a:rPr lang="en-US" altLang="ja-JP" sz="800" b="1" dirty="0">
                <a:latin typeface="Arial" panose="020B0604020202020204" pitchFamily="34" charset="0"/>
              </a:rPr>
              <a:t>( w-&gt;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person.name</a:t>
            </a:r>
            <a:r>
              <a:rPr lang="en-US" altLang="ja-JP" sz="800" b="1" dirty="0">
                <a:latin typeface="Arial" panose="020B0604020202020204" pitchFamily="34" charset="0"/>
              </a:rPr>
              <a:t>, p-&gt;name);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w-&gt;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person.birth_year</a:t>
            </a:r>
            <a:r>
              <a:rPr lang="en-US" altLang="ja-JP" sz="800" b="1" dirty="0">
                <a:latin typeface="Arial" panose="020B0604020202020204" pitchFamily="34" charset="0"/>
              </a:rPr>
              <a:t> = p-&gt;</a:t>
            </a:r>
            <a:r>
              <a:rPr lang="en-US" altLang="ja-JP" sz="800" b="1" dirty="0" err="1">
                <a:latin typeface="Arial" panose="020B0604020202020204" pitchFamily="34" charset="0"/>
              </a:rPr>
              <a:t>birth_year</a:t>
            </a:r>
            <a:r>
              <a:rPr lang="en-US" altLang="ja-JP" sz="8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w-&gt;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person.birth_month</a:t>
            </a:r>
            <a:r>
              <a:rPr lang="en-US" altLang="ja-JP" sz="800" b="1" dirty="0">
                <a:latin typeface="Arial" panose="020B0604020202020204" pitchFamily="34" charset="0"/>
              </a:rPr>
              <a:t> = p-&gt;</a:t>
            </a:r>
            <a:r>
              <a:rPr lang="en-US" altLang="ja-JP" sz="800" b="1" dirty="0" err="1">
                <a:latin typeface="Arial" panose="020B0604020202020204" pitchFamily="34" charset="0"/>
              </a:rPr>
              <a:t>birth_month</a:t>
            </a:r>
            <a:r>
              <a:rPr lang="en-US" altLang="ja-JP" sz="8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w-&gt;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person.birth_day</a:t>
            </a:r>
            <a:r>
              <a:rPr lang="en-US" altLang="ja-JP" sz="800" b="1" dirty="0">
                <a:latin typeface="Arial" panose="020B0604020202020204" pitchFamily="34" charset="0"/>
              </a:rPr>
              <a:t> = p-&gt;</a:t>
            </a:r>
            <a:r>
              <a:rPr lang="en-US" altLang="ja-JP" sz="800" b="1" dirty="0" err="1">
                <a:latin typeface="Arial" panose="020B0604020202020204" pitchFamily="34" charset="0"/>
              </a:rPr>
              <a:t>birth_day</a:t>
            </a:r>
            <a:r>
              <a:rPr lang="en-US" altLang="ja-JP" sz="8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strcpy_s</a:t>
            </a:r>
            <a:r>
              <a:rPr lang="en-US" altLang="ja-JP" sz="800" b="1" dirty="0">
                <a:latin typeface="Arial" panose="020B0604020202020204" pitchFamily="34" charset="0"/>
              </a:rPr>
              <a:t>( w-&gt;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person.address</a:t>
            </a:r>
            <a:r>
              <a:rPr lang="en-US" altLang="ja-JP" sz="800" b="1" dirty="0">
                <a:latin typeface="Arial" panose="020B0604020202020204" pitchFamily="34" charset="0"/>
              </a:rPr>
              <a:t>, p-&gt;address 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strcpy_s</a:t>
            </a:r>
            <a:r>
              <a:rPr lang="en-US" altLang="ja-JP" sz="800" b="1" dirty="0">
                <a:latin typeface="Arial" panose="020B0604020202020204" pitchFamily="34" charset="0"/>
              </a:rPr>
              <a:t>( w-&gt;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person.phone</a:t>
            </a:r>
            <a:r>
              <a:rPr lang="en-US" altLang="ja-JP" sz="800" b="1" dirty="0">
                <a:latin typeface="Arial" panose="020B0604020202020204" pitchFamily="34" charset="0"/>
              </a:rPr>
              <a:t>, p-&gt;phone 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w-&gt;left  = y;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w-&gt;right = z;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return w;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 err="1">
                <a:latin typeface="Arial" panose="020B0604020202020204" pitchFamily="34" charset="0"/>
              </a:rPr>
              <a:t>struct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</a:t>
            </a:r>
            <a:r>
              <a:rPr lang="en-US" altLang="ja-JP" sz="800" b="1" dirty="0" err="1">
                <a:latin typeface="Arial" panose="020B0604020202020204" pitchFamily="34" charset="0"/>
              </a:rPr>
              <a:t>insert_person_node</a:t>
            </a:r>
            <a:r>
              <a:rPr lang="en-US" altLang="ja-JP" sz="800" b="1" dirty="0">
                <a:latin typeface="Arial" panose="020B0604020202020204" pitchFamily="34" charset="0"/>
              </a:rPr>
              <a:t>(</a:t>
            </a:r>
            <a:r>
              <a:rPr lang="en-US" altLang="ja-JP" sz="800" b="1" dirty="0" err="1">
                <a:latin typeface="Arial" panose="020B0604020202020204" pitchFamily="34" charset="0"/>
              </a:rPr>
              <a:t>struct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*node, Person *p)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if ( node == NULL )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return </a:t>
            </a:r>
            <a:r>
              <a:rPr lang="en-US" altLang="ja-JP" sz="800" b="1" dirty="0" err="1">
                <a:latin typeface="Arial" panose="020B0604020202020204" pitchFamily="34" charset="0"/>
              </a:rPr>
              <a:t>new_person_node</a:t>
            </a:r>
            <a:r>
              <a:rPr lang="en-US" altLang="ja-JP" sz="800" b="1" dirty="0">
                <a:latin typeface="Arial" panose="020B0604020202020204" pitchFamily="34" charset="0"/>
              </a:rPr>
              <a:t>(p, NULL, NULL);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else if ( </a:t>
            </a:r>
            <a:r>
              <a:rPr lang="en-US" altLang="ja-JP" sz="800" b="1" dirty="0" err="1">
                <a:latin typeface="Arial" panose="020B0604020202020204" pitchFamily="34" charset="0"/>
              </a:rPr>
              <a:t>strcmp</a:t>
            </a:r>
            <a:r>
              <a:rPr lang="en-US" altLang="ja-JP" sz="800" b="1" dirty="0">
                <a:latin typeface="Arial" panose="020B0604020202020204" pitchFamily="34" charset="0"/>
              </a:rPr>
              <a:t>( p-&gt;name, node-&gt;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person.name</a:t>
            </a:r>
            <a:r>
              <a:rPr lang="en-US" altLang="ja-JP" sz="800" b="1" dirty="0">
                <a:latin typeface="Arial" panose="020B0604020202020204" pitchFamily="34" charset="0"/>
              </a:rPr>
              <a:t> ) &lt; 0 )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node-&gt;left = </a:t>
            </a:r>
            <a:r>
              <a:rPr lang="en-US" altLang="ja-JP" sz="800" b="1" dirty="0" err="1">
                <a:latin typeface="Arial" panose="020B0604020202020204" pitchFamily="34" charset="0"/>
              </a:rPr>
              <a:t>insert_person_node</a:t>
            </a:r>
            <a:r>
              <a:rPr lang="en-US" altLang="ja-JP" sz="800" b="1" dirty="0">
                <a:latin typeface="Arial" panose="020B0604020202020204" pitchFamily="34" charset="0"/>
              </a:rPr>
              <a:t>(node-&gt;left, p);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else if ( </a:t>
            </a:r>
            <a:r>
              <a:rPr lang="en-US" altLang="ja-JP" sz="800" b="1" dirty="0" err="1">
                <a:latin typeface="Arial" panose="020B0604020202020204" pitchFamily="34" charset="0"/>
              </a:rPr>
              <a:t>strcmp</a:t>
            </a:r>
            <a:r>
              <a:rPr lang="en-US" altLang="ja-JP" sz="800" b="1" dirty="0">
                <a:latin typeface="Arial" panose="020B0604020202020204" pitchFamily="34" charset="0"/>
              </a:rPr>
              <a:t>( p-&gt;name, node-&gt;</a:t>
            </a:r>
            <a:r>
              <a:rPr lang="en-US" altLang="ja-JP" sz="800" b="1" dirty="0" err="1">
                <a:latin typeface="Arial" panose="020B0604020202020204" pitchFamily="34" charset="0"/>
              </a:rPr>
              <a:t>person.name</a:t>
            </a:r>
            <a:r>
              <a:rPr lang="en-US" altLang="ja-JP" sz="800" b="1" dirty="0">
                <a:latin typeface="Arial" panose="020B0604020202020204" pitchFamily="34" charset="0"/>
              </a:rPr>
              <a:t> ) &gt; 0)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node-&gt;right = </a:t>
            </a:r>
            <a:r>
              <a:rPr lang="en-US" altLang="ja-JP" sz="800" b="1" dirty="0" err="1">
                <a:latin typeface="Arial" panose="020B0604020202020204" pitchFamily="34" charset="0"/>
              </a:rPr>
              <a:t>insert_person_node</a:t>
            </a:r>
            <a:r>
              <a:rPr lang="en-US" altLang="ja-JP" sz="800" b="1" dirty="0">
                <a:latin typeface="Arial" panose="020B0604020202020204" pitchFamily="34" charset="0"/>
              </a:rPr>
              <a:t>(node-&gt;right, p);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else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* </a:t>
            </a:r>
            <a:r>
              <a:rPr lang="en-US" altLang="ja-JP" sz="800" b="1" dirty="0" err="1">
                <a:latin typeface="Arial" panose="020B0604020202020204" pitchFamily="34" charset="0"/>
              </a:rPr>
              <a:t>read_file_and_create_tree</a:t>
            </a:r>
            <a:r>
              <a:rPr lang="en-US" altLang="ja-JP" sz="800" b="1" dirty="0">
                <a:latin typeface="Arial" panose="020B0604020202020204" pitchFamily="34" charset="0"/>
              </a:rPr>
              <a:t>( char* </a:t>
            </a:r>
            <a:r>
              <a:rPr lang="en-US" altLang="ja-JP" sz="800" b="1" dirty="0" err="1">
                <a:latin typeface="Arial" panose="020B0604020202020204" pitchFamily="34" charset="0"/>
              </a:rPr>
              <a:t>file_name</a:t>
            </a:r>
            <a:r>
              <a:rPr lang="en-US" altLang="ja-JP" sz="800" b="1" dirty="0">
                <a:latin typeface="Arial" panose="020B0604020202020204" pitchFamily="34" charset="0"/>
              </a:rPr>
              <a:t> )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FILE *</a:t>
            </a:r>
            <a:r>
              <a:rPr lang="en-US" altLang="ja-JP" sz="800" b="1" dirty="0" err="1">
                <a:latin typeface="Arial" panose="020B0604020202020204" pitchFamily="34" charset="0"/>
              </a:rPr>
              <a:t>in_file</a:t>
            </a:r>
            <a:r>
              <a:rPr lang="en-US" altLang="ja-JP" sz="8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char line[</a:t>
            </a:r>
            <a:r>
              <a:rPr lang="en-US" altLang="ja-JP" sz="800" b="1" dirty="0" err="1">
                <a:latin typeface="Arial" panose="020B0604020202020204" pitchFamily="34" charset="0"/>
              </a:rPr>
              <a:t>sizeof</a:t>
            </a:r>
            <a:r>
              <a:rPr lang="en-US" altLang="ja-JP" sz="800" b="1" dirty="0">
                <a:latin typeface="Arial" panose="020B0604020202020204" pitchFamily="34" charset="0"/>
              </a:rPr>
              <a:t>(Person)];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Person p;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*root;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in_file</a:t>
            </a:r>
            <a:r>
              <a:rPr lang="en-US" altLang="ja-JP" sz="800" b="1" dirty="0">
                <a:latin typeface="Arial" panose="020B0604020202020204" pitchFamily="34" charset="0"/>
              </a:rPr>
              <a:t> = </a:t>
            </a:r>
            <a:r>
              <a:rPr lang="en-US" altLang="ja-JP" sz="800" b="1" dirty="0" err="1">
                <a:latin typeface="Arial" panose="020B0604020202020204" pitchFamily="34" charset="0"/>
              </a:rPr>
              <a:t>fopen</a:t>
            </a:r>
            <a:r>
              <a:rPr lang="en-US" altLang="ja-JP" sz="800" b="1" dirty="0">
                <a:latin typeface="Arial" panose="020B0604020202020204" pitchFamily="34" charset="0"/>
              </a:rPr>
              <a:t>(</a:t>
            </a:r>
            <a:r>
              <a:rPr lang="en-US" altLang="ja-JP" sz="800" b="1" dirty="0" err="1">
                <a:latin typeface="Arial" panose="020B0604020202020204" pitchFamily="34" charset="0"/>
              </a:rPr>
              <a:t>file_name</a:t>
            </a:r>
            <a:r>
              <a:rPr lang="en-US" altLang="ja-JP" sz="800" b="1" dirty="0">
                <a:latin typeface="Arial" panose="020B0604020202020204" pitchFamily="34" charset="0"/>
              </a:rPr>
              <a:t>, "r");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if ( </a:t>
            </a:r>
            <a:r>
              <a:rPr lang="en-US" altLang="ja-JP" sz="800" b="1" dirty="0" err="1">
                <a:latin typeface="Arial" panose="020B0604020202020204" pitchFamily="34" charset="0"/>
              </a:rPr>
              <a:t>in_file</a:t>
            </a:r>
            <a:r>
              <a:rPr lang="en-US" altLang="ja-JP" sz="800" b="1" dirty="0">
                <a:latin typeface="Arial" panose="020B0604020202020204" pitchFamily="34" charset="0"/>
              </a:rPr>
              <a:t> == NULL )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return 0;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root = NULL;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while( </a:t>
            </a:r>
            <a:r>
              <a:rPr lang="en-US" altLang="ja-JP" sz="800" b="1" dirty="0" err="1">
                <a:latin typeface="Arial" panose="020B0604020202020204" pitchFamily="34" charset="0"/>
              </a:rPr>
              <a:t>fgets</a:t>
            </a:r>
            <a:r>
              <a:rPr lang="en-US" altLang="ja-JP" sz="800" b="1" dirty="0">
                <a:latin typeface="Arial" panose="020B0604020202020204" pitchFamily="34" charset="0"/>
              </a:rPr>
              <a:t>( line, </a:t>
            </a:r>
            <a:r>
              <a:rPr lang="en-US" altLang="ja-JP" sz="800" b="1" dirty="0" err="1">
                <a:latin typeface="Arial" panose="020B0604020202020204" pitchFamily="34" charset="0"/>
              </a:rPr>
              <a:t>sizeof</a:t>
            </a:r>
            <a:r>
              <a:rPr lang="en-US" altLang="ja-JP" sz="800" b="1" dirty="0">
                <a:latin typeface="Arial" panose="020B0604020202020204" pitchFamily="34" charset="0"/>
              </a:rPr>
              <a:t>(Person), </a:t>
            </a:r>
            <a:r>
              <a:rPr lang="en-US" altLang="ja-JP" sz="800" b="1" dirty="0" err="1">
                <a:latin typeface="Arial" panose="020B0604020202020204" pitchFamily="34" charset="0"/>
              </a:rPr>
              <a:t>in_file</a:t>
            </a:r>
            <a:r>
              <a:rPr lang="en-US" altLang="ja-JP" sz="800" b="1" dirty="0">
                <a:latin typeface="Arial" panose="020B0604020202020204" pitchFamily="34" charset="0"/>
              </a:rPr>
              <a:t> ) != NULL )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</a:t>
            </a:r>
            <a:r>
              <a:rPr lang="en-US" altLang="ja-JP" sz="800" b="1" dirty="0" err="1">
                <a:latin typeface="Arial" panose="020B0604020202020204" pitchFamily="34" charset="0"/>
              </a:rPr>
              <a:t>sscanf_s</a:t>
            </a:r>
            <a:r>
              <a:rPr lang="en-US" altLang="ja-JP" sz="800" b="1" dirty="0">
                <a:latin typeface="Arial" panose="020B0604020202020204" pitchFamily="34" charset="0"/>
              </a:rPr>
              <a:t>( line, "%s %d/%d/%d %s %s", &amp;(</a:t>
            </a:r>
            <a:r>
              <a:rPr lang="en-US" altLang="ja-JP" sz="800" b="1" dirty="0" err="1">
                <a:latin typeface="Arial" panose="020B0604020202020204" pitchFamily="34" charset="0"/>
              </a:rPr>
              <a:t>p.name</a:t>
            </a:r>
            <a:r>
              <a:rPr lang="en-US" altLang="ja-JP" sz="800" b="1" dirty="0">
                <a:latin typeface="Arial" panose="020B0604020202020204" pitchFamily="34" charset="0"/>
              </a:rPr>
              <a:t>), &amp;(</a:t>
            </a:r>
            <a:r>
              <a:rPr lang="en-US" altLang="ja-JP" sz="800" b="1" dirty="0" err="1">
                <a:latin typeface="Arial" panose="020B0604020202020204" pitchFamily="34" charset="0"/>
              </a:rPr>
              <a:t>p.birth_year</a:t>
            </a:r>
            <a:r>
              <a:rPr lang="en-US" altLang="ja-JP" sz="800" b="1" dirty="0">
                <a:latin typeface="Arial" panose="020B0604020202020204" pitchFamily="34" charset="0"/>
              </a:rPr>
              <a:t>), &amp;(</a:t>
            </a:r>
            <a:r>
              <a:rPr lang="en-US" altLang="ja-JP" sz="800" b="1" dirty="0" err="1">
                <a:latin typeface="Arial" panose="020B0604020202020204" pitchFamily="34" charset="0"/>
              </a:rPr>
              <a:t>p.birth_month</a:t>
            </a:r>
            <a:r>
              <a:rPr lang="en-US" altLang="ja-JP" sz="800" b="1" dirty="0">
                <a:latin typeface="Arial" panose="020B0604020202020204" pitchFamily="34" charset="0"/>
              </a:rPr>
              <a:t>), &amp;(</a:t>
            </a:r>
            <a:r>
              <a:rPr lang="en-US" altLang="ja-JP" sz="800" b="1" dirty="0" err="1">
                <a:latin typeface="Arial" panose="020B0604020202020204" pitchFamily="34" charset="0"/>
              </a:rPr>
              <a:t>p.birth_day</a:t>
            </a:r>
            <a:r>
              <a:rPr lang="en-US" altLang="ja-JP" sz="800" b="1" dirty="0">
                <a:latin typeface="Arial" panose="020B0604020202020204" pitchFamily="34" charset="0"/>
              </a:rPr>
              <a:t>), &amp;(</a:t>
            </a:r>
            <a:r>
              <a:rPr lang="en-US" altLang="ja-JP" sz="800" b="1" dirty="0" err="1">
                <a:latin typeface="Arial" panose="020B0604020202020204" pitchFamily="34" charset="0"/>
              </a:rPr>
              <a:t>p.address</a:t>
            </a:r>
            <a:r>
              <a:rPr lang="en-US" altLang="ja-JP" sz="800" b="1" dirty="0">
                <a:latin typeface="Arial" panose="020B0604020202020204" pitchFamily="34" charset="0"/>
              </a:rPr>
              <a:t>), &amp;(</a:t>
            </a:r>
            <a:r>
              <a:rPr lang="en-US" altLang="ja-JP" sz="800" b="1" dirty="0" err="1">
                <a:latin typeface="Arial" panose="020B0604020202020204" pitchFamily="34" charset="0"/>
              </a:rPr>
              <a:t>p.phone</a:t>
            </a:r>
            <a:r>
              <a:rPr lang="en-US" altLang="ja-JP" sz="800" b="1" dirty="0">
                <a:latin typeface="Arial" panose="020B0604020202020204" pitchFamily="34" charset="0"/>
              </a:rPr>
              <a:t>) 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if ( root == NULL )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   root = </a:t>
            </a:r>
            <a:r>
              <a:rPr lang="en-US" altLang="ja-JP" sz="800" b="1" dirty="0" err="1">
                <a:latin typeface="Arial" panose="020B0604020202020204" pitchFamily="34" charset="0"/>
              </a:rPr>
              <a:t>new_person_node</a:t>
            </a:r>
            <a:r>
              <a:rPr lang="en-US" altLang="ja-JP" sz="800" b="1" dirty="0">
                <a:latin typeface="Arial" panose="020B0604020202020204" pitchFamily="34" charset="0"/>
              </a:rPr>
              <a:t>( &amp;p, NULL, NULL );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else 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  </a:t>
            </a:r>
            <a:r>
              <a:rPr lang="en-US" altLang="ja-JP" sz="800" b="1" dirty="0" err="1">
                <a:latin typeface="Arial" panose="020B0604020202020204" pitchFamily="34" charset="0"/>
              </a:rPr>
              <a:t>insert_person_node</a:t>
            </a:r>
            <a:r>
              <a:rPr lang="en-US" altLang="ja-JP" sz="800" b="1" dirty="0">
                <a:latin typeface="Arial" panose="020B0604020202020204" pitchFamily="34" charset="0"/>
              </a:rPr>
              <a:t>( root, &amp;p 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fclose</a:t>
            </a:r>
            <a:r>
              <a:rPr lang="en-US" altLang="ja-JP" sz="800" b="1" dirty="0">
                <a:latin typeface="Arial" panose="020B0604020202020204" pitchFamily="34" charset="0"/>
              </a:rPr>
              <a:t>(</a:t>
            </a:r>
            <a:r>
              <a:rPr lang="en-US" altLang="ja-JP" sz="800" b="1" dirty="0" err="1">
                <a:latin typeface="Arial" panose="020B0604020202020204" pitchFamily="34" charset="0"/>
              </a:rPr>
              <a:t>in_file</a:t>
            </a:r>
            <a:r>
              <a:rPr lang="en-US" altLang="ja-JP" sz="800" b="1" dirty="0">
                <a:latin typeface="Arial" panose="020B0604020202020204" pitchFamily="34" charset="0"/>
              </a:rPr>
              <a:t>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return root;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endParaRPr lang="en-US" altLang="ja-JP" sz="8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 err="1">
                <a:latin typeface="Arial" panose="020B0604020202020204" pitchFamily="34" charset="0"/>
              </a:rPr>
              <a:t>int</a:t>
            </a:r>
            <a:r>
              <a:rPr lang="en-US" altLang="ja-JP" sz="800" b="1" dirty="0">
                <a:latin typeface="Arial" panose="020B0604020202020204" pitchFamily="34" charset="0"/>
              </a:rPr>
              <a:t> main()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BTNode</a:t>
            </a:r>
            <a:r>
              <a:rPr lang="en-US" altLang="ja-JP" sz="800" b="1" dirty="0">
                <a:latin typeface="Arial" panose="020B0604020202020204" pitchFamily="34" charset="0"/>
              </a:rPr>
              <a:t> *root;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int</a:t>
            </a:r>
            <a:r>
              <a:rPr lang="en-US" altLang="ja-JP" sz="800" b="1" dirty="0">
                <a:latin typeface="Arial" panose="020B0604020202020204" pitchFamily="34" charset="0"/>
              </a:rPr>
              <a:t> </a:t>
            </a:r>
            <a:r>
              <a:rPr lang="en-US" altLang="ja-JP" sz="800" b="1" dirty="0" err="1">
                <a:latin typeface="Arial" panose="020B0604020202020204" pitchFamily="34" charset="0"/>
              </a:rPr>
              <a:t>ch</a:t>
            </a:r>
            <a:r>
              <a:rPr lang="en-US" altLang="ja-JP" sz="8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root = </a:t>
            </a:r>
            <a:r>
              <a:rPr lang="en-US" altLang="ja-JP" sz="800" b="1" dirty="0" err="1">
                <a:latin typeface="Arial" panose="020B0604020202020204" pitchFamily="34" charset="0"/>
              </a:rPr>
              <a:t>read_file_and_create_tree</a:t>
            </a:r>
            <a:r>
              <a:rPr lang="en-US" altLang="ja-JP" sz="800" b="1" dirty="0">
                <a:latin typeface="Arial" panose="020B0604020202020204" pitchFamily="34" charset="0"/>
              </a:rPr>
              <a:t>( "z:\\</a:t>
            </a:r>
            <a:r>
              <a:rPr lang="en-US" altLang="ja-JP" sz="800" b="1" dirty="0" err="1">
                <a:latin typeface="Arial" panose="020B0604020202020204" pitchFamily="34" charset="0"/>
              </a:rPr>
              <a:t>Address.txt</a:t>
            </a:r>
            <a:r>
              <a:rPr lang="en-US" altLang="ja-JP" sz="800" b="1" dirty="0">
                <a:latin typeface="Arial" panose="020B0604020202020204" pitchFamily="34" charset="0"/>
              </a:rPr>
              <a:t>" 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print_person_data</a:t>
            </a:r>
            <a:r>
              <a:rPr lang="en-US" altLang="ja-JP" sz="800" b="1" dirty="0">
                <a:latin typeface="Arial" panose="020B0604020202020204" pitchFamily="34" charset="0"/>
              </a:rPr>
              <a:t>( root );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printf</a:t>
            </a:r>
            <a:r>
              <a:rPr lang="en-US" altLang="ja-JP" sz="800" b="1" dirty="0">
                <a:latin typeface="Arial" panose="020B0604020202020204" pitchFamily="34" charset="0"/>
              </a:rPr>
              <a:t>( "Enter </a:t>
            </a:r>
            <a:r>
              <a:rPr lang="ja-JP" altLang="en-US" sz="800" b="1" dirty="0">
                <a:latin typeface="Arial" panose="020B0604020202020204" pitchFamily="34" charset="0"/>
              </a:rPr>
              <a:t>キーを</a:t>
            </a:r>
            <a:r>
              <a:rPr lang="en-US" altLang="ja-JP" sz="800" b="1" dirty="0">
                <a:latin typeface="Arial" panose="020B0604020202020204" pitchFamily="34" charset="0"/>
              </a:rPr>
              <a:t>1,2</a:t>
            </a:r>
            <a:r>
              <a:rPr lang="ja-JP" altLang="en-US" sz="800" b="1" dirty="0">
                <a:latin typeface="Arial" panose="020B0604020202020204" pitchFamily="34" charset="0"/>
              </a:rPr>
              <a:t>回押してください</a:t>
            </a:r>
            <a:r>
              <a:rPr lang="en-US" altLang="ja-JP" sz="800" b="1" dirty="0">
                <a:latin typeface="Arial" panose="020B0604020202020204" pitchFamily="34" charset="0"/>
              </a:rPr>
              <a:t>. </a:t>
            </a:r>
            <a:r>
              <a:rPr lang="ja-JP" altLang="en-US" sz="800" b="1" dirty="0">
                <a:latin typeface="Arial" panose="020B0604020202020204" pitchFamily="34" charset="0"/>
              </a:rPr>
              <a:t>プログラムを終了します</a:t>
            </a:r>
            <a:r>
              <a:rPr lang="en-US" altLang="ja-JP" sz="800" b="1" dirty="0">
                <a:latin typeface="Arial" panose="020B0604020202020204" pitchFamily="34" charset="0"/>
              </a:rPr>
              <a:t>\n");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ch</a:t>
            </a:r>
            <a:r>
              <a:rPr lang="en-US" altLang="ja-JP" sz="800" b="1" dirty="0">
                <a:latin typeface="Arial" panose="020B0604020202020204" pitchFamily="34" charset="0"/>
              </a:rPr>
              <a:t> = </a:t>
            </a:r>
            <a:r>
              <a:rPr lang="en-US" altLang="ja-JP" sz="800" b="1" dirty="0" err="1">
                <a:latin typeface="Arial" panose="020B0604020202020204" pitchFamily="34" charset="0"/>
              </a:rPr>
              <a:t>getchar</a:t>
            </a:r>
            <a:r>
              <a:rPr lang="en-US" altLang="ja-JP" sz="8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</a:t>
            </a:r>
            <a:r>
              <a:rPr lang="en-US" altLang="ja-JP" sz="800" b="1" dirty="0" err="1">
                <a:latin typeface="Arial" panose="020B0604020202020204" pitchFamily="34" charset="0"/>
              </a:rPr>
              <a:t>ch</a:t>
            </a:r>
            <a:r>
              <a:rPr lang="en-US" altLang="ja-JP" sz="800" b="1" dirty="0">
                <a:latin typeface="Arial" panose="020B0604020202020204" pitchFamily="34" charset="0"/>
              </a:rPr>
              <a:t> = </a:t>
            </a:r>
            <a:r>
              <a:rPr lang="en-US" altLang="ja-JP" sz="800" b="1" dirty="0" err="1">
                <a:latin typeface="Arial" panose="020B0604020202020204" pitchFamily="34" charset="0"/>
              </a:rPr>
              <a:t>getchar</a:t>
            </a:r>
            <a:r>
              <a:rPr lang="en-US" altLang="ja-JP" sz="8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  return 0;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en-US" altLang="ja-JP" sz="8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endParaRPr lang="en-US" altLang="ja-JP" sz="800" b="1" dirty="0">
              <a:latin typeface="Arial" panose="020B0604020202020204" pitchFamily="34" charset="0"/>
            </a:endParaRPr>
          </a:p>
        </p:txBody>
      </p:sp>
      <p:sp>
        <p:nvSpPr>
          <p:cNvPr id="1433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EDE33DC-BFE6-4E73-B2AE-DA3398DDA04A}" type="slidenum">
              <a:rPr lang="en-US" altLang="ja-JP" smtClean="0">
                <a:latin typeface="Arial" panose="020B0604020202020204" pitchFamily="34" charset="0"/>
              </a:rPr>
              <a:pPr/>
              <a:t>6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14340" name="Group 22"/>
          <p:cNvGrpSpPr>
            <a:grpSpLocks/>
          </p:cNvGrpSpPr>
          <p:nvPr/>
        </p:nvGrpSpPr>
        <p:grpSpPr bwMode="auto">
          <a:xfrm>
            <a:off x="66675" y="92075"/>
            <a:ext cx="8874125" cy="5873750"/>
            <a:chOff x="42" y="58"/>
            <a:chExt cx="5590" cy="3700"/>
          </a:xfrm>
        </p:grpSpPr>
        <p:grpSp>
          <p:nvGrpSpPr>
            <p:cNvPr id="14341" name="Group 15"/>
            <p:cNvGrpSpPr>
              <a:grpSpLocks/>
            </p:cNvGrpSpPr>
            <p:nvPr/>
          </p:nvGrpSpPr>
          <p:grpSpPr bwMode="auto">
            <a:xfrm>
              <a:off x="42" y="809"/>
              <a:ext cx="5590" cy="2949"/>
              <a:chOff x="42" y="809"/>
              <a:chExt cx="5590" cy="2949"/>
            </a:xfrm>
          </p:grpSpPr>
          <p:sp>
            <p:nvSpPr>
              <p:cNvPr id="14349" name="Text Box 6"/>
              <p:cNvSpPr txBox="1">
                <a:spLocks noChangeArrowheads="1"/>
              </p:cNvSpPr>
              <p:nvPr/>
            </p:nvSpPr>
            <p:spPr bwMode="auto">
              <a:xfrm>
                <a:off x="3789" y="1093"/>
                <a:ext cx="1785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2000" dirty="0" err="1">
                    <a:solidFill>
                      <a:schemeClr val="tx2"/>
                    </a:solidFill>
                    <a:latin typeface="Arial" panose="020B0604020202020204" pitchFamily="34" charset="0"/>
                  </a:rPr>
                  <a:t>print_person_data</a:t>
                </a:r>
                <a:r>
                  <a:rPr lang="en-US" altLang="ja-JP" sz="2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ja-JP" altLang="en-US" sz="2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関数</a:t>
                </a:r>
              </a:p>
            </p:txBody>
          </p:sp>
          <p:sp>
            <p:nvSpPr>
              <p:cNvPr id="14350" name="Text Box 7"/>
              <p:cNvSpPr txBox="1">
                <a:spLocks noChangeArrowheads="1"/>
              </p:cNvSpPr>
              <p:nvPr/>
            </p:nvSpPr>
            <p:spPr bwMode="auto">
              <a:xfrm>
                <a:off x="3774" y="1568"/>
                <a:ext cx="181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2000" dirty="0" err="1">
                    <a:solidFill>
                      <a:schemeClr val="tx2"/>
                    </a:solidFill>
                    <a:latin typeface="Arial" panose="020B0604020202020204" pitchFamily="34" charset="0"/>
                  </a:rPr>
                  <a:t>new_person_node</a:t>
                </a:r>
                <a:r>
                  <a:rPr lang="en-US" altLang="ja-JP" sz="2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ja-JP" altLang="en-US" sz="2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関数</a:t>
                </a:r>
              </a:p>
            </p:txBody>
          </p:sp>
          <p:sp>
            <p:nvSpPr>
              <p:cNvPr id="14351" name="Rectangle 9"/>
              <p:cNvSpPr>
                <a:spLocks noChangeArrowheads="1"/>
              </p:cNvSpPr>
              <p:nvPr/>
            </p:nvSpPr>
            <p:spPr bwMode="auto">
              <a:xfrm>
                <a:off x="42" y="809"/>
                <a:ext cx="5532" cy="524"/>
              </a:xfrm>
              <a:prstGeom prst="rect">
                <a:avLst/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14352" name="Rectangle 10"/>
              <p:cNvSpPr>
                <a:spLocks noChangeArrowheads="1"/>
              </p:cNvSpPr>
              <p:nvPr/>
            </p:nvSpPr>
            <p:spPr bwMode="auto">
              <a:xfrm>
                <a:off x="42" y="1325"/>
                <a:ext cx="5532" cy="588"/>
              </a:xfrm>
              <a:prstGeom prst="rect">
                <a:avLst/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14353" name="Text Box 11"/>
              <p:cNvSpPr txBox="1">
                <a:spLocks noChangeArrowheads="1"/>
              </p:cNvSpPr>
              <p:nvPr/>
            </p:nvSpPr>
            <p:spPr bwMode="auto">
              <a:xfrm>
                <a:off x="3720" y="2177"/>
                <a:ext cx="191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2000" dirty="0" err="1">
                    <a:solidFill>
                      <a:schemeClr val="tx2"/>
                    </a:solidFill>
                    <a:latin typeface="Arial" panose="020B0604020202020204" pitchFamily="34" charset="0"/>
                  </a:rPr>
                  <a:t>insert_person_node</a:t>
                </a:r>
                <a:r>
                  <a:rPr lang="en-US" altLang="ja-JP" sz="2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ja-JP" altLang="en-US" sz="2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関数</a:t>
                </a:r>
              </a:p>
            </p:txBody>
          </p:sp>
          <p:sp>
            <p:nvSpPr>
              <p:cNvPr id="14354" name="Rectangle 12"/>
              <p:cNvSpPr>
                <a:spLocks noChangeArrowheads="1"/>
              </p:cNvSpPr>
              <p:nvPr/>
            </p:nvSpPr>
            <p:spPr bwMode="auto">
              <a:xfrm>
                <a:off x="50" y="1908"/>
                <a:ext cx="5532" cy="768"/>
              </a:xfrm>
              <a:prstGeom prst="rect">
                <a:avLst/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14355" name="Text Box 13"/>
              <p:cNvSpPr txBox="1">
                <a:spLocks noChangeArrowheads="1"/>
              </p:cNvSpPr>
              <p:nvPr/>
            </p:nvSpPr>
            <p:spPr bwMode="auto">
              <a:xfrm>
                <a:off x="3239" y="3425"/>
                <a:ext cx="23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2000" dirty="0" err="1">
                    <a:solidFill>
                      <a:schemeClr val="tx2"/>
                    </a:solidFill>
                    <a:latin typeface="Arial" panose="020B0604020202020204" pitchFamily="34" charset="0"/>
                  </a:rPr>
                  <a:t>read_file_and_create_tree</a:t>
                </a:r>
                <a:r>
                  <a:rPr lang="en-US" altLang="ja-JP" sz="2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ja-JP" altLang="en-US" sz="2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関数</a:t>
                </a:r>
              </a:p>
            </p:txBody>
          </p:sp>
          <p:sp>
            <p:nvSpPr>
              <p:cNvPr id="14356" name="Rectangle 14"/>
              <p:cNvSpPr>
                <a:spLocks noChangeArrowheads="1"/>
              </p:cNvSpPr>
              <p:nvPr/>
            </p:nvSpPr>
            <p:spPr bwMode="auto">
              <a:xfrm>
                <a:off x="50" y="2678"/>
                <a:ext cx="5532" cy="1080"/>
              </a:xfrm>
              <a:prstGeom prst="rect">
                <a:avLst/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4343" name="AutoShape 17"/>
            <p:cNvSpPr>
              <a:spLocks/>
            </p:cNvSpPr>
            <p:nvPr/>
          </p:nvSpPr>
          <p:spPr bwMode="auto">
            <a:xfrm>
              <a:off x="1055" y="58"/>
              <a:ext cx="102" cy="321"/>
            </a:xfrm>
            <a:prstGeom prst="rightBrace">
              <a:avLst>
                <a:gd name="adj1" fmla="val 2622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44" name="Text Box 18"/>
            <p:cNvSpPr txBox="1">
              <a:spLocks noChangeArrowheads="1"/>
            </p:cNvSpPr>
            <p:nvPr/>
          </p:nvSpPr>
          <p:spPr bwMode="auto">
            <a:xfrm>
              <a:off x="1219" y="120"/>
              <a:ext cx="340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latin typeface="Arial" panose="020B0604020202020204" pitchFamily="34" charset="0"/>
                </a:rPr>
                <a:t>構造体 </a:t>
              </a:r>
              <a:r>
                <a:rPr lang="en-US" altLang="ja-JP" sz="2400" b="1" dirty="0">
                  <a:latin typeface="Arial" panose="020B0604020202020204" pitchFamily="34" charset="0"/>
                </a:rPr>
                <a:t>Person</a:t>
              </a:r>
              <a:r>
                <a:rPr lang="en-US" altLang="ja-JP" sz="2400" dirty="0">
                  <a:latin typeface="Arial" panose="020B0604020202020204" pitchFamily="34" charset="0"/>
                </a:rPr>
                <a:t> </a:t>
              </a:r>
              <a:r>
                <a:rPr lang="ja-JP" altLang="en-US" sz="2400" dirty="0">
                  <a:latin typeface="Arial" panose="020B0604020202020204" pitchFamily="34" charset="0"/>
                </a:rPr>
                <a:t>の定義（</a:t>
              </a:r>
              <a:r>
                <a:rPr lang="ja-JP" altLang="en-US" sz="2400" dirty="0">
                  <a:solidFill>
                    <a:schemeClr val="tx2"/>
                  </a:solidFill>
                  <a:latin typeface="Arial" panose="020B0604020202020204" pitchFamily="34" charset="0"/>
                </a:rPr>
                <a:t>説明は後述</a:t>
              </a:r>
              <a:r>
                <a:rPr lang="ja-JP" altLang="en-US" sz="2400" dirty="0">
                  <a:latin typeface="Arial" panose="020B0604020202020204" pitchFamily="34" charset="0"/>
                </a:rPr>
                <a:t>）</a:t>
              </a:r>
            </a:p>
          </p:txBody>
        </p:sp>
        <p:sp>
          <p:nvSpPr>
            <p:cNvPr id="14346" name="AutoShape 20"/>
            <p:cNvSpPr>
              <a:spLocks/>
            </p:cNvSpPr>
            <p:nvPr/>
          </p:nvSpPr>
          <p:spPr bwMode="auto">
            <a:xfrm>
              <a:off x="1055" y="428"/>
              <a:ext cx="102" cy="321"/>
            </a:xfrm>
            <a:prstGeom prst="rightBrace">
              <a:avLst>
                <a:gd name="adj1" fmla="val 2622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47" name="Text Box 21"/>
            <p:cNvSpPr txBox="1">
              <a:spLocks noChangeArrowheads="1"/>
            </p:cNvSpPr>
            <p:nvPr/>
          </p:nvSpPr>
          <p:spPr bwMode="auto">
            <a:xfrm>
              <a:off x="1219" y="412"/>
              <a:ext cx="34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latin typeface="Arial" panose="020B0604020202020204" pitchFamily="34" charset="0"/>
                </a:rPr>
                <a:t>構造体 </a:t>
              </a:r>
              <a:r>
                <a:rPr lang="en-US" altLang="ja-JP" sz="2400" b="1" dirty="0" err="1">
                  <a:latin typeface="Arial" panose="020B0604020202020204" pitchFamily="34" charset="0"/>
                </a:rPr>
                <a:t>BTNode</a:t>
              </a:r>
              <a:r>
                <a:rPr lang="en-US" altLang="ja-JP" sz="2400" dirty="0">
                  <a:latin typeface="Arial" panose="020B0604020202020204" pitchFamily="34" charset="0"/>
                </a:rPr>
                <a:t> </a:t>
              </a:r>
              <a:r>
                <a:rPr lang="ja-JP" altLang="en-US" sz="2400" dirty="0">
                  <a:latin typeface="Arial" panose="020B0604020202020204" pitchFamily="34" charset="0"/>
                </a:rPr>
                <a:t>の定義（</a:t>
              </a:r>
              <a:r>
                <a:rPr lang="ja-JP" altLang="en-US" sz="2400" dirty="0">
                  <a:solidFill>
                    <a:schemeClr val="tx2"/>
                  </a:solidFill>
                  <a:latin typeface="Arial" panose="020B0604020202020204" pitchFamily="34" charset="0"/>
                </a:rPr>
                <a:t>説明は後述</a:t>
              </a:r>
              <a:r>
                <a:rPr lang="ja-JP" altLang="en-US" sz="2400" dirty="0">
                  <a:latin typeface="Arial" panose="020B0604020202020204" pitchFamily="34" charset="0"/>
                </a:rPr>
                <a:t>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132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D00BE1F-E862-4255-96A9-F4F7189B2EE4}" type="slidenum">
              <a:rPr lang="en-US" altLang="ja-JP" smtClean="0">
                <a:latin typeface="Arial" panose="020B0604020202020204" pitchFamily="34" charset="0"/>
              </a:rPr>
              <a:pPr/>
              <a:t>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実行結果の例</a:t>
            </a:r>
          </a:p>
        </p:txBody>
      </p:sp>
      <p:pic>
        <p:nvPicPr>
          <p:cNvPr id="16388" name="Picture 4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2571750"/>
            <a:ext cx="70866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7680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構造体の例</a:t>
            </a:r>
          </a:p>
        </p:txBody>
      </p:sp>
      <p:sp>
        <p:nvSpPr>
          <p:cNvPr id="1843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A8D8A1B-8D07-4F47-A43E-FFA0BB4E9083}" type="slidenum">
              <a:rPr lang="en-US" altLang="ja-JP" smtClean="0">
                <a:latin typeface="Arial" panose="020B0604020202020204" pitchFamily="34" charset="0"/>
              </a:rPr>
              <a:pPr/>
              <a:t>8</a:t>
            </a:fld>
            <a:endParaRPr lang="en-US" altLang="ja-JP">
              <a:latin typeface="Arial" panose="020B0604020202020204" pitchFamily="34" charset="0"/>
            </a:endParaRPr>
          </a:p>
        </p:txBody>
      </p:sp>
      <p:graphicFrame>
        <p:nvGraphicFramePr>
          <p:cNvPr id="74959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568500"/>
              </p:ext>
            </p:extLst>
          </p:nvPr>
        </p:nvGraphicFramePr>
        <p:xfrm>
          <a:off x="4827671" y="1771631"/>
          <a:ext cx="2057400" cy="367231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1193881950"/>
                    </a:ext>
                  </a:extLst>
                </a:gridCol>
              </a:tblGrid>
              <a:tr h="5332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60084"/>
                  </a:ext>
                </a:extLst>
              </a:tr>
              <a:tr h="5332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birth_year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239524"/>
                  </a:ext>
                </a:extLst>
              </a:tr>
              <a:tr h="5523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birth_month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5658482"/>
                  </a:ext>
                </a:extLst>
              </a:tr>
              <a:tr h="57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birth_day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8368"/>
                  </a:ext>
                </a:extLst>
              </a:tr>
              <a:tr h="57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address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22668"/>
                  </a:ext>
                </a:extLst>
              </a:tr>
              <a:tr h="5181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phone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667901"/>
                  </a:ext>
                </a:extLst>
              </a:tr>
            </a:tbl>
          </a:graphicData>
        </a:graphic>
      </p:graphicFrame>
      <p:sp>
        <p:nvSpPr>
          <p:cNvPr id="18452" name="Text Box 13"/>
          <p:cNvSpPr txBox="1">
            <a:spLocks noChangeArrowheads="1"/>
          </p:cNvSpPr>
          <p:nvPr/>
        </p:nvSpPr>
        <p:spPr bwMode="auto">
          <a:xfrm>
            <a:off x="4518109" y="5402244"/>
            <a:ext cx="26003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F006C"/>
                </a:solidFill>
                <a:latin typeface="Arial" panose="020B0604020202020204" pitchFamily="34" charset="0"/>
              </a:rPr>
              <a:t>例題１の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F006C"/>
                </a:solidFill>
                <a:latin typeface="Arial" panose="020B0604020202020204" pitchFamily="34" charset="0"/>
              </a:rPr>
              <a:t>構造体 </a:t>
            </a: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Person </a:t>
            </a:r>
          </a:p>
        </p:txBody>
      </p:sp>
      <p:sp>
        <p:nvSpPr>
          <p:cNvPr id="18453" name="AutoShape 14"/>
          <p:cNvSpPr>
            <a:spLocks/>
          </p:cNvSpPr>
          <p:nvPr/>
        </p:nvSpPr>
        <p:spPr bwMode="auto">
          <a:xfrm>
            <a:off x="7232734" y="1870056"/>
            <a:ext cx="250825" cy="3186113"/>
          </a:xfrm>
          <a:prstGeom prst="rightBrace">
            <a:avLst>
              <a:gd name="adj1" fmla="val 1058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8454" name="Text Box 15"/>
          <p:cNvSpPr txBox="1">
            <a:spLocks noChangeArrowheads="1"/>
          </p:cNvSpPr>
          <p:nvPr/>
        </p:nvSpPr>
        <p:spPr bwMode="auto">
          <a:xfrm>
            <a:off x="7678821" y="2949556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これで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１つの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データ</a:t>
            </a:r>
          </a:p>
        </p:txBody>
      </p:sp>
      <p:sp>
        <p:nvSpPr>
          <p:cNvPr id="18455" name="Text Box 30"/>
          <p:cNvSpPr txBox="1">
            <a:spLocks noChangeArrowheads="1"/>
          </p:cNvSpPr>
          <p:nvPr/>
        </p:nvSpPr>
        <p:spPr bwMode="auto">
          <a:xfrm>
            <a:off x="296863" y="1954213"/>
            <a:ext cx="445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char </a:t>
            </a:r>
            <a:r>
              <a:rPr lang="ja-JP" altLang="en-US" sz="2800">
                <a:solidFill>
                  <a:srgbClr val="0F006C"/>
                </a:solidFill>
                <a:latin typeface="Arial" panose="020B0604020202020204" pitchFamily="34" charset="0"/>
              </a:rPr>
              <a:t>の配列（</a:t>
            </a: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100</a:t>
            </a:r>
            <a:r>
              <a:rPr lang="ja-JP" altLang="en-US" sz="2800">
                <a:solidFill>
                  <a:srgbClr val="0F006C"/>
                </a:solidFill>
                <a:latin typeface="Arial" panose="020B0604020202020204" pitchFamily="34" charset="0"/>
              </a:rPr>
              <a:t>バイト）</a:t>
            </a:r>
          </a:p>
        </p:txBody>
      </p:sp>
      <p:sp>
        <p:nvSpPr>
          <p:cNvPr id="18456" name="Text Box 31"/>
          <p:cNvSpPr txBox="1">
            <a:spLocks noChangeArrowheads="1"/>
          </p:cNvSpPr>
          <p:nvPr/>
        </p:nvSpPr>
        <p:spPr bwMode="auto">
          <a:xfrm>
            <a:off x="312738" y="4141788"/>
            <a:ext cx="445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char </a:t>
            </a:r>
            <a:r>
              <a:rPr lang="ja-JP" altLang="en-US" sz="2800">
                <a:solidFill>
                  <a:srgbClr val="0F006C"/>
                </a:solidFill>
                <a:latin typeface="Arial" panose="020B0604020202020204" pitchFamily="34" charset="0"/>
              </a:rPr>
              <a:t>の配列（</a:t>
            </a: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100</a:t>
            </a:r>
            <a:r>
              <a:rPr lang="ja-JP" altLang="en-US" sz="2800">
                <a:solidFill>
                  <a:srgbClr val="0F006C"/>
                </a:solidFill>
                <a:latin typeface="Arial" panose="020B0604020202020204" pitchFamily="34" charset="0"/>
              </a:rPr>
              <a:t>バイト）</a:t>
            </a:r>
          </a:p>
        </p:txBody>
      </p:sp>
      <p:sp>
        <p:nvSpPr>
          <p:cNvPr id="18457" name="Text Box 32"/>
          <p:cNvSpPr txBox="1">
            <a:spLocks noChangeArrowheads="1"/>
          </p:cNvSpPr>
          <p:nvPr/>
        </p:nvSpPr>
        <p:spPr bwMode="auto">
          <a:xfrm>
            <a:off x="328613" y="4719638"/>
            <a:ext cx="445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char </a:t>
            </a:r>
            <a:r>
              <a:rPr lang="ja-JP" altLang="en-US" sz="2800">
                <a:solidFill>
                  <a:srgbClr val="0F006C"/>
                </a:solidFill>
                <a:latin typeface="Arial" panose="020B0604020202020204" pitchFamily="34" charset="0"/>
              </a:rPr>
              <a:t>の配列（</a:t>
            </a: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100</a:t>
            </a:r>
            <a:r>
              <a:rPr lang="ja-JP" altLang="en-US" sz="2800">
                <a:solidFill>
                  <a:srgbClr val="0F006C"/>
                </a:solidFill>
                <a:latin typeface="Arial" panose="020B0604020202020204" pitchFamily="34" charset="0"/>
              </a:rPr>
              <a:t>バイト）</a:t>
            </a:r>
          </a:p>
        </p:txBody>
      </p:sp>
      <p:sp>
        <p:nvSpPr>
          <p:cNvPr id="18458" name="Text Box 33"/>
          <p:cNvSpPr txBox="1">
            <a:spLocks noChangeArrowheads="1"/>
          </p:cNvSpPr>
          <p:nvPr/>
        </p:nvSpPr>
        <p:spPr bwMode="auto">
          <a:xfrm>
            <a:off x="3233738" y="2490788"/>
            <a:ext cx="5645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int</a:t>
            </a:r>
          </a:p>
        </p:txBody>
      </p:sp>
      <p:sp>
        <p:nvSpPr>
          <p:cNvPr id="18459" name="Text Box 34"/>
          <p:cNvSpPr txBox="1">
            <a:spLocks noChangeArrowheads="1"/>
          </p:cNvSpPr>
          <p:nvPr/>
        </p:nvSpPr>
        <p:spPr bwMode="auto">
          <a:xfrm>
            <a:off x="3221038" y="3011488"/>
            <a:ext cx="5645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int</a:t>
            </a:r>
          </a:p>
        </p:txBody>
      </p:sp>
      <p:sp>
        <p:nvSpPr>
          <p:cNvPr id="18460" name="Text Box 35"/>
          <p:cNvSpPr txBox="1">
            <a:spLocks noChangeArrowheads="1"/>
          </p:cNvSpPr>
          <p:nvPr/>
        </p:nvSpPr>
        <p:spPr bwMode="auto">
          <a:xfrm>
            <a:off x="3217863" y="3532188"/>
            <a:ext cx="5645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F006C"/>
                </a:solidFill>
                <a:latin typeface="Arial" panose="020B0604020202020204" pitchFamily="34" charset="0"/>
              </a:rPr>
              <a:t>int</a:t>
            </a:r>
          </a:p>
        </p:txBody>
      </p:sp>
    </p:spTree>
    <p:extLst>
      <p:ext uri="{BB962C8B-B14F-4D97-AF65-F5344CB8AC3E}">
        <p14:creationId xmlns:p14="http://schemas.microsoft.com/office/powerpoint/2010/main" val="3521410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91963" y="350002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二分探索木の各ノードを</a:t>
            </a:r>
            <a:br>
              <a:rPr lang="ja-JP" altLang="en-US" dirty="0"/>
            </a:br>
            <a:r>
              <a:rPr lang="en-US" altLang="ja-JP" dirty="0"/>
              <a:t>C</a:t>
            </a:r>
            <a:r>
              <a:rPr lang="ja-JP" altLang="en-US" dirty="0"/>
              <a:t>言語の構造体で表現</a:t>
            </a:r>
          </a:p>
        </p:txBody>
      </p:sp>
      <p:sp>
        <p:nvSpPr>
          <p:cNvPr id="2048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5CF3204-3591-41CD-8842-97429B78CBCA}" type="slidenum">
              <a:rPr lang="en-US" altLang="ja-JP" smtClean="0">
                <a:latin typeface="Arial" panose="020B0604020202020204" pitchFamily="34" charset="0"/>
              </a:rPr>
              <a:pPr/>
              <a:t>9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5562600" y="2590800"/>
            <a:ext cx="3408363" cy="2579507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80000" tIns="180000" rIns="180000" bIns="180000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struct  BTNode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BTNode *left;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BTNode *right;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  Person person;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};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1676400" y="2362200"/>
            <a:ext cx="2133600" cy="13716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1676400" y="3048000"/>
            <a:ext cx="2133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1905000" y="3200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left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2895600" y="32004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right</a:t>
            </a: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2286000" y="2498725"/>
            <a:ext cx="1123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person</a:t>
            </a:r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>
            <a:off x="2743200" y="30480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457200" y="4724400"/>
            <a:ext cx="2133600" cy="1371600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457200" y="5410200"/>
            <a:ext cx="21336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685800" y="5562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left</a:t>
            </a:r>
          </a:p>
        </p:txBody>
      </p:sp>
      <p:sp>
        <p:nvSpPr>
          <p:cNvPr id="20494" name="Text Box 13"/>
          <p:cNvSpPr txBox="1">
            <a:spLocks noChangeArrowheads="1"/>
          </p:cNvSpPr>
          <p:nvPr/>
        </p:nvSpPr>
        <p:spPr bwMode="auto">
          <a:xfrm>
            <a:off x="16764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right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914400" y="486092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person</a:t>
            </a:r>
          </a:p>
        </p:txBody>
      </p:sp>
      <p:sp>
        <p:nvSpPr>
          <p:cNvPr id="20496" name="Line 15"/>
          <p:cNvSpPr>
            <a:spLocks noChangeShapeType="1"/>
          </p:cNvSpPr>
          <p:nvPr/>
        </p:nvSpPr>
        <p:spPr bwMode="auto">
          <a:xfrm>
            <a:off x="1524000" y="54102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7" name="Rectangle 16"/>
          <p:cNvSpPr>
            <a:spLocks noChangeArrowheads="1"/>
          </p:cNvSpPr>
          <p:nvPr/>
        </p:nvSpPr>
        <p:spPr bwMode="auto">
          <a:xfrm>
            <a:off x="2971800" y="4724400"/>
            <a:ext cx="2133600" cy="1371600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0498" name="Line 17"/>
          <p:cNvSpPr>
            <a:spLocks noChangeShapeType="1"/>
          </p:cNvSpPr>
          <p:nvPr/>
        </p:nvSpPr>
        <p:spPr bwMode="auto">
          <a:xfrm>
            <a:off x="2971800" y="5410200"/>
            <a:ext cx="21336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9" name="Text Box 18"/>
          <p:cNvSpPr txBox="1">
            <a:spLocks noChangeArrowheads="1"/>
          </p:cNvSpPr>
          <p:nvPr/>
        </p:nvSpPr>
        <p:spPr bwMode="auto">
          <a:xfrm>
            <a:off x="3200400" y="5562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left</a:t>
            </a:r>
          </a:p>
        </p:txBody>
      </p:sp>
      <p:sp>
        <p:nvSpPr>
          <p:cNvPr id="20500" name="Text Box 19"/>
          <p:cNvSpPr txBox="1">
            <a:spLocks noChangeArrowheads="1"/>
          </p:cNvSpPr>
          <p:nvPr/>
        </p:nvSpPr>
        <p:spPr bwMode="auto">
          <a:xfrm>
            <a:off x="4191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right</a:t>
            </a:r>
          </a:p>
        </p:txBody>
      </p:sp>
      <p:sp>
        <p:nvSpPr>
          <p:cNvPr id="20501" name="Text Box 20"/>
          <p:cNvSpPr txBox="1">
            <a:spLocks noChangeArrowheads="1"/>
          </p:cNvSpPr>
          <p:nvPr/>
        </p:nvSpPr>
        <p:spPr bwMode="auto">
          <a:xfrm>
            <a:off x="3467100" y="4860925"/>
            <a:ext cx="110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person</a:t>
            </a:r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4038600" y="54102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 flipH="1">
            <a:off x="1447800" y="3581400"/>
            <a:ext cx="762000" cy="11430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04" name="Line 23"/>
          <p:cNvSpPr>
            <a:spLocks noChangeShapeType="1"/>
          </p:cNvSpPr>
          <p:nvPr/>
        </p:nvSpPr>
        <p:spPr bwMode="auto">
          <a:xfrm>
            <a:off x="3276600" y="3581400"/>
            <a:ext cx="762000" cy="11430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05" name="AutoShape 24"/>
          <p:cNvSpPr>
            <a:spLocks/>
          </p:cNvSpPr>
          <p:nvPr/>
        </p:nvSpPr>
        <p:spPr bwMode="auto">
          <a:xfrm>
            <a:off x="4087813" y="2593975"/>
            <a:ext cx="168275" cy="1073150"/>
          </a:xfrm>
          <a:prstGeom prst="rightBrace">
            <a:avLst>
              <a:gd name="adj1" fmla="val 53145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0506" name="Text Box 25"/>
          <p:cNvSpPr txBox="1">
            <a:spLocks noChangeArrowheads="1"/>
          </p:cNvSpPr>
          <p:nvPr/>
        </p:nvSpPr>
        <p:spPr bwMode="auto">
          <a:xfrm>
            <a:off x="4321175" y="2725738"/>
            <a:ext cx="11079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１個の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構造体</a:t>
            </a:r>
          </a:p>
        </p:txBody>
      </p:sp>
      <p:sp>
        <p:nvSpPr>
          <p:cNvPr id="20507" name="Text Box 26"/>
          <p:cNvSpPr txBox="1">
            <a:spLocks noChangeArrowheads="1"/>
          </p:cNvSpPr>
          <p:nvPr/>
        </p:nvSpPr>
        <p:spPr bwMode="auto">
          <a:xfrm>
            <a:off x="5738813" y="5822950"/>
            <a:ext cx="38266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「</a:t>
            </a:r>
            <a:r>
              <a:rPr lang="en-US" altLang="ja-JP" sz="1800">
                <a:latin typeface="Arial" panose="020B0604020202020204" pitchFamily="34" charset="0"/>
              </a:rPr>
              <a:t>Person person</a:t>
            </a:r>
            <a:r>
              <a:rPr lang="ja-JP" altLang="en-US" sz="1800">
                <a:latin typeface="Arial" panose="020B0604020202020204" pitchFamily="34" charset="0"/>
              </a:rPr>
              <a:t>」 の部分は，格納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すべきデータに応じて変わる</a:t>
            </a:r>
          </a:p>
        </p:txBody>
      </p:sp>
      <p:sp>
        <p:nvSpPr>
          <p:cNvPr id="20508" name="Rectangle 27"/>
          <p:cNvSpPr>
            <a:spLocks noChangeArrowheads="1"/>
          </p:cNvSpPr>
          <p:nvPr/>
        </p:nvSpPr>
        <p:spPr bwMode="auto">
          <a:xfrm>
            <a:off x="1743075" y="2438400"/>
            <a:ext cx="1981200" cy="54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0509" name="Line 28"/>
          <p:cNvSpPr>
            <a:spLocks noChangeShapeType="1"/>
          </p:cNvSpPr>
          <p:nvPr/>
        </p:nvSpPr>
        <p:spPr bwMode="auto">
          <a:xfrm>
            <a:off x="1114425" y="2343150"/>
            <a:ext cx="6286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10" name="Text Box 29"/>
          <p:cNvSpPr txBox="1">
            <a:spLocks noChangeArrowheads="1"/>
          </p:cNvSpPr>
          <p:nvPr/>
        </p:nvSpPr>
        <p:spPr bwMode="auto">
          <a:xfrm>
            <a:off x="165100" y="2014538"/>
            <a:ext cx="121058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Arial" panose="020B0604020202020204" pitchFamily="34" charset="0"/>
              </a:rPr>
              <a:t>Person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Arial" panose="020B0604020202020204" pitchFamily="34" charset="0"/>
              </a:rPr>
              <a:t>構造体を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Arial" panose="020B0604020202020204" pitchFamily="34" charset="0"/>
              </a:rPr>
              <a:t>中に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Arial" panose="020B0604020202020204" pitchFamily="34" charset="0"/>
              </a:rPr>
              <a:t>含む</a:t>
            </a:r>
          </a:p>
        </p:txBody>
      </p:sp>
    </p:spTree>
    <p:extLst>
      <p:ext uri="{BB962C8B-B14F-4D97-AF65-F5344CB8AC3E}">
        <p14:creationId xmlns:p14="http://schemas.microsoft.com/office/powerpoint/2010/main" val="2268556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1978</Words>
  <Application>Microsoft Office PowerPoint</Application>
  <PresentationFormat>画面に合わせる (4:3)</PresentationFormat>
  <Paragraphs>317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メイリオ</vt:lpstr>
      <vt:lpstr>游ゴシック</vt:lpstr>
      <vt:lpstr>Arial</vt:lpstr>
      <vt:lpstr>Calibri</vt:lpstr>
      <vt:lpstr>Times New Roman</vt:lpstr>
      <vt:lpstr>Office テーマ</vt:lpstr>
      <vt:lpstr>ce-11. 中間まとめ２   </vt:lpstr>
      <vt:lpstr>ソフトウエア開発の流れ</vt:lpstr>
      <vt:lpstr>機能設計</vt:lpstr>
      <vt:lpstr>機能設計の例</vt:lpstr>
      <vt:lpstr>構成設計</vt:lpstr>
      <vt:lpstr>PowerPoint プレゼンテーション</vt:lpstr>
      <vt:lpstr>PowerPoint プレゼンテーション</vt:lpstr>
      <vt:lpstr>構造体の例</vt:lpstr>
      <vt:lpstr>二分探索木の各ノードを C言語の構造体で表現</vt:lpstr>
      <vt:lpstr>PowerPoint プレゼンテーション</vt:lpstr>
      <vt:lpstr>挿入を行う関数</vt:lpstr>
      <vt:lpstr>通りがけ順　(in-order traversal)</vt:lpstr>
      <vt:lpstr>表示を行う関数（in-order での表示）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中間まとめ２ </dc:title>
  <dc:creator>kaneko kunihiko</dc:creator>
  <cp:lastModifiedBy>金子　邦彦</cp:lastModifiedBy>
  <cp:revision>37</cp:revision>
  <dcterms:created xsi:type="dcterms:W3CDTF">2019-11-02T00:06:04Z</dcterms:created>
  <dcterms:modified xsi:type="dcterms:W3CDTF">2023-11-26T02:45:03Z</dcterms:modified>
</cp:coreProperties>
</file>