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544" r:id="rId2"/>
    <p:sldId id="957" r:id="rId3"/>
    <p:sldId id="546" r:id="rId4"/>
    <p:sldId id="547" r:id="rId5"/>
    <p:sldId id="548" r:id="rId6"/>
    <p:sldId id="549" r:id="rId7"/>
    <p:sldId id="550" r:id="rId8"/>
    <p:sldId id="551" r:id="rId9"/>
    <p:sldId id="552" r:id="rId10"/>
    <p:sldId id="553" r:id="rId11"/>
    <p:sldId id="554" r:id="rId12"/>
    <p:sldId id="555" r:id="rId13"/>
    <p:sldId id="556" r:id="rId14"/>
    <p:sldId id="557" r:id="rId15"/>
    <p:sldId id="558" r:id="rId16"/>
    <p:sldId id="559" r:id="rId17"/>
    <p:sldId id="560" r:id="rId18"/>
    <p:sldId id="561" r:id="rId19"/>
    <p:sldId id="562" r:id="rId20"/>
    <p:sldId id="563" r:id="rId21"/>
    <p:sldId id="564" r:id="rId22"/>
    <p:sldId id="565" r:id="rId23"/>
    <p:sldId id="566" r:id="rId24"/>
    <p:sldId id="567" r:id="rId25"/>
    <p:sldId id="568" r:id="rId26"/>
    <p:sldId id="569" r:id="rId27"/>
    <p:sldId id="956" r:id="rId28"/>
    <p:sldId id="257" r:id="rId29"/>
    <p:sldId id="948" r:id="rId30"/>
    <p:sldId id="258" r:id="rId31"/>
    <p:sldId id="949" r:id="rId3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694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AEC3D8D-E7D6-4EF1-ADBD-3105EF1DFFC3}" type="slidenum">
              <a:rPr lang="en-US" altLang="ja-JP" sz="1200" smtClean="0"/>
              <a:pPr/>
              <a:t>10</a:t>
            </a:fld>
            <a:endParaRPr lang="en-US" altLang="ja-JP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2109503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AAE4B20-B798-4A3F-9047-5C5A188ED7CD}" type="slidenum">
              <a:rPr lang="en-US" altLang="ja-JP" sz="1200" smtClean="0"/>
              <a:pPr/>
              <a:t>11</a:t>
            </a:fld>
            <a:endParaRPr lang="en-US" altLang="ja-JP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23942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AE4312E-95F8-4354-B37E-1370ABFDC0C1}" type="slidenum">
              <a:rPr lang="en-US" altLang="ja-JP" sz="1200" smtClean="0"/>
              <a:pPr/>
              <a:t>12</a:t>
            </a:fld>
            <a:endParaRPr lang="en-US" altLang="ja-JP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97697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5A19AC5-3F0C-49CF-8ACE-98AB8A5002F3}" type="slidenum">
              <a:rPr lang="en-US" altLang="ja-JP" sz="1200" smtClean="0"/>
              <a:pPr/>
              <a:t>13</a:t>
            </a:fld>
            <a:endParaRPr lang="en-US" altLang="ja-JP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289343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40559CF-66DD-48F0-B105-C04D513D56EA}" type="slidenum">
              <a:rPr lang="en-US" altLang="ja-JP" sz="1200" smtClean="0"/>
              <a:pPr/>
              <a:t>14</a:t>
            </a:fld>
            <a:endParaRPr lang="en-US" altLang="ja-JP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196198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DFE2C6C-BE43-4C72-8C03-9747B9323DDB}" type="slidenum">
              <a:rPr lang="en-US" altLang="ja-JP" sz="1200" smtClean="0"/>
              <a:pPr/>
              <a:t>15</a:t>
            </a:fld>
            <a:endParaRPr lang="en-US" altLang="ja-JP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358005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E4F14F4-3FEB-4C48-BCD7-37BA17D5714A}" type="slidenum">
              <a:rPr lang="en-US" altLang="ja-JP" sz="1200" smtClean="0"/>
              <a:pPr/>
              <a:t>16</a:t>
            </a:fld>
            <a:endParaRPr lang="en-US" altLang="ja-JP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580369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A76C148-0D9C-4601-A715-4E215DA4C25E}" type="slidenum">
              <a:rPr lang="en-US" altLang="ja-JP" sz="1200" smtClean="0"/>
              <a:pPr/>
              <a:t>17</a:t>
            </a:fld>
            <a:endParaRPr lang="en-US" altLang="ja-JP" sz="12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293267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91D2BF5-1B79-489A-970C-1DF2B36CE100}" type="slidenum">
              <a:rPr lang="en-US" altLang="ja-JP" sz="1200" smtClean="0"/>
              <a:pPr/>
              <a:t>18</a:t>
            </a:fld>
            <a:endParaRPr lang="en-US" altLang="ja-JP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7788686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2DB2B41-1790-4B65-A2C2-63B56C1A844F}" type="slidenum">
              <a:rPr lang="en-US" altLang="ja-JP" sz="1200" smtClean="0"/>
              <a:pPr/>
              <a:t>19</a:t>
            </a:fld>
            <a:endParaRPr lang="en-US" altLang="ja-JP" sz="12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596100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1182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DC979F1F-D00A-4DF6-A38D-E264F6045557}" type="slidenum">
              <a:rPr lang="en-US" altLang="ja-JP" sz="1200" smtClean="0"/>
              <a:pPr/>
              <a:t>20</a:t>
            </a:fld>
            <a:endParaRPr lang="en-US" altLang="ja-JP" sz="12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24772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226C8A4-8BC8-4AEA-ABF6-4D520CD8F08A}" type="slidenum">
              <a:rPr lang="en-US" altLang="ja-JP" sz="1200" smtClean="0"/>
              <a:pPr/>
              <a:t>21</a:t>
            </a:fld>
            <a:endParaRPr lang="en-US" altLang="ja-JP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87168294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5604F1F-7D58-444C-84C1-9DFE9CFC2FF4}" type="slidenum">
              <a:rPr lang="en-US" altLang="ja-JP" sz="1200" smtClean="0"/>
              <a:pPr/>
              <a:t>22</a:t>
            </a:fld>
            <a:endParaRPr lang="en-US" altLang="ja-JP" sz="120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6492150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1B9936D-851B-4DF3-B8DB-846CABE90C8E}" type="slidenum">
              <a:rPr lang="en-US" altLang="ja-JP" sz="1200" smtClean="0"/>
              <a:pPr/>
              <a:t>23</a:t>
            </a:fld>
            <a:endParaRPr lang="en-US" altLang="ja-JP" sz="120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7409262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09ECED4-FD22-4BA0-B47D-B0888291D929}" type="slidenum">
              <a:rPr lang="en-US" altLang="ja-JP" sz="1200" smtClean="0"/>
              <a:pPr/>
              <a:t>24</a:t>
            </a:fld>
            <a:endParaRPr lang="en-US" altLang="ja-JP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816999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44AC3714-6754-464F-8CD8-3EAE245C7FF2}" type="slidenum">
              <a:rPr lang="en-US" altLang="ja-JP" sz="1200" smtClean="0"/>
              <a:pPr/>
              <a:t>25</a:t>
            </a:fld>
            <a:endParaRPr lang="en-US" altLang="ja-JP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5841582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FC528233-631E-4704-B8AA-1FC47F122199}" type="slidenum">
              <a:rPr lang="en-US" altLang="ja-JP" sz="1200" smtClean="0"/>
              <a:pPr/>
              <a:t>26</a:t>
            </a:fld>
            <a:endParaRPr lang="en-US" altLang="ja-JP" sz="12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6249451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B2AF73-649C-4793-B0F7-3EC0C0CD81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67AE3D-6B1C-4FC3-B701-3FCFC2747E9F}" type="slidenum">
              <a:rPr lang="en-US" altLang="ja-JP"/>
              <a:pPr/>
              <a:t>27</a:t>
            </a:fld>
            <a:endParaRPr lang="en-US" altLang="ja-JP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8A97D213-DA3C-4EF3-9A54-154C9F3672E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D40178F-AAFD-4BCE-A2B3-77FF266730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B9B7AD-DED4-4820-831B-97F2646D60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F08DB0-C122-4A1C-B543-6712A6ED0CAC}" type="slidenum">
              <a:rPr lang="en-US" altLang="ja-JP"/>
              <a:pPr/>
              <a:t>28</a:t>
            </a:fld>
            <a:endParaRPr lang="en-US" altLang="ja-JP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9304B618-3BED-416B-9A67-083E52193CB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2DFA11FC-DD38-44AD-AB6E-5A078147CE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070F6D3-659E-4B59-8441-25874B8081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3910C8-7D69-46F2-8105-7F63B2154253}" type="slidenum">
              <a:rPr lang="en-US" altLang="ja-JP"/>
              <a:pPr/>
              <a:t>29</a:t>
            </a:fld>
            <a:endParaRPr lang="en-US" altLang="ja-JP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B1DF2529-954F-4771-B834-4E5570C36B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160C8C5A-4BB4-4654-9188-2B0F96B829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602043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DDCA932-1AD2-4E3D-B0BE-BC5AF6DBC09F}" type="slidenum">
              <a:rPr lang="en-US" altLang="ja-JP" sz="1200" smtClean="0"/>
              <a:pPr/>
              <a:t>3</a:t>
            </a:fld>
            <a:endParaRPr lang="en-US" altLang="ja-JP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09958722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070F6D3-659E-4B59-8441-25874B8081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3910C8-7D69-46F2-8105-7F63B2154253}" type="slidenum">
              <a:rPr lang="en-US" altLang="ja-JP"/>
              <a:pPr/>
              <a:t>30</a:t>
            </a:fld>
            <a:endParaRPr lang="en-US" altLang="ja-JP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B1DF2529-954F-4771-B834-4E5570C36B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160C8C5A-4BB4-4654-9188-2B0F96B829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070F6D3-659E-4B59-8441-25874B8081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3910C8-7D69-46F2-8105-7F63B2154253}" type="slidenum">
              <a:rPr lang="en-US" altLang="ja-JP"/>
              <a:pPr/>
              <a:t>31</a:t>
            </a:fld>
            <a:endParaRPr lang="en-US" altLang="ja-JP"/>
          </a:p>
        </p:txBody>
      </p:sp>
      <p:sp>
        <p:nvSpPr>
          <p:cNvPr id="24578" name="Rectangle 2">
            <a:extLst>
              <a:ext uri="{FF2B5EF4-FFF2-40B4-BE49-F238E27FC236}">
                <a16:creationId xmlns:a16="http://schemas.microsoft.com/office/drawing/2014/main" id="{B1DF2529-954F-4771-B834-4E5570C36B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160C8C5A-4BB4-4654-9188-2B0F96B829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25856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CC926F3-FCF5-49BD-8918-33EC78300405}" type="slidenum">
              <a:rPr lang="en-US" altLang="ja-JP" sz="1200" smtClean="0"/>
              <a:pPr/>
              <a:t>4</a:t>
            </a:fld>
            <a:endParaRPr lang="en-US" altLang="ja-JP" sz="120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179817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9CA4A977-C2B7-4EB8-BA4E-4AF9911B6FC8}" type="slidenum">
              <a:rPr lang="en-US" altLang="ja-JP" sz="1200" smtClean="0"/>
              <a:pPr/>
              <a:t>5</a:t>
            </a:fld>
            <a:endParaRPr lang="en-US" altLang="ja-JP" sz="120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551643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FF3B555-1D6E-4C1F-B29D-D8392167A42E}" type="slidenum">
              <a:rPr lang="en-US" altLang="ja-JP" sz="1200" smtClean="0"/>
              <a:pPr/>
              <a:t>6</a:t>
            </a:fld>
            <a:endParaRPr lang="en-US" altLang="ja-JP" sz="120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9077121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2AFF61EC-7B54-44CF-9CDF-85521EB7B490}" type="slidenum">
              <a:rPr lang="en-US" altLang="ja-JP" sz="1200" smtClean="0"/>
              <a:pPr/>
              <a:t>7</a:t>
            </a:fld>
            <a:endParaRPr lang="en-US" altLang="ja-JP" sz="120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3077662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AF8602F2-5F25-4B8B-AA94-8DC7BD6F294F}" type="slidenum">
              <a:rPr lang="en-US" altLang="ja-JP" sz="1200" smtClean="0"/>
              <a:pPr/>
              <a:t>8</a:t>
            </a:fld>
            <a:endParaRPr lang="en-US" altLang="ja-JP" sz="120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668172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B574ADD-D888-487D-B2F7-EDD0002FAC90}" type="slidenum">
              <a:rPr lang="en-US" altLang="ja-JP" sz="1200" smtClean="0"/>
              <a:pPr/>
              <a:t>9</a:t>
            </a:fld>
            <a:endParaRPr lang="en-US" altLang="ja-JP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279020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900D0-96C5-4AB7-82D9-838DE91CA42E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F2B5C-3683-4210-A361-F9DA20355F58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08847-BC0E-41B3-945D-C1C8E5D13A5A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3832D-0E8B-4083-8D01-A3E723829710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4E8A6-50F7-4754-9DA8-55AD4B1EBA04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832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91F83-5E7C-4EAB-A6DF-E2E0E476C415}" type="datetime1">
              <a:rPr kumimoji="1" lang="ja-JP" altLang="en-US" smtClean="0"/>
              <a:t>2023/2/3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  <p:sldLayoutId id="2147483673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c/index.html" TargetMode="Externa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ce</a:t>
            </a:r>
            <a:r>
              <a:rPr lang="en-US" altLang="ja-JP" dirty="0"/>
              <a:t>-10. </a:t>
            </a:r>
            <a:br>
              <a:rPr lang="en-US" altLang="ja-JP" dirty="0"/>
            </a:br>
            <a:r>
              <a:rPr lang="ja-JP" altLang="en-US" sz="3200" dirty="0">
                <a:solidFill>
                  <a:schemeClr val="tx1"/>
                </a:solidFill>
              </a:rPr>
              <a:t>（</a:t>
            </a:r>
            <a:r>
              <a:rPr lang="en-US" altLang="ja-JP" sz="3200" dirty="0">
                <a:solidFill>
                  <a:schemeClr val="tx1"/>
                </a:solidFill>
              </a:rPr>
              <a:t>C</a:t>
            </a:r>
            <a:r>
              <a:rPr lang="ja-JP" altLang="en-US" sz="3200" dirty="0">
                <a:solidFill>
                  <a:schemeClr val="tx1"/>
                </a:solidFill>
              </a:rPr>
              <a:t>プログラミング応用，全１４回）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9E6E0AD6-452B-4AA3-9F6D-672B270BDA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ctr"/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金子邦彦</a:t>
            </a: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660" y="4363597"/>
            <a:ext cx="1473994" cy="1473994"/>
          </a:xfrm>
          <a:prstGeom prst="rect">
            <a:avLst/>
          </a:prstGeom>
        </p:spPr>
      </p:pic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正方形/長方形 7"/>
          <p:cNvSpPr/>
          <p:nvPr/>
        </p:nvSpPr>
        <p:spPr>
          <a:xfrm>
            <a:off x="1923038" y="3718076"/>
            <a:ext cx="5413277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algn="ctr"/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https://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www.kkaneko.jp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/cc/c/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index.html</a:t>
            </a:r>
            <a:endParaRPr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1328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321845" y="244608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二分探索木の各ノードを</a:t>
            </a:r>
            <a:br>
              <a:rPr lang="ja-JP" altLang="en-US" dirty="0"/>
            </a:br>
            <a:r>
              <a:rPr lang="en-US" altLang="ja-JP" dirty="0"/>
              <a:t>C</a:t>
            </a:r>
            <a:r>
              <a:rPr lang="ja-JP" altLang="en-US" dirty="0"/>
              <a:t>言語の構造体で表現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0115A1E-BC4D-43D9-98FE-2A1C75E6B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048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539A548F-58B4-4BF1-862F-C8C8E8B1DE62}" type="slidenum">
              <a:rPr lang="en-US" altLang="ja-JP" smtClean="0">
                <a:latin typeface="Arial" panose="020B0604020202020204" pitchFamily="34" charset="0"/>
              </a:rPr>
              <a:pPr/>
              <a:t>10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5562600" y="2590800"/>
            <a:ext cx="3408363" cy="3032125"/>
          </a:xfrm>
          <a:prstGeom prst="rect">
            <a:avLst/>
          </a:prstGeom>
          <a:solidFill>
            <a:srgbClr val="EAEAEA"/>
          </a:solidFill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180000" tIns="180000" rIns="180000" bIns="180000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ja-JP" sz="2400">
                <a:solidFill>
                  <a:srgbClr val="000000"/>
                </a:solidFill>
                <a:latin typeface="Arial" panose="020B0604020202020204" pitchFamily="34" charset="0"/>
              </a:rPr>
              <a:t>// </a:t>
            </a:r>
            <a:r>
              <a:rPr lang="ja-JP" altLang="en-US" sz="2400">
                <a:solidFill>
                  <a:srgbClr val="000000"/>
                </a:solidFill>
                <a:latin typeface="Arial" panose="020B0604020202020204" pitchFamily="34" charset="0"/>
              </a:rPr>
              <a:t>２分木のノード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ja-JP" sz="2000" b="1">
                <a:solidFill>
                  <a:srgbClr val="000000"/>
                </a:solidFill>
                <a:latin typeface="Arial" panose="020B0604020202020204" pitchFamily="34" charset="0"/>
              </a:rPr>
              <a:t>struct  BTNode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ja-JP" sz="2000" b="1">
                <a:solidFill>
                  <a:srgbClr val="000000"/>
                </a:solidFill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ja-JP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　　</a:t>
            </a:r>
            <a:r>
              <a:rPr lang="en-US" altLang="ja-JP" sz="2000" b="1">
                <a:solidFill>
                  <a:srgbClr val="000000"/>
                </a:solidFill>
                <a:latin typeface="Arial" panose="020B0604020202020204" pitchFamily="34" charset="0"/>
              </a:rPr>
              <a:t>BTNode *left;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ja-JP" altLang="en-US" sz="2000" b="1">
                <a:solidFill>
                  <a:srgbClr val="000000"/>
                </a:solidFill>
                <a:latin typeface="Arial" panose="020B0604020202020204" pitchFamily="34" charset="0"/>
              </a:rPr>
              <a:t>　　</a:t>
            </a:r>
            <a:r>
              <a:rPr lang="en-US" altLang="ja-JP" sz="2000" b="1">
                <a:solidFill>
                  <a:srgbClr val="000000"/>
                </a:solidFill>
                <a:latin typeface="Arial" panose="020B0604020202020204" pitchFamily="34" charset="0"/>
              </a:rPr>
              <a:t>BTNode *right;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ja-JP" sz="2000" b="1">
                <a:solidFill>
                  <a:srgbClr val="000000"/>
                </a:solidFill>
                <a:latin typeface="Arial" panose="020B0604020202020204" pitchFamily="34" charset="0"/>
              </a:rPr>
              <a:t>  int value;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ja-JP" sz="2000" b="1">
                <a:solidFill>
                  <a:srgbClr val="000000"/>
                </a:solidFill>
                <a:latin typeface="Arial" panose="020B0604020202020204" pitchFamily="34" charset="0"/>
              </a:rPr>
              <a:t>};</a:t>
            </a:r>
          </a:p>
        </p:txBody>
      </p:sp>
      <p:sp>
        <p:nvSpPr>
          <p:cNvPr id="20485" name="Rectangle 4"/>
          <p:cNvSpPr>
            <a:spLocks noChangeArrowheads="1"/>
          </p:cNvSpPr>
          <p:nvPr/>
        </p:nvSpPr>
        <p:spPr bwMode="auto">
          <a:xfrm>
            <a:off x="1676400" y="2362200"/>
            <a:ext cx="2133600" cy="13716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20486" name="Line 5"/>
          <p:cNvSpPr>
            <a:spLocks noChangeShapeType="1"/>
          </p:cNvSpPr>
          <p:nvPr/>
        </p:nvSpPr>
        <p:spPr bwMode="auto">
          <a:xfrm>
            <a:off x="1676400" y="3048000"/>
            <a:ext cx="21336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1905000" y="32004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000000"/>
                </a:solidFill>
                <a:latin typeface="Arial" panose="020B0604020202020204" pitchFamily="34" charset="0"/>
              </a:rPr>
              <a:t>left</a:t>
            </a: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2895600" y="32004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000000"/>
                </a:solidFill>
                <a:latin typeface="Arial" panose="020B0604020202020204" pitchFamily="34" charset="0"/>
              </a:rPr>
              <a:t>right</a:t>
            </a:r>
          </a:p>
        </p:txBody>
      </p:sp>
      <p:sp>
        <p:nvSpPr>
          <p:cNvPr id="20489" name="Text Box 8"/>
          <p:cNvSpPr txBox="1">
            <a:spLocks noChangeArrowheads="1"/>
          </p:cNvSpPr>
          <p:nvPr/>
        </p:nvSpPr>
        <p:spPr bwMode="auto">
          <a:xfrm>
            <a:off x="2286000" y="2498725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000000"/>
                </a:solidFill>
                <a:latin typeface="Arial" panose="020B0604020202020204" pitchFamily="34" charset="0"/>
              </a:rPr>
              <a:t>value</a:t>
            </a:r>
          </a:p>
        </p:txBody>
      </p:sp>
      <p:sp>
        <p:nvSpPr>
          <p:cNvPr id="20490" name="Line 9"/>
          <p:cNvSpPr>
            <a:spLocks noChangeShapeType="1"/>
          </p:cNvSpPr>
          <p:nvPr/>
        </p:nvSpPr>
        <p:spPr bwMode="auto">
          <a:xfrm>
            <a:off x="2743200" y="3048000"/>
            <a:ext cx="0" cy="685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491" name="Rectangle 10"/>
          <p:cNvSpPr>
            <a:spLocks noChangeArrowheads="1"/>
          </p:cNvSpPr>
          <p:nvPr/>
        </p:nvSpPr>
        <p:spPr bwMode="auto">
          <a:xfrm>
            <a:off x="457200" y="4724400"/>
            <a:ext cx="2133600" cy="1371600"/>
          </a:xfrm>
          <a:prstGeom prst="rect">
            <a:avLst/>
          </a:prstGeom>
          <a:noFill/>
          <a:ln w="19050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20492" name="Line 11"/>
          <p:cNvSpPr>
            <a:spLocks noChangeShapeType="1"/>
          </p:cNvSpPr>
          <p:nvPr/>
        </p:nvSpPr>
        <p:spPr bwMode="auto">
          <a:xfrm>
            <a:off x="457200" y="5410200"/>
            <a:ext cx="2133600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493" name="Text Box 12"/>
          <p:cNvSpPr txBox="1">
            <a:spLocks noChangeArrowheads="1"/>
          </p:cNvSpPr>
          <p:nvPr/>
        </p:nvSpPr>
        <p:spPr bwMode="auto">
          <a:xfrm>
            <a:off x="685800" y="5562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000000"/>
                </a:solidFill>
                <a:latin typeface="Arial" panose="020B0604020202020204" pitchFamily="34" charset="0"/>
              </a:rPr>
              <a:t>left</a:t>
            </a:r>
          </a:p>
        </p:txBody>
      </p:sp>
      <p:sp>
        <p:nvSpPr>
          <p:cNvPr id="20494" name="Text Box 13"/>
          <p:cNvSpPr txBox="1">
            <a:spLocks noChangeArrowheads="1"/>
          </p:cNvSpPr>
          <p:nvPr/>
        </p:nvSpPr>
        <p:spPr bwMode="auto">
          <a:xfrm>
            <a:off x="1676400" y="55626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000000"/>
                </a:solidFill>
                <a:latin typeface="Arial" panose="020B0604020202020204" pitchFamily="34" charset="0"/>
              </a:rPr>
              <a:t>right</a:t>
            </a:r>
          </a:p>
        </p:txBody>
      </p:sp>
      <p:sp>
        <p:nvSpPr>
          <p:cNvPr id="20495" name="Text Box 14"/>
          <p:cNvSpPr txBox="1">
            <a:spLocks noChangeArrowheads="1"/>
          </p:cNvSpPr>
          <p:nvPr/>
        </p:nvSpPr>
        <p:spPr bwMode="auto">
          <a:xfrm>
            <a:off x="1066800" y="4860925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000000"/>
                </a:solidFill>
                <a:latin typeface="Arial" panose="020B0604020202020204" pitchFamily="34" charset="0"/>
              </a:rPr>
              <a:t>value</a:t>
            </a:r>
          </a:p>
        </p:txBody>
      </p:sp>
      <p:sp>
        <p:nvSpPr>
          <p:cNvPr id="20496" name="Line 15"/>
          <p:cNvSpPr>
            <a:spLocks noChangeShapeType="1"/>
          </p:cNvSpPr>
          <p:nvPr/>
        </p:nvSpPr>
        <p:spPr bwMode="auto">
          <a:xfrm>
            <a:off x="1524000" y="5410200"/>
            <a:ext cx="0" cy="6858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497" name="Rectangle 16"/>
          <p:cNvSpPr>
            <a:spLocks noChangeArrowheads="1"/>
          </p:cNvSpPr>
          <p:nvPr/>
        </p:nvSpPr>
        <p:spPr bwMode="auto">
          <a:xfrm>
            <a:off x="2971800" y="4724400"/>
            <a:ext cx="2133600" cy="1371600"/>
          </a:xfrm>
          <a:prstGeom prst="rect">
            <a:avLst/>
          </a:prstGeom>
          <a:noFill/>
          <a:ln w="19050">
            <a:solidFill>
              <a:srgbClr val="0000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20498" name="Line 17"/>
          <p:cNvSpPr>
            <a:spLocks noChangeShapeType="1"/>
          </p:cNvSpPr>
          <p:nvPr/>
        </p:nvSpPr>
        <p:spPr bwMode="auto">
          <a:xfrm>
            <a:off x="2971800" y="5410200"/>
            <a:ext cx="2133600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499" name="Text Box 18"/>
          <p:cNvSpPr txBox="1">
            <a:spLocks noChangeArrowheads="1"/>
          </p:cNvSpPr>
          <p:nvPr/>
        </p:nvSpPr>
        <p:spPr bwMode="auto">
          <a:xfrm>
            <a:off x="3200400" y="5562600"/>
            <a:ext cx="60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000000"/>
                </a:solidFill>
                <a:latin typeface="Arial" panose="020B0604020202020204" pitchFamily="34" charset="0"/>
              </a:rPr>
              <a:t>left</a:t>
            </a:r>
          </a:p>
        </p:txBody>
      </p:sp>
      <p:sp>
        <p:nvSpPr>
          <p:cNvPr id="20500" name="Text Box 19"/>
          <p:cNvSpPr txBox="1">
            <a:spLocks noChangeArrowheads="1"/>
          </p:cNvSpPr>
          <p:nvPr/>
        </p:nvSpPr>
        <p:spPr bwMode="auto">
          <a:xfrm>
            <a:off x="4191000" y="5562600"/>
            <a:ext cx="762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000000"/>
                </a:solidFill>
                <a:latin typeface="Arial" panose="020B0604020202020204" pitchFamily="34" charset="0"/>
              </a:rPr>
              <a:t>right</a:t>
            </a:r>
          </a:p>
        </p:txBody>
      </p:sp>
      <p:sp>
        <p:nvSpPr>
          <p:cNvPr id="20501" name="Text Box 20"/>
          <p:cNvSpPr txBox="1">
            <a:spLocks noChangeArrowheads="1"/>
          </p:cNvSpPr>
          <p:nvPr/>
        </p:nvSpPr>
        <p:spPr bwMode="auto">
          <a:xfrm>
            <a:off x="3581400" y="4860925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2000">
                <a:solidFill>
                  <a:srgbClr val="000000"/>
                </a:solidFill>
                <a:latin typeface="Arial" panose="020B0604020202020204" pitchFamily="34" charset="0"/>
              </a:rPr>
              <a:t>value</a:t>
            </a:r>
          </a:p>
        </p:txBody>
      </p:sp>
      <p:sp>
        <p:nvSpPr>
          <p:cNvPr id="20502" name="Line 21"/>
          <p:cNvSpPr>
            <a:spLocks noChangeShapeType="1"/>
          </p:cNvSpPr>
          <p:nvPr/>
        </p:nvSpPr>
        <p:spPr bwMode="auto">
          <a:xfrm>
            <a:off x="4038600" y="5410200"/>
            <a:ext cx="0" cy="6858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503" name="Line 22"/>
          <p:cNvSpPr>
            <a:spLocks noChangeShapeType="1"/>
          </p:cNvSpPr>
          <p:nvPr/>
        </p:nvSpPr>
        <p:spPr bwMode="auto">
          <a:xfrm flipH="1">
            <a:off x="1447800" y="3581400"/>
            <a:ext cx="762000" cy="11430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504" name="Line 23"/>
          <p:cNvSpPr>
            <a:spLocks noChangeShapeType="1"/>
          </p:cNvSpPr>
          <p:nvPr/>
        </p:nvSpPr>
        <p:spPr bwMode="auto">
          <a:xfrm>
            <a:off x="3276600" y="3581400"/>
            <a:ext cx="762000" cy="1143000"/>
          </a:xfrm>
          <a:prstGeom prst="line">
            <a:avLst/>
          </a:prstGeom>
          <a:noFill/>
          <a:ln w="19050">
            <a:solidFill>
              <a:srgbClr val="000000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505" name="AutoShape 24"/>
          <p:cNvSpPr>
            <a:spLocks/>
          </p:cNvSpPr>
          <p:nvPr/>
        </p:nvSpPr>
        <p:spPr bwMode="auto">
          <a:xfrm>
            <a:off x="4087813" y="2593975"/>
            <a:ext cx="168275" cy="1073150"/>
          </a:xfrm>
          <a:prstGeom prst="rightBrace">
            <a:avLst>
              <a:gd name="adj1" fmla="val 53145"/>
              <a:gd name="adj2" fmla="val 50000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20506" name="Text Box 25"/>
          <p:cNvSpPr txBox="1">
            <a:spLocks noChangeArrowheads="1"/>
          </p:cNvSpPr>
          <p:nvPr/>
        </p:nvSpPr>
        <p:spPr bwMode="auto">
          <a:xfrm>
            <a:off x="4321175" y="2725738"/>
            <a:ext cx="110799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１個の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構造体</a:t>
            </a:r>
          </a:p>
        </p:txBody>
      </p:sp>
      <p:sp>
        <p:nvSpPr>
          <p:cNvPr id="20507" name="Text Box 26"/>
          <p:cNvSpPr txBox="1">
            <a:spLocks noChangeArrowheads="1"/>
          </p:cNvSpPr>
          <p:nvPr/>
        </p:nvSpPr>
        <p:spPr bwMode="auto">
          <a:xfrm>
            <a:off x="5738813" y="5822950"/>
            <a:ext cx="318548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latin typeface="Arial" panose="020B0604020202020204" pitchFamily="34" charset="0"/>
              </a:rPr>
              <a:t>int value </a:t>
            </a:r>
            <a:r>
              <a:rPr lang="ja-JP" altLang="en-US" sz="1800">
                <a:latin typeface="Arial" panose="020B0604020202020204" pitchFamily="34" charset="0"/>
              </a:rPr>
              <a:t>の部分は，格納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Arial" panose="020B0604020202020204" pitchFamily="34" charset="0"/>
              </a:rPr>
              <a:t>すべきデータに応じて変わる</a:t>
            </a:r>
          </a:p>
        </p:txBody>
      </p:sp>
    </p:spTree>
    <p:extLst>
      <p:ext uri="{BB962C8B-B14F-4D97-AF65-F5344CB8AC3E}">
        <p14:creationId xmlns:p14="http://schemas.microsoft.com/office/powerpoint/2010/main" val="3217200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341396" y="252150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dirty="0"/>
              <a:t>二分探索木の節点</a:t>
            </a:r>
            <a:r>
              <a:rPr lang="en-US" altLang="ja-JP" dirty="0"/>
              <a:t>(node) </a:t>
            </a:r>
            <a:r>
              <a:rPr lang="ja-JP" altLang="en-US" dirty="0"/>
              <a:t>の</a:t>
            </a:r>
            <a:br>
              <a:rPr lang="ja-JP" altLang="en-US" dirty="0"/>
            </a:br>
            <a:r>
              <a:rPr lang="ja-JP" altLang="en-US" dirty="0"/>
              <a:t>生成関数 </a:t>
            </a:r>
            <a:r>
              <a:rPr lang="en-US" altLang="ja-JP" dirty="0" err="1"/>
              <a:t>new_node</a:t>
            </a:r>
            <a:endParaRPr lang="en-US" altLang="ja-JP" dirty="0"/>
          </a:p>
        </p:txBody>
      </p:sp>
      <p:sp>
        <p:nvSpPr>
          <p:cNvPr id="22530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AADB8A0E-E988-4DF3-912C-1B11CAFD3014}" type="slidenum">
              <a:rPr lang="en-US" altLang="ja-JP" smtClean="0">
                <a:latin typeface="Arial" panose="020B0604020202020204" pitchFamily="34" charset="0"/>
              </a:rPr>
              <a:pPr/>
              <a:t>11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0" y="1193800"/>
            <a:ext cx="9144000" cy="549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#include "</a:t>
            </a:r>
            <a:r>
              <a:rPr lang="en-US" altLang="ja-JP" sz="1600" b="1" dirty="0" err="1">
                <a:latin typeface="Arial" panose="020B0604020202020204" pitchFamily="34" charset="0"/>
              </a:rPr>
              <a:t>stdio.h</a:t>
            </a:r>
            <a:r>
              <a:rPr lang="en-US" altLang="ja-JP" sz="1600" b="1" dirty="0">
                <a:latin typeface="Arial" panose="020B0604020202020204" pitchFamily="34" charset="0"/>
              </a:rPr>
              <a:t>"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#include &lt;</a:t>
            </a:r>
            <a:r>
              <a:rPr lang="en-US" altLang="ja-JP" sz="1600" b="1" dirty="0" err="1">
                <a:latin typeface="Arial" panose="020B0604020202020204" pitchFamily="34" charset="0"/>
              </a:rPr>
              <a:t>math.h</a:t>
            </a:r>
            <a:r>
              <a:rPr lang="en-US" altLang="ja-JP" sz="1600" b="1" dirty="0">
                <a:latin typeface="Arial" panose="020B0604020202020204" pitchFamily="34" charset="0"/>
              </a:rPr>
              <a:t>&gt;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 err="1">
                <a:latin typeface="Arial" panose="020B0604020202020204" pitchFamily="34" charset="0"/>
              </a:rPr>
              <a:t>struct</a:t>
            </a:r>
            <a:r>
              <a:rPr lang="en-US" altLang="ja-JP" sz="1600" b="1" dirty="0">
                <a:latin typeface="Arial" panose="020B0604020202020204" pitchFamily="34" charset="0"/>
              </a:rPr>
              <a:t>  </a:t>
            </a:r>
            <a:r>
              <a:rPr lang="en-US" altLang="ja-JP" sz="1600" b="1" dirty="0" err="1">
                <a:latin typeface="Arial" panose="020B0604020202020204" pitchFamily="34" charset="0"/>
              </a:rPr>
              <a:t>BTNode</a:t>
            </a:r>
            <a:endParaRPr lang="en-US" altLang="ja-JP" sz="1600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</a:t>
            </a:r>
            <a:r>
              <a:rPr lang="en-US" altLang="ja-JP" sz="1600" b="1" dirty="0" err="1">
                <a:latin typeface="Arial" panose="020B0604020202020204" pitchFamily="34" charset="0"/>
              </a:rPr>
              <a:t>BTNode</a:t>
            </a:r>
            <a:r>
              <a:rPr lang="en-US" altLang="ja-JP" sz="1600" b="1" dirty="0">
                <a:latin typeface="Arial" panose="020B0604020202020204" pitchFamily="34" charset="0"/>
              </a:rPr>
              <a:t> *left;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</a:t>
            </a:r>
            <a:r>
              <a:rPr lang="en-US" altLang="ja-JP" sz="1600" b="1" dirty="0" err="1">
                <a:latin typeface="Arial" panose="020B0604020202020204" pitchFamily="34" charset="0"/>
              </a:rPr>
              <a:t>BTNode</a:t>
            </a:r>
            <a:r>
              <a:rPr lang="en-US" altLang="ja-JP" sz="1600" b="1" dirty="0">
                <a:latin typeface="Arial" panose="020B0604020202020204" pitchFamily="34" charset="0"/>
              </a:rPr>
              <a:t> *right;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</a:t>
            </a:r>
            <a:r>
              <a:rPr lang="en-US" altLang="ja-JP" sz="1600" b="1" dirty="0" err="1">
                <a:latin typeface="Arial" panose="020B0604020202020204" pitchFamily="34" charset="0"/>
              </a:rPr>
              <a:t>int</a:t>
            </a:r>
            <a:r>
              <a:rPr lang="en-US" altLang="ja-JP" sz="1600" b="1" dirty="0">
                <a:latin typeface="Arial" panose="020B0604020202020204" pitchFamily="34" charset="0"/>
              </a:rPr>
              <a:t> value;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};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 err="1">
                <a:solidFill>
                  <a:schemeClr val="tx2"/>
                </a:solidFill>
                <a:latin typeface="Arial" panose="020B0604020202020204" pitchFamily="34" charset="0"/>
              </a:rPr>
              <a:t>struct</a:t>
            </a:r>
            <a:r>
              <a:rPr lang="en-US" altLang="ja-JP" sz="1600" b="1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ja-JP" sz="1600" b="1" dirty="0" err="1">
                <a:solidFill>
                  <a:schemeClr val="tx2"/>
                </a:solidFill>
                <a:latin typeface="Arial" panose="020B0604020202020204" pitchFamily="34" charset="0"/>
              </a:rPr>
              <a:t>BTNode</a:t>
            </a:r>
            <a:r>
              <a:rPr lang="en-US" altLang="ja-JP" sz="1600" b="1" dirty="0">
                <a:solidFill>
                  <a:schemeClr val="tx2"/>
                </a:solidFill>
                <a:latin typeface="Arial" panose="020B0604020202020204" pitchFamily="34" charset="0"/>
              </a:rPr>
              <a:t> *</a:t>
            </a:r>
            <a:r>
              <a:rPr lang="en-US" altLang="ja-JP" sz="1600" b="1" dirty="0" err="1">
                <a:solidFill>
                  <a:schemeClr val="tx2"/>
                </a:solidFill>
                <a:latin typeface="Arial" panose="020B0604020202020204" pitchFamily="34" charset="0"/>
              </a:rPr>
              <a:t>new_node</a:t>
            </a:r>
            <a:r>
              <a:rPr lang="en-US" altLang="ja-JP" sz="1600" b="1" dirty="0">
                <a:solidFill>
                  <a:schemeClr val="tx2"/>
                </a:solidFill>
                <a:latin typeface="Arial" panose="020B0604020202020204" pitchFamily="34" charset="0"/>
              </a:rPr>
              <a:t>(</a:t>
            </a:r>
            <a:r>
              <a:rPr lang="en-US" altLang="ja-JP" sz="1600" b="1" dirty="0" err="1">
                <a:solidFill>
                  <a:schemeClr val="tx2"/>
                </a:solidFill>
                <a:latin typeface="Arial" panose="020B0604020202020204" pitchFamily="34" charset="0"/>
              </a:rPr>
              <a:t>int</a:t>
            </a:r>
            <a:r>
              <a:rPr lang="en-US" altLang="ja-JP" sz="1600" b="1" dirty="0">
                <a:solidFill>
                  <a:schemeClr val="tx2"/>
                </a:solidFill>
                <a:latin typeface="Arial" panose="020B0604020202020204" pitchFamily="34" charset="0"/>
              </a:rPr>
              <a:t> x, </a:t>
            </a:r>
            <a:r>
              <a:rPr lang="en-US" altLang="ja-JP" sz="1600" b="1" dirty="0" err="1">
                <a:solidFill>
                  <a:schemeClr val="tx2"/>
                </a:solidFill>
                <a:latin typeface="Arial" panose="020B0604020202020204" pitchFamily="34" charset="0"/>
              </a:rPr>
              <a:t>struct</a:t>
            </a:r>
            <a:r>
              <a:rPr lang="en-US" altLang="ja-JP" sz="1600" b="1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ja-JP" sz="1600" b="1" dirty="0" err="1">
                <a:solidFill>
                  <a:schemeClr val="tx2"/>
                </a:solidFill>
                <a:latin typeface="Arial" panose="020B0604020202020204" pitchFamily="34" charset="0"/>
              </a:rPr>
              <a:t>BTNode</a:t>
            </a:r>
            <a:r>
              <a:rPr lang="en-US" altLang="ja-JP" sz="1600" b="1" dirty="0">
                <a:solidFill>
                  <a:schemeClr val="tx2"/>
                </a:solidFill>
                <a:latin typeface="Arial" panose="020B0604020202020204" pitchFamily="34" charset="0"/>
              </a:rPr>
              <a:t> *y, </a:t>
            </a:r>
            <a:r>
              <a:rPr lang="en-US" altLang="ja-JP" sz="1600" b="1" dirty="0" err="1">
                <a:solidFill>
                  <a:schemeClr val="tx2"/>
                </a:solidFill>
                <a:latin typeface="Arial" panose="020B0604020202020204" pitchFamily="34" charset="0"/>
              </a:rPr>
              <a:t>struct</a:t>
            </a:r>
            <a:r>
              <a:rPr lang="en-US" altLang="ja-JP" sz="1600" b="1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ja-JP" sz="1600" b="1" dirty="0" err="1">
                <a:solidFill>
                  <a:schemeClr val="tx2"/>
                </a:solidFill>
                <a:latin typeface="Arial" panose="020B0604020202020204" pitchFamily="34" charset="0"/>
              </a:rPr>
              <a:t>BTNode</a:t>
            </a:r>
            <a:r>
              <a:rPr lang="ja-JP" altLang="en-US" sz="1600" b="1" dirty="0">
                <a:solidFill>
                  <a:schemeClr val="tx2"/>
                </a:solidFill>
                <a:latin typeface="Arial" panose="020B0604020202020204" pitchFamily="34" charset="0"/>
              </a:rPr>
              <a:t>　*</a:t>
            </a:r>
            <a:r>
              <a:rPr lang="en-US" altLang="ja-JP" sz="1600" b="1" dirty="0">
                <a:solidFill>
                  <a:schemeClr val="tx2"/>
                </a:solidFill>
                <a:latin typeface="Arial" panose="020B0604020202020204" pitchFamily="34" charset="0"/>
              </a:rPr>
              <a:t>z)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solidFill>
                  <a:schemeClr val="tx2"/>
                </a:solidFill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solidFill>
                  <a:schemeClr val="tx2"/>
                </a:solidFill>
                <a:latin typeface="Arial" panose="020B0604020202020204" pitchFamily="34" charset="0"/>
              </a:rPr>
              <a:t>  </a:t>
            </a:r>
            <a:r>
              <a:rPr lang="en-US" altLang="ja-JP" sz="1600" b="1" dirty="0" err="1">
                <a:solidFill>
                  <a:schemeClr val="tx2"/>
                </a:solidFill>
                <a:latin typeface="Arial" panose="020B0604020202020204" pitchFamily="34" charset="0"/>
              </a:rPr>
              <a:t>struct</a:t>
            </a:r>
            <a:r>
              <a:rPr lang="en-US" altLang="ja-JP" sz="1600" b="1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ja-JP" sz="1600" b="1" dirty="0" err="1">
                <a:solidFill>
                  <a:schemeClr val="tx2"/>
                </a:solidFill>
                <a:latin typeface="Arial" panose="020B0604020202020204" pitchFamily="34" charset="0"/>
              </a:rPr>
              <a:t>BTNode</a:t>
            </a:r>
            <a:r>
              <a:rPr lang="en-US" altLang="ja-JP" sz="1600" b="1" dirty="0">
                <a:solidFill>
                  <a:schemeClr val="tx2"/>
                </a:solidFill>
                <a:latin typeface="Arial" panose="020B0604020202020204" pitchFamily="34" charset="0"/>
              </a:rPr>
              <a:t> *w = new </a:t>
            </a:r>
            <a:r>
              <a:rPr lang="en-US" altLang="ja-JP" sz="1600" b="1" dirty="0" err="1">
                <a:solidFill>
                  <a:schemeClr val="tx2"/>
                </a:solidFill>
                <a:latin typeface="Arial" panose="020B0604020202020204" pitchFamily="34" charset="0"/>
              </a:rPr>
              <a:t>BTNode</a:t>
            </a:r>
            <a:r>
              <a:rPr lang="en-US" altLang="ja-JP" sz="1600" b="1" dirty="0">
                <a:solidFill>
                  <a:schemeClr val="tx2"/>
                </a:solidFill>
                <a:latin typeface="Arial" panose="020B0604020202020204" pitchFamily="34" charset="0"/>
              </a:rPr>
              <a:t>();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solidFill>
                  <a:schemeClr val="tx2"/>
                </a:solidFill>
                <a:latin typeface="Arial" panose="020B0604020202020204" pitchFamily="34" charset="0"/>
              </a:rPr>
              <a:t>  w-&gt;value = x;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solidFill>
                  <a:schemeClr val="tx2"/>
                </a:solidFill>
                <a:latin typeface="Arial" panose="020B0604020202020204" pitchFamily="34" charset="0"/>
              </a:rPr>
              <a:t>  w-&gt;left = y;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solidFill>
                  <a:schemeClr val="tx2"/>
                </a:solidFill>
                <a:latin typeface="Arial" panose="020B0604020202020204" pitchFamily="34" charset="0"/>
              </a:rPr>
              <a:t>  w-&gt;right = z;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solidFill>
                  <a:schemeClr val="tx2"/>
                </a:solidFill>
                <a:latin typeface="Arial" panose="020B0604020202020204" pitchFamily="34" charset="0"/>
              </a:rPr>
              <a:t>  return w;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solidFill>
                  <a:schemeClr val="tx2"/>
                </a:solidFill>
                <a:latin typeface="Arial" panose="020B0604020202020204" pitchFamily="34" charset="0"/>
              </a:rPr>
              <a:t>}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 err="1">
                <a:latin typeface="Arial" panose="020B0604020202020204" pitchFamily="34" charset="0"/>
              </a:rPr>
              <a:t>int</a:t>
            </a:r>
            <a:r>
              <a:rPr lang="en-US" altLang="ja-JP" sz="1600" b="1" dirty="0">
                <a:latin typeface="Arial" panose="020B0604020202020204" pitchFamily="34" charset="0"/>
              </a:rPr>
              <a:t> _</a:t>
            </a:r>
            <a:r>
              <a:rPr lang="en-US" altLang="ja-JP" sz="1600" b="1" dirty="0" err="1">
                <a:latin typeface="Arial" panose="020B0604020202020204" pitchFamily="34" charset="0"/>
              </a:rPr>
              <a:t>tmain</a:t>
            </a:r>
            <a:r>
              <a:rPr lang="en-US" altLang="ja-JP" sz="1600" b="1" dirty="0">
                <a:latin typeface="Arial" panose="020B0604020202020204" pitchFamily="34" charset="0"/>
              </a:rPr>
              <a:t>()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</a:t>
            </a:r>
            <a:r>
              <a:rPr lang="en-US" altLang="ja-JP" sz="1600" b="1" dirty="0" err="1">
                <a:latin typeface="Arial" panose="020B0604020202020204" pitchFamily="34" charset="0"/>
              </a:rPr>
              <a:t>int</a:t>
            </a:r>
            <a:r>
              <a:rPr lang="en-US" altLang="ja-JP" sz="1600" b="1" dirty="0">
                <a:latin typeface="Arial" panose="020B0604020202020204" pitchFamily="34" charset="0"/>
              </a:rPr>
              <a:t> </a:t>
            </a:r>
            <a:r>
              <a:rPr lang="en-US" altLang="ja-JP" sz="1600" b="1" dirty="0" err="1">
                <a:latin typeface="Arial" panose="020B0604020202020204" pitchFamily="34" charset="0"/>
              </a:rPr>
              <a:t>ch</a:t>
            </a:r>
            <a:r>
              <a:rPr lang="en-US" altLang="ja-JP" sz="16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</a:t>
            </a:r>
            <a:r>
              <a:rPr lang="en-US" altLang="ja-JP" sz="1600" b="1" dirty="0" err="1">
                <a:latin typeface="Arial" panose="020B0604020202020204" pitchFamily="34" charset="0"/>
              </a:rPr>
              <a:t>BTNode</a:t>
            </a:r>
            <a:r>
              <a:rPr lang="en-US" altLang="ja-JP" sz="1600" b="1" dirty="0">
                <a:latin typeface="Arial" panose="020B0604020202020204" pitchFamily="34" charset="0"/>
              </a:rPr>
              <a:t> *root;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root = </a:t>
            </a:r>
            <a:r>
              <a:rPr lang="en-US" altLang="ja-JP" sz="1600" b="1" dirty="0" err="1">
                <a:latin typeface="Arial" panose="020B0604020202020204" pitchFamily="34" charset="0"/>
              </a:rPr>
              <a:t>new_node</a:t>
            </a:r>
            <a:r>
              <a:rPr lang="en-US" altLang="ja-JP" sz="1600" b="1" dirty="0">
                <a:latin typeface="Arial" panose="020B0604020202020204" pitchFamily="34" charset="0"/>
              </a:rPr>
              <a:t>( 100, NULL, NULL 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</a:t>
            </a:r>
            <a:r>
              <a:rPr lang="en-US" altLang="ja-JP" sz="1600" b="1" dirty="0" err="1">
                <a:latin typeface="Arial" panose="020B0604020202020204" pitchFamily="34" charset="0"/>
              </a:rPr>
              <a:t>printf</a:t>
            </a:r>
            <a:r>
              <a:rPr lang="en-US" altLang="ja-JP" sz="1600" b="1" dirty="0">
                <a:latin typeface="Arial" panose="020B0604020202020204" pitchFamily="34" charset="0"/>
              </a:rPr>
              <a:t>( "Enter </a:t>
            </a:r>
            <a:r>
              <a:rPr lang="ja-JP" altLang="en-US" sz="1600" b="1" dirty="0">
                <a:latin typeface="Arial" panose="020B0604020202020204" pitchFamily="34" charset="0"/>
              </a:rPr>
              <a:t>キーを</a:t>
            </a:r>
            <a:r>
              <a:rPr lang="en-US" altLang="ja-JP" sz="1600" b="1" dirty="0">
                <a:latin typeface="Arial" panose="020B0604020202020204" pitchFamily="34" charset="0"/>
              </a:rPr>
              <a:t>1,2</a:t>
            </a:r>
            <a:r>
              <a:rPr lang="ja-JP" altLang="en-US" sz="1600" b="1" dirty="0">
                <a:latin typeface="Arial" panose="020B0604020202020204" pitchFamily="34" charset="0"/>
              </a:rPr>
              <a:t>回押してください</a:t>
            </a:r>
            <a:r>
              <a:rPr lang="en-US" altLang="ja-JP" sz="1600" b="1" dirty="0">
                <a:latin typeface="Arial" panose="020B0604020202020204" pitchFamily="34" charset="0"/>
              </a:rPr>
              <a:t>. </a:t>
            </a:r>
            <a:r>
              <a:rPr lang="ja-JP" altLang="en-US" sz="1600" b="1" dirty="0">
                <a:latin typeface="Arial" panose="020B0604020202020204" pitchFamily="34" charset="0"/>
              </a:rPr>
              <a:t>プログラムを終了します</a:t>
            </a:r>
            <a:r>
              <a:rPr lang="en-US" altLang="ja-JP" sz="1600" b="1" dirty="0">
                <a:latin typeface="Arial" panose="020B0604020202020204" pitchFamily="34" charset="0"/>
              </a:rPr>
              <a:t>\n");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</a:t>
            </a:r>
            <a:r>
              <a:rPr lang="en-US" altLang="ja-JP" sz="1600" b="1" dirty="0" err="1">
                <a:latin typeface="Arial" panose="020B0604020202020204" pitchFamily="34" charset="0"/>
              </a:rPr>
              <a:t>ch</a:t>
            </a:r>
            <a:r>
              <a:rPr lang="en-US" altLang="ja-JP" sz="1600" b="1" dirty="0">
                <a:latin typeface="Arial" panose="020B0604020202020204" pitchFamily="34" charset="0"/>
              </a:rPr>
              <a:t> = </a:t>
            </a:r>
            <a:r>
              <a:rPr lang="en-US" altLang="ja-JP" sz="1600" b="1" dirty="0" err="1">
                <a:latin typeface="Arial" panose="020B0604020202020204" pitchFamily="34" charset="0"/>
              </a:rPr>
              <a:t>getchar</a:t>
            </a:r>
            <a:r>
              <a:rPr lang="en-US" altLang="ja-JP" sz="1600" b="1" dirty="0">
                <a:latin typeface="Arial" panose="020B0604020202020204" pitchFamily="34" charset="0"/>
              </a:rPr>
              <a:t>();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</a:t>
            </a:r>
            <a:r>
              <a:rPr lang="en-US" altLang="ja-JP" sz="1600" b="1" dirty="0" err="1">
                <a:latin typeface="Arial" panose="020B0604020202020204" pitchFamily="34" charset="0"/>
              </a:rPr>
              <a:t>ch</a:t>
            </a:r>
            <a:r>
              <a:rPr lang="en-US" altLang="ja-JP" sz="1600" b="1" dirty="0">
                <a:latin typeface="Arial" panose="020B0604020202020204" pitchFamily="34" charset="0"/>
              </a:rPr>
              <a:t> = </a:t>
            </a:r>
            <a:r>
              <a:rPr lang="en-US" altLang="ja-JP" sz="1600" b="1" dirty="0" err="1">
                <a:latin typeface="Arial" panose="020B0604020202020204" pitchFamily="34" charset="0"/>
              </a:rPr>
              <a:t>getchar</a:t>
            </a:r>
            <a:r>
              <a:rPr lang="en-US" altLang="ja-JP" sz="1600" b="1" dirty="0">
                <a:latin typeface="Arial" panose="020B0604020202020204" pitchFamily="34" charset="0"/>
              </a:rPr>
              <a:t>();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  return 0; </a:t>
            </a:r>
          </a:p>
          <a:p>
            <a:pPr eaLnBrk="1" hangingPunct="1">
              <a:lnSpc>
                <a:spcPct val="85000"/>
              </a:lnSpc>
              <a:spcBef>
                <a:spcPct val="0"/>
              </a:spcBef>
              <a:buFontTx/>
              <a:buNone/>
            </a:pPr>
            <a:r>
              <a:rPr lang="en-US" altLang="ja-JP" sz="1600" b="1" dirty="0">
                <a:latin typeface="Arial" panose="020B0604020202020204" pitchFamily="34" charset="0"/>
              </a:rPr>
              <a:t>}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4760913" y="331470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22534" name="AutoShape 6"/>
          <p:cNvSpPr>
            <a:spLocks/>
          </p:cNvSpPr>
          <p:nvPr/>
        </p:nvSpPr>
        <p:spPr bwMode="auto">
          <a:xfrm>
            <a:off x="2814638" y="3570288"/>
            <a:ext cx="158750" cy="606425"/>
          </a:xfrm>
          <a:prstGeom prst="rightBrace">
            <a:avLst>
              <a:gd name="adj1" fmla="val 31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3009900" y="3638550"/>
            <a:ext cx="521168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メンバ </a:t>
            </a:r>
            <a:r>
              <a:rPr lang="en-US" altLang="ja-JP" sz="2400">
                <a:latin typeface="Arial" panose="020B0604020202020204" pitchFamily="34" charset="0"/>
              </a:rPr>
              <a:t>value, left, right </a:t>
            </a:r>
            <a:r>
              <a:rPr lang="ja-JP" altLang="en-US" sz="2400">
                <a:latin typeface="Arial" panose="020B0604020202020204" pitchFamily="34" charset="0"/>
              </a:rPr>
              <a:t>に値をセット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5899150" y="4146550"/>
            <a:ext cx="3262432" cy="46166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  <a:latin typeface="Arial" panose="020B0604020202020204" pitchFamily="34" charset="0"/>
              </a:rPr>
              <a:t>例題２，３，４で使用</a:t>
            </a:r>
          </a:p>
        </p:txBody>
      </p:sp>
    </p:spTree>
    <p:extLst>
      <p:ext uri="{BB962C8B-B14F-4D97-AF65-F5344CB8AC3E}">
        <p14:creationId xmlns:p14="http://schemas.microsoft.com/office/powerpoint/2010/main" val="1135223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例題２．二分探索木の生成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データの配置のしかた</a:t>
            </a:r>
          </a:p>
          <a:p>
            <a:pPr lvl="1"/>
            <a:r>
              <a:rPr lang="ja-JP" altLang="en-US"/>
              <a:t>左側のすべての子は親より小さく</a:t>
            </a:r>
          </a:p>
          <a:p>
            <a:pPr lvl="1"/>
            <a:r>
              <a:rPr lang="ja-JP" altLang="en-US"/>
              <a:t>右側のすべての子は親より大きく</a:t>
            </a:r>
          </a:p>
        </p:txBody>
      </p:sp>
      <p:sp>
        <p:nvSpPr>
          <p:cNvPr id="2457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A5A440C4-3F64-4CB0-AD27-4396FC3ECAB7}" type="slidenum">
              <a:rPr lang="en-US" altLang="ja-JP" smtClean="0">
                <a:latin typeface="Arial" panose="020B0604020202020204" pitchFamily="34" charset="0"/>
              </a:rPr>
              <a:pPr/>
              <a:t>12</a:t>
            </a:fld>
            <a:endParaRPr lang="en-US" altLang="ja-JP">
              <a:latin typeface="Arial" panose="020B0604020202020204" pitchFamily="34" charset="0"/>
            </a:endParaRPr>
          </a:p>
        </p:txBody>
      </p:sp>
      <p:grpSp>
        <p:nvGrpSpPr>
          <p:cNvPr id="24581" name="Group 4"/>
          <p:cNvGrpSpPr>
            <a:grpSpLocks/>
          </p:cNvGrpSpPr>
          <p:nvPr/>
        </p:nvGrpSpPr>
        <p:grpSpPr bwMode="auto">
          <a:xfrm>
            <a:off x="3059113" y="3573463"/>
            <a:ext cx="2809875" cy="2376487"/>
            <a:chOff x="1972" y="2205"/>
            <a:chExt cx="1770" cy="1497"/>
          </a:xfrm>
        </p:grpSpPr>
        <p:sp>
          <p:nvSpPr>
            <p:cNvPr id="24583" name="Line 5"/>
            <p:cNvSpPr>
              <a:spLocks noChangeShapeType="1"/>
            </p:cNvSpPr>
            <p:nvPr/>
          </p:nvSpPr>
          <p:spPr bwMode="auto">
            <a:xfrm flipH="1">
              <a:off x="2381" y="2341"/>
              <a:ext cx="227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4584" name="Line 6"/>
            <p:cNvSpPr>
              <a:spLocks noChangeShapeType="1"/>
            </p:cNvSpPr>
            <p:nvPr/>
          </p:nvSpPr>
          <p:spPr bwMode="auto">
            <a:xfrm flipH="1">
              <a:off x="2063" y="2704"/>
              <a:ext cx="272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4585" name="Line 7"/>
            <p:cNvSpPr>
              <a:spLocks noChangeShapeType="1"/>
            </p:cNvSpPr>
            <p:nvPr/>
          </p:nvSpPr>
          <p:spPr bwMode="auto">
            <a:xfrm>
              <a:off x="2698" y="2341"/>
              <a:ext cx="454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4586" name="Line 8"/>
            <p:cNvSpPr>
              <a:spLocks noChangeShapeType="1"/>
            </p:cNvSpPr>
            <p:nvPr/>
          </p:nvSpPr>
          <p:spPr bwMode="auto">
            <a:xfrm flipH="1">
              <a:off x="2880" y="2704"/>
              <a:ext cx="272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4587" name="Line 9"/>
            <p:cNvSpPr>
              <a:spLocks noChangeShapeType="1"/>
            </p:cNvSpPr>
            <p:nvPr/>
          </p:nvSpPr>
          <p:spPr bwMode="auto">
            <a:xfrm>
              <a:off x="3152" y="2704"/>
              <a:ext cx="272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4588" name="Line 10"/>
            <p:cNvSpPr>
              <a:spLocks noChangeShapeType="1"/>
            </p:cNvSpPr>
            <p:nvPr/>
          </p:nvSpPr>
          <p:spPr bwMode="auto">
            <a:xfrm>
              <a:off x="3424" y="3157"/>
              <a:ext cx="227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24589" name="Oval 11"/>
            <p:cNvSpPr>
              <a:spLocks noChangeArrowheads="1"/>
            </p:cNvSpPr>
            <p:nvPr/>
          </p:nvSpPr>
          <p:spPr bwMode="auto">
            <a:xfrm>
              <a:off x="2562" y="2205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35</a:t>
              </a:r>
            </a:p>
          </p:txBody>
        </p:sp>
        <p:sp>
          <p:nvSpPr>
            <p:cNvPr id="24590" name="Oval 12"/>
            <p:cNvSpPr>
              <a:spLocks noChangeArrowheads="1"/>
            </p:cNvSpPr>
            <p:nvPr/>
          </p:nvSpPr>
          <p:spPr bwMode="auto">
            <a:xfrm>
              <a:off x="2245" y="2568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21</a:t>
              </a:r>
            </a:p>
          </p:txBody>
        </p:sp>
        <p:sp>
          <p:nvSpPr>
            <p:cNvPr id="24591" name="Oval 13"/>
            <p:cNvSpPr>
              <a:spLocks noChangeArrowheads="1"/>
            </p:cNvSpPr>
            <p:nvPr/>
          </p:nvSpPr>
          <p:spPr bwMode="auto">
            <a:xfrm>
              <a:off x="1972" y="2976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13</a:t>
              </a:r>
            </a:p>
          </p:txBody>
        </p:sp>
        <p:sp>
          <p:nvSpPr>
            <p:cNvPr id="24592" name="Oval 14"/>
            <p:cNvSpPr>
              <a:spLocks noChangeArrowheads="1"/>
            </p:cNvSpPr>
            <p:nvPr/>
          </p:nvSpPr>
          <p:spPr bwMode="auto">
            <a:xfrm>
              <a:off x="2744" y="2976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40</a:t>
              </a:r>
            </a:p>
          </p:txBody>
        </p:sp>
        <p:sp>
          <p:nvSpPr>
            <p:cNvPr id="24593" name="Oval 15"/>
            <p:cNvSpPr>
              <a:spLocks noChangeArrowheads="1"/>
            </p:cNvSpPr>
            <p:nvPr/>
          </p:nvSpPr>
          <p:spPr bwMode="auto">
            <a:xfrm>
              <a:off x="3333" y="2976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61</a:t>
              </a:r>
            </a:p>
          </p:txBody>
        </p:sp>
        <p:sp>
          <p:nvSpPr>
            <p:cNvPr id="24594" name="Oval 16"/>
            <p:cNvSpPr>
              <a:spLocks noChangeArrowheads="1"/>
            </p:cNvSpPr>
            <p:nvPr/>
          </p:nvSpPr>
          <p:spPr bwMode="auto">
            <a:xfrm>
              <a:off x="3016" y="2568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46</a:t>
              </a:r>
            </a:p>
          </p:txBody>
        </p:sp>
        <p:sp>
          <p:nvSpPr>
            <p:cNvPr id="24595" name="Oval 17"/>
            <p:cNvSpPr>
              <a:spLocks noChangeArrowheads="1"/>
            </p:cNvSpPr>
            <p:nvPr/>
          </p:nvSpPr>
          <p:spPr bwMode="auto">
            <a:xfrm>
              <a:off x="3515" y="3475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69</a:t>
              </a:r>
            </a:p>
          </p:txBody>
        </p:sp>
      </p:grpSp>
      <p:sp>
        <p:nvSpPr>
          <p:cNvPr id="24582" name="Text Box 18"/>
          <p:cNvSpPr txBox="1">
            <a:spLocks noChangeArrowheads="1"/>
          </p:cNvSpPr>
          <p:nvPr/>
        </p:nvSpPr>
        <p:spPr bwMode="auto">
          <a:xfrm>
            <a:off x="1295400" y="6223000"/>
            <a:ext cx="648126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new_node </a:t>
            </a:r>
            <a:r>
              <a:rPr lang="ja-JP" altLang="en-US" sz="2400">
                <a:latin typeface="Arial" panose="020B0604020202020204" pitchFamily="34" charset="0"/>
              </a:rPr>
              <a:t>を７回呼び出して，節点を</a:t>
            </a:r>
            <a:r>
              <a:rPr lang="en-US" altLang="ja-JP" sz="2400">
                <a:latin typeface="Arial" panose="020B0604020202020204" pitchFamily="34" charset="0"/>
              </a:rPr>
              <a:t>7</a:t>
            </a:r>
            <a:r>
              <a:rPr lang="ja-JP" altLang="en-US" sz="2400">
                <a:latin typeface="Arial" panose="020B0604020202020204" pitchFamily="34" charset="0"/>
              </a:rPr>
              <a:t>個作る</a:t>
            </a:r>
          </a:p>
        </p:txBody>
      </p:sp>
    </p:spTree>
    <p:extLst>
      <p:ext uri="{BB962C8B-B14F-4D97-AF65-F5344CB8AC3E}">
        <p14:creationId xmlns:p14="http://schemas.microsoft.com/office/powerpoint/2010/main" val="333732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45CBB985-2B81-444D-8316-2F096C854C6C}" type="slidenum">
              <a:rPr lang="en-US" altLang="ja-JP" smtClean="0">
                <a:latin typeface="Arial" panose="020B0604020202020204" pitchFamily="34" charset="0"/>
              </a:rPr>
              <a:pPr/>
              <a:t>13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198438" y="76200"/>
            <a:ext cx="7569200" cy="678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</a:rPr>
              <a:t>#include "</a:t>
            </a:r>
            <a:r>
              <a:rPr lang="en-US" altLang="ja-JP" sz="1400" b="1" dirty="0" err="1">
                <a:latin typeface="Arial" panose="020B0604020202020204" pitchFamily="34" charset="0"/>
              </a:rPr>
              <a:t>stdio.h</a:t>
            </a:r>
            <a:r>
              <a:rPr lang="en-US" altLang="ja-JP" sz="1400" b="1" dirty="0">
                <a:latin typeface="Arial" panose="020B0604020202020204" pitchFamily="34" charset="0"/>
              </a:rPr>
              <a:t>"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</a:rPr>
              <a:t>#include &lt;</a:t>
            </a:r>
            <a:r>
              <a:rPr lang="en-US" altLang="ja-JP" sz="1400" b="1" dirty="0" err="1">
                <a:latin typeface="Arial" panose="020B0604020202020204" pitchFamily="34" charset="0"/>
              </a:rPr>
              <a:t>math.h</a:t>
            </a:r>
            <a:r>
              <a:rPr lang="en-US" altLang="ja-JP" sz="1400" b="1" dirty="0">
                <a:latin typeface="Arial" panose="020B0604020202020204" pitchFamily="34" charset="0"/>
              </a:rPr>
              <a:t>&gt;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 err="1">
                <a:latin typeface="Arial" panose="020B0604020202020204" pitchFamily="34" charset="0"/>
              </a:rPr>
              <a:t>struct</a:t>
            </a:r>
            <a:r>
              <a:rPr lang="en-US" altLang="ja-JP" sz="1400" b="1" dirty="0">
                <a:latin typeface="Arial" panose="020B0604020202020204" pitchFamily="34" charset="0"/>
              </a:rPr>
              <a:t>  </a:t>
            </a:r>
            <a:r>
              <a:rPr lang="en-US" altLang="ja-JP" sz="1400" b="1" dirty="0" err="1">
                <a:latin typeface="Arial" panose="020B0604020202020204" pitchFamily="34" charset="0"/>
              </a:rPr>
              <a:t>BTNode</a:t>
            </a:r>
            <a:endParaRPr lang="en-US" altLang="ja-JP" sz="1400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</a:rPr>
              <a:t>  </a:t>
            </a:r>
            <a:r>
              <a:rPr lang="en-US" altLang="ja-JP" sz="1400" b="1" dirty="0" err="1">
                <a:latin typeface="Arial" panose="020B0604020202020204" pitchFamily="34" charset="0"/>
              </a:rPr>
              <a:t>BTNode</a:t>
            </a:r>
            <a:r>
              <a:rPr lang="en-US" altLang="ja-JP" sz="1400" b="1" dirty="0">
                <a:latin typeface="Arial" panose="020B0604020202020204" pitchFamily="34" charset="0"/>
              </a:rPr>
              <a:t> *left;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</a:rPr>
              <a:t>  </a:t>
            </a:r>
            <a:r>
              <a:rPr lang="en-US" altLang="ja-JP" sz="1400" b="1" dirty="0" err="1">
                <a:latin typeface="Arial" panose="020B0604020202020204" pitchFamily="34" charset="0"/>
              </a:rPr>
              <a:t>BTNode</a:t>
            </a:r>
            <a:r>
              <a:rPr lang="en-US" altLang="ja-JP" sz="1400" b="1" dirty="0">
                <a:latin typeface="Arial" panose="020B0604020202020204" pitchFamily="34" charset="0"/>
              </a:rPr>
              <a:t> *right;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</a:rPr>
              <a:t>  </a:t>
            </a:r>
            <a:r>
              <a:rPr lang="en-US" altLang="ja-JP" sz="1400" b="1" dirty="0" err="1">
                <a:latin typeface="Arial" panose="020B0604020202020204" pitchFamily="34" charset="0"/>
              </a:rPr>
              <a:t>int</a:t>
            </a:r>
            <a:r>
              <a:rPr lang="en-US" altLang="ja-JP" sz="1400" b="1" dirty="0">
                <a:latin typeface="Arial" panose="020B0604020202020204" pitchFamily="34" charset="0"/>
              </a:rPr>
              <a:t> value;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</a:rPr>
              <a:t>};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void </a:t>
            </a:r>
            <a:r>
              <a:rPr lang="en-US" altLang="ja-JP" sz="1400" b="1" dirty="0" err="1">
                <a:solidFill>
                  <a:srgbClr val="006600"/>
                </a:solidFill>
                <a:latin typeface="Arial" panose="020B0604020202020204" pitchFamily="34" charset="0"/>
              </a:rPr>
              <a:t>print_data</a:t>
            </a: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( </a:t>
            </a:r>
            <a:r>
              <a:rPr lang="en-US" altLang="ja-JP" sz="1400" b="1" dirty="0" err="1">
                <a:solidFill>
                  <a:srgbClr val="006600"/>
                </a:solidFill>
                <a:latin typeface="Arial" panose="020B0604020202020204" pitchFamily="34" charset="0"/>
              </a:rPr>
              <a:t>struct</a:t>
            </a: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 </a:t>
            </a:r>
            <a:r>
              <a:rPr lang="en-US" altLang="ja-JP" sz="1400" b="1" dirty="0" err="1">
                <a:solidFill>
                  <a:srgbClr val="006600"/>
                </a:solidFill>
                <a:latin typeface="Arial" panose="020B0604020202020204" pitchFamily="34" charset="0"/>
              </a:rPr>
              <a:t>BTNode</a:t>
            </a: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 *root )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  if ( root-&gt;left != NULL ) {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    </a:t>
            </a:r>
            <a:r>
              <a:rPr lang="en-US" altLang="ja-JP" sz="1400" b="1" dirty="0" err="1">
                <a:solidFill>
                  <a:srgbClr val="006600"/>
                </a:solidFill>
                <a:latin typeface="Arial" panose="020B0604020202020204" pitchFamily="34" charset="0"/>
              </a:rPr>
              <a:t>print_data</a:t>
            </a: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( root-&gt;left );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  </a:t>
            </a:r>
            <a:r>
              <a:rPr lang="en-US" altLang="ja-JP" sz="1400" b="1" dirty="0" err="1">
                <a:solidFill>
                  <a:srgbClr val="006600"/>
                </a:solidFill>
                <a:latin typeface="Arial" panose="020B0604020202020204" pitchFamily="34" charset="0"/>
              </a:rPr>
              <a:t>printf</a:t>
            </a: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( "%d\n", root-&gt;value );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  if ( root-&gt;right != NULL ) {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    </a:t>
            </a:r>
            <a:r>
              <a:rPr lang="en-US" altLang="ja-JP" sz="1400" b="1" dirty="0" err="1">
                <a:solidFill>
                  <a:srgbClr val="006600"/>
                </a:solidFill>
                <a:latin typeface="Arial" panose="020B0604020202020204" pitchFamily="34" charset="0"/>
              </a:rPr>
              <a:t>print_data</a:t>
            </a: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( root-&gt;right );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}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 err="1">
                <a:latin typeface="Arial" panose="020B0604020202020204" pitchFamily="34" charset="0"/>
              </a:rPr>
              <a:t>struct</a:t>
            </a:r>
            <a:r>
              <a:rPr lang="en-US" altLang="ja-JP" sz="1400" b="1" dirty="0">
                <a:latin typeface="Arial" panose="020B0604020202020204" pitchFamily="34" charset="0"/>
              </a:rPr>
              <a:t> </a:t>
            </a:r>
            <a:r>
              <a:rPr lang="en-US" altLang="ja-JP" sz="1400" b="1" dirty="0" err="1">
                <a:latin typeface="Arial" panose="020B0604020202020204" pitchFamily="34" charset="0"/>
              </a:rPr>
              <a:t>BTNode</a:t>
            </a:r>
            <a:r>
              <a:rPr lang="en-US" altLang="ja-JP" sz="1400" b="1" dirty="0">
                <a:latin typeface="Arial" panose="020B0604020202020204" pitchFamily="34" charset="0"/>
              </a:rPr>
              <a:t> *</a:t>
            </a:r>
            <a:r>
              <a:rPr lang="en-US" altLang="ja-JP" sz="1400" b="1" dirty="0" err="1">
                <a:latin typeface="Arial" panose="020B0604020202020204" pitchFamily="34" charset="0"/>
              </a:rPr>
              <a:t>new_node</a:t>
            </a:r>
            <a:r>
              <a:rPr lang="en-US" altLang="ja-JP" sz="1400" b="1" dirty="0">
                <a:latin typeface="Arial" panose="020B0604020202020204" pitchFamily="34" charset="0"/>
              </a:rPr>
              <a:t>(</a:t>
            </a:r>
            <a:r>
              <a:rPr lang="en-US" altLang="ja-JP" sz="1400" b="1" dirty="0" err="1">
                <a:latin typeface="Arial" panose="020B0604020202020204" pitchFamily="34" charset="0"/>
              </a:rPr>
              <a:t>int</a:t>
            </a:r>
            <a:r>
              <a:rPr lang="en-US" altLang="ja-JP" sz="1400" b="1" dirty="0">
                <a:latin typeface="Arial" panose="020B0604020202020204" pitchFamily="34" charset="0"/>
              </a:rPr>
              <a:t> x, </a:t>
            </a:r>
            <a:r>
              <a:rPr lang="en-US" altLang="ja-JP" sz="1400" b="1" dirty="0" err="1">
                <a:latin typeface="Arial" panose="020B0604020202020204" pitchFamily="34" charset="0"/>
              </a:rPr>
              <a:t>struct</a:t>
            </a:r>
            <a:r>
              <a:rPr lang="en-US" altLang="ja-JP" sz="1400" b="1" dirty="0">
                <a:latin typeface="Arial" panose="020B0604020202020204" pitchFamily="34" charset="0"/>
              </a:rPr>
              <a:t> </a:t>
            </a:r>
            <a:r>
              <a:rPr lang="en-US" altLang="ja-JP" sz="1400" b="1" dirty="0" err="1">
                <a:latin typeface="Arial" panose="020B0604020202020204" pitchFamily="34" charset="0"/>
              </a:rPr>
              <a:t>BTNode</a:t>
            </a:r>
            <a:r>
              <a:rPr lang="en-US" altLang="ja-JP" sz="1400" b="1" dirty="0">
                <a:latin typeface="Arial" panose="020B0604020202020204" pitchFamily="34" charset="0"/>
              </a:rPr>
              <a:t> *y, </a:t>
            </a:r>
            <a:r>
              <a:rPr lang="en-US" altLang="ja-JP" sz="1400" b="1" dirty="0" err="1">
                <a:latin typeface="Arial" panose="020B0604020202020204" pitchFamily="34" charset="0"/>
              </a:rPr>
              <a:t>struct</a:t>
            </a:r>
            <a:r>
              <a:rPr lang="en-US" altLang="ja-JP" sz="1400" b="1" dirty="0">
                <a:latin typeface="Arial" panose="020B0604020202020204" pitchFamily="34" charset="0"/>
              </a:rPr>
              <a:t> </a:t>
            </a:r>
            <a:r>
              <a:rPr lang="en-US" altLang="ja-JP" sz="1400" b="1" dirty="0" err="1">
                <a:latin typeface="Arial" panose="020B0604020202020204" pitchFamily="34" charset="0"/>
              </a:rPr>
              <a:t>BTNode</a:t>
            </a:r>
            <a:r>
              <a:rPr lang="en-US" altLang="ja-JP" sz="1400" b="1" dirty="0">
                <a:latin typeface="Arial" panose="020B0604020202020204" pitchFamily="34" charset="0"/>
              </a:rPr>
              <a:t> *z)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</a:rPr>
              <a:t>  </a:t>
            </a:r>
            <a:r>
              <a:rPr lang="en-US" altLang="ja-JP" sz="1400" b="1" dirty="0" err="1">
                <a:latin typeface="Arial" panose="020B0604020202020204" pitchFamily="34" charset="0"/>
              </a:rPr>
              <a:t>struct</a:t>
            </a:r>
            <a:r>
              <a:rPr lang="en-US" altLang="ja-JP" sz="1400" b="1" dirty="0">
                <a:latin typeface="Arial" panose="020B0604020202020204" pitchFamily="34" charset="0"/>
              </a:rPr>
              <a:t> </a:t>
            </a:r>
            <a:r>
              <a:rPr lang="en-US" altLang="ja-JP" sz="1400" b="1" dirty="0" err="1">
                <a:latin typeface="Arial" panose="020B0604020202020204" pitchFamily="34" charset="0"/>
              </a:rPr>
              <a:t>BTNode</a:t>
            </a:r>
            <a:r>
              <a:rPr lang="en-US" altLang="ja-JP" sz="1400" b="1" dirty="0">
                <a:latin typeface="Arial" panose="020B0604020202020204" pitchFamily="34" charset="0"/>
              </a:rPr>
              <a:t> *w = new </a:t>
            </a:r>
            <a:r>
              <a:rPr lang="en-US" altLang="ja-JP" sz="1400" b="1" dirty="0" err="1">
                <a:latin typeface="Arial" panose="020B0604020202020204" pitchFamily="34" charset="0"/>
              </a:rPr>
              <a:t>BTNode</a:t>
            </a:r>
            <a:r>
              <a:rPr lang="en-US" altLang="ja-JP" sz="1400" b="1" dirty="0">
                <a:latin typeface="Arial" panose="020B0604020202020204" pitchFamily="34" charset="0"/>
              </a:rPr>
              <a:t>(); 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</a:rPr>
              <a:t>  w-&gt;value  = x;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</a:rPr>
              <a:t>  w-&gt;left  = y;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</a:rPr>
              <a:t>  w-&gt;right = z;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</a:rPr>
              <a:t>  return w;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</a:rPr>
              <a:t>}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 err="1">
                <a:latin typeface="Arial" panose="020B0604020202020204" pitchFamily="34" charset="0"/>
              </a:rPr>
              <a:t>int</a:t>
            </a:r>
            <a:r>
              <a:rPr lang="en-US" altLang="ja-JP" sz="1400" b="1" dirty="0">
                <a:latin typeface="Arial" panose="020B0604020202020204" pitchFamily="34" charset="0"/>
              </a:rPr>
              <a:t> _</a:t>
            </a:r>
            <a:r>
              <a:rPr lang="en-US" altLang="ja-JP" sz="1400" b="1" dirty="0" err="1">
                <a:latin typeface="Arial" panose="020B0604020202020204" pitchFamily="34" charset="0"/>
              </a:rPr>
              <a:t>tmain</a:t>
            </a:r>
            <a:r>
              <a:rPr lang="en-US" altLang="ja-JP" sz="1400" b="1" dirty="0">
                <a:latin typeface="Arial" panose="020B0604020202020204" pitchFamily="34" charset="0"/>
              </a:rPr>
              <a:t>()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</a:rPr>
              <a:t>  </a:t>
            </a:r>
            <a:r>
              <a:rPr lang="en-US" altLang="ja-JP" sz="1400" b="1" dirty="0" err="1">
                <a:latin typeface="Arial" panose="020B0604020202020204" pitchFamily="34" charset="0"/>
              </a:rPr>
              <a:t>int</a:t>
            </a:r>
            <a:r>
              <a:rPr lang="en-US" altLang="ja-JP" sz="1400" b="1" dirty="0">
                <a:latin typeface="Arial" panose="020B0604020202020204" pitchFamily="34" charset="0"/>
              </a:rPr>
              <a:t> </a:t>
            </a:r>
            <a:r>
              <a:rPr lang="en-US" altLang="ja-JP" sz="1400" b="1" dirty="0" err="1">
                <a:latin typeface="Arial" panose="020B0604020202020204" pitchFamily="34" charset="0"/>
              </a:rPr>
              <a:t>ch</a:t>
            </a:r>
            <a:r>
              <a:rPr lang="en-US" altLang="ja-JP" sz="14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</a:rPr>
              <a:t>  </a:t>
            </a:r>
            <a:r>
              <a:rPr lang="en-US" altLang="ja-JP" sz="1400" b="1" dirty="0" err="1">
                <a:latin typeface="Arial" panose="020B0604020202020204" pitchFamily="34" charset="0"/>
              </a:rPr>
              <a:t>BTNode</a:t>
            </a:r>
            <a:r>
              <a:rPr lang="en-US" altLang="ja-JP" sz="1400" b="1" dirty="0">
                <a:latin typeface="Arial" panose="020B0604020202020204" pitchFamily="34" charset="0"/>
              </a:rPr>
              <a:t> *root;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  root = </a:t>
            </a:r>
            <a:r>
              <a:rPr lang="en-US" altLang="ja-JP" sz="1400" b="1" dirty="0" err="1">
                <a:solidFill>
                  <a:srgbClr val="006600"/>
                </a:solidFill>
                <a:latin typeface="Arial" panose="020B0604020202020204" pitchFamily="34" charset="0"/>
              </a:rPr>
              <a:t>new_node</a:t>
            </a: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( 35, 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                  </a:t>
            </a:r>
            <a:r>
              <a:rPr lang="en-US" altLang="ja-JP" sz="1400" b="1" dirty="0" err="1">
                <a:solidFill>
                  <a:srgbClr val="006600"/>
                </a:solidFill>
                <a:latin typeface="Arial" panose="020B0604020202020204" pitchFamily="34" charset="0"/>
              </a:rPr>
              <a:t>new_node</a:t>
            </a: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( 21, 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                           </a:t>
            </a:r>
            <a:r>
              <a:rPr lang="en-US" altLang="ja-JP" sz="1400" b="1" dirty="0" err="1">
                <a:solidFill>
                  <a:srgbClr val="006600"/>
                </a:solidFill>
                <a:latin typeface="Arial" panose="020B0604020202020204" pitchFamily="34" charset="0"/>
              </a:rPr>
              <a:t>new_node</a:t>
            </a: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(13, NULL, NULL),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                           NULL), 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                  </a:t>
            </a:r>
            <a:r>
              <a:rPr lang="en-US" altLang="ja-JP" sz="1400" b="1" dirty="0" err="1">
                <a:solidFill>
                  <a:srgbClr val="006600"/>
                </a:solidFill>
                <a:latin typeface="Arial" panose="020B0604020202020204" pitchFamily="34" charset="0"/>
              </a:rPr>
              <a:t>new_node</a:t>
            </a: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( 46,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                           </a:t>
            </a:r>
            <a:r>
              <a:rPr lang="en-US" altLang="ja-JP" sz="1400" b="1" dirty="0" err="1">
                <a:solidFill>
                  <a:srgbClr val="006600"/>
                </a:solidFill>
                <a:latin typeface="Arial" panose="020B0604020202020204" pitchFamily="34" charset="0"/>
              </a:rPr>
              <a:t>new_node</a:t>
            </a: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(40, NULL, NULL),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                           </a:t>
            </a:r>
            <a:r>
              <a:rPr lang="en-US" altLang="ja-JP" sz="1400" b="1" dirty="0" err="1">
                <a:solidFill>
                  <a:srgbClr val="006600"/>
                </a:solidFill>
                <a:latin typeface="Arial" panose="020B0604020202020204" pitchFamily="34" charset="0"/>
              </a:rPr>
              <a:t>new_node</a:t>
            </a: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(61, 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                                    NULL,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                                    </a:t>
            </a:r>
            <a:r>
              <a:rPr lang="en-US" altLang="ja-JP" sz="1400" b="1" dirty="0" err="1">
                <a:solidFill>
                  <a:srgbClr val="006600"/>
                </a:solidFill>
                <a:latin typeface="Arial" panose="020B0604020202020204" pitchFamily="34" charset="0"/>
              </a:rPr>
              <a:t>new_node</a:t>
            </a:r>
            <a:r>
              <a:rPr lang="en-US" altLang="ja-JP" sz="1400" b="1" dirty="0">
                <a:solidFill>
                  <a:srgbClr val="006600"/>
                </a:solidFill>
                <a:latin typeface="Arial" panose="020B0604020202020204" pitchFamily="34" charset="0"/>
              </a:rPr>
              <a:t>(69, NULL, NULL))));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</a:rPr>
              <a:t>  </a:t>
            </a:r>
            <a:r>
              <a:rPr lang="en-US" altLang="ja-JP" sz="1400" b="1" dirty="0" err="1">
                <a:latin typeface="Arial" panose="020B0604020202020204" pitchFamily="34" charset="0"/>
              </a:rPr>
              <a:t>print_data</a:t>
            </a:r>
            <a:r>
              <a:rPr lang="en-US" altLang="ja-JP" sz="1400" b="1" dirty="0">
                <a:latin typeface="Arial" panose="020B0604020202020204" pitchFamily="34" charset="0"/>
              </a:rPr>
              <a:t>( root );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</a:rPr>
              <a:t>  </a:t>
            </a:r>
            <a:r>
              <a:rPr lang="en-US" altLang="ja-JP" sz="1400" b="1" dirty="0" err="1">
                <a:latin typeface="Arial" panose="020B0604020202020204" pitchFamily="34" charset="0"/>
              </a:rPr>
              <a:t>printf</a:t>
            </a:r>
            <a:r>
              <a:rPr lang="en-US" altLang="ja-JP" sz="1400" b="1" dirty="0">
                <a:latin typeface="Arial" panose="020B0604020202020204" pitchFamily="34" charset="0"/>
              </a:rPr>
              <a:t>( "Enter </a:t>
            </a:r>
            <a:r>
              <a:rPr lang="ja-JP" altLang="en-US" sz="1400" b="1" dirty="0">
                <a:latin typeface="Arial" panose="020B0604020202020204" pitchFamily="34" charset="0"/>
              </a:rPr>
              <a:t>キーを</a:t>
            </a:r>
            <a:r>
              <a:rPr lang="en-US" altLang="ja-JP" sz="1400" b="1" dirty="0">
                <a:latin typeface="Arial" panose="020B0604020202020204" pitchFamily="34" charset="0"/>
              </a:rPr>
              <a:t>1,2</a:t>
            </a:r>
            <a:r>
              <a:rPr lang="ja-JP" altLang="en-US" sz="1400" b="1" dirty="0">
                <a:latin typeface="Arial" panose="020B0604020202020204" pitchFamily="34" charset="0"/>
              </a:rPr>
              <a:t>回押してください</a:t>
            </a:r>
            <a:r>
              <a:rPr lang="en-US" altLang="ja-JP" sz="1400" b="1" dirty="0">
                <a:latin typeface="Arial" panose="020B0604020202020204" pitchFamily="34" charset="0"/>
              </a:rPr>
              <a:t>. </a:t>
            </a:r>
            <a:r>
              <a:rPr lang="ja-JP" altLang="en-US" sz="1400" b="1" dirty="0">
                <a:latin typeface="Arial" panose="020B0604020202020204" pitchFamily="34" charset="0"/>
              </a:rPr>
              <a:t>プログラムを終了します</a:t>
            </a:r>
            <a:r>
              <a:rPr lang="en-US" altLang="ja-JP" sz="1400" b="1" dirty="0">
                <a:latin typeface="Arial" panose="020B0604020202020204" pitchFamily="34" charset="0"/>
              </a:rPr>
              <a:t>\n"); 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</a:rPr>
              <a:t>  </a:t>
            </a:r>
            <a:r>
              <a:rPr lang="en-US" altLang="ja-JP" sz="1400" b="1" dirty="0" err="1">
                <a:latin typeface="Arial" panose="020B0604020202020204" pitchFamily="34" charset="0"/>
              </a:rPr>
              <a:t>ch</a:t>
            </a:r>
            <a:r>
              <a:rPr lang="en-US" altLang="ja-JP" sz="1400" b="1" dirty="0">
                <a:latin typeface="Arial" panose="020B0604020202020204" pitchFamily="34" charset="0"/>
              </a:rPr>
              <a:t> = </a:t>
            </a:r>
            <a:r>
              <a:rPr lang="en-US" altLang="ja-JP" sz="1400" b="1" dirty="0" err="1">
                <a:latin typeface="Arial" panose="020B0604020202020204" pitchFamily="34" charset="0"/>
              </a:rPr>
              <a:t>getchar</a:t>
            </a:r>
            <a:r>
              <a:rPr lang="en-US" altLang="ja-JP" sz="1400" b="1" dirty="0">
                <a:latin typeface="Arial" panose="020B0604020202020204" pitchFamily="34" charset="0"/>
              </a:rPr>
              <a:t>();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</a:rPr>
              <a:t>  </a:t>
            </a:r>
            <a:r>
              <a:rPr lang="en-US" altLang="ja-JP" sz="1400" b="1" dirty="0" err="1">
                <a:latin typeface="Arial" panose="020B0604020202020204" pitchFamily="34" charset="0"/>
              </a:rPr>
              <a:t>ch</a:t>
            </a:r>
            <a:r>
              <a:rPr lang="en-US" altLang="ja-JP" sz="1400" b="1" dirty="0">
                <a:latin typeface="Arial" panose="020B0604020202020204" pitchFamily="34" charset="0"/>
              </a:rPr>
              <a:t> = </a:t>
            </a:r>
            <a:r>
              <a:rPr lang="en-US" altLang="ja-JP" sz="1400" b="1" dirty="0" err="1">
                <a:latin typeface="Arial" panose="020B0604020202020204" pitchFamily="34" charset="0"/>
              </a:rPr>
              <a:t>getchar</a:t>
            </a:r>
            <a:r>
              <a:rPr lang="en-US" altLang="ja-JP" sz="1400" b="1" dirty="0">
                <a:latin typeface="Arial" panose="020B0604020202020204" pitchFamily="34" charset="0"/>
              </a:rPr>
              <a:t>();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</a:rPr>
              <a:t>  return 0; </a:t>
            </a: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r>
              <a:rPr lang="en-US" altLang="ja-JP" sz="1400" b="1" dirty="0">
                <a:latin typeface="Arial" panose="020B0604020202020204" pitchFamily="34" charset="0"/>
              </a:rPr>
              <a:t>}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6967538" y="5143500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  <a:latin typeface="Arial" panose="020B0604020202020204" pitchFamily="34" charset="0"/>
              </a:rPr>
              <a:t>２分木の生成</a:t>
            </a:r>
          </a:p>
        </p:txBody>
      </p:sp>
      <p:sp>
        <p:nvSpPr>
          <p:cNvPr id="26629" name="Text Box 6"/>
          <p:cNvSpPr txBox="1">
            <a:spLocks noChangeArrowheads="1"/>
          </p:cNvSpPr>
          <p:nvPr/>
        </p:nvSpPr>
        <p:spPr bwMode="auto">
          <a:xfrm>
            <a:off x="5016500" y="1497013"/>
            <a:ext cx="410240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rgbClr val="006600"/>
                </a:solidFill>
                <a:latin typeface="Arial" panose="020B0604020202020204" pitchFamily="34" charset="0"/>
              </a:rPr>
              <a:t>in-order </a:t>
            </a:r>
            <a:r>
              <a:rPr lang="ja-JP" altLang="en-US" sz="2400">
                <a:solidFill>
                  <a:srgbClr val="006600"/>
                </a:solidFill>
                <a:latin typeface="Arial" panose="020B0604020202020204" pitchFamily="34" charset="0"/>
              </a:rPr>
              <a:t>で要素を表示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  <a:latin typeface="Arial" panose="020B0604020202020204" pitchFamily="34" charset="0"/>
              </a:rPr>
              <a:t>（</a:t>
            </a:r>
            <a:r>
              <a:rPr lang="en-US" altLang="ja-JP" sz="2400">
                <a:solidFill>
                  <a:srgbClr val="006600"/>
                </a:solidFill>
                <a:latin typeface="Arial" panose="020B0604020202020204" pitchFamily="34" charset="0"/>
              </a:rPr>
              <a:t>in-order </a:t>
            </a:r>
            <a:r>
              <a:rPr lang="ja-JP" altLang="en-US" sz="2400">
                <a:solidFill>
                  <a:srgbClr val="006600"/>
                </a:solidFill>
                <a:latin typeface="Arial" panose="020B0604020202020204" pitchFamily="34" charset="0"/>
              </a:rPr>
              <a:t>については後述）</a:t>
            </a:r>
          </a:p>
        </p:txBody>
      </p:sp>
    </p:spTree>
    <p:extLst>
      <p:ext uri="{BB962C8B-B14F-4D97-AF65-F5344CB8AC3E}">
        <p14:creationId xmlns:p14="http://schemas.microsoft.com/office/powerpoint/2010/main" val="33632519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5A8B55F6-0346-41AA-91A4-D4F3367585BA}" type="slidenum">
              <a:rPr lang="en-US" altLang="ja-JP" smtClean="0">
                <a:latin typeface="Arial" panose="020B0604020202020204" pitchFamily="34" charset="0"/>
              </a:rPr>
              <a:pPr/>
              <a:t>14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3255963" y="5230813"/>
            <a:ext cx="201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実行結果の例</a:t>
            </a:r>
          </a:p>
        </p:txBody>
      </p:sp>
      <p:pic>
        <p:nvPicPr>
          <p:cNvPr id="28676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36738"/>
            <a:ext cx="9093200" cy="328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8436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65BD76F2-A245-46B0-B584-3E36D0E7C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in-order </a:t>
            </a:r>
            <a:r>
              <a:rPr lang="ja-JP" altLang="en-US"/>
              <a:t>での表示</a:t>
            </a:r>
          </a:p>
        </p:txBody>
      </p:sp>
      <p:sp>
        <p:nvSpPr>
          <p:cNvPr id="3072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A84A6357-0E8D-4349-84A1-A47C5816A1E7}" type="slidenum">
              <a:rPr lang="en-US" altLang="ja-JP" smtClean="0">
                <a:latin typeface="Arial" panose="020B0604020202020204" pitchFamily="34" charset="0"/>
              </a:rPr>
              <a:pPr/>
              <a:t>15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30723" name="Rectangle 26"/>
          <p:cNvSpPr>
            <a:spLocks noChangeArrowheads="1"/>
          </p:cNvSpPr>
          <p:nvPr/>
        </p:nvSpPr>
        <p:spPr bwMode="auto">
          <a:xfrm>
            <a:off x="198438" y="76200"/>
            <a:ext cx="7569200" cy="3693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endParaRPr lang="en-US" altLang="ja-JP" sz="1400" b="1">
              <a:latin typeface="Arial" panose="020B0604020202020204" pitchFamily="34" charset="0"/>
            </a:endParaRP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endParaRPr lang="en-US" altLang="ja-JP" sz="1400" b="1">
              <a:latin typeface="Arial" panose="020B0604020202020204" pitchFamily="34" charset="0"/>
            </a:endParaRP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endParaRPr lang="en-US" altLang="ja-JP" sz="1400" b="1">
              <a:latin typeface="Arial" panose="020B0604020202020204" pitchFamily="34" charset="0"/>
            </a:endParaRP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endParaRPr lang="en-US" altLang="ja-JP" sz="1400" b="1">
              <a:latin typeface="Arial" panose="020B0604020202020204" pitchFamily="34" charset="0"/>
            </a:endParaRP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endParaRPr lang="en-US" altLang="ja-JP" sz="1400" b="1">
              <a:latin typeface="Arial" panose="020B0604020202020204" pitchFamily="34" charset="0"/>
            </a:endParaRP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endParaRPr lang="en-US" altLang="ja-JP" sz="1400" b="1">
              <a:latin typeface="Arial" panose="020B0604020202020204" pitchFamily="34" charset="0"/>
            </a:endParaRPr>
          </a:p>
          <a:p>
            <a:pPr eaLnBrk="1" hangingPunct="1">
              <a:lnSpc>
                <a:spcPct val="69000"/>
              </a:lnSpc>
              <a:spcBef>
                <a:spcPct val="0"/>
              </a:spcBef>
              <a:buFontTx/>
              <a:buNone/>
            </a:pPr>
            <a:endParaRPr lang="en-US" altLang="ja-JP" sz="1400" b="1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ja-JP" sz="1400" b="1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altLang="ja-JP" sz="1400" b="1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6600"/>
                </a:solidFill>
                <a:latin typeface="Arial" panose="020B0604020202020204" pitchFamily="34" charset="0"/>
              </a:rPr>
              <a:t>void print_data( struct BTNode *root 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6600"/>
                </a:solidFill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6600"/>
                </a:solidFill>
                <a:latin typeface="Arial" panose="020B0604020202020204" pitchFamily="34" charset="0"/>
              </a:rPr>
              <a:t>  if ( root-&gt;left != NULL )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6600"/>
                </a:solidFill>
                <a:latin typeface="Arial" panose="020B0604020202020204" pitchFamily="34" charset="0"/>
              </a:rPr>
              <a:t>    print_data( root-&gt;left 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6600"/>
                </a:solidFill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6600"/>
                </a:solidFill>
                <a:latin typeface="Arial" panose="020B0604020202020204" pitchFamily="34" charset="0"/>
              </a:rPr>
              <a:t>  printf( "%d\n", root-&gt;value 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6600"/>
                </a:solidFill>
                <a:latin typeface="Arial" panose="020B0604020202020204" pitchFamily="34" charset="0"/>
              </a:rPr>
              <a:t>  if ( root-&gt;right != NULL )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6600"/>
                </a:solidFill>
                <a:latin typeface="Arial" panose="020B0604020202020204" pitchFamily="34" charset="0"/>
              </a:rPr>
              <a:t>    print_data( root-&gt;right 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6600"/>
                </a:solidFill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US" altLang="ja-JP" sz="1800" b="1">
                <a:solidFill>
                  <a:srgbClr val="006600"/>
                </a:solidFill>
                <a:latin typeface="Arial" panose="020B0604020202020204" pitchFamily="34" charset="0"/>
              </a:rPr>
              <a:t>}</a:t>
            </a:r>
          </a:p>
        </p:txBody>
      </p:sp>
      <p:grpSp>
        <p:nvGrpSpPr>
          <p:cNvPr id="30725" name="Group 4"/>
          <p:cNvGrpSpPr>
            <a:grpSpLocks/>
          </p:cNvGrpSpPr>
          <p:nvPr/>
        </p:nvGrpSpPr>
        <p:grpSpPr bwMode="auto">
          <a:xfrm>
            <a:off x="3059113" y="3573463"/>
            <a:ext cx="2809875" cy="2376487"/>
            <a:chOff x="1972" y="2205"/>
            <a:chExt cx="1770" cy="1497"/>
          </a:xfrm>
        </p:grpSpPr>
        <p:sp>
          <p:nvSpPr>
            <p:cNvPr id="30733" name="Line 5"/>
            <p:cNvSpPr>
              <a:spLocks noChangeShapeType="1"/>
            </p:cNvSpPr>
            <p:nvPr/>
          </p:nvSpPr>
          <p:spPr bwMode="auto">
            <a:xfrm flipH="1">
              <a:off x="2381" y="2341"/>
              <a:ext cx="227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0734" name="Line 6"/>
            <p:cNvSpPr>
              <a:spLocks noChangeShapeType="1"/>
            </p:cNvSpPr>
            <p:nvPr/>
          </p:nvSpPr>
          <p:spPr bwMode="auto">
            <a:xfrm flipH="1">
              <a:off x="2063" y="2704"/>
              <a:ext cx="272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0735" name="Line 7"/>
            <p:cNvSpPr>
              <a:spLocks noChangeShapeType="1"/>
            </p:cNvSpPr>
            <p:nvPr/>
          </p:nvSpPr>
          <p:spPr bwMode="auto">
            <a:xfrm>
              <a:off x="2698" y="2341"/>
              <a:ext cx="454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0736" name="Line 8"/>
            <p:cNvSpPr>
              <a:spLocks noChangeShapeType="1"/>
            </p:cNvSpPr>
            <p:nvPr/>
          </p:nvSpPr>
          <p:spPr bwMode="auto">
            <a:xfrm flipH="1">
              <a:off x="2880" y="2704"/>
              <a:ext cx="272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0737" name="Line 9"/>
            <p:cNvSpPr>
              <a:spLocks noChangeShapeType="1"/>
            </p:cNvSpPr>
            <p:nvPr/>
          </p:nvSpPr>
          <p:spPr bwMode="auto">
            <a:xfrm>
              <a:off x="3152" y="2704"/>
              <a:ext cx="272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0738" name="Line 10"/>
            <p:cNvSpPr>
              <a:spLocks noChangeShapeType="1"/>
            </p:cNvSpPr>
            <p:nvPr/>
          </p:nvSpPr>
          <p:spPr bwMode="auto">
            <a:xfrm>
              <a:off x="3424" y="3157"/>
              <a:ext cx="227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0739" name="Oval 11"/>
            <p:cNvSpPr>
              <a:spLocks noChangeArrowheads="1"/>
            </p:cNvSpPr>
            <p:nvPr/>
          </p:nvSpPr>
          <p:spPr bwMode="auto">
            <a:xfrm>
              <a:off x="2562" y="2205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35</a:t>
              </a:r>
            </a:p>
          </p:txBody>
        </p:sp>
        <p:sp>
          <p:nvSpPr>
            <p:cNvPr id="30740" name="Oval 12"/>
            <p:cNvSpPr>
              <a:spLocks noChangeArrowheads="1"/>
            </p:cNvSpPr>
            <p:nvPr/>
          </p:nvSpPr>
          <p:spPr bwMode="auto">
            <a:xfrm>
              <a:off x="2245" y="2568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21</a:t>
              </a:r>
            </a:p>
          </p:txBody>
        </p:sp>
        <p:sp>
          <p:nvSpPr>
            <p:cNvPr id="30741" name="Oval 13"/>
            <p:cNvSpPr>
              <a:spLocks noChangeArrowheads="1"/>
            </p:cNvSpPr>
            <p:nvPr/>
          </p:nvSpPr>
          <p:spPr bwMode="auto">
            <a:xfrm>
              <a:off x="1972" y="2976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13</a:t>
              </a:r>
            </a:p>
          </p:txBody>
        </p:sp>
        <p:sp>
          <p:nvSpPr>
            <p:cNvPr id="30742" name="Oval 14"/>
            <p:cNvSpPr>
              <a:spLocks noChangeArrowheads="1"/>
            </p:cNvSpPr>
            <p:nvPr/>
          </p:nvSpPr>
          <p:spPr bwMode="auto">
            <a:xfrm>
              <a:off x="2744" y="2976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40</a:t>
              </a:r>
            </a:p>
          </p:txBody>
        </p:sp>
        <p:sp>
          <p:nvSpPr>
            <p:cNvPr id="30743" name="Oval 15"/>
            <p:cNvSpPr>
              <a:spLocks noChangeArrowheads="1"/>
            </p:cNvSpPr>
            <p:nvPr/>
          </p:nvSpPr>
          <p:spPr bwMode="auto">
            <a:xfrm>
              <a:off x="3333" y="2976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61</a:t>
              </a:r>
            </a:p>
          </p:txBody>
        </p:sp>
        <p:sp>
          <p:nvSpPr>
            <p:cNvPr id="30744" name="Oval 16"/>
            <p:cNvSpPr>
              <a:spLocks noChangeArrowheads="1"/>
            </p:cNvSpPr>
            <p:nvPr/>
          </p:nvSpPr>
          <p:spPr bwMode="auto">
            <a:xfrm>
              <a:off x="3016" y="2568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46</a:t>
              </a:r>
            </a:p>
          </p:txBody>
        </p:sp>
        <p:sp>
          <p:nvSpPr>
            <p:cNvPr id="30745" name="Oval 17"/>
            <p:cNvSpPr>
              <a:spLocks noChangeArrowheads="1"/>
            </p:cNvSpPr>
            <p:nvPr/>
          </p:nvSpPr>
          <p:spPr bwMode="auto">
            <a:xfrm>
              <a:off x="3515" y="3475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69</a:t>
              </a:r>
            </a:p>
          </p:txBody>
        </p:sp>
      </p:grpSp>
      <p:sp>
        <p:nvSpPr>
          <p:cNvPr id="30726" name="Line 19"/>
          <p:cNvSpPr>
            <a:spLocks noChangeShapeType="1"/>
          </p:cNvSpPr>
          <p:nvPr/>
        </p:nvSpPr>
        <p:spPr bwMode="auto">
          <a:xfrm flipV="1">
            <a:off x="3494088" y="4597400"/>
            <a:ext cx="196850" cy="2905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727" name="Line 20"/>
          <p:cNvSpPr>
            <a:spLocks noChangeShapeType="1"/>
          </p:cNvSpPr>
          <p:nvPr/>
        </p:nvSpPr>
        <p:spPr bwMode="auto">
          <a:xfrm flipV="1">
            <a:off x="3894138" y="3986213"/>
            <a:ext cx="196850" cy="29051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728" name="Line 21"/>
          <p:cNvSpPr>
            <a:spLocks noChangeShapeType="1"/>
          </p:cNvSpPr>
          <p:nvPr/>
        </p:nvSpPr>
        <p:spPr bwMode="auto">
          <a:xfrm>
            <a:off x="4251325" y="4051300"/>
            <a:ext cx="125413" cy="660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729" name="Line 23"/>
          <p:cNvSpPr>
            <a:spLocks noChangeShapeType="1"/>
          </p:cNvSpPr>
          <p:nvPr/>
        </p:nvSpPr>
        <p:spPr bwMode="auto">
          <a:xfrm flipV="1">
            <a:off x="4676775" y="4584700"/>
            <a:ext cx="196850" cy="29051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730" name="Line 24"/>
          <p:cNvSpPr>
            <a:spLocks noChangeShapeType="1"/>
          </p:cNvSpPr>
          <p:nvPr/>
        </p:nvSpPr>
        <p:spPr bwMode="auto">
          <a:xfrm>
            <a:off x="5146675" y="4511675"/>
            <a:ext cx="144463" cy="2444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731" name="Line 25"/>
          <p:cNvSpPr>
            <a:spLocks noChangeShapeType="1"/>
          </p:cNvSpPr>
          <p:nvPr/>
        </p:nvSpPr>
        <p:spPr bwMode="auto">
          <a:xfrm>
            <a:off x="5556250" y="5194300"/>
            <a:ext cx="144463" cy="24447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0732" name="Text Box 27"/>
          <p:cNvSpPr txBox="1">
            <a:spLocks noChangeArrowheads="1"/>
          </p:cNvSpPr>
          <p:nvPr/>
        </p:nvSpPr>
        <p:spPr bwMode="auto">
          <a:xfrm>
            <a:off x="5360988" y="1855788"/>
            <a:ext cx="2646878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最初に左部分木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次に自分（節点）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最後に右部分木</a:t>
            </a:r>
          </a:p>
        </p:txBody>
      </p:sp>
    </p:spTree>
    <p:extLst>
      <p:ext uri="{BB962C8B-B14F-4D97-AF65-F5344CB8AC3E}">
        <p14:creationId xmlns:p14="http://schemas.microsoft.com/office/powerpoint/2010/main" val="3139348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例題３．二分探索木における探索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指定された要素が存在するかを探す</a:t>
            </a:r>
          </a:p>
          <a:p>
            <a:pPr marL="0" indent="0">
              <a:buNone/>
            </a:pPr>
            <a:r>
              <a:rPr lang="ja-JP" altLang="en-US" dirty="0"/>
              <a:t>		４０　→　有り</a:t>
            </a:r>
          </a:p>
          <a:p>
            <a:pPr marL="0" indent="0">
              <a:buNone/>
            </a:pPr>
            <a:r>
              <a:rPr lang="ja-JP" altLang="en-US" dirty="0"/>
              <a:t>		４１　→　無し</a:t>
            </a:r>
          </a:p>
        </p:txBody>
      </p:sp>
      <p:sp>
        <p:nvSpPr>
          <p:cNvPr id="3277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F9A3364B-7BB7-4552-A0F5-094E9016AF03}" type="slidenum">
              <a:rPr lang="en-US" altLang="ja-JP" smtClean="0">
                <a:latin typeface="Arial" panose="020B0604020202020204" pitchFamily="34" charset="0"/>
              </a:rPr>
              <a:pPr/>
              <a:t>16</a:t>
            </a:fld>
            <a:endParaRPr lang="en-US" altLang="ja-JP">
              <a:latin typeface="Arial" panose="020B0604020202020204" pitchFamily="34" charset="0"/>
            </a:endParaRPr>
          </a:p>
        </p:txBody>
      </p:sp>
      <p:grpSp>
        <p:nvGrpSpPr>
          <p:cNvPr id="32773" name="Group 4"/>
          <p:cNvGrpSpPr>
            <a:grpSpLocks/>
          </p:cNvGrpSpPr>
          <p:nvPr/>
        </p:nvGrpSpPr>
        <p:grpSpPr bwMode="auto">
          <a:xfrm>
            <a:off x="3059113" y="3573463"/>
            <a:ext cx="2809875" cy="2376487"/>
            <a:chOff x="1972" y="2205"/>
            <a:chExt cx="1770" cy="1497"/>
          </a:xfrm>
        </p:grpSpPr>
        <p:sp>
          <p:nvSpPr>
            <p:cNvPr id="32774" name="Line 5"/>
            <p:cNvSpPr>
              <a:spLocks noChangeShapeType="1"/>
            </p:cNvSpPr>
            <p:nvPr/>
          </p:nvSpPr>
          <p:spPr bwMode="auto">
            <a:xfrm flipH="1">
              <a:off x="2381" y="2341"/>
              <a:ext cx="227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2775" name="Line 6"/>
            <p:cNvSpPr>
              <a:spLocks noChangeShapeType="1"/>
            </p:cNvSpPr>
            <p:nvPr/>
          </p:nvSpPr>
          <p:spPr bwMode="auto">
            <a:xfrm flipH="1">
              <a:off x="2063" y="2704"/>
              <a:ext cx="272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2776" name="Line 7"/>
            <p:cNvSpPr>
              <a:spLocks noChangeShapeType="1"/>
            </p:cNvSpPr>
            <p:nvPr/>
          </p:nvSpPr>
          <p:spPr bwMode="auto">
            <a:xfrm>
              <a:off x="2698" y="2341"/>
              <a:ext cx="454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2777" name="Line 8"/>
            <p:cNvSpPr>
              <a:spLocks noChangeShapeType="1"/>
            </p:cNvSpPr>
            <p:nvPr/>
          </p:nvSpPr>
          <p:spPr bwMode="auto">
            <a:xfrm flipH="1">
              <a:off x="2880" y="2704"/>
              <a:ext cx="272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2778" name="Line 9"/>
            <p:cNvSpPr>
              <a:spLocks noChangeShapeType="1"/>
            </p:cNvSpPr>
            <p:nvPr/>
          </p:nvSpPr>
          <p:spPr bwMode="auto">
            <a:xfrm>
              <a:off x="3152" y="2704"/>
              <a:ext cx="272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2779" name="Line 10"/>
            <p:cNvSpPr>
              <a:spLocks noChangeShapeType="1"/>
            </p:cNvSpPr>
            <p:nvPr/>
          </p:nvSpPr>
          <p:spPr bwMode="auto">
            <a:xfrm>
              <a:off x="3424" y="3157"/>
              <a:ext cx="227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2780" name="Oval 11"/>
            <p:cNvSpPr>
              <a:spLocks noChangeArrowheads="1"/>
            </p:cNvSpPr>
            <p:nvPr/>
          </p:nvSpPr>
          <p:spPr bwMode="auto">
            <a:xfrm>
              <a:off x="2562" y="2205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35</a:t>
              </a:r>
            </a:p>
          </p:txBody>
        </p:sp>
        <p:sp>
          <p:nvSpPr>
            <p:cNvPr id="32781" name="Oval 12"/>
            <p:cNvSpPr>
              <a:spLocks noChangeArrowheads="1"/>
            </p:cNvSpPr>
            <p:nvPr/>
          </p:nvSpPr>
          <p:spPr bwMode="auto">
            <a:xfrm>
              <a:off x="2245" y="2568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21</a:t>
              </a:r>
            </a:p>
          </p:txBody>
        </p:sp>
        <p:sp>
          <p:nvSpPr>
            <p:cNvPr id="32782" name="Oval 13"/>
            <p:cNvSpPr>
              <a:spLocks noChangeArrowheads="1"/>
            </p:cNvSpPr>
            <p:nvPr/>
          </p:nvSpPr>
          <p:spPr bwMode="auto">
            <a:xfrm>
              <a:off x="1972" y="2976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13</a:t>
              </a:r>
            </a:p>
          </p:txBody>
        </p:sp>
        <p:sp>
          <p:nvSpPr>
            <p:cNvPr id="32783" name="Oval 14"/>
            <p:cNvSpPr>
              <a:spLocks noChangeArrowheads="1"/>
            </p:cNvSpPr>
            <p:nvPr/>
          </p:nvSpPr>
          <p:spPr bwMode="auto">
            <a:xfrm>
              <a:off x="2744" y="2976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40</a:t>
              </a:r>
            </a:p>
          </p:txBody>
        </p:sp>
        <p:sp>
          <p:nvSpPr>
            <p:cNvPr id="32784" name="Oval 15"/>
            <p:cNvSpPr>
              <a:spLocks noChangeArrowheads="1"/>
            </p:cNvSpPr>
            <p:nvPr/>
          </p:nvSpPr>
          <p:spPr bwMode="auto">
            <a:xfrm>
              <a:off x="3333" y="2976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61</a:t>
              </a:r>
            </a:p>
          </p:txBody>
        </p:sp>
        <p:sp>
          <p:nvSpPr>
            <p:cNvPr id="32785" name="Oval 16"/>
            <p:cNvSpPr>
              <a:spLocks noChangeArrowheads="1"/>
            </p:cNvSpPr>
            <p:nvPr/>
          </p:nvSpPr>
          <p:spPr bwMode="auto">
            <a:xfrm>
              <a:off x="3016" y="2568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46</a:t>
              </a:r>
            </a:p>
          </p:txBody>
        </p:sp>
        <p:sp>
          <p:nvSpPr>
            <p:cNvPr id="32786" name="Oval 17"/>
            <p:cNvSpPr>
              <a:spLocks noChangeArrowheads="1"/>
            </p:cNvSpPr>
            <p:nvPr/>
          </p:nvSpPr>
          <p:spPr bwMode="auto">
            <a:xfrm>
              <a:off x="3515" y="3475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69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48191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二分探索木における探索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根</a:t>
            </a:r>
            <a:r>
              <a:rPr lang="en-US" altLang="ja-JP"/>
              <a:t>(root)</a:t>
            </a:r>
            <a:r>
              <a:rPr lang="ja-JP" altLang="en-US"/>
              <a:t>から始める。</a:t>
            </a:r>
          </a:p>
          <a:p>
            <a:r>
              <a:rPr lang="ja-JP" altLang="en-US"/>
              <a:t>探索キーの値と，各節点のデータを比較し目標となるデータを探す</a:t>
            </a:r>
          </a:p>
          <a:p>
            <a:pPr lvl="1"/>
            <a:r>
              <a:rPr lang="ja-JP" altLang="en-US"/>
              <a:t>探索キーよりも節点のデータが小さいときは，右側の子に進む</a:t>
            </a:r>
          </a:p>
          <a:p>
            <a:pPr lvl="1"/>
            <a:r>
              <a:rPr lang="ja-JP" altLang="en-US"/>
              <a:t>探索キーよりも節点のデータが大きいときは，左側の子に進む</a:t>
            </a:r>
          </a:p>
        </p:txBody>
      </p:sp>
      <p:sp>
        <p:nvSpPr>
          <p:cNvPr id="3481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6CD266A1-7DAD-452B-ACA5-3F6D0A7D2E0D}" type="slidenum">
              <a:rPr lang="en-US" altLang="ja-JP" smtClean="0">
                <a:latin typeface="Arial" panose="020B0604020202020204" pitchFamily="34" charset="0"/>
              </a:rPr>
              <a:pPr/>
              <a:t>17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352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探索の例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（例） 節点</a:t>
            </a:r>
            <a:r>
              <a:rPr lang="en-US" altLang="ja-JP" dirty="0"/>
              <a:t>40</a:t>
            </a:r>
            <a:r>
              <a:rPr lang="ja-JP" altLang="en-US" dirty="0"/>
              <a:t>を探す場合</a:t>
            </a:r>
          </a:p>
          <a:p>
            <a:r>
              <a:rPr lang="ja-JP" altLang="en-US" dirty="0"/>
              <a:t>根の値</a:t>
            </a:r>
            <a:r>
              <a:rPr lang="en-US" altLang="ja-JP" dirty="0"/>
              <a:t>(35)</a:t>
            </a:r>
            <a:r>
              <a:rPr lang="ja-JP" altLang="en-US" dirty="0"/>
              <a:t>と，探索キー</a:t>
            </a:r>
            <a:r>
              <a:rPr lang="en-US" altLang="ja-JP" dirty="0"/>
              <a:t>(40)</a:t>
            </a:r>
            <a:r>
              <a:rPr lang="ja-JP" altLang="en-US" dirty="0"/>
              <a:t>を比較</a:t>
            </a:r>
          </a:p>
          <a:p>
            <a:r>
              <a:rPr lang="ja-JP" altLang="en-US" dirty="0"/>
              <a:t>探索キーの方が大きいので，右側の子節点へ移る</a:t>
            </a:r>
          </a:p>
          <a:p>
            <a:r>
              <a:rPr lang="ja-JP" altLang="en-US" dirty="0"/>
              <a:t>次に移った節点の値</a:t>
            </a:r>
            <a:r>
              <a:rPr lang="en-US" altLang="ja-JP" dirty="0"/>
              <a:t>(46)</a:t>
            </a:r>
            <a:r>
              <a:rPr lang="ja-JP" altLang="en-US" dirty="0"/>
              <a:t>と探索キー</a:t>
            </a:r>
            <a:r>
              <a:rPr lang="en-US" altLang="ja-JP" dirty="0"/>
              <a:t>(40)</a:t>
            </a:r>
            <a:r>
              <a:rPr lang="ja-JP" altLang="en-US" dirty="0"/>
              <a:t>を比較し</a:t>
            </a:r>
          </a:p>
          <a:p>
            <a:r>
              <a:rPr lang="ja-JP" altLang="en-US" dirty="0"/>
              <a:t>探索キーの方が小さいので，左の子節点へ移る</a:t>
            </a:r>
          </a:p>
          <a:p>
            <a:r>
              <a:rPr lang="ja-JP" altLang="en-US" dirty="0"/>
              <a:t>次に移った節点</a:t>
            </a:r>
            <a:r>
              <a:rPr lang="en-US" altLang="ja-JP" dirty="0"/>
              <a:t>(40)</a:t>
            </a:r>
            <a:r>
              <a:rPr lang="ja-JP" altLang="en-US" dirty="0"/>
              <a:t>が，目標の節点である</a:t>
            </a:r>
          </a:p>
        </p:txBody>
      </p:sp>
      <p:sp>
        <p:nvSpPr>
          <p:cNvPr id="3686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10994287-C049-4052-BACB-1F4C09371481}" type="slidenum">
              <a:rPr lang="en-US" altLang="ja-JP" smtClean="0">
                <a:latin typeface="Arial" panose="020B0604020202020204" pitchFamily="34" charset="0"/>
              </a:rPr>
              <a:pPr/>
              <a:t>18</a:t>
            </a:fld>
            <a:endParaRPr lang="en-US" altLang="ja-JP">
              <a:latin typeface="Arial" panose="020B0604020202020204" pitchFamily="34" charset="0"/>
            </a:endParaRPr>
          </a:p>
        </p:txBody>
      </p:sp>
      <p:grpSp>
        <p:nvGrpSpPr>
          <p:cNvPr id="36869" name="Group 4"/>
          <p:cNvGrpSpPr>
            <a:grpSpLocks/>
          </p:cNvGrpSpPr>
          <p:nvPr/>
        </p:nvGrpSpPr>
        <p:grpSpPr bwMode="auto">
          <a:xfrm>
            <a:off x="2895600" y="4191000"/>
            <a:ext cx="2809875" cy="2376488"/>
            <a:chOff x="1972" y="2205"/>
            <a:chExt cx="1770" cy="1497"/>
          </a:xfrm>
        </p:grpSpPr>
        <p:sp>
          <p:nvSpPr>
            <p:cNvPr id="36872" name="Line 5"/>
            <p:cNvSpPr>
              <a:spLocks noChangeShapeType="1"/>
            </p:cNvSpPr>
            <p:nvPr/>
          </p:nvSpPr>
          <p:spPr bwMode="auto">
            <a:xfrm flipH="1">
              <a:off x="2381" y="2341"/>
              <a:ext cx="227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6873" name="Line 6"/>
            <p:cNvSpPr>
              <a:spLocks noChangeShapeType="1"/>
            </p:cNvSpPr>
            <p:nvPr/>
          </p:nvSpPr>
          <p:spPr bwMode="auto">
            <a:xfrm flipH="1">
              <a:off x="2063" y="2704"/>
              <a:ext cx="272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6874" name="Line 7"/>
            <p:cNvSpPr>
              <a:spLocks noChangeShapeType="1"/>
            </p:cNvSpPr>
            <p:nvPr/>
          </p:nvSpPr>
          <p:spPr bwMode="auto">
            <a:xfrm>
              <a:off x="2698" y="2341"/>
              <a:ext cx="454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6875" name="Line 8"/>
            <p:cNvSpPr>
              <a:spLocks noChangeShapeType="1"/>
            </p:cNvSpPr>
            <p:nvPr/>
          </p:nvSpPr>
          <p:spPr bwMode="auto">
            <a:xfrm flipH="1">
              <a:off x="2880" y="2704"/>
              <a:ext cx="272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6876" name="Line 9"/>
            <p:cNvSpPr>
              <a:spLocks noChangeShapeType="1"/>
            </p:cNvSpPr>
            <p:nvPr/>
          </p:nvSpPr>
          <p:spPr bwMode="auto">
            <a:xfrm>
              <a:off x="3152" y="2704"/>
              <a:ext cx="272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6877" name="Line 10"/>
            <p:cNvSpPr>
              <a:spLocks noChangeShapeType="1"/>
            </p:cNvSpPr>
            <p:nvPr/>
          </p:nvSpPr>
          <p:spPr bwMode="auto">
            <a:xfrm>
              <a:off x="3424" y="3157"/>
              <a:ext cx="227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36878" name="Oval 11"/>
            <p:cNvSpPr>
              <a:spLocks noChangeArrowheads="1"/>
            </p:cNvSpPr>
            <p:nvPr/>
          </p:nvSpPr>
          <p:spPr bwMode="auto">
            <a:xfrm>
              <a:off x="2562" y="2205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35</a:t>
              </a:r>
            </a:p>
          </p:txBody>
        </p:sp>
        <p:sp>
          <p:nvSpPr>
            <p:cNvPr id="36879" name="Oval 12"/>
            <p:cNvSpPr>
              <a:spLocks noChangeArrowheads="1"/>
            </p:cNvSpPr>
            <p:nvPr/>
          </p:nvSpPr>
          <p:spPr bwMode="auto">
            <a:xfrm>
              <a:off x="2245" y="2568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21</a:t>
              </a:r>
            </a:p>
          </p:txBody>
        </p:sp>
        <p:sp>
          <p:nvSpPr>
            <p:cNvPr id="36880" name="Oval 13"/>
            <p:cNvSpPr>
              <a:spLocks noChangeArrowheads="1"/>
            </p:cNvSpPr>
            <p:nvPr/>
          </p:nvSpPr>
          <p:spPr bwMode="auto">
            <a:xfrm>
              <a:off x="1972" y="2976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13</a:t>
              </a:r>
            </a:p>
          </p:txBody>
        </p:sp>
        <p:sp>
          <p:nvSpPr>
            <p:cNvPr id="36881" name="Oval 14"/>
            <p:cNvSpPr>
              <a:spLocks noChangeArrowheads="1"/>
            </p:cNvSpPr>
            <p:nvPr/>
          </p:nvSpPr>
          <p:spPr bwMode="auto">
            <a:xfrm>
              <a:off x="2744" y="2976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40</a:t>
              </a:r>
            </a:p>
          </p:txBody>
        </p:sp>
        <p:sp>
          <p:nvSpPr>
            <p:cNvPr id="36882" name="Oval 15"/>
            <p:cNvSpPr>
              <a:spLocks noChangeArrowheads="1"/>
            </p:cNvSpPr>
            <p:nvPr/>
          </p:nvSpPr>
          <p:spPr bwMode="auto">
            <a:xfrm>
              <a:off x="3333" y="2976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61</a:t>
              </a:r>
            </a:p>
          </p:txBody>
        </p:sp>
        <p:sp>
          <p:nvSpPr>
            <p:cNvPr id="36883" name="Oval 16"/>
            <p:cNvSpPr>
              <a:spLocks noChangeArrowheads="1"/>
            </p:cNvSpPr>
            <p:nvPr/>
          </p:nvSpPr>
          <p:spPr bwMode="auto">
            <a:xfrm>
              <a:off x="3016" y="2568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46</a:t>
              </a:r>
            </a:p>
          </p:txBody>
        </p:sp>
        <p:sp>
          <p:nvSpPr>
            <p:cNvPr id="36884" name="Oval 17"/>
            <p:cNvSpPr>
              <a:spLocks noChangeArrowheads="1"/>
            </p:cNvSpPr>
            <p:nvPr/>
          </p:nvSpPr>
          <p:spPr bwMode="auto">
            <a:xfrm>
              <a:off x="3515" y="3475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69</a:t>
              </a:r>
            </a:p>
          </p:txBody>
        </p:sp>
      </p:grpSp>
      <p:sp>
        <p:nvSpPr>
          <p:cNvPr id="36870" name="Line 18"/>
          <p:cNvSpPr>
            <a:spLocks noChangeShapeType="1"/>
          </p:cNvSpPr>
          <p:nvPr/>
        </p:nvSpPr>
        <p:spPr bwMode="auto">
          <a:xfrm>
            <a:off x="4191000" y="4343400"/>
            <a:ext cx="457200" cy="381000"/>
          </a:xfrm>
          <a:prstGeom prst="line">
            <a:avLst/>
          </a:prstGeom>
          <a:noFill/>
          <a:ln w="76200">
            <a:pattFill prst="pct40">
              <a:fgClr>
                <a:schemeClr val="tx2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6871" name="Line 19"/>
          <p:cNvSpPr>
            <a:spLocks noChangeShapeType="1"/>
          </p:cNvSpPr>
          <p:nvPr/>
        </p:nvSpPr>
        <p:spPr bwMode="auto">
          <a:xfrm flipH="1">
            <a:off x="4267200" y="5029200"/>
            <a:ext cx="304800" cy="381000"/>
          </a:xfrm>
          <a:prstGeom prst="line">
            <a:avLst/>
          </a:prstGeom>
          <a:noFill/>
          <a:ln w="76200">
            <a:pattFill prst="pct40">
              <a:fgClr>
                <a:schemeClr val="tx2"/>
              </a:fgClr>
              <a:bgClr>
                <a:srgbClr val="FFFFFF"/>
              </a:bgClr>
            </a:patt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36583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306C3D25-4ADB-4B8F-AADA-ACD434CF912F}" type="slidenum">
              <a:rPr lang="en-US" altLang="ja-JP" smtClean="0">
                <a:latin typeface="Arial" panose="020B0604020202020204" pitchFamily="34" charset="0"/>
              </a:rPr>
              <a:pPr/>
              <a:t>19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198438" y="76200"/>
            <a:ext cx="7569200" cy="675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#include "</a:t>
            </a:r>
            <a:r>
              <a:rPr lang="en-US" altLang="ja-JP" sz="1200" b="1" dirty="0" err="1">
                <a:latin typeface="Arial" panose="020B0604020202020204" pitchFamily="34" charset="0"/>
              </a:rPr>
              <a:t>stdio.h</a:t>
            </a:r>
            <a:r>
              <a:rPr lang="en-US" altLang="ja-JP" sz="1200" b="1" dirty="0">
                <a:latin typeface="Arial" panose="020B0604020202020204" pitchFamily="34" charset="0"/>
              </a:rPr>
              <a:t>"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#include &lt;</a:t>
            </a:r>
            <a:r>
              <a:rPr lang="en-US" altLang="ja-JP" sz="1200" b="1" dirty="0" err="1">
                <a:latin typeface="Arial" panose="020B0604020202020204" pitchFamily="34" charset="0"/>
              </a:rPr>
              <a:t>math.h</a:t>
            </a:r>
            <a:r>
              <a:rPr lang="en-US" altLang="ja-JP" sz="1200" b="1" dirty="0">
                <a:latin typeface="Arial" panose="020B0604020202020204" pitchFamily="34" charset="0"/>
              </a:rPr>
              <a:t>&gt;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 err="1"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BTNode</a:t>
            </a:r>
            <a:endParaRPr lang="en-US" altLang="ja-JP" sz="1200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BTNode</a:t>
            </a:r>
            <a:r>
              <a:rPr lang="en-US" altLang="ja-JP" sz="1200" b="1" dirty="0">
                <a:latin typeface="Arial" panose="020B0604020202020204" pitchFamily="34" charset="0"/>
              </a:rPr>
              <a:t> *left;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BTNode</a:t>
            </a:r>
            <a:r>
              <a:rPr lang="en-US" altLang="ja-JP" sz="1200" b="1" dirty="0">
                <a:latin typeface="Arial" panose="020B0604020202020204" pitchFamily="34" charset="0"/>
              </a:rPr>
              <a:t> *right;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int</a:t>
            </a:r>
            <a:r>
              <a:rPr lang="en-US" altLang="ja-JP" sz="1200" b="1" dirty="0">
                <a:latin typeface="Arial" panose="020B0604020202020204" pitchFamily="34" charset="0"/>
              </a:rPr>
              <a:t> value;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};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BTNode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*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find_node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(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int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x, 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BTNode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*root)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BTNode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*node;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node = root;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while( ( node != NULL ) &amp;&amp; ( x != node-&gt;value ) ) {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  if ( x &lt; node-&gt; value ) {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    node = node-&gt;left;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  }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  else {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    node = node-&gt;right;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  }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return node;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}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 err="1"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latin typeface="Arial" panose="020B0604020202020204" pitchFamily="34" charset="0"/>
              </a:rPr>
              <a:t>BTNode</a:t>
            </a:r>
            <a:r>
              <a:rPr lang="en-US" altLang="ja-JP" sz="1200" b="1" dirty="0">
                <a:latin typeface="Arial" panose="020B0604020202020204" pitchFamily="34" charset="0"/>
              </a:rPr>
              <a:t> *</a:t>
            </a:r>
            <a:r>
              <a:rPr lang="en-US" altLang="ja-JP" sz="1200" b="1" dirty="0" err="1">
                <a:latin typeface="Arial" panose="020B0604020202020204" pitchFamily="34" charset="0"/>
              </a:rPr>
              <a:t>new_node</a:t>
            </a:r>
            <a:r>
              <a:rPr lang="en-US" altLang="ja-JP" sz="1200" b="1" dirty="0">
                <a:latin typeface="Arial" panose="020B0604020202020204" pitchFamily="34" charset="0"/>
              </a:rPr>
              <a:t>(</a:t>
            </a:r>
            <a:r>
              <a:rPr lang="en-US" altLang="ja-JP" sz="1200" b="1" dirty="0" err="1">
                <a:latin typeface="Arial" panose="020B0604020202020204" pitchFamily="34" charset="0"/>
              </a:rPr>
              <a:t>int</a:t>
            </a:r>
            <a:r>
              <a:rPr lang="en-US" altLang="ja-JP" sz="1200" b="1" dirty="0">
                <a:latin typeface="Arial" panose="020B0604020202020204" pitchFamily="34" charset="0"/>
              </a:rPr>
              <a:t> x, </a:t>
            </a:r>
            <a:r>
              <a:rPr lang="en-US" altLang="ja-JP" sz="1200" b="1" dirty="0" err="1"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latin typeface="Arial" panose="020B0604020202020204" pitchFamily="34" charset="0"/>
              </a:rPr>
              <a:t>BTNode</a:t>
            </a:r>
            <a:r>
              <a:rPr lang="en-US" altLang="ja-JP" sz="1200" b="1" dirty="0">
                <a:latin typeface="Arial" panose="020B0604020202020204" pitchFamily="34" charset="0"/>
              </a:rPr>
              <a:t> *y, </a:t>
            </a:r>
            <a:r>
              <a:rPr lang="en-US" altLang="ja-JP" sz="1200" b="1" dirty="0" err="1"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latin typeface="Arial" panose="020B0604020202020204" pitchFamily="34" charset="0"/>
              </a:rPr>
              <a:t>BTNode</a:t>
            </a:r>
            <a:r>
              <a:rPr lang="en-US" altLang="ja-JP" sz="1200" b="1" dirty="0">
                <a:latin typeface="Arial" panose="020B0604020202020204" pitchFamily="34" charset="0"/>
              </a:rPr>
              <a:t> *z)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latin typeface="Arial" panose="020B0604020202020204" pitchFamily="34" charset="0"/>
              </a:rPr>
              <a:t>BTNode</a:t>
            </a:r>
            <a:r>
              <a:rPr lang="en-US" altLang="ja-JP" sz="1200" b="1" dirty="0">
                <a:latin typeface="Arial" panose="020B0604020202020204" pitchFamily="34" charset="0"/>
              </a:rPr>
              <a:t> *w = new </a:t>
            </a:r>
            <a:r>
              <a:rPr lang="en-US" altLang="ja-JP" sz="1200" b="1" dirty="0" err="1">
                <a:latin typeface="Arial" panose="020B0604020202020204" pitchFamily="34" charset="0"/>
              </a:rPr>
              <a:t>BTNode</a:t>
            </a:r>
            <a:r>
              <a:rPr lang="en-US" altLang="ja-JP" sz="1200" b="1" dirty="0">
                <a:latin typeface="Arial" panose="020B0604020202020204" pitchFamily="34" charset="0"/>
              </a:rPr>
              <a:t>(); 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w-&gt;value  = x;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w-&gt;left  = y;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w-&gt;right = z;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return w;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}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 err="1">
                <a:latin typeface="Arial" panose="020B0604020202020204" pitchFamily="34" charset="0"/>
              </a:rPr>
              <a:t>int</a:t>
            </a:r>
            <a:r>
              <a:rPr lang="en-US" altLang="ja-JP" sz="1200" b="1" dirty="0">
                <a:latin typeface="Arial" panose="020B0604020202020204" pitchFamily="34" charset="0"/>
              </a:rPr>
              <a:t> _</a:t>
            </a:r>
            <a:r>
              <a:rPr lang="en-US" altLang="ja-JP" sz="1200" b="1" dirty="0" err="1">
                <a:latin typeface="Arial" panose="020B0604020202020204" pitchFamily="34" charset="0"/>
              </a:rPr>
              <a:t>tmain</a:t>
            </a:r>
            <a:r>
              <a:rPr lang="en-US" altLang="ja-JP" sz="1200" b="1" dirty="0">
                <a:latin typeface="Arial" panose="020B0604020202020204" pitchFamily="34" charset="0"/>
              </a:rPr>
              <a:t>()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int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latin typeface="Arial" panose="020B0604020202020204" pitchFamily="34" charset="0"/>
              </a:rPr>
              <a:t>ch</a:t>
            </a:r>
            <a:r>
              <a:rPr lang="en-US" altLang="ja-JP" sz="12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BTNode</a:t>
            </a:r>
            <a:r>
              <a:rPr lang="en-US" altLang="ja-JP" sz="1200" b="1" dirty="0">
                <a:latin typeface="Arial" panose="020B0604020202020204" pitchFamily="34" charset="0"/>
              </a:rPr>
              <a:t> *root;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BTNode</a:t>
            </a:r>
            <a:r>
              <a:rPr lang="en-US" altLang="ja-JP" sz="1200" b="1" dirty="0">
                <a:latin typeface="Arial" panose="020B0604020202020204" pitchFamily="34" charset="0"/>
              </a:rPr>
              <a:t> *y;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root = 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new_node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( 35, 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                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new_node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( 21, 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                         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new_node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(13, NULL, NULL),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                         NULL), 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                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new_node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( 46,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                         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new_node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(40, NULL, NULL),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                         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new_node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(61, 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                                  NULL,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                                  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new_node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(69, NULL, NULL))));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y = </a:t>
            </a:r>
            <a:r>
              <a:rPr lang="en-US" altLang="ja-JP" sz="1200" b="1" dirty="0" err="1">
                <a:latin typeface="Arial" panose="020B0604020202020204" pitchFamily="34" charset="0"/>
              </a:rPr>
              <a:t>find_node</a:t>
            </a:r>
            <a:r>
              <a:rPr lang="en-US" altLang="ja-JP" sz="1200" b="1" dirty="0">
                <a:latin typeface="Arial" panose="020B0604020202020204" pitchFamily="34" charset="0"/>
              </a:rPr>
              <a:t>( 40, root );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if ( y == NULL ) {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  </a:t>
            </a:r>
            <a:r>
              <a:rPr lang="en-US" altLang="ja-JP" sz="1200" b="1" dirty="0" err="1">
                <a:latin typeface="Arial" panose="020B0604020202020204" pitchFamily="34" charset="0"/>
              </a:rPr>
              <a:t>printf</a:t>
            </a:r>
            <a:r>
              <a:rPr lang="en-US" altLang="ja-JP" sz="1200" b="1" dirty="0">
                <a:latin typeface="Arial" panose="020B0604020202020204" pitchFamily="34" charset="0"/>
              </a:rPr>
              <a:t>( "40 </a:t>
            </a:r>
            <a:r>
              <a:rPr lang="ja-JP" altLang="en-US" sz="1200" b="1" dirty="0">
                <a:latin typeface="Arial" panose="020B0604020202020204" pitchFamily="34" charset="0"/>
              </a:rPr>
              <a:t>は</a:t>
            </a:r>
            <a:r>
              <a:rPr lang="ja-JP" altLang="en-US" sz="1200" b="1" dirty="0" err="1">
                <a:latin typeface="Arial" panose="020B0604020202020204" pitchFamily="34" charset="0"/>
              </a:rPr>
              <a:t>無し</a:t>
            </a:r>
            <a:r>
              <a:rPr lang="en-US" altLang="ja-JP" sz="1200" b="1" dirty="0">
                <a:latin typeface="Arial" panose="020B0604020202020204" pitchFamily="34" charset="0"/>
              </a:rPr>
              <a:t>\n" );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} 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else {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  </a:t>
            </a:r>
            <a:r>
              <a:rPr lang="en-US" altLang="ja-JP" sz="1200" b="1" dirty="0" err="1">
                <a:latin typeface="Arial" panose="020B0604020202020204" pitchFamily="34" charset="0"/>
              </a:rPr>
              <a:t>printf</a:t>
            </a:r>
            <a:r>
              <a:rPr lang="en-US" altLang="ja-JP" sz="1200" b="1" dirty="0">
                <a:latin typeface="Arial" panose="020B0604020202020204" pitchFamily="34" charset="0"/>
              </a:rPr>
              <a:t>( "40 </a:t>
            </a:r>
            <a:r>
              <a:rPr lang="ja-JP" altLang="en-US" sz="1200" b="1" dirty="0">
                <a:latin typeface="Arial" panose="020B0604020202020204" pitchFamily="34" charset="0"/>
              </a:rPr>
              <a:t>は有り</a:t>
            </a:r>
            <a:r>
              <a:rPr lang="en-US" altLang="ja-JP" sz="1200" b="1" dirty="0">
                <a:latin typeface="Arial" panose="020B0604020202020204" pitchFamily="34" charset="0"/>
              </a:rPr>
              <a:t>\n" );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printf</a:t>
            </a:r>
            <a:r>
              <a:rPr lang="en-US" altLang="ja-JP" sz="1200" b="1" dirty="0">
                <a:latin typeface="Arial" panose="020B0604020202020204" pitchFamily="34" charset="0"/>
              </a:rPr>
              <a:t>( "Enter </a:t>
            </a:r>
            <a:r>
              <a:rPr lang="ja-JP" altLang="en-US" sz="1200" b="1" dirty="0">
                <a:latin typeface="Arial" panose="020B0604020202020204" pitchFamily="34" charset="0"/>
              </a:rPr>
              <a:t>キーを</a:t>
            </a:r>
            <a:r>
              <a:rPr lang="en-US" altLang="ja-JP" sz="1200" b="1" dirty="0">
                <a:latin typeface="Arial" panose="020B0604020202020204" pitchFamily="34" charset="0"/>
              </a:rPr>
              <a:t>1,2</a:t>
            </a:r>
            <a:r>
              <a:rPr lang="ja-JP" altLang="en-US" sz="1200" b="1" dirty="0">
                <a:latin typeface="Arial" panose="020B0604020202020204" pitchFamily="34" charset="0"/>
              </a:rPr>
              <a:t>回押してください</a:t>
            </a:r>
            <a:r>
              <a:rPr lang="en-US" altLang="ja-JP" sz="1200" b="1" dirty="0">
                <a:latin typeface="Arial" panose="020B0604020202020204" pitchFamily="34" charset="0"/>
              </a:rPr>
              <a:t>. </a:t>
            </a:r>
            <a:r>
              <a:rPr lang="ja-JP" altLang="en-US" sz="1200" b="1" dirty="0">
                <a:latin typeface="Arial" panose="020B0604020202020204" pitchFamily="34" charset="0"/>
              </a:rPr>
              <a:t>プログラムを終了します</a:t>
            </a:r>
            <a:r>
              <a:rPr lang="en-US" altLang="ja-JP" sz="1200" b="1" dirty="0">
                <a:latin typeface="Arial" panose="020B0604020202020204" pitchFamily="34" charset="0"/>
              </a:rPr>
              <a:t>\n"); 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ch</a:t>
            </a:r>
            <a:r>
              <a:rPr lang="en-US" altLang="ja-JP" sz="1200" b="1" dirty="0">
                <a:latin typeface="Arial" panose="020B0604020202020204" pitchFamily="34" charset="0"/>
              </a:rPr>
              <a:t> = </a:t>
            </a:r>
            <a:r>
              <a:rPr lang="en-US" altLang="ja-JP" sz="1200" b="1" dirty="0" err="1">
                <a:latin typeface="Arial" panose="020B0604020202020204" pitchFamily="34" charset="0"/>
              </a:rPr>
              <a:t>getchar</a:t>
            </a:r>
            <a:r>
              <a:rPr lang="en-US" altLang="ja-JP" sz="1200" b="1" dirty="0">
                <a:latin typeface="Arial" panose="020B0604020202020204" pitchFamily="34" charset="0"/>
              </a:rPr>
              <a:t>();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ch</a:t>
            </a:r>
            <a:r>
              <a:rPr lang="en-US" altLang="ja-JP" sz="1200" b="1" dirty="0">
                <a:latin typeface="Arial" panose="020B0604020202020204" pitchFamily="34" charset="0"/>
              </a:rPr>
              <a:t> = </a:t>
            </a:r>
            <a:r>
              <a:rPr lang="en-US" altLang="ja-JP" sz="1200" b="1" dirty="0" err="1">
                <a:latin typeface="Arial" panose="020B0604020202020204" pitchFamily="34" charset="0"/>
              </a:rPr>
              <a:t>getchar</a:t>
            </a:r>
            <a:r>
              <a:rPr lang="en-US" altLang="ja-JP" sz="1200" b="1" dirty="0">
                <a:latin typeface="Arial" panose="020B0604020202020204" pitchFamily="34" charset="0"/>
              </a:rPr>
              <a:t>();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return 0; </a:t>
            </a:r>
          </a:p>
          <a:p>
            <a:pPr eaLnBrk="1" hangingPunct="1">
              <a:lnSpc>
                <a:spcPct val="65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}</a:t>
            </a:r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6475413" y="4618038"/>
            <a:ext cx="20313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  <a:latin typeface="Arial" panose="020B0604020202020204" pitchFamily="34" charset="0"/>
              </a:rPr>
              <a:t>２分木の生成</a:t>
            </a:r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4941888" y="1701800"/>
            <a:ext cx="444384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  <a:latin typeface="Arial" panose="020B0604020202020204" pitchFamily="34" charset="0"/>
              </a:rPr>
              <a:t>探索（見つからなければ </a:t>
            </a:r>
            <a:r>
              <a:rPr lang="en-US" altLang="ja-JP" sz="2400">
                <a:solidFill>
                  <a:srgbClr val="006600"/>
                </a:solidFill>
                <a:latin typeface="Arial" panose="020B0604020202020204" pitchFamily="34" charset="0"/>
              </a:rPr>
              <a:t>NULL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solidFill>
                  <a:srgbClr val="006600"/>
                </a:solidFill>
                <a:latin typeface="Arial" panose="020B0604020202020204" pitchFamily="34" charset="0"/>
              </a:rPr>
              <a:t>を返す）</a:t>
            </a:r>
          </a:p>
        </p:txBody>
      </p:sp>
    </p:spTree>
    <p:extLst>
      <p:ext uri="{BB962C8B-B14F-4D97-AF65-F5344CB8AC3E}">
        <p14:creationId xmlns:p14="http://schemas.microsoft.com/office/powerpoint/2010/main" val="3831972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57" y="1122363"/>
            <a:ext cx="8243685" cy="2387600"/>
          </a:xfrm>
        </p:spPr>
        <p:txBody>
          <a:bodyPr>
            <a:noAutofit/>
          </a:bodyPr>
          <a:lstStyle/>
          <a:p>
            <a:r>
              <a:rPr lang="en-US" altLang="ja-JP" dirty="0" err="1" smtClean="0">
                <a:latin typeface="メイリオ" panose="020B0604030504040204" pitchFamily="50" charset="-128"/>
              </a:rPr>
              <a:t>ce</a:t>
            </a:r>
            <a:r>
              <a:rPr lang="en-US" altLang="ja-JP" sz="4400" smtClean="0">
                <a:latin typeface="メイリオ" panose="020B0604030504040204" pitchFamily="50" charset="-128"/>
              </a:rPr>
              <a:t>-10. </a:t>
            </a:r>
            <a:r>
              <a:rPr lang="ja-JP" altLang="en-US" smtClean="0"/>
              <a:t>二分</a:t>
            </a:r>
            <a:r>
              <a:rPr lang="ja-JP" altLang="en-US"/>
              <a:t>探索木</a:t>
            </a:r>
            <a:r>
              <a:rPr lang="en-US" altLang="ja-JP" sz="4400" dirty="0" smtClean="0">
                <a:latin typeface="メイリオ" panose="020B0604030504040204" pitchFamily="50" charset="-128"/>
              </a:rPr>
              <a:t> </a:t>
            </a:r>
            <a:r>
              <a:rPr lang="en-US" altLang="ja-JP" dirty="0"/>
              <a:t/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9281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（</a:t>
            </a:r>
            <a:r>
              <a:rPr lang="en-US" altLang="ja-JP" dirty="0" smtClean="0"/>
              <a:t>C </a:t>
            </a:r>
            <a:r>
              <a:rPr lang="ja-JP" altLang="en-US" dirty="0" smtClean="0"/>
              <a:t>プログラミング応用</a:t>
            </a:r>
            <a:r>
              <a:rPr lang="ja-JP" altLang="en-US" dirty="0" smtClean="0"/>
              <a:t>）（全１４回）</a:t>
            </a:r>
            <a:endParaRPr lang="ja-JP" altLang="en-US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</a:t>
            </a:r>
            <a:r>
              <a:rPr lang="en-US" altLang="ja-JP" dirty="0" err="1" smtClean="0">
                <a:hlinkClick r:id="rId5"/>
              </a:rPr>
              <a:t>www.kkaneko.jp</a:t>
            </a:r>
            <a:r>
              <a:rPr lang="en-US" altLang="ja-JP" dirty="0" smtClean="0">
                <a:hlinkClick r:id="rId5"/>
              </a:rPr>
              <a:t>/pro/c/</a:t>
            </a:r>
            <a:r>
              <a:rPr lang="en-US" altLang="ja-JP" dirty="0" err="1" smtClean="0">
                <a:hlinkClick r:id="rId5"/>
              </a:rPr>
              <a:t>index.html</a:t>
            </a:r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883967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探索を行う関数</a:t>
            </a:r>
          </a:p>
        </p:txBody>
      </p:sp>
      <p:sp>
        <p:nvSpPr>
          <p:cNvPr id="40962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C7905FF2-E233-4B1C-91D6-F5607F8B9486}" type="slidenum">
              <a:rPr lang="en-US" altLang="ja-JP" smtClean="0">
                <a:latin typeface="Arial" panose="020B0604020202020204" pitchFamily="34" charset="0"/>
              </a:rPr>
              <a:pPr/>
              <a:t>20</a:t>
            </a:fld>
            <a:endParaRPr lang="en-US" altLang="ja-JP" dirty="0">
              <a:latin typeface="Arial" panose="020B0604020202020204" pitchFamily="34" charset="0"/>
            </a:endParaRPr>
          </a:p>
        </p:txBody>
      </p:sp>
      <p:sp>
        <p:nvSpPr>
          <p:cNvPr id="40963" name="Rectangle 2"/>
          <p:cNvSpPr>
            <a:spLocks noChangeArrowheads="1"/>
          </p:cNvSpPr>
          <p:nvPr/>
        </p:nvSpPr>
        <p:spPr bwMode="auto">
          <a:xfrm>
            <a:off x="165100" y="1412875"/>
            <a:ext cx="8774113" cy="458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struct BTNode *find_node(int x, struct BTNode *root)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  BTNode *node;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  node = root;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  while( ( node != NULL ) &amp;&amp; ( x != node-&gt;value ) ) {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    if ( x &lt; node-&gt; value ) {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      node = node-&gt;left;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    }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    else {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      node = node-&gt;right;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    }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  return node;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7500601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E5FD2C75-9066-464D-8040-B669DA93A547}" type="slidenum">
              <a:rPr lang="en-US" altLang="ja-JP" smtClean="0">
                <a:latin typeface="Arial" panose="020B0604020202020204" pitchFamily="34" charset="0"/>
              </a:rPr>
              <a:pPr/>
              <a:t>21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43011" name="Text Box 2"/>
          <p:cNvSpPr txBox="1">
            <a:spLocks noChangeArrowheads="1"/>
          </p:cNvSpPr>
          <p:nvPr/>
        </p:nvSpPr>
        <p:spPr bwMode="auto">
          <a:xfrm>
            <a:off x="3302000" y="5492750"/>
            <a:ext cx="201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実行結果の例</a:t>
            </a:r>
          </a:p>
        </p:txBody>
      </p:sp>
      <p:pic>
        <p:nvPicPr>
          <p:cNvPr id="4301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8" y="2020888"/>
            <a:ext cx="9147175" cy="330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00848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例題４．二分探索木への挿入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要素の挿入を行う関数を作る</a:t>
            </a:r>
          </a:p>
          <a:p>
            <a:pPr marL="0" indent="0">
              <a:buNone/>
            </a:pPr>
            <a:r>
              <a:rPr lang="ja-JP" altLang="en-US" dirty="0"/>
              <a:t>		</a:t>
            </a:r>
            <a:r>
              <a:rPr lang="en-US" altLang="ja-JP" dirty="0"/>
              <a:t>35 46 21 13 61 40 69 </a:t>
            </a:r>
            <a:r>
              <a:rPr lang="ja-JP" altLang="en-US" dirty="0"/>
              <a:t>を挿入すると，</a:t>
            </a:r>
          </a:p>
          <a:p>
            <a:pPr marL="0" indent="0">
              <a:buNone/>
            </a:pPr>
            <a:r>
              <a:rPr lang="ja-JP" altLang="en-US" dirty="0"/>
              <a:t>		例題１と同じ二分探索木ができる</a:t>
            </a:r>
          </a:p>
        </p:txBody>
      </p:sp>
      <p:sp>
        <p:nvSpPr>
          <p:cNvPr id="4505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CEC6E2BC-43F0-4315-BC6E-CE335DA5B0A4}" type="slidenum">
              <a:rPr lang="en-US" altLang="ja-JP" smtClean="0">
                <a:latin typeface="Arial" panose="020B0604020202020204" pitchFamily="34" charset="0"/>
              </a:rPr>
              <a:pPr/>
              <a:t>22</a:t>
            </a:fld>
            <a:endParaRPr lang="en-US" altLang="ja-JP">
              <a:latin typeface="Arial" panose="020B0604020202020204" pitchFamily="34" charset="0"/>
            </a:endParaRPr>
          </a:p>
        </p:txBody>
      </p:sp>
      <p:grpSp>
        <p:nvGrpSpPr>
          <p:cNvPr id="45061" name="Group 4"/>
          <p:cNvGrpSpPr>
            <a:grpSpLocks/>
          </p:cNvGrpSpPr>
          <p:nvPr/>
        </p:nvGrpSpPr>
        <p:grpSpPr bwMode="auto">
          <a:xfrm>
            <a:off x="3059113" y="3573463"/>
            <a:ext cx="2809875" cy="2376487"/>
            <a:chOff x="1972" y="2205"/>
            <a:chExt cx="1770" cy="1497"/>
          </a:xfrm>
        </p:grpSpPr>
        <p:sp>
          <p:nvSpPr>
            <p:cNvPr id="45062" name="Line 5"/>
            <p:cNvSpPr>
              <a:spLocks noChangeShapeType="1"/>
            </p:cNvSpPr>
            <p:nvPr/>
          </p:nvSpPr>
          <p:spPr bwMode="auto">
            <a:xfrm flipH="1">
              <a:off x="2381" y="2341"/>
              <a:ext cx="227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45063" name="Line 6"/>
            <p:cNvSpPr>
              <a:spLocks noChangeShapeType="1"/>
            </p:cNvSpPr>
            <p:nvPr/>
          </p:nvSpPr>
          <p:spPr bwMode="auto">
            <a:xfrm flipH="1">
              <a:off x="2063" y="2704"/>
              <a:ext cx="272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45064" name="Line 7"/>
            <p:cNvSpPr>
              <a:spLocks noChangeShapeType="1"/>
            </p:cNvSpPr>
            <p:nvPr/>
          </p:nvSpPr>
          <p:spPr bwMode="auto">
            <a:xfrm>
              <a:off x="2698" y="2341"/>
              <a:ext cx="454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45065" name="Line 8"/>
            <p:cNvSpPr>
              <a:spLocks noChangeShapeType="1"/>
            </p:cNvSpPr>
            <p:nvPr/>
          </p:nvSpPr>
          <p:spPr bwMode="auto">
            <a:xfrm flipH="1">
              <a:off x="2880" y="2704"/>
              <a:ext cx="272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45066" name="Line 9"/>
            <p:cNvSpPr>
              <a:spLocks noChangeShapeType="1"/>
            </p:cNvSpPr>
            <p:nvPr/>
          </p:nvSpPr>
          <p:spPr bwMode="auto">
            <a:xfrm>
              <a:off x="3152" y="2704"/>
              <a:ext cx="272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45067" name="Line 10"/>
            <p:cNvSpPr>
              <a:spLocks noChangeShapeType="1"/>
            </p:cNvSpPr>
            <p:nvPr/>
          </p:nvSpPr>
          <p:spPr bwMode="auto">
            <a:xfrm>
              <a:off x="3424" y="3157"/>
              <a:ext cx="227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45068" name="Oval 11"/>
            <p:cNvSpPr>
              <a:spLocks noChangeArrowheads="1"/>
            </p:cNvSpPr>
            <p:nvPr/>
          </p:nvSpPr>
          <p:spPr bwMode="auto">
            <a:xfrm>
              <a:off x="2562" y="2205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35</a:t>
              </a:r>
            </a:p>
          </p:txBody>
        </p:sp>
        <p:sp>
          <p:nvSpPr>
            <p:cNvPr id="45069" name="Oval 12"/>
            <p:cNvSpPr>
              <a:spLocks noChangeArrowheads="1"/>
            </p:cNvSpPr>
            <p:nvPr/>
          </p:nvSpPr>
          <p:spPr bwMode="auto">
            <a:xfrm>
              <a:off x="2245" y="2568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21</a:t>
              </a:r>
            </a:p>
          </p:txBody>
        </p:sp>
        <p:sp>
          <p:nvSpPr>
            <p:cNvPr id="45070" name="Oval 13"/>
            <p:cNvSpPr>
              <a:spLocks noChangeArrowheads="1"/>
            </p:cNvSpPr>
            <p:nvPr/>
          </p:nvSpPr>
          <p:spPr bwMode="auto">
            <a:xfrm>
              <a:off x="1972" y="2976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13</a:t>
              </a:r>
            </a:p>
          </p:txBody>
        </p:sp>
        <p:sp>
          <p:nvSpPr>
            <p:cNvPr id="45071" name="Oval 14"/>
            <p:cNvSpPr>
              <a:spLocks noChangeArrowheads="1"/>
            </p:cNvSpPr>
            <p:nvPr/>
          </p:nvSpPr>
          <p:spPr bwMode="auto">
            <a:xfrm>
              <a:off x="2744" y="2976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40</a:t>
              </a:r>
            </a:p>
          </p:txBody>
        </p:sp>
        <p:sp>
          <p:nvSpPr>
            <p:cNvPr id="45072" name="Oval 15"/>
            <p:cNvSpPr>
              <a:spLocks noChangeArrowheads="1"/>
            </p:cNvSpPr>
            <p:nvPr/>
          </p:nvSpPr>
          <p:spPr bwMode="auto">
            <a:xfrm>
              <a:off x="3333" y="2976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61</a:t>
              </a:r>
            </a:p>
          </p:txBody>
        </p:sp>
        <p:sp>
          <p:nvSpPr>
            <p:cNvPr id="45073" name="Oval 16"/>
            <p:cNvSpPr>
              <a:spLocks noChangeArrowheads="1"/>
            </p:cNvSpPr>
            <p:nvPr/>
          </p:nvSpPr>
          <p:spPr bwMode="auto">
            <a:xfrm>
              <a:off x="3016" y="2568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46</a:t>
              </a:r>
            </a:p>
          </p:txBody>
        </p:sp>
        <p:sp>
          <p:nvSpPr>
            <p:cNvPr id="45074" name="Oval 17"/>
            <p:cNvSpPr>
              <a:spLocks noChangeArrowheads="1"/>
            </p:cNvSpPr>
            <p:nvPr/>
          </p:nvSpPr>
          <p:spPr bwMode="auto">
            <a:xfrm>
              <a:off x="3515" y="3475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69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32689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二分探索木への挿入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二分探索木に新たなデータを挿入する</a:t>
            </a:r>
          </a:p>
          <a:p>
            <a:pPr lvl="1"/>
            <a:r>
              <a:rPr lang="ja-JP" altLang="en-US"/>
              <a:t>挿入すべき位置を探す</a:t>
            </a:r>
          </a:p>
          <a:p>
            <a:pPr lvl="1"/>
            <a:r>
              <a:rPr lang="ja-JP" altLang="en-US"/>
              <a:t>　（</a:t>
            </a:r>
            <a:r>
              <a:rPr lang="en-US" altLang="ja-JP"/>
              <a:t>find_node</a:t>
            </a:r>
            <a:r>
              <a:rPr lang="ja-JP" altLang="en-US"/>
              <a:t>と同じ要領）</a:t>
            </a:r>
          </a:p>
          <a:p>
            <a:pPr lvl="1"/>
            <a:r>
              <a:rPr lang="ja-JP" altLang="en-US"/>
              <a:t>新たな節点を生成</a:t>
            </a:r>
          </a:p>
          <a:p>
            <a:pPr lvl="1"/>
            <a:r>
              <a:rPr lang="ja-JP" altLang="en-US"/>
              <a:t>挿入位置として見つかった節点において、新たな節点をポイントするようにポインタを書き換える</a:t>
            </a:r>
          </a:p>
        </p:txBody>
      </p:sp>
      <p:sp>
        <p:nvSpPr>
          <p:cNvPr id="4710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8E105D2B-A4EE-4534-B216-1F228384CFB6}" type="slidenum">
              <a:rPr lang="en-US" altLang="ja-JP" smtClean="0">
                <a:latin typeface="Arial" panose="020B0604020202020204" pitchFamily="34" charset="0"/>
              </a:rPr>
              <a:pPr/>
              <a:t>23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8158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1D481B1D-E384-4DC2-924B-1B7B0DC2D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9154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22A6EC4F-8631-4A87-8BD8-E06310179483}" type="slidenum">
              <a:rPr lang="en-US" altLang="ja-JP" smtClean="0">
                <a:latin typeface="Arial" panose="020B0604020202020204" pitchFamily="34" charset="0"/>
              </a:rPr>
              <a:pPr/>
              <a:t>24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49155" name="Rectangle 2"/>
          <p:cNvSpPr>
            <a:spLocks noChangeArrowheads="1"/>
          </p:cNvSpPr>
          <p:nvPr/>
        </p:nvSpPr>
        <p:spPr bwMode="auto">
          <a:xfrm>
            <a:off x="198438" y="53975"/>
            <a:ext cx="7569200" cy="696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#include "</a:t>
            </a:r>
            <a:r>
              <a:rPr lang="en-US" altLang="ja-JP" sz="1200" b="1" dirty="0" err="1">
                <a:latin typeface="Arial" panose="020B0604020202020204" pitchFamily="34" charset="0"/>
              </a:rPr>
              <a:t>stdio.h</a:t>
            </a:r>
            <a:r>
              <a:rPr lang="en-US" altLang="ja-JP" sz="1200" b="1" dirty="0">
                <a:latin typeface="Arial" panose="020B0604020202020204" pitchFamily="34" charset="0"/>
              </a:rPr>
              <a:t>"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#include &lt;</a:t>
            </a:r>
            <a:r>
              <a:rPr lang="en-US" altLang="ja-JP" sz="1200" b="1" dirty="0" err="1">
                <a:latin typeface="Arial" panose="020B0604020202020204" pitchFamily="34" charset="0"/>
              </a:rPr>
              <a:t>math.h</a:t>
            </a:r>
            <a:r>
              <a:rPr lang="en-US" altLang="ja-JP" sz="1200" b="1" dirty="0">
                <a:latin typeface="Arial" panose="020B0604020202020204" pitchFamily="34" charset="0"/>
              </a:rPr>
              <a:t>&gt;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 err="1"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BTNode</a:t>
            </a:r>
            <a:endParaRPr lang="en-US" altLang="ja-JP" sz="1200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BTNode</a:t>
            </a:r>
            <a:r>
              <a:rPr lang="en-US" altLang="ja-JP" sz="1200" b="1" dirty="0">
                <a:latin typeface="Arial" panose="020B0604020202020204" pitchFamily="34" charset="0"/>
              </a:rPr>
              <a:t> *left;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BTNode</a:t>
            </a:r>
            <a:r>
              <a:rPr lang="en-US" altLang="ja-JP" sz="1200" b="1" dirty="0">
                <a:latin typeface="Arial" panose="020B0604020202020204" pitchFamily="34" charset="0"/>
              </a:rPr>
              <a:t> *right;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int</a:t>
            </a:r>
            <a:r>
              <a:rPr lang="en-US" altLang="ja-JP" sz="1200" b="1" dirty="0">
                <a:latin typeface="Arial" panose="020B0604020202020204" pitchFamily="34" charset="0"/>
              </a:rPr>
              <a:t> value;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};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void </a:t>
            </a:r>
            <a:r>
              <a:rPr lang="en-US" altLang="ja-JP" sz="1200" b="1" dirty="0" err="1">
                <a:latin typeface="Arial" panose="020B0604020202020204" pitchFamily="34" charset="0"/>
              </a:rPr>
              <a:t>print_data</a:t>
            </a:r>
            <a:r>
              <a:rPr lang="en-US" altLang="ja-JP" sz="1200" b="1" dirty="0">
                <a:latin typeface="Arial" panose="020B0604020202020204" pitchFamily="34" charset="0"/>
              </a:rPr>
              <a:t>( </a:t>
            </a:r>
            <a:r>
              <a:rPr lang="en-US" altLang="ja-JP" sz="1200" b="1" dirty="0" err="1"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latin typeface="Arial" panose="020B0604020202020204" pitchFamily="34" charset="0"/>
              </a:rPr>
              <a:t>BTNode</a:t>
            </a:r>
            <a:r>
              <a:rPr lang="en-US" altLang="ja-JP" sz="1200" b="1" dirty="0">
                <a:latin typeface="Arial" panose="020B0604020202020204" pitchFamily="34" charset="0"/>
              </a:rPr>
              <a:t> *root )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if ( root-&gt;left != NULL ) {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  </a:t>
            </a:r>
            <a:r>
              <a:rPr lang="en-US" altLang="ja-JP" sz="1200" b="1" dirty="0" err="1">
                <a:latin typeface="Arial" panose="020B0604020202020204" pitchFamily="34" charset="0"/>
              </a:rPr>
              <a:t>print_data</a:t>
            </a:r>
            <a:r>
              <a:rPr lang="en-US" altLang="ja-JP" sz="1200" b="1" dirty="0">
                <a:latin typeface="Arial" panose="020B0604020202020204" pitchFamily="34" charset="0"/>
              </a:rPr>
              <a:t>( root-&gt;left );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printf</a:t>
            </a:r>
            <a:r>
              <a:rPr lang="en-US" altLang="ja-JP" sz="1200" b="1" dirty="0">
                <a:latin typeface="Arial" panose="020B0604020202020204" pitchFamily="34" charset="0"/>
              </a:rPr>
              <a:t>( "%d\n", root-&gt;value );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if ( root-&gt;right != NULL ) {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  </a:t>
            </a:r>
            <a:r>
              <a:rPr lang="en-US" altLang="ja-JP" sz="1200" b="1" dirty="0" err="1">
                <a:latin typeface="Arial" panose="020B0604020202020204" pitchFamily="34" charset="0"/>
              </a:rPr>
              <a:t>print_data</a:t>
            </a:r>
            <a:r>
              <a:rPr lang="en-US" altLang="ja-JP" sz="1200" b="1" dirty="0">
                <a:latin typeface="Arial" panose="020B0604020202020204" pitchFamily="34" charset="0"/>
              </a:rPr>
              <a:t>( root-&gt;right );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}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 err="1"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latin typeface="Arial" panose="020B0604020202020204" pitchFamily="34" charset="0"/>
              </a:rPr>
              <a:t>BTNode</a:t>
            </a:r>
            <a:r>
              <a:rPr lang="en-US" altLang="ja-JP" sz="1200" b="1" dirty="0">
                <a:latin typeface="Arial" panose="020B0604020202020204" pitchFamily="34" charset="0"/>
              </a:rPr>
              <a:t> *</a:t>
            </a:r>
            <a:r>
              <a:rPr lang="en-US" altLang="ja-JP" sz="1200" b="1" dirty="0" err="1">
                <a:latin typeface="Arial" panose="020B0604020202020204" pitchFamily="34" charset="0"/>
              </a:rPr>
              <a:t>new_node</a:t>
            </a:r>
            <a:r>
              <a:rPr lang="en-US" altLang="ja-JP" sz="1200" b="1" dirty="0">
                <a:latin typeface="Arial" panose="020B0604020202020204" pitchFamily="34" charset="0"/>
              </a:rPr>
              <a:t>(</a:t>
            </a:r>
            <a:r>
              <a:rPr lang="en-US" altLang="ja-JP" sz="1200" b="1" dirty="0" err="1">
                <a:latin typeface="Arial" panose="020B0604020202020204" pitchFamily="34" charset="0"/>
              </a:rPr>
              <a:t>int</a:t>
            </a:r>
            <a:r>
              <a:rPr lang="en-US" altLang="ja-JP" sz="1200" b="1" dirty="0">
                <a:latin typeface="Arial" panose="020B0604020202020204" pitchFamily="34" charset="0"/>
              </a:rPr>
              <a:t> x, </a:t>
            </a:r>
            <a:r>
              <a:rPr lang="en-US" altLang="ja-JP" sz="1200" b="1" dirty="0" err="1"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latin typeface="Arial" panose="020B0604020202020204" pitchFamily="34" charset="0"/>
              </a:rPr>
              <a:t>BTNode</a:t>
            </a:r>
            <a:r>
              <a:rPr lang="en-US" altLang="ja-JP" sz="1200" b="1" dirty="0">
                <a:latin typeface="Arial" panose="020B0604020202020204" pitchFamily="34" charset="0"/>
              </a:rPr>
              <a:t> *y, </a:t>
            </a:r>
            <a:r>
              <a:rPr lang="en-US" altLang="ja-JP" sz="1200" b="1" dirty="0" err="1"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latin typeface="Arial" panose="020B0604020202020204" pitchFamily="34" charset="0"/>
              </a:rPr>
              <a:t>BTNode</a:t>
            </a:r>
            <a:r>
              <a:rPr lang="en-US" altLang="ja-JP" sz="1200" b="1" dirty="0">
                <a:latin typeface="Arial" panose="020B0604020202020204" pitchFamily="34" charset="0"/>
              </a:rPr>
              <a:t> *z)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latin typeface="Arial" panose="020B0604020202020204" pitchFamily="34" charset="0"/>
              </a:rPr>
              <a:t>BTNode</a:t>
            </a:r>
            <a:r>
              <a:rPr lang="en-US" altLang="ja-JP" sz="1200" b="1" dirty="0">
                <a:latin typeface="Arial" panose="020B0604020202020204" pitchFamily="34" charset="0"/>
              </a:rPr>
              <a:t> *w = new </a:t>
            </a:r>
            <a:r>
              <a:rPr lang="en-US" altLang="ja-JP" sz="1200" b="1" dirty="0" err="1">
                <a:latin typeface="Arial" panose="020B0604020202020204" pitchFamily="34" charset="0"/>
              </a:rPr>
              <a:t>BTNode</a:t>
            </a:r>
            <a:r>
              <a:rPr lang="en-US" altLang="ja-JP" sz="1200" b="1" dirty="0">
                <a:latin typeface="Arial" panose="020B0604020202020204" pitchFamily="34" charset="0"/>
              </a:rPr>
              <a:t>(); 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w-&gt;value  = x;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w-&gt;left  = y;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w-&gt;right = z;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return w;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}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BTNode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*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insert_node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(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BTNode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*node, 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int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x)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if ( node == NULL ) {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  return 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new_node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(x, NULL, NULL);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else if ( x &lt; node-&gt;value ) {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  node-&gt;left = 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insert_node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(node-&gt;left, x);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  return node;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else if ( x &gt; node-&gt;value ) {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  node-&gt;right = 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insert_node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(node-&gt;right, x);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  return node;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else {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  return node;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}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 err="1">
                <a:latin typeface="Arial" panose="020B0604020202020204" pitchFamily="34" charset="0"/>
              </a:rPr>
              <a:t>int</a:t>
            </a:r>
            <a:r>
              <a:rPr lang="en-US" altLang="ja-JP" sz="1200" b="1" dirty="0">
                <a:latin typeface="Arial" panose="020B0604020202020204" pitchFamily="34" charset="0"/>
              </a:rPr>
              <a:t> _</a:t>
            </a:r>
            <a:r>
              <a:rPr lang="en-US" altLang="ja-JP" sz="1200" b="1" dirty="0" err="1">
                <a:latin typeface="Arial" panose="020B0604020202020204" pitchFamily="34" charset="0"/>
              </a:rPr>
              <a:t>tmain</a:t>
            </a:r>
            <a:r>
              <a:rPr lang="en-US" altLang="ja-JP" sz="1200" b="1" dirty="0">
                <a:latin typeface="Arial" panose="020B0604020202020204" pitchFamily="34" charset="0"/>
              </a:rPr>
              <a:t>()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int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latin typeface="Arial" panose="020B0604020202020204" pitchFamily="34" charset="0"/>
              </a:rPr>
              <a:t>ch</a:t>
            </a:r>
            <a:r>
              <a:rPr lang="en-US" altLang="ja-JP" sz="12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BTNode</a:t>
            </a:r>
            <a:r>
              <a:rPr lang="en-US" altLang="ja-JP" sz="1200" b="1" dirty="0">
                <a:latin typeface="Arial" panose="020B0604020202020204" pitchFamily="34" charset="0"/>
              </a:rPr>
              <a:t> *root;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root = 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new_node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( 35, NULL, NULL );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insert_node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( root, 46 );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insert_node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( root, 21 );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insert_node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( root, 13 );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insert_node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( root, 61 );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insert_node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( root, 40 );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solidFill>
                  <a:srgbClr val="006600"/>
                </a:solidFill>
                <a:latin typeface="Arial" panose="020B0604020202020204" pitchFamily="34" charset="0"/>
              </a:rPr>
              <a:t>insert_node</a:t>
            </a:r>
            <a:r>
              <a:rPr lang="en-US" altLang="ja-JP" sz="1200" b="1" dirty="0">
                <a:solidFill>
                  <a:srgbClr val="006600"/>
                </a:solidFill>
                <a:latin typeface="Arial" panose="020B0604020202020204" pitchFamily="34" charset="0"/>
              </a:rPr>
              <a:t>( root, 69 );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print_data</a:t>
            </a:r>
            <a:r>
              <a:rPr lang="en-US" altLang="ja-JP" sz="1200" b="1" dirty="0">
                <a:latin typeface="Arial" panose="020B0604020202020204" pitchFamily="34" charset="0"/>
              </a:rPr>
              <a:t>( root );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printf</a:t>
            </a:r>
            <a:r>
              <a:rPr lang="en-US" altLang="ja-JP" sz="1200" b="1" dirty="0">
                <a:latin typeface="Arial" panose="020B0604020202020204" pitchFamily="34" charset="0"/>
              </a:rPr>
              <a:t>( "Enter </a:t>
            </a:r>
            <a:r>
              <a:rPr lang="ja-JP" altLang="en-US" sz="1200" b="1" dirty="0">
                <a:latin typeface="Arial" panose="020B0604020202020204" pitchFamily="34" charset="0"/>
              </a:rPr>
              <a:t>キーを</a:t>
            </a:r>
            <a:r>
              <a:rPr lang="en-US" altLang="ja-JP" sz="1200" b="1" dirty="0">
                <a:latin typeface="Arial" panose="020B0604020202020204" pitchFamily="34" charset="0"/>
              </a:rPr>
              <a:t>1,2</a:t>
            </a:r>
            <a:r>
              <a:rPr lang="ja-JP" altLang="en-US" sz="1200" b="1" dirty="0">
                <a:latin typeface="Arial" panose="020B0604020202020204" pitchFamily="34" charset="0"/>
              </a:rPr>
              <a:t>回押してください</a:t>
            </a:r>
            <a:r>
              <a:rPr lang="en-US" altLang="ja-JP" sz="1200" b="1" dirty="0">
                <a:latin typeface="Arial" panose="020B0604020202020204" pitchFamily="34" charset="0"/>
              </a:rPr>
              <a:t>. </a:t>
            </a:r>
            <a:r>
              <a:rPr lang="ja-JP" altLang="en-US" sz="1200" b="1" dirty="0">
                <a:latin typeface="Arial" panose="020B0604020202020204" pitchFamily="34" charset="0"/>
              </a:rPr>
              <a:t>プログラムを終了します</a:t>
            </a:r>
            <a:r>
              <a:rPr lang="en-US" altLang="ja-JP" sz="1200" b="1" dirty="0">
                <a:latin typeface="Arial" panose="020B0604020202020204" pitchFamily="34" charset="0"/>
              </a:rPr>
              <a:t>\n"); 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ch</a:t>
            </a:r>
            <a:r>
              <a:rPr lang="en-US" altLang="ja-JP" sz="1200" b="1" dirty="0">
                <a:latin typeface="Arial" panose="020B0604020202020204" pitchFamily="34" charset="0"/>
              </a:rPr>
              <a:t> = </a:t>
            </a:r>
            <a:r>
              <a:rPr lang="en-US" altLang="ja-JP" sz="1200" b="1" dirty="0" err="1">
                <a:latin typeface="Arial" panose="020B0604020202020204" pitchFamily="34" charset="0"/>
              </a:rPr>
              <a:t>getchar</a:t>
            </a:r>
            <a:r>
              <a:rPr lang="en-US" altLang="ja-JP" sz="1200" b="1" dirty="0">
                <a:latin typeface="Arial" panose="020B0604020202020204" pitchFamily="34" charset="0"/>
              </a:rPr>
              <a:t>();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ch</a:t>
            </a:r>
            <a:r>
              <a:rPr lang="en-US" altLang="ja-JP" sz="1200" b="1" dirty="0">
                <a:latin typeface="Arial" panose="020B0604020202020204" pitchFamily="34" charset="0"/>
              </a:rPr>
              <a:t> = </a:t>
            </a:r>
            <a:r>
              <a:rPr lang="en-US" altLang="ja-JP" sz="1200" b="1" dirty="0" err="1">
                <a:latin typeface="Arial" panose="020B0604020202020204" pitchFamily="34" charset="0"/>
              </a:rPr>
              <a:t>getchar</a:t>
            </a:r>
            <a:r>
              <a:rPr lang="en-US" altLang="ja-JP" sz="1200" b="1" dirty="0">
                <a:latin typeface="Arial" panose="020B0604020202020204" pitchFamily="34" charset="0"/>
              </a:rPr>
              <a:t>();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return 0; </a:t>
            </a:r>
          </a:p>
          <a:p>
            <a:pPr eaLnBrk="1" hangingPunct="1">
              <a:lnSpc>
                <a:spcPct val="62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}</a:t>
            </a:r>
          </a:p>
        </p:txBody>
      </p:sp>
      <p:sp>
        <p:nvSpPr>
          <p:cNvPr id="49156" name="Text Box 5"/>
          <p:cNvSpPr txBox="1">
            <a:spLocks noChangeArrowheads="1"/>
          </p:cNvSpPr>
          <p:nvPr/>
        </p:nvSpPr>
        <p:spPr bwMode="auto">
          <a:xfrm>
            <a:off x="3759200" y="5295900"/>
            <a:ext cx="53142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folHlink"/>
                </a:solidFill>
                <a:latin typeface="Arial" panose="020B0604020202020204" pitchFamily="34" charset="0"/>
              </a:rPr>
              <a:t>最初は，節点を１個含む二分探索木を作り，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solidFill>
                  <a:schemeClr val="folHlink"/>
                </a:solidFill>
                <a:latin typeface="Arial" panose="020B0604020202020204" pitchFamily="34" charset="0"/>
              </a:rPr>
              <a:t>その後，残りの要素を挿入する</a:t>
            </a:r>
          </a:p>
        </p:txBody>
      </p:sp>
    </p:spTree>
    <p:extLst>
      <p:ext uri="{BB962C8B-B14F-4D97-AF65-F5344CB8AC3E}">
        <p14:creationId xmlns:p14="http://schemas.microsoft.com/office/powerpoint/2010/main" val="35219961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挿入を行う関数</a:t>
            </a:r>
          </a:p>
        </p:txBody>
      </p:sp>
      <p:sp>
        <p:nvSpPr>
          <p:cNvPr id="51202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7C5855FA-A230-4D78-8201-11A769D78083}" type="slidenum">
              <a:rPr lang="en-US" altLang="ja-JP" smtClean="0">
                <a:latin typeface="Arial" panose="020B0604020202020204" pitchFamily="34" charset="0"/>
              </a:rPr>
              <a:pPr/>
              <a:t>25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51203" name="Rectangle 2"/>
          <p:cNvSpPr>
            <a:spLocks noChangeArrowheads="1"/>
          </p:cNvSpPr>
          <p:nvPr/>
        </p:nvSpPr>
        <p:spPr bwMode="auto">
          <a:xfrm>
            <a:off x="198438" y="863600"/>
            <a:ext cx="8726487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ja-JP" sz="2000" b="1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struct BTNode *insert_node(struct BTNode *node, int x)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  if ( node == NULL 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    return new_node(x, NULL, NULL);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  else if ( x &lt; node-&gt;value 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    node-&gt;left = insert_node(node-&gt;left, x);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    return node;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  else if ( x &gt; node-&gt;value )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    node-&gt;right = insert_node(node-&gt;right, x);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    return node;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  else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    return node;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 b="1">
                <a:solidFill>
                  <a:srgbClr val="006600"/>
                </a:solidFill>
                <a:latin typeface="Arial" panose="020B0604020202020204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844587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2FDC4EA3-1BBC-459B-AE43-0F314C5BB870}" type="slidenum">
              <a:rPr lang="en-US" altLang="ja-JP" smtClean="0">
                <a:latin typeface="Arial" panose="020B0604020202020204" pitchFamily="34" charset="0"/>
              </a:rPr>
              <a:pPr/>
              <a:t>26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53251" name="Text Box 2"/>
          <p:cNvSpPr txBox="1">
            <a:spLocks noChangeArrowheads="1"/>
          </p:cNvSpPr>
          <p:nvPr/>
        </p:nvSpPr>
        <p:spPr bwMode="auto">
          <a:xfrm>
            <a:off x="3355975" y="4862513"/>
            <a:ext cx="201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実行結果の例</a:t>
            </a:r>
          </a:p>
        </p:txBody>
      </p:sp>
      <p:pic>
        <p:nvPicPr>
          <p:cNvPr id="53252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1487488"/>
            <a:ext cx="9024938" cy="326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40473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7DAF9A3-CB57-4D08-9F22-2C6DD33FFB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二分木とは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21FD930-0243-4C3D-8DC4-78B2A98593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rgbClr val="C00000"/>
                </a:solidFill>
              </a:rPr>
              <a:t>レコード</a:t>
            </a:r>
            <a:r>
              <a:rPr lang="ja-JP" altLang="en-US" dirty="0"/>
              <a:t>を次の３つで構成</a:t>
            </a:r>
          </a:p>
          <a:p>
            <a:r>
              <a:rPr lang="ja-JP" altLang="en-US" dirty="0"/>
              <a:t>要素を格納する</a:t>
            </a:r>
            <a:r>
              <a:rPr lang="ja-JP" altLang="en-US" b="1" dirty="0">
                <a:solidFill>
                  <a:srgbClr val="C00000"/>
                </a:solidFill>
              </a:rPr>
              <a:t>セル</a:t>
            </a:r>
            <a:endParaRPr lang="en-US" altLang="ja-JP" b="1" dirty="0">
              <a:solidFill>
                <a:srgbClr val="C00000"/>
              </a:solidFill>
            </a:endParaRPr>
          </a:p>
          <a:p>
            <a:r>
              <a:rPr lang="ja-JP" altLang="en-US" b="1" dirty="0">
                <a:solidFill>
                  <a:srgbClr val="C00000"/>
                </a:solidFill>
              </a:rPr>
              <a:t>左部分木</a:t>
            </a:r>
            <a:r>
              <a:rPr lang="ja-JP" altLang="en-US" dirty="0"/>
              <a:t>を指す</a:t>
            </a:r>
            <a:r>
              <a:rPr lang="ja-JP" altLang="en-US" b="1" dirty="0">
                <a:solidFill>
                  <a:srgbClr val="C00000"/>
                </a:solidFill>
              </a:rPr>
              <a:t>ポインタ</a:t>
            </a:r>
            <a:r>
              <a:rPr lang="ja-JP" altLang="en-US" dirty="0"/>
              <a:t>を格納する</a:t>
            </a:r>
            <a:r>
              <a:rPr lang="ja-JP" altLang="en-US" b="1" dirty="0">
                <a:solidFill>
                  <a:srgbClr val="C00000"/>
                </a:solidFill>
              </a:rPr>
              <a:t>セル</a:t>
            </a:r>
            <a:endParaRPr lang="en-US" altLang="ja-JP" b="1" dirty="0">
              <a:solidFill>
                <a:srgbClr val="C00000"/>
              </a:solidFill>
            </a:endParaRPr>
          </a:p>
          <a:p>
            <a:r>
              <a:rPr lang="ja-JP" altLang="en-US" b="1" dirty="0">
                <a:solidFill>
                  <a:srgbClr val="C00000"/>
                </a:solidFill>
              </a:rPr>
              <a:t>右部分木</a:t>
            </a:r>
            <a:r>
              <a:rPr lang="ja-JP" altLang="en-US" dirty="0"/>
              <a:t>を指す</a:t>
            </a:r>
            <a:r>
              <a:rPr lang="ja-JP" altLang="en-US" b="1" dirty="0">
                <a:solidFill>
                  <a:srgbClr val="C00000"/>
                </a:solidFill>
              </a:rPr>
              <a:t>ポインタ</a:t>
            </a:r>
            <a:r>
              <a:rPr lang="ja-JP" altLang="en-US" dirty="0"/>
              <a:t>を格納する</a:t>
            </a:r>
            <a:r>
              <a:rPr lang="ja-JP" altLang="en-US" b="1" dirty="0">
                <a:solidFill>
                  <a:srgbClr val="C00000"/>
                </a:solidFill>
              </a:rPr>
              <a:t>セル</a:t>
            </a:r>
          </a:p>
          <a:p>
            <a:endParaRPr lang="ja-JP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dirty="0"/>
              <a:t>	</a:t>
            </a:r>
          </a:p>
          <a:p>
            <a:endParaRPr lang="en-US" altLang="ja-JP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DF61118-95E2-481D-8DEB-F34CBAB0A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27</a:t>
            </a:fld>
            <a:endParaRPr kumimoji="1" lang="ja-JP" altLang="en-US"/>
          </a:p>
        </p:txBody>
      </p:sp>
      <p:sp>
        <p:nvSpPr>
          <p:cNvPr id="6" name="フリーフォーム: 図形 5">
            <a:extLst>
              <a:ext uri="{FF2B5EF4-FFF2-40B4-BE49-F238E27FC236}">
                <a16:creationId xmlns:a16="http://schemas.microsoft.com/office/drawing/2014/main" id="{1FC52198-A3C3-413F-88DD-9191F444731C}"/>
              </a:ext>
            </a:extLst>
          </p:cNvPr>
          <p:cNvSpPr/>
          <p:nvPr/>
        </p:nvSpPr>
        <p:spPr>
          <a:xfrm>
            <a:off x="4135088" y="3949245"/>
            <a:ext cx="1526147" cy="1873876"/>
          </a:xfrm>
          <a:custGeom>
            <a:avLst/>
            <a:gdLst>
              <a:gd name="connsiteX0" fmla="*/ 186744 w 1526147"/>
              <a:gd name="connsiteY0" fmla="*/ 148107 h 1873876"/>
              <a:gd name="connsiteX1" fmla="*/ 0 w 1526147"/>
              <a:gd name="connsiteY1" fmla="*/ 895082 h 1873876"/>
              <a:gd name="connsiteX2" fmla="*/ 12879 w 1526147"/>
              <a:gd name="connsiteY2" fmla="*/ 1068946 h 1873876"/>
              <a:gd name="connsiteX3" fmla="*/ 418564 w 1526147"/>
              <a:gd name="connsiteY3" fmla="*/ 1545465 h 1873876"/>
              <a:gd name="connsiteX4" fmla="*/ 528034 w 1526147"/>
              <a:gd name="connsiteY4" fmla="*/ 1873876 h 1873876"/>
              <a:gd name="connsiteX5" fmla="*/ 1526147 w 1526147"/>
              <a:gd name="connsiteY5" fmla="*/ 1848118 h 1873876"/>
              <a:gd name="connsiteX6" fmla="*/ 1429555 w 1526147"/>
              <a:gd name="connsiteY6" fmla="*/ 1056068 h 1873876"/>
              <a:gd name="connsiteX7" fmla="*/ 759854 w 1526147"/>
              <a:gd name="connsiteY7" fmla="*/ 264017 h 1873876"/>
              <a:gd name="connsiteX8" fmla="*/ 489397 w 1526147"/>
              <a:gd name="connsiteY8" fmla="*/ 0 h 1873876"/>
              <a:gd name="connsiteX9" fmla="*/ 186744 w 1526147"/>
              <a:gd name="connsiteY9" fmla="*/ 148107 h 1873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26147" h="1873876">
                <a:moveTo>
                  <a:pt x="186744" y="148107"/>
                </a:moveTo>
                <a:lnTo>
                  <a:pt x="0" y="895082"/>
                </a:lnTo>
                <a:lnTo>
                  <a:pt x="12879" y="1068946"/>
                </a:lnTo>
                <a:lnTo>
                  <a:pt x="418564" y="1545465"/>
                </a:lnTo>
                <a:lnTo>
                  <a:pt x="528034" y="1873876"/>
                </a:lnTo>
                <a:lnTo>
                  <a:pt x="1526147" y="1848118"/>
                </a:lnTo>
                <a:lnTo>
                  <a:pt x="1429555" y="1056068"/>
                </a:lnTo>
                <a:lnTo>
                  <a:pt x="759854" y="264017"/>
                </a:lnTo>
                <a:lnTo>
                  <a:pt x="489397" y="0"/>
                </a:lnTo>
                <a:lnTo>
                  <a:pt x="186744" y="148107"/>
                </a:lnTo>
                <a:close/>
              </a:path>
            </a:pathLst>
          </a:custGeom>
          <a:solidFill>
            <a:srgbClr val="CEE1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リーフォーム: 図形 6">
            <a:extLst>
              <a:ext uri="{FF2B5EF4-FFF2-40B4-BE49-F238E27FC236}">
                <a16:creationId xmlns:a16="http://schemas.microsoft.com/office/drawing/2014/main" id="{3F3299BD-7E09-4EF0-8D4D-615D901CE08B}"/>
              </a:ext>
            </a:extLst>
          </p:cNvPr>
          <p:cNvSpPr/>
          <p:nvPr/>
        </p:nvSpPr>
        <p:spPr>
          <a:xfrm>
            <a:off x="2596063" y="4007200"/>
            <a:ext cx="1873876" cy="1822360"/>
          </a:xfrm>
          <a:custGeom>
            <a:avLst/>
            <a:gdLst>
              <a:gd name="connsiteX0" fmla="*/ 811369 w 1873876"/>
              <a:gd name="connsiteY0" fmla="*/ 0 h 1822360"/>
              <a:gd name="connsiteX1" fmla="*/ 64394 w 1873876"/>
              <a:gd name="connsiteY1" fmla="*/ 991673 h 1822360"/>
              <a:gd name="connsiteX2" fmla="*/ 0 w 1873876"/>
              <a:gd name="connsiteY2" fmla="*/ 1822360 h 1822360"/>
              <a:gd name="connsiteX3" fmla="*/ 882203 w 1873876"/>
              <a:gd name="connsiteY3" fmla="*/ 1822360 h 1822360"/>
              <a:gd name="connsiteX4" fmla="*/ 1873876 w 1873876"/>
              <a:gd name="connsiteY4" fmla="*/ 1796603 h 1822360"/>
              <a:gd name="connsiteX5" fmla="*/ 1848118 w 1873876"/>
              <a:gd name="connsiteY5" fmla="*/ 1435994 h 1822360"/>
              <a:gd name="connsiteX6" fmla="*/ 1384479 w 1873876"/>
              <a:gd name="connsiteY6" fmla="*/ 779172 h 1822360"/>
              <a:gd name="connsiteX7" fmla="*/ 1358721 w 1873876"/>
              <a:gd name="connsiteY7" fmla="*/ 128789 h 1822360"/>
              <a:gd name="connsiteX8" fmla="*/ 811369 w 1873876"/>
              <a:gd name="connsiteY8" fmla="*/ 0 h 1822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73876" h="1822360">
                <a:moveTo>
                  <a:pt x="811369" y="0"/>
                </a:moveTo>
                <a:lnTo>
                  <a:pt x="64394" y="991673"/>
                </a:lnTo>
                <a:lnTo>
                  <a:pt x="0" y="1822360"/>
                </a:lnTo>
                <a:lnTo>
                  <a:pt x="882203" y="1822360"/>
                </a:lnTo>
                <a:lnTo>
                  <a:pt x="1873876" y="1796603"/>
                </a:lnTo>
                <a:lnTo>
                  <a:pt x="1848118" y="1435994"/>
                </a:lnTo>
                <a:lnTo>
                  <a:pt x="1384479" y="779172"/>
                </a:lnTo>
                <a:lnTo>
                  <a:pt x="1358721" y="128789"/>
                </a:lnTo>
                <a:lnTo>
                  <a:pt x="811369" y="0"/>
                </a:lnTo>
                <a:close/>
              </a:path>
            </a:pathLst>
          </a:custGeom>
          <a:solidFill>
            <a:srgbClr val="CEE1F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DD68D0C5-658A-4209-8814-515335EA6A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84753" y="4935865"/>
            <a:ext cx="1444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C5E710C0-F1F5-46F0-BE5B-A83F809F3CE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29215" y="4935865"/>
            <a:ext cx="360363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FEA2DDC8-36C7-4EA2-B4C0-56EE326F024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13315" y="4215140"/>
            <a:ext cx="21590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" name="Line 9">
            <a:extLst>
              <a:ext uri="{FF2B5EF4-FFF2-40B4-BE49-F238E27FC236}">
                <a16:creationId xmlns:a16="http://schemas.microsoft.com/office/drawing/2014/main" id="{A375CF27-0424-4EF8-92BC-A770ADE4937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81515" y="4215140"/>
            <a:ext cx="43180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" name="Line 10">
            <a:extLst>
              <a:ext uri="{FF2B5EF4-FFF2-40B4-BE49-F238E27FC236}">
                <a16:creationId xmlns:a16="http://schemas.microsoft.com/office/drawing/2014/main" id="{D8C37C72-C76F-4E48-AB29-7E84805284B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92590" y="4935865"/>
            <a:ext cx="2889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9E9AC741-1E82-4741-B3F2-71393AE134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13315" y="3638878"/>
            <a:ext cx="503238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4" name="Line 12">
            <a:extLst>
              <a:ext uri="{FF2B5EF4-FFF2-40B4-BE49-F238E27FC236}">
                <a16:creationId xmlns:a16="http://schemas.microsoft.com/office/drawing/2014/main" id="{75D638BC-A2FD-48F1-ACF8-50FEB90C1D25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6553" y="3638878"/>
            <a:ext cx="433388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" name="Line 13">
            <a:extLst>
              <a:ext uri="{FF2B5EF4-FFF2-40B4-BE49-F238E27FC236}">
                <a16:creationId xmlns:a16="http://schemas.microsoft.com/office/drawing/2014/main" id="{25D49530-A64E-4DC4-A6F7-2D55B51880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34040" y="4143703"/>
            <a:ext cx="2159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" name="Line 14">
            <a:extLst>
              <a:ext uri="{FF2B5EF4-FFF2-40B4-BE49-F238E27FC236}">
                <a16:creationId xmlns:a16="http://schemas.microsoft.com/office/drawing/2014/main" id="{6F91E718-4E7D-4DD4-BD88-C789C5493D4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49940" y="4143703"/>
            <a:ext cx="43180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" name="Line 15">
            <a:extLst>
              <a:ext uri="{FF2B5EF4-FFF2-40B4-BE49-F238E27FC236}">
                <a16:creationId xmlns:a16="http://schemas.microsoft.com/office/drawing/2014/main" id="{919E7B2A-09F5-408A-8710-AF0DDD1F7E33}"/>
              </a:ext>
            </a:extLst>
          </p:cNvPr>
          <p:cNvSpPr>
            <a:spLocks noChangeShapeType="1"/>
          </p:cNvSpPr>
          <p:nvPr/>
        </p:nvSpPr>
        <p:spPr bwMode="auto">
          <a:xfrm>
            <a:off x="4981740" y="4935865"/>
            <a:ext cx="2159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" name="Oval 16">
            <a:extLst>
              <a:ext uri="{FF2B5EF4-FFF2-40B4-BE49-F238E27FC236}">
                <a16:creationId xmlns:a16="http://schemas.microsoft.com/office/drawing/2014/main" id="{4BCD8078-2355-48AC-8BB0-6C1A3F097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3678" y="3567440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9" name="Oval 17">
            <a:extLst>
              <a:ext uri="{FF2B5EF4-FFF2-40B4-BE49-F238E27FC236}">
                <a16:creationId xmlns:a16="http://schemas.microsoft.com/office/drawing/2014/main" id="{217D9216-E6BA-46C0-A40A-1CEAFCFA9A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1878" y="4143703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0" name="Oval 18">
            <a:extLst>
              <a:ext uri="{FF2B5EF4-FFF2-40B4-BE49-F238E27FC236}">
                <a16:creationId xmlns:a16="http://schemas.microsoft.com/office/drawing/2014/main" id="{CE21C527-C903-4260-AFEA-111194FDB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7053" y="48644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1" name="Oval 19">
            <a:extLst>
              <a:ext uri="{FF2B5EF4-FFF2-40B4-BE49-F238E27FC236}">
                <a16:creationId xmlns:a16="http://schemas.microsoft.com/office/drawing/2014/main" id="{99AA4F6D-9889-491C-8DAC-D0B7E8954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4753" y="48644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2" name="Oval 20">
            <a:extLst>
              <a:ext uri="{FF2B5EF4-FFF2-40B4-BE49-F238E27FC236}">
                <a16:creationId xmlns:a16="http://schemas.microsoft.com/office/drawing/2014/main" id="{C6417CC6-FA0B-44AA-9C95-5331C9ACF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9578" y="48644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3" name="Oval 21">
            <a:extLst>
              <a:ext uri="{FF2B5EF4-FFF2-40B4-BE49-F238E27FC236}">
                <a16:creationId xmlns:a16="http://schemas.microsoft.com/office/drawing/2014/main" id="{C9612065-C631-4563-8E45-5E28DADF3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6915" y="4072265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4" name="Oval 22">
            <a:extLst>
              <a:ext uri="{FF2B5EF4-FFF2-40B4-BE49-F238E27FC236}">
                <a16:creationId xmlns:a16="http://schemas.microsoft.com/office/drawing/2014/main" id="{F9ED7045-F361-40A5-969E-801ACC8B37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8715" y="48644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5" name="Oval 23">
            <a:extLst>
              <a:ext uri="{FF2B5EF4-FFF2-40B4-BE49-F238E27FC236}">
                <a16:creationId xmlns:a16="http://schemas.microsoft.com/office/drawing/2014/main" id="{1876B4EF-367A-4532-AF5B-DB4BB3128A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9715" y="55121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6" name="Oval 24">
            <a:extLst>
              <a:ext uri="{FF2B5EF4-FFF2-40B4-BE49-F238E27FC236}">
                <a16:creationId xmlns:a16="http://schemas.microsoft.com/office/drawing/2014/main" id="{1249F237-EAAB-4073-8A8E-297771BBF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1878" y="55121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7" name="Oval 25">
            <a:extLst>
              <a:ext uri="{FF2B5EF4-FFF2-40B4-BE49-F238E27FC236}">
                <a16:creationId xmlns:a16="http://schemas.microsoft.com/office/drawing/2014/main" id="{90C8055E-C97F-4A1C-9D67-C3BE2BCD1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5115" y="5512128"/>
            <a:ext cx="215900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8" name="Oval 26">
            <a:extLst>
              <a:ext uri="{FF2B5EF4-FFF2-40B4-BE49-F238E27FC236}">
                <a16:creationId xmlns:a16="http://schemas.microsoft.com/office/drawing/2014/main" id="{7AEBDA8E-13D3-4AC3-A369-808C117794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3178" y="5512128"/>
            <a:ext cx="217488" cy="215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29" name="Text Box 27">
            <a:extLst>
              <a:ext uri="{FF2B5EF4-FFF2-40B4-BE49-F238E27FC236}">
                <a16:creationId xmlns:a16="http://schemas.microsoft.com/office/drawing/2014/main" id="{8C032F71-E998-4296-8EFF-08952ED11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0671" y="5833131"/>
            <a:ext cx="16209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dirty="0"/>
              <a:t>左部分木</a:t>
            </a:r>
          </a:p>
        </p:txBody>
      </p:sp>
      <p:sp>
        <p:nvSpPr>
          <p:cNvPr id="30" name="Text Box 28">
            <a:extLst>
              <a:ext uri="{FF2B5EF4-FFF2-40B4-BE49-F238E27FC236}">
                <a16:creationId xmlns:a16="http://schemas.microsoft.com/office/drawing/2014/main" id="{65234F65-D09C-455F-8D24-FB7FB4045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8578" y="3105478"/>
            <a:ext cx="13509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/>
              <a:t>根</a:t>
            </a:r>
            <a:r>
              <a:rPr lang="en-US" altLang="ja-JP" sz="2800"/>
              <a:t>(root)</a:t>
            </a:r>
          </a:p>
        </p:txBody>
      </p:sp>
      <p:sp>
        <p:nvSpPr>
          <p:cNvPr id="31" name="Text Box 27">
            <a:extLst>
              <a:ext uri="{FF2B5EF4-FFF2-40B4-BE49-F238E27FC236}">
                <a16:creationId xmlns:a16="http://schemas.microsoft.com/office/drawing/2014/main" id="{75FB37E4-7276-4776-A75C-0283DA0F09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8709" y="5833131"/>
            <a:ext cx="162095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800" dirty="0"/>
              <a:t>右部分木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E29DEE9-52CE-446E-98B7-2E90E1A3DC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二分木の走査法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14E47F9-60B1-4AF0-A841-103C83C86E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二分木の走査には次の種類がある</a:t>
            </a:r>
          </a:p>
          <a:p>
            <a:r>
              <a:rPr lang="ja-JP" altLang="en-US" dirty="0"/>
              <a:t>先行順 </a:t>
            </a:r>
            <a:r>
              <a:rPr lang="en-US" altLang="ja-JP" dirty="0"/>
              <a:t>(pre-order)</a:t>
            </a:r>
            <a:endParaRPr lang="ja-JP" altLang="en-US" dirty="0"/>
          </a:p>
          <a:p>
            <a:r>
              <a:rPr lang="ja-JP" altLang="en-US" dirty="0"/>
              <a:t>中間順 </a:t>
            </a:r>
            <a:r>
              <a:rPr lang="en-US" altLang="ja-JP" dirty="0"/>
              <a:t>(in-order)</a:t>
            </a:r>
            <a:endParaRPr lang="ja-JP" altLang="en-US" dirty="0"/>
          </a:p>
          <a:p>
            <a:r>
              <a:rPr lang="ja-JP" altLang="en-US" dirty="0"/>
              <a:t>後行順 </a:t>
            </a:r>
            <a:r>
              <a:rPr lang="en-US" altLang="ja-JP" dirty="0"/>
              <a:t>(post-order)</a:t>
            </a:r>
            <a:endParaRPr lang="ja-JP" altLang="en-US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3EFF62D-8255-408F-8FD1-4FB7724A0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28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C1B65C5-1F9C-4642-89B9-7ABAFB6C2C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先行順 </a:t>
            </a:r>
            <a:r>
              <a:rPr lang="en-US" altLang="ja-JP" dirty="0"/>
              <a:t>(pre-order)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4C31517-5711-4A6C-94F7-81FFA5913B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1845" y="846253"/>
            <a:ext cx="7978639" cy="1117226"/>
          </a:xfrm>
        </p:spPr>
        <p:txBody>
          <a:bodyPr>
            <a:noAutofit/>
          </a:bodyPr>
          <a:lstStyle/>
          <a:p>
            <a:r>
              <a:rPr lang="ja-JP" altLang="en-US" dirty="0"/>
              <a:t>根ノード，左部分木，右部分木の順</a:t>
            </a:r>
            <a:endParaRPr lang="en-US" altLang="ja-JP" dirty="0"/>
          </a:p>
        </p:txBody>
      </p:sp>
      <p:grpSp>
        <p:nvGrpSpPr>
          <p:cNvPr id="44" name="Group 4">
            <a:extLst>
              <a:ext uri="{FF2B5EF4-FFF2-40B4-BE49-F238E27FC236}">
                <a16:creationId xmlns:a16="http://schemas.microsoft.com/office/drawing/2014/main" id="{FD940950-773E-4032-BD04-60FE539EFF56}"/>
              </a:ext>
            </a:extLst>
          </p:cNvPr>
          <p:cNvGrpSpPr>
            <a:grpSpLocks/>
          </p:cNvGrpSpPr>
          <p:nvPr/>
        </p:nvGrpSpPr>
        <p:grpSpPr bwMode="auto">
          <a:xfrm>
            <a:off x="1156447" y="2073835"/>
            <a:ext cx="3284538" cy="2184400"/>
            <a:chOff x="1713" y="436"/>
            <a:chExt cx="2069" cy="1376"/>
          </a:xfrm>
        </p:grpSpPr>
        <p:sp>
          <p:nvSpPr>
            <p:cNvPr id="45" name="Line 5">
              <a:extLst>
                <a:ext uri="{FF2B5EF4-FFF2-40B4-BE49-F238E27FC236}">
                  <a16:creationId xmlns:a16="http://schemas.microsoft.com/office/drawing/2014/main" id="{E3268534-8FC5-4A62-9082-893510A63AD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21" y="604"/>
              <a:ext cx="454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46" name="Line 6">
              <a:extLst>
                <a:ext uri="{FF2B5EF4-FFF2-40B4-BE49-F238E27FC236}">
                  <a16:creationId xmlns:a16="http://schemas.microsoft.com/office/drawing/2014/main" id="{C3BC9904-7DDF-47C4-97FD-E152F5194F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5" y="604"/>
              <a:ext cx="544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47" name="Line 7">
              <a:extLst>
                <a:ext uri="{FF2B5EF4-FFF2-40B4-BE49-F238E27FC236}">
                  <a16:creationId xmlns:a16="http://schemas.microsoft.com/office/drawing/2014/main" id="{54B853E0-C16B-472E-AB36-946BB08C78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04" y="1058"/>
              <a:ext cx="317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48" name="Line 8">
              <a:extLst>
                <a:ext uri="{FF2B5EF4-FFF2-40B4-BE49-F238E27FC236}">
                  <a16:creationId xmlns:a16="http://schemas.microsoft.com/office/drawing/2014/main" id="{1B425525-2215-40D0-8183-3C83B6269E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1" y="1058"/>
              <a:ext cx="273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49" name="Line 9">
              <a:extLst>
                <a:ext uri="{FF2B5EF4-FFF2-40B4-BE49-F238E27FC236}">
                  <a16:creationId xmlns:a16="http://schemas.microsoft.com/office/drawing/2014/main" id="{F173983E-7B48-4F04-AD6C-B37090CE5C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93" y="1103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50" name="Line 10">
              <a:extLst>
                <a:ext uri="{FF2B5EF4-FFF2-40B4-BE49-F238E27FC236}">
                  <a16:creationId xmlns:a16="http://schemas.microsoft.com/office/drawing/2014/main" id="{AA3AD80A-2A25-44C0-A115-440856BFE7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19" y="1103"/>
              <a:ext cx="318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51" name="Oval 11">
              <a:extLst>
                <a:ext uri="{FF2B5EF4-FFF2-40B4-BE49-F238E27FC236}">
                  <a16:creationId xmlns:a16="http://schemas.microsoft.com/office/drawing/2014/main" id="{4E80E9E6-AA17-4860-8D99-E57F2C86F9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4" y="559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52" name="Oval 12">
              <a:extLst>
                <a:ext uri="{FF2B5EF4-FFF2-40B4-BE49-F238E27FC236}">
                  <a16:creationId xmlns:a16="http://schemas.microsoft.com/office/drawing/2014/main" id="{B551B1BD-2D0E-432F-AC21-2D55EBD0D7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" y="967"/>
              <a:ext cx="181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53" name="Oval 13">
              <a:extLst>
                <a:ext uri="{FF2B5EF4-FFF2-40B4-BE49-F238E27FC236}">
                  <a16:creationId xmlns:a16="http://schemas.microsoft.com/office/drawing/2014/main" id="{F5410CCC-9E35-4D7C-8133-F69583591C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3" y="1557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54" name="Oval 14">
              <a:extLst>
                <a:ext uri="{FF2B5EF4-FFF2-40B4-BE49-F238E27FC236}">
                  <a16:creationId xmlns:a16="http://schemas.microsoft.com/office/drawing/2014/main" id="{F8CD6434-7A48-4460-B719-D988610181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3" y="1557"/>
              <a:ext cx="181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55" name="Oval 15">
              <a:extLst>
                <a:ext uri="{FF2B5EF4-FFF2-40B4-BE49-F238E27FC236}">
                  <a16:creationId xmlns:a16="http://schemas.microsoft.com/office/drawing/2014/main" id="{850CBD43-4BC5-4085-92A6-C556F35FC2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2" y="1557"/>
              <a:ext cx="181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56" name="Oval 16">
              <a:extLst>
                <a:ext uri="{FF2B5EF4-FFF2-40B4-BE49-F238E27FC236}">
                  <a16:creationId xmlns:a16="http://schemas.microsoft.com/office/drawing/2014/main" id="{3CF77113-266C-445A-8C69-76CAE64569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6" y="1557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57" name="Oval 17">
              <a:extLst>
                <a:ext uri="{FF2B5EF4-FFF2-40B4-BE49-F238E27FC236}">
                  <a16:creationId xmlns:a16="http://schemas.microsoft.com/office/drawing/2014/main" id="{3F5E3E46-E66E-410D-8D18-00CAD75791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9" y="1013"/>
              <a:ext cx="181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ja-JP" sz="2400">
                <a:latin typeface="Arial" panose="020B0604020202020204" pitchFamily="34" charset="0"/>
              </a:endParaRPr>
            </a:p>
          </p:txBody>
        </p:sp>
        <p:sp>
          <p:nvSpPr>
            <p:cNvPr id="58" name="Text Box 18">
              <a:extLst>
                <a:ext uri="{FF2B5EF4-FFF2-40B4-BE49-F238E27FC236}">
                  <a16:creationId xmlns:a16="http://schemas.microsoft.com/office/drawing/2014/main" id="{7513641F-0874-46AE-89EC-9F84819A76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3" y="436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59" name="Text Box 19">
              <a:extLst>
                <a:ext uri="{FF2B5EF4-FFF2-40B4-BE49-F238E27FC236}">
                  <a16:creationId xmlns:a16="http://schemas.microsoft.com/office/drawing/2014/main" id="{2FA19CEB-FDD3-4B15-BEDC-AA9120D919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0" y="889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60" name="Text Box 20">
              <a:extLst>
                <a:ext uri="{FF2B5EF4-FFF2-40B4-BE49-F238E27FC236}">
                  <a16:creationId xmlns:a16="http://schemas.microsoft.com/office/drawing/2014/main" id="{4AA9C29B-3372-4858-92F3-7E9628598D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7" y="844"/>
              <a:ext cx="25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61" name="Text Box 21">
              <a:extLst>
                <a:ext uri="{FF2B5EF4-FFF2-40B4-BE49-F238E27FC236}">
                  <a16:creationId xmlns:a16="http://schemas.microsoft.com/office/drawing/2014/main" id="{92FBA562-5B3F-49CE-B8A2-6413726D40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7" y="1524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D</a:t>
              </a:r>
            </a:p>
          </p:txBody>
        </p:sp>
        <p:sp>
          <p:nvSpPr>
            <p:cNvPr id="62" name="Text Box 22">
              <a:extLst>
                <a:ext uri="{FF2B5EF4-FFF2-40B4-BE49-F238E27FC236}">
                  <a16:creationId xmlns:a16="http://schemas.microsoft.com/office/drawing/2014/main" id="{29B3EA9A-7ED3-413D-A377-5134EA866A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39" y="1512"/>
              <a:ext cx="24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E</a:t>
              </a:r>
            </a:p>
          </p:txBody>
        </p:sp>
        <p:sp>
          <p:nvSpPr>
            <p:cNvPr id="63" name="Text Box 23">
              <a:extLst>
                <a:ext uri="{FF2B5EF4-FFF2-40B4-BE49-F238E27FC236}">
                  <a16:creationId xmlns:a16="http://schemas.microsoft.com/office/drawing/2014/main" id="{294507D6-436F-40C7-817F-698F24EA44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" y="1479"/>
              <a:ext cx="23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F</a:t>
              </a:r>
            </a:p>
          </p:txBody>
        </p:sp>
        <p:sp>
          <p:nvSpPr>
            <p:cNvPr id="64" name="Text Box 24">
              <a:extLst>
                <a:ext uri="{FF2B5EF4-FFF2-40B4-BE49-F238E27FC236}">
                  <a16:creationId xmlns:a16="http://schemas.microsoft.com/office/drawing/2014/main" id="{0D604684-E650-42D7-AD08-461F31189D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5" y="1479"/>
              <a:ext cx="26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G</a:t>
              </a:r>
            </a:p>
          </p:txBody>
        </p:sp>
      </p:grpSp>
      <p:sp>
        <p:nvSpPr>
          <p:cNvPr id="65" name="Text Box 25">
            <a:extLst>
              <a:ext uri="{FF2B5EF4-FFF2-40B4-BE49-F238E27FC236}">
                <a16:creationId xmlns:a16="http://schemas.microsoft.com/office/drawing/2014/main" id="{A9ED8C08-383B-43A8-8A2A-141295A59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1647" y="2912035"/>
            <a:ext cx="346684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latin typeface="Arial" panose="020B0604020202020204" pitchFamily="34" charset="0"/>
              </a:rPr>
              <a:t>D, B, E, A, F, C, 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Arial" panose="020B0604020202020204" pitchFamily="34" charset="0"/>
              </a:rPr>
              <a:t>の順に処理を行う</a:t>
            </a:r>
          </a:p>
        </p:txBody>
      </p:sp>
      <p:sp>
        <p:nvSpPr>
          <p:cNvPr id="66" name="Line 26">
            <a:extLst>
              <a:ext uri="{FF2B5EF4-FFF2-40B4-BE49-F238E27FC236}">
                <a16:creationId xmlns:a16="http://schemas.microsoft.com/office/drawing/2014/main" id="{E9FFB6A4-AE15-461B-B441-4D40C49F7D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437435" y="3251760"/>
            <a:ext cx="360362" cy="5762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7" name="Line 27">
            <a:extLst>
              <a:ext uri="{FF2B5EF4-FFF2-40B4-BE49-F238E27FC236}">
                <a16:creationId xmlns:a16="http://schemas.microsoft.com/office/drawing/2014/main" id="{F66EFFD1-F7CE-40B3-BDEF-6ABAECC0716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42260" y="3251760"/>
            <a:ext cx="431800" cy="5762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8" name="Line 28">
            <a:extLst>
              <a:ext uri="{FF2B5EF4-FFF2-40B4-BE49-F238E27FC236}">
                <a16:creationId xmlns:a16="http://schemas.microsoft.com/office/drawing/2014/main" id="{87CDE7E4-0C48-42BB-BBDA-A4525F8887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45497" y="2604060"/>
            <a:ext cx="144463" cy="11525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9" name="Line 29">
            <a:extLst>
              <a:ext uri="{FF2B5EF4-FFF2-40B4-BE49-F238E27FC236}">
                <a16:creationId xmlns:a16="http://schemas.microsoft.com/office/drawing/2014/main" id="{BE7D3962-E7E7-49D9-86E5-027AC5032299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2985" y="2604060"/>
            <a:ext cx="358775" cy="11525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0" name="Line 30">
            <a:extLst>
              <a:ext uri="{FF2B5EF4-FFF2-40B4-BE49-F238E27FC236}">
                <a16:creationId xmlns:a16="http://schemas.microsoft.com/office/drawing/2014/main" id="{2453D5F1-723E-49FE-A95F-9F863FF2EA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66222" y="3323198"/>
            <a:ext cx="215900" cy="4333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1" name="Line 31">
            <a:extLst>
              <a:ext uri="{FF2B5EF4-FFF2-40B4-BE49-F238E27FC236}">
                <a16:creationId xmlns:a16="http://schemas.microsoft.com/office/drawing/2014/main" id="{37DBA051-6D3F-478C-B652-E236B81195E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6585" y="3251760"/>
            <a:ext cx="431800" cy="5048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56FB577-AA9C-4BBE-BCCD-6A5D70E9F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29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5813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例題１．リストの併合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２つのリストを併合するプログラムを動かしてみる</a:t>
            </a:r>
          </a:p>
        </p:txBody>
      </p:sp>
      <p:sp>
        <p:nvSpPr>
          <p:cNvPr id="614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FDD9D46F-C0F0-4D77-AD2D-9524B66A6CE4}" type="slidenum">
              <a:rPr lang="en-US" altLang="ja-JP" smtClean="0">
                <a:latin typeface="Arial" panose="020B0604020202020204" pitchFamily="34" charset="0"/>
              </a:rPr>
              <a:pPr/>
              <a:t>3</a:t>
            </a:fld>
            <a:endParaRPr lang="en-US" altLang="ja-JP" dirty="0">
              <a:latin typeface="Arial" panose="020B0604020202020204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346075" y="3892550"/>
            <a:ext cx="514350" cy="460375"/>
          </a:xfrm>
          <a:prstGeom prst="rect">
            <a:avLst/>
          </a:prstGeom>
          <a:solidFill>
            <a:srgbClr val="0000C8">
              <a:alpha val="2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350838" y="3889375"/>
            <a:ext cx="1030287" cy="457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         </a:t>
            </a:r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>
            <a:off x="866775" y="38893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52" name="Line 7"/>
          <p:cNvSpPr>
            <a:spLocks noChangeShapeType="1"/>
          </p:cNvSpPr>
          <p:nvPr/>
        </p:nvSpPr>
        <p:spPr bwMode="auto">
          <a:xfrm>
            <a:off x="1174750" y="4117975"/>
            <a:ext cx="617538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53" name="Rectangle 8"/>
          <p:cNvSpPr>
            <a:spLocks noChangeArrowheads="1"/>
          </p:cNvSpPr>
          <p:nvPr/>
        </p:nvSpPr>
        <p:spPr bwMode="auto">
          <a:xfrm>
            <a:off x="1792288" y="3889375"/>
            <a:ext cx="1030287" cy="457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         </a:t>
            </a:r>
          </a:p>
        </p:txBody>
      </p:sp>
      <p:sp>
        <p:nvSpPr>
          <p:cNvPr id="6154" name="Line 9"/>
          <p:cNvSpPr>
            <a:spLocks noChangeShapeType="1"/>
          </p:cNvSpPr>
          <p:nvPr/>
        </p:nvSpPr>
        <p:spPr bwMode="auto">
          <a:xfrm>
            <a:off x="2308225" y="38893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55" name="Rectangle 10"/>
          <p:cNvSpPr>
            <a:spLocks noChangeArrowheads="1"/>
          </p:cNvSpPr>
          <p:nvPr/>
        </p:nvSpPr>
        <p:spPr bwMode="auto">
          <a:xfrm>
            <a:off x="3233738" y="3889375"/>
            <a:ext cx="1030287" cy="457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Arial" panose="020B0604020202020204" pitchFamily="34" charset="0"/>
              </a:rPr>
              <a:t>    </a:t>
            </a:r>
            <a:r>
              <a:rPr lang="ja-JP" altLang="en-US" sz="2400">
                <a:latin typeface="Arial" panose="020B0604020202020204" pitchFamily="34" charset="0"/>
              </a:rPr>
              <a:t>　　</a:t>
            </a:r>
            <a:r>
              <a:rPr lang="ja-JP" altLang="en-US" sz="2000">
                <a:latin typeface="Arial" panose="020B0604020202020204" pitchFamily="34" charset="0"/>
              </a:rPr>
              <a:t>   </a:t>
            </a:r>
            <a:r>
              <a:rPr lang="en-US" altLang="ja-JP" sz="2000">
                <a:solidFill>
                  <a:schemeClr val="hlink"/>
                </a:solidFill>
                <a:latin typeface="Arial" panose="020B0604020202020204" pitchFamily="34" charset="0"/>
              </a:rPr>
              <a:t>NULL</a:t>
            </a:r>
          </a:p>
        </p:txBody>
      </p:sp>
      <p:sp>
        <p:nvSpPr>
          <p:cNvPr id="6156" name="Line 11"/>
          <p:cNvSpPr>
            <a:spLocks noChangeShapeType="1"/>
          </p:cNvSpPr>
          <p:nvPr/>
        </p:nvSpPr>
        <p:spPr bwMode="auto">
          <a:xfrm>
            <a:off x="3749675" y="38893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57" name="Line 12"/>
          <p:cNvSpPr>
            <a:spLocks noChangeShapeType="1"/>
          </p:cNvSpPr>
          <p:nvPr/>
        </p:nvSpPr>
        <p:spPr bwMode="auto">
          <a:xfrm>
            <a:off x="2616200" y="4117975"/>
            <a:ext cx="617538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58" name="Rectangle 13"/>
          <p:cNvSpPr>
            <a:spLocks noChangeArrowheads="1"/>
          </p:cNvSpPr>
          <p:nvPr/>
        </p:nvSpPr>
        <p:spPr bwMode="auto">
          <a:xfrm>
            <a:off x="1789113" y="3900488"/>
            <a:ext cx="514350" cy="460375"/>
          </a:xfrm>
          <a:prstGeom prst="rect">
            <a:avLst/>
          </a:prstGeom>
          <a:solidFill>
            <a:srgbClr val="0000C8">
              <a:alpha val="2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6159" name="Rectangle 14"/>
          <p:cNvSpPr>
            <a:spLocks noChangeArrowheads="1"/>
          </p:cNvSpPr>
          <p:nvPr/>
        </p:nvSpPr>
        <p:spPr bwMode="auto">
          <a:xfrm>
            <a:off x="3243263" y="3908425"/>
            <a:ext cx="515937" cy="460375"/>
          </a:xfrm>
          <a:prstGeom prst="rect">
            <a:avLst/>
          </a:prstGeom>
          <a:solidFill>
            <a:srgbClr val="0000C8">
              <a:alpha val="2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grpSp>
        <p:nvGrpSpPr>
          <p:cNvPr id="6160" name="Group 27"/>
          <p:cNvGrpSpPr>
            <a:grpSpLocks/>
          </p:cNvGrpSpPr>
          <p:nvPr/>
        </p:nvGrpSpPr>
        <p:grpSpPr bwMode="auto">
          <a:xfrm>
            <a:off x="4852988" y="3851275"/>
            <a:ext cx="3917950" cy="479425"/>
            <a:chOff x="362" y="2173"/>
            <a:chExt cx="3653" cy="302"/>
          </a:xfrm>
        </p:grpSpPr>
        <p:sp>
          <p:nvSpPr>
            <p:cNvPr id="6202" name="Rectangle 28"/>
            <p:cNvSpPr>
              <a:spLocks noChangeArrowheads="1"/>
            </p:cNvSpPr>
            <p:nvPr/>
          </p:nvSpPr>
          <p:spPr bwMode="auto">
            <a:xfrm>
              <a:off x="362" y="2175"/>
              <a:ext cx="480" cy="290"/>
            </a:xfrm>
            <a:prstGeom prst="rect">
              <a:avLst/>
            </a:prstGeom>
            <a:solidFill>
              <a:srgbClr val="0000C8">
                <a:alpha val="2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6203" name="Rectangle 29"/>
            <p:cNvSpPr>
              <a:spLocks noChangeArrowheads="1"/>
            </p:cNvSpPr>
            <p:nvPr/>
          </p:nvSpPr>
          <p:spPr bwMode="auto">
            <a:xfrm>
              <a:off x="367" y="2173"/>
              <a:ext cx="960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         </a:t>
              </a:r>
            </a:p>
          </p:txBody>
        </p:sp>
        <p:sp>
          <p:nvSpPr>
            <p:cNvPr id="6204" name="Line 30"/>
            <p:cNvSpPr>
              <a:spLocks noChangeShapeType="1"/>
            </p:cNvSpPr>
            <p:nvPr/>
          </p:nvSpPr>
          <p:spPr bwMode="auto">
            <a:xfrm>
              <a:off x="847" y="2173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6205" name="Line 31"/>
            <p:cNvSpPr>
              <a:spLocks noChangeShapeType="1"/>
            </p:cNvSpPr>
            <p:nvPr/>
          </p:nvSpPr>
          <p:spPr bwMode="auto">
            <a:xfrm>
              <a:off x="1135" y="2317"/>
              <a:ext cx="576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6206" name="Rectangle 32"/>
            <p:cNvSpPr>
              <a:spLocks noChangeArrowheads="1"/>
            </p:cNvSpPr>
            <p:nvPr/>
          </p:nvSpPr>
          <p:spPr bwMode="auto">
            <a:xfrm>
              <a:off x="1711" y="2173"/>
              <a:ext cx="960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         </a:t>
              </a:r>
            </a:p>
          </p:txBody>
        </p:sp>
        <p:sp>
          <p:nvSpPr>
            <p:cNvPr id="6207" name="Line 33"/>
            <p:cNvSpPr>
              <a:spLocks noChangeShapeType="1"/>
            </p:cNvSpPr>
            <p:nvPr/>
          </p:nvSpPr>
          <p:spPr bwMode="auto">
            <a:xfrm>
              <a:off x="2191" y="2173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6208" name="Rectangle 34"/>
            <p:cNvSpPr>
              <a:spLocks noChangeArrowheads="1"/>
            </p:cNvSpPr>
            <p:nvPr/>
          </p:nvSpPr>
          <p:spPr bwMode="auto">
            <a:xfrm>
              <a:off x="3055" y="2173"/>
              <a:ext cx="960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    </a:t>
              </a:r>
              <a:r>
                <a:rPr lang="ja-JP" altLang="en-US" sz="2400">
                  <a:latin typeface="Arial" panose="020B0604020202020204" pitchFamily="34" charset="0"/>
                </a:rPr>
                <a:t>　　</a:t>
              </a:r>
              <a:r>
                <a:rPr lang="ja-JP" altLang="en-US" sz="2000">
                  <a:latin typeface="Arial" panose="020B0604020202020204" pitchFamily="34" charset="0"/>
                </a:rPr>
                <a:t>   </a:t>
              </a:r>
              <a:r>
                <a:rPr lang="en-US" altLang="ja-JP" sz="2000">
                  <a:solidFill>
                    <a:schemeClr val="hlink"/>
                  </a:solidFill>
                  <a:latin typeface="Arial" panose="020B0604020202020204" pitchFamily="34" charset="0"/>
                </a:rPr>
                <a:t>NULL</a:t>
              </a:r>
            </a:p>
          </p:txBody>
        </p:sp>
        <p:sp>
          <p:nvSpPr>
            <p:cNvPr id="6209" name="Line 35"/>
            <p:cNvSpPr>
              <a:spLocks noChangeShapeType="1"/>
            </p:cNvSpPr>
            <p:nvPr/>
          </p:nvSpPr>
          <p:spPr bwMode="auto">
            <a:xfrm>
              <a:off x="3535" y="2173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6210" name="Line 36"/>
            <p:cNvSpPr>
              <a:spLocks noChangeShapeType="1"/>
            </p:cNvSpPr>
            <p:nvPr/>
          </p:nvSpPr>
          <p:spPr bwMode="auto">
            <a:xfrm>
              <a:off x="2479" y="2317"/>
              <a:ext cx="576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6211" name="Rectangle 37"/>
            <p:cNvSpPr>
              <a:spLocks noChangeArrowheads="1"/>
            </p:cNvSpPr>
            <p:nvPr/>
          </p:nvSpPr>
          <p:spPr bwMode="auto">
            <a:xfrm>
              <a:off x="1707" y="2180"/>
              <a:ext cx="480" cy="290"/>
            </a:xfrm>
            <a:prstGeom prst="rect">
              <a:avLst/>
            </a:prstGeom>
            <a:solidFill>
              <a:srgbClr val="0000C8">
                <a:alpha val="2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6212" name="Rectangle 38"/>
            <p:cNvSpPr>
              <a:spLocks noChangeArrowheads="1"/>
            </p:cNvSpPr>
            <p:nvPr/>
          </p:nvSpPr>
          <p:spPr bwMode="auto">
            <a:xfrm>
              <a:off x="3064" y="2185"/>
              <a:ext cx="480" cy="290"/>
            </a:xfrm>
            <a:prstGeom prst="rect">
              <a:avLst/>
            </a:prstGeom>
            <a:solidFill>
              <a:srgbClr val="0000C8">
                <a:alpha val="2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</p:grpSp>
      <p:sp>
        <p:nvSpPr>
          <p:cNvPr id="6161" name="Text Box 39"/>
          <p:cNvSpPr txBox="1">
            <a:spLocks noChangeArrowheads="1"/>
          </p:cNvSpPr>
          <p:nvPr/>
        </p:nvSpPr>
        <p:spPr bwMode="auto">
          <a:xfrm>
            <a:off x="242888" y="2566988"/>
            <a:ext cx="107433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Arial" panose="020B0604020202020204" pitchFamily="34" charset="0"/>
              </a:rPr>
              <a:t>head1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Arial" panose="020B0604020202020204" pitchFamily="34" charset="0"/>
              </a:rPr>
              <a:t>tail1</a:t>
            </a:r>
            <a:r>
              <a:rPr lang="en-US" altLang="ja-JP" sz="240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6162" name="Rectangle 40"/>
          <p:cNvSpPr>
            <a:spLocks noChangeArrowheads="1"/>
          </p:cNvSpPr>
          <p:nvPr/>
        </p:nvSpPr>
        <p:spPr bwMode="auto">
          <a:xfrm>
            <a:off x="1362075" y="3016250"/>
            <a:ext cx="633413" cy="279400"/>
          </a:xfrm>
          <a:prstGeom prst="rect">
            <a:avLst/>
          </a:prstGeom>
          <a:solidFill>
            <a:srgbClr val="FFC0C0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6163" name="Text Box 41"/>
          <p:cNvSpPr txBox="1">
            <a:spLocks noChangeArrowheads="1"/>
          </p:cNvSpPr>
          <p:nvPr/>
        </p:nvSpPr>
        <p:spPr bwMode="auto">
          <a:xfrm>
            <a:off x="4746625" y="4463961"/>
            <a:ext cx="4317207" cy="40011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solidFill>
                  <a:schemeClr val="tx2"/>
                </a:solidFill>
                <a:latin typeface="Arial" panose="020B0604020202020204" pitchFamily="34" charset="0"/>
              </a:rPr>
              <a:t>tail1 </a:t>
            </a:r>
            <a:r>
              <a:rPr lang="ja-JP" altLang="en-US" sz="2000">
                <a:solidFill>
                  <a:schemeClr val="tx2"/>
                </a:solidFill>
                <a:latin typeface="Arial" panose="020B0604020202020204" pitchFamily="34" charset="0"/>
              </a:rPr>
              <a:t>があると，リストの併合に便利</a:t>
            </a:r>
          </a:p>
        </p:txBody>
      </p:sp>
      <p:sp>
        <p:nvSpPr>
          <p:cNvPr id="6164" name="Rectangle 42"/>
          <p:cNvSpPr>
            <a:spLocks noChangeArrowheads="1"/>
          </p:cNvSpPr>
          <p:nvPr/>
        </p:nvSpPr>
        <p:spPr bwMode="auto">
          <a:xfrm>
            <a:off x="1357313" y="2643188"/>
            <a:ext cx="633412" cy="2794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6165" name="Text Box 43"/>
          <p:cNvSpPr txBox="1">
            <a:spLocks noChangeArrowheads="1"/>
          </p:cNvSpPr>
          <p:nvPr/>
        </p:nvSpPr>
        <p:spPr bwMode="auto">
          <a:xfrm>
            <a:off x="4249738" y="2554288"/>
            <a:ext cx="107433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Arial" panose="020B0604020202020204" pitchFamily="34" charset="0"/>
              </a:rPr>
              <a:t>head2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Arial" panose="020B0604020202020204" pitchFamily="34" charset="0"/>
              </a:rPr>
              <a:t>tail2</a:t>
            </a:r>
            <a:r>
              <a:rPr lang="en-US" altLang="ja-JP" sz="240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6166" name="Rectangle 44"/>
          <p:cNvSpPr>
            <a:spLocks noChangeArrowheads="1"/>
          </p:cNvSpPr>
          <p:nvPr/>
        </p:nvSpPr>
        <p:spPr bwMode="auto">
          <a:xfrm>
            <a:off x="5368925" y="3003550"/>
            <a:ext cx="633413" cy="2794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6167" name="Rectangle 45"/>
          <p:cNvSpPr>
            <a:spLocks noChangeArrowheads="1"/>
          </p:cNvSpPr>
          <p:nvPr/>
        </p:nvSpPr>
        <p:spPr bwMode="auto">
          <a:xfrm>
            <a:off x="5364163" y="2630488"/>
            <a:ext cx="633412" cy="279400"/>
          </a:xfrm>
          <a:prstGeom prst="rect">
            <a:avLst/>
          </a:prstGeom>
          <a:solidFill>
            <a:schemeClr val="accent2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6168" name="Line 47"/>
          <p:cNvSpPr>
            <a:spLocks noChangeShapeType="1"/>
          </p:cNvSpPr>
          <p:nvPr/>
        </p:nvSpPr>
        <p:spPr bwMode="auto">
          <a:xfrm flipH="1">
            <a:off x="601663" y="2787650"/>
            <a:ext cx="1069975" cy="106997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69" name="Line 48"/>
          <p:cNvSpPr>
            <a:spLocks noChangeShapeType="1"/>
          </p:cNvSpPr>
          <p:nvPr/>
        </p:nvSpPr>
        <p:spPr bwMode="auto">
          <a:xfrm>
            <a:off x="1662113" y="3163888"/>
            <a:ext cx="1549400" cy="700087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70" name="Line 49"/>
          <p:cNvSpPr>
            <a:spLocks noChangeShapeType="1"/>
          </p:cNvSpPr>
          <p:nvPr/>
        </p:nvSpPr>
        <p:spPr bwMode="auto">
          <a:xfrm>
            <a:off x="5711825" y="3152775"/>
            <a:ext cx="2006600" cy="700088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71" name="Line 50"/>
          <p:cNvSpPr>
            <a:spLocks noChangeShapeType="1"/>
          </p:cNvSpPr>
          <p:nvPr/>
        </p:nvSpPr>
        <p:spPr bwMode="auto">
          <a:xfrm flipH="1">
            <a:off x="5091113" y="2792413"/>
            <a:ext cx="568325" cy="106997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72" name="Rectangle 51"/>
          <p:cNvSpPr>
            <a:spLocks noChangeArrowheads="1"/>
          </p:cNvSpPr>
          <p:nvPr/>
        </p:nvSpPr>
        <p:spPr bwMode="auto">
          <a:xfrm>
            <a:off x="227013" y="6165850"/>
            <a:ext cx="514350" cy="460375"/>
          </a:xfrm>
          <a:prstGeom prst="rect">
            <a:avLst/>
          </a:prstGeom>
          <a:solidFill>
            <a:srgbClr val="0000C8">
              <a:alpha val="2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6173" name="Rectangle 52"/>
          <p:cNvSpPr>
            <a:spLocks noChangeArrowheads="1"/>
          </p:cNvSpPr>
          <p:nvPr/>
        </p:nvSpPr>
        <p:spPr bwMode="auto">
          <a:xfrm>
            <a:off x="231775" y="6162675"/>
            <a:ext cx="1030288" cy="457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         </a:t>
            </a:r>
          </a:p>
        </p:txBody>
      </p:sp>
      <p:sp>
        <p:nvSpPr>
          <p:cNvPr id="6174" name="Line 53"/>
          <p:cNvSpPr>
            <a:spLocks noChangeShapeType="1"/>
          </p:cNvSpPr>
          <p:nvPr/>
        </p:nvSpPr>
        <p:spPr bwMode="auto">
          <a:xfrm>
            <a:off x="747713" y="61626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75" name="Line 54"/>
          <p:cNvSpPr>
            <a:spLocks noChangeShapeType="1"/>
          </p:cNvSpPr>
          <p:nvPr/>
        </p:nvSpPr>
        <p:spPr bwMode="auto">
          <a:xfrm>
            <a:off x="1055688" y="6391275"/>
            <a:ext cx="617537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76" name="Rectangle 55"/>
          <p:cNvSpPr>
            <a:spLocks noChangeArrowheads="1"/>
          </p:cNvSpPr>
          <p:nvPr/>
        </p:nvSpPr>
        <p:spPr bwMode="auto">
          <a:xfrm>
            <a:off x="1673225" y="6162675"/>
            <a:ext cx="1030288" cy="457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Arial" panose="020B0604020202020204" pitchFamily="34" charset="0"/>
              </a:rPr>
              <a:t>         </a:t>
            </a:r>
          </a:p>
        </p:txBody>
      </p:sp>
      <p:sp>
        <p:nvSpPr>
          <p:cNvPr id="6177" name="Line 56"/>
          <p:cNvSpPr>
            <a:spLocks noChangeShapeType="1"/>
          </p:cNvSpPr>
          <p:nvPr/>
        </p:nvSpPr>
        <p:spPr bwMode="auto">
          <a:xfrm>
            <a:off x="2189163" y="61626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78" name="Rectangle 57"/>
          <p:cNvSpPr>
            <a:spLocks noChangeArrowheads="1"/>
          </p:cNvSpPr>
          <p:nvPr/>
        </p:nvSpPr>
        <p:spPr bwMode="auto">
          <a:xfrm>
            <a:off x="3114675" y="6162675"/>
            <a:ext cx="1030288" cy="4572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>
                <a:latin typeface="Arial" panose="020B0604020202020204" pitchFamily="34" charset="0"/>
              </a:rPr>
              <a:t>    </a:t>
            </a:r>
            <a:r>
              <a:rPr lang="ja-JP" altLang="en-US" sz="2400">
                <a:latin typeface="Arial" panose="020B0604020202020204" pitchFamily="34" charset="0"/>
              </a:rPr>
              <a:t>　　</a:t>
            </a:r>
            <a:endParaRPr lang="ja-JP" altLang="en-US" sz="2000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sp>
        <p:nvSpPr>
          <p:cNvPr id="6179" name="Line 58"/>
          <p:cNvSpPr>
            <a:spLocks noChangeShapeType="1"/>
          </p:cNvSpPr>
          <p:nvPr/>
        </p:nvSpPr>
        <p:spPr bwMode="auto">
          <a:xfrm>
            <a:off x="3630613" y="616267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80" name="Line 59"/>
          <p:cNvSpPr>
            <a:spLocks noChangeShapeType="1"/>
          </p:cNvSpPr>
          <p:nvPr/>
        </p:nvSpPr>
        <p:spPr bwMode="auto">
          <a:xfrm>
            <a:off x="2497138" y="6391275"/>
            <a:ext cx="617537" cy="0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81" name="Rectangle 60"/>
          <p:cNvSpPr>
            <a:spLocks noChangeArrowheads="1"/>
          </p:cNvSpPr>
          <p:nvPr/>
        </p:nvSpPr>
        <p:spPr bwMode="auto">
          <a:xfrm>
            <a:off x="1670050" y="6173788"/>
            <a:ext cx="514350" cy="460375"/>
          </a:xfrm>
          <a:prstGeom prst="rect">
            <a:avLst/>
          </a:prstGeom>
          <a:solidFill>
            <a:srgbClr val="0000C8">
              <a:alpha val="2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6182" name="Rectangle 61"/>
          <p:cNvSpPr>
            <a:spLocks noChangeArrowheads="1"/>
          </p:cNvSpPr>
          <p:nvPr/>
        </p:nvSpPr>
        <p:spPr bwMode="auto">
          <a:xfrm>
            <a:off x="3124200" y="6181725"/>
            <a:ext cx="515938" cy="460375"/>
          </a:xfrm>
          <a:prstGeom prst="rect">
            <a:avLst/>
          </a:prstGeom>
          <a:solidFill>
            <a:srgbClr val="0000C8">
              <a:alpha val="2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grpSp>
        <p:nvGrpSpPr>
          <p:cNvPr id="6183" name="Group 62"/>
          <p:cNvGrpSpPr>
            <a:grpSpLocks/>
          </p:cNvGrpSpPr>
          <p:nvPr/>
        </p:nvGrpSpPr>
        <p:grpSpPr bwMode="auto">
          <a:xfrm>
            <a:off x="4733925" y="6172200"/>
            <a:ext cx="3917950" cy="479425"/>
            <a:chOff x="362" y="2173"/>
            <a:chExt cx="3653" cy="302"/>
          </a:xfrm>
        </p:grpSpPr>
        <p:sp>
          <p:nvSpPr>
            <p:cNvPr id="6191" name="Rectangle 63"/>
            <p:cNvSpPr>
              <a:spLocks noChangeArrowheads="1"/>
            </p:cNvSpPr>
            <p:nvPr/>
          </p:nvSpPr>
          <p:spPr bwMode="auto">
            <a:xfrm>
              <a:off x="362" y="2175"/>
              <a:ext cx="480" cy="290"/>
            </a:xfrm>
            <a:prstGeom prst="rect">
              <a:avLst/>
            </a:prstGeom>
            <a:solidFill>
              <a:srgbClr val="0000C8">
                <a:alpha val="2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6192" name="Rectangle 64"/>
            <p:cNvSpPr>
              <a:spLocks noChangeArrowheads="1"/>
            </p:cNvSpPr>
            <p:nvPr/>
          </p:nvSpPr>
          <p:spPr bwMode="auto">
            <a:xfrm>
              <a:off x="367" y="2173"/>
              <a:ext cx="960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         </a:t>
              </a:r>
            </a:p>
          </p:txBody>
        </p:sp>
        <p:sp>
          <p:nvSpPr>
            <p:cNvPr id="6193" name="Line 65"/>
            <p:cNvSpPr>
              <a:spLocks noChangeShapeType="1"/>
            </p:cNvSpPr>
            <p:nvPr/>
          </p:nvSpPr>
          <p:spPr bwMode="auto">
            <a:xfrm>
              <a:off x="847" y="2173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6194" name="Line 66"/>
            <p:cNvSpPr>
              <a:spLocks noChangeShapeType="1"/>
            </p:cNvSpPr>
            <p:nvPr/>
          </p:nvSpPr>
          <p:spPr bwMode="auto">
            <a:xfrm>
              <a:off x="1135" y="2317"/>
              <a:ext cx="576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6195" name="Rectangle 67"/>
            <p:cNvSpPr>
              <a:spLocks noChangeArrowheads="1"/>
            </p:cNvSpPr>
            <p:nvPr/>
          </p:nvSpPr>
          <p:spPr bwMode="auto">
            <a:xfrm>
              <a:off x="1711" y="2173"/>
              <a:ext cx="960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         </a:t>
              </a:r>
            </a:p>
          </p:txBody>
        </p:sp>
        <p:sp>
          <p:nvSpPr>
            <p:cNvPr id="6196" name="Line 68"/>
            <p:cNvSpPr>
              <a:spLocks noChangeShapeType="1"/>
            </p:cNvSpPr>
            <p:nvPr/>
          </p:nvSpPr>
          <p:spPr bwMode="auto">
            <a:xfrm>
              <a:off x="2191" y="2173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6197" name="Rectangle 69"/>
            <p:cNvSpPr>
              <a:spLocks noChangeArrowheads="1"/>
            </p:cNvSpPr>
            <p:nvPr/>
          </p:nvSpPr>
          <p:spPr bwMode="auto">
            <a:xfrm>
              <a:off x="3055" y="2173"/>
              <a:ext cx="960" cy="288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000">
                  <a:latin typeface="Arial" panose="020B0604020202020204" pitchFamily="34" charset="0"/>
                </a:rPr>
                <a:t>    </a:t>
              </a:r>
              <a:r>
                <a:rPr lang="ja-JP" altLang="en-US" sz="2400">
                  <a:latin typeface="Arial" panose="020B0604020202020204" pitchFamily="34" charset="0"/>
                </a:rPr>
                <a:t>　　</a:t>
              </a:r>
              <a:r>
                <a:rPr lang="ja-JP" altLang="en-US" sz="2000">
                  <a:latin typeface="Arial" panose="020B0604020202020204" pitchFamily="34" charset="0"/>
                </a:rPr>
                <a:t>   </a:t>
              </a:r>
              <a:r>
                <a:rPr lang="en-US" altLang="ja-JP" sz="2000">
                  <a:solidFill>
                    <a:schemeClr val="hlink"/>
                  </a:solidFill>
                  <a:latin typeface="Arial" panose="020B0604020202020204" pitchFamily="34" charset="0"/>
                </a:rPr>
                <a:t>NULL</a:t>
              </a:r>
            </a:p>
          </p:txBody>
        </p:sp>
        <p:sp>
          <p:nvSpPr>
            <p:cNvPr id="6198" name="Line 70"/>
            <p:cNvSpPr>
              <a:spLocks noChangeShapeType="1"/>
            </p:cNvSpPr>
            <p:nvPr/>
          </p:nvSpPr>
          <p:spPr bwMode="auto">
            <a:xfrm>
              <a:off x="3535" y="2173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6199" name="Line 71"/>
            <p:cNvSpPr>
              <a:spLocks noChangeShapeType="1"/>
            </p:cNvSpPr>
            <p:nvPr/>
          </p:nvSpPr>
          <p:spPr bwMode="auto">
            <a:xfrm>
              <a:off x="2479" y="2317"/>
              <a:ext cx="576" cy="0"/>
            </a:xfrm>
            <a:prstGeom prst="line">
              <a:avLst/>
            </a:prstGeom>
            <a:noFill/>
            <a:ln w="25400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6200" name="Rectangle 72"/>
            <p:cNvSpPr>
              <a:spLocks noChangeArrowheads="1"/>
            </p:cNvSpPr>
            <p:nvPr/>
          </p:nvSpPr>
          <p:spPr bwMode="auto">
            <a:xfrm>
              <a:off x="1707" y="2180"/>
              <a:ext cx="480" cy="290"/>
            </a:xfrm>
            <a:prstGeom prst="rect">
              <a:avLst/>
            </a:prstGeom>
            <a:solidFill>
              <a:srgbClr val="0000C8">
                <a:alpha val="2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6201" name="Rectangle 73"/>
            <p:cNvSpPr>
              <a:spLocks noChangeArrowheads="1"/>
            </p:cNvSpPr>
            <p:nvPr/>
          </p:nvSpPr>
          <p:spPr bwMode="auto">
            <a:xfrm>
              <a:off x="3064" y="2185"/>
              <a:ext cx="480" cy="290"/>
            </a:xfrm>
            <a:prstGeom prst="rect">
              <a:avLst/>
            </a:prstGeom>
            <a:solidFill>
              <a:srgbClr val="0000C8">
                <a:alpha val="2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</p:grpSp>
      <p:sp>
        <p:nvSpPr>
          <p:cNvPr id="6184" name="Text Box 74"/>
          <p:cNvSpPr txBox="1">
            <a:spLocks noChangeArrowheads="1"/>
          </p:cNvSpPr>
          <p:nvPr/>
        </p:nvSpPr>
        <p:spPr bwMode="auto">
          <a:xfrm>
            <a:off x="123825" y="4840288"/>
            <a:ext cx="107433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Arial" panose="020B0604020202020204" pitchFamily="34" charset="0"/>
              </a:rPr>
              <a:t>head1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 b="1">
                <a:latin typeface="Arial" panose="020B0604020202020204" pitchFamily="34" charset="0"/>
              </a:rPr>
              <a:t>tail1</a:t>
            </a:r>
            <a:r>
              <a:rPr lang="en-US" altLang="ja-JP" sz="240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6185" name="Rectangle 75"/>
          <p:cNvSpPr>
            <a:spLocks noChangeArrowheads="1"/>
          </p:cNvSpPr>
          <p:nvPr/>
        </p:nvSpPr>
        <p:spPr bwMode="auto">
          <a:xfrm>
            <a:off x="1243013" y="5289550"/>
            <a:ext cx="633412" cy="27940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6186" name="Rectangle 76"/>
          <p:cNvSpPr>
            <a:spLocks noChangeArrowheads="1"/>
          </p:cNvSpPr>
          <p:nvPr/>
        </p:nvSpPr>
        <p:spPr bwMode="auto">
          <a:xfrm>
            <a:off x="1238250" y="4916488"/>
            <a:ext cx="633413" cy="279400"/>
          </a:xfrm>
          <a:prstGeom prst="rect">
            <a:avLst/>
          </a:prstGeom>
          <a:solidFill>
            <a:srgbClr val="CCFFFF"/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6187" name="Line 80"/>
          <p:cNvSpPr>
            <a:spLocks noChangeShapeType="1"/>
          </p:cNvSpPr>
          <p:nvPr/>
        </p:nvSpPr>
        <p:spPr bwMode="auto">
          <a:xfrm flipH="1">
            <a:off x="482600" y="5060950"/>
            <a:ext cx="1069975" cy="1069975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88" name="Line 81"/>
          <p:cNvSpPr>
            <a:spLocks noChangeShapeType="1"/>
          </p:cNvSpPr>
          <p:nvPr/>
        </p:nvSpPr>
        <p:spPr bwMode="auto">
          <a:xfrm>
            <a:off x="1543050" y="5437188"/>
            <a:ext cx="6051550" cy="690562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89" name="AutoShape 84"/>
          <p:cNvSpPr>
            <a:spLocks noChangeArrowheads="1"/>
          </p:cNvSpPr>
          <p:nvPr/>
        </p:nvSpPr>
        <p:spPr bwMode="auto">
          <a:xfrm>
            <a:off x="3948113" y="4527550"/>
            <a:ext cx="1133475" cy="501650"/>
          </a:xfrm>
          <a:prstGeom prst="downArrow">
            <a:avLst>
              <a:gd name="adj1" fmla="val 50000"/>
              <a:gd name="adj2" fmla="val 25000"/>
            </a:avLst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6190" name="Line 85"/>
          <p:cNvSpPr>
            <a:spLocks noChangeShapeType="1"/>
          </p:cNvSpPr>
          <p:nvPr/>
        </p:nvSpPr>
        <p:spPr bwMode="auto">
          <a:xfrm>
            <a:off x="3952875" y="6423025"/>
            <a:ext cx="793750" cy="7938"/>
          </a:xfrm>
          <a:prstGeom prst="line">
            <a:avLst/>
          </a:prstGeom>
          <a:noFill/>
          <a:ln w="25400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27755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C1B65C5-1F9C-4642-89B9-7ABAFB6C2C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中間順 </a:t>
            </a:r>
            <a:r>
              <a:rPr lang="en-US" altLang="ja-JP" dirty="0"/>
              <a:t>(in-order)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4C31517-5711-4A6C-94F7-81FFA5913B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1845" y="846253"/>
            <a:ext cx="7978639" cy="1117226"/>
          </a:xfrm>
        </p:spPr>
        <p:txBody>
          <a:bodyPr>
            <a:noAutofit/>
          </a:bodyPr>
          <a:lstStyle/>
          <a:p>
            <a:r>
              <a:rPr lang="ja-JP" altLang="en-US" dirty="0"/>
              <a:t>左部分木，根ノード，右部分木の順</a:t>
            </a:r>
            <a:endParaRPr lang="en-US" altLang="ja-JP" dirty="0"/>
          </a:p>
        </p:txBody>
      </p:sp>
      <p:grpSp>
        <p:nvGrpSpPr>
          <p:cNvPr id="44" name="Group 4">
            <a:extLst>
              <a:ext uri="{FF2B5EF4-FFF2-40B4-BE49-F238E27FC236}">
                <a16:creationId xmlns:a16="http://schemas.microsoft.com/office/drawing/2014/main" id="{DFA095AF-999C-42D5-A9F6-823025FC3BC8}"/>
              </a:ext>
            </a:extLst>
          </p:cNvPr>
          <p:cNvGrpSpPr>
            <a:grpSpLocks/>
          </p:cNvGrpSpPr>
          <p:nvPr/>
        </p:nvGrpSpPr>
        <p:grpSpPr bwMode="auto">
          <a:xfrm>
            <a:off x="1565556" y="2252151"/>
            <a:ext cx="3284537" cy="2184400"/>
            <a:chOff x="1713" y="436"/>
            <a:chExt cx="2069" cy="1376"/>
          </a:xfrm>
        </p:grpSpPr>
        <p:sp>
          <p:nvSpPr>
            <p:cNvPr id="45" name="Line 5">
              <a:extLst>
                <a:ext uri="{FF2B5EF4-FFF2-40B4-BE49-F238E27FC236}">
                  <a16:creationId xmlns:a16="http://schemas.microsoft.com/office/drawing/2014/main" id="{DCA6A3F6-13D9-4C9D-8FAE-F700F14B977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21" y="604"/>
              <a:ext cx="454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46" name="Line 6">
              <a:extLst>
                <a:ext uri="{FF2B5EF4-FFF2-40B4-BE49-F238E27FC236}">
                  <a16:creationId xmlns:a16="http://schemas.microsoft.com/office/drawing/2014/main" id="{085FC5EC-4E66-46C5-9351-BA5ED2F09F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5" y="604"/>
              <a:ext cx="544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47" name="Line 7">
              <a:extLst>
                <a:ext uri="{FF2B5EF4-FFF2-40B4-BE49-F238E27FC236}">
                  <a16:creationId xmlns:a16="http://schemas.microsoft.com/office/drawing/2014/main" id="{6CA403F6-53F7-47C4-A48F-86DFA51D03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04" y="1058"/>
              <a:ext cx="317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48" name="Line 8">
              <a:extLst>
                <a:ext uri="{FF2B5EF4-FFF2-40B4-BE49-F238E27FC236}">
                  <a16:creationId xmlns:a16="http://schemas.microsoft.com/office/drawing/2014/main" id="{6A5A5601-D6FD-4520-A71F-7AEE359D53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1" y="1058"/>
              <a:ext cx="273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49" name="Line 9">
              <a:extLst>
                <a:ext uri="{FF2B5EF4-FFF2-40B4-BE49-F238E27FC236}">
                  <a16:creationId xmlns:a16="http://schemas.microsoft.com/office/drawing/2014/main" id="{12BF108D-E79E-4B20-BC31-DE3D3A59818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93" y="1103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50" name="Line 10">
              <a:extLst>
                <a:ext uri="{FF2B5EF4-FFF2-40B4-BE49-F238E27FC236}">
                  <a16:creationId xmlns:a16="http://schemas.microsoft.com/office/drawing/2014/main" id="{E16E0112-430B-4EA9-9F7B-033EFA3F33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19" y="1103"/>
              <a:ext cx="318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51" name="Oval 11">
              <a:extLst>
                <a:ext uri="{FF2B5EF4-FFF2-40B4-BE49-F238E27FC236}">
                  <a16:creationId xmlns:a16="http://schemas.microsoft.com/office/drawing/2014/main" id="{97A12331-C844-466F-883B-D842D8BCB3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4" y="559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52" name="Oval 12">
              <a:extLst>
                <a:ext uri="{FF2B5EF4-FFF2-40B4-BE49-F238E27FC236}">
                  <a16:creationId xmlns:a16="http://schemas.microsoft.com/office/drawing/2014/main" id="{5580685C-7DB5-4256-A56A-F2619E31BC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" y="967"/>
              <a:ext cx="181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53" name="Oval 13">
              <a:extLst>
                <a:ext uri="{FF2B5EF4-FFF2-40B4-BE49-F238E27FC236}">
                  <a16:creationId xmlns:a16="http://schemas.microsoft.com/office/drawing/2014/main" id="{590DB60A-6A32-426F-A46B-CDDFF3B7A6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3" y="1557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54" name="Oval 14">
              <a:extLst>
                <a:ext uri="{FF2B5EF4-FFF2-40B4-BE49-F238E27FC236}">
                  <a16:creationId xmlns:a16="http://schemas.microsoft.com/office/drawing/2014/main" id="{4CD86BFE-AA9B-4016-9816-2403CBBC9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3" y="1557"/>
              <a:ext cx="181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55" name="Oval 15">
              <a:extLst>
                <a:ext uri="{FF2B5EF4-FFF2-40B4-BE49-F238E27FC236}">
                  <a16:creationId xmlns:a16="http://schemas.microsoft.com/office/drawing/2014/main" id="{BCDDA983-96D3-49BB-AF44-A4F5581055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2" y="1557"/>
              <a:ext cx="181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56" name="Oval 16">
              <a:extLst>
                <a:ext uri="{FF2B5EF4-FFF2-40B4-BE49-F238E27FC236}">
                  <a16:creationId xmlns:a16="http://schemas.microsoft.com/office/drawing/2014/main" id="{15D31888-2865-40B2-8F6C-BC0B78B083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6" y="1557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57" name="Oval 17">
              <a:extLst>
                <a:ext uri="{FF2B5EF4-FFF2-40B4-BE49-F238E27FC236}">
                  <a16:creationId xmlns:a16="http://schemas.microsoft.com/office/drawing/2014/main" id="{663F7882-EE39-41AD-8136-B0415BB83A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9" y="1013"/>
              <a:ext cx="181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ja-JP" sz="2400">
                <a:latin typeface="Arial" panose="020B0604020202020204" pitchFamily="34" charset="0"/>
              </a:endParaRPr>
            </a:p>
          </p:txBody>
        </p:sp>
        <p:sp>
          <p:nvSpPr>
            <p:cNvPr id="58" name="Text Box 18">
              <a:extLst>
                <a:ext uri="{FF2B5EF4-FFF2-40B4-BE49-F238E27FC236}">
                  <a16:creationId xmlns:a16="http://schemas.microsoft.com/office/drawing/2014/main" id="{10F79133-F6D1-45CB-A9C9-6DF8CE51F3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3" y="436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59" name="Text Box 19">
              <a:extLst>
                <a:ext uri="{FF2B5EF4-FFF2-40B4-BE49-F238E27FC236}">
                  <a16:creationId xmlns:a16="http://schemas.microsoft.com/office/drawing/2014/main" id="{A175A0EA-3C5D-4F81-8A7A-D295DE0AC5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0" y="889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60" name="Text Box 20">
              <a:extLst>
                <a:ext uri="{FF2B5EF4-FFF2-40B4-BE49-F238E27FC236}">
                  <a16:creationId xmlns:a16="http://schemas.microsoft.com/office/drawing/2014/main" id="{99B00CB5-E8E2-49CF-B4E9-8A16A015FE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7" y="844"/>
              <a:ext cx="25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61" name="Text Box 21">
              <a:extLst>
                <a:ext uri="{FF2B5EF4-FFF2-40B4-BE49-F238E27FC236}">
                  <a16:creationId xmlns:a16="http://schemas.microsoft.com/office/drawing/2014/main" id="{8F1AFC4C-FBA1-4D71-9E42-C3C085E214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7" y="1524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D</a:t>
              </a:r>
            </a:p>
          </p:txBody>
        </p:sp>
        <p:sp>
          <p:nvSpPr>
            <p:cNvPr id="62" name="Text Box 22">
              <a:extLst>
                <a:ext uri="{FF2B5EF4-FFF2-40B4-BE49-F238E27FC236}">
                  <a16:creationId xmlns:a16="http://schemas.microsoft.com/office/drawing/2014/main" id="{860275D7-0147-4CB4-B0D5-A42F692B61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39" y="1512"/>
              <a:ext cx="24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E</a:t>
              </a:r>
            </a:p>
          </p:txBody>
        </p:sp>
        <p:sp>
          <p:nvSpPr>
            <p:cNvPr id="63" name="Text Box 23">
              <a:extLst>
                <a:ext uri="{FF2B5EF4-FFF2-40B4-BE49-F238E27FC236}">
                  <a16:creationId xmlns:a16="http://schemas.microsoft.com/office/drawing/2014/main" id="{3DFF5C87-8149-47E3-A077-63C91583AE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" y="1479"/>
              <a:ext cx="23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F</a:t>
              </a:r>
            </a:p>
          </p:txBody>
        </p:sp>
        <p:sp>
          <p:nvSpPr>
            <p:cNvPr id="64" name="Text Box 24">
              <a:extLst>
                <a:ext uri="{FF2B5EF4-FFF2-40B4-BE49-F238E27FC236}">
                  <a16:creationId xmlns:a16="http://schemas.microsoft.com/office/drawing/2014/main" id="{B94AE19F-3395-4D12-989D-DBE85C8978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5" y="1479"/>
              <a:ext cx="26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G</a:t>
              </a:r>
            </a:p>
          </p:txBody>
        </p:sp>
      </p:grpSp>
      <p:sp>
        <p:nvSpPr>
          <p:cNvPr id="65" name="Text Box 25">
            <a:extLst>
              <a:ext uri="{FF2B5EF4-FFF2-40B4-BE49-F238E27FC236}">
                <a16:creationId xmlns:a16="http://schemas.microsoft.com/office/drawing/2014/main" id="{55E5C55B-2EA8-4C40-B10D-C2B8203814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0756" y="3090351"/>
            <a:ext cx="3466846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latin typeface="Arial" panose="020B0604020202020204" pitchFamily="34" charset="0"/>
              </a:rPr>
              <a:t>D, B, E, A, F, C, 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Arial" panose="020B0604020202020204" pitchFamily="34" charset="0"/>
              </a:rPr>
              <a:t>の順に処理を行う</a:t>
            </a:r>
          </a:p>
        </p:txBody>
      </p:sp>
      <p:sp>
        <p:nvSpPr>
          <p:cNvPr id="66" name="Line 26">
            <a:extLst>
              <a:ext uri="{FF2B5EF4-FFF2-40B4-BE49-F238E27FC236}">
                <a16:creationId xmlns:a16="http://schemas.microsoft.com/office/drawing/2014/main" id="{2F6F6439-8A4F-433C-973F-48A07376CD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46543" y="3430076"/>
            <a:ext cx="360363" cy="5762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7" name="Line 27">
            <a:extLst>
              <a:ext uri="{FF2B5EF4-FFF2-40B4-BE49-F238E27FC236}">
                <a16:creationId xmlns:a16="http://schemas.microsoft.com/office/drawing/2014/main" id="{38715803-5228-4354-B151-886225EF61E7}"/>
              </a:ext>
            </a:extLst>
          </p:cNvPr>
          <p:cNvSpPr>
            <a:spLocks noChangeShapeType="1"/>
          </p:cNvSpPr>
          <p:nvPr/>
        </p:nvSpPr>
        <p:spPr bwMode="auto">
          <a:xfrm>
            <a:off x="2351368" y="3430076"/>
            <a:ext cx="431800" cy="5762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8" name="Line 28">
            <a:extLst>
              <a:ext uri="{FF2B5EF4-FFF2-40B4-BE49-F238E27FC236}">
                <a16:creationId xmlns:a16="http://schemas.microsoft.com/office/drawing/2014/main" id="{35A9DCE9-2841-4E8C-BA02-DEEE785682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54606" y="2782376"/>
            <a:ext cx="144462" cy="11525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9" name="Line 29">
            <a:extLst>
              <a:ext uri="{FF2B5EF4-FFF2-40B4-BE49-F238E27FC236}">
                <a16:creationId xmlns:a16="http://schemas.microsoft.com/office/drawing/2014/main" id="{21E85D56-A605-4A60-807D-7AB74EA5776A}"/>
              </a:ext>
            </a:extLst>
          </p:cNvPr>
          <p:cNvSpPr>
            <a:spLocks noChangeShapeType="1"/>
          </p:cNvSpPr>
          <p:nvPr/>
        </p:nvSpPr>
        <p:spPr bwMode="auto">
          <a:xfrm>
            <a:off x="3072093" y="2782376"/>
            <a:ext cx="358775" cy="11525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0" name="Line 30">
            <a:extLst>
              <a:ext uri="{FF2B5EF4-FFF2-40B4-BE49-F238E27FC236}">
                <a16:creationId xmlns:a16="http://schemas.microsoft.com/office/drawing/2014/main" id="{E3341EAF-6D65-426F-892A-C05454C4FA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75331" y="3501514"/>
            <a:ext cx="215900" cy="43338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1" name="Line 31">
            <a:extLst>
              <a:ext uri="{FF2B5EF4-FFF2-40B4-BE49-F238E27FC236}">
                <a16:creationId xmlns:a16="http://schemas.microsoft.com/office/drawing/2014/main" id="{E4363249-7490-4201-B7FC-0CBC0B876AE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35693" y="3430076"/>
            <a:ext cx="431800" cy="5048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2" name="Oval 32">
            <a:extLst>
              <a:ext uri="{FF2B5EF4-FFF2-40B4-BE49-F238E27FC236}">
                <a16:creationId xmlns:a16="http://schemas.microsoft.com/office/drawing/2014/main" id="{2A0C5EC4-032B-4EE2-A0FF-7EE108C77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4881" y="2974464"/>
            <a:ext cx="1785937" cy="1679575"/>
          </a:xfrm>
          <a:prstGeom prst="ellipse">
            <a:avLst/>
          </a:prstGeom>
          <a:noFill/>
          <a:ln w="28575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73" name="Text Box 33">
            <a:extLst>
              <a:ext uri="{FF2B5EF4-FFF2-40B4-BE49-F238E27FC236}">
                <a16:creationId xmlns:a16="http://schemas.microsoft.com/office/drawing/2014/main" id="{83B599C3-15C4-4F73-AE6F-C3448CDE2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818" y="4692139"/>
            <a:ext cx="26468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Arial" panose="020B0604020202020204" pitchFamily="34" charset="0"/>
              </a:rPr>
              <a:t>①</a:t>
            </a:r>
            <a:r>
              <a:rPr lang="ja-JP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左部分木を辿る</a:t>
            </a:r>
          </a:p>
        </p:txBody>
      </p:sp>
      <p:sp>
        <p:nvSpPr>
          <p:cNvPr id="74" name="Text Box 34">
            <a:extLst>
              <a:ext uri="{FF2B5EF4-FFF2-40B4-BE49-F238E27FC236}">
                <a16:creationId xmlns:a16="http://schemas.microsoft.com/office/drawing/2014/main" id="{B2B85653-6BE0-405C-9B61-304E28A5D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2931" y="2164839"/>
            <a:ext cx="172354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Arial" panose="020B0604020202020204" pitchFamily="34" charset="0"/>
              </a:rPr>
              <a:t>②</a:t>
            </a:r>
            <a:r>
              <a:rPr lang="ja-JP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根を辿る</a:t>
            </a:r>
          </a:p>
        </p:txBody>
      </p:sp>
      <p:sp>
        <p:nvSpPr>
          <p:cNvPr id="75" name="Oval 35">
            <a:extLst>
              <a:ext uri="{FF2B5EF4-FFF2-40B4-BE49-F238E27FC236}">
                <a16:creationId xmlns:a16="http://schemas.microsoft.com/office/drawing/2014/main" id="{A1645961-68E1-4D3B-A627-45ACD6684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2656" y="2210876"/>
            <a:ext cx="871537" cy="808038"/>
          </a:xfrm>
          <a:prstGeom prst="ellipse">
            <a:avLst/>
          </a:prstGeom>
          <a:noFill/>
          <a:ln w="28575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76" name="Oval 36">
            <a:extLst>
              <a:ext uri="{FF2B5EF4-FFF2-40B4-BE49-F238E27FC236}">
                <a16:creationId xmlns:a16="http://schemas.microsoft.com/office/drawing/2014/main" id="{123F3491-4ED7-41EA-B8E7-93ADBFA4F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7656" y="2985576"/>
            <a:ext cx="1774825" cy="1679575"/>
          </a:xfrm>
          <a:prstGeom prst="ellipse">
            <a:avLst/>
          </a:prstGeom>
          <a:noFill/>
          <a:ln w="28575">
            <a:solidFill>
              <a:schemeClr val="accent2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77" name="Text Box 37">
            <a:extLst>
              <a:ext uri="{FF2B5EF4-FFF2-40B4-BE49-F238E27FC236}">
                <a16:creationId xmlns:a16="http://schemas.microsoft.com/office/drawing/2014/main" id="{4C4F98BE-FE91-401E-8B57-8AACF75B4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1218" y="4660389"/>
            <a:ext cx="264687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400">
                <a:solidFill>
                  <a:schemeClr val="accent2"/>
                </a:solidFill>
                <a:latin typeface="Arial" panose="020B0604020202020204" pitchFamily="34" charset="0"/>
              </a:rPr>
              <a:t>③</a:t>
            </a:r>
            <a:r>
              <a:rPr lang="ja-JP" altLang="en-US" sz="2400">
                <a:solidFill>
                  <a:schemeClr val="accent2"/>
                </a:solidFill>
                <a:latin typeface="Arial" panose="020B0604020202020204" pitchFamily="34" charset="0"/>
              </a:rPr>
              <a:t>右部分木を辿る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C452ABD-42E2-4BA6-BA92-9E40201D6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30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  <p:bldP spid="73" grpId="0"/>
      <p:bldP spid="74" grpId="0"/>
      <p:bldP spid="7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C1B65C5-1F9C-4642-89B9-7ABAFB6C2C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後行順 </a:t>
            </a:r>
            <a:r>
              <a:rPr lang="en-US" altLang="ja-JP" dirty="0"/>
              <a:t>(post-order)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4C31517-5711-4A6C-94F7-81FFA5913B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1845" y="846253"/>
            <a:ext cx="7978639" cy="1117226"/>
          </a:xfrm>
        </p:spPr>
        <p:txBody>
          <a:bodyPr>
            <a:noAutofit/>
          </a:bodyPr>
          <a:lstStyle/>
          <a:p>
            <a:r>
              <a:rPr lang="ja-JP" altLang="en-US" dirty="0"/>
              <a:t>左部分木，右部分木，根ノードの順</a:t>
            </a:r>
            <a:endParaRPr lang="en-US" altLang="ja-JP" dirty="0"/>
          </a:p>
        </p:txBody>
      </p:sp>
      <p:grpSp>
        <p:nvGrpSpPr>
          <p:cNvPr id="78" name="Group 4">
            <a:extLst>
              <a:ext uri="{FF2B5EF4-FFF2-40B4-BE49-F238E27FC236}">
                <a16:creationId xmlns:a16="http://schemas.microsoft.com/office/drawing/2014/main" id="{0137BA32-B8D9-47A7-8914-6AD79EE48B56}"/>
              </a:ext>
            </a:extLst>
          </p:cNvPr>
          <p:cNvGrpSpPr>
            <a:grpSpLocks/>
          </p:cNvGrpSpPr>
          <p:nvPr/>
        </p:nvGrpSpPr>
        <p:grpSpPr bwMode="auto">
          <a:xfrm>
            <a:off x="1102658" y="2336800"/>
            <a:ext cx="3284538" cy="2184400"/>
            <a:chOff x="1713" y="436"/>
            <a:chExt cx="2069" cy="1376"/>
          </a:xfrm>
        </p:grpSpPr>
        <p:sp>
          <p:nvSpPr>
            <p:cNvPr id="79" name="Line 5">
              <a:extLst>
                <a:ext uri="{FF2B5EF4-FFF2-40B4-BE49-F238E27FC236}">
                  <a16:creationId xmlns:a16="http://schemas.microsoft.com/office/drawing/2014/main" id="{67B98367-5182-41FB-B9C8-93CFBF51A5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21" y="604"/>
              <a:ext cx="454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80" name="Line 6">
              <a:extLst>
                <a:ext uri="{FF2B5EF4-FFF2-40B4-BE49-F238E27FC236}">
                  <a16:creationId xmlns:a16="http://schemas.microsoft.com/office/drawing/2014/main" id="{D5D1965E-43B7-4486-BD9A-0D70211582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75" y="604"/>
              <a:ext cx="544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81" name="Line 7">
              <a:extLst>
                <a:ext uri="{FF2B5EF4-FFF2-40B4-BE49-F238E27FC236}">
                  <a16:creationId xmlns:a16="http://schemas.microsoft.com/office/drawing/2014/main" id="{55EC83CD-230D-406C-9B03-EAEB56696D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804" y="1058"/>
              <a:ext cx="317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82" name="Line 8">
              <a:extLst>
                <a:ext uri="{FF2B5EF4-FFF2-40B4-BE49-F238E27FC236}">
                  <a16:creationId xmlns:a16="http://schemas.microsoft.com/office/drawing/2014/main" id="{E301C257-291C-4D08-B16F-027406CDD5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21" y="1058"/>
              <a:ext cx="273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83" name="Line 9">
              <a:extLst>
                <a:ext uri="{FF2B5EF4-FFF2-40B4-BE49-F238E27FC236}">
                  <a16:creationId xmlns:a16="http://schemas.microsoft.com/office/drawing/2014/main" id="{CD0EC43F-9B97-421C-ADD7-B0C38D3B8FE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893" y="1103"/>
              <a:ext cx="226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84" name="Line 10">
              <a:extLst>
                <a:ext uri="{FF2B5EF4-FFF2-40B4-BE49-F238E27FC236}">
                  <a16:creationId xmlns:a16="http://schemas.microsoft.com/office/drawing/2014/main" id="{64305586-B6F3-4A64-84B6-E18DDE7B88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19" y="1103"/>
              <a:ext cx="318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85" name="Oval 11">
              <a:extLst>
                <a:ext uri="{FF2B5EF4-FFF2-40B4-BE49-F238E27FC236}">
                  <a16:creationId xmlns:a16="http://schemas.microsoft.com/office/drawing/2014/main" id="{14162F71-4402-48F3-90D9-A0104E3716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84" y="559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86" name="Oval 12">
              <a:extLst>
                <a:ext uri="{FF2B5EF4-FFF2-40B4-BE49-F238E27FC236}">
                  <a16:creationId xmlns:a16="http://schemas.microsoft.com/office/drawing/2014/main" id="{ABA8DA2A-8B29-4BB2-9D64-F75BCE00C3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" y="967"/>
              <a:ext cx="181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87" name="Oval 13">
              <a:extLst>
                <a:ext uri="{FF2B5EF4-FFF2-40B4-BE49-F238E27FC236}">
                  <a16:creationId xmlns:a16="http://schemas.microsoft.com/office/drawing/2014/main" id="{35708A81-23A4-4598-A50D-41E3299DA7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3" y="1557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88" name="Oval 14">
              <a:extLst>
                <a:ext uri="{FF2B5EF4-FFF2-40B4-BE49-F238E27FC236}">
                  <a16:creationId xmlns:a16="http://schemas.microsoft.com/office/drawing/2014/main" id="{98D43445-55DF-4485-A89A-ADF6740727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03" y="1557"/>
              <a:ext cx="181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89" name="Oval 15">
              <a:extLst>
                <a:ext uri="{FF2B5EF4-FFF2-40B4-BE49-F238E27FC236}">
                  <a16:creationId xmlns:a16="http://schemas.microsoft.com/office/drawing/2014/main" id="{6037EB6E-5CAC-4A72-AB69-E31AEDAF8C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2" y="1557"/>
              <a:ext cx="181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90" name="Oval 16">
              <a:extLst>
                <a:ext uri="{FF2B5EF4-FFF2-40B4-BE49-F238E27FC236}">
                  <a16:creationId xmlns:a16="http://schemas.microsoft.com/office/drawing/2014/main" id="{AD999250-AC44-4F3A-B552-0A31DF423E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46" y="1557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91" name="Oval 17">
              <a:extLst>
                <a:ext uri="{FF2B5EF4-FFF2-40B4-BE49-F238E27FC236}">
                  <a16:creationId xmlns:a16="http://schemas.microsoft.com/office/drawing/2014/main" id="{9CD8AA53-0369-41A0-B00C-35441A3013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9" y="1013"/>
              <a:ext cx="181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ja-JP" altLang="ja-JP" sz="2400">
                <a:latin typeface="Arial" panose="020B0604020202020204" pitchFamily="34" charset="0"/>
              </a:endParaRPr>
            </a:p>
          </p:txBody>
        </p:sp>
        <p:sp>
          <p:nvSpPr>
            <p:cNvPr id="92" name="Text Box 18">
              <a:extLst>
                <a:ext uri="{FF2B5EF4-FFF2-40B4-BE49-F238E27FC236}">
                  <a16:creationId xmlns:a16="http://schemas.microsoft.com/office/drawing/2014/main" id="{1728296B-5F88-46E0-943F-E2C58C3000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3" y="436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A</a:t>
              </a:r>
            </a:p>
          </p:txBody>
        </p:sp>
        <p:sp>
          <p:nvSpPr>
            <p:cNvPr id="93" name="Text Box 19">
              <a:extLst>
                <a:ext uri="{FF2B5EF4-FFF2-40B4-BE49-F238E27FC236}">
                  <a16:creationId xmlns:a16="http://schemas.microsoft.com/office/drawing/2014/main" id="{324B3AEB-A6AF-4CC7-A63F-8051C0D0B7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00" y="889"/>
              <a:ext cx="2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B</a:t>
              </a:r>
            </a:p>
          </p:txBody>
        </p:sp>
        <p:sp>
          <p:nvSpPr>
            <p:cNvPr id="94" name="Text Box 20">
              <a:extLst>
                <a:ext uri="{FF2B5EF4-FFF2-40B4-BE49-F238E27FC236}">
                  <a16:creationId xmlns:a16="http://schemas.microsoft.com/office/drawing/2014/main" id="{4B858577-26CC-4787-AA30-F81156CFEC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97" y="844"/>
              <a:ext cx="25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C</a:t>
              </a:r>
            </a:p>
          </p:txBody>
        </p:sp>
        <p:sp>
          <p:nvSpPr>
            <p:cNvPr id="95" name="Text Box 21">
              <a:extLst>
                <a:ext uri="{FF2B5EF4-FFF2-40B4-BE49-F238E27FC236}">
                  <a16:creationId xmlns:a16="http://schemas.microsoft.com/office/drawing/2014/main" id="{1B037C4F-12EA-4655-854C-57E3FB5CDE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37" y="1524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D</a:t>
              </a:r>
            </a:p>
          </p:txBody>
        </p:sp>
        <p:sp>
          <p:nvSpPr>
            <p:cNvPr id="96" name="Text Box 22">
              <a:extLst>
                <a:ext uri="{FF2B5EF4-FFF2-40B4-BE49-F238E27FC236}">
                  <a16:creationId xmlns:a16="http://schemas.microsoft.com/office/drawing/2014/main" id="{348D976F-8AC7-4533-AAFD-9E01E1B8ED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39" y="1512"/>
              <a:ext cx="24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E</a:t>
              </a:r>
            </a:p>
          </p:txBody>
        </p:sp>
        <p:sp>
          <p:nvSpPr>
            <p:cNvPr id="97" name="Text Box 23">
              <a:extLst>
                <a:ext uri="{FF2B5EF4-FFF2-40B4-BE49-F238E27FC236}">
                  <a16:creationId xmlns:a16="http://schemas.microsoft.com/office/drawing/2014/main" id="{869CA02E-4E30-47DE-81A4-A60C920198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1" y="1479"/>
              <a:ext cx="23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F</a:t>
              </a:r>
            </a:p>
          </p:txBody>
        </p:sp>
        <p:sp>
          <p:nvSpPr>
            <p:cNvPr id="98" name="Text Box 24">
              <a:extLst>
                <a:ext uri="{FF2B5EF4-FFF2-40B4-BE49-F238E27FC236}">
                  <a16:creationId xmlns:a16="http://schemas.microsoft.com/office/drawing/2014/main" id="{B755599B-281B-4650-B930-04728FFFCF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15" y="1479"/>
              <a:ext cx="267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2400">
                  <a:latin typeface="Arial" panose="020B0604020202020204" pitchFamily="34" charset="0"/>
                </a:rPr>
                <a:t>G</a:t>
              </a:r>
            </a:p>
          </p:txBody>
        </p:sp>
      </p:grpSp>
      <p:sp>
        <p:nvSpPr>
          <p:cNvPr id="99" name="Text Box 25">
            <a:extLst>
              <a:ext uri="{FF2B5EF4-FFF2-40B4-BE49-F238E27FC236}">
                <a16:creationId xmlns:a16="http://schemas.microsoft.com/office/drawing/2014/main" id="{6A4B5117-1DF8-4CD7-B479-00638C193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7858" y="3175000"/>
            <a:ext cx="3558025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>
                <a:latin typeface="Arial" panose="020B0604020202020204" pitchFamily="34" charset="0"/>
              </a:rPr>
              <a:t>D, E, B, F, G, C,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>
                <a:latin typeface="Arial" panose="020B0604020202020204" pitchFamily="34" charset="0"/>
              </a:rPr>
              <a:t>の順に処理を行う</a:t>
            </a:r>
          </a:p>
        </p:txBody>
      </p:sp>
      <p:sp>
        <p:nvSpPr>
          <p:cNvPr id="100" name="Line 26">
            <a:extLst>
              <a:ext uri="{FF2B5EF4-FFF2-40B4-BE49-F238E27FC236}">
                <a16:creationId xmlns:a16="http://schemas.microsoft.com/office/drawing/2014/main" id="{7538712E-975D-4389-8B1D-29B5E0CF27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455083" y="4089400"/>
            <a:ext cx="503238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1" name="Line 27">
            <a:extLst>
              <a:ext uri="{FF2B5EF4-FFF2-40B4-BE49-F238E27FC236}">
                <a16:creationId xmlns:a16="http://schemas.microsoft.com/office/drawing/2014/main" id="{1829F65D-6E15-4F29-A1A4-9A5E1BD1693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959908" y="3514725"/>
            <a:ext cx="215900" cy="5048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2" name="Line 28">
            <a:extLst>
              <a:ext uri="{FF2B5EF4-FFF2-40B4-BE49-F238E27FC236}">
                <a16:creationId xmlns:a16="http://schemas.microsoft.com/office/drawing/2014/main" id="{B280EDB2-AD91-482C-91D2-22F3D3F4421C}"/>
              </a:ext>
            </a:extLst>
          </p:cNvPr>
          <p:cNvSpPr>
            <a:spLocks noChangeShapeType="1"/>
          </p:cNvSpPr>
          <p:nvPr/>
        </p:nvSpPr>
        <p:spPr bwMode="auto">
          <a:xfrm>
            <a:off x="2032933" y="3514725"/>
            <a:ext cx="792163" cy="576263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3" name="Line 29">
            <a:extLst>
              <a:ext uri="{FF2B5EF4-FFF2-40B4-BE49-F238E27FC236}">
                <a16:creationId xmlns:a16="http://schemas.microsoft.com/office/drawing/2014/main" id="{984C6998-7A98-40EC-9600-28441EC39C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183871" y="4090988"/>
            <a:ext cx="504825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4" name="Line 30">
            <a:extLst>
              <a:ext uri="{FF2B5EF4-FFF2-40B4-BE49-F238E27FC236}">
                <a16:creationId xmlns:a16="http://schemas.microsoft.com/office/drawing/2014/main" id="{38D0BA81-FEBB-4A9E-B065-D82B78EB9E0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472796" y="3514725"/>
            <a:ext cx="431800" cy="5048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5" name="Line 31">
            <a:extLst>
              <a:ext uri="{FF2B5EF4-FFF2-40B4-BE49-F238E27FC236}">
                <a16:creationId xmlns:a16="http://schemas.microsoft.com/office/drawing/2014/main" id="{0550C1EF-39E0-4E15-8BC2-D620257A8E8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52071" y="2722563"/>
            <a:ext cx="504825" cy="5048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3C24F3C-8354-4BE6-9B61-F4706811B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1588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B2A6E8F2-B17F-42C1-9BBD-E545A8FF3CA7}" type="slidenum">
              <a:rPr lang="en-US" altLang="ja-JP" smtClean="0">
                <a:latin typeface="Arial" panose="020B0604020202020204" pitchFamily="34" charset="0"/>
              </a:rPr>
              <a:pPr/>
              <a:t>4</a:t>
            </a:fld>
            <a:endParaRPr lang="en-US" altLang="ja-JP" dirty="0">
              <a:latin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0" y="1236663"/>
            <a:ext cx="8477250" cy="562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67000"/>
              </a:lnSpc>
              <a:spcBef>
                <a:spcPct val="0"/>
              </a:spcBef>
              <a:buFontTx/>
              <a:buNone/>
            </a:pPr>
            <a:endParaRPr lang="ja-JP" altLang="ja-JP" sz="1600" b="1">
              <a:latin typeface="Arial" panose="020B0604020202020204" pitchFamily="34" charset="0"/>
            </a:endParaRP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0" y="63500"/>
            <a:ext cx="88534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 marL="342900" indent="-34290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#include "</a:t>
            </a:r>
            <a:r>
              <a:rPr lang="en-US" altLang="ja-JP" sz="1200" b="1" dirty="0" err="1">
                <a:latin typeface="Arial" panose="020B0604020202020204" pitchFamily="34" charset="0"/>
              </a:rPr>
              <a:t>stdio.h</a:t>
            </a:r>
            <a:r>
              <a:rPr lang="en-US" altLang="ja-JP" sz="1200" b="1" dirty="0">
                <a:latin typeface="Arial" panose="020B0604020202020204" pitchFamily="34" charset="0"/>
              </a:rPr>
              <a:t>"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#include &lt;</a:t>
            </a:r>
            <a:r>
              <a:rPr lang="en-US" altLang="ja-JP" sz="1200" b="1" dirty="0" err="1">
                <a:latin typeface="Arial" panose="020B0604020202020204" pitchFamily="34" charset="0"/>
              </a:rPr>
              <a:t>math.h</a:t>
            </a:r>
            <a:r>
              <a:rPr lang="en-US" altLang="ja-JP" sz="1200" b="1" dirty="0">
                <a:latin typeface="Arial" panose="020B0604020202020204" pitchFamily="34" charset="0"/>
              </a:rPr>
              <a:t>&gt;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 err="1"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latin typeface="Arial" panose="020B0604020202020204" pitchFamily="34" charset="0"/>
              </a:rPr>
              <a:t>data_list</a:t>
            </a:r>
            <a:r>
              <a:rPr lang="en-US" altLang="ja-JP" sz="1200" b="1" dirty="0">
                <a:latin typeface="Arial" panose="020B0604020202020204" pitchFamily="34" charset="0"/>
              </a:rPr>
              <a:t> {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int</a:t>
            </a:r>
            <a:r>
              <a:rPr lang="en-US" altLang="ja-JP" sz="1200" b="1" dirty="0">
                <a:latin typeface="Arial" panose="020B0604020202020204" pitchFamily="34" charset="0"/>
              </a:rPr>
              <a:t> data;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latin typeface="Arial" panose="020B0604020202020204" pitchFamily="34" charset="0"/>
              </a:rPr>
              <a:t>data_list</a:t>
            </a:r>
            <a:r>
              <a:rPr lang="en-US" altLang="ja-JP" sz="1200" b="1" dirty="0">
                <a:latin typeface="Arial" panose="020B0604020202020204" pitchFamily="34" charset="0"/>
              </a:rPr>
              <a:t> *next;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};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void </a:t>
            </a:r>
            <a:r>
              <a:rPr lang="en-US" altLang="ja-JP" sz="1200" b="1" dirty="0" err="1">
                <a:latin typeface="Arial" panose="020B0604020202020204" pitchFamily="34" charset="0"/>
              </a:rPr>
              <a:t>print_list</a:t>
            </a:r>
            <a:r>
              <a:rPr lang="en-US" altLang="ja-JP" sz="1200" b="1" dirty="0">
                <a:latin typeface="Arial" panose="020B0604020202020204" pitchFamily="34" charset="0"/>
              </a:rPr>
              <a:t>(</a:t>
            </a:r>
            <a:r>
              <a:rPr lang="en-US" altLang="ja-JP" sz="1200" b="1" dirty="0" err="1"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latin typeface="Arial" panose="020B0604020202020204" pitchFamily="34" charset="0"/>
              </a:rPr>
              <a:t>data_list</a:t>
            </a:r>
            <a:r>
              <a:rPr lang="en-US" altLang="ja-JP" sz="1200" b="1" dirty="0">
                <a:latin typeface="Arial" panose="020B0604020202020204" pitchFamily="34" charset="0"/>
              </a:rPr>
              <a:t> *p)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latin typeface="Arial" panose="020B0604020202020204" pitchFamily="34" charset="0"/>
              </a:rPr>
              <a:t>data_list</a:t>
            </a:r>
            <a:r>
              <a:rPr lang="en-US" altLang="ja-JP" sz="1200" b="1" dirty="0">
                <a:latin typeface="Arial" panose="020B0604020202020204" pitchFamily="34" charset="0"/>
              </a:rPr>
              <a:t> *x;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if ( p == NULL ) {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  return;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printf</a:t>
            </a:r>
            <a:r>
              <a:rPr lang="en-US" altLang="ja-JP" sz="1200" b="1" dirty="0">
                <a:latin typeface="Arial" panose="020B0604020202020204" pitchFamily="34" charset="0"/>
              </a:rPr>
              <a:t>( "%d", p-&gt;data );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x = p-&gt;next;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while( x != NULL ) {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  </a:t>
            </a:r>
            <a:r>
              <a:rPr lang="en-US" altLang="ja-JP" sz="1200" b="1" dirty="0" err="1">
                <a:latin typeface="Arial" panose="020B0604020202020204" pitchFamily="34" charset="0"/>
              </a:rPr>
              <a:t>printf</a:t>
            </a:r>
            <a:r>
              <a:rPr lang="en-US" altLang="ja-JP" sz="1200" b="1" dirty="0">
                <a:latin typeface="Arial" panose="020B0604020202020204" pitchFamily="34" charset="0"/>
              </a:rPr>
              <a:t>( ", %d", x-&gt;data );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  x = x-&gt; next;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}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printf</a:t>
            </a:r>
            <a:r>
              <a:rPr lang="en-US" altLang="ja-JP" sz="1200" b="1" dirty="0">
                <a:latin typeface="Arial" panose="020B0604020202020204" pitchFamily="34" charset="0"/>
              </a:rPr>
              <a:t>( "\n" ); 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}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 err="1"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latin typeface="Arial" panose="020B0604020202020204" pitchFamily="34" charset="0"/>
              </a:rPr>
              <a:t>data_list</a:t>
            </a:r>
            <a:r>
              <a:rPr lang="en-US" altLang="ja-JP" sz="1200" b="1" dirty="0">
                <a:latin typeface="Arial" panose="020B0604020202020204" pitchFamily="34" charset="0"/>
              </a:rPr>
              <a:t> *</a:t>
            </a:r>
            <a:r>
              <a:rPr lang="en-US" altLang="ja-JP" sz="1200" b="1" dirty="0" err="1">
                <a:latin typeface="Arial" panose="020B0604020202020204" pitchFamily="34" charset="0"/>
              </a:rPr>
              <a:t>new_list</a:t>
            </a:r>
            <a:r>
              <a:rPr lang="en-US" altLang="ja-JP" sz="1200" b="1" dirty="0">
                <a:latin typeface="Arial" panose="020B0604020202020204" pitchFamily="34" charset="0"/>
              </a:rPr>
              <a:t>(</a:t>
            </a:r>
            <a:r>
              <a:rPr lang="en-US" altLang="ja-JP" sz="1200" b="1" dirty="0" err="1">
                <a:latin typeface="Arial" panose="020B0604020202020204" pitchFamily="34" charset="0"/>
              </a:rPr>
              <a:t>int</a:t>
            </a:r>
            <a:r>
              <a:rPr lang="en-US" altLang="ja-JP" sz="1200" b="1" dirty="0">
                <a:latin typeface="Arial" panose="020B0604020202020204" pitchFamily="34" charset="0"/>
              </a:rPr>
              <a:t> x)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latin typeface="Arial" panose="020B0604020202020204" pitchFamily="34" charset="0"/>
              </a:rPr>
              <a:t>data_list</a:t>
            </a:r>
            <a:r>
              <a:rPr lang="en-US" altLang="ja-JP" sz="1200" b="1" dirty="0">
                <a:latin typeface="Arial" panose="020B0604020202020204" pitchFamily="34" charset="0"/>
              </a:rPr>
              <a:t> *c = new(</a:t>
            </a:r>
            <a:r>
              <a:rPr lang="en-US" altLang="ja-JP" sz="1200" b="1" dirty="0" err="1"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latin typeface="Arial" panose="020B0604020202020204" pitchFamily="34" charset="0"/>
              </a:rPr>
              <a:t>data_list</a:t>
            </a:r>
            <a:r>
              <a:rPr lang="en-US" altLang="ja-JP" sz="1200" b="1" dirty="0">
                <a:latin typeface="Arial" panose="020B0604020202020204" pitchFamily="34" charset="0"/>
              </a:rPr>
              <a:t>);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c-&gt;data = x;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c-&gt;next = NULL;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return c;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}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void </a:t>
            </a:r>
            <a:r>
              <a:rPr lang="en-US" altLang="ja-JP" sz="1200" b="1" dirty="0" err="1">
                <a:latin typeface="Arial" panose="020B0604020202020204" pitchFamily="34" charset="0"/>
              </a:rPr>
              <a:t>insert_list</a:t>
            </a:r>
            <a:r>
              <a:rPr lang="en-US" altLang="ja-JP" sz="1200" b="1" dirty="0">
                <a:latin typeface="Arial" panose="020B0604020202020204" pitchFamily="34" charset="0"/>
              </a:rPr>
              <a:t>(</a:t>
            </a:r>
            <a:r>
              <a:rPr lang="en-US" altLang="ja-JP" sz="1200" b="1" dirty="0" err="1"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latin typeface="Arial" panose="020B0604020202020204" pitchFamily="34" charset="0"/>
              </a:rPr>
              <a:t>data_list</a:t>
            </a:r>
            <a:r>
              <a:rPr lang="en-US" altLang="ja-JP" sz="1200" b="1" dirty="0">
                <a:latin typeface="Arial" panose="020B0604020202020204" pitchFamily="34" charset="0"/>
              </a:rPr>
              <a:t> *p, </a:t>
            </a:r>
            <a:r>
              <a:rPr lang="en-US" altLang="ja-JP" sz="1200" b="1" dirty="0" err="1">
                <a:latin typeface="Arial" panose="020B0604020202020204" pitchFamily="34" charset="0"/>
              </a:rPr>
              <a:t>int</a:t>
            </a:r>
            <a:r>
              <a:rPr lang="en-US" altLang="ja-JP" sz="1200" b="1" dirty="0">
                <a:latin typeface="Arial" panose="020B0604020202020204" pitchFamily="34" charset="0"/>
              </a:rPr>
              <a:t> x)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latin typeface="Arial" panose="020B0604020202020204" pitchFamily="34" charset="0"/>
              </a:rPr>
              <a:t>data_list</a:t>
            </a:r>
            <a:r>
              <a:rPr lang="en-US" altLang="ja-JP" sz="1200" b="1" dirty="0">
                <a:latin typeface="Arial" panose="020B0604020202020204" pitchFamily="34" charset="0"/>
              </a:rPr>
              <a:t> *c = new(</a:t>
            </a:r>
            <a:r>
              <a:rPr lang="en-US" altLang="ja-JP" sz="1200" b="1" dirty="0" err="1"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latin typeface="Arial" panose="020B0604020202020204" pitchFamily="34" charset="0"/>
              </a:rPr>
              <a:t>data_list</a:t>
            </a:r>
            <a:r>
              <a:rPr lang="en-US" altLang="ja-JP" sz="1200" b="1" dirty="0">
                <a:latin typeface="Arial" panose="020B0604020202020204" pitchFamily="34" charset="0"/>
              </a:rPr>
              <a:t>);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c-&gt;data = p-&gt;data;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c-&gt;next = p-&gt;next;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p-&gt;data = x;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p-&gt;next = c;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}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 err="1">
                <a:latin typeface="Arial" panose="020B0604020202020204" pitchFamily="34" charset="0"/>
              </a:rPr>
              <a:t>int</a:t>
            </a:r>
            <a:r>
              <a:rPr lang="en-US" altLang="ja-JP" sz="1200" b="1" dirty="0">
                <a:latin typeface="Arial" panose="020B0604020202020204" pitchFamily="34" charset="0"/>
              </a:rPr>
              <a:t> _</a:t>
            </a:r>
            <a:r>
              <a:rPr lang="en-US" altLang="ja-JP" sz="1200" b="1" dirty="0" err="1">
                <a:latin typeface="Arial" panose="020B0604020202020204" pitchFamily="34" charset="0"/>
              </a:rPr>
              <a:t>tmain</a:t>
            </a:r>
            <a:r>
              <a:rPr lang="en-US" altLang="ja-JP" sz="1200" b="1" dirty="0">
                <a:latin typeface="Arial" panose="020B0604020202020204" pitchFamily="34" charset="0"/>
              </a:rPr>
              <a:t>()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{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int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latin typeface="Arial" panose="020B0604020202020204" pitchFamily="34" charset="0"/>
              </a:rPr>
              <a:t>ch</a:t>
            </a:r>
            <a:r>
              <a:rPr lang="en-US" altLang="ja-JP" sz="12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latin typeface="Arial" panose="020B0604020202020204" pitchFamily="34" charset="0"/>
              </a:rPr>
              <a:t>data_list</a:t>
            </a:r>
            <a:r>
              <a:rPr lang="en-US" altLang="ja-JP" sz="1200" b="1" dirty="0">
                <a:latin typeface="Arial" panose="020B0604020202020204" pitchFamily="34" charset="0"/>
              </a:rPr>
              <a:t> *</a:t>
            </a:r>
            <a:r>
              <a:rPr lang="en-US" altLang="ja-JP" sz="1200" b="1" dirty="0" err="1">
                <a:latin typeface="Arial" panose="020B0604020202020204" pitchFamily="34" charset="0"/>
              </a:rPr>
              <a:t>head1</a:t>
            </a:r>
            <a:r>
              <a:rPr lang="en-US" altLang="ja-JP" sz="12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latin typeface="Arial" panose="020B0604020202020204" pitchFamily="34" charset="0"/>
              </a:rPr>
              <a:t>data_list</a:t>
            </a:r>
            <a:r>
              <a:rPr lang="en-US" altLang="ja-JP" sz="1200" b="1" dirty="0">
                <a:latin typeface="Arial" panose="020B0604020202020204" pitchFamily="34" charset="0"/>
              </a:rPr>
              <a:t> *</a:t>
            </a:r>
            <a:r>
              <a:rPr lang="en-US" altLang="ja-JP" sz="1200" b="1" dirty="0" err="1">
                <a:latin typeface="Arial" panose="020B0604020202020204" pitchFamily="34" charset="0"/>
              </a:rPr>
              <a:t>tail1</a:t>
            </a:r>
            <a:r>
              <a:rPr lang="en-US" altLang="ja-JP" sz="12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latin typeface="Arial" panose="020B0604020202020204" pitchFamily="34" charset="0"/>
              </a:rPr>
              <a:t>data_list</a:t>
            </a:r>
            <a:r>
              <a:rPr lang="en-US" altLang="ja-JP" sz="1200" b="1" dirty="0">
                <a:latin typeface="Arial" panose="020B0604020202020204" pitchFamily="34" charset="0"/>
              </a:rPr>
              <a:t> *</a:t>
            </a:r>
            <a:r>
              <a:rPr lang="en-US" altLang="ja-JP" sz="1200" b="1" dirty="0" err="1">
                <a:latin typeface="Arial" panose="020B0604020202020204" pitchFamily="34" charset="0"/>
              </a:rPr>
              <a:t>head2</a:t>
            </a:r>
            <a:r>
              <a:rPr lang="en-US" altLang="ja-JP" sz="12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struct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en-US" altLang="ja-JP" sz="1200" b="1" dirty="0" err="1">
                <a:latin typeface="Arial" panose="020B0604020202020204" pitchFamily="34" charset="0"/>
              </a:rPr>
              <a:t>data_list</a:t>
            </a:r>
            <a:r>
              <a:rPr lang="en-US" altLang="ja-JP" sz="1200" b="1" dirty="0">
                <a:latin typeface="Arial" panose="020B0604020202020204" pitchFamily="34" charset="0"/>
              </a:rPr>
              <a:t> *</a:t>
            </a:r>
            <a:r>
              <a:rPr lang="en-US" altLang="ja-JP" sz="1200" b="1" dirty="0" err="1">
                <a:latin typeface="Arial" panose="020B0604020202020204" pitchFamily="34" charset="0"/>
              </a:rPr>
              <a:t>tail2</a:t>
            </a:r>
            <a:r>
              <a:rPr lang="en-US" altLang="ja-JP" sz="1200" b="1" dirty="0"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head1</a:t>
            </a:r>
            <a:r>
              <a:rPr lang="en-US" altLang="ja-JP" sz="1200" b="1" dirty="0">
                <a:latin typeface="Arial" panose="020B0604020202020204" pitchFamily="34" charset="0"/>
              </a:rPr>
              <a:t> = </a:t>
            </a:r>
            <a:r>
              <a:rPr lang="en-US" altLang="ja-JP" sz="1200" b="1" dirty="0" err="1">
                <a:latin typeface="Arial" panose="020B0604020202020204" pitchFamily="34" charset="0"/>
              </a:rPr>
              <a:t>new_list</a:t>
            </a:r>
            <a:r>
              <a:rPr lang="en-US" altLang="ja-JP" sz="1200" b="1" dirty="0">
                <a:latin typeface="Arial" panose="020B0604020202020204" pitchFamily="34" charset="0"/>
              </a:rPr>
              <a:t>( 6789 );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insert_list</a:t>
            </a:r>
            <a:r>
              <a:rPr lang="en-US" altLang="ja-JP" sz="1200" b="1" dirty="0">
                <a:latin typeface="Arial" panose="020B0604020202020204" pitchFamily="34" charset="0"/>
              </a:rPr>
              <a:t>( </a:t>
            </a:r>
            <a:r>
              <a:rPr lang="en-US" altLang="ja-JP" sz="1200" b="1" dirty="0" err="1">
                <a:latin typeface="Arial" panose="020B0604020202020204" pitchFamily="34" charset="0"/>
              </a:rPr>
              <a:t>head1</a:t>
            </a:r>
            <a:r>
              <a:rPr lang="en-US" altLang="ja-JP" sz="1200" b="1" dirty="0">
                <a:latin typeface="Arial" panose="020B0604020202020204" pitchFamily="34" charset="0"/>
              </a:rPr>
              <a:t>, 45 );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tail1</a:t>
            </a:r>
            <a:r>
              <a:rPr lang="en-US" altLang="ja-JP" sz="1200" b="1" dirty="0">
                <a:latin typeface="Arial" panose="020B0604020202020204" pitchFamily="34" charset="0"/>
              </a:rPr>
              <a:t> = </a:t>
            </a:r>
            <a:r>
              <a:rPr lang="en-US" altLang="ja-JP" sz="1200" b="1" dirty="0" err="1">
                <a:latin typeface="Arial" panose="020B0604020202020204" pitchFamily="34" charset="0"/>
              </a:rPr>
              <a:t>head1</a:t>
            </a:r>
            <a:r>
              <a:rPr lang="en-US" altLang="ja-JP" sz="1200" b="1" dirty="0">
                <a:latin typeface="Arial" panose="020B0604020202020204" pitchFamily="34" charset="0"/>
              </a:rPr>
              <a:t>-&gt;next; // </a:t>
            </a:r>
            <a:r>
              <a:rPr lang="ja-JP" altLang="en-US" sz="1200" b="1" dirty="0">
                <a:latin typeface="Arial" panose="020B0604020202020204" pitchFamily="34" charset="0"/>
              </a:rPr>
              <a:t>２個目の要素を作った時点で </a:t>
            </a:r>
            <a:r>
              <a:rPr lang="en-US" altLang="ja-JP" sz="1200" b="1" dirty="0" err="1">
                <a:latin typeface="Arial" panose="020B0604020202020204" pitchFamily="34" charset="0"/>
              </a:rPr>
              <a:t>head1</a:t>
            </a:r>
            <a:r>
              <a:rPr lang="en-US" altLang="ja-JP" sz="1200" b="1" dirty="0">
                <a:latin typeface="Arial" panose="020B0604020202020204" pitchFamily="34" charset="0"/>
              </a:rPr>
              <a:t>-&gt;next </a:t>
            </a:r>
            <a:r>
              <a:rPr lang="ja-JP" altLang="en-US" sz="1200" b="1" dirty="0">
                <a:latin typeface="Arial" panose="020B0604020202020204" pitchFamily="34" charset="0"/>
              </a:rPr>
              <a:t>と </a:t>
            </a:r>
            <a:r>
              <a:rPr lang="en-US" altLang="ja-JP" sz="1200" b="1" dirty="0" err="1">
                <a:latin typeface="Arial" panose="020B0604020202020204" pitchFamily="34" charset="0"/>
              </a:rPr>
              <a:t>tail1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ja-JP" altLang="en-US" sz="1200" b="1" dirty="0">
                <a:latin typeface="Arial" panose="020B0604020202020204" pitchFamily="34" charset="0"/>
              </a:rPr>
              <a:t>が等しい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insert_list</a:t>
            </a:r>
            <a:r>
              <a:rPr lang="en-US" altLang="ja-JP" sz="1200" b="1" dirty="0">
                <a:latin typeface="Arial" panose="020B0604020202020204" pitchFamily="34" charset="0"/>
              </a:rPr>
              <a:t>( </a:t>
            </a:r>
            <a:r>
              <a:rPr lang="en-US" altLang="ja-JP" sz="1200" b="1" dirty="0" err="1">
                <a:latin typeface="Arial" panose="020B0604020202020204" pitchFamily="34" charset="0"/>
              </a:rPr>
              <a:t>head1</a:t>
            </a:r>
            <a:r>
              <a:rPr lang="en-US" altLang="ja-JP" sz="1200" b="1" dirty="0">
                <a:latin typeface="Arial" panose="020B0604020202020204" pitchFamily="34" charset="0"/>
              </a:rPr>
              <a:t>, 123 );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head2</a:t>
            </a:r>
            <a:r>
              <a:rPr lang="en-US" altLang="ja-JP" sz="1200" b="1" dirty="0">
                <a:latin typeface="Arial" panose="020B0604020202020204" pitchFamily="34" charset="0"/>
              </a:rPr>
              <a:t> = </a:t>
            </a:r>
            <a:r>
              <a:rPr lang="en-US" altLang="ja-JP" sz="1200" b="1" dirty="0" err="1">
                <a:latin typeface="Arial" panose="020B0604020202020204" pitchFamily="34" charset="0"/>
              </a:rPr>
              <a:t>new_list</a:t>
            </a:r>
            <a:r>
              <a:rPr lang="en-US" altLang="ja-JP" sz="1200" b="1" dirty="0">
                <a:latin typeface="Arial" panose="020B0604020202020204" pitchFamily="34" charset="0"/>
              </a:rPr>
              <a:t>( 789 );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insert_list</a:t>
            </a:r>
            <a:r>
              <a:rPr lang="en-US" altLang="ja-JP" sz="1200" b="1" dirty="0">
                <a:latin typeface="Arial" panose="020B0604020202020204" pitchFamily="34" charset="0"/>
              </a:rPr>
              <a:t>( </a:t>
            </a:r>
            <a:r>
              <a:rPr lang="en-US" altLang="ja-JP" sz="1200" b="1" dirty="0" err="1">
                <a:latin typeface="Arial" panose="020B0604020202020204" pitchFamily="34" charset="0"/>
              </a:rPr>
              <a:t>head2</a:t>
            </a:r>
            <a:r>
              <a:rPr lang="en-US" altLang="ja-JP" sz="1200" b="1" dirty="0">
                <a:latin typeface="Arial" panose="020B0604020202020204" pitchFamily="34" charset="0"/>
              </a:rPr>
              <a:t>, 56 );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tail2</a:t>
            </a:r>
            <a:r>
              <a:rPr lang="en-US" altLang="ja-JP" sz="1200" b="1" dirty="0">
                <a:latin typeface="Arial" panose="020B0604020202020204" pitchFamily="34" charset="0"/>
              </a:rPr>
              <a:t> = </a:t>
            </a:r>
            <a:r>
              <a:rPr lang="en-US" altLang="ja-JP" sz="1200" b="1" dirty="0" err="1">
                <a:latin typeface="Arial" panose="020B0604020202020204" pitchFamily="34" charset="0"/>
              </a:rPr>
              <a:t>head2</a:t>
            </a:r>
            <a:r>
              <a:rPr lang="en-US" altLang="ja-JP" sz="1200" b="1" dirty="0">
                <a:latin typeface="Arial" panose="020B0604020202020204" pitchFamily="34" charset="0"/>
              </a:rPr>
              <a:t>-&gt;next; // </a:t>
            </a:r>
            <a:r>
              <a:rPr lang="ja-JP" altLang="en-US" sz="1200" b="1" dirty="0">
                <a:latin typeface="Arial" panose="020B0604020202020204" pitchFamily="34" charset="0"/>
              </a:rPr>
              <a:t>２個目の要素を作った時点で </a:t>
            </a:r>
            <a:r>
              <a:rPr lang="en-US" altLang="ja-JP" sz="1200" b="1" dirty="0" err="1">
                <a:latin typeface="Arial" panose="020B0604020202020204" pitchFamily="34" charset="0"/>
              </a:rPr>
              <a:t>head2</a:t>
            </a:r>
            <a:r>
              <a:rPr lang="en-US" altLang="ja-JP" sz="1200" b="1" dirty="0">
                <a:latin typeface="Arial" panose="020B0604020202020204" pitchFamily="34" charset="0"/>
              </a:rPr>
              <a:t>-&gt;next </a:t>
            </a:r>
            <a:r>
              <a:rPr lang="ja-JP" altLang="en-US" sz="1200" b="1" dirty="0">
                <a:latin typeface="Arial" panose="020B0604020202020204" pitchFamily="34" charset="0"/>
              </a:rPr>
              <a:t>と </a:t>
            </a:r>
            <a:r>
              <a:rPr lang="en-US" altLang="ja-JP" sz="1200" b="1" dirty="0" err="1">
                <a:latin typeface="Arial" panose="020B0604020202020204" pitchFamily="34" charset="0"/>
              </a:rPr>
              <a:t>tail2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  <a:r>
              <a:rPr lang="ja-JP" altLang="en-US" sz="1200" b="1" dirty="0">
                <a:latin typeface="Arial" panose="020B0604020202020204" pitchFamily="34" charset="0"/>
              </a:rPr>
              <a:t>が等しい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ja-JP" altLang="en-US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insert_list</a:t>
            </a:r>
            <a:r>
              <a:rPr lang="en-US" altLang="ja-JP" sz="1200" b="1" dirty="0">
                <a:latin typeface="Arial" panose="020B0604020202020204" pitchFamily="34" charset="0"/>
              </a:rPr>
              <a:t>( </a:t>
            </a:r>
            <a:r>
              <a:rPr lang="en-US" altLang="ja-JP" sz="1200" b="1" dirty="0" err="1">
                <a:latin typeface="Arial" panose="020B0604020202020204" pitchFamily="34" charset="0"/>
              </a:rPr>
              <a:t>head2</a:t>
            </a:r>
            <a:r>
              <a:rPr lang="en-US" altLang="ja-JP" sz="1200" b="1" dirty="0">
                <a:latin typeface="Arial" panose="020B0604020202020204" pitchFamily="34" charset="0"/>
              </a:rPr>
              <a:t>, 1234 );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printf</a:t>
            </a:r>
            <a:r>
              <a:rPr lang="en-US" altLang="ja-JP" sz="1200" b="1" dirty="0">
                <a:latin typeface="Arial" panose="020B0604020202020204" pitchFamily="34" charset="0"/>
              </a:rPr>
              <a:t>( "</a:t>
            </a:r>
            <a:r>
              <a:rPr lang="ja-JP" altLang="en-US" sz="1200" b="1" dirty="0">
                <a:latin typeface="Arial" panose="020B0604020202020204" pitchFamily="34" charset="0"/>
              </a:rPr>
              <a:t>併合前</a:t>
            </a:r>
            <a:r>
              <a:rPr lang="en-US" altLang="ja-JP" sz="1200" b="1" dirty="0">
                <a:latin typeface="Arial" panose="020B0604020202020204" pitchFamily="34" charset="0"/>
              </a:rPr>
              <a:t>\n" );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print_list</a:t>
            </a:r>
            <a:r>
              <a:rPr lang="en-US" altLang="ja-JP" sz="1200" b="1" dirty="0">
                <a:latin typeface="Arial" panose="020B0604020202020204" pitchFamily="34" charset="0"/>
              </a:rPr>
              <a:t>( </a:t>
            </a:r>
            <a:r>
              <a:rPr lang="en-US" altLang="ja-JP" sz="1200" b="1" dirty="0" err="1">
                <a:latin typeface="Arial" panose="020B0604020202020204" pitchFamily="34" charset="0"/>
              </a:rPr>
              <a:t>head1</a:t>
            </a:r>
            <a:r>
              <a:rPr lang="en-US" altLang="ja-JP" sz="1200" b="1" dirty="0">
                <a:latin typeface="Arial" panose="020B0604020202020204" pitchFamily="34" charset="0"/>
              </a:rPr>
              <a:t> );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print_list</a:t>
            </a:r>
            <a:r>
              <a:rPr lang="en-US" altLang="ja-JP" sz="1200" b="1" dirty="0">
                <a:latin typeface="Arial" panose="020B0604020202020204" pitchFamily="34" charset="0"/>
              </a:rPr>
              <a:t>( </a:t>
            </a:r>
            <a:r>
              <a:rPr lang="en-US" altLang="ja-JP" sz="1200" b="1" dirty="0" err="1">
                <a:latin typeface="Arial" panose="020B0604020202020204" pitchFamily="34" charset="0"/>
              </a:rPr>
              <a:t>head2</a:t>
            </a:r>
            <a:r>
              <a:rPr lang="en-US" altLang="ja-JP" sz="1200" b="1" dirty="0">
                <a:latin typeface="Arial" panose="020B0604020202020204" pitchFamily="34" charset="0"/>
              </a:rPr>
              <a:t> );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//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chemeClr val="tx2"/>
                </a:solidFill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solidFill>
                  <a:schemeClr val="tx2"/>
                </a:solidFill>
                <a:latin typeface="Arial" panose="020B0604020202020204" pitchFamily="34" charset="0"/>
              </a:rPr>
              <a:t>tail1</a:t>
            </a:r>
            <a:r>
              <a:rPr lang="en-US" altLang="ja-JP" sz="1200" b="1" dirty="0">
                <a:solidFill>
                  <a:schemeClr val="tx2"/>
                </a:solidFill>
                <a:latin typeface="Arial" panose="020B0604020202020204" pitchFamily="34" charset="0"/>
              </a:rPr>
              <a:t>-&gt;next = </a:t>
            </a:r>
            <a:r>
              <a:rPr lang="en-US" altLang="ja-JP" sz="1200" b="1" dirty="0" err="1">
                <a:solidFill>
                  <a:schemeClr val="tx2"/>
                </a:solidFill>
                <a:latin typeface="Arial" panose="020B0604020202020204" pitchFamily="34" charset="0"/>
              </a:rPr>
              <a:t>head2</a:t>
            </a:r>
            <a:r>
              <a:rPr lang="en-US" altLang="ja-JP" sz="1200" b="1" dirty="0">
                <a:solidFill>
                  <a:schemeClr val="tx2"/>
                </a:solidFill>
                <a:latin typeface="Arial" panose="020B0604020202020204" pitchFamily="34" charset="0"/>
              </a:rPr>
              <a:t>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solidFill>
                  <a:schemeClr val="tx2"/>
                </a:solidFill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solidFill>
                  <a:schemeClr val="tx2"/>
                </a:solidFill>
                <a:latin typeface="Arial" panose="020B0604020202020204" pitchFamily="34" charset="0"/>
              </a:rPr>
              <a:t>tail1</a:t>
            </a:r>
            <a:r>
              <a:rPr lang="en-US" altLang="ja-JP" sz="1200" b="1" dirty="0">
                <a:solidFill>
                  <a:schemeClr val="tx2"/>
                </a:solidFill>
                <a:latin typeface="Arial" panose="020B0604020202020204" pitchFamily="34" charset="0"/>
              </a:rPr>
              <a:t> = </a:t>
            </a:r>
            <a:r>
              <a:rPr lang="en-US" altLang="ja-JP" sz="1200" b="1" dirty="0" err="1">
                <a:solidFill>
                  <a:schemeClr val="tx2"/>
                </a:solidFill>
                <a:latin typeface="Arial" panose="020B0604020202020204" pitchFamily="34" charset="0"/>
              </a:rPr>
              <a:t>tail2</a:t>
            </a:r>
            <a:r>
              <a:rPr lang="en-US" altLang="ja-JP" sz="1200" b="1" dirty="0">
                <a:solidFill>
                  <a:schemeClr val="tx2"/>
                </a:solidFill>
                <a:latin typeface="Arial" panose="020B0604020202020204" pitchFamily="34" charset="0"/>
              </a:rPr>
              <a:t>;</a:t>
            </a:r>
            <a:r>
              <a:rPr lang="en-US" altLang="ja-JP" sz="1200" b="1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printf</a:t>
            </a:r>
            <a:r>
              <a:rPr lang="en-US" altLang="ja-JP" sz="1200" b="1" dirty="0">
                <a:latin typeface="Arial" panose="020B0604020202020204" pitchFamily="34" charset="0"/>
              </a:rPr>
              <a:t>( "</a:t>
            </a:r>
            <a:r>
              <a:rPr lang="ja-JP" altLang="en-US" sz="1200" b="1" dirty="0">
                <a:latin typeface="Arial" panose="020B0604020202020204" pitchFamily="34" charset="0"/>
              </a:rPr>
              <a:t>併合後</a:t>
            </a:r>
            <a:r>
              <a:rPr lang="en-US" altLang="ja-JP" sz="1200" b="1" dirty="0">
                <a:latin typeface="Arial" panose="020B0604020202020204" pitchFamily="34" charset="0"/>
              </a:rPr>
              <a:t>\n" );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print_list</a:t>
            </a:r>
            <a:r>
              <a:rPr lang="en-US" altLang="ja-JP" sz="1200" b="1" dirty="0">
                <a:latin typeface="Arial" panose="020B0604020202020204" pitchFamily="34" charset="0"/>
              </a:rPr>
              <a:t>( </a:t>
            </a:r>
            <a:r>
              <a:rPr lang="en-US" altLang="ja-JP" sz="1200" b="1" dirty="0" err="1">
                <a:latin typeface="Arial" panose="020B0604020202020204" pitchFamily="34" charset="0"/>
              </a:rPr>
              <a:t>head1</a:t>
            </a:r>
            <a:r>
              <a:rPr lang="en-US" altLang="ja-JP" sz="1200" b="1" dirty="0">
                <a:latin typeface="Arial" panose="020B0604020202020204" pitchFamily="34" charset="0"/>
              </a:rPr>
              <a:t> );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printf</a:t>
            </a:r>
            <a:r>
              <a:rPr lang="en-US" altLang="ja-JP" sz="1200" b="1" dirty="0">
                <a:latin typeface="Arial" panose="020B0604020202020204" pitchFamily="34" charset="0"/>
              </a:rPr>
              <a:t>( "Enter </a:t>
            </a:r>
            <a:r>
              <a:rPr lang="ja-JP" altLang="en-US" sz="1200" b="1" dirty="0">
                <a:latin typeface="Arial" panose="020B0604020202020204" pitchFamily="34" charset="0"/>
              </a:rPr>
              <a:t>キーを</a:t>
            </a:r>
            <a:r>
              <a:rPr lang="en-US" altLang="ja-JP" sz="1200" b="1" dirty="0">
                <a:latin typeface="Arial" panose="020B0604020202020204" pitchFamily="34" charset="0"/>
              </a:rPr>
              <a:t>1,2</a:t>
            </a:r>
            <a:r>
              <a:rPr lang="ja-JP" altLang="en-US" sz="1200" b="1" dirty="0">
                <a:latin typeface="Arial" panose="020B0604020202020204" pitchFamily="34" charset="0"/>
              </a:rPr>
              <a:t>回押してください</a:t>
            </a:r>
            <a:r>
              <a:rPr lang="en-US" altLang="ja-JP" sz="1200" b="1" dirty="0">
                <a:latin typeface="Arial" panose="020B0604020202020204" pitchFamily="34" charset="0"/>
              </a:rPr>
              <a:t>. </a:t>
            </a:r>
            <a:r>
              <a:rPr lang="ja-JP" altLang="en-US" sz="1200" b="1" dirty="0">
                <a:latin typeface="Arial" panose="020B0604020202020204" pitchFamily="34" charset="0"/>
              </a:rPr>
              <a:t>プログラムを終了します</a:t>
            </a:r>
            <a:r>
              <a:rPr lang="en-US" altLang="ja-JP" sz="1200" b="1" dirty="0">
                <a:latin typeface="Arial" panose="020B0604020202020204" pitchFamily="34" charset="0"/>
              </a:rPr>
              <a:t>\n"); 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ch</a:t>
            </a:r>
            <a:r>
              <a:rPr lang="en-US" altLang="ja-JP" sz="1200" b="1" dirty="0">
                <a:latin typeface="Arial" panose="020B0604020202020204" pitchFamily="34" charset="0"/>
              </a:rPr>
              <a:t> = </a:t>
            </a:r>
            <a:r>
              <a:rPr lang="en-US" altLang="ja-JP" sz="1200" b="1" dirty="0" err="1">
                <a:latin typeface="Arial" panose="020B0604020202020204" pitchFamily="34" charset="0"/>
              </a:rPr>
              <a:t>getchar</a:t>
            </a:r>
            <a:r>
              <a:rPr lang="en-US" altLang="ja-JP" sz="1200" b="1" dirty="0">
                <a:latin typeface="Arial" panose="020B0604020202020204" pitchFamily="34" charset="0"/>
              </a:rPr>
              <a:t>();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</a:t>
            </a:r>
            <a:r>
              <a:rPr lang="en-US" altLang="ja-JP" sz="1200" b="1" dirty="0" err="1">
                <a:latin typeface="Arial" panose="020B0604020202020204" pitchFamily="34" charset="0"/>
              </a:rPr>
              <a:t>ch</a:t>
            </a:r>
            <a:r>
              <a:rPr lang="en-US" altLang="ja-JP" sz="1200" b="1" dirty="0">
                <a:latin typeface="Arial" panose="020B0604020202020204" pitchFamily="34" charset="0"/>
              </a:rPr>
              <a:t> = </a:t>
            </a:r>
            <a:r>
              <a:rPr lang="en-US" altLang="ja-JP" sz="1200" b="1" dirty="0" err="1">
                <a:latin typeface="Arial" panose="020B0604020202020204" pitchFamily="34" charset="0"/>
              </a:rPr>
              <a:t>getchar</a:t>
            </a:r>
            <a:r>
              <a:rPr lang="en-US" altLang="ja-JP" sz="1200" b="1" dirty="0">
                <a:latin typeface="Arial" panose="020B0604020202020204" pitchFamily="34" charset="0"/>
              </a:rPr>
              <a:t>();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  return 0; </a:t>
            </a:r>
          </a:p>
          <a:p>
            <a:pPr eaLnBrk="1" hangingPunct="1">
              <a:lnSpc>
                <a:spcPct val="58000"/>
              </a:lnSpc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Arial" panose="020B0604020202020204" pitchFamily="34" charset="0"/>
              </a:rPr>
              <a:t>}</a:t>
            </a: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3867150" y="144463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400">
              <a:latin typeface="Arial" panose="020B0604020202020204" pitchFamily="34" charset="0"/>
            </a:endParaRP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104775" y="5821363"/>
            <a:ext cx="2076450" cy="2190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8199" name="Line 6"/>
          <p:cNvSpPr>
            <a:spLocks noChangeShapeType="1"/>
          </p:cNvSpPr>
          <p:nvPr/>
        </p:nvSpPr>
        <p:spPr bwMode="auto">
          <a:xfrm flipH="1">
            <a:off x="2259013" y="3938588"/>
            <a:ext cx="2894012" cy="19177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4581525" y="2954338"/>
            <a:ext cx="3544560" cy="954107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>
                <a:solidFill>
                  <a:schemeClr val="tx2"/>
                </a:solidFill>
                <a:latin typeface="Arial" panose="020B0604020202020204" pitchFamily="34" charset="0"/>
              </a:rPr>
              <a:t>tail1-&gt;next = head2;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b="1">
                <a:solidFill>
                  <a:schemeClr val="tx2"/>
                </a:solidFill>
                <a:latin typeface="Arial" panose="020B0604020202020204" pitchFamily="34" charset="0"/>
              </a:rPr>
              <a:t>tail1 = tail2;</a:t>
            </a:r>
            <a:r>
              <a:rPr lang="en-US" altLang="ja-JP" sz="240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73086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A7E0A01A-DF5C-4257-8741-FEBE95758849}" type="slidenum">
              <a:rPr lang="en-US" altLang="ja-JP" smtClean="0">
                <a:latin typeface="Arial" panose="020B0604020202020204" pitchFamily="34" charset="0"/>
              </a:rPr>
              <a:pPr/>
              <a:t>5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3382963" y="4697413"/>
            <a:ext cx="2012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>
                <a:latin typeface="Arial" panose="020B0604020202020204" pitchFamily="34" charset="0"/>
              </a:rPr>
              <a:t>実行結果の例</a:t>
            </a:r>
          </a:p>
        </p:txBody>
      </p:sp>
      <p:pic>
        <p:nvPicPr>
          <p:cNvPr id="10244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25" y="1782763"/>
            <a:ext cx="8880475" cy="273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2047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二分探索木 </a:t>
            </a:r>
            <a:r>
              <a:rPr lang="en-US" altLang="ja-JP"/>
              <a:t>(binary search tree)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整列可能な任意個数のデータ集合に対し、効率良い探索（二分探索）を行うためのデータ構造</a:t>
            </a:r>
          </a:p>
          <a:p>
            <a:r>
              <a:rPr lang="ja-JP" altLang="en-US"/>
              <a:t>整列前：</a:t>
            </a:r>
            <a:r>
              <a:rPr lang="en-US" altLang="ja-JP"/>
              <a:t>35 46 21 13 61 40 69 </a:t>
            </a:r>
          </a:p>
          <a:p>
            <a:r>
              <a:rPr lang="ja-JP" altLang="en-US"/>
              <a:t>整列後（昇順）：</a:t>
            </a:r>
            <a:r>
              <a:rPr lang="en-US" altLang="ja-JP"/>
              <a:t>13 21 35 40 46 61 69</a:t>
            </a:r>
          </a:p>
          <a:p>
            <a:r>
              <a:rPr lang="ja-JP" altLang="en-US"/>
              <a:t>節点から出る枝が高々２本の木構造（二分木）を作り、各節点にデータを置く</a:t>
            </a:r>
          </a:p>
        </p:txBody>
      </p:sp>
      <p:sp>
        <p:nvSpPr>
          <p:cNvPr id="12290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DE65A4C5-2AA4-44CD-AE8B-25D2E71DC5CB}" type="slidenum">
              <a:rPr lang="en-US" altLang="ja-JP" smtClean="0">
                <a:latin typeface="Arial" panose="020B0604020202020204" pitchFamily="34" charset="0"/>
              </a:rPr>
              <a:pPr/>
              <a:t>6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0801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二分探索木の構造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節点</a:t>
            </a:r>
            <a:r>
              <a:rPr lang="en-US" altLang="ja-JP"/>
              <a:t>(node)</a:t>
            </a:r>
            <a:r>
              <a:rPr lang="ja-JP" altLang="en-US"/>
              <a:t>と枝</a:t>
            </a:r>
            <a:r>
              <a:rPr lang="en-US" altLang="ja-JP"/>
              <a:t>(branch)</a:t>
            </a:r>
          </a:p>
          <a:p>
            <a:pPr lvl="1"/>
            <a:r>
              <a:rPr lang="ja-JP" altLang="en-US"/>
              <a:t>枝はデータ間の（親子）関係を表す</a:t>
            </a:r>
          </a:p>
          <a:p>
            <a:pPr lvl="1"/>
            <a:r>
              <a:rPr lang="ja-JP" altLang="en-US"/>
              <a:t>節点に入る（親からの）枝は１本</a:t>
            </a:r>
          </a:p>
          <a:p>
            <a:pPr lvl="1"/>
            <a:r>
              <a:rPr lang="ja-JP" altLang="en-US"/>
              <a:t>節点から出ていく（子への）枝は０または１または２本</a:t>
            </a:r>
          </a:p>
        </p:txBody>
      </p:sp>
      <p:sp>
        <p:nvSpPr>
          <p:cNvPr id="1433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38AB3103-7651-4239-91EC-3B4F12F31C12}" type="slidenum">
              <a:rPr lang="en-US" altLang="ja-JP" smtClean="0">
                <a:latin typeface="Arial" panose="020B0604020202020204" pitchFamily="34" charset="0"/>
              </a:rPr>
              <a:pPr/>
              <a:t>7</a:t>
            </a:fld>
            <a:endParaRPr lang="en-US" altLang="ja-JP">
              <a:latin typeface="Arial" panose="020B0604020202020204" pitchFamily="34" charset="0"/>
            </a:endParaRPr>
          </a:p>
        </p:txBody>
      </p:sp>
      <p:grpSp>
        <p:nvGrpSpPr>
          <p:cNvPr id="14341" name="Group 4"/>
          <p:cNvGrpSpPr>
            <a:grpSpLocks/>
          </p:cNvGrpSpPr>
          <p:nvPr/>
        </p:nvGrpSpPr>
        <p:grpSpPr bwMode="auto">
          <a:xfrm>
            <a:off x="2259013" y="4725988"/>
            <a:ext cx="830262" cy="792162"/>
            <a:chOff x="2597" y="2988"/>
            <a:chExt cx="523" cy="499"/>
          </a:xfrm>
        </p:grpSpPr>
        <p:sp>
          <p:nvSpPr>
            <p:cNvPr id="14366" name="Line 5"/>
            <p:cNvSpPr>
              <a:spLocks noChangeShapeType="1"/>
            </p:cNvSpPr>
            <p:nvPr/>
          </p:nvSpPr>
          <p:spPr bwMode="auto">
            <a:xfrm flipH="1">
              <a:off x="2597" y="2988"/>
              <a:ext cx="272" cy="499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4367" name="Line 6"/>
            <p:cNvSpPr>
              <a:spLocks noChangeShapeType="1"/>
            </p:cNvSpPr>
            <p:nvPr/>
          </p:nvSpPr>
          <p:spPr bwMode="auto">
            <a:xfrm>
              <a:off x="2869" y="2988"/>
              <a:ext cx="251" cy="46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4342" name="Group 7"/>
          <p:cNvGrpSpPr>
            <a:grpSpLocks/>
          </p:cNvGrpSpPr>
          <p:nvPr/>
        </p:nvGrpSpPr>
        <p:grpSpPr bwMode="auto">
          <a:xfrm>
            <a:off x="2403475" y="4021138"/>
            <a:ext cx="539750" cy="820737"/>
            <a:chOff x="2688" y="2544"/>
            <a:chExt cx="340" cy="517"/>
          </a:xfrm>
        </p:grpSpPr>
        <p:sp>
          <p:nvSpPr>
            <p:cNvPr id="14364" name="Oval 8"/>
            <p:cNvSpPr>
              <a:spLocks noChangeArrowheads="1"/>
            </p:cNvSpPr>
            <p:nvPr/>
          </p:nvSpPr>
          <p:spPr bwMode="auto">
            <a:xfrm>
              <a:off x="2784" y="2880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4365" name="Text Box 9"/>
            <p:cNvSpPr txBox="1">
              <a:spLocks noChangeArrowheads="1"/>
            </p:cNvSpPr>
            <p:nvPr/>
          </p:nvSpPr>
          <p:spPr bwMode="auto">
            <a:xfrm>
              <a:off x="2688" y="2544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>
                  <a:latin typeface="Arial" panose="020B0604020202020204" pitchFamily="34" charset="0"/>
                </a:rPr>
                <a:t>親</a:t>
              </a:r>
            </a:p>
          </p:txBody>
        </p:sp>
      </p:grpSp>
      <p:grpSp>
        <p:nvGrpSpPr>
          <p:cNvPr id="14343" name="Group 10"/>
          <p:cNvGrpSpPr>
            <a:grpSpLocks/>
          </p:cNvGrpSpPr>
          <p:nvPr/>
        </p:nvGrpSpPr>
        <p:grpSpPr bwMode="auto">
          <a:xfrm>
            <a:off x="1946275" y="5468938"/>
            <a:ext cx="539750" cy="823912"/>
            <a:chOff x="2400" y="3456"/>
            <a:chExt cx="340" cy="519"/>
          </a:xfrm>
        </p:grpSpPr>
        <p:sp>
          <p:nvSpPr>
            <p:cNvPr id="14362" name="Oval 11"/>
            <p:cNvSpPr>
              <a:spLocks noChangeArrowheads="1"/>
            </p:cNvSpPr>
            <p:nvPr/>
          </p:nvSpPr>
          <p:spPr bwMode="auto">
            <a:xfrm>
              <a:off x="2496" y="3456"/>
              <a:ext cx="181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4363" name="Text Box 12"/>
            <p:cNvSpPr txBox="1">
              <a:spLocks noChangeArrowheads="1"/>
            </p:cNvSpPr>
            <p:nvPr/>
          </p:nvSpPr>
          <p:spPr bwMode="auto">
            <a:xfrm>
              <a:off x="2400" y="3648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>
                  <a:latin typeface="Arial" panose="020B0604020202020204" pitchFamily="34" charset="0"/>
                </a:rPr>
                <a:t>子</a:t>
              </a:r>
            </a:p>
          </p:txBody>
        </p:sp>
      </p:grpSp>
      <p:grpSp>
        <p:nvGrpSpPr>
          <p:cNvPr id="14344" name="Group 13"/>
          <p:cNvGrpSpPr>
            <a:grpSpLocks/>
          </p:cNvGrpSpPr>
          <p:nvPr/>
        </p:nvGrpSpPr>
        <p:grpSpPr bwMode="auto">
          <a:xfrm>
            <a:off x="117475" y="4706938"/>
            <a:ext cx="2895600" cy="838200"/>
            <a:chOff x="1248" y="2976"/>
            <a:chExt cx="1824" cy="528"/>
          </a:xfrm>
        </p:grpSpPr>
        <p:sp>
          <p:nvSpPr>
            <p:cNvPr id="14358" name="Text Box 14"/>
            <p:cNvSpPr txBox="1">
              <a:spLocks noChangeArrowheads="1"/>
            </p:cNvSpPr>
            <p:nvPr/>
          </p:nvSpPr>
          <p:spPr bwMode="auto">
            <a:xfrm>
              <a:off x="1248" y="3072"/>
              <a:ext cx="122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>
                  <a:solidFill>
                    <a:srgbClr val="0000FF"/>
                  </a:solidFill>
                  <a:latin typeface="Arial" panose="020B0604020202020204" pitchFamily="34" charset="0"/>
                </a:rPr>
                <a:t>節点</a:t>
              </a:r>
              <a:r>
                <a:rPr lang="en-US" altLang="ja-JP" sz="2800">
                  <a:latin typeface="Arial" panose="020B0604020202020204" pitchFamily="34" charset="0"/>
                </a:rPr>
                <a:t>(node)</a:t>
              </a:r>
            </a:p>
          </p:txBody>
        </p:sp>
        <p:sp>
          <p:nvSpPr>
            <p:cNvPr id="14359" name="Line 15"/>
            <p:cNvSpPr>
              <a:spLocks noChangeShapeType="1"/>
            </p:cNvSpPr>
            <p:nvPr/>
          </p:nvSpPr>
          <p:spPr bwMode="auto">
            <a:xfrm>
              <a:off x="2400" y="3216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4360" name="Line 16"/>
            <p:cNvSpPr>
              <a:spLocks noChangeShapeType="1"/>
            </p:cNvSpPr>
            <p:nvPr/>
          </p:nvSpPr>
          <p:spPr bwMode="auto">
            <a:xfrm flipV="1">
              <a:off x="2400" y="2976"/>
              <a:ext cx="363" cy="2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4361" name="Line 17"/>
            <p:cNvSpPr>
              <a:spLocks noChangeShapeType="1"/>
            </p:cNvSpPr>
            <p:nvPr/>
          </p:nvSpPr>
          <p:spPr bwMode="auto">
            <a:xfrm>
              <a:off x="2400" y="3216"/>
              <a:ext cx="67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4345" name="Group 18"/>
          <p:cNvGrpSpPr>
            <a:grpSpLocks/>
          </p:cNvGrpSpPr>
          <p:nvPr/>
        </p:nvGrpSpPr>
        <p:grpSpPr bwMode="auto">
          <a:xfrm>
            <a:off x="2479676" y="4838705"/>
            <a:ext cx="2724151" cy="523876"/>
            <a:chOff x="2736" y="3059"/>
            <a:chExt cx="1716" cy="330"/>
          </a:xfrm>
        </p:grpSpPr>
        <p:sp>
          <p:nvSpPr>
            <p:cNvPr id="14355" name="Line 19"/>
            <p:cNvSpPr>
              <a:spLocks noChangeShapeType="1"/>
            </p:cNvSpPr>
            <p:nvPr/>
          </p:nvSpPr>
          <p:spPr bwMode="auto">
            <a:xfrm flipH="1" flipV="1">
              <a:off x="2976" y="3120"/>
              <a:ext cx="28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4356" name="Text Box 20"/>
            <p:cNvSpPr txBox="1">
              <a:spLocks noChangeArrowheads="1"/>
            </p:cNvSpPr>
            <p:nvPr/>
          </p:nvSpPr>
          <p:spPr bwMode="auto">
            <a:xfrm>
              <a:off x="3264" y="3059"/>
              <a:ext cx="1188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>
                  <a:solidFill>
                    <a:srgbClr val="0000FF"/>
                  </a:solidFill>
                  <a:latin typeface="Arial" panose="020B0604020202020204" pitchFamily="34" charset="0"/>
                </a:rPr>
                <a:t>枝</a:t>
              </a:r>
              <a:r>
                <a:rPr lang="en-US" altLang="ja-JP" sz="2800">
                  <a:latin typeface="Arial" panose="020B0604020202020204" pitchFamily="34" charset="0"/>
                </a:rPr>
                <a:t>(branch)</a:t>
              </a:r>
            </a:p>
          </p:txBody>
        </p:sp>
        <p:sp>
          <p:nvSpPr>
            <p:cNvPr id="14357" name="Line 21"/>
            <p:cNvSpPr>
              <a:spLocks noChangeShapeType="1"/>
            </p:cNvSpPr>
            <p:nvPr/>
          </p:nvSpPr>
          <p:spPr bwMode="auto">
            <a:xfrm flipH="1">
              <a:off x="2736" y="3216"/>
              <a:ext cx="52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</p:grpSp>
      <p:grpSp>
        <p:nvGrpSpPr>
          <p:cNvPr id="14346" name="Group 22"/>
          <p:cNvGrpSpPr>
            <a:grpSpLocks/>
          </p:cNvGrpSpPr>
          <p:nvPr/>
        </p:nvGrpSpPr>
        <p:grpSpPr bwMode="auto">
          <a:xfrm>
            <a:off x="2936875" y="5468938"/>
            <a:ext cx="539750" cy="823912"/>
            <a:chOff x="3024" y="3456"/>
            <a:chExt cx="340" cy="519"/>
          </a:xfrm>
        </p:grpSpPr>
        <p:sp>
          <p:nvSpPr>
            <p:cNvPr id="14353" name="Oval 23"/>
            <p:cNvSpPr>
              <a:spLocks noChangeArrowheads="1"/>
            </p:cNvSpPr>
            <p:nvPr/>
          </p:nvSpPr>
          <p:spPr bwMode="auto">
            <a:xfrm>
              <a:off x="3072" y="3456"/>
              <a:ext cx="181" cy="182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4354" name="Text Box 24"/>
            <p:cNvSpPr txBox="1">
              <a:spLocks noChangeArrowheads="1"/>
            </p:cNvSpPr>
            <p:nvPr/>
          </p:nvSpPr>
          <p:spPr bwMode="auto">
            <a:xfrm>
              <a:off x="3024" y="3648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>
                  <a:latin typeface="Arial" panose="020B0604020202020204" pitchFamily="34" charset="0"/>
                </a:rPr>
                <a:t>子</a:t>
              </a:r>
            </a:p>
          </p:txBody>
        </p:sp>
      </p:grpSp>
      <p:sp>
        <p:nvSpPr>
          <p:cNvPr id="14347" name="Line 26"/>
          <p:cNvSpPr>
            <a:spLocks noChangeShapeType="1"/>
          </p:cNvSpPr>
          <p:nvPr/>
        </p:nvSpPr>
        <p:spPr bwMode="auto">
          <a:xfrm flipH="1">
            <a:off x="6159500" y="4740275"/>
            <a:ext cx="431800" cy="7921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8" name="Oval 29"/>
          <p:cNvSpPr>
            <a:spLocks noChangeArrowheads="1"/>
          </p:cNvSpPr>
          <p:nvPr/>
        </p:nvSpPr>
        <p:spPr bwMode="auto">
          <a:xfrm>
            <a:off x="5999163" y="5483225"/>
            <a:ext cx="287337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sp>
        <p:nvSpPr>
          <p:cNvPr id="14349" name="Text Box 30"/>
          <p:cNvSpPr txBox="1">
            <a:spLocks noChangeArrowheads="1"/>
          </p:cNvSpPr>
          <p:nvPr/>
        </p:nvSpPr>
        <p:spPr bwMode="auto">
          <a:xfrm>
            <a:off x="5846763" y="5788025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Arial" panose="020B0604020202020204" pitchFamily="34" charset="0"/>
              </a:rPr>
              <a:t>子</a:t>
            </a:r>
          </a:p>
        </p:txBody>
      </p:sp>
      <p:grpSp>
        <p:nvGrpSpPr>
          <p:cNvPr id="14350" name="Group 37"/>
          <p:cNvGrpSpPr>
            <a:grpSpLocks/>
          </p:cNvGrpSpPr>
          <p:nvPr/>
        </p:nvGrpSpPr>
        <p:grpSpPr bwMode="auto">
          <a:xfrm>
            <a:off x="6346825" y="3965575"/>
            <a:ext cx="539750" cy="820738"/>
            <a:chOff x="2688" y="2544"/>
            <a:chExt cx="340" cy="517"/>
          </a:xfrm>
        </p:grpSpPr>
        <p:sp>
          <p:nvSpPr>
            <p:cNvPr id="14351" name="Oval 38"/>
            <p:cNvSpPr>
              <a:spLocks noChangeArrowheads="1"/>
            </p:cNvSpPr>
            <p:nvPr/>
          </p:nvSpPr>
          <p:spPr bwMode="auto">
            <a:xfrm>
              <a:off x="2784" y="2880"/>
              <a:ext cx="182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4352" name="Text Box 39"/>
            <p:cNvSpPr txBox="1">
              <a:spLocks noChangeArrowheads="1"/>
            </p:cNvSpPr>
            <p:nvPr/>
          </p:nvSpPr>
          <p:spPr bwMode="auto">
            <a:xfrm>
              <a:off x="2688" y="2544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>
                  <a:latin typeface="Arial" panose="020B0604020202020204" pitchFamily="34" charset="0"/>
                </a:rPr>
                <a:t>親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03834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二分探索木の構造（つづき）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根</a:t>
            </a:r>
            <a:r>
              <a:rPr lang="en-US" altLang="ja-JP"/>
              <a:t>(root)</a:t>
            </a:r>
            <a:r>
              <a:rPr lang="ja-JP" altLang="en-US"/>
              <a:t>： 親を持たない節点</a:t>
            </a:r>
          </a:p>
          <a:p>
            <a:r>
              <a:rPr lang="ja-JP" altLang="en-US"/>
              <a:t>葉</a:t>
            </a:r>
            <a:r>
              <a:rPr lang="en-US" altLang="ja-JP"/>
              <a:t>(leaf)</a:t>
            </a:r>
            <a:r>
              <a:rPr lang="ja-JP" altLang="en-US"/>
              <a:t>： 子を持たない節点</a:t>
            </a:r>
          </a:p>
          <a:p>
            <a:r>
              <a:rPr lang="ja-JP" altLang="en-US"/>
              <a:t>部分木</a:t>
            </a:r>
            <a:r>
              <a:rPr lang="en-US" altLang="ja-JP"/>
              <a:t>(subtree)</a:t>
            </a:r>
            <a:r>
              <a:rPr lang="ja-JP" altLang="en-US"/>
              <a:t>： 任意の節点から下のすべての枝と節点</a:t>
            </a:r>
          </a:p>
        </p:txBody>
      </p:sp>
      <p:sp>
        <p:nvSpPr>
          <p:cNvPr id="1638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3587D7DF-F6CA-4545-A727-1D9227D3A8CB}" type="slidenum">
              <a:rPr lang="en-US" altLang="ja-JP" smtClean="0">
                <a:latin typeface="Arial" panose="020B0604020202020204" pitchFamily="34" charset="0"/>
              </a:rPr>
              <a:pPr/>
              <a:t>8</a:t>
            </a:fld>
            <a:endParaRPr lang="en-US" altLang="ja-JP">
              <a:latin typeface="Arial" panose="020B0604020202020204" pitchFamily="34" charset="0"/>
            </a:endParaRPr>
          </a:p>
        </p:txBody>
      </p:sp>
      <p:grpSp>
        <p:nvGrpSpPr>
          <p:cNvPr id="16389" name="Group 4"/>
          <p:cNvGrpSpPr>
            <a:grpSpLocks/>
          </p:cNvGrpSpPr>
          <p:nvPr/>
        </p:nvGrpSpPr>
        <p:grpSpPr bwMode="auto">
          <a:xfrm>
            <a:off x="1219200" y="3657601"/>
            <a:ext cx="6242051" cy="2809876"/>
            <a:chOff x="528" y="2256"/>
            <a:chExt cx="3932" cy="1770"/>
          </a:xfrm>
        </p:grpSpPr>
        <p:sp>
          <p:nvSpPr>
            <p:cNvPr id="16390" name="Freeform 5"/>
            <p:cNvSpPr>
              <a:spLocks/>
            </p:cNvSpPr>
            <p:nvPr/>
          </p:nvSpPr>
          <p:spPr bwMode="auto">
            <a:xfrm>
              <a:off x="1968" y="2832"/>
              <a:ext cx="1056" cy="1186"/>
            </a:xfrm>
            <a:custGeom>
              <a:avLst/>
              <a:gdLst>
                <a:gd name="T0" fmla="*/ 472 w 1134"/>
                <a:gd name="T1" fmla="*/ 46 h 1180"/>
                <a:gd name="T2" fmla="*/ 747 w 1134"/>
                <a:gd name="T3" fmla="*/ 0 h 1180"/>
                <a:gd name="T4" fmla="*/ 983 w 1134"/>
                <a:gd name="T5" fmla="*/ 1192 h 1180"/>
                <a:gd name="T6" fmla="*/ 0 w 1134"/>
                <a:gd name="T7" fmla="*/ 1192 h 1180"/>
                <a:gd name="T8" fmla="*/ 0 w 1134"/>
                <a:gd name="T9" fmla="*/ 779 h 1180"/>
                <a:gd name="T10" fmla="*/ 472 w 1134"/>
                <a:gd name="T11" fmla="*/ 46 h 118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134" h="1180">
                  <a:moveTo>
                    <a:pt x="544" y="46"/>
                  </a:moveTo>
                  <a:lnTo>
                    <a:pt x="861" y="0"/>
                  </a:lnTo>
                  <a:lnTo>
                    <a:pt x="1134" y="1180"/>
                  </a:lnTo>
                  <a:lnTo>
                    <a:pt x="0" y="1180"/>
                  </a:lnTo>
                  <a:lnTo>
                    <a:pt x="0" y="771"/>
                  </a:lnTo>
                  <a:lnTo>
                    <a:pt x="544" y="46"/>
                  </a:lnTo>
                  <a:close/>
                </a:path>
              </a:pathLst>
            </a:cu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6391" name="Line 6"/>
            <p:cNvSpPr>
              <a:spLocks noChangeShapeType="1"/>
            </p:cNvSpPr>
            <p:nvPr/>
          </p:nvSpPr>
          <p:spPr bwMode="auto">
            <a:xfrm flipH="1">
              <a:off x="2597" y="3436"/>
              <a:ext cx="91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6392" name="Line 7"/>
            <p:cNvSpPr>
              <a:spLocks noChangeShapeType="1"/>
            </p:cNvSpPr>
            <p:nvPr/>
          </p:nvSpPr>
          <p:spPr bwMode="auto">
            <a:xfrm>
              <a:off x="2688" y="3436"/>
              <a:ext cx="227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6393" name="Line 8"/>
            <p:cNvSpPr>
              <a:spLocks noChangeShapeType="1"/>
            </p:cNvSpPr>
            <p:nvPr/>
          </p:nvSpPr>
          <p:spPr bwMode="auto">
            <a:xfrm flipH="1" flipV="1">
              <a:off x="2552" y="2982"/>
              <a:ext cx="136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6394" name="Line 9"/>
            <p:cNvSpPr>
              <a:spLocks noChangeShapeType="1"/>
            </p:cNvSpPr>
            <p:nvPr/>
          </p:nvSpPr>
          <p:spPr bwMode="auto">
            <a:xfrm flipH="1">
              <a:off x="2280" y="2982"/>
              <a:ext cx="272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6395" name="Line 10"/>
            <p:cNvSpPr>
              <a:spLocks noChangeShapeType="1"/>
            </p:cNvSpPr>
            <p:nvPr/>
          </p:nvSpPr>
          <p:spPr bwMode="auto">
            <a:xfrm flipH="1">
              <a:off x="2098" y="3436"/>
              <a:ext cx="182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6396" name="Line 11"/>
            <p:cNvSpPr>
              <a:spLocks noChangeShapeType="1"/>
            </p:cNvSpPr>
            <p:nvPr/>
          </p:nvSpPr>
          <p:spPr bwMode="auto">
            <a:xfrm flipV="1">
              <a:off x="2552" y="2619"/>
              <a:ext cx="317" cy="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6397" name="Line 12"/>
            <p:cNvSpPr>
              <a:spLocks noChangeShapeType="1"/>
            </p:cNvSpPr>
            <p:nvPr/>
          </p:nvSpPr>
          <p:spPr bwMode="auto">
            <a:xfrm>
              <a:off x="2869" y="2619"/>
              <a:ext cx="273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6398" name="Line 13"/>
            <p:cNvSpPr>
              <a:spLocks noChangeShapeType="1"/>
            </p:cNvSpPr>
            <p:nvPr/>
          </p:nvSpPr>
          <p:spPr bwMode="auto">
            <a:xfrm flipH="1">
              <a:off x="3006" y="2937"/>
              <a:ext cx="136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6399" name="Line 14"/>
            <p:cNvSpPr>
              <a:spLocks noChangeShapeType="1"/>
            </p:cNvSpPr>
            <p:nvPr/>
          </p:nvSpPr>
          <p:spPr bwMode="auto">
            <a:xfrm>
              <a:off x="3142" y="2937"/>
              <a:ext cx="272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6400" name="Line 15"/>
            <p:cNvSpPr>
              <a:spLocks noChangeShapeType="1"/>
            </p:cNvSpPr>
            <p:nvPr/>
          </p:nvSpPr>
          <p:spPr bwMode="auto">
            <a:xfrm>
              <a:off x="3414" y="3436"/>
              <a:ext cx="136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6401" name="Oval 16"/>
            <p:cNvSpPr>
              <a:spLocks noChangeArrowheads="1"/>
            </p:cNvSpPr>
            <p:nvPr/>
          </p:nvSpPr>
          <p:spPr bwMode="auto">
            <a:xfrm>
              <a:off x="2779" y="2574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6402" name="Oval 17"/>
            <p:cNvSpPr>
              <a:spLocks noChangeArrowheads="1"/>
            </p:cNvSpPr>
            <p:nvPr/>
          </p:nvSpPr>
          <p:spPr bwMode="auto">
            <a:xfrm>
              <a:off x="2507" y="2937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6403" name="Oval 18"/>
            <p:cNvSpPr>
              <a:spLocks noChangeArrowheads="1"/>
            </p:cNvSpPr>
            <p:nvPr/>
          </p:nvSpPr>
          <p:spPr bwMode="auto">
            <a:xfrm>
              <a:off x="2189" y="3391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6404" name="Oval 19"/>
            <p:cNvSpPr>
              <a:spLocks noChangeArrowheads="1"/>
            </p:cNvSpPr>
            <p:nvPr/>
          </p:nvSpPr>
          <p:spPr bwMode="auto">
            <a:xfrm>
              <a:off x="2597" y="3391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6405" name="Oval 20"/>
            <p:cNvSpPr>
              <a:spLocks noChangeArrowheads="1"/>
            </p:cNvSpPr>
            <p:nvPr/>
          </p:nvSpPr>
          <p:spPr bwMode="auto">
            <a:xfrm>
              <a:off x="2915" y="3391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6406" name="Oval 21"/>
            <p:cNvSpPr>
              <a:spLocks noChangeArrowheads="1"/>
            </p:cNvSpPr>
            <p:nvPr/>
          </p:nvSpPr>
          <p:spPr bwMode="auto">
            <a:xfrm>
              <a:off x="3096" y="2892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6407" name="Oval 22"/>
            <p:cNvSpPr>
              <a:spLocks noChangeArrowheads="1"/>
            </p:cNvSpPr>
            <p:nvPr/>
          </p:nvSpPr>
          <p:spPr bwMode="auto">
            <a:xfrm>
              <a:off x="3368" y="3391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6408" name="Oval 23"/>
            <p:cNvSpPr>
              <a:spLocks noChangeArrowheads="1"/>
            </p:cNvSpPr>
            <p:nvPr/>
          </p:nvSpPr>
          <p:spPr bwMode="auto">
            <a:xfrm>
              <a:off x="2008" y="3799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6409" name="Oval 24"/>
            <p:cNvSpPr>
              <a:spLocks noChangeArrowheads="1"/>
            </p:cNvSpPr>
            <p:nvPr/>
          </p:nvSpPr>
          <p:spPr bwMode="auto">
            <a:xfrm>
              <a:off x="2507" y="3799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6410" name="Oval 25"/>
            <p:cNvSpPr>
              <a:spLocks noChangeArrowheads="1"/>
            </p:cNvSpPr>
            <p:nvPr/>
          </p:nvSpPr>
          <p:spPr bwMode="auto">
            <a:xfrm>
              <a:off x="2824" y="3799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6411" name="Oval 26"/>
            <p:cNvSpPr>
              <a:spLocks noChangeArrowheads="1"/>
            </p:cNvSpPr>
            <p:nvPr/>
          </p:nvSpPr>
          <p:spPr bwMode="auto">
            <a:xfrm>
              <a:off x="3459" y="3799"/>
              <a:ext cx="137" cy="13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  <p:sp>
          <p:nvSpPr>
            <p:cNvPr id="16412" name="Text Box 27"/>
            <p:cNvSpPr txBox="1">
              <a:spLocks noChangeArrowheads="1"/>
            </p:cNvSpPr>
            <p:nvPr/>
          </p:nvSpPr>
          <p:spPr bwMode="auto">
            <a:xfrm>
              <a:off x="528" y="2976"/>
              <a:ext cx="170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>
                  <a:latin typeface="Arial" panose="020B0604020202020204" pitchFamily="34" charset="0"/>
                </a:rPr>
                <a:t>部分木</a:t>
              </a:r>
              <a:r>
                <a:rPr lang="en-US" altLang="ja-JP" sz="2800">
                  <a:latin typeface="Arial" panose="020B0604020202020204" pitchFamily="34" charset="0"/>
                </a:rPr>
                <a:t>(subtree)</a:t>
              </a:r>
            </a:p>
          </p:txBody>
        </p:sp>
        <p:sp>
          <p:nvSpPr>
            <p:cNvPr id="16413" name="Text Box 28"/>
            <p:cNvSpPr txBox="1">
              <a:spLocks noChangeArrowheads="1"/>
            </p:cNvSpPr>
            <p:nvPr/>
          </p:nvSpPr>
          <p:spPr bwMode="auto">
            <a:xfrm>
              <a:off x="2688" y="2256"/>
              <a:ext cx="88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>
                  <a:latin typeface="Arial" panose="020B0604020202020204" pitchFamily="34" charset="0"/>
                </a:rPr>
                <a:t>根</a:t>
              </a:r>
              <a:r>
                <a:rPr lang="en-US" altLang="ja-JP" sz="2800">
                  <a:latin typeface="Arial" panose="020B0604020202020204" pitchFamily="34" charset="0"/>
                </a:rPr>
                <a:t>(root)</a:t>
              </a:r>
            </a:p>
          </p:txBody>
        </p:sp>
        <p:sp>
          <p:nvSpPr>
            <p:cNvPr id="16414" name="Text Box 29"/>
            <p:cNvSpPr txBox="1">
              <a:spLocks noChangeArrowheads="1"/>
            </p:cNvSpPr>
            <p:nvPr/>
          </p:nvSpPr>
          <p:spPr bwMode="auto">
            <a:xfrm>
              <a:off x="3600" y="3696"/>
              <a:ext cx="86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2800">
                  <a:latin typeface="Arial" panose="020B0604020202020204" pitchFamily="34" charset="0"/>
                </a:rPr>
                <a:t>葉</a:t>
              </a:r>
              <a:r>
                <a:rPr lang="en-US" altLang="ja-JP" sz="2800">
                  <a:latin typeface="Arial" panose="020B0604020202020204" pitchFamily="34" charset="0"/>
                </a:rPr>
                <a:t>(leaf)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8437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二分探索木の再帰的構造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左部分木、右部分木も二分木をなす</a:t>
            </a:r>
          </a:p>
          <a:p>
            <a:r>
              <a:rPr lang="ja-JP" altLang="en-US" dirty="0"/>
              <a:t>親節点に対する処理が、子節点に対する処理に帰着されることが多い</a:t>
            </a:r>
          </a:p>
          <a:p>
            <a:pPr marL="0" indent="0">
              <a:buNone/>
            </a:pPr>
            <a:r>
              <a:rPr lang="ja-JP" altLang="en-US" sz="2400" dirty="0"/>
              <a:t>	（例）探索において，子へ移動し，親での処理と　</a:t>
            </a:r>
          </a:p>
          <a:p>
            <a:pPr marL="0" indent="0">
              <a:buNone/>
            </a:pPr>
            <a:r>
              <a:rPr lang="ja-JP" altLang="en-US" sz="2400" dirty="0"/>
              <a:t>　　　　同様の処理を繰り返す</a:t>
            </a:r>
          </a:p>
          <a:p>
            <a:pPr marL="0" indent="0">
              <a:buNone/>
            </a:pPr>
            <a:r>
              <a:rPr lang="ja-JP" altLang="en-US" sz="2400" dirty="0"/>
              <a:t>		→再帰関数を用いて自然に表現できる。</a:t>
            </a:r>
          </a:p>
        </p:txBody>
      </p:sp>
      <p:sp>
        <p:nvSpPr>
          <p:cNvPr id="1843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fld id="{0CA74DA0-2333-4D99-9B21-0341E7CD4E7E}" type="slidenum">
              <a:rPr lang="en-US" altLang="ja-JP" smtClean="0">
                <a:latin typeface="Arial" panose="020B0604020202020204" pitchFamily="34" charset="0"/>
              </a:rPr>
              <a:pPr/>
              <a:t>9</a:t>
            </a:fld>
            <a:endParaRPr lang="en-US" altLang="ja-JP">
              <a:latin typeface="Arial" panose="020B0604020202020204" pitchFamily="34" charset="0"/>
            </a:endParaRPr>
          </a:p>
        </p:txBody>
      </p:sp>
      <p:sp>
        <p:nvSpPr>
          <p:cNvPr id="18437" name="Line 4"/>
          <p:cNvSpPr>
            <a:spLocks noChangeShapeType="1"/>
          </p:cNvSpPr>
          <p:nvPr/>
        </p:nvSpPr>
        <p:spPr bwMode="auto">
          <a:xfrm>
            <a:off x="4510088" y="4300538"/>
            <a:ext cx="2087562" cy="2016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38" name="Line 5"/>
          <p:cNvSpPr>
            <a:spLocks noChangeShapeType="1"/>
          </p:cNvSpPr>
          <p:nvPr/>
        </p:nvSpPr>
        <p:spPr bwMode="auto">
          <a:xfrm flipH="1">
            <a:off x="4870450" y="5380038"/>
            <a:ext cx="719138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39" name="Line 6"/>
          <p:cNvSpPr>
            <a:spLocks noChangeShapeType="1"/>
          </p:cNvSpPr>
          <p:nvPr/>
        </p:nvSpPr>
        <p:spPr bwMode="auto">
          <a:xfrm>
            <a:off x="4870450" y="6316663"/>
            <a:ext cx="172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40" name="Line 7"/>
          <p:cNvSpPr>
            <a:spLocks noChangeShapeType="1"/>
          </p:cNvSpPr>
          <p:nvPr/>
        </p:nvSpPr>
        <p:spPr bwMode="auto">
          <a:xfrm flipH="1">
            <a:off x="2278063" y="4300538"/>
            <a:ext cx="2232025" cy="1944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41" name="Line 8"/>
          <p:cNvSpPr>
            <a:spLocks noChangeShapeType="1"/>
          </p:cNvSpPr>
          <p:nvPr/>
        </p:nvSpPr>
        <p:spPr bwMode="auto">
          <a:xfrm>
            <a:off x="3357563" y="5308600"/>
            <a:ext cx="1008062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42" name="Line 9"/>
          <p:cNvSpPr>
            <a:spLocks noChangeShapeType="1"/>
          </p:cNvSpPr>
          <p:nvPr/>
        </p:nvSpPr>
        <p:spPr bwMode="auto">
          <a:xfrm>
            <a:off x="2278063" y="6245225"/>
            <a:ext cx="2065337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43" name="Oval 10"/>
          <p:cNvSpPr>
            <a:spLocks noChangeArrowheads="1"/>
          </p:cNvSpPr>
          <p:nvPr/>
        </p:nvSpPr>
        <p:spPr bwMode="auto">
          <a:xfrm>
            <a:off x="4294188" y="4156075"/>
            <a:ext cx="431800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>
              <a:latin typeface="Arial" panose="020B0604020202020204" pitchFamily="34" charset="0"/>
            </a:endParaRPr>
          </a:p>
        </p:txBody>
      </p:sp>
      <p:grpSp>
        <p:nvGrpSpPr>
          <p:cNvPr id="18444" name="Group 11"/>
          <p:cNvGrpSpPr>
            <a:grpSpLocks/>
          </p:cNvGrpSpPr>
          <p:nvPr/>
        </p:nvGrpSpPr>
        <p:grpSpPr bwMode="auto">
          <a:xfrm>
            <a:off x="2565400" y="5453063"/>
            <a:ext cx="1512888" cy="720725"/>
            <a:chOff x="2971" y="1298"/>
            <a:chExt cx="2721" cy="1361"/>
          </a:xfrm>
        </p:grpSpPr>
        <p:sp>
          <p:nvSpPr>
            <p:cNvPr id="18457" name="Line 12"/>
            <p:cNvSpPr>
              <a:spLocks noChangeShapeType="1"/>
            </p:cNvSpPr>
            <p:nvPr/>
          </p:nvSpPr>
          <p:spPr bwMode="auto">
            <a:xfrm>
              <a:off x="4377" y="1389"/>
              <a:ext cx="1315" cy="1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8458" name="Line 13"/>
            <p:cNvSpPr>
              <a:spLocks noChangeShapeType="1"/>
            </p:cNvSpPr>
            <p:nvPr/>
          </p:nvSpPr>
          <p:spPr bwMode="auto">
            <a:xfrm flipH="1">
              <a:off x="4604" y="2069"/>
              <a:ext cx="453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8459" name="Line 14"/>
            <p:cNvSpPr>
              <a:spLocks noChangeShapeType="1"/>
            </p:cNvSpPr>
            <p:nvPr/>
          </p:nvSpPr>
          <p:spPr bwMode="auto">
            <a:xfrm>
              <a:off x="4604" y="2659"/>
              <a:ext cx="10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8460" name="Line 15"/>
            <p:cNvSpPr>
              <a:spLocks noChangeShapeType="1"/>
            </p:cNvSpPr>
            <p:nvPr/>
          </p:nvSpPr>
          <p:spPr bwMode="auto">
            <a:xfrm flipH="1">
              <a:off x="2971" y="1389"/>
              <a:ext cx="1406" cy="1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8461" name="Line 16"/>
            <p:cNvSpPr>
              <a:spLocks noChangeShapeType="1"/>
            </p:cNvSpPr>
            <p:nvPr/>
          </p:nvSpPr>
          <p:spPr bwMode="auto">
            <a:xfrm>
              <a:off x="3651" y="2024"/>
              <a:ext cx="635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8462" name="Line 17"/>
            <p:cNvSpPr>
              <a:spLocks noChangeShapeType="1"/>
            </p:cNvSpPr>
            <p:nvPr/>
          </p:nvSpPr>
          <p:spPr bwMode="auto">
            <a:xfrm flipV="1">
              <a:off x="2971" y="2614"/>
              <a:ext cx="1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8463" name="Oval 18"/>
            <p:cNvSpPr>
              <a:spLocks noChangeArrowheads="1"/>
            </p:cNvSpPr>
            <p:nvPr/>
          </p:nvSpPr>
          <p:spPr bwMode="auto">
            <a:xfrm>
              <a:off x="4241" y="1298"/>
              <a:ext cx="272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</p:grpSp>
      <p:grpSp>
        <p:nvGrpSpPr>
          <p:cNvPr id="18445" name="Group 19"/>
          <p:cNvGrpSpPr>
            <a:grpSpLocks/>
          </p:cNvGrpSpPr>
          <p:nvPr/>
        </p:nvGrpSpPr>
        <p:grpSpPr bwMode="auto">
          <a:xfrm>
            <a:off x="2709863" y="5884863"/>
            <a:ext cx="431800" cy="206375"/>
            <a:chOff x="2971" y="1298"/>
            <a:chExt cx="2721" cy="1361"/>
          </a:xfrm>
        </p:grpSpPr>
        <p:sp>
          <p:nvSpPr>
            <p:cNvPr id="18450" name="Line 20"/>
            <p:cNvSpPr>
              <a:spLocks noChangeShapeType="1"/>
            </p:cNvSpPr>
            <p:nvPr/>
          </p:nvSpPr>
          <p:spPr bwMode="auto">
            <a:xfrm>
              <a:off x="4377" y="1389"/>
              <a:ext cx="1315" cy="1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8451" name="Line 21"/>
            <p:cNvSpPr>
              <a:spLocks noChangeShapeType="1"/>
            </p:cNvSpPr>
            <p:nvPr/>
          </p:nvSpPr>
          <p:spPr bwMode="auto">
            <a:xfrm flipH="1">
              <a:off x="4604" y="2069"/>
              <a:ext cx="453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8452" name="Line 22"/>
            <p:cNvSpPr>
              <a:spLocks noChangeShapeType="1"/>
            </p:cNvSpPr>
            <p:nvPr/>
          </p:nvSpPr>
          <p:spPr bwMode="auto">
            <a:xfrm>
              <a:off x="4604" y="2659"/>
              <a:ext cx="10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8453" name="Line 23"/>
            <p:cNvSpPr>
              <a:spLocks noChangeShapeType="1"/>
            </p:cNvSpPr>
            <p:nvPr/>
          </p:nvSpPr>
          <p:spPr bwMode="auto">
            <a:xfrm flipH="1">
              <a:off x="2971" y="1389"/>
              <a:ext cx="1406" cy="12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8454" name="Line 24"/>
            <p:cNvSpPr>
              <a:spLocks noChangeShapeType="1"/>
            </p:cNvSpPr>
            <p:nvPr/>
          </p:nvSpPr>
          <p:spPr bwMode="auto">
            <a:xfrm>
              <a:off x="3651" y="2024"/>
              <a:ext cx="635" cy="59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8455" name="Line 25"/>
            <p:cNvSpPr>
              <a:spLocks noChangeShapeType="1"/>
            </p:cNvSpPr>
            <p:nvPr/>
          </p:nvSpPr>
          <p:spPr bwMode="auto">
            <a:xfrm flipV="1">
              <a:off x="2971" y="2614"/>
              <a:ext cx="1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>
                <a:latin typeface="Arial" panose="020B0604020202020204" pitchFamily="34" charset="0"/>
                <a:ea typeface="メイリオ" panose="020B0604030504040204" pitchFamily="50" charset="-128"/>
              </a:endParaRPr>
            </a:p>
          </p:txBody>
        </p:sp>
        <p:sp>
          <p:nvSpPr>
            <p:cNvPr id="18456" name="Oval 26"/>
            <p:cNvSpPr>
              <a:spLocks noChangeArrowheads="1"/>
            </p:cNvSpPr>
            <p:nvPr/>
          </p:nvSpPr>
          <p:spPr bwMode="auto">
            <a:xfrm>
              <a:off x="4241" y="1298"/>
              <a:ext cx="272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Segoe UI" panose="020B0502040204020203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>
                <a:latin typeface="Arial" panose="020B0604020202020204" pitchFamily="34" charset="0"/>
              </a:endParaRPr>
            </a:p>
          </p:txBody>
        </p:sp>
      </p:grpSp>
      <p:sp>
        <p:nvSpPr>
          <p:cNvPr id="18446" name="Text Box 27"/>
          <p:cNvSpPr txBox="1">
            <a:spLocks noChangeArrowheads="1"/>
          </p:cNvSpPr>
          <p:nvPr/>
        </p:nvSpPr>
        <p:spPr bwMode="auto">
          <a:xfrm>
            <a:off x="5257800" y="4572000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Arial" panose="020B0604020202020204" pitchFamily="34" charset="0"/>
              </a:rPr>
              <a:t>右部分木</a:t>
            </a:r>
          </a:p>
        </p:txBody>
      </p:sp>
      <p:sp>
        <p:nvSpPr>
          <p:cNvPr id="18447" name="Text Box 28"/>
          <p:cNvSpPr txBox="1">
            <a:spLocks noChangeArrowheads="1"/>
          </p:cNvSpPr>
          <p:nvPr/>
        </p:nvSpPr>
        <p:spPr bwMode="auto">
          <a:xfrm>
            <a:off x="2057400" y="4572000"/>
            <a:ext cx="16065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latin typeface="Arial" panose="020B0604020202020204" pitchFamily="34" charset="0"/>
              </a:rPr>
              <a:t>左部分木</a:t>
            </a:r>
          </a:p>
        </p:txBody>
      </p:sp>
      <p:sp>
        <p:nvSpPr>
          <p:cNvPr id="18448" name="Text Box 29"/>
          <p:cNvSpPr txBox="1">
            <a:spLocks noChangeArrowheads="1"/>
          </p:cNvSpPr>
          <p:nvPr/>
        </p:nvSpPr>
        <p:spPr bwMode="auto">
          <a:xfrm>
            <a:off x="3429000" y="6172200"/>
            <a:ext cx="1200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Arial" panose="020B0604020202020204" pitchFamily="34" charset="0"/>
              </a:rPr>
              <a:t>右部分木</a:t>
            </a:r>
          </a:p>
        </p:txBody>
      </p:sp>
      <p:sp>
        <p:nvSpPr>
          <p:cNvPr id="18449" name="Text Box 30"/>
          <p:cNvSpPr txBox="1">
            <a:spLocks noChangeArrowheads="1"/>
          </p:cNvSpPr>
          <p:nvPr/>
        </p:nvSpPr>
        <p:spPr bwMode="auto">
          <a:xfrm>
            <a:off x="2133600" y="6172200"/>
            <a:ext cx="1243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>
                <a:latin typeface="Arial" panose="020B0604020202020204" pitchFamily="34" charset="0"/>
              </a:rPr>
              <a:t>左部分木</a:t>
            </a:r>
          </a:p>
        </p:txBody>
      </p:sp>
    </p:spTree>
    <p:extLst>
      <p:ext uri="{BB962C8B-B14F-4D97-AF65-F5344CB8AC3E}">
        <p14:creationId xmlns:p14="http://schemas.microsoft.com/office/powerpoint/2010/main" val="2431355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2592</Words>
  <Application>Microsoft Office PowerPoint</Application>
  <PresentationFormat>画面に合わせる (4:3)</PresentationFormat>
  <Paragraphs>586</Paragraphs>
  <Slides>31</Slides>
  <Notes>31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31</vt:i4>
      </vt:variant>
    </vt:vector>
  </HeadingPairs>
  <TitlesOfParts>
    <vt:vector size="39" baseType="lpstr">
      <vt:lpstr>ＭＳ Ｐゴシック</vt:lpstr>
      <vt:lpstr>メイリオ</vt:lpstr>
      <vt:lpstr>游ゴシック</vt:lpstr>
      <vt:lpstr>Arial</vt:lpstr>
      <vt:lpstr>Calibri</vt:lpstr>
      <vt:lpstr>Segoe UI</vt:lpstr>
      <vt:lpstr>Times New Roman</vt:lpstr>
      <vt:lpstr>Office テーマ</vt:lpstr>
      <vt:lpstr>ce-10.  （Cプログラミング応用，全１４回）</vt:lpstr>
      <vt:lpstr>ce-10. 二分探索木  </vt:lpstr>
      <vt:lpstr>例題１．リストの併合</vt:lpstr>
      <vt:lpstr>PowerPoint プレゼンテーション</vt:lpstr>
      <vt:lpstr>PowerPoint プレゼンテーション</vt:lpstr>
      <vt:lpstr>二分探索木 (binary search tree)</vt:lpstr>
      <vt:lpstr>二分探索木の構造</vt:lpstr>
      <vt:lpstr>二分探索木の構造（つづき）</vt:lpstr>
      <vt:lpstr>二分探索木の再帰的構造</vt:lpstr>
      <vt:lpstr>二分探索木の各ノードを C言語の構造体で表現</vt:lpstr>
      <vt:lpstr>二分探索木の節点(node) の 生成関数 new_node</vt:lpstr>
      <vt:lpstr>例題２．二分探索木の生成</vt:lpstr>
      <vt:lpstr>PowerPoint プレゼンテーション</vt:lpstr>
      <vt:lpstr>PowerPoint プレゼンテーション</vt:lpstr>
      <vt:lpstr>PowerPoint プレゼンテーション</vt:lpstr>
      <vt:lpstr>例題３．二分探索木における探索</vt:lpstr>
      <vt:lpstr>二分探索木における探索</vt:lpstr>
      <vt:lpstr>探索の例</vt:lpstr>
      <vt:lpstr>PowerPoint プレゼンテーション</vt:lpstr>
      <vt:lpstr>探索を行う関数</vt:lpstr>
      <vt:lpstr>PowerPoint プレゼンテーション</vt:lpstr>
      <vt:lpstr>例題４．二分探索木への挿入</vt:lpstr>
      <vt:lpstr>二分探索木への挿入</vt:lpstr>
      <vt:lpstr>PowerPoint プレゼンテーション</vt:lpstr>
      <vt:lpstr>挿入を行う関数</vt:lpstr>
      <vt:lpstr>PowerPoint プレゼンテーション</vt:lpstr>
      <vt:lpstr>二分木とは</vt:lpstr>
      <vt:lpstr>二分木の走査法</vt:lpstr>
      <vt:lpstr>先行順 (pre-order)</vt:lpstr>
      <vt:lpstr>中間順 (in-order)</vt:lpstr>
      <vt:lpstr>後行順 (post-order)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二分探索木</dc:title>
  <dc:creator>kaneko kunihiko</dc:creator>
  <cp:lastModifiedBy>me</cp:lastModifiedBy>
  <cp:revision>37</cp:revision>
  <dcterms:created xsi:type="dcterms:W3CDTF">2019-11-02T00:06:04Z</dcterms:created>
  <dcterms:modified xsi:type="dcterms:W3CDTF">2023-02-03T07:36:28Z</dcterms:modified>
</cp:coreProperties>
</file>