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582" r:id="rId39"/>
    <p:sldId id="583" r:id="rId4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87C4B8-FFE8-4089-858F-90342F87C008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94708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BBD63E-0AA6-4965-BD64-1F226CFFC26C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54505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098BD2-DE58-45A1-AE7B-24E496B4C231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98458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D96AEF9-573E-4E8F-9BCC-EB54A27FFEB9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918757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9CC6248-4F1B-4AE4-9099-96D06DD425F1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29628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EB89363-F33F-4C86-BB3F-783622B2AB1D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70978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61243D6-99AD-4940-962E-5AF2F5E5EB1B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95113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77D5B0A-1362-48D1-AB96-E605EC444697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85872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0B6FB5A-E181-45DA-87D1-DCB4C3843884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335413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E3DBC7B-AE58-4E1F-8F55-7BD56355D442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81898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351E0A5-AF61-4438-91B1-72177AF913E1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4333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F32F55-F217-46B8-9EA0-34EA03FE7DA1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291537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32D7CBF-9E11-4691-9A8D-DF2406A38DBF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47627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140B97E-52C9-49B5-A50F-0A9E6B91A2A3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221590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30F5075-0CC9-4FB0-BB78-2315A56EE56D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816053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13664EB-00E6-49F6-9B12-272B7CB8A12C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41446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62FD8B8-0C74-4609-A759-FA388EED6998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952393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644FD66-40C9-42A6-B923-074A6F7AB05B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74696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257AB4-2500-4A87-AAB2-0955F71E79F9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039954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2611655-4412-4B4C-B165-A83F816D4CB2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981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4014DFF-8B1E-48F2-8681-6AE3279C8DEA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0892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187666D-F797-421C-9FCF-451406759729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734059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C43C4C6-42C4-4D81-97CD-4B244169F2E4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550881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E0EE509-7138-4275-80A2-A7F743FA410B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869640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5303DC-FB41-4727-ADAF-1729A2C9733E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653667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FAA3096-C099-4F28-827B-6EF8A25FC7BD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546673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54D9C99-9780-4133-855A-7CAF1D5F2717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171879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BA05291-4DBB-4358-B837-A6E433298B17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52526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7D02AE9-1EEB-40B6-9354-894997A80E94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358232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F05182E-3938-44C8-B5F8-D33080FD1C69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006106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2A23C5E-3ED4-4459-BA59-720BF49175A3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110256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EECA519-DA64-43E8-AF56-34CDE62FDFDC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2626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0249A54-11C1-4EB1-8752-285EEEDAF106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9559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6E6AE1-E58E-480F-B881-2BFE8F18A139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44339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A02166E-C636-47D8-9D04-C3F61E3D9A56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27536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1A06D3-F0C5-451B-A026-1C31AE4BE07F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64270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D49384D-7CC9-4DE7-AFB7-2AC1B7044215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31377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360DB21-8E9B-44E3-9CAF-53F6DC93E9F6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70804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cp-10.</a:t>
            </a:r>
            <a:r>
              <a:rPr lang="ja-JP" altLang="en-US" dirty="0"/>
              <a:t> 末尾再帰関数と多重再帰関数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www.kkaneko.jp/pro/adp/index.html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0012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「繰り返し」によるフィボナッチ数列</a:t>
            </a:r>
            <a:endParaRPr lang="ja-JP" altLang="en-US" sz="2400" dirty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77825" y="909638"/>
            <a:ext cx="2127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= 5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とすると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785813" y="1550988"/>
            <a:ext cx="7302500" cy="4046537"/>
            <a:chOff x="495" y="977"/>
            <a:chExt cx="4600" cy="3158"/>
          </a:xfrm>
        </p:grpSpPr>
        <p:sp>
          <p:nvSpPr>
            <p:cNvPr id="22540" name="Rectangle 5"/>
            <p:cNvSpPr>
              <a:spLocks noChangeArrowheads="1"/>
            </p:cNvSpPr>
            <p:nvPr/>
          </p:nvSpPr>
          <p:spPr bwMode="auto">
            <a:xfrm>
              <a:off x="1138" y="977"/>
              <a:ext cx="3957" cy="5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dirty="0">
                <a:latin typeface="Calibri" panose="020F050202020403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41" name="Text Box 6"/>
            <p:cNvSpPr txBox="1">
              <a:spLocks noChangeArrowheads="1"/>
            </p:cNvSpPr>
            <p:nvPr/>
          </p:nvSpPr>
          <p:spPr bwMode="auto">
            <a:xfrm>
              <a:off x="495" y="1092"/>
              <a:ext cx="4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= 2</a:t>
              </a:r>
            </a:p>
          </p:txBody>
        </p:sp>
        <p:sp>
          <p:nvSpPr>
            <p:cNvPr id="22542" name="Text Box 7"/>
            <p:cNvSpPr txBox="1">
              <a:spLocks noChangeArrowheads="1"/>
            </p:cNvSpPr>
            <p:nvPr/>
          </p:nvSpPr>
          <p:spPr bwMode="auto">
            <a:xfrm>
              <a:off x="1266" y="1112"/>
              <a:ext cx="135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000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&lt;= 5 </a:t>
              </a:r>
              <a:r>
                <a:rPr lang="ja-JP" altLang="en-US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が成立する</a:t>
              </a:r>
            </a:p>
          </p:txBody>
        </p:sp>
        <p:sp>
          <p:nvSpPr>
            <p:cNvPr id="22543" name="Text Box 8"/>
            <p:cNvSpPr txBox="1">
              <a:spLocks noChangeArrowheads="1"/>
            </p:cNvSpPr>
            <p:nvPr/>
          </p:nvSpPr>
          <p:spPr bwMode="auto">
            <a:xfrm>
              <a:off x="2621" y="1070"/>
              <a:ext cx="2238" cy="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1 + 1; 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fn2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1;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fn1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2</a:t>
              </a:r>
            </a:p>
          </p:txBody>
        </p:sp>
        <p:sp>
          <p:nvSpPr>
            <p:cNvPr id="22544" name="Rectangle 9"/>
            <p:cNvSpPr>
              <a:spLocks noChangeArrowheads="1"/>
            </p:cNvSpPr>
            <p:nvPr/>
          </p:nvSpPr>
          <p:spPr bwMode="auto">
            <a:xfrm>
              <a:off x="1138" y="1641"/>
              <a:ext cx="3957" cy="5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dirty="0">
                <a:latin typeface="Calibri" panose="020F050202020403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45" name="Text Box 10"/>
            <p:cNvSpPr txBox="1">
              <a:spLocks noChangeArrowheads="1"/>
            </p:cNvSpPr>
            <p:nvPr/>
          </p:nvSpPr>
          <p:spPr bwMode="auto">
            <a:xfrm>
              <a:off x="495" y="1756"/>
              <a:ext cx="4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= 3</a:t>
              </a:r>
            </a:p>
          </p:txBody>
        </p:sp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1266" y="1776"/>
              <a:ext cx="135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000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&lt;= 5 </a:t>
              </a:r>
              <a:r>
                <a:rPr lang="ja-JP" altLang="en-US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が成立する</a:t>
              </a:r>
            </a:p>
          </p:txBody>
        </p:sp>
        <p:sp>
          <p:nvSpPr>
            <p:cNvPr id="22547" name="Text Box 12"/>
            <p:cNvSpPr txBox="1">
              <a:spLocks noChangeArrowheads="1"/>
            </p:cNvSpPr>
            <p:nvPr/>
          </p:nvSpPr>
          <p:spPr bwMode="auto">
            <a:xfrm>
              <a:off x="2621" y="1734"/>
              <a:ext cx="2238" cy="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2 + 1; 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fn2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2;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fn1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3</a:t>
              </a:r>
            </a:p>
          </p:txBody>
        </p:sp>
        <p:sp>
          <p:nvSpPr>
            <p:cNvPr id="22548" name="Rectangle 13"/>
            <p:cNvSpPr>
              <a:spLocks noChangeArrowheads="1"/>
            </p:cNvSpPr>
            <p:nvPr/>
          </p:nvSpPr>
          <p:spPr bwMode="auto">
            <a:xfrm>
              <a:off x="1138" y="2305"/>
              <a:ext cx="3957" cy="5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dirty="0">
                <a:latin typeface="Calibri" panose="020F050202020403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49" name="Text Box 14"/>
            <p:cNvSpPr txBox="1">
              <a:spLocks noChangeArrowheads="1"/>
            </p:cNvSpPr>
            <p:nvPr/>
          </p:nvSpPr>
          <p:spPr bwMode="auto">
            <a:xfrm>
              <a:off x="495" y="2420"/>
              <a:ext cx="4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= 4</a:t>
              </a:r>
            </a:p>
          </p:txBody>
        </p:sp>
        <p:sp>
          <p:nvSpPr>
            <p:cNvPr id="22550" name="Text Box 15"/>
            <p:cNvSpPr txBox="1">
              <a:spLocks noChangeArrowheads="1"/>
            </p:cNvSpPr>
            <p:nvPr/>
          </p:nvSpPr>
          <p:spPr bwMode="auto">
            <a:xfrm>
              <a:off x="1266" y="2440"/>
              <a:ext cx="135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000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&lt;= 5 </a:t>
              </a:r>
              <a:r>
                <a:rPr lang="ja-JP" altLang="en-US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が成立する</a:t>
              </a:r>
            </a:p>
          </p:txBody>
        </p:sp>
        <p:sp>
          <p:nvSpPr>
            <p:cNvPr id="22551" name="Text Box 16"/>
            <p:cNvSpPr txBox="1">
              <a:spLocks noChangeArrowheads="1"/>
            </p:cNvSpPr>
            <p:nvPr/>
          </p:nvSpPr>
          <p:spPr bwMode="auto">
            <a:xfrm>
              <a:off x="2621" y="2398"/>
              <a:ext cx="2238" cy="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3 + 2; 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fn2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3;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fn1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5</a:t>
              </a:r>
            </a:p>
          </p:txBody>
        </p:sp>
        <p:sp>
          <p:nvSpPr>
            <p:cNvPr id="22552" name="Rectangle 17"/>
            <p:cNvSpPr>
              <a:spLocks noChangeArrowheads="1"/>
            </p:cNvSpPr>
            <p:nvPr/>
          </p:nvSpPr>
          <p:spPr bwMode="auto">
            <a:xfrm>
              <a:off x="1138" y="2969"/>
              <a:ext cx="3957" cy="5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dirty="0">
                <a:latin typeface="Calibri" panose="020F050202020403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3" name="Text Box 18"/>
            <p:cNvSpPr txBox="1">
              <a:spLocks noChangeArrowheads="1"/>
            </p:cNvSpPr>
            <p:nvPr/>
          </p:nvSpPr>
          <p:spPr bwMode="auto">
            <a:xfrm>
              <a:off x="495" y="3084"/>
              <a:ext cx="4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= 5</a:t>
              </a:r>
            </a:p>
          </p:txBody>
        </p:sp>
        <p:sp>
          <p:nvSpPr>
            <p:cNvPr id="22554" name="Text Box 19"/>
            <p:cNvSpPr txBox="1">
              <a:spLocks noChangeArrowheads="1"/>
            </p:cNvSpPr>
            <p:nvPr/>
          </p:nvSpPr>
          <p:spPr bwMode="auto">
            <a:xfrm>
              <a:off x="1266" y="3104"/>
              <a:ext cx="135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000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&lt;= 5 </a:t>
              </a:r>
              <a:r>
                <a:rPr lang="ja-JP" altLang="en-US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が成立する</a:t>
              </a:r>
            </a:p>
          </p:txBody>
        </p:sp>
        <p:sp>
          <p:nvSpPr>
            <p:cNvPr id="22555" name="Text Box 20"/>
            <p:cNvSpPr txBox="1">
              <a:spLocks noChangeArrowheads="1"/>
            </p:cNvSpPr>
            <p:nvPr/>
          </p:nvSpPr>
          <p:spPr bwMode="auto">
            <a:xfrm>
              <a:off x="2621" y="3062"/>
              <a:ext cx="2238" cy="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5 + 3; 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fn2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5; </a:t>
              </a:r>
              <a:r>
                <a:rPr lang="en-US" altLang="ja-JP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fn1</a:t>
              </a:r>
              <a:r>
                <a:rPr lang="en-US" altLang="ja-JP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= 8</a:t>
              </a:r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1138" y="3625"/>
              <a:ext cx="3957" cy="5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dirty="0">
                <a:latin typeface="Calibri" panose="020F050202020403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7" name="Text Box 22"/>
            <p:cNvSpPr txBox="1">
              <a:spLocks noChangeArrowheads="1"/>
            </p:cNvSpPr>
            <p:nvPr/>
          </p:nvSpPr>
          <p:spPr bwMode="auto">
            <a:xfrm>
              <a:off x="495" y="3740"/>
              <a:ext cx="4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= 6</a:t>
              </a:r>
            </a:p>
          </p:txBody>
        </p:sp>
        <p:sp>
          <p:nvSpPr>
            <p:cNvPr id="22558" name="Text Box 23"/>
            <p:cNvSpPr txBox="1">
              <a:spLocks noChangeArrowheads="1"/>
            </p:cNvSpPr>
            <p:nvPr/>
          </p:nvSpPr>
          <p:spPr bwMode="auto">
            <a:xfrm>
              <a:off x="1266" y="3760"/>
              <a:ext cx="1514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000" dirty="0" err="1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i</a:t>
              </a:r>
              <a:r>
                <a:rPr lang="en-US" altLang="ja-JP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 &lt;= 5 </a:t>
              </a:r>
              <a:r>
                <a:rPr lang="ja-JP" altLang="en-US" sz="2000" dirty="0">
                  <a:solidFill>
                    <a:srgbClr val="0066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が成立しない</a:t>
              </a:r>
            </a:p>
          </p:txBody>
        </p:sp>
      </p:grpSp>
      <p:sp>
        <p:nvSpPr>
          <p:cNvPr id="22533" name="AutoShape 24"/>
          <p:cNvSpPr>
            <a:spLocks/>
          </p:cNvSpPr>
          <p:nvPr/>
        </p:nvSpPr>
        <p:spPr bwMode="auto">
          <a:xfrm rot="5400000">
            <a:off x="4752976" y="5311775"/>
            <a:ext cx="222250" cy="1266825"/>
          </a:xfrm>
          <a:prstGeom prst="rightBrace">
            <a:avLst>
              <a:gd name="adj1" fmla="val 47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34" name="Text Box 25"/>
          <p:cNvSpPr txBox="1">
            <a:spLocks noChangeArrowheads="1"/>
          </p:cNvSpPr>
          <p:nvPr/>
        </p:nvSpPr>
        <p:spPr bwMode="auto">
          <a:xfrm>
            <a:off x="4281488" y="6048375"/>
            <a:ext cx="11913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が入る</a:t>
            </a:r>
          </a:p>
        </p:txBody>
      </p:sp>
      <p:sp>
        <p:nvSpPr>
          <p:cNvPr id="22535" name="AutoShape 26"/>
          <p:cNvSpPr>
            <a:spLocks/>
          </p:cNvSpPr>
          <p:nvPr/>
        </p:nvSpPr>
        <p:spPr bwMode="auto">
          <a:xfrm rot="5400000">
            <a:off x="6034088" y="5376863"/>
            <a:ext cx="222250" cy="1136650"/>
          </a:xfrm>
          <a:prstGeom prst="rightBrace">
            <a:avLst>
              <a:gd name="adj1" fmla="val 42619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36" name="Text Box 27"/>
          <p:cNvSpPr txBox="1">
            <a:spLocks noChangeArrowheads="1"/>
          </p:cNvSpPr>
          <p:nvPr/>
        </p:nvSpPr>
        <p:spPr bwMode="auto">
          <a:xfrm>
            <a:off x="5459413" y="6049963"/>
            <a:ext cx="14045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i-1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が入る</a:t>
            </a:r>
          </a:p>
        </p:txBody>
      </p:sp>
      <p:sp>
        <p:nvSpPr>
          <p:cNvPr id="22537" name="AutoShape 28"/>
          <p:cNvSpPr>
            <a:spLocks/>
          </p:cNvSpPr>
          <p:nvPr/>
        </p:nvSpPr>
        <p:spPr bwMode="auto">
          <a:xfrm rot="5400000">
            <a:off x="7278688" y="5376863"/>
            <a:ext cx="222250" cy="1136650"/>
          </a:xfrm>
          <a:prstGeom prst="rightBrace">
            <a:avLst>
              <a:gd name="adj1" fmla="val 42619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38" name="Text Box 29"/>
          <p:cNvSpPr txBox="1">
            <a:spLocks noChangeArrowheads="1"/>
          </p:cNvSpPr>
          <p:nvPr/>
        </p:nvSpPr>
        <p:spPr bwMode="auto">
          <a:xfrm>
            <a:off x="6805613" y="6049963"/>
            <a:ext cx="11913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が入る</a:t>
            </a:r>
          </a:p>
        </p:txBody>
      </p:sp>
      <p:sp>
        <p:nvSpPr>
          <p:cNvPr id="2253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5306B87-E873-4895-888F-A509260947F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7686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68375" y="219074"/>
            <a:ext cx="7772400" cy="650240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fib(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if (n&lt;=1)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1;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else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fib(n-1)</a:t>
            </a:r>
            <a:r>
              <a:rPr lang="en-US" altLang="ja-JP" sz="2400" b="1" dirty="0">
                <a:latin typeface="Calibri" panose="020F0502020204030204" pitchFamily="34" charset="0"/>
              </a:rPr>
              <a:t>+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fib(n-2)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 err="1">
                <a:latin typeface="Calibri" panose="020F0502020204030204" pitchFamily="34" charset="0"/>
              </a:rPr>
              <a:t>fn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("Enter a number: 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</a:rPr>
              <a:t>d",&amp;n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fn</a:t>
            </a:r>
            <a:r>
              <a:rPr lang="en-US" altLang="ja-JP" sz="2400" b="1" dirty="0">
                <a:latin typeface="Calibri" panose="020F0502020204030204" pitchFamily="34" charset="0"/>
              </a:rPr>
              <a:t> =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fib(n)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("Fib(%d)=%d\</a:t>
            </a:r>
            <a:r>
              <a:rPr lang="en-US" altLang="ja-JP" sz="2400" b="1" dirty="0" err="1">
                <a:latin typeface="Calibri" panose="020F0502020204030204" pitchFamily="34" charset="0"/>
              </a:rPr>
              <a:t>n",n</a:t>
            </a:r>
            <a:r>
              <a:rPr lang="en-US" altLang="ja-JP" sz="2400" b="1" dirty="0">
                <a:latin typeface="Calibri" panose="020F0502020204030204" pitchFamily="34" charset="0"/>
              </a:rPr>
              <a:t> ,</a:t>
            </a:r>
            <a:r>
              <a:rPr lang="en-US" altLang="ja-JP" sz="2400" b="1" dirty="0" err="1">
                <a:latin typeface="Calibri" panose="020F0502020204030204" pitchFamily="34" charset="0"/>
              </a:rPr>
              <a:t>fn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</p:txBody>
      </p:sp>
      <p:sp>
        <p:nvSpPr>
          <p:cNvPr id="245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AEE01F7-8008-4AD9-A6FD-FB9A581C471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781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フィボナッチ数列</a:t>
            </a:r>
            <a:endParaRPr lang="ja-JP" altLang="en-US" sz="480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13398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Enter a number: 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Fib(5)=8</a:t>
            </a:r>
          </a:p>
        </p:txBody>
      </p:sp>
      <p:sp>
        <p:nvSpPr>
          <p:cNvPr id="2662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F0312FF-6B3F-4ADB-8B1F-5DB3C8AD580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239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00125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/>
              <a:t>「再帰」によるフィボナッチ数列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1447800" y="2057400"/>
            <a:ext cx="3200400" cy="10668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3048000" y="31242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048000" y="1470025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648200" y="25908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6096000" y="25908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416175" y="2300288"/>
            <a:ext cx="125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n &lt;= 1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52950" y="213995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No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286000" y="3124200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981200" y="5257800"/>
            <a:ext cx="21336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362200" y="53340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return 1;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038600" y="3581400"/>
            <a:ext cx="41148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4114800" y="3733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return 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fib(n-1) + fib(n-2)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;</a:t>
            </a:r>
            <a:endParaRPr lang="en-US" altLang="ja-JP" sz="3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8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FD2670-8B1C-4A7A-883D-6F40D1D48DA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7561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「再帰」によるフィボナッチ数列</a:t>
            </a:r>
            <a:br>
              <a:rPr lang="ja-JP" altLang="en-US" dirty="0"/>
            </a:br>
            <a:r>
              <a:rPr lang="ja-JP" altLang="en-US" dirty="0" err="1"/>
              <a:t>ー</a:t>
            </a:r>
            <a:r>
              <a:rPr lang="ja-JP" altLang="en-US" dirty="0"/>
              <a:t> </a:t>
            </a:r>
            <a:r>
              <a:rPr lang="en-US" altLang="ja-JP" dirty="0"/>
              <a:t>n=2 </a:t>
            </a:r>
            <a:r>
              <a:rPr lang="ja-JP" altLang="en-US" dirty="0"/>
              <a:t>のときの実行順 </a:t>
            </a:r>
            <a:r>
              <a:rPr lang="ja-JP" altLang="en-US" dirty="0" err="1"/>
              <a:t>ー</a:t>
            </a:r>
            <a:endParaRPr lang="ja-JP" altLang="en-US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2127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= 2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とすると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57200" y="2286000"/>
            <a:ext cx="2590800" cy="762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752600" y="1828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048000" y="2667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581400" y="2667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143000" y="2316163"/>
            <a:ext cx="125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2 &lt;= 1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971800" y="2133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No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133600" y="3124200"/>
            <a:ext cx="3352800" cy="68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209800" y="3200400"/>
            <a:ext cx="320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return </a:t>
            </a:r>
            <a:r>
              <a:rPr lang="en-US" altLang="ja-JP" sz="2800" u="sng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fib(1)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+ </a:t>
            </a:r>
            <a:r>
              <a:rPr lang="en-US" altLang="ja-JP" sz="2800" u="sng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fib(0)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;</a:t>
            </a:r>
            <a:endParaRPr lang="en-US" altLang="ja-JP" sz="3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81000" y="1752600"/>
            <a:ext cx="5257800" cy="21336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581400" y="3657600"/>
            <a:ext cx="0" cy="68580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4800600" y="3657600"/>
            <a:ext cx="2286000" cy="60960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2286000" y="4800600"/>
            <a:ext cx="2590800" cy="762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581400" y="4343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2971800" y="4830763"/>
            <a:ext cx="125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1 &lt;= 1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667000" y="6019800"/>
            <a:ext cx="1752600" cy="68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2895600" y="60960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return 1;</a:t>
            </a:r>
            <a:endParaRPr lang="en-US" altLang="ja-JP" sz="3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2209800" y="4267200"/>
            <a:ext cx="2971800" cy="25146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3581400" y="556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971800" y="5486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30743" name="AutoShape 23"/>
          <p:cNvSpPr>
            <a:spLocks noChangeArrowheads="1"/>
          </p:cNvSpPr>
          <p:nvPr/>
        </p:nvSpPr>
        <p:spPr bwMode="auto">
          <a:xfrm>
            <a:off x="5791200" y="4800600"/>
            <a:ext cx="2590800" cy="762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7086600" y="4343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6477000" y="4830763"/>
            <a:ext cx="125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0 &lt;= 1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6172200" y="6019800"/>
            <a:ext cx="1752600" cy="68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6400800" y="60960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return 1;</a:t>
            </a:r>
            <a:endParaRPr lang="en-US" altLang="ja-JP" sz="3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715000" y="4267200"/>
            <a:ext cx="2817813" cy="25146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7086600" y="556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6477000" y="5486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3075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B1E269-ED6A-4242-9507-35504E887BB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552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「再帰」によるフィボナッチ数列</a:t>
            </a:r>
            <a:br>
              <a:rPr lang="ja-JP" altLang="en-US" dirty="0"/>
            </a:br>
            <a:r>
              <a:rPr lang="ja-JP" altLang="en-US" dirty="0" err="1"/>
              <a:t>ー</a:t>
            </a:r>
            <a:r>
              <a:rPr lang="ja-JP" altLang="en-US" dirty="0"/>
              <a:t> </a:t>
            </a:r>
            <a:r>
              <a:rPr lang="en-US" altLang="ja-JP" dirty="0"/>
              <a:t>n=3 </a:t>
            </a:r>
            <a:r>
              <a:rPr lang="ja-JP" altLang="en-US" dirty="0"/>
              <a:t>のときの実行順 </a:t>
            </a:r>
            <a:r>
              <a:rPr lang="ja-JP" altLang="en-US" dirty="0" err="1"/>
              <a:t>ー</a:t>
            </a:r>
            <a:endParaRPr lang="ja-JP" altLang="en-US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4800" y="898525"/>
            <a:ext cx="18036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n = 3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とすると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381000" y="1524000"/>
            <a:ext cx="2133600" cy="6096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447800" y="1295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514600" y="18288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3200400" y="18288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882650" y="16002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3 &lt;= 1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438400" y="13954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No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752600" y="2209800"/>
            <a:ext cx="28956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828800" y="22098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return </a:t>
            </a:r>
            <a:r>
              <a:rPr lang="en-US" altLang="ja-JP" u="sng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fib(2)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+ </a:t>
            </a:r>
            <a:r>
              <a:rPr lang="en-US" altLang="ja-JP" u="sng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fib(1)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;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28600" y="1295400"/>
            <a:ext cx="4495800" cy="15240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1600200" y="2590800"/>
            <a:ext cx="1447800" cy="45720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>
            <a:off x="533400" y="3276600"/>
            <a:ext cx="2133600" cy="6096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1600200" y="3048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2667000" y="35814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3352800" y="3581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035050" y="33528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 &lt;= 1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2590800" y="31480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No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1905000" y="3962400"/>
            <a:ext cx="28956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1981200" y="3962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return </a:t>
            </a:r>
            <a:r>
              <a:rPr lang="en-US" altLang="ja-JP" u="sng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fib(1)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+ </a:t>
            </a:r>
            <a:r>
              <a:rPr lang="en-US" altLang="ja-JP" u="sng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fib(0)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;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381000" y="3048000"/>
            <a:ext cx="4495800" cy="15240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flipH="1">
            <a:off x="1828800" y="4343400"/>
            <a:ext cx="1371600" cy="45720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2000" y="5029200"/>
            <a:ext cx="2133600" cy="6096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1828800" y="4800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1263650" y="51054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1 &lt;= 1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838200" y="5943600"/>
            <a:ext cx="19050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1143000" y="5867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return 1;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609600" y="4800600"/>
            <a:ext cx="2514600" cy="1676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>
            <a:off x="1828800" y="5638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1219200" y="5562600"/>
            <a:ext cx="4855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32800" name="Line 32"/>
          <p:cNvSpPr>
            <a:spLocks noChangeShapeType="1"/>
          </p:cNvSpPr>
          <p:nvPr/>
        </p:nvSpPr>
        <p:spPr bwMode="auto">
          <a:xfrm>
            <a:off x="4114800" y="2590800"/>
            <a:ext cx="2438400" cy="45720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01" name="AutoShape 33"/>
          <p:cNvSpPr>
            <a:spLocks noChangeArrowheads="1"/>
          </p:cNvSpPr>
          <p:nvPr/>
        </p:nvSpPr>
        <p:spPr bwMode="auto">
          <a:xfrm>
            <a:off x="5486400" y="3276600"/>
            <a:ext cx="2133600" cy="6096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6553200" y="3048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5988050" y="33528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1 &lt;= 1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4" name="Rectangle 36"/>
          <p:cNvSpPr>
            <a:spLocks noChangeArrowheads="1"/>
          </p:cNvSpPr>
          <p:nvPr/>
        </p:nvSpPr>
        <p:spPr bwMode="auto">
          <a:xfrm>
            <a:off x="5562600" y="4191000"/>
            <a:ext cx="19050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867400" y="4114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return 1;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5334000" y="3048000"/>
            <a:ext cx="2514600" cy="1676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6553200" y="3886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5943600" y="3810000"/>
            <a:ext cx="4855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4267200" y="4343400"/>
            <a:ext cx="533400" cy="45720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10" name="AutoShape 42"/>
          <p:cNvSpPr>
            <a:spLocks noChangeArrowheads="1"/>
          </p:cNvSpPr>
          <p:nvPr/>
        </p:nvSpPr>
        <p:spPr bwMode="auto">
          <a:xfrm>
            <a:off x="3733800" y="5029200"/>
            <a:ext cx="2133600" cy="6096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11" name="Line 43"/>
          <p:cNvSpPr>
            <a:spLocks noChangeShapeType="1"/>
          </p:cNvSpPr>
          <p:nvPr/>
        </p:nvSpPr>
        <p:spPr bwMode="auto">
          <a:xfrm>
            <a:off x="4800600" y="4800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4235450" y="51054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0 &lt;= 1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13" name="Rectangle 45"/>
          <p:cNvSpPr>
            <a:spLocks noChangeArrowheads="1"/>
          </p:cNvSpPr>
          <p:nvPr/>
        </p:nvSpPr>
        <p:spPr bwMode="auto">
          <a:xfrm>
            <a:off x="3810000" y="5943600"/>
            <a:ext cx="19050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4114800" y="5867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return 1;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15" name="Rectangle 47"/>
          <p:cNvSpPr>
            <a:spLocks noChangeArrowheads="1"/>
          </p:cNvSpPr>
          <p:nvPr/>
        </p:nvSpPr>
        <p:spPr bwMode="auto">
          <a:xfrm>
            <a:off x="3581400" y="4800600"/>
            <a:ext cx="2514600" cy="1676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16" name="Line 48"/>
          <p:cNvSpPr>
            <a:spLocks noChangeShapeType="1"/>
          </p:cNvSpPr>
          <p:nvPr/>
        </p:nvSpPr>
        <p:spPr bwMode="auto">
          <a:xfrm>
            <a:off x="4800600" y="5638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4191000" y="5562600"/>
            <a:ext cx="4855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3281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799E20D-84BF-44F3-9AEB-43A85FB1A7B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2391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フィボナッチ数列の特性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ja-JP" altLang="en-US"/>
              <a:t>どれだけ大きな引数まで計算できるか調べてみよう．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/>
              <a:t>引数を大きくするに従って，計算時間はどう変化するか調べてみよう．</a:t>
            </a:r>
          </a:p>
        </p:txBody>
      </p:sp>
      <p:sp>
        <p:nvSpPr>
          <p:cNvPr id="348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C013931-7748-4820-81F0-6593A205D97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2227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McCarthy</a:t>
            </a:r>
            <a:r>
              <a:rPr lang="ja-JP" altLang="en-US"/>
              <a:t>の</a:t>
            </a:r>
            <a:r>
              <a:rPr lang="en-US" altLang="ja-JP"/>
              <a:t>91</a:t>
            </a:r>
            <a:r>
              <a:rPr lang="ja-JP" altLang="en-US"/>
              <a:t>関数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の </a:t>
            </a:r>
            <a:r>
              <a:rPr lang="en-US" altLang="ja-JP"/>
              <a:t>n </a:t>
            </a:r>
            <a:r>
              <a:rPr lang="ja-JP" altLang="en-US"/>
              <a:t>番めの数を計算するプログラムを，</a:t>
            </a:r>
            <a:r>
              <a:rPr lang="ja-JP" altLang="en-US">
                <a:solidFill>
                  <a:schemeClr val="tx2"/>
                </a:solidFill>
              </a:rPr>
              <a:t>再帰関数を用いて</a:t>
            </a:r>
            <a:r>
              <a:rPr lang="ja-JP" altLang="en-US"/>
              <a:t>作る．</a:t>
            </a:r>
          </a:p>
          <a:p>
            <a:pPr eaLnBrk="1" hangingPunct="1">
              <a:buFontTx/>
              <a:buNone/>
            </a:pPr>
            <a:endParaRPr lang="ja-JP" altLang="en-US" sz="3600"/>
          </a:p>
          <a:p>
            <a:pPr eaLnBrk="1" hangingPunct="1">
              <a:buFontTx/>
              <a:buNone/>
            </a:pPr>
            <a:endParaRPr lang="en-US" altLang="ja-JP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040899" y="1443222"/>
          <a:ext cx="7023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数式" r:id="rId4" imgW="7023100" imgH="1371600" progId="Equation.3">
                  <p:embed/>
                </p:oleObj>
              </mc:Choice>
              <mc:Fallback>
                <p:oleObj name="数式" r:id="rId4" imgW="7023100" imgH="1371600" progId="Equation.3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899" y="1443222"/>
                        <a:ext cx="70231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CEDDEE2-1057-4DA3-950A-1C433931F68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 </a:t>
            </a:r>
            <a:r>
              <a:rPr lang="en-US" altLang="ja-JP" dirty="0"/>
              <a:t>McCarthy</a:t>
            </a:r>
            <a:r>
              <a:rPr lang="ja-JP" altLang="en-US" dirty="0"/>
              <a:t>の</a:t>
            </a:r>
            <a:r>
              <a:rPr lang="en-US" altLang="ja-JP" dirty="0"/>
              <a:t>91</a:t>
            </a:r>
            <a:r>
              <a:rPr lang="ja-JP" altLang="en-US" dirty="0"/>
              <a:t>関数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96731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76224"/>
            <a:ext cx="7772400" cy="644525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mc91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if (n&gt;100)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n-10;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else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mc91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mc91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n+11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))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mc;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("Enter a number: 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</a:rPr>
              <a:t>d",&amp;n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mc = </a:t>
            </a:r>
            <a:r>
              <a:rPr lang="en-US" altLang="ja-JP" sz="2400" b="1" dirty="0" err="1">
                <a:solidFill>
                  <a:schemeClr val="tx2"/>
                </a:solidFill>
                <a:latin typeface="Calibri" panose="020F0502020204030204" pitchFamily="34" charset="0"/>
              </a:rPr>
              <a:t>mc91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(n)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</a:t>
            </a:r>
            <a:r>
              <a:rPr lang="en-US" altLang="ja-JP" sz="2400" b="1" dirty="0" err="1">
                <a:latin typeface="Calibri" panose="020F0502020204030204" pitchFamily="34" charset="0"/>
              </a:rPr>
              <a:t>mc91</a:t>
            </a:r>
            <a:r>
              <a:rPr lang="en-US" altLang="ja-JP" sz="2400" b="1" dirty="0">
                <a:latin typeface="Calibri" panose="020F0502020204030204" pitchFamily="34" charset="0"/>
              </a:rPr>
              <a:t>(%d)=%d\</a:t>
            </a:r>
            <a:r>
              <a:rPr lang="en-US" altLang="ja-JP" sz="2400" b="1" dirty="0" err="1">
                <a:latin typeface="Calibri" panose="020F0502020204030204" pitchFamily="34" charset="0"/>
              </a:rPr>
              <a:t>n",n</a:t>
            </a:r>
            <a:r>
              <a:rPr lang="en-US" altLang="ja-JP" sz="2400" b="1" dirty="0">
                <a:latin typeface="Calibri" panose="020F0502020204030204" pitchFamily="34" charset="0"/>
              </a:rPr>
              <a:t> ,mc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</p:txBody>
      </p:sp>
      <p:sp>
        <p:nvSpPr>
          <p:cNvPr id="389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CEDEE85-2544-4222-B3AD-D678A79B818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7659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McCarthy</a:t>
            </a:r>
            <a:r>
              <a:rPr lang="ja-JP" altLang="en-US"/>
              <a:t>の</a:t>
            </a:r>
            <a:r>
              <a:rPr lang="en-US" altLang="ja-JP"/>
              <a:t>91</a:t>
            </a:r>
            <a:r>
              <a:rPr lang="ja-JP" altLang="en-US"/>
              <a:t>関数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13398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Enter a number: 20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3200" dirty="0" err="1">
                <a:latin typeface="CS Times" pitchFamily="18" charset="0"/>
                <a:ea typeface="メイリオ" panose="020B0604030504040204" pitchFamily="50" charset="-128"/>
              </a:rPr>
              <a:t>mc91</a:t>
            </a: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(20)=91</a:t>
            </a:r>
          </a:p>
        </p:txBody>
      </p:sp>
      <p:sp>
        <p:nvSpPr>
          <p:cNvPr id="4096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539E287-7E2C-45EF-836C-51B7F669C37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265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例題１． フィボナッチ数列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例題２． </a:t>
            </a:r>
            <a:r>
              <a:rPr lang="en-US" altLang="ja-JP">
                <a:solidFill>
                  <a:schemeClr val="accent2"/>
                </a:solidFill>
              </a:rPr>
              <a:t>McCarthy</a:t>
            </a:r>
            <a:r>
              <a:rPr lang="ja-JP" altLang="en-US">
                <a:solidFill>
                  <a:schemeClr val="accent2"/>
                </a:solidFill>
              </a:rPr>
              <a:t>の</a:t>
            </a:r>
            <a:r>
              <a:rPr lang="en-US" altLang="ja-JP">
                <a:solidFill>
                  <a:schemeClr val="accent2"/>
                </a:solidFill>
              </a:rPr>
              <a:t>91</a:t>
            </a:r>
            <a:r>
              <a:rPr lang="ja-JP" altLang="en-US">
                <a:solidFill>
                  <a:schemeClr val="accent2"/>
                </a:solidFill>
              </a:rPr>
              <a:t>関数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例題３． </a:t>
            </a:r>
            <a:r>
              <a:rPr lang="en-US" altLang="ja-JP">
                <a:solidFill>
                  <a:schemeClr val="accent2"/>
                </a:solidFill>
              </a:rPr>
              <a:t>Ackermann</a:t>
            </a:r>
            <a:r>
              <a:rPr lang="ja-JP" altLang="en-US">
                <a:solidFill>
                  <a:schemeClr val="accent2"/>
                </a:solidFill>
              </a:rPr>
              <a:t>関数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例題４． 総和を求める末尾再帰関数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 startAt="3"/>
            </a:pPr>
            <a:endParaRPr lang="en-US" altLang="ja-JP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AA68D2-F785-4D34-ADBB-F9D3D15C035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55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/>
              <a:t>McCarthy</a:t>
            </a:r>
            <a:r>
              <a:rPr lang="ja-JP" altLang="en-US" sz="4000"/>
              <a:t>の</a:t>
            </a:r>
            <a:r>
              <a:rPr lang="en-US" altLang="ja-JP" sz="4000"/>
              <a:t>91</a:t>
            </a:r>
            <a:r>
              <a:rPr lang="ja-JP" altLang="en-US" sz="4000"/>
              <a:t>関数の意義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本来の</a:t>
            </a:r>
            <a:r>
              <a:rPr lang="en-US" altLang="ja-JP" sz="2800"/>
              <a:t>McCarthy</a:t>
            </a:r>
            <a:r>
              <a:rPr lang="ja-JP" altLang="en-US" sz="2800"/>
              <a:t>の</a:t>
            </a:r>
            <a:r>
              <a:rPr lang="en-US" altLang="ja-JP" sz="2800"/>
              <a:t>91</a:t>
            </a:r>
            <a:r>
              <a:rPr lang="ja-JP" altLang="en-US" sz="2800"/>
              <a:t>関数の定義は，再帰的な定義</a:t>
            </a:r>
          </a:p>
          <a:p>
            <a:pPr eaLnBrk="1" hangingPunct="1"/>
            <a:endParaRPr lang="ja-JP" altLang="en-US" sz="2800"/>
          </a:p>
          <a:p>
            <a:pPr eaLnBrk="1" hangingPunct="1"/>
            <a:r>
              <a:rPr lang="ja-JP" altLang="en-US" sz="2800"/>
              <a:t>しかし，</a:t>
            </a:r>
            <a:r>
              <a:rPr lang="en-US" altLang="ja-JP" sz="2800">
                <a:solidFill>
                  <a:schemeClr val="tx2"/>
                </a:solidFill>
              </a:rPr>
              <a:t>McCarthy</a:t>
            </a:r>
            <a:r>
              <a:rPr lang="ja-JP" altLang="en-US" sz="2800">
                <a:solidFill>
                  <a:schemeClr val="tx2"/>
                </a:solidFill>
              </a:rPr>
              <a:t>の</a:t>
            </a:r>
            <a:r>
              <a:rPr lang="en-US" altLang="ja-JP" sz="2800">
                <a:solidFill>
                  <a:schemeClr val="tx2"/>
                </a:solidFill>
              </a:rPr>
              <a:t>91</a:t>
            </a:r>
            <a:r>
              <a:rPr lang="ja-JP" altLang="en-US" sz="2800">
                <a:solidFill>
                  <a:schemeClr val="tx2"/>
                </a:solidFill>
              </a:rPr>
              <a:t>関数の実際の値は単純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⇒　１００までの値を入れて，実際に計算させると，結果は「９１」</a:t>
            </a:r>
          </a:p>
          <a:p>
            <a:pPr eaLnBrk="1" hangingPunct="1"/>
            <a:endParaRPr lang="ja-JP" altLang="en-US" sz="2800"/>
          </a:p>
          <a:p>
            <a:pPr eaLnBrk="1" hangingPunct="1"/>
            <a:r>
              <a:rPr lang="en-US" altLang="ja-JP" sz="2800"/>
              <a:t>McCarthy</a:t>
            </a:r>
            <a:r>
              <a:rPr lang="ja-JP" altLang="en-US" sz="2800"/>
              <a:t>の</a:t>
            </a:r>
            <a:r>
              <a:rPr lang="en-US" altLang="ja-JP" sz="2800"/>
              <a:t>91</a:t>
            </a:r>
            <a:r>
              <a:rPr lang="ja-JP" altLang="en-US" sz="2800"/>
              <a:t>関数は，人工知能（プログラム理解，自動証明，記号処理など）の，良い例題とされてきた</a:t>
            </a:r>
          </a:p>
        </p:txBody>
      </p:sp>
      <p:sp>
        <p:nvSpPr>
          <p:cNvPr id="430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1D2ED6-64EF-4CBF-B20A-383CEB35C64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537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10096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ja-JP" altLang="en-US" sz="4000" dirty="0"/>
              <a:t>課題１．</a:t>
            </a:r>
            <a:r>
              <a:rPr lang="en-US" altLang="ja-JP" sz="4000" dirty="0"/>
              <a:t>McCarthy</a:t>
            </a:r>
            <a:r>
              <a:rPr lang="ja-JP" altLang="en-US" sz="4000" dirty="0"/>
              <a:t>の</a:t>
            </a:r>
            <a:r>
              <a:rPr lang="en-US" altLang="ja-JP" sz="4000" dirty="0"/>
              <a:t>91</a:t>
            </a:r>
            <a:r>
              <a:rPr lang="ja-JP" altLang="en-US" sz="4000" dirty="0"/>
              <a:t>関数の特性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179513"/>
            <a:ext cx="7772400" cy="54340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いろいろな数に対して， </a:t>
            </a:r>
            <a:r>
              <a:rPr lang="en-US" altLang="ja-JP" sz="2800" b="1" dirty="0" err="1">
                <a:latin typeface="Calibri" panose="020F0502020204030204" pitchFamily="34" charset="0"/>
              </a:rPr>
              <a:t>mc91</a:t>
            </a:r>
            <a:r>
              <a:rPr lang="en-US" altLang="ja-JP" sz="2800" dirty="0"/>
              <a:t> </a:t>
            </a:r>
            <a:r>
              <a:rPr lang="ja-JP" altLang="en-US" sz="2800" dirty="0"/>
              <a:t>関数の返す値を調べよ．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次の</a:t>
            </a:r>
            <a:r>
              <a:rPr lang="ja-JP" altLang="en-US" sz="2800" u="sng" dirty="0">
                <a:solidFill>
                  <a:srgbClr val="FF0000"/>
                </a:solidFill>
              </a:rPr>
              <a:t>非</a:t>
            </a:r>
            <a:r>
              <a:rPr lang="ja-JP" altLang="en-US" sz="2800" dirty="0"/>
              <a:t>再帰関数</a:t>
            </a:r>
            <a:r>
              <a:rPr lang="en-US" altLang="ja-JP" sz="28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m91</a:t>
            </a:r>
            <a:r>
              <a:rPr lang="ja-JP" altLang="en-US" sz="2800" dirty="0"/>
              <a:t>で，</a:t>
            </a:r>
            <a:r>
              <a:rPr lang="en-US" altLang="ja-JP" sz="2800" b="1" dirty="0" err="1">
                <a:latin typeface="Calibri" panose="020F0502020204030204" pitchFamily="34" charset="0"/>
              </a:rPr>
              <a:t>mc91</a:t>
            </a:r>
            <a:r>
              <a:rPr lang="en-US" altLang="ja-JP" sz="2800" dirty="0"/>
              <a:t> </a:t>
            </a:r>
            <a:r>
              <a:rPr lang="ja-JP" altLang="en-US" sz="2800" dirty="0"/>
              <a:t>関数を置き換えて，同様に調べよ．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</a:rPr>
              <a:t> 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m91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  if ( n&gt;100 )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    return n-10;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 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    return 91;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}</a:t>
            </a:r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41244F7-E22C-4156-AC6A-68CAD4AAFE4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3528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Ackermann</a:t>
            </a:r>
            <a:r>
              <a:rPr lang="ja-JP" altLang="en-US"/>
              <a:t>関数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を計算するプログラムを，再帰関数を用いて書く．</a:t>
            </a:r>
          </a:p>
          <a:p>
            <a:pPr eaLnBrk="1" hangingPunct="1">
              <a:buFontTx/>
              <a:buNone/>
            </a:pPr>
            <a:endParaRPr lang="ja-JP" altLang="en-US" sz="3600"/>
          </a:p>
          <a:p>
            <a:pPr eaLnBrk="1" hangingPunct="1">
              <a:buFontTx/>
              <a:buNone/>
            </a:pPr>
            <a:endParaRPr lang="en-US" altLang="ja-JP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533400" y="1524000"/>
          <a:ext cx="80772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数式" r:id="rId4" imgW="8077200" imgH="1854200" progId="Equation.3">
                  <p:embed/>
                </p:oleObj>
              </mc:Choice>
              <mc:Fallback>
                <p:oleObj name="数式" r:id="rId4" imgW="8077200" imgH="1854200" progId="Equation.3">
                  <p:embed/>
                  <p:pic>
                    <p:nvPicPr>
                      <p:cNvPr id="471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24000"/>
                        <a:ext cx="8077200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82C35C4-6DE9-4D64-9DB0-179BA28928E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 </a:t>
            </a:r>
            <a:r>
              <a:rPr lang="en-US" altLang="ja-JP" dirty="0"/>
              <a:t>Ackermann</a:t>
            </a:r>
            <a:r>
              <a:rPr lang="ja-JP" altLang="en-US" dirty="0"/>
              <a:t>関数</a:t>
            </a:r>
          </a:p>
        </p:txBody>
      </p:sp>
    </p:spTree>
    <p:extLst>
      <p:ext uri="{BB962C8B-B14F-4D97-AF65-F5344CB8AC3E}">
        <p14:creationId xmlns:p14="http://schemas.microsoft.com/office/powerpoint/2010/main" val="2140227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"/>
            <a:ext cx="7772400" cy="63785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</a:rPr>
              <a:t>&gt;</a:t>
            </a:r>
          </a:p>
          <a:p>
            <a:pPr>
              <a:lnSpc>
                <a:spcPct val="65000"/>
              </a:lnSpc>
              <a:spcBef>
                <a:spcPct val="500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ack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m,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if (m==0) {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 err="1">
                <a:latin typeface="Calibri" panose="020F0502020204030204" pitchFamily="34" charset="0"/>
              </a:rPr>
              <a:t>n+1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else if (n==0) {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ack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(m-1,1)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else {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ack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(m-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1,ack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m,n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-1))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a;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("m=");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</a:rPr>
              <a:t>d",&amp;m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("n=");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</a:rPr>
              <a:t>d",&amp;n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a = </a:t>
            </a:r>
            <a:r>
              <a:rPr lang="en-US" altLang="ja-JP" sz="2400" b="1" dirty="0" err="1">
                <a:solidFill>
                  <a:schemeClr val="tx2"/>
                </a:solidFill>
                <a:latin typeface="Calibri" panose="020F0502020204030204" pitchFamily="34" charset="0"/>
              </a:rPr>
              <a:t>ack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2400" b="1" dirty="0" err="1">
                <a:solidFill>
                  <a:schemeClr val="tx2"/>
                </a:solidFill>
                <a:latin typeface="Calibri" panose="020F0502020204030204" pitchFamily="34" charset="0"/>
              </a:rPr>
              <a:t>m,n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</a:t>
            </a:r>
            <a:r>
              <a:rPr lang="en-US" altLang="ja-JP" sz="2400" b="1" dirty="0" err="1">
                <a:latin typeface="Calibri" panose="020F0502020204030204" pitchFamily="34" charset="0"/>
              </a:rPr>
              <a:t>Ack</a:t>
            </a:r>
            <a:r>
              <a:rPr lang="en-US" altLang="ja-JP" sz="2400" b="1" dirty="0">
                <a:latin typeface="Calibri" panose="020F0502020204030204" pitchFamily="34" charset="0"/>
              </a:rPr>
              <a:t>(%</a:t>
            </a:r>
            <a:r>
              <a:rPr lang="en-US" altLang="ja-JP" sz="2400" b="1" dirty="0" err="1">
                <a:latin typeface="Calibri" panose="020F0502020204030204" pitchFamily="34" charset="0"/>
              </a:rPr>
              <a:t>d,%d</a:t>
            </a:r>
            <a:r>
              <a:rPr lang="en-US" altLang="ja-JP" sz="2400" b="1" dirty="0">
                <a:latin typeface="Calibri" panose="020F0502020204030204" pitchFamily="34" charset="0"/>
              </a:rPr>
              <a:t>)=%d\</a:t>
            </a:r>
            <a:r>
              <a:rPr lang="en-US" altLang="ja-JP" sz="2400" b="1" dirty="0" err="1">
                <a:latin typeface="Calibri" panose="020F0502020204030204" pitchFamily="34" charset="0"/>
              </a:rPr>
              <a:t>n",m</a:t>
            </a:r>
            <a:r>
              <a:rPr lang="en-US" altLang="ja-JP" sz="2400" b="1" dirty="0">
                <a:latin typeface="Calibri" panose="020F0502020204030204" pitchFamily="34" charset="0"/>
              </a:rPr>
              <a:t> ,n ,a);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return 0;</a:t>
            </a:r>
          </a:p>
          <a:p>
            <a:pPr eaLnBrk="1" hangingPunct="1">
              <a:lnSpc>
                <a:spcPct val="65000"/>
              </a:lnSpc>
              <a:spcBef>
                <a:spcPct val="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</p:txBody>
      </p:sp>
      <p:sp>
        <p:nvSpPr>
          <p:cNvPr id="4915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82C067-C632-423B-8ECF-6CC3A5A99EF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9464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Ackermann</a:t>
            </a:r>
            <a:r>
              <a:rPr lang="ja-JP" altLang="en-US"/>
              <a:t>関数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207168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m=2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n=4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3200" dirty="0" err="1">
                <a:latin typeface="CS Times" pitchFamily="18" charset="0"/>
                <a:ea typeface="メイリオ" panose="020B0604030504040204" pitchFamily="50" charset="-128"/>
              </a:rPr>
              <a:t>Ack</a:t>
            </a:r>
            <a:r>
              <a:rPr lang="en-US" altLang="ja-JP" sz="3200" dirty="0">
                <a:latin typeface="CS Times" pitchFamily="18" charset="0"/>
                <a:ea typeface="メイリオ" panose="020B0604030504040204" pitchFamily="50" charset="-128"/>
              </a:rPr>
              <a:t>(2,4)=11</a:t>
            </a:r>
          </a:p>
        </p:txBody>
      </p:sp>
      <p:sp>
        <p:nvSpPr>
          <p:cNvPr id="512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F36C0B-7124-46B1-BE81-2FA657EFCB6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9238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m=1 </a:t>
            </a:r>
            <a:r>
              <a:rPr lang="ja-JP" altLang="en-US"/>
              <a:t>のときの</a:t>
            </a:r>
            <a:r>
              <a:rPr lang="en-US" altLang="ja-JP"/>
              <a:t>Ackermann</a:t>
            </a:r>
            <a:r>
              <a:rPr lang="ja-JP" altLang="en-US"/>
              <a:t>関数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257800"/>
          </a:xfrm>
        </p:spPr>
        <p:txBody>
          <a:bodyPr/>
          <a:lstStyle/>
          <a:p>
            <a:pPr eaLnBrk="1" hangingPunct="1">
              <a:spcBef>
                <a:spcPct val="45000"/>
              </a:spcBef>
            </a:pPr>
            <a:r>
              <a:rPr lang="ja-JP" altLang="en-US" sz="2800"/>
              <a:t>アッカーマン関数の定義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Ack(0, n) = n +1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Ack(m, 0) = Ack(m-1, 1)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Ack(m, n) = Ack(m-1, Ack(m, n-1))</a:t>
            </a:r>
          </a:p>
          <a:p>
            <a:pPr eaLnBrk="1" hangingPunct="1">
              <a:spcBef>
                <a:spcPct val="45000"/>
              </a:spcBef>
            </a:pPr>
            <a:r>
              <a:rPr lang="en-US" altLang="ja-JP" sz="2800"/>
              <a:t>m=1 </a:t>
            </a:r>
            <a:r>
              <a:rPr lang="ja-JP" altLang="en-US" sz="2800"/>
              <a:t>とすると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Ack(1, 0) = Ack(0, 1) = 1 + 1 = 2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Ack(1, 1) = Ack(0, Ack(1, 0)) = Ack(0, 2) = 2 + 1 = 3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Ack(1, 2) = Ack(0, Ack(1, 1)) = Ack(0, 3) = 3 + 1 = 4</a:t>
            </a:r>
          </a:p>
          <a:p>
            <a:pPr lvl="1" eaLnBrk="1" hangingPunct="1">
              <a:spcBef>
                <a:spcPct val="45000"/>
              </a:spcBef>
              <a:buFontTx/>
              <a:buNone/>
            </a:pPr>
            <a:r>
              <a:rPr lang="ja-JP" altLang="en-US" sz="2400"/>
              <a:t>数学的帰納法を使って，</a:t>
            </a:r>
            <a:r>
              <a:rPr lang="en-US" altLang="ja-JP" sz="2400"/>
              <a:t>Ack(1, n) = n + 2 </a:t>
            </a:r>
            <a:r>
              <a:rPr lang="ja-JP" altLang="en-US" sz="2400"/>
              <a:t>を証明することは簡単</a:t>
            </a:r>
          </a:p>
        </p:txBody>
      </p:sp>
      <p:sp>
        <p:nvSpPr>
          <p:cNvPr id="532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193B39-CD18-43F0-A6AC-796426D8F8C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5362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ja-JP"/>
              <a:t>Ackermann</a:t>
            </a:r>
            <a:r>
              <a:rPr lang="ja-JP" altLang="en-US"/>
              <a:t>関数の再帰の回数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800"/>
              <a:t>m=0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Ack(0, 4)  =  5	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Ack(0, 8)  =  9	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Ack(0, 12)  =  13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800"/>
              <a:t>m=1 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Ack(1, 4)  =  6	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10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Ack(1, 8)  =  10	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18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Ack(1, 12)  =  14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26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800"/>
              <a:t>m=2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Ack(2, 4)  =  11	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65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Ack(2, 8)  =  19	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189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Ack(2, 12)  =  27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377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800"/>
              <a:t>m=3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Ack(3, 4)  =  125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10307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>
                <a:solidFill>
                  <a:srgbClr val="006600"/>
                </a:solidFill>
              </a:rPr>
              <a:t>Ack(3, 8)  =  2045		</a:t>
            </a:r>
            <a:r>
              <a:rPr lang="ja-JP" altLang="en-US" sz="2400">
                <a:solidFill>
                  <a:srgbClr val="006600"/>
                </a:solidFill>
              </a:rPr>
              <a:t>再帰：  </a:t>
            </a:r>
            <a:r>
              <a:rPr lang="en-US" altLang="ja-JP" sz="2400">
                <a:solidFill>
                  <a:srgbClr val="006600"/>
                </a:solidFill>
              </a:rPr>
              <a:t>2785999</a:t>
            </a:r>
            <a:r>
              <a:rPr lang="ja-JP" altLang="en-US" sz="2400">
                <a:solidFill>
                  <a:srgbClr val="006600"/>
                </a:solidFill>
              </a:rPr>
              <a:t>回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endParaRPr lang="ja-JP" altLang="en-US" sz="240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</a:pPr>
            <a:endParaRPr lang="en-US" altLang="ja-JP" sz="240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624388" y="6042025"/>
            <a:ext cx="4458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（関数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ack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を呼び出した回数）</a:t>
            </a:r>
          </a:p>
        </p:txBody>
      </p:sp>
      <p:sp>
        <p:nvSpPr>
          <p:cNvPr id="5530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BC1CAE6-CDA9-4435-BBBC-F6483AD1C9F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88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/>
              <a:t>Ackermann</a:t>
            </a:r>
            <a:r>
              <a:rPr lang="ja-JP" altLang="en-US"/>
              <a:t>関数</a:t>
            </a:r>
            <a:r>
              <a:rPr lang="ja-JP" altLang="en-US" sz="4000"/>
              <a:t>の意義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Ackermann</a:t>
            </a:r>
            <a:r>
              <a:rPr lang="ja-JP" altLang="en-US" sz="2800"/>
              <a:t>関数のプログラムは，「関数の再帰呼び出し」を使って，書くことができた</a:t>
            </a:r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r>
              <a:rPr lang="ja-JP" altLang="en-US" sz="2800"/>
              <a:t>しかし，</a:t>
            </a:r>
            <a:r>
              <a:rPr lang="en-US" altLang="ja-JP" sz="2800">
                <a:solidFill>
                  <a:schemeClr val="tx2"/>
                </a:solidFill>
              </a:rPr>
              <a:t>m</a:t>
            </a:r>
            <a:r>
              <a:rPr lang="ja-JP" altLang="en-US" sz="2800">
                <a:solidFill>
                  <a:schemeClr val="tx2"/>
                </a:solidFill>
              </a:rPr>
              <a:t>が少し大きくなると， </a:t>
            </a:r>
            <a:r>
              <a:rPr lang="en-US" altLang="ja-JP" sz="2800">
                <a:solidFill>
                  <a:schemeClr val="tx2"/>
                </a:solidFill>
              </a:rPr>
              <a:t>Ackermann</a:t>
            </a:r>
            <a:r>
              <a:rPr lang="ja-JP" altLang="en-US" sz="2800">
                <a:solidFill>
                  <a:schemeClr val="tx2"/>
                </a:solidFill>
              </a:rPr>
              <a:t>関数の値が爆発</a:t>
            </a:r>
            <a:r>
              <a:rPr lang="ja-JP" altLang="en-US" sz="2800"/>
              <a:t>（つまり再帰の回数も爆発）して，事実上，計算不可能</a:t>
            </a:r>
            <a:endParaRPr lang="ja-JP" altLang="en-US" sz="280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r>
              <a:rPr lang="ja-JP" altLang="en-US" sz="2800"/>
              <a:t>しかも， </a:t>
            </a:r>
            <a:r>
              <a:rPr lang="en-US" altLang="ja-JP" sz="2800"/>
              <a:t>Ackermann</a:t>
            </a:r>
            <a:r>
              <a:rPr lang="ja-JP" altLang="en-US" sz="2800"/>
              <a:t>関数は，</a:t>
            </a:r>
            <a:r>
              <a:rPr lang="ja-JP" altLang="en-US" sz="2800">
                <a:solidFill>
                  <a:schemeClr val="tx2"/>
                </a:solidFill>
              </a:rPr>
              <a:t>「普通の繰り返し文では書けない」</a:t>
            </a:r>
            <a:r>
              <a:rPr lang="ja-JP" altLang="en-US" sz="2800"/>
              <a:t>ことが証明されている（このことを，「原始帰納的でない」という）</a:t>
            </a:r>
          </a:p>
        </p:txBody>
      </p:sp>
      <p:sp>
        <p:nvSpPr>
          <p:cNvPr id="573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E091305-CE6A-4C44-9E5B-396E1BBB5AE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817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課題２．</a:t>
            </a:r>
            <a:r>
              <a:rPr lang="en-US" altLang="ja-JP"/>
              <a:t>Ackermann</a:t>
            </a:r>
            <a:r>
              <a:rPr lang="ja-JP" altLang="en-US"/>
              <a:t>関数の特性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ja-JP" altLang="en-US"/>
              <a:t>どれだけ大きな引数まで計算できるか調べよ．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/>
              <a:t>引数を大きくするに従って，計算時間はどう変化するか調べよ．</a:t>
            </a:r>
          </a:p>
        </p:txBody>
      </p:sp>
      <p:sp>
        <p:nvSpPr>
          <p:cNvPr id="593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E528294-B635-42D4-9D69-AA113E2C5C1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294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課題３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ja-JP" altLang="en-US"/>
              <a:t>フィボナッチ数列，</a:t>
            </a:r>
            <a:r>
              <a:rPr lang="en-US" altLang="ja-JP"/>
              <a:t>McCarthy</a:t>
            </a:r>
            <a:r>
              <a:rPr lang="ja-JP" altLang="en-US"/>
              <a:t>の</a:t>
            </a:r>
            <a:r>
              <a:rPr lang="en-US" altLang="ja-JP"/>
              <a:t>91</a:t>
            </a:r>
            <a:r>
              <a:rPr lang="ja-JP" altLang="en-US"/>
              <a:t>関数，</a:t>
            </a:r>
            <a:r>
              <a:rPr lang="en-US" altLang="ja-JP"/>
              <a:t>Ackermann</a:t>
            </a:r>
            <a:r>
              <a:rPr lang="ja-JP" altLang="en-US"/>
              <a:t>関数で，</a:t>
            </a:r>
            <a:r>
              <a:rPr lang="en-US" altLang="ja-JP"/>
              <a:t>return</a:t>
            </a:r>
            <a:r>
              <a:rPr lang="ja-JP" altLang="en-US"/>
              <a:t>文の直前で戻り値を表示させ，計算の様子を調べよ．</a:t>
            </a:r>
          </a:p>
          <a:p>
            <a:pPr marL="609600" indent="-609600" eaLnBrk="1" hangingPunct="1">
              <a:buFontTx/>
              <a:buNone/>
            </a:pPr>
            <a:endParaRPr lang="en-US" altLang="ja-JP" sz="2800"/>
          </a:p>
        </p:txBody>
      </p:sp>
      <p:sp>
        <p:nvSpPr>
          <p:cNvPr id="614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E21376B-B7DB-4ACB-BFE4-C6151381DB2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11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/>
              <a:t>２個以上の再帰呼出しを含む再帰関数（多重再帰関数）のプログラムを読み，</a:t>
            </a:r>
            <a:r>
              <a:rPr lang="ja-JP" altLang="en-US">
                <a:solidFill>
                  <a:schemeClr val="tx2"/>
                </a:solidFill>
              </a:rPr>
              <a:t>再帰関数について理解を深める</a:t>
            </a:r>
          </a:p>
          <a:p>
            <a:pPr eaLnBrk="1" hangingPunct="1">
              <a:lnSpc>
                <a:spcPct val="115000"/>
              </a:lnSpc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115000"/>
              </a:lnSpc>
            </a:pPr>
            <a:r>
              <a:rPr lang="ja-JP" altLang="en-US">
                <a:solidFill>
                  <a:schemeClr val="tx2"/>
                </a:solidFill>
              </a:rPr>
              <a:t>繰り返し文を使ったプログラムを，末尾再帰関数の形に書き直すことができる</a:t>
            </a:r>
            <a:r>
              <a:rPr lang="ja-JP" altLang="en-US"/>
              <a:t>ようになる</a:t>
            </a:r>
          </a:p>
          <a:p>
            <a:pPr eaLnBrk="1" hangingPunct="1">
              <a:lnSpc>
                <a:spcPct val="115000"/>
              </a:lnSpc>
            </a:pPr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6649385-B4DF-4DC6-BA48-02BC1294B11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940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例題４．総和を求める末尾再帰関数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総和を求める関数を，</a:t>
            </a:r>
            <a:r>
              <a:rPr lang="ja-JP" altLang="en-US">
                <a:solidFill>
                  <a:schemeClr val="tx2"/>
                </a:solidFill>
              </a:rPr>
              <a:t>末尾再帰関数の形</a:t>
            </a:r>
            <a:r>
              <a:rPr lang="ja-JP" altLang="en-US"/>
              <a:t>で書く</a:t>
            </a:r>
          </a:p>
          <a:p>
            <a:pPr lvl="1" eaLnBrk="1" hangingPunct="1"/>
            <a:r>
              <a:rPr lang="ja-JP" altLang="en-US"/>
              <a:t>末尾再帰関数については，次ページ以降で説明</a:t>
            </a:r>
          </a:p>
        </p:txBody>
      </p:sp>
      <p:sp>
        <p:nvSpPr>
          <p:cNvPr id="634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E397582-0904-4862-8CE8-921A0C99994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905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79450" y="241300"/>
            <a:ext cx="7772400" cy="64801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</a:rPr>
              <a:t>&gt;</a:t>
            </a:r>
          </a:p>
          <a:p>
            <a:pPr>
              <a:lnSpc>
                <a:spcPct val="75000"/>
              </a:lnSpc>
              <a:spcBef>
                <a:spcPct val="1500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sum(</a:t>
            </a:r>
            <a:r>
              <a:rPr lang="en-US" altLang="ja-JP" sz="24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 n,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s</a:t>
            </a:r>
            <a:r>
              <a:rPr lang="en-US" altLang="ja-JP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if (n==0) {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s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else {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sum(</a:t>
            </a:r>
            <a:r>
              <a:rPr lang="en-US" altLang="ja-JP" sz="2400" b="1" dirty="0" err="1">
                <a:solidFill>
                  <a:schemeClr val="tx2"/>
                </a:solidFill>
                <a:latin typeface="Calibri" panose="020F0502020204030204" pitchFamily="34" charset="0"/>
              </a:rPr>
              <a:t>n-1,n+s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 err="1">
                <a:latin typeface="Calibri" panose="020F0502020204030204" pitchFamily="34" charset="0"/>
              </a:rPr>
              <a:t>souwa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("Enter a number: ");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</a:rPr>
              <a:t>d",&amp;n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souwa</a:t>
            </a:r>
            <a:r>
              <a:rPr lang="en-US" altLang="ja-JP" sz="2400" b="1" dirty="0">
                <a:latin typeface="Calibri" panose="020F0502020204030204" pitchFamily="34" charset="0"/>
              </a:rPr>
              <a:t> = sum(n, 0); 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("sum(%d)=%d\</a:t>
            </a:r>
            <a:r>
              <a:rPr lang="en-US" altLang="ja-JP" sz="2400" b="1" dirty="0" err="1">
                <a:latin typeface="Calibri" panose="020F0502020204030204" pitchFamily="34" charset="0"/>
              </a:rPr>
              <a:t>n",n</a:t>
            </a:r>
            <a:r>
              <a:rPr lang="en-US" altLang="ja-JP" sz="2400" b="1" dirty="0">
                <a:latin typeface="Calibri" panose="020F0502020204030204" pitchFamily="34" charset="0"/>
              </a:rPr>
              <a:t>, </a:t>
            </a:r>
            <a:r>
              <a:rPr lang="en-US" altLang="ja-JP" sz="2400" b="1" dirty="0" err="1">
                <a:solidFill>
                  <a:schemeClr val="tx2"/>
                </a:solidFill>
                <a:latin typeface="Calibri" panose="020F0502020204030204" pitchFamily="34" charset="0"/>
              </a:rPr>
              <a:t>souwa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return 0;</a:t>
            </a:r>
          </a:p>
          <a:p>
            <a:pPr eaLnBrk="1" hangingPunct="1"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</p:txBody>
      </p:sp>
      <p:sp>
        <p:nvSpPr>
          <p:cNvPr id="65539" name="AutoShape 3"/>
          <p:cNvSpPr>
            <a:spLocks/>
          </p:cNvSpPr>
          <p:nvPr/>
        </p:nvSpPr>
        <p:spPr bwMode="auto">
          <a:xfrm>
            <a:off x="5445176" y="2351139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817432" y="2351139"/>
            <a:ext cx="2889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</a:t>
            </a: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文の中でのみ</a:t>
            </a:r>
          </a:p>
          <a:p>
            <a:pPr eaLnBrk="1" hangingPunct="1"/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再帰呼び出し</a:t>
            </a:r>
          </a:p>
        </p:txBody>
      </p:sp>
      <p:sp>
        <p:nvSpPr>
          <p:cNvPr id="6554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6499B66-47EB-42F2-ACE8-8A14FBA378F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316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関数呼び出しの流れ</a:t>
            </a:r>
            <a:br>
              <a:rPr lang="ja-JP" altLang="en-US" dirty="0"/>
            </a:br>
            <a:r>
              <a:rPr lang="ja-JP" altLang="en-US" dirty="0"/>
              <a:t>（</a:t>
            </a:r>
            <a:r>
              <a:rPr lang="en-US" altLang="ja-JP" dirty="0"/>
              <a:t>main </a:t>
            </a:r>
            <a:r>
              <a:rPr lang="ja-JP" altLang="en-US" dirty="0"/>
              <a:t>関数で </a:t>
            </a:r>
            <a:r>
              <a:rPr lang="en-US" altLang="ja-JP" dirty="0"/>
              <a:t>n = 2 </a:t>
            </a:r>
            <a:r>
              <a:rPr lang="ja-JP" altLang="en-US" dirty="0"/>
              <a:t>のとき</a:t>
            </a:r>
            <a:r>
              <a:rPr lang="ja-JP" altLang="en-US" sz="4000" dirty="0"/>
              <a:t>）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0" y="1725612"/>
            <a:ext cx="1809750" cy="2297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947406" y="2041524"/>
            <a:ext cx="22742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sum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sum(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 )</a:t>
            </a:r>
          </a:p>
        </p:txBody>
      </p:sp>
      <p:sp>
        <p:nvSpPr>
          <p:cNvPr id="67589" name="AutoShape 5" descr="25%"/>
          <p:cNvSpPr>
            <a:spLocks noChangeArrowheads="1"/>
          </p:cNvSpPr>
          <p:nvPr/>
        </p:nvSpPr>
        <p:spPr bwMode="auto">
          <a:xfrm rot="793638">
            <a:off x="1660525" y="2692399"/>
            <a:ext cx="455613" cy="330200"/>
          </a:xfrm>
          <a:prstGeom prst="rightArrow">
            <a:avLst>
              <a:gd name="adj1" fmla="val 50000"/>
              <a:gd name="adj2" fmla="val 34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0" name="Text Box 7"/>
          <p:cNvSpPr txBox="1">
            <a:spLocks noChangeArrowheads="1"/>
          </p:cNvSpPr>
          <p:nvPr/>
        </p:nvSpPr>
        <p:spPr bwMode="auto">
          <a:xfrm>
            <a:off x="249012" y="898524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main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main()</a:t>
            </a:r>
          </a:p>
        </p:txBody>
      </p:sp>
      <p:sp>
        <p:nvSpPr>
          <p:cNvPr id="67591" name="Rectangle 8"/>
          <p:cNvSpPr>
            <a:spLocks noChangeArrowheads="1"/>
          </p:cNvSpPr>
          <p:nvPr/>
        </p:nvSpPr>
        <p:spPr bwMode="auto">
          <a:xfrm>
            <a:off x="133350" y="2508249"/>
            <a:ext cx="152400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sum(n,  0);</a:t>
            </a:r>
          </a:p>
        </p:txBody>
      </p:sp>
      <p:sp>
        <p:nvSpPr>
          <p:cNvPr id="67592" name="Text Box 13"/>
          <p:cNvSpPr txBox="1">
            <a:spLocks noChangeArrowheads="1"/>
          </p:cNvSpPr>
          <p:nvPr/>
        </p:nvSpPr>
        <p:spPr bwMode="auto">
          <a:xfrm>
            <a:off x="133350" y="2051049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関数呼び出し</a:t>
            </a:r>
          </a:p>
        </p:txBody>
      </p:sp>
      <p:sp>
        <p:nvSpPr>
          <p:cNvPr id="67593" name="Line 18"/>
          <p:cNvSpPr>
            <a:spLocks noChangeShapeType="1"/>
          </p:cNvSpPr>
          <p:nvPr/>
        </p:nvSpPr>
        <p:spPr bwMode="auto">
          <a:xfrm flipH="1" flipV="1">
            <a:off x="1657350" y="2955924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4" name="Rectangle 21"/>
          <p:cNvSpPr>
            <a:spLocks noChangeArrowheads="1"/>
          </p:cNvSpPr>
          <p:nvPr/>
        </p:nvSpPr>
        <p:spPr bwMode="auto">
          <a:xfrm>
            <a:off x="2038350" y="2879724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5" name="Rectangle 23"/>
          <p:cNvSpPr>
            <a:spLocks noChangeArrowheads="1"/>
          </p:cNvSpPr>
          <p:nvPr/>
        </p:nvSpPr>
        <p:spPr bwMode="auto">
          <a:xfrm>
            <a:off x="2114550" y="3717924"/>
            <a:ext cx="1905000" cy="338554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sum(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n-1,n+s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);</a:t>
            </a:r>
          </a:p>
        </p:txBody>
      </p:sp>
      <p:sp>
        <p:nvSpPr>
          <p:cNvPr id="67596" name="Text Box 24"/>
          <p:cNvSpPr txBox="1">
            <a:spLocks noChangeArrowheads="1"/>
          </p:cNvSpPr>
          <p:nvPr/>
        </p:nvSpPr>
        <p:spPr bwMode="auto">
          <a:xfrm>
            <a:off x="2225119" y="3032124"/>
            <a:ext cx="1723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関数呼び出し</a:t>
            </a:r>
          </a:p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と戻り</a:t>
            </a:r>
          </a:p>
        </p:txBody>
      </p:sp>
      <p:sp>
        <p:nvSpPr>
          <p:cNvPr id="67597" name="Text Box 84"/>
          <p:cNvSpPr txBox="1">
            <a:spLocks noChangeArrowheads="1"/>
          </p:cNvSpPr>
          <p:nvPr/>
        </p:nvSpPr>
        <p:spPr bwMode="auto">
          <a:xfrm>
            <a:off x="4274681" y="3108324"/>
            <a:ext cx="22742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sum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sum(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 )</a:t>
            </a:r>
          </a:p>
        </p:txBody>
      </p:sp>
      <p:sp>
        <p:nvSpPr>
          <p:cNvPr id="67598" name="AutoShape 85" descr="25%"/>
          <p:cNvSpPr>
            <a:spLocks noChangeArrowheads="1"/>
          </p:cNvSpPr>
          <p:nvPr/>
        </p:nvSpPr>
        <p:spPr bwMode="auto">
          <a:xfrm rot="793638">
            <a:off x="3987800" y="3759199"/>
            <a:ext cx="455613" cy="330200"/>
          </a:xfrm>
          <a:prstGeom prst="rightArrow">
            <a:avLst>
              <a:gd name="adj1" fmla="val 50000"/>
              <a:gd name="adj2" fmla="val 34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9" name="Line 86"/>
          <p:cNvSpPr>
            <a:spLocks noChangeShapeType="1"/>
          </p:cNvSpPr>
          <p:nvPr/>
        </p:nvSpPr>
        <p:spPr bwMode="auto">
          <a:xfrm flipH="1" flipV="1">
            <a:off x="3943350" y="4098924"/>
            <a:ext cx="4984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600" name="Rectangle 87"/>
          <p:cNvSpPr>
            <a:spLocks noChangeArrowheads="1"/>
          </p:cNvSpPr>
          <p:nvPr/>
        </p:nvSpPr>
        <p:spPr bwMode="auto">
          <a:xfrm>
            <a:off x="4365625" y="3946524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601" name="Rectangle 88"/>
          <p:cNvSpPr>
            <a:spLocks noChangeArrowheads="1"/>
          </p:cNvSpPr>
          <p:nvPr/>
        </p:nvSpPr>
        <p:spPr bwMode="auto">
          <a:xfrm>
            <a:off x="4441825" y="4784724"/>
            <a:ext cx="1905000" cy="338554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sum(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n-1,n+s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);</a:t>
            </a:r>
          </a:p>
        </p:txBody>
      </p:sp>
      <p:sp>
        <p:nvSpPr>
          <p:cNvPr id="67602" name="Text Box 89"/>
          <p:cNvSpPr txBox="1">
            <a:spLocks noChangeArrowheads="1"/>
          </p:cNvSpPr>
          <p:nvPr/>
        </p:nvSpPr>
        <p:spPr bwMode="auto">
          <a:xfrm>
            <a:off x="4552394" y="4098924"/>
            <a:ext cx="1723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関数呼び出し</a:t>
            </a:r>
          </a:p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と戻り</a:t>
            </a:r>
          </a:p>
        </p:txBody>
      </p:sp>
      <p:sp>
        <p:nvSpPr>
          <p:cNvPr id="67603" name="Text Box 90"/>
          <p:cNvSpPr txBox="1">
            <a:spLocks noChangeArrowheads="1"/>
          </p:cNvSpPr>
          <p:nvPr/>
        </p:nvSpPr>
        <p:spPr bwMode="auto">
          <a:xfrm>
            <a:off x="6601956" y="4175124"/>
            <a:ext cx="22742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sum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sum(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 )</a:t>
            </a:r>
          </a:p>
        </p:txBody>
      </p:sp>
      <p:sp>
        <p:nvSpPr>
          <p:cNvPr id="67604" name="AutoShape 91" descr="25%"/>
          <p:cNvSpPr>
            <a:spLocks noChangeArrowheads="1"/>
          </p:cNvSpPr>
          <p:nvPr/>
        </p:nvSpPr>
        <p:spPr bwMode="auto">
          <a:xfrm rot="793638">
            <a:off x="6315075" y="4825999"/>
            <a:ext cx="455613" cy="330200"/>
          </a:xfrm>
          <a:prstGeom prst="rightArrow">
            <a:avLst>
              <a:gd name="adj1" fmla="val 50000"/>
              <a:gd name="adj2" fmla="val 34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605" name="Line 92"/>
          <p:cNvSpPr>
            <a:spLocks noChangeShapeType="1"/>
          </p:cNvSpPr>
          <p:nvPr/>
        </p:nvSpPr>
        <p:spPr bwMode="auto">
          <a:xfrm flipH="1" flipV="1">
            <a:off x="6305550" y="5089524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606" name="Rectangle 93"/>
          <p:cNvSpPr>
            <a:spLocks noChangeArrowheads="1"/>
          </p:cNvSpPr>
          <p:nvPr/>
        </p:nvSpPr>
        <p:spPr bwMode="auto">
          <a:xfrm>
            <a:off x="6864350" y="4800600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607" name="Rectangle 94"/>
          <p:cNvSpPr>
            <a:spLocks noChangeArrowheads="1"/>
          </p:cNvSpPr>
          <p:nvPr/>
        </p:nvSpPr>
        <p:spPr bwMode="auto">
          <a:xfrm>
            <a:off x="7226300" y="5851524"/>
            <a:ext cx="984250" cy="36933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s;</a:t>
            </a:r>
          </a:p>
        </p:txBody>
      </p:sp>
      <p:sp>
        <p:nvSpPr>
          <p:cNvPr id="67608" name="Text Box 95"/>
          <p:cNvSpPr txBox="1">
            <a:spLocks noChangeArrowheads="1"/>
          </p:cNvSpPr>
          <p:nvPr/>
        </p:nvSpPr>
        <p:spPr bwMode="auto">
          <a:xfrm>
            <a:off x="7392631" y="5394324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戻り</a:t>
            </a:r>
          </a:p>
        </p:txBody>
      </p:sp>
      <p:sp>
        <p:nvSpPr>
          <p:cNvPr id="676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EB29F74-AF60-4100-9862-34350822053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4360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dirty="0"/>
              <a:t>n </a:t>
            </a:r>
            <a:r>
              <a:rPr lang="ja-JP" altLang="en-US" dirty="0"/>
              <a:t>と </a:t>
            </a:r>
            <a:r>
              <a:rPr lang="en-US" altLang="ja-JP" dirty="0"/>
              <a:t>s </a:t>
            </a:r>
            <a:r>
              <a:rPr lang="ja-JP" altLang="en-US" dirty="0"/>
              <a:t>の値の変化</a:t>
            </a:r>
            <a:br>
              <a:rPr lang="ja-JP" altLang="en-US" dirty="0"/>
            </a:br>
            <a:r>
              <a:rPr lang="ja-JP" altLang="en-US" dirty="0"/>
              <a:t>（</a:t>
            </a:r>
            <a:r>
              <a:rPr lang="en-US" altLang="ja-JP" dirty="0"/>
              <a:t>main </a:t>
            </a:r>
            <a:r>
              <a:rPr lang="ja-JP" altLang="en-US" dirty="0"/>
              <a:t>関数で </a:t>
            </a:r>
            <a:r>
              <a:rPr lang="en-US" altLang="ja-JP" dirty="0"/>
              <a:t>n = 2 </a:t>
            </a:r>
            <a:r>
              <a:rPr lang="ja-JP" altLang="en-US" dirty="0"/>
              <a:t>のとき）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92171" y="1716883"/>
            <a:ext cx="1809750" cy="2297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139577" y="1499395"/>
            <a:ext cx="22742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sum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sum(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 )</a:t>
            </a:r>
          </a:p>
        </p:txBody>
      </p:sp>
      <p:sp>
        <p:nvSpPr>
          <p:cNvPr id="69637" name="AutoShape 5" descr="25%"/>
          <p:cNvSpPr>
            <a:spLocks noChangeArrowheads="1"/>
          </p:cNvSpPr>
          <p:nvPr/>
        </p:nvSpPr>
        <p:spPr bwMode="auto">
          <a:xfrm rot="793638">
            <a:off x="1852696" y="2683670"/>
            <a:ext cx="455613" cy="330200"/>
          </a:xfrm>
          <a:prstGeom prst="rightArrow">
            <a:avLst>
              <a:gd name="adj1" fmla="val 50000"/>
              <a:gd name="adj2" fmla="val 34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441183" y="889795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main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main()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25521" y="2499520"/>
            <a:ext cx="152400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sum(n,  0);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25521" y="2042320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関数呼び出し</a:t>
            </a:r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H="1" flipV="1">
            <a:off x="1849521" y="2947195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2230521" y="2870995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2306721" y="3709195"/>
            <a:ext cx="1905000" cy="338554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sum(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n-1,n+s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);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2417290" y="3023395"/>
            <a:ext cx="1723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関数呼び出し</a:t>
            </a:r>
          </a:p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と戻り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466852" y="2489995"/>
            <a:ext cx="22742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sum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sum(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 )</a:t>
            </a:r>
          </a:p>
        </p:txBody>
      </p:sp>
      <p:sp>
        <p:nvSpPr>
          <p:cNvPr id="69646" name="AutoShape 14" descr="25%"/>
          <p:cNvSpPr>
            <a:spLocks noChangeArrowheads="1"/>
          </p:cNvSpPr>
          <p:nvPr/>
        </p:nvSpPr>
        <p:spPr bwMode="auto">
          <a:xfrm rot="793638">
            <a:off x="4179971" y="3750470"/>
            <a:ext cx="455613" cy="330200"/>
          </a:xfrm>
          <a:prstGeom prst="rightArrow">
            <a:avLst>
              <a:gd name="adj1" fmla="val 50000"/>
              <a:gd name="adj2" fmla="val 34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 flipV="1">
            <a:off x="4135521" y="4090195"/>
            <a:ext cx="4984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4557796" y="3937795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4633996" y="4775995"/>
            <a:ext cx="1905000" cy="338554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sum(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n-1,n+s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);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4744565" y="4090195"/>
            <a:ext cx="1723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関数呼び出し</a:t>
            </a:r>
          </a:p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と戻り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6794127" y="3556795"/>
            <a:ext cx="22742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u="sng" dirty="0">
                <a:latin typeface="Calibri" panose="020F0502020204030204" pitchFamily="34" charset="0"/>
                <a:ea typeface="メイリオ" panose="020B0604030504040204" pitchFamily="50" charset="-128"/>
              </a:rPr>
              <a:t>sum </a:t>
            </a:r>
            <a:r>
              <a:rPr lang="ja-JP" altLang="en-US" u="sng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  <a:p>
            <a:pPr algn="ctr" eaLnBrk="1" hangingPunct="1"/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sum(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s )</a:t>
            </a:r>
          </a:p>
        </p:txBody>
      </p:sp>
      <p:sp>
        <p:nvSpPr>
          <p:cNvPr id="69652" name="AutoShape 20" descr="25%"/>
          <p:cNvSpPr>
            <a:spLocks noChangeArrowheads="1"/>
          </p:cNvSpPr>
          <p:nvPr/>
        </p:nvSpPr>
        <p:spPr bwMode="auto">
          <a:xfrm rot="793638">
            <a:off x="6507246" y="4817270"/>
            <a:ext cx="455613" cy="330200"/>
          </a:xfrm>
          <a:prstGeom prst="rightArrow">
            <a:avLst>
              <a:gd name="adj1" fmla="val 50000"/>
              <a:gd name="adj2" fmla="val 34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 flipH="1" flipV="1">
            <a:off x="6497721" y="5080795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6885071" y="5004595"/>
            <a:ext cx="2049463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7418471" y="5842795"/>
            <a:ext cx="984250" cy="36933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return s;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7584802" y="544592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戻り</a:t>
            </a: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2367046" y="533003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2865521" y="2185195"/>
            <a:ext cx="819455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 = 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s = 0</a:t>
            </a:r>
          </a:p>
        </p:txBody>
      </p:sp>
      <p:sp>
        <p:nvSpPr>
          <p:cNvPr id="69659" name="Oval 27"/>
          <p:cNvSpPr>
            <a:spLocks noChangeArrowheads="1"/>
          </p:cNvSpPr>
          <p:nvPr/>
        </p:nvSpPr>
        <p:spPr bwMode="auto">
          <a:xfrm>
            <a:off x="3373521" y="1956595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60" name="Oval 28"/>
          <p:cNvSpPr>
            <a:spLocks noChangeArrowheads="1"/>
          </p:cNvSpPr>
          <p:nvPr/>
        </p:nvSpPr>
        <p:spPr bwMode="auto">
          <a:xfrm>
            <a:off x="3983121" y="1956595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5151521" y="3261520"/>
            <a:ext cx="819455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 = 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s = 2</a:t>
            </a:r>
          </a:p>
        </p:txBody>
      </p:sp>
      <p:sp>
        <p:nvSpPr>
          <p:cNvPr id="69662" name="Oval 30"/>
          <p:cNvSpPr>
            <a:spLocks noChangeArrowheads="1"/>
          </p:cNvSpPr>
          <p:nvPr/>
        </p:nvSpPr>
        <p:spPr bwMode="auto">
          <a:xfrm>
            <a:off x="5659521" y="2937670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63" name="Oval 31"/>
          <p:cNvSpPr>
            <a:spLocks noChangeArrowheads="1"/>
          </p:cNvSpPr>
          <p:nvPr/>
        </p:nvSpPr>
        <p:spPr bwMode="auto">
          <a:xfrm>
            <a:off x="6269121" y="2937670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7513721" y="4404520"/>
            <a:ext cx="819455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n = 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s = 3</a:t>
            </a:r>
          </a:p>
        </p:txBody>
      </p:sp>
      <p:sp>
        <p:nvSpPr>
          <p:cNvPr id="69665" name="Oval 33"/>
          <p:cNvSpPr>
            <a:spLocks noChangeArrowheads="1"/>
          </p:cNvSpPr>
          <p:nvPr/>
        </p:nvSpPr>
        <p:spPr bwMode="auto">
          <a:xfrm>
            <a:off x="8021721" y="4013995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66" name="Oval 34"/>
          <p:cNvSpPr>
            <a:spLocks noChangeArrowheads="1"/>
          </p:cNvSpPr>
          <p:nvPr/>
        </p:nvSpPr>
        <p:spPr bwMode="auto">
          <a:xfrm>
            <a:off x="8631321" y="4013995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66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3E4197C-628D-41D8-9F9F-8196D654B0F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57692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pPr eaLnBrk="1" hangingPunct="1"/>
            <a:r>
              <a:rPr lang="ja-JP" altLang="en-US"/>
              <a:t>末尾再帰関数とは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24000"/>
            <a:ext cx="84978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再帰関数の中で，</a:t>
            </a:r>
            <a:r>
              <a:rPr lang="ja-JP" altLang="en-US">
                <a:solidFill>
                  <a:schemeClr val="tx2"/>
                </a:solidFill>
              </a:rPr>
              <a:t>一番最後</a:t>
            </a:r>
            <a:r>
              <a:rPr lang="ja-JP" altLang="en-US"/>
              <a:t>（つまり </a:t>
            </a:r>
            <a:r>
              <a:rPr lang="en-US" altLang="ja-JP"/>
              <a:t>return </a:t>
            </a:r>
            <a:r>
              <a:rPr lang="ja-JP" altLang="en-US"/>
              <a:t>文など）</a:t>
            </a:r>
            <a:r>
              <a:rPr lang="ja-JP" altLang="en-US">
                <a:solidFill>
                  <a:schemeClr val="tx2"/>
                </a:solidFill>
              </a:rPr>
              <a:t>で，ただ１度だけ，その本体の再帰呼び出しを行うもの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再帰呼び出しを行ったら，その関数がすぐに終わる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再帰呼び出しの結果（戻り値）を得たら，その関数自体の戻り値として，直接戻す 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ja-JP" altLang="en-US"/>
              <a:t>「末尾再帰関数」と，「繰り返し文を使ったプログラム（再帰関数の無いもの）」とは，互いに，簡単に書き直せる</a:t>
            </a:r>
          </a:p>
        </p:txBody>
      </p:sp>
      <p:sp>
        <p:nvSpPr>
          <p:cNvPr id="716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D77317B-3056-49D9-A681-0C156DE81F4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23897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再帰関数と末尾再帰関数</a:t>
            </a:r>
          </a:p>
        </p:txBody>
      </p:sp>
      <p:sp>
        <p:nvSpPr>
          <p:cNvPr id="737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21845" y="1388310"/>
            <a:ext cx="8461208" cy="5333166"/>
          </a:xfrm>
        </p:spPr>
        <p:txBody>
          <a:bodyPr/>
          <a:lstStyle/>
          <a:p>
            <a:pPr eaLnBrk="1" hangingPunct="1"/>
            <a:r>
              <a:rPr lang="ja-JP" altLang="en-US" dirty="0"/>
              <a:t>再帰関数で，末尾再帰関数に書き直すことができるもの</a:t>
            </a:r>
          </a:p>
          <a:p>
            <a:pPr lvl="1" eaLnBrk="1" hangingPunct="1"/>
            <a:r>
              <a:rPr lang="ja-JP" altLang="en-US" dirty="0">
                <a:solidFill>
                  <a:srgbClr val="006600"/>
                </a:solidFill>
              </a:rPr>
              <a:t>整数の総和，階乗，フィボナッチ数列など</a:t>
            </a:r>
          </a:p>
          <a:p>
            <a:pPr lvl="1" eaLnBrk="1" hangingPunct="1"/>
            <a:endParaRPr lang="ja-JP" altLang="en-US" dirty="0">
              <a:solidFill>
                <a:srgbClr val="006600"/>
              </a:solidFill>
            </a:endParaRPr>
          </a:p>
          <a:p>
            <a:pPr eaLnBrk="1" hangingPunct="1"/>
            <a:r>
              <a:rPr lang="ja-JP" altLang="en-US" dirty="0"/>
              <a:t>再帰関数で，末尾再帰関数に書き直すことができないもの</a:t>
            </a:r>
          </a:p>
          <a:p>
            <a:pPr lvl="1" eaLnBrk="1" hangingPunct="1"/>
            <a:r>
              <a:rPr lang="en-US" altLang="ja-JP" dirty="0">
                <a:solidFill>
                  <a:srgbClr val="006600"/>
                </a:solidFill>
              </a:rPr>
              <a:t>Ackermann</a:t>
            </a:r>
            <a:r>
              <a:rPr lang="ja-JP" altLang="en-US" dirty="0">
                <a:solidFill>
                  <a:srgbClr val="006600"/>
                </a:solidFill>
              </a:rPr>
              <a:t>関数など</a:t>
            </a:r>
          </a:p>
        </p:txBody>
      </p:sp>
      <p:sp>
        <p:nvSpPr>
          <p:cNvPr id="737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28B9E86-34C4-4AF2-91AC-A1EBE9CCCD9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6344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末尾再帰の計算の方法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途中結果を引数に与えて，関数の再帰呼び出しを行う．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dirty="0"/>
              <a:t>最後の再帰呼び出しでは，与えられた途中結果を最終結果として返す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例）                  </a:t>
            </a:r>
            <a:r>
              <a:rPr lang="en-US" altLang="ja-JP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2+0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</a:rPr>
              <a:t> → s(2,0)      </a:t>
            </a:r>
            <a:r>
              <a:rPr lang="en-US" altLang="ja-JP" sz="2800" dirty="0">
                <a:latin typeface="Calibri" panose="020F0502020204030204" pitchFamily="34" charset="0"/>
              </a:rPr>
              <a:t>↓</a:t>
            </a:r>
            <a:r>
              <a:rPr lang="en-US" altLang="ja-JP" sz="2800" b="1" dirty="0">
                <a:latin typeface="Calibri" panose="020F0502020204030204" pitchFamily="34" charset="0"/>
              </a:rPr>
              <a:t>      </a:t>
            </a:r>
            <a:r>
              <a:rPr lang="en-US" altLang="ja-JP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1+2</a:t>
            </a:r>
            <a:r>
              <a:rPr lang="en-US" altLang="ja-JP" sz="2800" b="1" dirty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</a:rPr>
              <a:t>          → s(1,2)      </a:t>
            </a:r>
            <a:r>
              <a:rPr lang="en-US" altLang="ja-JP" sz="2800" dirty="0">
                <a:latin typeface="Calibri" panose="020F0502020204030204" pitchFamily="34" charset="0"/>
              </a:rPr>
              <a:t>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</a:rPr>
              <a:t>                   → s(0,3)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</a:rPr>
              <a:t>                            → 3                             </a:t>
            </a:r>
            <a:endParaRPr lang="en-US" altLang="ja-JP" dirty="0"/>
          </a:p>
        </p:txBody>
      </p:sp>
      <p:sp>
        <p:nvSpPr>
          <p:cNvPr id="757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26752BE-6ADF-43C3-A540-52E2DBA02B7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982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/>
              <a:t>課題４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30000"/>
              </a:lnSpc>
              <a:buNone/>
            </a:pPr>
            <a:r>
              <a:rPr lang="ja-JP" altLang="en-US" sz="2800" dirty="0"/>
              <a:t>次の階乗関数を，</a:t>
            </a:r>
            <a:r>
              <a:rPr lang="ja-JP" altLang="en-US" sz="2800" dirty="0">
                <a:solidFill>
                  <a:schemeClr val="tx2"/>
                </a:solidFill>
              </a:rPr>
              <a:t>末尾再帰の形に書き直せ</a:t>
            </a:r>
            <a:r>
              <a:rPr lang="ja-JP" altLang="en-US" sz="2800" dirty="0"/>
              <a:t>．また，書き直した階乗関数を使う </a:t>
            </a:r>
            <a:r>
              <a:rPr lang="en-US" altLang="ja-JP" sz="2800" dirty="0"/>
              <a:t>main </a:t>
            </a:r>
            <a:r>
              <a:rPr lang="ja-JP" altLang="en-US" sz="2800" dirty="0"/>
              <a:t>関数を書き，正しく動作することを確認すること．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		</a:t>
            </a:r>
            <a:r>
              <a:rPr lang="en-US" altLang="ja-JP" sz="2800" dirty="0" err="1">
                <a:solidFill>
                  <a:srgbClr val="006600"/>
                </a:solidFill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</a:rPr>
              <a:t> factorial( </a:t>
            </a:r>
            <a:r>
              <a:rPr lang="en-US" altLang="ja-JP" sz="2800" dirty="0" err="1">
                <a:solidFill>
                  <a:srgbClr val="006600"/>
                </a:solidFill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</a:rPr>
              <a:t> n ) 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{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    </a:t>
            </a:r>
            <a:r>
              <a:rPr lang="en-US" altLang="ja-JP" sz="2800" dirty="0" err="1">
                <a:solidFill>
                  <a:srgbClr val="006600"/>
                </a:solidFill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</a:rPr>
              <a:t> result = 1;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    </a:t>
            </a:r>
            <a:r>
              <a:rPr lang="en-US" altLang="ja-JP" sz="2800" dirty="0" err="1">
                <a:solidFill>
                  <a:srgbClr val="006600"/>
                </a:solidFill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</a:rPr>
              <a:t> </a:t>
            </a:r>
            <a:r>
              <a:rPr lang="en-US" altLang="ja-JP" sz="2800" dirty="0" err="1">
                <a:solidFill>
                  <a:srgbClr val="006600"/>
                </a:solidFill>
              </a:rPr>
              <a:t>i</a:t>
            </a:r>
            <a:r>
              <a:rPr lang="en-US" altLang="ja-JP" sz="2800" dirty="0">
                <a:solidFill>
                  <a:srgbClr val="006600"/>
                </a:solidFill>
              </a:rPr>
              <a:t>;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    for( </a:t>
            </a:r>
            <a:r>
              <a:rPr lang="en-US" altLang="ja-JP" sz="2800" dirty="0" err="1">
                <a:solidFill>
                  <a:srgbClr val="006600"/>
                </a:solidFill>
              </a:rPr>
              <a:t>i</a:t>
            </a:r>
            <a:r>
              <a:rPr lang="en-US" altLang="ja-JP" sz="2800" dirty="0">
                <a:solidFill>
                  <a:srgbClr val="006600"/>
                </a:solidFill>
              </a:rPr>
              <a:t> = 1; </a:t>
            </a:r>
            <a:r>
              <a:rPr lang="en-US" altLang="ja-JP" sz="2800" dirty="0" err="1">
                <a:solidFill>
                  <a:srgbClr val="006600"/>
                </a:solidFill>
              </a:rPr>
              <a:t>i</a:t>
            </a:r>
            <a:r>
              <a:rPr lang="en-US" altLang="ja-JP" sz="2800" dirty="0">
                <a:solidFill>
                  <a:srgbClr val="006600"/>
                </a:solidFill>
              </a:rPr>
              <a:t> &lt;= n; </a:t>
            </a:r>
            <a:r>
              <a:rPr lang="en-US" altLang="ja-JP" sz="2800" dirty="0" err="1">
                <a:solidFill>
                  <a:srgbClr val="006600"/>
                </a:solidFill>
              </a:rPr>
              <a:t>i</a:t>
            </a:r>
            <a:r>
              <a:rPr lang="en-US" altLang="ja-JP" sz="2800" dirty="0">
                <a:solidFill>
                  <a:srgbClr val="006600"/>
                </a:solidFill>
              </a:rPr>
              <a:t>++ ) {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        result = </a:t>
            </a:r>
            <a:r>
              <a:rPr lang="en-US" altLang="ja-JP" sz="2800" dirty="0" err="1">
                <a:solidFill>
                  <a:srgbClr val="006600"/>
                </a:solidFill>
              </a:rPr>
              <a:t>i</a:t>
            </a:r>
            <a:r>
              <a:rPr lang="en-US" altLang="ja-JP" sz="2800" dirty="0">
                <a:solidFill>
                  <a:srgbClr val="006600"/>
                </a:solidFill>
              </a:rPr>
              <a:t> * result; 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    }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     return result; 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        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ja-JP" sz="2400" dirty="0"/>
          </a:p>
        </p:txBody>
      </p:sp>
      <p:sp>
        <p:nvSpPr>
          <p:cNvPr id="778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F73261-DE30-4798-83C0-7DD0ECDDEAF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336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課題４について</a:t>
            </a:r>
          </a:p>
        </p:txBody>
      </p:sp>
      <p:sp>
        <p:nvSpPr>
          <p:cNvPr id="798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ja-JP" altLang="en-US" sz="2800">
                <a:solidFill>
                  <a:srgbClr val="006600"/>
                </a:solidFill>
              </a:rPr>
              <a:t>末尾再帰で無い例：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</a:t>
            </a:r>
            <a:r>
              <a:rPr lang="en-US" altLang="ja-JP" sz="2800">
                <a:solidFill>
                  <a:schemeClr val="accent2"/>
                </a:solidFill>
              </a:rPr>
              <a:t>return n * factorial( n-1 );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		return factorial( n-1 ) * n;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	</a:t>
            </a:r>
            <a:r>
              <a:rPr lang="ja-JP" altLang="en-US" sz="2800"/>
              <a:t>いずれも，</a:t>
            </a:r>
            <a:r>
              <a:rPr lang="en-US" altLang="ja-JP" sz="2800"/>
              <a:t>factorial(n-1) </a:t>
            </a:r>
            <a:r>
              <a:rPr lang="ja-JP" altLang="en-US" sz="2800"/>
              <a:t>の返り値を使って，</a:t>
            </a:r>
            <a:r>
              <a:rPr lang="en-US" altLang="ja-JP" sz="2800"/>
              <a:t>n </a:t>
            </a:r>
            <a:r>
              <a:rPr lang="ja-JP" altLang="en-US" sz="2800"/>
              <a:t>との掛け算を行っている</a:t>
            </a:r>
          </a:p>
          <a:p>
            <a:pPr eaLnBrk="1" hangingPunct="1"/>
            <a:r>
              <a:rPr lang="ja-JP" altLang="en-US" sz="2800">
                <a:solidFill>
                  <a:srgbClr val="006600"/>
                </a:solidFill>
              </a:rPr>
              <a:t>末尾再帰にするには：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	</a:t>
            </a:r>
            <a:r>
              <a:rPr lang="ja-JP" altLang="en-US" sz="2800"/>
              <a:t>	途中結果を引数に含めること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    	</a:t>
            </a:r>
            <a:r>
              <a:rPr lang="ja-JP" altLang="en-US" sz="2800">
                <a:solidFill>
                  <a:schemeClr val="accent2"/>
                </a:solidFill>
              </a:rPr>
              <a:t>例）</a:t>
            </a:r>
            <a:r>
              <a:rPr lang="en-US" altLang="ja-JP" sz="2800">
                <a:solidFill>
                  <a:schemeClr val="accent2"/>
                </a:solidFill>
              </a:rPr>
              <a:t>return factorial( n-1, n*s );</a:t>
            </a:r>
          </a:p>
        </p:txBody>
      </p:sp>
      <p:sp>
        <p:nvSpPr>
          <p:cNvPr id="798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7C4510E-793F-4239-90B9-4E9E852C690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2618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課題５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207375" cy="4114800"/>
          </a:xfrm>
        </p:spPr>
        <p:txBody>
          <a:bodyPr/>
          <a:lstStyle/>
          <a:p>
            <a:pPr marL="609600" indent="-609600" eaLnBrk="1" hangingPunct="1"/>
            <a:r>
              <a:rPr lang="ja-JP" altLang="en-US"/>
              <a:t>フィボナッチ数列を末尾再帰の形で書け．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/>
              <a:t>    </a:t>
            </a:r>
            <a:r>
              <a:rPr lang="ja-JP" altLang="en-US" sz="2800"/>
              <a:t>ヒント：  一歩前の途中結果      と，ニ歩前の途中結果      の二つを引数に加えて，再帰呼び出しする．</a:t>
            </a:r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5219700" y="2565400"/>
          <a:ext cx="622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数式" r:id="rId4" imgW="266584" imgH="228501" progId="Equation.3">
                  <p:embed/>
                </p:oleObj>
              </mc:Choice>
              <mc:Fallback>
                <p:oleObj name="数式" r:id="rId4" imgW="266584" imgH="228501" progId="Equation.3">
                  <p:embed/>
                  <p:pic>
                    <p:nvPicPr>
                      <p:cNvPr id="819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565400"/>
                        <a:ext cx="6223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1981200" y="3048000"/>
          <a:ext cx="650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数式" r:id="rId6" imgW="279400" imgH="228600" progId="Equation.3">
                  <p:embed/>
                </p:oleObj>
              </mc:Choice>
              <mc:Fallback>
                <p:oleObj name="数式" r:id="rId6" imgW="279400" imgH="228600" progId="Equation.3">
                  <p:embed/>
                  <p:pic>
                    <p:nvPicPr>
                      <p:cNvPr id="819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048000"/>
                        <a:ext cx="6508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A7F27DE-5457-4CC2-9CB3-5D72C90A201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642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376388"/>
            <a:ext cx="8461208" cy="4698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２個以上の再帰呼出しを含む</a:t>
            </a:r>
            <a:br>
              <a:rPr lang="ja-JP" altLang="en-US" dirty="0"/>
            </a:br>
            <a:r>
              <a:rPr lang="ja-JP" altLang="en-US" dirty="0"/>
              <a:t>多重再帰関数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ja-JP" sz="2800"/>
          </a:p>
          <a:p>
            <a:pPr eaLnBrk="1" hangingPunct="1">
              <a:buFontTx/>
              <a:buNone/>
            </a:pPr>
            <a:r>
              <a:rPr lang="ja-JP" altLang="en-US" sz="2800"/>
              <a:t>関数</a:t>
            </a:r>
            <a:r>
              <a:rPr lang="en-US" altLang="ja-JP" sz="2800"/>
              <a:t>F</a:t>
            </a:r>
            <a:r>
              <a:rPr lang="ja-JP" altLang="en-US" sz="2800"/>
              <a:t>の本体に，</a:t>
            </a:r>
            <a:r>
              <a:rPr lang="en-US" altLang="ja-JP" sz="2800"/>
              <a:t>F</a:t>
            </a:r>
            <a:r>
              <a:rPr lang="ja-JP" altLang="en-US" sz="2800"/>
              <a:t>の再帰呼出しを２個以上書いてもよい．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  </a:t>
            </a:r>
            <a:r>
              <a:rPr lang="ja-JP" altLang="en-US" sz="2800">
                <a:solidFill>
                  <a:schemeClr val="accent2"/>
                </a:solidFill>
              </a:rPr>
              <a:t>例）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    ・  ハノイの塔  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    ・  フィボナッチ数列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    ・  </a:t>
            </a:r>
            <a:r>
              <a:rPr lang="en-US" altLang="ja-JP" sz="2800">
                <a:solidFill>
                  <a:schemeClr val="accent2"/>
                </a:solidFill>
              </a:rPr>
              <a:t>McCarthy</a:t>
            </a:r>
            <a:r>
              <a:rPr lang="ja-JP" altLang="en-US" sz="2800">
                <a:solidFill>
                  <a:schemeClr val="accent2"/>
                </a:solidFill>
              </a:rPr>
              <a:t>の</a:t>
            </a:r>
            <a:r>
              <a:rPr lang="en-US" altLang="ja-JP" sz="2800">
                <a:solidFill>
                  <a:schemeClr val="accent2"/>
                </a:solidFill>
              </a:rPr>
              <a:t>91</a:t>
            </a:r>
            <a:r>
              <a:rPr lang="ja-JP" altLang="en-US" sz="2800">
                <a:solidFill>
                  <a:schemeClr val="accent2"/>
                </a:solidFill>
              </a:rPr>
              <a:t>関数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    ・  </a:t>
            </a:r>
            <a:r>
              <a:rPr lang="en-US" altLang="ja-JP" sz="2800">
                <a:solidFill>
                  <a:schemeClr val="accent2"/>
                </a:solidFill>
              </a:rPr>
              <a:t>Ackermann</a:t>
            </a:r>
            <a:r>
              <a:rPr lang="ja-JP" altLang="en-US" sz="2800">
                <a:solidFill>
                  <a:schemeClr val="accent2"/>
                </a:solidFill>
              </a:rPr>
              <a:t>関数</a:t>
            </a:r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8373B9-CFFD-4693-8596-6F8DF46317A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724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/>
              <a:t>フィボナッチ数列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の 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ja-JP" altLang="en-US" dirty="0"/>
              <a:t>番</a:t>
            </a:r>
            <a:r>
              <a:rPr lang="ja-JP" altLang="en-US" dirty="0" err="1"/>
              <a:t>めの</a:t>
            </a:r>
            <a:r>
              <a:rPr lang="ja-JP" altLang="en-US" dirty="0"/>
              <a:t>数    を計算するプログラムを，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再帰関数を用いて</a:t>
            </a:r>
            <a:r>
              <a:rPr lang="ja-JP" altLang="en-US" dirty="0"/>
              <a:t>作る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 例）  </a:t>
            </a:r>
            <a:r>
              <a:rPr lang="en-US" altLang="ja-JP" sz="3600" dirty="0">
                <a:solidFill>
                  <a:schemeClr val="accent2"/>
                </a:solidFill>
              </a:rPr>
              <a:t>1,1,2,3,5,8,13,21,34,55,89,144,...</a:t>
            </a:r>
            <a:r>
              <a:rPr lang="en-US" altLang="ja-JP" sz="3600" dirty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dirty="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078421" y="1242849"/>
          <a:ext cx="3048000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数式" r:id="rId4" imgW="1333500" imgH="685800" progId="Equation.3">
                  <p:embed/>
                </p:oleObj>
              </mc:Choice>
              <mc:Fallback>
                <p:oleObj name="数式" r:id="rId4" imgW="1333500" imgH="685800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421" y="1242849"/>
                        <a:ext cx="3048000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3124200" y="4114800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数式" r:id="rId6" imgW="152334" imgH="228501" progId="Equation.3">
                  <p:embed/>
                </p:oleObj>
              </mc:Choice>
              <mc:Fallback>
                <p:oleObj name="数式" r:id="rId6" imgW="152334" imgH="228501" progId="Equation.3">
                  <p:embed/>
                  <p:pic>
                    <p:nvPicPr>
                      <p:cNvPr id="122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14800"/>
                        <a:ext cx="355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1FF01FB-D79E-456B-AC03-E300D985E03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例題１．フィボナッチ数列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287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フィボナッチ数列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381000" y="2209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360488" y="13716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339975" y="13716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319463" y="13716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３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298950" y="13716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５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278438" y="13716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８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257925" y="13716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１３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7237413" y="13716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２１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216900" y="13716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３４</a:t>
            </a: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1371600" y="2209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23622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33528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2" name="Oval 16"/>
          <p:cNvSpPr>
            <a:spLocks noChangeArrowheads="1"/>
          </p:cNvSpPr>
          <p:nvPr/>
        </p:nvSpPr>
        <p:spPr bwMode="auto">
          <a:xfrm>
            <a:off x="43434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53340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63246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5" name="Oval 19"/>
          <p:cNvSpPr>
            <a:spLocks noChangeArrowheads="1"/>
          </p:cNvSpPr>
          <p:nvPr/>
        </p:nvSpPr>
        <p:spPr bwMode="auto">
          <a:xfrm>
            <a:off x="73152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83058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23622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33528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9" name="Oval 23"/>
          <p:cNvSpPr>
            <a:spLocks noChangeArrowheads="1"/>
          </p:cNvSpPr>
          <p:nvPr/>
        </p:nvSpPr>
        <p:spPr bwMode="auto">
          <a:xfrm>
            <a:off x="434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53340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1" name="Oval 25"/>
          <p:cNvSpPr>
            <a:spLocks noChangeArrowheads="1"/>
          </p:cNvSpPr>
          <p:nvPr/>
        </p:nvSpPr>
        <p:spPr bwMode="auto">
          <a:xfrm>
            <a:off x="63246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2" name="Oval 26"/>
          <p:cNvSpPr>
            <a:spLocks noChangeArrowheads="1"/>
          </p:cNvSpPr>
          <p:nvPr/>
        </p:nvSpPr>
        <p:spPr bwMode="auto">
          <a:xfrm>
            <a:off x="73152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83058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4" name="Oval 28"/>
          <p:cNvSpPr>
            <a:spLocks noChangeArrowheads="1"/>
          </p:cNvSpPr>
          <p:nvPr/>
        </p:nvSpPr>
        <p:spPr bwMode="auto">
          <a:xfrm>
            <a:off x="33528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43434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6" name="Oval 30"/>
          <p:cNvSpPr>
            <a:spLocks noChangeArrowheads="1"/>
          </p:cNvSpPr>
          <p:nvPr/>
        </p:nvSpPr>
        <p:spPr bwMode="auto">
          <a:xfrm>
            <a:off x="53340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7" name="Oval 31"/>
          <p:cNvSpPr>
            <a:spLocks noChangeArrowheads="1"/>
          </p:cNvSpPr>
          <p:nvPr/>
        </p:nvSpPr>
        <p:spPr bwMode="auto">
          <a:xfrm>
            <a:off x="63246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8" name="Oval 32"/>
          <p:cNvSpPr>
            <a:spLocks noChangeArrowheads="1"/>
          </p:cNvSpPr>
          <p:nvPr/>
        </p:nvSpPr>
        <p:spPr bwMode="auto">
          <a:xfrm>
            <a:off x="73152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83058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0" name="Oval 34"/>
          <p:cNvSpPr>
            <a:spLocks noChangeArrowheads="1"/>
          </p:cNvSpPr>
          <p:nvPr/>
        </p:nvSpPr>
        <p:spPr bwMode="auto">
          <a:xfrm>
            <a:off x="43434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1" name="Oval 35"/>
          <p:cNvSpPr>
            <a:spLocks noChangeArrowheads="1"/>
          </p:cNvSpPr>
          <p:nvPr/>
        </p:nvSpPr>
        <p:spPr bwMode="auto">
          <a:xfrm>
            <a:off x="53340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2" name="Oval 36"/>
          <p:cNvSpPr>
            <a:spLocks noChangeArrowheads="1"/>
          </p:cNvSpPr>
          <p:nvPr/>
        </p:nvSpPr>
        <p:spPr bwMode="auto">
          <a:xfrm>
            <a:off x="63246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3" name="Oval 37"/>
          <p:cNvSpPr>
            <a:spLocks noChangeArrowheads="1"/>
          </p:cNvSpPr>
          <p:nvPr/>
        </p:nvSpPr>
        <p:spPr bwMode="auto">
          <a:xfrm>
            <a:off x="73152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4" name="Oval 38"/>
          <p:cNvSpPr>
            <a:spLocks noChangeArrowheads="1"/>
          </p:cNvSpPr>
          <p:nvPr/>
        </p:nvSpPr>
        <p:spPr bwMode="auto">
          <a:xfrm>
            <a:off x="83058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5" name="Oval 39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53340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7" name="Oval 41"/>
          <p:cNvSpPr>
            <a:spLocks noChangeArrowheads="1"/>
          </p:cNvSpPr>
          <p:nvPr/>
        </p:nvSpPr>
        <p:spPr bwMode="auto">
          <a:xfrm>
            <a:off x="63246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8" name="Oval 42"/>
          <p:cNvSpPr>
            <a:spLocks noChangeArrowheads="1"/>
          </p:cNvSpPr>
          <p:nvPr/>
        </p:nvSpPr>
        <p:spPr bwMode="auto">
          <a:xfrm>
            <a:off x="73152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83058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3340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63246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73152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3" name="Oval 47"/>
          <p:cNvSpPr>
            <a:spLocks noChangeArrowheads="1"/>
          </p:cNvSpPr>
          <p:nvPr/>
        </p:nvSpPr>
        <p:spPr bwMode="auto">
          <a:xfrm>
            <a:off x="83058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4" name="Oval 48"/>
          <p:cNvSpPr>
            <a:spLocks noChangeArrowheads="1"/>
          </p:cNvSpPr>
          <p:nvPr/>
        </p:nvSpPr>
        <p:spPr bwMode="auto">
          <a:xfrm>
            <a:off x="53340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5" name="Oval 49"/>
          <p:cNvSpPr>
            <a:spLocks noChangeArrowheads="1"/>
          </p:cNvSpPr>
          <p:nvPr/>
        </p:nvSpPr>
        <p:spPr bwMode="auto">
          <a:xfrm>
            <a:off x="63246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6" name="Oval 50"/>
          <p:cNvSpPr>
            <a:spLocks noChangeArrowheads="1"/>
          </p:cNvSpPr>
          <p:nvPr/>
        </p:nvSpPr>
        <p:spPr bwMode="auto">
          <a:xfrm>
            <a:off x="73152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7" name="Oval 51"/>
          <p:cNvSpPr>
            <a:spLocks noChangeArrowheads="1"/>
          </p:cNvSpPr>
          <p:nvPr/>
        </p:nvSpPr>
        <p:spPr bwMode="auto">
          <a:xfrm>
            <a:off x="83058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>
            <a:off x="8382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89" name="Line 53"/>
          <p:cNvSpPr>
            <a:spLocks noChangeShapeType="1"/>
          </p:cNvSpPr>
          <p:nvPr/>
        </p:nvSpPr>
        <p:spPr bwMode="auto">
          <a:xfrm>
            <a:off x="18288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8194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1" name="Line 55"/>
          <p:cNvSpPr>
            <a:spLocks noChangeShapeType="1"/>
          </p:cNvSpPr>
          <p:nvPr/>
        </p:nvSpPr>
        <p:spPr bwMode="auto">
          <a:xfrm>
            <a:off x="38100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>
            <a:off x="48006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3" name="Line 57"/>
          <p:cNvSpPr>
            <a:spLocks noChangeShapeType="1"/>
          </p:cNvSpPr>
          <p:nvPr/>
        </p:nvSpPr>
        <p:spPr bwMode="auto">
          <a:xfrm>
            <a:off x="57912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4" name="Line 58"/>
          <p:cNvSpPr>
            <a:spLocks noChangeShapeType="1"/>
          </p:cNvSpPr>
          <p:nvPr/>
        </p:nvSpPr>
        <p:spPr bwMode="auto">
          <a:xfrm>
            <a:off x="67818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5" name="Line 59"/>
          <p:cNvSpPr>
            <a:spLocks noChangeShapeType="1"/>
          </p:cNvSpPr>
          <p:nvPr/>
        </p:nvSpPr>
        <p:spPr bwMode="auto">
          <a:xfrm>
            <a:off x="77724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6" name="Line 60"/>
          <p:cNvSpPr>
            <a:spLocks noChangeShapeType="1"/>
          </p:cNvSpPr>
          <p:nvPr/>
        </p:nvSpPr>
        <p:spPr bwMode="auto">
          <a:xfrm>
            <a:off x="27654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7" name="Line 61"/>
          <p:cNvSpPr>
            <a:spLocks noChangeShapeType="1"/>
          </p:cNvSpPr>
          <p:nvPr/>
        </p:nvSpPr>
        <p:spPr bwMode="auto">
          <a:xfrm>
            <a:off x="37560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8" name="Line 62"/>
          <p:cNvSpPr>
            <a:spLocks noChangeShapeType="1"/>
          </p:cNvSpPr>
          <p:nvPr/>
        </p:nvSpPr>
        <p:spPr bwMode="auto">
          <a:xfrm>
            <a:off x="4757738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99" name="Line 63"/>
          <p:cNvSpPr>
            <a:spLocks noChangeShapeType="1"/>
          </p:cNvSpPr>
          <p:nvPr/>
        </p:nvSpPr>
        <p:spPr bwMode="auto">
          <a:xfrm>
            <a:off x="57372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0" name="Line 64"/>
          <p:cNvSpPr>
            <a:spLocks noChangeShapeType="1"/>
          </p:cNvSpPr>
          <p:nvPr/>
        </p:nvSpPr>
        <p:spPr bwMode="auto">
          <a:xfrm>
            <a:off x="6727825" y="26019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1" name="Line 65"/>
          <p:cNvSpPr>
            <a:spLocks noChangeShapeType="1"/>
          </p:cNvSpPr>
          <p:nvPr/>
        </p:nvSpPr>
        <p:spPr bwMode="auto">
          <a:xfrm>
            <a:off x="7740650" y="26019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2" name="Line 66"/>
          <p:cNvSpPr>
            <a:spLocks noChangeShapeType="1"/>
          </p:cNvSpPr>
          <p:nvPr/>
        </p:nvSpPr>
        <p:spPr bwMode="auto">
          <a:xfrm>
            <a:off x="2765425" y="32877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3" name="Line 67"/>
          <p:cNvSpPr>
            <a:spLocks noChangeShapeType="1"/>
          </p:cNvSpPr>
          <p:nvPr/>
        </p:nvSpPr>
        <p:spPr bwMode="auto">
          <a:xfrm>
            <a:off x="17748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4" name="Line 68"/>
          <p:cNvSpPr>
            <a:spLocks noChangeShapeType="1"/>
          </p:cNvSpPr>
          <p:nvPr/>
        </p:nvSpPr>
        <p:spPr bwMode="auto">
          <a:xfrm>
            <a:off x="37560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5" name="Line 69"/>
          <p:cNvSpPr>
            <a:spLocks noChangeShapeType="1"/>
          </p:cNvSpPr>
          <p:nvPr/>
        </p:nvSpPr>
        <p:spPr bwMode="auto">
          <a:xfrm>
            <a:off x="47466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>
            <a:off x="57372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67278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8" name="Line 72"/>
          <p:cNvSpPr>
            <a:spLocks noChangeShapeType="1"/>
          </p:cNvSpPr>
          <p:nvPr/>
        </p:nvSpPr>
        <p:spPr bwMode="auto">
          <a:xfrm>
            <a:off x="7739063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>
            <a:off x="3708400" y="402431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0" name="Line 74"/>
          <p:cNvSpPr>
            <a:spLocks noChangeShapeType="1"/>
          </p:cNvSpPr>
          <p:nvPr/>
        </p:nvSpPr>
        <p:spPr bwMode="auto">
          <a:xfrm>
            <a:off x="3765550" y="3957638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1" name="Line 75"/>
          <p:cNvSpPr>
            <a:spLocks noChangeShapeType="1"/>
          </p:cNvSpPr>
          <p:nvPr/>
        </p:nvSpPr>
        <p:spPr bwMode="auto">
          <a:xfrm>
            <a:off x="4683125" y="4021138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>
            <a:off x="4740275" y="39544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3" name="Line 77"/>
          <p:cNvSpPr>
            <a:spLocks noChangeShapeType="1"/>
          </p:cNvSpPr>
          <p:nvPr/>
        </p:nvSpPr>
        <p:spPr bwMode="auto">
          <a:xfrm>
            <a:off x="5680075" y="401796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4" name="Line 78"/>
          <p:cNvSpPr>
            <a:spLocks noChangeShapeType="1"/>
          </p:cNvSpPr>
          <p:nvPr/>
        </p:nvSpPr>
        <p:spPr bwMode="auto">
          <a:xfrm>
            <a:off x="5737225" y="3951288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5" name="Line 79"/>
          <p:cNvSpPr>
            <a:spLocks noChangeShapeType="1"/>
          </p:cNvSpPr>
          <p:nvPr/>
        </p:nvSpPr>
        <p:spPr bwMode="auto">
          <a:xfrm>
            <a:off x="6677025" y="4014788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6" name="Line 80"/>
          <p:cNvSpPr>
            <a:spLocks noChangeShapeType="1"/>
          </p:cNvSpPr>
          <p:nvPr/>
        </p:nvSpPr>
        <p:spPr bwMode="auto">
          <a:xfrm>
            <a:off x="6734175" y="39481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7" name="Line 81"/>
          <p:cNvSpPr>
            <a:spLocks noChangeShapeType="1"/>
          </p:cNvSpPr>
          <p:nvPr/>
        </p:nvSpPr>
        <p:spPr bwMode="auto">
          <a:xfrm>
            <a:off x="7673975" y="401161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8" name="Line 82"/>
          <p:cNvSpPr>
            <a:spLocks noChangeShapeType="1"/>
          </p:cNvSpPr>
          <p:nvPr/>
        </p:nvSpPr>
        <p:spPr bwMode="auto">
          <a:xfrm>
            <a:off x="7731125" y="3944938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19" name="Line 83"/>
          <p:cNvSpPr>
            <a:spLocks noChangeShapeType="1"/>
          </p:cNvSpPr>
          <p:nvPr/>
        </p:nvSpPr>
        <p:spPr bwMode="auto">
          <a:xfrm>
            <a:off x="4702175" y="469106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0" name="Line 84"/>
          <p:cNvSpPr>
            <a:spLocks noChangeShapeType="1"/>
          </p:cNvSpPr>
          <p:nvPr/>
        </p:nvSpPr>
        <p:spPr bwMode="auto">
          <a:xfrm>
            <a:off x="5702300" y="4689475"/>
            <a:ext cx="68580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1" name="Line 85"/>
          <p:cNvSpPr>
            <a:spLocks noChangeShapeType="1"/>
          </p:cNvSpPr>
          <p:nvPr/>
        </p:nvSpPr>
        <p:spPr bwMode="auto">
          <a:xfrm>
            <a:off x="6702425" y="4687888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2" name="Line 86"/>
          <p:cNvSpPr>
            <a:spLocks noChangeShapeType="1"/>
          </p:cNvSpPr>
          <p:nvPr/>
        </p:nvSpPr>
        <p:spPr bwMode="auto">
          <a:xfrm>
            <a:off x="7702550" y="4686300"/>
            <a:ext cx="68580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3" name="Line 87"/>
          <p:cNvSpPr>
            <a:spLocks noChangeShapeType="1"/>
          </p:cNvSpPr>
          <p:nvPr/>
        </p:nvSpPr>
        <p:spPr bwMode="auto">
          <a:xfrm>
            <a:off x="4656138" y="4710113"/>
            <a:ext cx="782637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4" name="Line 88"/>
          <p:cNvSpPr>
            <a:spLocks noChangeShapeType="1"/>
          </p:cNvSpPr>
          <p:nvPr/>
        </p:nvSpPr>
        <p:spPr bwMode="auto">
          <a:xfrm>
            <a:off x="5646738" y="4695825"/>
            <a:ext cx="782637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5" name="Line 89"/>
          <p:cNvSpPr>
            <a:spLocks noChangeShapeType="1"/>
          </p:cNvSpPr>
          <p:nvPr/>
        </p:nvSpPr>
        <p:spPr bwMode="auto">
          <a:xfrm>
            <a:off x="6626225" y="4692650"/>
            <a:ext cx="782638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6" name="Line 90"/>
          <p:cNvSpPr>
            <a:spLocks noChangeShapeType="1"/>
          </p:cNvSpPr>
          <p:nvPr/>
        </p:nvSpPr>
        <p:spPr bwMode="auto">
          <a:xfrm>
            <a:off x="7650163" y="4689475"/>
            <a:ext cx="782637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7" name="Line 91"/>
          <p:cNvSpPr>
            <a:spLocks noChangeShapeType="1"/>
          </p:cNvSpPr>
          <p:nvPr/>
        </p:nvSpPr>
        <p:spPr bwMode="auto">
          <a:xfrm>
            <a:off x="4676775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8" name="Line 92"/>
          <p:cNvSpPr>
            <a:spLocks noChangeShapeType="1"/>
          </p:cNvSpPr>
          <p:nvPr/>
        </p:nvSpPr>
        <p:spPr bwMode="auto">
          <a:xfrm>
            <a:off x="5699125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29" name="Line 93"/>
          <p:cNvSpPr>
            <a:spLocks noChangeShapeType="1"/>
          </p:cNvSpPr>
          <p:nvPr/>
        </p:nvSpPr>
        <p:spPr bwMode="auto">
          <a:xfrm>
            <a:off x="6699250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0" name="Line 94"/>
          <p:cNvSpPr>
            <a:spLocks noChangeShapeType="1"/>
          </p:cNvSpPr>
          <p:nvPr/>
        </p:nvSpPr>
        <p:spPr bwMode="auto">
          <a:xfrm>
            <a:off x="7677150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1" name="Line 95"/>
          <p:cNvSpPr>
            <a:spLocks noChangeShapeType="1"/>
          </p:cNvSpPr>
          <p:nvPr/>
        </p:nvSpPr>
        <p:spPr bwMode="auto">
          <a:xfrm>
            <a:off x="5664200" y="6073775"/>
            <a:ext cx="365125" cy="784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2" name="Line 96"/>
          <p:cNvSpPr>
            <a:spLocks noChangeShapeType="1"/>
          </p:cNvSpPr>
          <p:nvPr/>
        </p:nvSpPr>
        <p:spPr bwMode="auto">
          <a:xfrm>
            <a:off x="6675438" y="6073775"/>
            <a:ext cx="365125" cy="784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3" name="Line 97"/>
          <p:cNvSpPr>
            <a:spLocks noChangeShapeType="1"/>
          </p:cNvSpPr>
          <p:nvPr/>
        </p:nvSpPr>
        <p:spPr bwMode="auto">
          <a:xfrm>
            <a:off x="7653338" y="6073775"/>
            <a:ext cx="365125" cy="784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4" name="Line 98"/>
          <p:cNvSpPr>
            <a:spLocks noChangeShapeType="1"/>
          </p:cNvSpPr>
          <p:nvPr/>
        </p:nvSpPr>
        <p:spPr bwMode="auto">
          <a:xfrm>
            <a:off x="5627688" y="6081713"/>
            <a:ext cx="268287" cy="754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5" name="Line 99"/>
          <p:cNvSpPr>
            <a:spLocks noChangeShapeType="1"/>
          </p:cNvSpPr>
          <p:nvPr/>
        </p:nvSpPr>
        <p:spPr bwMode="auto">
          <a:xfrm>
            <a:off x="6648450" y="6081713"/>
            <a:ext cx="268288" cy="754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6" name="Line 100"/>
          <p:cNvSpPr>
            <a:spLocks noChangeShapeType="1"/>
          </p:cNvSpPr>
          <p:nvPr/>
        </p:nvSpPr>
        <p:spPr bwMode="auto">
          <a:xfrm>
            <a:off x="7646988" y="6092825"/>
            <a:ext cx="268287" cy="754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7" name="Line 101"/>
          <p:cNvSpPr>
            <a:spLocks noChangeShapeType="1"/>
          </p:cNvSpPr>
          <p:nvPr/>
        </p:nvSpPr>
        <p:spPr bwMode="auto">
          <a:xfrm>
            <a:off x="5648325" y="6757988"/>
            <a:ext cx="36513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8" name="Line 102"/>
          <p:cNvSpPr>
            <a:spLocks noChangeShapeType="1"/>
          </p:cNvSpPr>
          <p:nvPr/>
        </p:nvSpPr>
        <p:spPr bwMode="auto">
          <a:xfrm>
            <a:off x="6642100" y="6751638"/>
            <a:ext cx="36513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39" name="Line 103"/>
          <p:cNvSpPr>
            <a:spLocks noChangeShapeType="1"/>
          </p:cNvSpPr>
          <p:nvPr/>
        </p:nvSpPr>
        <p:spPr bwMode="auto">
          <a:xfrm>
            <a:off x="7635875" y="6745288"/>
            <a:ext cx="36513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4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7F9FC6A-C239-4D7A-B378-51E67636CA2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322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49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フィボナッチ数列</a:t>
            </a:r>
          </a:p>
        </p:txBody>
      </p:sp>
      <p:sp>
        <p:nvSpPr>
          <p:cNvPr id="16387" name="Rectangle 3" descr="30%"/>
          <p:cNvSpPr>
            <a:spLocks noChangeArrowheads="1"/>
          </p:cNvSpPr>
          <p:nvPr/>
        </p:nvSpPr>
        <p:spPr bwMode="auto">
          <a:xfrm>
            <a:off x="5129213" y="4100513"/>
            <a:ext cx="585787" cy="60483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88" name="Rectangle 4" descr="30%"/>
          <p:cNvSpPr>
            <a:spLocks noChangeArrowheads="1"/>
          </p:cNvSpPr>
          <p:nvPr/>
        </p:nvSpPr>
        <p:spPr bwMode="auto">
          <a:xfrm>
            <a:off x="5129213" y="4710113"/>
            <a:ext cx="585787" cy="60483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89" name="Rectangle 5" descr="30%"/>
          <p:cNvSpPr>
            <a:spLocks noChangeArrowheads="1"/>
          </p:cNvSpPr>
          <p:nvPr/>
        </p:nvSpPr>
        <p:spPr bwMode="auto">
          <a:xfrm>
            <a:off x="5710238" y="4100513"/>
            <a:ext cx="585787" cy="60483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0" name="Rectangle 6" descr="30%"/>
          <p:cNvSpPr>
            <a:spLocks noChangeArrowheads="1"/>
          </p:cNvSpPr>
          <p:nvPr/>
        </p:nvSpPr>
        <p:spPr bwMode="auto">
          <a:xfrm>
            <a:off x="5710238" y="4710113"/>
            <a:ext cx="585787" cy="60483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1" name="Rectangle 7" descr="30%"/>
          <p:cNvSpPr>
            <a:spLocks noChangeArrowheads="1"/>
          </p:cNvSpPr>
          <p:nvPr/>
        </p:nvSpPr>
        <p:spPr bwMode="auto">
          <a:xfrm>
            <a:off x="6296025" y="4102100"/>
            <a:ext cx="585788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2" name="Rectangle 8" descr="30%"/>
          <p:cNvSpPr>
            <a:spLocks noChangeArrowheads="1"/>
          </p:cNvSpPr>
          <p:nvPr/>
        </p:nvSpPr>
        <p:spPr bwMode="auto">
          <a:xfrm>
            <a:off x="6296025" y="4711700"/>
            <a:ext cx="585788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3" name="Rectangle 9" descr="30%"/>
          <p:cNvSpPr>
            <a:spLocks noChangeArrowheads="1"/>
          </p:cNvSpPr>
          <p:nvPr/>
        </p:nvSpPr>
        <p:spPr bwMode="auto">
          <a:xfrm>
            <a:off x="5129213" y="349250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4" name="Rectangle 10" descr="30%"/>
          <p:cNvSpPr>
            <a:spLocks noChangeArrowheads="1"/>
          </p:cNvSpPr>
          <p:nvPr/>
        </p:nvSpPr>
        <p:spPr bwMode="auto">
          <a:xfrm>
            <a:off x="5710238" y="349250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5" name="Rectangle 11" descr="30%"/>
          <p:cNvSpPr>
            <a:spLocks noChangeArrowheads="1"/>
          </p:cNvSpPr>
          <p:nvPr/>
        </p:nvSpPr>
        <p:spPr bwMode="auto">
          <a:xfrm>
            <a:off x="6296025" y="3494088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6" name="Rectangle 12" descr="30%"/>
          <p:cNvSpPr>
            <a:spLocks noChangeArrowheads="1"/>
          </p:cNvSpPr>
          <p:nvPr/>
        </p:nvSpPr>
        <p:spPr bwMode="auto">
          <a:xfrm>
            <a:off x="5129213" y="288925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7" name="Rectangle 13" descr="30%"/>
          <p:cNvSpPr>
            <a:spLocks noChangeArrowheads="1"/>
          </p:cNvSpPr>
          <p:nvPr/>
        </p:nvSpPr>
        <p:spPr bwMode="auto">
          <a:xfrm>
            <a:off x="5710238" y="288925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8" name="Rectangle 14" descr="30%"/>
          <p:cNvSpPr>
            <a:spLocks noChangeArrowheads="1"/>
          </p:cNvSpPr>
          <p:nvPr/>
        </p:nvSpPr>
        <p:spPr bwMode="auto">
          <a:xfrm>
            <a:off x="6296025" y="2890838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9" name="Rectangle 15" descr="30%"/>
          <p:cNvSpPr>
            <a:spLocks noChangeArrowheads="1"/>
          </p:cNvSpPr>
          <p:nvPr/>
        </p:nvSpPr>
        <p:spPr bwMode="auto">
          <a:xfrm>
            <a:off x="5129213" y="2289175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0" name="Rectangle 16" descr="30%"/>
          <p:cNvSpPr>
            <a:spLocks noChangeArrowheads="1"/>
          </p:cNvSpPr>
          <p:nvPr/>
        </p:nvSpPr>
        <p:spPr bwMode="auto">
          <a:xfrm>
            <a:off x="5710238" y="2289175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1" name="Rectangle 17" descr="30%"/>
          <p:cNvSpPr>
            <a:spLocks noChangeArrowheads="1"/>
          </p:cNvSpPr>
          <p:nvPr/>
        </p:nvSpPr>
        <p:spPr bwMode="auto">
          <a:xfrm>
            <a:off x="6296025" y="2290763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2" name="Rectangle 18" descr="30%"/>
          <p:cNvSpPr>
            <a:spLocks noChangeArrowheads="1"/>
          </p:cNvSpPr>
          <p:nvPr/>
        </p:nvSpPr>
        <p:spPr bwMode="auto">
          <a:xfrm>
            <a:off x="4545013" y="4100513"/>
            <a:ext cx="585787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3" name="Rectangle 19" descr="30%"/>
          <p:cNvSpPr>
            <a:spLocks noChangeArrowheads="1"/>
          </p:cNvSpPr>
          <p:nvPr/>
        </p:nvSpPr>
        <p:spPr bwMode="auto">
          <a:xfrm>
            <a:off x="4545013" y="4710113"/>
            <a:ext cx="585787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4" name="Rectangle 20" descr="30%"/>
          <p:cNvSpPr>
            <a:spLocks noChangeArrowheads="1"/>
          </p:cNvSpPr>
          <p:nvPr/>
        </p:nvSpPr>
        <p:spPr bwMode="auto">
          <a:xfrm>
            <a:off x="4545013" y="3492500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5" name="Rectangle 21" descr="30%"/>
          <p:cNvSpPr>
            <a:spLocks noChangeArrowheads="1"/>
          </p:cNvSpPr>
          <p:nvPr/>
        </p:nvSpPr>
        <p:spPr bwMode="auto">
          <a:xfrm>
            <a:off x="4545013" y="2889250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6" name="Rectangle 22" descr="30%"/>
          <p:cNvSpPr>
            <a:spLocks noChangeArrowheads="1"/>
          </p:cNvSpPr>
          <p:nvPr/>
        </p:nvSpPr>
        <p:spPr bwMode="auto">
          <a:xfrm>
            <a:off x="4545013" y="2289175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7" name="Rectangle 23" descr="30%"/>
          <p:cNvSpPr>
            <a:spLocks noChangeArrowheads="1"/>
          </p:cNvSpPr>
          <p:nvPr/>
        </p:nvSpPr>
        <p:spPr bwMode="auto">
          <a:xfrm>
            <a:off x="3962400" y="4097338"/>
            <a:ext cx="585788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8" name="Rectangle 24" descr="30%"/>
          <p:cNvSpPr>
            <a:spLocks noChangeArrowheads="1"/>
          </p:cNvSpPr>
          <p:nvPr/>
        </p:nvSpPr>
        <p:spPr bwMode="auto">
          <a:xfrm>
            <a:off x="3962400" y="4706938"/>
            <a:ext cx="585788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09" name="Rectangle 25" descr="30%"/>
          <p:cNvSpPr>
            <a:spLocks noChangeArrowheads="1"/>
          </p:cNvSpPr>
          <p:nvPr/>
        </p:nvSpPr>
        <p:spPr bwMode="auto">
          <a:xfrm>
            <a:off x="3962400" y="3489325"/>
            <a:ext cx="585788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0" name="Rectangle 26" descr="30%"/>
          <p:cNvSpPr>
            <a:spLocks noChangeArrowheads="1"/>
          </p:cNvSpPr>
          <p:nvPr/>
        </p:nvSpPr>
        <p:spPr bwMode="auto">
          <a:xfrm>
            <a:off x="3962400" y="2886075"/>
            <a:ext cx="585788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1" name="Rectangle 27" descr="30%"/>
          <p:cNvSpPr>
            <a:spLocks noChangeArrowheads="1"/>
          </p:cNvSpPr>
          <p:nvPr/>
        </p:nvSpPr>
        <p:spPr bwMode="auto">
          <a:xfrm>
            <a:off x="3962400" y="2286000"/>
            <a:ext cx="585788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2" name="Rectangle 28" descr="30%"/>
          <p:cNvSpPr>
            <a:spLocks noChangeArrowheads="1"/>
          </p:cNvSpPr>
          <p:nvPr/>
        </p:nvSpPr>
        <p:spPr bwMode="auto">
          <a:xfrm>
            <a:off x="3379788" y="4097338"/>
            <a:ext cx="585787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3" name="Rectangle 29" descr="30%"/>
          <p:cNvSpPr>
            <a:spLocks noChangeArrowheads="1"/>
          </p:cNvSpPr>
          <p:nvPr/>
        </p:nvSpPr>
        <p:spPr bwMode="auto">
          <a:xfrm>
            <a:off x="3379788" y="4706938"/>
            <a:ext cx="585787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4" name="Rectangle 30" descr="30%"/>
          <p:cNvSpPr>
            <a:spLocks noChangeArrowheads="1"/>
          </p:cNvSpPr>
          <p:nvPr/>
        </p:nvSpPr>
        <p:spPr bwMode="auto">
          <a:xfrm>
            <a:off x="3379788" y="3489325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5" name="Rectangle 31" descr="30%"/>
          <p:cNvSpPr>
            <a:spLocks noChangeArrowheads="1"/>
          </p:cNvSpPr>
          <p:nvPr/>
        </p:nvSpPr>
        <p:spPr bwMode="auto">
          <a:xfrm>
            <a:off x="3379788" y="2886075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6" name="Rectangle 32" descr="30%"/>
          <p:cNvSpPr>
            <a:spLocks noChangeArrowheads="1"/>
          </p:cNvSpPr>
          <p:nvPr/>
        </p:nvSpPr>
        <p:spPr bwMode="auto">
          <a:xfrm>
            <a:off x="3379788" y="2286000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7" name="Rectangle 33" descr="30%"/>
          <p:cNvSpPr>
            <a:spLocks noChangeArrowheads="1"/>
          </p:cNvSpPr>
          <p:nvPr/>
        </p:nvSpPr>
        <p:spPr bwMode="auto">
          <a:xfrm>
            <a:off x="2800350" y="4094163"/>
            <a:ext cx="585788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8" name="Rectangle 34" descr="30%"/>
          <p:cNvSpPr>
            <a:spLocks noChangeArrowheads="1"/>
          </p:cNvSpPr>
          <p:nvPr/>
        </p:nvSpPr>
        <p:spPr bwMode="auto">
          <a:xfrm>
            <a:off x="2800350" y="4703763"/>
            <a:ext cx="585788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19" name="Rectangle 35" descr="30%"/>
          <p:cNvSpPr>
            <a:spLocks noChangeArrowheads="1"/>
          </p:cNvSpPr>
          <p:nvPr/>
        </p:nvSpPr>
        <p:spPr bwMode="auto">
          <a:xfrm>
            <a:off x="2800350" y="3486150"/>
            <a:ext cx="585788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0" name="Rectangle 36" descr="30%"/>
          <p:cNvSpPr>
            <a:spLocks noChangeArrowheads="1"/>
          </p:cNvSpPr>
          <p:nvPr/>
        </p:nvSpPr>
        <p:spPr bwMode="auto">
          <a:xfrm>
            <a:off x="2800350" y="2882900"/>
            <a:ext cx="585788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1" name="Rectangle 37" descr="30%"/>
          <p:cNvSpPr>
            <a:spLocks noChangeArrowheads="1"/>
          </p:cNvSpPr>
          <p:nvPr/>
        </p:nvSpPr>
        <p:spPr bwMode="auto">
          <a:xfrm>
            <a:off x="2800350" y="2282825"/>
            <a:ext cx="585788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2" name="Rectangle 38" descr="30%"/>
          <p:cNvSpPr>
            <a:spLocks noChangeArrowheads="1"/>
          </p:cNvSpPr>
          <p:nvPr/>
        </p:nvSpPr>
        <p:spPr bwMode="auto">
          <a:xfrm>
            <a:off x="2217738" y="4094163"/>
            <a:ext cx="585787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3" name="Rectangle 39" descr="30%"/>
          <p:cNvSpPr>
            <a:spLocks noChangeArrowheads="1"/>
          </p:cNvSpPr>
          <p:nvPr/>
        </p:nvSpPr>
        <p:spPr bwMode="auto">
          <a:xfrm>
            <a:off x="2217738" y="4703763"/>
            <a:ext cx="585787" cy="604837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4" name="Rectangle 40" descr="30%"/>
          <p:cNvSpPr>
            <a:spLocks noChangeArrowheads="1"/>
          </p:cNvSpPr>
          <p:nvPr/>
        </p:nvSpPr>
        <p:spPr bwMode="auto">
          <a:xfrm>
            <a:off x="2217738" y="3486150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5" name="Rectangle 41" descr="30%"/>
          <p:cNvSpPr>
            <a:spLocks noChangeArrowheads="1"/>
          </p:cNvSpPr>
          <p:nvPr/>
        </p:nvSpPr>
        <p:spPr bwMode="auto">
          <a:xfrm>
            <a:off x="2217738" y="2882900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6" name="Rectangle 42" descr="30%"/>
          <p:cNvSpPr>
            <a:spLocks noChangeArrowheads="1"/>
          </p:cNvSpPr>
          <p:nvPr/>
        </p:nvSpPr>
        <p:spPr bwMode="auto">
          <a:xfrm>
            <a:off x="2217738" y="2282825"/>
            <a:ext cx="585787" cy="604838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5207000" y="369093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99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4719638" y="44592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99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822950" y="52451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99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３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6807200" y="35448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99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５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332288" y="18669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99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８</a:t>
            </a:r>
          </a:p>
        </p:txBody>
      </p:sp>
      <p:sp>
        <p:nvSpPr>
          <p:cNvPr id="164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B043A4-CB1C-4EB8-B0BB-EB07E96DA81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483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0075" y="31750"/>
            <a:ext cx="48768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>
              <a:lnSpc>
                <a:spcPct val="70000"/>
              </a:lnSpc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 err="1"/>
              <a:t>int</a:t>
            </a:r>
            <a:r>
              <a:rPr lang="en-US" altLang="ja-JP" sz="2000" dirty="0"/>
              <a:t> main()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n;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fn2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("n=");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("%d", &amp;n);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 = 1;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fn2</a:t>
            </a:r>
            <a:r>
              <a:rPr lang="en-US" altLang="ja-JP" sz="2000" dirty="0"/>
              <a:t> = 1;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for (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=2; 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&lt;=n; </a:t>
            </a:r>
            <a:r>
              <a:rPr lang="en-US" altLang="ja-JP" sz="2000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=</a:t>
            </a:r>
            <a:r>
              <a:rPr lang="en-US" altLang="ja-JP" sz="2000" dirty="0" err="1"/>
              <a:t>fn1+fn2</a:t>
            </a:r>
            <a:r>
              <a:rPr lang="en-US" altLang="ja-JP" sz="2000" dirty="0"/>
              <a:t>;   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fn2</a:t>
            </a:r>
            <a:r>
              <a:rPr lang="en-US" altLang="ja-JP" sz="2000" dirty="0"/>
              <a:t>=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fn1</a:t>
            </a:r>
            <a:r>
              <a:rPr lang="en-US" altLang="ja-JP" sz="2000" dirty="0"/>
              <a:t>=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("f(%d) = %d\n",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fn</a:t>
            </a:r>
            <a:r>
              <a:rPr lang="en-US" altLang="ja-JP" sz="2000" dirty="0"/>
              <a:t>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    return 0;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 dirty="0"/>
              <a:t>}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H="1" flipV="1">
            <a:off x="2579688" y="5143500"/>
            <a:ext cx="2798762" cy="4778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435600" y="5268913"/>
            <a:ext cx="2954655" cy="160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順番に意味がある</a:t>
            </a: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．</a:t>
            </a:r>
          </a:p>
          <a:p>
            <a:pPr eaLnBrk="1" hangingPunct="1"/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      </a:t>
            </a:r>
            <a:r>
              <a:rPr lang="en-US" altLang="ja-JP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fn1</a:t>
            </a: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fn</a:t>
            </a: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;</a:t>
            </a:r>
          </a:p>
          <a:p>
            <a:pPr eaLnBrk="1" hangingPunct="1"/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      </a:t>
            </a:r>
            <a:r>
              <a:rPr lang="en-US" altLang="ja-JP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fn2</a:t>
            </a: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fn1</a:t>
            </a: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;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とはしないこと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716588" y="5684838"/>
            <a:ext cx="1447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30301" y="4359275"/>
            <a:ext cx="3975100" cy="1262064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435600" y="4344193"/>
            <a:ext cx="3262432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solidFill>
                  <a:srgbClr val="00801E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条件が成り立つ限り，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dirty="0">
                <a:solidFill>
                  <a:srgbClr val="00801E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実行されつづける部分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2817813" y="3098800"/>
            <a:ext cx="1371600" cy="723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841501" y="4014788"/>
            <a:ext cx="711199" cy="344487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225925" y="258603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条件式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552700" y="3994150"/>
            <a:ext cx="611187" cy="385762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4" name="AutoShape 12"/>
          <p:cNvSpPr>
            <a:spLocks/>
          </p:cNvSpPr>
          <p:nvPr/>
        </p:nvSpPr>
        <p:spPr bwMode="auto">
          <a:xfrm>
            <a:off x="5249863" y="4046537"/>
            <a:ext cx="119063" cy="1808161"/>
          </a:xfrm>
          <a:prstGeom prst="rightBrace">
            <a:avLst>
              <a:gd name="adj1" fmla="val 50073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220788" y="4622004"/>
            <a:ext cx="1358900" cy="65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7E2E560-B0B4-40CC-B693-8BB76EAD923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85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0012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「繰り返し」によるフィボナッチ数列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1600200" y="2946400"/>
            <a:ext cx="3200400" cy="10668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200400" y="40132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200400" y="2359025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4800600" y="34798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5715000" y="3479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715000" y="6424613"/>
            <a:ext cx="0" cy="2047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5715000" y="6642100"/>
            <a:ext cx="3082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8732838" y="2641600"/>
            <a:ext cx="12700" cy="4005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 flipV="1">
            <a:off x="3200400" y="2641600"/>
            <a:ext cx="5545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905000" y="1665288"/>
            <a:ext cx="25908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189288" y="1098550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4411663" y="5741988"/>
            <a:ext cx="25908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686425" y="5461000"/>
            <a:ext cx="0" cy="255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716213" y="1730375"/>
            <a:ext cx="9717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 err="1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32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= 2 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568575" y="3189288"/>
            <a:ext cx="10919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 err="1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32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&lt;= n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3879850" y="4010025"/>
            <a:ext cx="3879850" cy="1455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fn1+fn2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;       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fn2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fn1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; 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fn1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printf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("f(%d) = %d\n",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fn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);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073650" y="5797550"/>
            <a:ext cx="692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 err="1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32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++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4705350" y="3028950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Yes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2622550" y="395128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No</a:t>
            </a:r>
          </a:p>
        </p:txBody>
      </p:sp>
      <p:sp>
        <p:nvSpPr>
          <p:cNvPr id="2050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8ED4391-D1B2-4E38-91A9-EAB697E1127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763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2028</Words>
  <Application>Microsoft Office PowerPoint</Application>
  <PresentationFormat>画面に合わせる (4:3)</PresentationFormat>
  <Paragraphs>481</Paragraphs>
  <Slides>39</Slides>
  <Notes>39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7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cp-10. 末尾再帰関数と多重再帰関数 </vt:lpstr>
      <vt:lpstr>内容</vt:lpstr>
      <vt:lpstr>目標</vt:lpstr>
      <vt:lpstr>２個以上の再帰呼出しを含む 多重再帰関数</vt:lpstr>
      <vt:lpstr>例題１．フィボナッチ数列</vt:lpstr>
      <vt:lpstr>フィボナッチ数列</vt:lpstr>
      <vt:lpstr>フィボナッチ数列</vt:lpstr>
      <vt:lpstr>PowerPoint プレゼンテーション</vt:lpstr>
      <vt:lpstr>「繰り返し」によるフィボナッチ数列</vt:lpstr>
      <vt:lpstr>「繰り返し」によるフィボナッチ数列</vt:lpstr>
      <vt:lpstr>PowerPoint プレゼンテーション</vt:lpstr>
      <vt:lpstr>フィボナッチ数列</vt:lpstr>
      <vt:lpstr>「再帰」によるフィボナッチ数列</vt:lpstr>
      <vt:lpstr>「再帰」によるフィボナッチ数列 ー n=2 のときの実行順 ー</vt:lpstr>
      <vt:lpstr>「再帰」によるフィボナッチ数列 ー n=3 のときの実行順 ー</vt:lpstr>
      <vt:lpstr>フィボナッチ数列の特性</vt:lpstr>
      <vt:lpstr>例題２． McCarthyの91関数</vt:lpstr>
      <vt:lpstr>PowerPoint プレゼンテーション</vt:lpstr>
      <vt:lpstr>McCarthyの91関数</vt:lpstr>
      <vt:lpstr>McCarthyの91関数の意義</vt:lpstr>
      <vt:lpstr>課題１．McCarthyの91関数の特性</vt:lpstr>
      <vt:lpstr>例題３． Ackermann関数</vt:lpstr>
      <vt:lpstr>PowerPoint プレゼンテーション</vt:lpstr>
      <vt:lpstr>Ackermann関数</vt:lpstr>
      <vt:lpstr>m=1 のときのAckermann関数</vt:lpstr>
      <vt:lpstr>Ackermann関数の再帰の回数</vt:lpstr>
      <vt:lpstr>Ackermann関数の意義</vt:lpstr>
      <vt:lpstr>課題２．Ackermann関数の特性</vt:lpstr>
      <vt:lpstr>課題３</vt:lpstr>
      <vt:lpstr>例題４．総和を求める末尾再帰関数</vt:lpstr>
      <vt:lpstr>PowerPoint プレゼンテーション</vt:lpstr>
      <vt:lpstr>関数呼び出しの流れ （main 関数で n = 2 のとき）</vt:lpstr>
      <vt:lpstr>n と s の値の変化 （main 関数で n = 2 のとき）</vt:lpstr>
      <vt:lpstr>末尾再帰関数とは</vt:lpstr>
      <vt:lpstr>再帰関数と末尾再帰関数</vt:lpstr>
      <vt:lpstr>末尾再帰の計算の方法</vt:lpstr>
      <vt:lpstr>課題４</vt:lpstr>
      <vt:lpstr>課題４について</vt:lpstr>
      <vt:lpstr>課題５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末尾再帰関数と多重再帰関数</dc:title>
  <dc:creator>kaneko kunihiko</dc:creator>
  <cp:lastModifiedBy>user</cp:lastModifiedBy>
  <cp:revision>36</cp:revision>
  <dcterms:created xsi:type="dcterms:W3CDTF">2019-11-02T00:06:04Z</dcterms:created>
  <dcterms:modified xsi:type="dcterms:W3CDTF">2023-01-20T15:53:57Z</dcterms:modified>
</cp:coreProperties>
</file>